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340" r:id="rId2"/>
    <p:sldId id="342" r:id="rId3"/>
    <p:sldId id="445" r:id="rId4"/>
    <p:sldId id="357" r:id="rId5"/>
    <p:sldId id="438" r:id="rId6"/>
    <p:sldId id="439" r:id="rId7"/>
    <p:sldId id="423" r:id="rId8"/>
    <p:sldId id="424" r:id="rId9"/>
    <p:sldId id="428" r:id="rId10"/>
    <p:sldId id="430" r:id="rId11"/>
    <p:sldId id="429" r:id="rId12"/>
    <p:sldId id="432" r:id="rId13"/>
    <p:sldId id="481" r:id="rId14"/>
    <p:sldId id="446" r:id="rId15"/>
    <p:sldId id="410" r:id="rId16"/>
    <p:sldId id="442" r:id="rId17"/>
    <p:sldId id="449" r:id="rId18"/>
    <p:sldId id="447" r:id="rId19"/>
    <p:sldId id="434" r:id="rId20"/>
    <p:sldId id="451" r:id="rId21"/>
    <p:sldId id="452" r:id="rId22"/>
    <p:sldId id="435" r:id="rId23"/>
    <p:sldId id="453" r:id="rId24"/>
    <p:sldId id="454" r:id="rId25"/>
    <p:sldId id="443" r:id="rId26"/>
    <p:sldId id="436" r:id="rId27"/>
    <p:sldId id="459" r:id="rId28"/>
    <p:sldId id="460" r:id="rId29"/>
    <p:sldId id="464" r:id="rId30"/>
    <p:sldId id="465" r:id="rId31"/>
    <p:sldId id="461" r:id="rId32"/>
    <p:sldId id="476" r:id="rId33"/>
    <p:sldId id="448" r:id="rId34"/>
    <p:sldId id="463" r:id="rId35"/>
    <p:sldId id="478" r:id="rId36"/>
    <p:sldId id="469" r:id="rId37"/>
    <p:sldId id="475" r:id="rId38"/>
    <p:sldId id="468" r:id="rId39"/>
    <p:sldId id="471" r:id="rId40"/>
    <p:sldId id="472" r:id="rId41"/>
    <p:sldId id="473" r:id="rId42"/>
    <p:sldId id="474" r:id="rId43"/>
    <p:sldId id="477" r:id="rId44"/>
    <p:sldId id="422" r:id="rId45"/>
  </p:sldIdLst>
  <p:sldSz cx="12192000" cy="6858000"/>
  <p:notesSz cx="6797675"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BCDA"/>
    <a:srgbClr val="C069B4"/>
    <a:srgbClr val="022857"/>
    <a:srgbClr val="072F60"/>
    <a:srgbClr val="B7D43C"/>
    <a:srgbClr val="5995DF"/>
    <a:srgbClr val="7C8A5C"/>
    <a:srgbClr val="C9EAED"/>
    <a:srgbClr val="EDF5F7"/>
    <a:srgbClr val="F6E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9" autoAdjust="0"/>
    <p:restoredTop sz="93578" autoAdjust="0"/>
  </p:normalViewPr>
  <p:slideViewPr>
    <p:cSldViewPr>
      <p:cViewPr>
        <p:scale>
          <a:sx n="60" d="100"/>
          <a:sy n="60" d="100"/>
        </p:scale>
        <p:origin x="294" y="8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EAC63-F7C4-491D-890B-03696DBD47C4}" type="doc">
      <dgm:prSet loTypeId="urn:microsoft.com/office/officeart/2008/layout/HexagonCluster" loCatId="picture" qsTypeId="urn:microsoft.com/office/officeart/2005/8/quickstyle/3d2" qsCatId="3D" csTypeId="urn:microsoft.com/office/officeart/2005/8/colors/colorful4" csCatId="colorful" phldr="1"/>
      <dgm:spPr/>
      <dgm:t>
        <a:bodyPr/>
        <a:lstStyle/>
        <a:p>
          <a:endParaRPr lang="fr-FR"/>
        </a:p>
      </dgm:t>
    </dgm:pt>
    <dgm:pt modelId="{B9A588F9-F67C-4768-9EBA-C45E8ED4B33F}">
      <dgm:prSet phldrT="[Texte]" custT="1"/>
      <dgm:spPr/>
      <dgm:t>
        <a:bodyPr/>
        <a:lstStyle/>
        <a:p>
          <a:r>
            <a:rPr lang="fr-FR" sz="1800" b="1" dirty="0"/>
            <a:t>MAELS@</a:t>
          </a:r>
        </a:p>
        <a:p>
          <a:r>
            <a:rPr lang="fr-FR" sz="1800" b="1" dirty="0"/>
            <a:t>SPIRAL2-NFS</a:t>
          </a:r>
        </a:p>
      </dgm:t>
    </dgm:pt>
    <dgm:pt modelId="{0ECC843A-5481-43AB-BEFB-5D1285A5C2E9}" type="parTrans" cxnId="{0729E124-D843-4E61-BDC4-65A54298EB5A}">
      <dgm:prSet/>
      <dgm:spPr/>
      <dgm:t>
        <a:bodyPr/>
        <a:lstStyle/>
        <a:p>
          <a:endParaRPr lang="fr-FR"/>
        </a:p>
      </dgm:t>
    </dgm:pt>
    <dgm:pt modelId="{2D242E27-B328-4E12-82C9-4CA607BE609A}" type="sibTrans" cxnId="{0729E124-D843-4E61-BDC4-65A54298EB5A}">
      <dgm:prSet/>
      <dgm:spPr>
        <a:blipFill>
          <a:blip xmlns:r="http://schemas.openxmlformats.org/officeDocument/2006/relationships" r:embed="rId1"/>
          <a:srcRect/>
          <a:stretch>
            <a:fillRect t="-28000" b="-28000"/>
          </a:stretch>
        </a:blipFill>
      </dgm:spPr>
      <dgm:t>
        <a:bodyPr/>
        <a:lstStyle/>
        <a:p>
          <a:endParaRPr lang="fr-FR"/>
        </a:p>
      </dgm:t>
    </dgm:pt>
    <dgm:pt modelId="{FF3D25DB-CBFE-454C-9864-3331D898E063}">
      <dgm:prSet custT="1"/>
      <dgm:spPr/>
      <dgm:t>
        <a:bodyPr/>
        <a:lstStyle/>
        <a:p>
          <a:r>
            <a:rPr lang="fr-FR" sz="1800" b="1" dirty="0"/>
            <a:t>GAINS@</a:t>
          </a:r>
        </a:p>
        <a:p>
          <a:r>
            <a:rPr lang="fr-FR" sz="1800" b="1" dirty="0"/>
            <a:t>JRC-Geel</a:t>
          </a:r>
        </a:p>
      </dgm:t>
    </dgm:pt>
    <dgm:pt modelId="{9208AACE-81DC-4019-80BA-1B21730C0AAC}" type="parTrans" cxnId="{9959206A-5C6E-4F1B-B6E8-FDDFA1289BA8}">
      <dgm:prSet/>
      <dgm:spPr/>
      <dgm:t>
        <a:bodyPr/>
        <a:lstStyle/>
        <a:p>
          <a:endParaRPr lang="fr-FR"/>
        </a:p>
      </dgm:t>
    </dgm:pt>
    <dgm:pt modelId="{ABD8B8AE-73E5-4BBA-B274-D31B3B8A8E92}" type="sibTrans" cxnId="{9959206A-5C6E-4F1B-B6E8-FDDFA1289BA8}">
      <dgm:prSet/>
      <dgm:spPr>
        <a:blipFill rotWithShape="1">
          <a:blip xmlns:r="http://schemas.openxmlformats.org/officeDocument/2006/relationships" r:embed="rId2"/>
          <a:srcRect/>
          <a:stretch>
            <a:fillRect l="-6000" r="-6000"/>
          </a:stretch>
        </a:blipFill>
      </dgm:spPr>
      <dgm:t>
        <a:bodyPr/>
        <a:lstStyle/>
        <a:p>
          <a:endParaRPr lang="fr-FR"/>
        </a:p>
      </dgm:t>
    </dgm:pt>
    <dgm:pt modelId="{85EA8A19-0E4B-431A-98DF-679B4CC64F29}">
      <dgm:prSet custT="1"/>
      <dgm:spPr/>
      <dgm:t>
        <a:bodyPr/>
        <a:lstStyle/>
        <a:p>
          <a:r>
            <a:rPr lang="fr-FR" sz="1800" b="1" dirty="0"/>
            <a:t>COGNAC@</a:t>
          </a:r>
        </a:p>
        <a:p>
          <a:r>
            <a:rPr lang="fr-FR" sz="1800" b="1" dirty="0"/>
            <a:t>LANL</a:t>
          </a:r>
        </a:p>
      </dgm:t>
    </dgm:pt>
    <dgm:pt modelId="{C4C1B98D-3AA3-4EDC-8F09-8A3BA4AE796E}" type="parTrans" cxnId="{77BC3201-1356-4336-AAF5-B8BB974DF15B}">
      <dgm:prSet/>
      <dgm:spPr/>
      <dgm:t>
        <a:bodyPr/>
        <a:lstStyle/>
        <a:p>
          <a:endParaRPr lang="fr-FR"/>
        </a:p>
      </dgm:t>
    </dgm:pt>
    <dgm:pt modelId="{B90AF612-249E-4E9B-82F3-03F6D2FD8BE4}" type="sibTrans" cxnId="{77BC3201-1356-4336-AAF5-B8BB974DF15B}">
      <dgm:prSet/>
      <dgm:spPr>
        <a:blipFill rotWithShape="1">
          <a:blip xmlns:r="http://schemas.openxmlformats.org/officeDocument/2006/relationships" r:embed="rId3"/>
          <a:srcRect/>
          <a:stretch>
            <a:fillRect t="-14000" b="-14000"/>
          </a:stretch>
        </a:blipFill>
      </dgm:spPr>
      <dgm:t>
        <a:bodyPr/>
        <a:lstStyle/>
        <a:p>
          <a:endParaRPr lang="fr-FR"/>
        </a:p>
      </dgm:t>
    </dgm:pt>
    <dgm:pt modelId="{BA9FF8E3-4863-466D-BE19-A05AE128AA98}">
      <dgm:prSet custT="1"/>
      <dgm:spPr/>
      <dgm:t>
        <a:bodyPr/>
        <a:lstStyle/>
        <a:p>
          <a:r>
            <a:rPr lang="fr-FR" sz="1800" b="1" dirty="0"/>
            <a:t>ELISA@</a:t>
          </a:r>
        </a:p>
        <a:p>
          <a:r>
            <a:rPr lang="fr-FR" sz="1800" b="1" dirty="0"/>
            <a:t>JRC-Geel</a:t>
          </a:r>
        </a:p>
      </dgm:t>
    </dgm:pt>
    <dgm:pt modelId="{9A56610E-F5D9-49CE-9456-746A191F62AF}" type="parTrans" cxnId="{04E25497-B52C-4DCA-B4A5-E1401F57A34B}">
      <dgm:prSet/>
      <dgm:spPr/>
      <dgm:t>
        <a:bodyPr/>
        <a:lstStyle/>
        <a:p>
          <a:endParaRPr lang="fr-FR"/>
        </a:p>
      </dgm:t>
    </dgm:pt>
    <dgm:pt modelId="{72D6CF4E-A67B-491F-9F82-2DF79B424E6C}" type="sibTrans" cxnId="{04E25497-B52C-4DCA-B4A5-E1401F57A34B}">
      <dgm:prSet/>
      <dgm:spPr>
        <a:blipFill rotWithShape="1">
          <a:blip xmlns:r="http://schemas.openxmlformats.org/officeDocument/2006/relationships" r:embed="rId4"/>
          <a:srcRect/>
          <a:stretch>
            <a:fillRect t="-2000" b="-2000"/>
          </a:stretch>
        </a:blipFill>
      </dgm:spPr>
      <dgm:t>
        <a:bodyPr/>
        <a:lstStyle/>
        <a:p>
          <a:endParaRPr lang="fr-FR"/>
        </a:p>
      </dgm:t>
    </dgm:pt>
    <dgm:pt modelId="{E5F86078-408E-40D5-BB02-1D349568957F}">
      <dgm:prSet custT="1"/>
      <dgm:spPr/>
      <dgm:t>
        <a:bodyPr/>
        <a:lstStyle/>
        <a:p>
          <a:r>
            <a:rPr lang="fr-FR" sz="1800" b="1" dirty="0"/>
            <a:t>GENESIS@</a:t>
          </a:r>
        </a:p>
        <a:p>
          <a:r>
            <a:rPr lang="fr-FR" sz="1800" b="1" dirty="0"/>
            <a:t>BNL</a:t>
          </a:r>
        </a:p>
      </dgm:t>
    </dgm:pt>
    <dgm:pt modelId="{581E7D7A-E26B-4AF3-9CD0-9EDD13B1C20F}" type="parTrans" cxnId="{A714734E-D27D-40E4-89AC-460254235778}">
      <dgm:prSet/>
      <dgm:spPr/>
      <dgm:t>
        <a:bodyPr/>
        <a:lstStyle/>
        <a:p>
          <a:endParaRPr lang="fr-FR"/>
        </a:p>
      </dgm:t>
    </dgm:pt>
    <dgm:pt modelId="{C3C1ECC7-92AF-4A5C-A49F-EC4A44CD0514}" type="sibTrans" cxnId="{A714734E-D27D-40E4-89AC-460254235778}">
      <dgm:prSet/>
      <dgm:spPr>
        <a:blipFill rotWithShape="1">
          <a:blip xmlns:r="http://schemas.openxmlformats.org/officeDocument/2006/relationships" r:embed="rId5"/>
          <a:srcRect/>
          <a:stretch>
            <a:fillRect l="-6000" r="-6000"/>
          </a:stretch>
        </a:blipFill>
      </dgm:spPr>
      <dgm:t>
        <a:bodyPr/>
        <a:lstStyle/>
        <a:p>
          <a:endParaRPr lang="fr-FR"/>
        </a:p>
      </dgm:t>
    </dgm:pt>
    <dgm:pt modelId="{19627CEA-9CB7-4C9A-8460-073100781947}">
      <dgm:prSet custT="1"/>
      <dgm:spPr/>
      <dgm:t>
        <a:bodyPr/>
        <a:lstStyle/>
        <a:p>
          <a:r>
            <a:rPr lang="fr-FR" sz="1800" b="1" dirty="0"/>
            <a:t>RPI</a:t>
          </a:r>
        </a:p>
      </dgm:t>
    </dgm:pt>
    <dgm:pt modelId="{F55AAFB5-82B3-48ED-AA60-61018380C81D}" type="parTrans" cxnId="{DB3670A6-16C0-4FDF-BC5F-3B3C669E830E}">
      <dgm:prSet/>
      <dgm:spPr/>
      <dgm:t>
        <a:bodyPr/>
        <a:lstStyle/>
        <a:p>
          <a:endParaRPr lang="fr-FR"/>
        </a:p>
      </dgm:t>
    </dgm:pt>
    <dgm:pt modelId="{36AE278E-4D46-4204-BD52-C11076CFEC5C}" type="sibTrans" cxnId="{DB3670A6-16C0-4FDF-BC5F-3B3C669E830E}">
      <dgm:prSet/>
      <dgm:spPr>
        <a:blipFill rotWithShape="1">
          <a:blip xmlns:r="http://schemas.openxmlformats.org/officeDocument/2006/relationships" r:embed="rId6"/>
          <a:srcRect/>
          <a:stretch>
            <a:fillRect t="-16000" b="-16000"/>
          </a:stretch>
        </a:blipFill>
      </dgm:spPr>
      <dgm:t>
        <a:bodyPr/>
        <a:lstStyle/>
        <a:p>
          <a:endParaRPr lang="fr-FR"/>
        </a:p>
      </dgm:t>
    </dgm:pt>
    <dgm:pt modelId="{66B24BB1-1C6E-4F1F-997F-06485F273F51}" type="pres">
      <dgm:prSet presAssocID="{8D9EAC63-F7C4-491D-890B-03696DBD47C4}" presName="Name0" presStyleCnt="0">
        <dgm:presLayoutVars>
          <dgm:chMax val="21"/>
          <dgm:chPref val="21"/>
        </dgm:presLayoutVars>
      </dgm:prSet>
      <dgm:spPr/>
    </dgm:pt>
    <dgm:pt modelId="{9EBE6425-A772-4029-98DE-53278D1E900D}" type="pres">
      <dgm:prSet presAssocID="{B9A588F9-F67C-4768-9EBA-C45E8ED4B33F}" presName="text1" presStyleCnt="0"/>
      <dgm:spPr/>
    </dgm:pt>
    <dgm:pt modelId="{97A6ADAF-F7E9-439A-A788-5A4EABD2B5B4}" type="pres">
      <dgm:prSet presAssocID="{B9A588F9-F67C-4768-9EBA-C45E8ED4B33F}" presName="textRepeatNode" presStyleLbl="alignNode1" presStyleIdx="0" presStyleCnt="6">
        <dgm:presLayoutVars>
          <dgm:chMax val="0"/>
          <dgm:chPref val="0"/>
          <dgm:bulletEnabled val="1"/>
        </dgm:presLayoutVars>
      </dgm:prSet>
      <dgm:spPr/>
    </dgm:pt>
    <dgm:pt modelId="{473493C5-6F52-496B-B91E-6C908F4389C9}" type="pres">
      <dgm:prSet presAssocID="{B9A588F9-F67C-4768-9EBA-C45E8ED4B33F}" presName="textaccent1" presStyleCnt="0"/>
      <dgm:spPr/>
    </dgm:pt>
    <dgm:pt modelId="{78D74327-79CD-4D81-BA8D-E3F22CEF4013}" type="pres">
      <dgm:prSet presAssocID="{B9A588F9-F67C-4768-9EBA-C45E8ED4B33F}" presName="accentRepeatNode" presStyleLbl="solidAlignAcc1" presStyleIdx="0" presStyleCnt="12"/>
      <dgm:spPr/>
    </dgm:pt>
    <dgm:pt modelId="{64B3C3D0-A2CF-4DE6-871A-FE2C48C2AB4F}" type="pres">
      <dgm:prSet presAssocID="{2D242E27-B328-4E12-82C9-4CA607BE609A}" presName="image1" presStyleCnt="0"/>
      <dgm:spPr/>
    </dgm:pt>
    <dgm:pt modelId="{7BC31B81-8DFC-495F-B7FE-31BB8607378E}" type="pres">
      <dgm:prSet presAssocID="{2D242E27-B328-4E12-82C9-4CA607BE609A}" presName="imageRepeatNode" presStyleLbl="alignAcc1" presStyleIdx="0" presStyleCnt="6"/>
      <dgm:spPr/>
    </dgm:pt>
    <dgm:pt modelId="{BBEFB2CB-7ECB-424E-9055-E638DD5F4D7B}" type="pres">
      <dgm:prSet presAssocID="{2D242E27-B328-4E12-82C9-4CA607BE609A}" presName="imageaccent1" presStyleCnt="0"/>
      <dgm:spPr/>
    </dgm:pt>
    <dgm:pt modelId="{F8D33D89-5ADB-40D1-A30E-99BE0A3315B1}" type="pres">
      <dgm:prSet presAssocID="{2D242E27-B328-4E12-82C9-4CA607BE609A}" presName="accentRepeatNode" presStyleLbl="solidAlignAcc1" presStyleIdx="1" presStyleCnt="12"/>
      <dgm:spPr/>
    </dgm:pt>
    <dgm:pt modelId="{E217C15A-6F3C-4316-82BD-821781B8A96F}" type="pres">
      <dgm:prSet presAssocID="{FF3D25DB-CBFE-454C-9864-3331D898E063}" presName="text2" presStyleCnt="0"/>
      <dgm:spPr/>
    </dgm:pt>
    <dgm:pt modelId="{95BB3E22-5D75-4420-A707-17F143C97845}" type="pres">
      <dgm:prSet presAssocID="{FF3D25DB-CBFE-454C-9864-3331D898E063}" presName="textRepeatNode" presStyleLbl="alignNode1" presStyleIdx="1" presStyleCnt="6">
        <dgm:presLayoutVars>
          <dgm:chMax val="0"/>
          <dgm:chPref val="0"/>
          <dgm:bulletEnabled val="1"/>
        </dgm:presLayoutVars>
      </dgm:prSet>
      <dgm:spPr/>
    </dgm:pt>
    <dgm:pt modelId="{89D10977-7C40-4B49-A41E-449F8FDA8B37}" type="pres">
      <dgm:prSet presAssocID="{FF3D25DB-CBFE-454C-9864-3331D898E063}" presName="textaccent2" presStyleCnt="0"/>
      <dgm:spPr/>
    </dgm:pt>
    <dgm:pt modelId="{BDB3DA1A-080A-475A-94F7-4DE74274F79A}" type="pres">
      <dgm:prSet presAssocID="{FF3D25DB-CBFE-454C-9864-3331D898E063}" presName="accentRepeatNode" presStyleLbl="solidAlignAcc1" presStyleIdx="2" presStyleCnt="12" custLinFactX="-200000" custLinFactY="-326429" custLinFactNeighborX="-201869" custLinFactNeighborY="-400000"/>
      <dgm:spPr/>
    </dgm:pt>
    <dgm:pt modelId="{4EB43B21-C655-469A-A7FB-2EB0315D1450}" type="pres">
      <dgm:prSet presAssocID="{ABD8B8AE-73E5-4BBA-B274-D31B3B8A8E92}" presName="image2" presStyleCnt="0"/>
      <dgm:spPr/>
    </dgm:pt>
    <dgm:pt modelId="{9C5135DB-2043-4ED1-917D-34FA6755C321}" type="pres">
      <dgm:prSet presAssocID="{ABD8B8AE-73E5-4BBA-B274-D31B3B8A8E92}" presName="imageRepeatNode" presStyleLbl="alignAcc1" presStyleIdx="1" presStyleCnt="6" custLinFactX="-70041" custLinFactY="-8680" custLinFactNeighborX="-100000" custLinFactNeighborY="-100000"/>
      <dgm:spPr/>
    </dgm:pt>
    <dgm:pt modelId="{6EEA3AF8-78AA-4472-B0B6-31FC8E02F616}" type="pres">
      <dgm:prSet presAssocID="{ABD8B8AE-73E5-4BBA-B274-D31B3B8A8E92}" presName="imageaccent2" presStyleCnt="0"/>
      <dgm:spPr/>
    </dgm:pt>
    <dgm:pt modelId="{5B22693A-8DE3-44FA-A0F8-AFD6BBF5C3CB}" type="pres">
      <dgm:prSet presAssocID="{ABD8B8AE-73E5-4BBA-B274-D31B3B8A8E92}" presName="accentRepeatNode" presStyleLbl="solidAlignAcc1" presStyleIdx="3" presStyleCnt="12"/>
      <dgm:spPr/>
    </dgm:pt>
    <dgm:pt modelId="{A5461FD1-AE89-4F48-BD92-1D8F1B38620A}" type="pres">
      <dgm:prSet presAssocID="{85EA8A19-0E4B-431A-98DF-679B4CC64F29}" presName="text3" presStyleCnt="0"/>
      <dgm:spPr/>
    </dgm:pt>
    <dgm:pt modelId="{AF8AE87E-978B-45C9-9F3A-19670F43C9DC}" type="pres">
      <dgm:prSet presAssocID="{85EA8A19-0E4B-431A-98DF-679B4CC64F29}" presName="textRepeatNode" presStyleLbl="alignNode1" presStyleIdx="2" presStyleCnt="6" custLinFactX="74752" custLinFactY="6060" custLinFactNeighborX="100000" custLinFactNeighborY="100000">
        <dgm:presLayoutVars>
          <dgm:chMax val="0"/>
          <dgm:chPref val="0"/>
          <dgm:bulletEnabled val="1"/>
        </dgm:presLayoutVars>
      </dgm:prSet>
      <dgm:spPr/>
    </dgm:pt>
    <dgm:pt modelId="{62980316-8C54-4E70-BC61-8ADAF2E9F083}" type="pres">
      <dgm:prSet presAssocID="{85EA8A19-0E4B-431A-98DF-679B4CC64F29}" presName="textaccent3" presStyleCnt="0"/>
      <dgm:spPr/>
    </dgm:pt>
    <dgm:pt modelId="{45D575F8-C4AF-4917-818B-49F0331FC973}" type="pres">
      <dgm:prSet presAssocID="{85EA8A19-0E4B-431A-98DF-679B4CC64F29}" presName="accentRepeatNode" presStyleLbl="solidAlignAcc1" presStyleIdx="4" presStyleCnt="12" custLinFactX="72782" custLinFactY="199075" custLinFactNeighborX="100000" custLinFactNeighborY="200000"/>
      <dgm:spPr/>
    </dgm:pt>
    <dgm:pt modelId="{7FF3674C-05B2-42DC-8B4D-F6C3B2BDDFD7}" type="pres">
      <dgm:prSet presAssocID="{B90AF612-249E-4E9B-82F3-03F6D2FD8BE4}" presName="image3" presStyleCnt="0"/>
      <dgm:spPr/>
    </dgm:pt>
    <dgm:pt modelId="{4027B3FF-FDE6-4804-8CC6-704DB3EAC43D}" type="pres">
      <dgm:prSet presAssocID="{B90AF612-249E-4E9B-82F3-03F6D2FD8BE4}" presName="imageRepeatNode" presStyleLbl="alignAcc1" presStyleIdx="2" presStyleCnt="6"/>
      <dgm:spPr/>
    </dgm:pt>
    <dgm:pt modelId="{E3693F14-453E-45E7-9790-A6C02472DB87}" type="pres">
      <dgm:prSet presAssocID="{B90AF612-249E-4E9B-82F3-03F6D2FD8BE4}" presName="imageaccent3" presStyleCnt="0"/>
      <dgm:spPr/>
    </dgm:pt>
    <dgm:pt modelId="{025C9BE5-945C-44BD-9580-B6ECF7968182}" type="pres">
      <dgm:prSet presAssocID="{B90AF612-249E-4E9B-82F3-03F6D2FD8BE4}" presName="accentRepeatNode" presStyleLbl="solidAlignAcc1" presStyleIdx="5" presStyleCnt="12" custLinFactX="245036" custLinFactY="173059" custLinFactNeighborX="300000" custLinFactNeighborY="200000"/>
      <dgm:spPr/>
    </dgm:pt>
    <dgm:pt modelId="{7797849B-D61B-4496-828A-5E6D6D3252E3}" type="pres">
      <dgm:prSet presAssocID="{BA9FF8E3-4863-466D-BE19-A05AE128AA98}" presName="text4" presStyleCnt="0"/>
      <dgm:spPr/>
    </dgm:pt>
    <dgm:pt modelId="{155820E5-1FFB-432F-9896-5E753EDFCCA2}" type="pres">
      <dgm:prSet presAssocID="{BA9FF8E3-4863-466D-BE19-A05AE128AA98}" presName="textRepeatNode" presStyleLbl="alignNode1" presStyleIdx="3" presStyleCnt="6">
        <dgm:presLayoutVars>
          <dgm:chMax val="0"/>
          <dgm:chPref val="0"/>
          <dgm:bulletEnabled val="1"/>
        </dgm:presLayoutVars>
      </dgm:prSet>
      <dgm:spPr/>
    </dgm:pt>
    <dgm:pt modelId="{B0DA3FBD-45F5-42C6-BAD5-5740BF6BC8E9}" type="pres">
      <dgm:prSet presAssocID="{BA9FF8E3-4863-466D-BE19-A05AE128AA98}" presName="textaccent4" presStyleCnt="0"/>
      <dgm:spPr/>
    </dgm:pt>
    <dgm:pt modelId="{64D4F687-7498-4FBA-BC54-BF3B39FB3B89}" type="pres">
      <dgm:prSet presAssocID="{BA9FF8E3-4863-466D-BE19-A05AE128AA98}" presName="accentRepeatNode" presStyleLbl="solidAlignAcc1" presStyleIdx="6" presStyleCnt="12" custLinFactX="-300000" custLinFactNeighborX="-389542" custLinFactNeighborY="-10815"/>
      <dgm:spPr/>
    </dgm:pt>
    <dgm:pt modelId="{79D5C238-CD4D-4939-81D7-8236C83EE068}" type="pres">
      <dgm:prSet presAssocID="{72D6CF4E-A67B-491F-9F82-2DF79B424E6C}" presName="image4" presStyleCnt="0"/>
      <dgm:spPr/>
    </dgm:pt>
    <dgm:pt modelId="{4DD62C59-2989-4915-AD5D-A9B7B75FC21F}" type="pres">
      <dgm:prSet presAssocID="{72D6CF4E-A67B-491F-9F82-2DF79B424E6C}" presName="imageRepeatNode" presStyleLbl="alignAcc1" presStyleIdx="3" presStyleCnt="6"/>
      <dgm:spPr/>
    </dgm:pt>
    <dgm:pt modelId="{53C74ED7-FCA3-43B4-82C5-D0A154E896C1}" type="pres">
      <dgm:prSet presAssocID="{72D6CF4E-A67B-491F-9F82-2DF79B424E6C}" presName="imageaccent4" presStyleCnt="0"/>
      <dgm:spPr/>
    </dgm:pt>
    <dgm:pt modelId="{B08FD4D1-2740-404D-988F-910CB7CD0BEC}" type="pres">
      <dgm:prSet presAssocID="{72D6CF4E-A67B-491F-9F82-2DF79B424E6C}" presName="accentRepeatNode" presStyleLbl="solidAlignAcc1" presStyleIdx="7" presStyleCnt="12" custLinFactY="321087" custLinFactNeighborX="3750" custLinFactNeighborY="400000"/>
      <dgm:spPr/>
    </dgm:pt>
    <dgm:pt modelId="{B682A94E-6D10-4962-8067-E40A5EF6394B}" type="pres">
      <dgm:prSet presAssocID="{E5F86078-408E-40D5-BB02-1D349568957F}" presName="text5" presStyleCnt="0"/>
      <dgm:spPr/>
    </dgm:pt>
    <dgm:pt modelId="{3752A0BF-DB44-4E7A-A969-C7130C600174}" type="pres">
      <dgm:prSet presAssocID="{E5F86078-408E-40D5-BB02-1D349568957F}" presName="textRepeatNode" presStyleLbl="alignNode1" presStyleIdx="4" presStyleCnt="6">
        <dgm:presLayoutVars>
          <dgm:chMax val="0"/>
          <dgm:chPref val="0"/>
          <dgm:bulletEnabled val="1"/>
        </dgm:presLayoutVars>
      </dgm:prSet>
      <dgm:spPr/>
    </dgm:pt>
    <dgm:pt modelId="{9123D5AF-7A52-4D8C-A9DC-73FD07B0E1BC}" type="pres">
      <dgm:prSet presAssocID="{E5F86078-408E-40D5-BB02-1D349568957F}" presName="textaccent5" presStyleCnt="0"/>
      <dgm:spPr/>
    </dgm:pt>
    <dgm:pt modelId="{D3D08463-3692-4E7C-A6EC-29E3E15243C8}" type="pres">
      <dgm:prSet presAssocID="{E5F86078-408E-40D5-BB02-1D349568957F}" presName="accentRepeatNode" presStyleLbl="solidAlignAcc1" presStyleIdx="8" presStyleCnt="12"/>
      <dgm:spPr/>
    </dgm:pt>
    <dgm:pt modelId="{CEAAB0A5-492A-4A84-B243-1BC8A6FDF1BD}" type="pres">
      <dgm:prSet presAssocID="{C3C1ECC7-92AF-4A5C-A49F-EC4A44CD0514}" presName="image5" presStyleCnt="0"/>
      <dgm:spPr/>
    </dgm:pt>
    <dgm:pt modelId="{9215E6B5-6D4E-4507-9DAA-AC6142972CC0}" type="pres">
      <dgm:prSet presAssocID="{C3C1ECC7-92AF-4A5C-A49F-EC4A44CD0514}" presName="imageRepeatNode" presStyleLbl="alignAcc1" presStyleIdx="4" presStyleCnt="6"/>
      <dgm:spPr/>
    </dgm:pt>
    <dgm:pt modelId="{2243050D-EB14-4214-A5CC-0155E2011DC2}" type="pres">
      <dgm:prSet presAssocID="{C3C1ECC7-92AF-4A5C-A49F-EC4A44CD0514}" presName="imageaccent5" presStyleCnt="0"/>
      <dgm:spPr/>
    </dgm:pt>
    <dgm:pt modelId="{2CB06C14-8D5E-46EC-B259-15C369D05B2D}" type="pres">
      <dgm:prSet presAssocID="{C3C1ECC7-92AF-4A5C-A49F-EC4A44CD0514}" presName="accentRepeatNode" presStyleLbl="solidAlignAcc1" presStyleIdx="9" presStyleCnt="12"/>
      <dgm:spPr/>
    </dgm:pt>
    <dgm:pt modelId="{B797E146-E42F-4312-B9AF-B68282D6E342}" type="pres">
      <dgm:prSet presAssocID="{19627CEA-9CB7-4C9A-8460-073100781947}" presName="text6" presStyleCnt="0"/>
      <dgm:spPr/>
    </dgm:pt>
    <dgm:pt modelId="{BD711BC9-B70C-4240-A76B-FD5BCF1A908B}" type="pres">
      <dgm:prSet presAssocID="{19627CEA-9CB7-4C9A-8460-073100781947}" presName="textRepeatNode" presStyleLbl="alignNode1" presStyleIdx="5" presStyleCnt="6" custLinFactNeighborX="239" custLinFactNeighborY="-3187">
        <dgm:presLayoutVars>
          <dgm:chMax val="0"/>
          <dgm:chPref val="0"/>
          <dgm:bulletEnabled val="1"/>
        </dgm:presLayoutVars>
      </dgm:prSet>
      <dgm:spPr/>
    </dgm:pt>
    <dgm:pt modelId="{ABD015DD-3DD1-491A-816F-D7BC46ACAD0D}" type="pres">
      <dgm:prSet presAssocID="{19627CEA-9CB7-4C9A-8460-073100781947}" presName="textaccent6" presStyleCnt="0"/>
      <dgm:spPr/>
    </dgm:pt>
    <dgm:pt modelId="{CA066040-47A1-4B39-8014-0BBB9EA8FDC0}" type="pres">
      <dgm:prSet presAssocID="{19627CEA-9CB7-4C9A-8460-073100781947}" presName="accentRepeatNode" presStyleLbl="solidAlignAcc1" presStyleIdx="10" presStyleCnt="12"/>
      <dgm:spPr/>
    </dgm:pt>
    <dgm:pt modelId="{4FE098D9-73F8-4844-8610-AC6EC01F176D}" type="pres">
      <dgm:prSet presAssocID="{36AE278E-4D46-4204-BD52-C11076CFEC5C}" presName="image6" presStyleCnt="0"/>
      <dgm:spPr/>
    </dgm:pt>
    <dgm:pt modelId="{18128A70-CBCF-4B59-93D8-0020C8EA191E}" type="pres">
      <dgm:prSet presAssocID="{36AE278E-4D46-4204-BD52-C11076CFEC5C}" presName="imageRepeatNode" presStyleLbl="alignAcc1" presStyleIdx="5" presStyleCnt="6" custLinFactNeighborX="-1573" custLinFactNeighborY="-2407"/>
      <dgm:spPr/>
    </dgm:pt>
    <dgm:pt modelId="{4DC3327C-9F9E-415E-A583-3A0DB2130B18}" type="pres">
      <dgm:prSet presAssocID="{36AE278E-4D46-4204-BD52-C11076CFEC5C}" presName="imageaccent6" presStyleCnt="0"/>
      <dgm:spPr/>
    </dgm:pt>
    <dgm:pt modelId="{9E2F06A6-47F3-449A-B5A4-344207965941}" type="pres">
      <dgm:prSet presAssocID="{36AE278E-4D46-4204-BD52-C11076CFEC5C}" presName="accentRepeatNode" presStyleLbl="solidAlignAcc1" presStyleIdx="11" presStyleCnt="12"/>
      <dgm:spPr/>
    </dgm:pt>
  </dgm:ptLst>
  <dgm:cxnLst>
    <dgm:cxn modelId="{77BC3201-1356-4336-AAF5-B8BB974DF15B}" srcId="{8D9EAC63-F7C4-491D-890B-03696DBD47C4}" destId="{85EA8A19-0E4B-431A-98DF-679B4CC64F29}" srcOrd="2" destOrd="0" parTransId="{C4C1B98D-3AA3-4EDC-8F09-8A3BA4AE796E}" sibTransId="{B90AF612-249E-4E9B-82F3-03F6D2FD8BE4}"/>
    <dgm:cxn modelId="{09676517-9352-4930-B8C6-0B3A7408A16C}" type="presOf" srcId="{72D6CF4E-A67B-491F-9F82-2DF79B424E6C}" destId="{4DD62C59-2989-4915-AD5D-A9B7B75FC21F}" srcOrd="0" destOrd="0" presId="urn:microsoft.com/office/officeart/2008/layout/HexagonCluster"/>
    <dgm:cxn modelId="{0729E124-D843-4E61-BDC4-65A54298EB5A}" srcId="{8D9EAC63-F7C4-491D-890B-03696DBD47C4}" destId="{B9A588F9-F67C-4768-9EBA-C45E8ED4B33F}" srcOrd="0" destOrd="0" parTransId="{0ECC843A-5481-43AB-BEFB-5D1285A5C2E9}" sibTransId="{2D242E27-B328-4E12-82C9-4CA607BE609A}"/>
    <dgm:cxn modelId="{EBADCD34-4813-444B-A289-A363626D01BC}" type="presOf" srcId="{36AE278E-4D46-4204-BD52-C11076CFEC5C}" destId="{18128A70-CBCF-4B59-93D8-0020C8EA191E}" srcOrd="0" destOrd="0" presId="urn:microsoft.com/office/officeart/2008/layout/HexagonCluster"/>
    <dgm:cxn modelId="{6B2C9563-16B4-46DB-A3A3-1B304CBEF3FB}" type="presOf" srcId="{85EA8A19-0E4B-431A-98DF-679B4CC64F29}" destId="{AF8AE87E-978B-45C9-9F3A-19670F43C9DC}" srcOrd="0" destOrd="0" presId="urn:microsoft.com/office/officeart/2008/layout/HexagonCluster"/>
    <dgm:cxn modelId="{9959206A-5C6E-4F1B-B6E8-FDDFA1289BA8}" srcId="{8D9EAC63-F7C4-491D-890B-03696DBD47C4}" destId="{FF3D25DB-CBFE-454C-9864-3331D898E063}" srcOrd="1" destOrd="0" parTransId="{9208AACE-81DC-4019-80BA-1B21730C0AAC}" sibTransId="{ABD8B8AE-73E5-4BBA-B274-D31B3B8A8E92}"/>
    <dgm:cxn modelId="{A714734E-D27D-40E4-89AC-460254235778}" srcId="{8D9EAC63-F7C4-491D-890B-03696DBD47C4}" destId="{E5F86078-408E-40D5-BB02-1D349568957F}" srcOrd="4" destOrd="0" parTransId="{581E7D7A-E26B-4AF3-9CD0-9EDD13B1C20F}" sibTransId="{C3C1ECC7-92AF-4A5C-A49F-EC4A44CD0514}"/>
    <dgm:cxn modelId="{97AAC77A-BA4C-4A61-AF35-98113607B323}" type="presOf" srcId="{E5F86078-408E-40D5-BB02-1D349568957F}" destId="{3752A0BF-DB44-4E7A-A969-C7130C600174}" srcOrd="0" destOrd="0" presId="urn:microsoft.com/office/officeart/2008/layout/HexagonCluster"/>
    <dgm:cxn modelId="{29ACC37C-159A-4A70-817B-4808142882B3}" type="presOf" srcId="{FF3D25DB-CBFE-454C-9864-3331D898E063}" destId="{95BB3E22-5D75-4420-A707-17F143C97845}" srcOrd="0" destOrd="0" presId="urn:microsoft.com/office/officeart/2008/layout/HexagonCluster"/>
    <dgm:cxn modelId="{2015DA90-EFDD-4B12-9A8B-2A8C7B1F3305}" type="presOf" srcId="{C3C1ECC7-92AF-4A5C-A49F-EC4A44CD0514}" destId="{9215E6B5-6D4E-4507-9DAA-AC6142972CC0}" srcOrd="0" destOrd="0" presId="urn:microsoft.com/office/officeart/2008/layout/HexagonCluster"/>
    <dgm:cxn modelId="{C2A97895-6DB0-452E-B7D1-1DA68C403C7F}" type="presOf" srcId="{19627CEA-9CB7-4C9A-8460-073100781947}" destId="{BD711BC9-B70C-4240-A76B-FD5BCF1A908B}" srcOrd="0" destOrd="0" presId="urn:microsoft.com/office/officeart/2008/layout/HexagonCluster"/>
    <dgm:cxn modelId="{63EAC995-7403-4654-BDFE-0AB9D9116E26}" type="presOf" srcId="{B9A588F9-F67C-4768-9EBA-C45E8ED4B33F}" destId="{97A6ADAF-F7E9-439A-A788-5A4EABD2B5B4}" srcOrd="0" destOrd="0" presId="urn:microsoft.com/office/officeart/2008/layout/HexagonCluster"/>
    <dgm:cxn modelId="{04E25497-B52C-4DCA-B4A5-E1401F57A34B}" srcId="{8D9EAC63-F7C4-491D-890B-03696DBD47C4}" destId="{BA9FF8E3-4863-466D-BE19-A05AE128AA98}" srcOrd="3" destOrd="0" parTransId="{9A56610E-F5D9-49CE-9456-746A191F62AF}" sibTransId="{72D6CF4E-A67B-491F-9F82-2DF79B424E6C}"/>
    <dgm:cxn modelId="{D0CE939A-6241-48B7-BE0A-99745DFC4A90}" type="presOf" srcId="{ABD8B8AE-73E5-4BBA-B274-D31B3B8A8E92}" destId="{9C5135DB-2043-4ED1-917D-34FA6755C321}" srcOrd="0" destOrd="0" presId="urn:microsoft.com/office/officeart/2008/layout/HexagonCluster"/>
    <dgm:cxn modelId="{0B85379D-D57F-40FA-8933-E90899D16222}" type="presOf" srcId="{8D9EAC63-F7C4-491D-890B-03696DBD47C4}" destId="{66B24BB1-1C6E-4F1F-997F-06485F273F51}" srcOrd="0" destOrd="0" presId="urn:microsoft.com/office/officeart/2008/layout/HexagonCluster"/>
    <dgm:cxn modelId="{B00F54A5-08F2-475C-AE9F-A986744F98FC}" type="presOf" srcId="{B90AF612-249E-4E9B-82F3-03F6D2FD8BE4}" destId="{4027B3FF-FDE6-4804-8CC6-704DB3EAC43D}" srcOrd="0" destOrd="0" presId="urn:microsoft.com/office/officeart/2008/layout/HexagonCluster"/>
    <dgm:cxn modelId="{DB3670A6-16C0-4FDF-BC5F-3B3C669E830E}" srcId="{8D9EAC63-F7C4-491D-890B-03696DBD47C4}" destId="{19627CEA-9CB7-4C9A-8460-073100781947}" srcOrd="5" destOrd="0" parTransId="{F55AAFB5-82B3-48ED-AA60-61018380C81D}" sibTransId="{36AE278E-4D46-4204-BD52-C11076CFEC5C}"/>
    <dgm:cxn modelId="{C50EEFF5-E3AF-412A-867C-4821B2A81D6F}" type="presOf" srcId="{2D242E27-B328-4E12-82C9-4CA607BE609A}" destId="{7BC31B81-8DFC-495F-B7FE-31BB8607378E}" srcOrd="0" destOrd="0" presId="urn:microsoft.com/office/officeart/2008/layout/HexagonCluster"/>
    <dgm:cxn modelId="{0D6C87FD-82E5-4F74-A736-08A7F37E895E}" type="presOf" srcId="{BA9FF8E3-4863-466D-BE19-A05AE128AA98}" destId="{155820E5-1FFB-432F-9896-5E753EDFCCA2}" srcOrd="0" destOrd="0" presId="urn:microsoft.com/office/officeart/2008/layout/HexagonCluster"/>
    <dgm:cxn modelId="{A4BA304E-ABA9-4E29-929E-BF96C3D3294F}" type="presParOf" srcId="{66B24BB1-1C6E-4F1F-997F-06485F273F51}" destId="{9EBE6425-A772-4029-98DE-53278D1E900D}" srcOrd="0" destOrd="0" presId="urn:microsoft.com/office/officeart/2008/layout/HexagonCluster"/>
    <dgm:cxn modelId="{42FACA43-9E19-4551-BE30-5E1CB32324A7}" type="presParOf" srcId="{9EBE6425-A772-4029-98DE-53278D1E900D}" destId="{97A6ADAF-F7E9-439A-A788-5A4EABD2B5B4}" srcOrd="0" destOrd="0" presId="urn:microsoft.com/office/officeart/2008/layout/HexagonCluster"/>
    <dgm:cxn modelId="{5D17AE95-8E41-4567-AD7F-DB78C728F738}" type="presParOf" srcId="{66B24BB1-1C6E-4F1F-997F-06485F273F51}" destId="{473493C5-6F52-496B-B91E-6C908F4389C9}" srcOrd="1" destOrd="0" presId="urn:microsoft.com/office/officeart/2008/layout/HexagonCluster"/>
    <dgm:cxn modelId="{554B05CC-AABB-4C02-9892-5CBC1CF4C846}" type="presParOf" srcId="{473493C5-6F52-496B-B91E-6C908F4389C9}" destId="{78D74327-79CD-4D81-BA8D-E3F22CEF4013}" srcOrd="0" destOrd="0" presId="urn:microsoft.com/office/officeart/2008/layout/HexagonCluster"/>
    <dgm:cxn modelId="{8466A7C4-F5CB-4119-9EB2-C7FB3C5DF99B}" type="presParOf" srcId="{66B24BB1-1C6E-4F1F-997F-06485F273F51}" destId="{64B3C3D0-A2CF-4DE6-871A-FE2C48C2AB4F}" srcOrd="2" destOrd="0" presId="urn:microsoft.com/office/officeart/2008/layout/HexagonCluster"/>
    <dgm:cxn modelId="{4B74A0BC-1C47-416E-9938-AE88FE2C6B59}" type="presParOf" srcId="{64B3C3D0-A2CF-4DE6-871A-FE2C48C2AB4F}" destId="{7BC31B81-8DFC-495F-B7FE-31BB8607378E}" srcOrd="0" destOrd="0" presId="urn:microsoft.com/office/officeart/2008/layout/HexagonCluster"/>
    <dgm:cxn modelId="{93017C47-1895-4EF0-84F9-596DA63BABEF}" type="presParOf" srcId="{66B24BB1-1C6E-4F1F-997F-06485F273F51}" destId="{BBEFB2CB-7ECB-424E-9055-E638DD5F4D7B}" srcOrd="3" destOrd="0" presId="urn:microsoft.com/office/officeart/2008/layout/HexagonCluster"/>
    <dgm:cxn modelId="{66691277-23B1-4FA4-97DB-16E0098670B0}" type="presParOf" srcId="{BBEFB2CB-7ECB-424E-9055-E638DD5F4D7B}" destId="{F8D33D89-5ADB-40D1-A30E-99BE0A3315B1}" srcOrd="0" destOrd="0" presId="urn:microsoft.com/office/officeart/2008/layout/HexagonCluster"/>
    <dgm:cxn modelId="{3CB8F36A-03E2-49CC-AE19-4A268A549065}" type="presParOf" srcId="{66B24BB1-1C6E-4F1F-997F-06485F273F51}" destId="{E217C15A-6F3C-4316-82BD-821781B8A96F}" srcOrd="4" destOrd="0" presId="urn:microsoft.com/office/officeart/2008/layout/HexagonCluster"/>
    <dgm:cxn modelId="{547E11FF-C0F7-442C-AD61-B033D4FB8AF1}" type="presParOf" srcId="{E217C15A-6F3C-4316-82BD-821781B8A96F}" destId="{95BB3E22-5D75-4420-A707-17F143C97845}" srcOrd="0" destOrd="0" presId="urn:microsoft.com/office/officeart/2008/layout/HexagonCluster"/>
    <dgm:cxn modelId="{B4C8CEF0-BB75-453F-8737-4ADAFA8344E7}" type="presParOf" srcId="{66B24BB1-1C6E-4F1F-997F-06485F273F51}" destId="{89D10977-7C40-4B49-A41E-449F8FDA8B37}" srcOrd="5" destOrd="0" presId="urn:microsoft.com/office/officeart/2008/layout/HexagonCluster"/>
    <dgm:cxn modelId="{B635D76B-BF33-416D-A751-FA3C679DDC9D}" type="presParOf" srcId="{89D10977-7C40-4B49-A41E-449F8FDA8B37}" destId="{BDB3DA1A-080A-475A-94F7-4DE74274F79A}" srcOrd="0" destOrd="0" presId="urn:microsoft.com/office/officeart/2008/layout/HexagonCluster"/>
    <dgm:cxn modelId="{1431ABFD-ADF9-40E0-9F9C-DC4726062EB2}" type="presParOf" srcId="{66B24BB1-1C6E-4F1F-997F-06485F273F51}" destId="{4EB43B21-C655-469A-A7FB-2EB0315D1450}" srcOrd="6" destOrd="0" presId="urn:microsoft.com/office/officeart/2008/layout/HexagonCluster"/>
    <dgm:cxn modelId="{F3086FBB-DB68-466F-9677-0C9D39F455C4}" type="presParOf" srcId="{4EB43B21-C655-469A-A7FB-2EB0315D1450}" destId="{9C5135DB-2043-4ED1-917D-34FA6755C321}" srcOrd="0" destOrd="0" presId="urn:microsoft.com/office/officeart/2008/layout/HexagonCluster"/>
    <dgm:cxn modelId="{66C22357-6363-43C0-92D3-A14FD565E843}" type="presParOf" srcId="{66B24BB1-1C6E-4F1F-997F-06485F273F51}" destId="{6EEA3AF8-78AA-4472-B0B6-31FC8E02F616}" srcOrd="7" destOrd="0" presId="urn:microsoft.com/office/officeart/2008/layout/HexagonCluster"/>
    <dgm:cxn modelId="{BF5039CB-B305-415A-84C3-F3F2B82AADA8}" type="presParOf" srcId="{6EEA3AF8-78AA-4472-B0B6-31FC8E02F616}" destId="{5B22693A-8DE3-44FA-A0F8-AFD6BBF5C3CB}" srcOrd="0" destOrd="0" presId="urn:microsoft.com/office/officeart/2008/layout/HexagonCluster"/>
    <dgm:cxn modelId="{5562ECBC-27B6-4F52-81CB-444AAB828080}" type="presParOf" srcId="{66B24BB1-1C6E-4F1F-997F-06485F273F51}" destId="{A5461FD1-AE89-4F48-BD92-1D8F1B38620A}" srcOrd="8" destOrd="0" presId="urn:microsoft.com/office/officeart/2008/layout/HexagonCluster"/>
    <dgm:cxn modelId="{BBBBC9CD-81C9-4A24-8319-DB8706A54857}" type="presParOf" srcId="{A5461FD1-AE89-4F48-BD92-1D8F1B38620A}" destId="{AF8AE87E-978B-45C9-9F3A-19670F43C9DC}" srcOrd="0" destOrd="0" presId="urn:microsoft.com/office/officeart/2008/layout/HexagonCluster"/>
    <dgm:cxn modelId="{9DF09B7A-5CD1-4414-8B60-5136A1CE06D5}" type="presParOf" srcId="{66B24BB1-1C6E-4F1F-997F-06485F273F51}" destId="{62980316-8C54-4E70-BC61-8ADAF2E9F083}" srcOrd="9" destOrd="0" presId="urn:microsoft.com/office/officeart/2008/layout/HexagonCluster"/>
    <dgm:cxn modelId="{1F854BFB-E83A-4975-8F2C-6B312A16F9DF}" type="presParOf" srcId="{62980316-8C54-4E70-BC61-8ADAF2E9F083}" destId="{45D575F8-C4AF-4917-818B-49F0331FC973}" srcOrd="0" destOrd="0" presId="urn:microsoft.com/office/officeart/2008/layout/HexagonCluster"/>
    <dgm:cxn modelId="{D89263C0-D7FE-4D97-AC23-A19CC2CA7A24}" type="presParOf" srcId="{66B24BB1-1C6E-4F1F-997F-06485F273F51}" destId="{7FF3674C-05B2-42DC-8B4D-F6C3B2BDDFD7}" srcOrd="10" destOrd="0" presId="urn:microsoft.com/office/officeart/2008/layout/HexagonCluster"/>
    <dgm:cxn modelId="{80065C4E-F0B0-43FA-84E3-018891A497A5}" type="presParOf" srcId="{7FF3674C-05B2-42DC-8B4D-F6C3B2BDDFD7}" destId="{4027B3FF-FDE6-4804-8CC6-704DB3EAC43D}" srcOrd="0" destOrd="0" presId="urn:microsoft.com/office/officeart/2008/layout/HexagonCluster"/>
    <dgm:cxn modelId="{3305F0A4-844E-417F-A264-C2D32EE19D55}" type="presParOf" srcId="{66B24BB1-1C6E-4F1F-997F-06485F273F51}" destId="{E3693F14-453E-45E7-9790-A6C02472DB87}" srcOrd="11" destOrd="0" presId="urn:microsoft.com/office/officeart/2008/layout/HexagonCluster"/>
    <dgm:cxn modelId="{1D6C367D-29EF-45FA-A75A-65F150171923}" type="presParOf" srcId="{E3693F14-453E-45E7-9790-A6C02472DB87}" destId="{025C9BE5-945C-44BD-9580-B6ECF7968182}" srcOrd="0" destOrd="0" presId="urn:microsoft.com/office/officeart/2008/layout/HexagonCluster"/>
    <dgm:cxn modelId="{DFF04926-6F9F-45A9-8DF6-F4D8CF76724E}" type="presParOf" srcId="{66B24BB1-1C6E-4F1F-997F-06485F273F51}" destId="{7797849B-D61B-4496-828A-5E6D6D3252E3}" srcOrd="12" destOrd="0" presId="urn:microsoft.com/office/officeart/2008/layout/HexagonCluster"/>
    <dgm:cxn modelId="{C35E971E-CAD3-4A11-A2F9-AE5F3B7C96BC}" type="presParOf" srcId="{7797849B-D61B-4496-828A-5E6D6D3252E3}" destId="{155820E5-1FFB-432F-9896-5E753EDFCCA2}" srcOrd="0" destOrd="0" presId="urn:microsoft.com/office/officeart/2008/layout/HexagonCluster"/>
    <dgm:cxn modelId="{500A3A9E-81C3-4E29-9A9E-C1848375D841}" type="presParOf" srcId="{66B24BB1-1C6E-4F1F-997F-06485F273F51}" destId="{B0DA3FBD-45F5-42C6-BAD5-5740BF6BC8E9}" srcOrd="13" destOrd="0" presId="urn:microsoft.com/office/officeart/2008/layout/HexagonCluster"/>
    <dgm:cxn modelId="{BBE57C59-2B29-4586-B52F-CC1B71C0C108}" type="presParOf" srcId="{B0DA3FBD-45F5-42C6-BAD5-5740BF6BC8E9}" destId="{64D4F687-7498-4FBA-BC54-BF3B39FB3B89}" srcOrd="0" destOrd="0" presId="urn:microsoft.com/office/officeart/2008/layout/HexagonCluster"/>
    <dgm:cxn modelId="{42ADA2D1-414F-4053-8EC8-A716D9773968}" type="presParOf" srcId="{66B24BB1-1C6E-4F1F-997F-06485F273F51}" destId="{79D5C238-CD4D-4939-81D7-8236C83EE068}" srcOrd="14" destOrd="0" presId="urn:microsoft.com/office/officeart/2008/layout/HexagonCluster"/>
    <dgm:cxn modelId="{D34425E8-DD40-4675-BF76-4513607AC9D8}" type="presParOf" srcId="{79D5C238-CD4D-4939-81D7-8236C83EE068}" destId="{4DD62C59-2989-4915-AD5D-A9B7B75FC21F}" srcOrd="0" destOrd="0" presId="urn:microsoft.com/office/officeart/2008/layout/HexagonCluster"/>
    <dgm:cxn modelId="{34320713-606A-42C8-9981-3F606925D0AA}" type="presParOf" srcId="{66B24BB1-1C6E-4F1F-997F-06485F273F51}" destId="{53C74ED7-FCA3-43B4-82C5-D0A154E896C1}" srcOrd="15" destOrd="0" presId="urn:microsoft.com/office/officeart/2008/layout/HexagonCluster"/>
    <dgm:cxn modelId="{E7415311-D234-4EC8-AD1A-E92F44CF2EA4}" type="presParOf" srcId="{53C74ED7-FCA3-43B4-82C5-D0A154E896C1}" destId="{B08FD4D1-2740-404D-988F-910CB7CD0BEC}" srcOrd="0" destOrd="0" presId="urn:microsoft.com/office/officeart/2008/layout/HexagonCluster"/>
    <dgm:cxn modelId="{7EE7A490-5CD2-440B-BAAA-03394323B9ED}" type="presParOf" srcId="{66B24BB1-1C6E-4F1F-997F-06485F273F51}" destId="{B682A94E-6D10-4962-8067-E40A5EF6394B}" srcOrd="16" destOrd="0" presId="urn:microsoft.com/office/officeart/2008/layout/HexagonCluster"/>
    <dgm:cxn modelId="{21F2F521-400B-4DA5-911F-DE75F8FECFA7}" type="presParOf" srcId="{B682A94E-6D10-4962-8067-E40A5EF6394B}" destId="{3752A0BF-DB44-4E7A-A969-C7130C600174}" srcOrd="0" destOrd="0" presId="urn:microsoft.com/office/officeart/2008/layout/HexagonCluster"/>
    <dgm:cxn modelId="{C022CD32-D2EC-4012-A15C-A3A262740E66}" type="presParOf" srcId="{66B24BB1-1C6E-4F1F-997F-06485F273F51}" destId="{9123D5AF-7A52-4D8C-A9DC-73FD07B0E1BC}" srcOrd="17" destOrd="0" presId="urn:microsoft.com/office/officeart/2008/layout/HexagonCluster"/>
    <dgm:cxn modelId="{8B8D5C63-97C5-4440-A77B-8F5662376287}" type="presParOf" srcId="{9123D5AF-7A52-4D8C-A9DC-73FD07B0E1BC}" destId="{D3D08463-3692-4E7C-A6EC-29E3E15243C8}" srcOrd="0" destOrd="0" presId="urn:microsoft.com/office/officeart/2008/layout/HexagonCluster"/>
    <dgm:cxn modelId="{734B4E96-863F-44D6-8EBD-09174BC6B28A}" type="presParOf" srcId="{66B24BB1-1C6E-4F1F-997F-06485F273F51}" destId="{CEAAB0A5-492A-4A84-B243-1BC8A6FDF1BD}" srcOrd="18" destOrd="0" presId="urn:microsoft.com/office/officeart/2008/layout/HexagonCluster"/>
    <dgm:cxn modelId="{2DC8206E-E12E-4E0B-A8CF-052F0D16D802}" type="presParOf" srcId="{CEAAB0A5-492A-4A84-B243-1BC8A6FDF1BD}" destId="{9215E6B5-6D4E-4507-9DAA-AC6142972CC0}" srcOrd="0" destOrd="0" presId="urn:microsoft.com/office/officeart/2008/layout/HexagonCluster"/>
    <dgm:cxn modelId="{184ECA06-5BFA-4C42-9ADD-71C74455B5C4}" type="presParOf" srcId="{66B24BB1-1C6E-4F1F-997F-06485F273F51}" destId="{2243050D-EB14-4214-A5CC-0155E2011DC2}" srcOrd="19" destOrd="0" presId="urn:microsoft.com/office/officeart/2008/layout/HexagonCluster"/>
    <dgm:cxn modelId="{FEA36C60-C796-4394-BAF5-AC212EEA199D}" type="presParOf" srcId="{2243050D-EB14-4214-A5CC-0155E2011DC2}" destId="{2CB06C14-8D5E-46EC-B259-15C369D05B2D}" srcOrd="0" destOrd="0" presId="urn:microsoft.com/office/officeart/2008/layout/HexagonCluster"/>
    <dgm:cxn modelId="{8A80DB62-1DF7-41F5-9B41-0EC2427928B7}" type="presParOf" srcId="{66B24BB1-1C6E-4F1F-997F-06485F273F51}" destId="{B797E146-E42F-4312-B9AF-B68282D6E342}" srcOrd="20" destOrd="0" presId="urn:microsoft.com/office/officeart/2008/layout/HexagonCluster"/>
    <dgm:cxn modelId="{B587D6F9-6FC0-4B3E-9707-F1739CB8C13C}" type="presParOf" srcId="{B797E146-E42F-4312-B9AF-B68282D6E342}" destId="{BD711BC9-B70C-4240-A76B-FD5BCF1A908B}" srcOrd="0" destOrd="0" presId="urn:microsoft.com/office/officeart/2008/layout/HexagonCluster"/>
    <dgm:cxn modelId="{86531105-40AC-4284-8087-DC43877CB456}" type="presParOf" srcId="{66B24BB1-1C6E-4F1F-997F-06485F273F51}" destId="{ABD015DD-3DD1-491A-816F-D7BC46ACAD0D}" srcOrd="21" destOrd="0" presId="urn:microsoft.com/office/officeart/2008/layout/HexagonCluster"/>
    <dgm:cxn modelId="{6CFA87A9-9778-4173-9CAF-7BD1AD1B49EB}" type="presParOf" srcId="{ABD015DD-3DD1-491A-816F-D7BC46ACAD0D}" destId="{CA066040-47A1-4B39-8014-0BBB9EA8FDC0}" srcOrd="0" destOrd="0" presId="urn:microsoft.com/office/officeart/2008/layout/HexagonCluster"/>
    <dgm:cxn modelId="{1D22F2C5-570A-48EF-AE6A-52C48B649D27}" type="presParOf" srcId="{66B24BB1-1C6E-4F1F-997F-06485F273F51}" destId="{4FE098D9-73F8-4844-8610-AC6EC01F176D}" srcOrd="22" destOrd="0" presId="urn:microsoft.com/office/officeart/2008/layout/HexagonCluster"/>
    <dgm:cxn modelId="{F6D7CEF7-DEC5-463A-B7FD-DC07176E1C22}" type="presParOf" srcId="{4FE098D9-73F8-4844-8610-AC6EC01F176D}" destId="{18128A70-CBCF-4B59-93D8-0020C8EA191E}" srcOrd="0" destOrd="0" presId="urn:microsoft.com/office/officeart/2008/layout/HexagonCluster"/>
    <dgm:cxn modelId="{9FD43180-865C-4001-91C5-2F796F800BF6}" type="presParOf" srcId="{66B24BB1-1C6E-4F1F-997F-06485F273F51}" destId="{4DC3327C-9F9E-415E-A583-3A0DB2130B18}" srcOrd="23" destOrd="0" presId="urn:microsoft.com/office/officeart/2008/layout/HexagonCluster"/>
    <dgm:cxn modelId="{38EEEADC-8F67-42F2-A13C-C80CE069F8E2}" type="presParOf" srcId="{4DC3327C-9F9E-415E-A583-3A0DB2130B18}" destId="{9E2F06A6-47F3-449A-B5A4-34420796594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6ADAF-F7E9-439A-A788-5A4EABD2B5B4}">
      <dsp:nvSpPr>
        <dsp:cNvPr id="0" name=""/>
        <dsp:cNvSpPr/>
      </dsp:nvSpPr>
      <dsp:spPr>
        <a:xfrm>
          <a:off x="1439543" y="3402424"/>
          <a:ext cx="1672815" cy="1436421"/>
        </a:xfrm>
        <a:prstGeom prst="hexagon">
          <a:avLst>
            <a:gd name="adj" fmla="val 2500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MAELS@</a:t>
          </a:r>
        </a:p>
        <a:p>
          <a:pPr marL="0" lvl="0" indent="0" algn="ctr" defTabSz="800100">
            <a:lnSpc>
              <a:spcPct val="90000"/>
            </a:lnSpc>
            <a:spcBef>
              <a:spcPct val="0"/>
            </a:spcBef>
            <a:spcAft>
              <a:spcPct val="35000"/>
            </a:spcAft>
            <a:buNone/>
          </a:pPr>
          <a:r>
            <a:rPr lang="fr-FR" sz="1800" b="1" kern="1200" dirty="0"/>
            <a:t>SPIRAL2-NFS</a:t>
          </a:r>
        </a:p>
      </dsp:txBody>
      <dsp:txXfrm>
        <a:off x="1698646" y="3624912"/>
        <a:ext cx="1154609" cy="991445"/>
      </dsp:txXfrm>
    </dsp:sp>
    <dsp:sp modelId="{78D74327-79CD-4D81-BA8D-E3F22CEF4013}">
      <dsp:nvSpPr>
        <dsp:cNvPr id="0" name=""/>
        <dsp:cNvSpPr/>
      </dsp:nvSpPr>
      <dsp:spPr>
        <a:xfrm>
          <a:off x="1479457" y="4044790"/>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7BC31B81-8DFC-495F-B7FE-31BB8607378E}">
      <dsp:nvSpPr>
        <dsp:cNvPr id="0" name=""/>
        <dsp:cNvSpPr/>
      </dsp:nvSpPr>
      <dsp:spPr>
        <a:xfrm>
          <a:off x="0" y="2608369"/>
          <a:ext cx="1672815" cy="1436421"/>
        </a:xfrm>
        <a:prstGeom prst="hexagon">
          <a:avLst>
            <a:gd name="adj" fmla="val 25000"/>
            <a:gd name="vf" fmla="val 115470"/>
          </a:avLst>
        </a:prstGeom>
        <a:blipFill>
          <a:blip xmlns:r="http://schemas.openxmlformats.org/officeDocument/2006/relationships" r:embed="rId1"/>
          <a:srcRect/>
          <a:stretch>
            <a:fillRect t="-28000" b="-28000"/>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8D33D89-5ADB-40D1-A30E-99BE0A3315B1}">
      <dsp:nvSpPr>
        <dsp:cNvPr id="0" name=""/>
        <dsp:cNvSpPr/>
      </dsp:nvSpPr>
      <dsp:spPr>
        <a:xfrm>
          <a:off x="1145958" y="3854254"/>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405888"/>
              <a:satOff val="2445"/>
              <a:lumOff val="19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95BB3E22-5D75-4420-A707-17F143C97845}">
      <dsp:nvSpPr>
        <dsp:cNvPr id="0" name=""/>
        <dsp:cNvSpPr/>
      </dsp:nvSpPr>
      <dsp:spPr>
        <a:xfrm>
          <a:off x="2879087" y="2604207"/>
          <a:ext cx="1672815" cy="1436421"/>
        </a:xfrm>
        <a:prstGeom prst="hexagon">
          <a:avLst>
            <a:gd name="adj" fmla="val 25000"/>
            <a:gd name="vf" fmla="val 11547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GAINS@</a:t>
          </a:r>
        </a:p>
        <a:p>
          <a:pPr marL="0" lvl="0" indent="0" algn="ctr" defTabSz="800100">
            <a:lnSpc>
              <a:spcPct val="90000"/>
            </a:lnSpc>
            <a:spcBef>
              <a:spcPct val="0"/>
            </a:spcBef>
            <a:spcAft>
              <a:spcPct val="35000"/>
            </a:spcAft>
            <a:buNone/>
          </a:pPr>
          <a:r>
            <a:rPr lang="fr-FR" sz="1800" b="1" kern="1200" dirty="0"/>
            <a:t>JRC-Geel</a:t>
          </a:r>
        </a:p>
      </dsp:txBody>
      <dsp:txXfrm>
        <a:off x="3138190" y="2826695"/>
        <a:ext cx="1154609" cy="991445"/>
      </dsp:txXfrm>
    </dsp:sp>
    <dsp:sp modelId="{BDB3DA1A-080A-475A-94F7-4DE74274F79A}">
      <dsp:nvSpPr>
        <dsp:cNvPr id="0" name=""/>
        <dsp:cNvSpPr/>
      </dsp:nvSpPr>
      <dsp:spPr>
        <a:xfrm>
          <a:off x="3246191" y="2623537"/>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811776"/>
              <a:satOff val="4891"/>
              <a:lumOff val="39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9C5135DB-2043-4ED1-917D-34FA6755C321}">
      <dsp:nvSpPr>
        <dsp:cNvPr id="0" name=""/>
        <dsp:cNvSpPr/>
      </dsp:nvSpPr>
      <dsp:spPr>
        <a:xfrm>
          <a:off x="1473272" y="1838547"/>
          <a:ext cx="1672815" cy="1436421"/>
        </a:xfrm>
        <a:prstGeom prst="hexagon">
          <a:avLst>
            <a:gd name="adj" fmla="val 25000"/>
            <a:gd name="vf" fmla="val 115470"/>
          </a:avLst>
        </a:prstGeom>
        <a:blipFill rotWithShape="1">
          <a:blip xmlns:r="http://schemas.openxmlformats.org/officeDocument/2006/relationships" r:embed="rId2"/>
          <a:srcRect/>
          <a:stretch>
            <a:fillRect l="-6000" r="-6000"/>
          </a:stretch>
        </a:blipFill>
        <a:ln w="9525" cap="flat" cmpd="sng" algn="ctr">
          <a:solidFill>
            <a:schemeClr val="accent4">
              <a:hueOff val="-892954"/>
              <a:satOff val="5380"/>
              <a:lumOff val="43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B22693A-8DE3-44FA-A0F8-AFD6BBF5C3CB}">
      <dsp:nvSpPr>
        <dsp:cNvPr id="0" name=""/>
        <dsp:cNvSpPr/>
      </dsp:nvSpPr>
      <dsp:spPr>
        <a:xfrm>
          <a:off x="4358544" y="4038778"/>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1217664"/>
              <a:satOff val="7336"/>
              <a:lumOff val="58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AF8AE87E-978B-45C9-9F3A-19670F43C9DC}">
      <dsp:nvSpPr>
        <dsp:cNvPr id="0" name=""/>
        <dsp:cNvSpPr/>
      </dsp:nvSpPr>
      <dsp:spPr>
        <a:xfrm>
          <a:off x="4362822" y="3338245"/>
          <a:ext cx="1672815" cy="1436421"/>
        </a:xfrm>
        <a:prstGeom prst="hexagon">
          <a:avLst>
            <a:gd name="adj" fmla="val 25000"/>
            <a:gd name="vf" fmla="val 11547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COGNAC@</a:t>
          </a:r>
        </a:p>
        <a:p>
          <a:pPr marL="0" lvl="0" indent="0" algn="ctr" defTabSz="800100">
            <a:lnSpc>
              <a:spcPct val="90000"/>
            </a:lnSpc>
            <a:spcBef>
              <a:spcPct val="0"/>
            </a:spcBef>
            <a:spcAft>
              <a:spcPct val="35000"/>
            </a:spcAft>
            <a:buNone/>
          </a:pPr>
          <a:r>
            <a:rPr lang="fr-FR" sz="1800" b="1" kern="1200" dirty="0"/>
            <a:t>LANL</a:t>
          </a:r>
        </a:p>
      </dsp:txBody>
      <dsp:txXfrm>
        <a:off x="4621925" y="3560733"/>
        <a:ext cx="1154609" cy="991445"/>
      </dsp:txXfrm>
    </dsp:sp>
    <dsp:sp modelId="{45D575F8-C4AF-4917-818B-49F0331FC973}">
      <dsp:nvSpPr>
        <dsp:cNvPr id="0" name=""/>
        <dsp:cNvSpPr/>
      </dsp:nvSpPr>
      <dsp:spPr>
        <a:xfrm>
          <a:off x="2922655" y="2513856"/>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1623553"/>
              <a:satOff val="9781"/>
              <a:lumOff val="78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4027B3FF-FDE6-4804-8CC6-704DB3EAC43D}">
      <dsp:nvSpPr>
        <dsp:cNvPr id="0" name=""/>
        <dsp:cNvSpPr/>
      </dsp:nvSpPr>
      <dsp:spPr>
        <a:xfrm>
          <a:off x="2879087" y="1016096"/>
          <a:ext cx="1672815" cy="1436421"/>
        </a:xfrm>
        <a:prstGeom prst="hexagon">
          <a:avLst>
            <a:gd name="adj" fmla="val 25000"/>
            <a:gd name="vf" fmla="val 115470"/>
          </a:avLst>
        </a:prstGeom>
        <a:blipFill rotWithShape="1">
          <a:blip xmlns:r="http://schemas.openxmlformats.org/officeDocument/2006/relationships" r:embed="rId3"/>
          <a:srcRect/>
          <a:stretch>
            <a:fillRect t="-14000" b="-14000"/>
          </a:stretch>
        </a:blipFill>
        <a:ln w="9525" cap="flat" cmpd="sng" algn="ctr">
          <a:solidFill>
            <a:schemeClr val="accent4">
              <a:hueOff val="-1785908"/>
              <a:satOff val="10760"/>
              <a:lumOff val="86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25C9BE5-945C-44BD-9580-B6ECF7968182}">
      <dsp:nvSpPr>
        <dsp:cNvPr id="0" name=""/>
        <dsp:cNvSpPr/>
      </dsp:nvSpPr>
      <dsp:spPr>
        <a:xfrm>
          <a:off x="3989637" y="2280450"/>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2029441"/>
              <a:satOff val="12227"/>
              <a:lumOff val="98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55820E5-1FFB-432F-9896-5E753EDFCCA2}">
      <dsp:nvSpPr>
        <dsp:cNvPr id="0" name=""/>
        <dsp:cNvSpPr/>
      </dsp:nvSpPr>
      <dsp:spPr>
        <a:xfrm>
          <a:off x="4317744" y="1811539"/>
          <a:ext cx="1672815" cy="1436421"/>
        </a:xfrm>
        <a:prstGeom prst="hexagon">
          <a:avLst>
            <a:gd name="adj" fmla="val 25000"/>
            <a:gd name="vf" fmla="val 11547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ELISA@</a:t>
          </a:r>
        </a:p>
        <a:p>
          <a:pPr marL="0" lvl="0" indent="0" algn="ctr" defTabSz="800100">
            <a:lnSpc>
              <a:spcPct val="90000"/>
            </a:lnSpc>
            <a:spcBef>
              <a:spcPct val="0"/>
            </a:spcBef>
            <a:spcAft>
              <a:spcPct val="35000"/>
            </a:spcAft>
            <a:buNone/>
          </a:pPr>
          <a:r>
            <a:rPr lang="fr-FR" sz="1800" b="1" kern="1200" dirty="0"/>
            <a:t>JRC-Geel</a:t>
          </a:r>
        </a:p>
      </dsp:txBody>
      <dsp:txXfrm>
        <a:off x="4576847" y="2034027"/>
        <a:ext cx="1154609" cy="991445"/>
      </dsp:txXfrm>
    </dsp:sp>
    <dsp:sp modelId="{64D4F687-7498-4FBA-BC54-BF3B39FB3B89}">
      <dsp:nvSpPr>
        <dsp:cNvPr id="0" name=""/>
        <dsp:cNvSpPr/>
      </dsp:nvSpPr>
      <dsp:spPr>
        <a:xfrm>
          <a:off x="4419751" y="2429687"/>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2435329"/>
              <a:satOff val="14672"/>
              <a:lumOff val="117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4DD62C59-2989-4915-AD5D-A9B7B75FC21F}">
      <dsp:nvSpPr>
        <dsp:cNvPr id="0" name=""/>
        <dsp:cNvSpPr/>
      </dsp:nvSpPr>
      <dsp:spPr>
        <a:xfrm>
          <a:off x="5757287" y="2619006"/>
          <a:ext cx="1672815" cy="1436421"/>
        </a:xfrm>
        <a:prstGeom prst="hexagon">
          <a:avLst>
            <a:gd name="adj" fmla="val 25000"/>
            <a:gd name="vf" fmla="val 115470"/>
          </a:avLst>
        </a:prstGeom>
        <a:blipFill rotWithShape="1">
          <a:blip xmlns:r="http://schemas.openxmlformats.org/officeDocument/2006/relationships" r:embed="rId4"/>
          <a:srcRect/>
          <a:stretch>
            <a:fillRect t="-2000" b="-2000"/>
          </a:stretch>
        </a:blipFill>
        <a:ln w="9525" cap="flat" cmpd="sng" algn="ctr">
          <a:solidFill>
            <a:schemeClr val="accent4">
              <a:hueOff val="-2678862"/>
              <a:satOff val="16139"/>
              <a:lumOff val="129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08FD4D1-2740-404D-988F-910CB7CD0BEC}">
      <dsp:nvSpPr>
        <dsp:cNvPr id="0" name=""/>
        <dsp:cNvSpPr/>
      </dsp:nvSpPr>
      <dsp:spPr>
        <a:xfrm>
          <a:off x="6091008" y="3858766"/>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2841217"/>
              <a:satOff val="17118"/>
              <a:lumOff val="137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3752A0BF-DB44-4E7A-A969-C7130C600174}">
      <dsp:nvSpPr>
        <dsp:cNvPr id="0" name=""/>
        <dsp:cNvSpPr/>
      </dsp:nvSpPr>
      <dsp:spPr>
        <a:xfrm>
          <a:off x="5757287" y="1031358"/>
          <a:ext cx="1672815" cy="1436421"/>
        </a:xfrm>
        <a:prstGeom prst="hexagon">
          <a:avLst>
            <a:gd name="adj" fmla="val 25000"/>
            <a:gd name="vf" fmla="val 11547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GENESIS@</a:t>
          </a:r>
        </a:p>
        <a:p>
          <a:pPr marL="0" lvl="0" indent="0" algn="ctr" defTabSz="800100">
            <a:lnSpc>
              <a:spcPct val="90000"/>
            </a:lnSpc>
            <a:spcBef>
              <a:spcPct val="0"/>
            </a:spcBef>
            <a:spcAft>
              <a:spcPct val="35000"/>
            </a:spcAft>
            <a:buNone/>
          </a:pPr>
          <a:r>
            <a:rPr lang="fr-FR" sz="1800" b="1" kern="1200" dirty="0"/>
            <a:t>BNL</a:t>
          </a:r>
        </a:p>
      </dsp:txBody>
      <dsp:txXfrm>
        <a:off x="6016390" y="1253846"/>
        <a:ext cx="1154609" cy="991445"/>
      </dsp:txXfrm>
    </dsp:sp>
    <dsp:sp modelId="{D3D08463-3692-4E7C-A6EC-29E3E15243C8}">
      <dsp:nvSpPr>
        <dsp:cNvPr id="0" name=""/>
        <dsp:cNvSpPr/>
      </dsp:nvSpPr>
      <dsp:spPr>
        <a:xfrm>
          <a:off x="7204814" y="1675111"/>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3247105"/>
              <a:satOff val="19563"/>
              <a:lumOff val="156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9215E6B5-6D4E-4507-9DAA-AC6142972CC0}">
      <dsp:nvSpPr>
        <dsp:cNvPr id="0" name=""/>
        <dsp:cNvSpPr/>
      </dsp:nvSpPr>
      <dsp:spPr>
        <a:xfrm>
          <a:off x="7196831" y="1832813"/>
          <a:ext cx="1672815" cy="1436421"/>
        </a:xfrm>
        <a:prstGeom prst="hexagon">
          <a:avLst>
            <a:gd name="adj" fmla="val 25000"/>
            <a:gd name="vf" fmla="val 115470"/>
          </a:avLst>
        </a:prstGeom>
        <a:blipFill rotWithShape="1">
          <a:blip xmlns:r="http://schemas.openxmlformats.org/officeDocument/2006/relationships" r:embed="rId5"/>
          <a:srcRect/>
          <a:stretch>
            <a:fillRect l="-6000" r="-6000"/>
          </a:stretch>
        </a:blipFill>
        <a:ln w="9525" cap="flat" cmpd="sng" algn="ctr">
          <a:solidFill>
            <a:schemeClr val="accent4">
              <a:hueOff val="-3571816"/>
              <a:satOff val="21519"/>
              <a:lumOff val="172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CB06C14-8D5E-46EC-B259-15C369D05B2D}">
      <dsp:nvSpPr>
        <dsp:cNvPr id="0" name=""/>
        <dsp:cNvSpPr/>
      </dsp:nvSpPr>
      <dsp:spPr>
        <a:xfrm>
          <a:off x="7530330" y="1864723"/>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3652993"/>
              <a:satOff val="22008"/>
              <a:lumOff val="176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BD711BC9-B70C-4240-A76B-FD5BCF1A908B}">
      <dsp:nvSpPr>
        <dsp:cNvPr id="0" name=""/>
        <dsp:cNvSpPr/>
      </dsp:nvSpPr>
      <dsp:spPr>
        <a:xfrm>
          <a:off x="7196831" y="3372369"/>
          <a:ext cx="1672815" cy="1436421"/>
        </a:xfrm>
        <a:prstGeom prst="hexagon">
          <a:avLst>
            <a:gd name="adj" fmla="val 25000"/>
            <a:gd name="vf" fmla="val 11547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RPI</a:t>
          </a:r>
        </a:p>
      </dsp:txBody>
      <dsp:txXfrm>
        <a:off x="7455934" y="3594857"/>
        <a:ext cx="1154609" cy="991445"/>
      </dsp:txXfrm>
    </dsp:sp>
    <dsp:sp modelId="{CA066040-47A1-4B39-8014-0BBB9EA8FDC0}">
      <dsp:nvSpPr>
        <dsp:cNvPr id="0" name=""/>
        <dsp:cNvSpPr/>
      </dsp:nvSpPr>
      <dsp:spPr>
        <a:xfrm>
          <a:off x="7528556" y="4676057"/>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4058882"/>
              <a:satOff val="24454"/>
              <a:lumOff val="196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8128A70-CBCF-4B59-93D8-0020C8EA191E}">
      <dsp:nvSpPr>
        <dsp:cNvPr id="0" name=""/>
        <dsp:cNvSpPr/>
      </dsp:nvSpPr>
      <dsp:spPr>
        <a:xfrm>
          <a:off x="5730974" y="4169767"/>
          <a:ext cx="1672815" cy="1436421"/>
        </a:xfrm>
        <a:prstGeom prst="hexagon">
          <a:avLst>
            <a:gd name="adj" fmla="val 25000"/>
            <a:gd name="vf" fmla="val 115470"/>
          </a:avLst>
        </a:prstGeom>
        <a:blipFill rotWithShape="1">
          <a:blip xmlns:r="http://schemas.openxmlformats.org/officeDocument/2006/relationships" r:embed="rId6"/>
          <a:srcRect/>
          <a:stretch>
            <a:fillRect t="-16000" b="-16000"/>
          </a:stretch>
        </a:blip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E2F06A6-47F3-449A-B5A4-344207965941}">
      <dsp:nvSpPr>
        <dsp:cNvPr id="0" name=""/>
        <dsp:cNvSpPr/>
      </dsp:nvSpPr>
      <dsp:spPr>
        <a:xfrm>
          <a:off x="7218118" y="4834683"/>
          <a:ext cx="195132" cy="168337"/>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05C0167C-9A33-46CF-9C05-80859DF5815E}" type="datetimeFigureOut">
              <a:rPr lang="en-US" smtClean="0"/>
              <a:t>9/18/2025</a:t>
            </a:fld>
            <a:endParaRPr lang="en-US"/>
          </a:p>
        </p:txBody>
      </p:sp>
      <p:sp>
        <p:nvSpPr>
          <p:cNvPr id="4" name="Espace réservé de l'image des diapositives 3"/>
          <p:cNvSpPr>
            <a:spLocks noGrp="1" noRot="1" noChangeAspect="1"/>
          </p:cNvSpPr>
          <p:nvPr>
            <p:ph type="sldImg" idx="2"/>
          </p:nvPr>
        </p:nvSpPr>
        <p:spPr>
          <a:xfrm>
            <a:off x="71438" y="749300"/>
            <a:ext cx="6654800" cy="374332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41545"/>
            <a:ext cx="5438140" cy="449199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F1ADBA99-79DB-4371-BD5D-35BD47BF6796}" type="slidenum">
              <a:rPr lang="en-US" smtClean="0"/>
              <a:t>‹N°›</a:t>
            </a:fld>
            <a:endParaRPr lang="en-US"/>
          </a:p>
        </p:txBody>
      </p:sp>
    </p:spTree>
    <p:extLst>
      <p:ext uri="{BB962C8B-B14F-4D97-AF65-F5344CB8AC3E}">
        <p14:creationId xmlns:p14="http://schemas.microsoft.com/office/powerpoint/2010/main" val="2996822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2</a:t>
            </a:fld>
            <a:endParaRPr lang="en-US"/>
          </a:p>
        </p:txBody>
      </p:sp>
    </p:spTree>
    <p:extLst>
      <p:ext uri="{BB962C8B-B14F-4D97-AF65-F5344CB8AC3E}">
        <p14:creationId xmlns:p14="http://schemas.microsoft.com/office/powerpoint/2010/main" val="103826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44</a:t>
            </a:fld>
            <a:endParaRPr lang="en-US"/>
          </a:p>
        </p:txBody>
      </p:sp>
    </p:spTree>
    <p:extLst>
      <p:ext uri="{BB962C8B-B14F-4D97-AF65-F5344CB8AC3E}">
        <p14:creationId xmlns:p14="http://schemas.microsoft.com/office/powerpoint/2010/main" val="92558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3</a:t>
            </a:fld>
            <a:endParaRPr lang="en-US"/>
          </a:p>
        </p:txBody>
      </p:sp>
    </p:spTree>
    <p:extLst>
      <p:ext uri="{BB962C8B-B14F-4D97-AF65-F5344CB8AC3E}">
        <p14:creationId xmlns:p14="http://schemas.microsoft.com/office/powerpoint/2010/main" val="73081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14</a:t>
            </a:fld>
            <a:endParaRPr lang="en-US"/>
          </a:p>
        </p:txBody>
      </p:sp>
    </p:spTree>
    <p:extLst>
      <p:ext uri="{BB962C8B-B14F-4D97-AF65-F5344CB8AC3E}">
        <p14:creationId xmlns:p14="http://schemas.microsoft.com/office/powerpoint/2010/main" val="392939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18</a:t>
            </a:fld>
            <a:endParaRPr lang="en-US"/>
          </a:p>
        </p:txBody>
      </p:sp>
    </p:spTree>
    <p:extLst>
      <p:ext uri="{BB962C8B-B14F-4D97-AF65-F5344CB8AC3E}">
        <p14:creationId xmlns:p14="http://schemas.microsoft.com/office/powerpoint/2010/main" val="328322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20</a:t>
            </a:fld>
            <a:endParaRPr lang="en-US"/>
          </a:p>
        </p:txBody>
      </p:sp>
    </p:spTree>
    <p:extLst>
      <p:ext uri="{BB962C8B-B14F-4D97-AF65-F5344CB8AC3E}">
        <p14:creationId xmlns:p14="http://schemas.microsoft.com/office/powerpoint/2010/main" val="195308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28</a:t>
            </a:fld>
            <a:endParaRPr lang="en-US"/>
          </a:p>
        </p:txBody>
      </p:sp>
    </p:spTree>
    <p:extLst>
      <p:ext uri="{BB962C8B-B14F-4D97-AF65-F5344CB8AC3E}">
        <p14:creationId xmlns:p14="http://schemas.microsoft.com/office/powerpoint/2010/main" val="145888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29</a:t>
            </a:fld>
            <a:endParaRPr lang="en-US"/>
          </a:p>
        </p:txBody>
      </p:sp>
    </p:spTree>
    <p:extLst>
      <p:ext uri="{BB962C8B-B14F-4D97-AF65-F5344CB8AC3E}">
        <p14:creationId xmlns:p14="http://schemas.microsoft.com/office/powerpoint/2010/main" val="408460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30</a:t>
            </a:fld>
            <a:endParaRPr lang="en-US"/>
          </a:p>
        </p:txBody>
      </p:sp>
    </p:spTree>
    <p:extLst>
      <p:ext uri="{BB962C8B-B14F-4D97-AF65-F5344CB8AC3E}">
        <p14:creationId xmlns:p14="http://schemas.microsoft.com/office/powerpoint/2010/main" val="222003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ADBA99-79DB-4371-BD5D-35BD47BF6796}" type="slidenum">
              <a:rPr lang="en-US" smtClean="0"/>
              <a:t>33</a:t>
            </a:fld>
            <a:endParaRPr lang="en-US"/>
          </a:p>
        </p:txBody>
      </p:sp>
    </p:spTree>
    <p:extLst>
      <p:ext uri="{BB962C8B-B14F-4D97-AF65-F5344CB8AC3E}">
        <p14:creationId xmlns:p14="http://schemas.microsoft.com/office/powerpoint/2010/main" val="235548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2578A6FC-6A82-4ECC-9F57-14E891C14DA5}" type="datetime1">
              <a:rPr lang="en-US" smtClean="0"/>
              <a:t>9/18/2025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371583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536B2F09-54B7-47F0-9414-C85AEE35440E}" type="datetime1">
              <a:rPr lang="en-US" smtClean="0"/>
              <a:t>9/18/2025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49829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3"/>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43"/>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53296256-5736-4E82-98F2-21593FF3BF19}" type="datetime1">
              <a:rPr lang="en-US" smtClean="0"/>
              <a:t>9/18/2025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293620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167E550-8571-4CE1-BA6F-77C15FF4ED68}"/>
              </a:ext>
            </a:extLst>
          </p:cNvPr>
          <p:cNvGrpSpPr/>
          <p:nvPr userDrawn="1"/>
        </p:nvGrpSpPr>
        <p:grpSpPr>
          <a:xfrm>
            <a:off x="-384720" y="6497209"/>
            <a:ext cx="12576720" cy="693864"/>
            <a:chOff x="8611" y="4040226"/>
            <a:chExt cx="12576720" cy="693864"/>
          </a:xfrm>
        </p:grpSpPr>
        <p:sp>
          <p:nvSpPr>
            <p:cNvPr id="15" name="Rectangle 14">
              <a:extLst>
                <a:ext uri="{FF2B5EF4-FFF2-40B4-BE49-F238E27FC236}">
                  <a16:creationId xmlns:a16="http://schemas.microsoft.com/office/drawing/2014/main" id="{27439EA9-BEF9-420F-B7D8-4D4DD9CEFCBA}"/>
                </a:ext>
              </a:extLst>
            </p:cNvPr>
            <p:cNvSpPr/>
            <p:nvPr userDrawn="1"/>
          </p:nvSpPr>
          <p:spPr>
            <a:xfrm>
              <a:off x="368651" y="4115034"/>
              <a:ext cx="12216680" cy="288000"/>
            </a:xfrm>
            <a:prstGeom prst="rect">
              <a:avLst/>
            </a:prstGeom>
            <a:gradFill flip="none" rotWithShape="1">
              <a:gsLst>
                <a:gs pos="97129">
                  <a:srgbClr val="1B6BAB"/>
                </a:gs>
                <a:gs pos="0">
                  <a:srgbClr val="41C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6" name="Rectangle 15">
              <a:extLst>
                <a:ext uri="{FF2B5EF4-FFF2-40B4-BE49-F238E27FC236}">
                  <a16:creationId xmlns:a16="http://schemas.microsoft.com/office/drawing/2014/main" id="{823470A2-B179-41CF-8A9A-0EFA76A73EFB}"/>
                </a:ext>
              </a:extLst>
            </p:cNvPr>
            <p:cNvSpPr/>
            <p:nvPr userDrawn="1"/>
          </p:nvSpPr>
          <p:spPr>
            <a:xfrm>
              <a:off x="7951701" y="4042938"/>
              <a:ext cx="4463588" cy="691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sz="1200" b="1" dirty="0">
                <a:latin typeface="Corbel" panose="020B0503020204020204" pitchFamily="34" charset="0"/>
              </a:endParaRPr>
            </a:p>
          </p:txBody>
        </p:sp>
        <p:sp>
          <p:nvSpPr>
            <p:cNvPr id="23" name="ZoneTexte 22">
              <a:extLst>
                <a:ext uri="{FF2B5EF4-FFF2-40B4-BE49-F238E27FC236}">
                  <a16:creationId xmlns:a16="http://schemas.microsoft.com/office/drawing/2014/main" id="{9A2EDAB4-822E-4B1A-B78D-83FC0EB83050}"/>
                </a:ext>
              </a:extLst>
            </p:cNvPr>
            <p:cNvSpPr txBox="1"/>
            <p:nvPr userDrawn="1"/>
          </p:nvSpPr>
          <p:spPr>
            <a:xfrm>
              <a:off x="8611" y="4127557"/>
              <a:ext cx="392603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21-26 September 2025, Caen</a:t>
              </a:r>
              <a:endParaRPr lang="fr-FR" sz="1600" b="1" dirty="0">
                <a:solidFill>
                  <a:schemeClr val="bg1"/>
                </a:solidFill>
                <a:latin typeface="Corbel" panose="020B0503020204020204" pitchFamily="34" charset="0"/>
              </a:endParaRPr>
            </a:p>
          </p:txBody>
        </p:sp>
        <p:sp>
          <p:nvSpPr>
            <p:cNvPr id="19" name="Rectangle 18"/>
            <p:cNvSpPr/>
            <p:nvPr userDrawn="1"/>
          </p:nvSpPr>
          <p:spPr>
            <a:xfrm>
              <a:off x="358017" y="4040226"/>
              <a:ext cx="1455976" cy="4001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bg1">
                    <a:lumMod val="75000"/>
                  </a:schemeClr>
                </a:contourClr>
              </a:sp3d>
            </a:bodyPr>
            <a:lstStyle/>
            <a:p>
              <a:pPr algn="ctr"/>
              <a:r>
                <a:rPr lang="fr-FR" sz="2000" b="1" cap="none" dirty="0">
                  <a:ln w="11430"/>
                  <a:gradFill>
                    <a:gsLst>
                      <a:gs pos="0">
                        <a:srgbClr val="636466"/>
                      </a:gs>
                      <a:gs pos="25000">
                        <a:schemeClr val="bg1">
                          <a:lumMod val="95000"/>
                        </a:schemeClr>
                      </a:gs>
                      <a:gs pos="50000">
                        <a:srgbClr val="636466"/>
                      </a:gs>
                      <a:gs pos="99000">
                        <a:srgbClr val="636466"/>
                      </a:gs>
                      <a:gs pos="76000">
                        <a:schemeClr val="bg1">
                          <a:lumMod val="95000"/>
                        </a:schemeClr>
                      </a:gs>
                    </a:gsLst>
                    <a:lin ang="5400000"/>
                  </a:gradFill>
                  <a:effectLst>
                    <a:outerShdw blurRad="80000" dist="40000" dir="5040000" algn="tl">
                      <a:srgbClr val="000000">
                        <a:alpha val="30000"/>
                      </a:srgbClr>
                    </a:outerShdw>
                  </a:effectLst>
                  <a:latin typeface="Corbel" panose="020B0503020204020204" pitchFamily="34" charset="0"/>
                </a:rPr>
                <a:t>EuNPC2025</a:t>
              </a:r>
              <a:endParaRPr lang="fr-FR" sz="1600" b="1" dirty="0">
                <a:ln w="11430"/>
                <a:gradFill>
                  <a:gsLst>
                    <a:gs pos="0">
                      <a:srgbClr val="636466"/>
                    </a:gs>
                    <a:gs pos="25000">
                      <a:schemeClr val="bg1">
                        <a:lumMod val="95000"/>
                      </a:schemeClr>
                    </a:gs>
                    <a:gs pos="50000">
                      <a:srgbClr val="636466"/>
                    </a:gs>
                    <a:gs pos="99000">
                      <a:srgbClr val="636466"/>
                    </a:gs>
                    <a:gs pos="76000">
                      <a:schemeClr val="bg1">
                        <a:lumMod val="95000"/>
                      </a:schemeClr>
                    </a:gs>
                  </a:gsLst>
                  <a:lin ang="5400000"/>
                </a:gradFill>
                <a:effectLst>
                  <a:outerShdw blurRad="80000" dist="40000" dir="5040000" algn="tl">
                    <a:srgbClr val="000000">
                      <a:alpha val="30000"/>
                    </a:srgbClr>
                  </a:outerShdw>
                </a:effectLst>
                <a:latin typeface="Corbel" panose="020B0503020204020204" pitchFamily="34" charset="0"/>
              </a:endParaRPr>
            </a:p>
          </p:txBody>
        </p:sp>
        <p:sp>
          <p:nvSpPr>
            <p:cNvPr id="17" name="ZoneTexte 16"/>
            <p:cNvSpPr txBox="1"/>
            <p:nvPr userDrawn="1"/>
          </p:nvSpPr>
          <p:spPr>
            <a:xfrm>
              <a:off x="9107869" y="4132559"/>
              <a:ext cx="285407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gency FB" panose="020B0503020202020204" pitchFamily="34" charset="0"/>
                  <a:ea typeface="+mn-ea"/>
                  <a:cs typeface="+mn-cs"/>
                </a:rPr>
                <a:t>Maëlle Kerveno, </a:t>
              </a:r>
              <a:r>
                <a:rPr kumimoji="0" lang="fr-FR" sz="1400" b="0" i="0" u="none" strike="noStrike" kern="1200" cap="none" spc="0" normalizeH="0" baseline="0" noProof="0" dirty="0">
                  <a:ln>
                    <a:noFill/>
                  </a:ln>
                  <a:solidFill>
                    <a:schemeClr val="bg1"/>
                  </a:solidFill>
                  <a:effectLst/>
                  <a:uLnTx/>
                  <a:uFillTx/>
                  <a:latin typeface="Agency FB" panose="020B0503020202020204" pitchFamily="34" charset="0"/>
                  <a:ea typeface="+mn-ea"/>
                  <a:cs typeface="+mn-cs"/>
                </a:rPr>
                <a:t>IPHC, CNRS-Univ. Strasbourg </a:t>
              </a:r>
            </a:p>
          </p:txBody>
        </p:sp>
      </p:grpSp>
      <p:sp>
        <p:nvSpPr>
          <p:cNvPr id="9" name="Espace réservé du numéro de diapositive 5"/>
          <p:cNvSpPr>
            <a:spLocks noGrp="1"/>
          </p:cNvSpPr>
          <p:nvPr>
            <p:ph type="sldNum" sz="quarter" idx="12"/>
          </p:nvPr>
        </p:nvSpPr>
        <p:spPr>
          <a:xfrm>
            <a:off x="11235712" y="6567311"/>
            <a:ext cx="955296" cy="365125"/>
          </a:xfrm>
        </p:spPr>
        <p:txBody>
          <a:bodyPr/>
          <a:lstStyle>
            <a:lvl1pPr>
              <a:defRPr sz="1400" b="1">
                <a:solidFill>
                  <a:schemeClr val="bg1"/>
                </a:solidFill>
                <a:latin typeface="Agency FB" panose="020B0503020202020204" pitchFamily="34" charset="0"/>
              </a:defRPr>
            </a:lvl1pPr>
          </a:lstStyle>
          <a:p>
            <a:fld id="{53E20274-DEB0-41FA-AFE9-AFED40CFC641}" type="slidenum">
              <a:rPr lang="fr-FR" smtClean="0"/>
              <a:pPr/>
              <a:t>‹N°›</a:t>
            </a:fld>
            <a:endParaRPr lang="fr-FR" dirty="0"/>
          </a:p>
        </p:txBody>
      </p:sp>
    </p:spTree>
    <p:extLst>
      <p:ext uri="{BB962C8B-B14F-4D97-AF65-F5344CB8AC3E}">
        <p14:creationId xmlns:p14="http://schemas.microsoft.com/office/powerpoint/2010/main" val="346586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4001687-32F9-45C8-85F5-EB37E89FDA4F}" type="datetime1">
              <a:rPr lang="en-US" smtClean="0"/>
              <a:t>9/18/2025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119623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F28ECCDC-A7A9-42DF-A814-0695FABF1048}" type="datetime1">
              <a:rPr lang="en-US" smtClean="0"/>
              <a:t>9/18/2025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143393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978C968E-4BA8-4660-BCD1-DD9F007C6B14}" type="datetime1">
              <a:rPr lang="en-US" smtClean="0"/>
              <a:t>9/18/2025</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49475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CCCB92A2-1D9D-4C71-AA70-C05DD8127619}" type="datetime1">
              <a:rPr lang="en-US" smtClean="0"/>
              <a:t>9/18/2025</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95584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DDAF8B1-86BA-4547-9716-5ABBB8278015}" type="datetime1">
              <a:rPr lang="en-US" smtClean="0"/>
              <a:t>9/18/2025</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117769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3ADA7B2-7F3F-45C7-848F-F7517D619297}" type="datetime1">
              <a:rPr lang="en-US" smtClean="0"/>
              <a:t>9/18/2025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306169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4BFB1B1-7CFD-4AD1-9F71-6E2FB4FBA057}" type="datetime1">
              <a:rPr lang="en-US" smtClean="0"/>
              <a:t>9/18/2025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60B2D72A-6553-4E0D-AB74-0D5972694985}" type="slidenum">
              <a:rPr lang="en-US" smtClean="0"/>
              <a:t>‹N°›</a:t>
            </a:fld>
            <a:endParaRPr lang="en-US"/>
          </a:p>
        </p:txBody>
      </p:sp>
    </p:spTree>
    <p:extLst>
      <p:ext uri="{BB962C8B-B14F-4D97-AF65-F5344CB8AC3E}">
        <p14:creationId xmlns:p14="http://schemas.microsoft.com/office/powerpoint/2010/main" val="74130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7B615-1D72-422A-805A-0C9E06103C91}" type="datetime1">
              <a:rPr lang="en-US" smtClean="0"/>
              <a:t>9/18/2025</a:t>
            </a:fld>
            <a:endParaRPr lang="en-US"/>
          </a:p>
        </p:txBody>
      </p:sp>
      <p:sp>
        <p:nvSpPr>
          <p:cNvPr id="5" name="Espace réservé du pied de page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2D72A-6553-4E0D-AB74-0D5972694985}" type="slidenum">
              <a:rPr lang="en-US" smtClean="0"/>
              <a:t>‹N°›</a:t>
            </a:fld>
            <a:endParaRPr lang="en-US"/>
          </a:p>
        </p:txBody>
      </p:sp>
    </p:spTree>
    <p:extLst>
      <p:ext uri="{BB962C8B-B14F-4D97-AF65-F5344CB8AC3E}">
        <p14:creationId xmlns:p14="http://schemas.microsoft.com/office/powerpoint/2010/main" val="126897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9.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1.xml"/><Relationship Id="rId7" Type="http://schemas.openxmlformats.org/officeDocument/2006/relationships/image" Target="../media/image4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60.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6.png"/><Relationship Id="rId5" Type="http://schemas.openxmlformats.org/officeDocument/2006/relationships/image" Target="../media/image5.png"/><Relationship Id="rId10" Type="http://schemas.openxmlformats.org/officeDocument/2006/relationships/image" Target="../media/image77.png"/><Relationship Id="rId4" Type="http://schemas.openxmlformats.org/officeDocument/2006/relationships/image" Target="../media/image43.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5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3.png"/><Relationship Id="rId7" Type="http://schemas.openxmlformats.org/officeDocument/2006/relationships/image" Target="../media/image7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8255880" y="5749339"/>
            <a:ext cx="2519372" cy="523220"/>
          </a:xfrm>
          <a:prstGeom prst="rect">
            <a:avLst/>
          </a:prstGeom>
          <a:noFill/>
        </p:spPr>
        <p:txBody>
          <a:bodyPr wrap="square" rtlCol="0">
            <a:spAutoFit/>
          </a:bodyPr>
          <a:lstStyle/>
          <a:p>
            <a:r>
              <a:rPr lang="en-US" sz="2800" b="1" dirty="0">
                <a:solidFill>
                  <a:srgbClr val="1B6BAB"/>
                </a:solidFill>
                <a:latin typeface="Agency FB" panose="020B0503020202020204" pitchFamily="34" charset="0"/>
              </a:rPr>
              <a:t>M</a:t>
            </a:r>
            <a:r>
              <a:rPr lang="en-US" sz="2800" dirty="0">
                <a:solidFill>
                  <a:srgbClr val="2CA6B4"/>
                </a:solidFill>
                <a:latin typeface="Agency FB" panose="020B0503020202020204" pitchFamily="34" charset="0"/>
              </a:rPr>
              <a:t>aëlle</a:t>
            </a:r>
            <a:r>
              <a:rPr lang="en-US" sz="2800" dirty="0">
                <a:solidFill>
                  <a:schemeClr val="tx2">
                    <a:lumMod val="75000"/>
                  </a:schemeClr>
                </a:solidFill>
                <a:latin typeface="Agency FB" panose="020B0503020202020204" pitchFamily="34" charset="0"/>
              </a:rPr>
              <a:t> </a:t>
            </a:r>
            <a:r>
              <a:rPr lang="en-US" sz="2800" b="1" dirty="0">
                <a:solidFill>
                  <a:srgbClr val="1B6BAB"/>
                </a:solidFill>
                <a:latin typeface="Agency FB" panose="020B0503020202020204" pitchFamily="34" charset="0"/>
              </a:rPr>
              <a:t>K</a:t>
            </a:r>
            <a:r>
              <a:rPr lang="en-US" sz="2800" dirty="0">
                <a:solidFill>
                  <a:srgbClr val="2CA6B4"/>
                </a:solidFill>
                <a:latin typeface="Agency FB" panose="020B0503020202020204" pitchFamily="34" charset="0"/>
              </a:rPr>
              <a:t>erveno</a:t>
            </a:r>
          </a:p>
        </p:txBody>
      </p:sp>
      <p:pic>
        <p:nvPicPr>
          <p:cNvPr id="2" name="Image 1">
            <a:extLst>
              <a:ext uri="{FF2B5EF4-FFF2-40B4-BE49-F238E27FC236}">
                <a16:creationId xmlns:a16="http://schemas.microsoft.com/office/drawing/2014/main" id="{697F6B6D-98FF-48C5-AE3B-D1AD8AC88722}"/>
              </a:ext>
            </a:extLst>
          </p:cNvPr>
          <p:cNvPicPr>
            <a:picLocks noChangeAspect="1"/>
          </p:cNvPicPr>
          <p:nvPr/>
        </p:nvPicPr>
        <p:blipFill>
          <a:blip r:embed="rId2"/>
          <a:stretch>
            <a:fillRect/>
          </a:stretch>
        </p:blipFill>
        <p:spPr>
          <a:xfrm>
            <a:off x="10822719" y="4953921"/>
            <a:ext cx="1370422" cy="1370422"/>
          </a:xfrm>
          <a:prstGeom prst="rect">
            <a:avLst/>
          </a:prstGeom>
        </p:spPr>
      </p:pic>
      <p:pic>
        <p:nvPicPr>
          <p:cNvPr id="3" name="Image 2">
            <a:extLst>
              <a:ext uri="{FF2B5EF4-FFF2-40B4-BE49-F238E27FC236}">
                <a16:creationId xmlns:a16="http://schemas.microsoft.com/office/drawing/2014/main" id="{C75AA074-F5F6-4D7A-9C08-845C52337E98}"/>
              </a:ext>
            </a:extLst>
          </p:cNvPr>
          <p:cNvPicPr>
            <a:picLocks noChangeAspect="1"/>
          </p:cNvPicPr>
          <p:nvPr/>
        </p:nvPicPr>
        <p:blipFill>
          <a:blip r:embed="rId3"/>
          <a:stretch>
            <a:fillRect/>
          </a:stretch>
        </p:blipFill>
        <p:spPr>
          <a:xfrm>
            <a:off x="10947332" y="5836196"/>
            <a:ext cx="1121196" cy="1121196"/>
          </a:xfrm>
          <a:prstGeom prst="rect">
            <a:avLst/>
          </a:prstGeom>
        </p:spPr>
      </p:pic>
      <p:pic>
        <p:nvPicPr>
          <p:cNvPr id="9" name="Image 8">
            <a:extLst>
              <a:ext uri="{FF2B5EF4-FFF2-40B4-BE49-F238E27FC236}">
                <a16:creationId xmlns:a16="http://schemas.microsoft.com/office/drawing/2014/main" id="{4D394851-28F7-4649-89F3-A5A17F6248F3}"/>
              </a:ext>
            </a:extLst>
          </p:cNvPr>
          <p:cNvPicPr>
            <a:picLocks noChangeAspect="1"/>
          </p:cNvPicPr>
          <p:nvPr/>
        </p:nvPicPr>
        <p:blipFill>
          <a:blip r:embed="rId4"/>
          <a:stretch>
            <a:fillRect/>
          </a:stretch>
        </p:blipFill>
        <p:spPr>
          <a:xfrm>
            <a:off x="11028548" y="4629625"/>
            <a:ext cx="777672" cy="534649"/>
          </a:xfrm>
          <a:prstGeom prst="rect">
            <a:avLst/>
          </a:prstGeom>
        </p:spPr>
      </p:pic>
      <p:sp>
        <p:nvSpPr>
          <p:cNvPr id="6" name="ZoneTexte 5"/>
          <p:cNvSpPr txBox="1"/>
          <p:nvPr/>
        </p:nvSpPr>
        <p:spPr>
          <a:xfrm>
            <a:off x="364035" y="3064049"/>
            <a:ext cx="10729192" cy="2585323"/>
          </a:xfrm>
          <a:prstGeom prst="rect">
            <a:avLst/>
          </a:prstGeom>
          <a:noFill/>
        </p:spPr>
        <p:txBody>
          <a:bodyPr wrap="square" rtlCol="0">
            <a:spAutoFit/>
          </a:bodyPr>
          <a:lstStyle/>
          <a:p>
            <a:pPr algn="ctr"/>
            <a:r>
              <a:rPr lang="en-US" sz="5400" b="1" cap="all" dirty="0">
                <a:ln>
                  <a:solidFill>
                    <a:schemeClr val="bg1"/>
                  </a:solidFill>
                </a:ln>
                <a:solidFill>
                  <a:srgbClr val="C069B4"/>
                </a:solidFill>
                <a:latin typeface="Agency FB" panose="020B0503020202020204" pitchFamily="34" charset="0"/>
              </a:rPr>
              <a:t>New challenges for experimental data </a:t>
            </a:r>
          </a:p>
          <a:p>
            <a:pPr algn="ctr"/>
            <a:r>
              <a:rPr lang="en-US" sz="5400" b="1" cap="all" dirty="0">
                <a:ln>
                  <a:solidFill>
                    <a:schemeClr val="bg1"/>
                  </a:solidFill>
                </a:ln>
                <a:solidFill>
                  <a:srgbClr val="C069B4"/>
                </a:solidFill>
                <a:latin typeface="Agency FB" panose="020B0503020202020204" pitchFamily="34" charset="0"/>
              </a:rPr>
              <a:t>dedicated to </a:t>
            </a:r>
          </a:p>
          <a:p>
            <a:pPr algn="ctr"/>
            <a:r>
              <a:rPr lang="en-US" sz="5400" b="1" cap="all" dirty="0">
                <a:ln>
                  <a:solidFill>
                    <a:schemeClr val="bg1"/>
                  </a:solidFill>
                </a:ln>
                <a:solidFill>
                  <a:srgbClr val="C069B4"/>
                </a:solidFill>
                <a:latin typeface="Agency FB" panose="020B0503020202020204" pitchFamily="34" charset="0"/>
              </a:rPr>
              <a:t>nuclear reactor physics</a:t>
            </a:r>
            <a:endParaRPr lang="en-US" sz="4400" b="1" cap="all" dirty="0">
              <a:ln>
                <a:solidFill>
                  <a:schemeClr val="bg1"/>
                </a:solidFill>
              </a:ln>
              <a:solidFill>
                <a:srgbClr val="C069B4"/>
              </a:solidFill>
              <a:latin typeface="Agency FB" panose="020B0503020202020204" pitchFamily="34" charset="0"/>
            </a:endParaRPr>
          </a:p>
        </p:txBody>
      </p:sp>
      <p:grpSp>
        <p:nvGrpSpPr>
          <p:cNvPr id="15" name="Groupe 14">
            <a:extLst>
              <a:ext uri="{FF2B5EF4-FFF2-40B4-BE49-F238E27FC236}">
                <a16:creationId xmlns:a16="http://schemas.microsoft.com/office/drawing/2014/main" id="{365D8450-18B4-48BC-BFA0-71EF40FDC499}"/>
              </a:ext>
            </a:extLst>
          </p:cNvPr>
          <p:cNvGrpSpPr/>
          <p:nvPr/>
        </p:nvGrpSpPr>
        <p:grpSpPr>
          <a:xfrm>
            <a:off x="4201254" y="0"/>
            <a:ext cx="7990746" cy="2181774"/>
            <a:chOff x="0" y="-795"/>
            <a:chExt cx="7990746" cy="2181774"/>
          </a:xfrm>
        </p:grpSpPr>
        <p:pic>
          <p:nvPicPr>
            <p:cNvPr id="8" name="Image 7">
              <a:extLst>
                <a:ext uri="{FF2B5EF4-FFF2-40B4-BE49-F238E27FC236}">
                  <a16:creationId xmlns:a16="http://schemas.microsoft.com/office/drawing/2014/main" id="{45C10F2A-2397-41C8-B402-D3F1292CD235}"/>
                </a:ext>
              </a:extLst>
            </p:cNvPr>
            <p:cNvPicPr>
              <a:picLocks noChangeAspect="1"/>
            </p:cNvPicPr>
            <p:nvPr/>
          </p:nvPicPr>
          <p:blipFill>
            <a:blip r:embed="rId5"/>
            <a:stretch>
              <a:fillRect/>
            </a:stretch>
          </p:blipFill>
          <p:spPr>
            <a:xfrm>
              <a:off x="0" y="-795"/>
              <a:ext cx="7990746" cy="2181774"/>
            </a:xfrm>
            <a:prstGeom prst="rect">
              <a:avLst/>
            </a:prstGeom>
          </p:spPr>
        </p:pic>
        <p:sp>
          <p:nvSpPr>
            <p:cNvPr id="12" name="ZoneTexte 11">
              <a:extLst>
                <a:ext uri="{FF2B5EF4-FFF2-40B4-BE49-F238E27FC236}">
                  <a16:creationId xmlns:a16="http://schemas.microsoft.com/office/drawing/2014/main" id="{26C19074-5C84-4F8A-9E33-231CD7067FD3}"/>
                </a:ext>
              </a:extLst>
            </p:cNvPr>
            <p:cNvSpPr txBox="1"/>
            <p:nvPr/>
          </p:nvSpPr>
          <p:spPr>
            <a:xfrm>
              <a:off x="34480" y="116632"/>
              <a:ext cx="6513094" cy="400110"/>
            </a:xfrm>
            <a:prstGeom prst="rect">
              <a:avLst/>
            </a:prstGeom>
            <a:noFill/>
          </p:spPr>
          <p:txBody>
            <a:bodyPr wrap="square">
              <a:spAutoFit/>
            </a:bodyPr>
            <a:lstStyle/>
            <a:p>
              <a:r>
                <a:rPr lang="en-US" sz="2000" b="1" i="0" u="none" strike="noStrike" dirty="0">
                  <a:solidFill>
                    <a:srgbClr val="072F60"/>
                  </a:solidFill>
                  <a:effectLst/>
                  <a:latin typeface="Roboto" panose="02000000000000000000" pitchFamily="2" charset="0"/>
                </a:rPr>
                <a:t>European Nuclear Physics Conference 2025</a:t>
              </a:r>
              <a:endParaRPr lang="fr-FR" sz="2000" b="1" dirty="0">
                <a:solidFill>
                  <a:srgbClr val="072F60"/>
                </a:solidFill>
              </a:endParaRPr>
            </a:p>
          </p:txBody>
        </p:sp>
      </p:grpSp>
    </p:spTree>
    <p:extLst>
      <p:ext uri="{BB962C8B-B14F-4D97-AF65-F5344CB8AC3E}">
        <p14:creationId xmlns:p14="http://schemas.microsoft.com/office/powerpoint/2010/main" val="238478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10</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sp>
        <p:nvSpPr>
          <p:cNvPr id="8" name="ZoneTexte 7">
            <a:extLst>
              <a:ext uri="{FF2B5EF4-FFF2-40B4-BE49-F238E27FC236}">
                <a16:creationId xmlns:a16="http://schemas.microsoft.com/office/drawing/2014/main" id="{95349019-6F6D-4C9E-BBDD-B163230F69E3}"/>
              </a:ext>
            </a:extLst>
          </p:cNvPr>
          <p:cNvSpPr txBox="1"/>
          <p:nvPr/>
        </p:nvSpPr>
        <p:spPr>
          <a:xfrm>
            <a:off x="851789" y="1070652"/>
            <a:ext cx="9145016" cy="830997"/>
          </a:xfrm>
          <a:prstGeom prst="rect">
            <a:avLst/>
          </a:prstGeom>
          <a:noFill/>
        </p:spPr>
        <p:txBody>
          <a:bodyPr wrap="square" rtlCol="0">
            <a:spAutoFit/>
          </a:bodyPr>
          <a:lstStyle/>
          <a:p>
            <a:r>
              <a:rPr lang="en-US" sz="2400" b="1" dirty="0"/>
              <a:t>A short reminder : </a:t>
            </a:r>
          </a:p>
          <a:p>
            <a:r>
              <a:rPr lang="en-US" sz="2400" b="1" dirty="0"/>
              <a:t>evaluated nuclear data </a:t>
            </a:r>
            <a:r>
              <a:rPr lang="en-US" dirty="0"/>
              <a:t>(“numbers”)</a:t>
            </a:r>
            <a:endParaRPr lang="en-US" sz="2400" dirty="0"/>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2"/>
          <a:stretch>
            <a:fillRect/>
          </a:stretch>
        </p:blipFill>
        <p:spPr>
          <a:xfrm>
            <a:off x="213217" y="1097900"/>
            <a:ext cx="599259" cy="458892"/>
          </a:xfrm>
          <a:prstGeom prst="chevron">
            <a:avLst/>
          </a:prstGeom>
          <a:ln w="19050">
            <a:solidFill>
              <a:srgbClr val="41C0F0"/>
            </a:solidFill>
          </a:ln>
        </p:spPr>
      </p:pic>
      <p:sp>
        <p:nvSpPr>
          <p:cNvPr id="12" name="Bouée 6">
            <a:extLst>
              <a:ext uri="{FF2B5EF4-FFF2-40B4-BE49-F238E27FC236}">
                <a16:creationId xmlns:a16="http://schemas.microsoft.com/office/drawing/2014/main" id="{18A4DAC9-0B0E-45DC-AB34-E6D452FF8269}"/>
              </a:ext>
            </a:extLst>
          </p:cNvPr>
          <p:cNvSpPr/>
          <p:nvPr/>
        </p:nvSpPr>
        <p:spPr>
          <a:xfrm>
            <a:off x="5891291" y="1412776"/>
            <a:ext cx="3888432" cy="3744415"/>
          </a:xfrm>
          <a:prstGeom prst="donut">
            <a:avLst>
              <a:gd name="adj" fmla="val 12535"/>
            </a:avLst>
          </a:prstGeom>
          <a:gradFill flip="none" rotWithShape="1">
            <a:gsLst>
              <a:gs pos="0">
                <a:schemeClr val="bg1">
                  <a:lumMod val="50000"/>
                </a:schemeClr>
              </a:gs>
              <a:gs pos="100000">
                <a:schemeClr val="bg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E6622F67-33BB-456C-B4E4-7BC5871C5D5E}"/>
              </a:ext>
            </a:extLst>
          </p:cNvPr>
          <p:cNvSpPr/>
          <p:nvPr/>
        </p:nvSpPr>
        <p:spPr>
          <a:xfrm>
            <a:off x="5480303" y="1157843"/>
            <a:ext cx="2945743" cy="830997"/>
          </a:xfrm>
          <a:prstGeom prst="rect">
            <a:avLst/>
          </a:prstGeom>
          <a:noFill/>
        </p:spPr>
        <p:txBody>
          <a:bodyPr wrap="none" lIns="91440" tIns="45720" rIns="91440" bIns="45720">
            <a:spAutoFit/>
          </a:bodyPr>
          <a:lstStyle/>
          <a:p>
            <a:pPr algn="ctr"/>
            <a:r>
              <a:rPr lang="en-US" sz="2800" b="1" dirty="0">
                <a:ln w="1905"/>
                <a:solidFill>
                  <a:srgbClr val="002060"/>
                </a:solidFill>
                <a:effectLst>
                  <a:innerShdw blurRad="69850" dist="43180" dir="5400000">
                    <a:srgbClr val="000000">
                      <a:alpha val="65000"/>
                    </a:srgbClr>
                  </a:innerShdw>
                </a:effectLst>
              </a:rPr>
              <a:t>Experimental Data</a:t>
            </a:r>
          </a:p>
          <a:p>
            <a:pPr algn="ctr"/>
            <a:r>
              <a:rPr lang="en-US" b="1" dirty="0">
                <a:ln w="1905"/>
                <a:solidFill>
                  <a:srgbClr val="002060"/>
                </a:solidFill>
                <a:effectLst>
                  <a:innerShdw blurRad="69850" dist="43180" dir="5400000">
                    <a:srgbClr val="000000">
                      <a:alpha val="65000"/>
                    </a:srgbClr>
                  </a:innerShdw>
                </a:effectLst>
              </a:rPr>
              <a:t>Differential </a:t>
            </a:r>
          </a:p>
        </p:txBody>
      </p:sp>
      <p:pic>
        <p:nvPicPr>
          <p:cNvPr id="24" name="Image 23">
            <a:extLst>
              <a:ext uri="{FF2B5EF4-FFF2-40B4-BE49-F238E27FC236}">
                <a16:creationId xmlns:a16="http://schemas.microsoft.com/office/drawing/2014/main" id="{A3A2876C-AF9C-4605-9B2C-65B3FFB4A5A3}"/>
              </a:ext>
            </a:extLst>
          </p:cNvPr>
          <p:cNvPicPr>
            <a:picLocks noChangeAspect="1"/>
          </p:cNvPicPr>
          <p:nvPr/>
        </p:nvPicPr>
        <p:blipFill>
          <a:blip r:embed="rId3"/>
          <a:stretch>
            <a:fillRect/>
          </a:stretch>
        </p:blipFill>
        <p:spPr>
          <a:xfrm>
            <a:off x="2274652" y="2347769"/>
            <a:ext cx="3205651" cy="2608583"/>
          </a:xfrm>
          <a:prstGeom prst="rect">
            <a:avLst/>
          </a:prstGeom>
        </p:spPr>
      </p:pic>
    </p:spTree>
    <p:extLst>
      <p:ext uri="{BB962C8B-B14F-4D97-AF65-F5344CB8AC3E}">
        <p14:creationId xmlns:p14="http://schemas.microsoft.com/office/powerpoint/2010/main" val="225470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11</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sp>
        <p:nvSpPr>
          <p:cNvPr id="8" name="ZoneTexte 7">
            <a:extLst>
              <a:ext uri="{FF2B5EF4-FFF2-40B4-BE49-F238E27FC236}">
                <a16:creationId xmlns:a16="http://schemas.microsoft.com/office/drawing/2014/main" id="{95349019-6F6D-4C9E-BBDD-B163230F69E3}"/>
              </a:ext>
            </a:extLst>
          </p:cNvPr>
          <p:cNvSpPr txBox="1"/>
          <p:nvPr/>
        </p:nvSpPr>
        <p:spPr>
          <a:xfrm>
            <a:off x="851789" y="1070652"/>
            <a:ext cx="9145016" cy="830997"/>
          </a:xfrm>
          <a:prstGeom prst="rect">
            <a:avLst/>
          </a:prstGeom>
          <a:noFill/>
        </p:spPr>
        <p:txBody>
          <a:bodyPr wrap="square" rtlCol="0">
            <a:spAutoFit/>
          </a:bodyPr>
          <a:lstStyle/>
          <a:p>
            <a:r>
              <a:rPr lang="en-US" sz="2400" b="1" dirty="0"/>
              <a:t>A short reminder : </a:t>
            </a:r>
          </a:p>
          <a:p>
            <a:r>
              <a:rPr lang="en-US" sz="2400" b="1" dirty="0"/>
              <a:t>evaluated nuclear data </a:t>
            </a:r>
            <a:r>
              <a:rPr lang="en-US" dirty="0"/>
              <a:t>(“numbers”)</a:t>
            </a:r>
            <a:endParaRPr lang="en-US" sz="2400" dirty="0"/>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2"/>
          <a:stretch>
            <a:fillRect/>
          </a:stretch>
        </p:blipFill>
        <p:spPr>
          <a:xfrm>
            <a:off x="213217" y="1097900"/>
            <a:ext cx="599259" cy="458892"/>
          </a:xfrm>
          <a:prstGeom prst="chevron">
            <a:avLst/>
          </a:prstGeom>
          <a:ln w="19050">
            <a:solidFill>
              <a:srgbClr val="41C0F0"/>
            </a:solidFill>
          </a:ln>
        </p:spPr>
      </p:pic>
      <p:sp>
        <p:nvSpPr>
          <p:cNvPr id="12" name="Bouée 6">
            <a:extLst>
              <a:ext uri="{FF2B5EF4-FFF2-40B4-BE49-F238E27FC236}">
                <a16:creationId xmlns:a16="http://schemas.microsoft.com/office/drawing/2014/main" id="{18A4DAC9-0B0E-45DC-AB34-E6D452FF8269}"/>
              </a:ext>
            </a:extLst>
          </p:cNvPr>
          <p:cNvSpPr/>
          <p:nvPr/>
        </p:nvSpPr>
        <p:spPr>
          <a:xfrm>
            <a:off x="5891291" y="1412776"/>
            <a:ext cx="3888432" cy="3744415"/>
          </a:xfrm>
          <a:prstGeom prst="donut">
            <a:avLst>
              <a:gd name="adj" fmla="val 12535"/>
            </a:avLst>
          </a:prstGeom>
          <a:gradFill flip="none" rotWithShape="1">
            <a:gsLst>
              <a:gs pos="0">
                <a:schemeClr val="bg1">
                  <a:lumMod val="50000"/>
                </a:schemeClr>
              </a:gs>
              <a:gs pos="100000">
                <a:schemeClr val="bg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E6622F67-33BB-456C-B4E4-7BC5871C5D5E}"/>
              </a:ext>
            </a:extLst>
          </p:cNvPr>
          <p:cNvSpPr/>
          <p:nvPr/>
        </p:nvSpPr>
        <p:spPr>
          <a:xfrm>
            <a:off x="5480303" y="1157843"/>
            <a:ext cx="2945743" cy="830997"/>
          </a:xfrm>
          <a:prstGeom prst="rect">
            <a:avLst/>
          </a:prstGeom>
          <a:noFill/>
        </p:spPr>
        <p:txBody>
          <a:bodyPr wrap="none" lIns="91440" tIns="45720" rIns="91440" bIns="45720">
            <a:spAutoFit/>
          </a:bodyPr>
          <a:lstStyle/>
          <a:p>
            <a:pPr algn="ctr"/>
            <a:r>
              <a:rPr lang="en-US" sz="2800" b="1" dirty="0">
                <a:ln w="1905"/>
                <a:solidFill>
                  <a:srgbClr val="002060"/>
                </a:solidFill>
                <a:effectLst>
                  <a:innerShdw blurRad="69850" dist="43180" dir="5400000">
                    <a:srgbClr val="000000">
                      <a:alpha val="65000"/>
                    </a:srgbClr>
                  </a:innerShdw>
                </a:effectLst>
              </a:rPr>
              <a:t>Experimental Data</a:t>
            </a:r>
          </a:p>
          <a:p>
            <a:pPr algn="ctr"/>
            <a:r>
              <a:rPr lang="en-US" b="1" dirty="0">
                <a:ln w="1905"/>
                <a:solidFill>
                  <a:srgbClr val="002060"/>
                </a:solidFill>
                <a:effectLst>
                  <a:innerShdw blurRad="69850" dist="43180" dir="5400000">
                    <a:srgbClr val="000000">
                      <a:alpha val="65000"/>
                    </a:srgbClr>
                  </a:innerShdw>
                </a:effectLst>
              </a:rPr>
              <a:t>Differential </a:t>
            </a:r>
          </a:p>
        </p:txBody>
      </p:sp>
      <p:sp>
        <p:nvSpPr>
          <p:cNvPr id="15" name="Rectangle 14">
            <a:extLst>
              <a:ext uri="{FF2B5EF4-FFF2-40B4-BE49-F238E27FC236}">
                <a16:creationId xmlns:a16="http://schemas.microsoft.com/office/drawing/2014/main" id="{B718121E-33A6-4DF0-AED7-29EFFF096670}"/>
              </a:ext>
            </a:extLst>
          </p:cNvPr>
          <p:cNvSpPr/>
          <p:nvPr/>
        </p:nvSpPr>
        <p:spPr>
          <a:xfrm>
            <a:off x="7983108" y="2696983"/>
            <a:ext cx="3133615" cy="523220"/>
          </a:xfrm>
          <a:prstGeom prst="rect">
            <a:avLst/>
          </a:prstGeom>
          <a:noFill/>
        </p:spPr>
        <p:txBody>
          <a:bodyPr wrap="none" lIns="91440" tIns="45720" rIns="91440" bIns="45720">
            <a:spAutoFit/>
          </a:bodyPr>
          <a:lstStyle/>
          <a:p>
            <a:pPr algn="ctr"/>
            <a:r>
              <a:rPr lang="en-US" sz="2800" b="1" dirty="0">
                <a:ln w="1905"/>
                <a:solidFill>
                  <a:srgbClr val="00B0F0"/>
                </a:solidFill>
                <a:effectLst>
                  <a:innerShdw blurRad="69850" dist="43180" dir="5400000">
                    <a:srgbClr val="000000">
                      <a:alpha val="65000"/>
                    </a:srgbClr>
                  </a:innerShdw>
                </a:effectLst>
              </a:rPr>
              <a:t>Theoretical Models </a:t>
            </a:r>
          </a:p>
        </p:txBody>
      </p:sp>
      <p:sp>
        <p:nvSpPr>
          <p:cNvPr id="19" name="Flèche vers le bas 13">
            <a:extLst>
              <a:ext uri="{FF2B5EF4-FFF2-40B4-BE49-F238E27FC236}">
                <a16:creationId xmlns:a16="http://schemas.microsoft.com/office/drawing/2014/main" id="{660327A8-210E-4356-B6B8-65C9A649C383}"/>
              </a:ext>
            </a:extLst>
          </p:cNvPr>
          <p:cNvSpPr/>
          <p:nvPr/>
        </p:nvSpPr>
        <p:spPr>
          <a:xfrm>
            <a:off x="8465344" y="1916832"/>
            <a:ext cx="666307" cy="864096"/>
          </a:xfrm>
          <a:prstGeom prst="downArrow">
            <a:avLst/>
          </a:prstGeom>
          <a:gradFill>
            <a:gsLst>
              <a:gs pos="0">
                <a:srgbClr val="0070C0"/>
              </a:gs>
              <a:gs pos="10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Image 23">
            <a:extLst>
              <a:ext uri="{FF2B5EF4-FFF2-40B4-BE49-F238E27FC236}">
                <a16:creationId xmlns:a16="http://schemas.microsoft.com/office/drawing/2014/main" id="{9D87EDDF-E079-4977-BCD1-90C4223B4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904" y="2561679"/>
            <a:ext cx="3986269" cy="2499717"/>
          </a:xfrm>
          <a:prstGeom prst="rect">
            <a:avLst/>
          </a:prstGeom>
        </p:spPr>
      </p:pic>
    </p:spTree>
    <p:extLst>
      <p:ext uri="{BB962C8B-B14F-4D97-AF65-F5344CB8AC3E}">
        <p14:creationId xmlns:p14="http://schemas.microsoft.com/office/powerpoint/2010/main" val="273039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12</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sp>
        <p:nvSpPr>
          <p:cNvPr id="8" name="ZoneTexte 7">
            <a:extLst>
              <a:ext uri="{FF2B5EF4-FFF2-40B4-BE49-F238E27FC236}">
                <a16:creationId xmlns:a16="http://schemas.microsoft.com/office/drawing/2014/main" id="{95349019-6F6D-4C9E-BBDD-B163230F69E3}"/>
              </a:ext>
            </a:extLst>
          </p:cNvPr>
          <p:cNvSpPr txBox="1"/>
          <p:nvPr/>
        </p:nvSpPr>
        <p:spPr>
          <a:xfrm>
            <a:off x="823130" y="1085835"/>
            <a:ext cx="9145016" cy="830997"/>
          </a:xfrm>
          <a:prstGeom prst="rect">
            <a:avLst/>
          </a:prstGeom>
          <a:noFill/>
        </p:spPr>
        <p:txBody>
          <a:bodyPr wrap="square" rtlCol="0">
            <a:spAutoFit/>
          </a:bodyPr>
          <a:lstStyle/>
          <a:p>
            <a:r>
              <a:rPr lang="en-US" sz="2400" b="1" dirty="0"/>
              <a:t>A short reminder : </a:t>
            </a:r>
          </a:p>
          <a:p>
            <a:r>
              <a:rPr lang="en-US" sz="2400" b="1" dirty="0"/>
              <a:t>evaluated nuclear data </a:t>
            </a:r>
            <a:r>
              <a:rPr lang="en-US" dirty="0"/>
              <a:t>(“numbers”)</a:t>
            </a:r>
            <a:endParaRPr lang="en-US" sz="2400" dirty="0"/>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2"/>
          <a:stretch>
            <a:fillRect/>
          </a:stretch>
        </p:blipFill>
        <p:spPr>
          <a:xfrm>
            <a:off x="213217" y="1097900"/>
            <a:ext cx="599259" cy="458892"/>
          </a:xfrm>
          <a:prstGeom prst="chevron">
            <a:avLst/>
          </a:prstGeom>
          <a:ln w="19050">
            <a:solidFill>
              <a:srgbClr val="41C0F0"/>
            </a:solidFill>
          </a:ln>
        </p:spPr>
      </p:pic>
      <p:sp>
        <p:nvSpPr>
          <p:cNvPr id="12" name="Bouée 6">
            <a:extLst>
              <a:ext uri="{FF2B5EF4-FFF2-40B4-BE49-F238E27FC236}">
                <a16:creationId xmlns:a16="http://schemas.microsoft.com/office/drawing/2014/main" id="{18A4DAC9-0B0E-45DC-AB34-E6D452FF8269}"/>
              </a:ext>
            </a:extLst>
          </p:cNvPr>
          <p:cNvSpPr/>
          <p:nvPr/>
        </p:nvSpPr>
        <p:spPr>
          <a:xfrm>
            <a:off x="5891291" y="1412776"/>
            <a:ext cx="3888432" cy="3744415"/>
          </a:xfrm>
          <a:prstGeom prst="donut">
            <a:avLst>
              <a:gd name="adj" fmla="val 12535"/>
            </a:avLst>
          </a:prstGeom>
          <a:gradFill flip="none" rotWithShape="1">
            <a:gsLst>
              <a:gs pos="0">
                <a:schemeClr val="bg1">
                  <a:lumMod val="50000"/>
                </a:schemeClr>
              </a:gs>
              <a:gs pos="100000">
                <a:schemeClr val="bg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E6622F67-33BB-456C-B4E4-7BC5871C5D5E}"/>
              </a:ext>
            </a:extLst>
          </p:cNvPr>
          <p:cNvSpPr/>
          <p:nvPr/>
        </p:nvSpPr>
        <p:spPr>
          <a:xfrm>
            <a:off x="5480303" y="1157843"/>
            <a:ext cx="2945743" cy="830997"/>
          </a:xfrm>
          <a:prstGeom prst="rect">
            <a:avLst/>
          </a:prstGeom>
          <a:noFill/>
        </p:spPr>
        <p:txBody>
          <a:bodyPr wrap="none" lIns="91440" tIns="45720" rIns="91440" bIns="45720">
            <a:spAutoFit/>
          </a:bodyPr>
          <a:lstStyle/>
          <a:p>
            <a:pPr algn="ctr"/>
            <a:r>
              <a:rPr lang="en-US" sz="2800" b="1" dirty="0">
                <a:ln w="1905"/>
                <a:solidFill>
                  <a:srgbClr val="002060"/>
                </a:solidFill>
                <a:effectLst>
                  <a:innerShdw blurRad="69850" dist="43180" dir="5400000">
                    <a:srgbClr val="000000">
                      <a:alpha val="65000"/>
                    </a:srgbClr>
                  </a:innerShdw>
                </a:effectLst>
              </a:rPr>
              <a:t>Experimental Data</a:t>
            </a:r>
          </a:p>
          <a:p>
            <a:pPr algn="ctr"/>
            <a:r>
              <a:rPr lang="en-US" b="1" dirty="0">
                <a:ln w="1905"/>
                <a:solidFill>
                  <a:srgbClr val="002060"/>
                </a:solidFill>
                <a:effectLst>
                  <a:innerShdw blurRad="69850" dist="43180" dir="5400000">
                    <a:srgbClr val="000000">
                      <a:alpha val="65000"/>
                    </a:srgbClr>
                  </a:innerShdw>
                </a:effectLst>
              </a:rPr>
              <a:t>Differential</a:t>
            </a:r>
            <a:r>
              <a:rPr lang="en-US" b="1" dirty="0">
                <a:ln w="1905"/>
                <a:solidFill>
                  <a:srgbClr val="C1D6FF"/>
                </a:solidFill>
                <a:effectLst>
                  <a:innerShdw blurRad="69850" dist="43180" dir="5400000">
                    <a:srgbClr val="000000">
                      <a:alpha val="65000"/>
                    </a:srgbClr>
                  </a:innerShdw>
                </a:effectLst>
              </a:rPr>
              <a:t> </a:t>
            </a:r>
            <a:r>
              <a:rPr lang="en-US" b="1" dirty="0">
                <a:ln w="1905"/>
                <a:solidFill>
                  <a:srgbClr val="002060"/>
                </a:solidFill>
                <a:effectLst>
                  <a:innerShdw blurRad="69850" dist="43180" dir="5400000">
                    <a:srgbClr val="000000">
                      <a:alpha val="65000"/>
                    </a:srgbClr>
                  </a:innerShdw>
                </a:effectLst>
              </a:rPr>
              <a:t>&amp; semi/integral</a:t>
            </a:r>
          </a:p>
        </p:txBody>
      </p:sp>
      <p:sp>
        <p:nvSpPr>
          <p:cNvPr id="15" name="Rectangle 14">
            <a:extLst>
              <a:ext uri="{FF2B5EF4-FFF2-40B4-BE49-F238E27FC236}">
                <a16:creationId xmlns:a16="http://schemas.microsoft.com/office/drawing/2014/main" id="{B718121E-33A6-4DF0-AED7-29EFFF096670}"/>
              </a:ext>
            </a:extLst>
          </p:cNvPr>
          <p:cNvSpPr/>
          <p:nvPr/>
        </p:nvSpPr>
        <p:spPr>
          <a:xfrm>
            <a:off x="7983108" y="2696983"/>
            <a:ext cx="3133615" cy="523220"/>
          </a:xfrm>
          <a:prstGeom prst="rect">
            <a:avLst/>
          </a:prstGeom>
          <a:noFill/>
        </p:spPr>
        <p:txBody>
          <a:bodyPr wrap="none" lIns="91440" tIns="45720" rIns="91440" bIns="45720">
            <a:spAutoFit/>
          </a:bodyPr>
          <a:lstStyle/>
          <a:p>
            <a:pPr algn="ctr"/>
            <a:r>
              <a:rPr lang="en-US" sz="2800" b="1" dirty="0">
                <a:ln w="1905"/>
                <a:solidFill>
                  <a:srgbClr val="00B0F0"/>
                </a:solidFill>
                <a:effectLst>
                  <a:innerShdw blurRad="69850" dist="43180" dir="5400000">
                    <a:srgbClr val="000000">
                      <a:alpha val="65000"/>
                    </a:srgbClr>
                  </a:innerShdw>
                </a:effectLst>
              </a:rPr>
              <a:t>Theoretical Models </a:t>
            </a:r>
          </a:p>
        </p:txBody>
      </p:sp>
      <p:sp>
        <p:nvSpPr>
          <p:cNvPr id="19" name="Flèche vers le bas 13">
            <a:extLst>
              <a:ext uri="{FF2B5EF4-FFF2-40B4-BE49-F238E27FC236}">
                <a16:creationId xmlns:a16="http://schemas.microsoft.com/office/drawing/2014/main" id="{660327A8-210E-4356-B6B8-65C9A649C383}"/>
              </a:ext>
            </a:extLst>
          </p:cNvPr>
          <p:cNvSpPr/>
          <p:nvPr/>
        </p:nvSpPr>
        <p:spPr>
          <a:xfrm>
            <a:off x="8465344" y="1916832"/>
            <a:ext cx="666307" cy="864096"/>
          </a:xfrm>
          <a:prstGeom prst="downArrow">
            <a:avLst/>
          </a:prstGeom>
          <a:gradFill>
            <a:gsLst>
              <a:gs pos="0">
                <a:srgbClr val="0070C0"/>
              </a:gs>
              <a:gs pos="10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33B44F0-1FE0-45B5-844E-464F8EB0551B}"/>
              </a:ext>
            </a:extLst>
          </p:cNvPr>
          <p:cNvSpPr/>
          <p:nvPr/>
        </p:nvSpPr>
        <p:spPr>
          <a:xfrm>
            <a:off x="5985129" y="4459759"/>
            <a:ext cx="3700757" cy="769441"/>
          </a:xfrm>
          <a:prstGeom prst="rect">
            <a:avLst/>
          </a:prstGeom>
          <a:noFill/>
        </p:spPr>
        <p:txBody>
          <a:bodyPr wrap="none" lIns="91440" tIns="45720" rIns="91440" bIns="45720">
            <a:spAutoFit/>
          </a:bodyPr>
          <a:lstStyle/>
          <a:p>
            <a:pPr algn="ctr"/>
            <a:r>
              <a:rPr lang="en-US" sz="4400" b="1" dirty="0">
                <a:ln w="1905"/>
                <a:solidFill>
                  <a:srgbClr val="C069B4"/>
                </a:solidFill>
                <a:effectLst>
                  <a:innerShdw blurRad="69850" dist="43180" dir="5400000">
                    <a:srgbClr val="000000">
                      <a:alpha val="65000"/>
                    </a:srgbClr>
                  </a:innerShdw>
                </a:effectLst>
              </a:rPr>
              <a:t>Evaluated Data</a:t>
            </a:r>
          </a:p>
        </p:txBody>
      </p:sp>
      <p:sp>
        <p:nvSpPr>
          <p:cNvPr id="28" name="Flèche vers le bas 11">
            <a:extLst>
              <a:ext uri="{FF2B5EF4-FFF2-40B4-BE49-F238E27FC236}">
                <a16:creationId xmlns:a16="http://schemas.microsoft.com/office/drawing/2014/main" id="{75B3102D-39EB-4E95-828A-3DC6180C588F}"/>
              </a:ext>
            </a:extLst>
          </p:cNvPr>
          <p:cNvSpPr/>
          <p:nvPr/>
        </p:nvSpPr>
        <p:spPr>
          <a:xfrm>
            <a:off x="5663952" y="2276872"/>
            <a:ext cx="666307" cy="2304256"/>
          </a:xfrm>
          <a:prstGeom prst="downArrow">
            <a:avLst/>
          </a:prstGeom>
          <a:gradFill>
            <a:gsLst>
              <a:gs pos="0">
                <a:srgbClr val="0070C0"/>
              </a:gs>
              <a:gs pos="100000">
                <a:srgbClr val="C069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èche vers le bas 12">
            <a:extLst>
              <a:ext uri="{FF2B5EF4-FFF2-40B4-BE49-F238E27FC236}">
                <a16:creationId xmlns:a16="http://schemas.microsoft.com/office/drawing/2014/main" id="{7DF5D998-3F81-45BD-B1E5-DD41305FC0FF}"/>
              </a:ext>
            </a:extLst>
          </p:cNvPr>
          <p:cNvSpPr/>
          <p:nvPr/>
        </p:nvSpPr>
        <p:spPr>
          <a:xfrm>
            <a:off x="9264352" y="3573016"/>
            <a:ext cx="666307" cy="792088"/>
          </a:xfrm>
          <a:prstGeom prst="downArrow">
            <a:avLst/>
          </a:prstGeom>
          <a:gradFill>
            <a:gsLst>
              <a:gs pos="0">
                <a:srgbClr val="00B0F0"/>
              </a:gs>
              <a:gs pos="100000">
                <a:srgbClr val="C069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 5">
            <a:extLst>
              <a:ext uri="{FF2B5EF4-FFF2-40B4-BE49-F238E27FC236}">
                <a16:creationId xmlns:a16="http://schemas.microsoft.com/office/drawing/2014/main" id="{FCC205A9-099B-45A2-83DE-E358B92498BB}"/>
              </a:ext>
            </a:extLst>
          </p:cNvPr>
          <p:cNvPicPr>
            <a:picLocks noChangeAspect="1"/>
          </p:cNvPicPr>
          <p:nvPr/>
        </p:nvPicPr>
        <p:blipFill>
          <a:blip r:embed="rId3"/>
          <a:stretch>
            <a:fillRect/>
          </a:stretch>
        </p:blipFill>
        <p:spPr>
          <a:xfrm>
            <a:off x="9336360" y="5158748"/>
            <a:ext cx="2569567" cy="1253448"/>
          </a:xfrm>
          <a:prstGeom prst="rect">
            <a:avLst/>
          </a:prstGeom>
        </p:spPr>
      </p:pic>
      <p:pic>
        <p:nvPicPr>
          <p:cNvPr id="20" name="Image 19">
            <a:extLst>
              <a:ext uri="{FF2B5EF4-FFF2-40B4-BE49-F238E27FC236}">
                <a16:creationId xmlns:a16="http://schemas.microsoft.com/office/drawing/2014/main" id="{E103938D-8482-4FB0-A060-E4D585848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816" y="2385365"/>
            <a:ext cx="3192541" cy="2574685"/>
          </a:xfrm>
          <a:prstGeom prst="rect">
            <a:avLst/>
          </a:prstGeom>
        </p:spPr>
      </p:pic>
      <p:sp>
        <p:nvSpPr>
          <p:cNvPr id="21" name="ZoneTexte 20">
            <a:extLst>
              <a:ext uri="{FF2B5EF4-FFF2-40B4-BE49-F238E27FC236}">
                <a16:creationId xmlns:a16="http://schemas.microsoft.com/office/drawing/2014/main" id="{264731A2-4442-4CC6-B779-EED7FF5C7160}"/>
              </a:ext>
            </a:extLst>
          </p:cNvPr>
          <p:cNvSpPr txBox="1"/>
          <p:nvPr/>
        </p:nvSpPr>
        <p:spPr>
          <a:xfrm>
            <a:off x="926950" y="5316861"/>
            <a:ext cx="5817122" cy="923330"/>
          </a:xfrm>
          <a:prstGeom prst="rect">
            <a:avLst/>
          </a:prstGeom>
          <a:noFill/>
        </p:spPr>
        <p:txBody>
          <a:bodyPr wrap="square" rtlCol="0">
            <a:spAutoFit/>
          </a:bodyPr>
          <a:lstStyle/>
          <a:p>
            <a:r>
              <a:rPr lang="en-US" sz="1800" b="1" i="0" dirty="0">
                <a:solidFill>
                  <a:srgbClr val="C069B4"/>
                </a:solidFill>
                <a:effectLst/>
                <a:latin typeface="Calibri-Light"/>
              </a:rPr>
              <a:t>Evaluated data must be : </a:t>
            </a:r>
          </a:p>
          <a:p>
            <a:r>
              <a:rPr lang="en-US" b="1" dirty="0">
                <a:solidFill>
                  <a:srgbClr val="000000"/>
                </a:solidFill>
                <a:latin typeface="Calibri-Light"/>
              </a:rPr>
              <a:t>Robust</a:t>
            </a:r>
            <a:r>
              <a:rPr lang="en-US" dirty="0">
                <a:solidFill>
                  <a:srgbClr val="000000"/>
                </a:solidFill>
                <a:latin typeface="Calibri-Light"/>
              </a:rPr>
              <a:t> – defined with uncertainties &amp; covariance matrices, repeatable, traceability</a:t>
            </a:r>
          </a:p>
        </p:txBody>
      </p:sp>
      <p:pic>
        <p:nvPicPr>
          <p:cNvPr id="22" name="Image 21">
            <a:extLst>
              <a:ext uri="{FF2B5EF4-FFF2-40B4-BE49-F238E27FC236}">
                <a16:creationId xmlns:a16="http://schemas.microsoft.com/office/drawing/2014/main" id="{BD7314C3-E1E8-4F76-A274-5AB87CAD069A}"/>
              </a:ext>
            </a:extLst>
          </p:cNvPr>
          <p:cNvPicPr>
            <a:picLocks noChangeAspect="1"/>
          </p:cNvPicPr>
          <p:nvPr/>
        </p:nvPicPr>
        <p:blipFill>
          <a:blip r:embed="rId2"/>
          <a:stretch>
            <a:fillRect/>
          </a:stretch>
        </p:blipFill>
        <p:spPr>
          <a:xfrm>
            <a:off x="213217" y="5407094"/>
            <a:ext cx="599259" cy="458892"/>
          </a:xfrm>
          <a:prstGeom prst="chevron">
            <a:avLst/>
          </a:prstGeom>
          <a:ln w="19050">
            <a:solidFill>
              <a:srgbClr val="41C0F0"/>
            </a:solidFill>
          </a:ln>
        </p:spPr>
      </p:pic>
    </p:spTree>
    <p:extLst>
      <p:ext uri="{BB962C8B-B14F-4D97-AF65-F5344CB8AC3E}">
        <p14:creationId xmlns:p14="http://schemas.microsoft.com/office/powerpoint/2010/main" val="321206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13</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sp>
        <p:nvSpPr>
          <p:cNvPr id="8" name="ZoneTexte 7">
            <a:extLst>
              <a:ext uri="{FF2B5EF4-FFF2-40B4-BE49-F238E27FC236}">
                <a16:creationId xmlns:a16="http://schemas.microsoft.com/office/drawing/2014/main" id="{95349019-6F6D-4C9E-BBDD-B163230F69E3}"/>
              </a:ext>
            </a:extLst>
          </p:cNvPr>
          <p:cNvSpPr txBox="1"/>
          <p:nvPr/>
        </p:nvSpPr>
        <p:spPr>
          <a:xfrm>
            <a:off x="823130" y="1085835"/>
            <a:ext cx="9145016" cy="830997"/>
          </a:xfrm>
          <a:prstGeom prst="rect">
            <a:avLst/>
          </a:prstGeom>
          <a:noFill/>
        </p:spPr>
        <p:txBody>
          <a:bodyPr wrap="square" rtlCol="0">
            <a:spAutoFit/>
          </a:bodyPr>
          <a:lstStyle/>
          <a:p>
            <a:r>
              <a:rPr lang="en-US" sz="2400" b="1" dirty="0"/>
              <a:t>A short reminder : </a:t>
            </a:r>
          </a:p>
          <a:p>
            <a:r>
              <a:rPr lang="en-US" sz="2400" b="1" dirty="0"/>
              <a:t>evaluated nuclear data </a:t>
            </a:r>
            <a:r>
              <a:rPr lang="en-US" dirty="0"/>
              <a:t>(“numbers”)</a:t>
            </a:r>
            <a:endParaRPr lang="en-US" sz="2400" dirty="0"/>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2"/>
          <a:stretch>
            <a:fillRect/>
          </a:stretch>
        </p:blipFill>
        <p:spPr>
          <a:xfrm>
            <a:off x="213217" y="1097900"/>
            <a:ext cx="599259" cy="458892"/>
          </a:xfrm>
          <a:prstGeom prst="chevron">
            <a:avLst/>
          </a:prstGeom>
          <a:ln w="19050">
            <a:solidFill>
              <a:srgbClr val="41C0F0"/>
            </a:solidFill>
          </a:ln>
        </p:spPr>
      </p:pic>
      <p:sp>
        <p:nvSpPr>
          <p:cNvPr id="12" name="Bouée 6">
            <a:extLst>
              <a:ext uri="{FF2B5EF4-FFF2-40B4-BE49-F238E27FC236}">
                <a16:creationId xmlns:a16="http://schemas.microsoft.com/office/drawing/2014/main" id="{18A4DAC9-0B0E-45DC-AB34-E6D452FF8269}"/>
              </a:ext>
            </a:extLst>
          </p:cNvPr>
          <p:cNvSpPr/>
          <p:nvPr/>
        </p:nvSpPr>
        <p:spPr>
          <a:xfrm>
            <a:off x="5891291" y="1412776"/>
            <a:ext cx="3888432" cy="3744415"/>
          </a:xfrm>
          <a:prstGeom prst="donut">
            <a:avLst>
              <a:gd name="adj" fmla="val 12535"/>
            </a:avLst>
          </a:prstGeom>
          <a:gradFill flip="none" rotWithShape="1">
            <a:gsLst>
              <a:gs pos="0">
                <a:schemeClr val="bg1">
                  <a:lumMod val="50000"/>
                </a:schemeClr>
              </a:gs>
              <a:gs pos="100000">
                <a:schemeClr val="bg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E6622F67-33BB-456C-B4E4-7BC5871C5D5E}"/>
              </a:ext>
            </a:extLst>
          </p:cNvPr>
          <p:cNvSpPr/>
          <p:nvPr/>
        </p:nvSpPr>
        <p:spPr>
          <a:xfrm>
            <a:off x="5480303" y="1157843"/>
            <a:ext cx="2945743" cy="830997"/>
          </a:xfrm>
          <a:prstGeom prst="rect">
            <a:avLst/>
          </a:prstGeom>
          <a:noFill/>
        </p:spPr>
        <p:txBody>
          <a:bodyPr wrap="none" lIns="91440" tIns="45720" rIns="91440" bIns="45720">
            <a:spAutoFit/>
          </a:bodyPr>
          <a:lstStyle/>
          <a:p>
            <a:pPr algn="ctr"/>
            <a:r>
              <a:rPr lang="en-US" sz="2800" b="1" dirty="0">
                <a:ln w="1905"/>
                <a:solidFill>
                  <a:srgbClr val="002060"/>
                </a:solidFill>
                <a:effectLst>
                  <a:innerShdw blurRad="69850" dist="43180" dir="5400000">
                    <a:srgbClr val="000000">
                      <a:alpha val="65000"/>
                    </a:srgbClr>
                  </a:innerShdw>
                </a:effectLst>
              </a:rPr>
              <a:t>Experimental Data</a:t>
            </a:r>
          </a:p>
          <a:p>
            <a:pPr algn="ctr"/>
            <a:r>
              <a:rPr lang="en-US" b="1" dirty="0">
                <a:ln w="1905"/>
                <a:solidFill>
                  <a:srgbClr val="002060"/>
                </a:solidFill>
                <a:effectLst>
                  <a:innerShdw blurRad="69850" dist="43180" dir="5400000">
                    <a:srgbClr val="000000">
                      <a:alpha val="65000"/>
                    </a:srgbClr>
                  </a:innerShdw>
                </a:effectLst>
              </a:rPr>
              <a:t>Differential</a:t>
            </a:r>
            <a:r>
              <a:rPr lang="en-US" b="1" dirty="0">
                <a:ln w="1905"/>
                <a:solidFill>
                  <a:srgbClr val="C1D6FF"/>
                </a:solidFill>
                <a:effectLst>
                  <a:innerShdw blurRad="69850" dist="43180" dir="5400000">
                    <a:srgbClr val="000000">
                      <a:alpha val="65000"/>
                    </a:srgbClr>
                  </a:innerShdw>
                </a:effectLst>
              </a:rPr>
              <a:t> </a:t>
            </a:r>
            <a:r>
              <a:rPr lang="en-US" b="1" dirty="0">
                <a:ln w="1905"/>
                <a:solidFill>
                  <a:srgbClr val="002060"/>
                </a:solidFill>
                <a:effectLst>
                  <a:innerShdw blurRad="69850" dist="43180" dir="5400000">
                    <a:srgbClr val="000000">
                      <a:alpha val="65000"/>
                    </a:srgbClr>
                  </a:innerShdw>
                </a:effectLst>
              </a:rPr>
              <a:t>&amp; semi/integral</a:t>
            </a:r>
          </a:p>
        </p:txBody>
      </p:sp>
      <p:sp>
        <p:nvSpPr>
          <p:cNvPr id="15" name="Rectangle 14">
            <a:extLst>
              <a:ext uri="{FF2B5EF4-FFF2-40B4-BE49-F238E27FC236}">
                <a16:creationId xmlns:a16="http://schemas.microsoft.com/office/drawing/2014/main" id="{B718121E-33A6-4DF0-AED7-29EFFF096670}"/>
              </a:ext>
            </a:extLst>
          </p:cNvPr>
          <p:cNvSpPr/>
          <p:nvPr/>
        </p:nvSpPr>
        <p:spPr>
          <a:xfrm>
            <a:off x="7983108" y="2696983"/>
            <a:ext cx="3133615" cy="523220"/>
          </a:xfrm>
          <a:prstGeom prst="rect">
            <a:avLst/>
          </a:prstGeom>
          <a:noFill/>
        </p:spPr>
        <p:txBody>
          <a:bodyPr wrap="none" lIns="91440" tIns="45720" rIns="91440" bIns="45720">
            <a:spAutoFit/>
          </a:bodyPr>
          <a:lstStyle/>
          <a:p>
            <a:pPr algn="ctr"/>
            <a:r>
              <a:rPr lang="en-US" sz="2800" b="1" dirty="0">
                <a:ln w="1905"/>
                <a:solidFill>
                  <a:srgbClr val="00B0F0"/>
                </a:solidFill>
                <a:effectLst>
                  <a:innerShdw blurRad="69850" dist="43180" dir="5400000">
                    <a:srgbClr val="000000">
                      <a:alpha val="65000"/>
                    </a:srgbClr>
                  </a:innerShdw>
                </a:effectLst>
              </a:rPr>
              <a:t>Theoretical Models </a:t>
            </a:r>
          </a:p>
        </p:txBody>
      </p:sp>
      <p:sp>
        <p:nvSpPr>
          <p:cNvPr id="19" name="Flèche vers le bas 13">
            <a:extLst>
              <a:ext uri="{FF2B5EF4-FFF2-40B4-BE49-F238E27FC236}">
                <a16:creationId xmlns:a16="http://schemas.microsoft.com/office/drawing/2014/main" id="{660327A8-210E-4356-B6B8-65C9A649C383}"/>
              </a:ext>
            </a:extLst>
          </p:cNvPr>
          <p:cNvSpPr/>
          <p:nvPr/>
        </p:nvSpPr>
        <p:spPr>
          <a:xfrm>
            <a:off x="8465344" y="1916832"/>
            <a:ext cx="666307" cy="864096"/>
          </a:xfrm>
          <a:prstGeom prst="downArrow">
            <a:avLst/>
          </a:prstGeom>
          <a:gradFill>
            <a:gsLst>
              <a:gs pos="0">
                <a:srgbClr val="0070C0"/>
              </a:gs>
              <a:gs pos="10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e 23">
            <a:extLst>
              <a:ext uri="{FF2B5EF4-FFF2-40B4-BE49-F238E27FC236}">
                <a16:creationId xmlns:a16="http://schemas.microsoft.com/office/drawing/2014/main" id="{FF5C114D-40C3-4696-879A-5DB696D8062C}"/>
              </a:ext>
            </a:extLst>
          </p:cNvPr>
          <p:cNvGrpSpPr/>
          <p:nvPr/>
        </p:nvGrpSpPr>
        <p:grpSpPr>
          <a:xfrm>
            <a:off x="3422313" y="2839728"/>
            <a:ext cx="2078109" cy="2397298"/>
            <a:chOff x="9621557" y="581402"/>
            <a:chExt cx="1947807" cy="2102073"/>
          </a:xfrm>
          <a:effectLst>
            <a:outerShdw blurRad="50800" dist="76200" dir="2700000" algn="tl" rotWithShape="0">
              <a:prstClr val="black">
                <a:alpha val="40000"/>
              </a:prstClr>
            </a:outerShdw>
          </a:effectLst>
        </p:grpSpPr>
        <p:pic>
          <p:nvPicPr>
            <p:cNvPr id="25" name="Image 24">
              <a:extLst>
                <a:ext uri="{FF2B5EF4-FFF2-40B4-BE49-F238E27FC236}">
                  <a16:creationId xmlns:a16="http://schemas.microsoft.com/office/drawing/2014/main" id="{1B7CCA39-AC13-4338-888F-0F4CB2803DF5}"/>
                </a:ext>
              </a:extLst>
            </p:cNvPr>
            <p:cNvPicPr>
              <a:picLocks noChangeAspect="1"/>
            </p:cNvPicPr>
            <p:nvPr/>
          </p:nvPicPr>
          <p:blipFill>
            <a:blip r:embed="rId3"/>
            <a:stretch>
              <a:fillRect/>
            </a:stretch>
          </p:blipFill>
          <p:spPr>
            <a:xfrm>
              <a:off x="9630415" y="581402"/>
              <a:ext cx="1938949" cy="2059630"/>
            </a:xfrm>
            <a:prstGeom prst="rect">
              <a:avLst/>
            </a:prstGeom>
          </p:spPr>
        </p:pic>
        <p:sp>
          <p:nvSpPr>
            <p:cNvPr id="26" name="ZoneTexte 25">
              <a:extLst>
                <a:ext uri="{FF2B5EF4-FFF2-40B4-BE49-F238E27FC236}">
                  <a16:creationId xmlns:a16="http://schemas.microsoft.com/office/drawing/2014/main" id="{7C842373-F8C6-4479-A85E-FB0E66BE4C5F}"/>
                </a:ext>
              </a:extLst>
            </p:cNvPr>
            <p:cNvSpPr txBox="1"/>
            <p:nvPr/>
          </p:nvSpPr>
          <p:spPr>
            <a:xfrm>
              <a:off x="9621557" y="2037144"/>
              <a:ext cx="1798890" cy="646331"/>
            </a:xfrm>
            <a:prstGeom prst="rect">
              <a:avLst/>
            </a:prstGeom>
            <a:noFill/>
          </p:spPr>
          <p:txBody>
            <a:bodyPr wrap="none" rtlCol="0">
              <a:spAutoFit/>
            </a:bodyPr>
            <a:lstStyle/>
            <a:p>
              <a:r>
                <a:rPr lang="fr-FR" b="1" dirty="0" err="1">
                  <a:solidFill>
                    <a:schemeClr val="bg1"/>
                  </a:solidFill>
                  <a:latin typeface="Agency FB" panose="020B0503020202020204" pitchFamily="34" charset="0"/>
                </a:rPr>
                <a:t>Jezebel</a:t>
              </a:r>
              <a:r>
                <a:rPr lang="fr-FR" b="1" dirty="0">
                  <a:solidFill>
                    <a:schemeClr val="bg1"/>
                  </a:solidFill>
                  <a:latin typeface="Agency FB" panose="020B0503020202020204" pitchFamily="34" charset="0"/>
                </a:rPr>
                <a:t> </a:t>
              </a:r>
            </a:p>
            <a:p>
              <a:r>
                <a:rPr lang="fr-FR" b="1" baseline="30000" dirty="0">
                  <a:solidFill>
                    <a:schemeClr val="bg1"/>
                  </a:solidFill>
                  <a:latin typeface="Agency FB" panose="020B0503020202020204" pitchFamily="34" charset="0"/>
                </a:rPr>
                <a:t>239</a:t>
              </a:r>
              <a:r>
                <a:rPr lang="fr-FR" b="1" dirty="0">
                  <a:solidFill>
                    <a:schemeClr val="bg1"/>
                  </a:solidFill>
                  <a:latin typeface="Agency FB" panose="020B0503020202020204" pitchFamily="34" charset="0"/>
                </a:rPr>
                <a:t>Pu </a:t>
              </a:r>
              <a:r>
                <a:rPr lang="fr-FR" b="1" dirty="0" err="1">
                  <a:solidFill>
                    <a:schemeClr val="bg1"/>
                  </a:solidFill>
                  <a:latin typeface="Agency FB" panose="020B0503020202020204" pitchFamily="34" charset="0"/>
                </a:rPr>
                <a:t>critical</a:t>
              </a:r>
              <a:r>
                <a:rPr lang="fr-FR" b="1" dirty="0">
                  <a:solidFill>
                    <a:schemeClr val="bg1"/>
                  </a:solidFill>
                  <a:latin typeface="Agency FB" panose="020B0503020202020204" pitchFamily="34" charset="0"/>
                </a:rPr>
                <a:t> </a:t>
              </a:r>
              <a:r>
                <a:rPr lang="fr-FR" b="1" dirty="0" err="1">
                  <a:solidFill>
                    <a:schemeClr val="bg1"/>
                  </a:solidFill>
                  <a:latin typeface="Agency FB" panose="020B0503020202020204" pitchFamily="34" charset="0"/>
                </a:rPr>
                <a:t>sphere</a:t>
              </a:r>
              <a:endParaRPr lang="fr-FR" b="1" dirty="0">
                <a:solidFill>
                  <a:schemeClr val="bg1"/>
                </a:solidFill>
                <a:latin typeface="Agency FB" panose="020B0503020202020204" pitchFamily="34" charset="0"/>
              </a:endParaRPr>
            </a:p>
          </p:txBody>
        </p:sp>
      </p:grpSp>
      <p:sp>
        <p:nvSpPr>
          <p:cNvPr id="4" name="ZoneTexte 3">
            <a:extLst>
              <a:ext uri="{FF2B5EF4-FFF2-40B4-BE49-F238E27FC236}">
                <a16:creationId xmlns:a16="http://schemas.microsoft.com/office/drawing/2014/main" id="{5A3CC7D7-A19E-428A-82A6-0C6047ED5106}"/>
              </a:ext>
            </a:extLst>
          </p:cNvPr>
          <p:cNvSpPr txBox="1"/>
          <p:nvPr/>
        </p:nvSpPr>
        <p:spPr>
          <a:xfrm>
            <a:off x="3555134" y="2413106"/>
            <a:ext cx="1986441" cy="400110"/>
          </a:xfrm>
          <a:prstGeom prst="rect">
            <a:avLst/>
          </a:prstGeom>
          <a:noFill/>
        </p:spPr>
        <p:txBody>
          <a:bodyPr wrap="none" rtlCol="0">
            <a:spAutoFit/>
          </a:bodyPr>
          <a:lstStyle/>
          <a:p>
            <a:r>
              <a:rPr lang="fr-FR" sz="2000" b="1" dirty="0"/>
              <a:t>BENCHMARKING</a:t>
            </a:r>
          </a:p>
        </p:txBody>
      </p:sp>
      <p:sp>
        <p:nvSpPr>
          <p:cNvPr id="27" name="Rectangle 26">
            <a:extLst>
              <a:ext uri="{FF2B5EF4-FFF2-40B4-BE49-F238E27FC236}">
                <a16:creationId xmlns:a16="http://schemas.microsoft.com/office/drawing/2014/main" id="{333B44F0-1FE0-45B5-844E-464F8EB0551B}"/>
              </a:ext>
            </a:extLst>
          </p:cNvPr>
          <p:cNvSpPr/>
          <p:nvPr/>
        </p:nvSpPr>
        <p:spPr>
          <a:xfrm>
            <a:off x="5985129" y="4459759"/>
            <a:ext cx="3700757" cy="769441"/>
          </a:xfrm>
          <a:prstGeom prst="rect">
            <a:avLst/>
          </a:prstGeom>
          <a:noFill/>
        </p:spPr>
        <p:txBody>
          <a:bodyPr wrap="none" lIns="91440" tIns="45720" rIns="91440" bIns="45720">
            <a:spAutoFit/>
          </a:bodyPr>
          <a:lstStyle/>
          <a:p>
            <a:pPr algn="ctr"/>
            <a:r>
              <a:rPr lang="en-US" sz="4400" b="1" dirty="0">
                <a:ln w="1905"/>
                <a:solidFill>
                  <a:srgbClr val="C069B4"/>
                </a:solidFill>
                <a:effectLst>
                  <a:innerShdw blurRad="69850" dist="43180" dir="5400000">
                    <a:srgbClr val="000000">
                      <a:alpha val="65000"/>
                    </a:srgbClr>
                  </a:innerShdw>
                </a:effectLst>
              </a:rPr>
              <a:t>Evaluated Data</a:t>
            </a:r>
          </a:p>
        </p:txBody>
      </p:sp>
      <p:sp>
        <p:nvSpPr>
          <p:cNvPr id="28" name="Flèche vers le bas 11">
            <a:extLst>
              <a:ext uri="{FF2B5EF4-FFF2-40B4-BE49-F238E27FC236}">
                <a16:creationId xmlns:a16="http://schemas.microsoft.com/office/drawing/2014/main" id="{75B3102D-39EB-4E95-828A-3DC6180C588F}"/>
              </a:ext>
            </a:extLst>
          </p:cNvPr>
          <p:cNvSpPr/>
          <p:nvPr/>
        </p:nvSpPr>
        <p:spPr>
          <a:xfrm>
            <a:off x="5663952" y="2276872"/>
            <a:ext cx="666307" cy="2304256"/>
          </a:xfrm>
          <a:prstGeom prst="downArrow">
            <a:avLst/>
          </a:prstGeom>
          <a:gradFill>
            <a:gsLst>
              <a:gs pos="0">
                <a:srgbClr val="0070C0"/>
              </a:gs>
              <a:gs pos="100000">
                <a:srgbClr val="C069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èche vers le bas 12">
            <a:extLst>
              <a:ext uri="{FF2B5EF4-FFF2-40B4-BE49-F238E27FC236}">
                <a16:creationId xmlns:a16="http://schemas.microsoft.com/office/drawing/2014/main" id="{7DF5D998-3F81-45BD-B1E5-DD41305FC0FF}"/>
              </a:ext>
            </a:extLst>
          </p:cNvPr>
          <p:cNvSpPr/>
          <p:nvPr/>
        </p:nvSpPr>
        <p:spPr>
          <a:xfrm>
            <a:off x="9264352" y="3573016"/>
            <a:ext cx="666307" cy="792088"/>
          </a:xfrm>
          <a:prstGeom prst="downArrow">
            <a:avLst/>
          </a:prstGeom>
          <a:gradFill>
            <a:gsLst>
              <a:gs pos="0">
                <a:srgbClr val="00B0F0"/>
              </a:gs>
              <a:gs pos="100000">
                <a:srgbClr val="C069B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a:extLst>
              <a:ext uri="{FF2B5EF4-FFF2-40B4-BE49-F238E27FC236}">
                <a16:creationId xmlns:a16="http://schemas.microsoft.com/office/drawing/2014/main" id="{6DCCC5C8-09CE-4153-BE10-2BC36D57C31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16950" y="2091353"/>
            <a:ext cx="861893" cy="895291"/>
          </a:xfrm>
          <a:prstGeom prst="rect">
            <a:avLst/>
          </a:prstGeom>
        </p:spPr>
      </p:pic>
      <p:sp>
        <p:nvSpPr>
          <p:cNvPr id="20" name="Rectangle 19">
            <a:extLst>
              <a:ext uri="{FF2B5EF4-FFF2-40B4-BE49-F238E27FC236}">
                <a16:creationId xmlns:a16="http://schemas.microsoft.com/office/drawing/2014/main" id="{A60BA752-1BB1-4983-9914-DB96DDE258E1}"/>
              </a:ext>
            </a:extLst>
          </p:cNvPr>
          <p:cNvSpPr/>
          <p:nvPr/>
        </p:nvSpPr>
        <p:spPr>
          <a:xfrm>
            <a:off x="8378221" y="5623343"/>
            <a:ext cx="3342903" cy="830997"/>
          </a:xfrm>
          <a:prstGeom prst="rect">
            <a:avLst/>
          </a:prstGeom>
          <a:noFill/>
        </p:spPr>
        <p:txBody>
          <a:bodyPr wrap="none" lIns="91440" tIns="45720" rIns="91440" bIns="45720">
            <a:spAutoFit/>
          </a:bodyPr>
          <a:lstStyle/>
          <a:p>
            <a:pPr lvl="0" algn="ctr" defTabSz="914400"/>
            <a:r>
              <a:rPr lang="en-US" sz="4800" b="1" dirty="0">
                <a:ln w="1905"/>
                <a:solidFill>
                  <a:srgbClr val="B7D43C"/>
                </a:solidFill>
                <a:effectLst>
                  <a:innerShdw blurRad="69850" dist="43180" dir="5400000">
                    <a:srgbClr val="000000">
                      <a:alpha val="65000"/>
                    </a:srgbClr>
                  </a:innerShdw>
                </a:effectLst>
              </a:rPr>
              <a:t>Applications</a:t>
            </a:r>
          </a:p>
        </p:txBody>
      </p:sp>
      <p:sp>
        <p:nvSpPr>
          <p:cNvPr id="21" name="Flèche vers le bas 14">
            <a:extLst>
              <a:ext uri="{FF2B5EF4-FFF2-40B4-BE49-F238E27FC236}">
                <a16:creationId xmlns:a16="http://schemas.microsoft.com/office/drawing/2014/main" id="{83F7C43D-CC31-4759-83CE-311AC788D318}"/>
              </a:ext>
            </a:extLst>
          </p:cNvPr>
          <p:cNvSpPr/>
          <p:nvPr/>
        </p:nvSpPr>
        <p:spPr>
          <a:xfrm>
            <a:off x="9131651" y="5191295"/>
            <a:ext cx="1440160" cy="648072"/>
          </a:xfrm>
          <a:prstGeom prst="downArrow">
            <a:avLst/>
          </a:prstGeom>
          <a:gradFill>
            <a:gsLst>
              <a:gs pos="0">
                <a:srgbClr val="C069B4"/>
              </a:gs>
              <a:gs pos="100000">
                <a:srgbClr val="B7D43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a:extLst>
              <a:ext uri="{FF2B5EF4-FFF2-40B4-BE49-F238E27FC236}">
                <a16:creationId xmlns:a16="http://schemas.microsoft.com/office/drawing/2014/main" id="{A787E872-CC7E-4CC0-BAF8-54F8886C62A6}"/>
              </a:ext>
            </a:extLst>
          </p:cNvPr>
          <p:cNvSpPr txBox="1"/>
          <p:nvPr/>
        </p:nvSpPr>
        <p:spPr>
          <a:xfrm>
            <a:off x="926950" y="5316861"/>
            <a:ext cx="5817122" cy="1200329"/>
          </a:xfrm>
          <a:prstGeom prst="rect">
            <a:avLst/>
          </a:prstGeom>
          <a:noFill/>
        </p:spPr>
        <p:txBody>
          <a:bodyPr wrap="square" rtlCol="0">
            <a:spAutoFit/>
          </a:bodyPr>
          <a:lstStyle/>
          <a:p>
            <a:r>
              <a:rPr lang="en-US" sz="1800" b="1" i="0" dirty="0">
                <a:solidFill>
                  <a:srgbClr val="C069B4"/>
                </a:solidFill>
                <a:effectLst/>
                <a:latin typeface="Calibri-Light"/>
              </a:rPr>
              <a:t>Evaluated data must be : </a:t>
            </a:r>
          </a:p>
          <a:p>
            <a:r>
              <a:rPr lang="en-US" b="1" dirty="0">
                <a:solidFill>
                  <a:srgbClr val="000000"/>
                </a:solidFill>
                <a:latin typeface="Calibri-Light"/>
              </a:rPr>
              <a:t>Robust</a:t>
            </a:r>
            <a:r>
              <a:rPr lang="en-US" dirty="0">
                <a:solidFill>
                  <a:srgbClr val="000000"/>
                </a:solidFill>
                <a:latin typeface="Calibri-Light"/>
              </a:rPr>
              <a:t> – defined with uncertainties &amp; covariance matrices, repeatable, traceability</a:t>
            </a:r>
          </a:p>
          <a:p>
            <a:r>
              <a:rPr lang="en-US" b="1" dirty="0">
                <a:solidFill>
                  <a:srgbClr val="000000"/>
                </a:solidFill>
                <a:latin typeface="Calibri-Light"/>
              </a:rPr>
              <a:t>Validated</a:t>
            </a:r>
            <a:r>
              <a:rPr lang="en-US" dirty="0">
                <a:solidFill>
                  <a:srgbClr val="000000"/>
                </a:solidFill>
                <a:latin typeface="Calibri-Light"/>
              </a:rPr>
              <a:t> – experimentally, </a:t>
            </a:r>
            <a:r>
              <a:rPr lang="en-US" sz="1800" b="0" i="0" dirty="0">
                <a:solidFill>
                  <a:srgbClr val="000000"/>
                </a:solidFill>
                <a:effectLst/>
                <a:latin typeface="Calibri-Light"/>
              </a:rPr>
              <a:t>useable for applications</a:t>
            </a:r>
            <a:endParaRPr lang="en-US" dirty="0"/>
          </a:p>
        </p:txBody>
      </p:sp>
      <p:pic>
        <p:nvPicPr>
          <p:cNvPr id="23" name="Image 22">
            <a:extLst>
              <a:ext uri="{FF2B5EF4-FFF2-40B4-BE49-F238E27FC236}">
                <a16:creationId xmlns:a16="http://schemas.microsoft.com/office/drawing/2014/main" id="{645DA2EF-D910-460A-9A4B-9314EB3EDE70}"/>
              </a:ext>
            </a:extLst>
          </p:cNvPr>
          <p:cNvPicPr>
            <a:picLocks noChangeAspect="1"/>
          </p:cNvPicPr>
          <p:nvPr/>
        </p:nvPicPr>
        <p:blipFill>
          <a:blip r:embed="rId2"/>
          <a:stretch>
            <a:fillRect/>
          </a:stretch>
        </p:blipFill>
        <p:spPr>
          <a:xfrm>
            <a:off x="213217" y="5407094"/>
            <a:ext cx="599259" cy="458892"/>
          </a:xfrm>
          <a:prstGeom prst="chevron">
            <a:avLst/>
          </a:prstGeom>
          <a:ln w="19050">
            <a:solidFill>
              <a:srgbClr val="41C0F0"/>
            </a:solidFill>
          </a:ln>
        </p:spPr>
      </p:pic>
    </p:spTree>
    <p:extLst>
      <p:ext uri="{BB962C8B-B14F-4D97-AF65-F5344CB8AC3E}">
        <p14:creationId xmlns:p14="http://schemas.microsoft.com/office/powerpoint/2010/main" val="215419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14</a:t>
            </a:fld>
            <a:endParaRPr lang="en-US"/>
          </a:p>
        </p:txBody>
      </p:sp>
      <p:sp>
        <p:nvSpPr>
          <p:cNvPr id="3" name="Larme 2">
            <a:extLst>
              <a:ext uri="{FF2B5EF4-FFF2-40B4-BE49-F238E27FC236}">
                <a16:creationId xmlns:a16="http://schemas.microsoft.com/office/drawing/2014/main" id="{B47AC963-52EA-414D-B3D9-7DD6DC94B07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208582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OUTLINE</a:t>
            </a:r>
            <a:endParaRPr lang="en-US" sz="3600" b="1" cap="small" dirty="0">
              <a:solidFill>
                <a:srgbClr val="428294"/>
              </a:solidFill>
              <a:latin typeface="Corbel" panose="020B0503020204020204" pitchFamily="34" charset="0"/>
            </a:endParaRPr>
          </a:p>
        </p:txBody>
      </p:sp>
      <p:grpSp>
        <p:nvGrpSpPr>
          <p:cNvPr id="7" name="Groupe 6">
            <a:extLst>
              <a:ext uri="{FF2B5EF4-FFF2-40B4-BE49-F238E27FC236}">
                <a16:creationId xmlns:a16="http://schemas.microsoft.com/office/drawing/2014/main" id="{2F85DE6B-052E-48B3-B9DD-E2B4E0932740}"/>
              </a:ext>
            </a:extLst>
          </p:cNvPr>
          <p:cNvGrpSpPr/>
          <p:nvPr/>
        </p:nvGrpSpPr>
        <p:grpSpPr>
          <a:xfrm>
            <a:off x="863194" y="3784550"/>
            <a:ext cx="4860659" cy="461665"/>
            <a:chOff x="900048" y="3821647"/>
            <a:chExt cx="4860659" cy="461665"/>
          </a:xfrm>
        </p:grpSpPr>
        <p:sp>
          <p:nvSpPr>
            <p:cNvPr id="19" name="ZoneTexte 18">
              <a:extLst>
                <a:ext uri="{FF2B5EF4-FFF2-40B4-BE49-F238E27FC236}">
                  <a16:creationId xmlns:a16="http://schemas.microsoft.com/office/drawing/2014/main" id="{64F3205D-FC43-40C1-BE49-F05BF4C86521}"/>
                </a:ext>
              </a:extLst>
            </p:cNvPr>
            <p:cNvSpPr txBox="1"/>
            <p:nvPr/>
          </p:nvSpPr>
          <p:spPr>
            <a:xfrm>
              <a:off x="1659263" y="3821647"/>
              <a:ext cx="4101444" cy="461665"/>
            </a:xfrm>
            <a:prstGeom prst="rect">
              <a:avLst/>
            </a:prstGeom>
            <a:noFill/>
          </p:spPr>
          <p:txBody>
            <a:bodyPr wrap="none" rtlCol="0">
              <a:spAutoFit/>
            </a:bodyPr>
            <a:lstStyle/>
            <a:p>
              <a:r>
                <a:rPr lang="en-US" sz="2400" b="1" cap="small" dirty="0">
                  <a:solidFill>
                    <a:srgbClr val="3BBCC8"/>
                  </a:solidFill>
                </a:rPr>
                <a:t>Experimental challenges (a few)</a:t>
              </a:r>
            </a:p>
          </p:txBody>
        </p:sp>
        <p:pic>
          <p:nvPicPr>
            <p:cNvPr id="34" name="Image 33">
              <a:extLst>
                <a:ext uri="{FF2B5EF4-FFF2-40B4-BE49-F238E27FC236}">
                  <a16:creationId xmlns:a16="http://schemas.microsoft.com/office/drawing/2014/main" id="{44AA3E56-6181-46A4-AFAD-DE35CE6B1141}"/>
                </a:ext>
              </a:extLst>
            </p:cNvPr>
            <p:cNvPicPr>
              <a:picLocks noChangeAspect="1"/>
            </p:cNvPicPr>
            <p:nvPr/>
          </p:nvPicPr>
          <p:blipFill>
            <a:blip r:embed="rId3"/>
            <a:stretch>
              <a:fillRect/>
            </a:stretch>
          </p:blipFill>
          <p:spPr>
            <a:xfrm>
              <a:off x="900048" y="3822056"/>
              <a:ext cx="599259" cy="458892"/>
            </a:xfrm>
            <a:prstGeom prst="chevron">
              <a:avLst/>
            </a:prstGeom>
            <a:ln w="19050">
              <a:solidFill>
                <a:srgbClr val="41C0F0"/>
              </a:solidFill>
            </a:ln>
          </p:spPr>
        </p:pic>
      </p:grpSp>
      <p:grpSp>
        <p:nvGrpSpPr>
          <p:cNvPr id="5" name="Groupe 4">
            <a:extLst>
              <a:ext uri="{FF2B5EF4-FFF2-40B4-BE49-F238E27FC236}">
                <a16:creationId xmlns:a16="http://schemas.microsoft.com/office/drawing/2014/main" id="{3CBB3281-8E33-4C7D-8113-F120491B44A6}"/>
              </a:ext>
            </a:extLst>
          </p:cNvPr>
          <p:cNvGrpSpPr/>
          <p:nvPr/>
        </p:nvGrpSpPr>
        <p:grpSpPr>
          <a:xfrm>
            <a:off x="863194" y="1366787"/>
            <a:ext cx="5657736" cy="830997"/>
            <a:chOff x="900047" y="1366787"/>
            <a:chExt cx="5657736" cy="830997"/>
          </a:xfrm>
        </p:grpSpPr>
        <p:sp>
          <p:nvSpPr>
            <p:cNvPr id="11" name="ZoneTexte 10">
              <a:extLst>
                <a:ext uri="{FF2B5EF4-FFF2-40B4-BE49-F238E27FC236}">
                  <a16:creationId xmlns:a16="http://schemas.microsoft.com/office/drawing/2014/main" id="{C1EFA1FD-CAFE-46C0-AC6B-731DA2EE7F63}"/>
                </a:ext>
              </a:extLst>
            </p:cNvPr>
            <p:cNvSpPr txBox="1"/>
            <p:nvPr/>
          </p:nvSpPr>
          <p:spPr>
            <a:xfrm>
              <a:off x="1659263" y="1366787"/>
              <a:ext cx="4898520" cy="830997"/>
            </a:xfrm>
            <a:prstGeom prst="rect">
              <a:avLst/>
            </a:prstGeom>
            <a:noFill/>
          </p:spPr>
          <p:txBody>
            <a:bodyPr wrap="none" rtlCol="0">
              <a:spAutoFit/>
            </a:bodyPr>
            <a:lstStyle/>
            <a:p>
              <a:r>
                <a:rPr lang="en-US" sz="2400" b="1" cap="small" dirty="0">
                  <a:solidFill>
                    <a:srgbClr val="3BBCC8"/>
                  </a:solidFill>
                </a:rPr>
                <a:t>nuclear data for fission technologies</a:t>
              </a:r>
            </a:p>
            <a:p>
              <a:r>
                <a:rPr lang="en-US" sz="2400" b="1" cap="small" dirty="0">
                  <a:solidFill>
                    <a:srgbClr val="3BBCC8"/>
                  </a:solidFill>
                </a:rPr>
                <a:t>	     </a:t>
              </a:r>
              <a:r>
                <a:rPr lang="en-US" sz="2400" dirty="0">
                  <a:solidFill>
                    <a:srgbClr val="3BBCC8"/>
                  </a:solidFill>
                </a:rPr>
                <a:t>What are we talking about?</a:t>
              </a:r>
            </a:p>
          </p:txBody>
        </p:sp>
        <p:pic>
          <p:nvPicPr>
            <p:cNvPr id="35" name="Image 34">
              <a:extLst>
                <a:ext uri="{FF2B5EF4-FFF2-40B4-BE49-F238E27FC236}">
                  <a16:creationId xmlns:a16="http://schemas.microsoft.com/office/drawing/2014/main" id="{BB9342F8-4549-4D78-99CC-885D4F04E305}"/>
                </a:ext>
              </a:extLst>
            </p:cNvPr>
            <p:cNvPicPr>
              <a:picLocks noChangeAspect="1"/>
            </p:cNvPicPr>
            <p:nvPr/>
          </p:nvPicPr>
          <p:blipFill>
            <a:blip r:embed="rId3"/>
            <a:stretch>
              <a:fillRect/>
            </a:stretch>
          </p:blipFill>
          <p:spPr>
            <a:xfrm>
              <a:off x="900047" y="1431115"/>
              <a:ext cx="599259" cy="458892"/>
            </a:xfrm>
            <a:prstGeom prst="chevron">
              <a:avLst/>
            </a:prstGeom>
            <a:ln w="19050">
              <a:solidFill>
                <a:srgbClr val="41C0F0"/>
              </a:solidFill>
            </a:ln>
          </p:spPr>
        </p:pic>
      </p:grpSp>
      <p:grpSp>
        <p:nvGrpSpPr>
          <p:cNvPr id="8" name="Groupe 7">
            <a:extLst>
              <a:ext uri="{FF2B5EF4-FFF2-40B4-BE49-F238E27FC236}">
                <a16:creationId xmlns:a16="http://schemas.microsoft.com/office/drawing/2014/main" id="{520EFCC6-67B5-4C62-87FD-1783AF78A074}"/>
              </a:ext>
            </a:extLst>
          </p:cNvPr>
          <p:cNvGrpSpPr/>
          <p:nvPr/>
        </p:nvGrpSpPr>
        <p:grpSpPr>
          <a:xfrm>
            <a:off x="863194" y="4777988"/>
            <a:ext cx="3046188" cy="508327"/>
            <a:chOff x="900048" y="4777988"/>
            <a:chExt cx="3046188" cy="508327"/>
          </a:xfrm>
        </p:grpSpPr>
        <p:sp>
          <p:nvSpPr>
            <p:cNvPr id="23" name="ZoneTexte 22">
              <a:extLst>
                <a:ext uri="{FF2B5EF4-FFF2-40B4-BE49-F238E27FC236}">
                  <a16:creationId xmlns:a16="http://schemas.microsoft.com/office/drawing/2014/main" id="{6843E7E2-A011-48F7-865C-32E4ABAC8517}"/>
                </a:ext>
              </a:extLst>
            </p:cNvPr>
            <p:cNvSpPr txBox="1"/>
            <p:nvPr/>
          </p:nvSpPr>
          <p:spPr>
            <a:xfrm>
              <a:off x="1659263" y="4777988"/>
              <a:ext cx="2286973" cy="461665"/>
            </a:xfrm>
            <a:prstGeom prst="rect">
              <a:avLst/>
            </a:prstGeom>
            <a:noFill/>
          </p:spPr>
          <p:txBody>
            <a:bodyPr wrap="none" rtlCol="0">
              <a:spAutoFit/>
            </a:bodyPr>
            <a:lstStyle/>
            <a:p>
              <a:r>
                <a:rPr lang="fr-FR" sz="2400" b="1" cap="small" dirty="0">
                  <a:solidFill>
                    <a:srgbClr val="3BBCC8"/>
                  </a:solidFill>
                </a:rPr>
                <a:t>Building bridges!</a:t>
              </a:r>
              <a:endParaRPr lang="en-US" sz="2400" b="1" cap="small" dirty="0">
                <a:solidFill>
                  <a:srgbClr val="3BBCC8"/>
                </a:solidFill>
              </a:endParaRPr>
            </a:p>
          </p:txBody>
        </p:sp>
        <p:pic>
          <p:nvPicPr>
            <p:cNvPr id="36" name="Image 35">
              <a:extLst>
                <a:ext uri="{FF2B5EF4-FFF2-40B4-BE49-F238E27FC236}">
                  <a16:creationId xmlns:a16="http://schemas.microsoft.com/office/drawing/2014/main" id="{17475984-2457-4C39-82B6-C0D69E80DD64}"/>
                </a:ext>
              </a:extLst>
            </p:cNvPr>
            <p:cNvPicPr>
              <a:picLocks noChangeAspect="1"/>
            </p:cNvPicPr>
            <p:nvPr/>
          </p:nvPicPr>
          <p:blipFill>
            <a:blip r:embed="rId3"/>
            <a:stretch>
              <a:fillRect/>
            </a:stretch>
          </p:blipFill>
          <p:spPr>
            <a:xfrm>
              <a:off x="900048" y="4827423"/>
              <a:ext cx="599259" cy="458892"/>
            </a:xfrm>
            <a:prstGeom prst="chevron">
              <a:avLst/>
            </a:prstGeom>
            <a:ln w="19050">
              <a:solidFill>
                <a:srgbClr val="41C0F0"/>
              </a:solidFill>
            </a:ln>
          </p:spPr>
        </p:pic>
      </p:grpSp>
      <p:grpSp>
        <p:nvGrpSpPr>
          <p:cNvPr id="6" name="Groupe 5">
            <a:extLst>
              <a:ext uri="{FF2B5EF4-FFF2-40B4-BE49-F238E27FC236}">
                <a16:creationId xmlns:a16="http://schemas.microsoft.com/office/drawing/2014/main" id="{7265F80E-E183-49F1-AD79-C1D5DF311CD0}"/>
              </a:ext>
            </a:extLst>
          </p:cNvPr>
          <p:cNvGrpSpPr/>
          <p:nvPr/>
        </p:nvGrpSpPr>
        <p:grpSpPr>
          <a:xfrm>
            <a:off x="863194" y="2666388"/>
            <a:ext cx="4827958" cy="707886"/>
            <a:chOff x="863194" y="2637040"/>
            <a:chExt cx="4827958" cy="707886"/>
          </a:xfrm>
        </p:grpSpPr>
        <p:sp>
          <p:nvSpPr>
            <p:cNvPr id="14" name="ZoneTexte 13">
              <a:extLst>
                <a:ext uri="{FF2B5EF4-FFF2-40B4-BE49-F238E27FC236}">
                  <a16:creationId xmlns:a16="http://schemas.microsoft.com/office/drawing/2014/main" id="{84692469-CD9E-4F24-99B9-7EA30FE16917}"/>
                </a:ext>
              </a:extLst>
            </p:cNvPr>
            <p:cNvSpPr txBox="1"/>
            <p:nvPr/>
          </p:nvSpPr>
          <p:spPr>
            <a:xfrm>
              <a:off x="1622409" y="2637040"/>
              <a:ext cx="4068743" cy="707886"/>
            </a:xfrm>
            <a:prstGeom prst="rect">
              <a:avLst/>
            </a:prstGeom>
            <a:noFill/>
          </p:spPr>
          <p:txBody>
            <a:bodyPr wrap="none" rtlCol="0">
              <a:spAutoFit/>
            </a:bodyPr>
            <a:lstStyle/>
            <a:p>
              <a:r>
                <a:rPr lang="en-US" sz="4000" b="1" cap="small" dirty="0">
                  <a:solidFill>
                    <a:srgbClr val="3BBCC8"/>
                  </a:solidFill>
                </a:rPr>
                <a:t>Definition of needs</a:t>
              </a:r>
            </a:p>
          </p:txBody>
        </p:sp>
        <p:pic>
          <p:nvPicPr>
            <p:cNvPr id="16" name="Image 15">
              <a:extLst>
                <a:ext uri="{FF2B5EF4-FFF2-40B4-BE49-F238E27FC236}">
                  <a16:creationId xmlns:a16="http://schemas.microsoft.com/office/drawing/2014/main" id="{5E406578-5A18-4F7A-B355-C9DA02A993D3}"/>
                </a:ext>
              </a:extLst>
            </p:cNvPr>
            <p:cNvPicPr>
              <a:picLocks noChangeAspect="1"/>
            </p:cNvPicPr>
            <p:nvPr/>
          </p:nvPicPr>
          <p:blipFill>
            <a:blip r:embed="rId3"/>
            <a:stretch>
              <a:fillRect/>
            </a:stretch>
          </p:blipFill>
          <p:spPr>
            <a:xfrm>
              <a:off x="863194" y="2762173"/>
              <a:ext cx="599259" cy="458892"/>
            </a:xfrm>
            <a:prstGeom prst="chevron">
              <a:avLst/>
            </a:prstGeom>
            <a:ln w="19050">
              <a:solidFill>
                <a:srgbClr val="41C0F0"/>
              </a:solidFill>
            </a:ln>
          </p:spPr>
        </p:pic>
      </p:grpSp>
    </p:spTree>
    <p:extLst>
      <p:ext uri="{BB962C8B-B14F-4D97-AF65-F5344CB8AC3E}">
        <p14:creationId xmlns:p14="http://schemas.microsoft.com/office/powerpoint/2010/main" val="109171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9CF339-3851-4034-8D7A-B1814988B2B7}"/>
              </a:ext>
            </a:extLst>
          </p:cNvPr>
          <p:cNvPicPr>
            <a:picLocks noChangeAspect="1"/>
          </p:cNvPicPr>
          <p:nvPr/>
        </p:nvPicPr>
        <p:blipFill>
          <a:blip r:embed="rId2"/>
          <a:stretch>
            <a:fillRect/>
          </a:stretch>
        </p:blipFill>
        <p:spPr>
          <a:xfrm>
            <a:off x="9219582" y="39182"/>
            <a:ext cx="2896318" cy="1533345"/>
          </a:xfrm>
          <a:prstGeom prst="rect">
            <a:avLst/>
          </a:prstGeom>
        </p:spPr>
      </p:pic>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15</a:t>
            </a:fld>
            <a:endParaRPr lang="en-US" dirty="0"/>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3677610" cy="646331"/>
          </a:xfrm>
          <a:prstGeom prst="rect">
            <a:avLst/>
          </a:prstGeom>
          <a:noFill/>
        </p:spPr>
        <p:txBody>
          <a:bodyPr wrap="none" rtlCol="0">
            <a:spAutoFit/>
          </a:bodyPr>
          <a:lstStyle/>
          <a:p>
            <a:r>
              <a:rPr lang="en-US" sz="3600" b="1" cap="small" dirty="0">
                <a:solidFill>
                  <a:srgbClr val="428294"/>
                </a:solidFill>
              </a:rPr>
              <a:t>Definition of needs</a:t>
            </a:r>
          </a:p>
        </p:txBody>
      </p:sp>
      <p:sp>
        <p:nvSpPr>
          <p:cNvPr id="8" name="ZoneTexte 7">
            <a:extLst>
              <a:ext uri="{FF2B5EF4-FFF2-40B4-BE49-F238E27FC236}">
                <a16:creationId xmlns:a16="http://schemas.microsoft.com/office/drawing/2014/main" id="{95349019-6F6D-4C9E-BBDD-B163230F69E3}"/>
              </a:ext>
            </a:extLst>
          </p:cNvPr>
          <p:cNvSpPr txBox="1"/>
          <p:nvPr/>
        </p:nvSpPr>
        <p:spPr>
          <a:xfrm>
            <a:off x="851789" y="1070652"/>
            <a:ext cx="9145016" cy="461665"/>
          </a:xfrm>
          <a:prstGeom prst="rect">
            <a:avLst/>
          </a:prstGeom>
          <a:noFill/>
        </p:spPr>
        <p:txBody>
          <a:bodyPr wrap="square" rtlCol="0">
            <a:spAutoFit/>
          </a:bodyPr>
          <a:lstStyle/>
          <a:p>
            <a:r>
              <a:rPr lang="en-US" sz="2400" b="1" dirty="0"/>
              <a:t>Sensitivity studies </a:t>
            </a:r>
            <a:endParaRPr lang="en-US" sz="2400" dirty="0"/>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3"/>
          <a:stretch>
            <a:fillRect/>
          </a:stretch>
        </p:blipFill>
        <p:spPr>
          <a:xfrm>
            <a:off x="213217" y="1097900"/>
            <a:ext cx="599259" cy="458892"/>
          </a:xfrm>
          <a:prstGeom prst="chevron">
            <a:avLst/>
          </a:prstGeom>
          <a:ln w="19050">
            <a:solidFill>
              <a:srgbClr val="41C0F0"/>
            </a:solidFill>
          </a:ln>
        </p:spPr>
      </p:pic>
      <p:pic>
        <p:nvPicPr>
          <p:cNvPr id="25" name="Picture 4">
            <a:extLst>
              <a:ext uri="{FF2B5EF4-FFF2-40B4-BE49-F238E27FC236}">
                <a16:creationId xmlns:a16="http://schemas.microsoft.com/office/drawing/2014/main" id="{22AE35C1-8874-4C4E-84F7-2DD5FE93FCF5}"/>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24151" y="1532317"/>
            <a:ext cx="2345194" cy="34923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Flèche : droite rayée 30">
            <a:extLst>
              <a:ext uri="{FF2B5EF4-FFF2-40B4-BE49-F238E27FC236}">
                <a16:creationId xmlns:a16="http://schemas.microsoft.com/office/drawing/2014/main" id="{9EF7BA7F-D38A-4F3A-84DF-50C77D531A74}"/>
              </a:ext>
            </a:extLst>
          </p:cNvPr>
          <p:cNvSpPr/>
          <p:nvPr/>
        </p:nvSpPr>
        <p:spPr>
          <a:xfrm>
            <a:off x="1619829" y="3429000"/>
            <a:ext cx="673518" cy="648072"/>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ZoneTexte 35">
            <a:extLst>
              <a:ext uri="{FF2B5EF4-FFF2-40B4-BE49-F238E27FC236}">
                <a16:creationId xmlns:a16="http://schemas.microsoft.com/office/drawing/2014/main" id="{709F4F05-0B28-40CA-93FC-0E0CEA45202A}"/>
              </a:ext>
            </a:extLst>
          </p:cNvPr>
          <p:cNvSpPr txBox="1"/>
          <p:nvPr/>
        </p:nvSpPr>
        <p:spPr>
          <a:xfrm>
            <a:off x="2099175" y="1734624"/>
            <a:ext cx="2114681" cy="461665"/>
          </a:xfrm>
          <a:prstGeom prst="rect">
            <a:avLst/>
          </a:prstGeom>
          <a:noFill/>
          <a:ln w="28575">
            <a:noFill/>
          </a:ln>
        </p:spPr>
        <p:txBody>
          <a:bodyPr wrap="none" rtlCol="0">
            <a:spAutoFit/>
          </a:bodyPr>
          <a:lstStyle/>
          <a:p>
            <a:r>
              <a:rPr lang="en-US" sz="2400" b="1" dirty="0">
                <a:latin typeface="Agency FB" panose="020B0503020202020204" pitchFamily="34" charset="0"/>
              </a:rPr>
              <a:t>System modeling f</a:t>
            </a:r>
          </a:p>
        </p:txBody>
      </p:sp>
      <p:sp>
        <p:nvSpPr>
          <p:cNvPr id="41" name="ZoneTexte 40">
            <a:extLst>
              <a:ext uri="{FF2B5EF4-FFF2-40B4-BE49-F238E27FC236}">
                <a16:creationId xmlns:a16="http://schemas.microsoft.com/office/drawing/2014/main" id="{3029D547-3A83-4B65-88EF-454C5415638C}"/>
              </a:ext>
            </a:extLst>
          </p:cNvPr>
          <p:cNvSpPr txBox="1"/>
          <p:nvPr/>
        </p:nvSpPr>
        <p:spPr>
          <a:xfrm>
            <a:off x="15759" y="2347696"/>
            <a:ext cx="2529860" cy="1015663"/>
          </a:xfrm>
          <a:prstGeom prst="rect">
            <a:avLst/>
          </a:prstGeom>
          <a:noFill/>
        </p:spPr>
        <p:txBody>
          <a:bodyPr wrap="none" rtlCol="0">
            <a:spAutoFit/>
          </a:bodyPr>
          <a:lstStyle/>
          <a:p>
            <a:r>
              <a:rPr lang="en-US" dirty="0">
                <a:latin typeface="Agency FB" panose="020B0503020202020204" pitchFamily="34" charset="0"/>
              </a:rPr>
              <a:t>             Input parameters  </a:t>
            </a:r>
            <a:r>
              <a:rPr lang="en-US" sz="2000" b="1" dirty="0">
                <a:solidFill>
                  <a:srgbClr val="428294"/>
                </a:solidFill>
                <a:latin typeface="Agency FB" panose="020B0503020202020204" pitchFamily="34" charset="0"/>
              </a:rPr>
              <a:t>P</a:t>
            </a:r>
            <a:r>
              <a:rPr lang="en-US" dirty="0">
                <a:latin typeface="Agency FB" panose="020B0503020202020204" pitchFamily="34" charset="0"/>
              </a:rPr>
              <a:t> </a:t>
            </a:r>
          </a:p>
          <a:p>
            <a:r>
              <a:rPr lang="en-US" dirty="0">
                <a:latin typeface="Agency FB" panose="020B0503020202020204" pitchFamily="34" charset="0"/>
              </a:rPr>
              <a:t>Parameter uncertainty </a:t>
            </a:r>
            <a:r>
              <a:rPr lang="en-US" sz="2000" b="1" dirty="0" err="1">
                <a:solidFill>
                  <a:srgbClr val="428294"/>
                </a:solidFill>
                <a:latin typeface="Symbol" panose="05050102010706020507" pitchFamily="18" charset="2"/>
              </a:rPr>
              <a:t>D</a:t>
            </a:r>
            <a:r>
              <a:rPr lang="en-US" sz="2000" b="1" dirty="0" err="1">
                <a:solidFill>
                  <a:srgbClr val="428294"/>
                </a:solidFill>
                <a:latin typeface="Agency FB" panose="020B0503020202020204" pitchFamily="34" charset="0"/>
              </a:rPr>
              <a:t>p</a:t>
            </a:r>
            <a:r>
              <a:rPr lang="en-US" sz="2000" b="1" dirty="0">
                <a:solidFill>
                  <a:srgbClr val="428294"/>
                </a:solidFill>
                <a:latin typeface="Agency FB" panose="020B0503020202020204" pitchFamily="34" charset="0"/>
              </a:rPr>
              <a:t>/p</a:t>
            </a:r>
            <a:r>
              <a:rPr lang="en-US" dirty="0">
                <a:solidFill>
                  <a:srgbClr val="428294"/>
                </a:solidFill>
                <a:latin typeface="Agency FB" panose="020B0503020202020204" pitchFamily="34" charset="0"/>
              </a:rPr>
              <a:t> </a:t>
            </a:r>
          </a:p>
          <a:p>
            <a:r>
              <a:rPr lang="en-US" dirty="0">
                <a:latin typeface="Agency FB" panose="020B0503020202020204" pitchFamily="34" charset="0"/>
              </a:rPr>
              <a:t>           		 (=</a:t>
            </a:r>
            <a:r>
              <a:rPr lang="en-US" sz="2000" b="1" dirty="0">
                <a:solidFill>
                  <a:srgbClr val="428294"/>
                </a:solidFill>
                <a:latin typeface="Agency FB" panose="020B0503020202020204" pitchFamily="34" charset="0"/>
              </a:rPr>
              <a:t>Cp</a:t>
            </a:r>
            <a:r>
              <a:rPr lang="en-US" sz="2000" dirty="0">
                <a:latin typeface="Agency FB" panose="020B0503020202020204" pitchFamily="34" charset="0"/>
              </a:rPr>
              <a:t>)</a:t>
            </a:r>
          </a:p>
        </p:txBody>
      </p:sp>
      <p:sp>
        <p:nvSpPr>
          <p:cNvPr id="44" name="ZoneTexte 43">
            <a:extLst>
              <a:ext uri="{FF2B5EF4-FFF2-40B4-BE49-F238E27FC236}">
                <a16:creationId xmlns:a16="http://schemas.microsoft.com/office/drawing/2014/main" id="{DECCF2BD-46F3-4494-B4BC-920FBA7A1BC8}"/>
              </a:ext>
            </a:extLst>
          </p:cNvPr>
          <p:cNvSpPr txBox="1"/>
          <p:nvPr/>
        </p:nvSpPr>
        <p:spPr>
          <a:xfrm>
            <a:off x="2476253" y="4485244"/>
            <a:ext cx="1406154" cy="646331"/>
          </a:xfrm>
          <a:prstGeom prst="rect">
            <a:avLst/>
          </a:prstGeom>
          <a:solidFill>
            <a:srgbClr val="F2F2F2">
              <a:alpha val="80000"/>
            </a:srgbClr>
          </a:solidFill>
          <a:ln w="28575">
            <a:solidFill>
              <a:srgbClr val="428294"/>
            </a:solidFill>
          </a:ln>
        </p:spPr>
        <p:txBody>
          <a:bodyPr wrap="none" rtlCol="0">
            <a:spAutoFit/>
          </a:bodyPr>
          <a:lstStyle/>
          <a:p>
            <a:r>
              <a:rPr lang="en-US" sz="3600" b="1" dirty="0">
                <a:ln>
                  <a:solidFill>
                    <a:schemeClr val="tx1"/>
                  </a:solidFill>
                </a:ln>
                <a:solidFill>
                  <a:srgbClr val="428294"/>
                </a:solidFill>
                <a:latin typeface="Agency FB" panose="020B0503020202020204" pitchFamily="34" charset="0"/>
              </a:rPr>
              <a:t>Q</a:t>
            </a:r>
            <a:r>
              <a:rPr lang="en-US" sz="3600" b="1" dirty="0">
                <a:ln>
                  <a:solidFill>
                    <a:schemeClr val="tx1"/>
                  </a:solidFill>
                </a:ln>
                <a:solidFill>
                  <a:schemeClr val="bg1"/>
                </a:solidFill>
                <a:latin typeface="Agency FB" panose="020B0503020202020204" pitchFamily="34" charset="0"/>
              </a:rPr>
              <a:t> </a:t>
            </a:r>
            <a:r>
              <a:rPr lang="en-US" sz="3600" b="1" dirty="0">
                <a:ln>
                  <a:solidFill>
                    <a:schemeClr val="tx1"/>
                  </a:solidFill>
                </a:ln>
                <a:latin typeface="Agency FB" panose="020B0503020202020204" pitchFamily="34" charset="0"/>
              </a:rPr>
              <a:t>= f(</a:t>
            </a:r>
            <a:r>
              <a:rPr lang="en-US" sz="3600" b="1" dirty="0">
                <a:ln>
                  <a:solidFill>
                    <a:schemeClr val="tx1"/>
                  </a:solidFill>
                </a:ln>
                <a:solidFill>
                  <a:srgbClr val="428294"/>
                </a:solidFill>
                <a:latin typeface="Agency FB" panose="020B0503020202020204" pitchFamily="34" charset="0"/>
              </a:rPr>
              <a:t>p</a:t>
            </a:r>
            <a:r>
              <a:rPr lang="en-US" sz="3600" b="1" dirty="0">
                <a:ln>
                  <a:solidFill>
                    <a:schemeClr val="tx1"/>
                  </a:solidFill>
                </a:ln>
                <a:latin typeface="Agency FB" panose="020B0503020202020204" pitchFamily="34" charset="0"/>
              </a:rPr>
              <a:t>)</a:t>
            </a:r>
          </a:p>
        </p:txBody>
      </p:sp>
      <p:sp>
        <p:nvSpPr>
          <p:cNvPr id="45" name="ZoneTexte 44">
            <a:extLst>
              <a:ext uri="{FF2B5EF4-FFF2-40B4-BE49-F238E27FC236}">
                <a16:creationId xmlns:a16="http://schemas.microsoft.com/office/drawing/2014/main" id="{3DA57E06-EE45-46AA-A136-60E2454A4E5D}"/>
              </a:ext>
            </a:extLst>
          </p:cNvPr>
          <p:cNvSpPr txBox="1"/>
          <p:nvPr/>
        </p:nvSpPr>
        <p:spPr>
          <a:xfrm>
            <a:off x="4408423" y="3835462"/>
            <a:ext cx="2345194" cy="646331"/>
          </a:xfrm>
          <a:prstGeom prst="rect">
            <a:avLst/>
          </a:prstGeom>
          <a:noFill/>
          <a:ln w="28575">
            <a:solidFill>
              <a:srgbClr val="428294"/>
            </a:solidFill>
          </a:ln>
        </p:spPr>
        <p:txBody>
          <a:bodyPr wrap="none" rtlCol="0">
            <a:spAutoFit/>
          </a:bodyPr>
          <a:lstStyle/>
          <a:p>
            <a:r>
              <a:rPr lang="en-US" dirty="0"/>
              <a:t>Sensitivity coefficient : </a:t>
            </a:r>
          </a:p>
          <a:p>
            <a:r>
              <a:rPr lang="en-US" b="1" dirty="0">
                <a:latin typeface="Chaparral Pro" pitchFamily="18" charset="0"/>
              </a:rPr>
              <a:t>S = p /Q</a:t>
            </a:r>
            <a:r>
              <a:rPr lang="en-US" b="1" dirty="0">
                <a:latin typeface="Symbol" panose="05050102010706020507" pitchFamily="18" charset="2"/>
              </a:rPr>
              <a:t>  </a:t>
            </a:r>
            <a:r>
              <a:rPr lang="en-US" b="1" dirty="0">
                <a:latin typeface="Chaparral Pro" pitchFamily="18" charset="0"/>
              </a:rPr>
              <a:t>(</a:t>
            </a:r>
            <a:r>
              <a:rPr lang="en-US" b="1" dirty="0">
                <a:latin typeface="Symbol" panose="05050102010706020507" pitchFamily="18" charset="2"/>
              </a:rPr>
              <a:t></a:t>
            </a:r>
            <a:r>
              <a:rPr lang="en-US" b="1" dirty="0">
                <a:latin typeface="Chaparral Pro" pitchFamily="18" charset="0"/>
              </a:rPr>
              <a:t>Q/</a:t>
            </a:r>
            <a:r>
              <a:rPr lang="en-US" b="1" dirty="0">
                <a:latin typeface="Symbol" panose="05050102010706020507" pitchFamily="18" charset="2"/>
              </a:rPr>
              <a:t></a:t>
            </a:r>
            <a:r>
              <a:rPr lang="en-US" b="1" dirty="0">
                <a:latin typeface="Chaparral Pro" pitchFamily="18" charset="0"/>
              </a:rPr>
              <a:t>p) </a:t>
            </a:r>
          </a:p>
        </p:txBody>
      </p:sp>
      <p:sp>
        <p:nvSpPr>
          <p:cNvPr id="46" name="ZoneTexte 45">
            <a:extLst>
              <a:ext uri="{FF2B5EF4-FFF2-40B4-BE49-F238E27FC236}">
                <a16:creationId xmlns:a16="http://schemas.microsoft.com/office/drawing/2014/main" id="{9FB79172-5897-45FF-A6BA-9E31B79EED70}"/>
              </a:ext>
            </a:extLst>
          </p:cNvPr>
          <p:cNvSpPr txBox="1"/>
          <p:nvPr/>
        </p:nvSpPr>
        <p:spPr>
          <a:xfrm>
            <a:off x="0" y="5282788"/>
            <a:ext cx="8361869" cy="1200329"/>
          </a:xfrm>
          <a:prstGeom prst="rect">
            <a:avLst/>
          </a:prstGeom>
          <a:noFill/>
        </p:spPr>
        <p:txBody>
          <a:bodyPr wrap="square" rtlCol="0">
            <a:spAutoFit/>
          </a:bodyPr>
          <a:lstStyle/>
          <a:p>
            <a:r>
              <a:rPr lang="en-US" b="1" dirty="0">
                <a:solidFill>
                  <a:srgbClr val="428294"/>
                </a:solidFill>
                <a:latin typeface="+mj-lt"/>
              </a:rPr>
              <a:t>Sensitivity analysis </a:t>
            </a:r>
            <a:r>
              <a:rPr lang="en-US" dirty="0">
                <a:latin typeface="+mj-lt"/>
              </a:rPr>
              <a:t>(perturbation) : </a:t>
            </a:r>
          </a:p>
          <a:p>
            <a:r>
              <a:rPr lang="en-US" b="1" dirty="0">
                <a:latin typeface="+mj-lt"/>
              </a:rPr>
              <a:t>Output requirement </a:t>
            </a:r>
            <a:r>
              <a:rPr lang="en-US" b="1" dirty="0">
                <a:solidFill>
                  <a:srgbClr val="428294"/>
                </a:solidFill>
                <a:latin typeface="Agency FB" panose="020B0503020202020204" pitchFamily="34" charset="0"/>
              </a:rPr>
              <a:t>C</a:t>
            </a:r>
            <a:r>
              <a:rPr lang="en-US" b="1" baseline="-25000" dirty="0">
                <a:solidFill>
                  <a:srgbClr val="428294"/>
                </a:solidFill>
                <a:latin typeface="Agency FB" panose="020B0503020202020204" pitchFamily="34" charset="0"/>
              </a:rPr>
              <a:t>Q </a:t>
            </a:r>
            <a:r>
              <a:rPr lang="en-US" dirty="0">
                <a:latin typeface="+mj-lt"/>
              </a:rPr>
              <a:t>-&gt; </a:t>
            </a:r>
            <a:r>
              <a:rPr lang="en-US" b="1" dirty="0">
                <a:latin typeface="+mj-lt"/>
              </a:rPr>
              <a:t>quality requirement </a:t>
            </a:r>
            <a:r>
              <a:rPr lang="en-US" dirty="0">
                <a:latin typeface="+mj-lt"/>
              </a:rPr>
              <a:t>on </a:t>
            </a:r>
            <a:r>
              <a:rPr lang="en-US" b="1" dirty="0">
                <a:solidFill>
                  <a:srgbClr val="C069B4"/>
                </a:solidFill>
                <a:latin typeface="+mj-lt"/>
              </a:rPr>
              <a:t>nuclear data </a:t>
            </a:r>
            <a:r>
              <a:rPr lang="en-US" dirty="0">
                <a:latin typeface="+mj-lt"/>
              </a:rPr>
              <a:t>input </a:t>
            </a:r>
            <a:r>
              <a:rPr lang="en-US" b="1" dirty="0">
                <a:solidFill>
                  <a:srgbClr val="428294"/>
                </a:solidFill>
                <a:latin typeface="Agency FB" panose="020B0503020202020204" pitchFamily="34" charset="0"/>
              </a:rPr>
              <a:t>P</a:t>
            </a:r>
          </a:p>
          <a:p>
            <a:r>
              <a:rPr lang="en-US" b="1" dirty="0">
                <a:solidFill>
                  <a:srgbClr val="C069B4"/>
                </a:solidFill>
                <a:latin typeface="+mj-lt"/>
              </a:rPr>
              <a:t>ND </a:t>
            </a:r>
            <a:r>
              <a:rPr lang="en-US" b="1" dirty="0">
                <a:latin typeface="+mj-lt"/>
              </a:rPr>
              <a:t>uncertainty + uncertainty propagation </a:t>
            </a:r>
          </a:p>
          <a:p>
            <a:r>
              <a:rPr lang="en-US" b="1" dirty="0">
                <a:latin typeface="+mj-lt"/>
              </a:rPr>
              <a:t>	</a:t>
            </a:r>
            <a:r>
              <a:rPr lang="en-US" dirty="0">
                <a:latin typeface="+mj-lt"/>
              </a:rPr>
              <a:t>-&gt; </a:t>
            </a:r>
            <a:r>
              <a:rPr lang="en-US" b="1" dirty="0">
                <a:latin typeface="+mj-lt"/>
              </a:rPr>
              <a:t>assessment of ND improvement needs</a:t>
            </a:r>
          </a:p>
        </p:txBody>
      </p:sp>
      <p:sp>
        <p:nvSpPr>
          <p:cNvPr id="47" name="Flèche : droite rayée 46">
            <a:extLst>
              <a:ext uri="{FF2B5EF4-FFF2-40B4-BE49-F238E27FC236}">
                <a16:creationId xmlns:a16="http://schemas.microsoft.com/office/drawing/2014/main" id="{022BB391-B58D-4E26-8DD0-926F93D65485}"/>
              </a:ext>
            </a:extLst>
          </p:cNvPr>
          <p:cNvSpPr/>
          <p:nvPr/>
        </p:nvSpPr>
        <p:spPr>
          <a:xfrm>
            <a:off x="4054200" y="2114478"/>
            <a:ext cx="673518" cy="648072"/>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ZoneTexte 39">
            <a:extLst>
              <a:ext uri="{FF2B5EF4-FFF2-40B4-BE49-F238E27FC236}">
                <a16:creationId xmlns:a16="http://schemas.microsoft.com/office/drawing/2014/main" id="{59D6D50C-9393-4859-ABE3-6C8140F6038C}"/>
              </a:ext>
            </a:extLst>
          </p:cNvPr>
          <p:cNvSpPr txBox="1"/>
          <p:nvPr/>
        </p:nvSpPr>
        <p:spPr>
          <a:xfrm>
            <a:off x="4366451" y="2302559"/>
            <a:ext cx="2223686" cy="1415772"/>
          </a:xfrm>
          <a:prstGeom prst="rect">
            <a:avLst/>
          </a:prstGeom>
          <a:noFill/>
        </p:spPr>
        <p:txBody>
          <a:bodyPr wrap="none" rtlCol="0">
            <a:spAutoFit/>
          </a:bodyPr>
          <a:lstStyle/>
          <a:p>
            <a:r>
              <a:rPr lang="en-US" dirty="0">
                <a:latin typeface="Agency FB" panose="020B0503020202020204" pitchFamily="34" charset="0"/>
              </a:rPr>
              <a:t>For an operation domain, </a:t>
            </a:r>
          </a:p>
          <a:p>
            <a:r>
              <a:rPr lang="en-US" dirty="0">
                <a:latin typeface="Agency FB" panose="020B0503020202020204" pitchFamily="34" charset="0"/>
              </a:rPr>
              <a:t>Design &amp; safety quantity </a:t>
            </a:r>
            <a:r>
              <a:rPr lang="en-US" sz="2400" b="1" dirty="0">
                <a:solidFill>
                  <a:srgbClr val="428294"/>
                </a:solidFill>
                <a:latin typeface="Agency FB" panose="020B0503020202020204" pitchFamily="34" charset="0"/>
              </a:rPr>
              <a:t>Q</a:t>
            </a:r>
            <a:r>
              <a:rPr lang="en-US" dirty="0">
                <a:latin typeface="Agency FB" panose="020B0503020202020204" pitchFamily="34" charset="0"/>
              </a:rPr>
              <a:t>, </a:t>
            </a:r>
          </a:p>
          <a:p>
            <a:r>
              <a:rPr lang="en-US" dirty="0">
                <a:latin typeface="Agency FB" panose="020B0503020202020204" pitchFamily="34" charset="0"/>
              </a:rPr>
              <a:t>With target uncertainty </a:t>
            </a:r>
            <a:r>
              <a:rPr lang="en-US" sz="2400" b="1" dirty="0">
                <a:solidFill>
                  <a:srgbClr val="428294"/>
                </a:solidFill>
                <a:latin typeface="Agency FB" panose="020B0503020202020204" pitchFamily="34" charset="0"/>
              </a:rPr>
              <a:t>C</a:t>
            </a:r>
            <a:r>
              <a:rPr lang="en-US" sz="2400" b="1" baseline="-25000" dirty="0">
                <a:solidFill>
                  <a:srgbClr val="428294"/>
                </a:solidFill>
                <a:latin typeface="Agency FB" panose="020B0503020202020204" pitchFamily="34" charset="0"/>
              </a:rPr>
              <a:t>Q</a:t>
            </a:r>
            <a:r>
              <a:rPr lang="en-US" baseline="-25000" dirty="0">
                <a:latin typeface="Agency FB" panose="020B0503020202020204" pitchFamily="34" charset="0"/>
              </a:rPr>
              <a:t> </a:t>
            </a:r>
          </a:p>
          <a:p>
            <a:r>
              <a:rPr lang="en-US" dirty="0">
                <a:latin typeface="Agency FB" panose="020B0503020202020204" pitchFamily="34" charset="0"/>
              </a:rPr>
              <a:t>(margins) </a:t>
            </a:r>
          </a:p>
        </p:txBody>
      </p:sp>
      <p:pic>
        <p:nvPicPr>
          <p:cNvPr id="48" name="Image 47">
            <a:extLst>
              <a:ext uri="{FF2B5EF4-FFF2-40B4-BE49-F238E27FC236}">
                <a16:creationId xmlns:a16="http://schemas.microsoft.com/office/drawing/2014/main" id="{82206225-5108-4393-81F0-077EC2704116}"/>
              </a:ext>
            </a:extLst>
          </p:cNvPr>
          <p:cNvPicPr>
            <a:picLocks noChangeAspect="1"/>
          </p:cNvPicPr>
          <p:nvPr/>
        </p:nvPicPr>
        <p:blipFill>
          <a:blip r:embed="rId3"/>
          <a:stretch>
            <a:fillRect/>
          </a:stretch>
        </p:blipFill>
        <p:spPr>
          <a:xfrm>
            <a:off x="7464152" y="1673964"/>
            <a:ext cx="599259" cy="458892"/>
          </a:xfrm>
          <a:prstGeom prst="chevron">
            <a:avLst/>
          </a:prstGeom>
          <a:ln w="19050">
            <a:solidFill>
              <a:srgbClr val="41C0F0"/>
            </a:solidFill>
          </a:ln>
        </p:spPr>
      </p:pic>
      <p:sp>
        <p:nvSpPr>
          <p:cNvPr id="49" name="ZoneTexte 48">
            <a:extLst>
              <a:ext uri="{FF2B5EF4-FFF2-40B4-BE49-F238E27FC236}">
                <a16:creationId xmlns:a16="http://schemas.microsoft.com/office/drawing/2014/main" id="{91A17DEE-139F-42CE-B71B-D21A93B957FA}"/>
              </a:ext>
            </a:extLst>
          </p:cNvPr>
          <p:cNvSpPr txBox="1"/>
          <p:nvPr/>
        </p:nvSpPr>
        <p:spPr>
          <a:xfrm>
            <a:off x="8184232" y="1628026"/>
            <a:ext cx="4069954" cy="461665"/>
          </a:xfrm>
          <a:prstGeom prst="rect">
            <a:avLst/>
          </a:prstGeom>
          <a:noFill/>
        </p:spPr>
        <p:txBody>
          <a:bodyPr wrap="square" rtlCol="0">
            <a:spAutoFit/>
          </a:bodyPr>
          <a:lstStyle/>
          <a:p>
            <a:r>
              <a:rPr lang="en-US" sz="2400" b="1" dirty="0"/>
              <a:t>Target accuracy requirements</a:t>
            </a:r>
            <a:endParaRPr lang="en-US" sz="2400" dirty="0"/>
          </a:p>
        </p:txBody>
      </p:sp>
      <p:pic>
        <p:nvPicPr>
          <p:cNvPr id="51" name="Image 50">
            <a:extLst>
              <a:ext uri="{FF2B5EF4-FFF2-40B4-BE49-F238E27FC236}">
                <a16:creationId xmlns:a16="http://schemas.microsoft.com/office/drawing/2014/main" id="{EA1DADDF-E7F0-40F1-9CB8-3569074B5B6C}"/>
              </a:ext>
            </a:extLst>
          </p:cNvPr>
          <p:cNvPicPr>
            <a:picLocks noChangeAspect="1"/>
          </p:cNvPicPr>
          <p:nvPr/>
        </p:nvPicPr>
        <p:blipFill>
          <a:blip r:embed="rId5"/>
          <a:stretch>
            <a:fillRect/>
          </a:stretch>
        </p:blipFill>
        <p:spPr>
          <a:xfrm>
            <a:off x="8087824" y="3964672"/>
            <a:ext cx="1240473" cy="1135855"/>
          </a:xfrm>
          <a:prstGeom prst="rect">
            <a:avLst/>
          </a:prstGeom>
        </p:spPr>
      </p:pic>
      <p:sp>
        <p:nvSpPr>
          <p:cNvPr id="52" name="ZoneTexte 51">
            <a:extLst>
              <a:ext uri="{FF2B5EF4-FFF2-40B4-BE49-F238E27FC236}">
                <a16:creationId xmlns:a16="http://schemas.microsoft.com/office/drawing/2014/main" id="{F2A0621B-897D-4525-99C8-B684BBADF3F8}"/>
              </a:ext>
            </a:extLst>
          </p:cNvPr>
          <p:cNvSpPr txBox="1"/>
          <p:nvPr/>
        </p:nvSpPr>
        <p:spPr>
          <a:xfrm>
            <a:off x="9377793" y="3952722"/>
            <a:ext cx="1580111" cy="769441"/>
          </a:xfrm>
          <a:prstGeom prst="rect">
            <a:avLst/>
          </a:prstGeom>
          <a:noFill/>
        </p:spPr>
        <p:txBody>
          <a:bodyPr wrap="square" rtlCol="0">
            <a:spAutoFit/>
          </a:bodyPr>
          <a:lstStyle/>
          <a:p>
            <a:r>
              <a:rPr lang="en-US" sz="1100" dirty="0">
                <a:solidFill>
                  <a:schemeClr val="tx2">
                    <a:lumMod val="60000"/>
                    <a:lumOff val="40000"/>
                  </a:schemeClr>
                </a:solidFill>
                <a:latin typeface="Agency FB" panose="020B0503020202020204" pitchFamily="34" charset="0"/>
              </a:rPr>
              <a:t>M. </a:t>
            </a:r>
            <a:r>
              <a:rPr lang="en-US" sz="1100" dirty="0" err="1">
                <a:solidFill>
                  <a:schemeClr val="tx2">
                    <a:lumMod val="60000"/>
                    <a:lumOff val="40000"/>
                  </a:schemeClr>
                </a:solidFill>
                <a:latin typeface="Agency FB" panose="020B0503020202020204" pitchFamily="34" charset="0"/>
              </a:rPr>
              <a:t>Salvatores</a:t>
            </a:r>
            <a:r>
              <a:rPr lang="en-US" sz="1100" dirty="0">
                <a:solidFill>
                  <a:schemeClr val="tx2">
                    <a:lumMod val="60000"/>
                    <a:lumOff val="40000"/>
                  </a:schemeClr>
                </a:solidFill>
                <a:latin typeface="Agency FB" panose="020B0503020202020204" pitchFamily="34" charset="0"/>
              </a:rPr>
              <a:t> and R. </a:t>
            </a:r>
            <a:r>
              <a:rPr lang="en-US" sz="1100" dirty="0" err="1">
                <a:solidFill>
                  <a:schemeClr val="tx2">
                    <a:lumMod val="60000"/>
                    <a:lumOff val="40000"/>
                  </a:schemeClr>
                </a:solidFill>
                <a:latin typeface="Agency FB" panose="020B0503020202020204" pitchFamily="34" charset="0"/>
              </a:rPr>
              <a:t>Jacqmin</a:t>
            </a:r>
            <a:r>
              <a:rPr lang="en-US" sz="1100" dirty="0">
                <a:solidFill>
                  <a:schemeClr val="tx2">
                    <a:lumMod val="60000"/>
                    <a:lumOff val="40000"/>
                  </a:schemeClr>
                </a:solidFill>
                <a:latin typeface="Agency FB" panose="020B0503020202020204" pitchFamily="34" charset="0"/>
              </a:rPr>
              <a:t>.</a:t>
            </a:r>
          </a:p>
          <a:p>
            <a:r>
              <a:rPr lang="en-US" sz="1100" dirty="0">
                <a:solidFill>
                  <a:schemeClr val="tx2">
                    <a:lumMod val="60000"/>
                    <a:lumOff val="40000"/>
                  </a:schemeClr>
                </a:solidFill>
                <a:latin typeface="Agency FB" panose="020B0503020202020204" pitchFamily="34" charset="0"/>
              </a:rPr>
              <a:t> Nuclear Science-</a:t>
            </a:r>
          </a:p>
          <a:p>
            <a:r>
              <a:rPr lang="en-US" sz="1100" dirty="0">
                <a:solidFill>
                  <a:schemeClr val="tx2">
                    <a:lumMod val="60000"/>
                    <a:lumOff val="40000"/>
                  </a:schemeClr>
                </a:solidFill>
                <a:latin typeface="Agency FB" panose="020B0503020202020204" pitchFamily="34" charset="0"/>
              </a:rPr>
              <a:t>NEA/WPEC-26, Vol. 26, NEA No 6410., 2008.</a:t>
            </a:r>
          </a:p>
        </p:txBody>
      </p:sp>
      <p:sp>
        <p:nvSpPr>
          <p:cNvPr id="53" name="ZoneTexte 52">
            <a:extLst>
              <a:ext uri="{FF2B5EF4-FFF2-40B4-BE49-F238E27FC236}">
                <a16:creationId xmlns:a16="http://schemas.microsoft.com/office/drawing/2014/main" id="{0615156C-893F-4F66-8EC6-3C3BA2814594}"/>
              </a:ext>
            </a:extLst>
          </p:cNvPr>
          <p:cNvSpPr txBox="1"/>
          <p:nvPr/>
        </p:nvSpPr>
        <p:spPr>
          <a:xfrm>
            <a:off x="7733366" y="5281866"/>
            <a:ext cx="4349068" cy="1077218"/>
          </a:xfrm>
          <a:prstGeom prst="rect">
            <a:avLst/>
          </a:prstGeom>
          <a:noFill/>
        </p:spPr>
        <p:txBody>
          <a:bodyPr wrap="square" rtlCol="0">
            <a:spAutoFit/>
          </a:bodyPr>
          <a:lstStyle/>
          <a:p>
            <a:pPr marL="285750" indent="-285750">
              <a:buClr>
                <a:srgbClr val="32AAB7"/>
              </a:buClr>
              <a:buFont typeface="Wingdings" panose="05000000000000000000" pitchFamily="2" charset="2"/>
              <a:buChar char="q"/>
            </a:pPr>
            <a:r>
              <a:rPr lang="en-US" dirty="0"/>
              <a:t>Updated in 2023 by SG 46 – TAR exercise</a:t>
            </a:r>
          </a:p>
          <a:p>
            <a:pPr>
              <a:buClr>
                <a:srgbClr val="32AAB7"/>
              </a:buClr>
            </a:pPr>
            <a:r>
              <a:rPr lang="en-US" dirty="0"/>
              <a:t> with other reactor types </a:t>
            </a:r>
          </a:p>
          <a:p>
            <a:pPr marL="285750" indent="-285750">
              <a:buFont typeface="Wingdings" panose="05000000000000000000" pitchFamily="2" charset="2"/>
              <a:buChar char="§"/>
            </a:pPr>
            <a:r>
              <a:rPr lang="en-US" sz="1400" dirty="0"/>
              <a:t>MACRE, </a:t>
            </a:r>
            <a:r>
              <a:rPr lang="en-US" sz="1400" dirty="0" err="1"/>
              <a:t>Moltex</a:t>
            </a:r>
            <a:r>
              <a:rPr lang="en-US" sz="1400" dirty="0"/>
              <a:t>, Alfred, Astrid, ESFR, JSFR, </a:t>
            </a:r>
            <a:r>
              <a:rPr lang="en-US" sz="1400" dirty="0" err="1"/>
              <a:t>Nuscale</a:t>
            </a:r>
            <a:r>
              <a:rPr lang="en-US" sz="1400" dirty="0"/>
              <a:t>, MYRRHA</a:t>
            </a:r>
          </a:p>
        </p:txBody>
      </p:sp>
      <p:grpSp>
        <p:nvGrpSpPr>
          <p:cNvPr id="62" name="Groupe 61">
            <a:extLst>
              <a:ext uri="{FF2B5EF4-FFF2-40B4-BE49-F238E27FC236}">
                <a16:creationId xmlns:a16="http://schemas.microsoft.com/office/drawing/2014/main" id="{1EE4EB3F-EC6E-4FEA-9153-3C2AA418451B}"/>
              </a:ext>
            </a:extLst>
          </p:cNvPr>
          <p:cNvGrpSpPr/>
          <p:nvPr/>
        </p:nvGrpSpPr>
        <p:grpSpPr>
          <a:xfrm>
            <a:off x="7739424" y="2182542"/>
            <a:ext cx="4514762" cy="1723549"/>
            <a:chOff x="7739424" y="1804199"/>
            <a:chExt cx="4514762" cy="1723549"/>
          </a:xfrm>
        </p:grpSpPr>
        <p:grpSp>
          <p:nvGrpSpPr>
            <p:cNvPr id="61" name="Groupe 60">
              <a:extLst>
                <a:ext uri="{FF2B5EF4-FFF2-40B4-BE49-F238E27FC236}">
                  <a16:creationId xmlns:a16="http://schemas.microsoft.com/office/drawing/2014/main" id="{2A9047D6-97FF-497D-907F-F669BD28684F}"/>
                </a:ext>
              </a:extLst>
            </p:cNvPr>
            <p:cNvGrpSpPr/>
            <p:nvPr/>
          </p:nvGrpSpPr>
          <p:grpSpPr>
            <a:xfrm>
              <a:off x="7739424" y="1804199"/>
              <a:ext cx="4514762" cy="1723549"/>
              <a:chOff x="7847267" y="1892715"/>
              <a:chExt cx="4514762" cy="1723549"/>
            </a:xfrm>
          </p:grpSpPr>
          <p:sp>
            <p:nvSpPr>
              <p:cNvPr id="33" name="ZoneTexte 32">
                <a:extLst>
                  <a:ext uri="{FF2B5EF4-FFF2-40B4-BE49-F238E27FC236}">
                    <a16:creationId xmlns:a16="http://schemas.microsoft.com/office/drawing/2014/main" id="{0D8CBB08-C838-4822-9B4E-EC8D6974FB10}"/>
                  </a:ext>
                </a:extLst>
              </p:cNvPr>
              <p:cNvSpPr txBox="1"/>
              <p:nvPr/>
            </p:nvSpPr>
            <p:spPr>
              <a:xfrm>
                <a:off x="7847267" y="1892715"/>
                <a:ext cx="4514762" cy="1723549"/>
              </a:xfrm>
              <a:prstGeom prst="rect">
                <a:avLst/>
              </a:prstGeom>
              <a:noFill/>
            </p:spPr>
            <p:txBody>
              <a:bodyPr wrap="none" rtlCol="0">
                <a:spAutoFit/>
              </a:bodyPr>
              <a:lstStyle/>
              <a:p>
                <a:pPr marL="285750" indent="-285750">
                  <a:buClr>
                    <a:srgbClr val="32AAB7"/>
                  </a:buClr>
                  <a:buFont typeface="Wingdings" panose="05000000000000000000" pitchFamily="2" charset="2"/>
                  <a:buChar char="q"/>
                </a:pPr>
                <a:r>
                  <a:rPr lang="en-US" dirty="0"/>
                  <a:t>First reference work made by SG 26 (2008) </a:t>
                </a:r>
              </a:p>
              <a:p>
                <a:r>
                  <a:rPr lang="en-US" dirty="0"/>
                  <a:t>For 8 nuclear systems</a:t>
                </a:r>
              </a:p>
              <a:p>
                <a:pPr marL="285750" indent="-285750">
                  <a:buFont typeface="Wingdings" panose="05000000000000000000" pitchFamily="2" charset="2"/>
                  <a:buChar char="§"/>
                </a:pPr>
                <a:r>
                  <a:rPr lang="en-US" sz="1400" dirty="0"/>
                  <a:t>ABTR, EFR, SFR (Na)</a:t>
                </a:r>
              </a:p>
              <a:p>
                <a:pPr marL="285750" indent="-285750">
                  <a:buFont typeface="Wingdings" panose="05000000000000000000" pitchFamily="2" charset="2"/>
                  <a:buChar char="§"/>
                </a:pPr>
                <a:r>
                  <a:rPr lang="en-US" sz="1400" dirty="0"/>
                  <a:t>LFR, ADMAB (Pb)              Fast reactors</a:t>
                </a:r>
              </a:p>
              <a:p>
                <a:pPr marL="285750" indent="-285750">
                  <a:buFont typeface="Wingdings" panose="05000000000000000000" pitchFamily="2" charset="2"/>
                  <a:buChar char="§"/>
                </a:pPr>
                <a:r>
                  <a:rPr lang="en-US" sz="1400" dirty="0"/>
                  <a:t>GFR (gas)</a:t>
                </a:r>
              </a:p>
              <a:p>
                <a:r>
                  <a:rPr lang="en-US" sz="1400" dirty="0"/>
                  <a:t>• PWR</a:t>
                </a:r>
              </a:p>
              <a:p>
                <a:r>
                  <a:rPr lang="en-US" sz="1400" dirty="0"/>
                  <a:t>• VHTR</a:t>
                </a:r>
              </a:p>
            </p:txBody>
          </p:sp>
          <p:pic>
            <p:nvPicPr>
              <p:cNvPr id="58" name="Image 57">
                <a:extLst>
                  <a:ext uri="{FF2B5EF4-FFF2-40B4-BE49-F238E27FC236}">
                    <a16:creationId xmlns:a16="http://schemas.microsoft.com/office/drawing/2014/main" id="{544C8E1A-AE5B-4AC4-AA93-98EBE7485A4E}"/>
                  </a:ext>
                </a:extLst>
              </p:cNvPr>
              <p:cNvPicPr>
                <a:picLocks noChangeAspect="1"/>
              </p:cNvPicPr>
              <p:nvPr/>
            </p:nvPicPr>
            <p:blipFill>
              <a:blip r:embed="rId6"/>
              <a:stretch>
                <a:fillRect/>
              </a:stretch>
            </p:blipFill>
            <p:spPr>
              <a:xfrm flipH="1">
                <a:off x="8815904" y="3183473"/>
                <a:ext cx="133589" cy="361983"/>
              </a:xfrm>
              <a:prstGeom prst="rect">
                <a:avLst/>
              </a:prstGeom>
            </p:spPr>
          </p:pic>
          <p:sp>
            <p:nvSpPr>
              <p:cNvPr id="59" name="ZoneTexte 58">
                <a:extLst>
                  <a:ext uri="{FF2B5EF4-FFF2-40B4-BE49-F238E27FC236}">
                    <a16:creationId xmlns:a16="http://schemas.microsoft.com/office/drawing/2014/main" id="{96D46F6A-6D60-418C-B177-6B0D945F9544}"/>
                  </a:ext>
                </a:extLst>
              </p:cNvPr>
              <p:cNvSpPr txBox="1"/>
              <p:nvPr/>
            </p:nvSpPr>
            <p:spPr>
              <a:xfrm>
                <a:off x="9100103" y="3214431"/>
                <a:ext cx="1426224" cy="307777"/>
              </a:xfrm>
              <a:prstGeom prst="rect">
                <a:avLst/>
              </a:prstGeom>
              <a:noFill/>
            </p:spPr>
            <p:txBody>
              <a:bodyPr wrap="none" rtlCol="0">
                <a:spAutoFit/>
              </a:bodyPr>
              <a:lstStyle/>
              <a:p>
                <a:r>
                  <a:rPr lang="en-US" sz="1400" dirty="0"/>
                  <a:t>Thermal reactors</a:t>
                </a:r>
              </a:p>
            </p:txBody>
          </p:sp>
        </p:grpSp>
        <p:pic>
          <p:nvPicPr>
            <p:cNvPr id="57" name="Image 56">
              <a:extLst>
                <a:ext uri="{FF2B5EF4-FFF2-40B4-BE49-F238E27FC236}">
                  <a16:creationId xmlns:a16="http://schemas.microsoft.com/office/drawing/2014/main" id="{FB883D19-C7EC-4AB9-B044-3F4F8D6CDCF8}"/>
                </a:ext>
              </a:extLst>
            </p:cNvPr>
            <p:cNvPicPr>
              <a:picLocks noChangeAspect="1"/>
            </p:cNvPicPr>
            <p:nvPr/>
          </p:nvPicPr>
          <p:blipFill>
            <a:blip r:embed="rId6"/>
            <a:stretch>
              <a:fillRect/>
            </a:stretch>
          </p:blipFill>
          <p:spPr>
            <a:xfrm flipH="1">
              <a:off x="9601843" y="2413028"/>
              <a:ext cx="175167" cy="474645"/>
            </a:xfrm>
            <a:prstGeom prst="rect">
              <a:avLst/>
            </a:prstGeom>
          </p:spPr>
        </p:pic>
      </p:grpSp>
      <p:sp>
        <p:nvSpPr>
          <p:cNvPr id="63" name="ZoneTexte 62">
            <a:extLst>
              <a:ext uri="{FF2B5EF4-FFF2-40B4-BE49-F238E27FC236}">
                <a16:creationId xmlns:a16="http://schemas.microsoft.com/office/drawing/2014/main" id="{9DAC7459-6D20-4996-B270-D65067915138}"/>
              </a:ext>
            </a:extLst>
          </p:cNvPr>
          <p:cNvSpPr txBox="1"/>
          <p:nvPr/>
        </p:nvSpPr>
        <p:spPr>
          <a:xfrm>
            <a:off x="9446748" y="6166465"/>
            <a:ext cx="2011124" cy="430887"/>
          </a:xfrm>
          <a:prstGeom prst="rect">
            <a:avLst/>
          </a:prstGeom>
          <a:noFill/>
        </p:spPr>
        <p:txBody>
          <a:bodyPr wrap="square" rtlCol="0">
            <a:spAutoFit/>
          </a:bodyPr>
          <a:lstStyle/>
          <a:p>
            <a:r>
              <a:rPr lang="en-US" sz="1100" dirty="0">
                <a:solidFill>
                  <a:schemeClr val="tx2">
                    <a:lumMod val="60000"/>
                    <a:lumOff val="40000"/>
                  </a:schemeClr>
                </a:solidFill>
                <a:latin typeface="Agency FB" panose="020B0503020202020204" pitchFamily="34" charset="0"/>
              </a:rPr>
              <a:t>Oscar </a:t>
            </a:r>
            <a:r>
              <a:rPr lang="en-US" sz="1100" dirty="0" err="1">
                <a:solidFill>
                  <a:schemeClr val="tx2">
                    <a:lumMod val="60000"/>
                    <a:lumOff val="40000"/>
                  </a:schemeClr>
                </a:solidFill>
                <a:latin typeface="Agency FB" panose="020B0503020202020204" pitchFamily="34" charset="0"/>
              </a:rPr>
              <a:t>Cabellos</a:t>
            </a:r>
            <a:r>
              <a:rPr lang="en-US" sz="1100" dirty="0">
                <a:solidFill>
                  <a:schemeClr val="tx2">
                    <a:lumMod val="60000"/>
                    <a:lumOff val="40000"/>
                  </a:schemeClr>
                </a:solidFill>
                <a:latin typeface="Agency FB" panose="020B0503020202020204" pitchFamily="34" charset="0"/>
              </a:rPr>
              <a:t> and Mathieu </a:t>
            </a:r>
            <a:r>
              <a:rPr lang="en-US" sz="1100" dirty="0" err="1">
                <a:solidFill>
                  <a:schemeClr val="tx2">
                    <a:lumMod val="60000"/>
                    <a:lumOff val="40000"/>
                  </a:schemeClr>
                </a:solidFill>
                <a:latin typeface="Agency FB" panose="020B0503020202020204" pitchFamily="34" charset="0"/>
              </a:rPr>
              <a:t>Hursin</a:t>
            </a:r>
            <a:r>
              <a:rPr lang="en-US" sz="1100" dirty="0">
                <a:solidFill>
                  <a:schemeClr val="tx2">
                    <a:lumMod val="60000"/>
                    <a:lumOff val="40000"/>
                  </a:schemeClr>
                </a:solidFill>
                <a:latin typeface="Agency FB" panose="020B0503020202020204" pitchFamily="34" charset="0"/>
              </a:rPr>
              <a:t>.</a:t>
            </a:r>
          </a:p>
          <a:p>
            <a:r>
              <a:rPr lang="en-US" sz="1100" dirty="0">
                <a:solidFill>
                  <a:schemeClr val="tx2">
                    <a:lumMod val="60000"/>
                    <a:lumOff val="40000"/>
                  </a:schemeClr>
                </a:solidFill>
                <a:latin typeface="Agency FB" panose="020B0503020202020204" pitchFamily="34" charset="0"/>
              </a:rPr>
              <a:t>NEA/WPEC-26, Vol. 46, NEA No xxx., 2023.</a:t>
            </a:r>
          </a:p>
        </p:txBody>
      </p:sp>
    </p:spTree>
    <p:extLst>
      <p:ext uri="{BB962C8B-B14F-4D97-AF65-F5344CB8AC3E}">
        <p14:creationId xmlns:p14="http://schemas.microsoft.com/office/powerpoint/2010/main" val="96418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16</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1B685D01-1E75-4F1C-8AFB-14566FA71EA8}"/>
              </a:ext>
            </a:extLst>
          </p:cNvPr>
          <p:cNvPicPr>
            <a:picLocks noChangeAspect="1"/>
          </p:cNvPicPr>
          <p:nvPr/>
        </p:nvPicPr>
        <p:blipFill>
          <a:blip r:embed="rId2"/>
          <a:stretch>
            <a:fillRect/>
          </a:stretch>
        </p:blipFill>
        <p:spPr>
          <a:xfrm>
            <a:off x="5069534" y="1313582"/>
            <a:ext cx="599259" cy="458892"/>
          </a:xfrm>
          <a:prstGeom prst="chevron">
            <a:avLst/>
          </a:prstGeom>
          <a:ln w="19050">
            <a:solidFill>
              <a:srgbClr val="41C0F0"/>
            </a:solidFill>
          </a:ln>
        </p:spPr>
      </p:pic>
      <p:pic>
        <p:nvPicPr>
          <p:cNvPr id="17" name="Image 16">
            <a:extLst>
              <a:ext uri="{FF2B5EF4-FFF2-40B4-BE49-F238E27FC236}">
                <a16:creationId xmlns:a16="http://schemas.microsoft.com/office/drawing/2014/main" id="{29610EB9-2D6D-485B-9A0D-536725E33D53}"/>
              </a:ext>
            </a:extLst>
          </p:cNvPr>
          <p:cNvPicPr>
            <a:picLocks noChangeAspect="1"/>
          </p:cNvPicPr>
          <p:nvPr/>
        </p:nvPicPr>
        <p:blipFill>
          <a:blip r:embed="rId2"/>
          <a:stretch>
            <a:fillRect/>
          </a:stretch>
        </p:blipFill>
        <p:spPr>
          <a:xfrm>
            <a:off x="627967" y="1299263"/>
            <a:ext cx="599259" cy="458892"/>
          </a:xfrm>
          <a:prstGeom prst="chevron">
            <a:avLst/>
          </a:prstGeom>
          <a:ln w="19050">
            <a:solidFill>
              <a:srgbClr val="41C0F0"/>
            </a:solidFill>
          </a:ln>
        </p:spPr>
      </p:pic>
      <p:sp>
        <p:nvSpPr>
          <p:cNvPr id="18" name="ZoneTexte 17">
            <a:extLst>
              <a:ext uri="{FF2B5EF4-FFF2-40B4-BE49-F238E27FC236}">
                <a16:creationId xmlns:a16="http://schemas.microsoft.com/office/drawing/2014/main" id="{ADC912B4-9F46-440D-89FF-27A05B815A67}"/>
              </a:ext>
            </a:extLst>
          </p:cNvPr>
          <p:cNvSpPr txBox="1"/>
          <p:nvPr/>
        </p:nvSpPr>
        <p:spPr>
          <a:xfrm>
            <a:off x="1343472" y="1272925"/>
            <a:ext cx="3811849" cy="461665"/>
          </a:xfrm>
          <a:prstGeom prst="rect">
            <a:avLst/>
          </a:prstGeom>
          <a:noFill/>
        </p:spPr>
        <p:txBody>
          <a:bodyPr wrap="square" rtlCol="0">
            <a:spAutoFit/>
          </a:bodyPr>
          <a:lstStyle/>
          <a:p>
            <a:r>
              <a:rPr lang="en-US" sz="2400" b="1" dirty="0"/>
              <a:t>List of requirements </a:t>
            </a:r>
            <a:endParaRPr lang="en-US" sz="2400" dirty="0"/>
          </a:p>
        </p:txBody>
      </p:sp>
      <p:sp>
        <p:nvSpPr>
          <p:cNvPr id="4" name="ZoneTexte 3">
            <a:extLst>
              <a:ext uri="{FF2B5EF4-FFF2-40B4-BE49-F238E27FC236}">
                <a16:creationId xmlns:a16="http://schemas.microsoft.com/office/drawing/2014/main" id="{71EB8863-6CDF-4732-BFBF-3CCCE8069507}"/>
              </a:ext>
            </a:extLst>
          </p:cNvPr>
          <p:cNvSpPr txBox="1"/>
          <p:nvPr/>
        </p:nvSpPr>
        <p:spPr>
          <a:xfrm>
            <a:off x="398486" y="1763745"/>
            <a:ext cx="4607986" cy="1477328"/>
          </a:xfrm>
          <a:prstGeom prst="rect">
            <a:avLst/>
          </a:prstGeom>
          <a:noFill/>
        </p:spPr>
        <p:txBody>
          <a:bodyPr wrap="square" rtlCol="0">
            <a:spAutoFit/>
          </a:bodyPr>
          <a:lstStyle/>
          <a:p>
            <a:r>
              <a:rPr lang="en-US" b="1" dirty="0">
                <a:solidFill>
                  <a:srgbClr val="C069B4"/>
                </a:solidFill>
              </a:rPr>
              <a:t>Cross section, </a:t>
            </a:r>
            <a:r>
              <a:rPr lang="en-US" b="1" dirty="0" err="1">
                <a:solidFill>
                  <a:srgbClr val="C069B4"/>
                </a:solidFill>
              </a:rPr>
              <a:t>nubar</a:t>
            </a:r>
            <a:endParaRPr lang="en-US" b="1" dirty="0">
              <a:solidFill>
                <a:srgbClr val="C069B4"/>
              </a:solidFill>
            </a:endParaRPr>
          </a:p>
          <a:p>
            <a:r>
              <a:rPr lang="en-US" dirty="0"/>
              <a:t>SG26 &amp; 46 : very tight target accuracy </a:t>
            </a:r>
            <a:r>
              <a:rPr lang="en-US" b="1" dirty="0"/>
              <a:t>(a few %)</a:t>
            </a:r>
            <a:r>
              <a:rPr lang="en-US" dirty="0"/>
              <a:t> requirements for several reactions &amp; nuclides</a:t>
            </a:r>
          </a:p>
          <a:p>
            <a:r>
              <a:rPr lang="en-US" dirty="0"/>
              <a:t>HPRL : fed partially by the above mentioned work  </a:t>
            </a:r>
          </a:p>
        </p:txBody>
      </p:sp>
      <p:sp>
        <p:nvSpPr>
          <p:cNvPr id="13" name="ZoneTexte 12">
            <a:extLst>
              <a:ext uri="{FF2B5EF4-FFF2-40B4-BE49-F238E27FC236}">
                <a16:creationId xmlns:a16="http://schemas.microsoft.com/office/drawing/2014/main" id="{C448A8CE-1DD0-442D-9C04-066156EF2BC5}"/>
              </a:ext>
            </a:extLst>
          </p:cNvPr>
          <p:cNvSpPr txBox="1"/>
          <p:nvPr/>
        </p:nvSpPr>
        <p:spPr>
          <a:xfrm>
            <a:off x="263352" y="6118537"/>
            <a:ext cx="2829621" cy="261610"/>
          </a:xfrm>
          <a:prstGeom prst="rect">
            <a:avLst/>
          </a:prstGeom>
          <a:noFill/>
        </p:spPr>
        <p:txBody>
          <a:bodyPr wrap="none" rtlCol="0">
            <a:spAutoFit/>
          </a:bodyPr>
          <a:lstStyle/>
          <a:p>
            <a:r>
              <a:rPr lang="fr-FR" sz="1100" dirty="0">
                <a:solidFill>
                  <a:schemeClr val="tx2">
                    <a:lumMod val="60000"/>
                    <a:lumOff val="40000"/>
                  </a:schemeClr>
                </a:solidFill>
                <a:latin typeface="Agency FB" panose="020B0503020202020204" pitchFamily="34" charset="0"/>
              </a:rPr>
              <a:t>https://www.oecd-nea.org/dbdata/hprl/search.pl?vhp=on</a:t>
            </a:r>
          </a:p>
        </p:txBody>
      </p:sp>
      <p:sp>
        <p:nvSpPr>
          <p:cNvPr id="24" name="ZoneTexte 23">
            <a:extLst>
              <a:ext uri="{FF2B5EF4-FFF2-40B4-BE49-F238E27FC236}">
                <a16:creationId xmlns:a16="http://schemas.microsoft.com/office/drawing/2014/main" id="{424A26A7-6637-4C8C-AFB8-1B9AC53AC49B}"/>
              </a:ext>
            </a:extLst>
          </p:cNvPr>
          <p:cNvSpPr txBox="1"/>
          <p:nvPr/>
        </p:nvSpPr>
        <p:spPr>
          <a:xfrm>
            <a:off x="5731855" y="1286609"/>
            <a:ext cx="6531547" cy="461665"/>
          </a:xfrm>
          <a:prstGeom prst="rect">
            <a:avLst/>
          </a:prstGeom>
          <a:noFill/>
        </p:spPr>
        <p:txBody>
          <a:bodyPr wrap="square" rtlCol="0">
            <a:spAutoFit/>
          </a:bodyPr>
          <a:lstStyle/>
          <a:p>
            <a:r>
              <a:rPr lang="en-US" sz="2400" b="1" dirty="0"/>
              <a:t>Decay heat, k</a:t>
            </a:r>
            <a:r>
              <a:rPr lang="en-US" sz="2400" b="1" baseline="-25000" dirty="0"/>
              <a:t>eff</a:t>
            </a:r>
            <a:r>
              <a:rPr lang="en-US" sz="2400" b="1" dirty="0"/>
              <a:t>  and reactivity vs burnup purposes</a:t>
            </a:r>
          </a:p>
        </p:txBody>
      </p:sp>
      <p:sp>
        <p:nvSpPr>
          <p:cNvPr id="7" name="ZoneTexte 6">
            <a:extLst>
              <a:ext uri="{FF2B5EF4-FFF2-40B4-BE49-F238E27FC236}">
                <a16:creationId xmlns:a16="http://schemas.microsoft.com/office/drawing/2014/main" id="{5D842DFA-5B54-4E3E-AF85-F10CC9037882}"/>
              </a:ext>
            </a:extLst>
          </p:cNvPr>
          <p:cNvSpPr txBox="1"/>
          <p:nvPr/>
        </p:nvSpPr>
        <p:spPr>
          <a:xfrm>
            <a:off x="5007845" y="1815041"/>
            <a:ext cx="6828065" cy="3308598"/>
          </a:xfrm>
          <a:prstGeom prst="rect">
            <a:avLst/>
          </a:prstGeom>
          <a:noFill/>
        </p:spPr>
        <p:txBody>
          <a:bodyPr wrap="square" rtlCol="0">
            <a:spAutoFit/>
          </a:bodyPr>
          <a:lstStyle/>
          <a:p>
            <a:r>
              <a:rPr lang="en-US" b="1" dirty="0">
                <a:solidFill>
                  <a:srgbClr val="C069B4"/>
                </a:solidFill>
              </a:rPr>
              <a:t>Fission yields </a:t>
            </a:r>
          </a:p>
          <a:p>
            <a:r>
              <a:rPr lang="en-US" dirty="0"/>
              <a:t>Work done in successive IAEA CRP’s </a:t>
            </a:r>
          </a:p>
          <a:p>
            <a:r>
              <a:rPr lang="en-US" sz="1800" b="0" i="0" dirty="0">
                <a:solidFill>
                  <a:srgbClr val="242021"/>
                </a:solidFill>
                <a:effectLst/>
              </a:rPr>
              <a:t>“Fission product yield data for the transmutation </a:t>
            </a:r>
          </a:p>
          <a:p>
            <a:r>
              <a:rPr lang="en-US" sz="1800" b="0" i="0" dirty="0">
                <a:solidFill>
                  <a:srgbClr val="242021"/>
                </a:solidFill>
                <a:effectLst/>
              </a:rPr>
              <a:t>of </a:t>
            </a:r>
            <a:r>
              <a:rPr lang="en-US" dirty="0">
                <a:solidFill>
                  <a:srgbClr val="242021"/>
                </a:solidFill>
              </a:rPr>
              <a:t>minor actinide nuclear waste” (2008) </a:t>
            </a:r>
          </a:p>
          <a:p>
            <a:r>
              <a:rPr lang="fr-FR" sz="1100" dirty="0">
                <a:solidFill>
                  <a:schemeClr val="tx2">
                    <a:lumMod val="60000"/>
                    <a:lumOff val="40000"/>
                  </a:schemeClr>
                </a:solidFill>
                <a:latin typeface="Agency FB" panose="020B0503020202020204" pitchFamily="34" charset="0"/>
              </a:rPr>
              <a:t>https://www-nds.iaea.org/fycrp/</a:t>
            </a:r>
          </a:p>
          <a:p>
            <a:endParaRPr lang="en-US" dirty="0">
              <a:highlight>
                <a:srgbClr val="FFFF00"/>
              </a:highlight>
            </a:endParaRPr>
          </a:p>
          <a:p>
            <a:r>
              <a:rPr lang="en-US" dirty="0"/>
              <a:t>“Updating Fission Yield Data for Applications 2020-2025” </a:t>
            </a:r>
            <a:r>
              <a:rPr lang="en-US" sz="1100" dirty="0">
                <a:solidFill>
                  <a:schemeClr val="tx2">
                    <a:lumMod val="60000"/>
                    <a:lumOff val="40000"/>
                  </a:schemeClr>
                </a:solidFill>
                <a:latin typeface="Agency FB" panose="020B0503020202020204" pitchFamily="34" charset="0"/>
              </a:rPr>
              <a:t>INDC(NDS)-0817;  https://doi.org/10.61092/iaea.qwbr-a6z9</a:t>
            </a:r>
          </a:p>
          <a:p>
            <a:endParaRPr lang="en-US" dirty="0">
              <a:highlight>
                <a:srgbClr val="FFFF00"/>
              </a:highlight>
            </a:endParaRPr>
          </a:p>
          <a:p>
            <a:r>
              <a:rPr lang="en-US" b="1" dirty="0">
                <a:solidFill>
                  <a:srgbClr val="C069B4"/>
                </a:solidFill>
              </a:rPr>
              <a:t>decay data</a:t>
            </a:r>
            <a:endParaRPr lang="en-US" b="1" dirty="0">
              <a:solidFill>
                <a:srgbClr val="C069B4"/>
              </a:solidFill>
              <a:highlight>
                <a:srgbClr val="FFFF00"/>
              </a:highlight>
            </a:endParaRPr>
          </a:p>
          <a:p>
            <a:r>
              <a:rPr lang="en-US" dirty="0"/>
              <a:t>Many IAEA CRP’s works and documents</a:t>
            </a:r>
          </a:p>
          <a:p>
            <a:endParaRPr lang="fr-FR" dirty="0"/>
          </a:p>
        </p:txBody>
      </p:sp>
      <p:pic>
        <p:nvPicPr>
          <p:cNvPr id="9" name="Image 8">
            <a:extLst>
              <a:ext uri="{FF2B5EF4-FFF2-40B4-BE49-F238E27FC236}">
                <a16:creationId xmlns:a16="http://schemas.microsoft.com/office/drawing/2014/main" id="{08884032-2EE5-4A25-8376-EF405CB40263}"/>
              </a:ext>
            </a:extLst>
          </p:cNvPr>
          <p:cNvPicPr>
            <a:picLocks noChangeAspect="1"/>
          </p:cNvPicPr>
          <p:nvPr/>
        </p:nvPicPr>
        <p:blipFill>
          <a:blip r:embed="rId3"/>
          <a:stretch>
            <a:fillRect/>
          </a:stretch>
        </p:blipFill>
        <p:spPr>
          <a:xfrm>
            <a:off x="10522445" y="1748332"/>
            <a:ext cx="1163031" cy="1680668"/>
          </a:xfrm>
          <a:prstGeom prst="rect">
            <a:avLst/>
          </a:prstGeom>
        </p:spPr>
      </p:pic>
      <p:sp>
        <p:nvSpPr>
          <p:cNvPr id="31" name="Flèche : droite rayée 30">
            <a:extLst>
              <a:ext uri="{FF2B5EF4-FFF2-40B4-BE49-F238E27FC236}">
                <a16:creationId xmlns:a16="http://schemas.microsoft.com/office/drawing/2014/main" id="{9EF7BA7F-D38A-4F3A-84DF-50C77D531A74}"/>
              </a:ext>
            </a:extLst>
          </p:cNvPr>
          <p:cNvSpPr/>
          <p:nvPr/>
        </p:nvSpPr>
        <p:spPr>
          <a:xfrm>
            <a:off x="5321396" y="5100424"/>
            <a:ext cx="1080120" cy="648072"/>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A28BB8B5-CDA1-4D66-A472-B68E222102DF}"/>
              </a:ext>
            </a:extLst>
          </p:cNvPr>
          <p:cNvSpPr txBox="1"/>
          <p:nvPr/>
        </p:nvSpPr>
        <p:spPr>
          <a:xfrm>
            <a:off x="6327631" y="5100424"/>
            <a:ext cx="5955733" cy="615553"/>
          </a:xfrm>
          <a:prstGeom prst="rect">
            <a:avLst/>
          </a:prstGeom>
          <a:noFill/>
        </p:spPr>
        <p:txBody>
          <a:bodyPr wrap="none" rtlCol="0">
            <a:spAutoFit/>
          </a:bodyPr>
          <a:lstStyle/>
          <a:p>
            <a:r>
              <a:rPr lang="en-US" dirty="0"/>
              <a:t>Essential tools &amp; documentation to drive new measurements </a:t>
            </a:r>
          </a:p>
          <a:p>
            <a:r>
              <a:rPr lang="en-US" sz="1600" i="1" dirty="0"/>
              <a:t>Ex: 7 over the 11 (</a:t>
            </a:r>
            <a:r>
              <a:rPr lang="en-US" sz="1600" i="1" dirty="0" err="1"/>
              <a:t>n,f</a:t>
            </a:r>
            <a:r>
              <a:rPr lang="en-US" sz="1600" i="1" dirty="0"/>
              <a:t>) XS in HPRL have been measured at CERN n_TOF </a:t>
            </a:r>
          </a:p>
        </p:txBody>
      </p:sp>
      <p:sp>
        <p:nvSpPr>
          <p:cNvPr id="20" name="ZoneTexte 19">
            <a:extLst>
              <a:ext uri="{FF2B5EF4-FFF2-40B4-BE49-F238E27FC236}">
                <a16:creationId xmlns:a16="http://schemas.microsoft.com/office/drawing/2014/main" id="{2BCC435D-49A8-4996-A545-3BF126A2CCA9}"/>
              </a:ext>
            </a:extLst>
          </p:cNvPr>
          <p:cNvSpPr txBox="1"/>
          <p:nvPr/>
        </p:nvSpPr>
        <p:spPr>
          <a:xfrm>
            <a:off x="603625" y="159524"/>
            <a:ext cx="3677610" cy="646331"/>
          </a:xfrm>
          <a:prstGeom prst="rect">
            <a:avLst/>
          </a:prstGeom>
          <a:noFill/>
        </p:spPr>
        <p:txBody>
          <a:bodyPr wrap="none" rtlCol="0">
            <a:spAutoFit/>
          </a:bodyPr>
          <a:lstStyle/>
          <a:p>
            <a:r>
              <a:rPr lang="en-US" sz="3600" b="1" cap="small" dirty="0">
                <a:solidFill>
                  <a:srgbClr val="428294"/>
                </a:solidFill>
              </a:rPr>
              <a:t>Definition of needs</a:t>
            </a:r>
          </a:p>
        </p:txBody>
      </p:sp>
      <p:grpSp>
        <p:nvGrpSpPr>
          <p:cNvPr id="8" name="Groupe 7">
            <a:extLst>
              <a:ext uri="{FF2B5EF4-FFF2-40B4-BE49-F238E27FC236}">
                <a16:creationId xmlns:a16="http://schemas.microsoft.com/office/drawing/2014/main" id="{C995DA4A-2B8C-4A43-8FFB-75B1CECEF3E6}"/>
              </a:ext>
            </a:extLst>
          </p:cNvPr>
          <p:cNvGrpSpPr/>
          <p:nvPr/>
        </p:nvGrpSpPr>
        <p:grpSpPr>
          <a:xfrm>
            <a:off x="71033" y="3346368"/>
            <a:ext cx="4884199" cy="2666874"/>
            <a:chOff x="248270" y="3435539"/>
            <a:chExt cx="4884199" cy="2666874"/>
          </a:xfrm>
        </p:grpSpPr>
        <p:pic>
          <p:nvPicPr>
            <p:cNvPr id="6" name="Image 5">
              <a:extLst>
                <a:ext uri="{FF2B5EF4-FFF2-40B4-BE49-F238E27FC236}">
                  <a16:creationId xmlns:a16="http://schemas.microsoft.com/office/drawing/2014/main" id="{29C20CF0-BE23-4D26-AE4E-247D9EFFE666}"/>
                </a:ext>
              </a:extLst>
            </p:cNvPr>
            <p:cNvPicPr>
              <a:picLocks noChangeAspect="1"/>
            </p:cNvPicPr>
            <p:nvPr/>
          </p:nvPicPr>
          <p:blipFill>
            <a:blip r:embed="rId4"/>
            <a:stretch>
              <a:fillRect/>
            </a:stretch>
          </p:blipFill>
          <p:spPr>
            <a:xfrm>
              <a:off x="248270" y="3435539"/>
              <a:ext cx="4884199" cy="2666874"/>
            </a:xfrm>
            <a:prstGeom prst="rect">
              <a:avLst/>
            </a:prstGeom>
          </p:spPr>
        </p:pic>
        <p:pic>
          <p:nvPicPr>
            <p:cNvPr id="3" name="Image 2">
              <a:extLst>
                <a:ext uri="{FF2B5EF4-FFF2-40B4-BE49-F238E27FC236}">
                  <a16:creationId xmlns:a16="http://schemas.microsoft.com/office/drawing/2014/main" id="{318D58C1-6D17-45D3-B6E6-10ADAEA37347}"/>
                </a:ext>
              </a:extLst>
            </p:cNvPr>
            <p:cNvPicPr>
              <a:picLocks noChangeAspect="1"/>
            </p:cNvPicPr>
            <p:nvPr/>
          </p:nvPicPr>
          <p:blipFill>
            <a:blip r:embed="rId5"/>
            <a:stretch>
              <a:fillRect/>
            </a:stretch>
          </p:blipFill>
          <p:spPr>
            <a:xfrm>
              <a:off x="3737096" y="3711897"/>
              <a:ext cx="1269376" cy="412051"/>
            </a:xfrm>
            <a:prstGeom prst="rect">
              <a:avLst/>
            </a:prstGeom>
          </p:spPr>
        </p:pic>
      </p:grpSp>
    </p:spTree>
    <p:extLst>
      <p:ext uri="{BB962C8B-B14F-4D97-AF65-F5344CB8AC3E}">
        <p14:creationId xmlns:p14="http://schemas.microsoft.com/office/powerpoint/2010/main" val="1818046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0508AE-3EEF-4F04-BEC5-73083208E040}"/>
              </a:ext>
            </a:extLst>
          </p:cNvPr>
          <p:cNvSpPr>
            <a:spLocks noGrp="1"/>
          </p:cNvSpPr>
          <p:nvPr>
            <p:ph type="sldNum" sz="quarter" idx="12"/>
          </p:nvPr>
        </p:nvSpPr>
        <p:spPr/>
        <p:txBody>
          <a:bodyPr/>
          <a:lstStyle/>
          <a:p>
            <a:fld id="{53E20274-DEB0-41FA-AFE9-AFED40CFC641}" type="slidenum">
              <a:rPr lang="en-US" smtClean="0"/>
              <a:pPr/>
              <a:t>17</a:t>
            </a:fld>
            <a:endParaRPr lang="en-US"/>
          </a:p>
        </p:txBody>
      </p:sp>
      <p:sp>
        <p:nvSpPr>
          <p:cNvPr id="4" name="Larme 3">
            <a:extLst>
              <a:ext uri="{FF2B5EF4-FFF2-40B4-BE49-F238E27FC236}">
                <a16:creationId xmlns:a16="http://schemas.microsoft.com/office/drawing/2014/main" id="{9938F7F5-D890-41B0-99A0-9CD27EFF19A3}"/>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0987B9E9-6804-4A17-91DF-584B3A592C3F}"/>
              </a:ext>
            </a:extLst>
          </p:cNvPr>
          <p:cNvPicPr>
            <a:picLocks noChangeAspect="1"/>
          </p:cNvPicPr>
          <p:nvPr/>
        </p:nvPicPr>
        <p:blipFill>
          <a:blip r:embed="rId2"/>
          <a:stretch>
            <a:fillRect/>
          </a:stretch>
        </p:blipFill>
        <p:spPr>
          <a:xfrm>
            <a:off x="627967" y="1299263"/>
            <a:ext cx="599259" cy="458892"/>
          </a:xfrm>
          <a:prstGeom prst="chevron">
            <a:avLst/>
          </a:prstGeom>
          <a:ln w="19050">
            <a:solidFill>
              <a:srgbClr val="41C0F0"/>
            </a:solidFill>
          </a:ln>
        </p:spPr>
      </p:pic>
      <p:sp>
        <p:nvSpPr>
          <p:cNvPr id="8" name="ZoneTexte 7">
            <a:extLst>
              <a:ext uri="{FF2B5EF4-FFF2-40B4-BE49-F238E27FC236}">
                <a16:creationId xmlns:a16="http://schemas.microsoft.com/office/drawing/2014/main" id="{AE919684-A628-4CE7-B4A3-F31B6E6F488E}"/>
              </a:ext>
            </a:extLst>
          </p:cNvPr>
          <p:cNvSpPr txBox="1"/>
          <p:nvPr/>
        </p:nvSpPr>
        <p:spPr>
          <a:xfrm>
            <a:off x="1343473" y="1327149"/>
            <a:ext cx="10388842" cy="2708434"/>
          </a:xfrm>
          <a:prstGeom prst="rect">
            <a:avLst/>
          </a:prstGeom>
          <a:noFill/>
        </p:spPr>
        <p:txBody>
          <a:bodyPr wrap="square" rtlCol="0">
            <a:spAutoFit/>
          </a:bodyPr>
          <a:lstStyle/>
          <a:p>
            <a:r>
              <a:rPr lang="en-US" sz="2400" b="1" dirty="0"/>
              <a:t>Why do we still need new measurements? </a:t>
            </a:r>
            <a:r>
              <a:rPr lang="en-US" sz="2000" b="1" dirty="0"/>
              <a:t>(summary)</a:t>
            </a:r>
          </a:p>
          <a:p>
            <a:endParaRPr lang="en-US" sz="2000" b="1" dirty="0"/>
          </a:p>
          <a:p>
            <a:pPr marL="285750" indent="-285750">
              <a:buClr>
                <a:srgbClr val="32AAB7"/>
              </a:buClr>
              <a:buFont typeface="Wingdings" panose="05000000000000000000" pitchFamily="2" charset="2"/>
              <a:buChar char="q"/>
            </a:pPr>
            <a:r>
              <a:rPr lang="en-US" b="1" dirty="0">
                <a:solidFill>
                  <a:srgbClr val="C069B4"/>
                </a:solidFill>
              </a:rPr>
              <a:t>New</a:t>
            </a:r>
            <a:r>
              <a:rPr lang="en-US" dirty="0"/>
              <a:t> experimental data </a:t>
            </a:r>
          </a:p>
          <a:p>
            <a:pPr>
              <a:buClr>
                <a:srgbClr val="32AAB7"/>
              </a:buClr>
            </a:pPr>
            <a:r>
              <a:rPr lang="en-US" dirty="0"/>
              <a:t>	where no or only rare data exists (e.g. GEN IV systems, SMR, AMR)</a:t>
            </a:r>
          </a:p>
          <a:p>
            <a:pPr marL="285750" indent="-285750">
              <a:buClr>
                <a:srgbClr val="32AAB7"/>
              </a:buClr>
              <a:buFont typeface="Wingdings" panose="05000000000000000000" pitchFamily="2" charset="2"/>
              <a:buChar char="q"/>
            </a:pPr>
            <a:r>
              <a:rPr lang="en-US" b="1" dirty="0">
                <a:solidFill>
                  <a:srgbClr val="C069B4"/>
                </a:solidFill>
              </a:rPr>
              <a:t>More accurate </a:t>
            </a:r>
            <a:r>
              <a:rPr lang="en-US" dirty="0"/>
              <a:t>experimental data (e.g. evaluation puzzle, HPRL, SG26 &amp; 46)</a:t>
            </a:r>
          </a:p>
          <a:p>
            <a:pPr>
              <a:buClr>
                <a:srgbClr val="32AAB7"/>
              </a:buClr>
            </a:pPr>
            <a:endParaRPr lang="en-US" dirty="0"/>
          </a:p>
          <a:p>
            <a:pPr marL="285750" indent="-285750">
              <a:buClr>
                <a:srgbClr val="32AAB7"/>
              </a:buClr>
              <a:buFont typeface="Wingdings" panose="05000000000000000000" pitchFamily="2" charset="2"/>
              <a:buChar char="q"/>
            </a:pPr>
            <a:r>
              <a:rPr lang="en-US" dirty="0"/>
              <a:t>Experimental data for </a:t>
            </a:r>
            <a:r>
              <a:rPr lang="en-US" b="1" dirty="0">
                <a:solidFill>
                  <a:srgbClr val="C069B4"/>
                </a:solidFill>
              </a:rPr>
              <a:t>nuclear model improvement</a:t>
            </a:r>
          </a:p>
          <a:p>
            <a:pPr>
              <a:buClr>
                <a:srgbClr val="32AAB7"/>
              </a:buClr>
            </a:pPr>
            <a:r>
              <a:rPr lang="en-US" dirty="0"/>
              <a:t>	Need to provide a systematic to calibrate the model especially for nuclei for which measurement is 	difficult (short lifetime, radioactive FP, Actinides)</a:t>
            </a:r>
          </a:p>
        </p:txBody>
      </p:sp>
      <p:pic>
        <p:nvPicPr>
          <p:cNvPr id="9" name="Image 8">
            <a:extLst>
              <a:ext uri="{FF2B5EF4-FFF2-40B4-BE49-F238E27FC236}">
                <a16:creationId xmlns:a16="http://schemas.microsoft.com/office/drawing/2014/main" id="{78F1D03C-242E-4932-9D36-2F25B3FF2E67}"/>
              </a:ext>
            </a:extLst>
          </p:cNvPr>
          <p:cNvPicPr>
            <a:picLocks noChangeAspect="1"/>
          </p:cNvPicPr>
          <p:nvPr/>
        </p:nvPicPr>
        <p:blipFill>
          <a:blip r:embed="rId3"/>
          <a:stretch>
            <a:fillRect/>
          </a:stretch>
        </p:blipFill>
        <p:spPr>
          <a:xfrm flipH="1">
            <a:off x="8864587" y="2344164"/>
            <a:ext cx="209632" cy="568034"/>
          </a:xfrm>
          <a:prstGeom prst="rect">
            <a:avLst/>
          </a:prstGeom>
        </p:spPr>
      </p:pic>
      <p:sp>
        <p:nvSpPr>
          <p:cNvPr id="10" name="ZoneTexte 9">
            <a:extLst>
              <a:ext uri="{FF2B5EF4-FFF2-40B4-BE49-F238E27FC236}">
                <a16:creationId xmlns:a16="http://schemas.microsoft.com/office/drawing/2014/main" id="{9DF07BA4-DB80-466F-9F26-74E1EC54616B}"/>
              </a:ext>
            </a:extLst>
          </p:cNvPr>
          <p:cNvSpPr txBox="1"/>
          <p:nvPr/>
        </p:nvSpPr>
        <p:spPr>
          <a:xfrm>
            <a:off x="9403600" y="2265867"/>
            <a:ext cx="2328714" cy="646331"/>
          </a:xfrm>
          <a:prstGeom prst="rect">
            <a:avLst/>
          </a:prstGeom>
          <a:noFill/>
        </p:spPr>
        <p:txBody>
          <a:bodyPr wrap="none" rtlCol="0">
            <a:spAutoFit/>
          </a:bodyPr>
          <a:lstStyle/>
          <a:p>
            <a:r>
              <a:rPr lang="en-US" dirty="0"/>
              <a:t>Directly driven </a:t>
            </a:r>
          </a:p>
          <a:p>
            <a:r>
              <a:rPr lang="en-US" dirty="0"/>
              <a:t>by technological needs</a:t>
            </a:r>
          </a:p>
        </p:txBody>
      </p:sp>
      <p:pic>
        <p:nvPicPr>
          <p:cNvPr id="11" name="Image 10">
            <a:extLst>
              <a:ext uri="{FF2B5EF4-FFF2-40B4-BE49-F238E27FC236}">
                <a16:creationId xmlns:a16="http://schemas.microsoft.com/office/drawing/2014/main" id="{3B8CE236-E54B-4512-99BC-E91786F40B90}"/>
              </a:ext>
            </a:extLst>
          </p:cNvPr>
          <p:cNvPicPr>
            <a:picLocks noChangeAspect="1"/>
          </p:cNvPicPr>
          <p:nvPr/>
        </p:nvPicPr>
        <p:blipFill>
          <a:blip r:embed="rId4">
            <a:duotone>
              <a:schemeClr val="accent5">
                <a:shade val="45000"/>
                <a:satMod val="135000"/>
              </a:schemeClr>
              <a:prstClr val="white"/>
            </a:duotone>
          </a:blip>
          <a:stretch>
            <a:fillRect/>
          </a:stretch>
        </p:blipFill>
        <p:spPr>
          <a:xfrm>
            <a:off x="5951984" y="4423514"/>
            <a:ext cx="4312057" cy="1740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ZoneTexte 11">
            <a:extLst>
              <a:ext uri="{FF2B5EF4-FFF2-40B4-BE49-F238E27FC236}">
                <a16:creationId xmlns:a16="http://schemas.microsoft.com/office/drawing/2014/main" id="{A9F95CD0-5446-4D23-BC07-7B9FA4F5E9FF}"/>
              </a:ext>
            </a:extLst>
          </p:cNvPr>
          <p:cNvSpPr txBox="1"/>
          <p:nvPr/>
        </p:nvSpPr>
        <p:spPr>
          <a:xfrm>
            <a:off x="603625" y="159524"/>
            <a:ext cx="3677610" cy="646331"/>
          </a:xfrm>
          <a:prstGeom prst="rect">
            <a:avLst/>
          </a:prstGeom>
          <a:noFill/>
        </p:spPr>
        <p:txBody>
          <a:bodyPr wrap="none" rtlCol="0">
            <a:spAutoFit/>
          </a:bodyPr>
          <a:lstStyle/>
          <a:p>
            <a:r>
              <a:rPr lang="en-US" sz="3600" b="1" cap="small" dirty="0">
                <a:solidFill>
                  <a:srgbClr val="428294"/>
                </a:solidFill>
              </a:rPr>
              <a:t>Definition of needs</a:t>
            </a:r>
          </a:p>
        </p:txBody>
      </p:sp>
    </p:spTree>
    <p:extLst>
      <p:ext uri="{BB962C8B-B14F-4D97-AF65-F5344CB8AC3E}">
        <p14:creationId xmlns:p14="http://schemas.microsoft.com/office/powerpoint/2010/main" val="1333354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18</a:t>
            </a:fld>
            <a:endParaRPr lang="en-US"/>
          </a:p>
        </p:txBody>
      </p:sp>
      <p:sp>
        <p:nvSpPr>
          <p:cNvPr id="3" name="Larme 2">
            <a:extLst>
              <a:ext uri="{FF2B5EF4-FFF2-40B4-BE49-F238E27FC236}">
                <a16:creationId xmlns:a16="http://schemas.microsoft.com/office/drawing/2014/main" id="{B47AC963-52EA-414D-B3D9-7DD6DC94B07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208582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OUTLINE</a:t>
            </a:r>
            <a:endParaRPr lang="en-US" sz="3600" b="1" cap="small" dirty="0">
              <a:solidFill>
                <a:srgbClr val="428294"/>
              </a:solidFill>
              <a:latin typeface="Corbel" panose="020B0503020204020204" pitchFamily="34" charset="0"/>
            </a:endParaRPr>
          </a:p>
        </p:txBody>
      </p:sp>
      <p:grpSp>
        <p:nvGrpSpPr>
          <p:cNvPr id="7" name="Groupe 6">
            <a:extLst>
              <a:ext uri="{FF2B5EF4-FFF2-40B4-BE49-F238E27FC236}">
                <a16:creationId xmlns:a16="http://schemas.microsoft.com/office/drawing/2014/main" id="{2F85DE6B-052E-48B3-B9DD-E2B4E0932740}"/>
              </a:ext>
            </a:extLst>
          </p:cNvPr>
          <p:cNvGrpSpPr/>
          <p:nvPr/>
        </p:nvGrpSpPr>
        <p:grpSpPr>
          <a:xfrm>
            <a:off x="863194" y="3642601"/>
            <a:ext cx="7473489" cy="707886"/>
            <a:chOff x="900048" y="3679698"/>
            <a:chExt cx="7473489" cy="707886"/>
          </a:xfrm>
        </p:grpSpPr>
        <p:sp>
          <p:nvSpPr>
            <p:cNvPr id="19" name="ZoneTexte 18">
              <a:extLst>
                <a:ext uri="{FF2B5EF4-FFF2-40B4-BE49-F238E27FC236}">
                  <a16:creationId xmlns:a16="http://schemas.microsoft.com/office/drawing/2014/main" id="{64F3205D-FC43-40C1-BE49-F05BF4C86521}"/>
                </a:ext>
              </a:extLst>
            </p:cNvPr>
            <p:cNvSpPr txBox="1"/>
            <p:nvPr/>
          </p:nvSpPr>
          <p:spPr>
            <a:xfrm>
              <a:off x="1659263" y="3679698"/>
              <a:ext cx="6714274" cy="707886"/>
            </a:xfrm>
            <a:prstGeom prst="rect">
              <a:avLst/>
            </a:prstGeom>
            <a:noFill/>
          </p:spPr>
          <p:txBody>
            <a:bodyPr wrap="none" rtlCol="0">
              <a:spAutoFit/>
            </a:bodyPr>
            <a:lstStyle/>
            <a:p>
              <a:r>
                <a:rPr lang="en-US" sz="4000" b="1" cap="small" dirty="0">
                  <a:solidFill>
                    <a:srgbClr val="3BBCC8"/>
                  </a:solidFill>
                </a:rPr>
                <a:t>Experimental challenges (a few)</a:t>
              </a:r>
            </a:p>
          </p:txBody>
        </p:sp>
        <p:pic>
          <p:nvPicPr>
            <p:cNvPr id="34" name="Image 33">
              <a:extLst>
                <a:ext uri="{FF2B5EF4-FFF2-40B4-BE49-F238E27FC236}">
                  <a16:creationId xmlns:a16="http://schemas.microsoft.com/office/drawing/2014/main" id="{44AA3E56-6181-46A4-AFAD-DE35CE6B1141}"/>
                </a:ext>
              </a:extLst>
            </p:cNvPr>
            <p:cNvPicPr>
              <a:picLocks noChangeAspect="1"/>
            </p:cNvPicPr>
            <p:nvPr/>
          </p:nvPicPr>
          <p:blipFill>
            <a:blip r:embed="rId3"/>
            <a:stretch>
              <a:fillRect/>
            </a:stretch>
          </p:blipFill>
          <p:spPr>
            <a:xfrm>
              <a:off x="900048" y="3822056"/>
              <a:ext cx="599259" cy="458892"/>
            </a:xfrm>
            <a:prstGeom prst="chevron">
              <a:avLst/>
            </a:prstGeom>
            <a:ln w="19050">
              <a:solidFill>
                <a:srgbClr val="41C0F0"/>
              </a:solidFill>
            </a:ln>
          </p:spPr>
        </p:pic>
      </p:grpSp>
      <p:grpSp>
        <p:nvGrpSpPr>
          <p:cNvPr id="5" name="Groupe 4">
            <a:extLst>
              <a:ext uri="{FF2B5EF4-FFF2-40B4-BE49-F238E27FC236}">
                <a16:creationId xmlns:a16="http://schemas.microsoft.com/office/drawing/2014/main" id="{3CBB3281-8E33-4C7D-8113-F120491B44A6}"/>
              </a:ext>
            </a:extLst>
          </p:cNvPr>
          <p:cNvGrpSpPr/>
          <p:nvPr/>
        </p:nvGrpSpPr>
        <p:grpSpPr>
          <a:xfrm>
            <a:off x="863194" y="1366787"/>
            <a:ext cx="5657736" cy="830997"/>
            <a:chOff x="900047" y="1366787"/>
            <a:chExt cx="5657736" cy="830997"/>
          </a:xfrm>
        </p:grpSpPr>
        <p:sp>
          <p:nvSpPr>
            <p:cNvPr id="11" name="ZoneTexte 10">
              <a:extLst>
                <a:ext uri="{FF2B5EF4-FFF2-40B4-BE49-F238E27FC236}">
                  <a16:creationId xmlns:a16="http://schemas.microsoft.com/office/drawing/2014/main" id="{C1EFA1FD-CAFE-46C0-AC6B-731DA2EE7F63}"/>
                </a:ext>
              </a:extLst>
            </p:cNvPr>
            <p:cNvSpPr txBox="1"/>
            <p:nvPr/>
          </p:nvSpPr>
          <p:spPr>
            <a:xfrm>
              <a:off x="1659263" y="1366787"/>
              <a:ext cx="4898520" cy="830997"/>
            </a:xfrm>
            <a:prstGeom prst="rect">
              <a:avLst/>
            </a:prstGeom>
            <a:noFill/>
          </p:spPr>
          <p:txBody>
            <a:bodyPr wrap="none" rtlCol="0">
              <a:spAutoFit/>
            </a:bodyPr>
            <a:lstStyle/>
            <a:p>
              <a:r>
                <a:rPr lang="en-US" sz="2400" b="1" cap="small" dirty="0">
                  <a:solidFill>
                    <a:srgbClr val="AEDFE4"/>
                  </a:solidFill>
                </a:rPr>
                <a:t>nuclear data for fission technologies</a:t>
              </a:r>
            </a:p>
            <a:p>
              <a:r>
                <a:rPr lang="en-US" sz="2400" b="1" cap="small" dirty="0">
                  <a:solidFill>
                    <a:srgbClr val="AEDFE4"/>
                  </a:solidFill>
                </a:rPr>
                <a:t>	     </a:t>
              </a:r>
              <a:r>
                <a:rPr lang="en-US" sz="2400" dirty="0">
                  <a:solidFill>
                    <a:srgbClr val="AEDFE4"/>
                  </a:solidFill>
                </a:rPr>
                <a:t>What are we talking about?</a:t>
              </a:r>
            </a:p>
          </p:txBody>
        </p:sp>
        <p:pic>
          <p:nvPicPr>
            <p:cNvPr id="35" name="Image 34">
              <a:extLst>
                <a:ext uri="{FF2B5EF4-FFF2-40B4-BE49-F238E27FC236}">
                  <a16:creationId xmlns:a16="http://schemas.microsoft.com/office/drawing/2014/main" id="{BB9342F8-4549-4D78-99CC-885D4F04E305}"/>
                </a:ext>
              </a:extLst>
            </p:cNvPr>
            <p:cNvPicPr>
              <a:picLocks noChangeAspect="1"/>
            </p:cNvPicPr>
            <p:nvPr/>
          </p:nvPicPr>
          <p:blipFill>
            <a:blip r:embed="rId3"/>
            <a:stretch>
              <a:fillRect/>
            </a:stretch>
          </p:blipFill>
          <p:spPr>
            <a:xfrm>
              <a:off x="900047" y="1431115"/>
              <a:ext cx="599259" cy="458892"/>
            </a:xfrm>
            <a:prstGeom prst="chevron">
              <a:avLst/>
            </a:prstGeom>
            <a:ln w="19050">
              <a:solidFill>
                <a:srgbClr val="41C0F0"/>
              </a:solidFill>
            </a:ln>
          </p:spPr>
        </p:pic>
      </p:grpSp>
      <p:grpSp>
        <p:nvGrpSpPr>
          <p:cNvPr id="8" name="Groupe 7">
            <a:extLst>
              <a:ext uri="{FF2B5EF4-FFF2-40B4-BE49-F238E27FC236}">
                <a16:creationId xmlns:a16="http://schemas.microsoft.com/office/drawing/2014/main" id="{520EFCC6-67B5-4C62-87FD-1783AF78A074}"/>
              </a:ext>
            </a:extLst>
          </p:cNvPr>
          <p:cNvGrpSpPr/>
          <p:nvPr/>
        </p:nvGrpSpPr>
        <p:grpSpPr>
          <a:xfrm>
            <a:off x="863194" y="4777988"/>
            <a:ext cx="3046188" cy="508327"/>
            <a:chOff x="900048" y="4777988"/>
            <a:chExt cx="3046188" cy="508327"/>
          </a:xfrm>
        </p:grpSpPr>
        <p:sp>
          <p:nvSpPr>
            <p:cNvPr id="23" name="ZoneTexte 22">
              <a:extLst>
                <a:ext uri="{FF2B5EF4-FFF2-40B4-BE49-F238E27FC236}">
                  <a16:creationId xmlns:a16="http://schemas.microsoft.com/office/drawing/2014/main" id="{6843E7E2-A011-48F7-865C-32E4ABAC8517}"/>
                </a:ext>
              </a:extLst>
            </p:cNvPr>
            <p:cNvSpPr txBox="1"/>
            <p:nvPr/>
          </p:nvSpPr>
          <p:spPr>
            <a:xfrm>
              <a:off x="1659263" y="4777988"/>
              <a:ext cx="2286973" cy="461665"/>
            </a:xfrm>
            <a:prstGeom prst="rect">
              <a:avLst/>
            </a:prstGeom>
            <a:noFill/>
          </p:spPr>
          <p:txBody>
            <a:bodyPr wrap="none" rtlCol="0">
              <a:spAutoFit/>
            </a:bodyPr>
            <a:lstStyle/>
            <a:p>
              <a:r>
                <a:rPr lang="fr-FR" sz="2400" b="1" cap="small" dirty="0">
                  <a:solidFill>
                    <a:srgbClr val="AEDFE4"/>
                  </a:solidFill>
                </a:rPr>
                <a:t>Building bridges!</a:t>
              </a:r>
              <a:endParaRPr lang="en-US" sz="2400" b="1" cap="small" dirty="0">
                <a:solidFill>
                  <a:srgbClr val="AEDFE4"/>
                </a:solidFill>
              </a:endParaRPr>
            </a:p>
          </p:txBody>
        </p:sp>
        <p:pic>
          <p:nvPicPr>
            <p:cNvPr id="36" name="Image 35">
              <a:extLst>
                <a:ext uri="{FF2B5EF4-FFF2-40B4-BE49-F238E27FC236}">
                  <a16:creationId xmlns:a16="http://schemas.microsoft.com/office/drawing/2014/main" id="{17475984-2457-4C39-82B6-C0D69E80DD64}"/>
                </a:ext>
              </a:extLst>
            </p:cNvPr>
            <p:cNvPicPr>
              <a:picLocks noChangeAspect="1"/>
            </p:cNvPicPr>
            <p:nvPr/>
          </p:nvPicPr>
          <p:blipFill>
            <a:blip r:embed="rId3"/>
            <a:stretch>
              <a:fillRect/>
            </a:stretch>
          </p:blipFill>
          <p:spPr>
            <a:xfrm>
              <a:off x="900048" y="4827423"/>
              <a:ext cx="599259" cy="458892"/>
            </a:xfrm>
            <a:prstGeom prst="chevron">
              <a:avLst/>
            </a:prstGeom>
            <a:ln w="19050">
              <a:solidFill>
                <a:srgbClr val="41C0F0"/>
              </a:solidFill>
            </a:ln>
          </p:spPr>
        </p:pic>
      </p:grpSp>
      <p:grpSp>
        <p:nvGrpSpPr>
          <p:cNvPr id="6" name="Groupe 5">
            <a:extLst>
              <a:ext uri="{FF2B5EF4-FFF2-40B4-BE49-F238E27FC236}">
                <a16:creationId xmlns:a16="http://schemas.microsoft.com/office/drawing/2014/main" id="{7265F80E-E183-49F1-AD79-C1D5DF311CD0}"/>
              </a:ext>
            </a:extLst>
          </p:cNvPr>
          <p:cNvGrpSpPr/>
          <p:nvPr/>
        </p:nvGrpSpPr>
        <p:grpSpPr>
          <a:xfrm>
            <a:off x="863194" y="2791112"/>
            <a:ext cx="3274647" cy="461665"/>
            <a:chOff x="863194" y="2761764"/>
            <a:chExt cx="3274647" cy="461665"/>
          </a:xfrm>
        </p:grpSpPr>
        <p:sp>
          <p:nvSpPr>
            <p:cNvPr id="14" name="ZoneTexte 13">
              <a:extLst>
                <a:ext uri="{FF2B5EF4-FFF2-40B4-BE49-F238E27FC236}">
                  <a16:creationId xmlns:a16="http://schemas.microsoft.com/office/drawing/2014/main" id="{84692469-CD9E-4F24-99B9-7EA30FE16917}"/>
                </a:ext>
              </a:extLst>
            </p:cNvPr>
            <p:cNvSpPr txBox="1"/>
            <p:nvPr/>
          </p:nvSpPr>
          <p:spPr>
            <a:xfrm>
              <a:off x="1622409" y="2761764"/>
              <a:ext cx="2515432" cy="461665"/>
            </a:xfrm>
            <a:prstGeom prst="rect">
              <a:avLst/>
            </a:prstGeom>
            <a:noFill/>
          </p:spPr>
          <p:txBody>
            <a:bodyPr wrap="none" rtlCol="0">
              <a:spAutoFit/>
            </a:bodyPr>
            <a:lstStyle/>
            <a:p>
              <a:r>
                <a:rPr lang="en-US" sz="2400" b="1" cap="small" dirty="0">
                  <a:solidFill>
                    <a:srgbClr val="AEDFE4"/>
                  </a:solidFill>
                </a:rPr>
                <a:t>Definition of needs</a:t>
              </a:r>
            </a:p>
          </p:txBody>
        </p:sp>
        <p:pic>
          <p:nvPicPr>
            <p:cNvPr id="16" name="Image 15">
              <a:extLst>
                <a:ext uri="{FF2B5EF4-FFF2-40B4-BE49-F238E27FC236}">
                  <a16:creationId xmlns:a16="http://schemas.microsoft.com/office/drawing/2014/main" id="{5E406578-5A18-4F7A-B355-C9DA02A993D3}"/>
                </a:ext>
              </a:extLst>
            </p:cNvPr>
            <p:cNvPicPr>
              <a:picLocks noChangeAspect="1"/>
            </p:cNvPicPr>
            <p:nvPr/>
          </p:nvPicPr>
          <p:blipFill>
            <a:blip r:embed="rId3"/>
            <a:stretch>
              <a:fillRect/>
            </a:stretch>
          </p:blipFill>
          <p:spPr>
            <a:xfrm>
              <a:off x="863194" y="2762173"/>
              <a:ext cx="599259" cy="458892"/>
            </a:xfrm>
            <a:prstGeom prst="chevron">
              <a:avLst/>
            </a:prstGeom>
            <a:ln w="19050">
              <a:solidFill>
                <a:srgbClr val="41C0F0"/>
              </a:solidFill>
            </a:ln>
          </p:spPr>
        </p:pic>
      </p:grpSp>
      <p:pic>
        <p:nvPicPr>
          <p:cNvPr id="4" name="Image 3">
            <a:extLst>
              <a:ext uri="{FF2B5EF4-FFF2-40B4-BE49-F238E27FC236}">
                <a16:creationId xmlns:a16="http://schemas.microsoft.com/office/drawing/2014/main" id="{0FF28465-F429-4A5E-A512-78D6741ECC41}"/>
              </a:ext>
            </a:extLst>
          </p:cNvPr>
          <p:cNvPicPr>
            <a:picLocks noChangeAspect="1"/>
          </p:cNvPicPr>
          <p:nvPr/>
        </p:nvPicPr>
        <p:blipFill>
          <a:blip r:embed="rId4"/>
          <a:stretch>
            <a:fillRect/>
          </a:stretch>
        </p:blipFill>
        <p:spPr>
          <a:xfrm>
            <a:off x="7104112" y="260927"/>
            <a:ext cx="4829668" cy="3258159"/>
          </a:xfrm>
          <a:prstGeom prst="rect">
            <a:avLst/>
          </a:prstGeom>
        </p:spPr>
      </p:pic>
      <p:grpSp>
        <p:nvGrpSpPr>
          <p:cNvPr id="13" name="Groupe 12">
            <a:extLst>
              <a:ext uri="{FF2B5EF4-FFF2-40B4-BE49-F238E27FC236}">
                <a16:creationId xmlns:a16="http://schemas.microsoft.com/office/drawing/2014/main" id="{1E6FD101-795B-45B7-BFFF-D40DCA124D3C}"/>
              </a:ext>
            </a:extLst>
          </p:cNvPr>
          <p:cNvGrpSpPr/>
          <p:nvPr/>
        </p:nvGrpSpPr>
        <p:grpSpPr>
          <a:xfrm>
            <a:off x="7464454" y="4342335"/>
            <a:ext cx="1636331" cy="1042464"/>
            <a:chOff x="7787988" y="4243851"/>
            <a:chExt cx="1636331" cy="1042464"/>
          </a:xfrm>
        </p:grpSpPr>
        <p:pic>
          <p:nvPicPr>
            <p:cNvPr id="18" name="Image 17">
              <a:extLst>
                <a:ext uri="{FF2B5EF4-FFF2-40B4-BE49-F238E27FC236}">
                  <a16:creationId xmlns:a16="http://schemas.microsoft.com/office/drawing/2014/main" id="{CB7973CB-3B02-44FF-AD80-D0B2B33CD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87988" y="4574792"/>
              <a:ext cx="711523" cy="711523"/>
            </a:xfrm>
            <a:prstGeom prst="rect">
              <a:avLst/>
            </a:prstGeom>
          </p:spPr>
        </p:pic>
        <p:pic>
          <p:nvPicPr>
            <p:cNvPr id="20" name="Image 19">
              <a:extLst>
                <a:ext uri="{FF2B5EF4-FFF2-40B4-BE49-F238E27FC236}">
                  <a16:creationId xmlns:a16="http://schemas.microsoft.com/office/drawing/2014/main" id="{DA42E481-8B48-43B3-B89D-B5A1717C1D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01" t="19551" r="16401" b="19551"/>
            <a:stretch/>
          </p:blipFill>
          <p:spPr>
            <a:xfrm>
              <a:off x="8469024" y="4243851"/>
              <a:ext cx="955295" cy="865736"/>
            </a:xfrm>
            <a:prstGeom prst="rect">
              <a:avLst/>
            </a:prstGeom>
          </p:spPr>
        </p:pic>
      </p:grpSp>
      <p:pic>
        <p:nvPicPr>
          <p:cNvPr id="21" name="Image 20">
            <a:extLst>
              <a:ext uri="{FF2B5EF4-FFF2-40B4-BE49-F238E27FC236}">
                <a16:creationId xmlns:a16="http://schemas.microsoft.com/office/drawing/2014/main" id="{50EBB3A4-D947-4AB5-856E-275F28F512F8}"/>
              </a:ext>
            </a:extLst>
          </p:cNvPr>
          <p:cNvPicPr>
            <a:picLocks noChangeAspect="1"/>
          </p:cNvPicPr>
          <p:nvPr/>
        </p:nvPicPr>
        <p:blipFill rotWithShape="1">
          <a:blip r:embed="rId7"/>
          <a:srcRect r="1123"/>
          <a:stretch/>
        </p:blipFill>
        <p:spPr>
          <a:xfrm>
            <a:off x="10383209" y="4350487"/>
            <a:ext cx="1347839" cy="1890894"/>
          </a:xfrm>
          <a:prstGeom prst="rect">
            <a:avLst/>
          </a:prstGeom>
        </p:spPr>
      </p:pic>
      <p:sp>
        <p:nvSpPr>
          <p:cNvPr id="9" name="ZoneTexte 8">
            <a:extLst>
              <a:ext uri="{FF2B5EF4-FFF2-40B4-BE49-F238E27FC236}">
                <a16:creationId xmlns:a16="http://schemas.microsoft.com/office/drawing/2014/main" id="{AB91ED71-F1F6-4E2B-945D-918E5118B3D4}"/>
              </a:ext>
            </a:extLst>
          </p:cNvPr>
          <p:cNvSpPr txBox="1"/>
          <p:nvPr/>
        </p:nvSpPr>
        <p:spPr>
          <a:xfrm>
            <a:off x="7096853" y="5286315"/>
            <a:ext cx="2714782" cy="923330"/>
          </a:xfrm>
          <a:prstGeom prst="rect">
            <a:avLst/>
          </a:prstGeom>
          <a:noFill/>
        </p:spPr>
        <p:txBody>
          <a:bodyPr wrap="none" rtlCol="0">
            <a:spAutoFit/>
          </a:bodyPr>
          <a:lstStyle/>
          <a:p>
            <a:r>
              <a:rPr lang="en-US" b="1" i="0" dirty="0">
                <a:solidFill>
                  <a:srgbClr val="0070C0"/>
                </a:solidFill>
                <a:effectLst/>
                <a:latin typeface="Montserra"/>
              </a:rPr>
              <a:t>Addressing </a:t>
            </a:r>
            <a:r>
              <a:rPr lang="en-US" b="1" i="0" dirty="0" err="1">
                <a:solidFill>
                  <a:srgbClr val="0070C0"/>
                </a:solidFill>
                <a:effectLst/>
                <a:latin typeface="Montserra"/>
              </a:rPr>
              <a:t>PRiorities</a:t>
            </a:r>
            <a:r>
              <a:rPr lang="en-US" b="1" i="0" dirty="0">
                <a:solidFill>
                  <a:srgbClr val="0070C0"/>
                </a:solidFill>
                <a:effectLst/>
                <a:latin typeface="Montserra"/>
              </a:rPr>
              <a:t> </a:t>
            </a:r>
          </a:p>
          <a:p>
            <a:r>
              <a:rPr lang="en-US" b="1" i="0" dirty="0">
                <a:solidFill>
                  <a:srgbClr val="0070C0"/>
                </a:solidFill>
                <a:effectLst/>
                <a:latin typeface="Montserra"/>
              </a:rPr>
              <a:t>of Evaluated Nuclear Data </a:t>
            </a:r>
          </a:p>
          <a:p>
            <a:r>
              <a:rPr lang="en-US" b="1" i="0" dirty="0">
                <a:solidFill>
                  <a:srgbClr val="0070C0"/>
                </a:solidFill>
                <a:effectLst/>
                <a:latin typeface="Montserra"/>
              </a:rPr>
              <a:t>in Europe</a:t>
            </a:r>
            <a:endParaRPr lang="fr-FR" dirty="0">
              <a:solidFill>
                <a:srgbClr val="0070C0"/>
              </a:solidFill>
            </a:endParaRPr>
          </a:p>
        </p:txBody>
      </p:sp>
      <p:sp>
        <p:nvSpPr>
          <p:cNvPr id="12" name="ZoneTexte 11">
            <a:extLst>
              <a:ext uri="{FF2B5EF4-FFF2-40B4-BE49-F238E27FC236}">
                <a16:creationId xmlns:a16="http://schemas.microsoft.com/office/drawing/2014/main" id="{AC22BA14-41BC-4E4E-921C-9EFCC7B4C4DD}"/>
              </a:ext>
            </a:extLst>
          </p:cNvPr>
          <p:cNvSpPr txBox="1"/>
          <p:nvPr/>
        </p:nvSpPr>
        <p:spPr>
          <a:xfrm>
            <a:off x="7104112" y="6157355"/>
            <a:ext cx="2509470" cy="338554"/>
          </a:xfrm>
          <a:prstGeom prst="rect">
            <a:avLst/>
          </a:prstGeom>
          <a:noFill/>
        </p:spPr>
        <p:txBody>
          <a:bodyPr wrap="none" rtlCol="0">
            <a:spAutoFit/>
          </a:bodyPr>
          <a:lstStyle/>
          <a:p>
            <a:r>
              <a:rPr lang="fr-FR" sz="1600" i="1" dirty="0">
                <a:solidFill>
                  <a:srgbClr val="4EBCDA"/>
                </a:solidFill>
              </a:rPr>
              <a:t>https://aprende-project.eu/</a:t>
            </a:r>
          </a:p>
        </p:txBody>
      </p:sp>
    </p:spTree>
    <p:extLst>
      <p:ext uri="{BB962C8B-B14F-4D97-AF65-F5344CB8AC3E}">
        <p14:creationId xmlns:p14="http://schemas.microsoft.com/office/powerpoint/2010/main" val="2266865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096FDE61-97F4-4493-861A-5B61F488C7D7}"/>
              </a:ext>
            </a:extLst>
          </p:cNvPr>
          <p:cNvPicPr>
            <a:picLocks noChangeAspect="1"/>
          </p:cNvPicPr>
          <p:nvPr/>
        </p:nvPicPr>
        <p:blipFill rotWithShape="1">
          <a:blip r:embed="rId2">
            <a:duotone>
              <a:schemeClr val="accent4">
                <a:shade val="45000"/>
                <a:satMod val="135000"/>
              </a:schemeClr>
              <a:prstClr val="white"/>
            </a:duotone>
          </a:blip>
          <a:srcRect l="29055" t="30898" r="27438" b="16012"/>
          <a:stretch/>
        </p:blipFill>
        <p:spPr>
          <a:xfrm>
            <a:off x="106012" y="3267447"/>
            <a:ext cx="1490520" cy="1023119"/>
          </a:xfrm>
          <a:prstGeom prst="rect">
            <a:avLst/>
          </a:prstGeom>
        </p:spPr>
      </p:pic>
      <p:sp>
        <p:nvSpPr>
          <p:cNvPr id="14" name="ZoneTexte 13">
            <a:extLst>
              <a:ext uri="{FF2B5EF4-FFF2-40B4-BE49-F238E27FC236}">
                <a16:creationId xmlns:a16="http://schemas.microsoft.com/office/drawing/2014/main" id="{9037F635-3606-400E-A4B6-756D4355694B}"/>
              </a:ext>
            </a:extLst>
          </p:cNvPr>
          <p:cNvSpPr txBox="1"/>
          <p:nvPr/>
        </p:nvSpPr>
        <p:spPr>
          <a:xfrm>
            <a:off x="957583" y="3645286"/>
            <a:ext cx="5558445" cy="2769989"/>
          </a:xfrm>
          <a:prstGeom prst="rect">
            <a:avLst/>
          </a:prstGeom>
          <a:noFill/>
        </p:spPr>
        <p:txBody>
          <a:bodyPr wrap="none" rtlCol="0">
            <a:spAutoFit/>
          </a:bodyPr>
          <a:lstStyle/>
          <a:p>
            <a:r>
              <a:rPr lang="en-US" sz="2400" b="1" baseline="30000" dirty="0">
                <a:solidFill>
                  <a:srgbClr val="C069B4"/>
                </a:solidFill>
              </a:rPr>
              <a:t>239</a:t>
            </a:r>
            <a:r>
              <a:rPr lang="en-US" sz="2400" b="1" dirty="0">
                <a:solidFill>
                  <a:srgbClr val="C069B4"/>
                </a:solidFill>
              </a:rPr>
              <a:t>Pu</a:t>
            </a:r>
            <a:endParaRPr lang="en-US" sz="2400" b="1" dirty="0"/>
          </a:p>
          <a:p>
            <a:r>
              <a:rPr lang="en-US" b="1" dirty="0"/>
              <a:t>Important for next generation fast reactors (U/Pu cycle) </a:t>
            </a:r>
          </a:p>
          <a:p>
            <a:r>
              <a:rPr lang="en-US" b="1" dirty="0"/>
              <a:t>or current reactors loaded with MOX fuel</a:t>
            </a:r>
          </a:p>
          <a:p>
            <a:r>
              <a:rPr lang="en-US" sz="1600" dirty="0"/>
              <a:t>a few measurements </a:t>
            </a:r>
            <a:r>
              <a:rPr lang="en-US" sz="1400" dirty="0"/>
              <a:t>(only 2 allowing resonances analysis, </a:t>
            </a:r>
            <a:r>
              <a:rPr lang="en-US" sz="1400" i="1" dirty="0"/>
              <a:t>1971, 2014</a:t>
            </a:r>
            <a:r>
              <a:rPr lang="en-US" sz="1400" dirty="0"/>
              <a:t>)</a:t>
            </a:r>
          </a:p>
          <a:p>
            <a:r>
              <a:rPr lang="en-US" sz="1600" dirty="0"/>
              <a:t>Discrepancies between evaluations </a:t>
            </a:r>
          </a:p>
          <a:p>
            <a:r>
              <a:rPr lang="en-US" b="1" dirty="0"/>
              <a:t>Challenging measurement</a:t>
            </a:r>
            <a:r>
              <a:rPr lang="en-US" dirty="0"/>
              <a:t> </a:t>
            </a:r>
          </a:p>
          <a:p>
            <a:pPr marL="742950" lvl="1" indent="-285750">
              <a:buClr>
                <a:srgbClr val="32AAB7"/>
              </a:buClr>
              <a:buFont typeface="Wingdings" panose="05000000000000000000" pitchFamily="2" charset="2"/>
              <a:buChar char="Ø"/>
            </a:pPr>
            <a:r>
              <a:rPr lang="en-US" sz="1600" dirty="0"/>
              <a:t>Discrimination of </a:t>
            </a:r>
            <a:r>
              <a:rPr lang="en-US" sz="1600" dirty="0">
                <a:latin typeface="Symbol" panose="05050102010706020507" pitchFamily="18" charset="2"/>
              </a:rPr>
              <a:t>g</a:t>
            </a:r>
            <a:r>
              <a:rPr lang="en-US" sz="1600" dirty="0"/>
              <a:t>’s from fission</a:t>
            </a:r>
          </a:p>
          <a:p>
            <a:pPr marL="742950" lvl="1" indent="-285750">
              <a:buClr>
                <a:srgbClr val="32AAB7"/>
              </a:buClr>
              <a:buFont typeface="Wingdings" panose="05000000000000000000" pitchFamily="2" charset="2"/>
              <a:buChar char="Ø"/>
            </a:pPr>
            <a:r>
              <a:rPr lang="en-US" sz="1600" dirty="0"/>
              <a:t>Quality of the sample (reduce impurities)</a:t>
            </a:r>
          </a:p>
          <a:p>
            <a:pPr marL="742950" lvl="1" indent="-285750">
              <a:buClr>
                <a:srgbClr val="32AAB7"/>
              </a:buClr>
              <a:buFont typeface="Wingdings" panose="05000000000000000000" pitchFamily="2" charset="2"/>
              <a:buChar char="Ø"/>
            </a:pPr>
            <a:r>
              <a:rPr lang="en-US" sz="1600" dirty="0"/>
              <a:t>Robustness of detector (</a:t>
            </a:r>
            <a:r>
              <a:rPr lang="en-US" sz="1600" dirty="0">
                <a:latin typeface="Symbol" panose="05050102010706020507" pitchFamily="18" charset="2"/>
              </a:rPr>
              <a:t>a</a:t>
            </a:r>
            <a:r>
              <a:rPr lang="en-US" sz="1600" dirty="0"/>
              <a:t> from </a:t>
            </a:r>
            <a:r>
              <a:rPr lang="en-US" sz="1600" baseline="30000" dirty="0"/>
              <a:t>239</a:t>
            </a:r>
            <a:r>
              <a:rPr lang="en-US" sz="1600" dirty="0"/>
              <a:t>Pu)</a:t>
            </a:r>
          </a:p>
          <a:p>
            <a:pPr marL="742950" lvl="1" indent="-285750">
              <a:buClr>
                <a:srgbClr val="32AAB7"/>
              </a:buClr>
              <a:buFont typeface="Wingdings" panose="05000000000000000000" pitchFamily="2" charset="2"/>
              <a:buChar char="Ø"/>
            </a:pPr>
            <a:r>
              <a:rPr lang="en-US" sz="1600" dirty="0"/>
              <a:t>Measurement on a broad energy range (</a:t>
            </a:r>
            <a:r>
              <a:rPr lang="en-US" sz="1600" dirty="0" err="1"/>
              <a:t>th</a:t>
            </a:r>
            <a:r>
              <a:rPr lang="en-US" sz="1600" dirty="0"/>
              <a:t> – 1 MeV)</a:t>
            </a:r>
          </a:p>
        </p:txBody>
      </p:sp>
      <p:sp>
        <p:nvSpPr>
          <p:cNvPr id="2" name="Espace réservé du numéro de diapositive 1">
            <a:extLst>
              <a:ext uri="{FF2B5EF4-FFF2-40B4-BE49-F238E27FC236}">
                <a16:creationId xmlns:a16="http://schemas.microsoft.com/office/drawing/2014/main" id="{A002722F-1FEF-479E-81E5-AC7EB9C3F875}"/>
              </a:ext>
            </a:extLst>
          </p:cNvPr>
          <p:cNvSpPr>
            <a:spLocks noGrp="1"/>
          </p:cNvSpPr>
          <p:nvPr>
            <p:ph type="sldNum" sz="quarter" idx="12"/>
          </p:nvPr>
        </p:nvSpPr>
        <p:spPr/>
        <p:txBody>
          <a:bodyPr/>
          <a:lstStyle/>
          <a:p>
            <a:fld id="{53E20274-DEB0-41FA-AFE9-AFED40CFC641}" type="slidenum">
              <a:rPr lang="en-US" smtClean="0"/>
              <a:pPr/>
              <a:t>19</a:t>
            </a:fld>
            <a:endParaRPr lang="en-US"/>
          </a:p>
        </p:txBody>
      </p:sp>
      <p:sp>
        <p:nvSpPr>
          <p:cNvPr id="4" name="Larme 3">
            <a:extLst>
              <a:ext uri="{FF2B5EF4-FFF2-40B4-BE49-F238E27FC236}">
                <a16:creationId xmlns:a16="http://schemas.microsoft.com/office/drawing/2014/main" id="{BC6B89B1-7043-40FB-808E-75D9C704798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B22A92B-689B-4D40-99A5-532E719349AF}"/>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pic>
        <p:nvPicPr>
          <p:cNvPr id="6" name="Image 5">
            <a:extLst>
              <a:ext uri="{FF2B5EF4-FFF2-40B4-BE49-F238E27FC236}">
                <a16:creationId xmlns:a16="http://schemas.microsoft.com/office/drawing/2014/main" id="{37ED1CFF-9C66-447F-93BC-E4C8C1553FA5}"/>
              </a:ext>
            </a:extLst>
          </p:cNvPr>
          <p:cNvPicPr>
            <a:picLocks noChangeAspect="1"/>
          </p:cNvPicPr>
          <p:nvPr/>
        </p:nvPicPr>
        <p:blipFill>
          <a:blip r:embed="rId3"/>
          <a:stretch>
            <a:fillRect/>
          </a:stretch>
        </p:blipFill>
        <p:spPr>
          <a:xfrm rot="19594581">
            <a:off x="9716764" y="-151423"/>
            <a:ext cx="1776391" cy="1914555"/>
          </a:xfrm>
          <a:prstGeom prst="rect">
            <a:avLst/>
          </a:prstGeom>
        </p:spPr>
      </p:pic>
      <p:sp>
        <p:nvSpPr>
          <p:cNvPr id="7" name="ZoneTexte 6">
            <a:extLst>
              <a:ext uri="{FF2B5EF4-FFF2-40B4-BE49-F238E27FC236}">
                <a16:creationId xmlns:a16="http://schemas.microsoft.com/office/drawing/2014/main" id="{85EBDEE9-0972-43DE-B97B-417626EB43DA}"/>
              </a:ext>
            </a:extLst>
          </p:cNvPr>
          <p:cNvSpPr txBox="1"/>
          <p:nvPr/>
        </p:nvSpPr>
        <p:spPr>
          <a:xfrm>
            <a:off x="7752184" y="402388"/>
            <a:ext cx="1672253" cy="369332"/>
          </a:xfrm>
          <a:prstGeom prst="rect">
            <a:avLst/>
          </a:prstGeom>
          <a:noFill/>
        </p:spPr>
        <p:txBody>
          <a:bodyPr wrap="none" rtlCol="0">
            <a:spAutoFit/>
          </a:bodyPr>
          <a:lstStyle/>
          <a:p>
            <a:r>
              <a:rPr lang="en-US" b="1">
                <a:solidFill>
                  <a:srgbClr val="428294"/>
                </a:solidFill>
                <a:latin typeface="Agency FB" panose="020B0503020202020204" pitchFamily="34" charset="0"/>
              </a:rPr>
              <a:t>NEUTRON CAPTURE</a:t>
            </a:r>
          </a:p>
        </p:txBody>
      </p:sp>
      <p:pic>
        <p:nvPicPr>
          <p:cNvPr id="8" name="Image 7">
            <a:extLst>
              <a:ext uri="{FF2B5EF4-FFF2-40B4-BE49-F238E27FC236}">
                <a16:creationId xmlns:a16="http://schemas.microsoft.com/office/drawing/2014/main" id="{ED02393D-2C25-440B-B390-D1D888B772A6}"/>
              </a:ext>
            </a:extLst>
          </p:cNvPr>
          <p:cNvPicPr>
            <a:picLocks noChangeAspect="1"/>
          </p:cNvPicPr>
          <p:nvPr/>
        </p:nvPicPr>
        <p:blipFill>
          <a:blip r:embed="rId4"/>
          <a:stretch>
            <a:fillRect/>
          </a:stretch>
        </p:blipFill>
        <p:spPr>
          <a:xfrm>
            <a:off x="213217" y="2060848"/>
            <a:ext cx="599259" cy="458892"/>
          </a:xfrm>
          <a:prstGeom prst="chevron">
            <a:avLst/>
          </a:prstGeom>
          <a:ln w="19050">
            <a:solidFill>
              <a:srgbClr val="41C0F0"/>
            </a:solidFill>
          </a:ln>
        </p:spPr>
      </p:pic>
      <p:sp>
        <p:nvSpPr>
          <p:cNvPr id="9" name="ZoneTexte 8">
            <a:extLst>
              <a:ext uri="{FF2B5EF4-FFF2-40B4-BE49-F238E27FC236}">
                <a16:creationId xmlns:a16="http://schemas.microsoft.com/office/drawing/2014/main" id="{A5A64859-C6AD-4658-8AEB-A4231172D3E6}"/>
              </a:ext>
            </a:extLst>
          </p:cNvPr>
          <p:cNvSpPr txBox="1"/>
          <p:nvPr/>
        </p:nvSpPr>
        <p:spPr>
          <a:xfrm>
            <a:off x="1072246" y="2093811"/>
            <a:ext cx="9496510" cy="923330"/>
          </a:xfrm>
          <a:prstGeom prst="rect">
            <a:avLst/>
          </a:prstGeom>
          <a:noFill/>
        </p:spPr>
        <p:txBody>
          <a:bodyPr wrap="none" rtlCol="0">
            <a:spAutoFit/>
          </a:bodyPr>
          <a:lstStyle/>
          <a:p>
            <a:r>
              <a:rPr lang="en-US" b="1" dirty="0"/>
              <a:t>Rather long list of requirements :</a:t>
            </a:r>
          </a:p>
          <a:p>
            <a:r>
              <a:rPr lang="en-US" b="1" dirty="0">
                <a:solidFill>
                  <a:srgbClr val="B7D43C"/>
                </a:solidFill>
              </a:rPr>
              <a:t>HPRL :</a:t>
            </a:r>
            <a:r>
              <a:rPr lang="en-US" dirty="0"/>
              <a:t> </a:t>
            </a:r>
            <a:r>
              <a:rPr lang="en-US" b="1" baseline="30000" dirty="0">
                <a:solidFill>
                  <a:srgbClr val="C069B4"/>
                </a:solidFill>
              </a:rPr>
              <a:t>239,241</a:t>
            </a:r>
            <a:r>
              <a:rPr lang="en-US" b="1" dirty="0">
                <a:solidFill>
                  <a:srgbClr val="C069B4"/>
                </a:solidFill>
              </a:rPr>
              <a:t>Pu</a:t>
            </a:r>
            <a:r>
              <a:rPr lang="en-US" dirty="0"/>
              <a:t> </a:t>
            </a:r>
            <a:r>
              <a:rPr lang="en-US" sz="1600" i="1" dirty="0"/>
              <a:t>(2008)</a:t>
            </a:r>
            <a:r>
              <a:rPr lang="en-US" dirty="0"/>
              <a:t>; </a:t>
            </a:r>
            <a:r>
              <a:rPr lang="en-US" b="1" baseline="30000" dirty="0">
                <a:solidFill>
                  <a:srgbClr val="C069B4"/>
                </a:solidFill>
              </a:rPr>
              <a:t>53,50</a:t>
            </a:r>
            <a:r>
              <a:rPr lang="en-US" b="1" dirty="0">
                <a:solidFill>
                  <a:srgbClr val="C069B4"/>
                </a:solidFill>
              </a:rPr>
              <a:t>Cr</a:t>
            </a:r>
            <a:r>
              <a:rPr lang="en-US" dirty="0"/>
              <a:t> </a:t>
            </a:r>
            <a:r>
              <a:rPr lang="en-US" sz="1600" i="1" dirty="0"/>
              <a:t>(2008)</a:t>
            </a:r>
            <a:r>
              <a:rPr lang="en-US" dirty="0"/>
              <a:t>; </a:t>
            </a:r>
            <a:r>
              <a:rPr lang="en-US" baseline="30000" dirty="0"/>
              <a:t>155,157</a:t>
            </a:r>
            <a:r>
              <a:rPr lang="en-US" dirty="0"/>
              <a:t>Gd </a:t>
            </a:r>
            <a:r>
              <a:rPr lang="en-US" sz="1600" i="1" dirty="0"/>
              <a:t>(2018)</a:t>
            </a:r>
            <a:r>
              <a:rPr lang="en-US" dirty="0"/>
              <a:t>; </a:t>
            </a:r>
            <a:r>
              <a:rPr lang="en-US" b="1" baseline="30000" dirty="0">
                <a:solidFill>
                  <a:srgbClr val="C069B4"/>
                </a:solidFill>
              </a:rPr>
              <a:t>209</a:t>
            </a:r>
            <a:r>
              <a:rPr lang="en-US" b="1" dirty="0">
                <a:solidFill>
                  <a:srgbClr val="C069B4"/>
                </a:solidFill>
              </a:rPr>
              <a:t>Bi</a:t>
            </a:r>
            <a:r>
              <a:rPr lang="en-US" dirty="0"/>
              <a:t> </a:t>
            </a:r>
            <a:r>
              <a:rPr lang="en-US" sz="1600" i="1" dirty="0"/>
              <a:t>(2018)</a:t>
            </a:r>
            <a:r>
              <a:rPr lang="en-US" dirty="0"/>
              <a:t>; </a:t>
            </a:r>
            <a:r>
              <a:rPr lang="en-US" b="1" baseline="30000" dirty="0">
                <a:solidFill>
                  <a:srgbClr val="C069B4"/>
                </a:solidFill>
              </a:rPr>
              <a:t>167</a:t>
            </a:r>
            <a:r>
              <a:rPr lang="en-US" b="1" dirty="0">
                <a:solidFill>
                  <a:srgbClr val="C069B4"/>
                </a:solidFill>
              </a:rPr>
              <a:t>Er</a:t>
            </a:r>
            <a:r>
              <a:rPr lang="en-US" dirty="0"/>
              <a:t> </a:t>
            </a:r>
            <a:r>
              <a:rPr lang="en-US" sz="1600" i="1" dirty="0"/>
              <a:t>(2021); </a:t>
            </a:r>
            <a:r>
              <a:rPr lang="en-US" baseline="30000" dirty="0"/>
              <a:t>233</a:t>
            </a:r>
            <a:r>
              <a:rPr lang="en-US" dirty="0"/>
              <a:t>U </a:t>
            </a:r>
            <a:r>
              <a:rPr lang="en-US" sz="1600" i="1" dirty="0"/>
              <a:t>(2007)</a:t>
            </a:r>
            <a:r>
              <a:rPr lang="en-US" dirty="0"/>
              <a:t>; </a:t>
            </a:r>
            <a:r>
              <a:rPr lang="en-US" baseline="30000" dirty="0"/>
              <a:t>242</a:t>
            </a:r>
            <a:r>
              <a:rPr lang="en-US" dirty="0"/>
              <a:t>Pu </a:t>
            </a:r>
            <a:r>
              <a:rPr lang="en-US" sz="1600" i="1" dirty="0"/>
              <a:t>(2007)</a:t>
            </a:r>
          </a:p>
          <a:p>
            <a:r>
              <a:rPr lang="en-US" b="1" dirty="0">
                <a:solidFill>
                  <a:srgbClr val="B7D43C"/>
                </a:solidFill>
              </a:rPr>
              <a:t>SG26 &amp; 46 : </a:t>
            </a:r>
            <a:r>
              <a:rPr lang="en-US" baseline="30000" dirty="0"/>
              <a:t>235,</a:t>
            </a:r>
            <a:r>
              <a:rPr lang="en-US" b="1" baseline="30000" dirty="0">
                <a:solidFill>
                  <a:srgbClr val="C069B4"/>
                </a:solidFill>
              </a:rPr>
              <a:t>238</a:t>
            </a:r>
            <a:r>
              <a:rPr lang="en-US" b="1" dirty="0">
                <a:solidFill>
                  <a:srgbClr val="C069B4"/>
                </a:solidFill>
              </a:rPr>
              <a:t>U</a:t>
            </a:r>
            <a:r>
              <a:rPr lang="en-US" dirty="0"/>
              <a:t>; </a:t>
            </a:r>
            <a:r>
              <a:rPr lang="en-US" baseline="30000" dirty="0"/>
              <a:t>239,240,242</a:t>
            </a:r>
            <a:r>
              <a:rPr lang="en-US" dirty="0"/>
              <a:t>Pu; </a:t>
            </a:r>
            <a:r>
              <a:rPr lang="en-US" baseline="30000" dirty="0"/>
              <a:t>241,242m,243</a:t>
            </a:r>
            <a:r>
              <a:rPr lang="en-US" dirty="0"/>
              <a:t>Am; </a:t>
            </a:r>
            <a:r>
              <a:rPr lang="en-US" baseline="30000" dirty="0"/>
              <a:t>244</a:t>
            </a:r>
            <a:r>
              <a:rPr lang="en-US" dirty="0"/>
              <a:t>Cm </a:t>
            </a:r>
          </a:p>
        </p:txBody>
      </p:sp>
      <p:pic>
        <p:nvPicPr>
          <p:cNvPr id="36" name="Image 35">
            <a:extLst>
              <a:ext uri="{FF2B5EF4-FFF2-40B4-BE49-F238E27FC236}">
                <a16:creationId xmlns:a16="http://schemas.microsoft.com/office/drawing/2014/main" id="{4F395B86-B95C-468A-A10C-0F011A60BB6D}"/>
              </a:ext>
            </a:extLst>
          </p:cNvPr>
          <p:cNvPicPr>
            <a:picLocks noChangeAspect="1"/>
          </p:cNvPicPr>
          <p:nvPr/>
        </p:nvPicPr>
        <p:blipFill>
          <a:blip r:embed="rId4"/>
          <a:stretch>
            <a:fillRect/>
          </a:stretch>
        </p:blipFill>
        <p:spPr>
          <a:xfrm>
            <a:off x="208806" y="1454831"/>
            <a:ext cx="599259" cy="458892"/>
          </a:xfrm>
          <a:prstGeom prst="chevron">
            <a:avLst/>
          </a:prstGeom>
          <a:ln w="19050">
            <a:solidFill>
              <a:srgbClr val="41C0F0"/>
            </a:solidFill>
          </a:ln>
        </p:spPr>
      </p:pic>
      <p:sp>
        <p:nvSpPr>
          <p:cNvPr id="37" name="ZoneTexte 36">
            <a:extLst>
              <a:ext uri="{FF2B5EF4-FFF2-40B4-BE49-F238E27FC236}">
                <a16:creationId xmlns:a16="http://schemas.microsoft.com/office/drawing/2014/main" id="{19D8F67B-A312-497A-8713-7E06B2FFE14C}"/>
              </a:ext>
            </a:extLst>
          </p:cNvPr>
          <p:cNvSpPr txBox="1"/>
          <p:nvPr/>
        </p:nvSpPr>
        <p:spPr>
          <a:xfrm>
            <a:off x="1011732" y="1484802"/>
            <a:ext cx="5631409" cy="369332"/>
          </a:xfrm>
          <a:prstGeom prst="rect">
            <a:avLst/>
          </a:prstGeom>
          <a:noFill/>
        </p:spPr>
        <p:txBody>
          <a:bodyPr wrap="square" rtlCol="0">
            <a:spAutoFit/>
          </a:bodyPr>
          <a:lstStyle/>
          <a:p>
            <a:r>
              <a:rPr lang="en-US" b="1" dirty="0"/>
              <a:t>Impact on k</a:t>
            </a:r>
            <a:r>
              <a:rPr lang="en-US" b="1" baseline="-25000" dirty="0"/>
              <a:t>eff</a:t>
            </a:r>
            <a:r>
              <a:rPr lang="en-US" b="1" dirty="0"/>
              <a:t>, production of long-lived actinides</a:t>
            </a:r>
          </a:p>
        </p:txBody>
      </p:sp>
      <p:sp>
        <p:nvSpPr>
          <p:cNvPr id="39" name="ZoneTexte 38">
            <a:extLst>
              <a:ext uri="{FF2B5EF4-FFF2-40B4-BE49-F238E27FC236}">
                <a16:creationId xmlns:a16="http://schemas.microsoft.com/office/drawing/2014/main" id="{59532B76-41A0-44DD-90DC-429FF4C38850}"/>
              </a:ext>
            </a:extLst>
          </p:cNvPr>
          <p:cNvSpPr txBox="1"/>
          <p:nvPr/>
        </p:nvSpPr>
        <p:spPr>
          <a:xfrm>
            <a:off x="4370216" y="2081849"/>
            <a:ext cx="1555234" cy="372409"/>
          </a:xfrm>
          <a:prstGeom prst="rect">
            <a:avLst/>
          </a:prstGeom>
          <a:noFill/>
        </p:spPr>
        <p:txBody>
          <a:bodyPr wrap="none" rtlCol="0">
            <a:spAutoFit/>
          </a:bodyPr>
          <a:lstStyle/>
          <a:p>
            <a:r>
              <a:rPr lang="fr-FR" sz="1600" dirty="0" err="1">
                <a:solidFill>
                  <a:srgbClr val="C069B4"/>
                </a:solidFill>
                <a:latin typeface="Britannic Bold" panose="020B0903060703020204" pitchFamily="34" charset="0"/>
              </a:rPr>
              <a:t>See</a:t>
            </a:r>
            <a:r>
              <a:rPr lang="fr-FR" sz="1600" dirty="0">
                <a:solidFill>
                  <a:srgbClr val="C069B4"/>
                </a:solidFill>
                <a:latin typeface="Britannic Bold" panose="020B0903060703020204" pitchFamily="34" charset="0"/>
              </a:rPr>
              <a:t> in ND2025</a:t>
            </a:r>
          </a:p>
        </p:txBody>
      </p:sp>
      <p:pic>
        <p:nvPicPr>
          <p:cNvPr id="40" name="Image 39">
            <a:extLst>
              <a:ext uri="{FF2B5EF4-FFF2-40B4-BE49-F238E27FC236}">
                <a16:creationId xmlns:a16="http://schemas.microsoft.com/office/drawing/2014/main" id="{CBDC558E-7CCB-4461-8152-5F2A6D1CB750}"/>
              </a:ext>
            </a:extLst>
          </p:cNvPr>
          <p:cNvPicPr>
            <a:picLocks noChangeAspect="1"/>
          </p:cNvPicPr>
          <p:nvPr/>
        </p:nvPicPr>
        <p:blipFill>
          <a:blip r:embed="rId5"/>
          <a:stretch>
            <a:fillRect/>
          </a:stretch>
        </p:blipFill>
        <p:spPr>
          <a:xfrm>
            <a:off x="7320670" y="2877243"/>
            <a:ext cx="4392690" cy="3297967"/>
          </a:xfrm>
          <a:prstGeom prst="rect">
            <a:avLst/>
          </a:prstGeom>
          <a:ln>
            <a:noFill/>
          </a:ln>
          <a:effectLst>
            <a:outerShdw blurRad="50800" dist="76200" dir="2700000" algn="tl" rotWithShape="0">
              <a:srgbClr val="333333">
                <a:alpha val="40000"/>
              </a:srgbClr>
            </a:outerShdw>
          </a:effectLst>
        </p:spPr>
      </p:pic>
      <p:sp>
        <p:nvSpPr>
          <p:cNvPr id="41" name="ZoneTexte 40">
            <a:extLst>
              <a:ext uri="{FF2B5EF4-FFF2-40B4-BE49-F238E27FC236}">
                <a16:creationId xmlns:a16="http://schemas.microsoft.com/office/drawing/2014/main" id="{4D534045-58BC-4998-BB10-539CCED8778C}"/>
              </a:ext>
            </a:extLst>
          </p:cNvPr>
          <p:cNvSpPr txBox="1"/>
          <p:nvPr/>
        </p:nvSpPr>
        <p:spPr>
          <a:xfrm>
            <a:off x="9127631" y="6199831"/>
            <a:ext cx="2954655" cy="430887"/>
          </a:xfrm>
          <a:prstGeom prst="rect">
            <a:avLst/>
          </a:prstGeom>
          <a:noFill/>
        </p:spPr>
        <p:txBody>
          <a:bodyPr wrap="none" rtlCol="0">
            <a:spAutoFit/>
          </a:bodyPr>
          <a:lstStyle/>
          <a:p>
            <a:r>
              <a:rPr lang="fr-FR" sz="1100" b="0" i="0" dirty="0">
                <a:solidFill>
                  <a:schemeClr val="tx2">
                    <a:lumMod val="60000"/>
                    <a:lumOff val="40000"/>
                  </a:schemeClr>
                </a:solidFill>
                <a:effectLst/>
                <a:latin typeface="Agency FB" panose="020B0503020202020204" pitchFamily="34" charset="0"/>
              </a:rPr>
              <a:t>V. </a:t>
            </a:r>
            <a:r>
              <a:rPr lang="fr-FR" sz="1100" b="0" i="0" dirty="0" err="1">
                <a:solidFill>
                  <a:schemeClr val="tx2">
                    <a:lumMod val="60000"/>
                    <a:lumOff val="40000"/>
                  </a:schemeClr>
                </a:solidFill>
                <a:effectLst/>
                <a:latin typeface="Agency FB" panose="020B0503020202020204" pitchFamily="34" charset="0"/>
              </a:rPr>
              <a:t>Alcayne</a:t>
            </a:r>
            <a:r>
              <a:rPr lang="fr-FR" sz="1100" dirty="0">
                <a:solidFill>
                  <a:schemeClr val="tx2">
                    <a:lumMod val="60000"/>
                    <a:lumOff val="40000"/>
                  </a:schemeClr>
                </a:solidFill>
                <a:latin typeface="Agency FB" panose="020B0503020202020204" pitchFamily="34" charset="0"/>
              </a:rPr>
              <a:t>  et al., « </a:t>
            </a:r>
            <a:r>
              <a:rPr lang="en-US" sz="1100" dirty="0">
                <a:solidFill>
                  <a:schemeClr val="tx2">
                    <a:lumMod val="60000"/>
                    <a:lumOff val="40000"/>
                  </a:schemeClr>
                </a:solidFill>
                <a:latin typeface="Agency FB" panose="020B0503020202020204" pitchFamily="34" charset="0"/>
              </a:rPr>
              <a:t>Proposal: measurement of 239Pu(n,γ) and </a:t>
            </a:r>
          </a:p>
          <a:p>
            <a:r>
              <a:rPr lang="en-US" sz="1100" dirty="0">
                <a:solidFill>
                  <a:schemeClr val="tx2">
                    <a:lumMod val="60000"/>
                    <a:lumOff val="40000"/>
                  </a:schemeClr>
                </a:solidFill>
                <a:latin typeface="Agency FB" panose="020B0503020202020204" pitchFamily="34" charset="0"/>
              </a:rPr>
              <a:t>α–ratio at EAR1 with TAC + fission detectors</a:t>
            </a:r>
            <a:r>
              <a:rPr lang="fr-FR" sz="1100" dirty="0">
                <a:solidFill>
                  <a:schemeClr val="tx2">
                    <a:lumMod val="60000"/>
                    <a:lumOff val="40000"/>
                  </a:schemeClr>
                </a:solidFill>
                <a:latin typeface="Agency FB" panose="020B0503020202020204" pitchFamily="34" charset="0"/>
              </a:rPr>
              <a:t>INTC 2020</a:t>
            </a:r>
          </a:p>
        </p:txBody>
      </p:sp>
    </p:spTree>
    <p:extLst>
      <p:ext uri="{BB962C8B-B14F-4D97-AF65-F5344CB8AC3E}">
        <p14:creationId xmlns:p14="http://schemas.microsoft.com/office/powerpoint/2010/main" val="386107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2</a:t>
            </a:fld>
            <a:endParaRPr lang="en-US"/>
          </a:p>
        </p:txBody>
      </p:sp>
      <p:sp>
        <p:nvSpPr>
          <p:cNvPr id="3" name="Larme 2">
            <a:extLst>
              <a:ext uri="{FF2B5EF4-FFF2-40B4-BE49-F238E27FC236}">
                <a16:creationId xmlns:a16="http://schemas.microsoft.com/office/drawing/2014/main" id="{B47AC963-52EA-414D-B3D9-7DD6DC94B07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208582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OUTLINE</a:t>
            </a:r>
            <a:endParaRPr lang="en-US" sz="3600" b="1" cap="small" dirty="0">
              <a:solidFill>
                <a:srgbClr val="428294"/>
              </a:solidFill>
              <a:latin typeface="Corbel" panose="020B0503020204020204" pitchFamily="34" charset="0"/>
            </a:endParaRPr>
          </a:p>
        </p:txBody>
      </p:sp>
      <p:grpSp>
        <p:nvGrpSpPr>
          <p:cNvPr id="7" name="Groupe 6">
            <a:extLst>
              <a:ext uri="{FF2B5EF4-FFF2-40B4-BE49-F238E27FC236}">
                <a16:creationId xmlns:a16="http://schemas.microsoft.com/office/drawing/2014/main" id="{2F85DE6B-052E-48B3-B9DD-E2B4E0932740}"/>
              </a:ext>
            </a:extLst>
          </p:cNvPr>
          <p:cNvGrpSpPr/>
          <p:nvPr/>
        </p:nvGrpSpPr>
        <p:grpSpPr>
          <a:xfrm>
            <a:off x="863194" y="3784550"/>
            <a:ext cx="5592846" cy="523220"/>
            <a:chOff x="900048" y="3821647"/>
            <a:chExt cx="5592846" cy="523220"/>
          </a:xfrm>
        </p:grpSpPr>
        <p:sp>
          <p:nvSpPr>
            <p:cNvPr id="19" name="ZoneTexte 18">
              <a:extLst>
                <a:ext uri="{FF2B5EF4-FFF2-40B4-BE49-F238E27FC236}">
                  <a16:creationId xmlns:a16="http://schemas.microsoft.com/office/drawing/2014/main" id="{64F3205D-FC43-40C1-BE49-F05BF4C86521}"/>
                </a:ext>
              </a:extLst>
            </p:cNvPr>
            <p:cNvSpPr txBox="1"/>
            <p:nvPr/>
          </p:nvSpPr>
          <p:spPr>
            <a:xfrm>
              <a:off x="1659263" y="3821647"/>
              <a:ext cx="4833631" cy="523220"/>
            </a:xfrm>
            <a:prstGeom prst="rect">
              <a:avLst/>
            </a:prstGeom>
            <a:noFill/>
          </p:spPr>
          <p:txBody>
            <a:bodyPr wrap="none" rtlCol="0">
              <a:spAutoFit/>
            </a:bodyPr>
            <a:lstStyle/>
            <a:p>
              <a:r>
                <a:rPr lang="en-US" sz="2800" b="1" cap="small" dirty="0">
                  <a:solidFill>
                    <a:srgbClr val="3BBCC8"/>
                  </a:solidFill>
                </a:rPr>
                <a:t>Experimental challenges (a few)</a:t>
              </a:r>
            </a:p>
          </p:txBody>
        </p:sp>
        <p:pic>
          <p:nvPicPr>
            <p:cNvPr id="34" name="Image 33">
              <a:extLst>
                <a:ext uri="{FF2B5EF4-FFF2-40B4-BE49-F238E27FC236}">
                  <a16:creationId xmlns:a16="http://schemas.microsoft.com/office/drawing/2014/main" id="{44AA3E56-6181-46A4-AFAD-DE35CE6B1141}"/>
                </a:ext>
              </a:extLst>
            </p:cNvPr>
            <p:cNvPicPr>
              <a:picLocks noChangeAspect="1"/>
            </p:cNvPicPr>
            <p:nvPr/>
          </p:nvPicPr>
          <p:blipFill>
            <a:blip r:embed="rId3"/>
            <a:stretch>
              <a:fillRect/>
            </a:stretch>
          </p:blipFill>
          <p:spPr>
            <a:xfrm>
              <a:off x="900048" y="3822056"/>
              <a:ext cx="599259" cy="458892"/>
            </a:xfrm>
            <a:prstGeom prst="chevron">
              <a:avLst/>
            </a:prstGeom>
            <a:ln w="19050">
              <a:solidFill>
                <a:srgbClr val="41C0F0"/>
              </a:solidFill>
            </a:ln>
          </p:spPr>
        </p:pic>
      </p:grpSp>
      <p:grpSp>
        <p:nvGrpSpPr>
          <p:cNvPr id="5" name="Groupe 4">
            <a:extLst>
              <a:ext uri="{FF2B5EF4-FFF2-40B4-BE49-F238E27FC236}">
                <a16:creationId xmlns:a16="http://schemas.microsoft.com/office/drawing/2014/main" id="{3CBB3281-8E33-4C7D-8113-F120491B44A6}"/>
              </a:ext>
            </a:extLst>
          </p:cNvPr>
          <p:cNvGrpSpPr/>
          <p:nvPr/>
        </p:nvGrpSpPr>
        <p:grpSpPr>
          <a:xfrm>
            <a:off x="863194" y="1366787"/>
            <a:ext cx="6446414" cy="954107"/>
            <a:chOff x="900047" y="1366787"/>
            <a:chExt cx="6446414" cy="954107"/>
          </a:xfrm>
        </p:grpSpPr>
        <p:sp>
          <p:nvSpPr>
            <p:cNvPr id="11" name="ZoneTexte 10">
              <a:extLst>
                <a:ext uri="{FF2B5EF4-FFF2-40B4-BE49-F238E27FC236}">
                  <a16:creationId xmlns:a16="http://schemas.microsoft.com/office/drawing/2014/main" id="{C1EFA1FD-CAFE-46C0-AC6B-731DA2EE7F63}"/>
                </a:ext>
              </a:extLst>
            </p:cNvPr>
            <p:cNvSpPr txBox="1"/>
            <p:nvPr/>
          </p:nvSpPr>
          <p:spPr>
            <a:xfrm>
              <a:off x="1659263" y="1366787"/>
              <a:ext cx="5687198" cy="954107"/>
            </a:xfrm>
            <a:prstGeom prst="rect">
              <a:avLst/>
            </a:prstGeom>
            <a:noFill/>
          </p:spPr>
          <p:txBody>
            <a:bodyPr wrap="none" rtlCol="0">
              <a:spAutoFit/>
            </a:bodyPr>
            <a:lstStyle/>
            <a:p>
              <a:r>
                <a:rPr lang="en-US" sz="2800" b="1" cap="small" dirty="0">
                  <a:solidFill>
                    <a:srgbClr val="3BBCC8"/>
                  </a:solidFill>
                </a:rPr>
                <a:t>nuclear data for fission technologies</a:t>
              </a:r>
            </a:p>
            <a:p>
              <a:r>
                <a:rPr lang="en-US" sz="2800" b="1" cap="small" dirty="0">
                  <a:solidFill>
                    <a:srgbClr val="3BBCC8"/>
                  </a:solidFill>
                </a:rPr>
                <a:t>	     </a:t>
              </a:r>
              <a:r>
                <a:rPr lang="en-US" sz="2800" dirty="0">
                  <a:solidFill>
                    <a:srgbClr val="3BBCC8"/>
                  </a:solidFill>
                </a:rPr>
                <a:t>What are we talking about?</a:t>
              </a:r>
            </a:p>
          </p:txBody>
        </p:sp>
        <p:pic>
          <p:nvPicPr>
            <p:cNvPr id="35" name="Image 34">
              <a:extLst>
                <a:ext uri="{FF2B5EF4-FFF2-40B4-BE49-F238E27FC236}">
                  <a16:creationId xmlns:a16="http://schemas.microsoft.com/office/drawing/2014/main" id="{BB9342F8-4549-4D78-99CC-885D4F04E305}"/>
                </a:ext>
              </a:extLst>
            </p:cNvPr>
            <p:cNvPicPr>
              <a:picLocks noChangeAspect="1"/>
            </p:cNvPicPr>
            <p:nvPr/>
          </p:nvPicPr>
          <p:blipFill>
            <a:blip r:embed="rId3"/>
            <a:stretch>
              <a:fillRect/>
            </a:stretch>
          </p:blipFill>
          <p:spPr>
            <a:xfrm>
              <a:off x="900047" y="1431115"/>
              <a:ext cx="599259" cy="458892"/>
            </a:xfrm>
            <a:prstGeom prst="chevron">
              <a:avLst/>
            </a:prstGeom>
            <a:ln w="19050">
              <a:solidFill>
                <a:srgbClr val="41C0F0"/>
              </a:solidFill>
            </a:ln>
          </p:spPr>
        </p:pic>
      </p:grpSp>
      <p:grpSp>
        <p:nvGrpSpPr>
          <p:cNvPr id="8" name="Groupe 7">
            <a:extLst>
              <a:ext uri="{FF2B5EF4-FFF2-40B4-BE49-F238E27FC236}">
                <a16:creationId xmlns:a16="http://schemas.microsoft.com/office/drawing/2014/main" id="{520EFCC6-67B5-4C62-87FD-1783AF78A074}"/>
              </a:ext>
            </a:extLst>
          </p:cNvPr>
          <p:cNvGrpSpPr/>
          <p:nvPr/>
        </p:nvGrpSpPr>
        <p:grpSpPr>
          <a:xfrm>
            <a:off x="863194" y="4777988"/>
            <a:ext cx="3396860" cy="523220"/>
            <a:chOff x="900048" y="4777988"/>
            <a:chExt cx="3396860" cy="523220"/>
          </a:xfrm>
        </p:grpSpPr>
        <p:sp>
          <p:nvSpPr>
            <p:cNvPr id="23" name="ZoneTexte 22">
              <a:extLst>
                <a:ext uri="{FF2B5EF4-FFF2-40B4-BE49-F238E27FC236}">
                  <a16:creationId xmlns:a16="http://schemas.microsoft.com/office/drawing/2014/main" id="{6843E7E2-A011-48F7-865C-32E4ABAC8517}"/>
                </a:ext>
              </a:extLst>
            </p:cNvPr>
            <p:cNvSpPr txBox="1"/>
            <p:nvPr/>
          </p:nvSpPr>
          <p:spPr>
            <a:xfrm>
              <a:off x="1659263" y="4777988"/>
              <a:ext cx="2637645" cy="523220"/>
            </a:xfrm>
            <a:prstGeom prst="rect">
              <a:avLst/>
            </a:prstGeom>
            <a:noFill/>
          </p:spPr>
          <p:txBody>
            <a:bodyPr wrap="none" rtlCol="0">
              <a:spAutoFit/>
            </a:bodyPr>
            <a:lstStyle/>
            <a:p>
              <a:r>
                <a:rPr lang="en-US" sz="2800" b="1" cap="small" dirty="0">
                  <a:solidFill>
                    <a:srgbClr val="3BBCC8"/>
                  </a:solidFill>
                </a:rPr>
                <a:t>Building bridges!</a:t>
              </a:r>
            </a:p>
          </p:txBody>
        </p:sp>
        <p:pic>
          <p:nvPicPr>
            <p:cNvPr id="36" name="Image 35">
              <a:extLst>
                <a:ext uri="{FF2B5EF4-FFF2-40B4-BE49-F238E27FC236}">
                  <a16:creationId xmlns:a16="http://schemas.microsoft.com/office/drawing/2014/main" id="{17475984-2457-4C39-82B6-C0D69E80DD64}"/>
                </a:ext>
              </a:extLst>
            </p:cNvPr>
            <p:cNvPicPr>
              <a:picLocks noChangeAspect="1"/>
            </p:cNvPicPr>
            <p:nvPr/>
          </p:nvPicPr>
          <p:blipFill>
            <a:blip r:embed="rId3"/>
            <a:stretch>
              <a:fillRect/>
            </a:stretch>
          </p:blipFill>
          <p:spPr>
            <a:xfrm>
              <a:off x="900048" y="4827423"/>
              <a:ext cx="599259" cy="458892"/>
            </a:xfrm>
            <a:prstGeom prst="chevron">
              <a:avLst/>
            </a:prstGeom>
            <a:ln w="19050">
              <a:solidFill>
                <a:srgbClr val="41C0F0"/>
              </a:solidFill>
            </a:ln>
          </p:spPr>
        </p:pic>
      </p:grpSp>
      <p:grpSp>
        <p:nvGrpSpPr>
          <p:cNvPr id="6" name="Groupe 5">
            <a:extLst>
              <a:ext uri="{FF2B5EF4-FFF2-40B4-BE49-F238E27FC236}">
                <a16:creationId xmlns:a16="http://schemas.microsoft.com/office/drawing/2014/main" id="{7265F80E-E183-49F1-AD79-C1D5DF311CD0}"/>
              </a:ext>
            </a:extLst>
          </p:cNvPr>
          <p:cNvGrpSpPr/>
          <p:nvPr/>
        </p:nvGrpSpPr>
        <p:grpSpPr>
          <a:xfrm>
            <a:off x="863194" y="2791112"/>
            <a:ext cx="3660971" cy="523220"/>
            <a:chOff x="863194" y="2761764"/>
            <a:chExt cx="3660971" cy="523220"/>
          </a:xfrm>
        </p:grpSpPr>
        <p:sp>
          <p:nvSpPr>
            <p:cNvPr id="14" name="ZoneTexte 13">
              <a:extLst>
                <a:ext uri="{FF2B5EF4-FFF2-40B4-BE49-F238E27FC236}">
                  <a16:creationId xmlns:a16="http://schemas.microsoft.com/office/drawing/2014/main" id="{84692469-CD9E-4F24-99B9-7EA30FE16917}"/>
                </a:ext>
              </a:extLst>
            </p:cNvPr>
            <p:cNvSpPr txBox="1"/>
            <p:nvPr/>
          </p:nvSpPr>
          <p:spPr>
            <a:xfrm>
              <a:off x="1622409" y="2761764"/>
              <a:ext cx="2901756" cy="523220"/>
            </a:xfrm>
            <a:prstGeom prst="rect">
              <a:avLst/>
            </a:prstGeom>
            <a:noFill/>
          </p:spPr>
          <p:txBody>
            <a:bodyPr wrap="none" rtlCol="0">
              <a:spAutoFit/>
            </a:bodyPr>
            <a:lstStyle/>
            <a:p>
              <a:r>
                <a:rPr lang="en-US" sz="2800" b="1" cap="small" dirty="0">
                  <a:solidFill>
                    <a:srgbClr val="3BBCC8"/>
                  </a:solidFill>
                </a:rPr>
                <a:t>Definition of needs</a:t>
              </a:r>
            </a:p>
          </p:txBody>
        </p:sp>
        <p:pic>
          <p:nvPicPr>
            <p:cNvPr id="16" name="Image 15">
              <a:extLst>
                <a:ext uri="{FF2B5EF4-FFF2-40B4-BE49-F238E27FC236}">
                  <a16:creationId xmlns:a16="http://schemas.microsoft.com/office/drawing/2014/main" id="{5E406578-5A18-4F7A-B355-C9DA02A993D3}"/>
                </a:ext>
              </a:extLst>
            </p:cNvPr>
            <p:cNvPicPr>
              <a:picLocks noChangeAspect="1"/>
            </p:cNvPicPr>
            <p:nvPr/>
          </p:nvPicPr>
          <p:blipFill>
            <a:blip r:embed="rId3"/>
            <a:stretch>
              <a:fillRect/>
            </a:stretch>
          </p:blipFill>
          <p:spPr>
            <a:xfrm>
              <a:off x="863194" y="2762173"/>
              <a:ext cx="599259" cy="458892"/>
            </a:xfrm>
            <a:prstGeom prst="chevron">
              <a:avLst/>
            </a:prstGeom>
            <a:ln w="19050">
              <a:solidFill>
                <a:srgbClr val="41C0F0"/>
              </a:solidFill>
            </a:ln>
          </p:spPr>
        </p:pic>
      </p:grpSp>
    </p:spTree>
    <p:extLst>
      <p:ext uri="{BB962C8B-B14F-4D97-AF65-F5344CB8AC3E}">
        <p14:creationId xmlns:p14="http://schemas.microsoft.com/office/powerpoint/2010/main" val="65615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FDC1A95C-48E3-4DBE-8DCF-6B53A3BA4C6F}"/>
              </a:ext>
            </a:extLst>
          </p:cNvPr>
          <p:cNvSpPr txBox="1"/>
          <p:nvPr/>
        </p:nvSpPr>
        <p:spPr>
          <a:xfrm>
            <a:off x="134655" y="2647591"/>
            <a:ext cx="5375511" cy="3924151"/>
          </a:xfrm>
          <a:prstGeom prst="rect">
            <a:avLst/>
          </a:prstGeom>
          <a:noFill/>
        </p:spPr>
        <p:txBody>
          <a:bodyPr wrap="none" rtlCol="0">
            <a:spAutoFit/>
          </a:bodyPr>
          <a:lstStyle/>
          <a:p>
            <a:pPr marL="285750" indent="-285750">
              <a:buClr>
                <a:srgbClr val="4EBCDA"/>
              </a:buClr>
              <a:buFont typeface="Wingdings" panose="05000000000000000000" pitchFamily="2" charset="2"/>
              <a:buChar char="Ø"/>
            </a:pPr>
            <a:r>
              <a:rPr lang="en-US" sz="1600" b="1" dirty="0">
                <a:solidFill>
                  <a:srgbClr val="B7D43C"/>
                </a:solidFill>
              </a:rPr>
              <a:t>NEW thick </a:t>
            </a:r>
            <a:r>
              <a:rPr lang="en-US" sz="1600" b="1" baseline="30000" dirty="0">
                <a:solidFill>
                  <a:srgbClr val="B7D43C"/>
                </a:solidFill>
              </a:rPr>
              <a:t>239</a:t>
            </a:r>
            <a:r>
              <a:rPr lang="en-US" sz="1600" b="1" dirty="0">
                <a:solidFill>
                  <a:srgbClr val="B7D43C"/>
                </a:solidFill>
              </a:rPr>
              <a:t>Pu </a:t>
            </a:r>
            <a:r>
              <a:rPr lang="en-US" sz="1200" dirty="0"/>
              <a:t>(100 mg) encapsulated sample (</a:t>
            </a:r>
            <a:r>
              <a:rPr lang="en-US" sz="1200" i="1" dirty="0"/>
              <a:t>Prepared by JRC-</a:t>
            </a:r>
            <a:r>
              <a:rPr lang="en-US" sz="1200" i="1" dirty="0" err="1"/>
              <a:t>Geel</a:t>
            </a:r>
            <a:r>
              <a:rPr lang="en-US" sz="1200" dirty="0"/>
              <a:t>).</a:t>
            </a:r>
            <a:endParaRPr lang="en-US" sz="1600" dirty="0"/>
          </a:p>
          <a:p>
            <a:pPr marL="285750" indent="-285750">
              <a:buClr>
                <a:srgbClr val="4EBCDA"/>
              </a:buClr>
              <a:buFont typeface="Wingdings" panose="05000000000000000000" pitchFamily="2" charset="2"/>
              <a:buChar char="Ø"/>
            </a:pPr>
            <a:endParaRPr lang="en-US" sz="1600" dirty="0"/>
          </a:p>
          <a:p>
            <a:pPr marL="285750" indent="-285750">
              <a:buClr>
                <a:srgbClr val="4EBCDA"/>
              </a:buClr>
              <a:buFont typeface="Wingdings" panose="05000000000000000000" pitchFamily="2" charset="2"/>
              <a:buChar char="Ø"/>
            </a:pPr>
            <a:endParaRPr lang="en-US" sz="1600" dirty="0"/>
          </a:p>
          <a:p>
            <a:pPr>
              <a:buClr>
                <a:srgbClr val="4EBCDA"/>
              </a:buClr>
            </a:pPr>
            <a:endParaRPr lang="en-US" sz="800" dirty="0"/>
          </a:p>
          <a:p>
            <a:pPr marL="285750" indent="-285750">
              <a:buClr>
                <a:srgbClr val="4EBCDA"/>
              </a:buClr>
              <a:buFont typeface="Wingdings" panose="05000000000000000000" pitchFamily="2" charset="2"/>
              <a:buChar char="Ø"/>
            </a:pPr>
            <a:r>
              <a:rPr lang="en-US" sz="1600" b="1" dirty="0">
                <a:solidFill>
                  <a:srgbClr val="B7D43C"/>
                </a:solidFill>
              </a:rPr>
              <a:t>NEW fission chamber </a:t>
            </a:r>
            <a:r>
              <a:rPr lang="en-US" sz="1200" dirty="0"/>
              <a:t>(</a:t>
            </a:r>
            <a:r>
              <a:rPr lang="en-US" sz="1200" i="1" dirty="0"/>
              <a:t>University of Lodz</a:t>
            </a:r>
            <a:r>
              <a:rPr lang="en-US" sz="1200" dirty="0"/>
              <a:t>) with 10 x ~1mg </a:t>
            </a:r>
            <a:r>
              <a:rPr lang="en-US" sz="1200" baseline="30000" dirty="0"/>
              <a:t>239</a:t>
            </a:r>
            <a:r>
              <a:rPr lang="en-US" sz="1200" dirty="0"/>
              <a:t>Pu targets </a:t>
            </a:r>
          </a:p>
          <a:p>
            <a:pPr>
              <a:buClr>
                <a:srgbClr val="4EBCDA"/>
              </a:buClr>
            </a:pPr>
            <a:r>
              <a:rPr lang="en-US" sz="1200" dirty="0"/>
              <a:t>(Mounted and tested with neutrons at </a:t>
            </a:r>
            <a:r>
              <a:rPr lang="en-US" sz="1200" i="1" dirty="0"/>
              <a:t>JRC-</a:t>
            </a:r>
            <a:r>
              <a:rPr lang="en-US" sz="1200" i="1" dirty="0" err="1"/>
              <a:t>Geel</a:t>
            </a:r>
            <a:r>
              <a:rPr lang="en-US" sz="1200" i="1" dirty="0"/>
              <a:t>/GELINA</a:t>
            </a:r>
            <a:r>
              <a:rPr lang="en-US" sz="1200" dirty="0"/>
              <a:t>).</a:t>
            </a:r>
          </a:p>
          <a:p>
            <a:pPr>
              <a:buClr>
                <a:srgbClr val="4EBCDA"/>
              </a:buClr>
            </a:pPr>
            <a:endParaRPr lang="en-US" sz="700" dirty="0"/>
          </a:p>
          <a:p>
            <a:pPr marL="285750" indent="-285750">
              <a:buClr>
                <a:srgbClr val="4EBCDA"/>
              </a:buClr>
              <a:buFont typeface="Wingdings" panose="05000000000000000000" pitchFamily="2" charset="2"/>
              <a:buChar char="Ø"/>
            </a:pPr>
            <a:r>
              <a:rPr lang="en-US" sz="1600" b="1" dirty="0">
                <a:solidFill>
                  <a:srgbClr val="B7D43C"/>
                </a:solidFill>
              </a:rPr>
              <a:t>NEW Li-doped neutron absorber </a:t>
            </a:r>
          </a:p>
          <a:p>
            <a:pPr>
              <a:buClr>
                <a:srgbClr val="4EBCDA"/>
              </a:buClr>
            </a:pPr>
            <a:r>
              <a:rPr lang="en-US" sz="1600" b="1" dirty="0">
                <a:solidFill>
                  <a:srgbClr val="B7D43C"/>
                </a:solidFill>
              </a:rPr>
              <a:t>	</a:t>
            </a:r>
            <a:r>
              <a:rPr lang="en-US" sz="1200" dirty="0"/>
              <a:t>(designed by </a:t>
            </a:r>
            <a:r>
              <a:rPr lang="en-US" sz="1200" i="1" dirty="0"/>
              <a:t>CIEMAT</a:t>
            </a:r>
            <a:r>
              <a:rPr lang="en-US" sz="1200" dirty="0"/>
              <a:t> and fabricated by </a:t>
            </a:r>
            <a:r>
              <a:rPr lang="en-US" sz="1200" i="1" dirty="0"/>
              <a:t>CERN</a:t>
            </a:r>
            <a:r>
              <a:rPr lang="en-US" sz="1200" dirty="0"/>
              <a:t>).</a:t>
            </a:r>
            <a:endParaRPr lang="en-US" sz="1400" dirty="0"/>
          </a:p>
          <a:p>
            <a:pPr>
              <a:buClr>
                <a:srgbClr val="4EBCDA"/>
              </a:buClr>
            </a:pPr>
            <a:endParaRPr lang="en-US" sz="200" dirty="0"/>
          </a:p>
          <a:p>
            <a:pPr marL="285750" indent="-285750">
              <a:buClr>
                <a:srgbClr val="4EBCDA"/>
              </a:buClr>
              <a:buFont typeface="Wingdings" panose="05000000000000000000" pitchFamily="2" charset="2"/>
              <a:buChar char="Ø"/>
            </a:pPr>
            <a:r>
              <a:rPr lang="en-US" sz="1600" b="1" dirty="0">
                <a:solidFill>
                  <a:srgbClr val="B7D43C"/>
                </a:solidFill>
              </a:rPr>
              <a:t>NEW pipes </a:t>
            </a:r>
            <a:r>
              <a:rPr lang="en-US" sz="1600" dirty="0"/>
              <a:t>and </a:t>
            </a:r>
            <a:r>
              <a:rPr lang="en-US" sz="1600" b="1" dirty="0">
                <a:solidFill>
                  <a:srgbClr val="B7D43C"/>
                </a:solidFill>
              </a:rPr>
              <a:t>structure material </a:t>
            </a:r>
            <a:r>
              <a:rPr lang="en-US" sz="1200" dirty="0"/>
              <a:t>for the FC inside the TAC</a:t>
            </a:r>
            <a:endParaRPr lang="en-US" sz="1600" dirty="0"/>
          </a:p>
          <a:p>
            <a:pPr>
              <a:buClr>
                <a:srgbClr val="4EBCDA"/>
              </a:buClr>
            </a:pPr>
            <a:endParaRPr lang="en-US" sz="800" dirty="0"/>
          </a:p>
          <a:p>
            <a:pPr marL="285750" indent="-285750">
              <a:buClr>
                <a:srgbClr val="4EBCDA"/>
              </a:buClr>
              <a:buFont typeface="Wingdings" panose="05000000000000000000" pitchFamily="2" charset="2"/>
              <a:buChar char="Ø"/>
            </a:pPr>
            <a:r>
              <a:rPr lang="en-US" sz="1600" b="1" dirty="0">
                <a:solidFill>
                  <a:srgbClr val="B7D43C"/>
                </a:solidFill>
              </a:rPr>
              <a:t>NEW pulse shape analysis </a:t>
            </a:r>
            <a:r>
              <a:rPr lang="en-US" sz="1200" dirty="0"/>
              <a:t>routine for both FC and TAC</a:t>
            </a:r>
            <a:endParaRPr lang="en-US" sz="1400" dirty="0"/>
          </a:p>
          <a:p>
            <a:pPr>
              <a:buClr>
                <a:srgbClr val="4EBCDA"/>
              </a:buClr>
            </a:pPr>
            <a:endParaRPr lang="en-US" sz="400" dirty="0"/>
          </a:p>
          <a:p>
            <a:pPr marL="285750" indent="-285750">
              <a:buClr>
                <a:srgbClr val="4EBCDA"/>
              </a:buClr>
              <a:buFont typeface="Wingdings" panose="05000000000000000000" pitchFamily="2" charset="2"/>
              <a:buChar char="Ø"/>
            </a:pPr>
            <a:r>
              <a:rPr lang="en-US" sz="1600" b="1" dirty="0">
                <a:solidFill>
                  <a:srgbClr val="B7D43C"/>
                </a:solidFill>
              </a:rPr>
              <a:t>Expected uncertainties</a:t>
            </a:r>
          </a:p>
          <a:p>
            <a:pPr>
              <a:buClr>
                <a:srgbClr val="4EBCDA"/>
              </a:buClr>
            </a:pPr>
            <a:r>
              <a:rPr lang="en-US" sz="1600" b="1" dirty="0"/>
              <a:t>          FTC : </a:t>
            </a:r>
            <a:r>
              <a:rPr lang="en-US" sz="1600" b="1" i="0" dirty="0">
                <a:effectLst/>
              </a:rPr>
              <a:t>3% &lt; 100 eV &lt; 4-6% &lt; 1 keV ; </a:t>
            </a:r>
          </a:p>
          <a:p>
            <a:pPr>
              <a:buClr>
                <a:srgbClr val="4EBCDA"/>
              </a:buClr>
            </a:pPr>
            <a:r>
              <a:rPr lang="en-US" sz="1600" b="1" i="0" dirty="0">
                <a:effectLst/>
              </a:rPr>
              <a:t>          TSC</a:t>
            </a:r>
            <a:r>
              <a:rPr lang="en-US" sz="1600" dirty="0"/>
              <a:t> : </a:t>
            </a:r>
            <a:r>
              <a:rPr lang="en-US" sz="1600" b="1" i="0" dirty="0">
                <a:effectLst/>
              </a:rPr>
              <a:t>100 eV &lt; 3-4% &lt; 10 keV</a:t>
            </a:r>
            <a:r>
              <a:rPr lang="en-US" sz="1600" b="0" i="0" dirty="0">
                <a:effectLst/>
              </a:rPr>
              <a:t>.</a:t>
            </a:r>
            <a:r>
              <a:rPr lang="en-US" sz="1600" dirty="0"/>
              <a:t> </a:t>
            </a:r>
            <a:br>
              <a:rPr lang="en-US" sz="1600" dirty="0"/>
            </a:br>
            <a:br>
              <a:rPr lang="en-US" sz="1600" dirty="0"/>
            </a:br>
            <a:r>
              <a:rPr lang="en-US" sz="1600" b="1" dirty="0"/>
              <a:t> </a:t>
            </a:r>
            <a:endParaRPr lang="en-US" b="1" dirty="0"/>
          </a:p>
        </p:txBody>
      </p:sp>
      <p:sp>
        <p:nvSpPr>
          <p:cNvPr id="2" name="Espace réservé du numéro de diapositive 1">
            <a:extLst>
              <a:ext uri="{FF2B5EF4-FFF2-40B4-BE49-F238E27FC236}">
                <a16:creationId xmlns:a16="http://schemas.microsoft.com/office/drawing/2014/main" id="{A002722F-1FEF-479E-81E5-AC7EB9C3F875}"/>
              </a:ext>
            </a:extLst>
          </p:cNvPr>
          <p:cNvSpPr>
            <a:spLocks noGrp="1"/>
          </p:cNvSpPr>
          <p:nvPr>
            <p:ph type="sldNum" sz="quarter" idx="12"/>
          </p:nvPr>
        </p:nvSpPr>
        <p:spPr/>
        <p:txBody>
          <a:bodyPr/>
          <a:lstStyle/>
          <a:p>
            <a:fld id="{53E20274-DEB0-41FA-AFE9-AFED40CFC641}" type="slidenum">
              <a:rPr lang="fr-FR" smtClean="0"/>
              <a:pPr/>
              <a:t>20</a:t>
            </a:fld>
            <a:endParaRPr lang="fr-FR" dirty="0"/>
          </a:p>
        </p:txBody>
      </p:sp>
      <p:sp>
        <p:nvSpPr>
          <p:cNvPr id="4" name="Larme 3">
            <a:extLst>
              <a:ext uri="{FF2B5EF4-FFF2-40B4-BE49-F238E27FC236}">
                <a16:creationId xmlns:a16="http://schemas.microsoft.com/office/drawing/2014/main" id="{BC6B89B1-7043-40FB-808E-75D9C704798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B22A92B-689B-4D40-99A5-532E719349AF}"/>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pic>
        <p:nvPicPr>
          <p:cNvPr id="6" name="Image 5">
            <a:extLst>
              <a:ext uri="{FF2B5EF4-FFF2-40B4-BE49-F238E27FC236}">
                <a16:creationId xmlns:a16="http://schemas.microsoft.com/office/drawing/2014/main" id="{37ED1CFF-9C66-447F-93BC-E4C8C1553FA5}"/>
              </a:ext>
            </a:extLst>
          </p:cNvPr>
          <p:cNvPicPr>
            <a:picLocks noChangeAspect="1"/>
          </p:cNvPicPr>
          <p:nvPr/>
        </p:nvPicPr>
        <p:blipFill>
          <a:blip r:embed="rId3"/>
          <a:stretch>
            <a:fillRect/>
          </a:stretch>
        </p:blipFill>
        <p:spPr>
          <a:xfrm rot="19594581">
            <a:off x="9716764" y="-151423"/>
            <a:ext cx="1776391" cy="1914555"/>
          </a:xfrm>
          <a:prstGeom prst="rect">
            <a:avLst/>
          </a:prstGeom>
        </p:spPr>
      </p:pic>
      <p:sp>
        <p:nvSpPr>
          <p:cNvPr id="7" name="ZoneTexte 6">
            <a:extLst>
              <a:ext uri="{FF2B5EF4-FFF2-40B4-BE49-F238E27FC236}">
                <a16:creationId xmlns:a16="http://schemas.microsoft.com/office/drawing/2014/main" id="{85EBDEE9-0972-43DE-B97B-417626EB43DA}"/>
              </a:ext>
            </a:extLst>
          </p:cNvPr>
          <p:cNvSpPr txBox="1"/>
          <p:nvPr/>
        </p:nvSpPr>
        <p:spPr>
          <a:xfrm>
            <a:off x="7752184" y="402388"/>
            <a:ext cx="1672253"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CAPTURE</a:t>
            </a:r>
          </a:p>
        </p:txBody>
      </p:sp>
      <p:pic>
        <p:nvPicPr>
          <p:cNvPr id="8" name="Image 7">
            <a:extLst>
              <a:ext uri="{FF2B5EF4-FFF2-40B4-BE49-F238E27FC236}">
                <a16:creationId xmlns:a16="http://schemas.microsoft.com/office/drawing/2014/main" id="{ED02393D-2C25-440B-B390-D1D888B772A6}"/>
              </a:ext>
            </a:extLst>
          </p:cNvPr>
          <p:cNvPicPr>
            <a:picLocks noChangeAspect="1"/>
          </p:cNvPicPr>
          <p:nvPr/>
        </p:nvPicPr>
        <p:blipFill>
          <a:blip r:embed="rId4"/>
          <a:stretch>
            <a:fillRect/>
          </a:stretch>
        </p:blipFill>
        <p:spPr>
          <a:xfrm>
            <a:off x="226255" y="1974832"/>
            <a:ext cx="599259" cy="458892"/>
          </a:xfrm>
          <a:prstGeom prst="chevron">
            <a:avLst/>
          </a:prstGeom>
          <a:ln w="19050">
            <a:solidFill>
              <a:srgbClr val="41C0F0"/>
            </a:solidFill>
          </a:ln>
        </p:spPr>
      </p:pic>
      <p:sp>
        <p:nvSpPr>
          <p:cNvPr id="11" name="ZoneTexte 10">
            <a:extLst>
              <a:ext uri="{FF2B5EF4-FFF2-40B4-BE49-F238E27FC236}">
                <a16:creationId xmlns:a16="http://schemas.microsoft.com/office/drawing/2014/main" id="{11FD9111-433F-4BE1-8589-70C61F2EABC8}"/>
              </a:ext>
            </a:extLst>
          </p:cNvPr>
          <p:cNvSpPr txBox="1"/>
          <p:nvPr/>
        </p:nvSpPr>
        <p:spPr>
          <a:xfrm>
            <a:off x="962124" y="1960683"/>
            <a:ext cx="6790060" cy="646331"/>
          </a:xfrm>
          <a:prstGeom prst="rect">
            <a:avLst/>
          </a:prstGeom>
          <a:noFill/>
        </p:spPr>
        <p:txBody>
          <a:bodyPr wrap="square" rtlCol="0">
            <a:spAutoFit/>
          </a:bodyPr>
          <a:lstStyle/>
          <a:p>
            <a:r>
              <a:rPr lang="en-US" b="1" dirty="0"/>
              <a:t>To meet the challenge : </a:t>
            </a:r>
          </a:p>
          <a:p>
            <a:r>
              <a:rPr lang="en-US" b="1" i="0" dirty="0">
                <a:effectLst/>
              </a:rPr>
              <a:t>Fission tagging configuration</a:t>
            </a:r>
            <a:r>
              <a:rPr lang="en-US" dirty="0"/>
              <a:t> </a:t>
            </a:r>
            <a:r>
              <a:rPr lang="en-US" sz="1600" dirty="0"/>
              <a:t>up to 1 keV </a:t>
            </a:r>
            <a:r>
              <a:rPr lang="en-US" dirty="0"/>
              <a:t>&amp; </a:t>
            </a:r>
            <a:r>
              <a:rPr lang="en-US" b="1" i="0" dirty="0">
                <a:effectLst/>
              </a:rPr>
              <a:t>Thick sample configuration</a:t>
            </a:r>
            <a:r>
              <a:rPr lang="en-US" dirty="0"/>
              <a:t> </a:t>
            </a:r>
            <a:endParaRPr lang="en-US" b="1" dirty="0"/>
          </a:p>
        </p:txBody>
      </p:sp>
      <p:pic>
        <p:nvPicPr>
          <p:cNvPr id="12" name="Image 11">
            <a:extLst>
              <a:ext uri="{FF2B5EF4-FFF2-40B4-BE49-F238E27FC236}">
                <a16:creationId xmlns:a16="http://schemas.microsoft.com/office/drawing/2014/main" id="{7B2BC532-ED6F-4288-8D27-1E189BA03ED6}"/>
              </a:ext>
            </a:extLst>
          </p:cNvPr>
          <p:cNvPicPr>
            <a:picLocks noChangeAspect="1"/>
          </p:cNvPicPr>
          <p:nvPr/>
        </p:nvPicPr>
        <p:blipFill rotWithShape="1">
          <a:blip r:embed="rId5">
            <a:duotone>
              <a:schemeClr val="accent4">
                <a:shade val="45000"/>
                <a:satMod val="135000"/>
              </a:schemeClr>
              <a:prstClr val="white"/>
            </a:duotone>
          </a:blip>
          <a:srcRect l="6822" t="10101" r="4851" b="18500"/>
          <a:stretch/>
        </p:blipFill>
        <p:spPr>
          <a:xfrm>
            <a:off x="1041933" y="895096"/>
            <a:ext cx="979888" cy="792088"/>
          </a:xfrm>
          <a:prstGeom prst="rect">
            <a:avLst/>
          </a:prstGeom>
        </p:spPr>
      </p:pic>
      <p:sp>
        <p:nvSpPr>
          <p:cNvPr id="13" name="ZoneTexte 12">
            <a:extLst>
              <a:ext uri="{FF2B5EF4-FFF2-40B4-BE49-F238E27FC236}">
                <a16:creationId xmlns:a16="http://schemas.microsoft.com/office/drawing/2014/main" id="{89C12476-8E42-4568-8454-B2B054598CA4}"/>
              </a:ext>
            </a:extLst>
          </p:cNvPr>
          <p:cNvSpPr txBox="1"/>
          <p:nvPr/>
        </p:nvSpPr>
        <p:spPr>
          <a:xfrm>
            <a:off x="2015497" y="1006577"/>
            <a:ext cx="4477508" cy="523220"/>
          </a:xfrm>
          <a:prstGeom prst="rect">
            <a:avLst/>
          </a:prstGeom>
          <a:noFill/>
        </p:spPr>
        <p:txBody>
          <a:bodyPr wrap="none" rtlCol="0">
            <a:spAutoFit/>
          </a:bodyPr>
          <a:lstStyle/>
          <a:p>
            <a:r>
              <a:rPr lang="fr-FR" sz="2800" b="1" baseline="30000" dirty="0">
                <a:solidFill>
                  <a:srgbClr val="C069B4"/>
                </a:solidFill>
              </a:rPr>
              <a:t>239</a:t>
            </a:r>
            <a:r>
              <a:rPr lang="fr-FR" sz="2800" b="1" dirty="0">
                <a:solidFill>
                  <a:srgbClr val="C069B4"/>
                </a:solidFill>
              </a:rPr>
              <a:t>Pu(</a:t>
            </a:r>
            <a:r>
              <a:rPr lang="fr-FR" sz="2800" b="1" dirty="0" err="1">
                <a:solidFill>
                  <a:srgbClr val="C069B4"/>
                </a:solidFill>
              </a:rPr>
              <a:t>n,</a:t>
            </a:r>
            <a:r>
              <a:rPr lang="fr-FR" sz="2800" b="1" dirty="0" err="1">
                <a:solidFill>
                  <a:srgbClr val="C069B4"/>
                </a:solidFill>
                <a:latin typeface="Symbol" panose="05050102010706020507" pitchFamily="18" charset="2"/>
              </a:rPr>
              <a:t>g</a:t>
            </a:r>
            <a:r>
              <a:rPr lang="fr-FR" sz="2800" b="1" dirty="0">
                <a:solidFill>
                  <a:srgbClr val="C069B4"/>
                </a:solidFill>
              </a:rPr>
              <a:t>) &amp; </a:t>
            </a:r>
            <a:r>
              <a:rPr lang="fr-FR" sz="2800" b="1" dirty="0">
                <a:solidFill>
                  <a:srgbClr val="C069B4"/>
                </a:solidFill>
                <a:latin typeface="Symbol" panose="05050102010706020507" pitchFamily="18" charset="2"/>
              </a:rPr>
              <a:t>a</a:t>
            </a:r>
            <a:r>
              <a:rPr lang="fr-FR" sz="2800" b="1" dirty="0">
                <a:solidFill>
                  <a:srgbClr val="C069B4"/>
                </a:solidFill>
              </a:rPr>
              <a:t>-ratio @ n_TOF</a:t>
            </a:r>
          </a:p>
        </p:txBody>
      </p:sp>
      <p:sp>
        <p:nvSpPr>
          <p:cNvPr id="14" name="ZoneTexte 13">
            <a:extLst>
              <a:ext uri="{FF2B5EF4-FFF2-40B4-BE49-F238E27FC236}">
                <a16:creationId xmlns:a16="http://schemas.microsoft.com/office/drawing/2014/main" id="{53BFEA52-1DCA-4A80-99B0-3FEE27FFC41A}"/>
              </a:ext>
            </a:extLst>
          </p:cNvPr>
          <p:cNvSpPr txBox="1"/>
          <p:nvPr/>
        </p:nvSpPr>
        <p:spPr>
          <a:xfrm>
            <a:off x="332" y="6024214"/>
            <a:ext cx="3647152" cy="461665"/>
          </a:xfrm>
          <a:prstGeom prst="rect">
            <a:avLst/>
          </a:prstGeom>
          <a:noFill/>
        </p:spPr>
        <p:txBody>
          <a:bodyPr wrap="none" rtlCol="0">
            <a:spAutoFit/>
          </a:bodyPr>
          <a:lstStyle/>
          <a:p>
            <a:r>
              <a:rPr lang="fr-FR" sz="1200" dirty="0">
                <a:solidFill>
                  <a:schemeClr val="tx2">
                    <a:lumMod val="60000"/>
                    <a:lumOff val="40000"/>
                  </a:schemeClr>
                </a:solidFill>
                <a:latin typeface="Agency FB" panose="020B0503020202020204" pitchFamily="34" charset="0"/>
              </a:rPr>
              <a:t>A. Sanchez Caballero </a:t>
            </a:r>
            <a:r>
              <a:rPr lang="fr-FR" sz="1200" i="1" dirty="0">
                <a:solidFill>
                  <a:schemeClr val="tx2">
                    <a:lumMod val="60000"/>
                    <a:lumOff val="40000"/>
                  </a:schemeClr>
                </a:solidFill>
                <a:latin typeface="Agency FB" panose="020B0503020202020204" pitchFamily="34" charset="0"/>
              </a:rPr>
              <a:t>et al. </a:t>
            </a:r>
            <a:r>
              <a:rPr lang="en-US" sz="1200" b="0" i="0" dirty="0">
                <a:solidFill>
                  <a:schemeClr val="tx2">
                    <a:lumMod val="60000"/>
                    <a:lumOff val="40000"/>
                  </a:schemeClr>
                </a:solidFill>
                <a:effectLst/>
                <a:latin typeface="Agency FB" panose="020B0503020202020204" pitchFamily="34" charset="0"/>
              </a:rPr>
              <a:t>EPJ Web of Conferences </a:t>
            </a:r>
            <a:r>
              <a:rPr lang="en-US" sz="1200" b="1" i="0" dirty="0">
                <a:solidFill>
                  <a:schemeClr val="tx2">
                    <a:lumMod val="60000"/>
                    <a:lumOff val="40000"/>
                  </a:schemeClr>
                </a:solidFill>
                <a:effectLst/>
                <a:latin typeface="Agency FB" panose="020B0503020202020204" pitchFamily="34" charset="0"/>
              </a:rPr>
              <a:t>294</a:t>
            </a:r>
            <a:r>
              <a:rPr lang="en-US" sz="1200" b="0" i="0" dirty="0">
                <a:solidFill>
                  <a:schemeClr val="tx2">
                    <a:lumMod val="60000"/>
                    <a:lumOff val="40000"/>
                  </a:schemeClr>
                </a:solidFill>
                <a:effectLst/>
                <a:latin typeface="Agency FB" panose="020B0503020202020204" pitchFamily="34" charset="0"/>
              </a:rPr>
              <a:t>, 01003 (2024)</a:t>
            </a:r>
            <a:r>
              <a:rPr lang="en-US" sz="1200" dirty="0">
                <a:solidFill>
                  <a:schemeClr val="tx2">
                    <a:lumMod val="60000"/>
                    <a:lumOff val="40000"/>
                  </a:schemeClr>
                </a:solidFill>
                <a:latin typeface="Agency FB" panose="020B0503020202020204" pitchFamily="34" charset="0"/>
              </a:rPr>
              <a:t> </a:t>
            </a:r>
            <a:br>
              <a:rPr lang="en-US" sz="1200" dirty="0">
                <a:solidFill>
                  <a:schemeClr val="tx2">
                    <a:lumMod val="60000"/>
                    <a:lumOff val="40000"/>
                  </a:schemeClr>
                </a:solidFill>
                <a:latin typeface="Agency FB" panose="020B0503020202020204" pitchFamily="34" charset="0"/>
              </a:rPr>
            </a:br>
            <a:r>
              <a:rPr lang="en-US" sz="1200" dirty="0">
                <a:solidFill>
                  <a:schemeClr val="tx2">
                    <a:lumMod val="60000"/>
                    <a:lumOff val="40000"/>
                  </a:schemeClr>
                </a:solidFill>
                <a:latin typeface="Agency FB" panose="020B0503020202020204" pitchFamily="34" charset="0"/>
              </a:rPr>
              <a:t>D. Cano Ott, JEFFDOC 2217</a:t>
            </a:r>
            <a:endParaRPr lang="fr-FR" sz="1200" dirty="0">
              <a:solidFill>
                <a:schemeClr val="tx2">
                  <a:lumMod val="60000"/>
                  <a:lumOff val="40000"/>
                </a:schemeClr>
              </a:solidFill>
              <a:latin typeface="Agency FB" panose="020B0503020202020204" pitchFamily="34" charset="0"/>
            </a:endParaRPr>
          </a:p>
        </p:txBody>
      </p:sp>
      <p:pic>
        <p:nvPicPr>
          <p:cNvPr id="18" name="Image 17">
            <a:extLst>
              <a:ext uri="{FF2B5EF4-FFF2-40B4-BE49-F238E27FC236}">
                <a16:creationId xmlns:a16="http://schemas.microsoft.com/office/drawing/2014/main" id="{E8B3FFA6-A73A-4E45-8788-02C9BE32FD75}"/>
              </a:ext>
            </a:extLst>
          </p:cNvPr>
          <p:cNvPicPr>
            <a:picLocks noChangeAspect="1"/>
          </p:cNvPicPr>
          <p:nvPr/>
        </p:nvPicPr>
        <p:blipFill>
          <a:blip r:embed="rId6"/>
          <a:stretch>
            <a:fillRect/>
          </a:stretch>
        </p:blipFill>
        <p:spPr>
          <a:xfrm>
            <a:off x="5911636" y="3086482"/>
            <a:ext cx="1782730" cy="1350719"/>
          </a:xfrm>
          <a:prstGeom prst="rect">
            <a:avLst/>
          </a:prstGeom>
          <a:ln>
            <a:noFill/>
          </a:ln>
          <a:effectLst>
            <a:outerShdw blurRad="50800" dist="76200" dir="2700000" algn="tl" rotWithShape="0">
              <a:schemeClr val="tx1">
                <a:alpha val="40000"/>
              </a:schemeClr>
            </a:outerShdw>
          </a:effectLst>
        </p:spPr>
      </p:pic>
      <p:pic>
        <p:nvPicPr>
          <p:cNvPr id="20" name="Image 19">
            <a:extLst>
              <a:ext uri="{FF2B5EF4-FFF2-40B4-BE49-F238E27FC236}">
                <a16:creationId xmlns:a16="http://schemas.microsoft.com/office/drawing/2014/main" id="{EDD905A7-6EC0-4A79-BAD3-4309396A95B1}"/>
              </a:ext>
            </a:extLst>
          </p:cNvPr>
          <p:cNvPicPr>
            <a:picLocks noChangeAspect="1"/>
          </p:cNvPicPr>
          <p:nvPr/>
        </p:nvPicPr>
        <p:blipFill>
          <a:blip r:embed="rId7"/>
          <a:stretch>
            <a:fillRect/>
          </a:stretch>
        </p:blipFill>
        <p:spPr>
          <a:xfrm>
            <a:off x="1311722" y="2933084"/>
            <a:ext cx="2640343" cy="581771"/>
          </a:xfrm>
          <a:prstGeom prst="rect">
            <a:avLst/>
          </a:prstGeom>
          <a:ln>
            <a:noFill/>
          </a:ln>
          <a:effectLst>
            <a:outerShdw blurRad="50800" dist="76200" dir="2700000" algn="tl" rotWithShape="0">
              <a:schemeClr val="tx1">
                <a:alpha val="40000"/>
              </a:schemeClr>
            </a:outerShdw>
          </a:effectLst>
        </p:spPr>
      </p:pic>
      <p:pic>
        <p:nvPicPr>
          <p:cNvPr id="35" name="Image 34">
            <a:extLst>
              <a:ext uri="{FF2B5EF4-FFF2-40B4-BE49-F238E27FC236}">
                <a16:creationId xmlns:a16="http://schemas.microsoft.com/office/drawing/2014/main" id="{DAB0C0B5-C2FE-4539-A275-2238E689FF39}"/>
              </a:ext>
            </a:extLst>
          </p:cNvPr>
          <p:cNvPicPr>
            <a:picLocks noChangeAspect="1"/>
          </p:cNvPicPr>
          <p:nvPr/>
        </p:nvPicPr>
        <p:blipFill>
          <a:blip r:embed="rId8"/>
          <a:stretch>
            <a:fillRect/>
          </a:stretch>
        </p:blipFill>
        <p:spPr>
          <a:xfrm>
            <a:off x="4825487" y="4885339"/>
            <a:ext cx="1679481" cy="1145319"/>
          </a:xfrm>
          <a:prstGeom prst="rect">
            <a:avLst/>
          </a:prstGeom>
          <a:ln>
            <a:noFill/>
          </a:ln>
          <a:effectLst>
            <a:outerShdw blurRad="50800" dist="76200" dir="2700000" algn="tl" rotWithShape="0">
              <a:schemeClr val="tx1">
                <a:alpha val="40000"/>
              </a:schemeClr>
            </a:outerShdw>
          </a:effectLst>
        </p:spPr>
      </p:pic>
      <p:sp>
        <p:nvSpPr>
          <p:cNvPr id="44" name="ZoneTexte 43">
            <a:extLst>
              <a:ext uri="{FF2B5EF4-FFF2-40B4-BE49-F238E27FC236}">
                <a16:creationId xmlns:a16="http://schemas.microsoft.com/office/drawing/2014/main" id="{2B7E2D52-9B0B-448A-89AC-376CB9B9EBC7}"/>
              </a:ext>
            </a:extLst>
          </p:cNvPr>
          <p:cNvSpPr txBox="1"/>
          <p:nvPr/>
        </p:nvSpPr>
        <p:spPr>
          <a:xfrm>
            <a:off x="6052560" y="1773830"/>
            <a:ext cx="184731" cy="646331"/>
          </a:xfrm>
          <a:prstGeom prst="rect">
            <a:avLst/>
          </a:prstGeom>
          <a:noFill/>
        </p:spPr>
        <p:txBody>
          <a:bodyPr wrap="none" rtlCol="0">
            <a:spAutoFit/>
          </a:bodyPr>
          <a:lstStyle/>
          <a:p>
            <a:br>
              <a:rPr lang="fr-FR" dirty="0"/>
            </a:br>
            <a:endParaRPr lang="fr-FR" dirty="0"/>
          </a:p>
        </p:txBody>
      </p:sp>
      <p:sp>
        <p:nvSpPr>
          <p:cNvPr id="26" name="ZoneTexte 25">
            <a:extLst>
              <a:ext uri="{FF2B5EF4-FFF2-40B4-BE49-F238E27FC236}">
                <a16:creationId xmlns:a16="http://schemas.microsoft.com/office/drawing/2014/main" id="{45E75526-06A2-4E86-9A02-0176A21A79D5}"/>
              </a:ext>
            </a:extLst>
          </p:cNvPr>
          <p:cNvSpPr txBox="1"/>
          <p:nvPr/>
        </p:nvSpPr>
        <p:spPr>
          <a:xfrm>
            <a:off x="2203878" y="1471135"/>
            <a:ext cx="3848682" cy="276999"/>
          </a:xfrm>
          <a:prstGeom prst="rect">
            <a:avLst/>
          </a:prstGeom>
          <a:noFill/>
        </p:spPr>
        <p:txBody>
          <a:bodyPr wrap="none" rtlCol="0">
            <a:spAutoFit/>
          </a:bodyPr>
          <a:lstStyle/>
          <a:p>
            <a:r>
              <a:rPr lang="en-US" sz="1200" dirty="0">
                <a:solidFill>
                  <a:srgbClr val="7030A0"/>
                </a:solidFill>
              </a:rPr>
              <a:t>CIEMAT, University of Lodz, JRC-</a:t>
            </a:r>
            <a:r>
              <a:rPr lang="en-US" sz="1200" dirty="0" err="1">
                <a:solidFill>
                  <a:srgbClr val="7030A0"/>
                </a:solidFill>
              </a:rPr>
              <a:t>Geel</a:t>
            </a:r>
            <a:r>
              <a:rPr lang="en-US" sz="1200" dirty="0">
                <a:solidFill>
                  <a:srgbClr val="7030A0"/>
                </a:solidFill>
              </a:rPr>
              <a:t>, and the n_TOF collab</a:t>
            </a:r>
            <a:endParaRPr lang="fr-FR" sz="1200" dirty="0">
              <a:solidFill>
                <a:srgbClr val="7030A0"/>
              </a:solidFill>
            </a:endParaRPr>
          </a:p>
        </p:txBody>
      </p:sp>
      <p:grpSp>
        <p:nvGrpSpPr>
          <p:cNvPr id="43" name="Groupe 42">
            <a:extLst>
              <a:ext uri="{FF2B5EF4-FFF2-40B4-BE49-F238E27FC236}">
                <a16:creationId xmlns:a16="http://schemas.microsoft.com/office/drawing/2014/main" id="{9A34A2A5-63F6-4543-8CE2-817DCA8E2B96}"/>
              </a:ext>
            </a:extLst>
          </p:cNvPr>
          <p:cNvGrpSpPr/>
          <p:nvPr/>
        </p:nvGrpSpPr>
        <p:grpSpPr>
          <a:xfrm>
            <a:off x="7192498" y="5537929"/>
            <a:ext cx="4463878" cy="888777"/>
            <a:chOff x="7537928" y="4613700"/>
            <a:chExt cx="4463878" cy="888777"/>
          </a:xfrm>
        </p:grpSpPr>
        <p:sp>
          <p:nvSpPr>
            <p:cNvPr id="45" name="ZoneTexte 44">
              <a:extLst>
                <a:ext uri="{FF2B5EF4-FFF2-40B4-BE49-F238E27FC236}">
                  <a16:creationId xmlns:a16="http://schemas.microsoft.com/office/drawing/2014/main" id="{7925A7C3-FE63-4031-859E-19006929A75D}"/>
                </a:ext>
              </a:extLst>
            </p:cNvPr>
            <p:cNvSpPr txBox="1"/>
            <p:nvPr/>
          </p:nvSpPr>
          <p:spPr>
            <a:xfrm>
              <a:off x="8393126" y="4613700"/>
              <a:ext cx="3608680" cy="646331"/>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t>
              </a:r>
            </a:p>
            <a:p>
              <a:r>
                <a:rPr lang="en-US" b="1" dirty="0">
                  <a:solidFill>
                    <a:srgbClr val="94AB61"/>
                  </a:solidFill>
                  <a:latin typeface="Aharoni" panose="02010803020104030203" pitchFamily="2" charset="-79"/>
                  <a:cs typeface="Aharoni" panose="02010803020104030203" pitchFamily="2" charset="-79"/>
                </a:rPr>
                <a:t>&amp; more accurate measurements</a:t>
              </a:r>
            </a:p>
          </p:txBody>
        </p:sp>
        <p:pic>
          <p:nvPicPr>
            <p:cNvPr id="46" name="Image 45">
              <a:extLst>
                <a:ext uri="{FF2B5EF4-FFF2-40B4-BE49-F238E27FC236}">
                  <a16:creationId xmlns:a16="http://schemas.microsoft.com/office/drawing/2014/main" id="{C793F10C-5C57-42A1-85F8-5A5DD14FB5D4}"/>
                </a:ext>
              </a:extLst>
            </p:cNvPr>
            <p:cNvPicPr>
              <a:picLocks noChangeAspect="1"/>
            </p:cNvPicPr>
            <p:nvPr/>
          </p:nvPicPr>
          <p:blipFill>
            <a:blip r:embed="rId9">
              <a:duotone>
                <a:schemeClr val="accent3">
                  <a:shade val="45000"/>
                  <a:satMod val="135000"/>
                </a:schemeClr>
                <a:prstClr val="white"/>
              </a:duotone>
            </a:blip>
            <a:stretch>
              <a:fillRect/>
            </a:stretch>
          </p:blipFill>
          <p:spPr>
            <a:xfrm>
              <a:off x="7537928" y="4648253"/>
              <a:ext cx="854224" cy="854224"/>
            </a:xfrm>
            <a:prstGeom prst="rect">
              <a:avLst/>
            </a:prstGeom>
          </p:spPr>
        </p:pic>
      </p:grpSp>
      <p:pic>
        <p:nvPicPr>
          <p:cNvPr id="49" name="Image 48">
            <a:extLst>
              <a:ext uri="{FF2B5EF4-FFF2-40B4-BE49-F238E27FC236}">
                <a16:creationId xmlns:a16="http://schemas.microsoft.com/office/drawing/2014/main" id="{049213D2-9609-4C9D-9FAA-396C153450B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401" t="19551" r="16401" b="19551"/>
          <a:stretch/>
        </p:blipFill>
        <p:spPr>
          <a:xfrm>
            <a:off x="19118578" y="3670670"/>
            <a:ext cx="667170" cy="604623"/>
          </a:xfrm>
          <a:prstGeom prst="rect">
            <a:avLst/>
          </a:prstGeom>
        </p:spPr>
      </p:pic>
      <p:pic>
        <p:nvPicPr>
          <p:cNvPr id="16" name="Image 15">
            <a:extLst>
              <a:ext uri="{FF2B5EF4-FFF2-40B4-BE49-F238E27FC236}">
                <a16:creationId xmlns:a16="http://schemas.microsoft.com/office/drawing/2014/main" id="{D15BBE67-6B68-4C8F-BB7C-BD6B29A520F6}"/>
              </a:ext>
            </a:extLst>
          </p:cNvPr>
          <p:cNvPicPr>
            <a:picLocks noChangeAspect="1"/>
          </p:cNvPicPr>
          <p:nvPr/>
        </p:nvPicPr>
        <p:blipFill>
          <a:blip r:embed="rId11"/>
          <a:stretch>
            <a:fillRect/>
          </a:stretch>
        </p:blipFill>
        <p:spPr>
          <a:xfrm>
            <a:off x="8673851" y="1868910"/>
            <a:ext cx="2537199" cy="3386427"/>
          </a:xfrm>
          <a:prstGeom prst="rect">
            <a:avLst/>
          </a:prstGeom>
          <a:ln>
            <a:noFill/>
          </a:ln>
          <a:effectLst>
            <a:outerShdw blurRad="50800" dist="76200" dir="2700000" algn="tl" rotWithShape="0">
              <a:schemeClr val="tx1">
                <a:alpha val="40000"/>
              </a:schemeClr>
            </a:outerShdw>
          </a:effectLst>
        </p:spPr>
      </p:pic>
      <p:sp>
        <p:nvSpPr>
          <p:cNvPr id="22" name="ZoneTexte 21">
            <a:extLst>
              <a:ext uri="{FF2B5EF4-FFF2-40B4-BE49-F238E27FC236}">
                <a16:creationId xmlns:a16="http://schemas.microsoft.com/office/drawing/2014/main" id="{E9A25FF6-7142-478A-803A-437D04BBDD6F}"/>
              </a:ext>
            </a:extLst>
          </p:cNvPr>
          <p:cNvSpPr txBox="1"/>
          <p:nvPr/>
        </p:nvSpPr>
        <p:spPr>
          <a:xfrm>
            <a:off x="8673851" y="4880600"/>
            <a:ext cx="1093569" cy="369332"/>
          </a:xfrm>
          <a:prstGeom prst="rect">
            <a:avLst/>
          </a:prstGeom>
          <a:noFill/>
        </p:spPr>
        <p:txBody>
          <a:bodyPr wrap="none" rtlCol="0">
            <a:spAutoFit/>
          </a:bodyPr>
          <a:lstStyle/>
          <a:p>
            <a:r>
              <a:rPr lang="fr-FR" b="1" dirty="0" err="1">
                <a:solidFill>
                  <a:schemeClr val="bg1"/>
                </a:solidFill>
                <a:latin typeface="Agency FB" panose="020B0503020202020204" pitchFamily="34" charset="0"/>
              </a:rPr>
              <a:t>TAC@n_TOF</a:t>
            </a:r>
            <a:endParaRPr lang="fr-FR"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306682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45DC3238-DA54-4AEC-8298-E844151BA8F6}"/>
              </a:ext>
            </a:extLst>
          </p:cNvPr>
          <p:cNvGrpSpPr/>
          <p:nvPr/>
        </p:nvGrpSpPr>
        <p:grpSpPr>
          <a:xfrm>
            <a:off x="316095" y="1690593"/>
            <a:ext cx="10393808" cy="4295317"/>
            <a:chOff x="8262519" y="2535234"/>
            <a:chExt cx="10393808" cy="4295317"/>
          </a:xfrm>
        </p:grpSpPr>
        <p:sp>
          <p:nvSpPr>
            <p:cNvPr id="23" name="ZoneTexte 22">
              <a:extLst>
                <a:ext uri="{FF2B5EF4-FFF2-40B4-BE49-F238E27FC236}">
                  <a16:creationId xmlns:a16="http://schemas.microsoft.com/office/drawing/2014/main" id="{38687255-42F9-412E-AEF0-FBF84580F82B}"/>
                </a:ext>
              </a:extLst>
            </p:cNvPr>
            <p:cNvSpPr txBox="1"/>
            <p:nvPr/>
          </p:nvSpPr>
          <p:spPr>
            <a:xfrm>
              <a:off x="8961606" y="2552457"/>
              <a:ext cx="9694721" cy="4278094"/>
            </a:xfrm>
            <a:prstGeom prst="rect">
              <a:avLst/>
            </a:prstGeom>
            <a:noFill/>
          </p:spPr>
          <p:txBody>
            <a:bodyPr wrap="square" rtlCol="0">
              <a:spAutoFit/>
            </a:bodyPr>
            <a:lstStyle/>
            <a:p>
              <a:pPr marL="285750" indent="-285750">
                <a:buClr>
                  <a:srgbClr val="4EBCDA"/>
                </a:buClr>
                <a:buFont typeface="Wingdings" panose="05000000000000000000" pitchFamily="2" charset="2"/>
                <a:buChar char="q"/>
              </a:pPr>
              <a:r>
                <a:rPr lang="en-US" dirty="0"/>
                <a:t>Many experimental programs dedicated to (n, </a:t>
              </a:r>
              <a:r>
                <a:rPr lang="en-US" dirty="0">
                  <a:latin typeface="Symbol" panose="05050102010706020507" pitchFamily="18" charset="2"/>
                </a:rPr>
                <a:t>g</a:t>
              </a:r>
              <a:r>
                <a:rPr lang="en-US" dirty="0"/>
                <a:t>) measurement </a:t>
              </a:r>
            </a:p>
            <a:p>
              <a:pPr>
                <a:buClr>
                  <a:srgbClr val="4EBCDA"/>
                </a:buClr>
              </a:pPr>
              <a:r>
                <a:rPr lang="en-US" dirty="0"/>
                <a:t>      with important detectors development</a:t>
              </a:r>
            </a:p>
            <a:p>
              <a:pPr>
                <a:buClr>
                  <a:srgbClr val="4EBCDA"/>
                </a:buClr>
              </a:pPr>
              <a:r>
                <a:rPr lang="en-US" dirty="0"/>
                <a:t>	</a:t>
              </a:r>
              <a:r>
                <a:rPr lang="en-US" sz="1600" dirty="0"/>
                <a:t>See the long list of </a:t>
              </a:r>
              <a:r>
                <a:rPr lang="en-US" sz="1600" dirty="0">
                  <a:solidFill>
                    <a:srgbClr val="C069B4"/>
                  </a:solidFill>
                  <a:latin typeface="Britannic Bold" panose="020B0903060703020204" pitchFamily="34" charset="0"/>
                </a:rPr>
                <a:t>ND2025</a:t>
              </a:r>
              <a:r>
                <a:rPr lang="en-US" sz="1600" dirty="0">
                  <a:solidFill>
                    <a:srgbClr val="7030A0"/>
                  </a:solidFill>
                  <a:latin typeface="Britannic Bold" panose="020B0903060703020204" pitchFamily="34" charset="0"/>
                </a:rPr>
                <a:t> </a:t>
              </a:r>
              <a:r>
                <a:rPr lang="en-US" sz="1600" dirty="0"/>
                <a:t>presentations on (</a:t>
              </a:r>
              <a:r>
                <a:rPr lang="en-US" sz="1600" dirty="0" err="1"/>
                <a:t>n,</a:t>
              </a:r>
              <a:r>
                <a:rPr lang="en-US" sz="1600" dirty="0" err="1">
                  <a:latin typeface="Symbol" panose="05050102010706020507" pitchFamily="18" charset="2"/>
                </a:rPr>
                <a:t>g</a:t>
              </a:r>
              <a:r>
                <a:rPr lang="en-US" sz="1600" dirty="0"/>
                <a:t>) experimental measurements</a:t>
              </a:r>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sz="1600" dirty="0"/>
            </a:p>
            <a:p>
              <a:pPr>
                <a:buClr>
                  <a:srgbClr val="4EBCDA"/>
                </a:buClr>
              </a:pPr>
              <a:endParaRPr lang="en-US" dirty="0"/>
            </a:p>
            <a:p>
              <a:pPr marL="285750" indent="-285750">
                <a:buClr>
                  <a:srgbClr val="4EBCDA"/>
                </a:buClr>
                <a:buFont typeface="Wingdings" panose="05000000000000000000" pitchFamily="2" charset="2"/>
                <a:buChar char="q"/>
              </a:pPr>
              <a:r>
                <a:rPr lang="en-US" dirty="0"/>
                <a:t>Challenging measurement on short-lived nuclei</a:t>
              </a:r>
            </a:p>
            <a:p>
              <a:pPr>
                <a:buClr>
                  <a:srgbClr val="4EBCDA"/>
                </a:buClr>
              </a:pPr>
              <a:endParaRPr lang="en-US" sz="900" dirty="0"/>
            </a:p>
            <a:p>
              <a:pPr marL="285750" indent="-285750">
                <a:buClr>
                  <a:srgbClr val="4EBCDA"/>
                </a:buClr>
                <a:buFont typeface="Wingdings" panose="05000000000000000000" pitchFamily="2" charset="2"/>
                <a:buChar char="q"/>
              </a:pPr>
              <a:r>
                <a:rPr lang="en-US" dirty="0"/>
                <a:t>Importance of encouraging exchanges with evaluators </a:t>
              </a:r>
            </a:p>
            <a:p>
              <a:pPr>
                <a:buClr>
                  <a:srgbClr val="4EBCDA"/>
                </a:buClr>
              </a:pPr>
              <a:r>
                <a:rPr lang="en-US" dirty="0"/>
                <a:t>     to better understand the needs then better constrain/design the exp. Project ;  ex</a:t>
              </a:r>
              <a:r>
                <a:rPr lang="en-US" b="1" dirty="0"/>
                <a:t> </a:t>
              </a:r>
              <a:r>
                <a:rPr lang="en-US" b="1" baseline="30000" dirty="0">
                  <a:solidFill>
                    <a:srgbClr val="C069B4"/>
                  </a:solidFill>
                </a:rPr>
                <a:t>238</a:t>
              </a:r>
              <a:r>
                <a:rPr lang="en-US" b="1" dirty="0">
                  <a:solidFill>
                    <a:srgbClr val="C069B4"/>
                  </a:solidFill>
                </a:rPr>
                <a:t>U</a:t>
              </a:r>
              <a:r>
                <a:rPr lang="en-US" dirty="0">
                  <a:solidFill>
                    <a:srgbClr val="C069B4"/>
                  </a:solidFill>
                </a:rPr>
                <a:t>(n, </a:t>
              </a:r>
              <a:r>
                <a:rPr lang="en-US" dirty="0">
                  <a:solidFill>
                    <a:srgbClr val="C069B4"/>
                  </a:solidFill>
                  <a:latin typeface="Symbol" panose="05050102010706020507" pitchFamily="18" charset="2"/>
                </a:rPr>
                <a:t>g</a:t>
              </a:r>
              <a:r>
                <a:rPr lang="en-US" dirty="0">
                  <a:solidFill>
                    <a:srgbClr val="C069B4"/>
                  </a:solidFill>
                </a:rPr>
                <a:t>)                                                   </a:t>
              </a:r>
              <a:endParaRPr lang="en-US" dirty="0"/>
            </a:p>
          </p:txBody>
        </p:sp>
        <p:pic>
          <p:nvPicPr>
            <p:cNvPr id="22" name="Image 21">
              <a:extLst>
                <a:ext uri="{FF2B5EF4-FFF2-40B4-BE49-F238E27FC236}">
                  <a16:creationId xmlns:a16="http://schemas.microsoft.com/office/drawing/2014/main" id="{8A0642E5-31F6-42A8-840E-AA10279BB421}"/>
                </a:ext>
              </a:extLst>
            </p:cNvPr>
            <p:cNvPicPr>
              <a:picLocks noChangeAspect="1"/>
            </p:cNvPicPr>
            <p:nvPr/>
          </p:nvPicPr>
          <p:blipFill>
            <a:blip r:embed="rId2"/>
            <a:stretch>
              <a:fillRect/>
            </a:stretch>
          </p:blipFill>
          <p:spPr>
            <a:xfrm>
              <a:off x="8262519" y="2535234"/>
              <a:ext cx="599259" cy="458892"/>
            </a:xfrm>
            <a:prstGeom prst="chevron">
              <a:avLst/>
            </a:prstGeom>
            <a:ln w="19050">
              <a:solidFill>
                <a:srgbClr val="41C0F0"/>
              </a:solidFill>
            </a:ln>
          </p:spPr>
        </p:pic>
        <p:cxnSp>
          <p:nvCxnSpPr>
            <p:cNvPr id="25" name="Connecteur droit 24">
              <a:extLst>
                <a:ext uri="{FF2B5EF4-FFF2-40B4-BE49-F238E27FC236}">
                  <a16:creationId xmlns:a16="http://schemas.microsoft.com/office/drawing/2014/main" id="{5066524F-E636-415C-9882-69F96C05A709}"/>
                </a:ext>
              </a:extLst>
            </p:cNvPr>
            <p:cNvCxnSpPr>
              <a:cxnSpLocks/>
            </p:cNvCxnSpPr>
            <p:nvPr/>
          </p:nvCxnSpPr>
          <p:spPr>
            <a:xfrm>
              <a:off x="8861778" y="2544126"/>
              <a:ext cx="0" cy="4105779"/>
            </a:xfrm>
            <a:prstGeom prst="line">
              <a:avLst/>
            </a:prstGeom>
            <a:ln w="38100">
              <a:solidFill>
                <a:srgbClr val="4EBCDA"/>
              </a:solidFill>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1">
            <a:extLst>
              <a:ext uri="{FF2B5EF4-FFF2-40B4-BE49-F238E27FC236}">
                <a16:creationId xmlns:a16="http://schemas.microsoft.com/office/drawing/2014/main" id="{A002722F-1FEF-479E-81E5-AC7EB9C3F875}"/>
              </a:ext>
            </a:extLst>
          </p:cNvPr>
          <p:cNvSpPr>
            <a:spLocks noGrp="1"/>
          </p:cNvSpPr>
          <p:nvPr>
            <p:ph type="sldNum" sz="quarter" idx="12"/>
          </p:nvPr>
        </p:nvSpPr>
        <p:spPr/>
        <p:txBody>
          <a:bodyPr/>
          <a:lstStyle/>
          <a:p>
            <a:fld id="{53E20274-DEB0-41FA-AFE9-AFED40CFC641}" type="slidenum">
              <a:rPr lang="fr-FR" smtClean="0"/>
              <a:pPr/>
              <a:t>21</a:t>
            </a:fld>
            <a:endParaRPr lang="fr-FR" dirty="0"/>
          </a:p>
        </p:txBody>
      </p:sp>
      <p:sp>
        <p:nvSpPr>
          <p:cNvPr id="4" name="Larme 3">
            <a:extLst>
              <a:ext uri="{FF2B5EF4-FFF2-40B4-BE49-F238E27FC236}">
                <a16:creationId xmlns:a16="http://schemas.microsoft.com/office/drawing/2014/main" id="{BC6B89B1-7043-40FB-808E-75D9C704798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B22A92B-689B-4D40-99A5-532E719349AF}"/>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pic>
        <p:nvPicPr>
          <p:cNvPr id="6" name="Image 5">
            <a:extLst>
              <a:ext uri="{FF2B5EF4-FFF2-40B4-BE49-F238E27FC236}">
                <a16:creationId xmlns:a16="http://schemas.microsoft.com/office/drawing/2014/main" id="{37ED1CFF-9C66-447F-93BC-E4C8C1553FA5}"/>
              </a:ext>
            </a:extLst>
          </p:cNvPr>
          <p:cNvPicPr>
            <a:picLocks noChangeAspect="1"/>
          </p:cNvPicPr>
          <p:nvPr/>
        </p:nvPicPr>
        <p:blipFill>
          <a:blip r:embed="rId3"/>
          <a:stretch>
            <a:fillRect/>
          </a:stretch>
        </p:blipFill>
        <p:spPr>
          <a:xfrm rot="19594581">
            <a:off x="9716764" y="-151423"/>
            <a:ext cx="1776391" cy="1914555"/>
          </a:xfrm>
          <a:prstGeom prst="rect">
            <a:avLst/>
          </a:prstGeom>
        </p:spPr>
      </p:pic>
      <p:sp>
        <p:nvSpPr>
          <p:cNvPr id="7" name="ZoneTexte 6">
            <a:extLst>
              <a:ext uri="{FF2B5EF4-FFF2-40B4-BE49-F238E27FC236}">
                <a16:creationId xmlns:a16="http://schemas.microsoft.com/office/drawing/2014/main" id="{85EBDEE9-0972-43DE-B97B-417626EB43DA}"/>
              </a:ext>
            </a:extLst>
          </p:cNvPr>
          <p:cNvSpPr txBox="1"/>
          <p:nvPr/>
        </p:nvSpPr>
        <p:spPr>
          <a:xfrm>
            <a:off x="7752184" y="402388"/>
            <a:ext cx="1672253"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CAPTURE</a:t>
            </a:r>
          </a:p>
        </p:txBody>
      </p:sp>
      <p:pic>
        <p:nvPicPr>
          <p:cNvPr id="24" name="Image 23">
            <a:extLst>
              <a:ext uri="{FF2B5EF4-FFF2-40B4-BE49-F238E27FC236}">
                <a16:creationId xmlns:a16="http://schemas.microsoft.com/office/drawing/2014/main" id="{BC078E8E-B516-4DFB-B18F-656F29FC99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01" t="19551" r="16401" b="19551"/>
          <a:stretch/>
        </p:blipFill>
        <p:spPr>
          <a:xfrm>
            <a:off x="9912424" y="5262456"/>
            <a:ext cx="955295" cy="865736"/>
          </a:xfrm>
          <a:prstGeom prst="rect">
            <a:avLst/>
          </a:prstGeom>
        </p:spPr>
      </p:pic>
      <p:grpSp>
        <p:nvGrpSpPr>
          <p:cNvPr id="38" name="Groupe 37">
            <a:extLst>
              <a:ext uri="{FF2B5EF4-FFF2-40B4-BE49-F238E27FC236}">
                <a16:creationId xmlns:a16="http://schemas.microsoft.com/office/drawing/2014/main" id="{98497ED7-5A09-46F8-A3A3-58E91056953D}"/>
              </a:ext>
            </a:extLst>
          </p:cNvPr>
          <p:cNvGrpSpPr/>
          <p:nvPr/>
        </p:nvGrpSpPr>
        <p:grpSpPr>
          <a:xfrm>
            <a:off x="1303665" y="2754577"/>
            <a:ext cx="2357575" cy="1918554"/>
            <a:chOff x="1436170" y="2924945"/>
            <a:chExt cx="2357575" cy="1918554"/>
          </a:xfrm>
        </p:grpSpPr>
        <p:pic>
          <p:nvPicPr>
            <p:cNvPr id="16" name="Image 15">
              <a:extLst>
                <a:ext uri="{FF2B5EF4-FFF2-40B4-BE49-F238E27FC236}">
                  <a16:creationId xmlns:a16="http://schemas.microsoft.com/office/drawing/2014/main" id="{426A09C3-42EA-427E-9F33-5A69C9EBE1F6}"/>
                </a:ext>
              </a:extLst>
            </p:cNvPr>
            <p:cNvPicPr>
              <a:picLocks noChangeAspect="1"/>
            </p:cNvPicPr>
            <p:nvPr/>
          </p:nvPicPr>
          <p:blipFill>
            <a:blip r:embed="rId5"/>
            <a:stretch>
              <a:fillRect/>
            </a:stretch>
          </p:blipFill>
          <p:spPr>
            <a:xfrm>
              <a:off x="1436170" y="2924945"/>
              <a:ext cx="2357575" cy="1918554"/>
            </a:xfrm>
            <a:prstGeom prst="rect">
              <a:avLst/>
            </a:prstGeom>
            <a:ln>
              <a:noFill/>
            </a:ln>
            <a:effectLst>
              <a:outerShdw blurRad="50800" dist="76200" dir="2700000" algn="tl" rotWithShape="0">
                <a:srgbClr val="333333">
                  <a:alpha val="40000"/>
                </a:srgbClr>
              </a:outerShdw>
            </a:effectLst>
          </p:spPr>
        </p:pic>
        <p:sp>
          <p:nvSpPr>
            <p:cNvPr id="35" name="ZoneTexte 34">
              <a:extLst>
                <a:ext uri="{FF2B5EF4-FFF2-40B4-BE49-F238E27FC236}">
                  <a16:creationId xmlns:a16="http://schemas.microsoft.com/office/drawing/2014/main" id="{EFD67786-5357-480C-BE55-4280EC2CF319}"/>
                </a:ext>
              </a:extLst>
            </p:cNvPr>
            <p:cNvSpPr txBox="1"/>
            <p:nvPr/>
          </p:nvSpPr>
          <p:spPr>
            <a:xfrm>
              <a:off x="1449253" y="4535722"/>
              <a:ext cx="1165704" cy="307777"/>
            </a:xfrm>
            <a:prstGeom prst="rect">
              <a:avLst/>
            </a:prstGeom>
            <a:noFill/>
          </p:spPr>
          <p:txBody>
            <a:bodyPr wrap="none" rtlCol="0">
              <a:spAutoFit/>
            </a:bodyPr>
            <a:lstStyle/>
            <a:p>
              <a:r>
                <a:rPr lang="fr-FR" sz="1400" b="1" dirty="0">
                  <a:solidFill>
                    <a:schemeClr val="bg1"/>
                  </a:solidFill>
                  <a:latin typeface="Agency FB" panose="020B0503020202020204" pitchFamily="34" charset="0"/>
                </a:rPr>
                <a:t>DANCE@LANSCE</a:t>
              </a:r>
            </a:p>
          </p:txBody>
        </p:sp>
      </p:grpSp>
      <p:grpSp>
        <p:nvGrpSpPr>
          <p:cNvPr id="40" name="Groupe 39">
            <a:extLst>
              <a:ext uri="{FF2B5EF4-FFF2-40B4-BE49-F238E27FC236}">
                <a16:creationId xmlns:a16="http://schemas.microsoft.com/office/drawing/2014/main" id="{55892E35-0AE3-448B-9568-9CE6717161AF}"/>
              </a:ext>
            </a:extLst>
          </p:cNvPr>
          <p:cNvGrpSpPr/>
          <p:nvPr/>
        </p:nvGrpSpPr>
        <p:grpSpPr>
          <a:xfrm>
            <a:off x="7233638" y="2752720"/>
            <a:ext cx="3550670" cy="1863807"/>
            <a:chOff x="7211483" y="2900135"/>
            <a:chExt cx="3550670" cy="1863807"/>
          </a:xfrm>
        </p:grpSpPr>
        <p:pic>
          <p:nvPicPr>
            <p:cNvPr id="19" name="Image 18">
              <a:extLst>
                <a:ext uri="{FF2B5EF4-FFF2-40B4-BE49-F238E27FC236}">
                  <a16:creationId xmlns:a16="http://schemas.microsoft.com/office/drawing/2014/main" id="{D831E37C-43A6-4930-83C0-AD4584548971}"/>
                </a:ext>
              </a:extLst>
            </p:cNvPr>
            <p:cNvPicPr>
              <a:picLocks noChangeAspect="1"/>
            </p:cNvPicPr>
            <p:nvPr/>
          </p:nvPicPr>
          <p:blipFill>
            <a:blip r:embed="rId6"/>
            <a:stretch>
              <a:fillRect/>
            </a:stretch>
          </p:blipFill>
          <p:spPr>
            <a:xfrm>
              <a:off x="7211483" y="2900135"/>
              <a:ext cx="3550670" cy="1863807"/>
            </a:xfrm>
            <a:prstGeom prst="rect">
              <a:avLst/>
            </a:prstGeom>
            <a:ln>
              <a:noFill/>
            </a:ln>
            <a:effectLst>
              <a:outerShdw blurRad="50800" dist="76200" dir="2700000" algn="tl" rotWithShape="0">
                <a:srgbClr val="333333">
                  <a:alpha val="40000"/>
                </a:srgbClr>
              </a:outerShdw>
            </a:effectLst>
          </p:spPr>
        </p:pic>
        <p:sp>
          <p:nvSpPr>
            <p:cNvPr id="36" name="ZoneTexte 35">
              <a:extLst>
                <a:ext uri="{FF2B5EF4-FFF2-40B4-BE49-F238E27FC236}">
                  <a16:creationId xmlns:a16="http://schemas.microsoft.com/office/drawing/2014/main" id="{21801912-D93D-4903-936A-F818DC83D731}"/>
                </a:ext>
              </a:extLst>
            </p:cNvPr>
            <p:cNvSpPr txBox="1"/>
            <p:nvPr/>
          </p:nvSpPr>
          <p:spPr>
            <a:xfrm>
              <a:off x="7297490" y="4398256"/>
              <a:ext cx="1119217" cy="307777"/>
            </a:xfrm>
            <a:prstGeom prst="rect">
              <a:avLst/>
            </a:prstGeom>
            <a:noFill/>
          </p:spPr>
          <p:txBody>
            <a:bodyPr wrap="none" rtlCol="0">
              <a:spAutoFit/>
            </a:bodyPr>
            <a:lstStyle/>
            <a:p>
              <a:r>
                <a:rPr lang="fr-FR" sz="1400" b="1" dirty="0">
                  <a:solidFill>
                    <a:schemeClr val="bg1"/>
                  </a:solidFill>
                  <a:latin typeface="Agency FB" panose="020B0503020202020204" pitchFamily="34" charset="0"/>
                </a:rPr>
                <a:t>DICER@LANSCE</a:t>
              </a:r>
            </a:p>
          </p:txBody>
        </p:sp>
      </p:grpSp>
      <p:grpSp>
        <p:nvGrpSpPr>
          <p:cNvPr id="39" name="Groupe 38">
            <a:extLst>
              <a:ext uri="{FF2B5EF4-FFF2-40B4-BE49-F238E27FC236}">
                <a16:creationId xmlns:a16="http://schemas.microsoft.com/office/drawing/2014/main" id="{79116402-918F-4658-8061-E307B1A5C89D}"/>
              </a:ext>
            </a:extLst>
          </p:cNvPr>
          <p:cNvGrpSpPr/>
          <p:nvPr/>
        </p:nvGrpSpPr>
        <p:grpSpPr>
          <a:xfrm>
            <a:off x="4326695" y="2779387"/>
            <a:ext cx="2448582" cy="1893744"/>
            <a:chOff x="4400683" y="2933276"/>
            <a:chExt cx="2448582" cy="1893744"/>
          </a:xfrm>
        </p:grpSpPr>
        <p:pic>
          <p:nvPicPr>
            <p:cNvPr id="20" name="Image 19">
              <a:extLst>
                <a:ext uri="{FF2B5EF4-FFF2-40B4-BE49-F238E27FC236}">
                  <a16:creationId xmlns:a16="http://schemas.microsoft.com/office/drawing/2014/main" id="{A61E0B13-AD3D-459F-BD6C-07ECF52098E4}"/>
                </a:ext>
              </a:extLst>
            </p:cNvPr>
            <p:cNvPicPr>
              <a:picLocks noChangeAspect="1"/>
            </p:cNvPicPr>
            <p:nvPr/>
          </p:nvPicPr>
          <p:blipFill>
            <a:blip r:embed="rId7"/>
            <a:stretch>
              <a:fillRect/>
            </a:stretch>
          </p:blipFill>
          <p:spPr>
            <a:xfrm>
              <a:off x="4400683" y="2933276"/>
              <a:ext cx="2397061" cy="1893744"/>
            </a:xfrm>
            <a:prstGeom prst="rect">
              <a:avLst/>
            </a:prstGeom>
            <a:ln>
              <a:noFill/>
            </a:ln>
            <a:effectLst>
              <a:outerShdw blurRad="50800" dist="76200" dir="2700000" algn="tl" rotWithShape="0">
                <a:srgbClr val="333333">
                  <a:alpha val="40000"/>
                </a:srgbClr>
              </a:outerShdw>
            </a:effectLst>
          </p:spPr>
        </p:pic>
        <p:sp>
          <p:nvSpPr>
            <p:cNvPr id="37" name="ZoneTexte 36">
              <a:extLst>
                <a:ext uri="{FF2B5EF4-FFF2-40B4-BE49-F238E27FC236}">
                  <a16:creationId xmlns:a16="http://schemas.microsoft.com/office/drawing/2014/main" id="{524E108D-C049-4D5D-87C4-9214559489C5}"/>
                </a:ext>
              </a:extLst>
            </p:cNvPr>
            <p:cNvSpPr txBox="1"/>
            <p:nvPr/>
          </p:nvSpPr>
          <p:spPr>
            <a:xfrm>
              <a:off x="5843862" y="4519243"/>
              <a:ext cx="1005403" cy="307777"/>
            </a:xfrm>
            <a:prstGeom prst="rect">
              <a:avLst/>
            </a:prstGeom>
            <a:solidFill>
              <a:schemeClr val="bg1">
                <a:alpha val="72000"/>
              </a:schemeClr>
            </a:solidFill>
          </p:spPr>
          <p:txBody>
            <a:bodyPr wrap="none" rtlCol="0">
              <a:spAutoFit/>
            </a:bodyPr>
            <a:lstStyle/>
            <a:p>
              <a:r>
                <a:rPr lang="fr-FR" sz="1400" b="1" dirty="0" err="1">
                  <a:latin typeface="Agency FB" panose="020B0503020202020204" pitchFamily="34" charset="0"/>
                </a:rPr>
                <a:t>S-TED@n-TOF</a:t>
              </a:r>
              <a:endParaRPr lang="fr-FR" sz="1400" b="1" dirty="0">
                <a:latin typeface="Agency FB" panose="020B0503020202020204" pitchFamily="34" charset="0"/>
              </a:endParaRPr>
            </a:p>
          </p:txBody>
        </p:sp>
      </p:grpSp>
      <p:sp>
        <p:nvSpPr>
          <p:cNvPr id="42" name="ZoneTexte 41">
            <a:extLst>
              <a:ext uri="{FF2B5EF4-FFF2-40B4-BE49-F238E27FC236}">
                <a16:creationId xmlns:a16="http://schemas.microsoft.com/office/drawing/2014/main" id="{04466BF5-AFEA-486D-A4EF-16F82127AA17}"/>
              </a:ext>
            </a:extLst>
          </p:cNvPr>
          <p:cNvSpPr txBox="1"/>
          <p:nvPr/>
        </p:nvSpPr>
        <p:spPr>
          <a:xfrm>
            <a:off x="7246405" y="4519242"/>
            <a:ext cx="1816523" cy="338554"/>
          </a:xfrm>
          <a:prstGeom prst="rect">
            <a:avLst/>
          </a:prstGeom>
          <a:noFill/>
        </p:spPr>
        <p:txBody>
          <a:bodyPr wrap="none" rtlCol="0">
            <a:spAutoFit/>
          </a:bodyPr>
          <a:lstStyle/>
          <a:p>
            <a:r>
              <a:rPr lang="fr-FR" sz="1600" dirty="0">
                <a:latin typeface="Agency FB" panose="020B0503020202020204" pitchFamily="34" charset="0"/>
              </a:rPr>
              <a:t>Transmission </a:t>
            </a:r>
            <a:r>
              <a:rPr lang="fr-FR" sz="1600" dirty="0" err="1">
                <a:latin typeface="Agency FB" panose="020B0503020202020204" pitchFamily="34" charset="0"/>
              </a:rPr>
              <a:t>experiment</a:t>
            </a:r>
            <a:endParaRPr lang="fr-FR" sz="1600" dirty="0">
              <a:latin typeface="Agency FB" panose="020B0503020202020204" pitchFamily="34" charset="0"/>
            </a:endParaRPr>
          </a:p>
        </p:txBody>
      </p:sp>
    </p:spTree>
    <p:extLst>
      <p:ext uri="{BB962C8B-B14F-4D97-AF65-F5344CB8AC3E}">
        <p14:creationId xmlns:p14="http://schemas.microsoft.com/office/powerpoint/2010/main" val="1928021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007198-3D1D-4A2F-B8B5-C8DABE1139C8}"/>
              </a:ext>
            </a:extLst>
          </p:cNvPr>
          <p:cNvSpPr>
            <a:spLocks noGrp="1"/>
          </p:cNvSpPr>
          <p:nvPr>
            <p:ph type="sldNum" sz="quarter" idx="12"/>
          </p:nvPr>
        </p:nvSpPr>
        <p:spPr/>
        <p:txBody>
          <a:bodyPr/>
          <a:lstStyle/>
          <a:p>
            <a:fld id="{53E20274-DEB0-41FA-AFE9-AFED40CFC641}" type="slidenum">
              <a:rPr lang="fr-FR" smtClean="0"/>
              <a:pPr/>
              <a:t>22</a:t>
            </a:fld>
            <a:endParaRPr lang="fr-FR" dirty="0"/>
          </a:p>
        </p:txBody>
      </p:sp>
      <p:sp>
        <p:nvSpPr>
          <p:cNvPr id="4" name="Larme 3">
            <a:extLst>
              <a:ext uri="{FF2B5EF4-FFF2-40B4-BE49-F238E27FC236}">
                <a16:creationId xmlns:a16="http://schemas.microsoft.com/office/drawing/2014/main" id="{A0271B83-EC38-4775-A838-AC5BFC757D86}"/>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370177E-855F-4396-A060-5AABC33AD960}"/>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F1344C1C-D0F6-409A-8163-656C2180AD40}"/>
              </a:ext>
            </a:extLst>
          </p:cNvPr>
          <p:cNvSpPr txBox="1"/>
          <p:nvPr/>
        </p:nvSpPr>
        <p:spPr>
          <a:xfrm>
            <a:off x="7752184" y="402388"/>
            <a:ext cx="1922321"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SCATTERING</a:t>
            </a:r>
          </a:p>
        </p:txBody>
      </p:sp>
      <p:pic>
        <p:nvPicPr>
          <p:cNvPr id="8" name="Image 7">
            <a:extLst>
              <a:ext uri="{FF2B5EF4-FFF2-40B4-BE49-F238E27FC236}">
                <a16:creationId xmlns:a16="http://schemas.microsoft.com/office/drawing/2014/main" id="{12AFB0E3-10A0-4827-9859-E9F2991DCF51}"/>
              </a:ext>
            </a:extLst>
          </p:cNvPr>
          <p:cNvPicPr>
            <a:picLocks noChangeAspect="1"/>
          </p:cNvPicPr>
          <p:nvPr/>
        </p:nvPicPr>
        <p:blipFill>
          <a:blip r:embed="rId2"/>
          <a:stretch>
            <a:fillRect/>
          </a:stretch>
        </p:blipFill>
        <p:spPr>
          <a:xfrm>
            <a:off x="9773919" y="0"/>
            <a:ext cx="2322088" cy="1444906"/>
          </a:xfrm>
          <a:prstGeom prst="rect">
            <a:avLst/>
          </a:prstGeom>
        </p:spPr>
      </p:pic>
      <p:pic>
        <p:nvPicPr>
          <p:cNvPr id="9" name="Image 8">
            <a:extLst>
              <a:ext uri="{FF2B5EF4-FFF2-40B4-BE49-F238E27FC236}">
                <a16:creationId xmlns:a16="http://schemas.microsoft.com/office/drawing/2014/main" id="{C90173AC-D1D4-47CB-AA5F-54B613921025}"/>
              </a:ext>
            </a:extLst>
          </p:cNvPr>
          <p:cNvPicPr>
            <a:picLocks noChangeAspect="1"/>
          </p:cNvPicPr>
          <p:nvPr/>
        </p:nvPicPr>
        <p:blipFill>
          <a:blip r:embed="rId3"/>
          <a:stretch>
            <a:fillRect/>
          </a:stretch>
        </p:blipFill>
        <p:spPr>
          <a:xfrm>
            <a:off x="623392" y="3264795"/>
            <a:ext cx="599259" cy="458892"/>
          </a:xfrm>
          <a:prstGeom prst="chevron">
            <a:avLst/>
          </a:prstGeom>
          <a:ln w="19050">
            <a:solidFill>
              <a:srgbClr val="41C0F0"/>
            </a:solidFill>
          </a:ln>
        </p:spPr>
      </p:pic>
      <p:sp>
        <p:nvSpPr>
          <p:cNvPr id="10" name="ZoneTexte 9">
            <a:extLst>
              <a:ext uri="{FF2B5EF4-FFF2-40B4-BE49-F238E27FC236}">
                <a16:creationId xmlns:a16="http://schemas.microsoft.com/office/drawing/2014/main" id="{B4EAC82E-85B3-4B6C-8F21-DFEEDE49D8B3}"/>
              </a:ext>
            </a:extLst>
          </p:cNvPr>
          <p:cNvSpPr txBox="1"/>
          <p:nvPr/>
        </p:nvSpPr>
        <p:spPr>
          <a:xfrm>
            <a:off x="1432817" y="3297758"/>
            <a:ext cx="4377930" cy="923330"/>
          </a:xfrm>
          <a:prstGeom prst="rect">
            <a:avLst/>
          </a:prstGeom>
          <a:noFill/>
        </p:spPr>
        <p:txBody>
          <a:bodyPr wrap="none" rtlCol="0">
            <a:spAutoFit/>
          </a:bodyPr>
          <a:lstStyle/>
          <a:p>
            <a:r>
              <a:rPr lang="en-US" b="1" dirty="0"/>
              <a:t>Requirements :</a:t>
            </a:r>
          </a:p>
          <a:p>
            <a:r>
              <a:rPr lang="en-US" b="1" dirty="0">
                <a:solidFill>
                  <a:srgbClr val="B7D43C"/>
                </a:solidFill>
              </a:rPr>
              <a:t>HPRL :</a:t>
            </a:r>
            <a:r>
              <a:rPr lang="en-US" dirty="0"/>
              <a:t> </a:t>
            </a:r>
            <a:r>
              <a:rPr lang="en-US" b="1" baseline="30000" dirty="0"/>
              <a:t>238</a:t>
            </a:r>
            <a:r>
              <a:rPr lang="en-US" b="1" dirty="0"/>
              <a:t>U </a:t>
            </a:r>
            <a:r>
              <a:rPr lang="en-US" sz="1600" i="1" dirty="0"/>
              <a:t>(2008)</a:t>
            </a:r>
            <a:r>
              <a:rPr lang="en-US" dirty="0"/>
              <a:t>; </a:t>
            </a:r>
            <a:r>
              <a:rPr lang="en-US" b="1" baseline="30000" dirty="0">
                <a:solidFill>
                  <a:srgbClr val="C069B4"/>
                </a:solidFill>
              </a:rPr>
              <a:t>56</a:t>
            </a:r>
            <a:r>
              <a:rPr lang="en-US" b="1" dirty="0">
                <a:solidFill>
                  <a:srgbClr val="C069B4"/>
                </a:solidFill>
              </a:rPr>
              <a:t>Fe</a:t>
            </a:r>
            <a:r>
              <a:rPr lang="en-US" dirty="0"/>
              <a:t> </a:t>
            </a:r>
            <a:r>
              <a:rPr lang="en-US" sz="1600" i="1" dirty="0"/>
              <a:t>(2008)</a:t>
            </a:r>
            <a:r>
              <a:rPr lang="en-US" dirty="0"/>
              <a:t>; </a:t>
            </a:r>
            <a:r>
              <a:rPr lang="en-US" baseline="30000" dirty="0"/>
              <a:t>206,208</a:t>
            </a:r>
            <a:r>
              <a:rPr lang="en-US" dirty="0"/>
              <a:t>Pb </a:t>
            </a:r>
            <a:r>
              <a:rPr lang="en-US" sz="1600" i="1" dirty="0"/>
              <a:t>(2008)</a:t>
            </a:r>
          </a:p>
          <a:p>
            <a:r>
              <a:rPr lang="en-US" b="1" dirty="0">
                <a:solidFill>
                  <a:srgbClr val="B7D43C"/>
                </a:solidFill>
              </a:rPr>
              <a:t>SG26 &amp; 46 : </a:t>
            </a:r>
            <a:r>
              <a:rPr lang="en-US" baseline="30000" dirty="0"/>
              <a:t>207</a:t>
            </a:r>
            <a:r>
              <a:rPr lang="en-US" dirty="0"/>
              <a:t>Pb, </a:t>
            </a:r>
            <a:r>
              <a:rPr lang="en-US" baseline="30000" dirty="0"/>
              <a:t>23</a:t>
            </a:r>
            <a:r>
              <a:rPr lang="en-US" dirty="0"/>
              <a:t>Na</a:t>
            </a:r>
            <a:endParaRPr lang="en-US" dirty="0">
              <a:highlight>
                <a:srgbClr val="FFFF00"/>
              </a:highlight>
            </a:endParaRPr>
          </a:p>
        </p:txBody>
      </p:sp>
      <p:pic>
        <p:nvPicPr>
          <p:cNvPr id="11" name="Image 10">
            <a:extLst>
              <a:ext uri="{FF2B5EF4-FFF2-40B4-BE49-F238E27FC236}">
                <a16:creationId xmlns:a16="http://schemas.microsoft.com/office/drawing/2014/main" id="{F2F18AD7-7AF5-422C-B935-9188CD496CA7}"/>
              </a:ext>
            </a:extLst>
          </p:cNvPr>
          <p:cNvPicPr>
            <a:picLocks noChangeAspect="1"/>
          </p:cNvPicPr>
          <p:nvPr/>
        </p:nvPicPr>
        <p:blipFill>
          <a:blip r:embed="rId3"/>
          <a:stretch>
            <a:fillRect/>
          </a:stretch>
        </p:blipFill>
        <p:spPr>
          <a:xfrm>
            <a:off x="616014" y="1219243"/>
            <a:ext cx="599259" cy="458892"/>
          </a:xfrm>
          <a:prstGeom prst="chevron">
            <a:avLst/>
          </a:prstGeom>
          <a:ln w="19050">
            <a:solidFill>
              <a:srgbClr val="41C0F0"/>
            </a:solidFill>
          </a:ln>
        </p:spPr>
      </p:pic>
      <p:sp>
        <p:nvSpPr>
          <p:cNvPr id="12" name="ZoneTexte 11">
            <a:extLst>
              <a:ext uri="{FF2B5EF4-FFF2-40B4-BE49-F238E27FC236}">
                <a16:creationId xmlns:a16="http://schemas.microsoft.com/office/drawing/2014/main" id="{FDD7E47F-DC63-4BCB-A56B-7D85D0E3A15A}"/>
              </a:ext>
            </a:extLst>
          </p:cNvPr>
          <p:cNvSpPr txBox="1"/>
          <p:nvPr/>
        </p:nvSpPr>
        <p:spPr>
          <a:xfrm>
            <a:off x="1418940" y="1249214"/>
            <a:ext cx="5605830" cy="369332"/>
          </a:xfrm>
          <a:prstGeom prst="rect">
            <a:avLst/>
          </a:prstGeom>
          <a:noFill/>
        </p:spPr>
        <p:txBody>
          <a:bodyPr wrap="none" rtlCol="0">
            <a:spAutoFit/>
          </a:bodyPr>
          <a:lstStyle/>
          <a:p>
            <a:r>
              <a:rPr lang="en-US" b="1" dirty="0"/>
              <a:t>Impact on k</a:t>
            </a:r>
            <a:r>
              <a:rPr lang="en-US" b="1" baseline="-25000" dirty="0"/>
              <a:t>eff</a:t>
            </a:r>
            <a:r>
              <a:rPr lang="en-US" b="1" dirty="0"/>
              <a:t>, peak power and doppler &amp; void coefficient</a:t>
            </a:r>
          </a:p>
        </p:txBody>
      </p:sp>
      <p:pic>
        <p:nvPicPr>
          <p:cNvPr id="13" name="Image 12">
            <a:extLst>
              <a:ext uri="{FF2B5EF4-FFF2-40B4-BE49-F238E27FC236}">
                <a16:creationId xmlns:a16="http://schemas.microsoft.com/office/drawing/2014/main" id="{C1406C7F-AC9A-45A0-B4F8-DC8AA93054B2}"/>
              </a:ext>
            </a:extLst>
          </p:cNvPr>
          <p:cNvPicPr>
            <a:picLocks noChangeAspect="1"/>
          </p:cNvPicPr>
          <p:nvPr/>
        </p:nvPicPr>
        <p:blipFill rotWithShape="1">
          <a:blip r:embed="rId4">
            <a:duotone>
              <a:schemeClr val="accent4">
                <a:shade val="45000"/>
                <a:satMod val="135000"/>
              </a:schemeClr>
              <a:prstClr val="white"/>
            </a:duotone>
          </a:blip>
          <a:srcRect l="29055" t="30898" r="27438" b="16012"/>
          <a:stretch/>
        </p:blipFill>
        <p:spPr>
          <a:xfrm>
            <a:off x="157333" y="4134073"/>
            <a:ext cx="1490520" cy="1023119"/>
          </a:xfrm>
          <a:prstGeom prst="rect">
            <a:avLst/>
          </a:prstGeom>
        </p:spPr>
      </p:pic>
      <p:sp>
        <p:nvSpPr>
          <p:cNvPr id="14" name="ZoneTexte 13">
            <a:extLst>
              <a:ext uri="{FF2B5EF4-FFF2-40B4-BE49-F238E27FC236}">
                <a16:creationId xmlns:a16="http://schemas.microsoft.com/office/drawing/2014/main" id="{7177425A-1F72-4D1F-B1B2-79E127820B73}"/>
              </a:ext>
            </a:extLst>
          </p:cNvPr>
          <p:cNvSpPr txBox="1"/>
          <p:nvPr/>
        </p:nvSpPr>
        <p:spPr>
          <a:xfrm>
            <a:off x="1058507" y="4367561"/>
            <a:ext cx="6399971" cy="2123658"/>
          </a:xfrm>
          <a:prstGeom prst="rect">
            <a:avLst/>
          </a:prstGeom>
          <a:noFill/>
        </p:spPr>
        <p:txBody>
          <a:bodyPr wrap="square" rtlCol="0">
            <a:spAutoFit/>
          </a:bodyPr>
          <a:lstStyle/>
          <a:p>
            <a:r>
              <a:rPr lang="en-US" sz="2400" b="1" baseline="30000" dirty="0">
                <a:solidFill>
                  <a:srgbClr val="C069B4"/>
                </a:solidFill>
              </a:rPr>
              <a:t>238</a:t>
            </a:r>
            <a:r>
              <a:rPr lang="en-US" sz="2400" b="1" dirty="0">
                <a:solidFill>
                  <a:srgbClr val="C069B4"/>
                </a:solidFill>
              </a:rPr>
              <a:t>U</a:t>
            </a:r>
            <a:endParaRPr lang="en-US" sz="2400" b="1" dirty="0"/>
          </a:p>
          <a:p>
            <a:r>
              <a:rPr lang="en-US" dirty="0"/>
              <a:t>Only few experimental data </a:t>
            </a:r>
          </a:p>
          <a:p>
            <a:r>
              <a:rPr lang="en-US" b="1" dirty="0"/>
              <a:t>Challenging measurement</a:t>
            </a:r>
            <a:r>
              <a:rPr lang="en-US" dirty="0"/>
              <a:t> </a:t>
            </a:r>
          </a:p>
          <a:p>
            <a:pPr marL="742950" lvl="1" indent="-285750">
              <a:buClr>
                <a:srgbClr val="32AAB7"/>
              </a:buClr>
              <a:buFont typeface="Wingdings" panose="05000000000000000000" pitchFamily="2" charset="2"/>
              <a:buChar char="Ø"/>
            </a:pPr>
            <a:r>
              <a:rPr lang="en-US" dirty="0"/>
              <a:t>Complex neutron detection </a:t>
            </a:r>
          </a:p>
          <a:p>
            <a:pPr marL="742950" lvl="1" indent="-285750">
              <a:buClr>
                <a:srgbClr val="32AAB7"/>
              </a:buClr>
              <a:buFont typeface="Wingdings" panose="05000000000000000000" pitchFamily="2" charset="2"/>
              <a:buChar char="Ø"/>
            </a:pPr>
            <a:r>
              <a:rPr lang="en-US" dirty="0"/>
              <a:t>In actinides, </a:t>
            </a:r>
            <a:r>
              <a:rPr lang="en-US" dirty="0">
                <a:latin typeface="Symbol" panose="05050102010706020507" pitchFamily="18" charset="2"/>
              </a:rPr>
              <a:t>g </a:t>
            </a:r>
            <a:r>
              <a:rPr lang="en-US" dirty="0"/>
              <a:t>measurement penalized by the high IC coefficient  (first level de-excitation)</a:t>
            </a:r>
          </a:p>
          <a:p>
            <a:pPr marL="742950" lvl="1" indent="-285750">
              <a:buClr>
                <a:srgbClr val="32AAB7"/>
              </a:buClr>
              <a:buFont typeface="Wingdings" panose="05000000000000000000" pitchFamily="2" charset="2"/>
              <a:buChar char="Ø"/>
            </a:pPr>
            <a:r>
              <a:rPr lang="en-US" dirty="0"/>
              <a:t>Tight target accuracy</a:t>
            </a:r>
          </a:p>
        </p:txBody>
      </p:sp>
      <p:grpSp>
        <p:nvGrpSpPr>
          <p:cNvPr id="24" name="Groupe 23">
            <a:extLst>
              <a:ext uri="{FF2B5EF4-FFF2-40B4-BE49-F238E27FC236}">
                <a16:creationId xmlns:a16="http://schemas.microsoft.com/office/drawing/2014/main" id="{E3FD98AD-B048-4D89-89AF-B12203D07CFD}"/>
              </a:ext>
            </a:extLst>
          </p:cNvPr>
          <p:cNvGrpSpPr/>
          <p:nvPr/>
        </p:nvGrpSpPr>
        <p:grpSpPr>
          <a:xfrm>
            <a:off x="6996181" y="5362756"/>
            <a:ext cx="5055387" cy="888777"/>
            <a:chOff x="7084697" y="5026120"/>
            <a:chExt cx="5055387" cy="888777"/>
          </a:xfrm>
        </p:grpSpPr>
        <p:sp>
          <p:nvSpPr>
            <p:cNvPr id="15" name="ZoneTexte 14">
              <a:extLst>
                <a:ext uri="{FF2B5EF4-FFF2-40B4-BE49-F238E27FC236}">
                  <a16:creationId xmlns:a16="http://schemas.microsoft.com/office/drawing/2014/main" id="{AFC44364-961C-4E0E-B114-3F7F18456EC6}"/>
                </a:ext>
              </a:extLst>
            </p:cNvPr>
            <p:cNvSpPr txBox="1"/>
            <p:nvPr/>
          </p:nvSpPr>
          <p:spPr>
            <a:xfrm>
              <a:off x="7939895" y="5026120"/>
              <a:ext cx="4200189" cy="646331"/>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&amp; more accurate measurements</a:t>
              </a:r>
            </a:p>
            <a:p>
              <a:r>
                <a:rPr lang="en-US" b="1" dirty="0">
                  <a:solidFill>
                    <a:srgbClr val="94AB61"/>
                  </a:solidFill>
                  <a:latin typeface="Aharoni" panose="02010803020104030203" pitchFamily="2" charset="-79"/>
                  <a:cs typeface="Aharoni" panose="02010803020104030203" pitchFamily="2" charset="-79"/>
                </a:rPr>
                <a:t>&amp; Nuclear model improvements </a:t>
              </a:r>
            </a:p>
          </p:txBody>
        </p:sp>
        <p:pic>
          <p:nvPicPr>
            <p:cNvPr id="16" name="Image 15">
              <a:extLst>
                <a:ext uri="{FF2B5EF4-FFF2-40B4-BE49-F238E27FC236}">
                  <a16:creationId xmlns:a16="http://schemas.microsoft.com/office/drawing/2014/main" id="{78EA4688-F799-442B-BC2C-7D533592FFF4}"/>
                </a:ext>
              </a:extLst>
            </p:cNvPr>
            <p:cNvPicPr>
              <a:picLocks noChangeAspect="1"/>
            </p:cNvPicPr>
            <p:nvPr/>
          </p:nvPicPr>
          <p:blipFill>
            <a:blip r:embed="rId5">
              <a:duotone>
                <a:schemeClr val="accent3">
                  <a:shade val="45000"/>
                  <a:satMod val="135000"/>
                </a:schemeClr>
                <a:prstClr val="white"/>
              </a:duotone>
            </a:blip>
            <a:stretch>
              <a:fillRect/>
            </a:stretch>
          </p:blipFill>
          <p:spPr>
            <a:xfrm>
              <a:off x="7084697" y="5060673"/>
              <a:ext cx="854224" cy="854224"/>
            </a:xfrm>
            <a:prstGeom prst="rect">
              <a:avLst/>
            </a:prstGeom>
          </p:spPr>
        </p:pic>
      </p:grpSp>
      <p:pic>
        <p:nvPicPr>
          <p:cNvPr id="23" name="Image 22">
            <a:extLst>
              <a:ext uri="{FF2B5EF4-FFF2-40B4-BE49-F238E27FC236}">
                <a16:creationId xmlns:a16="http://schemas.microsoft.com/office/drawing/2014/main" id="{3AC557C1-EC32-482A-A410-0B6F6FD05C26}"/>
              </a:ext>
            </a:extLst>
          </p:cNvPr>
          <p:cNvPicPr>
            <a:picLocks noChangeAspect="1"/>
          </p:cNvPicPr>
          <p:nvPr/>
        </p:nvPicPr>
        <p:blipFill>
          <a:blip r:embed="rId6"/>
          <a:stretch>
            <a:fillRect/>
          </a:stretch>
        </p:blipFill>
        <p:spPr>
          <a:xfrm>
            <a:off x="4221855" y="1639067"/>
            <a:ext cx="2618234" cy="1691999"/>
          </a:xfrm>
          <a:prstGeom prst="rect">
            <a:avLst/>
          </a:prstGeom>
        </p:spPr>
      </p:pic>
      <p:sp>
        <p:nvSpPr>
          <p:cNvPr id="26" name="ZoneTexte 25">
            <a:extLst>
              <a:ext uri="{FF2B5EF4-FFF2-40B4-BE49-F238E27FC236}">
                <a16:creationId xmlns:a16="http://schemas.microsoft.com/office/drawing/2014/main" id="{B0D6CF2A-6B45-40E8-AEEE-035F088F3DB1}"/>
              </a:ext>
            </a:extLst>
          </p:cNvPr>
          <p:cNvSpPr txBox="1"/>
          <p:nvPr/>
        </p:nvSpPr>
        <p:spPr>
          <a:xfrm>
            <a:off x="3176669" y="3289608"/>
            <a:ext cx="1962182" cy="338554"/>
          </a:xfrm>
          <a:prstGeom prst="rect">
            <a:avLst/>
          </a:prstGeom>
          <a:noFill/>
        </p:spPr>
        <p:txBody>
          <a:bodyPr wrap="square">
            <a:spAutoFit/>
          </a:bodyPr>
          <a:lstStyle/>
          <a:p>
            <a:r>
              <a:rPr lang="fr-FR" sz="1600" dirty="0" err="1">
                <a:solidFill>
                  <a:srgbClr val="C069B4"/>
                </a:solidFill>
                <a:latin typeface="Britannic Bold" panose="020B0903060703020204" pitchFamily="34" charset="0"/>
              </a:rPr>
              <a:t>See</a:t>
            </a:r>
            <a:r>
              <a:rPr lang="fr-FR" sz="1600" dirty="0">
                <a:solidFill>
                  <a:srgbClr val="C069B4"/>
                </a:solidFill>
                <a:latin typeface="Britannic Bold" panose="020B0903060703020204" pitchFamily="34" charset="0"/>
              </a:rPr>
              <a:t> in ND2025</a:t>
            </a:r>
          </a:p>
        </p:txBody>
      </p:sp>
      <p:pic>
        <p:nvPicPr>
          <p:cNvPr id="18" name="Image 17">
            <a:extLst>
              <a:ext uri="{FF2B5EF4-FFF2-40B4-BE49-F238E27FC236}">
                <a16:creationId xmlns:a16="http://schemas.microsoft.com/office/drawing/2014/main" id="{792D3442-7F45-4CE0-9242-00A1BCB76FD5}"/>
              </a:ext>
            </a:extLst>
          </p:cNvPr>
          <p:cNvPicPr>
            <a:picLocks noChangeAspect="1"/>
          </p:cNvPicPr>
          <p:nvPr/>
        </p:nvPicPr>
        <p:blipFill>
          <a:blip r:embed="rId7"/>
          <a:stretch>
            <a:fillRect/>
          </a:stretch>
        </p:blipFill>
        <p:spPr>
          <a:xfrm>
            <a:off x="7554599" y="1944389"/>
            <a:ext cx="4057834" cy="2640812"/>
          </a:xfrm>
          <a:prstGeom prst="rect">
            <a:avLst/>
          </a:prstGeom>
        </p:spPr>
      </p:pic>
      <p:sp>
        <p:nvSpPr>
          <p:cNvPr id="3" name="ZoneTexte 2">
            <a:extLst>
              <a:ext uri="{FF2B5EF4-FFF2-40B4-BE49-F238E27FC236}">
                <a16:creationId xmlns:a16="http://schemas.microsoft.com/office/drawing/2014/main" id="{67DF9CA6-7C66-46B9-AFDB-8B17E7D5D282}"/>
              </a:ext>
            </a:extLst>
          </p:cNvPr>
          <p:cNvSpPr txBox="1"/>
          <p:nvPr/>
        </p:nvSpPr>
        <p:spPr>
          <a:xfrm>
            <a:off x="3621782" y="2485066"/>
            <a:ext cx="670376" cy="369332"/>
          </a:xfrm>
          <a:prstGeom prst="rect">
            <a:avLst/>
          </a:prstGeom>
          <a:noFill/>
        </p:spPr>
        <p:txBody>
          <a:bodyPr wrap="none" rtlCol="0">
            <a:spAutoFit/>
          </a:bodyPr>
          <a:lstStyle/>
          <a:p>
            <a:r>
              <a:rPr lang="fr-FR" dirty="0">
                <a:solidFill>
                  <a:srgbClr val="0070C0"/>
                </a:solidFill>
              </a:rPr>
              <a:t>SG26</a:t>
            </a:r>
          </a:p>
        </p:txBody>
      </p:sp>
    </p:spTree>
    <p:extLst>
      <p:ext uri="{BB962C8B-B14F-4D97-AF65-F5344CB8AC3E}">
        <p14:creationId xmlns:p14="http://schemas.microsoft.com/office/powerpoint/2010/main" val="426820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rganigramme : Stockage à accès séquentiel 39">
            <a:extLst>
              <a:ext uri="{FF2B5EF4-FFF2-40B4-BE49-F238E27FC236}">
                <a16:creationId xmlns:a16="http://schemas.microsoft.com/office/drawing/2014/main" id="{843B31EB-B0EF-4929-85ED-8EC48B12BF9B}"/>
              </a:ext>
            </a:extLst>
          </p:cNvPr>
          <p:cNvSpPr/>
          <p:nvPr/>
        </p:nvSpPr>
        <p:spPr>
          <a:xfrm>
            <a:off x="4836020" y="2493525"/>
            <a:ext cx="4828449" cy="3494746"/>
          </a:xfrm>
          <a:prstGeom prst="flowChartMagneticTape">
            <a:avLst/>
          </a:prstGeom>
          <a:noFill/>
          <a:ln w="41275">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Organigramme : Stockage à accès séquentiel 29">
            <a:extLst>
              <a:ext uri="{FF2B5EF4-FFF2-40B4-BE49-F238E27FC236}">
                <a16:creationId xmlns:a16="http://schemas.microsoft.com/office/drawing/2014/main" id="{74AE7E80-9C4F-4859-908F-A2FB30FD4561}"/>
              </a:ext>
            </a:extLst>
          </p:cNvPr>
          <p:cNvSpPr/>
          <p:nvPr/>
        </p:nvSpPr>
        <p:spPr>
          <a:xfrm>
            <a:off x="4084793" y="2072165"/>
            <a:ext cx="6048672" cy="4083673"/>
          </a:xfrm>
          <a:prstGeom prst="flowChartMagneticTape">
            <a:avLst/>
          </a:prstGeom>
          <a:noFill/>
          <a:ln w="225425">
            <a:gradFill>
              <a:gsLst>
                <a:gs pos="0">
                  <a:srgbClr val="F6EAF4"/>
                </a:gs>
                <a:gs pos="100000">
                  <a:srgbClr val="C069B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5007198-3D1D-4A2F-B8B5-C8DABE1139C8}"/>
              </a:ext>
            </a:extLst>
          </p:cNvPr>
          <p:cNvSpPr>
            <a:spLocks noGrp="1"/>
          </p:cNvSpPr>
          <p:nvPr>
            <p:ph type="sldNum" sz="quarter" idx="12"/>
          </p:nvPr>
        </p:nvSpPr>
        <p:spPr/>
        <p:txBody>
          <a:bodyPr/>
          <a:lstStyle/>
          <a:p>
            <a:fld id="{53E20274-DEB0-41FA-AFE9-AFED40CFC641}" type="slidenum">
              <a:rPr lang="fr-FR" smtClean="0"/>
              <a:pPr/>
              <a:t>23</a:t>
            </a:fld>
            <a:endParaRPr lang="fr-FR" dirty="0"/>
          </a:p>
        </p:txBody>
      </p:sp>
      <p:sp>
        <p:nvSpPr>
          <p:cNvPr id="4" name="Larme 3">
            <a:extLst>
              <a:ext uri="{FF2B5EF4-FFF2-40B4-BE49-F238E27FC236}">
                <a16:creationId xmlns:a16="http://schemas.microsoft.com/office/drawing/2014/main" id="{A0271B83-EC38-4775-A838-AC5BFC757D86}"/>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370177E-855F-4396-A060-5AABC33AD960}"/>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F1344C1C-D0F6-409A-8163-656C2180AD40}"/>
              </a:ext>
            </a:extLst>
          </p:cNvPr>
          <p:cNvSpPr txBox="1"/>
          <p:nvPr/>
        </p:nvSpPr>
        <p:spPr>
          <a:xfrm>
            <a:off x="7752184" y="402388"/>
            <a:ext cx="1922321"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SCATTERING</a:t>
            </a:r>
          </a:p>
        </p:txBody>
      </p:sp>
      <p:pic>
        <p:nvPicPr>
          <p:cNvPr id="8" name="Image 7">
            <a:extLst>
              <a:ext uri="{FF2B5EF4-FFF2-40B4-BE49-F238E27FC236}">
                <a16:creationId xmlns:a16="http://schemas.microsoft.com/office/drawing/2014/main" id="{12AFB0E3-10A0-4827-9859-E9F2991DCF51}"/>
              </a:ext>
            </a:extLst>
          </p:cNvPr>
          <p:cNvPicPr>
            <a:picLocks noChangeAspect="1"/>
          </p:cNvPicPr>
          <p:nvPr/>
        </p:nvPicPr>
        <p:blipFill>
          <a:blip r:embed="rId2"/>
          <a:stretch>
            <a:fillRect/>
          </a:stretch>
        </p:blipFill>
        <p:spPr>
          <a:xfrm>
            <a:off x="9773919" y="0"/>
            <a:ext cx="2322088" cy="1444906"/>
          </a:xfrm>
          <a:prstGeom prst="rect">
            <a:avLst/>
          </a:prstGeom>
        </p:spPr>
      </p:pic>
      <p:pic>
        <p:nvPicPr>
          <p:cNvPr id="11" name="Image 10">
            <a:extLst>
              <a:ext uri="{FF2B5EF4-FFF2-40B4-BE49-F238E27FC236}">
                <a16:creationId xmlns:a16="http://schemas.microsoft.com/office/drawing/2014/main" id="{F2F18AD7-7AF5-422C-B935-9188CD496CA7}"/>
              </a:ext>
            </a:extLst>
          </p:cNvPr>
          <p:cNvPicPr>
            <a:picLocks noChangeAspect="1"/>
          </p:cNvPicPr>
          <p:nvPr/>
        </p:nvPicPr>
        <p:blipFill>
          <a:blip r:embed="rId3"/>
          <a:stretch>
            <a:fillRect/>
          </a:stretch>
        </p:blipFill>
        <p:spPr>
          <a:xfrm>
            <a:off x="171249" y="1931685"/>
            <a:ext cx="599259" cy="458892"/>
          </a:xfrm>
          <a:prstGeom prst="chevron">
            <a:avLst/>
          </a:prstGeom>
          <a:ln w="19050">
            <a:solidFill>
              <a:srgbClr val="41C0F0"/>
            </a:solidFill>
          </a:ln>
        </p:spPr>
      </p:pic>
      <p:sp>
        <p:nvSpPr>
          <p:cNvPr id="12" name="ZoneTexte 11">
            <a:extLst>
              <a:ext uri="{FF2B5EF4-FFF2-40B4-BE49-F238E27FC236}">
                <a16:creationId xmlns:a16="http://schemas.microsoft.com/office/drawing/2014/main" id="{FDD7E47F-DC63-4BCB-A56B-7D85D0E3A15A}"/>
              </a:ext>
            </a:extLst>
          </p:cNvPr>
          <p:cNvSpPr txBox="1"/>
          <p:nvPr/>
        </p:nvSpPr>
        <p:spPr>
          <a:xfrm>
            <a:off x="923004" y="1958211"/>
            <a:ext cx="5059014" cy="369332"/>
          </a:xfrm>
          <a:prstGeom prst="rect">
            <a:avLst/>
          </a:prstGeom>
          <a:noFill/>
        </p:spPr>
        <p:txBody>
          <a:bodyPr wrap="none" rtlCol="0">
            <a:spAutoFit/>
          </a:bodyPr>
          <a:lstStyle/>
          <a:p>
            <a:r>
              <a:rPr lang="en-US" b="1" dirty="0"/>
              <a:t>A whole efficient package (10 years collaboration) :</a:t>
            </a:r>
          </a:p>
        </p:txBody>
      </p:sp>
      <p:pic>
        <p:nvPicPr>
          <p:cNvPr id="17" name="Image 16">
            <a:extLst>
              <a:ext uri="{FF2B5EF4-FFF2-40B4-BE49-F238E27FC236}">
                <a16:creationId xmlns:a16="http://schemas.microsoft.com/office/drawing/2014/main" id="{58F4EFC9-0530-4B9D-A916-12CFECE96297}"/>
              </a:ext>
            </a:extLst>
          </p:cNvPr>
          <p:cNvPicPr>
            <a:picLocks noChangeAspect="1"/>
          </p:cNvPicPr>
          <p:nvPr/>
        </p:nvPicPr>
        <p:blipFill rotWithShape="1">
          <a:blip r:embed="rId4">
            <a:duotone>
              <a:schemeClr val="accent4">
                <a:shade val="45000"/>
                <a:satMod val="135000"/>
              </a:schemeClr>
              <a:prstClr val="white"/>
            </a:duotone>
          </a:blip>
          <a:srcRect l="6822" t="10101" r="4851" b="18500"/>
          <a:stretch/>
        </p:blipFill>
        <p:spPr>
          <a:xfrm>
            <a:off x="1041933" y="895096"/>
            <a:ext cx="979888" cy="792088"/>
          </a:xfrm>
          <a:prstGeom prst="rect">
            <a:avLst/>
          </a:prstGeom>
        </p:spPr>
      </p:pic>
      <p:sp>
        <p:nvSpPr>
          <p:cNvPr id="18" name="ZoneTexte 17">
            <a:extLst>
              <a:ext uri="{FF2B5EF4-FFF2-40B4-BE49-F238E27FC236}">
                <a16:creationId xmlns:a16="http://schemas.microsoft.com/office/drawing/2014/main" id="{01D5F63F-206A-472B-8667-C07A4373B61F}"/>
              </a:ext>
            </a:extLst>
          </p:cNvPr>
          <p:cNvSpPr txBox="1"/>
          <p:nvPr/>
        </p:nvSpPr>
        <p:spPr>
          <a:xfrm>
            <a:off x="2015497" y="1006577"/>
            <a:ext cx="6502549" cy="954107"/>
          </a:xfrm>
          <a:prstGeom prst="rect">
            <a:avLst/>
          </a:prstGeom>
          <a:noFill/>
        </p:spPr>
        <p:txBody>
          <a:bodyPr wrap="none" rtlCol="0">
            <a:spAutoFit/>
          </a:bodyPr>
          <a:lstStyle/>
          <a:p>
            <a:r>
              <a:rPr lang="en-US" sz="2800" b="1" baseline="30000">
                <a:solidFill>
                  <a:srgbClr val="C069B4"/>
                </a:solidFill>
              </a:rPr>
              <a:t>238</a:t>
            </a:r>
            <a:r>
              <a:rPr lang="en-US" sz="2800" b="1">
                <a:solidFill>
                  <a:srgbClr val="C069B4"/>
                </a:solidFill>
              </a:rPr>
              <a:t>U(n, n’</a:t>
            </a:r>
            <a:r>
              <a:rPr lang="en-US" sz="2800" b="1">
                <a:solidFill>
                  <a:srgbClr val="C069B4"/>
                </a:solidFill>
                <a:latin typeface="Symbol" panose="05050102010706020507" pitchFamily="18" charset="2"/>
              </a:rPr>
              <a:t>g</a:t>
            </a:r>
            <a:r>
              <a:rPr lang="en-US" sz="2800" b="1">
                <a:solidFill>
                  <a:srgbClr val="C069B4"/>
                </a:solidFill>
              </a:rPr>
              <a:t>) &amp; </a:t>
            </a:r>
            <a:r>
              <a:rPr lang="en-US" sz="2800" b="1" baseline="30000">
                <a:solidFill>
                  <a:srgbClr val="C069B4"/>
                </a:solidFill>
              </a:rPr>
              <a:t>238</a:t>
            </a:r>
            <a:r>
              <a:rPr lang="en-US" sz="2800" b="1">
                <a:solidFill>
                  <a:srgbClr val="C069B4"/>
                </a:solidFill>
              </a:rPr>
              <a:t>U integral meas. &amp; theory </a:t>
            </a:r>
            <a:endParaRPr lang="en-US" sz="2800">
              <a:solidFill>
                <a:srgbClr val="7030A0"/>
              </a:solidFill>
              <a:latin typeface="Agency FB" panose="020B0503020202020204" pitchFamily="34" charset="0"/>
            </a:endParaRPr>
          </a:p>
          <a:p>
            <a:endParaRPr lang="en-US" sz="2800" b="1">
              <a:solidFill>
                <a:srgbClr val="C069B4"/>
              </a:solidFill>
            </a:endParaRPr>
          </a:p>
        </p:txBody>
      </p:sp>
      <p:sp>
        <p:nvSpPr>
          <p:cNvPr id="19" name="ZoneTexte 18">
            <a:extLst>
              <a:ext uri="{FF2B5EF4-FFF2-40B4-BE49-F238E27FC236}">
                <a16:creationId xmlns:a16="http://schemas.microsoft.com/office/drawing/2014/main" id="{850DB569-4B08-410D-B9FA-F495DCF427FD}"/>
              </a:ext>
            </a:extLst>
          </p:cNvPr>
          <p:cNvSpPr txBox="1"/>
          <p:nvPr/>
        </p:nvSpPr>
        <p:spPr>
          <a:xfrm>
            <a:off x="16807" y="5543654"/>
            <a:ext cx="2837758" cy="261610"/>
          </a:xfrm>
          <a:prstGeom prst="rect">
            <a:avLst/>
          </a:prstGeom>
          <a:noFill/>
        </p:spPr>
        <p:txBody>
          <a:bodyPr wrap="square" rtlCol="0">
            <a:spAutoFit/>
          </a:bodyPr>
          <a:lstStyle/>
          <a:p>
            <a:pPr algn="just"/>
            <a:r>
              <a:rPr lang="en-US" sz="1100" dirty="0">
                <a:solidFill>
                  <a:schemeClr val="tx2">
                    <a:lumMod val="60000"/>
                    <a:lumOff val="40000"/>
                  </a:schemeClr>
                </a:solidFill>
                <a:latin typeface="Agency FB" panose="020B0503020202020204" pitchFamily="34" charset="0"/>
                <a:cs typeface="Calibri" panose="020F0502020204030204" pitchFamily="34" charset="0"/>
              </a:rPr>
              <a:t>M. Kerveno, M. Dupuis et al., Phys. Rev. C </a:t>
            </a:r>
            <a:r>
              <a:rPr lang="en-US" sz="1100" b="1" dirty="0">
                <a:solidFill>
                  <a:schemeClr val="tx2">
                    <a:lumMod val="60000"/>
                    <a:lumOff val="40000"/>
                  </a:schemeClr>
                </a:solidFill>
                <a:latin typeface="Agency FB" panose="020B0503020202020204" pitchFamily="34" charset="0"/>
                <a:cs typeface="Calibri" panose="020F0502020204030204" pitchFamily="34" charset="0"/>
              </a:rPr>
              <a:t>104</a:t>
            </a:r>
            <a:r>
              <a:rPr lang="en-US" sz="1100" dirty="0">
                <a:solidFill>
                  <a:schemeClr val="tx2">
                    <a:lumMod val="60000"/>
                    <a:lumOff val="40000"/>
                  </a:schemeClr>
                </a:solidFill>
                <a:latin typeface="Agency FB" panose="020B0503020202020204" pitchFamily="34" charset="0"/>
                <a:cs typeface="Calibri" panose="020F0502020204030204" pitchFamily="34" charset="0"/>
              </a:rPr>
              <a:t>, 044605 (2021)</a:t>
            </a:r>
          </a:p>
        </p:txBody>
      </p:sp>
      <p:grpSp>
        <p:nvGrpSpPr>
          <p:cNvPr id="27" name="Groupe 26">
            <a:extLst>
              <a:ext uri="{FF2B5EF4-FFF2-40B4-BE49-F238E27FC236}">
                <a16:creationId xmlns:a16="http://schemas.microsoft.com/office/drawing/2014/main" id="{E753132A-F15B-4A01-A00E-1592CD47199C}"/>
              </a:ext>
            </a:extLst>
          </p:cNvPr>
          <p:cNvGrpSpPr/>
          <p:nvPr/>
        </p:nvGrpSpPr>
        <p:grpSpPr>
          <a:xfrm>
            <a:off x="6119635" y="1801032"/>
            <a:ext cx="2136656" cy="1653021"/>
            <a:chOff x="6037494" y="2887459"/>
            <a:chExt cx="2627616" cy="1933183"/>
          </a:xfrm>
          <a:effectLst>
            <a:outerShdw blurRad="50800" dist="76200" dir="2700000" algn="ctr" rotWithShape="0">
              <a:schemeClr val="tx1">
                <a:alpha val="40000"/>
              </a:schemeClr>
            </a:outerShdw>
          </a:effectLst>
        </p:grpSpPr>
        <p:pic>
          <p:nvPicPr>
            <p:cNvPr id="22" name="Image 21">
              <a:extLst>
                <a:ext uri="{FF2B5EF4-FFF2-40B4-BE49-F238E27FC236}">
                  <a16:creationId xmlns:a16="http://schemas.microsoft.com/office/drawing/2014/main" id="{C2C51116-B6C9-4518-AA34-9DB8AD179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534" y="2887459"/>
              <a:ext cx="2577576" cy="1933183"/>
            </a:xfrm>
            <a:prstGeom prst="rect">
              <a:avLst/>
            </a:prstGeom>
            <a:ln>
              <a:noFill/>
            </a:ln>
            <a:effectLst>
              <a:outerShdw blurRad="292100" dist="139700" dir="2700000" algn="tl" rotWithShape="0">
                <a:srgbClr val="333333">
                  <a:alpha val="65000"/>
                </a:srgbClr>
              </a:outerShdw>
            </a:effectLst>
          </p:spPr>
        </p:pic>
        <p:sp>
          <p:nvSpPr>
            <p:cNvPr id="24" name="ZoneTexte 23">
              <a:extLst>
                <a:ext uri="{FF2B5EF4-FFF2-40B4-BE49-F238E27FC236}">
                  <a16:creationId xmlns:a16="http://schemas.microsoft.com/office/drawing/2014/main" id="{3E5E5081-423F-461B-AFFD-AE24B40A992C}"/>
                </a:ext>
              </a:extLst>
            </p:cNvPr>
            <p:cNvSpPr txBox="1"/>
            <p:nvPr/>
          </p:nvSpPr>
          <p:spPr>
            <a:xfrm>
              <a:off x="6037494" y="4434242"/>
              <a:ext cx="1168910" cy="261609"/>
            </a:xfrm>
            <a:prstGeom prst="rect">
              <a:avLst/>
            </a:prstGeom>
            <a:noFill/>
          </p:spPr>
          <p:txBody>
            <a:bodyPr wrap="none" rtlCol="0">
              <a:spAutoFit/>
            </a:bodyPr>
            <a:lstStyle/>
            <a:p>
              <a:r>
                <a:rPr lang="fr-FR" sz="1100" dirty="0">
                  <a:solidFill>
                    <a:schemeClr val="bg1"/>
                  </a:solidFill>
                  <a:latin typeface="Britannic Bold" panose="020B0903060703020204" pitchFamily="34" charset="0"/>
                </a:rPr>
                <a:t>INTEGRAAL I &amp;II</a:t>
              </a:r>
            </a:p>
          </p:txBody>
        </p:sp>
      </p:grpSp>
      <p:grpSp>
        <p:nvGrpSpPr>
          <p:cNvPr id="26" name="Groupe 25">
            <a:extLst>
              <a:ext uri="{FF2B5EF4-FFF2-40B4-BE49-F238E27FC236}">
                <a16:creationId xmlns:a16="http://schemas.microsoft.com/office/drawing/2014/main" id="{F73FFE4E-43AC-4DFA-B437-B5478AD68DF4}"/>
              </a:ext>
            </a:extLst>
          </p:cNvPr>
          <p:cNvGrpSpPr/>
          <p:nvPr/>
        </p:nvGrpSpPr>
        <p:grpSpPr>
          <a:xfrm>
            <a:off x="8017202" y="2111765"/>
            <a:ext cx="2322088" cy="1665643"/>
            <a:chOff x="8968710" y="3069798"/>
            <a:chExt cx="2497439" cy="1872621"/>
          </a:xfrm>
          <a:effectLst>
            <a:outerShdw blurRad="50800" dist="76200" dir="2700000" algn="ctr" rotWithShape="0">
              <a:schemeClr val="tx1">
                <a:alpha val="40000"/>
              </a:schemeClr>
            </a:outerShdw>
          </a:effectLst>
        </p:grpSpPr>
        <p:pic>
          <p:nvPicPr>
            <p:cNvPr id="23" name="Picture 2">
              <a:extLst>
                <a:ext uri="{FF2B5EF4-FFF2-40B4-BE49-F238E27FC236}">
                  <a16:creationId xmlns:a16="http://schemas.microsoft.com/office/drawing/2014/main" id="{0061728C-2725-4E1F-921C-95D549F37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7368" t="7368" r="7013" b="7013"/>
            <a:stretch>
              <a:fillRect/>
            </a:stretch>
          </p:blipFill>
          <p:spPr bwMode="auto">
            <a:xfrm>
              <a:off x="8968710" y="3069798"/>
              <a:ext cx="2497439" cy="1872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87112C0A-6676-480C-90A0-2DF224D7D054}"/>
                </a:ext>
              </a:extLst>
            </p:cNvPr>
            <p:cNvSpPr txBox="1"/>
            <p:nvPr/>
          </p:nvSpPr>
          <p:spPr>
            <a:xfrm>
              <a:off x="10215474" y="4643848"/>
              <a:ext cx="880369" cy="261610"/>
            </a:xfrm>
            <a:prstGeom prst="rect">
              <a:avLst/>
            </a:prstGeom>
            <a:noFill/>
          </p:spPr>
          <p:txBody>
            <a:bodyPr wrap="none" rtlCol="0">
              <a:spAutoFit/>
            </a:bodyPr>
            <a:lstStyle/>
            <a:p>
              <a:r>
                <a:rPr lang="fr-FR" sz="1100" dirty="0">
                  <a:solidFill>
                    <a:schemeClr val="bg1"/>
                  </a:solidFill>
                  <a:latin typeface="Britannic Bold" panose="020B0903060703020204" pitchFamily="34" charset="0"/>
                </a:rPr>
                <a:t>EXCALIBUR</a:t>
              </a:r>
            </a:p>
          </p:txBody>
        </p:sp>
      </p:grpSp>
      <p:pic>
        <p:nvPicPr>
          <p:cNvPr id="28" name="Image 27">
            <a:extLst>
              <a:ext uri="{FF2B5EF4-FFF2-40B4-BE49-F238E27FC236}">
                <a16:creationId xmlns:a16="http://schemas.microsoft.com/office/drawing/2014/main" id="{6F805426-14ED-4133-8114-3C0923E6480C}"/>
              </a:ext>
            </a:extLst>
          </p:cNvPr>
          <p:cNvPicPr>
            <a:picLocks noChangeAspect="1"/>
          </p:cNvPicPr>
          <p:nvPr/>
        </p:nvPicPr>
        <p:blipFill>
          <a:blip r:embed="rId7"/>
          <a:stretch>
            <a:fillRect/>
          </a:stretch>
        </p:blipFill>
        <p:spPr>
          <a:xfrm>
            <a:off x="16807" y="3805044"/>
            <a:ext cx="3273241" cy="1711374"/>
          </a:xfrm>
          <a:prstGeom prst="rect">
            <a:avLst/>
          </a:prstGeom>
          <a:ln>
            <a:noFill/>
          </a:ln>
          <a:effectLst>
            <a:outerShdw blurRad="292100" dist="139700" dir="2700000" algn="tl" rotWithShape="0">
              <a:srgbClr val="333333">
                <a:alpha val="65000"/>
              </a:srgbClr>
            </a:outerShdw>
          </a:effectLst>
        </p:spPr>
      </p:pic>
      <p:pic>
        <p:nvPicPr>
          <p:cNvPr id="29" name="Image 28">
            <a:extLst>
              <a:ext uri="{FF2B5EF4-FFF2-40B4-BE49-F238E27FC236}">
                <a16:creationId xmlns:a16="http://schemas.microsoft.com/office/drawing/2014/main" id="{E7548FD0-7E9A-4D26-8B38-B1FBA3BD60B0}"/>
              </a:ext>
            </a:extLst>
          </p:cNvPr>
          <p:cNvPicPr>
            <a:picLocks noChangeAspect="1"/>
          </p:cNvPicPr>
          <p:nvPr/>
        </p:nvPicPr>
        <p:blipFill>
          <a:blip r:embed="rId8"/>
          <a:stretch>
            <a:fillRect/>
          </a:stretch>
        </p:blipFill>
        <p:spPr>
          <a:xfrm>
            <a:off x="6006460" y="4645608"/>
            <a:ext cx="2696536" cy="1810004"/>
          </a:xfrm>
          <a:prstGeom prst="rect">
            <a:avLst/>
          </a:prstGeom>
          <a:ln>
            <a:noFill/>
          </a:ln>
          <a:effectLst>
            <a:outerShdw blurRad="292100" dist="139700" dir="2700000" algn="tl" rotWithShape="0">
              <a:srgbClr val="333333">
                <a:alpha val="65000"/>
              </a:srgbClr>
            </a:outerShdw>
          </a:effectLst>
        </p:spPr>
      </p:pic>
      <p:pic>
        <p:nvPicPr>
          <p:cNvPr id="21" name="Image 20">
            <a:extLst>
              <a:ext uri="{FF2B5EF4-FFF2-40B4-BE49-F238E27FC236}">
                <a16:creationId xmlns:a16="http://schemas.microsoft.com/office/drawing/2014/main" id="{9B37D433-91FB-4E09-8269-CD0C32CCB991}"/>
              </a:ext>
            </a:extLst>
          </p:cNvPr>
          <p:cNvPicPr>
            <a:picLocks noChangeAspect="1"/>
          </p:cNvPicPr>
          <p:nvPr/>
        </p:nvPicPr>
        <p:blipFill>
          <a:blip r:embed="rId9"/>
          <a:stretch>
            <a:fillRect/>
          </a:stretch>
        </p:blipFill>
        <p:spPr>
          <a:xfrm>
            <a:off x="2972256" y="2392778"/>
            <a:ext cx="2527603" cy="1854112"/>
          </a:xfrm>
          <a:prstGeom prst="rect">
            <a:avLst/>
          </a:prstGeom>
          <a:ln>
            <a:noFill/>
          </a:ln>
          <a:effectLst>
            <a:outerShdw blurRad="50800" dist="76200" dir="2700000" algn="ctr" rotWithShape="0">
              <a:schemeClr val="tx1">
                <a:alpha val="40000"/>
              </a:schemeClr>
            </a:outerShdw>
          </a:effectLst>
        </p:spPr>
      </p:pic>
      <p:sp>
        <p:nvSpPr>
          <p:cNvPr id="31" name="ZoneTexte 30">
            <a:extLst>
              <a:ext uri="{FF2B5EF4-FFF2-40B4-BE49-F238E27FC236}">
                <a16:creationId xmlns:a16="http://schemas.microsoft.com/office/drawing/2014/main" id="{9D1691AD-FD33-4F6E-8E83-C7A6B8ABB1D1}"/>
              </a:ext>
            </a:extLst>
          </p:cNvPr>
          <p:cNvSpPr txBox="1"/>
          <p:nvPr/>
        </p:nvSpPr>
        <p:spPr>
          <a:xfrm>
            <a:off x="160349" y="2761439"/>
            <a:ext cx="1774803" cy="307777"/>
          </a:xfrm>
          <a:prstGeom prst="rect">
            <a:avLst/>
          </a:prstGeom>
          <a:noFill/>
        </p:spPr>
        <p:txBody>
          <a:bodyPr wrap="square" rtlCol="0">
            <a:spAutoFit/>
          </a:bodyPr>
          <a:lstStyle/>
          <a:p>
            <a:endParaRPr lang="en-US" sz="1400" dirty="0"/>
          </a:p>
        </p:txBody>
      </p:sp>
      <p:sp>
        <p:nvSpPr>
          <p:cNvPr id="32" name="Légende : encadrée 31">
            <a:extLst>
              <a:ext uri="{FF2B5EF4-FFF2-40B4-BE49-F238E27FC236}">
                <a16:creationId xmlns:a16="http://schemas.microsoft.com/office/drawing/2014/main" id="{7D3A564D-AB43-40E9-9304-041A01C89CCD}"/>
              </a:ext>
            </a:extLst>
          </p:cNvPr>
          <p:cNvSpPr/>
          <p:nvPr/>
        </p:nvSpPr>
        <p:spPr>
          <a:xfrm>
            <a:off x="454913" y="2595256"/>
            <a:ext cx="1679927" cy="803891"/>
          </a:xfrm>
          <a:prstGeom prst="borderCallout1">
            <a:avLst>
              <a:gd name="adj1" fmla="val 18750"/>
              <a:gd name="adj2" fmla="val 107116"/>
              <a:gd name="adj3" fmla="val 103449"/>
              <a:gd name="adj4" fmla="val 180745"/>
            </a:avLst>
          </a:prstGeom>
          <a:gradFill>
            <a:gsLst>
              <a:gs pos="0">
                <a:srgbClr val="B4D5DE"/>
              </a:gs>
              <a:gs pos="97500">
                <a:srgbClr val="EDF5F7"/>
              </a:gs>
            </a:gsLst>
            <a:lin ang="16200000" scaled="1"/>
          </a:gradFill>
          <a:ln>
            <a:solidFill>
              <a:srgbClr val="428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428294"/>
                </a:solidFill>
              </a:rPr>
              <a:t>Differential </a:t>
            </a:r>
            <a:r>
              <a:rPr lang="en-US" sz="1600" baseline="30000" dirty="0">
                <a:solidFill>
                  <a:srgbClr val="428294"/>
                </a:solidFill>
              </a:rPr>
              <a:t>238</a:t>
            </a:r>
            <a:r>
              <a:rPr lang="en-US" sz="1600" dirty="0">
                <a:solidFill>
                  <a:srgbClr val="428294"/>
                </a:solidFill>
              </a:rPr>
              <a:t>U(n, </a:t>
            </a:r>
            <a:r>
              <a:rPr lang="en-US" sz="1600" dirty="0" err="1">
                <a:solidFill>
                  <a:srgbClr val="428294"/>
                </a:solidFill>
              </a:rPr>
              <a:t>n’</a:t>
            </a:r>
            <a:r>
              <a:rPr lang="en-US" sz="1600" dirty="0" err="1">
                <a:solidFill>
                  <a:srgbClr val="428294"/>
                </a:solidFill>
                <a:latin typeface="Symbol" panose="05050102010706020507" pitchFamily="18" charset="2"/>
              </a:rPr>
              <a:t>g</a:t>
            </a:r>
            <a:r>
              <a:rPr lang="en-US" sz="1600" dirty="0">
                <a:solidFill>
                  <a:srgbClr val="428294"/>
                </a:solidFill>
              </a:rPr>
              <a:t>) XS measurement</a:t>
            </a:r>
          </a:p>
        </p:txBody>
      </p:sp>
      <p:sp>
        <p:nvSpPr>
          <p:cNvPr id="33" name="Légende : encadrée 32">
            <a:extLst>
              <a:ext uri="{FF2B5EF4-FFF2-40B4-BE49-F238E27FC236}">
                <a16:creationId xmlns:a16="http://schemas.microsoft.com/office/drawing/2014/main" id="{4CC507A1-EC23-4751-9EBD-3EAE4696DCBA}"/>
              </a:ext>
            </a:extLst>
          </p:cNvPr>
          <p:cNvSpPr/>
          <p:nvPr/>
        </p:nvSpPr>
        <p:spPr>
          <a:xfrm>
            <a:off x="3290048" y="5660434"/>
            <a:ext cx="2527603" cy="838433"/>
          </a:xfrm>
          <a:prstGeom prst="borderCallout1">
            <a:avLst>
              <a:gd name="adj1" fmla="val 92269"/>
              <a:gd name="adj2" fmla="val 102318"/>
              <a:gd name="adj3" fmla="val 30104"/>
              <a:gd name="adj4" fmla="val 115502"/>
            </a:avLst>
          </a:prstGeom>
          <a:gradFill>
            <a:gsLst>
              <a:gs pos="0">
                <a:srgbClr val="B4D5DE"/>
              </a:gs>
              <a:gs pos="97500">
                <a:srgbClr val="EDF5F7"/>
              </a:gs>
            </a:gsLst>
            <a:lin ang="16200000" scaled="1"/>
          </a:gradFill>
          <a:ln>
            <a:solidFill>
              <a:srgbClr val="428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428294"/>
                </a:solidFill>
              </a:rPr>
              <a:t>Constraint on modeling :</a:t>
            </a:r>
          </a:p>
          <a:p>
            <a:r>
              <a:rPr lang="en-US" sz="1600" dirty="0">
                <a:solidFill>
                  <a:srgbClr val="428294"/>
                </a:solidFill>
              </a:rPr>
              <a:t>Calibration of the </a:t>
            </a:r>
          </a:p>
          <a:p>
            <a:r>
              <a:rPr lang="en-US" sz="1600" dirty="0">
                <a:solidFill>
                  <a:srgbClr val="428294"/>
                </a:solidFill>
              </a:rPr>
              <a:t>pre-equilibrium spin cutoff</a:t>
            </a:r>
          </a:p>
        </p:txBody>
      </p:sp>
      <p:sp>
        <p:nvSpPr>
          <p:cNvPr id="35" name="Flèche : bas 34">
            <a:extLst>
              <a:ext uri="{FF2B5EF4-FFF2-40B4-BE49-F238E27FC236}">
                <a16:creationId xmlns:a16="http://schemas.microsoft.com/office/drawing/2014/main" id="{BB1A0CC0-BD17-4946-A362-A8E230235063}"/>
              </a:ext>
            </a:extLst>
          </p:cNvPr>
          <p:cNvSpPr/>
          <p:nvPr/>
        </p:nvSpPr>
        <p:spPr>
          <a:xfrm rot="19161081">
            <a:off x="4323737" y="4877600"/>
            <a:ext cx="462381" cy="644472"/>
          </a:xfrm>
          <a:prstGeom prst="downArrow">
            <a:avLst>
              <a:gd name="adj1" fmla="val 50000"/>
              <a:gd name="adj2" fmla="val 71705"/>
            </a:avLst>
          </a:prstGeom>
          <a:gradFill flip="none" rotWithShape="1">
            <a:gsLst>
              <a:gs pos="0">
                <a:srgbClr val="7030A0"/>
              </a:gs>
              <a:gs pos="97500">
                <a:srgbClr val="E0B6DA"/>
              </a:gs>
              <a:gs pos="74000">
                <a:srgbClr val="C069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égende : encadrée 35">
            <a:extLst>
              <a:ext uri="{FF2B5EF4-FFF2-40B4-BE49-F238E27FC236}">
                <a16:creationId xmlns:a16="http://schemas.microsoft.com/office/drawing/2014/main" id="{1EFEE044-3A36-45CE-9AB1-FA1F91CE946C}"/>
              </a:ext>
            </a:extLst>
          </p:cNvPr>
          <p:cNvSpPr/>
          <p:nvPr/>
        </p:nvSpPr>
        <p:spPr>
          <a:xfrm>
            <a:off x="10537623" y="2111765"/>
            <a:ext cx="1622421" cy="1653895"/>
          </a:xfrm>
          <a:prstGeom prst="borderCallout1">
            <a:avLst>
              <a:gd name="adj1" fmla="val 76549"/>
              <a:gd name="adj2" fmla="val -1766"/>
              <a:gd name="adj3" fmla="val 53888"/>
              <a:gd name="adj4" fmla="val -27364"/>
            </a:avLst>
          </a:prstGeom>
          <a:gradFill>
            <a:gsLst>
              <a:gs pos="0">
                <a:srgbClr val="B4D5DE"/>
              </a:gs>
              <a:gs pos="97500">
                <a:srgbClr val="EDF5F7"/>
              </a:gs>
            </a:gsLst>
            <a:lin ang="16200000" scaled="1"/>
          </a:gradFill>
          <a:ln>
            <a:solidFill>
              <a:srgbClr val="428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428294"/>
                </a:solidFill>
              </a:rPr>
              <a:t>2 new integral experiments for </a:t>
            </a:r>
            <a:r>
              <a:rPr lang="en-US" sz="1600" baseline="30000" dirty="0">
                <a:solidFill>
                  <a:srgbClr val="428294"/>
                </a:solidFill>
              </a:rPr>
              <a:t>238</a:t>
            </a:r>
            <a:r>
              <a:rPr lang="en-US" sz="1600" dirty="0">
                <a:solidFill>
                  <a:srgbClr val="428294"/>
                </a:solidFill>
              </a:rPr>
              <a:t>U(n, n’) XS validation:</a:t>
            </a:r>
          </a:p>
          <a:p>
            <a:r>
              <a:rPr lang="en-US" sz="1600" dirty="0">
                <a:solidFill>
                  <a:srgbClr val="428294"/>
                </a:solidFill>
              </a:rPr>
              <a:t>overestimation of the XS (~10%)</a:t>
            </a:r>
          </a:p>
        </p:txBody>
      </p:sp>
      <p:sp>
        <p:nvSpPr>
          <p:cNvPr id="37" name="Flèche : bas 36">
            <a:extLst>
              <a:ext uri="{FF2B5EF4-FFF2-40B4-BE49-F238E27FC236}">
                <a16:creationId xmlns:a16="http://schemas.microsoft.com/office/drawing/2014/main" id="{3187579D-CF64-4992-9150-4C8A940FA2E6}"/>
              </a:ext>
            </a:extLst>
          </p:cNvPr>
          <p:cNvSpPr/>
          <p:nvPr/>
        </p:nvSpPr>
        <p:spPr>
          <a:xfrm rot="297031">
            <a:off x="9878729" y="3982387"/>
            <a:ext cx="462381" cy="644472"/>
          </a:xfrm>
          <a:prstGeom prst="downArrow">
            <a:avLst>
              <a:gd name="adj1" fmla="val 50000"/>
              <a:gd name="adj2" fmla="val 71705"/>
            </a:avLst>
          </a:prstGeom>
          <a:gradFill flip="none" rotWithShape="1">
            <a:gsLst>
              <a:gs pos="0">
                <a:srgbClr val="7030A0"/>
              </a:gs>
              <a:gs pos="97500">
                <a:srgbClr val="E0B6DA"/>
              </a:gs>
              <a:gs pos="74000">
                <a:srgbClr val="C069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avec coin arrondi et coin rogné en haut 37">
            <a:extLst>
              <a:ext uri="{FF2B5EF4-FFF2-40B4-BE49-F238E27FC236}">
                <a16:creationId xmlns:a16="http://schemas.microsoft.com/office/drawing/2014/main" id="{577194FE-AA02-49F1-951E-5718C3C25C71}"/>
              </a:ext>
            </a:extLst>
          </p:cNvPr>
          <p:cNvSpPr/>
          <p:nvPr/>
        </p:nvSpPr>
        <p:spPr>
          <a:xfrm>
            <a:off x="10115662" y="5267595"/>
            <a:ext cx="2019863" cy="1059758"/>
          </a:xfrm>
          <a:prstGeom prst="snipRoundRect">
            <a:avLst>
              <a:gd name="adj1" fmla="val 16667"/>
              <a:gd name="adj2" fmla="val 29047"/>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rgbClr val="7030A0"/>
                </a:solidFill>
              </a:rPr>
              <a:t>New spin cutoff </a:t>
            </a:r>
          </a:p>
          <a:p>
            <a:pPr algn="ctr"/>
            <a:r>
              <a:rPr lang="en-US" sz="1700" b="1" dirty="0">
                <a:solidFill>
                  <a:srgbClr val="7030A0"/>
                </a:solidFill>
              </a:rPr>
              <a:t>used in the</a:t>
            </a:r>
          </a:p>
          <a:p>
            <a:pPr algn="ctr"/>
            <a:r>
              <a:rPr lang="en-US" sz="1700" b="1" dirty="0">
                <a:solidFill>
                  <a:srgbClr val="7030A0"/>
                </a:solidFill>
              </a:rPr>
              <a:t>JEFF upgrades</a:t>
            </a:r>
          </a:p>
        </p:txBody>
      </p:sp>
      <p:sp>
        <p:nvSpPr>
          <p:cNvPr id="39" name="ZoneTexte 38">
            <a:extLst>
              <a:ext uri="{FF2B5EF4-FFF2-40B4-BE49-F238E27FC236}">
                <a16:creationId xmlns:a16="http://schemas.microsoft.com/office/drawing/2014/main" id="{FCACADC0-192A-4CEB-ABF8-56E3863F7CEE}"/>
              </a:ext>
            </a:extLst>
          </p:cNvPr>
          <p:cNvSpPr txBox="1"/>
          <p:nvPr/>
        </p:nvSpPr>
        <p:spPr>
          <a:xfrm>
            <a:off x="2047544" y="1456007"/>
            <a:ext cx="2736005" cy="276999"/>
          </a:xfrm>
          <a:prstGeom prst="rect">
            <a:avLst/>
          </a:prstGeom>
          <a:noFill/>
        </p:spPr>
        <p:txBody>
          <a:bodyPr wrap="none" rtlCol="0">
            <a:spAutoFit/>
          </a:bodyPr>
          <a:lstStyle/>
          <a:p>
            <a:r>
              <a:rPr lang="fr-FR" sz="1200" dirty="0">
                <a:solidFill>
                  <a:srgbClr val="7030A0"/>
                </a:solidFill>
              </a:rPr>
              <a:t>CNRS/IPHC, CEA/DES &amp; DAM, IAEA, LANL</a:t>
            </a:r>
          </a:p>
        </p:txBody>
      </p:sp>
    </p:spTree>
    <p:extLst>
      <p:ext uri="{BB962C8B-B14F-4D97-AF65-F5344CB8AC3E}">
        <p14:creationId xmlns:p14="http://schemas.microsoft.com/office/powerpoint/2010/main" val="239921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A619D92B-94AD-413A-AD55-2D0BD2E2D9D9}"/>
              </a:ext>
            </a:extLst>
          </p:cNvPr>
          <p:cNvSpPr txBox="1"/>
          <p:nvPr/>
        </p:nvSpPr>
        <p:spPr>
          <a:xfrm>
            <a:off x="186697" y="1766249"/>
            <a:ext cx="10695219" cy="1631216"/>
          </a:xfrm>
          <a:prstGeom prst="rect">
            <a:avLst/>
          </a:prstGeom>
          <a:noFill/>
        </p:spPr>
        <p:txBody>
          <a:bodyPr wrap="square" rtlCol="0">
            <a:spAutoFit/>
          </a:bodyPr>
          <a:lstStyle/>
          <a:p>
            <a:pPr marL="285750" indent="-285750">
              <a:buFont typeface="Wingdings" panose="05000000000000000000" pitchFamily="2" charset="2"/>
              <a:buChar char="Ø"/>
            </a:pPr>
            <a:r>
              <a:rPr lang="en-US" b="1" dirty="0"/>
              <a:t>Importance to use all the experimental techniques </a:t>
            </a:r>
          </a:p>
          <a:p>
            <a:r>
              <a:rPr lang="en-US" b="1" dirty="0"/>
              <a:t>    and facilities available</a:t>
            </a:r>
          </a:p>
          <a:p>
            <a:r>
              <a:rPr lang="en-US" sz="1600" dirty="0">
                <a:effectLst/>
                <a:ea typeface="Calibri" panose="020F0502020204030204" pitchFamily="34" charset="0"/>
                <a:cs typeface="Times New Roman (Cuerpo en alfa"/>
              </a:rPr>
              <a:t>Prompt </a:t>
            </a:r>
            <a:r>
              <a:rPr lang="en-US" sz="1600" dirty="0">
                <a:effectLst/>
                <a:latin typeface="Symbol" panose="05050102010706020507" pitchFamily="18" charset="2"/>
                <a:ea typeface="Calibri" panose="020F0502020204030204" pitchFamily="34" charset="0"/>
                <a:cs typeface="Times New Roman (Cuerpo en alfa"/>
              </a:rPr>
              <a:t>g</a:t>
            </a:r>
            <a:r>
              <a:rPr lang="en-US" sz="1600" dirty="0">
                <a:effectLst/>
                <a:ea typeface="Calibri" panose="020F0502020204030204" pitchFamily="34" charset="0"/>
                <a:cs typeface="Times New Roman (Cuerpo en alfa"/>
              </a:rPr>
              <a:t>-ray spectroscopy, </a:t>
            </a:r>
          </a:p>
          <a:p>
            <a:r>
              <a:rPr lang="en-US" sz="1600" dirty="0">
                <a:effectLst/>
                <a:ea typeface="Calibri" panose="020F0502020204030204" pitchFamily="34" charset="0"/>
                <a:cs typeface="Times New Roman (Cuerpo en alfa"/>
              </a:rPr>
              <a:t>neutron detection, </a:t>
            </a:r>
          </a:p>
          <a:p>
            <a:r>
              <a:rPr lang="en-US" sz="1600" dirty="0">
                <a:effectLst/>
                <a:ea typeface="Calibri" panose="020F0502020204030204" pitchFamily="34" charset="0"/>
                <a:cs typeface="Times New Roman (Cuerpo en alfa"/>
              </a:rPr>
              <a:t>n-</a:t>
            </a:r>
            <a:r>
              <a:rPr lang="en-US" sz="1600" dirty="0">
                <a:effectLst/>
                <a:latin typeface="Symbol" panose="05050102010706020507" pitchFamily="18" charset="2"/>
                <a:ea typeface="Calibri" panose="020F0502020204030204" pitchFamily="34" charset="0"/>
                <a:cs typeface="Times New Roman (Cuerpo en alfa"/>
              </a:rPr>
              <a:t>g</a:t>
            </a:r>
            <a:r>
              <a:rPr lang="en-US" sz="1600" dirty="0">
                <a:effectLst/>
                <a:ea typeface="Calibri" panose="020F0502020204030204" pitchFamily="34" charset="0"/>
                <a:cs typeface="Times New Roman (Cuerpo en alfa"/>
              </a:rPr>
              <a:t> coincidences, </a:t>
            </a:r>
          </a:p>
          <a:p>
            <a:r>
              <a:rPr lang="en-US" sz="1600" dirty="0">
                <a:effectLst/>
                <a:ea typeface="Calibri" panose="020F0502020204030204" pitchFamily="34" charset="0"/>
                <a:cs typeface="Times New Roman (Cuerpo en alfa"/>
              </a:rPr>
              <a:t>quasi-differential measurements… </a:t>
            </a:r>
            <a:endParaRPr lang="en-US" sz="1600" dirty="0"/>
          </a:p>
        </p:txBody>
      </p:sp>
      <p:graphicFrame>
        <p:nvGraphicFramePr>
          <p:cNvPr id="13" name="Diagramme 12">
            <a:extLst>
              <a:ext uri="{FF2B5EF4-FFF2-40B4-BE49-F238E27FC236}">
                <a16:creationId xmlns:a16="http://schemas.microsoft.com/office/drawing/2014/main" id="{BEA2CFBD-959E-4BF4-B04E-413B7491C393}"/>
              </a:ext>
            </a:extLst>
          </p:cNvPr>
          <p:cNvGraphicFramePr/>
          <p:nvPr>
            <p:extLst>
              <p:ext uri="{D42A27DB-BD31-4B8C-83A1-F6EECF244321}">
                <p14:modId xmlns:p14="http://schemas.microsoft.com/office/powerpoint/2010/main" val="3744493939"/>
              </p:ext>
            </p:extLst>
          </p:nvPr>
        </p:nvGraphicFramePr>
        <p:xfrm>
          <a:off x="3317360" y="301407"/>
          <a:ext cx="8869647" cy="665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a:extLst>
              <a:ext uri="{FF2B5EF4-FFF2-40B4-BE49-F238E27FC236}">
                <a16:creationId xmlns:a16="http://schemas.microsoft.com/office/drawing/2014/main" id="{95007198-3D1D-4A2F-B8B5-C8DABE1139C8}"/>
              </a:ext>
            </a:extLst>
          </p:cNvPr>
          <p:cNvSpPr>
            <a:spLocks noGrp="1"/>
          </p:cNvSpPr>
          <p:nvPr>
            <p:ph type="sldNum" sz="quarter" idx="12"/>
          </p:nvPr>
        </p:nvSpPr>
        <p:spPr/>
        <p:txBody>
          <a:bodyPr/>
          <a:lstStyle/>
          <a:p>
            <a:fld id="{53E20274-DEB0-41FA-AFE9-AFED40CFC641}" type="slidenum">
              <a:rPr lang="fr-FR" smtClean="0"/>
              <a:pPr/>
              <a:t>24</a:t>
            </a:fld>
            <a:endParaRPr lang="fr-FR" dirty="0"/>
          </a:p>
        </p:txBody>
      </p:sp>
      <p:sp>
        <p:nvSpPr>
          <p:cNvPr id="4" name="Larme 3">
            <a:extLst>
              <a:ext uri="{FF2B5EF4-FFF2-40B4-BE49-F238E27FC236}">
                <a16:creationId xmlns:a16="http://schemas.microsoft.com/office/drawing/2014/main" id="{A0271B83-EC38-4775-A838-AC5BFC757D86}"/>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370177E-855F-4396-A060-5AABC33AD960}"/>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F1344C1C-D0F6-409A-8163-656C2180AD40}"/>
              </a:ext>
            </a:extLst>
          </p:cNvPr>
          <p:cNvSpPr txBox="1"/>
          <p:nvPr/>
        </p:nvSpPr>
        <p:spPr>
          <a:xfrm>
            <a:off x="7752184" y="402388"/>
            <a:ext cx="1922321"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SCATTERING</a:t>
            </a:r>
          </a:p>
        </p:txBody>
      </p:sp>
      <p:pic>
        <p:nvPicPr>
          <p:cNvPr id="8" name="Image 7">
            <a:extLst>
              <a:ext uri="{FF2B5EF4-FFF2-40B4-BE49-F238E27FC236}">
                <a16:creationId xmlns:a16="http://schemas.microsoft.com/office/drawing/2014/main" id="{12AFB0E3-10A0-4827-9859-E9F2991DCF51}"/>
              </a:ext>
            </a:extLst>
          </p:cNvPr>
          <p:cNvPicPr>
            <a:picLocks noChangeAspect="1"/>
          </p:cNvPicPr>
          <p:nvPr/>
        </p:nvPicPr>
        <p:blipFill>
          <a:blip r:embed="rId7"/>
          <a:stretch>
            <a:fillRect/>
          </a:stretch>
        </p:blipFill>
        <p:spPr>
          <a:xfrm>
            <a:off x="9773919" y="0"/>
            <a:ext cx="2322088" cy="1444906"/>
          </a:xfrm>
          <a:prstGeom prst="rect">
            <a:avLst/>
          </a:prstGeom>
        </p:spPr>
      </p:pic>
      <p:sp>
        <p:nvSpPr>
          <p:cNvPr id="20" name="ZoneTexte 19">
            <a:extLst>
              <a:ext uri="{FF2B5EF4-FFF2-40B4-BE49-F238E27FC236}">
                <a16:creationId xmlns:a16="http://schemas.microsoft.com/office/drawing/2014/main" id="{40CE1207-99E3-4CA7-9A79-3200AAEE1758}"/>
              </a:ext>
            </a:extLst>
          </p:cNvPr>
          <p:cNvSpPr txBox="1"/>
          <p:nvPr/>
        </p:nvSpPr>
        <p:spPr>
          <a:xfrm>
            <a:off x="807443" y="5118842"/>
            <a:ext cx="9232270" cy="1477328"/>
          </a:xfrm>
          <a:prstGeom prst="rect">
            <a:avLst/>
          </a:prstGeom>
          <a:noFill/>
        </p:spPr>
        <p:txBody>
          <a:bodyPr wrap="square" rtlCol="0">
            <a:spAutoFit/>
          </a:bodyPr>
          <a:lstStyle/>
          <a:p>
            <a:pPr marL="285750" indent="-285750">
              <a:buClr>
                <a:srgbClr val="4EBCDA"/>
              </a:buClr>
              <a:buFont typeface="Wingdings" panose="05000000000000000000" pitchFamily="2" charset="2"/>
              <a:buChar char="q"/>
            </a:pPr>
            <a:r>
              <a:rPr lang="en-US" dirty="0"/>
              <a:t>Still important measurements to come on actinides </a:t>
            </a:r>
          </a:p>
          <a:p>
            <a:pPr>
              <a:buClr>
                <a:srgbClr val="4EBCDA"/>
              </a:buClr>
            </a:pPr>
            <a:r>
              <a:rPr lang="en-US" dirty="0"/>
              <a:t>	(ex </a:t>
            </a:r>
            <a:r>
              <a:rPr lang="en-US" baseline="30000" dirty="0"/>
              <a:t>239</a:t>
            </a:r>
            <a:r>
              <a:rPr lang="en-US" dirty="0"/>
              <a:t>Pu with </a:t>
            </a:r>
            <a:r>
              <a:rPr lang="en-US" dirty="0" err="1"/>
              <a:t>GRAPhEME@JRC-Geel</a:t>
            </a:r>
            <a:r>
              <a:rPr lang="en-US" dirty="0"/>
              <a:t>)</a:t>
            </a:r>
          </a:p>
          <a:p>
            <a:pPr marL="285750" indent="-285750">
              <a:buClr>
                <a:srgbClr val="4EBCDA"/>
              </a:buClr>
              <a:buFont typeface="Wingdings" panose="05000000000000000000" pitchFamily="2" charset="2"/>
              <a:buChar char="q"/>
            </a:pPr>
            <a:r>
              <a:rPr lang="en-US" dirty="0"/>
              <a:t>High resolution measurements on structural materials are mandatory </a:t>
            </a:r>
          </a:p>
          <a:p>
            <a:pPr>
              <a:buClr>
                <a:srgbClr val="4EBCDA"/>
              </a:buClr>
            </a:pPr>
            <a:r>
              <a:rPr lang="en-US" dirty="0"/>
              <a:t>	to describe the region of high energy resonances (new initiative @ CERN/n_TOF) </a:t>
            </a:r>
          </a:p>
          <a:p>
            <a:pPr marL="285750" indent="-285750">
              <a:buClr>
                <a:srgbClr val="4EBCDA"/>
              </a:buClr>
              <a:buFont typeface="Wingdings" panose="05000000000000000000" pitchFamily="2" charset="2"/>
              <a:buChar char="q"/>
            </a:pPr>
            <a:r>
              <a:rPr lang="en-US" dirty="0"/>
              <a:t>Measurement campaigns for (n, </a:t>
            </a:r>
            <a:r>
              <a:rPr lang="en-US" dirty="0" err="1"/>
              <a:t>xn</a:t>
            </a:r>
            <a:r>
              <a:rPr lang="en-US" dirty="0"/>
              <a:t>) reactions have started at the new GANIL-NFS facility</a:t>
            </a:r>
          </a:p>
        </p:txBody>
      </p:sp>
      <p:grpSp>
        <p:nvGrpSpPr>
          <p:cNvPr id="22" name="Groupe 21">
            <a:extLst>
              <a:ext uri="{FF2B5EF4-FFF2-40B4-BE49-F238E27FC236}">
                <a16:creationId xmlns:a16="http://schemas.microsoft.com/office/drawing/2014/main" id="{D5EE85AB-502C-47CB-9A4D-37D3E73D143D}"/>
              </a:ext>
            </a:extLst>
          </p:cNvPr>
          <p:cNvGrpSpPr/>
          <p:nvPr/>
        </p:nvGrpSpPr>
        <p:grpSpPr>
          <a:xfrm>
            <a:off x="44202" y="1078485"/>
            <a:ext cx="3598628" cy="698731"/>
            <a:chOff x="226255" y="1111922"/>
            <a:chExt cx="3598628" cy="698731"/>
          </a:xfrm>
        </p:grpSpPr>
        <p:pic>
          <p:nvPicPr>
            <p:cNvPr id="23" name="Image 22">
              <a:extLst>
                <a:ext uri="{FF2B5EF4-FFF2-40B4-BE49-F238E27FC236}">
                  <a16:creationId xmlns:a16="http://schemas.microsoft.com/office/drawing/2014/main" id="{1F977D2F-383A-4D9D-9089-6F5C5DE0E98E}"/>
                </a:ext>
              </a:extLst>
            </p:cNvPr>
            <p:cNvPicPr>
              <a:picLocks noChangeAspect="1"/>
            </p:cNvPicPr>
            <p:nvPr/>
          </p:nvPicPr>
          <p:blipFill rotWithShape="1">
            <a:blip r:embed="rId8">
              <a:duotone>
                <a:schemeClr val="accent4">
                  <a:shade val="45000"/>
                  <a:satMod val="135000"/>
                </a:schemeClr>
                <a:prstClr val="white"/>
              </a:duotone>
            </a:blip>
            <a:srcRect l="29055" t="30898" r="27438" b="16012"/>
            <a:stretch/>
          </p:blipFill>
          <p:spPr>
            <a:xfrm>
              <a:off x="226255" y="1111922"/>
              <a:ext cx="1017939" cy="698731"/>
            </a:xfrm>
            <a:prstGeom prst="rect">
              <a:avLst/>
            </a:prstGeom>
          </p:spPr>
        </p:pic>
        <p:sp>
          <p:nvSpPr>
            <p:cNvPr id="24" name="ZoneTexte 23">
              <a:extLst>
                <a:ext uri="{FF2B5EF4-FFF2-40B4-BE49-F238E27FC236}">
                  <a16:creationId xmlns:a16="http://schemas.microsoft.com/office/drawing/2014/main" id="{F955781D-0877-4308-8459-715806C0B884}"/>
                </a:ext>
              </a:extLst>
            </p:cNvPr>
            <p:cNvSpPr txBox="1"/>
            <p:nvPr/>
          </p:nvSpPr>
          <p:spPr>
            <a:xfrm>
              <a:off x="677931" y="1374205"/>
              <a:ext cx="3146952" cy="400110"/>
            </a:xfrm>
            <a:prstGeom prst="rect">
              <a:avLst/>
            </a:prstGeom>
            <a:noFill/>
          </p:spPr>
          <p:txBody>
            <a:bodyPr wrap="none" rtlCol="0">
              <a:spAutoFit/>
            </a:bodyPr>
            <a:lstStyle/>
            <a:p>
              <a:r>
                <a:rPr lang="en-US" sz="2000" b="1" dirty="0">
                  <a:solidFill>
                    <a:srgbClr val="C069B4"/>
                  </a:solidFill>
                </a:rPr>
                <a:t>Inelastic scattering &amp; (n, </a:t>
              </a:r>
              <a:r>
                <a:rPr lang="en-US" sz="2000" b="1" dirty="0" err="1">
                  <a:solidFill>
                    <a:srgbClr val="C069B4"/>
                  </a:solidFill>
                </a:rPr>
                <a:t>xn</a:t>
              </a:r>
              <a:r>
                <a:rPr lang="en-US" sz="2000" b="1" dirty="0">
                  <a:solidFill>
                    <a:srgbClr val="C069B4"/>
                  </a:solidFill>
                </a:rPr>
                <a:t>)</a:t>
              </a:r>
              <a:endParaRPr lang="en-US" sz="2000" b="1" dirty="0"/>
            </a:p>
          </p:txBody>
        </p:sp>
      </p:grpSp>
      <p:pic>
        <p:nvPicPr>
          <p:cNvPr id="48" name="Image 47">
            <a:extLst>
              <a:ext uri="{FF2B5EF4-FFF2-40B4-BE49-F238E27FC236}">
                <a16:creationId xmlns:a16="http://schemas.microsoft.com/office/drawing/2014/main" id="{90A780BC-B636-4D60-87EB-78F8CF3A88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401" t="19551" r="16401" b="19551"/>
          <a:stretch/>
        </p:blipFill>
        <p:spPr>
          <a:xfrm>
            <a:off x="4151784" y="2239200"/>
            <a:ext cx="635656" cy="576064"/>
          </a:xfrm>
          <a:prstGeom prst="rect">
            <a:avLst/>
          </a:prstGeom>
        </p:spPr>
      </p:pic>
      <p:grpSp>
        <p:nvGrpSpPr>
          <p:cNvPr id="3" name="Groupe 2">
            <a:extLst>
              <a:ext uri="{FF2B5EF4-FFF2-40B4-BE49-F238E27FC236}">
                <a16:creationId xmlns:a16="http://schemas.microsoft.com/office/drawing/2014/main" id="{FD18EED7-3373-428C-8B1A-85DD35562977}"/>
              </a:ext>
            </a:extLst>
          </p:cNvPr>
          <p:cNvGrpSpPr/>
          <p:nvPr/>
        </p:nvGrpSpPr>
        <p:grpSpPr>
          <a:xfrm>
            <a:off x="121338" y="5134074"/>
            <a:ext cx="601197" cy="1315308"/>
            <a:chOff x="1849395" y="5299333"/>
            <a:chExt cx="601197" cy="1315308"/>
          </a:xfrm>
        </p:grpSpPr>
        <p:pic>
          <p:nvPicPr>
            <p:cNvPr id="19" name="Image 18">
              <a:extLst>
                <a:ext uri="{FF2B5EF4-FFF2-40B4-BE49-F238E27FC236}">
                  <a16:creationId xmlns:a16="http://schemas.microsoft.com/office/drawing/2014/main" id="{F0DD46E4-98C1-459E-ADDA-7FD125227662}"/>
                </a:ext>
              </a:extLst>
            </p:cNvPr>
            <p:cNvPicPr>
              <a:picLocks noChangeAspect="1"/>
            </p:cNvPicPr>
            <p:nvPr/>
          </p:nvPicPr>
          <p:blipFill>
            <a:blip r:embed="rId10"/>
            <a:stretch>
              <a:fillRect/>
            </a:stretch>
          </p:blipFill>
          <p:spPr>
            <a:xfrm>
              <a:off x="1849395" y="5299333"/>
              <a:ext cx="599259" cy="458892"/>
            </a:xfrm>
            <a:prstGeom prst="chevron">
              <a:avLst/>
            </a:prstGeom>
            <a:ln w="19050">
              <a:solidFill>
                <a:srgbClr val="41C0F0"/>
              </a:solidFill>
            </a:ln>
          </p:spPr>
        </p:pic>
        <p:cxnSp>
          <p:nvCxnSpPr>
            <p:cNvPr id="64" name="Connecteur droit 63">
              <a:extLst>
                <a:ext uri="{FF2B5EF4-FFF2-40B4-BE49-F238E27FC236}">
                  <a16:creationId xmlns:a16="http://schemas.microsoft.com/office/drawing/2014/main" id="{8DBFED45-BD96-43F1-B16C-E573A3B52117}"/>
                </a:ext>
              </a:extLst>
            </p:cNvPr>
            <p:cNvCxnSpPr>
              <a:cxnSpLocks/>
            </p:cNvCxnSpPr>
            <p:nvPr/>
          </p:nvCxnSpPr>
          <p:spPr>
            <a:xfrm>
              <a:off x="2450592" y="5354641"/>
              <a:ext cx="0" cy="1260000"/>
            </a:xfrm>
            <a:prstGeom prst="line">
              <a:avLst/>
            </a:prstGeom>
            <a:ln w="38100">
              <a:solidFill>
                <a:srgbClr val="4EBCDA"/>
              </a:solidFill>
            </a:ln>
          </p:spPr>
          <p:style>
            <a:lnRef idx="1">
              <a:schemeClr val="accent1"/>
            </a:lnRef>
            <a:fillRef idx="0">
              <a:schemeClr val="accent1"/>
            </a:fillRef>
            <a:effectRef idx="0">
              <a:schemeClr val="accent1"/>
            </a:effectRef>
            <a:fontRef idx="minor">
              <a:schemeClr val="tx1"/>
            </a:fontRef>
          </p:style>
        </p:cxnSp>
      </p:grpSp>
      <p:pic>
        <p:nvPicPr>
          <p:cNvPr id="18" name="Image 17">
            <a:extLst>
              <a:ext uri="{FF2B5EF4-FFF2-40B4-BE49-F238E27FC236}">
                <a16:creationId xmlns:a16="http://schemas.microsoft.com/office/drawing/2014/main" id="{87753BF8-A828-4E8C-9550-623B8D2132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401" t="19551" r="16401" b="19551"/>
          <a:stretch/>
        </p:blipFill>
        <p:spPr>
          <a:xfrm>
            <a:off x="5532352" y="1412776"/>
            <a:ext cx="635656" cy="576064"/>
          </a:xfrm>
          <a:prstGeom prst="rect">
            <a:avLst/>
          </a:prstGeom>
        </p:spPr>
      </p:pic>
    </p:spTree>
    <p:extLst>
      <p:ext uri="{BB962C8B-B14F-4D97-AF65-F5344CB8AC3E}">
        <p14:creationId xmlns:p14="http://schemas.microsoft.com/office/powerpoint/2010/main" val="2191573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007198-3D1D-4A2F-B8B5-C8DABE1139C8}"/>
              </a:ext>
            </a:extLst>
          </p:cNvPr>
          <p:cNvSpPr>
            <a:spLocks noGrp="1"/>
          </p:cNvSpPr>
          <p:nvPr>
            <p:ph type="sldNum" sz="quarter" idx="12"/>
          </p:nvPr>
        </p:nvSpPr>
        <p:spPr/>
        <p:txBody>
          <a:bodyPr/>
          <a:lstStyle/>
          <a:p>
            <a:fld id="{53E20274-DEB0-41FA-AFE9-AFED40CFC641}" type="slidenum">
              <a:rPr lang="fr-FR" smtClean="0"/>
              <a:pPr/>
              <a:t>25</a:t>
            </a:fld>
            <a:endParaRPr lang="fr-FR" dirty="0"/>
          </a:p>
        </p:txBody>
      </p:sp>
      <p:sp>
        <p:nvSpPr>
          <p:cNvPr id="3" name="ZoneTexte 2">
            <a:extLst>
              <a:ext uri="{FF2B5EF4-FFF2-40B4-BE49-F238E27FC236}">
                <a16:creationId xmlns:a16="http://schemas.microsoft.com/office/drawing/2014/main" id="{BF8A0C72-1E7D-4FFE-8D18-097B11DCF56D}"/>
              </a:ext>
            </a:extLst>
          </p:cNvPr>
          <p:cNvSpPr txBox="1"/>
          <p:nvPr/>
        </p:nvSpPr>
        <p:spPr>
          <a:xfrm>
            <a:off x="12434617" y="-105443"/>
            <a:ext cx="5964838" cy="1754326"/>
          </a:xfrm>
          <a:prstGeom prst="rect">
            <a:avLst/>
          </a:prstGeom>
          <a:noFill/>
        </p:spPr>
        <p:txBody>
          <a:bodyPr wrap="none" rtlCol="0">
            <a:spAutoFit/>
          </a:bodyPr>
          <a:lstStyle/>
          <a:p>
            <a:r>
              <a:rPr lang="fr-FR" dirty="0"/>
              <a:t>Peut être juste un slide, 2 max pour ça?</a:t>
            </a:r>
          </a:p>
          <a:p>
            <a:endParaRPr lang="fr-FR" dirty="0"/>
          </a:p>
          <a:p>
            <a:r>
              <a:rPr lang="fr-FR" dirty="0" err="1"/>
              <a:t>Lcp</a:t>
            </a:r>
            <a:r>
              <a:rPr lang="fr-FR" dirty="0"/>
              <a:t> production -&gt; MSFR 35Cl  exemple HPRL</a:t>
            </a:r>
          </a:p>
          <a:p>
            <a:r>
              <a:rPr lang="fr-FR" dirty="0"/>
              <a:t>1 </a:t>
            </a:r>
            <a:r>
              <a:rPr lang="fr-FR" dirty="0" err="1"/>
              <a:t>pres</a:t>
            </a:r>
            <a:r>
              <a:rPr lang="fr-FR" dirty="0"/>
              <a:t> ND #619 Daniel Smith</a:t>
            </a:r>
          </a:p>
          <a:p>
            <a:endParaRPr lang="fr-FR" dirty="0"/>
          </a:p>
          <a:p>
            <a:r>
              <a:rPr lang="fr-FR" dirty="0"/>
              <a:t>Manip au </a:t>
            </a:r>
            <a:r>
              <a:rPr lang="fr-FR" dirty="0" err="1"/>
              <a:t>xUS</a:t>
            </a:r>
            <a:r>
              <a:rPr lang="fr-FR" dirty="0"/>
              <a:t> et manip APRENDE Avec différentes techniques</a:t>
            </a:r>
          </a:p>
        </p:txBody>
      </p:sp>
      <p:sp>
        <p:nvSpPr>
          <p:cNvPr id="4" name="Larme 3">
            <a:extLst>
              <a:ext uri="{FF2B5EF4-FFF2-40B4-BE49-F238E27FC236}">
                <a16:creationId xmlns:a16="http://schemas.microsoft.com/office/drawing/2014/main" id="{A0271B83-EC38-4775-A838-AC5BFC757D86}"/>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370177E-855F-4396-A060-5AABC33AD960}"/>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F1344C1C-D0F6-409A-8163-656C2180AD40}"/>
              </a:ext>
            </a:extLst>
          </p:cNvPr>
          <p:cNvSpPr txBox="1"/>
          <p:nvPr/>
        </p:nvSpPr>
        <p:spPr>
          <a:xfrm>
            <a:off x="7752184" y="402388"/>
            <a:ext cx="1582484"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LCP PRODUCTION </a:t>
            </a:r>
          </a:p>
        </p:txBody>
      </p:sp>
      <p:pic>
        <p:nvPicPr>
          <p:cNvPr id="8" name="Image 7">
            <a:extLst>
              <a:ext uri="{FF2B5EF4-FFF2-40B4-BE49-F238E27FC236}">
                <a16:creationId xmlns:a16="http://schemas.microsoft.com/office/drawing/2014/main" id="{FD9ED400-4EA9-48EF-8622-AC86C1783B65}"/>
              </a:ext>
            </a:extLst>
          </p:cNvPr>
          <p:cNvPicPr>
            <a:picLocks noChangeAspect="1"/>
          </p:cNvPicPr>
          <p:nvPr/>
        </p:nvPicPr>
        <p:blipFill>
          <a:blip r:embed="rId2"/>
          <a:stretch>
            <a:fillRect/>
          </a:stretch>
        </p:blipFill>
        <p:spPr>
          <a:xfrm rot="17860012">
            <a:off x="10276381" y="-708979"/>
            <a:ext cx="1506246" cy="2383334"/>
          </a:xfrm>
          <a:prstGeom prst="rect">
            <a:avLst/>
          </a:prstGeom>
        </p:spPr>
      </p:pic>
      <p:grpSp>
        <p:nvGrpSpPr>
          <p:cNvPr id="37" name="Groupe 36">
            <a:extLst>
              <a:ext uri="{FF2B5EF4-FFF2-40B4-BE49-F238E27FC236}">
                <a16:creationId xmlns:a16="http://schemas.microsoft.com/office/drawing/2014/main" id="{B0036687-1539-46E7-9E48-0820E2BDD25F}"/>
              </a:ext>
            </a:extLst>
          </p:cNvPr>
          <p:cNvGrpSpPr/>
          <p:nvPr/>
        </p:nvGrpSpPr>
        <p:grpSpPr>
          <a:xfrm>
            <a:off x="39600" y="3782601"/>
            <a:ext cx="7415227" cy="2132165"/>
            <a:chOff x="-111021" y="4300846"/>
            <a:chExt cx="7415227" cy="2132165"/>
          </a:xfrm>
        </p:grpSpPr>
        <p:pic>
          <p:nvPicPr>
            <p:cNvPr id="11" name="Image 10">
              <a:extLst>
                <a:ext uri="{FF2B5EF4-FFF2-40B4-BE49-F238E27FC236}">
                  <a16:creationId xmlns:a16="http://schemas.microsoft.com/office/drawing/2014/main" id="{5106F0F2-204C-44BD-AC94-2C647930255F}"/>
                </a:ext>
              </a:extLst>
            </p:cNvPr>
            <p:cNvPicPr>
              <a:picLocks noChangeAspect="1"/>
            </p:cNvPicPr>
            <p:nvPr/>
          </p:nvPicPr>
          <p:blipFill rotWithShape="1">
            <a:blip r:embed="rId3">
              <a:duotone>
                <a:schemeClr val="accent4">
                  <a:shade val="45000"/>
                  <a:satMod val="135000"/>
                </a:schemeClr>
                <a:prstClr val="white"/>
              </a:duotone>
            </a:blip>
            <a:srcRect l="29055" t="30898" r="27438" b="16012"/>
            <a:stretch/>
          </p:blipFill>
          <p:spPr>
            <a:xfrm>
              <a:off x="-111021" y="4300846"/>
              <a:ext cx="1490520" cy="1023119"/>
            </a:xfrm>
            <a:prstGeom prst="rect">
              <a:avLst/>
            </a:prstGeom>
          </p:spPr>
        </p:pic>
        <p:sp>
          <p:nvSpPr>
            <p:cNvPr id="12" name="ZoneTexte 11">
              <a:extLst>
                <a:ext uri="{FF2B5EF4-FFF2-40B4-BE49-F238E27FC236}">
                  <a16:creationId xmlns:a16="http://schemas.microsoft.com/office/drawing/2014/main" id="{5A6633D1-D2CA-4F8D-93EB-6B0C68CC1913}"/>
                </a:ext>
              </a:extLst>
            </p:cNvPr>
            <p:cNvSpPr txBox="1"/>
            <p:nvPr/>
          </p:nvSpPr>
          <p:spPr>
            <a:xfrm>
              <a:off x="740550" y="4678685"/>
              <a:ext cx="6563656" cy="1754326"/>
            </a:xfrm>
            <a:prstGeom prst="rect">
              <a:avLst/>
            </a:prstGeom>
            <a:noFill/>
          </p:spPr>
          <p:txBody>
            <a:bodyPr wrap="none" rtlCol="0">
              <a:spAutoFit/>
            </a:bodyPr>
            <a:lstStyle/>
            <a:p>
              <a:r>
                <a:rPr lang="en-US" sz="2400" b="1" baseline="30000" dirty="0">
                  <a:solidFill>
                    <a:srgbClr val="C069B4"/>
                  </a:solidFill>
                </a:rPr>
                <a:t>35</a:t>
              </a:r>
              <a:r>
                <a:rPr lang="en-US" sz="2400" b="1" dirty="0">
                  <a:solidFill>
                    <a:srgbClr val="C069B4"/>
                  </a:solidFill>
                </a:rPr>
                <a:t>Cl</a:t>
              </a:r>
              <a:r>
                <a:rPr lang="en-US" sz="2400" dirty="0"/>
                <a:t> </a:t>
              </a:r>
              <a:r>
                <a:rPr lang="en-US" dirty="0"/>
                <a:t>A request from stakeholders</a:t>
              </a:r>
              <a:endParaRPr lang="en-US" b="1" dirty="0"/>
            </a:p>
            <a:p>
              <a:r>
                <a:rPr lang="en-US" dirty="0"/>
                <a:t>Needs of new and more accurate measurements above 100 keV </a:t>
              </a:r>
            </a:p>
            <a:p>
              <a:r>
                <a:rPr lang="en-US" b="1" dirty="0"/>
                <a:t>Experimental and theoretical efforts</a:t>
              </a:r>
              <a:endParaRPr lang="en-US" dirty="0"/>
            </a:p>
            <a:p>
              <a:pPr marL="742950" lvl="1" indent="-285750">
                <a:buClr>
                  <a:srgbClr val="32AAB7"/>
                </a:buClr>
                <a:buFont typeface="Wingdings" panose="05000000000000000000" pitchFamily="2" charset="2"/>
                <a:buChar char="Ø"/>
              </a:pPr>
              <a:r>
                <a:rPr lang="en-US" sz="1600" dirty="0"/>
                <a:t>Several new measurements (LANL, CERN, NPL, …)</a:t>
              </a:r>
            </a:p>
            <a:p>
              <a:pPr lvl="1">
                <a:buClr>
                  <a:srgbClr val="32AAB7"/>
                </a:buClr>
              </a:pPr>
              <a:r>
                <a:rPr lang="en-US" sz="1600" dirty="0"/>
                <a:t>	with different techniques at different facilities</a:t>
              </a:r>
            </a:p>
            <a:p>
              <a:pPr marL="742950" lvl="1" indent="-285750">
                <a:buClr>
                  <a:srgbClr val="32AAB7"/>
                </a:buClr>
                <a:buFont typeface="Wingdings" panose="05000000000000000000" pitchFamily="2" charset="2"/>
                <a:buChar char="Ø"/>
              </a:pPr>
              <a:r>
                <a:rPr lang="en-US" sz="1600" dirty="0"/>
                <a:t>Solve the discontinuous jump between R-matrix and HF approaches</a:t>
              </a:r>
            </a:p>
          </p:txBody>
        </p:sp>
      </p:grpSp>
      <p:sp>
        <p:nvSpPr>
          <p:cNvPr id="7" name="ZoneTexte 6">
            <a:extLst>
              <a:ext uri="{FF2B5EF4-FFF2-40B4-BE49-F238E27FC236}">
                <a16:creationId xmlns:a16="http://schemas.microsoft.com/office/drawing/2014/main" id="{80150CBF-D22B-4FD3-9531-1721C0A61877}"/>
              </a:ext>
            </a:extLst>
          </p:cNvPr>
          <p:cNvSpPr txBox="1"/>
          <p:nvPr/>
        </p:nvSpPr>
        <p:spPr>
          <a:xfrm>
            <a:off x="13066567" y="1720840"/>
            <a:ext cx="4046657" cy="3416320"/>
          </a:xfrm>
          <a:prstGeom prst="rect">
            <a:avLst/>
          </a:prstGeom>
          <a:noFill/>
        </p:spPr>
        <p:txBody>
          <a:bodyPr wrap="square" rtlCol="0">
            <a:spAutoFit/>
          </a:bodyPr>
          <a:lstStyle/>
          <a:p>
            <a:r>
              <a:rPr lang="en-US" b="0" i="0" dirty="0">
                <a:solidFill>
                  <a:srgbClr val="000000"/>
                </a:solidFill>
                <a:effectLst/>
                <a:latin typeface="embedded-roboto"/>
              </a:rPr>
              <a:t>There is currently large uncertainty in reactivity for chloride fast reactors, due mainly to the uncertainty in the Cl-35 (n,p) cross section at high energies. This is a difficulty for chloride fast reactor design because the required fissile loading has large uncertainty, and this uncertainty also propagates to other parameters important to safety, such as reactivity coefficients. Production of S-35 via this reaction is also important for corrosion.</a:t>
            </a:r>
            <a:endParaRPr lang="fr-FR" dirty="0"/>
          </a:p>
        </p:txBody>
      </p:sp>
      <p:grpSp>
        <p:nvGrpSpPr>
          <p:cNvPr id="28" name="Groupe 27">
            <a:extLst>
              <a:ext uri="{FF2B5EF4-FFF2-40B4-BE49-F238E27FC236}">
                <a16:creationId xmlns:a16="http://schemas.microsoft.com/office/drawing/2014/main" id="{5A50DD53-1891-4897-BBFD-009528E1703A}"/>
              </a:ext>
            </a:extLst>
          </p:cNvPr>
          <p:cNvGrpSpPr>
            <a:grpSpLocks noChangeAspect="1"/>
          </p:cNvGrpSpPr>
          <p:nvPr/>
        </p:nvGrpSpPr>
        <p:grpSpPr>
          <a:xfrm>
            <a:off x="7709811" y="5453101"/>
            <a:ext cx="4442589" cy="923330"/>
            <a:chOff x="9489274" y="5621603"/>
            <a:chExt cx="4987437" cy="1036568"/>
          </a:xfrm>
        </p:grpSpPr>
        <p:sp>
          <p:nvSpPr>
            <p:cNvPr id="17" name="ZoneTexte 16">
              <a:extLst>
                <a:ext uri="{FF2B5EF4-FFF2-40B4-BE49-F238E27FC236}">
                  <a16:creationId xmlns:a16="http://schemas.microsoft.com/office/drawing/2014/main" id="{9B938EC7-C44D-4CF7-88B8-646B9DC0C3E7}"/>
                </a:ext>
              </a:extLst>
            </p:cNvPr>
            <p:cNvSpPr txBox="1"/>
            <p:nvPr/>
          </p:nvSpPr>
          <p:spPr>
            <a:xfrm>
              <a:off x="10344472" y="5621603"/>
              <a:ext cx="4132239" cy="1036568"/>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t>
              </a:r>
            </a:p>
            <a:p>
              <a:r>
                <a:rPr lang="en-US" b="1" dirty="0">
                  <a:solidFill>
                    <a:srgbClr val="94AB61"/>
                  </a:solidFill>
                  <a:latin typeface="Aharoni" panose="02010803020104030203" pitchFamily="2" charset="-79"/>
                  <a:cs typeface="Aharoni" panose="02010803020104030203" pitchFamily="2" charset="-79"/>
                </a:rPr>
                <a:t>&amp; more accurate measurements</a:t>
              </a:r>
            </a:p>
            <a:p>
              <a:r>
                <a:rPr lang="en-US" b="1" dirty="0">
                  <a:solidFill>
                    <a:srgbClr val="94AB61"/>
                  </a:solidFill>
                  <a:latin typeface="Aharoni" panose="02010803020104030203" pitchFamily="2" charset="-79"/>
                  <a:cs typeface="Aharoni" panose="02010803020104030203" pitchFamily="2" charset="-79"/>
                </a:rPr>
                <a:t>&amp; Nuclear model improvements </a:t>
              </a:r>
            </a:p>
          </p:txBody>
        </p:sp>
        <p:pic>
          <p:nvPicPr>
            <p:cNvPr id="18" name="Image 17">
              <a:extLst>
                <a:ext uri="{FF2B5EF4-FFF2-40B4-BE49-F238E27FC236}">
                  <a16:creationId xmlns:a16="http://schemas.microsoft.com/office/drawing/2014/main" id="{02BC30BC-E7E3-48DA-AC8E-E412602E9FE7}"/>
                </a:ext>
              </a:extLst>
            </p:cNvPr>
            <p:cNvPicPr>
              <a:picLocks noChangeAspect="1"/>
            </p:cNvPicPr>
            <p:nvPr/>
          </p:nvPicPr>
          <p:blipFill>
            <a:blip r:embed="rId4">
              <a:duotone>
                <a:schemeClr val="accent3">
                  <a:shade val="45000"/>
                  <a:satMod val="135000"/>
                </a:schemeClr>
                <a:prstClr val="white"/>
              </a:duotone>
            </a:blip>
            <a:stretch>
              <a:fillRect/>
            </a:stretch>
          </p:blipFill>
          <p:spPr>
            <a:xfrm>
              <a:off x="9489274" y="5656156"/>
              <a:ext cx="854224" cy="854224"/>
            </a:xfrm>
            <a:prstGeom prst="rect">
              <a:avLst/>
            </a:prstGeom>
          </p:spPr>
        </p:pic>
      </p:grpSp>
      <p:grpSp>
        <p:nvGrpSpPr>
          <p:cNvPr id="59" name="Groupe 58">
            <a:extLst>
              <a:ext uri="{FF2B5EF4-FFF2-40B4-BE49-F238E27FC236}">
                <a16:creationId xmlns:a16="http://schemas.microsoft.com/office/drawing/2014/main" id="{5B227EFC-29F5-4641-B455-4E79EEBE05E2}"/>
              </a:ext>
            </a:extLst>
          </p:cNvPr>
          <p:cNvGrpSpPr/>
          <p:nvPr/>
        </p:nvGrpSpPr>
        <p:grpSpPr>
          <a:xfrm>
            <a:off x="256762" y="2304157"/>
            <a:ext cx="7079001" cy="956293"/>
            <a:chOff x="923896" y="6409216"/>
            <a:chExt cx="7079001" cy="956293"/>
          </a:xfrm>
        </p:grpSpPr>
        <p:pic>
          <p:nvPicPr>
            <p:cNvPr id="9" name="Image 8">
              <a:extLst>
                <a:ext uri="{FF2B5EF4-FFF2-40B4-BE49-F238E27FC236}">
                  <a16:creationId xmlns:a16="http://schemas.microsoft.com/office/drawing/2014/main" id="{7D2B0DE4-182B-4666-9D2C-A98C6842B80A}"/>
                </a:ext>
              </a:extLst>
            </p:cNvPr>
            <p:cNvPicPr>
              <a:picLocks noChangeAspect="1"/>
            </p:cNvPicPr>
            <p:nvPr/>
          </p:nvPicPr>
          <p:blipFill>
            <a:blip r:embed="rId5"/>
            <a:stretch>
              <a:fillRect/>
            </a:stretch>
          </p:blipFill>
          <p:spPr>
            <a:xfrm>
              <a:off x="923896" y="6409216"/>
              <a:ext cx="599259" cy="458892"/>
            </a:xfrm>
            <a:prstGeom prst="chevron">
              <a:avLst/>
            </a:prstGeom>
            <a:ln w="19050">
              <a:solidFill>
                <a:srgbClr val="41C0F0"/>
              </a:solidFill>
            </a:ln>
          </p:spPr>
        </p:pic>
        <p:sp>
          <p:nvSpPr>
            <p:cNvPr id="10" name="ZoneTexte 9">
              <a:extLst>
                <a:ext uri="{FF2B5EF4-FFF2-40B4-BE49-F238E27FC236}">
                  <a16:creationId xmlns:a16="http://schemas.microsoft.com/office/drawing/2014/main" id="{49BF0F25-8BCA-4FC9-A4F7-B7E77E5532E0}"/>
                </a:ext>
              </a:extLst>
            </p:cNvPr>
            <p:cNvSpPr txBox="1"/>
            <p:nvPr/>
          </p:nvSpPr>
          <p:spPr>
            <a:xfrm>
              <a:off x="1782925" y="6442179"/>
              <a:ext cx="6219972" cy="923330"/>
            </a:xfrm>
            <a:prstGeom prst="rect">
              <a:avLst/>
            </a:prstGeom>
            <a:noFill/>
          </p:spPr>
          <p:txBody>
            <a:bodyPr wrap="none" rtlCol="0">
              <a:spAutoFit/>
            </a:bodyPr>
            <a:lstStyle/>
            <a:p>
              <a:r>
                <a:rPr lang="en-US" b="1" dirty="0"/>
                <a:t>A few entries but new interest for MSFR reactor type:</a:t>
              </a:r>
            </a:p>
            <a:p>
              <a:r>
                <a:rPr lang="en-US" b="1" dirty="0">
                  <a:solidFill>
                    <a:srgbClr val="B7D43C"/>
                  </a:solidFill>
                </a:rPr>
                <a:t>HPRL :</a:t>
              </a:r>
              <a:r>
                <a:rPr lang="en-US" dirty="0"/>
                <a:t> </a:t>
              </a:r>
              <a:r>
                <a:rPr lang="en-US" baseline="30000" dirty="0"/>
                <a:t>16</a:t>
              </a:r>
              <a:r>
                <a:rPr lang="en-US" dirty="0"/>
                <a:t>O(n,</a:t>
              </a:r>
              <a:r>
                <a:rPr lang="en-US" dirty="0">
                  <a:latin typeface="Symbol" panose="05050102010706020507" pitchFamily="18" charset="2"/>
                </a:rPr>
                <a:t>a</a:t>
              </a:r>
              <a:r>
                <a:rPr lang="en-US" dirty="0"/>
                <a:t>) </a:t>
              </a:r>
              <a:r>
                <a:rPr lang="en-US" sz="1600" i="1" dirty="0"/>
                <a:t>(2008)</a:t>
              </a:r>
              <a:r>
                <a:rPr lang="en-US" dirty="0"/>
                <a:t>, </a:t>
              </a:r>
              <a:r>
                <a:rPr lang="en-US" baseline="30000" dirty="0"/>
                <a:t>39</a:t>
              </a:r>
              <a:r>
                <a:rPr lang="en-US" dirty="0"/>
                <a:t>K(n,p) </a:t>
              </a:r>
              <a:r>
                <a:rPr lang="en-US" sz="1600" i="1" dirty="0"/>
                <a:t>(2017)</a:t>
              </a:r>
              <a:r>
                <a:rPr lang="en-US" dirty="0"/>
                <a:t>, </a:t>
              </a:r>
              <a:r>
                <a:rPr lang="en-US" b="1" baseline="30000" dirty="0">
                  <a:solidFill>
                    <a:srgbClr val="C069B4"/>
                  </a:solidFill>
                </a:rPr>
                <a:t>35</a:t>
              </a:r>
              <a:r>
                <a:rPr lang="en-US" b="1" dirty="0">
                  <a:solidFill>
                    <a:srgbClr val="C069B4"/>
                  </a:solidFill>
                </a:rPr>
                <a:t>Cl(n, p)</a:t>
              </a:r>
              <a:r>
                <a:rPr lang="en-US" dirty="0"/>
                <a:t> </a:t>
              </a:r>
              <a:r>
                <a:rPr lang="en-US" sz="1600" i="1" dirty="0"/>
                <a:t>0.1-5 MeV (2022)</a:t>
              </a:r>
              <a:r>
                <a:rPr lang="en-US" i="1" dirty="0"/>
                <a:t> </a:t>
              </a:r>
            </a:p>
            <a:p>
              <a:r>
                <a:rPr lang="en-US" b="1" dirty="0">
                  <a:solidFill>
                    <a:srgbClr val="B7D43C"/>
                  </a:solidFill>
                </a:rPr>
                <a:t>SG 46 : </a:t>
              </a:r>
              <a:r>
                <a:rPr lang="en-US" b="1" baseline="30000" dirty="0">
                  <a:solidFill>
                    <a:srgbClr val="C069B4"/>
                  </a:solidFill>
                </a:rPr>
                <a:t>35</a:t>
              </a:r>
              <a:r>
                <a:rPr lang="en-US" b="1" dirty="0">
                  <a:solidFill>
                    <a:srgbClr val="C069B4"/>
                  </a:solidFill>
                </a:rPr>
                <a:t>Cl(n, p) </a:t>
              </a:r>
              <a:r>
                <a:rPr lang="en-US" sz="1600" i="1" dirty="0"/>
                <a:t>0.5 -10 MeV (2023)</a:t>
              </a:r>
              <a:endParaRPr lang="en-US" i="1" dirty="0"/>
            </a:p>
          </p:txBody>
        </p:sp>
      </p:grpSp>
      <p:grpSp>
        <p:nvGrpSpPr>
          <p:cNvPr id="13" name="Groupe 12">
            <a:extLst>
              <a:ext uri="{FF2B5EF4-FFF2-40B4-BE49-F238E27FC236}">
                <a16:creationId xmlns:a16="http://schemas.microsoft.com/office/drawing/2014/main" id="{4EEA5330-7164-4724-8153-31B1D5233777}"/>
              </a:ext>
            </a:extLst>
          </p:cNvPr>
          <p:cNvGrpSpPr/>
          <p:nvPr/>
        </p:nvGrpSpPr>
        <p:grpSpPr>
          <a:xfrm>
            <a:off x="256762" y="1238567"/>
            <a:ext cx="6331555" cy="676302"/>
            <a:chOff x="604187" y="1196752"/>
            <a:chExt cx="6331555" cy="676302"/>
          </a:xfrm>
        </p:grpSpPr>
        <p:pic>
          <p:nvPicPr>
            <p:cNvPr id="24" name="Image 23">
              <a:extLst>
                <a:ext uri="{FF2B5EF4-FFF2-40B4-BE49-F238E27FC236}">
                  <a16:creationId xmlns:a16="http://schemas.microsoft.com/office/drawing/2014/main" id="{21651DE3-5F4C-4B41-8DDA-B8C2A4E96F3A}"/>
                </a:ext>
              </a:extLst>
            </p:cNvPr>
            <p:cNvPicPr>
              <a:picLocks noChangeAspect="1"/>
            </p:cNvPicPr>
            <p:nvPr/>
          </p:nvPicPr>
          <p:blipFill>
            <a:blip r:embed="rId5"/>
            <a:stretch>
              <a:fillRect/>
            </a:stretch>
          </p:blipFill>
          <p:spPr>
            <a:xfrm>
              <a:off x="604187" y="1196752"/>
              <a:ext cx="599259" cy="458892"/>
            </a:xfrm>
            <a:prstGeom prst="chevron">
              <a:avLst/>
            </a:prstGeom>
            <a:ln w="19050">
              <a:solidFill>
                <a:srgbClr val="41C0F0"/>
              </a:solidFill>
            </a:ln>
          </p:spPr>
        </p:pic>
        <p:sp>
          <p:nvSpPr>
            <p:cNvPr id="25" name="ZoneTexte 24">
              <a:extLst>
                <a:ext uri="{FF2B5EF4-FFF2-40B4-BE49-F238E27FC236}">
                  <a16:creationId xmlns:a16="http://schemas.microsoft.com/office/drawing/2014/main" id="{DAEDFB33-27F3-4786-B3C6-D19B2112DD04}"/>
                </a:ext>
              </a:extLst>
            </p:cNvPr>
            <p:cNvSpPr txBox="1"/>
            <p:nvPr/>
          </p:nvSpPr>
          <p:spPr>
            <a:xfrm>
              <a:off x="1407113" y="1226723"/>
              <a:ext cx="5528629" cy="646331"/>
            </a:xfrm>
            <a:prstGeom prst="rect">
              <a:avLst/>
            </a:prstGeom>
            <a:noFill/>
          </p:spPr>
          <p:txBody>
            <a:bodyPr wrap="none" rtlCol="0">
              <a:spAutoFit/>
            </a:bodyPr>
            <a:lstStyle/>
            <a:p>
              <a:r>
                <a:rPr lang="en-US" b="1" dirty="0"/>
                <a:t>Impact on production of gas and material damages</a:t>
              </a:r>
            </a:p>
            <a:p>
              <a:r>
                <a:rPr lang="en-US" b="1" dirty="0"/>
                <a:t>And reactivity in fast chloride molten salt reactor design</a:t>
              </a:r>
            </a:p>
          </p:txBody>
        </p:sp>
      </p:grpSp>
      <p:grpSp>
        <p:nvGrpSpPr>
          <p:cNvPr id="45" name="Groupe 44">
            <a:extLst>
              <a:ext uri="{FF2B5EF4-FFF2-40B4-BE49-F238E27FC236}">
                <a16:creationId xmlns:a16="http://schemas.microsoft.com/office/drawing/2014/main" id="{20A858EB-D724-43BB-B905-F8ECCF236C49}"/>
              </a:ext>
            </a:extLst>
          </p:cNvPr>
          <p:cNvGrpSpPr/>
          <p:nvPr/>
        </p:nvGrpSpPr>
        <p:grpSpPr>
          <a:xfrm>
            <a:off x="7130775" y="2822039"/>
            <a:ext cx="5021625" cy="2150907"/>
            <a:chOff x="1499389" y="2856775"/>
            <a:chExt cx="5021625" cy="2150907"/>
          </a:xfrm>
        </p:grpSpPr>
        <p:pic>
          <p:nvPicPr>
            <p:cNvPr id="27" name="Image 26">
              <a:extLst>
                <a:ext uri="{FF2B5EF4-FFF2-40B4-BE49-F238E27FC236}">
                  <a16:creationId xmlns:a16="http://schemas.microsoft.com/office/drawing/2014/main" id="{3DC0557F-EE32-495D-A8F8-B84D49D9010F}"/>
                </a:ext>
              </a:extLst>
            </p:cNvPr>
            <p:cNvPicPr>
              <a:picLocks noChangeAspect="1"/>
            </p:cNvPicPr>
            <p:nvPr/>
          </p:nvPicPr>
          <p:blipFill>
            <a:blip r:embed="rId6"/>
            <a:stretch>
              <a:fillRect/>
            </a:stretch>
          </p:blipFill>
          <p:spPr>
            <a:xfrm>
              <a:off x="1499389" y="2944784"/>
              <a:ext cx="4854830" cy="2062898"/>
            </a:xfrm>
            <a:prstGeom prst="rect">
              <a:avLst/>
            </a:prstGeom>
          </p:spPr>
        </p:pic>
        <p:sp>
          <p:nvSpPr>
            <p:cNvPr id="38" name="ZoneTexte 37">
              <a:extLst>
                <a:ext uri="{FF2B5EF4-FFF2-40B4-BE49-F238E27FC236}">
                  <a16:creationId xmlns:a16="http://schemas.microsoft.com/office/drawing/2014/main" id="{B5E00E3E-86AA-4AF4-9CD9-CD46228C46E3}"/>
                </a:ext>
              </a:extLst>
            </p:cNvPr>
            <p:cNvSpPr txBox="1"/>
            <p:nvPr/>
          </p:nvSpPr>
          <p:spPr>
            <a:xfrm>
              <a:off x="3683256" y="2856775"/>
              <a:ext cx="2837758" cy="261610"/>
            </a:xfrm>
            <a:prstGeom prst="rect">
              <a:avLst/>
            </a:prstGeom>
            <a:noFill/>
          </p:spPr>
          <p:txBody>
            <a:bodyPr wrap="square" rtlCol="0">
              <a:spAutoFit/>
            </a:bodyPr>
            <a:lstStyle/>
            <a:p>
              <a:pPr algn="just"/>
              <a:r>
                <a:rPr lang="en-US" sz="1100" dirty="0">
                  <a:solidFill>
                    <a:schemeClr val="tx2">
                      <a:lumMod val="60000"/>
                      <a:lumOff val="40000"/>
                    </a:schemeClr>
                  </a:solidFill>
                  <a:latin typeface="Agency FB" panose="020B0503020202020204" pitchFamily="34" charset="0"/>
                  <a:cs typeface="Calibri" panose="020F0502020204030204" pitchFamily="34" charset="0"/>
                </a:rPr>
                <a:t>K. </a:t>
              </a:r>
              <a:r>
                <a:rPr lang="en-US" sz="1100" dirty="0" err="1">
                  <a:solidFill>
                    <a:schemeClr val="tx2">
                      <a:lumMod val="60000"/>
                      <a:lumOff val="40000"/>
                    </a:schemeClr>
                  </a:solidFill>
                  <a:latin typeface="Agency FB" panose="020B0503020202020204" pitchFamily="34" charset="0"/>
                  <a:cs typeface="Calibri" panose="020F0502020204030204" pitchFamily="34" charset="0"/>
                </a:rPr>
                <a:t>Hanselman</a:t>
              </a:r>
              <a:r>
                <a:rPr lang="en-US" sz="1100" dirty="0">
                  <a:solidFill>
                    <a:schemeClr val="tx2">
                      <a:lumMod val="60000"/>
                      <a:lumOff val="40000"/>
                    </a:schemeClr>
                  </a:solidFill>
                  <a:latin typeface="Agency FB" panose="020B0503020202020204" pitchFamily="34" charset="0"/>
                  <a:cs typeface="Calibri" panose="020F0502020204030204" pitchFamily="34" charset="0"/>
                </a:rPr>
                <a:t> </a:t>
              </a:r>
              <a:r>
                <a:rPr lang="en-US" sz="1100" i="1" dirty="0">
                  <a:solidFill>
                    <a:schemeClr val="tx2">
                      <a:lumMod val="60000"/>
                      <a:lumOff val="40000"/>
                    </a:schemeClr>
                  </a:solidFill>
                  <a:latin typeface="Agency FB" panose="020B0503020202020204" pitchFamily="34" charset="0"/>
                  <a:cs typeface="Calibri" panose="020F0502020204030204" pitchFamily="34" charset="0"/>
                </a:rPr>
                <a:t>et al.</a:t>
              </a:r>
              <a:r>
                <a:rPr lang="en-US" sz="1100" dirty="0">
                  <a:solidFill>
                    <a:schemeClr val="tx2">
                      <a:lumMod val="60000"/>
                      <a:lumOff val="40000"/>
                    </a:schemeClr>
                  </a:solidFill>
                  <a:latin typeface="Agency FB" panose="020B0503020202020204" pitchFamily="34" charset="0"/>
                  <a:cs typeface="Calibri" panose="020F0502020204030204" pitchFamily="34" charset="0"/>
                </a:rPr>
                <a:t>, Phys. Rev. C </a:t>
              </a:r>
              <a:r>
                <a:rPr lang="en-US" sz="1100" b="1" dirty="0">
                  <a:solidFill>
                    <a:schemeClr val="tx2">
                      <a:lumMod val="60000"/>
                      <a:lumOff val="40000"/>
                    </a:schemeClr>
                  </a:solidFill>
                  <a:latin typeface="Agency FB" panose="020B0503020202020204" pitchFamily="34" charset="0"/>
                  <a:cs typeface="Calibri" panose="020F0502020204030204" pitchFamily="34" charset="0"/>
                </a:rPr>
                <a:t>110</a:t>
              </a:r>
              <a:r>
                <a:rPr lang="en-US" sz="1100" dirty="0">
                  <a:solidFill>
                    <a:schemeClr val="tx2">
                      <a:lumMod val="60000"/>
                      <a:lumOff val="40000"/>
                    </a:schemeClr>
                  </a:solidFill>
                  <a:latin typeface="Agency FB" panose="020B0503020202020204" pitchFamily="34" charset="0"/>
                  <a:cs typeface="Calibri" panose="020F0502020204030204" pitchFamily="34" charset="0"/>
                </a:rPr>
                <a:t>, 024609 (2024)</a:t>
              </a:r>
            </a:p>
          </p:txBody>
        </p:sp>
        <p:sp>
          <p:nvSpPr>
            <p:cNvPr id="39" name="Ellipse 38">
              <a:extLst>
                <a:ext uri="{FF2B5EF4-FFF2-40B4-BE49-F238E27FC236}">
                  <a16:creationId xmlns:a16="http://schemas.microsoft.com/office/drawing/2014/main" id="{E56A8441-5C85-41C2-9E72-BA0E54628902}"/>
                </a:ext>
              </a:extLst>
            </p:cNvPr>
            <p:cNvSpPr/>
            <p:nvPr/>
          </p:nvSpPr>
          <p:spPr>
            <a:xfrm>
              <a:off x="2716839" y="3185699"/>
              <a:ext cx="2664296" cy="848603"/>
            </a:xfrm>
            <a:prstGeom prst="ellipse">
              <a:avLst/>
            </a:prstGeom>
            <a:noFill/>
            <a:ln w="3810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8" name="Image 57">
            <a:extLst>
              <a:ext uri="{FF2B5EF4-FFF2-40B4-BE49-F238E27FC236}">
                <a16:creationId xmlns:a16="http://schemas.microsoft.com/office/drawing/2014/main" id="{D07F0771-879C-4812-ACA4-5580096CE9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01" t="19551" r="16401" b="19551"/>
          <a:stretch/>
        </p:blipFill>
        <p:spPr>
          <a:xfrm>
            <a:off x="6150822" y="5037603"/>
            <a:ext cx="556138" cy="504000"/>
          </a:xfrm>
          <a:prstGeom prst="rect">
            <a:avLst/>
          </a:prstGeom>
        </p:spPr>
      </p:pic>
      <p:sp>
        <p:nvSpPr>
          <p:cNvPr id="60" name="ZoneTexte 59">
            <a:extLst>
              <a:ext uri="{FF2B5EF4-FFF2-40B4-BE49-F238E27FC236}">
                <a16:creationId xmlns:a16="http://schemas.microsoft.com/office/drawing/2014/main" id="{65BA3649-816A-495B-992D-6CE46F4A0637}"/>
              </a:ext>
            </a:extLst>
          </p:cNvPr>
          <p:cNvSpPr txBox="1"/>
          <p:nvPr/>
        </p:nvSpPr>
        <p:spPr>
          <a:xfrm>
            <a:off x="6384032" y="2334818"/>
            <a:ext cx="1555234" cy="409650"/>
          </a:xfrm>
          <a:prstGeom prst="rect">
            <a:avLst/>
          </a:prstGeom>
          <a:noFill/>
        </p:spPr>
        <p:txBody>
          <a:bodyPr wrap="none" rtlCol="0">
            <a:spAutoFit/>
          </a:bodyPr>
          <a:lstStyle/>
          <a:p>
            <a:r>
              <a:rPr lang="fr-FR" sz="1600" dirty="0" err="1">
                <a:solidFill>
                  <a:srgbClr val="C069B4"/>
                </a:solidFill>
                <a:latin typeface="Britannic Bold" panose="020B0903060703020204" pitchFamily="34" charset="0"/>
              </a:rPr>
              <a:t>See</a:t>
            </a:r>
            <a:r>
              <a:rPr lang="fr-FR" sz="1600" dirty="0">
                <a:solidFill>
                  <a:srgbClr val="C069B4"/>
                </a:solidFill>
                <a:latin typeface="Britannic Bold" panose="020B0903060703020204" pitchFamily="34" charset="0"/>
              </a:rPr>
              <a:t> in ND2025</a:t>
            </a:r>
          </a:p>
        </p:txBody>
      </p:sp>
    </p:spTree>
    <p:extLst>
      <p:ext uri="{BB962C8B-B14F-4D97-AF65-F5344CB8AC3E}">
        <p14:creationId xmlns:p14="http://schemas.microsoft.com/office/powerpoint/2010/main" val="206255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007198-3D1D-4A2F-B8B5-C8DABE1139C8}"/>
              </a:ext>
            </a:extLst>
          </p:cNvPr>
          <p:cNvSpPr>
            <a:spLocks noGrp="1"/>
          </p:cNvSpPr>
          <p:nvPr>
            <p:ph type="sldNum" sz="quarter" idx="12"/>
          </p:nvPr>
        </p:nvSpPr>
        <p:spPr/>
        <p:txBody>
          <a:bodyPr/>
          <a:lstStyle/>
          <a:p>
            <a:fld id="{53E20274-DEB0-41FA-AFE9-AFED40CFC641}" type="slidenum">
              <a:rPr lang="fr-FR" smtClean="0"/>
              <a:pPr/>
              <a:t>26</a:t>
            </a:fld>
            <a:endParaRPr lang="fr-FR" dirty="0"/>
          </a:p>
        </p:txBody>
      </p:sp>
      <p:sp>
        <p:nvSpPr>
          <p:cNvPr id="4" name="Larme 3">
            <a:extLst>
              <a:ext uri="{FF2B5EF4-FFF2-40B4-BE49-F238E27FC236}">
                <a16:creationId xmlns:a16="http://schemas.microsoft.com/office/drawing/2014/main" id="{503DCAA6-EF85-40B8-8143-9AA8AE04DAC2}"/>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D998742-9923-4189-90E4-CAC51AEC60E7}"/>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0E8A185D-D414-460D-BC0C-C53A2992CBC1}"/>
              </a:ext>
            </a:extLst>
          </p:cNvPr>
          <p:cNvSpPr txBox="1"/>
          <p:nvPr/>
        </p:nvSpPr>
        <p:spPr>
          <a:xfrm>
            <a:off x="7320136" y="402387"/>
            <a:ext cx="2356735"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NEUTRON INDUCED FISSION </a:t>
            </a:r>
          </a:p>
        </p:txBody>
      </p:sp>
      <p:pic>
        <p:nvPicPr>
          <p:cNvPr id="8" name="Image 7">
            <a:extLst>
              <a:ext uri="{FF2B5EF4-FFF2-40B4-BE49-F238E27FC236}">
                <a16:creationId xmlns:a16="http://schemas.microsoft.com/office/drawing/2014/main" id="{95BB32F8-28B0-4EAE-A2FB-76BF8AAE1682}"/>
              </a:ext>
            </a:extLst>
          </p:cNvPr>
          <p:cNvPicPr>
            <a:picLocks noChangeAspect="1"/>
          </p:cNvPicPr>
          <p:nvPr/>
        </p:nvPicPr>
        <p:blipFill>
          <a:blip r:embed="rId2"/>
          <a:stretch>
            <a:fillRect/>
          </a:stretch>
        </p:blipFill>
        <p:spPr>
          <a:xfrm>
            <a:off x="9552384" y="18464"/>
            <a:ext cx="2701913" cy="1137179"/>
          </a:xfrm>
          <a:prstGeom prst="rect">
            <a:avLst/>
          </a:prstGeom>
        </p:spPr>
      </p:pic>
      <p:grpSp>
        <p:nvGrpSpPr>
          <p:cNvPr id="7" name="Groupe 6">
            <a:extLst>
              <a:ext uri="{FF2B5EF4-FFF2-40B4-BE49-F238E27FC236}">
                <a16:creationId xmlns:a16="http://schemas.microsoft.com/office/drawing/2014/main" id="{E8D080A3-F294-4E1E-8420-F06AF3953E01}"/>
              </a:ext>
            </a:extLst>
          </p:cNvPr>
          <p:cNvGrpSpPr/>
          <p:nvPr/>
        </p:nvGrpSpPr>
        <p:grpSpPr>
          <a:xfrm>
            <a:off x="277939" y="1570851"/>
            <a:ext cx="7042197" cy="956293"/>
            <a:chOff x="662206" y="1388214"/>
            <a:chExt cx="7042197" cy="956293"/>
          </a:xfrm>
        </p:grpSpPr>
        <p:pic>
          <p:nvPicPr>
            <p:cNvPr id="10" name="Image 9">
              <a:extLst>
                <a:ext uri="{FF2B5EF4-FFF2-40B4-BE49-F238E27FC236}">
                  <a16:creationId xmlns:a16="http://schemas.microsoft.com/office/drawing/2014/main" id="{EF0869D0-BE11-43C2-A366-47033AA653BF}"/>
                </a:ext>
              </a:extLst>
            </p:cNvPr>
            <p:cNvPicPr>
              <a:picLocks noChangeAspect="1"/>
            </p:cNvPicPr>
            <p:nvPr/>
          </p:nvPicPr>
          <p:blipFill>
            <a:blip r:embed="rId3"/>
            <a:stretch>
              <a:fillRect/>
            </a:stretch>
          </p:blipFill>
          <p:spPr>
            <a:xfrm>
              <a:off x="662206" y="1388214"/>
              <a:ext cx="599259" cy="458892"/>
            </a:xfrm>
            <a:prstGeom prst="chevron">
              <a:avLst/>
            </a:prstGeom>
            <a:ln w="19050">
              <a:solidFill>
                <a:srgbClr val="41C0F0"/>
              </a:solidFill>
            </a:ln>
          </p:spPr>
        </p:pic>
        <p:sp>
          <p:nvSpPr>
            <p:cNvPr id="11" name="ZoneTexte 10">
              <a:extLst>
                <a:ext uri="{FF2B5EF4-FFF2-40B4-BE49-F238E27FC236}">
                  <a16:creationId xmlns:a16="http://schemas.microsoft.com/office/drawing/2014/main" id="{A1F204C0-7D7E-4A75-9D63-2EDD25DD5012}"/>
                </a:ext>
              </a:extLst>
            </p:cNvPr>
            <p:cNvSpPr txBox="1"/>
            <p:nvPr/>
          </p:nvSpPr>
          <p:spPr>
            <a:xfrm>
              <a:off x="1521235" y="1421177"/>
              <a:ext cx="6183168" cy="923330"/>
            </a:xfrm>
            <a:prstGeom prst="rect">
              <a:avLst/>
            </a:prstGeom>
            <a:noFill/>
          </p:spPr>
          <p:txBody>
            <a:bodyPr wrap="none" rtlCol="0">
              <a:spAutoFit/>
            </a:bodyPr>
            <a:lstStyle/>
            <a:p>
              <a:r>
                <a:rPr lang="en-US" b="1" dirty="0"/>
                <a:t>Still many entries in HPRL:</a:t>
              </a:r>
            </a:p>
            <a:p>
              <a:r>
                <a:rPr lang="en-US" b="1" dirty="0">
                  <a:solidFill>
                    <a:srgbClr val="B7D43C"/>
                  </a:solidFill>
                </a:rPr>
                <a:t>HPRL :</a:t>
              </a:r>
              <a:r>
                <a:rPr lang="en-US" dirty="0"/>
                <a:t> </a:t>
              </a:r>
              <a:r>
                <a:rPr lang="en-US" baseline="30000" dirty="0"/>
                <a:t>235</a:t>
              </a:r>
              <a:r>
                <a:rPr lang="fr-FR" sz="1800" dirty="0">
                  <a:effectLst/>
                </a:rPr>
                <a:t>U, </a:t>
              </a:r>
              <a:r>
                <a:rPr lang="fr-FR" sz="1800" baseline="30000" dirty="0">
                  <a:effectLst/>
                </a:rPr>
                <a:t>237</a:t>
              </a:r>
              <a:r>
                <a:rPr lang="fr-FR" sz="1800" dirty="0">
                  <a:effectLst/>
                </a:rPr>
                <a:t>Np, </a:t>
              </a:r>
              <a:r>
                <a:rPr lang="fr-FR" sz="1800" baseline="30000" dirty="0">
                  <a:effectLst/>
                </a:rPr>
                <a:t>238,239,240,241,242</a:t>
              </a:r>
              <a:r>
                <a:rPr lang="fr-FR" sz="1800" dirty="0">
                  <a:effectLst/>
                </a:rPr>
                <a:t>Pu, </a:t>
              </a:r>
              <a:r>
                <a:rPr lang="fr-FR" sz="1800" baseline="30000" dirty="0">
                  <a:effectLst/>
                </a:rPr>
                <a:t>241,242m</a:t>
              </a:r>
              <a:r>
                <a:rPr lang="fr-FR" sz="1800" dirty="0">
                  <a:effectLst/>
                </a:rPr>
                <a:t>Am, </a:t>
              </a:r>
              <a:r>
                <a:rPr lang="fr-FR" sz="1800" baseline="30000" dirty="0">
                  <a:effectLst/>
                </a:rPr>
                <a:t>244,245</a:t>
              </a:r>
              <a:r>
                <a:rPr lang="fr-FR" sz="1800" dirty="0">
                  <a:effectLst/>
                </a:rPr>
                <a:t>Cm </a:t>
              </a:r>
              <a:r>
                <a:rPr lang="fr-FR" sz="1600" i="1" dirty="0">
                  <a:effectLst/>
                </a:rPr>
                <a:t>(2008)</a:t>
              </a:r>
            </a:p>
            <a:p>
              <a:r>
                <a:rPr lang="en-US" b="1" dirty="0">
                  <a:solidFill>
                    <a:srgbClr val="B7D43C"/>
                  </a:solidFill>
                </a:rPr>
                <a:t>SG 46 : </a:t>
              </a:r>
              <a:r>
                <a:rPr lang="en-US" baseline="30000" dirty="0"/>
                <a:t>239,240</a:t>
              </a:r>
              <a:r>
                <a:rPr lang="en-US" dirty="0"/>
                <a:t>Pu, </a:t>
              </a:r>
              <a:r>
                <a:rPr lang="en-US" baseline="30000" dirty="0"/>
                <a:t>238</a:t>
              </a:r>
              <a:r>
                <a:rPr lang="en-US" dirty="0"/>
                <a:t>U </a:t>
              </a:r>
              <a:r>
                <a:rPr lang="en-US" sz="1600" i="1" dirty="0"/>
                <a:t>(2023)</a:t>
              </a:r>
              <a:endParaRPr lang="en-US" i="1" dirty="0"/>
            </a:p>
          </p:txBody>
        </p:sp>
      </p:grpSp>
      <p:sp>
        <p:nvSpPr>
          <p:cNvPr id="13" name="ZoneTexte 12">
            <a:extLst>
              <a:ext uri="{FF2B5EF4-FFF2-40B4-BE49-F238E27FC236}">
                <a16:creationId xmlns:a16="http://schemas.microsoft.com/office/drawing/2014/main" id="{791E97EE-26F2-4C82-BDE7-10E6A9F926F3}"/>
              </a:ext>
            </a:extLst>
          </p:cNvPr>
          <p:cNvSpPr txBox="1"/>
          <p:nvPr/>
        </p:nvSpPr>
        <p:spPr>
          <a:xfrm>
            <a:off x="1041933" y="3664439"/>
            <a:ext cx="7898128" cy="2123658"/>
          </a:xfrm>
          <a:prstGeom prst="rect">
            <a:avLst/>
          </a:prstGeom>
          <a:noFill/>
        </p:spPr>
        <p:txBody>
          <a:bodyPr wrap="square" rtlCol="0">
            <a:spAutoFit/>
          </a:bodyPr>
          <a:lstStyle/>
          <a:p>
            <a:r>
              <a:rPr lang="en-US" b="1" dirty="0"/>
              <a:t>A lot of (</a:t>
            </a:r>
            <a:r>
              <a:rPr lang="en-US" b="1" dirty="0" err="1"/>
              <a:t>n,f</a:t>
            </a:r>
            <a:r>
              <a:rPr lang="en-US" b="1" dirty="0"/>
              <a:t>) fission XS measurements exist but :</a:t>
            </a:r>
          </a:p>
          <a:p>
            <a:pPr marL="285750" indent="-285750">
              <a:buClr>
                <a:srgbClr val="4EBCDA"/>
              </a:buClr>
              <a:buFont typeface="Wingdings" panose="05000000000000000000" pitchFamily="2" charset="2"/>
              <a:buChar char="q"/>
            </a:pPr>
            <a:r>
              <a:rPr lang="en-US" sz="1600" dirty="0"/>
              <a:t>“old“ measurements </a:t>
            </a:r>
            <a:r>
              <a:rPr lang="en-US" sz="1600" b="0" i="0" dirty="0">
                <a:solidFill>
                  <a:srgbClr val="000000"/>
                </a:solidFill>
                <a:effectLst/>
                <a:latin typeface="CMR10"/>
              </a:rPr>
              <a:t>lack the level of detail regarding uncertainty quantification</a:t>
            </a:r>
            <a:r>
              <a:rPr lang="en-US" sz="1600" dirty="0"/>
              <a:t> (ex. </a:t>
            </a:r>
            <a:r>
              <a:rPr lang="en-US" sz="1600" baseline="30000" dirty="0"/>
              <a:t>239</a:t>
            </a:r>
            <a:r>
              <a:rPr lang="en-US" sz="1600" dirty="0"/>
              <a:t>Pu)</a:t>
            </a:r>
          </a:p>
          <a:p>
            <a:pPr marL="285750" indent="-285750">
              <a:buClr>
                <a:srgbClr val="4EBCDA"/>
              </a:buClr>
              <a:buFont typeface="Wingdings" panose="05000000000000000000" pitchFamily="2" charset="2"/>
              <a:buChar char="q"/>
            </a:pPr>
            <a:r>
              <a:rPr lang="en-US" sz="1600" dirty="0"/>
              <a:t>To avoid “renormalization” issues, </a:t>
            </a:r>
          </a:p>
          <a:p>
            <a:pPr>
              <a:buClr>
                <a:srgbClr val="4EBCDA"/>
              </a:buClr>
            </a:pPr>
            <a:r>
              <a:rPr lang="en-US" sz="1600" dirty="0"/>
              <a:t>	new measurement on wide neutron energy ranges are required</a:t>
            </a:r>
          </a:p>
          <a:p>
            <a:pPr marL="285750" indent="-285750">
              <a:buClr>
                <a:srgbClr val="4EBCDA"/>
              </a:buClr>
              <a:buFont typeface="Wingdings" panose="05000000000000000000" pitchFamily="2" charset="2"/>
              <a:buChar char="q"/>
            </a:pPr>
            <a:r>
              <a:rPr lang="en-US" sz="1600" dirty="0"/>
              <a:t>“non-fissile” actinides (</a:t>
            </a:r>
            <a:r>
              <a:rPr lang="en-US" sz="1600" dirty="0" err="1"/>
              <a:t>n,f</a:t>
            </a:r>
            <a:r>
              <a:rPr lang="en-US" sz="1600" dirty="0"/>
              <a:t>) XS are still experimentally poorly known (ex. </a:t>
            </a:r>
            <a:r>
              <a:rPr lang="en-US" sz="1600" baseline="30000" dirty="0"/>
              <a:t>240,242</a:t>
            </a:r>
            <a:r>
              <a:rPr lang="en-US" sz="1600" dirty="0"/>
              <a:t>Pu, </a:t>
            </a:r>
            <a:r>
              <a:rPr lang="en-US" sz="1600" baseline="30000" dirty="0"/>
              <a:t>243</a:t>
            </a:r>
            <a:r>
              <a:rPr lang="en-US" sz="1600" dirty="0"/>
              <a:t>Am)</a:t>
            </a:r>
          </a:p>
          <a:p>
            <a:pPr marL="285750" indent="-285750">
              <a:buClr>
                <a:srgbClr val="4EBCDA"/>
              </a:buClr>
              <a:buFont typeface="Wingdings" panose="05000000000000000000" pitchFamily="2" charset="2"/>
              <a:buChar char="q"/>
            </a:pPr>
            <a:r>
              <a:rPr lang="en-US" sz="1600" dirty="0"/>
              <a:t>Investigations of (</a:t>
            </a:r>
            <a:r>
              <a:rPr lang="en-US" sz="1600" dirty="0" err="1"/>
              <a:t>n,f</a:t>
            </a:r>
            <a:r>
              <a:rPr lang="en-US" sz="1600" dirty="0"/>
              <a:t>) XS standard over a wide range of energy (extension to high energy &gt; 100 MeV) HPRL SPQ-Standards</a:t>
            </a:r>
            <a:br>
              <a:rPr lang="en-US" dirty="0"/>
            </a:br>
            <a:endParaRPr lang="en-US" b="1" dirty="0"/>
          </a:p>
        </p:txBody>
      </p:sp>
      <p:grpSp>
        <p:nvGrpSpPr>
          <p:cNvPr id="16" name="Groupe 15">
            <a:extLst>
              <a:ext uri="{FF2B5EF4-FFF2-40B4-BE49-F238E27FC236}">
                <a16:creationId xmlns:a16="http://schemas.microsoft.com/office/drawing/2014/main" id="{0DA300E8-7C0C-4E89-9974-243DBB21F74B}"/>
              </a:ext>
            </a:extLst>
          </p:cNvPr>
          <p:cNvGrpSpPr/>
          <p:nvPr/>
        </p:nvGrpSpPr>
        <p:grpSpPr>
          <a:xfrm>
            <a:off x="7487474" y="1009816"/>
            <a:ext cx="3961207" cy="2707758"/>
            <a:chOff x="7938762" y="1060792"/>
            <a:chExt cx="3961207" cy="2707758"/>
          </a:xfrm>
        </p:grpSpPr>
        <p:pic>
          <p:nvPicPr>
            <p:cNvPr id="14" name="Image 13">
              <a:extLst>
                <a:ext uri="{FF2B5EF4-FFF2-40B4-BE49-F238E27FC236}">
                  <a16:creationId xmlns:a16="http://schemas.microsoft.com/office/drawing/2014/main" id="{FDEEA113-8D03-4289-A90C-D9243D72C2C1}"/>
                </a:ext>
              </a:extLst>
            </p:cNvPr>
            <p:cNvPicPr>
              <a:picLocks noChangeAspect="1"/>
            </p:cNvPicPr>
            <p:nvPr/>
          </p:nvPicPr>
          <p:blipFill>
            <a:blip r:embed="rId4"/>
            <a:stretch>
              <a:fillRect/>
            </a:stretch>
          </p:blipFill>
          <p:spPr>
            <a:xfrm>
              <a:off x="7964173" y="1296001"/>
              <a:ext cx="3935796" cy="2472549"/>
            </a:xfrm>
            <a:prstGeom prst="rect">
              <a:avLst/>
            </a:prstGeom>
          </p:spPr>
        </p:pic>
        <p:sp>
          <p:nvSpPr>
            <p:cNvPr id="15" name="ZoneTexte 14">
              <a:extLst>
                <a:ext uri="{FF2B5EF4-FFF2-40B4-BE49-F238E27FC236}">
                  <a16:creationId xmlns:a16="http://schemas.microsoft.com/office/drawing/2014/main" id="{38C0BC07-AC15-4A60-9B8E-08CCFDB090EE}"/>
                </a:ext>
              </a:extLst>
            </p:cNvPr>
            <p:cNvSpPr txBox="1"/>
            <p:nvPr/>
          </p:nvSpPr>
          <p:spPr>
            <a:xfrm>
              <a:off x="7938762" y="1060792"/>
              <a:ext cx="2837758" cy="261610"/>
            </a:xfrm>
            <a:prstGeom prst="rect">
              <a:avLst/>
            </a:prstGeom>
            <a:noFill/>
          </p:spPr>
          <p:txBody>
            <a:bodyPr wrap="square" rtlCol="0">
              <a:spAutoFit/>
            </a:bodyPr>
            <a:lstStyle/>
            <a:p>
              <a:pPr algn="just"/>
              <a:r>
                <a:rPr lang="en-US" sz="1100" dirty="0">
                  <a:solidFill>
                    <a:schemeClr val="tx2">
                      <a:lumMod val="60000"/>
                      <a:lumOff val="40000"/>
                    </a:schemeClr>
                  </a:solidFill>
                  <a:latin typeface="Agency FB" panose="020B0503020202020204" pitchFamily="34" charset="0"/>
                  <a:cs typeface="Calibri" panose="020F0502020204030204" pitchFamily="34" charset="0"/>
                </a:rPr>
                <a:t>A. Manna </a:t>
              </a:r>
              <a:r>
                <a:rPr lang="en-US" sz="1100" i="1" dirty="0">
                  <a:solidFill>
                    <a:schemeClr val="tx2">
                      <a:lumMod val="60000"/>
                      <a:lumOff val="40000"/>
                    </a:schemeClr>
                  </a:solidFill>
                  <a:latin typeface="Agency FB" panose="020B0503020202020204" pitchFamily="34" charset="0"/>
                  <a:cs typeface="Calibri" panose="020F0502020204030204" pitchFamily="34" charset="0"/>
                </a:rPr>
                <a:t>et al.</a:t>
              </a:r>
              <a:r>
                <a:rPr lang="en-US" sz="1100" dirty="0">
                  <a:solidFill>
                    <a:schemeClr val="tx2">
                      <a:lumMod val="60000"/>
                      <a:lumOff val="40000"/>
                    </a:schemeClr>
                  </a:solidFill>
                  <a:latin typeface="Agency FB" panose="020B0503020202020204" pitchFamily="34" charset="0"/>
                  <a:cs typeface="Calibri" panose="020F0502020204030204" pitchFamily="34" charset="0"/>
                </a:rPr>
                <a:t>, CNR*24</a:t>
              </a:r>
            </a:p>
          </p:txBody>
        </p:sp>
      </p:grpSp>
      <p:pic>
        <p:nvPicPr>
          <p:cNvPr id="24" name="Image 23">
            <a:extLst>
              <a:ext uri="{FF2B5EF4-FFF2-40B4-BE49-F238E27FC236}">
                <a16:creationId xmlns:a16="http://schemas.microsoft.com/office/drawing/2014/main" id="{5A00AA1E-EF5C-429C-A48F-74938C116C0C}"/>
              </a:ext>
            </a:extLst>
          </p:cNvPr>
          <p:cNvPicPr>
            <a:picLocks noChangeAspect="1"/>
          </p:cNvPicPr>
          <p:nvPr/>
        </p:nvPicPr>
        <p:blipFill>
          <a:blip r:embed="rId5"/>
          <a:stretch>
            <a:fillRect/>
          </a:stretch>
        </p:blipFill>
        <p:spPr>
          <a:xfrm>
            <a:off x="9450298" y="3785811"/>
            <a:ext cx="2129300" cy="2177995"/>
          </a:xfrm>
          <a:prstGeom prst="rect">
            <a:avLst/>
          </a:prstGeom>
          <a:effectLst>
            <a:outerShdw blurRad="50800" dist="76200" dir="2700000" algn="ctr" rotWithShape="0">
              <a:schemeClr val="tx1">
                <a:alpha val="40000"/>
              </a:schemeClr>
            </a:outerShdw>
          </a:effectLst>
        </p:spPr>
      </p:pic>
      <p:sp>
        <p:nvSpPr>
          <p:cNvPr id="25" name="ZoneTexte 24">
            <a:extLst>
              <a:ext uri="{FF2B5EF4-FFF2-40B4-BE49-F238E27FC236}">
                <a16:creationId xmlns:a16="http://schemas.microsoft.com/office/drawing/2014/main" id="{0AD1FBA0-FAEC-4006-A2EE-5F273E8877F1}"/>
              </a:ext>
            </a:extLst>
          </p:cNvPr>
          <p:cNvSpPr txBox="1"/>
          <p:nvPr/>
        </p:nvSpPr>
        <p:spPr>
          <a:xfrm>
            <a:off x="9110080" y="5993445"/>
            <a:ext cx="2646878" cy="369332"/>
          </a:xfrm>
          <a:prstGeom prst="rect">
            <a:avLst/>
          </a:prstGeom>
          <a:noFill/>
        </p:spPr>
        <p:txBody>
          <a:bodyPr wrap="none" rtlCol="0">
            <a:spAutoFit/>
          </a:bodyPr>
          <a:lstStyle/>
          <a:p>
            <a:r>
              <a:rPr lang="fr-FR" b="1" dirty="0">
                <a:solidFill>
                  <a:srgbClr val="B7D43C"/>
                </a:solidFill>
              </a:rPr>
              <a:t>NIFFTE Fission TPC@WNR</a:t>
            </a:r>
          </a:p>
        </p:txBody>
      </p:sp>
      <p:sp>
        <p:nvSpPr>
          <p:cNvPr id="38" name="ZoneTexte 37">
            <a:extLst>
              <a:ext uri="{FF2B5EF4-FFF2-40B4-BE49-F238E27FC236}">
                <a16:creationId xmlns:a16="http://schemas.microsoft.com/office/drawing/2014/main" id="{5BE87F7C-A9D4-431B-B6DD-B565EC7A7122}"/>
              </a:ext>
            </a:extLst>
          </p:cNvPr>
          <p:cNvSpPr txBox="1"/>
          <p:nvPr/>
        </p:nvSpPr>
        <p:spPr>
          <a:xfrm>
            <a:off x="9120336" y="6267927"/>
            <a:ext cx="2837758" cy="261610"/>
          </a:xfrm>
          <a:prstGeom prst="rect">
            <a:avLst/>
          </a:prstGeom>
          <a:noFill/>
        </p:spPr>
        <p:txBody>
          <a:bodyPr wrap="square" rtlCol="0">
            <a:spAutoFit/>
          </a:bodyPr>
          <a:lstStyle/>
          <a:p>
            <a:pPr algn="just"/>
            <a:r>
              <a:rPr lang="en-US" sz="1100" dirty="0">
                <a:solidFill>
                  <a:schemeClr val="tx2">
                    <a:lumMod val="60000"/>
                    <a:lumOff val="40000"/>
                  </a:schemeClr>
                </a:solidFill>
                <a:latin typeface="Agency FB" panose="020B0503020202020204" pitchFamily="34" charset="0"/>
                <a:cs typeface="Calibri" panose="020F0502020204030204" pitchFamily="34" charset="0"/>
              </a:rPr>
              <a:t>L. </a:t>
            </a:r>
            <a:r>
              <a:rPr lang="en-US" sz="1100" dirty="0" err="1">
                <a:solidFill>
                  <a:schemeClr val="tx2">
                    <a:lumMod val="60000"/>
                    <a:lumOff val="40000"/>
                  </a:schemeClr>
                </a:solidFill>
                <a:latin typeface="Agency FB" panose="020B0503020202020204" pitchFamily="34" charset="0"/>
                <a:cs typeface="Calibri" panose="020F0502020204030204" pitchFamily="34" charset="0"/>
              </a:rPr>
              <a:t>Snyder,et</a:t>
            </a:r>
            <a:r>
              <a:rPr lang="en-US" sz="1100" dirty="0">
                <a:solidFill>
                  <a:schemeClr val="tx2">
                    <a:lumMod val="60000"/>
                    <a:lumOff val="40000"/>
                  </a:schemeClr>
                </a:solidFill>
                <a:latin typeface="Agency FB" panose="020B0503020202020204" pitchFamily="34" charset="0"/>
                <a:cs typeface="Calibri" panose="020F0502020204030204" pitchFamily="34" charset="0"/>
              </a:rPr>
              <a:t> al., </a:t>
            </a:r>
            <a:r>
              <a:rPr lang="en-US" sz="1100" dirty="0" err="1">
                <a:solidFill>
                  <a:schemeClr val="tx2">
                    <a:lumMod val="60000"/>
                    <a:lumOff val="40000"/>
                  </a:schemeClr>
                </a:solidFill>
                <a:latin typeface="Agency FB" panose="020B0503020202020204" pitchFamily="34" charset="0"/>
                <a:cs typeface="Calibri" panose="020F0502020204030204" pitchFamily="34" charset="0"/>
              </a:rPr>
              <a:t>Nucll</a:t>
            </a:r>
            <a:r>
              <a:rPr lang="en-US" sz="1100" dirty="0">
                <a:solidFill>
                  <a:schemeClr val="tx2">
                    <a:lumMod val="60000"/>
                    <a:lumOff val="40000"/>
                  </a:schemeClr>
                </a:solidFill>
                <a:latin typeface="Agency FB" panose="020B0503020202020204" pitchFamily="34" charset="0"/>
                <a:cs typeface="Calibri" panose="020F0502020204030204" pitchFamily="34" charset="0"/>
              </a:rPr>
              <a:t>. Data Sheet </a:t>
            </a:r>
            <a:r>
              <a:rPr lang="en-US" sz="1100" b="1" dirty="0">
                <a:solidFill>
                  <a:schemeClr val="tx2">
                    <a:lumMod val="60000"/>
                    <a:lumOff val="40000"/>
                  </a:schemeClr>
                </a:solidFill>
                <a:latin typeface="Agency FB" panose="020B0503020202020204" pitchFamily="34" charset="0"/>
                <a:cs typeface="Calibri" panose="020F0502020204030204" pitchFamily="34" charset="0"/>
              </a:rPr>
              <a:t>178 </a:t>
            </a:r>
            <a:r>
              <a:rPr lang="en-US" sz="1100" dirty="0">
                <a:solidFill>
                  <a:schemeClr val="tx2">
                    <a:lumMod val="60000"/>
                    <a:lumOff val="40000"/>
                  </a:schemeClr>
                </a:solidFill>
                <a:latin typeface="Agency FB" panose="020B0503020202020204" pitchFamily="34" charset="0"/>
                <a:cs typeface="Calibri" panose="020F0502020204030204" pitchFamily="34" charset="0"/>
              </a:rPr>
              <a:t>(2021) 1–40</a:t>
            </a:r>
          </a:p>
        </p:txBody>
      </p:sp>
      <p:grpSp>
        <p:nvGrpSpPr>
          <p:cNvPr id="40" name="Groupe 39">
            <a:extLst>
              <a:ext uri="{FF2B5EF4-FFF2-40B4-BE49-F238E27FC236}">
                <a16:creationId xmlns:a16="http://schemas.microsoft.com/office/drawing/2014/main" id="{21145BD8-E893-4D27-8A1F-F4DC417DB4A6}"/>
              </a:ext>
            </a:extLst>
          </p:cNvPr>
          <p:cNvGrpSpPr>
            <a:grpSpLocks noChangeAspect="1"/>
          </p:cNvGrpSpPr>
          <p:nvPr/>
        </p:nvGrpSpPr>
        <p:grpSpPr>
          <a:xfrm>
            <a:off x="2639500" y="5643431"/>
            <a:ext cx="4370453" cy="791684"/>
            <a:chOff x="9489274" y="5621603"/>
            <a:chExt cx="4906454" cy="888777"/>
          </a:xfrm>
        </p:grpSpPr>
        <p:sp>
          <p:nvSpPr>
            <p:cNvPr id="41" name="ZoneTexte 40">
              <a:extLst>
                <a:ext uri="{FF2B5EF4-FFF2-40B4-BE49-F238E27FC236}">
                  <a16:creationId xmlns:a16="http://schemas.microsoft.com/office/drawing/2014/main" id="{BC3E3929-7972-4A73-821E-098BBEAE6B28}"/>
                </a:ext>
              </a:extLst>
            </p:cNvPr>
            <p:cNvSpPr txBox="1"/>
            <p:nvPr/>
          </p:nvSpPr>
          <p:spPr>
            <a:xfrm>
              <a:off x="10344472" y="5621603"/>
              <a:ext cx="4051256" cy="725598"/>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t>
              </a:r>
            </a:p>
            <a:p>
              <a:r>
                <a:rPr lang="en-US" b="1" dirty="0">
                  <a:solidFill>
                    <a:srgbClr val="94AB61"/>
                  </a:solidFill>
                  <a:latin typeface="Aharoni" panose="02010803020104030203" pitchFamily="2" charset="-79"/>
                  <a:cs typeface="Aharoni" panose="02010803020104030203" pitchFamily="2" charset="-79"/>
                </a:rPr>
                <a:t>&amp; more accurate measurements</a:t>
              </a:r>
            </a:p>
          </p:txBody>
        </p:sp>
        <p:pic>
          <p:nvPicPr>
            <p:cNvPr id="42" name="Image 41">
              <a:extLst>
                <a:ext uri="{FF2B5EF4-FFF2-40B4-BE49-F238E27FC236}">
                  <a16:creationId xmlns:a16="http://schemas.microsoft.com/office/drawing/2014/main" id="{4D376F69-D204-4237-9DF6-1A3CD4BDDFAD}"/>
                </a:ext>
              </a:extLst>
            </p:cNvPr>
            <p:cNvPicPr>
              <a:picLocks noChangeAspect="1"/>
            </p:cNvPicPr>
            <p:nvPr/>
          </p:nvPicPr>
          <p:blipFill>
            <a:blip r:embed="rId6">
              <a:duotone>
                <a:schemeClr val="accent3">
                  <a:shade val="45000"/>
                  <a:satMod val="135000"/>
                </a:schemeClr>
                <a:prstClr val="white"/>
              </a:duotone>
            </a:blip>
            <a:stretch>
              <a:fillRect/>
            </a:stretch>
          </p:blipFill>
          <p:spPr>
            <a:xfrm>
              <a:off x="9489274" y="5656156"/>
              <a:ext cx="854224" cy="854224"/>
            </a:xfrm>
            <a:prstGeom prst="rect">
              <a:avLst/>
            </a:prstGeom>
          </p:spPr>
        </p:pic>
      </p:grpSp>
      <p:grpSp>
        <p:nvGrpSpPr>
          <p:cNvPr id="3" name="Groupe 2">
            <a:extLst>
              <a:ext uri="{FF2B5EF4-FFF2-40B4-BE49-F238E27FC236}">
                <a16:creationId xmlns:a16="http://schemas.microsoft.com/office/drawing/2014/main" id="{0EE90F7B-7E30-42FE-BF76-3420DF8F3CF1}"/>
              </a:ext>
            </a:extLst>
          </p:cNvPr>
          <p:cNvGrpSpPr/>
          <p:nvPr/>
        </p:nvGrpSpPr>
        <p:grpSpPr>
          <a:xfrm>
            <a:off x="222078" y="3645229"/>
            <a:ext cx="599259" cy="2206109"/>
            <a:chOff x="666056" y="2426948"/>
            <a:chExt cx="599259" cy="2206109"/>
          </a:xfrm>
        </p:grpSpPr>
        <p:pic>
          <p:nvPicPr>
            <p:cNvPr id="12" name="Image 11">
              <a:extLst>
                <a:ext uri="{FF2B5EF4-FFF2-40B4-BE49-F238E27FC236}">
                  <a16:creationId xmlns:a16="http://schemas.microsoft.com/office/drawing/2014/main" id="{361F1AEF-D5C9-4555-B7A6-99119C15B4A5}"/>
                </a:ext>
              </a:extLst>
            </p:cNvPr>
            <p:cNvPicPr>
              <a:picLocks noChangeAspect="1"/>
            </p:cNvPicPr>
            <p:nvPr/>
          </p:nvPicPr>
          <p:blipFill>
            <a:blip r:embed="rId3"/>
            <a:stretch>
              <a:fillRect/>
            </a:stretch>
          </p:blipFill>
          <p:spPr>
            <a:xfrm>
              <a:off x="666056" y="2426948"/>
              <a:ext cx="599259" cy="458892"/>
            </a:xfrm>
            <a:prstGeom prst="chevron">
              <a:avLst/>
            </a:prstGeom>
            <a:ln w="19050">
              <a:solidFill>
                <a:srgbClr val="41C0F0"/>
              </a:solidFill>
            </a:ln>
          </p:spPr>
        </p:pic>
        <p:cxnSp>
          <p:nvCxnSpPr>
            <p:cNvPr id="50" name="Connecteur droit 49">
              <a:extLst>
                <a:ext uri="{FF2B5EF4-FFF2-40B4-BE49-F238E27FC236}">
                  <a16:creationId xmlns:a16="http://schemas.microsoft.com/office/drawing/2014/main" id="{E6DE0BD5-F886-4E24-93F8-CFCE8BAA56A9}"/>
                </a:ext>
              </a:extLst>
            </p:cNvPr>
            <p:cNvCxnSpPr>
              <a:cxnSpLocks/>
            </p:cNvCxnSpPr>
            <p:nvPr/>
          </p:nvCxnSpPr>
          <p:spPr>
            <a:xfrm>
              <a:off x="1261465" y="2449083"/>
              <a:ext cx="0" cy="2183974"/>
            </a:xfrm>
            <a:prstGeom prst="line">
              <a:avLst/>
            </a:prstGeom>
            <a:ln w="38100">
              <a:solidFill>
                <a:srgbClr val="4EBCDA"/>
              </a:solidFill>
            </a:ln>
          </p:spPr>
          <p:style>
            <a:lnRef idx="1">
              <a:schemeClr val="accent1"/>
            </a:lnRef>
            <a:fillRef idx="0">
              <a:schemeClr val="accent1"/>
            </a:fillRef>
            <a:effectRef idx="0">
              <a:schemeClr val="accent1"/>
            </a:effectRef>
            <a:fontRef idx="minor">
              <a:schemeClr val="tx1"/>
            </a:fontRef>
          </p:style>
        </p:cxnSp>
      </p:grpSp>
      <p:pic>
        <p:nvPicPr>
          <p:cNvPr id="23" name="Image 22">
            <a:extLst>
              <a:ext uri="{FF2B5EF4-FFF2-40B4-BE49-F238E27FC236}">
                <a16:creationId xmlns:a16="http://schemas.microsoft.com/office/drawing/2014/main" id="{D52B3AED-24C8-4AC5-8746-2F00BD7679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01" t="19551" r="16401" b="19551"/>
          <a:stretch/>
        </p:blipFill>
        <p:spPr>
          <a:xfrm>
            <a:off x="7941639" y="4222268"/>
            <a:ext cx="556138" cy="504000"/>
          </a:xfrm>
          <a:prstGeom prst="rect">
            <a:avLst/>
          </a:prstGeom>
        </p:spPr>
      </p:pic>
    </p:spTree>
    <p:extLst>
      <p:ext uri="{BB962C8B-B14F-4D97-AF65-F5344CB8AC3E}">
        <p14:creationId xmlns:p14="http://schemas.microsoft.com/office/powerpoint/2010/main" val="387760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en-US" smtClean="0"/>
              <a:pPr/>
              <a:t>27</a:t>
            </a:fld>
            <a:endParaRPr lang="en-US"/>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en-US" b="1">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2"/>
          <a:stretch>
            <a:fillRect/>
          </a:stretch>
        </p:blipFill>
        <p:spPr>
          <a:xfrm rot="1559100">
            <a:off x="10470809" y="-220132"/>
            <a:ext cx="1423540" cy="1682643"/>
          </a:xfrm>
          <a:prstGeom prst="rect">
            <a:avLst/>
          </a:prstGeom>
        </p:spPr>
      </p:pic>
      <p:pic>
        <p:nvPicPr>
          <p:cNvPr id="9" name="Image 8">
            <a:extLst>
              <a:ext uri="{FF2B5EF4-FFF2-40B4-BE49-F238E27FC236}">
                <a16:creationId xmlns:a16="http://schemas.microsoft.com/office/drawing/2014/main" id="{263EFDC4-32AB-4103-826C-B897D8F583B3}"/>
              </a:ext>
            </a:extLst>
          </p:cNvPr>
          <p:cNvPicPr>
            <a:picLocks noChangeAspect="1"/>
          </p:cNvPicPr>
          <p:nvPr/>
        </p:nvPicPr>
        <p:blipFill>
          <a:blip r:embed="rId3"/>
          <a:stretch>
            <a:fillRect/>
          </a:stretch>
        </p:blipFill>
        <p:spPr>
          <a:xfrm>
            <a:off x="484443" y="1194685"/>
            <a:ext cx="599259" cy="458892"/>
          </a:xfrm>
          <a:prstGeom prst="chevron">
            <a:avLst/>
          </a:prstGeom>
          <a:ln w="19050">
            <a:solidFill>
              <a:srgbClr val="41C0F0"/>
            </a:solidFill>
          </a:ln>
        </p:spPr>
      </p:pic>
      <p:sp>
        <p:nvSpPr>
          <p:cNvPr id="10" name="ZoneTexte 9">
            <a:extLst>
              <a:ext uri="{FF2B5EF4-FFF2-40B4-BE49-F238E27FC236}">
                <a16:creationId xmlns:a16="http://schemas.microsoft.com/office/drawing/2014/main" id="{F86EB955-9626-4C26-8E87-7DDA2C9F5E21}"/>
              </a:ext>
            </a:extLst>
          </p:cNvPr>
          <p:cNvSpPr txBox="1"/>
          <p:nvPr/>
        </p:nvSpPr>
        <p:spPr>
          <a:xfrm>
            <a:off x="1343472" y="1227648"/>
            <a:ext cx="2745110" cy="369332"/>
          </a:xfrm>
          <a:prstGeom prst="rect">
            <a:avLst/>
          </a:prstGeom>
          <a:noFill/>
        </p:spPr>
        <p:txBody>
          <a:bodyPr wrap="none" rtlCol="0">
            <a:spAutoFit/>
          </a:bodyPr>
          <a:lstStyle/>
          <a:p>
            <a:r>
              <a:rPr lang="en-US" b="1" dirty="0"/>
              <a:t>Fission : a complex process</a:t>
            </a:r>
          </a:p>
        </p:txBody>
      </p:sp>
      <p:sp>
        <p:nvSpPr>
          <p:cNvPr id="18" name="ZoneTexte 17">
            <a:extLst>
              <a:ext uri="{FF2B5EF4-FFF2-40B4-BE49-F238E27FC236}">
                <a16:creationId xmlns:a16="http://schemas.microsoft.com/office/drawing/2014/main" id="{546A90B2-1F03-4D2A-9DD9-2A0DF40765A4}"/>
              </a:ext>
            </a:extLst>
          </p:cNvPr>
          <p:cNvSpPr txBox="1"/>
          <p:nvPr/>
        </p:nvSpPr>
        <p:spPr>
          <a:xfrm>
            <a:off x="6156336" y="4973015"/>
            <a:ext cx="1782411" cy="369332"/>
          </a:xfrm>
          <a:prstGeom prst="rect">
            <a:avLst/>
          </a:prstGeom>
          <a:noFill/>
        </p:spPr>
        <p:txBody>
          <a:bodyPr wrap="none" rtlCol="0">
            <a:spAutoFit/>
          </a:bodyPr>
          <a:lstStyle/>
          <a:p>
            <a:r>
              <a:rPr lang="en-US"/>
              <a:t>Prompt neutrons</a:t>
            </a:r>
          </a:p>
        </p:txBody>
      </p:sp>
      <p:sp>
        <p:nvSpPr>
          <p:cNvPr id="92" name="ZoneTexte 91">
            <a:extLst>
              <a:ext uri="{FF2B5EF4-FFF2-40B4-BE49-F238E27FC236}">
                <a16:creationId xmlns:a16="http://schemas.microsoft.com/office/drawing/2014/main" id="{33C2945C-A020-4BD5-A097-F4336F751627}"/>
              </a:ext>
            </a:extLst>
          </p:cNvPr>
          <p:cNvSpPr txBox="1"/>
          <p:nvPr/>
        </p:nvSpPr>
        <p:spPr>
          <a:xfrm>
            <a:off x="6164635" y="5621997"/>
            <a:ext cx="1045543" cy="369332"/>
          </a:xfrm>
          <a:prstGeom prst="rect">
            <a:avLst/>
          </a:prstGeom>
          <a:noFill/>
        </p:spPr>
        <p:txBody>
          <a:bodyPr wrap="none" rtlCol="0">
            <a:spAutoFit/>
          </a:bodyPr>
          <a:lstStyle/>
          <a:p>
            <a:r>
              <a:rPr lang="en-US"/>
              <a:t>Prompt </a:t>
            </a:r>
            <a:r>
              <a:rPr lang="en-US">
                <a:latin typeface="Symbol" panose="05050102010706020507" pitchFamily="18" charset="2"/>
              </a:rPr>
              <a:t>g</a:t>
            </a:r>
          </a:p>
        </p:txBody>
      </p:sp>
      <p:sp>
        <p:nvSpPr>
          <p:cNvPr id="93" name="ZoneTexte 92">
            <a:extLst>
              <a:ext uri="{FF2B5EF4-FFF2-40B4-BE49-F238E27FC236}">
                <a16:creationId xmlns:a16="http://schemas.microsoft.com/office/drawing/2014/main" id="{BEAEF960-93FC-413E-A05A-C7942B148AA9}"/>
              </a:ext>
            </a:extLst>
          </p:cNvPr>
          <p:cNvSpPr txBox="1"/>
          <p:nvPr/>
        </p:nvSpPr>
        <p:spPr>
          <a:xfrm>
            <a:off x="6164635" y="4302322"/>
            <a:ext cx="1697388" cy="369332"/>
          </a:xfrm>
          <a:prstGeom prst="rect">
            <a:avLst/>
          </a:prstGeom>
          <a:noFill/>
        </p:spPr>
        <p:txBody>
          <a:bodyPr wrap="none" rtlCol="0">
            <a:spAutoFit/>
          </a:bodyPr>
          <a:lstStyle/>
          <a:p>
            <a:r>
              <a:rPr lang="en-US" dirty="0"/>
              <a:t>Fission Products</a:t>
            </a:r>
          </a:p>
        </p:txBody>
      </p:sp>
      <mc:AlternateContent xmlns:mc="http://schemas.openxmlformats.org/markup-compatibility/2006" xmlns:a14="http://schemas.microsoft.com/office/drawing/2010/main">
        <mc:Choice Requires="a14">
          <p:sp>
            <p:nvSpPr>
              <p:cNvPr id="94" name="ZoneTexte 93">
                <a:extLst>
                  <a:ext uri="{FF2B5EF4-FFF2-40B4-BE49-F238E27FC236}">
                    <a16:creationId xmlns:a16="http://schemas.microsoft.com/office/drawing/2014/main" id="{92099600-6D37-4257-AD98-8763F74FE11C}"/>
                  </a:ext>
                </a:extLst>
              </p:cNvPr>
              <p:cNvSpPr txBox="1"/>
              <p:nvPr/>
            </p:nvSpPr>
            <p:spPr>
              <a:xfrm>
                <a:off x="5905420" y="1571385"/>
                <a:ext cx="1802481" cy="2031325"/>
              </a:xfrm>
              <a:prstGeom prst="rect">
                <a:avLst/>
              </a:prstGeom>
              <a:noFill/>
            </p:spPr>
            <p:txBody>
              <a:bodyPr wrap="none" rtlCol="0">
                <a:spAutoFit/>
              </a:bodyPr>
              <a:lstStyle/>
              <a:p>
                <a:r>
                  <a:rPr lang="en-US">
                    <a:latin typeface="Symbol" panose="05050102010706020507" pitchFamily="18" charset="2"/>
                  </a:rPr>
                  <a:t>b</a:t>
                </a:r>
                <a:r>
                  <a:rPr lang="en-US" baseline="30000"/>
                  <a:t>-</a:t>
                </a:r>
                <a:r>
                  <a:rPr lang="en-US"/>
                  <a:t> emission</a:t>
                </a:r>
              </a:p>
              <a:p>
                <a:r>
                  <a:rPr lang="en-US"/>
                  <a:t>Delayed </a:t>
                </a:r>
                <a:r>
                  <a:rPr lang="en-US">
                    <a:latin typeface="Symbol" panose="05050102010706020507" pitchFamily="18" charset="2"/>
                  </a:rPr>
                  <a:t>g</a:t>
                </a:r>
              </a:p>
              <a:p>
                <a:endParaRPr lang="en-US"/>
              </a:p>
              <a:p>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 </m:t>
                        </m:r>
                      </m:e>
                    </m:acc>
                  </m:oMath>
                </a14:m>
                <a:r>
                  <a:rPr lang="en-US"/>
                  <a:t>emission</a:t>
                </a:r>
              </a:p>
              <a:p>
                <a:endParaRPr lang="en-US"/>
              </a:p>
              <a:p>
                <a:r>
                  <a:rPr lang="en-US"/>
                  <a:t>Delayed neutron </a:t>
                </a:r>
              </a:p>
              <a:p>
                <a:endParaRPr lang="en-US"/>
              </a:p>
            </p:txBody>
          </p:sp>
        </mc:Choice>
        <mc:Fallback xmlns="">
          <p:sp>
            <p:nvSpPr>
              <p:cNvPr id="94" name="ZoneTexte 93">
                <a:extLst>
                  <a:ext uri="{FF2B5EF4-FFF2-40B4-BE49-F238E27FC236}">
                    <a16:creationId xmlns:a16="http://schemas.microsoft.com/office/drawing/2014/main" id="{92099600-6D37-4257-AD98-8763F74FE11C}"/>
                  </a:ext>
                </a:extLst>
              </p:cNvPr>
              <p:cNvSpPr txBox="1">
                <a:spLocks noRot="1" noChangeAspect="1" noMove="1" noResize="1" noEditPoints="1" noAdjustHandles="1" noChangeArrowheads="1" noChangeShapeType="1" noTextEdit="1"/>
              </p:cNvSpPr>
              <p:nvPr/>
            </p:nvSpPr>
            <p:spPr>
              <a:xfrm>
                <a:off x="5905420" y="1571385"/>
                <a:ext cx="1802481" cy="2031325"/>
              </a:xfrm>
              <a:prstGeom prst="rect">
                <a:avLst/>
              </a:prstGeom>
              <a:blipFill>
                <a:blip r:embed="rId4"/>
                <a:stretch>
                  <a:fillRect l="-3051" t="-2402" r="-2034"/>
                </a:stretch>
              </a:blipFill>
            </p:spPr>
            <p:txBody>
              <a:bodyPr/>
              <a:lstStyle/>
              <a:p>
                <a:r>
                  <a:rPr lang="fr-FR">
                    <a:noFill/>
                  </a:rPr>
                  <a:t> </a:t>
                </a:r>
              </a:p>
            </p:txBody>
          </p:sp>
        </mc:Fallback>
      </mc:AlternateContent>
      <p:cxnSp>
        <p:nvCxnSpPr>
          <p:cNvPr id="96" name="Connecteur droit 95">
            <a:extLst>
              <a:ext uri="{FF2B5EF4-FFF2-40B4-BE49-F238E27FC236}">
                <a16:creationId xmlns:a16="http://schemas.microsoft.com/office/drawing/2014/main" id="{7350D6C6-54AE-4E09-A35A-FCCDDF36E556}"/>
              </a:ext>
            </a:extLst>
          </p:cNvPr>
          <p:cNvCxnSpPr/>
          <p:nvPr/>
        </p:nvCxnSpPr>
        <p:spPr>
          <a:xfrm>
            <a:off x="5807968" y="1424131"/>
            <a:ext cx="0" cy="2100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Flèche : droite rayée 101">
            <a:extLst>
              <a:ext uri="{FF2B5EF4-FFF2-40B4-BE49-F238E27FC236}">
                <a16:creationId xmlns:a16="http://schemas.microsoft.com/office/drawing/2014/main" id="{FE911527-C4BE-40BD-8789-6F8058138EC5}"/>
              </a:ext>
            </a:extLst>
          </p:cNvPr>
          <p:cNvSpPr/>
          <p:nvPr/>
        </p:nvSpPr>
        <p:spPr>
          <a:xfrm>
            <a:off x="7680176" y="2924944"/>
            <a:ext cx="863654" cy="466989"/>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ZoneTexte 102">
            <a:extLst>
              <a:ext uri="{FF2B5EF4-FFF2-40B4-BE49-F238E27FC236}">
                <a16:creationId xmlns:a16="http://schemas.microsoft.com/office/drawing/2014/main" id="{6CB3B3C3-F5DD-4521-8A4C-B7BA06BA62EE}"/>
              </a:ext>
            </a:extLst>
          </p:cNvPr>
          <p:cNvSpPr txBox="1"/>
          <p:nvPr/>
        </p:nvSpPr>
        <p:spPr>
          <a:xfrm>
            <a:off x="8659109" y="1750127"/>
            <a:ext cx="2871812" cy="369332"/>
          </a:xfrm>
          <a:prstGeom prst="rect">
            <a:avLst/>
          </a:prstGeom>
          <a:noFill/>
        </p:spPr>
        <p:txBody>
          <a:bodyPr wrap="none" rtlCol="0">
            <a:spAutoFit/>
          </a:bodyPr>
          <a:lstStyle/>
          <a:p>
            <a:r>
              <a:rPr lang="en-US"/>
              <a:t>Decay heat (reactor safety),  </a:t>
            </a:r>
          </a:p>
        </p:txBody>
      </p:sp>
      <p:sp>
        <p:nvSpPr>
          <p:cNvPr id="104" name="Flèche : droite rayée 103">
            <a:extLst>
              <a:ext uri="{FF2B5EF4-FFF2-40B4-BE49-F238E27FC236}">
                <a16:creationId xmlns:a16="http://schemas.microsoft.com/office/drawing/2014/main" id="{53C9F8C8-4402-4968-B9CC-3BC324C51C02}"/>
              </a:ext>
            </a:extLst>
          </p:cNvPr>
          <p:cNvSpPr/>
          <p:nvPr/>
        </p:nvSpPr>
        <p:spPr>
          <a:xfrm>
            <a:off x="7680176" y="2321880"/>
            <a:ext cx="863654" cy="466989"/>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èche : droite rayée 104">
            <a:extLst>
              <a:ext uri="{FF2B5EF4-FFF2-40B4-BE49-F238E27FC236}">
                <a16:creationId xmlns:a16="http://schemas.microsoft.com/office/drawing/2014/main" id="{7C3123EC-DE74-4F0E-947C-92D32A82353B}"/>
              </a:ext>
            </a:extLst>
          </p:cNvPr>
          <p:cNvSpPr/>
          <p:nvPr/>
        </p:nvSpPr>
        <p:spPr>
          <a:xfrm>
            <a:off x="7680176" y="1718389"/>
            <a:ext cx="863654" cy="466989"/>
          </a:xfrm>
          <a:prstGeom prst="stripedRightArrow">
            <a:avLst/>
          </a:prstGeom>
          <a:gradFill flip="none" rotWithShape="1">
            <a:gsLst>
              <a:gs pos="0">
                <a:srgbClr val="AEDFE4"/>
              </a:gs>
              <a:gs pos="100000">
                <a:srgbClr val="4EBC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ZoneTexte 105">
            <a:extLst>
              <a:ext uri="{FF2B5EF4-FFF2-40B4-BE49-F238E27FC236}">
                <a16:creationId xmlns:a16="http://schemas.microsoft.com/office/drawing/2014/main" id="{C6F1A554-E816-4C3C-BD1C-1062A0CE6F45}"/>
              </a:ext>
            </a:extLst>
          </p:cNvPr>
          <p:cNvSpPr txBox="1"/>
          <p:nvPr/>
        </p:nvSpPr>
        <p:spPr>
          <a:xfrm>
            <a:off x="8659021" y="2234273"/>
            <a:ext cx="2208297" cy="646331"/>
          </a:xfrm>
          <a:prstGeom prst="rect">
            <a:avLst/>
          </a:prstGeom>
          <a:noFill/>
        </p:spPr>
        <p:txBody>
          <a:bodyPr wrap="none" rtlCol="0">
            <a:spAutoFit/>
          </a:bodyPr>
          <a:lstStyle/>
          <a:p>
            <a:r>
              <a:rPr lang="en-US"/>
              <a:t>Reactor monitoring, </a:t>
            </a:r>
          </a:p>
          <a:p>
            <a:r>
              <a:rPr lang="en-US"/>
              <a:t>non-proliferation tool</a:t>
            </a:r>
          </a:p>
        </p:txBody>
      </p:sp>
      <p:sp>
        <p:nvSpPr>
          <p:cNvPr id="107" name="ZoneTexte 106">
            <a:extLst>
              <a:ext uri="{FF2B5EF4-FFF2-40B4-BE49-F238E27FC236}">
                <a16:creationId xmlns:a16="http://schemas.microsoft.com/office/drawing/2014/main" id="{A7F560E5-3540-4ECB-9FEA-B75C02324D75}"/>
              </a:ext>
            </a:extLst>
          </p:cNvPr>
          <p:cNvSpPr txBox="1"/>
          <p:nvPr/>
        </p:nvSpPr>
        <p:spPr>
          <a:xfrm>
            <a:off x="8653711" y="2902010"/>
            <a:ext cx="2261004" cy="369332"/>
          </a:xfrm>
          <a:prstGeom prst="rect">
            <a:avLst/>
          </a:prstGeom>
          <a:noFill/>
        </p:spPr>
        <p:txBody>
          <a:bodyPr wrap="none" rtlCol="0">
            <a:spAutoFit/>
          </a:bodyPr>
          <a:lstStyle/>
          <a:p>
            <a:r>
              <a:rPr lang="en-US"/>
              <a:t>Chain reaction control</a:t>
            </a:r>
          </a:p>
        </p:txBody>
      </p:sp>
      <p:sp>
        <p:nvSpPr>
          <p:cNvPr id="108" name="Flèche : droite rayée 107">
            <a:extLst>
              <a:ext uri="{FF2B5EF4-FFF2-40B4-BE49-F238E27FC236}">
                <a16:creationId xmlns:a16="http://schemas.microsoft.com/office/drawing/2014/main" id="{AF747808-C2AE-4BEC-A22F-BBD9C7663BD8}"/>
              </a:ext>
            </a:extLst>
          </p:cNvPr>
          <p:cNvSpPr/>
          <p:nvPr/>
        </p:nvSpPr>
        <p:spPr>
          <a:xfrm>
            <a:off x="8138664" y="4261744"/>
            <a:ext cx="822038" cy="466989"/>
          </a:xfrm>
          <a:prstGeom prst="stripedRightArrow">
            <a:avLst/>
          </a:prstGeom>
          <a:gradFill flip="none" rotWithShape="1">
            <a:gsLst>
              <a:gs pos="0">
                <a:srgbClr val="F6EAF4"/>
              </a:gs>
              <a:gs pos="100000">
                <a:srgbClr val="C069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èche : droite rayée 108">
            <a:extLst>
              <a:ext uri="{FF2B5EF4-FFF2-40B4-BE49-F238E27FC236}">
                <a16:creationId xmlns:a16="http://schemas.microsoft.com/office/drawing/2014/main" id="{EB3CF4CD-0207-47AE-B302-FC11A3C2D5D7}"/>
              </a:ext>
            </a:extLst>
          </p:cNvPr>
          <p:cNvSpPr/>
          <p:nvPr/>
        </p:nvSpPr>
        <p:spPr>
          <a:xfrm>
            <a:off x="8097048" y="4960730"/>
            <a:ext cx="863654" cy="466989"/>
          </a:xfrm>
          <a:prstGeom prst="stripedRightArrow">
            <a:avLst/>
          </a:prstGeom>
          <a:gradFill flip="none" rotWithShape="1">
            <a:gsLst>
              <a:gs pos="0">
                <a:srgbClr val="F6EAF4"/>
              </a:gs>
              <a:gs pos="100000">
                <a:srgbClr val="C069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èche : droite rayée 109">
            <a:extLst>
              <a:ext uri="{FF2B5EF4-FFF2-40B4-BE49-F238E27FC236}">
                <a16:creationId xmlns:a16="http://schemas.microsoft.com/office/drawing/2014/main" id="{9874A88E-76A0-49FF-9EDE-1702B3529376}"/>
              </a:ext>
            </a:extLst>
          </p:cNvPr>
          <p:cNvSpPr/>
          <p:nvPr/>
        </p:nvSpPr>
        <p:spPr>
          <a:xfrm>
            <a:off x="8097048" y="5621857"/>
            <a:ext cx="863654" cy="466989"/>
          </a:xfrm>
          <a:prstGeom prst="stripedRightArrow">
            <a:avLst/>
          </a:prstGeom>
          <a:gradFill flip="none" rotWithShape="1">
            <a:gsLst>
              <a:gs pos="0">
                <a:srgbClr val="F6EAF4"/>
              </a:gs>
              <a:gs pos="100000">
                <a:srgbClr val="C069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ZoneTexte 110">
            <a:extLst>
              <a:ext uri="{FF2B5EF4-FFF2-40B4-BE49-F238E27FC236}">
                <a16:creationId xmlns:a16="http://schemas.microsoft.com/office/drawing/2014/main" id="{4E7F86C7-D44A-4A7C-9E37-E247021724AC}"/>
              </a:ext>
            </a:extLst>
          </p:cNvPr>
          <p:cNvSpPr txBox="1"/>
          <p:nvPr/>
        </p:nvSpPr>
        <p:spPr>
          <a:xfrm>
            <a:off x="9142380" y="4261744"/>
            <a:ext cx="1522340" cy="369332"/>
          </a:xfrm>
          <a:prstGeom prst="rect">
            <a:avLst/>
          </a:prstGeom>
          <a:noFill/>
        </p:spPr>
        <p:txBody>
          <a:bodyPr wrap="none" rtlCol="0">
            <a:spAutoFit/>
          </a:bodyPr>
          <a:lstStyle/>
          <a:p>
            <a:r>
              <a:rPr lang="en-US" dirty="0"/>
              <a:t>Heat, toxicity  </a:t>
            </a:r>
          </a:p>
        </p:txBody>
      </p:sp>
      <p:sp>
        <p:nvSpPr>
          <p:cNvPr id="113" name="ZoneTexte 112">
            <a:extLst>
              <a:ext uri="{FF2B5EF4-FFF2-40B4-BE49-F238E27FC236}">
                <a16:creationId xmlns:a16="http://schemas.microsoft.com/office/drawing/2014/main" id="{F9FC37AC-7673-4B1C-B411-7B13537D9EC3}"/>
              </a:ext>
            </a:extLst>
          </p:cNvPr>
          <p:cNvSpPr txBox="1"/>
          <p:nvPr/>
        </p:nvSpPr>
        <p:spPr>
          <a:xfrm>
            <a:off x="9131272" y="4986635"/>
            <a:ext cx="1542602" cy="369332"/>
          </a:xfrm>
          <a:prstGeom prst="rect">
            <a:avLst/>
          </a:prstGeom>
          <a:noFill/>
        </p:spPr>
        <p:txBody>
          <a:bodyPr wrap="none" rtlCol="0">
            <a:spAutoFit/>
          </a:bodyPr>
          <a:lstStyle/>
          <a:p>
            <a:r>
              <a:rPr lang="en-US"/>
              <a:t>Chain reaction</a:t>
            </a:r>
          </a:p>
        </p:txBody>
      </p:sp>
      <p:sp>
        <p:nvSpPr>
          <p:cNvPr id="114" name="ZoneTexte 113">
            <a:extLst>
              <a:ext uri="{FF2B5EF4-FFF2-40B4-BE49-F238E27FC236}">
                <a16:creationId xmlns:a16="http://schemas.microsoft.com/office/drawing/2014/main" id="{50A0A30F-48F1-487A-B80B-F581DE5D40FB}"/>
              </a:ext>
            </a:extLst>
          </p:cNvPr>
          <p:cNvSpPr txBox="1"/>
          <p:nvPr/>
        </p:nvSpPr>
        <p:spPr>
          <a:xfrm>
            <a:off x="9142380" y="5621478"/>
            <a:ext cx="629788" cy="369332"/>
          </a:xfrm>
          <a:prstGeom prst="rect">
            <a:avLst/>
          </a:prstGeom>
          <a:noFill/>
        </p:spPr>
        <p:txBody>
          <a:bodyPr wrap="none" rtlCol="0">
            <a:spAutoFit/>
          </a:bodyPr>
          <a:lstStyle/>
          <a:p>
            <a:r>
              <a:rPr lang="en-US" dirty="0"/>
              <a:t>Heat</a:t>
            </a:r>
          </a:p>
        </p:txBody>
      </p:sp>
      <p:cxnSp>
        <p:nvCxnSpPr>
          <p:cNvPr id="116" name="Connecteur droit 115">
            <a:extLst>
              <a:ext uri="{FF2B5EF4-FFF2-40B4-BE49-F238E27FC236}">
                <a16:creationId xmlns:a16="http://schemas.microsoft.com/office/drawing/2014/main" id="{171CAB76-EB50-4E23-A7A3-459D3573C162}"/>
              </a:ext>
            </a:extLst>
          </p:cNvPr>
          <p:cNvCxnSpPr/>
          <p:nvPr/>
        </p:nvCxnSpPr>
        <p:spPr>
          <a:xfrm>
            <a:off x="5807968" y="3509928"/>
            <a:ext cx="5059350" cy="0"/>
          </a:xfrm>
          <a:prstGeom prst="line">
            <a:avLst/>
          </a:prstGeom>
          <a:ln w="28575">
            <a:gradFill flip="none" rotWithShape="1">
              <a:gsLst>
                <a:gs pos="0">
                  <a:schemeClr val="tx1"/>
                </a:gs>
                <a:gs pos="39000">
                  <a:srgbClr val="6A6A6A"/>
                </a:gs>
                <a:gs pos="100000">
                  <a:schemeClr val="bg1">
                    <a:lumMod val="95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8" name="ZoneTexte 97">
            <a:extLst>
              <a:ext uri="{FF2B5EF4-FFF2-40B4-BE49-F238E27FC236}">
                <a16:creationId xmlns:a16="http://schemas.microsoft.com/office/drawing/2014/main" id="{07314F84-FCC1-48CD-AE88-B6E036677BCB}"/>
              </a:ext>
            </a:extLst>
          </p:cNvPr>
          <p:cNvSpPr txBox="1"/>
          <p:nvPr/>
        </p:nvSpPr>
        <p:spPr>
          <a:xfrm>
            <a:off x="6167536" y="3271342"/>
            <a:ext cx="1593257" cy="461665"/>
          </a:xfrm>
          <a:prstGeom prst="rect">
            <a:avLst/>
          </a:prstGeom>
          <a:solidFill>
            <a:schemeClr val="bg1"/>
          </a:solidFill>
        </p:spPr>
        <p:txBody>
          <a:bodyPr wrap="none" rtlCol="0">
            <a:spAutoFit/>
          </a:bodyPr>
          <a:lstStyle/>
          <a:p>
            <a:r>
              <a:rPr lang="en-US" sz="2400" b="1" dirty="0">
                <a:solidFill>
                  <a:srgbClr val="B7D43C"/>
                </a:solidFill>
              </a:rPr>
              <a:t>Decay data</a:t>
            </a:r>
          </a:p>
        </p:txBody>
      </p:sp>
      <p:pic>
        <p:nvPicPr>
          <p:cNvPr id="117" name="Image 116">
            <a:extLst>
              <a:ext uri="{FF2B5EF4-FFF2-40B4-BE49-F238E27FC236}">
                <a16:creationId xmlns:a16="http://schemas.microsoft.com/office/drawing/2014/main" id="{8AF49DEE-DA06-4E16-BE30-4BF1E97AFAC6}"/>
              </a:ext>
            </a:extLst>
          </p:cNvPr>
          <p:cNvPicPr>
            <a:picLocks noChangeAspect="1"/>
          </p:cNvPicPr>
          <p:nvPr/>
        </p:nvPicPr>
        <p:blipFill>
          <a:blip r:embed="rId5"/>
          <a:stretch>
            <a:fillRect/>
          </a:stretch>
        </p:blipFill>
        <p:spPr>
          <a:xfrm>
            <a:off x="630605" y="1543068"/>
            <a:ext cx="5017794" cy="5544286"/>
          </a:xfrm>
          <a:prstGeom prst="rect">
            <a:avLst/>
          </a:prstGeom>
        </p:spPr>
      </p:pic>
    </p:spTree>
    <p:extLst>
      <p:ext uri="{BB962C8B-B14F-4D97-AF65-F5344CB8AC3E}">
        <p14:creationId xmlns:p14="http://schemas.microsoft.com/office/powerpoint/2010/main" val="271839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en-US" smtClean="0"/>
              <a:pPr/>
              <a:t>28</a:t>
            </a:fld>
            <a:endParaRPr lang="en-US"/>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en-US" b="1">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3"/>
          <a:stretch>
            <a:fillRect/>
          </a:stretch>
        </p:blipFill>
        <p:spPr>
          <a:xfrm rot="1559100">
            <a:off x="10470809" y="-220132"/>
            <a:ext cx="1423540" cy="1682643"/>
          </a:xfrm>
          <a:prstGeom prst="rect">
            <a:avLst/>
          </a:prstGeom>
        </p:spPr>
      </p:pic>
      <p:pic>
        <p:nvPicPr>
          <p:cNvPr id="21" name="Image 20">
            <a:extLst>
              <a:ext uri="{FF2B5EF4-FFF2-40B4-BE49-F238E27FC236}">
                <a16:creationId xmlns:a16="http://schemas.microsoft.com/office/drawing/2014/main" id="{76108DD4-C109-4FD3-BCD8-E6F3D1493F82}"/>
              </a:ext>
            </a:extLst>
          </p:cNvPr>
          <p:cNvPicPr>
            <a:picLocks noChangeAspect="1"/>
          </p:cNvPicPr>
          <p:nvPr/>
        </p:nvPicPr>
        <p:blipFill rotWithShape="1">
          <a:blip r:embed="rId4">
            <a:duotone>
              <a:schemeClr val="accent4">
                <a:shade val="45000"/>
                <a:satMod val="135000"/>
              </a:schemeClr>
              <a:prstClr val="white"/>
            </a:duotone>
          </a:blip>
          <a:srcRect l="6822" t="10101" r="4851" b="18500"/>
          <a:stretch/>
        </p:blipFill>
        <p:spPr>
          <a:xfrm>
            <a:off x="1064718" y="895096"/>
            <a:ext cx="979888" cy="792088"/>
          </a:xfrm>
          <a:prstGeom prst="rect">
            <a:avLst/>
          </a:prstGeom>
        </p:spPr>
      </p:pic>
      <p:sp>
        <p:nvSpPr>
          <p:cNvPr id="22" name="ZoneTexte 21">
            <a:extLst>
              <a:ext uri="{FF2B5EF4-FFF2-40B4-BE49-F238E27FC236}">
                <a16:creationId xmlns:a16="http://schemas.microsoft.com/office/drawing/2014/main" id="{F430CB64-9436-4CB4-B2A7-AFCA36023217}"/>
              </a:ext>
            </a:extLst>
          </p:cNvPr>
          <p:cNvSpPr txBox="1"/>
          <p:nvPr/>
        </p:nvSpPr>
        <p:spPr>
          <a:xfrm>
            <a:off x="2038282" y="1006577"/>
            <a:ext cx="3400098" cy="523220"/>
          </a:xfrm>
          <a:prstGeom prst="rect">
            <a:avLst/>
          </a:prstGeom>
          <a:noFill/>
        </p:spPr>
        <p:txBody>
          <a:bodyPr wrap="none" rtlCol="0">
            <a:spAutoFit/>
          </a:bodyPr>
          <a:lstStyle/>
          <a:p>
            <a:r>
              <a:rPr lang="en-US" sz="2800" b="1">
                <a:solidFill>
                  <a:srgbClr val="C069B4"/>
                </a:solidFill>
              </a:rPr>
              <a:t>Fission Product Yields</a:t>
            </a:r>
            <a:endParaRPr lang="en-US" sz="2800">
              <a:solidFill>
                <a:srgbClr val="7030A0"/>
              </a:solidFill>
              <a:latin typeface="Agency FB" panose="020B0503020202020204" pitchFamily="34" charset="0"/>
            </a:endParaRPr>
          </a:p>
        </p:txBody>
      </p:sp>
      <p:pic>
        <p:nvPicPr>
          <p:cNvPr id="25" name="Image 24">
            <a:extLst>
              <a:ext uri="{FF2B5EF4-FFF2-40B4-BE49-F238E27FC236}">
                <a16:creationId xmlns:a16="http://schemas.microsoft.com/office/drawing/2014/main" id="{F202E763-1AFF-4A9B-96A6-5FECEB3CAB8E}"/>
              </a:ext>
            </a:extLst>
          </p:cNvPr>
          <p:cNvPicPr>
            <a:picLocks noChangeAspect="1"/>
          </p:cNvPicPr>
          <p:nvPr/>
        </p:nvPicPr>
        <p:blipFill>
          <a:blip r:embed="rId5"/>
          <a:stretch>
            <a:fillRect/>
          </a:stretch>
        </p:blipFill>
        <p:spPr>
          <a:xfrm>
            <a:off x="417853" y="3861048"/>
            <a:ext cx="599259" cy="458892"/>
          </a:xfrm>
          <a:prstGeom prst="chevron">
            <a:avLst/>
          </a:prstGeom>
          <a:ln w="19050">
            <a:solidFill>
              <a:srgbClr val="41C0F0"/>
            </a:solidFill>
          </a:ln>
        </p:spPr>
      </p:pic>
      <p:sp>
        <p:nvSpPr>
          <p:cNvPr id="31" name="ZoneTexte 30">
            <a:extLst>
              <a:ext uri="{FF2B5EF4-FFF2-40B4-BE49-F238E27FC236}">
                <a16:creationId xmlns:a16="http://schemas.microsoft.com/office/drawing/2014/main" id="{E36D6D46-5113-40A0-ADC1-0C66AB0DA403}"/>
              </a:ext>
            </a:extLst>
          </p:cNvPr>
          <p:cNvSpPr txBox="1"/>
          <p:nvPr/>
        </p:nvSpPr>
        <p:spPr>
          <a:xfrm>
            <a:off x="1163550" y="3866237"/>
            <a:ext cx="8604858" cy="923330"/>
          </a:xfrm>
          <a:prstGeom prst="rect">
            <a:avLst/>
          </a:prstGeom>
          <a:noFill/>
        </p:spPr>
        <p:txBody>
          <a:bodyPr wrap="square" rtlCol="0">
            <a:spAutoFit/>
          </a:bodyPr>
          <a:lstStyle/>
          <a:p>
            <a:r>
              <a:rPr lang="en-US" b="1" dirty="0"/>
              <a:t>A double challenge : accurate measurements &amp; modeling</a:t>
            </a:r>
          </a:p>
          <a:p>
            <a:r>
              <a:rPr lang="en-US" dirty="0"/>
              <a:t>Novel interest in FY with emerging of fast reactor concepts and waste transmutation.</a:t>
            </a:r>
          </a:p>
          <a:p>
            <a:r>
              <a:rPr lang="en-US" dirty="0"/>
              <a:t>In the 2000s, data exist only for E</a:t>
            </a:r>
            <a:r>
              <a:rPr lang="en-US" baseline="-25000" dirty="0"/>
              <a:t>th</a:t>
            </a:r>
            <a:r>
              <a:rPr lang="en-US" dirty="0"/>
              <a:t>, 500 keV and 14 MeV.</a:t>
            </a:r>
          </a:p>
        </p:txBody>
      </p:sp>
      <p:pic>
        <p:nvPicPr>
          <p:cNvPr id="36" name="Image 35">
            <a:extLst>
              <a:ext uri="{FF2B5EF4-FFF2-40B4-BE49-F238E27FC236}">
                <a16:creationId xmlns:a16="http://schemas.microsoft.com/office/drawing/2014/main" id="{E68A46D7-448D-4811-B4E7-515DC10DD0B6}"/>
              </a:ext>
            </a:extLst>
          </p:cNvPr>
          <p:cNvPicPr>
            <a:picLocks noChangeAspect="1"/>
          </p:cNvPicPr>
          <p:nvPr/>
        </p:nvPicPr>
        <p:blipFill rotWithShape="1">
          <a:blip r:embed="rId6">
            <a:duotone>
              <a:schemeClr val="accent4">
                <a:shade val="45000"/>
                <a:satMod val="135000"/>
              </a:schemeClr>
              <a:prstClr val="white"/>
            </a:duotone>
          </a:blip>
          <a:srcRect l="29055" t="30898" r="27438" b="16012"/>
          <a:stretch/>
        </p:blipFill>
        <p:spPr>
          <a:xfrm>
            <a:off x="271852" y="4725144"/>
            <a:ext cx="1490520" cy="1023119"/>
          </a:xfrm>
          <a:prstGeom prst="rect">
            <a:avLst/>
          </a:prstGeom>
        </p:spPr>
      </p:pic>
      <p:sp>
        <p:nvSpPr>
          <p:cNvPr id="41" name="ZoneTexte 40">
            <a:extLst>
              <a:ext uri="{FF2B5EF4-FFF2-40B4-BE49-F238E27FC236}">
                <a16:creationId xmlns:a16="http://schemas.microsoft.com/office/drawing/2014/main" id="{17BF755A-D8BA-4534-97E5-13FA8B9A51B9}"/>
              </a:ext>
            </a:extLst>
          </p:cNvPr>
          <p:cNvSpPr txBox="1"/>
          <p:nvPr/>
        </p:nvSpPr>
        <p:spPr>
          <a:xfrm>
            <a:off x="7215442" y="4272677"/>
            <a:ext cx="184731" cy="646331"/>
          </a:xfrm>
          <a:prstGeom prst="rect">
            <a:avLst/>
          </a:prstGeom>
          <a:noFill/>
        </p:spPr>
        <p:txBody>
          <a:bodyPr wrap="none" rtlCol="0">
            <a:spAutoFit/>
          </a:bodyPr>
          <a:lstStyle/>
          <a:p>
            <a:br>
              <a:rPr lang="en-US"/>
            </a:br>
            <a:endParaRPr lang="en-US"/>
          </a:p>
        </p:txBody>
      </p:sp>
      <p:sp>
        <p:nvSpPr>
          <p:cNvPr id="43" name="ZoneTexte 42">
            <a:extLst>
              <a:ext uri="{FF2B5EF4-FFF2-40B4-BE49-F238E27FC236}">
                <a16:creationId xmlns:a16="http://schemas.microsoft.com/office/drawing/2014/main" id="{0C00FE3B-14C9-4BCD-919F-0EAAD7EB1D74}"/>
              </a:ext>
            </a:extLst>
          </p:cNvPr>
          <p:cNvSpPr txBox="1"/>
          <p:nvPr/>
        </p:nvSpPr>
        <p:spPr>
          <a:xfrm>
            <a:off x="1017112" y="5040447"/>
            <a:ext cx="11174888" cy="1508105"/>
          </a:xfrm>
          <a:prstGeom prst="rect">
            <a:avLst/>
          </a:prstGeom>
          <a:noFill/>
        </p:spPr>
        <p:txBody>
          <a:bodyPr wrap="square" rtlCol="0">
            <a:spAutoFit/>
          </a:bodyPr>
          <a:lstStyle/>
          <a:p>
            <a:r>
              <a:rPr lang="en-US" sz="2000" b="1" dirty="0">
                <a:solidFill>
                  <a:srgbClr val="C069B4"/>
                </a:solidFill>
              </a:rPr>
              <a:t>Challenges :</a:t>
            </a:r>
          </a:p>
          <a:p>
            <a:pPr marL="285750" indent="-285750">
              <a:buClr>
                <a:srgbClr val="428294"/>
              </a:buClr>
              <a:buFont typeface="Wingdings" panose="05000000000000000000" pitchFamily="2" charset="2"/>
              <a:buChar char="Ø"/>
            </a:pPr>
            <a:r>
              <a:rPr lang="en-US" dirty="0"/>
              <a:t>Need to extend the systematic to new FPY </a:t>
            </a:r>
            <a:r>
              <a:rPr lang="en-US" b="1" dirty="0"/>
              <a:t>in the fast energy range </a:t>
            </a:r>
            <a:r>
              <a:rPr lang="en-US" dirty="0"/>
              <a:t>and</a:t>
            </a:r>
            <a:r>
              <a:rPr lang="en-US" b="1" dirty="0"/>
              <a:t> for minor actinides</a:t>
            </a:r>
          </a:p>
          <a:p>
            <a:pPr marL="285750" indent="-285750">
              <a:buClr>
                <a:srgbClr val="428294"/>
              </a:buClr>
              <a:buFont typeface="Wingdings" panose="05000000000000000000" pitchFamily="2" charset="2"/>
              <a:buChar char="Ø"/>
            </a:pPr>
            <a:r>
              <a:rPr lang="en-US" dirty="0"/>
              <a:t>Multi-observables measurements -FF(A,Z, </a:t>
            </a:r>
            <a:r>
              <a:rPr lang="en-US" b="1" dirty="0"/>
              <a:t>E*</a:t>
            </a:r>
            <a:r>
              <a:rPr lang="en-US" dirty="0"/>
              <a:t>,</a:t>
            </a:r>
            <a:r>
              <a:rPr lang="en-US" dirty="0" err="1"/>
              <a:t>J</a:t>
            </a:r>
            <a:r>
              <a:rPr lang="en-US" baseline="30000" dirty="0" err="1">
                <a:latin typeface="Symbol" panose="05050102010706020507" pitchFamily="18" charset="2"/>
              </a:rPr>
              <a:t>p</a:t>
            </a:r>
            <a:r>
              <a:rPr lang="en-US" dirty="0"/>
              <a:t>)- before and after neutron evaporation, emitted neutrons &amp;</a:t>
            </a:r>
            <a:r>
              <a:rPr lang="en-US" dirty="0">
                <a:latin typeface="Symbol" panose="05050102010706020507" pitchFamily="18" charset="2"/>
              </a:rPr>
              <a:t> g</a:t>
            </a:r>
            <a:r>
              <a:rPr lang="en-US" dirty="0"/>
              <a:t>’s</a:t>
            </a:r>
            <a:endParaRPr lang="en-US" dirty="0">
              <a:latin typeface="Symbol" panose="05050102010706020507" pitchFamily="18" charset="2"/>
            </a:endParaRPr>
          </a:p>
          <a:p>
            <a:pPr marL="285750" indent="-285750">
              <a:buClr>
                <a:srgbClr val="428294"/>
              </a:buClr>
              <a:buFont typeface="Wingdings" panose="05000000000000000000" pitchFamily="2" charset="2"/>
              <a:buChar char="Ø"/>
            </a:pPr>
            <a:r>
              <a:rPr lang="en-US" dirty="0"/>
              <a:t>Needs to produce accurate data with </a:t>
            </a:r>
            <a:r>
              <a:rPr lang="en-US" b="1" dirty="0"/>
              <a:t>covariance information </a:t>
            </a:r>
            <a:r>
              <a:rPr lang="en-US" dirty="0"/>
              <a:t>(E</a:t>
            </a:r>
            <a:r>
              <a:rPr lang="en-US" baseline="-25000" dirty="0"/>
              <a:t>th </a:t>
            </a:r>
            <a:r>
              <a:rPr lang="en-US" dirty="0"/>
              <a:t>and above) for evaluation and codes validation</a:t>
            </a:r>
          </a:p>
          <a:p>
            <a:pPr marL="285750" indent="-285750">
              <a:buClr>
                <a:srgbClr val="428294"/>
              </a:buClr>
              <a:buFont typeface="Wingdings" panose="05000000000000000000" pitchFamily="2" charset="2"/>
              <a:buChar char="Ø"/>
            </a:pPr>
            <a:r>
              <a:rPr lang="en-US" dirty="0"/>
              <a:t>For neutron induced fission experiments, keep the </a:t>
            </a:r>
            <a:r>
              <a:rPr lang="en-US" b="1" dirty="0"/>
              <a:t>accessibility of spectroscopic targets</a:t>
            </a:r>
          </a:p>
        </p:txBody>
      </p:sp>
      <p:grpSp>
        <p:nvGrpSpPr>
          <p:cNvPr id="45" name="Groupe 44">
            <a:extLst>
              <a:ext uri="{FF2B5EF4-FFF2-40B4-BE49-F238E27FC236}">
                <a16:creationId xmlns:a16="http://schemas.microsoft.com/office/drawing/2014/main" id="{587BC0E0-67A7-4C98-8F4B-1EF7A1F7F9AB}"/>
              </a:ext>
            </a:extLst>
          </p:cNvPr>
          <p:cNvGrpSpPr/>
          <p:nvPr/>
        </p:nvGrpSpPr>
        <p:grpSpPr>
          <a:xfrm>
            <a:off x="417853" y="1988840"/>
            <a:ext cx="9246976" cy="1797379"/>
            <a:chOff x="472152" y="3140968"/>
            <a:chExt cx="9246976" cy="1797379"/>
          </a:xfrm>
        </p:grpSpPr>
        <p:pic>
          <p:nvPicPr>
            <p:cNvPr id="42" name="Image 41">
              <a:extLst>
                <a:ext uri="{FF2B5EF4-FFF2-40B4-BE49-F238E27FC236}">
                  <a16:creationId xmlns:a16="http://schemas.microsoft.com/office/drawing/2014/main" id="{8181B976-B6B1-48F6-9779-5BCFFD07D0CC}"/>
                </a:ext>
              </a:extLst>
            </p:cNvPr>
            <p:cNvPicPr>
              <a:picLocks noChangeAspect="1"/>
            </p:cNvPicPr>
            <p:nvPr/>
          </p:nvPicPr>
          <p:blipFill>
            <a:blip r:embed="rId5"/>
            <a:stretch>
              <a:fillRect/>
            </a:stretch>
          </p:blipFill>
          <p:spPr>
            <a:xfrm>
              <a:off x="472152" y="3140968"/>
              <a:ext cx="599259" cy="458892"/>
            </a:xfrm>
            <a:prstGeom prst="chevron">
              <a:avLst/>
            </a:prstGeom>
            <a:ln w="19050">
              <a:solidFill>
                <a:srgbClr val="41C0F0"/>
              </a:solidFill>
            </a:ln>
          </p:spPr>
        </p:pic>
        <p:sp>
          <p:nvSpPr>
            <p:cNvPr id="44" name="ZoneTexte 43">
              <a:extLst>
                <a:ext uri="{FF2B5EF4-FFF2-40B4-BE49-F238E27FC236}">
                  <a16:creationId xmlns:a16="http://schemas.microsoft.com/office/drawing/2014/main" id="{312BB48B-D426-4F8A-840A-77964B606DA7}"/>
                </a:ext>
              </a:extLst>
            </p:cNvPr>
            <p:cNvSpPr txBox="1"/>
            <p:nvPr/>
          </p:nvSpPr>
          <p:spPr>
            <a:xfrm>
              <a:off x="1222378" y="3184021"/>
              <a:ext cx="8496750" cy="1754326"/>
            </a:xfrm>
            <a:prstGeom prst="rect">
              <a:avLst/>
            </a:prstGeom>
            <a:noFill/>
          </p:spPr>
          <p:txBody>
            <a:bodyPr wrap="none" rtlCol="0">
              <a:spAutoFit/>
            </a:bodyPr>
            <a:lstStyle/>
            <a:p>
              <a:r>
                <a:rPr lang="en-US" b="1" dirty="0"/>
                <a:t>Impact </a:t>
              </a:r>
              <a:r>
                <a:rPr lang="en-US" dirty="0"/>
                <a:t>:</a:t>
              </a:r>
            </a:p>
            <a:p>
              <a:pPr marL="285750" indent="-285750">
                <a:buFont typeface="Wingdings" panose="05000000000000000000" pitchFamily="2" charset="2"/>
                <a:buChar char="Ø"/>
              </a:pPr>
              <a:r>
                <a:rPr lang="en-US" sz="1800" dirty="0">
                  <a:solidFill>
                    <a:srgbClr val="B7D43C"/>
                  </a:solidFill>
                  <a:effectLst/>
                  <a:latin typeface="Calibri" panose="020F0502020204030204" pitchFamily="34" charset="0"/>
                  <a:cs typeface="Calibri" panose="020F0502020204030204" pitchFamily="34" charset="0"/>
                </a:rPr>
                <a:t>𝒀(𝑨, 𝒁) </a:t>
              </a:r>
              <a:r>
                <a:rPr lang="en-US" sz="1800" b="1" i="0" dirty="0">
                  <a:solidFill>
                    <a:srgbClr val="B7D43C"/>
                  </a:solidFill>
                  <a:effectLst/>
                  <a:latin typeface="Calibri-Bold"/>
                </a:rPr>
                <a:t>fission yields</a:t>
              </a:r>
              <a:br>
                <a:rPr lang="en-US" sz="1800" b="1" i="0" dirty="0">
                  <a:solidFill>
                    <a:srgbClr val="B7D43C"/>
                  </a:solidFill>
                  <a:effectLst/>
                  <a:latin typeface="Calibri-Bold"/>
                </a:rPr>
              </a:br>
              <a:r>
                <a:rPr lang="en-US" dirty="0">
                  <a:solidFill>
                    <a:srgbClr val="000000"/>
                  </a:solidFill>
                  <a:latin typeface="ArialMT"/>
                </a:rPr>
                <a:t>-</a:t>
              </a:r>
              <a:r>
                <a:rPr lang="en-US" sz="1800" b="0" i="0" dirty="0">
                  <a:solidFill>
                    <a:srgbClr val="000000"/>
                  </a:solidFill>
                  <a:effectLst/>
                  <a:latin typeface="ArialMT"/>
                </a:rPr>
                <a:t> </a:t>
              </a:r>
              <a:r>
                <a:rPr lang="en-US" sz="1800" b="0" i="0" dirty="0">
                  <a:solidFill>
                    <a:srgbClr val="000000"/>
                  </a:solidFill>
                  <a:effectLst/>
                  <a:latin typeface="Calibri" panose="020F0502020204030204" pitchFamily="34" charset="0"/>
                </a:rPr>
                <a:t>Inventory and radiotoxicity of spent fuel</a:t>
              </a:r>
              <a:br>
                <a:rPr lang="en-US" sz="1800" b="0" i="0" dirty="0">
                  <a:solidFill>
                    <a:srgbClr val="000000"/>
                  </a:solidFill>
                  <a:effectLst/>
                  <a:latin typeface="Calibri" panose="020F0502020204030204" pitchFamily="34" charset="0"/>
                </a:rPr>
              </a:br>
              <a:r>
                <a:rPr lang="en-US" dirty="0">
                  <a:solidFill>
                    <a:srgbClr val="000000"/>
                  </a:solidFill>
                  <a:latin typeface="ArialMT"/>
                </a:rPr>
                <a:t>-</a:t>
              </a:r>
              <a:r>
                <a:rPr lang="en-US" sz="1800" b="0" i="0" dirty="0">
                  <a:solidFill>
                    <a:srgbClr val="000000"/>
                  </a:solidFill>
                  <a:effectLst/>
                  <a:latin typeface="ArialMT"/>
                </a:rPr>
                <a:t> </a:t>
              </a:r>
              <a:r>
                <a:rPr lang="en-US" sz="1800" b="0" i="0" dirty="0">
                  <a:solidFill>
                    <a:srgbClr val="000000"/>
                  </a:solidFill>
                  <a:effectLst/>
                  <a:latin typeface="Calibri" panose="020F0502020204030204" pitchFamily="34" charset="0"/>
                </a:rPr>
                <a:t>Isotopic composition </a:t>
              </a:r>
              <a:r>
                <a:rPr lang="en-US" sz="1800" b="0" i="0" dirty="0">
                  <a:solidFill>
                    <a:srgbClr val="000000"/>
                  </a:solidFill>
                  <a:effectLst/>
                  <a:latin typeface="CambriaMath"/>
                </a:rPr>
                <a:t>→ </a:t>
              </a:r>
              <a:r>
                <a:rPr lang="en-US" sz="1800" b="0" i="0" dirty="0">
                  <a:solidFill>
                    <a:srgbClr val="000000"/>
                  </a:solidFill>
                  <a:effectLst/>
                  <a:latin typeface="Calibri" panose="020F0502020204030204" pitchFamily="34" charset="0"/>
                </a:rPr>
                <a:t>Residual power</a:t>
              </a:r>
              <a:endParaRPr lang="en-US" dirty="0">
                <a:solidFill>
                  <a:srgbClr val="000000"/>
                </a:solidFill>
                <a:latin typeface="Calibri" panose="020F0502020204030204" pitchFamily="34" charset="0"/>
              </a:endParaRPr>
            </a:p>
            <a:p>
              <a:pPr marL="285750" indent="-285750">
                <a:buFont typeface="Wingdings" panose="05000000000000000000" pitchFamily="2" charset="2"/>
                <a:buChar char="Ø"/>
              </a:pPr>
              <a:r>
                <a:rPr lang="en-US" sz="1800" b="1" i="0" dirty="0">
                  <a:solidFill>
                    <a:srgbClr val="B7D43C"/>
                  </a:solidFill>
                  <a:effectLst/>
                  <a:latin typeface="Calibri-Bold"/>
                </a:rPr>
                <a:t>(Z, I) Kinetic energy dependence </a:t>
              </a:r>
              <a:r>
                <a:rPr lang="en-US" sz="1800" b="1" i="0" dirty="0">
                  <a:solidFill>
                    <a:srgbClr val="44546A"/>
                  </a:solidFill>
                  <a:effectLst/>
                  <a:latin typeface="Calibri-Bold"/>
                </a:rPr>
                <a:t>: </a:t>
              </a:r>
              <a:r>
                <a:rPr lang="en-US" sz="1600" b="1" i="0" dirty="0">
                  <a:effectLst/>
                  <a:latin typeface="Calibri-Bold"/>
                </a:rPr>
                <a:t>excitation energy and spin distributions</a:t>
              </a:r>
              <a:br>
                <a:rPr lang="en-US" sz="1800" b="1" i="0" dirty="0">
                  <a:solidFill>
                    <a:srgbClr val="44546A"/>
                  </a:solidFill>
                  <a:effectLst/>
                  <a:latin typeface="Calibri-Bold"/>
                </a:rPr>
              </a:br>
              <a:r>
                <a:rPr lang="en-US" dirty="0">
                  <a:solidFill>
                    <a:srgbClr val="000000"/>
                  </a:solidFill>
                  <a:latin typeface="ArialMT"/>
                </a:rPr>
                <a:t>-</a:t>
              </a:r>
              <a:r>
                <a:rPr lang="en-US" sz="1800" b="0" i="0" dirty="0">
                  <a:solidFill>
                    <a:srgbClr val="000000"/>
                  </a:solidFill>
                  <a:effectLst/>
                  <a:latin typeface="ArialMT"/>
                </a:rPr>
                <a:t> </a:t>
              </a:r>
              <a:r>
                <a:rPr lang="en-US" sz="1800" b="0" i="0" dirty="0">
                  <a:solidFill>
                    <a:srgbClr val="000000"/>
                  </a:solidFill>
                  <a:effectLst/>
                  <a:latin typeface="Calibri" panose="020F0502020204030204" pitchFamily="34" charset="0"/>
                </a:rPr>
                <a:t>modeling prompt particle emission (n/</a:t>
              </a:r>
              <a:r>
                <a:rPr lang="en-US" sz="1800" b="0" i="0" dirty="0">
                  <a:solidFill>
                    <a:srgbClr val="000000"/>
                  </a:solidFill>
                  <a:effectLst/>
                  <a:latin typeface="CambriaMath"/>
                </a:rPr>
                <a:t>𝛾)</a:t>
              </a:r>
              <a:r>
                <a:rPr lang="en-US" dirty="0">
                  <a:solidFill>
                    <a:srgbClr val="000000"/>
                  </a:solidFill>
                  <a:latin typeface="CambriaMath"/>
                </a:rPr>
                <a:t> for </a:t>
              </a:r>
              <a:r>
                <a:rPr lang="en-US" sz="1800" b="0" i="0" dirty="0">
                  <a:solidFill>
                    <a:srgbClr val="000000"/>
                  </a:solidFill>
                  <a:effectLst/>
                  <a:latin typeface="Calibri" panose="020F0502020204030204" pitchFamily="34" charset="0"/>
                </a:rPr>
                <a:t>material damage/heating in the reactor</a:t>
              </a:r>
            </a:p>
          </p:txBody>
        </p:sp>
      </p:grpSp>
    </p:spTree>
    <p:extLst>
      <p:ext uri="{BB962C8B-B14F-4D97-AF65-F5344CB8AC3E}">
        <p14:creationId xmlns:p14="http://schemas.microsoft.com/office/powerpoint/2010/main" val="187485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en-US" smtClean="0"/>
              <a:pPr/>
              <a:t>29</a:t>
            </a:fld>
            <a:endParaRPr lang="en-US"/>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en-US" b="1">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3"/>
          <a:stretch>
            <a:fillRect/>
          </a:stretch>
        </p:blipFill>
        <p:spPr>
          <a:xfrm rot="1559100">
            <a:off x="10470809" y="-220132"/>
            <a:ext cx="1423540" cy="1682643"/>
          </a:xfrm>
          <a:prstGeom prst="rect">
            <a:avLst/>
          </a:prstGeom>
        </p:spPr>
      </p:pic>
      <p:pic>
        <p:nvPicPr>
          <p:cNvPr id="21" name="Image 20">
            <a:extLst>
              <a:ext uri="{FF2B5EF4-FFF2-40B4-BE49-F238E27FC236}">
                <a16:creationId xmlns:a16="http://schemas.microsoft.com/office/drawing/2014/main" id="{76108DD4-C109-4FD3-BCD8-E6F3D1493F82}"/>
              </a:ext>
            </a:extLst>
          </p:cNvPr>
          <p:cNvPicPr>
            <a:picLocks noChangeAspect="1"/>
          </p:cNvPicPr>
          <p:nvPr/>
        </p:nvPicPr>
        <p:blipFill rotWithShape="1">
          <a:blip r:embed="rId4">
            <a:duotone>
              <a:schemeClr val="accent4">
                <a:shade val="45000"/>
                <a:satMod val="135000"/>
              </a:schemeClr>
              <a:prstClr val="white"/>
            </a:duotone>
          </a:blip>
          <a:srcRect l="6822" t="10101" r="4851" b="18500"/>
          <a:stretch/>
        </p:blipFill>
        <p:spPr>
          <a:xfrm>
            <a:off x="1041933" y="895096"/>
            <a:ext cx="979888" cy="792088"/>
          </a:xfrm>
          <a:prstGeom prst="rect">
            <a:avLst/>
          </a:prstGeom>
        </p:spPr>
      </p:pic>
      <p:sp>
        <p:nvSpPr>
          <p:cNvPr id="22" name="ZoneTexte 21">
            <a:extLst>
              <a:ext uri="{FF2B5EF4-FFF2-40B4-BE49-F238E27FC236}">
                <a16:creationId xmlns:a16="http://schemas.microsoft.com/office/drawing/2014/main" id="{F430CB64-9436-4CB4-B2A7-AFCA36023217}"/>
              </a:ext>
            </a:extLst>
          </p:cNvPr>
          <p:cNvSpPr txBox="1"/>
          <p:nvPr/>
        </p:nvSpPr>
        <p:spPr>
          <a:xfrm>
            <a:off x="2015497" y="1006577"/>
            <a:ext cx="3400098" cy="523220"/>
          </a:xfrm>
          <a:prstGeom prst="rect">
            <a:avLst/>
          </a:prstGeom>
          <a:noFill/>
        </p:spPr>
        <p:txBody>
          <a:bodyPr wrap="none" rtlCol="0">
            <a:spAutoFit/>
          </a:bodyPr>
          <a:lstStyle/>
          <a:p>
            <a:r>
              <a:rPr lang="en-US" sz="2800" b="1">
                <a:solidFill>
                  <a:srgbClr val="C069B4"/>
                </a:solidFill>
              </a:rPr>
              <a:t>Fission Product Yields</a:t>
            </a:r>
            <a:endParaRPr lang="en-US" sz="2800">
              <a:solidFill>
                <a:srgbClr val="7030A0"/>
              </a:solidFill>
              <a:latin typeface="Agency FB" panose="020B0503020202020204" pitchFamily="34" charset="0"/>
            </a:endParaRPr>
          </a:p>
        </p:txBody>
      </p:sp>
      <p:pic>
        <p:nvPicPr>
          <p:cNvPr id="25" name="Image 24">
            <a:extLst>
              <a:ext uri="{FF2B5EF4-FFF2-40B4-BE49-F238E27FC236}">
                <a16:creationId xmlns:a16="http://schemas.microsoft.com/office/drawing/2014/main" id="{F202E763-1AFF-4A9B-96A6-5FECEB3CAB8E}"/>
              </a:ext>
            </a:extLst>
          </p:cNvPr>
          <p:cNvPicPr>
            <a:picLocks noChangeAspect="1"/>
          </p:cNvPicPr>
          <p:nvPr/>
        </p:nvPicPr>
        <p:blipFill>
          <a:blip r:embed="rId5"/>
          <a:stretch>
            <a:fillRect/>
          </a:stretch>
        </p:blipFill>
        <p:spPr>
          <a:xfrm>
            <a:off x="384939" y="3305615"/>
            <a:ext cx="599259" cy="458892"/>
          </a:xfrm>
          <a:prstGeom prst="chevron">
            <a:avLst/>
          </a:prstGeom>
          <a:ln w="19050">
            <a:solidFill>
              <a:srgbClr val="41C0F0"/>
            </a:solidFill>
          </a:ln>
        </p:spPr>
      </p:pic>
      <p:sp>
        <p:nvSpPr>
          <p:cNvPr id="34" name="ZoneTexte 33">
            <a:extLst>
              <a:ext uri="{FF2B5EF4-FFF2-40B4-BE49-F238E27FC236}">
                <a16:creationId xmlns:a16="http://schemas.microsoft.com/office/drawing/2014/main" id="{D62E6268-F0DB-4C70-B9DE-0BCE8EE93B07}"/>
              </a:ext>
            </a:extLst>
          </p:cNvPr>
          <p:cNvSpPr txBox="1"/>
          <p:nvPr/>
        </p:nvSpPr>
        <p:spPr>
          <a:xfrm>
            <a:off x="1509429" y="2123699"/>
            <a:ext cx="6182851" cy="923330"/>
          </a:xfrm>
          <a:prstGeom prst="rect">
            <a:avLst/>
          </a:prstGeom>
          <a:noFill/>
        </p:spPr>
        <p:txBody>
          <a:bodyPr wrap="square" rtlCol="0">
            <a:spAutoFit/>
          </a:bodyPr>
          <a:lstStyle/>
          <a:p>
            <a:r>
              <a:rPr lang="en-US" b="1" dirty="0"/>
              <a:t>Several initiatives to measure FPY </a:t>
            </a:r>
          </a:p>
          <a:p>
            <a:r>
              <a:rPr lang="en-US" dirty="0"/>
              <a:t>with more and more complete experimental setups </a:t>
            </a:r>
          </a:p>
          <a:p>
            <a:r>
              <a:rPr lang="en-US" dirty="0"/>
              <a:t>that give access to several quantities</a:t>
            </a:r>
          </a:p>
        </p:txBody>
      </p:sp>
      <p:sp>
        <p:nvSpPr>
          <p:cNvPr id="35" name="ZoneTexte 34">
            <a:extLst>
              <a:ext uri="{FF2B5EF4-FFF2-40B4-BE49-F238E27FC236}">
                <a16:creationId xmlns:a16="http://schemas.microsoft.com/office/drawing/2014/main" id="{F99E2DD3-AFFC-42FC-806B-3493DA47D0F3}"/>
              </a:ext>
            </a:extLst>
          </p:cNvPr>
          <p:cNvSpPr txBox="1"/>
          <p:nvPr/>
        </p:nvSpPr>
        <p:spPr>
          <a:xfrm>
            <a:off x="13008768" y="904364"/>
            <a:ext cx="10670742" cy="2031325"/>
          </a:xfrm>
          <a:prstGeom prst="rect">
            <a:avLst/>
          </a:prstGeom>
          <a:noFill/>
        </p:spPr>
        <p:txBody>
          <a:bodyPr wrap="none" rtlCol="0">
            <a:spAutoFit/>
          </a:bodyPr>
          <a:lstStyle/>
          <a:p>
            <a:r>
              <a:rPr lang="en-US" dirty="0" err="1"/>
              <a:t>Manip</a:t>
            </a:r>
            <a:r>
              <a:rPr lang="en-US" dirty="0"/>
              <a:t> SOFIA? </a:t>
            </a:r>
          </a:p>
          <a:p>
            <a:r>
              <a:rPr lang="en-US" dirty="0" err="1">
                <a:highlight>
                  <a:srgbClr val="FFFF00"/>
                </a:highlight>
              </a:rPr>
              <a:t>Besoin</a:t>
            </a:r>
            <a:r>
              <a:rPr lang="en-US" dirty="0">
                <a:highlight>
                  <a:srgbClr val="FFFF00"/>
                </a:highlight>
              </a:rPr>
              <a:t> de nouvelle </a:t>
            </a:r>
            <a:r>
              <a:rPr lang="en-US" dirty="0" err="1">
                <a:highlight>
                  <a:srgbClr val="FFFF00"/>
                </a:highlight>
              </a:rPr>
              <a:t>mesure</a:t>
            </a:r>
            <a:r>
              <a:rPr lang="en-US" dirty="0">
                <a:highlight>
                  <a:srgbClr val="FFFF00"/>
                </a:highlight>
              </a:rPr>
              <a:t> précises at </a:t>
            </a:r>
            <a:r>
              <a:rPr lang="en-US" dirty="0" err="1">
                <a:highlight>
                  <a:srgbClr val="FFFF00"/>
                </a:highlight>
              </a:rPr>
              <a:t>ETh</a:t>
            </a:r>
            <a:r>
              <a:rPr lang="en-US" dirty="0">
                <a:highlight>
                  <a:srgbClr val="FFFF00"/>
                </a:highlight>
              </a:rPr>
              <a:t> Lohengrin*</a:t>
            </a:r>
          </a:p>
          <a:p>
            <a:r>
              <a:rPr lang="en-US" dirty="0">
                <a:highlight>
                  <a:srgbClr val="FFFF00"/>
                </a:highlight>
              </a:rPr>
              <a:t>Et de Nouvelles </a:t>
            </a:r>
            <a:r>
              <a:rPr lang="en-US" dirty="0" err="1">
                <a:highlight>
                  <a:srgbClr val="FFFF00"/>
                </a:highlight>
              </a:rPr>
              <a:t>mesures</a:t>
            </a:r>
            <a:r>
              <a:rPr lang="en-US" dirty="0">
                <a:highlight>
                  <a:srgbClr val="FFFF00"/>
                </a:highlight>
              </a:rPr>
              <a:t> à haute </a:t>
            </a:r>
            <a:r>
              <a:rPr lang="en-US" dirty="0" err="1">
                <a:highlight>
                  <a:srgbClr val="FFFF00"/>
                </a:highlight>
              </a:rPr>
              <a:t>énergie</a:t>
            </a:r>
            <a:r>
              <a:rPr lang="en-US" dirty="0">
                <a:highlight>
                  <a:srgbClr val="FFFF00"/>
                </a:highlight>
              </a:rPr>
              <a:t>, bonne </a:t>
            </a:r>
            <a:r>
              <a:rPr lang="en-US" dirty="0" err="1">
                <a:highlight>
                  <a:srgbClr val="FFFF00"/>
                </a:highlight>
              </a:rPr>
              <a:t>dynamique</a:t>
            </a:r>
            <a:r>
              <a:rPr lang="en-US" dirty="0">
                <a:highlight>
                  <a:srgbClr val="FFFF00"/>
                </a:highlight>
              </a:rPr>
              <a:t> avec </a:t>
            </a:r>
            <a:r>
              <a:rPr lang="en-US" dirty="0" err="1">
                <a:highlight>
                  <a:srgbClr val="FFFF00"/>
                </a:highlight>
              </a:rPr>
              <a:t>plusieurs</a:t>
            </a:r>
            <a:r>
              <a:rPr lang="en-US" dirty="0">
                <a:highlight>
                  <a:srgbClr val="FFFF00"/>
                </a:highlight>
              </a:rPr>
              <a:t> </a:t>
            </a:r>
            <a:r>
              <a:rPr lang="en-US" dirty="0" err="1">
                <a:highlight>
                  <a:srgbClr val="FFFF00"/>
                </a:highlight>
              </a:rPr>
              <a:t>projest</a:t>
            </a:r>
            <a:r>
              <a:rPr lang="en-US" dirty="0">
                <a:highlight>
                  <a:srgbClr val="FFFF00"/>
                </a:highlight>
              </a:rPr>
              <a:t> </a:t>
            </a:r>
            <a:r>
              <a:rPr lang="en-US" dirty="0" err="1">
                <a:highlight>
                  <a:srgbClr val="FFFF00"/>
                </a:highlight>
              </a:rPr>
              <a:t>d’envergure</a:t>
            </a:r>
            <a:r>
              <a:rPr lang="en-US" dirty="0">
                <a:highlight>
                  <a:srgbClr val="FFFF00"/>
                </a:highlight>
              </a:rPr>
              <a:t> pour les </a:t>
            </a:r>
            <a:r>
              <a:rPr lang="en-US" dirty="0" err="1">
                <a:highlight>
                  <a:srgbClr val="FFFF00"/>
                </a:highlight>
              </a:rPr>
              <a:t>rapides</a:t>
            </a:r>
            <a:r>
              <a:rPr lang="en-US" dirty="0">
                <a:highlight>
                  <a:srgbClr val="FFFF00"/>
                </a:highlight>
              </a:rPr>
              <a:t> </a:t>
            </a:r>
          </a:p>
          <a:p>
            <a:r>
              <a:rPr lang="en-US" dirty="0" err="1">
                <a:highlight>
                  <a:srgbClr val="FFFF00"/>
                </a:highlight>
              </a:rPr>
              <a:t>plusieurs</a:t>
            </a:r>
            <a:r>
              <a:rPr lang="en-US" dirty="0">
                <a:highlight>
                  <a:srgbClr val="FFFF00"/>
                </a:highlight>
              </a:rPr>
              <a:t> </a:t>
            </a:r>
            <a:r>
              <a:rPr lang="en-US" dirty="0" err="1">
                <a:highlight>
                  <a:srgbClr val="FFFF00"/>
                </a:highlight>
              </a:rPr>
              <a:t>detceteur</a:t>
            </a:r>
            <a:endParaRPr lang="en-US" dirty="0">
              <a:highlight>
                <a:srgbClr val="FFFF00"/>
              </a:highlight>
            </a:endParaRPr>
          </a:p>
          <a:p>
            <a:r>
              <a:rPr lang="en-US" dirty="0">
                <a:highlight>
                  <a:srgbClr val="FFFF00"/>
                </a:highlight>
              </a:rPr>
              <a:t>SPIDER, FALSTAFF, </a:t>
            </a:r>
            <a:r>
              <a:rPr lang="en-US" dirty="0" err="1">
                <a:highlight>
                  <a:srgbClr val="FFFF00"/>
                </a:highlight>
              </a:rPr>
              <a:t>VERDINeeds</a:t>
            </a:r>
            <a:r>
              <a:rPr lang="en-US" dirty="0">
                <a:highlight>
                  <a:srgbClr val="FFFF00"/>
                </a:highlight>
              </a:rPr>
              <a:t> of </a:t>
            </a:r>
            <a:r>
              <a:rPr lang="en-US" sz="1800" b="0" i="0" dirty="0">
                <a:solidFill>
                  <a:srgbClr val="000000"/>
                </a:solidFill>
                <a:effectLst/>
                <a:highlight>
                  <a:srgbClr val="FFFF00"/>
                </a:highlight>
                <a:latin typeface="Calibri-Light"/>
              </a:rPr>
              <a:t>Energy-dependent IFPYs (A,Z,E*)</a:t>
            </a:r>
            <a:r>
              <a:rPr lang="en-US" dirty="0">
                <a:solidFill>
                  <a:srgbClr val="000000"/>
                </a:solidFill>
                <a:highlight>
                  <a:srgbClr val="FFFF00"/>
                </a:highlight>
                <a:latin typeface="Calibri-Light"/>
              </a:rPr>
              <a:t> and </a:t>
            </a:r>
            <a:r>
              <a:rPr lang="en-US" sz="1800" b="0" i="0" dirty="0">
                <a:solidFill>
                  <a:srgbClr val="000000"/>
                </a:solidFill>
                <a:effectLst/>
                <a:highlight>
                  <a:srgbClr val="FFFF00"/>
                </a:highlight>
                <a:latin typeface="Calibri-Light"/>
              </a:rPr>
              <a:t>correlation</a:t>
            </a:r>
            <a:br>
              <a:rPr lang="en-US" dirty="0">
                <a:highlight>
                  <a:srgbClr val="FFFF00"/>
                </a:highlight>
              </a:rPr>
            </a:br>
            <a:endParaRPr lang="en-US" dirty="0">
              <a:highlight>
                <a:srgbClr val="FFFF00"/>
              </a:highlight>
            </a:endParaRPr>
          </a:p>
          <a:p>
            <a:endParaRPr lang="en-US" dirty="0"/>
          </a:p>
        </p:txBody>
      </p:sp>
      <p:pic>
        <p:nvPicPr>
          <p:cNvPr id="36" name="Image 35">
            <a:extLst>
              <a:ext uri="{FF2B5EF4-FFF2-40B4-BE49-F238E27FC236}">
                <a16:creationId xmlns:a16="http://schemas.microsoft.com/office/drawing/2014/main" id="{E68A46D7-448D-4811-B4E7-515DC10DD0B6}"/>
              </a:ext>
            </a:extLst>
          </p:cNvPr>
          <p:cNvPicPr>
            <a:picLocks noChangeAspect="1"/>
          </p:cNvPicPr>
          <p:nvPr/>
        </p:nvPicPr>
        <p:blipFill rotWithShape="1">
          <a:blip r:embed="rId6">
            <a:duotone>
              <a:schemeClr val="accent4">
                <a:shade val="45000"/>
                <a:satMod val="135000"/>
              </a:schemeClr>
              <a:prstClr val="white"/>
            </a:duotone>
          </a:blip>
          <a:srcRect l="29055" t="30898" r="27438" b="16012"/>
          <a:stretch/>
        </p:blipFill>
        <p:spPr>
          <a:xfrm>
            <a:off x="41357" y="1845981"/>
            <a:ext cx="1490520" cy="1023119"/>
          </a:xfrm>
          <a:prstGeom prst="rect">
            <a:avLst/>
          </a:prstGeom>
        </p:spPr>
      </p:pic>
      <p:sp>
        <p:nvSpPr>
          <p:cNvPr id="9" name="ZoneTexte 8">
            <a:extLst>
              <a:ext uri="{FF2B5EF4-FFF2-40B4-BE49-F238E27FC236}">
                <a16:creationId xmlns:a16="http://schemas.microsoft.com/office/drawing/2014/main" id="{778D4B86-2889-4677-AF76-E5C4480439EE}"/>
              </a:ext>
            </a:extLst>
          </p:cNvPr>
          <p:cNvSpPr txBox="1"/>
          <p:nvPr/>
        </p:nvSpPr>
        <p:spPr>
          <a:xfrm>
            <a:off x="1199456" y="3305615"/>
            <a:ext cx="6085897" cy="646331"/>
          </a:xfrm>
          <a:prstGeom prst="rect">
            <a:avLst/>
          </a:prstGeom>
          <a:noFill/>
        </p:spPr>
        <p:txBody>
          <a:bodyPr wrap="none" rtlCol="0">
            <a:spAutoFit/>
          </a:bodyPr>
          <a:lstStyle/>
          <a:p>
            <a:r>
              <a:rPr lang="en-US" dirty="0"/>
              <a:t>Ex : The VAMOS (magnetic spectrometer) experiment @GANIL </a:t>
            </a:r>
          </a:p>
          <a:p>
            <a:r>
              <a:rPr lang="en-US" dirty="0"/>
              <a:t>	using transfer/fusion induced reaction </a:t>
            </a:r>
          </a:p>
        </p:txBody>
      </p:sp>
      <p:sp>
        <p:nvSpPr>
          <p:cNvPr id="10" name="ZoneTexte 9">
            <a:extLst>
              <a:ext uri="{FF2B5EF4-FFF2-40B4-BE49-F238E27FC236}">
                <a16:creationId xmlns:a16="http://schemas.microsoft.com/office/drawing/2014/main" id="{4A1E6C76-2753-4CCD-970A-1BF6BE60F614}"/>
              </a:ext>
            </a:extLst>
          </p:cNvPr>
          <p:cNvSpPr txBox="1"/>
          <p:nvPr/>
        </p:nvSpPr>
        <p:spPr>
          <a:xfrm>
            <a:off x="5159896" y="3981988"/>
            <a:ext cx="5745034" cy="2585323"/>
          </a:xfrm>
          <a:prstGeom prst="rect">
            <a:avLst/>
          </a:prstGeom>
          <a:noFill/>
        </p:spPr>
        <p:txBody>
          <a:bodyPr wrap="none" rtlCol="0">
            <a:spAutoFit/>
          </a:bodyPr>
          <a:lstStyle/>
          <a:p>
            <a:pPr marL="285750" indent="-285750">
              <a:buClr>
                <a:srgbClr val="4EBCDA"/>
              </a:buClr>
              <a:buFont typeface="Wingdings" panose="05000000000000000000" pitchFamily="2" charset="2"/>
              <a:buChar char="Ø"/>
            </a:pPr>
            <a:r>
              <a:rPr lang="en-US" dirty="0"/>
              <a:t>Access to a Large range of actinides</a:t>
            </a:r>
          </a:p>
          <a:p>
            <a:pPr marL="285750" indent="-285750">
              <a:buClr>
                <a:srgbClr val="4EBCDA"/>
              </a:buClr>
              <a:buFont typeface="Wingdings" panose="05000000000000000000" pitchFamily="2" charset="2"/>
              <a:buChar char="Ø"/>
            </a:pPr>
            <a:r>
              <a:rPr lang="en-US" dirty="0"/>
              <a:t>Identification of the fissioning system:</a:t>
            </a:r>
          </a:p>
          <a:p>
            <a:pPr>
              <a:buClr>
                <a:srgbClr val="4EBCDA"/>
              </a:buClr>
            </a:pPr>
            <a:r>
              <a:rPr lang="en-US" dirty="0"/>
              <a:t>	Access to </a:t>
            </a:r>
            <a:r>
              <a:rPr lang="en-US" b="1" dirty="0">
                <a:solidFill>
                  <a:srgbClr val="B7D43C"/>
                </a:solidFill>
              </a:rPr>
              <a:t>excitation energy </a:t>
            </a:r>
            <a:r>
              <a:rPr lang="en-US" b="1" dirty="0">
                <a:solidFill>
                  <a:srgbClr val="B7D43C"/>
                </a:solidFill>
                <a:latin typeface="Symbol" panose="05050102010706020507" pitchFamily="18" charset="2"/>
              </a:rPr>
              <a:t>D</a:t>
            </a:r>
            <a:r>
              <a:rPr lang="en-US" b="1" dirty="0">
                <a:solidFill>
                  <a:srgbClr val="B7D43C"/>
                </a:solidFill>
              </a:rPr>
              <a:t>E</a:t>
            </a:r>
            <a:r>
              <a:rPr lang="en-US" b="1" baseline="30000" dirty="0">
                <a:solidFill>
                  <a:srgbClr val="B7D43C"/>
                </a:solidFill>
              </a:rPr>
              <a:t>*</a:t>
            </a:r>
            <a:r>
              <a:rPr lang="en-US" b="1" dirty="0">
                <a:solidFill>
                  <a:srgbClr val="B7D43C"/>
                </a:solidFill>
              </a:rPr>
              <a:t> ~700 keV </a:t>
            </a:r>
            <a:r>
              <a:rPr lang="en-US" sz="1600" dirty="0"/>
              <a:t>(FWHM)</a:t>
            </a:r>
          </a:p>
          <a:p>
            <a:pPr marL="285750" indent="-285750">
              <a:buClr>
                <a:srgbClr val="4EBCDA"/>
              </a:buClr>
              <a:buFont typeface="Wingdings" panose="05000000000000000000" pitchFamily="2" charset="2"/>
              <a:buChar char="Ø"/>
            </a:pPr>
            <a:r>
              <a:rPr lang="en-US" dirty="0"/>
              <a:t>Measurement of </a:t>
            </a:r>
            <a:r>
              <a:rPr lang="en-US" b="1" dirty="0">
                <a:solidFill>
                  <a:srgbClr val="B7D43C"/>
                </a:solidFill>
              </a:rPr>
              <a:t>isotopic yield Y(A,Z)</a:t>
            </a:r>
          </a:p>
          <a:p>
            <a:pPr>
              <a:buClr>
                <a:srgbClr val="4EBCDA"/>
              </a:buClr>
            </a:pPr>
            <a:r>
              <a:rPr lang="en-US" dirty="0">
                <a:latin typeface="Symbol" panose="05050102010706020507" pitchFamily="18" charset="2"/>
              </a:rPr>
              <a:t>	D</a:t>
            </a:r>
            <a:r>
              <a:rPr lang="en-US" dirty="0"/>
              <a:t>A/A = 0.3% </a:t>
            </a:r>
            <a:r>
              <a:rPr lang="en-US" dirty="0">
                <a:latin typeface="Symbol" panose="05050102010706020507" pitchFamily="18" charset="2"/>
              </a:rPr>
              <a:t>D</a:t>
            </a:r>
            <a:r>
              <a:rPr lang="en-US" dirty="0"/>
              <a:t>Z/Z = 1.3%</a:t>
            </a:r>
          </a:p>
          <a:p>
            <a:pPr marL="285750" indent="-285750">
              <a:buClr>
                <a:srgbClr val="4EBCDA"/>
              </a:buClr>
              <a:buFont typeface="Wingdings" panose="05000000000000000000" pitchFamily="2" charset="2"/>
              <a:buChar char="Ø"/>
            </a:pPr>
            <a:r>
              <a:rPr lang="en-US" dirty="0"/>
              <a:t>Two arms setup : meas. of the 2</a:t>
            </a:r>
            <a:r>
              <a:rPr lang="en-US" baseline="30000" dirty="0"/>
              <a:t>nd</a:t>
            </a:r>
            <a:r>
              <a:rPr lang="en-US" dirty="0"/>
              <a:t> fragment</a:t>
            </a:r>
          </a:p>
          <a:p>
            <a:pPr>
              <a:buClr>
                <a:srgbClr val="4EBCDA"/>
              </a:buClr>
            </a:pPr>
            <a:r>
              <a:rPr lang="en-US" dirty="0"/>
              <a:t>	2v method -&gt; </a:t>
            </a:r>
            <a:r>
              <a:rPr lang="en-US" b="1" dirty="0">
                <a:solidFill>
                  <a:srgbClr val="B7D43C"/>
                </a:solidFill>
              </a:rPr>
              <a:t>pre-neutron isotopic yield and TKE</a:t>
            </a:r>
          </a:p>
          <a:p>
            <a:pPr marL="285750" indent="-285750">
              <a:buClr>
                <a:srgbClr val="4EBCDA"/>
              </a:buClr>
              <a:buFont typeface="Wingdings" panose="05000000000000000000" pitchFamily="2" charset="2"/>
              <a:buChar char="Ø"/>
            </a:pPr>
            <a:r>
              <a:rPr lang="en-US" dirty="0"/>
              <a:t>Neutron detector </a:t>
            </a:r>
          </a:p>
          <a:p>
            <a:pPr>
              <a:buClr>
                <a:srgbClr val="4EBCDA"/>
              </a:buClr>
            </a:pPr>
            <a:r>
              <a:rPr lang="en-US" b="1" dirty="0">
                <a:solidFill>
                  <a:srgbClr val="B7D43C"/>
                </a:solidFill>
              </a:rPr>
              <a:t>	Neutron multiplicity &amp; energy</a:t>
            </a:r>
          </a:p>
        </p:txBody>
      </p:sp>
      <p:sp>
        <p:nvSpPr>
          <p:cNvPr id="11" name="ZoneTexte 10">
            <a:extLst>
              <a:ext uri="{FF2B5EF4-FFF2-40B4-BE49-F238E27FC236}">
                <a16:creationId xmlns:a16="http://schemas.microsoft.com/office/drawing/2014/main" id="{8F579382-742C-4F95-AFC1-390DEFB3320D}"/>
              </a:ext>
            </a:extLst>
          </p:cNvPr>
          <p:cNvSpPr txBox="1"/>
          <p:nvPr/>
        </p:nvSpPr>
        <p:spPr>
          <a:xfrm>
            <a:off x="-48708" y="6344927"/>
            <a:ext cx="1670650" cy="276999"/>
          </a:xfrm>
          <a:prstGeom prst="rect">
            <a:avLst/>
          </a:prstGeom>
          <a:noFill/>
        </p:spPr>
        <p:txBody>
          <a:bodyPr wrap="none" rtlCol="0">
            <a:spAutoFit/>
          </a:bodyPr>
          <a:lstStyle/>
          <a:p>
            <a:r>
              <a:rPr lang="en-US" sz="1200" dirty="0">
                <a:solidFill>
                  <a:schemeClr val="tx2">
                    <a:lumMod val="60000"/>
                    <a:lumOff val="40000"/>
                  </a:schemeClr>
                </a:solidFill>
                <a:latin typeface="Agency FB" panose="020B0503020202020204" pitchFamily="34" charset="0"/>
              </a:rPr>
              <a:t>A. </a:t>
            </a:r>
            <a:r>
              <a:rPr lang="en-US" sz="1200" dirty="0" err="1">
                <a:solidFill>
                  <a:schemeClr val="tx2">
                    <a:lumMod val="60000"/>
                    <a:lumOff val="40000"/>
                  </a:schemeClr>
                </a:solidFill>
                <a:latin typeface="Agency FB" panose="020B0503020202020204" pitchFamily="34" charset="0"/>
              </a:rPr>
              <a:t>Francheteau</a:t>
            </a:r>
            <a:r>
              <a:rPr lang="en-US" sz="1200" dirty="0">
                <a:solidFill>
                  <a:schemeClr val="tx2">
                    <a:lumMod val="60000"/>
                    <a:lumOff val="40000"/>
                  </a:schemeClr>
                </a:solidFill>
                <a:latin typeface="Agency FB" panose="020B0503020202020204" pitchFamily="34" charset="0"/>
              </a:rPr>
              <a:t>, JEFFDOC 2368</a:t>
            </a:r>
            <a:endParaRPr lang="fr-FR" sz="1200" dirty="0"/>
          </a:p>
        </p:txBody>
      </p:sp>
      <p:pic>
        <p:nvPicPr>
          <p:cNvPr id="14" name="Image 13">
            <a:extLst>
              <a:ext uri="{FF2B5EF4-FFF2-40B4-BE49-F238E27FC236}">
                <a16:creationId xmlns:a16="http://schemas.microsoft.com/office/drawing/2014/main" id="{17499B27-5AA2-47A2-B01A-8F639CAB2CAB}"/>
              </a:ext>
            </a:extLst>
          </p:cNvPr>
          <p:cNvPicPr>
            <a:picLocks noChangeAspect="1"/>
          </p:cNvPicPr>
          <p:nvPr/>
        </p:nvPicPr>
        <p:blipFill>
          <a:blip r:embed="rId7"/>
          <a:stretch>
            <a:fillRect/>
          </a:stretch>
        </p:blipFill>
        <p:spPr>
          <a:xfrm>
            <a:off x="7256296" y="1478183"/>
            <a:ext cx="4702525" cy="2337114"/>
          </a:xfrm>
          <a:prstGeom prst="rect">
            <a:avLst/>
          </a:prstGeom>
          <a:ln>
            <a:noFill/>
          </a:ln>
          <a:effectLst>
            <a:outerShdw blurRad="50800" dist="76200" dir="2700000" algn="tl" rotWithShape="0">
              <a:srgbClr val="333333">
                <a:alpha val="40000"/>
              </a:srgbClr>
            </a:outerShdw>
          </a:effectLst>
        </p:spPr>
      </p:pic>
      <p:pic>
        <p:nvPicPr>
          <p:cNvPr id="23" name="Image 22">
            <a:extLst>
              <a:ext uri="{FF2B5EF4-FFF2-40B4-BE49-F238E27FC236}">
                <a16:creationId xmlns:a16="http://schemas.microsoft.com/office/drawing/2014/main" id="{61059891-CD01-4C9D-B0A0-0745B9F88BBA}"/>
              </a:ext>
            </a:extLst>
          </p:cNvPr>
          <p:cNvPicPr>
            <a:picLocks noChangeAspect="1"/>
          </p:cNvPicPr>
          <p:nvPr/>
        </p:nvPicPr>
        <p:blipFill>
          <a:blip r:embed="rId8"/>
          <a:stretch>
            <a:fillRect/>
          </a:stretch>
        </p:blipFill>
        <p:spPr>
          <a:xfrm>
            <a:off x="387277" y="4067177"/>
            <a:ext cx="4003894" cy="2277750"/>
          </a:xfrm>
          <a:prstGeom prst="rect">
            <a:avLst/>
          </a:prstGeom>
          <a:ln>
            <a:noFill/>
          </a:ln>
          <a:effectLst>
            <a:outerShdw blurRad="50800" dist="76200" dir="2700000" algn="tl" rotWithShape="0">
              <a:schemeClr val="tx1">
                <a:alpha val="40000"/>
              </a:schemeClr>
            </a:outerShdw>
          </a:effectLst>
        </p:spPr>
      </p:pic>
      <p:pic>
        <p:nvPicPr>
          <p:cNvPr id="48" name="Image 47">
            <a:extLst>
              <a:ext uri="{FF2B5EF4-FFF2-40B4-BE49-F238E27FC236}">
                <a16:creationId xmlns:a16="http://schemas.microsoft.com/office/drawing/2014/main" id="{EC2AF879-D7CF-419F-BDF9-2FA27905A0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401" t="19551" r="16401" b="19551"/>
          <a:stretch/>
        </p:blipFill>
        <p:spPr>
          <a:xfrm>
            <a:off x="1163418" y="3624521"/>
            <a:ext cx="595862" cy="540000"/>
          </a:xfrm>
          <a:prstGeom prst="rect">
            <a:avLst/>
          </a:prstGeom>
        </p:spPr>
      </p:pic>
      <p:sp>
        <p:nvSpPr>
          <p:cNvPr id="24" name="ZoneTexte 23">
            <a:extLst>
              <a:ext uri="{FF2B5EF4-FFF2-40B4-BE49-F238E27FC236}">
                <a16:creationId xmlns:a16="http://schemas.microsoft.com/office/drawing/2014/main" id="{70BD5F9C-60D6-4769-AA54-2380618E99EC}"/>
              </a:ext>
            </a:extLst>
          </p:cNvPr>
          <p:cNvSpPr txBox="1"/>
          <p:nvPr/>
        </p:nvSpPr>
        <p:spPr>
          <a:xfrm>
            <a:off x="10347254" y="3851312"/>
            <a:ext cx="1670650" cy="276999"/>
          </a:xfrm>
          <a:prstGeom prst="rect">
            <a:avLst/>
          </a:prstGeom>
          <a:noFill/>
        </p:spPr>
        <p:txBody>
          <a:bodyPr wrap="none" rtlCol="0">
            <a:spAutoFit/>
          </a:bodyPr>
          <a:lstStyle/>
          <a:p>
            <a:r>
              <a:rPr lang="en-US" sz="1200" dirty="0">
                <a:solidFill>
                  <a:schemeClr val="tx2">
                    <a:lumMod val="60000"/>
                    <a:lumOff val="40000"/>
                  </a:schemeClr>
                </a:solidFill>
                <a:latin typeface="Agency FB" panose="020B0503020202020204" pitchFamily="34" charset="0"/>
              </a:rPr>
              <a:t>A. </a:t>
            </a:r>
            <a:r>
              <a:rPr lang="en-US" sz="1200" dirty="0" err="1">
                <a:solidFill>
                  <a:schemeClr val="tx2">
                    <a:lumMod val="60000"/>
                    <a:lumOff val="40000"/>
                  </a:schemeClr>
                </a:solidFill>
                <a:latin typeface="Agency FB" panose="020B0503020202020204" pitchFamily="34" charset="0"/>
              </a:rPr>
              <a:t>Francheteau</a:t>
            </a:r>
            <a:r>
              <a:rPr lang="en-US" sz="1200" dirty="0">
                <a:solidFill>
                  <a:schemeClr val="tx2">
                    <a:lumMod val="60000"/>
                    <a:lumOff val="40000"/>
                  </a:schemeClr>
                </a:solidFill>
                <a:latin typeface="Agency FB" panose="020B0503020202020204" pitchFamily="34" charset="0"/>
              </a:rPr>
              <a:t>, JEFFDOC 2368</a:t>
            </a:r>
            <a:endParaRPr lang="fr-FR" sz="1200" dirty="0"/>
          </a:p>
        </p:txBody>
      </p:sp>
    </p:spTree>
    <p:extLst>
      <p:ext uri="{BB962C8B-B14F-4D97-AF65-F5344CB8AC3E}">
        <p14:creationId xmlns:p14="http://schemas.microsoft.com/office/powerpoint/2010/main" val="364125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3</a:t>
            </a:fld>
            <a:endParaRPr lang="en-US"/>
          </a:p>
        </p:txBody>
      </p:sp>
      <p:sp>
        <p:nvSpPr>
          <p:cNvPr id="3" name="Larme 2">
            <a:extLst>
              <a:ext uri="{FF2B5EF4-FFF2-40B4-BE49-F238E27FC236}">
                <a16:creationId xmlns:a16="http://schemas.microsoft.com/office/drawing/2014/main" id="{B47AC963-52EA-414D-B3D9-7DD6DC94B07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208582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OUTLINE</a:t>
            </a:r>
            <a:endParaRPr lang="en-US" sz="3600" b="1" cap="small" dirty="0">
              <a:solidFill>
                <a:srgbClr val="428294"/>
              </a:solidFill>
              <a:latin typeface="Corbel" panose="020B0503020204020204" pitchFamily="34" charset="0"/>
            </a:endParaRPr>
          </a:p>
        </p:txBody>
      </p:sp>
      <p:grpSp>
        <p:nvGrpSpPr>
          <p:cNvPr id="7" name="Groupe 6">
            <a:extLst>
              <a:ext uri="{FF2B5EF4-FFF2-40B4-BE49-F238E27FC236}">
                <a16:creationId xmlns:a16="http://schemas.microsoft.com/office/drawing/2014/main" id="{2F85DE6B-052E-48B3-B9DD-E2B4E0932740}"/>
              </a:ext>
            </a:extLst>
          </p:cNvPr>
          <p:cNvGrpSpPr/>
          <p:nvPr/>
        </p:nvGrpSpPr>
        <p:grpSpPr>
          <a:xfrm>
            <a:off x="863194" y="3784550"/>
            <a:ext cx="4860659" cy="461665"/>
            <a:chOff x="900048" y="3821647"/>
            <a:chExt cx="4860659" cy="461665"/>
          </a:xfrm>
        </p:grpSpPr>
        <p:sp>
          <p:nvSpPr>
            <p:cNvPr id="19" name="ZoneTexte 18">
              <a:extLst>
                <a:ext uri="{FF2B5EF4-FFF2-40B4-BE49-F238E27FC236}">
                  <a16:creationId xmlns:a16="http://schemas.microsoft.com/office/drawing/2014/main" id="{64F3205D-FC43-40C1-BE49-F05BF4C86521}"/>
                </a:ext>
              </a:extLst>
            </p:cNvPr>
            <p:cNvSpPr txBox="1"/>
            <p:nvPr/>
          </p:nvSpPr>
          <p:spPr>
            <a:xfrm>
              <a:off x="1659263" y="3821647"/>
              <a:ext cx="4101444" cy="461665"/>
            </a:xfrm>
            <a:prstGeom prst="rect">
              <a:avLst/>
            </a:prstGeom>
            <a:noFill/>
          </p:spPr>
          <p:txBody>
            <a:bodyPr wrap="none" rtlCol="0">
              <a:spAutoFit/>
            </a:bodyPr>
            <a:lstStyle/>
            <a:p>
              <a:r>
                <a:rPr lang="en-US" sz="2400" b="1" cap="small" dirty="0">
                  <a:solidFill>
                    <a:srgbClr val="AEDFE4"/>
                  </a:solidFill>
                </a:rPr>
                <a:t>Experimental challenges (a few)</a:t>
              </a:r>
            </a:p>
          </p:txBody>
        </p:sp>
        <p:pic>
          <p:nvPicPr>
            <p:cNvPr id="34" name="Image 33">
              <a:extLst>
                <a:ext uri="{FF2B5EF4-FFF2-40B4-BE49-F238E27FC236}">
                  <a16:creationId xmlns:a16="http://schemas.microsoft.com/office/drawing/2014/main" id="{44AA3E56-6181-46A4-AFAD-DE35CE6B1141}"/>
                </a:ext>
              </a:extLst>
            </p:cNvPr>
            <p:cNvPicPr>
              <a:picLocks noChangeAspect="1"/>
            </p:cNvPicPr>
            <p:nvPr/>
          </p:nvPicPr>
          <p:blipFill>
            <a:blip r:embed="rId3"/>
            <a:stretch>
              <a:fillRect/>
            </a:stretch>
          </p:blipFill>
          <p:spPr>
            <a:xfrm>
              <a:off x="900048" y="3822056"/>
              <a:ext cx="599259" cy="458892"/>
            </a:xfrm>
            <a:prstGeom prst="chevron">
              <a:avLst/>
            </a:prstGeom>
            <a:ln w="19050">
              <a:solidFill>
                <a:srgbClr val="41C0F0"/>
              </a:solidFill>
            </a:ln>
          </p:spPr>
        </p:pic>
      </p:grpSp>
      <p:grpSp>
        <p:nvGrpSpPr>
          <p:cNvPr id="5" name="Groupe 4">
            <a:extLst>
              <a:ext uri="{FF2B5EF4-FFF2-40B4-BE49-F238E27FC236}">
                <a16:creationId xmlns:a16="http://schemas.microsoft.com/office/drawing/2014/main" id="{3CBB3281-8E33-4C7D-8113-F120491B44A6}"/>
              </a:ext>
            </a:extLst>
          </p:cNvPr>
          <p:cNvGrpSpPr/>
          <p:nvPr/>
        </p:nvGrpSpPr>
        <p:grpSpPr>
          <a:xfrm>
            <a:off x="863194" y="1268760"/>
            <a:ext cx="8559878" cy="1323439"/>
            <a:chOff x="900047" y="1268760"/>
            <a:chExt cx="8559878" cy="1323439"/>
          </a:xfrm>
        </p:grpSpPr>
        <p:sp>
          <p:nvSpPr>
            <p:cNvPr id="11" name="ZoneTexte 10">
              <a:extLst>
                <a:ext uri="{FF2B5EF4-FFF2-40B4-BE49-F238E27FC236}">
                  <a16:creationId xmlns:a16="http://schemas.microsoft.com/office/drawing/2014/main" id="{C1EFA1FD-CAFE-46C0-AC6B-731DA2EE7F63}"/>
                </a:ext>
              </a:extLst>
            </p:cNvPr>
            <p:cNvSpPr txBox="1"/>
            <p:nvPr/>
          </p:nvSpPr>
          <p:spPr>
            <a:xfrm>
              <a:off x="1659263" y="1268760"/>
              <a:ext cx="7800662" cy="1323439"/>
            </a:xfrm>
            <a:prstGeom prst="rect">
              <a:avLst/>
            </a:prstGeom>
            <a:noFill/>
          </p:spPr>
          <p:txBody>
            <a:bodyPr wrap="none" rtlCol="0">
              <a:spAutoFit/>
            </a:bodyPr>
            <a:lstStyle/>
            <a:p>
              <a:r>
                <a:rPr lang="en-US" sz="4000" b="1" cap="small" dirty="0">
                  <a:solidFill>
                    <a:srgbClr val="3BBCC8"/>
                  </a:solidFill>
                </a:rPr>
                <a:t>nuclear data for fission technologies</a:t>
              </a:r>
            </a:p>
            <a:p>
              <a:r>
                <a:rPr lang="en-US" sz="4000" b="1" cap="small" dirty="0">
                  <a:solidFill>
                    <a:srgbClr val="3BBCC8"/>
                  </a:solidFill>
                </a:rPr>
                <a:t>	     </a:t>
              </a:r>
              <a:r>
                <a:rPr lang="en-US" sz="4000" dirty="0">
                  <a:solidFill>
                    <a:srgbClr val="3BBCC8"/>
                  </a:solidFill>
                </a:rPr>
                <a:t>What are we talking about?</a:t>
              </a:r>
            </a:p>
          </p:txBody>
        </p:sp>
        <p:pic>
          <p:nvPicPr>
            <p:cNvPr id="35" name="Image 34">
              <a:extLst>
                <a:ext uri="{FF2B5EF4-FFF2-40B4-BE49-F238E27FC236}">
                  <a16:creationId xmlns:a16="http://schemas.microsoft.com/office/drawing/2014/main" id="{BB9342F8-4549-4D78-99CC-885D4F04E305}"/>
                </a:ext>
              </a:extLst>
            </p:cNvPr>
            <p:cNvPicPr>
              <a:picLocks noChangeAspect="1"/>
            </p:cNvPicPr>
            <p:nvPr/>
          </p:nvPicPr>
          <p:blipFill>
            <a:blip r:embed="rId3"/>
            <a:stretch>
              <a:fillRect/>
            </a:stretch>
          </p:blipFill>
          <p:spPr>
            <a:xfrm>
              <a:off x="900047" y="1431115"/>
              <a:ext cx="599259" cy="458892"/>
            </a:xfrm>
            <a:prstGeom prst="chevron">
              <a:avLst/>
            </a:prstGeom>
            <a:ln w="19050">
              <a:solidFill>
                <a:srgbClr val="41C0F0"/>
              </a:solidFill>
            </a:ln>
          </p:spPr>
        </p:pic>
      </p:grpSp>
      <p:grpSp>
        <p:nvGrpSpPr>
          <p:cNvPr id="8" name="Groupe 7">
            <a:extLst>
              <a:ext uri="{FF2B5EF4-FFF2-40B4-BE49-F238E27FC236}">
                <a16:creationId xmlns:a16="http://schemas.microsoft.com/office/drawing/2014/main" id="{520EFCC6-67B5-4C62-87FD-1783AF78A074}"/>
              </a:ext>
            </a:extLst>
          </p:cNvPr>
          <p:cNvGrpSpPr/>
          <p:nvPr/>
        </p:nvGrpSpPr>
        <p:grpSpPr>
          <a:xfrm>
            <a:off x="863194" y="4777988"/>
            <a:ext cx="3046188" cy="508327"/>
            <a:chOff x="900048" y="4777988"/>
            <a:chExt cx="3046188" cy="508327"/>
          </a:xfrm>
        </p:grpSpPr>
        <p:sp>
          <p:nvSpPr>
            <p:cNvPr id="23" name="ZoneTexte 22">
              <a:extLst>
                <a:ext uri="{FF2B5EF4-FFF2-40B4-BE49-F238E27FC236}">
                  <a16:creationId xmlns:a16="http://schemas.microsoft.com/office/drawing/2014/main" id="{6843E7E2-A011-48F7-865C-32E4ABAC8517}"/>
                </a:ext>
              </a:extLst>
            </p:cNvPr>
            <p:cNvSpPr txBox="1"/>
            <p:nvPr/>
          </p:nvSpPr>
          <p:spPr>
            <a:xfrm>
              <a:off x="1659263" y="4777988"/>
              <a:ext cx="2286973" cy="461665"/>
            </a:xfrm>
            <a:prstGeom prst="rect">
              <a:avLst/>
            </a:prstGeom>
            <a:noFill/>
          </p:spPr>
          <p:txBody>
            <a:bodyPr wrap="none" rtlCol="0">
              <a:spAutoFit/>
            </a:bodyPr>
            <a:lstStyle/>
            <a:p>
              <a:r>
                <a:rPr lang="fr-FR" sz="2400" b="1" cap="small" dirty="0">
                  <a:solidFill>
                    <a:srgbClr val="AEDFE4"/>
                  </a:solidFill>
                </a:rPr>
                <a:t>Building bridges!</a:t>
              </a:r>
              <a:endParaRPr lang="en-US" sz="2400" b="1" cap="small" dirty="0">
                <a:solidFill>
                  <a:srgbClr val="AEDFE4"/>
                </a:solidFill>
              </a:endParaRPr>
            </a:p>
          </p:txBody>
        </p:sp>
        <p:pic>
          <p:nvPicPr>
            <p:cNvPr id="36" name="Image 35">
              <a:extLst>
                <a:ext uri="{FF2B5EF4-FFF2-40B4-BE49-F238E27FC236}">
                  <a16:creationId xmlns:a16="http://schemas.microsoft.com/office/drawing/2014/main" id="{17475984-2457-4C39-82B6-C0D69E80DD64}"/>
                </a:ext>
              </a:extLst>
            </p:cNvPr>
            <p:cNvPicPr>
              <a:picLocks noChangeAspect="1"/>
            </p:cNvPicPr>
            <p:nvPr/>
          </p:nvPicPr>
          <p:blipFill>
            <a:blip r:embed="rId3"/>
            <a:stretch>
              <a:fillRect/>
            </a:stretch>
          </p:blipFill>
          <p:spPr>
            <a:xfrm>
              <a:off x="900048" y="4827423"/>
              <a:ext cx="599259" cy="458892"/>
            </a:xfrm>
            <a:prstGeom prst="chevron">
              <a:avLst/>
            </a:prstGeom>
            <a:ln w="19050">
              <a:solidFill>
                <a:srgbClr val="41C0F0"/>
              </a:solidFill>
            </a:ln>
          </p:spPr>
        </p:pic>
      </p:grpSp>
      <p:grpSp>
        <p:nvGrpSpPr>
          <p:cNvPr id="6" name="Groupe 5">
            <a:extLst>
              <a:ext uri="{FF2B5EF4-FFF2-40B4-BE49-F238E27FC236}">
                <a16:creationId xmlns:a16="http://schemas.microsoft.com/office/drawing/2014/main" id="{7265F80E-E183-49F1-AD79-C1D5DF311CD0}"/>
              </a:ext>
            </a:extLst>
          </p:cNvPr>
          <p:cNvGrpSpPr/>
          <p:nvPr/>
        </p:nvGrpSpPr>
        <p:grpSpPr>
          <a:xfrm>
            <a:off x="863194" y="2791112"/>
            <a:ext cx="3274647" cy="461665"/>
            <a:chOff x="863194" y="2761764"/>
            <a:chExt cx="3274647" cy="461665"/>
          </a:xfrm>
        </p:grpSpPr>
        <p:sp>
          <p:nvSpPr>
            <p:cNvPr id="14" name="ZoneTexte 13">
              <a:extLst>
                <a:ext uri="{FF2B5EF4-FFF2-40B4-BE49-F238E27FC236}">
                  <a16:creationId xmlns:a16="http://schemas.microsoft.com/office/drawing/2014/main" id="{84692469-CD9E-4F24-99B9-7EA30FE16917}"/>
                </a:ext>
              </a:extLst>
            </p:cNvPr>
            <p:cNvSpPr txBox="1"/>
            <p:nvPr/>
          </p:nvSpPr>
          <p:spPr>
            <a:xfrm>
              <a:off x="1622409" y="2761764"/>
              <a:ext cx="2515432" cy="461665"/>
            </a:xfrm>
            <a:prstGeom prst="rect">
              <a:avLst/>
            </a:prstGeom>
            <a:noFill/>
          </p:spPr>
          <p:txBody>
            <a:bodyPr wrap="none" rtlCol="0">
              <a:spAutoFit/>
            </a:bodyPr>
            <a:lstStyle/>
            <a:p>
              <a:r>
                <a:rPr lang="en-US" sz="2400" b="1" cap="small" dirty="0">
                  <a:solidFill>
                    <a:srgbClr val="AEDFE4"/>
                  </a:solidFill>
                </a:rPr>
                <a:t>Definition of needs</a:t>
              </a:r>
            </a:p>
          </p:txBody>
        </p:sp>
        <p:pic>
          <p:nvPicPr>
            <p:cNvPr id="16" name="Image 15">
              <a:extLst>
                <a:ext uri="{FF2B5EF4-FFF2-40B4-BE49-F238E27FC236}">
                  <a16:creationId xmlns:a16="http://schemas.microsoft.com/office/drawing/2014/main" id="{5E406578-5A18-4F7A-B355-C9DA02A993D3}"/>
                </a:ext>
              </a:extLst>
            </p:cNvPr>
            <p:cNvPicPr>
              <a:picLocks noChangeAspect="1"/>
            </p:cNvPicPr>
            <p:nvPr/>
          </p:nvPicPr>
          <p:blipFill>
            <a:blip r:embed="rId3"/>
            <a:stretch>
              <a:fillRect/>
            </a:stretch>
          </p:blipFill>
          <p:spPr>
            <a:xfrm>
              <a:off x="863194" y="2762173"/>
              <a:ext cx="599259" cy="458892"/>
            </a:xfrm>
            <a:prstGeom prst="chevron">
              <a:avLst/>
            </a:prstGeom>
            <a:ln w="19050">
              <a:solidFill>
                <a:srgbClr val="41C0F0"/>
              </a:solidFill>
            </a:ln>
          </p:spPr>
        </p:pic>
      </p:grpSp>
    </p:spTree>
    <p:extLst>
      <p:ext uri="{BB962C8B-B14F-4D97-AF65-F5344CB8AC3E}">
        <p14:creationId xmlns:p14="http://schemas.microsoft.com/office/powerpoint/2010/main" val="49935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en-US" smtClean="0"/>
              <a:pPr/>
              <a:t>30</a:t>
            </a:fld>
            <a:endParaRPr lang="en-US"/>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en-US" b="1">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3"/>
          <a:stretch>
            <a:fillRect/>
          </a:stretch>
        </p:blipFill>
        <p:spPr>
          <a:xfrm rot="1559100">
            <a:off x="10470809" y="-220132"/>
            <a:ext cx="1423540" cy="1682643"/>
          </a:xfrm>
          <a:prstGeom prst="rect">
            <a:avLst/>
          </a:prstGeom>
        </p:spPr>
      </p:pic>
      <p:grpSp>
        <p:nvGrpSpPr>
          <p:cNvPr id="38" name="Groupe 37">
            <a:extLst>
              <a:ext uri="{FF2B5EF4-FFF2-40B4-BE49-F238E27FC236}">
                <a16:creationId xmlns:a16="http://schemas.microsoft.com/office/drawing/2014/main" id="{0B5958C5-BCCE-4E73-B4C0-9C309822064A}"/>
              </a:ext>
            </a:extLst>
          </p:cNvPr>
          <p:cNvGrpSpPr/>
          <p:nvPr/>
        </p:nvGrpSpPr>
        <p:grpSpPr>
          <a:xfrm>
            <a:off x="4739794" y="5568659"/>
            <a:ext cx="4536014" cy="923330"/>
            <a:chOff x="6965052" y="1783043"/>
            <a:chExt cx="4536014" cy="923330"/>
          </a:xfrm>
        </p:grpSpPr>
        <p:sp>
          <p:nvSpPr>
            <p:cNvPr id="15" name="ZoneTexte 14">
              <a:extLst>
                <a:ext uri="{FF2B5EF4-FFF2-40B4-BE49-F238E27FC236}">
                  <a16:creationId xmlns:a16="http://schemas.microsoft.com/office/drawing/2014/main" id="{D1AE4FB8-6F67-46E5-B72A-8CDE9AD0BB54}"/>
                </a:ext>
              </a:extLst>
            </p:cNvPr>
            <p:cNvSpPr txBox="1"/>
            <p:nvPr/>
          </p:nvSpPr>
          <p:spPr>
            <a:xfrm>
              <a:off x="7820250" y="1783043"/>
              <a:ext cx="3680816" cy="923330"/>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t>
              </a:r>
            </a:p>
            <a:p>
              <a:r>
                <a:rPr lang="en-US" b="1" dirty="0">
                  <a:solidFill>
                    <a:srgbClr val="94AB61"/>
                  </a:solidFill>
                  <a:latin typeface="Aharoni" panose="02010803020104030203" pitchFamily="2" charset="-79"/>
                  <a:cs typeface="Aharoni" panose="02010803020104030203" pitchFamily="2" charset="-79"/>
                </a:rPr>
                <a:t>&amp; more accurate measurements</a:t>
              </a:r>
            </a:p>
            <a:p>
              <a:r>
                <a:rPr lang="en-US" b="1" dirty="0">
                  <a:solidFill>
                    <a:srgbClr val="94AB61"/>
                  </a:solidFill>
                  <a:latin typeface="Aharoni" panose="02010803020104030203" pitchFamily="2" charset="-79"/>
                  <a:cs typeface="Aharoni" panose="02010803020104030203" pitchFamily="2" charset="-79"/>
                </a:rPr>
                <a:t>&amp; Nuclear model improvements </a:t>
              </a:r>
            </a:p>
          </p:txBody>
        </p:sp>
        <p:pic>
          <p:nvPicPr>
            <p:cNvPr id="16" name="Image 15">
              <a:extLst>
                <a:ext uri="{FF2B5EF4-FFF2-40B4-BE49-F238E27FC236}">
                  <a16:creationId xmlns:a16="http://schemas.microsoft.com/office/drawing/2014/main" id="{ADA49F1B-984A-4891-BEB6-D964A6FA5C02}"/>
                </a:ext>
              </a:extLst>
            </p:cNvPr>
            <p:cNvPicPr>
              <a:picLocks noChangeAspect="1"/>
            </p:cNvPicPr>
            <p:nvPr/>
          </p:nvPicPr>
          <p:blipFill>
            <a:blip r:embed="rId4">
              <a:duotone>
                <a:schemeClr val="accent3">
                  <a:shade val="45000"/>
                  <a:satMod val="135000"/>
                </a:schemeClr>
                <a:prstClr val="white"/>
              </a:duotone>
            </a:blip>
            <a:stretch>
              <a:fillRect/>
            </a:stretch>
          </p:blipFill>
          <p:spPr>
            <a:xfrm>
              <a:off x="6965052" y="1817596"/>
              <a:ext cx="854224" cy="854224"/>
            </a:xfrm>
            <a:prstGeom prst="rect">
              <a:avLst/>
            </a:prstGeom>
          </p:spPr>
        </p:pic>
      </p:grpSp>
      <p:pic>
        <p:nvPicPr>
          <p:cNvPr id="25" name="Image 24">
            <a:extLst>
              <a:ext uri="{FF2B5EF4-FFF2-40B4-BE49-F238E27FC236}">
                <a16:creationId xmlns:a16="http://schemas.microsoft.com/office/drawing/2014/main" id="{F202E763-1AFF-4A9B-96A6-5FECEB3CAB8E}"/>
              </a:ext>
            </a:extLst>
          </p:cNvPr>
          <p:cNvPicPr>
            <a:picLocks noChangeAspect="1"/>
          </p:cNvPicPr>
          <p:nvPr/>
        </p:nvPicPr>
        <p:blipFill>
          <a:blip r:embed="rId5"/>
          <a:stretch>
            <a:fillRect/>
          </a:stretch>
        </p:blipFill>
        <p:spPr>
          <a:xfrm>
            <a:off x="251373" y="2269405"/>
            <a:ext cx="599259" cy="458892"/>
          </a:xfrm>
          <a:prstGeom prst="chevron">
            <a:avLst/>
          </a:prstGeom>
          <a:ln w="19050">
            <a:solidFill>
              <a:srgbClr val="41C0F0"/>
            </a:solidFill>
          </a:ln>
        </p:spPr>
      </p:pic>
      <p:sp>
        <p:nvSpPr>
          <p:cNvPr id="34" name="ZoneTexte 33">
            <a:extLst>
              <a:ext uri="{FF2B5EF4-FFF2-40B4-BE49-F238E27FC236}">
                <a16:creationId xmlns:a16="http://schemas.microsoft.com/office/drawing/2014/main" id="{D62E6268-F0DB-4C70-B9DE-0BCE8EE93B07}"/>
              </a:ext>
            </a:extLst>
          </p:cNvPr>
          <p:cNvSpPr txBox="1"/>
          <p:nvPr/>
        </p:nvSpPr>
        <p:spPr>
          <a:xfrm>
            <a:off x="1586513" y="1354778"/>
            <a:ext cx="6182851" cy="369332"/>
          </a:xfrm>
          <a:prstGeom prst="rect">
            <a:avLst/>
          </a:prstGeom>
          <a:noFill/>
        </p:spPr>
        <p:txBody>
          <a:bodyPr wrap="square" rtlCol="0">
            <a:spAutoFit/>
          </a:bodyPr>
          <a:lstStyle/>
          <a:p>
            <a:r>
              <a:rPr lang="en-US" sz="1800" b="1" dirty="0">
                <a:solidFill>
                  <a:srgbClr val="C069B4"/>
                </a:solidFill>
              </a:rPr>
              <a:t>Fission Product Yields :</a:t>
            </a:r>
            <a:endParaRPr lang="en-US" dirty="0"/>
          </a:p>
        </p:txBody>
      </p:sp>
      <p:pic>
        <p:nvPicPr>
          <p:cNvPr id="36" name="Image 35">
            <a:extLst>
              <a:ext uri="{FF2B5EF4-FFF2-40B4-BE49-F238E27FC236}">
                <a16:creationId xmlns:a16="http://schemas.microsoft.com/office/drawing/2014/main" id="{E68A46D7-448D-4811-B4E7-515DC10DD0B6}"/>
              </a:ext>
            </a:extLst>
          </p:cNvPr>
          <p:cNvPicPr>
            <a:picLocks noChangeAspect="1"/>
          </p:cNvPicPr>
          <p:nvPr/>
        </p:nvPicPr>
        <p:blipFill rotWithShape="1">
          <a:blip r:embed="rId6">
            <a:duotone>
              <a:schemeClr val="accent4">
                <a:shade val="45000"/>
                <a:satMod val="135000"/>
              </a:schemeClr>
              <a:prstClr val="white"/>
            </a:duotone>
          </a:blip>
          <a:srcRect l="29055" t="30898" r="27438" b="16012"/>
          <a:stretch/>
        </p:blipFill>
        <p:spPr>
          <a:xfrm>
            <a:off x="95993" y="1038635"/>
            <a:ext cx="1490520" cy="1023119"/>
          </a:xfrm>
          <a:prstGeom prst="rect">
            <a:avLst/>
          </a:prstGeom>
        </p:spPr>
      </p:pic>
      <p:grpSp>
        <p:nvGrpSpPr>
          <p:cNvPr id="29" name="Groupe 28">
            <a:extLst>
              <a:ext uri="{FF2B5EF4-FFF2-40B4-BE49-F238E27FC236}">
                <a16:creationId xmlns:a16="http://schemas.microsoft.com/office/drawing/2014/main" id="{201C9C47-32DB-4098-AF51-6E2499F4DF53}"/>
              </a:ext>
            </a:extLst>
          </p:cNvPr>
          <p:cNvGrpSpPr>
            <a:grpSpLocks noChangeAspect="1"/>
          </p:cNvGrpSpPr>
          <p:nvPr/>
        </p:nvGrpSpPr>
        <p:grpSpPr>
          <a:xfrm>
            <a:off x="65024" y="3200362"/>
            <a:ext cx="3027972" cy="1353319"/>
            <a:chOff x="3452819" y="4293602"/>
            <a:chExt cx="3321215" cy="1525423"/>
          </a:xfrm>
          <a:effectLst>
            <a:outerShdw blurRad="50800" dist="76200" dir="2700000" algn="ctr" rotWithShape="0">
              <a:schemeClr val="tx1">
                <a:alpha val="40000"/>
              </a:schemeClr>
            </a:outerShdw>
          </a:effectLst>
        </p:grpSpPr>
        <p:pic>
          <p:nvPicPr>
            <p:cNvPr id="7" name="Image 6">
              <a:extLst>
                <a:ext uri="{FF2B5EF4-FFF2-40B4-BE49-F238E27FC236}">
                  <a16:creationId xmlns:a16="http://schemas.microsoft.com/office/drawing/2014/main" id="{52664909-A687-4DCA-9A12-5706327898CF}"/>
                </a:ext>
              </a:extLst>
            </p:cNvPr>
            <p:cNvPicPr>
              <a:picLocks noChangeAspect="1"/>
            </p:cNvPicPr>
            <p:nvPr/>
          </p:nvPicPr>
          <p:blipFill>
            <a:blip r:embed="rId7"/>
            <a:stretch>
              <a:fillRect/>
            </a:stretch>
          </p:blipFill>
          <p:spPr>
            <a:xfrm>
              <a:off x="3452819" y="4293602"/>
              <a:ext cx="3252997" cy="1406957"/>
            </a:xfrm>
            <a:prstGeom prst="rect">
              <a:avLst/>
            </a:prstGeom>
          </p:spPr>
        </p:pic>
        <p:sp>
          <p:nvSpPr>
            <p:cNvPr id="17" name="ZoneTexte 16">
              <a:extLst>
                <a:ext uri="{FF2B5EF4-FFF2-40B4-BE49-F238E27FC236}">
                  <a16:creationId xmlns:a16="http://schemas.microsoft.com/office/drawing/2014/main" id="{A8D07DEB-C349-47E1-8407-908F9E089FC0}"/>
                </a:ext>
              </a:extLst>
            </p:cNvPr>
            <p:cNvSpPr txBox="1"/>
            <p:nvPr/>
          </p:nvSpPr>
          <p:spPr>
            <a:xfrm>
              <a:off x="5028004" y="5296517"/>
              <a:ext cx="1746030" cy="522508"/>
            </a:xfrm>
            <a:prstGeom prst="rect">
              <a:avLst/>
            </a:prstGeom>
            <a:noFill/>
          </p:spPr>
          <p:txBody>
            <a:bodyPr wrap="none" rtlCol="0">
              <a:spAutoFit/>
            </a:bodyPr>
            <a:lstStyle/>
            <a:p>
              <a:r>
                <a:rPr lang="en-US" b="1" dirty="0">
                  <a:solidFill>
                    <a:schemeClr val="bg1"/>
                  </a:solidFill>
                  <a:latin typeface="Agency FB" panose="020B0503020202020204" pitchFamily="34" charset="0"/>
                </a:rPr>
                <a:t>SPIDER@LANL</a:t>
              </a:r>
            </a:p>
          </p:txBody>
        </p:sp>
      </p:grpSp>
      <p:grpSp>
        <p:nvGrpSpPr>
          <p:cNvPr id="28" name="Groupe 27">
            <a:extLst>
              <a:ext uri="{FF2B5EF4-FFF2-40B4-BE49-F238E27FC236}">
                <a16:creationId xmlns:a16="http://schemas.microsoft.com/office/drawing/2014/main" id="{48516F8C-5F55-426F-9546-E416F12F17B0}"/>
              </a:ext>
            </a:extLst>
          </p:cNvPr>
          <p:cNvGrpSpPr/>
          <p:nvPr/>
        </p:nvGrpSpPr>
        <p:grpSpPr>
          <a:xfrm>
            <a:off x="1256068" y="4552709"/>
            <a:ext cx="2112450" cy="2079126"/>
            <a:chOff x="488509" y="4774620"/>
            <a:chExt cx="1370888" cy="1759455"/>
          </a:xfrm>
          <a:effectLst>
            <a:outerShdw blurRad="50800" dist="76200" dir="2700000" algn="ctr" rotWithShape="0">
              <a:schemeClr val="tx1">
                <a:alpha val="40000"/>
              </a:schemeClr>
            </a:outerShdw>
          </a:effectLst>
        </p:grpSpPr>
        <p:pic>
          <p:nvPicPr>
            <p:cNvPr id="13" name="Image 12">
              <a:extLst>
                <a:ext uri="{FF2B5EF4-FFF2-40B4-BE49-F238E27FC236}">
                  <a16:creationId xmlns:a16="http://schemas.microsoft.com/office/drawing/2014/main" id="{A4834BA4-473A-4AB4-8891-3EB84E7D0898}"/>
                </a:ext>
              </a:extLst>
            </p:cNvPr>
            <p:cNvPicPr>
              <a:picLocks noChangeAspect="1"/>
            </p:cNvPicPr>
            <p:nvPr/>
          </p:nvPicPr>
          <p:blipFill>
            <a:blip r:embed="rId8"/>
            <a:stretch>
              <a:fillRect/>
            </a:stretch>
          </p:blipFill>
          <p:spPr>
            <a:xfrm>
              <a:off x="500960" y="4774620"/>
              <a:ext cx="1322427" cy="1670905"/>
            </a:xfrm>
            <a:prstGeom prst="rect">
              <a:avLst/>
            </a:prstGeom>
          </p:spPr>
        </p:pic>
        <p:sp>
          <p:nvSpPr>
            <p:cNvPr id="30" name="ZoneTexte 29">
              <a:extLst>
                <a:ext uri="{FF2B5EF4-FFF2-40B4-BE49-F238E27FC236}">
                  <a16:creationId xmlns:a16="http://schemas.microsoft.com/office/drawing/2014/main" id="{EBF3BA63-2057-4F7D-95AB-330151648CAF}"/>
                </a:ext>
              </a:extLst>
            </p:cNvPr>
            <p:cNvSpPr txBox="1"/>
            <p:nvPr/>
          </p:nvSpPr>
          <p:spPr>
            <a:xfrm>
              <a:off x="488509" y="6164743"/>
              <a:ext cx="1370888" cy="369332"/>
            </a:xfrm>
            <a:prstGeom prst="rect">
              <a:avLst/>
            </a:prstGeom>
            <a:noFill/>
          </p:spPr>
          <p:txBody>
            <a:bodyPr wrap="none" rtlCol="0">
              <a:spAutoFit/>
            </a:bodyPr>
            <a:lstStyle/>
            <a:p>
              <a:r>
                <a:rPr lang="en-US" b="1" dirty="0">
                  <a:solidFill>
                    <a:schemeClr val="bg1"/>
                  </a:solidFill>
                  <a:latin typeface="Agency FB" panose="020B0503020202020204" pitchFamily="34" charset="0"/>
                </a:rPr>
                <a:t>FALSTAFF@NFS</a:t>
              </a:r>
            </a:p>
          </p:txBody>
        </p:sp>
      </p:grpSp>
      <p:grpSp>
        <p:nvGrpSpPr>
          <p:cNvPr id="27" name="Groupe 26">
            <a:extLst>
              <a:ext uri="{FF2B5EF4-FFF2-40B4-BE49-F238E27FC236}">
                <a16:creationId xmlns:a16="http://schemas.microsoft.com/office/drawing/2014/main" id="{2A5D2390-E5A5-44EE-AA98-91B4E049038C}"/>
              </a:ext>
            </a:extLst>
          </p:cNvPr>
          <p:cNvGrpSpPr/>
          <p:nvPr/>
        </p:nvGrpSpPr>
        <p:grpSpPr>
          <a:xfrm>
            <a:off x="3423428" y="3386631"/>
            <a:ext cx="2112450" cy="1943302"/>
            <a:chOff x="3757612" y="1556728"/>
            <a:chExt cx="3273764" cy="2887051"/>
          </a:xfrm>
          <a:effectLst>
            <a:outerShdw blurRad="50800" dist="76200" dir="2700000" algn="ctr" rotWithShape="0">
              <a:schemeClr val="tx1">
                <a:alpha val="40000"/>
              </a:schemeClr>
            </a:outerShdw>
          </a:effectLst>
        </p:grpSpPr>
        <p:pic>
          <p:nvPicPr>
            <p:cNvPr id="26" name="Image 25">
              <a:extLst>
                <a:ext uri="{FF2B5EF4-FFF2-40B4-BE49-F238E27FC236}">
                  <a16:creationId xmlns:a16="http://schemas.microsoft.com/office/drawing/2014/main" id="{33B5C4C9-2645-484C-A9F6-ACF723E7C8BA}"/>
                </a:ext>
              </a:extLst>
            </p:cNvPr>
            <p:cNvPicPr>
              <a:picLocks noChangeAspect="1"/>
            </p:cNvPicPr>
            <p:nvPr/>
          </p:nvPicPr>
          <p:blipFill>
            <a:blip r:embed="rId9"/>
            <a:stretch>
              <a:fillRect/>
            </a:stretch>
          </p:blipFill>
          <p:spPr>
            <a:xfrm>
              <a:off x="3757612" y="1556728"/>
              <a:ext cx="3273764" cy="2887048"/>
            </a:xfrm>
            <a:prstGeom prst="rect">
              <a:avLst/>
            </a:prstGeom>
          </p:spPr>
        </p:pic>
        <p:sp>
          <p:nvSpPr>
            <p:cNvPr id="37" name="ZoneTexte 36">
              <a:extLst>
                <a:ext uri="{FF2B5EF4-FFF2-40B4-BE49-F238E27FC236}">
                  <a16:creationId xmlns:a16="http://schemas.microsoft.com/office/drawing/2014/main" id="{EA764A6A-D393-43E2-B717-85E24B2730D0}"/>
                </a:ext>
              </a:extLst>
            </p:cNvPr>
            <p:cNvSpPr txBox="1"/>
            <p:nvPr/>
          </p:nvSpPr>
          <p:spPr>
            <a:xfrm>
              <a:off x="5351943" y="3668760"/>
              <a:ext cx="1679433" cy="775019"/>
            </a:xfrm>
            <a:prstGeom prst="rect">
              <a:avLst/>
            </a:prstGeom>
            <a:noFill/>
          </p:spPr>
          <p:txBody>
            <a:bodyPr wrap="square" rtlCol="0">
              <a:spAutoFit/>
            </a:bodyPr>
            <a:lstStyle/>
            <a:p>
              <a:r>
                <a:rPr lang="en-US" b="1" dirty="0">
                  <a:solidFill>
                    <a:schemeClr val="bg1"/>
                  </a:solidFill>
                  <a:latin typeface="Agency FB" panose="020B0503020202020204" pitchFamily="34" charset="0"/>
                </a:rPr>
                <a:t>VERDI</a:t>
              </a:r>
            </a:p>
          </p:txBody>
        </p:sp>
      </p:grpSp>
      <p:sp>
        <p:nvSpPr>
          <p:cNvPr id="31" name="ZoneTexte 30">
            <a:extLst>
              <a:ext uri="{FF2B5EF4-FFF2-40B4-BE49-F238E27FC236}">
                <a16:creationId xmlns:a16="http://schemas.microsoft.com/office/drawing/2014/main" id="{3964CFF0-4469-47F1-8675-F06CE195AA6A}"/>
              </a:ext>
            </a:extLst>
          </p:cNvPr>
          <p:cNvSpPr txBox="1"/>
          <p:nvPr/>
        </p:nvSpPr>
        <p:spPr>
          <a:xfrm>
            <a:off x="989911" y="2320714"/>
            <a:ext cx="3935693" cy="923330"/>
          </a:xfrm>
          <a:prstGeom prst="rect">
            <a:avLst/>
          </a:prstGeom>
          <a:noFill/>
        </p:spPr>
        <p:txBody>
          <a:bodyPr wrap="none" rtlCol="0">
            <a:spAutoFit/>
          </a:bodyPr>
          <a:lstStyle/>
          <a:p>
            <a:r>
              <a:rPr lang="en-US" b="1" dirty="0"/>
              <a:t>2E-2v measurements at neutron beams</a:t>
            </a:r>
          </a:p>
          <a:p>
            <a:r>
              <a:rPr lang="en-US" dirty="0"/>
              <a:t>Challenge of the mass resolution </a:t>
            </a:r>
          </a:p>
          <a:p>
            <a:r>
              <a:rPr lang="en-US" dirty="0"/>
              <a:t>	and isotopic identification!  </a:t>
            </a:r>
          </a:p>
        </p:txBody>
      </p:sp>
      <p:sp>
        <p:nvSpPr>
          <p:cNvPr id="45" name="ZoneTexte 44">
            <a:extLst>
              <a:ext uri="{FF2B5EF4-FFF2-40B4-BE49-F238E27FC236}">
                <a16:creationId xmlns:a16="http://schemas.microsoft.com/office/drawing/2014/main" id="{42793DF3-ABE0-4ACD-95C2-939DEAD57E26}"/>
              </a:ext>
            </a:extLst>
          </p:cNvPr>
          <p:cNvSpPr txBox="1"/>
          <p:nvPr/>
        </p:nvSpPr>
        <p:spPr>
          <a:xfrm>
            <a:off x="6887352" y="1962706"/>
            <a:ext cx="5185312" cy="1754326"/>
          </a:xfrm>
          <a:prstGeom prst="rect">
            <a:avLst/>
          </a:prstGeom>
          <a:noFill/>
        </p:spPr>
        <p:txBody>
          <a:bodyPr wrap="square" rtlCol="0">
            <a:spAutoFit/>
          </a:bodyPr>
          <a:lstStyle/>
          <a:p>
            <a:r>
              <a:rPr lang="en-US" b="1" dirty="0"/>
              <a:t>Measurements of isomeric ratio</a:t>
            </a:r>
            <a:r>
              <a:rPr lang="en-US" dirty="0"/>
              <a:t> </a:t>
            </a:r>
          </a:p>
          <a:p>
            <a:r>
              <a:rPr lang="en-US" dirty="0"/>
              <a:t>to better understand the angular momentum </a:t>
            </a:r>
          </a:p>
          <a:p>
            <a:r>
              <a:rPr lang="en-US" dirty="0"/>
              <a:t>in fission fragment, constrain models and </a:t>
            </a:r>
          </a:p>
          <a:p>
            <a:r>
              <a:rPr lang="en-US" dirty="0"/>
              <a:t>enhance the predictive power of simulation tools </a:t>
            </a:r>
          </a:p>
          <a:p>
            <a:r>
              <a:rPr lang="en-US" dirty="0"/>
              <a:t>(</a:t>
            </a:r>
            <a:r>
              <a:rPr lang="en-US" dirty="0">
                <a:latin typeface="Symbol" panose="05050102010706020507" pitchFamily="18" charset="2"/>
              </a:rPr>
              <a:t>g</a:t>
            </a:r>
            <a:r>
              <a:rPr lang="en-US" dirty="0"/>
              <a:t>-heating in reactors)</a:t>
            </a:r>
          </a:p>
          <a:p>
            <a:r>
              <a:rPr lang="en-US" i="1" dirty="0"/>
              <a:t>LOHENGRIN@ILL, JYFLTRAP@IGISOL, </a:t>
            </a:r>
            <a:r>
              <a:rPr lang="en-US" i="1" dirty="0" err="1">
                <a:latin typeface="Symbol" panose="05050102010706020507" pitchFamily="18" charset="2"/>
              </a:rPr>
              <a:t>n</a:t>
            </a:r>
            <a:r>
              <a:rPr lang="en-US" i="1" dirty="0" err="1"/>
              <a:t>-ball@ALTO</a:t>
            </a:r>
            <a:endParaRPr lang="en-US" i="1" dirty="0"/>
          </a:p>
        </p:txBody>
      </p:sp>
      <p:grpSp>
        <p:nvGrpSpPr>
          <p:cNvPr id="39" name="Groupe 38">
            <a:extLst>
              <a:ext uri="{FF2B5EF4-FFF2-40B4-BE49-F238E27FC236}">
                <a16:creationId xmlns:a16="http://schemas.microsoft.com/office/drawing/2014/main" id="{C6773183-FB6B-4A53-956D-12772578165D}"/>
              </a:ext>
            </a:extLst>
          </p:cNvPr>
          <p:cNvGrpSpPr/>
          <p:nvPr/>
        </p:nvGrpSpPr>
        <p:grpSpPr>
          <a:xfrm>
            <a:off x="8011943" y="3814204"/>
            <a:ext cx="2936130" cy="1943299"/>
            <a:chOff x="8654983" y="4757801"/>
            <a:chExt cx="2580730" cy="1781938"/>
          </a:xfrm>
          <a:effectLst>
            <a:outerShdw blurRad="50800" dist="76200" dir="2700000" algn="ctr" rotWithShape="0">
              <a:schemeClr val="tx1">
                <a:alpha val="40000"/>
              </a:schemeClr>
            </a:outerShdw>
          </a:effectLst>
        </p:grpSpPr>
        <p:pic>
          <p:nvPicPr>
            <p:cNvPr id="33" name="Image 32">
              <a:extLst>
                <a:ext uri="{FF2B5EF4-FFF2-40B4-BE49-F238E27FC236}">
                  <a16:creationId xmlns:a16="http://schemas.microsoft.com/office/drawing/2014/main" id="{710A9653-5530-4DC9-AFEA-11076C7484FA}"/>
                </a:ext>
              </a:extLst>
            </p:cNvPr>
            <p:cNvPicPr>
              <a:picLocks noChangeAspect="1"/>
            </p:cNvPicPr>
            <p:nvPr/>
          </p:nvPicPr>
          <p:blipFill>
            <a:blip r:embed="rId10"/>
            <a:stretch>
              <a:fillRect/>
            </a:stretch>
          </p:blipFill>
          <p:spPr>
            <a:xfrm>
              <a:off x="8654983" y="4757801"/>
              <a:ext cx="2580730" cy="1745318"/>
            </a:xfrm>
            <a:prstGeom prst="rect">
              <a:avLst/>
            </a:prstGeom>
          </p:spPr>
        </p:pic>
        <p:sp>
          <p:nvSpPr>
            <p:cNvPr id="50" name="ZoneTexte 49">
              <a:extLst>
                <a:ext uri="{FF2B5EF4-FFF2-40B4-BE49-F238E27FC236}">
                  <a16:creationId xmlns:a16="http://schemas.microsoft.com/office/drawing/2014/main" id="{039F886A-1A05-4AFD-8814-053E7E803A38}"/>
                </a:ext>
              </a:extLst>
            </p:cNvPr>
            <p:cNvSpPr txBox="1"/>
            <p:nvPr/>
          </p:nvSpPr>
          <p:spPr>
            <a:xfrm>
              <a:off x="8881105" y="6170407"/>
              <a:ext cx="1823407" cy="369332"/>
            </a:xfrm>
            <a:prstGeom prst="rect">
              <a:avLst/>
            </a:prstGeom>
            <a:noFill/>
          </p:spPr>
          <p:txBody>
            <a:bodyPr wrap="square" rtlCol="0">
              <a:spAutoFit/>
            </a:bodyPr>
            <a:lstStyle/>
            <a:p>
              <a:r>
                <a:rPr lang="en-US" b="1" dirty="0">
                  <a:solidFill>
                    <a:schemeClr val="bg1"/>
                  </a:solidFill>
                  <a:latin typeface="Agency FB" panose="020B0503020202020204" pitchFamily="34" charset="0"/>
                </a:rPr>
                <a:t>LOHENGRIN@ILL</a:t>
              </a:r>
            </a:p>
          </p:txBody>
        </p:sp>
      </p:grpSp>
      <p:pic>
        <p:nvPicPr>
          <p:cNvPr id="51" name="Image 50">
            <a:extLst>
              <a:ext uri="{FF2B5EF4-FFF2-40B4-BE49-F238E27FC236}">
                <a16:creationId xmlns:a16="http://schemas.microsoft.com/office/drawing/2014/main" id="{FD3996AF-6265-4214-B910-4ECA95EB1975}"/>
              </a:ext>
            </a:extLst>
          </p:cNvPr>
          <p:cNvPicPr>
            <a:picLocks noChangeAspect="1"/>
          </p:cNvPicPr>
          <p:nvPr/>
        </p:nvPicPr>
        <p:blipFill>
          <a:blip r:embed="rId5"/>
          <a:stretch>
            <a:fillRect/>
          </a:stretch>
        </p:blipFill>
        <p:spPr>
          <a:xfrm>
            <a:off x="6131615" y="1960859"/>
            <a:ext cx="599259" cy="458892"/>
          </a:xfrm>
          <a:prstGeom prst="chevron">
            <a:avLst/>
          </a:prstGeom>
          <a:ln w="19050">
            <a:solidFill>
              <a:srgbClr val="41C0F0"/>
            </a:solidFill>
          </a:ln>
        </p:spPr>
      </p:pic>
      <p:pic>
        <p:nvPicPr>
          <p:cNvPr id="53" name="Image 52">
            <a:extLst>
              <a:ext uri="{FF2B5EF4-FFF2-40B4-BE49-F238E27FC236}">
                <a16:creationId xmlns:a16="http://schemas.microsoft.com/office/drawing/2014/main" id="{33F8682C-6806-4AC2-980E-FB9CFF831D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401" t="19551" r="16401" b="19551"/>
          <a:stretch/>
        </p:blipFill>
        <p:spPr>
          <a:xfrm>
            <a:off x="2752732" y="4565096"/>
            <a:ext cx="556138" cy="504000"/>
          </a:xfrm>
          <a:prstGeom prst="rect">
            <a:avLst/>
          </a:prstGeom>
        </p:spPr>
      </p:pic>
      <p:pic>
        <p:nvPicPr>
          <p:cNvPr id="54" name="Image 53">
            <a:extLst>
              <a:ext uri="{FF2B5EF4-FFF2-40B4-BE49-F238E27FC236}">
                <a16:creationId xmlns:a16="http://schemas.microsoft.com/office/drawing/2014/main" id="{FBAE01F6-DE85-48DE-801D-B8469EECB48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401" t="19551" r="16401" b="19551"/>
          <a:stretch/>
        </p:blipFill>
        <p:spPr>
          <a:xfrm>
            <a:off x="10387237" y="3814204"/>
            <a:ext cx="556138" cy="504000"/>
          </a:xfrm>
          <a:prstGeom prst="rect">
            <a:avLst/>
          </a:prstGeom>
        </p:spPr>
      </p:pic>
      <p:pic>
        <p:nvPicPr>
          <p:cNvPr id="55" name="Image 54">
            <a:extLst>
              <a:ext uri="{FF2B5EF4-FFF2-40B4-BE49-F238E27FC236}">
                <a16:creationId xmlns:a16="http://schemas.microsoft.com/office/drawing/2014/main" id="{D3E0440B-D13B-443E-BEAF-DF19C4C4DA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401" t="19551" r="16401" b="19551"/>
          <a:stretch/>
        </p:blipFill>
        <p:spPr>
          <a:xfrm>
            <a:off x="3503712" y="3445069"/>
            <a:ext cx="556138" cy="504000"/>
          </a:xfrm>
          <a:prstGeom prst="rect">
            <a:avLst/>
          </a:prstGeom>
        </p:spPr>
      </p:pic>
    </p:spTree>
    <p:extLst>
      <p:ext uri="{BB962C8B-B14F-4D97-AF65-F5344CB8AC3E}">
        <p14:creationId xmlns:p14="http://schemas.microsoft.com/office/powerpoint/2010/main" val="2831696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D9892589-20D7-48B7-9728-26D5BFF0911D}"/>
              </a:ext>
            </a:extLst>
          </p:cNvPr>
          <p:cNvSpPr txBox="1"/>
          <p:nvPr/>
        </p:nvSpPr>
        <p:spPr>
          <a:xfrm>
            <a:off x="1160039" y="3452807"/>
            <a:ext cx="9141477" cy="1200329"/>
          </a:xfrm>
          <a:prstGeom prst="rect">
            <a:avLst/>
          </a:prstGeom>
          <a:noFill/>
        </p:spPr>
        <p:txBody>
          <a:bodyPr wrap="none" rtlCol="0">
            <a:spAutoFit/>
          </a:bodyPr>
          <a:lstStyle/>
          <a:p>
            <a:r>
              <a:rPr lang="en-US" b="1" dirty="0"/>
              <a:t>Requirements </a:t>
            </a:r>
            <a:r>
              <a:rPr lang="en-US" dirty="0"/>
              <a:t>:</a:t>
            </a:r>
          </a:p>
          <a:p>
            <a:pPr marL="285750" indent="-285750">
              <a:buFont typeface="Wingdings" panose="05000000000000000000" pitchFamily="2" charset="2"/>
              <a:buChar char="Ø"/>
            </a:pPr>
            <a:r>
              <a:rPr lang="en-US" sz="1800" b="1" i="0" dirty="0">
                <a:solidFill>
                  <a:srgbClr val="B7D43C"/>
                </a:solidFill>
                <a:effectLst/>
              </a:rPr>
              <a:t>IAEA CRP </a:t>
            </a:r>
            <a:r>
              <a:rPr lang="en-US" sz="1800" i="0" dirty="0">
                <a:effectLst/>
              </a:rPr>
              <a:t>in 2009 on PFNS to produce new PFNS evaluations with uncertainties for actinides.</a:t>
            </a:r>
          </a:p>
          <a:p>
            <a:pPr marL="285750" indent="-285750">
              <a:buFont typeface="Wingdings" panose="05000000000000000000" pitchFamily="2" charset="2"/>
              <a:buChar char="Ø"/>
            </a:pPr>
            <a:r>
              <a:rPr lang="en-US" sz="1800" b="1" i="0" dirty="0">
                <a:solidFill>
                  <a:srgbClr val="B7D43C"/>
                </a:solidFill>
                <a:effectLst/>
              </a:rPr>
              <a:t>HPRL </a:t>
            </a:r>
            <a:r>
              <a:rPr lang="en-US" sz="1800" i="0" dirty="0">
                <a:effectLst/>
                <a:latin typeface="Calibri-Bold"/>
              </a:rPr>
              <a:t>request in 2006 for </a:t>
            </a:r>
            <a:r>
              <a:rPr lang="en-US" sz="1800" i="0" baseline="30000" dirty="0">
                <a:effectLst/>
                <a:latin typeface="Calibri-Bold"/>
              </a:rPr>
              <a:t>235</a:t>
            </a:r>
            <a:r>
              <a:rPr lang="en-US" sz="1800" i="0" dirty="0">
                <a:effectLst/>
                <a:latin typeface="Calibri-Bold"/>
              </a:rPr>
              <a:t>U and </a:t>
            </a:r>
            <a:r>
              <a:rPr lang="en-US" sz="1800" i="0" baseline="30000" dirty="0">
                <a:effectLst/>
                <a:latin typeface="Calibri-Bold"/>
              </a:rPr>
              <a:t>239</a:t>
            </a:r>
            <a:r>
              <a:rPr lang="en-US" sz="1800" i="0" dirty="0">
                <a:effectLst/>
                <a:latin typeface="Calibri-Bold"/>
              </a:rPr>
              <a:t>Pu PFGS ;</a:t>
            </a:r>
          </a:p>
          <a:p>
            <a:pPr lvl="3"/>
            <a:r>
              <a:rPr lang="en-US" i="0" dirty="0">
                <a:effectLst/>
                <a:latin typeface="Calibri-Bold"/>
              </a:rPr>
              <a:t> </a:t>
            </a:r>
            <a:r>
              <a:rPr lang="en-US" i="0" dirty="0">
                <a:effectLst/>
              </a:rPr>
              <a:t>request for </a:t>
            </a:r>
            <a:r>
              <a:rPr lang="en-US" i="0" baseline="30000" dirty="0">
                <a:effectLst/>
              </a:rPr>
              <a:t>244</a:t>
            </a:r>
            <a:r>
              <a:rPr lang="en-US" i="0" dirty="0">
                <a:effectLst/>
              </a:rPr>
              <a:t>Cm and </a:t>
            </a:r>
            <a:r>
              <a:rPr lang="en-US" i="0" baseline="30000" dirty="0">
                <a:effectLst/>
              </a:rPr>
              <a:t>243</a:t>
            </a:r>
            <a:r>
              <a:rPr lang="en-US" i="0" dirty="0">
                <a:effectLst/>
              </a:rPr>
              <a:t>Am PFNS</a:t>
            </a:r>
          </a:p>
        </p:txBody>
      </p:sp>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en-US" smtClean="0"/>
              <a:pPr/>
              <a:t>31</a:t>
            </a:fld>
            <a:endParaRPr lang="en-US"/>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en-US" b="1">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2"/>
          <a:stretch>
            <a:fillRect/>
          </a:stretch>
        </p:blipFill>
        <p:spPr>
          <a:xfrm rot="1559100">
            <a:off x="10470809" y="-220132"/>
            <a:ext cx="1423540" cy="1682643"/>
          </a:xfrm>
          <a:prstGeom prst="rect">
            <a:avLst/>
          </a:prstGeom>
        </p:spPr>
      </p:pic>
      <p:pic>
        <p:nvPicPr>
          <p:cNvPr id="18" name="Image 17">
            <a:extLst>
              <a:ext uri="{FF2B5EF4-FFF2-40B4-BE49-F238E27FC236}">
                <a16:creationId xmlns:a16="http://schemas.microsoft.com/office/drawing/2014/main" id="{87A22A42-D48F-4EDF-B29E-AF7075F5C27A}"/>
              </a:ext>
            </a:extLst>
          </p:cNvPr>
          <p:cNvPicPr>
            <a:picLocks noChangeAspect="1"/>
          </p:cNvPicPr>
          <p:nvPr/>
        </p:nvPicPr>
        <p:blipFill rotWithShape="1">
          <a:blip r:embed="rId3">
            <a:duotone>
              <a:schemeClr val="accent4">
                <a:shade val="45000"/>
                <a:satMod val="135000"/>
              </a:schemeClr>
              <a:prstClr val="white"/>
            </a:duotone>
          </a:blip>
          <a:srcRect l="6822" t="10101" r="4851" b="18500"/>
          <a:stretch/>
        </p:blipFill>
        <p:spPr>
          <a:xfrm>
            <a:off x="1064718" y="895096"/>
            <a:ext cx="979888" cy="792088"/>
          </a:xfrm>
          <a:prstGeom prst="rect">
            <a:avLst/>
          </a:prstGeom>
        </p:spPr>
      </p:pic>
      <p:sp>
        <p:nvSpPr>
          <p:cNvPr id="23" name="ZoneTexte 22">
            <a:extLst>
              <a:ext uri="{FF2B5EF4-FFF2-40B4-BE49-F238E27FC236}">
                <a16:creationId xmlns:a16="http://schemas.microsoft.com/office/drawing/2014/main" id="{F223131D-D831-4DB2-8586-EB23EF75915E}"/>
              </a:ext>
            </a:extLst>
          </p:cNvPr>
          <p:cNvSpPr txBox="1"/>
          <p:nvPr/>
        </p:nvSpPr>
        <p:spPr>
          <a:xfrm>
            <a:off x="2038282" y="1006577"/>
            <a:ext cx="7966604" cy="523220"/>
          </a:xfrm>
          <a:prstGeom prst="rect">
            <a:avLst/>
          </a:prstGeom>
          <a:noFill/>
        </p:spPr>
        <p:txBody>
          <a:bodyPr wrap="none" rtlCol="0">
            <a:spAutoFit/>
          </a:bodyPr>
          <a:lstStyle/>
          <a:p>
            <a:r>
              <a:rPr lang="en-US" sz="2800" b="1" dirty="0">
                <a:solidFill>
                  <a:srgbClr val="C069B4"/>
                </a:solidFill>
              </a:rPr>
              <a:t>P</a:t>
            </a:r>
            <a:r>
              <a:rPr lang="en-US" sz="2400" b="1" dirty="0">
                <a:solidFill>
                  <a:srgbClr val="C069B4"/>
                </a:solidFill>
              </a:rPr>
              <a:t>rompt</a:t>
            </a:r>
            <a:r>
              <a:rPr lang="en-US" sz="2800" b="1" dirty="0">
                <a:solidFill>
                  <a:srgbClr val="C069B4"/>
                </a:solidFill>
              </a:rPr>
              <a:t> F</a:t>
            </a:r>
            <a:r>
              <a:rPr lang="en-US" sz="2400" b="1" dirty="0">
                <a:solidFill>
                  <a:srgbClr val="C069B4"/>
                </a:solidFill>
              </a:rPr>
              <a:t>ission</a:t>
            </a:r>
            <a:r>
              <a:rPr lang="en-US" sz="2800" b="1" dirty="0">
                <a:solidFill>
                  <a:srgbClr val="C069B4"/>
                </a:solidFill>
              </a:rPr>
              <a:t> N</a:t>
            </a:r>
            <a:r>
              <a:rPr lang="en-US" sz="2400" b="1" dirty="0">
                <a:solidFill>
                  <a:srgbClr val="C069B4"/>
                </a:solidFill>
              </a:rPr>
              <a:t>eutron</a:t>
            </a:r>
            <a:r>
              <a:rPr lang="en-US" sz="2800" b="1" dirty="0">
                <a:solidFill>
                  <a:srgbClr val="C069B4"/>
                </a:solidFill>
              </a:rPr>
              <a:t> / G</a:t>
            </a:r>
            <a:r>
              <a:rPr lang="en-US" sz="2400" b="1" dirty="0">
                <a:solidFill>
                  <a:srgbClr val="C069B4"/>
                </a:solidFill>
              </a:rPr>
              <a:t>amma </a:t>
            </a:r>
            <a:r>
              <a:rPr lang="en-US" sz="2800" b="1" dirty="0">
                <a:solidFill>
                  <a:srgbClr val="C069B4"/>
                </a:solidFill>
              </a:rPr>
              <a:t>Spectra &amp; multiplicity</a:t>
            </a:r>
            <a:endParaRPr lang="en-US" sz="2800" dirty="0">
              <a:solidFill>
                <a:srgbClr val="7030A0"/>
              </a:solidFill>
              <a:latin typeface="Agency FB" panose="020B0503020202020204" pitchFamily="34" charset="0"/>
            </a:endParaRPr>
          </a:p>
        </p:txBody>
      </p:sp>
      <p:pic>
        <p:nvPicPr>
          <p:cNvPr id="24" name="Image 23">
            <a:extLst>
              <a:ext uri="{FF2B5EF4-FFF2-40B4-BE49-F238E27FC236}">
                <a16:creationId xmlns:a16="http://schemas.microsoft.com/office/drawing/2014/main" id="{F17ED4C7-E5C0-42AC-B26F-9C0B97C0B5DC}"/>
              </a:ext>
            </a:extLst>
          </p:cNvPr>
          <p:cNvPicPr>
            <a:picLocks noChangeAspect="1"/>
          </p:cNvPicPr>
          <p:nvPr/>
        </p:nvPicPr>
        <p:blipFill>
          <a:blip r:embed="rId4"/>
          <a:stretch>
            <a:fillRect/>
          </a:stretch>
        </p:blipFill>
        <p:spPr>
          <a:xfrm>
            <a:off x="417853" y="1968120"/>
            <a:ext cx="599259" cy="458892"/>
          </a:xfrm>
          <a:prstGeom prst="chevron">
            <a:avLst/>
          </a:prstGeom>
          <a:ln w="19050">
            <a:solidFill>
              <a:srgbClr val="41C0F0"/>
            </a:solidFill>
          </a:ln>
        </p:spPr>
      </p:pic>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D2151EC7-982E-4E91-A044-3A45BC0F751C}"/>
                  </a:ext>
                </a:extLst>
              </p:cNvPr>
              <p:cNvSpPr txBox="1"/>
              <p:nvPr/>
            </p:nvSpPr>
            <p:spPr>
              <a:xfrm>
                <a:off x="1241101" y="1923622"/>
                <a:ext cx="10760109" cy="1499578"/>
              </a:xfrm>
              <a:prstGeom prst="rect">
                <a:avLst/>
              </a:prstGeom>
              <a:noFill/>
            </p:spPr>
            <p:txBody>
              <a:bodyPr wrap="square" rtlCol="0">
                <a:spAutoFit/>
              </a:bodyPr>
              <a:lstStyle/>
              <a:p>
                <a:r>
                  <a:rPr lang="en-US" b="1" dirty="0"/>
                  <a:t>Impact </a:t>
                </a:r>
                <a:r>
                  <a:rPr lang="en-US" dirty="0"/>
                  <a:t>:</a:t>
                </a:r>
              </a:p>
              <a:p>
                <a:pPr marL="285750" indent="-285750">
                  <a:buFont typeface="Wingdings" panose="05000000000000000000" pitchFamily="2" charset="2"/>
                  <a:buChar char="Ø"/>
                </a:pPr>
                <a:r>
                  <a:rPr lang="en-US" sz="1800" b="1" i="0" dirty="0">
                    <a:solidFill>
                      <a:srgbClr val="B7D43C"/>
                    </a:solidFill>
                    <a:effectLst/>
                  </a:rPr>
                  <a:t>Core reactivity </a:t>
                </a:r>
                <a:r>
                  <a:rPr lang="en-US" sz="1800" i="0" dirty="0">
                    <a:effectLst/>
                  </a:rPr>
                  <a:t>(PFNS, </a:t>
                </a:r>
                <a:r>
                  <a:rPr lang="en-US" sz="1800" i="0" dirty="0" err="1">
                    <a:effectLst/>
                  </a:rPr>
                  <a:t>nubar</a:t>
                </a:r>
                <a:r>
                  <a:rPr lang="en-US" sz="1800" i="0" dirty="0">
                    <a:effectLst/>
                  </a:rPr>
                  <a:t>) ex:  </a:t>
                </a:r>
                <a:r>
                  <a:rPr lang="en-US" sz="1800" i="0" baseline="30000" dirty="0">
                    <a:effectLst/>
                  </a:rPr>
                  <a:t>239</a:t>
                </a:r>
                <a:r>
                  <a:rPr lang="en-US" sz="1800" i="0" dirty="0">
                    <a:effectLst/>
                  </a:rPr>
                  <a:t>Pu solution thermal-critical assemblies with high neutron leakage, </a:t>
                </a:r>
                <a:endParaRPr lang="en-US" sz="1800" i="1" dirty="0">
                  <a:effectLst/>
                  <a:latin typeface="Cambria Math" panose="02040503050406030204" pitchFamily="18" charset="0"/>
                  <a:ea typeface="Cambria Math" panose="02040503050406030204" pitchFamily="18" charset="0"/>
                </a:endParaRPr>
              </a:p>
              <a:p>
                <a:r>
                  <a:rPr lang="en-US" sz="1800" dirty="0">
                    <a:effectLst/>
                    <a:ea typeface="Cambria Math" panose="02040503050406030204" pitchFamily="18" charset="0"/>
                  </a:rPr>
                  <a:t>			</a:t>
                </a:r>
                <a14:m>
                  <m:oMath xmlns:m="http://schemas.openxmlformats.org/officeDocument/2006/math">
                    <m:r>
                      <m:rPr>
                        <m:sty m:val="p"/>
                      </m:rPr>
                      <a:rPr lang="en-US" sz="1800" i="1" smtClean="0">
                        <a:effectLst/>
                        <a:latin typeface="Cambria Math" panose="02040503050406030204" pitchFamily="18" charset="0"/>
                        <a:ea typeface="Cambria Math" panose="02040503050406030204" pitchFamily="18" charset="0"/>
                      </a:rPr>
                      <m:t>Δ</m:t>
                    </m:r>
                    <m:acc>
                      <m:accPr>
                        <m:chr m:val="̅"/>
                        <m:ctrlPr>
                          <a:rPr lang="en-US" sz="1800" i="1" smtClean="0">
                            <a:effectLst/>
                            <a:latin typeface="Cambria Math" panose="02040503050406030204" pitchFamily="18" charset="0"/>
                            <a:ea typeface="Cambria Math" panose="02040503050406030204" pitchFamily="18" charset="0"/>
                          </a:rPr>
                        </m:ctrlPr>
                      </m:accPr>
                      <m:e>
                        <m:r>
                          <a:rPr lang="en-US" sz="1800" b="0" i="1" smtClean="0">
                            <a:effectLst/>
                            <a:latin typeface="Cambria Math" panose="02040503050406030204" pitchFamily="18" charset="0"/>
                            <a:ea typeface="Cambria Math" panose="02040503050406030204" pitchFamily="18" charset="0"/>
                          </a:rPr>
                          <m:t>𝐸</m:t>
                        </m:r>
                        <m:r>
                          <a:rPr lang="en-US" sz="1800" b="0" i="1" smtClean="0">
                            <a:effectLst/>
                            <a:latin typeface="Cambria Math" panose="02040503050406030204" pitchFamily="18" charset="0"/>
                            <a:ea typeface="Cambria Math" panose="02040503050406030204" pitchFamily="18" charset="0"/>
                          </a:rPr>
                          <m:t> </m:t>
                        </m:r>
                      </m:e>
                    </m:acc>
                  </m:oMath>
                </a14:m>
                <a:r>
                  <a:rPr lang="en-US" dirty="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~30 </m:t>
                    </m:r>
                    <m:r>
                      <a:rPr lang="en-US" i="1" smtClean="0">
                        <a:latin typeface="Cambria Math" panose="02040503050406030204" pitchFamily="18" charset="0"/>
                        <a:ea typeface="Cambria Math" panose="02040503050406030204" pitchFamily="18" charset="0"/>
                      </a:rPr>
                      <m:t>𝑘𝑒𝑉</m:t>
                    </m:r>
                    <m:r>
                      <a:rPr lang="en-US" i="1" smtClean="0">
                        <a:latin typeface="Cambria Math" panose="02040503050406030204" pitchFamily="18" charset="0"/>
                        <a:ea typeface="Cambria Math" panose="02040503050406030204" pitchFamily="18" charset="0"/>
                      </a:rPr>
                      <m:t> (1−2%)</m:t>
                    </m:r>
                  </m:oMath>
                </a14:m>
                <a:r>
                  <a:rPr lang="en-US" sz="1800" i="0" dirty="0">
                    <a:effectLst/>
                  </a:rPr>
                  <a:t>-&gt; </a:t>
                </a:r>
                <a14:m>
                  <m:oMath xmlns:m="http://schemas.openxmlformats.org/officeDocument/2006/math">
                    <m:r>
                      <m:rPr>
                        <m:sty m:val="p"/>
                      </m:rPr>
                      <a:rPr lang="en-US" sz="1800" i="1" smtClean="0">
                        <a:effectLst/>
                        <a:latin typeface="Cambria Math" panose="02040503050406030204" pitchFamily="18" charset="0"/>
                        <a:ea typeface="Cambria Math" panose="02040503050406030204" pitchFamily="18" charset="0"/>
                      </a:rPr>
                      <m:t>Δ</m:t>
                    </m:r>
                    <m:sSub>
                      <m:sSubPr>
                        <m:ctrlPr>
                          <a:rPr lang="en-US" sz="1800" i="1" smtClean="0">
                            <a:effectLst/>
                            <a:latin typeface="Cambria Math" panose="02040503050406030204" pitchFamily="18" charset="0"/>
                            <a:ea typeface="Cambria Math" panose="02040503050406030204" pitchFamily="18" charset="0"/>
                          </a:rPr>
                        </m:ctrlPr>
                      </m:sSubPr>
                      <m:e>
                        <m:r>
                          <a:rPr lang="en-US" sz="1800" b="0" i="1" smtClean="0">
                            <a:effectLst/>
                            <a:latin typeface="Cambria Math" panose="02040503050406030204" pitchFamily="18" charset="0"/>
                            <a:ea typeface="Cambria Math" panose="02040503050406030204" pitchFamily="18" charset="0"/>
                          </a:rPr>
                          <m:t>𝑘</m:t>
                        </m:r>
                      </m:e>
                      <m:sub>
                        <m:r>
                          <a:rPr lang="en-US" sz="1800" b="0" i="1" smtClean="0">
                            <a:effectLst/>
                            <a:latin typeface="Cambria Math" panose="02040503050406030204" pitchFamily="18" charset="0"/>
                            <a:ea typeface="Cambria Math" panose="02040503050406030204" pitchFamily="18" charset="0"/>
                          </a:rPr>
                          <m:t>𝑒𝑓𝑓</m:t>
                        </m:r>
                      </m:sub>
                    </m:sSub>
                  </m:oMath>
                </a14:m>
                <a:r>
                  <a:rPr lang="en-US" sz="1800" i="0" dirty="0">
                    <a:effectLst/>
                  </a:rPr>
                  <a:t>~1000 pcm (1%) </a:t>
                </a:r>
              </a:p>
              <a:p>
                <a:pPr marL="285750" indent="-285750">
                  <a:buFont typeface="Wingdings" panose="05000000000000000000" pitchFamily="2" charset="2"/>
                  <a:buChar char="Ø"/>
                </a:pPr>
                <a:r>
                  <a:rPr lang="en-US" sz="1800" b="1" i="0" dirty="0">
                    <a:solidFill>
                      <a:srgbClr val="B7D43C"/>
                    </a:solidFill>
                    <a:effectLst/>
                    <a:latin typeface="Calibri-Bold"/>
                  </a:rPr>
                  <a:t>Vessel fluence : </a:t>
                </a:r>
                <a:r>
                  <a:rPr lang="en-US" sz="1800" i="0" dirty="0">
                    <a:effectLst/>
                    <a:latin typeface="Calibri-Bold"/>
                  </a:rPr>
                  <a:t>reactor life time (PFNS)</a:t>
                </a:r>
              </a:p>
              <a:p>
                <a:pPr marL="285750" indent="-285750">
                  <a:buFont typeface="Wingdings" panose="05000000000000000000" pitchFamily="2" charset="2"/>
                  <a:buChar char="Ø"/>
                </a:pPr>
                <a:r>
                  <a:rPr lang="en-US" b="1" dirty="0">
                    <a:solidFill>
                      <a:srgbClr val="B7D43C"/>
                    </a:solidFill>
                    <a:latin typeface="Calibri-Bold"/>
                  </a:rPr>
                  <a:t>Nuclear heating </a:t>
                </a:r>
                <a:r>
                  <a:rPr lang="en-US" dirty="0">
                    <a:latin typeface="Calibri-Bold"/>
                  </a:rPr>
                  <a:t>(PFNS &amp; PFGS) ex: </a:t>
                </a:r>
                <a:r>
                  <a:rPr lang="en-US" dirty="0"/>
                  <a:t>Under-prediction of γ-heating by 10 - 28 % for </a:t>
                </a:r>
                <a:r>
                  <a:rPr lang="en-US" baseline="30000" dirty="0"/>
                  <a:t>235</a:t>
                </a:r>
                <a:r>
                  <a:rPr lang="en-US" dirty="0"/>
                  <a:t>U and </a:t>
                </a:r>
                <a:r>
                  <a:rPr lang="en-US" baseline="30000" dirty="0"/>
                  <a:t>239</a:t>
                </a:r>
                <a:r>
                  <a:rPr lang="en-US" dirty="0"/>
                  <a:t>Pu</a:t>
                </a:r>
                <a:endParaRPr lang="en-US" sz="1800" b="0" i="0" dirty="0">
                  <a:solidFill>
                    <a:srgbClr val="000000"/>
                  </a:solidFill>
                  <a:effectLst/>
                  <a:latin typeface="Calibri" panose="020F0502020204030204" pitchFamily="34" charset="0"/>
                </a:endParaRPr>
              </a:p>
            </p:txBody>
          </p:sp>
        </mc:Choice>
        <mc:Fallback xmlns="">
          <p:sp>
            <p:nvSpPr>
              <p:cNvPr id="25" name="ZoneTexte 24">
                <a:extLst>
                  <a:ext uri="{FF2B5EF4-FFF2-40B4-BE49-F238E27FC236}">
                    <a16:creationId xmlns:a16="http://schemas.microsoft.com/office/drawing/2014/main" id="{D2151EC7-982E-4E91-A044-3A45BC0F751C}"/>
                  </a:ext>
                </a:extLst>
              </p:cNvPr>
              <p:cNvSpPr txBox="1">
                <a:spLocks noRot="1" noChangeAspect="1" noMove="1" noResize="1" noEditPoints="1" noAdjustHandles="1" noChangeArrowheads="1" noChangeShapeType="1" noTextEdit="1"/>
              </p:cNvSpPr>
              <p:nvPr/>
            </p:nvSpPr>
            <p:spPr>
              <a:xfrm>
                <a:off x="1241101" y="1923622"/>
                <a:ext cx="10760109" cy="1499578"/>
              </a:xfrm>
              <a:prstGeom prst="rect">
                <a:avLst/>
              </a:prstGeom>
              <a:blipFill>
                <a:blip r:embed="rId5"/>
                <a:stretch>
                  <a:fillRect l="-510" t="-2439" b="-5691"/>
                </a:stretch>
              </a:blipFill>
            </p:spPr>
            <p:txBody>
              <a:bodyPr/>
              <a:lstStyle/>
              <a:p>
                <a:r>
                  <a:rPr lang="fr-FR">
                    <a:noFill/>
                  </a:rPr>
                  <a:t> </a:t>
                </a:r>
              </a:p>
            </p:txBody>
          </p:sp>
        </mc:Fallback>
      </mc:AlternateContent>
      <p:pic>
        <p:nvPicPr>
          <p:cNvPr id="26" name="Image 25">
            <a:extLst>
              <a:ext uri="{FF2B5EF4-FFF2-40B4-BE49-F238E27FC236}">
                <a16:creationId xmlns:a16="http://schemas.microsoft.com/office/drawing/2014/main" id="{09B9419E-D487-4E5D-8A3E-072643783234}"/>
              </a:ext>
            </a:extLst>
          </p:cNvPr>
          <p:cNvPicPr>
            <a:picLocks noChangeAspect="1"/>
          </p:cNvPicPr>
          <p:nvPr/>
        </p:nvPicPr>
        <p:blipFill>
          <a:blip r:embed="rId4"/>
          <a:stretch>
            <a:fillRect/>
          </a:stretch>
        </p:blipFill>
        <p:spPr>
          <a:xfrm>
            <a:off x="417853" y="3433649"/>
            <a:ext cx="599259" cy="458892"/>
          </a:xfrm>
          <a:prstGeom prst="chevron">
            <a:avLst/>
          </a:prstGeom>
          <a:ln w="19050">
            <a:solidFill>
              <a:srgbClr val="41C0F0"/>
            </a:solidFill>
          </a:ln>
        </p:spPr>
      </p:pic>
      <p:pic>
        <p:nvPicPr>
          <p:cNvPr id="28" name="Image 27">
            <a:extLst>
              <a:ext uri="{FF2B5EF4-FFF2-40B4-BE49-F238E27FC236}">
                <a16:creationId xmlns:a16="http://schemas.microsoft.com/office/drawing/2014/main" id="{797ABDCE-F423-4E55-8EBC-A25B1EAB4AC3}"/>
              </a:ext>
            </a:extLst>
          </p:cNvPr>
          <p:cNvPicPr>
            <a:picLocks noChangeAspect="1"/>
          </p:cNvPicPr>
          <p:nvPr/>
        </p:nvPicPr>
        <p:blipFill rotWithShape="1">
          <a:blip r:embed="rId6">
            <a:duotone>
              <a:schemeClr val="accent4">
                <a:shade val="45000"/>
                <a:satMod val="135000"/>
              </a:schemeClr>
              <a:prstClr val="white"/>
            </a:duotone>
          </a:blip>
          <a:srcRect l="29055" t="30898" r="27438" b="16012"/>
          <a:stretch/>
        </p:blipFill>
        <p:spPr>
          <a:xfrm>
            <a:off x="191344" y="4293096"/>
            <a:ext cx="1490520" cy="1023119"/>
          </a:xfrm>
          <a:prstGeom prst="rect">
            <a:avLst/>
          </a:prstGeom>
        </p:spPr>
      </p:pic>
      <p:sp>
        <p:nvSpPr>
          <p:cNvPr id="29" name="ZoneTexte 28">
            <a:extLst>
              <a:ext uri="{FF2B5EF4-FFF2-40B4-BE49-F238E27FC236}">
                <a16:creationId xmlns:a16="http://schemas.microsoft.com/office/drawing/2014/main" id="{D6C9F9D5-8335-49C7-A0CD-7436BCE6DFC4}"/>
              </a:ext>
            </a:extLst>
          </p:cNvPr>
          <p:cNvSpPr txBox="1"/>
          <p:nvPr/>
        </p:nvSpPr>
        <p:spPr>
          <a:xfrm>
            <a:off x="936604" y="4551398"/>
            <a:ext cx="10218600" cy="2062103"/>
          </a:xfrm>
          <a:prstGeom prst="rect">
            <a:avLst/>
          </a:prstGeom>
          <a:noFill/>
        </p:spPr>
        <p:txBody>
          <a:bodyPr wrap="square" rtlCol="0">
            <a:spAutoFit/>
          </a:bodyPr>
          <a:lstStyle/>
          <a:p>
            <a:r>
              <a:rPr lang="en-US" sz="2000" b="1" dirty="0">
                <a:solidFill>
                  <a:srgbClr val="C069B4"/>
                </a:solidFill>
              </a:rPr>
              <a:t>Challenges :</a:t>
            </a:r>
          </a:p>
          <a:p>
            <a:pPr marL="285750" indent="-285750">
              <a:buClr>
                <a:srgbClr val="428294"/>
              </a:buClr>
              <a:buFont typeface="Wingdings" panose="05000000000000000000" pitchFamily="2" charset="2"/>
              <a:buChar char="Ø"/>
            </a:pPr>
            <a:r>
              <a:rPr lang="en-US" dirty="0"/>
              <a:t>PFNS : solve discrepancies in measurements</a:t>
            </a:r>
          </a:p>
          <a:p>
            <a:pPr>
              <a:buClr>
                <a:srgbClr val="428294"/>
              </a:buClr>
            </a:pPr>
            <a:r>
              <a:rPr lang="en-US" dirty="0"/>
              <a:t> &amp; improve measurements at low &amp; high energies </a:t>
            </a:r>
          </a:p>
          <a:p>
            <a:pPr>
              <a:buClr>
                <a:srgbClr val="428294"/>
              </a:buClr>
            </a:pPr>
            <a:r>
              <a:rPr lang="en-US" dirty="0"/>
              <a:t>	( </a:t>
            </a:r>
            <a:r>
              <a:rPr lang="en-US" dirty="0" err="1"/>
              <a:t>En</a:t>
            </a:r>
            <a:r>
              <a:rPr lang="en-US" dirty="0"/>
              <a:t> &lt;100 keV , </a:t>
            </a:r>
            <a:r>
              <a:rPr lang="en-US" dirty="0" err="1"/>
              <a:t>En</a:t>
            </a:r>
            <a:r>
              <a:rPr lang="en-US" dirty="0"/>
              <a:t>&gt; 10 MeV) </a:t>
            </a:r>
          </a:p>
          <a:p>
            <a:pPr marL="285750" indent="-285750">
              <a:buClr>
                <a:srgbClr val="428294"/>
              </a:buClr>
              <a:buFont typeface="Wingdings" panose="05000000000000000000" pitchFamily="2" charset="2"/>
              <a:buChar char="Ø"/>
            </a:pPr>
            <a:r>
              <a:rPr lang="en-US" dirty="0"/>
              <a:t>PFGS : </a:t>
            </a:r>
            <a:r>
              <a:rPr lang="en-US" dirty="0">
                <a:latin typeface="Symbol" panose="05050102010706020507" pitchFamily="18" charset="2"/>
              </a:rPr>
              <a:t>g</a:t>
            </a:r>
            <a:r>
              <a:rPr lang="en-US" dirty="0"/>
              <a:t>-discrimination between prompt-fission </a:t>
            </a:r>
            <a:r>
              <a:rPr lang="en-US" dirty="0">
                <a:latin typeface="Symbol" panose="05050102010706020507" pitchFamily="18" charset="2"/>
              </a:rPr>
              <a:t>g</a:t>
            </a:r>
            <a:r>
              <a:rPr lang="en-US" dirty="0"/>
              <a:t> and neutron induced </a:t>
            </a:r>
            <a:r>
              <a:rPr lang="en-US" dirty="0">
                <a:latin typeface="Symbol" panose="05050102010706020507" pitchFamily="18" charset="2"/>
              </a:rPr>
              <a:t>g, </a:t>
            </a:r>
          </a:p>
          <a:p>
            <a:pPr>
              <a:buClr>
                <a:srgbClr val="428294"/>
              </a:buClr>
            </a:pPr>
            <a:r>
              <a:rPr lang="en-US" sz="1800" b="0" i="0" dirty="0">
                <a:solidFill>
                  <a:srgbClr val="131413"/>
                </a:solidFill>
                <a:effectLst/>
                <a:latin typeface="Symbol" panose="05050102010706020507" pitchFamily="18" charset="2"/>
              </a:rPr>
              <a:t>	</a:t>
            </a:r>
            <a:r>
              <a:rPr lang="en-US" sz="1800" b="0" i="0" dirty="0">
                <a:solidFill>
                  <a:srgbClr val="131413"/>
                </a:solidFill>
                <a:effectLst/>
                <a:latin typeface="CMR10"/>
              </a:rPr>
              <a:t>wide-spread time distribution</a:t>
            </a:r>
            <a:r>
              <a:rPr lang="en-US" dirty="0"/>
              <a:t> (from ps to </a:t>
            </a:r>
            <a:r>
              <a:rPr lang="en-US" dirty="0" err="1">
                <a:latin typeface="Symbol" panose="05050102010706020507" pitchFamily="18" charset="2"/>
              </a:rPr>
              <a:t>m</a:t>
            </a:r>
            <a:r>
              <a:rPr lang="en-US" dirty="0" err="1"/>
              <a:t>s</a:t>
            </a:r>
            <a:r>
              <a:rPr lang="en-US" dirty="0"/>
              <a:t>)</a:t>
            </a:r>
          </a:p>
          <a:p>
            <a:pPr marL="285750" indent="-285750">
              <a:buClr>
                <a:srgbClr val="428294"/>
              </a:buClr>
              <a:buFont typeface="Wingdings" panose="05000000000000000000" pitchFamily="2" charset="2"/>
              <a:buChar char="Ø"/>
            </a:pPr>
            <a:r>
              <a:rPr lang="en-US" dirty="0"/>
              <a:t>Neutrons and </a:t>
            </a:r>
            <a:r>
              <a:rPr lang="en-US" dirty="0">
                <a:latin typeface="Symbol" panose="05050102010706020507" pitchFamily="18" charset="2"/>
              </a:rPr>
              <a:t>g</a:t>
            </a:r>
            <a:r>
              <a:rPr lang="en-US" dirty="0"/>
              <a:t> spectra are difficult to model</a:t>
            </a:r>
          </a:p>
        </p:txBody>
      </p:sp>
      <p:sp>
        <p:nvSpPr>
          <p:cNvPr id="30" name="ZoneTexte 29">
            <a:extLst>
              <a:ext uri="{FF2B5EF4-FFF2-40B4-BE49-F238E27FC236}">
                <a16:creationId xmlns:a16="http://schemas.microsoft.com/office/drawing/2014/main" id="{C448760D-7295-48ED-A0E8-39E30FA79FDA}"/>
              </a:ext>
            </a:extLst>
          </p:cNvPr>
          <p:cNvSpPr txBox="1"/>
          <p:nvPr/>
        </p:nvSpPr>
        <p:spPr>
          <a:xfrm>
            <a:off x="8961317" y="2537602"/>
            <a:ext cx="2425664" cy="261610"/>
          </a:xfrm>
          <a:prstGeom prst="rect">
            <a:avLst/>
          </a:prstGeom>
          <a:noFill/>
        </p:spPr>
        <p:txBody>
          <a:bodyPr wrap="none" rtlCol="0">
            <a:spAutoFit/>
          </a:bodyPr>
          <a:lstStyle/>
          <a:p>
            <a:r>
              <a:rPr lang="en-US" sz="1100" b="0" i="0" dirty="0">
                <a:solidFill>
                  <a:schemeClr val="tx2">
                    <a:lumMod val="60000"/>
                    <a:lumOff val="40000"/>
                  </a:schemeClr>
                </a:solidFill>
                <a:effectLst/>
                <a:latin typeface="Agency FB" panose="020B0503020202020204" pitchFamily="34" charset="0"/>
              </a:rPr>
              <a:t>R. Capote </a:t>
            </a:r>
            <a:r>
              <a:rPr lang="en-US" sz="1100" b="0" i="1" dirty="0">
                <a:solidFill>
                  <a:schemeClr val="tx2">
                    <a:lumMod val="60000"/>
                    <a:lumOff val="40000"/>
                  </a:schemeClr>
                </a:solidFill>
                <a:effectLst/>
                <a:latin typeface="Agency FB" panose="020B0503020202020204" pitchFamily="34" charset="0"/>
              </a:rPr>
              <a:t>et al.</a:t>
            </a:r>
            <a:r>
              <a:rPr lang="en-US" sz="1100" b="0" i="0" dirty="0">
                <a:solidFill>
                  <a:schemeClr val="tx2">
                    <a:lumMod val="60000"/>
                    <a:lumOff val="40000"/>
                  </a:schemeClr>
                </a:solidFill>
                <a:effectLst/>
                <a:latin typeface="Agency FB" panose="020B0503020202020204" pitchFamily="34" charset="0"/>
              </a:rPr>
              <a:t>, </a:t>
            </a:r>
            <a:r>
              <a:rPr lang="en-US" sz="1100" b="0" i="0" dirty="0" err="1">
                <a:solidFill>
                  <a:schemeClr val="tx2">
                    <a:lumMod val="60000"/>
                    <a:lumOff val="40000"/>
                  </a:schemeClr>
                </a:solidFill>
                <a:effectLst/>
                <a:latin typeface="Agency FB" panose="020B0503020202020204" pitchFamily="34" charset="0"/>
              </a:rPr>
              <a:t>NucL</a:t>
            </a:r>
            <a:r>
              <a:rPr lang="en-US" sz="1100" b="0" i="0" dirty="0">
                <a:solidFill>
                  <a:schemeClr val="tx2">
                    <a:lumMod val="60000"/>
                    <a:lumOff val="40000"/>
                  </a:schemeClr>
                </a:solidFill>
                <a:effectLst/>
                <a:latin typeface="Agency FB" panose="020B0503020202020204" pitchFamily="34" charset="0"/>
              </a:rPr>
              <a:t>; Data Sheets </a:t>
            </a:r>
            <a:r>
              <a:rPr lang="en-US" sz="1100" b="1" i="0" dirty="0">
                <a:solidFill>
                  <a:schemeClr val="tx2">
                    <a:lumMod val="60000"/>
                    <a:lumOff val="40000"/>
                  </a:schemeClr>
                </a:solidFill>
                <a:effectLst/>
                <a:latin typeface="Agency FB" panose="020B0503020202020204" pitchFamily="34" charset="0"/>
              </a:rPr>
              <a:t>131</a:t>
            </a:r>
            <a:r>
              <a:rPr lang="en-US" sz="1100" b="0" i="0" dirty="0">
                <a:solidFill>
                  <a:schemeClr val="tx2">
                    <a:lumMod val="60000"/>
                    <a:lumOff val="40000"/>
                  </a:schemeClr>
                </a:solidFill>
                <a:effectLst/>
                <a:latin typeface="Agency FB" panose="020B0503020202020204" pitchFamily="34" charset="0"/>
              </a:rPr>
              <a:t> (2016) 1–106</a:t>
            </a:r>
            <a:endParaRPr lang="en-US" sz="1100" dirty="0">
              <a:solidFill>
                <a:schemeClr val="tx2">
                  <a:lumMod val="60000"/>
                  <a:lumOff val="40000"/>
                </a:schemeClr>
              </a:solidFill>
              <a:latin typeface="Agency FB" panose="020B0503020202020204" pitchFamily="34" charset="0"/>
            </a:endParaRPr>
          </a:p>
        </p:txBody>
      </p:sp>
      <p:pic>
        <p:nvPicPr>
          <p:cNvPr id="10" name="Image 9">
            <a:extLst>
              <a:ext uri="{FF2B5EF4-FFF2-40B4-BE49-F238E27FC236}">
                <a16:creationId xmlns:a16="http://schemas.microsoft.com/office/drawing/2014/main" id="{AA8500C5-5E9B-4337-8A82-C75A261CC78A}"/>
              </a:ext>
            </a:extLst>
          </p:cNvPr>
          <p:cNvPicPr>
            <a:picLocks noChangeAspect="1"/>
          </p:cNvPicPr>
          <p:nvPr/>
        </p:nvPicPr>
        <p:blipFill>
          <a:blip r:embed="rId7"/>
          <a:stretch>
            <a:fillRect/>
          </a:stretch>
        </p:blipFill>
        <p:spPr>
          <a:xfrm>
            <a:off x="8419115" y="4134527"/>
            <a:ext cx="3162933" cy="2400263"/>
          </a:xfrm>
          <a:prstGeom prst="rect">
            <a:avLst/>
          </a:prstGeom>
        </p:spPr>
      </p:pic>
      <p:sp>
        <p:nvSpPr>
          <p:cNvPr id="20" name="ZoneTexte 19">
            <a:extLst>
              <a:ext uri="{FF2B5EF4-FFF2-40B4-BE49-F238E27FC236}">
                <a16:creationId xmlns:a16="http://schemas.microsoft.com/office/drawing/2014/main" id="{7CD26886-B5BE-4E72-B0EE-DBDE6B81D261}"/>
              </a:ext>
            </a:extLst>
          </p:cNvPr>
          <p:cNvSpPr txBox="1"/>
          <p:nvPr/>
        </p:nvSpPr>
        <p:spPr>
          <a:xfrm>
            <a:off x="9474800" y="6045745"/>
            <a:ext cx="1911101" cy="261610"/>
          </a:xfrm>
          <a:prstGeom prst="rect">
            <a:avLst/>
          </a:prstGeom>
          <a:noFill/>
        </p:spPr>
        <p:txBody>
          <a:bodyPr wrap="none" rtlCol="0">
            <a:spAutoFit/>
          </a:bodyPr>
          <a:lstStyle/>
          <a:p>
            <a:r>
              <a:rPr lang="en-US" sz="1100" b="0" i="0" dirty="0">
                <a:solidFill>
                  <a:schemeClr val="tx2">
                    <a:lumMod val="60000"/>
                    <a:lumOff val="40000"/>
                  </a:schemeClr>
                </a:solidFill>
                <a:effectLst/>
              </a:rPr>
              <a:t>©</a:t>
            </a:r>
            <a:r>
              <a:rPr lang="en-US" sz="1100" b="0" i="0" dirty="0">
                <a:solidFill>
                  <a:schemeClr val="tx2">
                    <a:lumMod val="60000"/>
                    <a:lumOff val="40000"/>
                  </a:schemeClr>
                </a:solidFill>
                <a:effectLst/>
                <a:latin typeface="Agency FB" panose="020B0503020202020204" pitchFamily="34" charset="0"/>
              </a:rPr>
              <a:t> D. </a:t>
            </a:r>
            <a:r>
              <a:rPr lang="en-US" sz="1100" b="0" i="0" dirty="0" err="1">
                <a:solidFill>
                  <a:schemeClr val="tx2">
                    <a:lumMod val="60000"/>
                    <a:lumOff val="40000"/>
                  </a:schemeClr>
                </a:solidFill>
                <a:effectLst/>
                <a:latin typeface="Agency FB" panose="020B0503020202020204" pitchFamily="34" charset="0"/>
              </a:rPr>
              <a:t>Deneucker</a:t>
            </a:r>
            <a:r>
              <a:rPr lang="en-US" sz="1100" b="0" i="0" dirty="0">
                <a:solidFill>
                  <a:schemeClr val="tx2">
                    <a:lumMod val="60000"/>
                    <a:lumOff val="40000"/>
                  </a:schemeClr>
                </a:solidFill>
                <a:effectLst/>
                <a:latin typeface="Agency FB" panose="020B0503020202020204" pitchFamily="34" charset="0"/>
              </a:rPr>
              <a:t> INDEN workshop 2020</a:t>
            </a:r>
            <a:endParaRPr lang="en-US" sz="1100" dirty="0">
              <a:solidFill>
                <a:schemeClr val="tx2">
                  <a:lumMod val="60000"/>
                  <a:lumOff val="40000"/>
                </a:schemeClr>
              </a:solidFill>
              <a:latin typeface="Agency FB" panose="020B0503020202020204" pitchFamily="34" charset="0"/>
            </a:endParaRPr>
          </a:p>
        </p:txBody>
      </p:sp>
    </p:spTree>
    <p:extLst>
      <p:ext uri="{BB962C8B-B14F-4D97-AF65-F5344CB8AC3E}">
        <p14:creationId xmlns:p14="http://schemas.microsoft.com/office/powerpoint/2010/main" val="6938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341E34-8C54-4623-9264-40F300117723}"/>
              </a:ext>
            </a:extLst>
          </p:cNvPr>
          <p:cNvSpPr>
            <a:spLocks noGrp="1"/>
          </p:cNvSpPr>
          <p:nvPr>
            <p:ph type="sldNum" sz="quarter" idx="12"/>
          </p:nvPr>
        </p:nvSpPr>
        <p:spPr/>
        <p:txBody>
          <a:bodyPr/>
          <a:lstStyle/>
          <a:p>
            <a:fld id="{53E20274-DEB0-41FA-AFE9-AFED40CFC641}" type="slidenum">
              <a:rPr lang="fr-FR" smtClean="0"/>
              <a:pPr/>
              <a:t>32</a:t>
            </a:fld>
            <a:endParaRPr lang="fr-FR" dirty="0"/>
          </a:p>
        </p:txBody>
      </p:sp>
      <p:sp>
        <p:nvSpPr>
          <p:cNvPr id="4" name="Larme 3">
            <a:extLst>
              <a:ext uri="{FF2B5EF4-FFF2-40B4-BE49-F238E27FC236}">
                <a16:creationId xmlns:a16="http://schemas.microsoft.com/office/drawing/2014/main" id="{E391DCF8-C94E-4D3F-89F8-9630A50EC9BB}"/>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2546A44-23C2-4AC6-8A05-AA1E2246CE8E}"/>
              </a:ext>
            </a:extLst>
          </p:cNvPr>
          <p:cNvSpPr txBox="1"/>
          <p:nvPr/>
        </p:nvSpPr>
        <p:spPr>
          <a:xfrm>
            <a:off x="603625" y="159524"/>
            <a:ext cx="6057492" cy="646331"/>
          </a:xfrm>
          <a:prstGeom prst="rect">
            <a:avLst/>
          </a:prstGeom>
          <a:noFill/>
        </p:spPr>
        <p:txBody>
          <a:bodyPr wrap="none" rtlCol="0">
            <a:spAutoFit/>
          </a:bodyPr>
          <a:lstStyle/>
          <a:p>
            <a:r>
              <a:rPr lang="en-US" sz="3600" b="1" cap="small" dirty="0">
                <a:solidFill>
                  <a:srgbClr val="428294"/>
                </a:solidFill>
              </a:rPr>
              <a:t>Experimental challenges (a few)</a:t>
            </a:r>
          </a:p>
        </p:txBody>
      </p:sp>
      <p:sp>
        <p:nvSpPr>
          <p:cNvPr id="6" name="ZoneTexte 5">
            <a:extLst>
              <a:ext uri="{FF2B5EF4-FFF2-40B4-BE49-F238E27FC236}">
                <a16:creationId xmlns:a16="http://schemas.microsoft.com/office/drawing/2014/main" id="{FDFC7EF6-BA9E-49CA-BCFB-A99B0993DFF9}"/>
              </a:ext>
            </a:extLst>
          </p:cNvPr>
          <p:cNvSpPr txBox="1"/>
          <p:nvPr/>
        </p:nvSpPr>
        <p:spPr>
          <a:xfrm>
            <a:off x="7608168" y="436523"/>
            <a:ext cx="2472152" cy="369332"/>
          </a:xfrm>
          <a:prstGeom prst="rect">
            <a:avLst/>
          </a:prstGeom>
          <a:noFill/>
        </p:spPr>
        <p:txBody>
          <a:bodyPr wrap="none" rtlCol="0">
            <a:spAutoFit/>
          </a:bodyPr>
          <a:lstStyle/>
          <a:p>
            <a:r>
              <a:rPr lang="fr-FR" b="1" dirty="0">
                <a:solidFill>
                  <a:srgbClr val="428294"/>
                </a:solidFill>
                <a:latin typeface="Agency FB" panose="020B0503020202020204" pitchFamily="34" charset="0"/>
              </a:rPr>
              <a:t>POST-FISSION OBSERVABLES </a:t>
            </a:r>
          </a:p>
        </p:txBody>
      </p:sp>
      <p:pic>
        <p:nvPicPr>
          <p:cNvPr id="8" name="Image 7">
            <a:extLst>
              <a:ext uri="{FF2B5EF4-FFF2-40B4-BE49-F238E27FC236}">
                <a16:creationId xmlns:a16="http://schemas.microsoft.com/office/drawing/2014/main" id="{95B45F34-5955-4D36-B975-96BCEF7B5A2F}"/>
              </a:ext>
            </a:extLst>
          </p:cNvPr>
          <p:cNvPicPr>
            <a:picLocks noChangeAspect="1"/>
          </p:cNvPicPr>
          <p:nvPr/>
        </p:nvPicPr>
        <p:blipFill>
          <a:blip r:embed="rId2"/>
          <a:stretch>
            <a:fillRect/>
          </a:stretch>
        </p:blipFill>
        <p:spPr>
          <a:xfrm rot="1559100">
            <a:off x="10470809" y="-220132"/>
            <a:ext cx="1423540" cy="1682643"/>
          </a:xfrm>
          <a:prstGeom prst="rect">
            <a:avLst/>
          </a:prstGeom>
        </p:spPr>
      </p:pic>
      <p:grpSp>
        <p:nvGrpSpPr>
          <p:cNvPr id="11" name="Groupe 10">
            <a:extLst>
              <a:ext uri="{FF2B5EF4-FFF2-40B4-BE49-F238E27FC236}">
                <a16:creationId xmlns:a16="http://schemas.microsoft.com/office/drawing/2014/main" id="{F5EF0F96-5802-4975-976B-2AA0A53C6F45}"/>
              </a:ext>
            </a:extLst>
          </p:cNvPr>
          <p:cNvGrpSpPr/>
          <p:nvPr/>
        </p:nvGrpSpPr>
        <p:grpSpPr>
          <a:xfrm>
            <a:off x="7398439" y="5511600"/>
            <a:ext cx="4536014" cy="923330"/>
            <a:chOff x="6911295" y="1687041"/>
            <a:chExt cx="4536014" cy="923330"/>
          </a:xfrm>
        </p:grpSpPr>
        <p:sp>
          <p:nvSpPr>
            <p:cNvPr id="15" name="ZoneTexte 14">
              <a:extLst>
                <a:ext uri="{FF2B5EF4-FFF2-40B4-BE49-F238E27FC236}">
                  <a16:creationId xmlns:a16="http://schemas.microsoft.com/office/drawing/2014/main" id="{D1AE4FB8-6F67-46E5-B72A-8CDE9AD0BB54}"/>
                </a:ext>
              </a:extLst>
            </p:cNvPr>
            <p:cNvSpPr txBox="1"/>
            <p:nvPr/>
          </p:nvSpPr>
          <p:spPr>
            <a:xfrm>
              <a:off x="7766493" y="1687041"/>
              <a:ext cx="3680816" cy="923330"/>
            </a:xfrm>
            <a:prstGeom prst="rect">
              <a:avLst/>
            </a:prstGeom>
            <a:noFill/>
          </p:spPr>
          <p:txBody>
            <a:bodyPr wrap="none" rtlCol="0">
              <a:spAutoFit/>
            </a:bodyPr>
            <a:lstStyle/>
            <a:p>
              <a:r>
                <a:rPr lang="en-US" b="1" dirty="0">
                  <a:solidFill>
                    <a:srgbClr val="94AB61"/>
                  </a:solidFill>
                  <a:latin typeface="Aharoni" panose="02010803020104030203" pitchFamily="2" charset="-79"/>
                  <a:cs typeface="Aharoni" panose="02010803020104030203" pitchFamily="2" charset="-79"/>
                </a:rPr>
                <a:t>New </a:t>
              </a:r>
            </a:p>
            <a:p>
              <a:r>
                <a:rPr lang="en-US" b="1" dirty="0">
                  <a:solidFill>
                    <a:srgbClr val="94AB61"/>
                  </a:solidFill>
                  <a:latin typeface="Aharoni" panose="02010803020104030203" pitchFamily="2" charset="-79"/>
                  <a:cs typeface="Aharoni" panose="02010803020104030203" pitchFamily="2" charset="-79"/>
                </a:rPr>
                <a:t>&amp; more accurate measurements</a:t>
              </a:r>
            </a:p>
            <a:p>
              <a:r>
                <a:rPr lang="en-US" b="1" dirty="0">
                  <a:solidFill>
                    <a:srgbClr val="94AB61"/>
                  </a:solidFill>
                  <a:latin typeface="Aharoni" panose="02010803020104030203" pitchFamily="2" charset="-79"/>
                  <a:cs typeface="Aharoni" panose="02010803020104030203" pitchFamily="2" charset="-79"/>
                </a:rPr>
                <a:t>&amp; Nuclear model improvements </a:t>
              </a:r>
            </a:p>
          </p:txBody>
        </p:sp>
        <p:pic>
          <p:nvPicPr>
            <p:cNvPr id="16" name="Image 15">
              <a:extLst>
                <a:ext uri="{FF2B5EF4-FFF2-40B4-BE49-F238E27FC236}">
                  <a16:creationId xmlns:a16="http://schemas.microsoft.com/office/drawing/2014/main" id="{ADA49F1B-984A-4891-BEB6-D964A6FA5C02}"/>
                </a:ext>
              </a:extLst>
            </p:cNvPr>
            <p:cNvPicPr>
              <a:picLocks noChangeAspect="1"/>
            </p:cNvPicPr>
            <p:nvPr/>
          </p:nvPicPr>
          <p:blipFill>
            <a:blip r:embed="rId3">
              <a:duotone>
                <a:schemeClr val="accent3">
                  <a:shade val="45000"/>
                  <a:satMod val="135000"/>
                </a:schemeClr>
                <a:prstClr val="white"/>
              </a:duotone>
            </a:blip>
            <a:stretch>
              <a:fillRect/>
            </a:stretch>
          </p:blipFill>
          <p:spPr>
            <a:xfrm>
              <a:off x="6911295" y="1721594"/>
              <a:ext cx="854224" cy="854224"/>
            </a:xfrm>
            <a:prstGeom prst="rect">
              <a:avLst/>
            </a:prstGeom>
          </p:spPr>
        </p:pic>
      </p:grpSp>
      <p:pic>
        <p:nvPicPr>
          <p:cNvPr id="18" name="Image 17">
            <a:extLst>
              <a:ext uri="{FF2B5EF4-FFF2-40B4-BE49-F238E27FC236}">
                <a16:creationId xmlns:a16="http://schemas.microsoft.com/office/drawing/2014/main" id="{87A22A42-D48F-4EDF-B29E-AF7075F5C27A}"/>
              </a:ext>
            </a:extLst>
          </p:cNvPr>
          <p:cNvPicPr>
            <a:picLocks noChangeAspect="1"/>
          </p:cNvPicPr>
          <p:nvPr/>
        </p:nvPicPr>
        <p:blipFill rotWithShape="1">
          <a:blip r:embed="rId4">
            <a:duotone>
              <a:schemeClr val="accent4">
                <a:shade val="45000"/>
                <a:satMod val="135000"/>
              </a:schemeClr>
              <a:prstClr val="white"/>
            </a:duotone>
          </a:blip>
          <a:srcRect l="6822" t="10101" r="4851" b="18500"/>
          <a:stretch/>
        </p:blipFill>
        <p:spPr>
          <a:xfrm>
            <a:off x="1064718" y="895096"/>
            <a:ext cx="979888" cy="792088"/>
          </a:xfrm>
          <a:prstGeom prst="rect">
            <a:avLst/>
          </a:prstGeom>
        </p:spPr>
      </p:pic>
      <p:sp>
        <p:nvSpPr>
          <p:cNvPr id="23" name="ZoneTexte 22">
            <a:extLst>
              <a:ext uri="{FF2B5EF4-FFF2-40B4-BE49-F238E27FC236}">
                <a16:creationId xmlns:a16="http://schemas.microsoft.com/office/drawing/2014/main" id="{F223131D-D831-4DB2-8586-EB23EF75915E}"/>
              </a:ext>
            </a:extLst>
          </p:cNvPr>
          <p:cNvSpPr txBox="1"/>
          <p:nvPr/>
        </p:nvSpPr>
        <p:spPr>
          <a:xfrm>
            <a:off x="2038282" y="1006577"/>
            <a:ext cx="6186822" cy="523220"/>
          </a:xfrm>
          <a:prstGeom prst="rect">
            <a:avLst/>
          </a:prstGeom>
          <a:noFill/>
        </p:spPr>
        <p:txBody>
          <a:bodyPr wrap="none" rtlCol="0">
            <a:spAutoFit/>
          </a:bodyPr>
          <a:lstStyle/>
          <a:p>
            <a:r>
              <a:rPr lang="en-US" sz="2800" b="1" dirty="0">
                <a:solidFill>
                  <a:srgbClr val="C069B4"/>
                </a:solidFill>
              </a:rPr>
              <a:t>P</a:t>
            </a:r>
            <a:r>
              <a:rPr lang="en-US" sz="2400" b="1" dirty="0">
                <a:solidFill>
                  <a:srgbClr val="C069B4"/>
                </a:solidFill>
              </a:rPr>
              <a:t>rompt</a:t>
            </a:r>
            <a:r>
              <a:rPr lang="en-US" sz="2800" b="1" dirty="0">
                <a:solidFill>
                  <a:srgbClr val="C069B4"/>
                </a:solidFill>
              </a:rPr>
              <a:t> F</a:t>
            </a:r>
            <a:r>
              <a:rPr lang="en-US" sz="2400" b="1" dirty="0">
                <a:solidFill>
                  <a:srgbClr val="C069B4"/>
                </a:solidFill>
              </a:rPr>
              <a:t>ission</a:t>
            </a:r>
            <a:r>
              <a:rPr lang="en-US" sz="2800" b="1" dirty="0">
                <a:solidFill>
                  <a:srgbClr val="C069B4"/>
                </a:solidFill>
              </a:rPr>
              <a:t> N</a:t>
            </a:r>
            <a:r>
              <a:rPr lang="en-US" sz="2400" b="1" dirty="0">
                <a:solidFill>
                  <a:srgbClr val="C069B4"/>
                </a:solidFill>
              </a:rPr>
              <a:t>eutron</a:t>
            </a:r>
            <a:r>
              <a:rPr lang="en-US" sz="2800" b="1" dirty="0">
                <a:solidFill>
                  <a:srgbClr val="C069B4"/>
                </a:solidFill>
              </a:rPr>
              <a:t> S</a:t>
            </a:r>
            <a:r>
              <a:rPr lang="en-US" sz="2400" b="1" dirty="0">
                <a:solidFill>
                  <a:srgbClr val="C069B4"/>
                </a:solidFill>
              </a:rPr>
              <a:t>pectra &amp; multiplicity</a:t>
            </a:r>
            <a:endParaRPr lang="en-US" sz="2800" dirty="0">
              <a:solidFill>
                <a:srgbClr val="7030A0"/>
              </a:solidFill>
              <a:latin typeface="Agency FB" panose="020B0503020202020204" pitchFamily="34" charset="0"/>
            </a:endParaRPr>
          </a:p>
        </p:txBody>
      </p:sp>
      <p:pic>
        <p:nvPicPr>
          <p:cNvPr id="26" name="Image 25">
            <a:extLst>
              <a:ext uri="{FF2B5EF4-FFF2-40B4-BE49-F238E27FC236}">
                <a16:creationId xmlns:a16="http://schemas.microsoft.com/office/drawing/2014/main" id="{09B9419E-D487-4E5D-8A3E-072643783234}"/>
              </a:ext>
            </a:extLst>
          </p:cNvPr>
          <p:cNvPicPr>
            <a:picLocks noChangeAspect="1"/>
          </p:cNvPicPr>
          <p:nvPr/>
        </p:nvPicPr>
        <p:blipFill>
          <a:blip r:embed="rId5"/>
          <a:stretch>
            <a:fillRect/>
          </a:stretch>
        </p:blipFill>
        <p:spPr>
          <a:xfrm>
            <a:off x="6672064" y="3186612"/>
            <a:ext cx="599259" cy="458892"/>
          </a:xfrm>
          <a:prstGeom prst="chevron">
            <a:avLst/>
          </a:prstGeom>
          <a:ln w="19050">
            <a:solidFill>
              <a:srgbClr val="41C0F0"/>
            </a:solidFill>
          </a:ln>
        </p:spPr>
      </p:pic>
      <p:pic>
        <p:nvPicPr>
          <p:cNvPr id="28" name="Image 27">
            <a:extLst>
              <a:ext uri="{FF2B5EF4-FFF2-40B4-BE49-F238E27FC236}">
                <a16:creationId xmlns:a16="http://schemas.microsoft.com/office/drawing/2014/main" id="{797ABDCE-F423-4E55-8EBC-A25B1EAB4AC3}"/>
              </a:ext>
            </a:extLst>
          </p:cNvPr>
          <p:cNvPicPr>
            <a:picLocks noChangeAspect="1"/>
          </p:cNvPicPr>
          <p:nvPr/>
        </p:nvPicPr>
        <p:blipFill rotWithShape="1">
          <a:blip r:embed="rId6">
            <a:duotone>
              <a:schemeClr val="accent4">
                <a:shade val="45000"/>
                <a:satMod val="135000"/>
              </a:schemeClr>
              <a:prstClr val="white"/>
            </a:duotone>
          </a:blip>
          <a:srcRect l="29055" t="30898" r="27438" b="16012"/>
          <a:stretch/>
        </p:blipFill>
        <p:spPr>
          <a:xfrm>
            <a:off x="93863" y="1772816"/>
            <a:ext cx="1490520" cy="1023119"/>
          </a:xfrm>
          <a:prstGeom prst="rect">
            <a:avLst/>
          </a:prstGeom>
        </p:spPr>
      </p:pic>
      <p:sp>
        <p:nvSpPr>
          <p:cNvPr id="29" name="ZoneTexte 28">
            <a:extLst>
              <a:ext uri="{FF2B5EF4-FFF2-40B4-BE49-F238E27FC236}">
                <a16:creationId xmlns:a16="http://schemas.microsoft.com/office/drawing/2014/main" id="{D6C9F9D5-8335-49C7-A0CD-7436BCE6DFC4}"/>
              </a:ext>
            </a:extLst>
          </p:cNvPr>
          <p:cNvSpPr txBox="1"/>
          <p:nvPr/>
        </p:nvSpPr>
        <p:spPr>
          <a:xfrm>
            <a:off x="839123" y="2088119"/>
            <a:ext cx="10218600" cy="677108"/>
          </a:xfrm>
          <a:prstGeom prst="rect">
            <a:avLst/>
          </a:prstGeom>
          <a:noFill/>
        </p:spPr>
        <p:txBody>
          <a:bodyPr wrap="square" rtlCol="0">
            <a:spAutoFit/>
          </a:bodyPr>
          <a:lstStyle/>
          <a:p>
            <a:r>
              <a:rPr lang="en-US" sz="2000" b="1" dirty="0">
                <a:solidFill>
                  <a:srgbClr val="C069B4"/>
                </a:solidFill>
              </a:rPr>
              <a:t>Huge measurement program @WNR </a:t>
            </a:r>
            <a:r>
              <a:rPr lang="en-US" sz="1200" b="1" dirty="0">
                <a:solidFill>
                  <a:srgbClr val="C069B4"/>
                </a:solidFill>
              </a:rPr>
              <a:t>(CEA-NNSA collaboration)  </a:t>
            </a:r>
            <a:r>
              <a:rPr lang="en-US" sz="2000" b="1" dirty="0">
                <a:solidFill>
                  <a:srgbClr val="C069B4"/>
                </a:solidFill>
              </a:rPr>
              <a:t>:</a:t>
            </a:r>
          </a:p>
          <a:p>
            <a:pPr marL="285750" indent="-285750">
              <a:buFont typeface="Wingdings" panose="05000000000000000000" pitchFamily="2" charset="2"/>
              <a:buChar char="Ø"/>
            </a:pPr>
            <a:r>
              <a:rPr lang="en-US" dirty="0"/>
              <a:t>20 years of instrumental developments to increase the quality of PFNS measurements!</a:t>
            </a:r>
          </a:p>
        </p:txBody>
      </p:sp>
      <p:pic>
        <p:nvPicPr>
          <p:cNvPr id="7" name="Image 6">
            <a:extLst>
              <a:ext uri="{FF2B5EF4-FFF2-40B4-BE49-F238E27FC236}">
                <a16:creationId xmlns:a16="http://schemas.microsoft.com/office/drawing/2014/main" id="{2E2073C6-AB41-48E0-A4A6-7A82276FC4F0}"/>
              </a:ext>
            </a:extLst>
          </p:cNvPr>
          <p:cNvPicPr>
            <a:picLocks noChangeAspect="1"/>
          </p:cNvPicPr>
          <p:nvPr/>
        </p:nvPicPr>
        <p:blipFill>
          <a:blip r:embed="rId7"/>
          <a:stretch>
            <a:fillRect/>
          </a:stretch>
        </p:blipFill>
        <p:spPr>
          <a:xfrm>
            <a:off x="280516" y="3075264"/>
            <a:ext cx="2482640" cy="1434298"/>
          </a:xfrm>
          <a:prstGeom prst="rect">
            <a:avLst/>
          </a:prstGeom>
          <a:ln>
            <a:noFill/>
          </a:ln>
          <a:effectLst>
            <a:outerShdw blurRad="50800" dist="76200" dir="2700000" algn="tl" rotWithShape="0">
              <a:srgbClr val="333333">
                <a:alpha val="40000"/>
              </a:srgbClr>
            </a:outerShdw>
          </a:effectLst>
        </p:spPr>
      </p:pic>
      <p:pic>
        <p:nvPicPr>
          <p:cNvPr id="9" name="Image 8">
            <a:extLst>
              <a:ext uri="{FF2B5EF4-FFF2-40B4-BE49-F238E27FC236}">
                <a16:creationId xmlns:a16="http://schemas.microsoft.com/office/drawing/2014/main" id="{11C27B2A-8FD1-47A3-B10B-34BD77431BB1}"/>
              </a:ext>
            </a:extLst>
          </p:cNvPr>
          <p:cNvPicPr>
            <a:picLocks noChangeAspect="1"/>
          </p:cNvPicPr>
          <p:nvPr/>
        </p:nvPicPr>
        <p:blipFill>
          <a:blip r:embed="rId8"/>
          <a:stretch>
            <a:fillRect/>
          </a:stretch>
        </p:blipFill>
        <p:spPr>
          <a:xfrm>
            <a:off x="280516" y="4580150"/>
            <a:ext cx="2482640" cy="1657162"/>
          </a:xfrm>
          <a:prstGeom prst="rect">
            <a:avLst/>
          </a:prstGeom>
          <a:ln>
            <a:noFill/>
          </a:ln>
          <a:effectLst>
            <a:outerShdw blurRad="50800" dist="76200" dir="2700000" algn="tl" rotWithShape="0">
              <a:srgbClr val="333333">
                <a:alpha val="40000"/>
              </a:srgbClr>
            </a:outerShdw>
          </a:effectLst>
        </p:spPr>
      </p:pic>
      <p:sp>
        <p:nvSpPr>
          <p:cNvPr id="12" name="ZoneTexte 11">
            <a:extLst>
              <a:ext uri="{FF2B5EF4-FFF2-40B4-BE49-F238E27FC236}">
                <a16:creationId xmlns:a16="http://schemas.microsoft.com/office/drawing/2014/main" id="{2AE5DCEB-BEF7-4EC8-9CF2-8A8F066E123E}"/>
              </a:ext>
            </a:extLst>
          </p:cNvPr>
          <p:cNvSpPr txBox="1"/>
          <p:nvPr/>
        </p:nvSpPr>
        <p:spPr>
          <a:xfrm>
            <a:off x="1977053" y="4205483"/>
            <a:ext cx="954733" cy="369332"/>
          </a:xfrm>
          <a:prstGeom prst="rect">
            <a:avLst/>
          </a:prstGeom>
          <a:noFill/>
        </p:spPr>
        <p:txBody>
          <a:bodyPr wrap="square" rtlCol="0">
            <a:spAutoFit/>
          </a:bodyPr>
          <a:lstStyle/>
          <a:p>
            <a:r>
              <a:rPr lang="fr-FR" b="1" dirty="0">
                <a:solidFill>
                  <a:schemeClr val="bg1"/>
                </a:solidFill>
                <a:latin typeface="Agency FB" panose="020B0503020202020204" pitchFamily="34" charset="0"/>
              </a:rPr>
              <a:t>FIGARO</a:t>
            </a:r>
          </a:p>
        </p:txBody>
      </p:sp>
      <p:sp>
        <p:nvSpPr>
          <p:cNvPr id="31" name="ZoneTexte 30">
            <a:extLst>
              <a:ext uri="{FF2B5EF4-FFF2-40B4-BE49-F238E27FC236}">
                <a16:creationId xmlns:a16="http://schemas.microsoft.com/office/drawing/2014/main" id="{3EA288A0-D7D6-4E36-BA05-52B05CB14A75}"/>
              </a:ext>
            </a:extLst>
          </p:cNvPr>
          <p:cNvSpPr txBox="1"/>
          <p:nvPr/>
        </p:nvSpPr>
        <p:spPr>
          <a:xfrm>
            <a:off x="2012037" y="5911740"/>
            <a:ext cx="954733" cy="369332"/>
          </a:xfrm>
          <a:prstGeom prst="rect">
            <a:avLst/>
          </a:prstGeom>
          <a:noFill/>
        </p:spPr>
        <p:txBody>
          <a:bodyPr wrap="square" rtlCol="0">
            <a:spAutoFit/>
          </a:bodyPr>
          <a:lstStyle/>
          <a:p>
            <a:r>
              <a:rPr lang="fr-FR" b="1" dirty="0">
                <a:solidFill>
                  <a:schemeClr val="bg1"/>
                </a:solidFill>
                <a:latin typeface="Agency FB" panose="020B0503020202020204" pitchFamily="34" charset="0"/>
              </a:rPr>
              <a:t>Chi-Nu</a:t>
            </a:r>
          </a:p>
        </p:txBody>
      </p:sp>
      <p:pic>
        <p:nvPicPr>
          <p:cNvPr id="14" name="Image 13">
            <a:extLst>
              <a:ext uri="{FF2B5EF4-FFF2-40B4-BE49-F238E27FC236}">
                <a16:creationId xmlns:a16="http://schemas.microsoft.com/office/drawing/2014/main" id="{DF52D7B7-CCA7-4107-99D7-6C2B21EB013C}"/>
              </a:ext>
            </a:extLst>
          </p:cNvPr>
          <p:cNvPicPr>
            <a:picLocks noChangeAspect="1"/>
          </p:cNvPicPr>
          <p:nvPr/>
        </p:nvPicPr>
        <p:blipFill>
          <a:blip r:embed="rId9"/>
          <a:stretch>
            <a:fillRect/>
          </a:stretch>
        </p:blipFill>
        <p:spPr>
          <a:xfrm>
            <a:off x="2849716" y="2940046"/>
            <a:ext cx="3800521" cy="2564999"/>
          </a:xfrm>
          <a:prstGeom prst="rect">
            <a:avLst/>
          </a:prstGeom>
        </p:spPr>
      </p:pic>
      <p:sp>
        <p:nvSpPr>
          <p:cNvPr id="36" name="ZoneTexte 35">
            <a:extLst>
              <a:ext uri="{FF2B5EF4-FFF2-40B4-BE49-F238E27FC236}">
                <a16:creationId xmlns:a16="http://schemas.microsoft.com/office/drawing/2014/main" id="{EC9E6EDD-6EF1-4A69-9467-58D4DAF49883}"/>
              </a:ext>
            </a:extLst>
          </p:cNvPr>
          <p:cNvSpPr txBox="1"/>
          <p:nvPr/>
        </p:nvSpPr>
        <p:spPr>
          <a:xfrm>
            <a:off x="2978664" y="5597253"/>
            <a:ext cx="2567452" cy="261610"/>
          </a:xfrm>
          <a:prstGeom prst="rect">
            <a:avLst/>
          </a:prstGeom>
          <a:noFill/>
        </p:spPr>
        <p:txBody>
          <a:bodyPr wrap="square" rtlCol="0">
            <a:spAutoFit/>
          </a:bodyPr>
          <a:lstStyle/>
          <a:p>
            <a:r>
              <a:rPr lang="en-US" sz="1100" b="0" i="0" dirty="0">
                <a:solidFill>
                  <a:schemeClr val="tx2">
                    <a:lumMod val="60000"/>
                    <a:lumOff val="40000"/>
                  </a:schemeClr>
                </a:solidFill>
                <a:effectLst/>
                <a:latin typeface="Agency FB" panose="020B0503020202020204" pitchFamily="34" charset="0"/>
              </a:rPr>
              <a:t>K.J. </a:t>
            </a:r>
            <a:r>
              <a:rPr lang="en-US" sz="1100" b="0" i="0" dirty="0" err="1">
                <a:solidFill>
                  <a:schemeClr val="tx2">
                    <a:lumMod val="60000"/>
                    <a:lumOff val="40000"/>
                  </a:schemeClr>
                </a:solidFill>
                <a:effectLst/>
                <a:latin typeface="Agency FB" panose="020B0503020202020204" pitchFamily="34" charset="0"/>
              </a:rPr>
              <a:t>Kelly</a:t>
            </a:r>
            <a:r>
              <a:rPr lang="en-US" sz="1100" b="0" i="1" dirty="0" err="1">
                <a:solidFill>
                  <a:schemeClr val="tx2">
                    <a:lumMod val="60000"/>
                    <a:lumOff val="40000"/>
                  </a:schemeClr>
                </a:solidFill>
                <a:effectLst/>
                <a:latin typeface="Agency FB" panose="020B0503020202020204" pitchFamily="34" charset="0"/>
              </a:rPr>
              <a:t>et</a:t>
            </a:r>
            <a:r>
              <a:rPr lang="en-US" sz="1100" b="0" i="1" dirty="0">
                <a:solidFill>
                  <a:schemeClr val="tx2">
                    <a:lumMod val="60000"/>
                    <a:lumOff val="40000"/>
                  </a:schemeClr>
                </a:solidFill>
                <a:effectLst/>
                <a:latin typeface="Agency FB" panose="020B0503020202020204" pitchFamily="34" charset="0"/>
              </a:rPr>
              <a:t> al.</a:t>
            </a:r>
            <a:r>
              <a:rPr lang="en-US" sz="1100" b="0" i="0" dirty="0">
                <a:solidFill>
                  <a:schemeClr val="tx2">
                    <a:lumMod val="60000"/>
                    <a:lumOff val="40000"/>
                  </a:schemeClr>
                </a:solidFill>
                <a:effectLst/>
                <a:latin typeface="Agency FB" panose="020B0503020202020204" pitchFamily="34" charset="0"/>
              </a:rPr>
              <a:t>, </a:t>
            </a:r>
            <a:r>
              <a:rPr lang="en-US" sz="1100" b="0" i="0" dirty="0" err="1">
                <a:solidFill>
                  <a:schemeClr val="tx2">
                    <a:lumMod val="60000"/>
                    <a:lumOff val="40000"/>
                  </a:schemeClr>
                </a:solidFill>
                <a:effectLst/>
                <a:latin typeface="Agency FB" panose="020B0503020202020204" pitchFamily="34" charset="0"/>
              </a:rPr>
              <a:t>NucL</a:t>
            </a:r>
            <a:r>
              <a:rPr lang="en-US" sz="1100" b="0" i="0" dirty="0">
                <a:solidFill>
                  <a:schemeClr val="tx2">
                    <a:lumMod val="60000"/>
                    <a:lumOff val="40000"/>
                  </a:schemeClr>
                </a:solidFill>
                <a:effectLst/>
                <a:latin typeface="Agency FB" panose="020B0503020202020204" pitchFamily="34" charset="0"/>
              </a:rPr>
              <a:t>; Data Sheets </a:t>
            </a:r>
            <a:r>
              <a:rPr lang="en-US" sz="1100" b="1" i="0" dirty="0">
                <a:solidFill>
                  <a:schemeClr val="tx2">
                    <a:lumMod val="60000"/>
                    <a:lumOff val="40000"/>
                  </a:schemeClr>
                </a:solidFill>
                <a:effectLst/>
                <a:latin typeface="Agency FB" panose="020B0503020202020204" pitchFamily="34" charset="0"/>
              </a:rPr>
              <a:t>173</a:t>
            </a:r>
            <a:r>
              <a:rPr lang="en-US" sz="1100" b="0" i="0" dirty="0">
                <a:solidFill>
                  <a:schemeClr val="tx2">
                    <a:lumMod val="60000"/>
                    <a:lumOff val="40000"/>
                  </a:schemeClr>
                </a:solidFill>
                <a:effectLst/>
                <a:latin typeface="Agency FB" panose="020B0503020202020204" pitchFamily="34" charset="0"/>
              </a:rPr>
              <a:t> (2021) 42–53</a:t>
            </a:r>
            <a:endParaRPr lang="en-US" sz="1100" dirty="0">
              <a:solidFill>
                <a:schemeClr val="tx2">
                  <a:lumMod val="60000"/>
                  <a:lumOff val="40000"/>
                </a:schemeClr>
              </a:solidFill>
              <a:latin typeface="Agency FB" panose="020B0503020202020204" pitchFamily="34" charset="0"/>
            </a:endParaRPr>
          </a:p>
        </p:txBody>
      </p:sp>
      <p:sp>
        <p:nvSpPr>
          <p:cNvPr id="20" name="ZoneTexte 19">
            <a:extLst>
              <a:ext uri="{FF2B5EF4-FFF2-40B4-BE49-F238E27FC236}">
                <a16:creationId xmlns:a16="http://schemas.microsoft.com/office/drawing/2014/main" id="{2BD4D723-4568-4BB8-A459-9817A12774F0}"/>
              </a:ext>
            </a:extLst>
          </p:cNvPr>
          <p:cNvSpPr txBox="1"/>
          <p:nvPr/>
        </p:nvSpPr>
        <p:spPr>
          <a:xfrm>
            <a:off x="7347433" y="3140968"/>
            <a:ext cx="4843573" cy="2031325"/>
          </a:xfrm>
          <a:prstGeom prst="rect">
            <a:avLst/>
          </a:prstGeom>
          <a:noFill/>
        </p:spPr>
        <p:txBody>
          <a:bodyPr wrap="square" rtlCol="0">
            <a:spAutoFit/>
          </a:bodyPr>
          <a:lstStyle/>
          <a:p>
            <a:pPr marL="285750" indent="-285750">
              <a:buClr>
                <a:srgbClr val="4EBCDA"/>
              </a:buClr>
              <a:buFont typeface="Wingdings" panose="05000000000000000000" pitchFamily="2" charset="2"/>
              <a:buChar char="q"/>
            </a:pPr>
            <a:r>
              <a:rPr lang="en-US" dirty="0"/>
              <a:t>Better neutron angular coverage, increase of the measured outgoing neutron energy range, more « transparent » FC, better statistics, …</a:t>
            </a:r>
          </a:p>
          <a:p>
            <a:pPr>
              <a:buClr>
                <a:srgbClr val="4EBCDA"/>
              </a:buClr>
            </a:pPr>
            <a:endParaRPr lang="en-US" dirty="0"/>
          </a:p>
          <a:p>
            <a:pPr marL="285750" indent="-285750">
              <a:buClr>
                <a:srgbClr val="4EBCDA"/>
              </a:buClr>
              <a:buFont typeface="Wingdings" panose="05000000000000000000" pitchFamily="2" charset="2"/>
              <a:buChar char="q"/>
            </a:pPr>
            <a:r>
              <a:rPr lang="en-US" dirty="0"/>
              <a:t>Important experimental data for evaluation but also for discrimination between the different theoretical approaches.</a:t>
            </a:r>
          </a:p>
        </p:txBody>
      </p:sp>
      <p:cxnSp>
        <p:nvCxnSpPr>
          <p:cNvPr id="38" name="Connecteur droit 37">
            <a:extLst>
              <a:ext uri="{FF2B5EF4-FFF2-40B4-BE49-F238E27FC236}">
                <a16:creationId xmlns:a16="http://schemas.microsoft.com/office/drawing/2014/main" id="{B257570D-DC5D-48BE-B1A0-F5C0A012D941}"/>
              </a:ext>
            </a:extLst>
          </p:cNvPr>
          <p:cNvCxnSpPr>
            <a:cxnSpLocks/>
          </p:cNvCxnSpPr>
          <p:nvPr/>
        </p:nvCxnSpPr>
        <p:spPr>
          <a:xfrm>
            <a:off x="7288177" y="3186612"/>
            <a:ext cx="0" cy="1872000"/>
          </a:xfrm>
          <a:prstGeom prst="line">
            <a:avLst/>
          </a:prstGeom>
          <a:ln w="38100">
            <a:solidFill>
              <a:srgbClr val="4EBC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8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33</a:t>
            </a:fld>
            <a:endParaRPr lang="en-US"/>
          </a:p>
        </p:txBody>
      </p:sp>
      <p:sp>
        <p:nvSpPr>
          <p:cNvPr id="3" name="Larme 2">
            <a:extLst>
              <a:ext uri="{FF2B5EF4-FFF2-40B4-BE49-F238E27FC236}">
                <a16:creationId xmlns:a16="http://schemas.microsoft.com/office/drawing/2014/main" id="{B47AC963-52EA-414D-B3D9-7DD6DC94B07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208582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OUTLINE</a:t>
            </a:r>
            <a:endParaRPr lang="en-US" sz="3600" b="1" cap="small" dirty="0">
              <a:solidFill>
                <a:srgbClr val="428294"/>
              </a:solidFill>
              <a:latin typeface="Corbel" panose="020B0503020204020204" pitchFamily="34" charset="0"/>
            </a:endParaRPr>
          </a:p>
        </p:txBody>
      </p:sp>
      <p:grpSp>
        <p:nvGrpSpPr>
          <p:cNvPr id="7" name="Groupe 6">
            <a:extLst>
              <a:ext uri="{FF2B5EF4-FFF2-40B4-BE49-F238E27FC236}">
                <a16:creationId xmlns:a16="http://schemas.microsoft.com/office/drawing/2014/main" id="{2F85DE6B-052E-48B3-B9DD-E2B4E0932740}"/>
              </a:ext>
            </a:extLst>
          </p:cNvPr>
          <p:cNvGrpSpPr/>
          <p:nvPr/>
        </p:nvGrpSpPr>
        <p:grpSpPr>
          <a:xfrm>
            <a:off x="863194" y="3784550"/>
            <a:ext cx="4860659" cy="461665"/>
            <a:chOff x="900048" y="3821647"/>
            <a:chExt cx="4860659" cy="461665"/>
          </a:xfrm>
        </p:grpSpPr>
        <p:sp>
          <p:nvSpPr>
            <p:cNvPr id="19" name="ZoneTexte 18">
              <a:extLst>
                <a:ext uri="{FF2B5EF4-FFF2-40B4-BE49-F238E27FC236}">
                  <a16:creationId xmlns:a16="http://schemas.microsoft.com/office/drawing/2014/main" id="{64F3205D-FC43-40C1-BE49-F05BF4C86521}"/>
                </a:ext>
              </a:extLst>
            </p:cNvPr>
            <p:cNvSpPr txBox="1"/>
            <p:nvPr/>
          </p:nvSpPr>
          <p:spPr>
            <a:xfrm>
              <a:off x="1659263" y="3821647"/>
              <a:ext cx="4101444" cy="461665"/>
            </a:xfrm>
            <a:prstGeom prst="rect">
              <a:avLst/>
            </a:prstGeom>
            <a:noFill/>
          </p:spPr>
          <p:txBody>
            <a:bodyPr wrap="none" rtlCol="0">
              <a:spAutoFit/>
            </a:bodyPr>
            <a:lstStyle/>
            <a:p>
              <a:r>
                <a:rPr lang="en-US" sz="2400" b="1" cap="small" dirty="0">
                  <a:solidFill>
                    <a:srgbClr val="AEDFE4"/>
                  </a:solidFill>
                </a:rPr>
                <a:t>Experimental challenges (a few)</a:t>
              </a:r>
            </a:p>
          </p:txBody>
        </p:sp>
        <p:pic>
          <p:nvPicPr>
            <p:cNvPr id="34" name="Image 33">
              <a:extLst>
                <a:ext uri="{FF2B5EF4-FFF2-40B4-BE49-F238E27FC236}">
                  <a16:creationId xmlns:a16="http://schemas.microsoft.com/office/drawing/2014/main" id="{44AA3E56-6181-46A4-AFAD-DE35CE6B1141}"/>
                </a:ext>
              </a:extLst>
            </p:cNvPr>
            <p:cNvPicPr>
              <a:picLocks noChangeAspect="1"/>
            </p:cNvPicPr>
            <p:nvPr/>
          </p:nvPicPr>
          <p:blipFill>
            <a:blip r:embed="rId3"/>
            <a:stretch>
              <a:fillRect/>
            </a:stretch>
          </p:blipFill>
          <p:spPr>
            <a:xfrm>
              <a:off x="900048" y="3822056"/>
              <a:ext cx="599259" cy="458892"/>
            </a:xfrm>
            <a:prstGeom prst="chevron">
              <a:avLst/>
            </a:prstGeom>
            <a:ln w="19050">
              <a:solidFill>
                <a:srgbClr val="41C0F0"/>
              </a:solidFill>
            </a:ln>
          </p:spPr>
        </p:pic>
      </p:grpSp>
      <p:grpSp>
        <p:nvGrpSpPr>
          <p:cNvPr id="5" name="Groupe 4">
            <a:extLst>
              <a:ext uri="{FF2B5EF4-FFF2-40B4-BE49-F238E27FC236}">
                <a16:creationId xmlns:a16="http://schemas.microsoft.com/office/drawing/2014/main" id="{3CBB3281-8E33-4C7D-8113-F120491B44A6}"/>
              </a:ext>
            </a:extLst>
          </p:cNvPr>
          <p:cNvGrpSpPr/>
          <p:nvPr/>
        </p:nvGrpSpPr>
        <p:grpSpPr>
          <a:xfrm>
            <a:off x="863194" y="1366787"/>
            <a:ext cx="5657736" cy="830997"/>
            <a:chOff x="900047" y="1366787"/>
            <a:chExt cx="5657736" cy="830997"/>
          </a:xfrm>
        </p:grpSpPr>
        <p:sp>
          <p:nvSpPr>
            <p:cNvPr id="11" name="ZoneTexte 10">
              <a:extLst>
                <a:ext uri="{FF2B5EF4-FFF2-40B4-BE49-F238E27FC236}">
                  <a16:creationId xmlns:a16="http://schemas.microsoft.com/office/drawing/2014/main" id="{C1EFA1FD-CAFE-46C0-AC6B-731DA2EE7F63}"/>
                </a:ext>
              </a:extLst>
            </p:cNvPr>
            <p:cNvSpPr txBox="1"/>
            <p:nvPr/>
          </p:nvSpPr>
          <p:spPr>
            <a:xfrm>
              <a:off x="1659263" y="1366787"/>
              <a:ext cx="4898520" cy="830997"/>
            </a:xfrm>
            <a:prstGeom prst="rect">
              <a:avLst/>
            </a:prstGeom>
            <a:noFill/>
          </p:spPr>
          <p:txBody>
            <a:bodyPr wrap="none" rtlCol="0">
              <a:spAutoFit/>
            </a:bodyPr>
            <a:lstStyle/>
            <a:p>
              <a:r>
                <a:rPr lang="en-US" sz="2400" b="1" cap="small" dirty="0">
                  <a:solidFill>
                    <a:srgbClr val="AEDFE4"/>
                  </a:solidFill>
                </a:rPr>
                <a:t>nuclear data for fission technologies</a:t>
              </a:r>
            </a:p>
            <a:p>
              <a:r>
                <a:rPr lang="en-US" sz="2400" b="1" cap="small" dirty="0">
                  <a:solidFill>
                    <a:srgbClr val="AEDFE4"/>
                  </a:solidFill>
                </a:rPr>
                <a:t>	     </a:t>
              </a:r>
              <a:r>
                <a:rPr lang="en-US" sz="2400" dirty="0">
                  <a:solidFill>
                    <a:srgbClr val="AEDFE4"/>
                  </a:solidFill>
                </a:rPr>
                <a:t>What are we talking about?</a:t>
              </a:r>
            </a:p>
          </p:txBody>
        </p:sp>
        <p:pic>
          <p:nvPicPr>
            <p:cNvPr id="35" name="Image 34">
              <a:extLst>
                <a:ext uri="{FF2B5EF4-FFF2-40B4-BE49-F238E27FC236}">
                  <a16:creationId xmlns:a16="http://schemas.microsoft.com/office/drawing/2014/main" id="{BB9342F8-4549-4D78-99CC-885D4F04E305}"/>
                </a:ext>
              </a:extLst>
            </p:cNvPr>
            <p:cNvPicPr>
              <a:picLocks noChangeAspect="1"/>
            </p:cNvPicPr>
            <p:nvPr/>
          </p:nvPicPr>
          <p:blipFill>
            <a:blip r:embed="rId3"/>
            <a:stretch>
              <a:fillRect/>
            </a:stretch>
          </p:blipFill>
          <p:spPr>
            <a:xfrm>
              <a:off x="900047" y="1431115"/>
              <a:ext cx="599259" cy="458892"/>
            </a:xfrm>
            <a:prstGeom prst="chevron">
              <a:avLst/>
            </a:prstGeom>
            <a:ln w="19050">
              <a:solidFill>
                <a:srgbClr val="41C0F0"/>
              </a:solidFill>
            </a:ln>
          </p:spPr>
        </p:pic>
      </p:grpSp>
      <p:grpSp>
        <p:nvGrpSpPr>
          <p:cNvPr id="8" name="Groupe 7">
            <a:extLst>
              <a:ext uri="{FF2B5EF4-FFF2-40B4-BE49-F238E27FC236}">
                <a16:creationId xmlns:a16="http://schemas.microsoft.com/office/drawing/2014/main" id="{520EFCC6-67B5-4C62-87FD-1783AF78A074}"/>
              </a:ext>
            </a:extLst>
          </p:cNvPr>
          <p:cNvGrpSpPr/>
          <p:nvPr/>
        </p:nvGrpSpPr>
        <p:grpSpPr>
          <a:xfrm>
            <a:off x="863194" y="4663769"/>
            <a:ext cx="4442403" cy="707886"/>
            <a:chOff x="900048" y="4663769"/>
            <a:chExt cx="4442403" cy="707886"/>
          </a:xfrm>
        </p:grpSpPr>
        <p:sp>
          <p:nvSpPr>
            <p:cNvPr id="23" name="ZoneTexte 22">
              <a:extLst>
                <a:ext uri="{FF2B5EF4-FFF2-40B4-BE49-F238E27FC236}">
                  <a16:creationId xmlns:a16="http://schemas.microsoft.com/office/drawing/2014/main" id="{6843E7E2-A011-48F7-865C-32E4ABAC8517}"/>
                </a:ext>
              </a:extLst>
            </p:cNvPr>
            <p:cNvSpPr txBox="1"/>
            <p:nvPr/>
          </p:nvSpPr>
          <p:spPr>
            <a:xfrm>
              <a:off x="1659263" y="4663769"/>
              <a:ext cx="3683188" cy="707886"/>
            </a:xfrm>
            <a:prstGeom prst="rect">
              <a:avLst/>
            </a:prstGeom>
            <a:noFill/>
          </p:spPr>
          <p:txBody>
            <a:bodyPr wrap="none" rtlCol="0">
              <a:spAutoFit/>
            </a:bodyPr>
            <a:lstStyle/>
            <a:p>
              <a:r>
                <a:rPr lang="fr-FR" sz="4000" b="1" cap="small" dirty="0">
                  <a:solidFill>
                    <a:srgbClr val="3BBCC8"/>
                  </a:solidFill>
                </a:rPr>
                <a:t>Building bridges!</a:t>
              </a:r>
              <a:endParaRPr lang="en-US" sz="4000" b="1" cap="small" dirty="0">
                <a:solidFill>
                  <a:srgbClr val="3BBCC8"/>
                </a:solidFill>
              </a:endParaRPr>
            </a:p>
          </p:txBody>
        </p:sp>
        <p:pic>
          <p:nvPicPr>
            <p:cNvPr id="36" name="Image 35">
              <a:extLst>
                <a:ext uri="{FF2B5EF4-FFF2-40B4-BE49-F238E27FC236}">
                  <a16:creationId xmlns:a16="http://schemas.microsoft.com/office/drawing/2014/main" id="{17475984-2457-4C39-82B6-C0D69E80DD64}"/>
                </a:ext>
              </a:extLst>
            </p:cNvPr>
            <p:cNvPicPr>
              <a:picLocks noChangeAspect="1"/>
            </p:cNvPicPr>
            <p:nvPr/>
          </p:nvPicPr>
          <p:blipFill>
            <a:blip r:embed="rId3"/>
            <a:stretch>
              <a:fillRect/>
            </a:stretch>
          </p:blipFill>
          <p:spPr>
            <a:xfrm>
              <a:off x="900048" y="4827423"/>
              <a:ext cx="599259" cy="458892"/>
            </a:xfrm>
            <a:prstGeom prst="chevron">
              <a:avLst/>
            </a:prstGeom>
            <a:ln w="19050">
              <a:solidFill>
                <a:srgbClr val="41C0F0"/>
              </a:solidFill>
            </a:ln>
          </p:spPr>
        </p:pic>
      </p:grpSp>
      <p:grpSp>
        <p:nvGrpSpPr>
          <p:cNvPr id="6" name="Groupe 5">
            <a:extLst>
              <a:ext uri="{FF2B5EF4-FFF2-40B4-BE49-F238E27FC236}">
                <a16:creationId xmlns:a16="http://schemas.microsoft.com/office/drawing/2014/main" id="{7265F80E-E183-49F1-AD79-C1D5DF311CD0}"/>
              </a:ext>
            </a:extLst>
          </p:cNvPr>
          <p:cNvGrpSpPr/>
          <p:nvPr/>
        </p:nvGrpSpPr>
        <p:grpSpPr>
          <a:xfrm>
            <a:off x="863194" y="2791112"/>
            <a:ext cx="3274647" cy="461665"/>
            <a:chOff x="863194" y="2761764"/>
            <a:chExt cx="3274647" cy="461665"/>
          </a:xfrm>
        </p:grpSpPr>
        <p:sp>
          <p:nvSpPr>
            <p:cNvPr id="14" name="ZoneTexte 13">
              <a:extLst>
                <a:ext uri="{FF2B5EF4-FFF2-40B4-BE49-F238E27FC236}">
                  <a16:creationId xmlns:a16="http://schemas.microsoft.com/office/drawing/2014/main" id="{84692469-CD9E-4F24-99B9-7EA30FE16917}"/>
                </a:ext>
              </a:extLst>
            </p:cNvPr>
            <p:cNvSpPr txBox="1"/>
            <p:nvPr/>
          </p:nvSpPr>
          <p:spPr>
            <a:xfrm>
              <a:off x="1622409" y="2761764"/>
              <a:ext cx="2515432" cy="461665"/>
            </a:xfrm>
            <a:prstGeom prst="rect">
              <a:avLst/>
            </a:prstGeom>
            <a:noFill/>
          </p:spPr>
          <p:txBody>
            <a:bodyPr wrap="none" rtlCol="0">
              <a:spAutoFit/>
            </a:bodyPr>
            <a:lstStyle/>
            <a:p>
              <a:r>
                <a:rPr lang="en-US" sz="2400" b="1" cap="small" dirty="0">
                  <a:solidFill>
                    <a:srgbClr val="AEDFE4"/>
                  </a:solidFill>
                </a:rPr>
                <a:t>Definition of needs</a:t>
              </a:r>
            </a:p>
          </p:txBody>
        </p:sp>
        <p:pic>
          <p:nvPicPr>
            <p:cNvPr id="16" name="Image 15">
              <a:extLst>
                <a:ext uri="{FF2B5EF4-FFF2-40B4-BE49-F238E27FC236}">
                  <a16:creationId xmlns:a16="http://schemas.microsoft.com/office/drawing/2014/main" id="{5E406578-5A18-4F7A-B355-C9DA02A993D3}"/>
                </a:ext>
              </a:extLst>
            </p:cNvPr>
            <p:cNvPicPr>
              <a:picLocks noChangeAspect="1"/>
            </p:cNvPicPr>
            <p:nvPr/>
          </p:nvPicPr>
          <p:blipFill>
            <a:blip r:embed="rId3"/>
            <a:stretch>
              <a:fillRect/>
            </a:stretch>
          </p:blipFill>
          <p:spPr>
            <a:xfrm>
              <a:off x="863194" y="2762173"/>
              <a:ext cx="599259" cy="458892"/>
            </a:xfrm>
            <a:prstGeom prst="chevron">
              <a:avLst/>
            </a:prstGeom>
            <a:ln w="19050">
              <a:solidFill>
                <a:srgbClr val="41C0F0"/>
              </a:solidFill>
            </a:ln>
          </p:spPr>
        </p:pic>
      </p:grpSp>
      <p:pic>
        <p:nvPicPr>
          <p:cNvPr id="17" name="Image 16">
            <a:extLst>
              <a:ext uri="{FF2B5EF4-FFF2-40B4-BE49-F238E27FC236}">
                <a16:creationId xmlns:a16="http://schemas.microsoft.com/office/drawing/2014/main" id="{A95C5B8B-A048-4B20-BD43-3F61C14BAB71}"/>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a:off x="7248128" y="3250413"/>
            <a:ext cx="4720851" cy="3083004"/>
          </a:xfrm>
          <a:prstGeom prst="rect">
            <a:avLst/>
          </a:prstGeom>
        </p:spPr>
      </p:pic>
    </p:spTree>
    <p:extLst>
      <p:ext uri="{BB962C8B-B14F-4D97-AF65-F5344CB8AC3E}">
        <p14:creationId xmlns:p14="http://schemas.microsoft.com/office/powerpoint/2010/main" val="249233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34</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pic>
        <p:nvPicPr>
          <p:cNvPr id="24" name="Image 23">
            <a:extLst>
              <a:ext uri="{FF2B5EF4-FFF2-40B4-BE49-F238E27FC236}">
                <a16:creationId xmlns:a16="http://schemas.microsoft.com/office/drawing/2014/main" id="{89FD73DA-B5C7-4EBA-A4DF-C933F6B933F8}"/>
              </a:ext>
            </a:extLst>
          </p:cNvPr>
          <p:cNvPicPr>
            <a:picLocks noChangeAspect="1"/>
          </p:cNvPicPr>
          <p:nvPr/>
        </p:nvPicPr>
        <p:blipFill>
          <a:blip r:embed="rId3">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49798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35</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sp>
        <p:nvSpPr>
          <p:cNvPr id="18" name="ZoneTexte 17">
            <a:extLst>
              <a:ext uri="{FF2B5EF4-FFF2-40B4-BE49-F238E27FC236}">
                <a16:creationId xmlns:a16="http://schemas.microsoft.com/office/drawing/2014/main" id="{1E6919FB-47A3-44BD-B189-5DBA5078F895}"/>
              </a:ext>
            </a:extLst>
          </p:cNvPr>
          <p:cNvSpPr txBox="1"/>
          <p:nvPr/>
        </p:nvSpPr>
        <p:spPr>
          <a:xfrm>
            <a:off x="7825762" y="3079715"/>
            <a:ext cx="3873670" cy="3139321"/>
          </a:xfrm>
          <a:prstGeom prst="rect">
            <a:avLst/>
          </a:prstGeom>
          <a:noFill/>
        </p:spPr>
        <p:txBody>
          <a:bodyPr wrap="square" rtlCol="0">
            <a:spAutoFit/>
          </a:bodyPr>
          <a:lstStyle/>
          <a:p>
            <a:pPr marL="285750" indent="-285750">
              <a:buClr>
                <a:srgbClr val="7C8A5C"/>
              </a:buClr>
              <a:buFont typeface="Wingdings" panose="05000000000000000000" pitchFamily="2" charset="2"/>
              <a:buChar char="Ø"/>
            </a:pPr>
            <a:r>
              <a:rPr lang="en-US" dirty="0"/>
              <a:t>take advantage of the IAEA’s and NEA </a:t>
            </a:r>
            <a:r>
              <a:rPr lang="en-US" b="1" dirty="0">
                <a:solidFill>
                  <a:srgbClr val="C069B4"/>
                </a:solidFill>
              </a:rPr>
              <a:t>extraordinary documentary database </a:t>
            </a:r>
            <a:r>
              <a:rPr lang="en-US" dirty="0"/>
              <a:t>(CRP, WPEC,…)</a:t>
            </a:r>
          </a:p>
          <a:p>
            <a:pPr marL="285750" indent="-285750">
              <a:buClr>
                <a:srgbClr val="7C8A5C"/>
              </a:buClr>
              <a:buFont typeface="Wingdings" panose="05000000000000000000" pitchFamily="2" charset="2"/>
              <a:buChar char="Ø"/>
            </a:pPr>
            <a:r>
              <a:rPr lang="en-US" b="1" dirty="0">
                <a:solidFill>
                  <a:srgbClr val="C069B4"/>
                </a:solidFill>
              </a:rPr>
              <a:t>Exchanges with evaluators </a:t>
            </a:r>
            <a:r>
              <a:rPr lang="en-US" dirty="0"/>
              <a:t>before and after the experiment to enhance the chance to meet the experimental needs and improve the evaluation process (action in progress in EU-APRENDE project </a:t>
            </a:r>
            <a:r>
              <a:rPr lang="en-US" sz="1200" dirty="0">
                <a:solidFill>
                  <a:schemeClr val="tx2">
                    <a:lumMod val="60000"/>
                    <a:lumOff val="40000"/>
                  </a:schemeClr>
                </a:solidFill>
                <a:latin typeface="Agency FB" panose="020B0503020202020204" pitchFamily="34" charset="0"/>
              </a:rPr>
              <a:t>https://indico.psi.ch/event/16894/</a:t>
            </a:r>
            <a:r>
              <a:rPr lang="en-US" dirty="0">
                <a:latin typeface="Agency FB" panose="020B0503020202020204" pitchFamily="34" charset="0"/>
              </a:rPr>
              <a:t>)</a:t>
            </a:r>
            <a:endParaRPr lang="en-US" sz="1200" dirty="0">
              <a:solidFill>
                <a:schemeClr val="tx2">
                  <a:lumMod val="60000"/>
                  <a:lumOff val="40000"/>
                </a:schemeClr>
              </a:solidFill>
              <a:latin typeface="Agency FB" panose="020B0503020202020204" pitchFamily="34" charset="0"/>
            </a:endParaRPr>
          </a:p>
          <a:p>
            <a:endParaRPr lang="fr-FR" dirty="0"/>
          </a:p>
        </p:txBody>
      </p:sp>
      <p:pic>
        <p:nvPicPr>
          <p:cNvPr id="19" name="Image 18">
            <a:extLst>
              <a:ext uri="{FF2B5EF4-FFF2-40B4-BE49-F238E27FC236}">
                <a16:creationId xmlns:a16="http://schemas.microsoft.com/office/drawing/2014/main" id="{DCDD4655-5CA6-4B9E-BA06-DFC54FC868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1" t="19551" r="16401" b="19551"/>
          <a:stretch/>
        </p:blipFill>
        <p:spPr>
          <a:xfrm>
            <a:off x="10207693" y="5671000"/>
            <a:ext cx="913654" cy="828000"/>
          </a:xfrm>
          <a:prstGeom prst="rect">
            <a:avLst/>
          </a:prstGeom>
        </p:spPr>
      </p:pic>
      <p:grpSp>
        <p:nvGrpSpPr>
          <p:cNvPr id="20" name="Groupe 19">
            <a:extLst>
              <a:ext uri="{FF2B5EF4-FFF2-40B4-BE49-F238E27FC236}">
                <a16:creationId xmlns:a16="http://schemas.microsoft.com/office/drawing/2014/main" id="{8DFD94BD-BEA0-42C8-B901-74D120BB4ADA}"/>
              </a:ext>
            </a:extLst>
          </p:cNvPr>
          <p:cNvGrpSpPr/>
          <p:nvPr/>
        </p:nvGrpSpPr>
        <p:grpSpPr>
          <a:xfrm>
            <a:off x="7896200" y="2323632"/>
            <a:ext cx="3454504" cy="613192"/>
            <a:chOff x="7714705" y="2567020"/>
            <a:chExt cx="3454504" cy="613192"/>
          </a:xfrm>
        </p:grpSpPr>
        <p:pic>
          <p:nvPicPr>
            <p:cNvPr id="21" name="Image 20">
              <a:extLst>
                <a:ext uri="{FF2B5EF4-FFF2-40B4-BE49-F238E27FC236}">
                  <a16:creationId xmlns:a16="http://schemas.microsoft.com/office/drawing/2014/main" id="{B98961F7-5D82-495C-8596-1C3E8BB06433}"/>
                </a:ext>
              </a:extLst>
            </p:cNvPr>
            <p:cNvPicPr>
              <a:picLocks noChangeAspect="1"/>
            </p:cNvPicPr>
            <p:nvPr/>
          </p:nvPicPr>
          <p:blipFill rotWithShape="1">
            <a:blip r:embed="rId4">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2" name="ZoneTexte 21">
              <a:extLst>
                <a:ext uri="{FF2B5EF4-FFF2-40B4-BE49-F238E27FC236}">
                  <a16:creationId xmlns:a16="http://schemas.microsoft.com/office/drawing/2014/main" id="{74AF3E29-D01F-4434-BB97-9C564B3894B4}"/>
                </a:ext>
              </a:extLst>
            </p:cNvPr>
            <p:cNvSpPr txBox="1"/>
            <p:nvPr/>
          </p:nvSpPr>
          <p:spPr>
            <a:xfrm>
              <a:off x="8317338" y="2642784"/>
              <a:ext cx="2851871" cy="461665"/>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p:txBody>
        </p:sp>
      </p:grpSp>
      <p:pic>
        <p:nvPicPr>
          <p:cNvPr id="14" name="Image 13">
            <a:extLst>
              <a:ext uri="{FF2B5EF4-FFF2-40B4-BE49-F238E27FC236}">
                <a16:creationId xmlns:a16="http://schemas.microsoft.com/office/drawing/2014/main" id="{3FAD92E5-1063-4D06-994D-508A0A5B67F3}"/>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00752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36</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936824"/>
            <a:ext cx="3992407" cy="613192"/>
            <a:chOff x="7714705" y="2567020"/>
            <a:chExt cx="3992407" cy="613192"/>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642784"/>
              <a:ext cx="3389774" cy="461665"/>
            </a:xfrm>
            <a:prstGeom prst="rect">
              <a:avLst/>
            </a:prstGeom>
            <a:noFill/>
          </p:spPr>
          <p:txBody>
            <a:bodyPr wrap="none" rtlCol="0">
              <a:spAutoFit/>
            </a:bodyPr>
            <a:lstStyle/>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p:txBody>
        </p:sp>
      </p:grpSp>
      <p:sp>
        <p:nvSpPr>
          <p:cNvPr id="16" name="ZoneTexte 15">
            <a:extLst>
              <a:ext uri="{FF2B5EF4-FFF2-40B4-BE49-F238E27FC236}">
                <a16:creationId xmlns:a16="http://schemas.microsoft.com/office/drawing/2014/main" id="{8BD6C90F-CAA5-4CCE-818B-3F9B0A2C7A1A}"/>
              </a:ext>
            </a:extLst>
          </p:cNvPr>
          <p:cNvSpPr txBox="1"/>
          <p:nvPr/>
        </p:nvSpPr>
        <p:spPr>
          <a:xfrm>
            <a:off x="7867871" y="3700553"/>
            <a:ext cx="3873670" cy="2462213"/>
          </a:xfrm>
          <a:prstGeom prst="rect">
            <a:avLst/>
          </a:prstGeom>
          <a:noFill/>
        </p:spPr>
        <p:txBody>
          <a:bodyPr wrap="square" rtlCol="0">
            <a:spAutoFit/>
          </a:bodyPr>
          <a:lstStyle/>
          <a:p>
            <a:pPr marL="285750" indent="-285750">
              <a:buClr>
                <a:srgbClr val="7C8A5C"/>
              </a:buClr>
              <a:buFont typeface="Wingdings" panose="05000000000000000000" pitchFamily="2" charset="2"/>
              <a:buChar char="Ø"/>
            </a:pPr>
            <a:r>
              <a:rPr lang="en-US" dirty="0"/>
              <a:t>Apply the </a:t>
            </a:r>
            <a:r>
              <a:rPr lang="en-US" b="1" dirty="0">
                <a:solidFill>
                  <a:srgbClr val="C069B4"/>
                </a:solidFill>
              </a:rPr>
              <a:t>FAIR principle</a:t>
            </a:r>
          </a:p>
          <a:p>
            <a:pPr marL="285750" indent="-285750">
              <a:buClr>
                <a:srgbClr val="7C8A5C"/>
              </a:buClr>
              <a:buFont typeface="Wingdings" panose="05000000000000000000" pitchFamily="2" charset="2"/>
              <a:buChar char="Ø"/>
            </a:pPr>
            <a:r>
              <a:rPr lang="en-US" b="1" dirty="0">
                <a:solidFill>
                  <a:srgbClr val="C069B4"/>
                </a:solidFill>
              </a:rPr>
              <a:t>Detailed document on the uncertainty quantification, potential bias</a:t>
            </a:r>
            <a:r>
              <a:rPr lang="en-US" dirty="0"/>
              <a:t> to improve the evaluation process </a:t>
            </a:r>
          </a:p>
          <a:p>
            <a:pPr>
              <a:buClr>
                <a:srgbClr val="7C8A5C"/>
              </a:buClr>
            </a:pPr>
            <a:r>
              <a:rPr lang="en-US" sz="1400" dirty="0"/>
              <a:t>     (some templates exist ! </a:t>
            </a:r>
            <a:r>
              <a:rPr lang="en-US" sz="1400" dirty="0">
                <a:solidFill>
                  <a:schemeClr val="tx2">
                    <a:lumMod val="60000"/>
                    <a:lumOff val="40000"/>
                  </a:schemeClr>
                </a:solidFill>
                <a:latin typeface="Agency FB" panose="020B0503020202020204" pitchFamily="34" charset="0"/>
              </a:rPr>
              <a:t>Ex: </a:t>
            </a: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D. </a:t>
            </a:r>
            <a:r>
              <a:rPr lang="en-US" sz="1400" dirty="0" err="1">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Neudecker</a:t>
            </a: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 A.M. Lewis,      </a:t>
            </a:r>
          </a:p>
          <a:p>
            <a:pPr>
              <a:buClr>
                <a:srgbClr val="7C8A5C"/>
              </a:buClr>
            </a:pPr>
            <a:r>
              <a:rPr lang="en-US" sz="1400" dirty="0">
                <a:solidFill>
                  <a:schemeClr val="tx2">
                    <a:lumMod val="60000"/>
                    <a:lumOff val="40000"/>
                  </a:schemeClr>
                </a:solidFill>
                <a:latin typeface="Agency FB" panose="020B0503020202020204" pitchFamily="34" charset="0"/>
                <a:ea typeface="Calibri" panose="020F0502020204030204" pitchFamily="34" charset="0"/>
                <a:cs typeface="Times New Roman" panose="02020603050405020304" pitchFamily="18" charset="0"/>
              </a:rPr>
              <a:t>      </a:t>
            </a: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J.R. </a:t>
            </a:r>
            <a:r>
              <a:rPr lang="en-US" sz="1400" dirty="0" err="1">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Vanhoy</a:t>
            </a: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 et al., EPJ N 9 (2023) 31-32,33,35</a:t>
            </a:r>
            <a:r>
              <a:rPr lang="en-US" sz="1400" dirty="0">
                <a:effectLst/>
                <a:ea typeface="Calibri" panose="020F0502020204030204" pitchFamily="34" charset="0"/>
                <a:cs typeface="Times New Roman" panose="02020603050405020304" pitchFamily="18" charset="0"/>
              </a:rPr>
              <a:t>)</a:t>
            </a:r>
            <a:endParaRPr lang="en-US" sz="1400" dirty="0"/>
          </a:p>
          <a:p>
            <a:pPr marL="285750" indent="-285750">
              <a:buClr>
                <a:srgbClr val="7C8A5C"/>
              </a:buClr>
              <a:buFont typeface="Wingdings" panose="05000000000000000000" pitchFamily="2" charset="2"/>
              <a:buChar char="Ø"/>
              <a:tabLst>
                <a:tab pos="1424305" algn="l"/>
              </a:tabLst>
            </a:pPr>
            <a:r>
              <a:rPr lang="en-US" dirty="0"/>
              <a:t>Provide experimental </a:t>
            </a:r>
            <a:r>
              <a:rPr lang="en-US" b="1" dirty="0">
                <a:solidFill>
                  <a:srgbClr val="C069B4"/>
                </a:solidFill>
              </a:rPr>
              <a:t>correlations and covariances</a:t>
            </a:r>
            <a:endParaRPr lang="fr-FR" b="1" dirty="0">
              <a:solidFill>
                <a:srgbClr val="C069B4"/>
              </a:solidFill>
            </a:endParaRPr>
          </a:p>
        </p:txBody>
      </p:sp>
      <p:grpSp>
        <p:nvGrpSpPr>
          <p:cNvPr id="21" name="Groupe 20">
            <a:extLst>
              <a:ext uri="{FF2B5EF4-FFF2-40B4-BE49-F238E27FC236}">
                <a16:creationId xmlns:a16="http://schemas.microsoft.com/office/drawing/2014/main" id="{A7D5D3FD-7C25-4131-932D-C7FB5EA6E967}"/>
              </a:ext>
            </a:extLst>
          </p:cNvPr>
          <p:cNvGrpSpPr/>
          <p:nvPr/>
        </p:nvGrpSpPr>
        <p:grpSpPr>
          <a:xfrm>
            <a:off x="7896200" y="2323632"/>
            <a:ext cx="3454504" cy="613192"/>
            <a:chOff x="7714705" y="2567020"/>
            <a:chExt cx="3454504" cy="613192"/>
          </a:xfrm>
        </p:grpSpPr>
        <p:pic>
          <p:nvPicPr>
            <p:cNvPr id="22" name="Image 21">
              <a:extLst>
                <a:ext uri="{FF2B5EF4-FFF2-40B4-BE49-F238E27FC236}">
                  <a16:creationId xmlns:a16="http://schemas.microsoft.com/office/drawing/2014/main" id="{FC549BB8-F8F8-41AE-8DA7-6EFEE63C1BF0}"/>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3" name="ZoneTexte 22">
              <a:extLst>
                <a:ext uri="{FF2B5EF4-FFF2-40B4-BE49-F238E27FC236}">
                  <a16:creationId xmlns:a16="http://schemas.microsoft.com/office/drawing/2014/main" id="{BB01CBC5-8C02-4F99-BB06-F856388B9774}"/>
                </a:ext>
              </a:extLst>
            </p:cNvPr>
            <p:cNvSpPr txBox="1"/>
            <p:nvPr/>
          </p:nvSpPr>
          <p:spPr>
            <a:xfrm>
              <a:off x="8317338" y="2642784"/>
              <a:ext cx="2851871" cy="461665"/>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p:txBody>
        </p:sp>
      </p:grpSp>
      <p:pic>
        <p:nvPicPr>
          <p:cNvPr id="26" name="Image 25">
            <a:extLst>
              <a:ext uri="{FF2B5EF4-FFF2-40B4-BE49-F238E27FC236}">
                <a16:creationId xmlns:a16="http://schemas.microsoft.com/office/drawing/2014/main" id="{27D5A5E7-A0B4-46F0-A951-BE7CD9353B4A}"/>
              </a:ext>
            </a:extLst>
          </p:cNvPr>
          <p:cNvPicPr>
            <a:picLocks noChangeAspect="1"/>
          </p:cNvPicPr>
          <p:nvPr/>
        </p:nvPicPr>
        <p:blipFill>
          <a:blip r:embed="rId4">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82548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37</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pic>
        <p:nvPicPr>
          <p:cNvPr id="25" name="Image 24">
            <a:extLst>
              <a:ext uri="{FF2B5EF4-FFF2-40B4-BE49-F238E27FC236}">
                <a16:creationId xmlns:a16="http://schemas.microsoft.com/office/drawing/2014/main" id="{272F447B-81AF-454B-B0F9-63A87A9A7B40}"/>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sp>
        <p:nvSpPr>
          <p:cNvPr id="28" name="ZoneTexte 27">
            <a:extLst>
              <a:ext uri="{FF2B5EF4-FFF2-40B4-BE49-F238E27FC236}">
                <a16:creationId xmlns:a16="http://schemas.microsoft.com/office/drawing/2014/main" id="{19BC3D0A-E7E6-4030-8FA1-16EE6DA7DBCE}"/>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pic>
        <p:nvPicPr>
          <p:cNvPr id="29" name="Image 28">
            <a:extLst>
              <a:ext uri="{FF2B5EF4-FFF2-40B4-BE49-F238E27FC236}">
                <a16:creationId xmlns:a16="http://schemas.microsoft.com/office/drawing/2014/main" id="{97ADEE77-D963-49F8-AEFA-B8DAD6F779DA}"/>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23398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38</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grpSp>
        <p:nvGrpSpPr>
          <p:cNvPr id="21" name="Groupe 20">
            <a:extLst>
              <a:ext uri="{FF2B5EF4-FFF2-40B4-BE49-F238E27FC236}">
                <a16:creationId xmlns:a16="http://schemas.microsoft.com/office/drawing/2014/main" id="{99D187D0-6303-4459-BE97-436B178A9538}"/>
              </a:ext>
            </a:extLst>
          </p:cNvPr>
          <p:cNvGrpSpPr/>
          <p:nvPr/>
        </p:nvGrpSpPr>
        <p:grpSpPr>
          <a:xfrm>
            <a:off x="302760" y="2060848"/>
            <a:ext cx="3662573" cy="613192"/>
            <a:chOff x="7714705" y="2567020"/>
            <a:chExt cx="3662573" cy="613192"/>
          </a:xfrm>
        </p:grpSpPr>
        <p:pic>
          <p:nvPicPr>
            <p:cNvPr id="22" name="Image 21">
              <a:extLst>
                <a:ext uri="{FF2B5EF4-FFF2-40B4-BE49-F238E27FC236}">
                  <a16:creationId xmlns:a16="http://schemas.microsoft.com/office/drawing/2014/main" id="{32B33A03-F7B3-4CA1-9505-9C0FC8074CCB}"/>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3" name="ZoneTexte 22">
              <a:extLst>
                <a:ext uri="{FF2B5EF4-FFF2-40B4-BE49-F238E27FC236}">
                  <a16:creationId xmlns:a16="http://schemas.microsoft.com/office/drawing/2014/main" id="{254A3200-D7E1-4184-8A9E-F54EB69F073E}"/>
                </a:ext>
              </a:extLst>
            </p:cNvPr>
            <p:cNvSpPr txBox="1"/>
            <p:nvPr/>
          </p:nvSpPr>
          <p:spPr>
            <a:xfrm>
              <a:off x="8317338" y="2642784"/>
              <a:ext cx="3059940" cy="461665"/>
            </a:xfrm>
            <a:prstGeom prst="rect">
              <a:avLst/>
            </a:prstGeom>
            <a:noFill/>
          </p:spPr>
          <p:txBody>
            <a:bodyPr wrap="none" rtlCol="0">
              <a:spAutoFit/>
            </a:bodyPr>
            <a:lstStyle/>
            <a:p>
              <a:r>
                <a:rPr lang="fr-FR" sz="2400" b="1" cap="small" dirty="0">
                  <a:solidFill>
                    <a:srgbClr val="7C8A5C"/>
                  </a:solidFill>
                </a:rPr>
                <a:t>Nuclear structure data</a:t>
              </a:r>
            </a:p>
          </p:txBody>
        </p:sp>
      </p:grpSp>
      <p:sp>
        <p:nvSpPr>
          <p:cNvPr id="24" name="ZoneTexte 23">
            <a:extLst>
              <a:ext uri="{FF2B5EF4-FFF2-40B4-BE49-F238E27FC236}">
                <a16:creationId xmlns:a16="http://schemas.microsoft.com/office/drawing/2014/main" id="{121CBC9C-BCC8-44F2-98E3-14F94CE80C64}"/>
              </a:ext>
            </a:extLst>
          </p:cNvPr>
          <p:cNvSpPr txBox="1"/>
          <p:nvPr/>
        </p:nvSpPr>
        <p:spPr>
          <a:xfrm>
            <a:off x="279024" y="2786052"/>
            <a:ext cx="3873670" cy="1631216"/>
          </a:xfrm>
          <a:prstGeom prst="rect">
            <a:avLst/>
          </a:prstGeom>
          <a:noFill/>
        </p:spPr>
        <p:txBody>
          <a:bodyPr wrap="square" rtlCol="0">
            <a:spAutoFit/>
          </a:bodyPr>
          <a:lstStyle/>
          <a:p>
            <a:pPr marL="285750" indent="-285750">
              <a:buClr>
                <a:srgbClr val="7C8A5C"/>
              </a:buClr>
              <a:buFont typeface="Wingdings" panose="05000000000000000000" pitchFamily="2" charset="2"/>
              <a:buChar char="Ø"/>
            </a:pPr>
            <a:r>
              <a:rPr lang="en-US" dirty="0"/>
              <a:t>Many experimental techniques are based on </a:t>
            </a:r>
            <a:r>
              <a:rPr lang="en-US" b="1" dirty="0">
                <a:solidFill>
                  <a:srgbClr val="C069B4"/>
                </a:solidFill>
              </a:rPr>
              <a:t>nuclear structure information</a:t>
            </a:r>
            <a:r>
              <a:rPr lang="en-US" dirty="0"/>
              <a:t>. </a:t>
            </a:r>
          </a:p>
          <a:p>
            <a:pPr>
              <a:buClr>
                <a:srgbClr val="7C8A5C"/>
              </a:buClr>
            </a:pPr>
            <a:r>
              <a:rPr lang="en-US" dirty="0"/>
              <a:t>     Lack of precise information. </a:t>
            </a:r>
          </a:p>
          <a:p>
            <a:pPr>
              <a:buClr>
                <a:srgbClr val="7C8A5C"/>
              </a:buClr>
            </a:pP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Need for precise nuclear structure data for reactor studies, </a:t>
            </a:r>
            <a:r>
              <a:rPr lang="en-US" sz="1400" dirty="0" err="1">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G.Henning</a:t>
            </a:r>
            <a:r>
              <a:rPr lang="en-US" sz="1400" dirty="0">
                <a:solidFill>
                  <a:schemeClr val="tx2">
                    <a:lumMod val="60000"/>
                    <a:lumOff val="40000"/>
                  </a:schemeClr>
                </a:solidFill>
                <a:effectLst/>
                <a:latin typeface="Agency FB" panose="020B0503020202020204" pitchFamily="34" charset="0"/>
                <a:ea typeface="Calibri" panose="020F0502020204030204" pitchFamily="34" charset="0"/>
                <a:cs typeface="Times New Roman" panose="02020603050405020304" pitchFamily="18" charset="0"/>
              </a:rPr>
              <a:t> et al. EPJ N 10, 6 (2024)</a:t>
            </a:r>
            <a:endParaRPr lang="en-US" sz="1400" dirty="0"/>
          </a:p>
        </p:txBody>
      </p:sp>
      <p:pic>
        <p:nvPicPr>
          <p:cNvPr id="30" name="Image 29">
            <a:extLst>
              <a:ext uri="{FF2B5EF4-FFF2-40B4-BE49-F238E27FC236}">
                <a16:creationId xmlns:a16="http://schemas.microsoft.com/office/drawing/2014/main" id="{05EFC61C-7C3B-49EE-AC51-81D83400612C}"/>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pic>
        <p:nvPicPr>
          <p:cNvPr id="32" name="Image 31">
            <a:extLst>
              <a:ext uri="{FF2B5EF4-FFF2-40B4-BE49-F238E27FC236}">
                <a16:creationId xmlns:a16="http://schemas.microsoft.com/office/drawing/2014/main" id="{14E81992-A89E-41ED-83E0-7910E32324A0}"/>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3" name="ZoneTexte 32">
            <a:extLst>
              <a:ext uri="{FF2B5EF4-FFF2-40B4-BE49-F238E27FC236}">
                <a16:creationId xmlns:a16="http://schemas.microsoft.com/office/drawing/2014/main" id="{2E2A09E9-9634-4789-9BC7-91FD51B6C1C8}"/>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Tree>
    <p:extLst>
      <p:ext uri="{BB962C8B-B14F-4D97-AF65-F5344CB8AC3E}">
        <p14:creationId xmlns:p14="http://schemas.microsoft.com/office/powerpoint/2010/main" val="50565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39</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grpSp>
        <p:nvGrpSpPr>
          <p:cNvPr id="25" name="Groupe 24">
            <a:extLst>
              <a:ext uri="{FF2B5EF4-FFF2-40B4-BE49-F238E27FC236}">
                <a16:creationId xmlns:a16="http://schemas.microsoft.com/office/drawing/2014/main" id="{E63B90BD-1CE6-4B0B-982E-6E8996F4D219}"/>
              </a:ext>
            </a:extLst>
          </p:cNvPr>
          <p:cNvGrpSpPr/>
          <p:nvPr/>
        </p:nvGrpSpPr>
        <p:grpSpPr>
          <a:xfrm>
            <a:off x="256900" y="2705936"/>
            <a:ext cx="3586848" cy="613192"/>
            <a:chOff x="7714705" y="2567020"/>
            <a:chExt cx="3586848" cy="613192"/>
          </a:xfrm>
        </p:grpSpPr>
        <p:pic>
          <p:nvPicPr>
            <p:cNvPr id="26" name="Image 25">
              <a:extLst>
                <a:ext uri="{FF2B5EF4-FFF2-40B4-BE49-F238E27FC236}">
                  <a16:creationId xmlns:a16="http://schemas.microsoft.com/office/drawing/2014/main" id="{FFC3EEB9-F75B-4220-B8F8-B05D18184C72}"/>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7" name="ZoneTexte 26">
              <a:extLst>
                <a:ext uri="{FF2B5EF4-FFF2-40B4-BE49-F238E27FC236}">
                  <a16:creationId xmlns:a16="http://schemas.microsoft.com/office/drawing/2014/main" id="{A5E890C8-CF92-4A1F-A60C-3C873F2B86F5}"/>
                </a:ext>
              </a:extLst>
            </p:cNvPr>
            <p:cNvSpPr txBox="1"/>
            <p:nvPr/>
          </p:nvSpPr>
          <p:spPr>
            <a:xfrm>
              <a:off x="8317338" y="2642784"/>
              <a:ext cx="2984215" cy="461665"/>
            </a:xfrm>
            <a:prstGeom prst="rect">
              <a:avLst/>
            </a:prstGeom>
            <a:noFill/>
          </p:spPr>
          <p:txBody>
            <a:bodyPr wrap="none" rtlCol="0">
              <a:spAutoFit/>
            </a:bodyPr>
            <a:lstStyle/>
            <a:p>
              <a:r>
                <a:rPr lang="fr-FR" sz="2400" b="1" cap="small" dirty="0">
                  <a:solidFill>
                    <a:srgbClr val="7C8A5C"/>
                  </a:solidFill>
                </a:rPr>
                <a:t>Innovative experiments</a:t>
              </a:r>
            </a:p>
          </p:txBody>
        </p:sp>
      </p:grpSp>
      <p:sp>
        <p:nvSpPr>
          <p:cNvPr id="28" name="ZoneTexte 27">
            <a:extLst>
              <a:ext uri="{FF2B5EF4-FFF2-40B4-BE49-F238E27FC236}">
                <a16:creationId xmlns:a16="http://schemas.microsoft.com/office/drawing/2014/main" id="{B657D04C-DB45-40E9-891F-A3D0CBE2BE0D}"/>
              </a:ext>
            </a:extLst>
          </p:cNvPr>
          <p:cNvSpPr txBox="1"/>
          <p:nvPr/>
        </p:nvSpPr>
        <p:spPr>
          <a:xfrm>
            <a:off x="494137" y="3257359"/>
            <a:ext cx="4249066" cy="2246769"/>
          </a:xfrm>
          <a:prstGeom prst="rect">
            <a:avLst/>
          </a:prstGeom>
          <a:noFill/>
        </p:spPr>
        <p:txBody>
          <a:bodyPr wrap="square" rtlCol="0">
            <a:spAutoFit/>
          </a:bodyPr>
          <a:lstStyle/>
          <a:p>
            <a:pPr marL="285750" indent="-285750">
              <a:buClr>
                <a:srgbClr val="7C8A5C"/>
              </a:buClr>
              <a:buFont typeface="Wingdings" panose="05000000000000000000" pitchFamily="2" charset="2"/>
              <a:buChar char="Ø"/>
            </a:pPr>
            <a:r>
              <a:rPr lang="en-US" dirty="0"/>
              <a:t>Still challenge for nuclei </a:t>
            </a:r>
          </a:p>
          <a:p>
            <a:pPr>
              <a:buClr>
                <a:srgbClr val="7C8A5C"/>
              </a:buClr>
            </a:pPr>
            <a:r>
              <a:rPr lang="en-US" dirty="0"/>
              <a:t>      with short half life </a:t>
            </a:r>
          </a:p>
          <a:p>
            <a:pPr>
              <a:buClr>
                <a:srgbClr val="7C8A5C"/>
              </a:buClr>
            </a:pPr>
            <a:r>
              <a:rPr lang="en-US" dirty="0"/>
              <a:t>      (Xe-135, U-237, Np-239)</a:t>
            </a:r>
          </a:p>
          <a:p>
            <a:pPr>
              <a:buClr>
                <a:srgbClr val="7C8A5C"/>
              </a:buClr>
            </a:pPr>
            <a:r>
              <a:rPr lang="en-US" sz="1600" dirty="0">
                <a:solidFill>
                  <a:srgbClr val="0070C0"/>
                </a:solidFill>
              </a:rPr>
              <a:t>IAEA Technical Meeting on Neutron-induced Reactions on Short-lived Nuclei- 2025/08/25-29 </a:t>
            </a:r>
          </a:p>
          <a:p>
            <a:pPr marL="285750" indent="-285750">
              <a:buClr>
                <a:srgbClr val="7C8A5C"/>
              </a:buClr>
              <a:buFont typeface="Wingdings" panose="05000000000000000000" pitchFamily="2" charset="2"/>
              <a:buChar char="Ø"/>
            </a:pPr>
            <a:r>
              <a:rPr lang="en-US" dirty="0"/>
              <a:t>Take advantage of new development in fundamental nuclear physics research.</a:t>
            </a:r>
          </a:p>
          <a:p>
            <a:pPr>
              <a:buClr>
                <a:srgbClr val="7C8A5C"/>
              </a:buClr>
            </a:pPr>
            <a:r>
              <a:rPr lang="en-US" dirty="0"/>
              <a:t>Ex : storage Rings</a:t>
            </a:r>
          </a:p>
        </p:txBody>
      </p:sp>
      <p:grpSp>
        <p:nvGrpSpPr>
          <p:cNvPr id="32" name="Groupe 31">
            <a:extLst>
              <a:ext uri="{FF2B5EF4-FFF2-40B4-BE49-F238E27FC236}">
                <a16:creationId xmlns:a16="http://schemas.microsoft.com/office/drawing/2014/main" id="{5A0B3F70-56A1-47AB-B1F5-25B31516A2FA}"/>
              </a:ext>
            </a:extLst>
          </p:cNvPr>
          <p:cNvGrpSpPr/>
          <p:nvPr/>
        </p:nvGrpSpPr>
        <p:grpSpPr>
          <a:xfrm>
            <a:off x="256900" y="2060848"/>
            <a:ext cx="3662573" cy="613192"/>
            <a:chOff x="7714705" y="2567020"/>
            <a:chExt cx="3662573" cy="613192"/>
          </a:xfrm>
        </p:grpSpPr>
        <p:pic>
          <p:nvPicPr>
            <p:cNvPr id="33" name="Image 32">
              <a:extLst>
                <a:ext uri="{FF2B5EF4-FFF2-40B4-BE49-F238E27FC236}">
                  <a16:creationId xmlns:a16="http://schemas.microsoft.com/office/drawing/2014/main" id="{A513074E-F898-4601-87B7-0851ED51F885}"/>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34" name="ZoneTexte 33">
              <a:extLst>
                <a:ext uri="{FF2B5EF4-FFF2-40B4-BE49-F238E27FC236}">
                  <a16:creationId xmlns:a16="http://schemas.microsoft.com/office/drawing/2014/main" id="{46D1F8BF-9FE4-43E1-BE2D-2062C32878EA}"/>
                </a:ext>
              </a:extLst>
            </p:cNvPr>
            <p:cNvSpPr txBox="1"/>
            <p:nvPr/>
          </p:nvSpPr>
          <p:spPr>
            <a:xfrm>
              <a:off x="8317338" y="2642784"/>
              <a:ext cx="3059940" cy="461665"/>
            </a:xfrm>
            <a:prstGeom prst="rect">
              <a:avLst/>
            </a:prstGeom>
            <a:noFill/>
          </p:spPr>
          <p:txBody>
            <a:bodyPr wrap="none" rtlCol="0">
              <a:spAutoFit/>
            </a:bodyPr>
            <a:lstStyle/>
            <a:p>
              <a:r>
                <a:rPr lang="fr-FR" sz="2400" b="1" cap="small" dirty="0">
                  <a:solidFill>
                    <a:srgbClr val="7C8A5C"/>
                  </a:solidFill>
                </a:rPr>
                <a:t>Nuclear structure data</a:t>
              </a:r>
            </a:p>
          </p:txBody>
        </p:sp>
      </p:grpSp>
      <p:pic>
        <p:nvPicPr>
          <p:cNvPr id="36" name="Image 35">
            <a:extLst>
              <a:ext uri="{FF2B5EF4-FFF2-40B4-BE49-F238E27FC236}">
                <a16:creationId xmlns:a16="http://schemas.microsoft.com/office/drawing/2014/main" id="{C70715AC-D770-41FF-9AB3-88AA551543BC}"/>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pic>
        <p:nvPicPr>
          <p:cNvPr id="38" name="Image 37">
            <a:extLst>
              <a:ext uri="{FF2B5EF4-FFF2-40B4-BE49-F238E27FC236}">
                <a16:creationId xmlns:a16="http://schemas.microsoft.com/office/drawing/2014/main" id="{84538E11-2BED-4819-A6C4-92581C18D0CA}"/>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9" name="ZoneTexte 38">
            <a:extLst>
              <a:ext uri="{FF2B5EF4-FFF2-40B4-BE49-F238E27FC236}">
                <a16:creationId xmlns:a16="http://schemas.microsoft.com/office/drawing/2014/main" id="{2D1A7799-BBC6-4000-AE4C-73E362340E10}"/>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Tree>
    <p:extLst>
      <p:ext uri="{BB962C8B-B14F-4D97-AF65-F5344CB8AC3E}">
        <p14:creationId xmlns:p14="http://schemas.microsoft.com/office/powerpoint/2010/main" val="125864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4</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cap="small">
                <a:solidFill>
                  <a:srgbClr val="428294"/>
                </a:solidFill>
              </a:rPr>
              <a:t>nuclear data for </a:t>
            </a:r>
            <a:r>
              <a:rPr lang="en-US" sz="3600" b="1" u="sng" cap="small">
                <a:solidFill>
                  <a:srgbClr val="428294"/>
                </a:solidFill>
              </a:rPr>
              <a:t>fission technologies</a:t>
            </a:r>
          </a:p>
        </p:txBody>
      </p:sp>
      <p:sp>
        <p:nvSpPr>
          <p:cNvPr id="9" name="ZoneTexte 8">
            <a:extLst>
              <a:ext uri="{FF2B5EF4-FFF2-40B4-BE49-F238E27FC236}">
                <a16:creationId xmlns:a16="http://schemas.microsoft.com/office/drawing/2014/main" id="{E5CF01BF-AC42-4B47-A599-4A842C8286E0}"/>
              </a:ext>
            </a:extLst>
          </p:cNvPr>
          <p:cNvSpPr txBox="1"/>
          <p:nvPr/>
        </p:nvSpPr>
        <p:spPr>
          <a:xfrm>
            <a:off x="8181069" y="1142660"/>
            <a:ext cx="4467659" cy="461665"/>
          </a:xfrm>
          <a:prstGeom prst="rect">
            <a:avLst/>
          </a:prstGeom>
          <a:noFill/>
        </p:spPr>
        <p:txBody>
          <a:bodyPr wrap="square" rtlCol="0">
            <a:spAutoFit/>
          </a:bodyPr>
          <a:lstStyle/>
          <a:p>
            <a:r>
              <a:rPr lang="en-US" sz="2400" b="1" dirty="0"/>
              <a:t>« fission technologies » cover</a:t>
            </a:r>
          </a:p>
        </p:txBody>
      </p:sp>
      <p:grpSp>
        <p:nvGrpSpPr>
          <p:cNvPr id="46" name="Groupe 45">
            <a:extLst>
              <a:ext uri="{FF2B5EF4-FFF2-40B4-BE49-F238E27FC236}">
                <a16:creationId xmlns:a16="http://schemas.microsoft.com/office/drawing/2014/main" id="{77862646-0275-44D1-A7D2-8E295001965C}"/>
              </a:ext>
            </a:extLst>
          </p:cNvPr>
          <p:cNvGrpSpPr/>
          <p:nvPr/>
        </p:nvGrpSpPr>
        <p:grpSpPr>
          <a:xfrm>
            <a:off x="3588" y="1345027"/>
            <a:ext cx="7388556" cy="4964293"/>
            <a:chOff x="116173" y="1124744"/>
            <a:chExt cx="7388556" cy="4964293"/>
          </a:xfrm>
        </p:grpSpPr>
        <p:pic>
          <p:nvPicPr>
            <p:cNvPr id="14" name="Image 13">
              <a:extLst>
                <a:ext uri="{FF2B5EF4-FFF2-40B4-BE49-F238E27FC236}">
                  <a16:creationId xmlns:a16="http://schemas.microsoft.com/office/drawing/2014/main" id="{C0844275-3B3A-4644-AC1A-DC7A26A4F512}"/>
                </a:ext>
              </a:extLst>
            </p:cNvPr>
            <p:cNvPicPr>
              <a:picLocks noChangeAspect="1"/>
            </p:cNvPicPr>
            <p:nvPr/>
          </p:nvPicPr>
          <p:blipFill>
            <a:blip r:embed="rId2"/>
            <a:stretch>
              <a:fillRect/>
            </a:stretch>
          </p:blipFill>
          <p:spPr>
            <a:xfrm>
              <a:off x="116173" y="1124744"/>
              <a:ext cx="7388556" cy="4964293"/>
            </a:xfrm>
            <a:prstGeom prst="rect">
              <a:avLst/>
            </a:prstGeom>
          </p:spPr>
        </p:pic>
        <p:grpSp>
          <p:nvGrpSpPr>
            <p:cNvPr id="5" name="Groupe 4">
              <a:extLst>
                <a:ext uri="{FF2B5EF4-FFF2-40B4-BE49-F238E27FC236}">
                  <a16:creationId xmlns:a16="http://schemas.microsoft.com/office/drawing/2014/main" id="{3EF55725-AC5D-4DD2-889E-4AD4ECFFEF78}"/>
                </a:ext>
              </a:extLst>
            </p:cNvPr>
            <p:cNvGrpSpPr/>
            <p:nvPr/>
          </p:nvGrpSpPr>
          <p:grpSpPr>
            <a:xfrm>
              <a:off x="2999656" y="3068960"/>
              <a:ext cx="2232248" cy="792088"/>
              <a:chOff x="2999656" y="3068960"/>
              <a:chExt cx="2232248" cy="792088"/>
            </a:xfrm>
          </p:grpSpPr>
          <p:sp>
            <p:nvSpPr>
              <p:cNvPr id="4" name="Rectangle 3">
                <a:extLst>
                  <a:ext uri="{FF2B5EF4-FFF2-40B4-BE49-F238E27FC236}">
                    <a16:creationId xmlns:a16="http://schemas.microsoft.com/office/drawing/2014/main" id="{23222AF0-AF65-4449-B7AA-872F5B90C7F4}"/>
                  </a:ext>
                </a:extLst>
              </p:cNvPr>
              <p:cNvSpPr/>
              <p:nvPr/>
            </p:nvSpPr>
            <p:spPr>
              <a:xfrm>
                <a:off x="2999656" y="306896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BB306F88-53FA-4672-A0F7-919089B30669}"/>
                  </a:ext>
                </a:extLst>
              </p:cNvPr>
              <p:cNvSpPr txBox="1"/>
              <p:nvPr/>
            </p:nvSpPr>
            <p:spPr>
              <a:xfrm>
                <a:off x="3092575" y="3203394"/>
                <a:ext cx="2060179" cy="523220"/>
              </a:xfrm>
              <a:prstGeom prst="rect">
                <a:avLst/>
              </a:prstGeom>
              <a:noFill/>
            </p:spPr>
            <p:txBody>
              <a:bodyPr wrap="none" rtlCol="0">
                <a:spAutoFit/>
              </a:bodyPr>
              <a:lstStyle/>
              <a:p>
                <a:r>
                  <a:rPr lang="en-US" sz="2800" b="1">
                    <a:solidFill>
                      <a:srgbClr val="AEBAC8"/>
                    </a:solidFill>
                    <a:latin typeface="Aharoni" panose="02010803020104030203" pitchFamily="2" charset="-79"/>
                    <a:cs typeface="Aharoni" panose="02010803020104030203" pitchFamily="2" charset="-79"/>
                  </a:rPr>
                  <a:t>FUEL CYCLE</a:t>
                </a:r>
              </a:p>
            </p:txBody>
          </p:sp>
        </p:grpSp>
        <p:grpSp>
          <p:nvGrpSpPr>
            <p:cNvPr id="12" name="Groupe 11">
              <a:extLst>
                <a:ext uri="{FF2B5EF4-FFF2-40B4-BE49-F238E27FC236}">
                  <a16:creationId xmlns:a16="http://schemas.microsoft.com/office/drawing/2014/main" id="{8781C742-2C74-4D73-AAB8-CCD62097B0ED}"/>
                </a:ext>
              </a:extLst>
            </p:cNvPr>
            <p:cNvGrpSpPr/>
            <p:nvPr/>
          </p:nvGrpSpPr>
          <p:grpSpPr>
            <a:xfrm>
              <a:off x="182967" y="1248725"/>
              <a:ext cx="771992" cy="740115"/>
              <a:chOff x="182967" y="1248725"/>
              <a:chExt cx="771992" cy="740115"/>
            </a:xfrm>
          </p:grpSpPr>
          <p:sp>
            <p:nvSpPr>
              <p:cNvPr id="8" name="Rectangle : avec coin arrondi et coin rogné en haut 7">
                <a:extLst>
                  <a:ext uri="{FF2B5EF4-FFF2-40B4-BE49-F238E27FC236}">
                    <a16:creationId xmlns:a16="http://schemas.microsoft.com/office/drawing/2014/main" id="{9E145E43-EB90-4AF5-AFD4-E7A218686686}"/>
                  </a:ext>
                </a:extLst>
              </p:cNvPr>
              <p:cNvSpPr/>
              <p:nvPr/>
            </p:nvSpPr>
            <p:spPr>
              <a:xfrm>
                <a:off x="243256" y="1772816"/>
                <a:ext cx="576064" cy="216024"/>
              </a:xfrm>
              <a:prstGeom prst="snipRoundRect">
                <a:avLst>
                  <a:gd name="adj1" fmla="val 16667"/>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922BDD5B-DFCC-4962-9D03-1BE790B58F55}"/>
                  </a:ext>
                </a:extLst>
              </p:cNvPr>
              <p:cNvSpPr txBox="1"/>
              <p:nvPr/>
            </p:nvSpPr>
            <p:spPr>
              <a:xfrm>
                <a:off x="182967" y="1248725"/>
                <a:ext cx="771992" cy="400110"/>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Uranium mines</a:t>
                </a:r>
              </a:p>
            </p:txBody>
          </p:sp>
        </p:grpSp>
        <p:sp>
          <p:nvSpPr>
            <p:cNvPr id="11" name="ZoneTexte 10">
              <a:extLst>
                <a:ext uri="{FF2B5EF4-FFF2-40B4-BE49-F238E27FC236}">
                  <a16:creationId xmlns:a16="http://schemas.microsoft.com/office/drawing/2014/main" id="{7F902586-4AE0-4814-B35E-E25C25559D46}"/>
                </a:ext>
              </a:extLst>
            </p:cNvPr>
            <p:cNvSpPr txBox="1"/>
            <p:nvPr/>
          </p:nvSpPr>
          <p:spPr>
            <a:xfrm>
              <a:off x="3365289" y="1541984"/>
              <a:ext cx="1438214"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plants       </a:t>
              </a:r>
            </a:p>
          </p:txBody>
        </p:sp>
        <p:sp>
          <p:nvSpPr>
            <p:cNvPr id="15" name="ZoneTexte 14">
              <a:extLst>
                <a:ext uri="{FF2B5EF4-FFF2-40B4-BE49-F238E27FC236}">
                  <a16:creationId xmlns:a16="http://schemas.microsoft.com/office/drawing/2014/main" id="{1416F099-F45E-42C3-A779-BDCEC9BA9A04}"/>
                </a:ext>
              </a:extLst>
            </p:cNvPr>
            <p:cNvSpPr txBox="1"/>
            <p:nvPr/>
          </p:nvSpPr>
          <p:spPr>
            <a:xfrm>
              <a:off x="5519936" y="5664705"/>
              <a:ext cx="1503938" cy="400110"/>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EDF nuclear reactor     </a:t>
              </a:r>
            </a:p>
            <a:p>
              <a:r>
                <a:rPr lang="en-US" sz="1000">
                  <a:solidFill>
                    <a:srgbClr val="8D9DB1"/>
                  </a:solidFill>
                  <a:latin typeface="Arial" panose="020B0604020202020204" pitchFamily="34" charset="0"/>
                  <a:cs typeface="Arial" panose="020B0604020202020204" pitchFamily="34" charset="0"/>
                </a:rPr>
                <a:t>in operation</a:t>
              </a:r>
            </a:p>
          </p:txBody>
        </p:sp>
        <p:sp>
          <p:nvSpPr>
            <p:cNvPr id="16" name="ZoneTexte 15">
              <a:extLst>
                <a:ext uri="{FF2B5EF4-FFF2-40B4-BE49-F238E27FC236}">
                  <a16:creationId xmlns:a16="http://schemas.microsoft.com/office/drawing/2014/main" id="{B6FF8BD9-661A-4366-9B4B-BEA25FBCAF1F}"/>
                </a:ext>
              </a:extLst>
            </p:cNvPr>
            <p:cNvSpPr txBox="1"/>
            <p:nvPr/>
          </p:nvSpPr>
          <p:spPr>
            <a:xfrm>
              <a:off x="5300749" y="2996952"/>
              <a:ext cx="742881" cy="553998"/>
            </a:xfrm>
            <a:prstGeom prst="rect">
              <a:avLst/>
            </a:prstGeom>
            <a:solidFill>
              <a:schemeClr val="bg1"/>
            </a:solidFill>
          </p:spPr>
          <p:txBody>
            <a:bodyPr wrap="square" rtlCol="0">
              <a:spAutoFit/>
            </a:bodyPr>
            <a:lstStyle/>
            <a:p>
              <a:pPr algn="r"/>
              <a:r>
                <a:rPr lang="en-US" sz="1000">
                  <a:solidFill>
                    <a:srgbClr val="8D9DB1"/>
                  </a:solidFill>
                  <a:latin typeface="Arial" panose="020B0604020202020204" pitchFamily="34" charset="0"/>
                  <a:cs typeface="Arial" panose="020B0604020202020204" pitchFamily="34" charset="0"/>
                </a:rPr>
                <a:t>   fuel </a:t>
              </a:r>
            </a:p>
            <a:p>
              <a:pPr algn="r"/>
              <a:r>
                <a:rPr lang="en-US" sz="1000">
                  <a:solidFill>
                    <a:srgbClr val="8D9DB1"/>
                  </a:solidFill>
                  <a:latin typeface="Arial" panose="020B0604020202020204" pitchFamily="34" charset="0"/>
                  <a:cs typeface="Arial" panose="020B0604020202020204" pitchFamily="34" charset="0"/>
                </a:rPr>
                <a:t>  plants  </a:t>
              </a:r>
            </a:p>
            <a:p>
              <a:pPr algn="r"/>
              <a:endParaRPr lang="en-US" sz="1000">
                <a:solidFill>
                  <a:srgbClr val="8D9DB1"/>
                </a:solidFill>
                <a:latin typeface="Arial" panose="020B0604020202020204" pitchFamily="34" charset="0"/>
                <a:cs typeface="Arial" panose="020B0604020202020204" pitchFamily="34" charset="0"/>
              </a:endParaRPr>
            </a:p>
          </p:txBody>
        </p:sp>
        <p:sp>
          <p:nvSpPr>
            <p:cNvPr id="13" name="Rectangle : avec coin arrondi et coin rogné en haut 12">
              <a:extLst>
                <a:ext uri="{FF2B5EF4-FFF2-40B4-BE49-F238E27FC236}">
                  <a16:creationId xmlns:a16="http://schemas.microsoft.com/office/drawing/2014/main" id="{5080668D-8416-4FC5-A488-0D4D7BA98B9F}"/>
                </a:ext>
              </a:extLst>
            </p:cNvPr>
            <p:cNvSpPr/>
            <p:nvPr/>
          </p:nvSpPr>
          <p:spPr>
            <a:xfrm>
              <a:off x="2855640" y="5301208"/>
              <a:ext cx="648072" cy="363497"/>
            </a:xfrm>
            <a:prstGeom prst="snipRoundRect">
              <a:avLst>
                <a:gd name="adj1" fmla="val 16667"/>
                <a:gd name="adj2" fmla="val 470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22B734D2-5573-4EDE-85E3-1F651E5E3375}"/>
                </a:ext>
              </a:extLst>
            </p:cNvPr>
            <p:cNvSpPr txBox="1"/>
            <p:nvPr/>
          </p:nvSpPr>
          <p:spPr>
            <a:xfrm>
              <a:off x="2761864" y="5303857"/>
              <a:ext cx="875561" cy="400687"/>
            </a:xfrm>
            <a:prstGeom prst="rect">
              <a:avLst/>
            </a:prstGeom>
            <a:noFill/>
          </p:spPr>
          <p:txBody>
            <a:bodyPr wrap="none" rtlCol="0">
              <a:spAutoFit/>
            </a:bodyPr>
            <a:lstStyle/>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short-lived </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Radioactive</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waste</a:t>
              </a:r>
            </a:p>
          </p:txBody>
        </p:sp>
        <p:sp>
          <p:nvSpPr>
            <p:cNvPr id="19" name="Rectangle : avec coin arrondi et coin rogné en haut 18">
              <a:extLst>
                <a:ext uri="{FF2B5EF4-FFF2-40B4-BE49-F238E27FC236}">
                  <a16:creationId xmlns:a16="http://schemas.microsoft.com/office/drawing/2014/main" id="{06573547-86CE-4DA6-882B-21DE853BB2FA}"/>
                </a:ext>
              </a:extLst>
            </p:cNvPr>
            <p:cNvSpPr/>
            <p:nvPr/>
          </p:nvSpPr>
          <p:spPr>
            <a:xfrm>
              <a:off x="168381" y="3203394"/>
              <a:ext cx="1072939" cy="523220"/>
            </a:xfrm>
            <a:prstGeom prst="snipRoundRect">
              <a:avLst>
                <a:gd name="adj1" fmla="val 16667"/>
                <a:gd name="adj2" fmla="val 377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cap="small">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long-lived radioactive waste</a:t>
              </a:r>
            </a:p>
          </p:txBody>
        </p:sp>
        <p:sp>
          <p:nvSpPr>
            <p:cNvPr id="21" name="ZoneTexte 20">
              <a:extLst>
                <a:ext uri="{FF2B5EF4-FFF2-40B4-BE49-F238E27FC236}">
                  <a16:creationId xmlns:a16="http://schemas.microsoft.com/office/drawing/2014/main" id="{83FF02A2-63F4-470D-A05A-6C65959E46F5}"/>
                </a:ext>
              </a:extLst>
            </p:cNvPr>
            <p:cNvSpPr txBox="1"/>
            <p:nvPr/>
          </p:nvSpPr>
          <p:spPr>
            <a:xfrm>
              <a:off x="5221856" y="2005848"/>
              <a:ext cx="1452642"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Enrichment plants       </a:t>
              </a:r>
            </a:p>
          </p:txBody>
        </p:sp>
        <p:sp>
          <p:nvSpPr>
            <p:cNvPr id="22" name="Rectangle : avec coins rognés en diagonale 21">
              <a:extLst>
                <a:ext uri="{FF2B5EF4-FFF2-40B4-BE49-F238E27FC236}">
                  <a16:creationId xmlns:a16="http://schemas.microsoft.com/office/drawing/2014/main" id="{218B0BB5-F1E8-4896-874B-020F9F1ABAE7}"/>
                </a:ext>
              </a:extLst>
            </p:cNvPr>
            <p:cNvSpPr/>
            <p:nvPr/>
          </p:nvSpPr>
          <p:spPr>
            <a:xfrm flipH="1">
              <a:off x="685883" y="4509120"/>
              <a:ext cx="945621" cy="531906"/>
            </a:xfrm>
            <a:prstGeom prst="snip2DiagRect">
              <a:avLst>
                <a:gd name="adj1" fmla="val 0"/>
                <a:gd name="adj2" fmla="val 462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2CD819-5300-4F3B-90EC-0F253F701462}"/>
                </a:ext>
              </a:extLst>
            </p:cNvPr>
            <p:cNvSpPr/>
            <p:nvPr/>
          </p:nvSpPr>
          <p:spPr>
            <a:xfrm>
              <a:off x="1487488" y="4767008"/>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a:extLst>
                <a:ext uri="{FF2B5EF4-FFF2-40B4-BE49-F238E27FC236}">
                  <a16:creationId xmlns:a16="http://schemas.microsoft.com/office/drawing/2014/main" id="{0E430692-704D-4E9B-8376-07042FF61514}"/>
                </a:ext>
              </a:extLst>
            </p:cNvPr>
            <p:cNvSpPr txBox="1"/>
            <p:nvPr/>
          </p:nvSpPr>
          <p:spPr>
            <a:xfrm>
              <a:off x="695400" y="4584660"/>
              <a:ext cx="1148071" cy="707886"/>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 </a:t>
              </a:r>
            </a:p>
            <a:p>
              <a:r>
                <a:rPr lang="en-US" sz="1000">
                  <a:solidFill>
                    <a:srgbClr val="8D9DB1"/>
                  </a:solidFill>
                  <a:latin typeface="Arial" panose="020B0604020202020204" pitchFamily="34" charset="0"/>
                  <a:cs typeface="Arial" panose="020B0604020202020204" pitchFamily="34" charset="0"/>
                </a:rPr>
                <a:t>and </a:t>
              </a:r>
            </a:p>
            <a:p>
              <a:r>
                <a:rPr lang="en-US" sz="1000">
                  <a:solidFill>
                    <a:srgbClr val="8D9DB1"/>
                  </a:solidFill>
                  <a:latin typeface="Arial" panose="020B0604020202020204" pitchFamily="34" charset="0"/>
                  <a:cs typeface="Arial" panose="020B0604020202020204" pitchFamily="34" charset="0"/>
                </a:rPr>
                <a:t>repository </a:t>
              </a:r>
            </a:p>
            <a:p>
              <a:r>
                <a:rPr lang="en-US" sz="1000">
                  <a:solidFill>
                    <a:srgbClr val="8D9DB1"/>
                  </a:solidFill>
                  <a:latin typeface="Arial" panose="020B0604020202020204" pitchFamily="34" charset="0"/>
                  <a:cs typeface="Arial" panose="020B0604020202020204" pitchFamily="34" charset="0"/>
                </a:rPr>
                <a:t>facilities</a:t>
              </a:r>
            </a:p>
          </p:txBody>
        </p:sp>
        <p:sp>
          <p:nvSpPr>
            <p:cNvPr id="28" name="Rectangle : avec coins rognés en diagonale 27">
              <a:extLst>
                <a:ext uri="{FF2B5EF4-FFF2-40B4-BE49-F238E27FC236}">
                  <a16:creationId xmlns:a16="http://schemas.microsoft.com/office/drawing/2014/main" id="{8C4C7866-D4E2-4C56-B5AE-FA1D0902A7D9}"/>
                </a:ext>
              </a:extLst>
            </p:cNvPr>
            <p:cNvSpPr/>
            <p:nvPr/>
          </p:nvSpPr>
          <p:spPr>
            <a:xfrm>
              <a:off x="1958091" y="3994292"/>
              <a:ext cx="945620" cy="531906"/>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71A076-2E4D-4E52-9992-994B7681B559}"/>
                </a:ext>
              </a:extLst>
            </p:cNvPr>
            <p:cNvSpPr/>
            <p:nvPr/>
          </p:nvSpPr>
          <p:spPr>
            <a:xfrm>
              <a:off x="2043785" y="4005064"/>
              <a:ext cx="1186513" cy="36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8D9DB1"/>
                  </a:solidFill>
                  <a:effectLst/>
                  <a:uLnTx/>
                  <a:uFillTx/>
                  <a:latin typeface="Arial" panose="020B0604020202020204" pitchFamily="34" charset="0"/>
                  <a:ea typeface="+mn-ea"/>
                  <a:cs typeface="Arial" panose="020B0604020202020204" pitchFamily="34" charset="0"/>
                </a:rPr>
                <a:t>Spent fuel processing plant </a:t>
              </a:r>
            </a:p>
          </p:txBody>
        </p:sp>
        <p:sp>
          <p:nvSpPr>
            <p:cNvPr id="30" name="Rectangle : avec coins rognés en diagonale 29">
              <a:extLst>
                <a:ext uri="{FF2B5EF4-FFF2-40B4-BE49-F238E27FC236}">
                  <a16:creationId xmlns:a16="http://schemas.microsoft.com/office/drawing/2014/main" id="{ED54E8CC-450E-4612-92EF-B8839A4092C1}"/>
                </a:ext>
              </a:extLst>
            </p:cNvPr>
            <p:cNvSpPr/>
            <p:nvPr/>
          </p:nvSpPr>
          <p:spPr>
            <a:xfrm flipV="1">
              <a:off x="2824356" y="3798315"/>
              <a:ext cx="717911" cy="301389"/>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895637-0932-49DE-86E9-A809ECA24628}"/>
                </a:ext>
              </a:extLst>
            </p:cNvPr>
            <p:cNvSpPr/>
            <p:nvPr/>
          </p:nvSpPr>
          <p:spPr>
            <a:xfrm>
              <a:off x="243256" y="1665094"/>
              <a:ext cx="42080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E5DE3492-16A0-425F-A0B1-9AA64D0CFD73}"/>
                </a:ext>
              </a:extLst>
            </p:cNvPr>
            <p:cNvSpPr txBox="1"/>
            <p:nvPr/>
          </p:nvSpPr>
          <p:spPr>
            <a:xfrm>
              <a:off x="3088373" y="3693645"/>
              <a:ext cx="774571" cy="246221"/>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customers</a:t>
              </a:r>
            </a:p>
          </p:txBody>
        </p:sp>
        <p:sp>
          <p:nvSpPr>
            <p:cNvPr id="34" name="Rectangle 33">
              <a:extLst>
                <a:ext uri="{FF2B5EF4-FFF2-40B4-BE49-F238E27FC236}">
                  <a16:creationId xmlns:a16="http://schemas.microsoft.com/office/drawing/2014/main" id="{D5A249FD-91FB-4616-8730-3F22E7DE367C}"/>
                </a:ext>
              </a:extLst>
            </p:cNvPr>
            <p:cNvSpPr/>
            <p:nvPr/>
          </p:nvSpPr>
          <p:spPr>
            <a:xfrm>
              <a:off x="839416" y="2128958"/>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66744D3-62BA-4B9E-8B23-7542B89E55A9}"/>
                </a:ext>
              </a:extLst>
            </p:cNvPr>
            <p:cNvSpPr/>
            <p:nvPr/>
          </p:nvSpPr>
          <p:spPr>
            <a:xfrm>
              <a:off x="1041933" y="2225125"/>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27063E-50E5-465F-A6DC-2740130B8BDF}"/>
                </a:ext>
              </a:extLst>
            </p:cNvPr>
            <p:cNvSpPr/>
            <p:nvPr/>
          </p:nvSpPr>
          <p:spPr>
            <a:xfrm>
              <a:off x="1415480" y="2281357"/>
              <a:ext cx="708697" cy="407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C2B8E1BC-3BF9-4107-BC4C-A023F2ECEEC5}"/>
                </a:ext>
              </a:extLst>
            </p:cNvPr>
            <p:cNvSpPr txBox="1"/>
            <p:nvPr/>
          </p:nvSpPr>
          <p:spPr>
            <a:xfrm>
              <a:off x="905898" y="2149757"/>
              <a:ext cx="1368152" cy="246221"/>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reversible deep</a:t>
              </a:r>
            </a:p>
          </p:txBody>
        </p:sp>
        <p:sp>
          <p:nvSpPr>
            <p:cNvPr id="39" name="Rectangle 38">
              <a:extLst>
                <a:ext uri="{FF2B5EF4-FFF2-40B4-BE49-F238E27FC236}">
                  <a16:creationId xmlns:a16="http://schemas.microsoft.com/office/drawing/2014/main" id="{72EF3CA0-4510-4B28-AE80-15C3CD4F5F7D}"/>
                </a:ext>
              </a:extLst>
            </p:cNvPr>
            <p:cNvSpPr/>
            <p:nvPr/>
          </p:nvSpPr>
          <p:spPr>
            <a:xfrm>
              <a:off x="1055440" y="2348880"/>
              <a:ext cx="1252404" cy="1393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8D9DB1"/>
                  </a:solidFill>
                  <a:latin typeface="Arial" panose="020B0604020202020204" pitchFamily="34" charset="0"/>
                  <a:cs typeface="Arial" panose="020B0604020202020204" pitchFamily="34" charset="0"/>
                </a:rPr>
                <a:t>geological storage</a:t>
              </a:r>
              <a:endParaRPr lang="en-US" sz="1000" dirty="0">
                <a:solidFill>
                  <a:srgbClr val="8D9DB1"/>
                </a:solidFill>
              </a:endParaRPr>
            </a:p>
          </p:txBody>
        </p:sp>
        <p:sp>
          <p:nvSpPr>
            <p:cNvPr id="41" name="Rectangle 40">
              <a:extLst>
                <a:ext uri="{FF2B5EF4-FFF2-40B4-BE49-F238E27FC236}">
                  <a16:creationId xmlns:a16="http://schemas.microsoft.com/office/drawing/2014/main" id="{E359636A-22D1-42BE-B451-9CDC782B1766}"/>
                </a:ext>
              </a:extLst>
            </p:cNvPr>
            <p:cNvSpPr/>
            <p:nvPr/>
          </p:nvSpPr>
          <p:spPr>
            <a:xfrm rot="20403215">
              <a:off x="2616437" y="2663761"/>
              <a:ext cx="822321" cy="17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863C6CB-153F-47B6-95AC-24F92AD9A87B}"/>
                </a:ext>
              </a:extLst>
            </p:cNvPr>
            <p:cNvSpPr/>
            <p:nvPr/>
          </p:nvSpPr>
          <p:spPr>
            <a:xfrm rot="19982019">
              <a:off x="2658803" y="2722356"/>
              <a:ext cx="1016914" cy="21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686262CF-D02F-44A3-BEA7-7B5B7A214E3F}"/>
                </a:ext>
              </a:extLst>
            </p:cNvPr>
            <p:cNvSpPr txBox="1"/>
            <p:nvPr/>
          </p:nvSpPr>
          <p:spPr>
            <a:xfrm rot="20905942">
              <a:off x="2483184" y="2522714"/>
              <a:ext cx="1368152" cy="523220"/>
            </a:xfrm>
            <a:prstGeom prst="rect">
              <a:avLst/>
            </a:prstGeom>
            <a:noFill/>
            <a:ln>
              <a:noFill/>
            </a:ln>
          </p:spPr>
          <p:txBody>
            <a:bodyPr wrap="square" rtlCol="0">
              <a:spAutoFit/>
              <a:scene3d>
                <a:camera prst="isometricTopUp">
                  <a:rot lat="19476224" lon="19200000" rev="2280000"/>
                </a:camera>
                <a:lightRig rig="threePt" dir="t"/>
              </a:scene3d>
            </a:bodyPr>
            <a:lstStyle/>
            <a:p>
              <a:r>
                <a:rPr lang="en-US" sz="1400" b="1" cap="small" spc="50" dirty="0">
                  <a:ln>
                    <a:solidFill>
                      <a:srgbClr val="B7D43C"/>
                    </a:solidFill>
                  </a:ln>
                  <a:solidFill>
                    <a:srgbClr val="B7D43C"/>
                  </a:solidFill>
                  <a:latin typeface="Arial" panose="020B0604020202020204" pitchFamily="34" charset="0"/>
                  <a:cs typeface="Arial" panose="020B0604020202020204" pitchFamily="34" charset="0"/>
                </a:rPr>
                <a:t>recyclable materials</a:t>
              </a:r>
            </a:p>
          </p:txBody>
        </p:sp>
        <p:sp>
          <p:nvSpPr>
            <p:cNvPr id="44" name="Rectangle 43">
              <a:extLst>
                <a:ext uri="{FF2B5EF4-FFF2-40B4-BE49-F238E27FC236}">
                  <a16:creationId xmlns:a16="http://schemas.microsoft.com/office/drawing/2014/main" id="{FA0FB6A8-BD99-49ED-A1D8-07A7508BC641}"/>
                </a:ext>
              </a:extLst>
            </p:cNvPr>
            <p:cNvSpPr/>
            <p:nvPr/>
          </p:nvSpPr>
          <p:spPr>
            <a:xfrm>
              <a:off x="4295800" y="1881118"/>
              <a:ext cx="856954"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6E7E884-2440-4075-9FEF-D9C8B2C47904}"/>
                </a:ext>
              </a:extLst>
            </p:cNvPr>
            <p:cNvSpPr/>
            <p:nvPr/>
          </p:nvSpPr>
          <p:spPr>
            <a:xfrm>
              <a:off x="4727848" y="1988840"/>
              <a:ext cx="271099"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5D416ADB-9FDF-4E70-BF1C-DCAE235A2D51}"/>
                </a:ext>
              </a:extLst>
            </p:cNvPr>
            <p:cNvSpPr txBox="1"/>
            <p:nvPr/>
          </p:nvSpPr>
          <p:spPr>
            <a:xfrm>
              <a:off x="4320842" y="1763759"/>
              <a:ext cx="1062896" cy="523220"/>
            </a:xfrm>
            <a:prstGeom prst="rect">
              <a:avLst/>
            </a:prstGeom>
            <a:noFill/>
          </p:spPr>
          <p:txBody>
            <a:bodyPr wrap="square" rtlCol="0">
              <a:spAutoFit/>
              <a:scene3d>
                <a:camera prst="isometricOffAxis2Top">
                  <a:rot lat="19800000" lon="2400000" rev="19800000"/>
                </a:camera>
                <a:lightRig rig="threePt" dir="t"/>
              </a:scene3d>
            </a:bodyPr>
            <a:lstStyle/>
            <a:p>
              <a:r>
                <a:rPr lang="en-US" sz="1400" b="1" cap="small" spc="100" dirty="0">
                  <a:ln>
                    <a:solidFill>
                      <a:srgbClr val="638FCA"/>
                    </a:solidFill>
                  </a:ln>
                  <a:solidFill>
                    <a:srgbClr val="638FCA"/>
                  </a:solidFill>
                  <a:latin typeface="Arial" panose="020B0604020202020204" pitchFamily="34" charset="0"/>
                  <a:cs typeface="Arial" panose="020B0604020202020204" pitchFamily="34" charset="0"/>
                </a:rPr>
                <a:t>Natural uranium </a:t>
              </a:r>
            </a:p>
          </p:txBody>
        </p:sp>
      </p:grpSp>
      <p:pic>
        <p:nvPicPr>
          <p:cNvPr id="47" name="Image 46">
            <a:extLst>
              <a:ext uri="{FF2B5EF4-FFF2-40B4-BE49-F238E27FC236}">
                <a16:creationId xmlns:a16="http://schemas.microsoft.com/office/drawing/2014/main" id="{B2CAC149-7764-484D-AA92-73563219114D}"/>
              </a:ext>
            </a:extLst>
          </p:cNvPr>
          <p:cNvPicPr>
            <a:picLocks noChangeAspect="1"/>
          </p:cNvPicPr>
          <p:nvPr/>
        </p:nvPicPr>
        <p:blipFill>
          <a:blip r:embed="rId3"/>
          <a:stretch>
            <a:fillRect/>
          </a:stretch>
        </p:blipFill>
        <p:spPr>
          <a:xfrm>
            <a:off x="7532997" y="1169908"/>
            <a:ext cx="599259" cy="458892"/>
          </a:xfrm>
          <a:prstGeom prst="chevron">
            <a:avLst/>
          </a:prstGeom>
          <a:ln w="19050">
            <a:solidFill>
              <a:srgbClr val="41C0F0"/>
            </a:solidFill>
          </a:ln>
        </p:spPr>
      </p:pic>
      <p:sp>
        <p:nvSpPr>
          <p:cNvPr id="49" name="ZoneTexte 48">
            <a:extLst>
              <a:ext uri="{FF2B5EF4-FFF2-40B4-BE49-F238E27FC236}">
                <a16:creationId xmlns:a16="http://schemas.microsoft.com/office/drawing/2014/main" id="{2B758375-BC24-4CAB-96EA-FBEF2480D34F}"/>
              </a:ext>
            </a:extLst>
          </p:cNvPr>
          <p:cNvSpPr txBox="1"/>
          <p:nvPr/>
        </p:nvSpPr>
        <p:spPr>
          <a:xfrm>
            <a:off x="8472264" y="5733256"/>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339032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40</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grpSp>
        <p:nvGrpSpPr>
          <p:cNvPr id="25" name="Groupe 24">
            <a:extLst>
              <a:ext uri="{FF2B5EF4-FFF2-40B4-BE49-F238E27FC236}">
                <a16:creationId xmlns:a16="http://schemas.microsoft.com/office/drawing/2014/main" id="{E63B90BD-1CE6-4B0B-982E-6E8996F4D219}"/>
              </a:ext>
            </a:extLst>
          </p:cNvPr>
          <p:cNvGrpSpPr/>
          <p:nvPr/>
        </p:nvGrpSpPr>
        <p:grpSpPr>
          <a:xfrm>
            <a:off x="256900" y="2705936"/>
            <a:ext cx="3586848" cy="613192"/>
            <a:chOff x="7714705" y="2567020"/>
            <a:chExt cx="3586848" cy="613192"/>
          </a:xfrm>
        </p:grpSpPr>
        <p:pic>
          <p:nvPicPr>
            <p:cNvPr id="26" name="Image 25">
              <a:extLst>
                <a:ext uri="{FF2B5EF4-FFF2-40B4-BE49-F238E27FC236}">
                  <a16:creationId xmlns:a16="http://schemas.microsoft.com/office/drawing/2014/main" id="{FFC3EEB9-F75B-4220-B8F8-B05D18184C72}"/>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7" name="ZoneTexte 26">
              <a:extLst>
                <a:ext uri="{FF2B5EF4-FFF2-40B4-BE49-F238E27FC236}">
                  <a16:creationId xmlns:a16="http://schemas.microsoft.com/office/drawing/2014/main" id="{A5E890C8-CF92-4A1F-A60C-3C873F2B86F5}"/>
                </a:ext>
              </a:extLst>
            </p:cNvPr>
            <p:cNvSpPr txBox="1"/>
            <p:nvPr/>
          </p:nvSpPr>
          <p:spPr>
            <a:xfrm>
              <a:off x="8317338" y="2642784"/>
              <a:ext cx="2984215" cy="461665"/>
            </a:xfrm>
            <a:prstGeom prst="rect">
              <a:avLst/>
            </a:prstGeom>
            <a:noFill/>
          </p:spPr>
          <p:txBody>
            <a:bodyPr wrap="none" rtlCol="0">
              <a:spAutoFit/>
            </a:bodyPr>
            <a:lstStyle/>
            <a:p>
              <a:r>
                <a:rPr lang="fr-FR" sz="2400" b="1" cap="small" dirty="0">
                  <a:solidFill>
                    <a:srgbClr val="7C8A5C"/>
                  </a:solidFill>
                </a:rPr>
                <a:t>Innovative experiments</a:t>
              </a:r>
            </a:p>
          </p:txBody>
        </p:sp>
      </p:grpSp>
      <p:grpSp>
        <p:nvGrpSpPr>
          <p:cNvPr id="32" name="Groupe 31">
            <a:extLst>
              <a:ext uri="{FF2B5EF4-FFF2-40B4-BE49-F238E27FC236}">
                <a16:creationId xmlns:a16="http://schemas.microsoft.com/office/drawing/2014/main" id="{5A0B3F70-56A1-47AB-B1F5-25B31516A2FA}"/>
              </a:ext>
            </a:extLst>
          </p:cNvPr>
          <p:cNvGrpSpPr/>
          <p:nvPr/>
        </p:nvGrpSpPr>
        <p:grpSpPr>
          <a:xfrm>
            <a:off x="256900" y="2060848"/>
            <a:ext cx="3622499" cy="613192"/>
            <a:chOff x="7714705" y="2567020"/>
            <a:chExt cx="3622499" cy="613192"/>
          </a:xfrm>
        </p:grpSpPr>
        <p:pic>
          <p:nvPicPr>
            <p:cNvPr id="33" name="Image 32">
              <a:extLst>
                <a:ext uri="{FF2B5EF4-FFF2-40B4-BE49-F238E27FC236}">
                  <a16:creationId xmlns:a16="http://schemas.microsoft.com/office/drawing/2014/main" id="{A513074E-F898-4601-87B7-0851ED51F885}"/>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34" name="ZoneTexte 33">
              <a:extLst>
                <a:ext uri="{FF2B5EF4-FFF2-40B4-BE49-F238E27FC236}">
                  <a16:creationId xmlns:a16="http://schemas.microsoft.com/office/drawing/2014/main" id="{46D1F8BF-9FE4-43E1-BE2D-2062C32878EA}"/>
                </a:ext>
              </a:extLst>
            </p:cNvPr>
            <p:cNvSpPr txBox="1"/>
            <p:nvPr/>
          </p:nvSpPr>
          <p:spPr>
            <a:xfrm>
              <a:off x="8317338" y="2642784"/>
              <a:ext cx="3019866" cy="461665"/>
            </a:xfrm>
            <a:prstGeom prst="rect">
              <a:avLst/>
            </a:prstGeom>
            <a:noFill/>
          </p:spPr>
          <p:txBody>
            <a:bodyPr wrap="none" rtlCol="0">
              <a:spAutoFit/>
            </a:bodyPr>
            <a:lstStyle/>
            <a:p>
              <a:r>
                <a:rPr lang="fr-FR" sz="2400" b="1" cap="small" dirty="0" err="1">
                  <a:solidFill>
                    <a:srgbClr val="7C8A5C"/>
                  </a:solidFill>
                </a:rPr>
                <a:t>nuclear</a:t>
              </a:r>
              <a:r>
                <a:rPr lang="fr-FR" sz="2400" b="1" cap="small" dirty="0">
                  <a:solidFill>
                    <a:srgbClr val="7C8A5C"/>
                  </a:solidFill>
                </a:rPr>
                <a:t> structure data</a:t>
              </a:r>
            </a:p>
          </p:txBody>
        </p:sp>
      </p:grpSp>
      <p:grpSp>
        <p:nvGrpSpPr>
          <p:cNvPr id="35" name="Groupe 34">
            <a:extLst>
              <a:ext uri="{FF2B5EF4-FFF2-40B4-BE49-F238E27FC236}">
                <a16:creationId xmlns:a16="http://schemas.microsoft.com/office/drawing/2014/main" id="{CA44AA9E-8A30-48C9-BDB3-A92B7A5F5E98}"/>
              </a:ext>
            </a:extLst>
          </p:cNvPr>
          <p:cNvGrpSpPr/>
          <p:nvPr/>
        </p:nvGrpSpPr>
        <p:grpSpPr>
          <a:xfrm>
            <a:off x="256900" y="3339865"/>
            <a:ext cx="3711369" cy="613192"/>
            <a:chOff x="7714705" y="2567020"/>
            <a:chExt cx="3711369" cy="613192"/>
          </a:xfrm>
        </p:grpSpPr>
        <p:pic>
          <p:nvPicPr>
            <p:cNvPr id="36" name="Image 35">
              <a:extLst>
                <a:ext uri="{FF2B5EF4-FFF2-40B4-BE49-F238E27FC236}">
                  <a16:creationId xmlns:a16="http://schemas.microsoft.com/office/drawing/2014/main" id="{F00C41A0-0800-46BA-A6F7-D4B390C29C2C}"/>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37" name="ZoneTexte 36">
              <a:extLst>
                <a:ext uri="{FF2B5EF4-FFF2-40B4-BE49-F238E27FC236}">
                  <a16:creationId xmlns:a16="http://schemas.microsoft.com/office/drawing/2014/main" id="{715D52DE-8439-4B47-A962-7B297A17C24B}"/>
                </a:ext>
              </a:extLst>
            </p:cNvPr>
            <p:cNvSpPr txBox="1"/>
            <p:nvPr/>
          </p:nvSpPr>
          <p:spPr>
            <a:xfrm>
              <a:off x="8317338" y="2642784"/>
              <a:ext cx="3108736" cy="461665"/>
            </a:xfrm>
            <a:prstGeom prst="rect">
              <a:avLst/>
            </a:prstGeom>
            <a:noFill/>
          </p:spPr>
          <p:txBody>
            <a:bodyPr wrap="none" rtlCol="0">
              <a:spAutoFit/>
            </a:bodyPr>
            <a:lstStyle/>
            <a:p>
              <a:r>
                <a:rPr lang="fr-FR" sz="2400" b="1" cap="small" dirty="0">
                  <a:solidFill>
                    <a:srgbClr val="7C8A5C"/>
                  </a:solidFill>
                </a:rPr>
                <a:t>Use of </a:t>
              </a:r>
              <a:r>
                <a:rPr lang="fr-FR" sz="2400" b="1" cap="small" dirty="0" err="1">
                  <a:solidFill>
                    <a:srgbClr val="7C8A5C"/>
                  </a:solidFill>
                </a:rPr>
                <a:t>ia</a:t>
              </a:r>
              <a:r>
                <a:rPr lang="fr-FR" sz="2400" b="1" cap="small" dirty="0">
                  <a:solidFill>
                    <a:srgbClr val="7C8A5C"/>
                  </a:solidFill>
                </a:rPr>
                <a:t>/</a:t>
              </a:r>
              <a:r>
                <a:rPr lang="fr-FR" sz="2400" b="1" cap="small" dirty="0" err="1">
                  <a:solidFill>
                    <a:srgbClr val="7C8A5C"/>
                  </a:solidFill>
                </a:rPr>
                <a:t>deep</a:t>
              </a:r>
              <a:r>
                <a:rPr lang="fr-FR" sz="2400" b="1" cap="small" dirty="0">
                  <a:solidFill>
                    <a:srgbClr val="7C8A5C"/>
                  </a:solidFill>
                </a:rPr>
                <a:t> </a:t>
              </a:r>
              <a:r>
                <a:rPr lang="fr-FR" sz="2400" b="1" cap="small" dirty="0" err="1">
                  <a:solidFill>
                    <a:srgbClr val="7C8A5C"/>
                  </a:solidFill>
                </a:rPr>
                <a:t>learning</a:t>
              </a:r>
              <a:r>
                <a:rPr lang="fr-FR" sz="2400" b="1" cap="small" dirty="0">
                  <a:solidFill>
                    <a:srgbClr val="7C8A5C"/>
                  </a:solidFill>
                </a:rPr>
                <a:t> </a:t>
              </a:r>
            </a:p>
          </p:txBody>
        </p:sp>
      </p:grpSp>
      <p:sp>
        <p:nvSpPr>
          <p:cNvPr id="38" name="ZoneTexte 37">
            <a:extLst>
              <a:ext uri="{FF2B5EF4-FFF2-40B4-BE49-F238E27FC236}">
                <a16:creationId xmlns:a16="http://schemas.microsoft.com/office/drawing/2014/main" id="{CA015804-A717-4C05-8F7B-9F53D3123F09}"/>
              </a:ext>
            </a:extLst>
          </p:cNvPr>
          <p:cNvSpPr txBox="1"/>
          <p:nvPr/>
        </p:nvSpPr>
        <p:spPr>
          <a:xfrm>
            <a:off x="414804" y="4032609"/>
            <a:ext cx="4097019" cy="646331"/>
          </a:xfrm>
          <a:prstGeom prst="rect">
            <a:avLst/>
          </a:prstGeom>
          <a:noFill/>
        </p:spPr>
        <p:txBody>
          <a:bodyPr wrap="square" rtlCol="0">
            <a:spAutoFit/>
          </a:bodyPr>
          <a:lstStyle/>
          <a:p>
            <a:pPr marL="285750" indent="-285750">
              <a:buClr>
                <a:srgbClr val="7C8A5C"/>
              </a:buClr>
              <a:buFont typeface="Wingdings" panose="05000000000000000000" pitchFamily="2" charset="2"/>
              <a:buChar char="Ø"/>
            </a:pPr>
            <a:r>
              <a:rPr lang="en-US" dirty="0"/>
              <a:t>A real potential for complex data analysis or signal treatment</a:t>
            </a:r>
          </a:p>
        </p:txBody>
      </p:sp>
      <p:pic>
        <p:nvPicPr>
          <p:cNvPr id="40" name="Image 39">
            <a:extLst>
              <a:ext uri="{FF2B5EF4-FFF2-40B4-BE49-F238E27FC236}">
                <a16:creationId xmlns:a16="http://schemas.microsoft.com/office/drawing/2014/main" id="{3578FC0F-6CDB-4B5D-AB3B-3F031FAF9BE6}"/>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pic>
        <p:nvPicPr>
          <p:cNvPr id="42" name="Image 41">
            <a:extLst>
              <a:ext uri="{FF2B5EF4-FFF2-40B4-BE49-F238E27FC236}">
                <a16:creationId xmlns:a16="http://schemas.microsoft.com/office/drawing/2014/main" id="{43B70F4D-4729-47C3-8F9B-0B3F6ED53815}"/>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3" name="ZoneTexte 42">
            <a:extLst>
              <a:ext uri="{FF2B5EF4-FFF2-40B4-BE49-F238E27FC236}">
                <a16:creationId xmlns:a16="http://schemas.microsoft.com/office/drawing/2014/main" id="{E9213878-5FB9-48F4-971D-3C02557D7CB4}"/>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Tree>
    <p:extLst>
      <p:ext uri="{BB962C8B-B14F-4D97-AF65-F5344CB8AC3E}">
        <p14:creationId xmlns:p14="http://schemas.microsoft.com/office/powerpoint/2010/main" val="2836688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41</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grpSp>
        <p:nvGrpSpPr>
          <p:cNvPr id="32" name="Groupe 31">
            <a:extLst>
              <a:ext uri="{FF2B5EF4-FFF2-40B4-BE49-F238E27FC236}">
                <a16:creationId xmlns:a16="http://schemas.microsoft.com/office/drawing/2014/main" id="{5A0B3F70-56A1-47AB-B1F5-25B31516A2FA}"/>
              </a:ext>
            </a:extLst>
          </p:cNvPr>
          <p:cNvGrpSpPr/>
          <p:nvPr/>
        </p:nvGrpSpPr>
        <p:grpSpPr>
          <a:xfrm>
            <a:off x="303393" y="2163471"/>
            <a:ext cx="3723152" cy="1200329"/>
            <a:chOff x="7702922" y="2642784"/>
            <a:chExt cx="3723152" cy="1200329"/>
          </a:xfrm>
        </p:grpSpPr>
        <p:pic>
          <p:nvPicPr>
            <p:cNvPr id="33" name="Image 32">
              <a:extLst>
                <a:ext uri="{FF2B5EF4-FFF2-40B4-BE49-F238E27FC236}">
                  <a16:creationId xmlns:a16="http://schemas.microsoft.com/office/drawing/2014/main" id="{A513074E-F898-4601-87B7-0851ED51F885}"/>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02922" y="2879504"/>
              <a:ext cx="602633" cy="613192"/>
            </a:xfrm>
            <a:prstGeom prst="rect">
              <a:avLst/>
            </a:prstGeom>
          </p:spPr>
        </p:pic>
        <p:sp>
          <p:nvSpPr>
            <p:cNvPr id="34" name="ZoneTexte 33">
              <a:extLst>
                <a:ext uri="{FF2B5EF4-FFF2-40B4-BE49-F238E27FC236}">
                  <a16:creationId xmlns:a16="http://schemas.microsoft.com/office/drawing/2014/main" id="{46D1F8BF-9FE4-43E1-BE2D-2062C32878EA}"/>
                </a:ext>
              </a:extLst>
            </p:cNvPr>
            <p:cNvSpPr txBox="1"/>
            <p:nvPr/>
          </p:nvSpPr>
          <p:spPr>
            <a:xfrm>
              <a:off x="8317338" y="2642784"/>
              <a:ext cx="3108736" cy="1200329"/>
            </a:xfrm>
            <a:prstGeom prst="rect">
              <a:avLst/>
            </a:prstGeom>
            <a:noFill/>
          </p:spPr>
          <p:txBody>
            <a:bodyPr wrap="none" rtlCol="0">
              <a:spAutoFit/>
            </a:bodyPr>
            <a:lstStyle/>
            <a:p>
              <a:r>
                <a:rPr lang="fr-FR" sz="2400" b="1" cap="small" dirty="0">
                  <a:solidFill>
                    <a:srgbClr val="7C8A5C"/>
                  </a:solidFill>
                </a:rPr>
                <a:t>Nuclear structure data</a:t>
              </a:r>
            </a:p>
            <a:p>
              <a:r>
                <a:rPr lang="fr-FR" sz="2400" b="1" cap="small" dirty="0">
                  <a:solidFill>
                    <a:srgbClr val="7C8A5C"/>
                  </a:solidFill>
                </a:rPr>
                <a:t>Innovative experiments</a:t>
              </a:r>
            </a:p>
            <a:p>
              <a:r>
                <a:rPr lang="fr-FR" sz="2400" b="1" cap="small" dirty="0">
                  <a:solidFill>
                    <a:srgbClr val="7C8A5C"/>
                  </a:solidFill>
                </a:rPr>
                <a:t>Use of </a:t>
              </a:r>
              <a:r>
                <a:rPr lang="fr-FR" sz="2400" b="1" cap="small" dirty="0" err="1">
                  <a:solidFill>
                    <a:srgbClr val="7C8A5C"/>
                  </a:solidFill>
                </a:rPr>
                <a:t>ia</a:t>
              </a:r>
              <a:r>
                <a:rPr lang="fr-FR" sz="2400" b="1" cap="small" dirty="0">
                  <a:solidFill>
                    <a:srgbClr val="7C8A5C"/>
                  </a:solidFill>
                </a:rPr>
                <a:t>/</a:t>
              </a:r>
              <a:r>
                <a:rPr lang="fr-FR" sz="2400" b="1" cap="small" dirty="0" err="1">
                  <a:solidFill>
                    <a:srgbClr val="7C8A5C"/>
                  </a:solidFill>
                </a:rPr>
                <a:t>deep</a:t>
              </a:r>
              <a:r>
                <a:rPr lang="fr-FR" sz="2400" b="1" cap="small" dirty="0">
                  <a:solidFill>
                    <a:srgbClr val="7C8A5C"/>
                  </a:solidFill>
                </a:rPr>
                <a:t> </a:t>
              </a:r>
              <a:r>
                <a:rPr lang="fr-FR" sz="2400" b="1" cap="small" dirty="0" err="1">
                  <a:solidFill>
                    <a:srgbClr val="7C8A5C"/>
                  </a:solidFill>
                </a:rPr>
                <a:t>learning</a:t>
              </a:r>
              <a:r>
                <a:rPr lang="fr-FR" sz="2400" b="1" cap="small" dirty="0">
                  <a:solidFill>
                    <a:srgbClr val="7C8A5C"/>
                  </a:solidFill>
                </a:rPr>
                <a:t> </a:t>
              </a:r>
            </a:p>
          </p:txBody>
        </p:sp>
      </p:grpSp>
      <p:pic>
        <p:nvPicPr>
          <p:cNvPr id="30" name="Image 29">
            <a:extLst>
              <a:ext uri="{FF2B5EF4-FFF2-40B4-BE49-F238E27FC236}">
                <a16:creationId xmlns:a16="http://schemas.microsoft.com/office/drawing/2014/main" id="{84BD6D13-B5DC-451D-8522-94154CFFD6AE}"/>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20429545" flipH="1">
            <a:off x="1984499" y="3400512"/>
            <a:ext cx="2470355" cy="1613292"/>
          </a:xfrm>
          <a:prstGeom prst="rect">
            <a:avLst/>
          </a:prstGeom>
        </p:spPr>
      </p:pic>
      <p:pic>
        <p:nvPicPr>
          <p:cNvPr id="31" name="Image 30">
            <a:extLst>
              <a:ext uri="{FF2B5EF4-FFF2-40B4-BE49-F238E27FC236}">
                <a16:creationId xmlns:a16="http://schemas.microsoft.com/office/drawing/2014/main" id="{2A83392D-F64D-485D-8303-460344895DD4}"/>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pic>
        <p:nvPicPr>
          <p:cNvPr id="41" name="Image 40">
            <a:extLst>
              <a:ext uri="{FF2B5EF4-FFF2-40B4-BE49-F238E27FC236}">
                <a16:creationId xmlns:a16="http://schemas.microsoft.com/office/drawing/2014/main" id="{919F4F09-BD94-45AA-9B8B-965F6E34A3CB}"/>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 name="ZoneTexte 41">
            <a:extLst>
              <a:ext uri="{FF2B5EF4-FFF2-40B4-BE49-F238E27FC236}">
                <a16:creationId xmlns:a16="http://schemas.microsoft.com/office/drawing/2014/main" id="{1C858DAC-C37B-4146-A682-8214A13FD873}"/>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
        <p:nvSpPr>
          <p:cNvPr id="43" name="ZoneTexte 42">
            <a:extLst>
              <a:ext uri="{FF2B5EF4-FFF2-40B4-BE49-F238E27FC236}">
                <a16:creationId xmlns:a16="http://schemas.microsoft.com/office/drawing/2014/main" id="{73C7120C-CBD7-40FB-97BF-74A10F5563E5}"/>
              </a:ext>
            </a:extLst>
          </p:cNvPr>
          <p:cNvSpPr txBox="1"/>
          <p:nvPr/>
        </p:nvSpPr>
        <p:spPr>
          <a:xfrm>
            <a:off x="455141" y="4664500"/>
            <a:ext cx="2999656" cy="830997"/>
          </a:xfrm>
          <a:prstGeom prst="rect">
            <a:avLst/>
          </a:prstGeom>
          <a:noFill/>
        </p:spPr>
        <p:txBody>
          <a:bodyPr wrap="square" rtlCol="0">
            <a:spAutoFit/>
          </a:bodyPr>
          <a:lstStyle/>
          <a:p>
            <a:r>
              <a:rPr lang="en-US" sz="2400" dirty="0" err="1">
                <a:solidFill>
                  <a:srgbClr val="7030A0"/>
                </a:solidFill>
                <a:latin typeface="Agency FB" panose="020B0503020202020204" pitchFamily="34" charset="0"/>
              </a:rPr>
              <a:t>Fondamental</a:t>
            </a:r>
            <a:r>
              <a:rPr lang="en-US" sz="2400" dirty="0">
                <a:solidFill>
                  <a:srgbClr val="7030A0"/>
                </a:solidFill>
                <a:latin typeface="Agency FB" panose="020B0503020202020204" pitchFamily="34" charset="0"/>
              </a:rPr>
              <a:t> </a:t>
            </a:r>
          </a:p>
          <a:p>
            <a:r>
              <a:rPr lang="en-US" sz="2400" dirty="0">
                <a:solidFill>
                  <a:srgbClr val="7030A0"/>
                </a:solidFill>
                <a:latin typeface="Agency FB" panose="020B0503020202020204" pitchFamily="34" charset="0"/>
              </a:rPr>
              <a:t>Nuclear Physics Community</a:t>
            </a:r>
          </a:p>
        </p:txBody>
      </p:sp>
    </p:spTree>
    <p:extLst>
      <p:ext uri="{BB962C8B-B14F-4D97-AF65-F5344CB8AC3E}">
        <p14:creationId xmlns:p14="http://schemas.microsoft.com/office/powerpoint/2010/main" val="395424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fr-FR" smtClean="0"/>
              <a:pPr/>
              <a:t>42</a:t>
            </a:fld>
            <a:endParaRPr lang="fr-FR" dirty="0"/>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dirty="0">
                <a:solidFill>
                  <a:srgbClr val="428294"/>
                </a:solidFill>
              </a:rPr>
              <a:t>BUILDING BRIDGES !</a:t>
            </a:r>
          </a:p>
          <a:p>
            <a:r>
              <a:rPr lang="en-US" sz="1600" b="1" dirty="0">
                <a:solidFill>
                  <a:srgbClr val="428294"/>
                </a:solidFill>
              </a:rPr>
              <a:t>		A take away message for experimentalists</a:t>
            </a:r>
          </a:p>
          <a:p>
            <a:r>
              <a:rPr lang="en-US" sz="3600" b="1" cap="small" dirty="0">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dirty="0"/>
              <a:t>Substantial experimental effort to provide new and high-quality nuclear data, over the last 30 years !</a:t>
            </a:r>
          </a:p>
          <a:p>
            <a:r>
              <a:rPr lang="en-US" dirty="0"/>
              <a:t>The “easy” measurements have been already done, some challenges still remain.</a:t>
            </a:r>
            <a:endParaRPr lang="fr-FR" dirty="0"/>
          </a:p>
        </p:txBody>
      </p:sp>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fr-FR" sz="2400" b="1" cap="small" dirty="0" err="1">
                  <a:solidFill>
                    <a:srgbClr val="7C8A5C"/>
                  </a:solidFill>
                </a:rPr>
                <a:t>Understand</a:t>
              </a:r>
              <a:r>
                <a:rPr lang="fr-FR" sz="2400" b="1" cap="small" dirty="0">
                  <a:solidFill>
                    <a:srgbClr val="7C8A5C"/>
                  </a:solidFill>
                </a:rPr>
                <a:t> the </a:t>
              </a:r>
              <a:r>
                <a:rPr lang="fr-FR" sz="2400" b="1" cap="small" dirty="0" err="1">
                  <a:solidFill>
                    <a:srgbClr val="7C8A5C"/>
                  </a:solidFill>
                </a:rPr>
                <a:t>needs</a:t>
              </a:r>
              <a:endParaRPr lang="fr-FR" sz="2400" b="1" cap="small" dirty="0">
                <a:solidFill>
                  <a:srgbClr val="7C8A5C"/>
                </a:solidFill>
              </a:endParaRPr>
            </a:p>
            <a:p>
              <a:r>
                <a:rPr lang="fr-FR" sz="2400" b="1" cap="small" dirty="0" err="1">
                  <a:solidFill>
                    <a:srgbClr val="7C8A5C"/>
                  </a:solidFill>
                </a:rPr>
                <a:t>Provide</a:t>
              </a:r>
              <a:r>
                <a:rPr lang="fr-FR" sz="2400" b="1" cap="small" dirty="0">
                  <a:solidFill>
                    <a:srgbClr val="7C8A5C"/>
                  </a:solidFill>
                </a:rPr>
                <a:t> </a:t>
              </a:r>
              <a:r>
                <a:rPr lang="fr-FR" sz="2400" b="1" cap="small" dirty="0" err="1">
                  <a:solidFill>
                    <a:srgbClr val="7C8A5C"/>
                  </a:solidFill>
                </a:rPr>
                <a:t>consolidated</a:t>
              </a:r>
              <a:r>
                <a:rPr lang="fr-FR" sz="2400" b="1" cap="small" dirty="0">
                  <a:solidFill>
                    <a:srgbClr val="7C8A5C"/>
                  </a:solidFill>
                </a:rPr>
                <a:t> data</a:t>
              </a:r>
            </a:p>
            <a:p>
              <a:endParaRPr lang="fr-FR" sz="2400" b="1" cap="small" dirty="0">
                <a:solidFill>
                  <a:srgbClr val="7C8A5C"/>
                </a:solidFill>
              </a:endParaRPr>
            </a:p>
          </p:txBody>
        </p:sp>
      </p:grpSp>
      <p:grpSp>
        <p:nvGrpSpPr>
          <p:cNvPr id="19" name="Groupe 18">
            <a:extLst>
              <a:ext uri="{FF2B5EF4-FFF2-40B4-BE49-F238E27FC236}">
                <a16:creationId xmlns:a16="http://schemas.microsoft.com/office/drawing/2014/main" id="{0C694237-057A-4433-914C-F1B78F92AA14}"/>
              </a:ext>
            </a:extLst>
          </p:cNvPr>
          <p:cNvGrpSpPr/>
          <p:nvPr/>
        </p:nvGrpSpPr>
        <p:grpSpPr>
          <a:xfrm>
            <a:off x="4021812" y="5047313"/>
            <a:ext cx="6401795" cy="1569660"/>
            <a:chOff x="7714705" y="2446470"/>
            <a:chExt cx="6401795" cy="1569660"/>
          </a:xfrm>
        </p:grpSpPr>
        <p:pic>
          <p:nvPicPr>
            <p:cNvPr id="21" name="Image 20">
              <a:extLst>
                <a:ext uri="{FF2B5EF4-FFF2-40B4-BE49-F238E27FC236}">
                  <a16:creationId xmlns:a16="http://schemas.microsoft.com/office/drawing/2014/main" id="{35A43575-31D5-4684-9F89-92E00BAD6ACB}"/>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22" name="ZoneTexte 21">
              <a:extLst>
                <a:ext uri="{FF2B5EF4-FFF2-40B4-BE49-F238E27FC236}">
                  <a16:creationId xmlns:a16="http://schemas.microsoft.com/office/drawing/2014/main" id="{B500A718-4F16-4887-81E3-16062945FB87}"/>
                </a:ext>
              </a:extLst>
            </p:cNvPr>
            <p:cNvSpPr txBox="1"/>
            <p:nvPr/>
          </p:nvSpPr>
          <p:spPr>
            <a:xfrm>
              <a:off x="8382623" y="2446470"/>
              <a:ext cx="5733877" cy="1569660"/>
            </a:xfrm>
            <a:prstGeom prst="rect">
              <a:avLst/>
            </a:prstGeom>
            <a:noFill/>
          </p:spPr>
          <p:txBody>
            <a:bodyPr wrap="none" rtlCol="0">
              <a:spAutoFit/>
            </a:bodyPr>
            <a:lstStyle/>
            <a:p>
              <a:r>
                <a:rPr lang="en-US" sz="2400" b="1" cap="small" dirty="0">
                  <a:solidFill>
                    <a:srgbClr val="7C8A5C"/>
                  </a:solidFill>
                </a:rPr>
                <a:t>Maintain :</a:t>
              </a:r>
            </a:p>
            <a:p>
              <a:r>
                <a:rPr lang="en-US" sz="2400" b="1" cap="small" dirty="0">
                  <a:solidFill>
                    <a:srgbClr val="7C8A5C"/>
                  </a:solidFill>
                </a:rPr>
                <a:t>the capability to provide high quality samples</a:t>
              </a:r>
            </a:p>
            <a:p>
              <a:r>
                <a:rPr lang="en-US" sz="2400" b="1" cap="small" dirty="0">
                  <a:solidFill>
                    <a:srgbClr val="7C8A5C"/>
                  </a:solidFill>
                </a:rPr>
                <a:t>state of the art facilities</a:t>
              </a:r>
            </a:p>
            <a:p>
              <a:r>
                <a:rPr lang="en-US" sz="2400" b="1" cap="small" dirty="0">
                  <a:solidFill>
                    <a:srgbClr val="7C8A5C"/>
                  </a:solidFill>
                </a:rPr>
                <a:t>attractivity to the next physicist generation</a:t>
              </a:r>
            </a:p>
          </p:txBody>
        </p:sp>
      </p:grpSp>
      <p:grpSp>
        <p:nvGrpSpPr>
          <p:cNvPr id="23" name="Groupe 22">
            <a:extLst>
              <a:ext uri="{FF2B5EF4-FFF2-40B4-BE49-F238E27FC236}">
                <a16:creationId xmlns:a16="http://schemas.microsoft.com/office/drawing/2014/main" id="{6CB5E64F-EBC5-42C5-9218-E570E18B258B}"/>
              </a:ext>
            </a:extLst>
          </p:cNvPr>
          <p:cNvGrpSpPr/>
          <p:nvPr/>
        </p:nvGrpSpPr>
        <p:grpSpPr>
          <a:xfrm>
            <a:off x="303393" y="2163471"/>
            <a:ext cx="3723152" cy="1200329"/>
            <a:chOff x="7702922" y="2642784"/>
            <a:chExt cx="3723152" cy="1200329"/>
          </a:xfrm>
        </p:grpSpPr>
        <p:pic>
          <p:nvPicPr>
            <p:cNvPr id="24" name="Image 23">
              <a:extLst>
                <a:ext uri="{FF2B5EF4-FFF2-40B4-BE49-F238E27FC236}">
                  <a16:creationId xmlns:a16="http://schemas.microsoft.com/office/drawing/2014/main" id="{F237493B-0AB8-4752-BF64-4B59D438B8FB}"/>
                </a:ext>
              </a:extLst>
            </p:cNvPr>
            <p:cNvPicPr>
              <a:picLocks noChangeAspect="1"/>
            </p:cNvPicPr>
            <p:nvPr/>
          </p:nvPicPr>
          <p:blipFill rotWithShape="1">
            <a:blip r:embed="rId3">
              <a:duotone>
                <a:schemeClr val="accent3">
                  <a:shade val="45000"/>
                  <a:satMod val="135000"/>
                </a:schemeClr>
                <a:prstClr val="white"/>
              </a:duotone>
            </a:blip>
            <a:srcRect l="19827" t="20015" r="20354" b="19118"/>
            <a:stretch/>
          </p:blipFill>
          <p:spPr>
            <a:xfrm>
              <a:off x="7702922" y="2879504"/>
              <a:ext cx="602633" cy="613192"/>
            </a:xfrm>
            <a:prstGeom prst="rect">
              <a:avLst/>
            </a:prstGeom>
          </p:spPr>
        </p:pic>
        <p:sp>
          <p:nvSpPr>
            <p:cNvPr id="25" name="ZoneTexte 24">
              <a:extLst>
                <a:ext uri="{FF2B5EF4-FFF2-40B4-BE49-F238E27FC236}">
                  <a16:creationId xmlns:a16="http://schemas.microsoft.com/office/drawing/2014/main" id="{C9862CD8-AEBE-4EA4-ABD9-9E8E47277A7B}"/>
                </a:ext>
              </a:extLst>
            </p:cNvPr>
            <p:cNvSpPr txBox="1"/>
            <p:nvPr/>
          </p:nvSpPr>
          <p:spPr>
            <a:xfrm>
              <a:off x="8317338" y="2642784"/>
              <a:ext cx="3108736" cy="1200329"/>
            </a:xfrm>
            <a:prstGeom prst="rect">
              <a:avLst/>
            </a:prstGeom>
            <a:noFill/>
          </p:spPr>
          <p:txBody>
            <a:bodyPr wrap="none" rtlCol="0">
              <a:spAutoFit/>
            </a:bodyPr>
            <a:lstStyle/>
            <a:p>
              <a:r>
                <a:rPr lang="fr-FR" sz="2400" b="1" cap="small" dirty="0">
                  <a:solidFill>
                    <a:srgbClr val="7C8A5C"/>
                  </a:solidFill>
                </a:rPr>
                <a:t>Nuclear structure data</a:t>
              </a:r>
            </a:p>
            <a:p>
              <a:r>
                <a:rPr lang="fr-FR" sz="2400" b="1" cap="small" dirty="0">
                  <a:solidFill>
                    <a:srgbClr val="7C8A5C"/>
                  </a:solidFill>
                </a:rPr>
                <a:t>Innovative experiments</a:t>
              </a:r>
            </a:p>
            <a:p>
              <a:r>
                <a:rPr lang="fr-FR" sz="2400" b="1" cap="small" dirty="0">
                  <a:solidFill>
                    <a:srgbClr val="7C8A5C"/>
                  </a:solidFill>
                </a:rPr>
                <a:t>Use of </a:t>
              </a:r>
              <a:r>
                <a:rPr lang="fr-FR" sz="2400" b="1" cap="small" dirty="0" err="1">
                  <a:solidFill>
                    <a:srgbClr val="7C8A5C"/>
                  </a:solidFill>
                </a:rPr>
                <a:t>ia</a:t>
              </a:r>
              <a:r>
                <a:rPr lang="fr-FR" sz="2400" b="1" cap="small" dirty="0">
                  <a:solidFill>
                    <a:srgbClr val="7C8A5C"/>
                  </a:solidFill>
                </a:rPr>
                <a:t>/</a:t>
              </a:r>
              <a:r>
                <a:rPr lang="fr-FR" sz="2400" b="1" cap="small" dirty="0" err="1">
                  <a:solidFill>
                    <a:srgbClr val="7C8A5C"/>
                  </a:solidFill>
                </a:rPr>
                <a:t>deep</a:t>
              </a:r>
              <a:r>
                <a:rPr lang="fr-FR" sz="2400" b="1" cap="small" dirty="0">
                  <a:solidFill>
                    <a:srgbClr val="7C8A5C"/>
                  </a:solidFill>
                </a:rPr>
                <a:t> </a:t>
              </a:r>
              <a:r>
                <a:rPr lang="fr-FR" sz="2400" b="1" cap="small" dirty="0" err="1">
                  <a:solidFill>
                    <a:srgbClr val="7C8A5C"/>
                  </a:solidFill>
                </a:rPr>
                <a:t>learning</a:t>
              </a:r>
              <a:r>
                <a:rPr lang="fr-FR" sz="2400" b="1" cap="small" dirty="0">
                  <a:solidFill>
                    <a:srgbClr val="7C8A5C"/>
                  </a:solidFill>
                </a:rPr>
                <a:t> </a:t>
              </a:r>
            </a:p>
          </p:txBody>
        </p:sp>
      </p:grpSp>
      <p:pic>
        <p:nvPicPr>
          <p:cNvPr id="27" name="Image 26">
            <a:extLst>
              <a:ext uri="{FF2B5EF4-FFF2-40B4-BE49-F238E27FC236}">
                <a16:creationId xmlns:a16="http://schemas.microsoft.com/office/drawing/2014/main" id="{2BEBAD0C-1EB4-4101-AA26-F89207C9441A}"/>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20429545" flipH="1">
            <a:off x="1984499" y="3400512"/>
            <a:ext cx="2470355" cy="1613292"/>
          </a:xfrm>
          <a:prstGeom prst="rect">
            <a:avLst/>
          </a:prstGeom>
        </p:spPr>
      </p:pic>
      <p:pic>
        <p:nvPicPr>
          <p:cNvPr id="29" name="Image 28">
            <a:extLst>
              <a:ext uri="{FF2B5EF4-FFF2-40B4-BE49-F238E27FC236}">
                <a16:creationId xmlns:a16="http://schemas.microsoft.com/office/drawing/2014/main" id="{03459412-53A3-4D0E-8D51-58569D0E5375}"/>
              </a:ext>
            </a:extLst>
          </p:cNvPr>
          <p:cNvPicPr>
            <a:picLocks noChangeAspect="1"/>
          </p:cNvPicPr>
          <p:nvPr/>
        </p:nvPicPr>
        <p:blipFill rotWithShape="1">
          <a:blip r:embed="rId4">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pic>
        <p:nvPicPr>
          <p:cNvPr id="35" name="Image 34">
            <a:extLst>
              <a:ext uri="{FF2B5EF4-FFF2-40B4-BE49-F238E27FC236}">
                <a16:creationId xmlns:a16="http://schemas.microsoft.com/office/drawing/2014/main" id="{5C5ED586-CF0D-4AA2-978A-75D3F9802BAB}"/>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6" name="ZoneTexte 35">
            <a:extLst>
              <a:ext uri="{FF2B5EF4-FFF2-40B4-BE49-F238E27FC236}">
                <a16:creationId xmlns:a16="http://schemas.microsoft.com/office/drawing/2014/main" id="{9E633F6C-C68B-4FD2-B878-65713ABD9E6E}"/>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
        <p:nvSpPr>
          <p:cNvPr id="37" name="ZoneTexte 36">
            <a:extLst>
              <a:ext uri="{FF2B5EF4-FFF2-40B4-BE49-F238E27FC236}">
                <a16:creationId xmlns:a16="http://schemas.microsoft.com/office/drawing/2014/main" id="{4BBD8F00-B399-47AD-804A-88C1F6946C77}"/>
              </a:ext>
            </a:extLst>
          </p:cNvPr>
          <p:cNvSpPr txBox="1"/>
          <p:nvPr/>
        </p:nvSpPr>
        <p:spPr>
          <a:xfrm>
            <a:off x="455141" y="4664500"/>
            <a:ext cx="2999656" cy="830997"/>
          </a:xfrm>
          <a:prstGeom prst="rect">
            <a:avLst/>
          </a:prstGeom>
          <a:noFill/>
        </p:spPr>
        <p:txBody>
          <a:bodyPr wrap="square" rtlCol="0">
            <a:spAutoFit/>
          </a:bodyPr>
          <a:lstStyle/>
          <a:p>
            <a:r>
              <a:rPr lang="en-US" sz="2400" dirty="0" err="1">
                <a:solidFill>
                  <a:srgbClr val="7030A0"/>
                </a:solidFill>
                <a:latin typeface="Agency FB" panose="020B0503020202020204" pitchFamily="34" charset="0"/>
              </a:rPr>
              <a:t>Fondamental</a:t>
            </a:r>
            <a:r>
              <a:rPr lang="en-US" sz="2400" dirty="0">
                <a:solidFill>
                  <a:srgbClr val="7030A0"/>
                </a:solidFill>
                <a:latin typeface="Agency FB" panose="020B0503020202020204" pitchFamily="34" charset="0"/>
              </a:rPr>
              <a:t> </a:t>
            </a:r>
          </a:p>
          <a:p>
            <a:r>
              <a:rPr lang="en-US" sz="2400" dirty="0">
                <a:solidFill>
                  <a:srgbClr val="7030A0"/>
                </a:solidFill>
                <a:latin typeface="Agency FB" panose="020B0503020202020204" pitchFamily="34" charset="0"/>
              </a:rPr>
              <a:t>Nuclear Physics Community</a:t>
            </a:r>
          </a:p>
        </p:txBody>
      </p:sp>
    </p:spTree>
    <p:extLst>
      <p:ext uri="{BB962C8B-B14F-4D97-AF65-F5344CB8AC3E}">
        <p14:creationId xmlns:p14="http://schemas.microsoft.com/office/powerpoint/2010/main" val="3157441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65BA34-3C6A-480B-AD3C-5C47F130AA27}"/>
              </a:ext>
            </a:extLst>
          </p:cNvPr>
          <p:cNvSpPr>
            <a:spLocks noGrp="1"/>
          </p:cNvSpPr>
          <p:nvPr>
            <p:ph type="sldNum" sz="quarter" idx="12"/>
          </p:nvPr>
        </p:nvSpPr>
        <p:spPr/>
        <p:txBody>
          <a:bodyPr/>
          <a:lstStyle/>
          <a:p>
            <a:fld id="{53E20274-DEB0-41FA-AFE9-AFED40CFC641}" type="slidenum">
              <a:rPr lang="en-US" smtClean="0"/>
              <a:pPr/>
              <a:t>43</a:t>
            </a:fld>
            <a:endParaRPr lang="en-US"/>
          </a:p>
        </p:txBody>
      </p:sp>
      <p:sp>
        <p:nvSpPr>
          <p:cNvPr id="3" name="Larme 2">
            <a:extLst>
              <a:ext uri="{FF2B5EF4-FFF2-40B4-BE49-F238E27FC236}">
                <a16:creationId xmlns:a16="http://schemas.microsoft.com/office/drawing/2014/main" id="{35F64031-7795-4F6D-B470-418CABB5732E}"/>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720F65F0-CFB3-431C-A8E7-07AF741ACD20}"/>
              </a:ext>
            </a:extLst>
          </p:cNvPr>
          <p:cNvSpPr txBox="1"/>
          <p:nvPr/>
        </p:nvSpPr>
        <p:spPr>
          <a:xfrm>
            <a:off x="603625" y="159524"/>
            <a:ext cx="5585825" cy="1446550"/>
          </a:xfrm>
          <a:prstGeom prst="rect">
            <a:avLst/>
          </a:prstGeom>
          <a:noFill/>
        </p:spPr>
        <p:txBody>
          <a:bodyPr wrap="none" rtlCol="0">
            <a:spAutoFit/>
          </a:bodyPr>
          <a:lstStyle/>
          <a:p>
            <a:r>
              <a:rPr lang="en-US" sz="3600" b="1" cap="small">
                <a:solidFill>
                  <a:srgbClr val="428294"/>
                </a:solidFill>
              </a:rPr>
              <a:t>BUILDING BRIDGES !</a:t>
            </a:r>
          </a:p>
          <a:p>
            <a:r>
              <a:rPr lang="en-US" sz="1600" b="1">
                <a:solidFill>
                  <a:srgbClr val="428294"/>
                </a:solidFill>
              </a:rPr>
              <a:t>		A take away message for experimentalists</a:t>
            </a:r>
          </a:p>
          <a:p>
            <a:r>
              <a:rPr lang="en-US" sz="3600" b="1" cap="small">
                <a:solidFill>
                  <a:srgbClr val="428294"/>
                </a:solidFill>
              </a:rPr>
              <a:t> </a:t>
            </a:r>
          </a:p>
        </p:txBody>
      </p:sp>
      <p:pic>
        <p:nvPicPr>
          <p:cNvPr id="6" name="Image 5">
            <a:extLst>
              <a:ext uri="{FF2B5EF4-FFF2-40B4-BE49-F238E27FC236}">
                <a16:creationId xmlns:a16="http://schemas.microsoft.com/office/drawing/2014/main" id="{0843E725-2EDF-4A17-88BA-A511BED0D5D4}"/>
              </a:ext>
            </a:extLst>
          </p:cNvPr>
          <p:cNvPicPr>
            <a:picLocks noChangeAspect="1"/>
          </p:cNvPicPr>
          <p:nvPr/>
        </p:nvPicPr>
        <p:blipFill>
          <a:blip r:embed="rId2"/>
          <a:stretch>
            <a:fillRect/>
          </a:stretch>
        </p:blipFill>
        <p:spPr>
          <a:xfrm>
            <a:off x="305937" y="1362503"/>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4ACACE03-B247-4071-BD2F-B382A8A04E42}"/>
              </a:ext>
            </a:extLst>
          </p:cNvPr>
          <p:cNvSpPr txBox="1"/>
          <p:nvPr/>
        </p:nvSpPr>
        <p:spPr>
          <a:xfrm>
            <a:off x="1041933" y="1405342"/>
            <a:ext cx="9791527" cy="646331"/>
          </a:xfrm>
          <a:prstGeom prst="rect">
            <a:avLst/>
          </a:prstGeom>
          <a:noFill/>
        </p:spPr>
        <p:txBody>
          <a:bodyPr wrap="none" rtlCol="0">
            <a:spAutoFit/>
          </a:bodyPr>
          <a:lstStyle/>
          <a:p>
            <a:r>
              <a:rPr lang="en-US" b="1"/>
              <a:t>Substantial experimental effort to provide new and high-quality nuclear data, over the last 30 years !</a:t>
            </a:r>
          </a:p>
          <a:p>
            <a:r>
              <a:rPr lang="en-US"/>
              <a:t>The “easy” measurements have been already done, some challenges still remain.</a:t>
            </a:r>
          </a:p>
        </p:txBody>
      </p:sp>
      <p:pic>
        <p:nvPicPr>
          <p:cNvPr id="11" name="Image 10">
            <a:extLst>
              <a:ext uri="{FF2B5EF4-FFF2-40B4-BE49-F238E27FC236}">
                <a16:creationId xmlns:a16="http://schemas.microsoft.com/office/drawing/2014/main" id="{EF399C3B-963D-45EE-A4B0-3BDCA336B5B2}"/>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20429545" flipH="1">
            <a:off x="1984499" y="3400512"/>
            <a:ext cx="2470355" cy="1613292"/>
          </a:xfrm>
          <a:prstGeom prst="rect">
            <a:avLst/>
          </a:prstGeom>
        </p:spPr>
      </p:pic>
      <p:pic>
        <p:nvPicPr>
          <p:cNvPr id="13" name="Image 12">
            <a:extLst>
              <a:ext uri="{FF2B5EF4-FFF2-40B4-BE49-F238E27FC236}">
                <a16:creationId xmlns:a16="http://schemas.microsoft.com/office/drawing/2014/main" id="{482A5582-8B9C-4D87-BB1F-66F90556060E}"/>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1202416">
            <a:off x="7702841" y="3173557"/>
            <a:ext cx="2415572" cy="1577515"/>
          </a:xfrm>
          <a:prstGeom prst="rect">
            <a:avLst/>
          </a:prstGeom>
        </p:spPr>
      </p:pic>
      <p:grpSp>
        <p:nvGrpSpPr>
          <p:cNvPr id="9" name="Groupe 8">
            <a:extLst>
              <a:ext uri="{FF2B5EF4-FFF2-40B4-BE49-F238E27FC236}">
                <a16:creationId xmlns:a16="http://schemas.microsoft.com/office/drawing/2014/main" id="{CAB2B346-2D25-4077-87A5-2CC50A95928F}"/>
              </a:ext>
            </a:extLst>
          </p:cNvPr>
          <p:cNvGrpSpPr/>
          <p:nvPr/>
        </p:nvGrpSpPr>
        <p:grpSpPr>
          <a:xfrm>
            <a:off x="7896200" y="2228671"/>
            <a:ext cx="3992407" cy="1200329"/>
            <a:chOff x="7714705" y="2472059"/>
            <a:chExt cx="3992407" cy="1200329"/>
          </a:xfrm>
        </p:grpSpPr>
        <p:pic>
          <p:nvPicPr>
            <p:cNvPr id="15" name="Image 14">
              <a:extLst>
                <a:ext uri="{FF2B5EF4-FFF2-40B4-BE49-F238E27FC236}">
                  <a16:creationId xmlns:a16="http://schemas.microsoft.com/office/drawing/2014/main" id="{9538CB1A-0022-470F-892E-1DAB31788BB1}"/>
                </a:ext>
              </a:extLst>
            </p:cNvPr>
            <p:cNvPicPr>
              <a:picLocks noChangeAspect="1"/>
            </p:cNvPicPr>
            <p:nvPr/>
          </p:nvPicPr>
          <p:blipFill rotWithShape="1">
            <a:blip r:embed="rId4">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17" name="ZoneTexte 16">
              <a:extLst>
                <a:ext uri="{FF2B5EF4-FFF2-40B4-BE49-F238E27FC236}">
                  <a16:creationId xmlns:a16="http://schemas.microsoft.com/office/drawing/2014/main" id="{6D45B0E1-37A3-4925-AFF7-576EEED016BB}"/>
                </a:ext>
              </a:extLst>
            </p:cNvPr>
            <p:cNvSpPr txBox="1"/>
            <p:nvPr/>
          </p:nvSpPr>
          <p:spPr>
            <a:xfrm>
              <a:off x="8317338" y="2472059"/>
              <a:ext cx="3389774" cy="1200329"/>
            </a:xfrm>
            <a:prstGeom prst="rect">
              <a:avLst/>
            </a:prstGeom>
            <a:noFill/>
          </p:spPr>
          <p:txBody>
            <a:bodyPr wrap="none" rtlCol="0">
              <a:spAutoFit/>
            </a:bodyPr>
            <a:lstStyle/>
            <a:p>
              <a:r>
                <a:rPr lang="en-US" sz="2400" b="1" cap="small" dirty="0">
                  <a:solidFill>
                    <a:srgbClr val="7C8A5C"/>
                  </a:solidFill>
                </a:rPr>
                <a:t>Understand the needs</a:t>
              </a:r>
            </a:p>
            <a:p>
              <a:r>
                <a:rPr lang="en-US" sz="2400" b="1" cap="small" dirty="0">
                  <a:solidFill>
                    <a:srgbClr val="7C8A5C"/>
                  </a:solidFill>
                </a:rPr>
                <a:t>Provide consolidated data</a:t>
              </a:r>
            </a:p>
            <a:p>
              <a:endParaRPr lang="en-US" sz="2400" b="1" cap="small" dirty="0">
                <a:solidFill>
                  <a:srgbClr val="7C8A5C"/>
                </a:solidFill>
              </a:endParaRPr>
            </a:p>
          </p:txBody>
        </p:sp>
      </p:grpSp>
      <p:sp>
        <p:nvSpPr>
          <p:cNvPr id="8" name="ZoneTexte 7">
            <a:extLst>
              <a:ext uri="{FF2B5EF4-FFF2-40B4-BE49-F238E27FC236}">
                <a16:creationId xmlns:a16="http://schemas.microsoft.com/office/drawing/2014/main" id="{9811F9F0-0018-4F5D-BAE2-3AF5DA41D5EA}"/>
              </a:ext>
            </a:extLst>
          </p:cNvPr>
          <p:cNvSpPr txBox="1"/>
          <p:nvPr/>
        </p:nvSpPr>
        <p:spPr>
          <a:xfrm>
            <a:off x="9602264" y="4528874"/>
            <a:ext cx="2999656" cy="830997"/>
          </a:xfrm>
          <a:prstGeom prst="rect">
            <a:avLst/>
          </a:prstGeom>
          <a:noFill/>
        </p:spPr>
        <p:txBody>
          <a:bodyPr wrap="square" rtlCol="0">
            <a:spAutoFit/>
          </a:bodyPr>
          <a:lstStyle/>
          <a:p>
            <a:r>
              <a:rPr lang="en-US" sz="2400" dirty="0">
                <a:solidFill>
                  <a:srgbClr val="7030A0"/>
                </a:solidFill>
                <a:latin typeface="Agency FB" panose="020B0503020202020204" pitchFamily="34" charset="0"/>
              </a:rPr>
              <a:t>Evaluators Community </a:t>
            </a:r>
          </a:p>
          <a:p>
            <a:r>
              <a:rPr lang="en-US" sz="2400" dirty="0">
                <a:solidFill>
                  <a:srgbClr val="7030A0"/>
                </a:solidFill>
                <a:latin typeface="Agency FB" panose="020B0503020202020204" pitchFamily="34" charset="0"/>
              </a:rPr>
              <a:t>&amp; Users/Stakeholders</a:t>
            </a:r>
          </a:p>
        </p:txBody>
      </p:sp>
      <p:sp>
        <p:nvSpPr>
          <p:cNvPr id="28" name="ZoneTexte 27">
            <a:extLst>
              <a:ext uri="{FF2B5EF4-FFF2-40B4-BE49-F238E27FC236}">
                <a16:creationId xmlns:a16="http://schemas.microsoft.com/office/drawing/2014/main" id="{B51FBD7C-AA4B-478C-82E1-CC0C600AF1AA}"/>
              </a:ext>
            </a:extLst>
          </p:cNvPr>
          <p:cNvSpPr txBox="1"/>
          <p:nvPr/>
        </p:nvSpPr>
        <p:spPr>
          <a:xfrm>
            <a:off x="455141" y="4664500"/>
            <a:ext cx="2999656" cy="830997"/>
          </a:xfrm>
          <a:prstGeom prst="rect">
            <a:avLst/>
          </a:prstGeom>
          <a:noFill/>
        </p:spPr>
        <p:txBody>
          <a:bodyPr wrap="square" rtlCol="0">
            <a:spAutoFit/>
          </a:bodyPr>
          <a:lstStyle/>
          <a:p>
            <a:r>
              <a:rPr lang="en-US" sz="2400" dirty="0" err="1">
                <a:solidFill>
                  <a:srgbClr val="7030A0"/>
                </a:solidFill>
                <a:latin typeface="Agency FB" panose="020B0503020202020204" pitchFamily="34" charset="0"/>
              </a:rPr>
              <a:t>Fondamental</a:t>
            </a:r>
            <a:r>
              <a:rPr lang="en-US" sz="2400" dirty="0">
                <a:solidFill>
                  <a:srgbClr val="7030A0"/>
                </a:solidFill>
                <a:latin typeface="Agency FB" panose="020B0503020202020204" pitchFamily="34" charset="0"/>
              </a:rPr>
              <a:t> </a:t>
            </a:r>
          </a:p>
          <a:p>
            <a:r>
              <a:rPr lang="en-US" sz="2400" dirty="0">
                <a:solidFill>
                  <a:srgbClr val="7030A0"/>
                </a:solidFill>
                <a:latin typeface="Agency FB" panose="020B0503020202020204" pitchFamily="34" charset="0"/>
              </a:rPr>
              <a:t>Nuclear Physics Community</a:t>
            </a:r>
          </a:p>
        </p:txBody>
      </p:sp>
      <p:grpSp>
        <p:nvGrpSpPr>
          <p:cNvPr id="23" name="Groupe 22">
            <a:extLst>
              <a:ext uri="{FF2B5EF4-FFF2-40B4-BE49-F238E27FC236}">
                <a16:creationId xmlns:a16="http://schemas.microsoft.com/office/drawing/2014/main" id="{6CB5E64F-EBC5-42C5-9218-E570E18B258B}"/>
              </a:ext>
            </a:extLst>
          </p:cNvPr>
          <p:cNvGrpSpPr/>
          <p:nvPr/>
        </p:nvGrpSpPr>
        <p:grpSpPr>
          <a:xfrm>
            <a:off x="303393" y="2163471"/>
            <a:ext cx="3723152" cy="1200329"/>
            <a:chOff x="7702922" y="2642784"/>
            <a:chExt cx="3723152" cy="1200329"/>
          </a:xfrm>
        </p:grpSpPr>
        <p:pic>
          <p:nvPicPr>
            <p:cNvPr id="24" name="Image 23">
              <a:extLst>
                <a:ext uri="{FF2B5EF4-FFF2-40B4-BE49-F238E27FC236}">
                  <a16:creationId xmlns:a16="http://schemas.microsoft.com/office/drawing/2014/main" id="{F237493B-0AB8-4752-BF64-4B59D438B8FB}"/>
                </a:ext>
              </a:extLst>
            </p:cNvPr>
            <p:cNvPicPr>
              <a:picLocks noChangeAspect="1"/>
            </p:cNvPicPr>
            <p:nvPr/>
          </p:nvPicPr>
          <p:blipFill rotWithShape="1">
            <a:blip r:embed="rId4">
              <a:duotone>
                <a:schemeClr val="accent3">
                  <a:shade val="45000"/>
                  <a:satMod val="135000"/>
                </a:schemeClr>
                <a:prstClr val="white"/>
              </a:duotone>
            </a:blip>
            <a:srcRect l="19827" t="20015" r="20354" b="19118"/>
            <a:stretch/>
          </p:blipFill>
          <p:spPr>
            <a:xfrm>
              <a:off x="7702922" y="2879504"/>
              <a:ext cx="602633" cy="613192"/>
            </a:xfrm>
            <a:prstGeom prst="rect">
              <a:avLst/>
            </a:prstGeom>
          </p:spPr>
        </p:pic>
        <p:sp>
          <p:nvSpPr>
            <p:cNvPr id="25" name="ZoneTexte 24">
              <a:extLst>
                <a:ext uri="{FF2B5EF4-FFF2-40B4-BE49-F238E27FC236}">
                  <a16:creationId xmlns:a16="http://schemas.microsoft.com/office/drawing/2014/main" id="{C9862CD8-AEBE-4EA4-ABD9-9E8E47277A7B}"/>
                </a:ext>
              </a:extLst>
            </p:cNvPr>
            <p:cNvSpPr txBox="1"/>
            <p:nvPr/>
          </p:nvSpPr>
          <p:spPr>
            <a:xfrm>
              <a:off x="8317338" y="2642784"/>
              <a:ext cx="3108736" cy="1200329"/>
            </a:xfrm>
            <a:prstGeom prst="rect">
              <a:avLst/>
            </a:prstGeom>
            <a:noFill/>
          </p:spPr>
          <p:txBody>
            <a:bodyPr wrap="none" rtlCol="0">
              <a:spAutoFit/>
            </a:bodyPr>
            <a:lstStyle/>
            <a:p>
              <a:r>
                <a:rPr lang="en-US" sz="2400" b="1" cap="small">
                  <a:solidFill>
                    <a:srgbClr val="7C8A5C"/>
                  </a:solidFill>
                </a:rPr>
                <a:t>Nuclear structure data</a:t>
              </a:r>
            </a:p>
            <a:p>
              <a:r>
                <a:rPr lang="en-US" sz="2400" b="1" cap="small">
                  <a:solidFill>
                    <a:srgbClr val="7C8A5C"/>
                  </a:solidFill>
                </a:rPr>
                <a:t>Innovative experiments</a:t>
              </a:r>
            </a:p>
            <a:p>
              <a:r>
                <a:rPr lang="en-US" sz="2400" b="1" cap="small">
                  <a:solidFill>
                    <a:srgbClr val="7C8A5C"/>
                  </a:solidFill>
                </a:rPr>
                <a:t>Use of ia/deep learning </a:t>
              </a:r>
            </a:p>
          </p:txBody>
        </p:sp>
      </p:grpSp>
      <p:pic>
        <p:nvPicPr>
          <p:cNvPr id="26" name="Image 25">
            <a:extLst>
              <a:ext uri="{FF2B5EF4-FFF2-40B4-BE49-F238E27FC236}">
                <a16:creationId xmlns:a16="http://schemas.microsoft.com/office/drawing/2014/main" id="{E6F288F1-16FF-454F-9989-6267E1FE5BC3}"/>
              </a:ext>
            </a:extLst>
          </p:cNvPr>
          <p:cNvPicPr>
            <a:picLocks noChangeAspect="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blip>
          <a:srcRect l="10537" t="13185" r="8176" b="11731"/>
          <a:stretch/>
        </p:blipFill>
        <p:spPr>
          <a:xfrm rot="20470324" flipH="1">
            <a:off x="4618922" y="3722228"/>
            <a:ext cx="2470355" cy="1613292"/>
          </a:xfrm>
          <a:prstGeom prst="rect">
            <a:avLst/>
          </a:prstGeom>
        </p:spPr>
      </p:pic>
      <p:sp>
        <p:nvSpPr>
          <p:cNvPr id="27" name="ZoneTexte 26">
            <a:extLst>
              <a:ext uri="{FF2B5EF4-FFF2-40B4-BE49-F238E27FC236}">
                <a16:creationId xmlns:a16="http://schemas.microsoft.com/office/drawing/2014/main" id="{F7077A7D-30D4-4817-A5A1-A02557192943}"/>
              </a:ext>
            </a:extLst>
          </p:cNvPr>
          <p:cNvSpPr txBox="1"/>
          <p:nvPr/>
        </p:nvSpPr>
        <p:spPr>
          <a:xfrm>
            <a:off x="4475430" y="5150275"/>
            <a:ext cx="4597578" cy="461665"/>
          </a:xfrm>
          <a:prstGeom prst="rect">
            <a:avLst/>
          </a:prstGeom>
          <a:noFill/>
        </p:spPr>
        <p:txBody>
          <a:bodyPr wrap="square" rtlCol="0">
            <a:spAutoFit/>
          </a:bodyPr>
          <a:lstStyle/>
          <a:p>
            <a:r>
              <a:rPr lang="en-US" sz="2400" dirty="0">
                <a:solidFill>
                  <a:srgbClr val="7030A0"/>
                </a:solidFill>
                <a:latin typeface="Agency FB" panose="020B0503020202020204" pitchFamily="34" charset="0"/>
              </a:rPr>
              <a:t>National and International Bodies </a:t>
            </a:r>
          </a:p>
        </p:txBody>
      </p:sp>
      <p:pic>
        <p:nvPicPr>
          <p:cNvPr id="29" name="Image 28">
            <a:extLst>
              <a:ext uri="{FF2B5EF4-FFF2-40B4-BE49-F238E27FC236}">
                <a16:creationId xmlns:a16="http://schemas.microsoft.com/office/drawing/2014/main" id="{6334AB0C-C890-49BC-B428-A5A289824810}"/>
              </a:ext>
            </a:extLst>
          </p:cNvPr>
          <p:cNvPicPr>
            <a:picLocks noChangeAspect="1"/>
          </p:cNvPicPr>
          <p:nvPr/>
        </p:nvPicPr>
        <p:blipFill>
          <a:blip r:embed="rId5">
            <a:duotone>
              <a:schemeClr val="accent5">
                <a:shade val="45000"/>
                <a:satMod val="135000"/>
              </a:schemeClr>
              <a:prstClr val="white"/>
            </a:duotone>
          </a:blip>
          <a:stretch>
            <a:fillRect/>
          </a:stretch>
        </p:blipFill>
        <p:spPr>
          <a:xfrm>
            <a:off x="4864307" y="2575199"/>
            <a:ext cx="2275019" cy="9183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0" name="Groupe 29">
            <a:extLst>
              <a:ext uri="{FF2B5EF4-FFF2-40B4-BE49-F238E27FC236}">
                <a16:creationId xmlns:a16="http://schemas.microsoft.com/office/drawing/2014/main" id="{0AD980D9-9279-4A32-AEC4-1B3146C55F23}"/>
              </a:ext>
            </a:extLst>
          </p:cNvPr>
          <p:cNvGrpSpPr/>
          <p:nvPr/>
        </p:nvGrpSpPr>
        <p:grpSpPr>
          <a:xfrm>
            <a:off x="4021812" y="5533985"/>
            <a:ext cx="6401795" cy="1135375"/>
            <a:chOff x="7714705" y="2446470"/>
            <a:chExt cx="6401795" cy="1135375"/>
          </a:xfrm>
        </p:grpSpPr>
        <p:pic>
          <p:nvPicPr>
            <p:cNvPr id="31" name="Image 30">
              <a:extLst>
                <a:ext uri="{FF2B5EF4-FFF2-40B4-BE49-F238E27FC236}">
                  <a16:creationId xmlns:a16="http://schemas.microsoft.com/office/drawing/2014/main" id="{1CBAA348-E7FE-4306-8C99-69F31BA44C90}"/>
                </a:ext>
              </a:extLst>
            </p:cNvPr>
            <p:cNvPicPr>
              <a:picLocks noChangeAspect="1"/>
            </p:cNvPicPr>
            <p:nvPr/>
          </p:nvPicPr>
          <p:blipFill rotWithShape="1">
            <a:blip r:embed="rId4">
              <a:duotone>
                <a:schemeClr val="accent3">
                  <a:shade val="45000"/>
                  <a:satMod val="135000"/>
                </a:schemeClr>
                <a:prstClr val="white"/>
              </a:duotone>
            </a:blip>
            <a:srcRect l="19827" t="20015" r="20354" b="19118"/>
            <a:stretch/>
          </p:blipFill>
          <p:spPr>
            <a:xfrm>
              <a:off x="7714705" y="2567020"/>
              <a:ext cx="602633" cy="613192"/>
            </a:xfrm>
            <a:prstGeom prst="rect">
              <a:avLst/>
            </a:prstGeom>
          </p:spPr>
        </p:pic>
        <p:sp>
          <p:nvSpPr>
            <p:cNvPr id="32" name="ZoneTexte 31">
              <a:extLst>
                <a:ext uri="{FF2B5EF4-FFF2-40B4-BE49-F238E27FC236}">
                  <a16:creationId xmlns:a16="http://schemas.microsoft.com/office/drawing/2014/main" id="{0FD5B302-4322-43A5-89C2-63F7E218D5E5}"/>
                </a:ext>
              </a:extLst>
            </p:cNvPr>
            <p:cNvSpPr txBox="1"/>
            <p:nvPr/>
          </p:nvSpPr>
          <p:spPr>
            <a:xfrm>
              <a:off x="8382623" y="2446470"/>
              <a:ext cx="5733877" cy="1135375"/>
            </a:xfrm>
            <a:prstGeom prst="rect">
              <a:avLst/>
            </a:prstGeom>
            <a:noFill/>
          </p:spPr>
          <p:txBody>
            <a:bodyPr wrap="none" rtlCol="0">
              <a:spAutoFit/>
            </a:bodyPr>
            <a:lstStyle/>
            <a:p>
              <a:pPr>
                <a:lnSpc>
                  <a:spcPts val="2000"/>
                </a:lnSpc>
              </a:pPr>
              <a:r>
                <a:rPr lang="en-US" sz="2400" b="1" cap="small" dirty="0">
                  <a:solidFill>
                    <a:srgbClr val="7C8A5C"/>
                  </a:solidFill>
                </a:rPr>
                <a:t>Maintain :</a:t>
              </a:r>
            </a:p>
            <a:p>
              <a:pPr>
                <a:lnSpc>
                  <a:spcPts val="2000"/>
                </a:lnSpc>
              </a:pPr>
              <a:r>
                <a:rPr lang="en-US" sz="2400" b="1" cap="small" dirty="0">
                  <a:solidFill>
                    <a:srgbClr val="7C8A5C"/>
                  </a:solidFill>
                </a:rPr>
                <a:t>the capability to provide high quality samples</a:t>
              </a:r>
            </a:p>
            <a:p>
              <a:pPr>
                <a:lnSpc>
                  <a:spcPts val="2000"/>
                </a:lnSpc>
              </a:pPr>
              <a:r>
                <a:rPr lang="en-US" sz="2400" b="1" cap="small" dirty="0">
                  <a:solidFill>
                    <a:srgbClr val="7C8A5C"/>
                  </a:solidFill>
                </a:rPr>
                <a:t>state of the art facilities</a:t>
              </a:r>
            </a:p>
            <a:p>
              <a:pPr>
                <a:lnSpc>
                  <a:spcPts val="2000"/>
                </a:lnSpc>
              </a:pPr>
              <a:r>
                <a:rPr lang="en-US" sz="2400" b="1" cap="small" dirty="0">
                  <a:solidFill>
                    <a:srgbClr val="7C8A5C"/>
                  </a:solidFill>
                </a:rPr>
                <a:t>attractivity to the next physicist generation</a:t>
              </a:r>
            </a:p>
          </p:txBody>
        </p:sp>
      </p:grpSp>
    </p:spTree>
    <p:extLst>
      <p:ext uri="{BB962C8B-B14F-4D97-AF65-F5344CB8AC3E}">
        <p14:creationId xmlns:p14="http://schemas.microsoft.com/office/powerpoint/2010/main" val="1054539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545C8A2-67D1-4DF8-A61B-15EC2613B261}"/>
              </a:ext>
            </a:extLst>
          </p:cNvPr>
          <p:cNvSpPr>
            <a:spLocks noGrp="1"/>
          </p:cNvSpPr>
          <p:nvPr>
            <p:ph type="sldNum" sz="quarter" idx="12"/>
          </p:nvPr>
        </p:nvSpPr>
        <p:spPr/>
        <p:txBody>
          <a:bodyPr/>
          <a:lstStyle/>
          <a:p>
            <a:fld id="{53E20274-DEB0-41FA-AFE9-AFED40CFC641}" type="slidenum">
              <a:rPr lang="fr-FR" smtClean="0"/>
              <a:pPr/>
              <a:t>44</a:t>
            </a:fld>
            <a:endParaRPr lang="fr-FR" dirty="0"/>
          </a:p>
        </p:txBody>
      </p:sp>
      <p:sp>
        <p:nvSpPr>
          <p:cNvPr id="9" name="Larme 8">
            <a:extLst>
              <a:ext uri="{FF2B5EF4-FFF2-40B4-BE49-F238E27FC236}">
                <a16:creationId xmlns:a16="http://schemas.microsoft.com/office/drawing/2014/main" id="{8B82CCB5-04CC-4F50-AF13-2ECEDCBE3460}"/>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866C4D9-9F76-4FFC-837A-D6BE99962C3E}"/>
              </a:ext>
            </a:extLst>
          </p:cNvPr>
          <p:cNvSpPr txBox="1"/>
          <p:nvPr/>
        </p:nvSpPr>
        <p:spPr>
          <a:xfrm>
            <a:off x="603625" y="159524"/>
            <a:ext cx="2692917" cy="646331"/>
          </a:xfrm>
          <a:prstGeom prst="rect">
            <a:avLst/>
          </a:prstGeom>
          <a:noFill/>
        </p:spPr>
        <p:txBody>
          <a:bodyPr wrap="none" rtlCol="0">
            <a:spAutoFit/>
          </a:bodyPr>
          <a:lstStyle/>
          <a:p>
            <a:r>
              <a:rPr lang="en-US" sz="3600" b="1" dirty="0">
                <a:solidFill>
                  <a:srgbClr val="428294"/>
                </a:solidFill>
                <a:latin typeface="Corbel" panose="020B0503020204020204" pitchFamily="34" charset="0"/>
              </a:rPr>
              <a:t>THANK YOU</a:t>
            </a:r>
            <a:endParaRPr lang="en-US" sz="3600" b="1" cap="small" dirty="0">
              <a:solidFill>
                <a:srgbClr val="428294"/>
              </a:solidFill>
              <a:latin typeface="Corbel" panose="020B0503020204020204" pitchFamily="34" charset="0"/>
            </a:endParaRPr>
          </a:p>
        </p:txBody>
      </p:sp>
      <p:pic>
        <p:nvPicPr>
          <p:cNvPr id="12" name="Image 11">
            <a:extLst>
              <a:ext uri="{FF2B5EF4-FFF2-40B4-BE49-F238E27FC236}">
                <a16:creationId xmlns:a16="http://schemas.microsoft.com/office/drawing/2014/main" id="{DA56D395-5FB4-44A7-BC75-C74AAD32E357}"/>
              </a:ext>
            </a:extLst>
          </p:cNvPr>
          <p:cNvPicPr>
            <a:picLocks noChangeAspect="1"/>
          </p:cNvPicPr>
          <p:nvPr/>
        </p:nvPicPr>
        <p:blipFill>
          <a:blip r:embed="rId3">
            <a:duotone>
              <a:schemeClr val="accent1">
                <a:shade val="45000"/>
                <a:satMod val="135000"/>
              </a:schemeClr>
              <a:prstClr val="white"/>
            </a:duotone>
          </a:blip>
          <a:stretch>
            <a:fillRect/>
          </a:stretch>
        </p:blipFill>
        <p:spPr>
          <a:xfrm>
            <a:off x="191344" y="1412776"/>
            <a:ext cx="6922740" cy="3461370"/>
          </a:xfrm>
          <a:prstGeom prst="rect">
            <a:avLst/>
          </a:prstGeom>
        </p:spPr>
      </p:pic>
      <p:sp>
        <p:nvSpPr>
          <p:cNvPr id="6" name="ZoneTexte 5">
            <a:extLst>
              <a:ext uri="{FF2B5EF4-FFF2-40B4-BE49-F238E27FC236}">
                <a16:creationId xmlns:a16="http://schemas.microsoft.com/office/drawing/2014/main" id="{711C503E-DAD1-490E-8D7C-435147DB31DD}"/>
              </a:ext>
            </a:extLst>
          </p:cNvPr>
          <p:cNvSpPr txBox="1"/>
          <p:nvPr/>
        </p:nvSpPr>
        <p:spPr>
          <a:xfrm>
            <a:off x="6528048" y="2637552"/>
            <a:ext cx="2706575" cy="3046988"/>
          </a:xfrm>
          <a:prstGeom prst="rect">
            <a:avLst/>
          </a:prstGeom>
          <a:noFill/>
        </p:spPr>
        <p:txBody>
          <a:bodyPr wrap="none" rtlCol="0">
            <a:spAutoFit/>
          </a:bodyPr>
          <a:lstStyle/>
          <a:p>
            <a:r>
              <a:rPr lang="fr-FR" sz="2400" b="1" dirty="0">
                <a:solidFill>
                  <a:srgbClr val="2CA6B4"/>
                </a:solidFill>
                <a:latin typeface="Corbel" panose="020B0503020204020204" pitchFamily="34" charset="0"/>
              </a:rPr>
              <a:t>David Bernard,</a:t>
            </a:r>
          </a:p>
          <a:p>
            <a:r>
              <a:rPr lang="fr-FR" sz="2400" b="1" dirty="0">
                <a:solidFill>
                  <a:srgbClr val="2CA6B4"/>
                </a:solidFill>
                <a:latin typeface="Corbel" panose="020B0503020204020204" pitchFamily="34" charset="0"/>
              </a:rPr>
              <a:t>Emmeric Dupont,</a:t>
            </a:r>
          </a:p>
          <a:p>
            <a:r>
              <a:rPr lang="fr-FR" sz="2400" b="1" dirty="0">
                <a:solidFill>
                  <a:srgbClr val="2CA6B4"/>
                </a:solidFill>
                <a:latin typeface="Corbel" panose="020B0503020204020204" pitchFamily="34" charset="0"/>
              </a:rPr>
              <a:t>Olivier Sérot,</a:t>
            </a:r>
          </a:p>
          <a:p>
            <a:r>
              <a:rPr lang="fr-FR" sz="2400" b="1" dirty="0" err="1">
                <a:solidFill>
                  <a:srgbClr val="2CA6B4"/>
                </a:solidFill>
                <a:latin typeface="Corbel" panose="020B0503020204020204" pitchFamily="34" charset="0"/>
              </a:rPr>
              <a:t>Arjan</a:t>
            </a:r>
            <a:r>
              <a:rPr lang="fr-FR" sz="2400" b="1" dirty="0">
                <a:solidFill>
                  <a:srgbClr val="2CA6B4"/>
                </a:solidFill>
                <a:latin typeface="Corbel" panose="020B0503020204020204" pitchFamily="34" charset="0"/>
              </a:rPr>
              <a:t> </a:t>
            </a:r>
            <a:r>
              <a:rPr lang="fr-FR" sz="2400" b="1" dirty="0" err="1">
                <a:solidFill>
                  <a:srgbClr val="2CA6B4"/>
                </a:solidFill>
                <a:latin typeface="Corbel" panose="020B0503020204020204" pitchFamily="34" charset="0"/>
              </a:rPr>
              <a:t>Plompen</a:t>
            </a:r>
            <a:r>
              <a:rPr lang="fr-FR" sz="2400" b="1" dirty="0">
                <a:solidFill>
                  <a:srgbClr val="2CA6B4"/>
                </a:solidFill>
                <a:latin typeface="Corbel" panose="020B0503020204020204" pitchFamily="34" charset="0"/>
              </a:rPr>
              <a:t>,</a:t>
            </a:r>
          </a:p>
          <a:p>
            <a:r>
              <a:rPr lang="fr-FR" sz="2400" b="1" dirty="0">
                <a:solidFill>
                  <a:srgbClr val="2CA6B4"/>
                </a:solidFill>
                <a:latin typeface="Corbel" panose="020B0503020204020204" pitchFamily="34" charset="0"/>
              </a:rPr>
              <a:t>Dimitri </a:t>
            </a:r>
            <a:r>
              <a:rPr lang="fr-FR" sz="2400" b="1" dirty="0" err="1">
                <a:solidFill>
                  <a:srgbClr val="2CA6B4"/>
                </a:solidFill>
                <a:latin typeface="Corbel" panose="020B0503020204020204" pitchFamily="34" charset="0"/>
              </a:rPr>
              <a:t>Rochman</a:t>
            </a:r>
            <a:r>
              <a:rPr lang="fr-FR" sz="2400" b="1" dirty="0">
                <a:solidFill>
                  <a:srgbClr val="2CA6B4"/>
                </a:solidFill>
                <a:latin typeface="Corbel" panose="020B0503020204020204" pitchFamily="34" charset="0"/>
              </a:rPr>
              <a:t>,</a:t>
            </a:r>
          </a:p>
          <a:p>
            <a:r>
              <a:rPr lang="fr-FR" sz="2400" b="1" dirty="0">
                <a:solidFill>
                  <a:srgbClr val="2CA6B4"/>
                </a:solidFill>
                <a:latin typeface="Corbel" panose="020B0503020204020204" pitchFamily="34" charset="0"/>
              </a:rPr>
              <a:t>Gilles Noguere,</a:t>
            </a:r>
          </a:p>
          <a:p>
            <a:r>
              <a:rPr lang="fr-FR" sz="2400" b="1" dirty="0">
                <a:solidFill>
                  <a:srgbClr val="2CA6B4"/>
                </a:solidFill>
                <a:latin typeface="Corbel" panose="020B0503020204020204" pitchFamily="34" charset="0"/>
              </a:rPr>
              <a:t>Stephan </a:t>
            </a:r>
            <a:r>
              <a:rPr lang="fr-FR" sz="2400" b="1" dirty="0" err="1">
                <a:solidFill>
                  <a:srgbClr val="2CA6B4"/>
                </a:solidFill>
                <a:latin typeface="Corbel" panose="020B0503020204020204" pitchFamily="34" charset="0"/>
              </a:rPr>
              <a:t>Oberstedt</a:t>
            </a:r>
            <a:endParaRPr lang="fr-FR" sz="2400" b="1" dirty="0">
              <a:solidFill>
                <a:srgbClr val="2CA6B4"/>
              </a:solidFill>
              <a:latin typeface="Corbel" panose="020B0503020204020204" pitchFamily="34" charset="0"/>
            </a:endParaRPr>
          </a:p>
          <a:p>
            <a:r>
              <a:rPr lang="fr-FR" sz="2400" b="1" i="1" dirty="0">
                <a:solidFill>
                  <a:srgbClr val="2CA6B4"/>
                </a:solidFill>
                <a:latin typeface="Corbel" panose="020B0503020204020204" pitchFamily="34" charset="0"/>
              </a:rPr>
              <a:t>et al.</a:t>
            </a:r>
          </a:p>
        </p:txBody>
      </p:sp>
      <p:pic>
        <p:nvPicPr>
          <p:cNvPr id="7" name="Image 6">
            <a:extLst>
              <a:ext uri="{FF2B5EF4-FFF2-40B4-BE49-F238E27FC236}">
                <a16:creationId xmlns:a16="http://schemas.microsoft.com/office/drawing/2014/main" id="{78B16C3C-2823-45F8-A73C-577AC0021567}"/>
              </a:ext>
            </a:extLst>
          </p:cNvPr>
          <p:cNvPicPr>
            <a:picLocks noChangeAspect="1"/>
          </p:cNvPicPr>
          <p:nvPr/>
        </p:nvPicPr>
        <p:blipFill>
          <a:blip r:embed="rId4">
            <a:duotone>
              <a:schemeClr val="accent5">
                <a:shade val="45000"/>
                <a:satMod val="135000"/>
              </a:schemeClr>
              <a:prstClr val="white"/>
            </a:duotone>
          </a:blip>
          <a:stretch>
            <a:fillRect/>
          </a:stretch>
        </p:blipFill>
        <p:spPr>
          <a:xfrm>
            <a:off x="10272464" y="4433947"/>
            <a:ext cx="1258533" cy="1762522"/>
          </a:xfrm>
          <a:prstGeom prst="rect">
            <a:avLst/>
          </a:prstGeom>
        </p:spPr>
      </p:pic>
      <p:sp>
        <p:nvSpPr>
          <p:cNvPr id="8" name="ZoneTexte 7">
            <a:extLst>
              <a:ext uri="{FF2B5EF4-FFF2-40B4-BE49-F238E27FC236}">
                <a16:creationId xmlns:a16="http://schemas.microsoft.com/office/drawing/2014/main" id="{B220D243-90C2-4A33-AE39-EE61C2BE905F}"/>
              </a:ext>
            </a:extLst>
          </p:cNvPr>
          <p:cNvSpPr txBox="1"/>
          <p:nvPr/>
        </p:nvSpPr>
        <p:spPr>
          <a:xfrm>
            <a:off x="8932909" y="6196469"/>
            <a:ext cx="3321743" cy="400110"/>
          </a:xfrm>
          <a:prstGeom prst="rect">
            <a:avLst/>
          </a:prstGeom>
          <a:noFill/>
        </p:spPr>
        <p:txBody>
          <a:bodyPr wrap="none" rtlCol="0">
            <a:spAutoFit/>
          </a:bodyPr>
          <a:lstStyle/>
          <a:p>
            <a:r>
              <a:rPr lang="en-US" sz="2000" b="1" dirty="0">
                <a:solidFill>
                  <a:srgbClr val="3A7382"/>
                </a:solidFill>
                <a:latin typeface="Bradley Hand ITC" panose="03070402050302030203" pitchFamily="66" charset="0"/>
              </a:rPr>
              <a:t>In memory of Sylvain David</a:t>
            </a:r>
            <a:endParaRPr lang="fr-FR" sz="2000" b="1" dirty="0">
              <a:solidFill>
                <a:srgbClr val="3A7382"/>
              </a:solidFill>
              <a:latin typeface="Bradley Hand ITC" panose="03070402050302030203" pitchFamily="66" charset="0"/>
            </a:endParaRPr>
          </a:p>
        </p:txBody>
      </p:sp>
    </p:spTree>
    <p:extLst>
      <p:ext uri="{BB962C8B-B14F-4D97-AF65-F5344CB8AC3E}">
        <p14:creationId xmlns:p14="http://schemas.microsoft.com/office/powerpoint/2010/main" val="175843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5</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cap="small">
                <a:solidFill>
                  <a:srgbClr val="428294"/>
                </a:solidFill>
              </a:rPr>
              <a:t>nuclear data for </a:t>
            </a:r>
            <a:r>
              <a:rPr lang="en-US" sz="3600" b="1" u="sng" cap="small">
                <a:solidFill>
                  <a:srgbClr val="428294"/>
                </a:solidFill>
              </a:rPr>
              <a:t>fission technologies</a:t>
            </a:r>
          </a:p>
        </p:txBody>
      </p:sp>
      <p:sp>
        <p:nvSpPr>
          <p:cNvPr id="9" name="ZoneTexte 8">
            <a:extLst>
              <a:ext uri="{FF2B5EF4-FFF2-40B4-BE49-F238E27FC236}">
                <a16:creationId xmlns:a16="http://schemas.microsoft.com/office/drawing/2014/main" id="{E5CF01BF-AC42-4B47-A599-4A842C8286E0}"/>
              </a:ext>
            </a:extLst>
          </p:cNvPr>
          <p:cNvSpPr txBox="1"/>
          <p:nvPr/>
        </p:nvSpPr>
        <p:spPr>
          <a:xfrm>
            <a:off x="8181069" y="1142660"/>
            <a:ext cx="4467659" cy="461665"/>
          </a:xfrm>
          <a:prstGeom prst="rect">
            <a:avLst/>
          </a:prstGeom>
          <a:noFill/>
        </p:spPr>
        <p:txBody>
          <a:bodyPr wrap="square" rtlCol="0">
            <a:spAutoFit/>
          </a:bodyPr>
          <a:lstStyle/>
          <a:p>
            <a:r>
              <a:rPr lang="en-US" sz="2400" b="1" dirty="0"/>
              <a:t>« fission technologies » cover</a:t>
            </a:r>
          </a:p>
        </p:txBody>
      </p:sp>
      <p:grpSp>
        <p:nvGrpSpPr>
          <p:cNvPr id="46" name="Groupe 45">
            <a:extLst>
              <a:ext uri="{FF2B5EF4-FFF2-40B4-BE49-F238E27FC236}">
                <a16:creationId xmlns:a16="http://schemas.microsoft.com/office/drawing/2014/main" id="{77862646-0275-44D1-A7D2-8E295001965C}"/>
              </a:ext>
            </a:extLst>
          </p:cNvPr>
          <p:cNvGrpSpPr/>
          <p:nvPr/>
        </p:nvGrpSpPr>
        <p:grpSpPr>
          <a:xfrm>
            <a:off x="3588" y="1345027"/>
            <a:ext cx="7388556" cy="4964293"/>
            <a:chOff x="116173" y="1124744"/>
            <a:chExt cx="7388556" cy="4964293"/>
          </a:xfrm>
        </p:grpSpPr>
        <p:pic>
          <p:nvPicPr>
            <p:cNvPr id="14" name="Image 13">
              <a:extLst>
                <a:ext uri="{FF2B5EF4-FFF2-40B4-BE49-F238E27FC236}">
                  <a16:creationId xmlns:a16="http://schemas.microsoft.com/office/drawing/2014/main" id="{C0844275-3B3A-4644-AC1A-DC7A26A4F512}"/>
                </a:ext>
              </a:extLst>
            </p:cNvPr>
            <p:cNvPicPr>
              <a:picLocks noChangeAspect="1"/>
            </p:cNvPicPr>
            <p:nvPr/>
          </p:nvPicPr>
          <p:blipFill>
            <a:blip r:embed="rId2"/>
            <a:stretch>
              <a:fillRect/>
            </a:stretch>
          </p:blipFill>
          <p:spPr>
            <a:xfrm>
              <a:off x="116173" y="1124744"/>
              <a:ext cx="7388556" cy="4964293"/>
            </a:xfrm>
            <a:prstGeom prst="rect">
              <a:avLst/>
            </a:prstGeom>
          </p:spPr>
        </p:pic>
        <p:grpSp>
          <p:nvGrpSpPr>
            <p:cNvPr id="5" name="Groupe 4">
              <a:extLst>
                <a:ext uri="{FF2B5EF4-FFF2-40B4-BE49-F238E27FC236}">
                  <a16:creationId xmlns:a16="http://schemas.microsoft.com/office/drawing/2014/main" id="{3EF55725-AC5D-4DD2-889E-4AD4ECFFEF78}"/>
                </a:ext>
              </a:extLst>
            </p:cNvPr>
            <p:cNvGrpSpPr/>
            <p:nvPr/>
          </p:nvGrpSpPr>
          <p:grpSpPr>
            <a:xfrm>
              <a:off x="2999656" y="3068960"/>
              <a:ext cx="2232248" cy="792088"/>
              <a:chOff x="2999656" y="3068960"/>
              <a:chExt cx="2232248" cy="792088"/>
            </a:xfrm>
          </p:grpSpPr>
          <p:sp>
            <p:nvSpPr>
              <p:cNvPr id="4" name="Rectangle 3">
                <a:extLst>
                  <a:ext uri="{FF2B5EF4-FFF2-40B4-BE49-F238E27FC236}">
                    <a16:creationId xmlns:a16="http://schemas.microsoft.com/office/drawing/2014/main" id="{23222AF0-AF65-4449-B7AA-872F5B90C7F4}"/>
                  </a:ext>
                </a:extLst>
              </p:cNvPr>
              <p:cNvSpPr/>
              <p:nvPr/>
            </p:nvSpPr>
            <p:spPr>
              <a:xfrm>
                <a:off x="2999656" y="306896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BB306F88-53FA-4672-A0F7-919089B30669}"/>
                  </a:ext>
                </a:extLst>
              </p:cNvPr>
              <p:cNvSpPr txBox="1"/>
              <p:nvPr/>
            </p:nvSpPr>
            <p:spPr>
              <a:xfrm>
                <a:off x="3092575" y="3203394"/>
                <a:ext cx="2060179" cy="523220"/>
              </a:xfrm>
              <a:prstGeom prst="rect">
                <a:avLst/>
              </a:prstGeom>
              <a:noFill/>
            </p:spPr>
            <p:txBody>
              <a:bodyPr wrap="none" rtlCol="0">
                <a:spAutoFit/>
              </a:bodyPr>
              <a:lstStyle/>
              <a:p>
                <a:r>
                  <a:rPr lang="en-US" sz="2800" b="1">
                    <a:solidFill>
                      <a:srgbClr val="AEBAC8"/>
                    </a:solidFill>
                    <a:latin typeface="Aharoni" panose="02010803020104030203" pitchFamily="2" charset="-79"/>
                    <a:cs typeface="Aharoni" panose="02010803020104030203" pitchFamily="2" charset="-79"/>
                  </a:rPr>
                  <a:t>FUEL CYCLE</a:t>
                </a:r>
              </a:p>
            </p:txBody>
          </p:sp>
        </p:grpSp>
        <p:grpSp>
          <p:nvGrpSpPr>
            <p:cNvPr id="12" name="Groupe 11">
              <a:extLst>
                <a:ext uri="{FF2B5EF4-FFF2-40B4-BE49-F238E27FC236}">
                  <a16:creationId xmlns:a16="http://schemas.microsoft.com/office/drawing/2014/main" id="{8781C742-2C74-4D73-AAB8-CCD62097B0ED}"/>
                </a:ext>
              </a:extLst>
            </p:cNvPr>
            <p:cNvGrpSpPr/>
            <p:nvPr/>
          </p:nvGrpSpPr>
          <p:grpSpPr>
            <a:xfrm>
              <a:off x="182967" y="1248725"/>
              <a:ext cx="771992" cy="740115"/>
              <a:chOff x="182967" y="1248725"/>
              <a:chExt cx="771992" cy="740115"/>
            </a:xfrm>
          </p:grpSpPr>
          <p:sp>
            <p:nvSpPr>
              <p:cNvPr id="8" name="Rectangle : avec coin arrondi et coin rogné en haut 7">
                <a:extLst>
                  <a:ext uri="{FF2B5EF4-FFF2-40B4-BE49-F238E27FC236}">
                    <a16:creationId xmlns:a16="http://schemas.microsoft.com/office/drawing/2014/main" id="{9E145E43-EB90-4AF5-AFD4-E7A218686686}"/>
                  </a:ext>
                </a:extLst>
              </p:cNvPr>
              <p:cNvSpPr/>
              <p:nvPr/>
            </p:nvSpPr>
            <p:spPr>
              <a:xfrm>
                <a:off x="243256" y="1772816"/>
                <a:ext cx="576064" cy="216024"/>
              </a:xfrm>
              <a:prstGeom prst="snipRoundRect">
                <a:avLst>
                  <a:gd name="adj1" fmla="val 16667"/>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922BDD5B-DFCC-4962-9D03-1BE790B58F55}"/>
                  </a:ext>
                </a:extLst>
              </p:cNvPr>
              <p:cNvSpPr txBox="1"/>
              <p:nvPr/>
            </p:nvSpPr>
            <p:spPr>
              <a:xfrm>
                <a:off x="182967" y="1248725"/>
                <a:ext cx="771992" cy="400110"/>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Uranium mines</a:t>
                </a:r>
              </a:p>
            </p:txBody>
          </p:sp>
        </p:grpSp>
        <p:sp>
          <p:nvSpPr>
            <p:cNvPr id="11" name="ZoneTexte 10">
              <a:extLst>
                <a:ext uri="{FF2B5EF4-FFF2-40B4-BE49-F238E27FC236}">
                  <a16:creationId xmlns:a16="http://schemas.microsoft.com/office/drawing/2014/main" id="{7F902586-4AE0-4814-B35E-E25C25559D46}"/>
                </a:ext>
              </a:extLst>
            </p:cNvPr>
            <p:cNvSpPr txBox="1"/>
            <p:nvPr/>
          </p:nvSpPr>
          <p:spPr>
            <a:xfrm>
              <a:off x="3365289" y="1541984"/>
              <a:ext cx="1438214"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plants       </a:t>
              </a:r>
            </a:p>
          </p:txBody>
        </p:sp>
        <p:sp>
          <p:nvSpPr>
            <p:cNvPr id="15" name="ZoneTexte 14">
              <a:extLst>
                <a:ext uri="{FF2B5EF4-FFF2-40B4-BE49-F238E27FC236}">
                  <a16:creationId xmlns:a16="http://schemas.microsoft.com/office/drawing/2014/main" id="{1416F099-F45E-42C3-A779-BDCEC9BA9A04}"/>
                </a:ext>
              </a:extLst>
            </p:cNvPr>
            <p:cNvSpPr txBox="1"/>
            <p:nvPr/>
          </p:nvSpPr>
          <p:spPr>
            <a:xfrm>
              <a:off x="5519936" y="5664705"/>
              <a:ext cx="1503938" cy="400110"/>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EDF nuclear reactor     </a:t>
              </a:r>
            </a:p>
            <a:p>
              <a:r>
                <a:rPr lang="en-US" sz="1000">
                  <a:solidFill>
                    <a:srgbClr val="8D9DB1"/>
                  </a:solidFill>
                  <a:latin typeface="Arial" panose="020B0604020202020204" pitchFamily="34" charset="0"/>
                  <a:cs typeface="Arial" panose="020B0604020202020204" pitchFamily="34" charset="0"/>
                </a:rPr>
                <a:t>in operation</a:t>
              </a:r>
            </a:p>
          </p:txBody>
        </p:sp>
        <p:sp>
          <p:nvSpPr>
            <p:cNvPr id="16" name="ZoneTexte 15">
              <a:extLst>
                <a:ext uri="{FF2B5EF4-FFF2-40B4-BE49-F238E27FC236}">
                  <a16:creationId xmlns:a16="http://schemas.microsoft.com/office/drawing/2014/main" id="{B6FF8BD9-661A-4366-9B4B-BEA25FBCAF1F}"/>
                </a:ext>
              </a:extLst>
            </p:cNvPr>
            <p:cNvSpPr txBox="1"/>
            <p:nvPr/>
          </p:nvSpPr>
          <p:spPr>
            <a:xfrm>
              <a:off x="5300749" y="2996952"/>
              <a:ext cx="742881" cy="553998"/>
            </a:xfrm>
            <a:prstGeom prst="rect">
              <a:avLst/>
            </a:prstGeom>
            <a:solidFill>
              <a:schemeClr val="bg1"/>
            </a:solidFill>
          </p:spPr>
          <p:txBody>
            <a:bodyPr wrap="square" rtlCol="0">
              <a:spAutoFit/>
            </a:bodyPr>
            <a:lstStyle/>
            <a:p>
              <a:pPr algn="r"/>
              <a:r>
                <a:rPr lang="en-US" sz="1000">
                  <a:solidFill>
                    <a:srgbClr val="8D9DB1"/>
                  </a:solidFill>
                  <a:latin typeface="Arial" panose="020B0604020202020204" pitchFamily="34" charset="0"/>
                  <a:cs typeface="Arial" panose="020B0604020202020204" pitchFamily="34" charset="0"/>
                </a:rPr>
                <a:t>   fuel </a:t>
              </a:r>
            </a:p>
            <a:p>
              <a:pPr algn="r"/>
              <a:r>
                <a:rPr lang="en-US" sz="1000">
                  <a:solidFill>
                    <a:srgbClr val="8D9DB1"/>
                  </a:solidFill>
                  <a:latin typeface="Arial" panose="020B0604020202020204" pitchFamily="34" charset="0"/>
                  <a:cs typeface="Arial" panose="020B0604020202020204" pitchFamily="34" charset="0"/>
                </a:rPr>
                <a:t>  plants  </a:t>
              </a:r>
            </a:p>
            <a:p>
              <a:pPr algn="r"/>
              <a:endParaRPr lang="en-US" sz="1000">
                <a:solidFill>
                  <a:srgbClr val="8D9DB1"/>
                </a:solidFill>
                <a:latin typeface="Arial" panose="020B0604020202020204" pitchFamily="34" charset="0"/>
                <a:cs typeface="Arial" panose="020B0604020202020204" pitchFamily="34" charset="0"/>
              </a:endParaRPr>
            </a:p>
          </p:txBody>
        </p:sp>
        <p:sp>
          <p:nvSpPr>
            <p:cNvPr id="13" name="Rectangle : avec coin arrondi et coin rogné en haut 12">
              <a:extLst>
                <a:ext uri="{FF2B5EF4-FFF2-40B4-BE49-F238E27FC236}">
                  <a16:creationId xmlns:a16="http://schemas.microsoft.com/office/drawing/2014/main" id="{5080668D-8416-4FC5-A488-0D4D7BA98B9F}"/>
                </a:ext>
              </a:extLst>
            </p:cNvPr>
            <p:cNvSpPr/>
            <p:nvPr/>
          </p:nvSpPr>
          <p:spPr>
            <a:xfrm>
              <a:off x="2855640" y="5301208"/>
              <a:ext cx="648072" cy="363497"/>
            </a:xfrm>
            <a:prstGeom prst="snipRoundRect">
              <a:avLst>
                <a:gd name="adj1" fmla="val 16667"/>
                <a:gd name="adj2" fmla="val 470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22B734D2-5573-4EDE-85E3-1F651E5E3375}"/>
                </a:ext>
              </a:extLst>
            </p:cNvPr>
            <p:cNvSpPr txBox="1"/>
            <p:nvPr/>
          </p:nvSpPr>
          <p:spPr>
            <a:xfrm>
              <a:off x="2761864" y="5303857"/>
              <a:ext cx="875561" cy="400687"/>
            </a:xfrm>
            <a:prstGeom prst="rect">
              <a:avLst/>
            </a:prstGeom>
            <a:noFill/>
          </p:spPr>
          <p:txBody>
            <a:bodyPr wrap="none" rtlCol="0">
              <a:spAutoFit/>
            </a:bodyPr>
            <a:lstStyle/>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short-lived </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Radioactive</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waste</a:t>
              </a:r>
            </a:p>
          </p:txBody>
        </p:sp>
        <p:sp>
          <p:nvSpPr>
            <p:cNvPr id="19" name="Rectangle : avec coin arrondi et coin rogné en haut 18">
              <a:extLst>
                <a:ext uri="{FF2B5EF4-FFF2-40B4-BE49-F238E27FC236}">
                  <a16:creationId xmlns:a16="http://schemas.microsoft.com/office/drawing/2014/main" id="{06573547-86CE-4DA6-882B-21DE853BB2FA}"/>
                </a:ext>
              </a:extLst>
            </p:cNvPr>
            <p:cNvSpPr/>
            <p:nvPr/>
          </p:nvSpPr>
          <p:spPr>
            <a:xfrm>
              <a:off x="168381" y="3203394"/>
              <a:ext cx="1072939" cy="523220"/>
            </a:xfrm>
            <a:prstGeom prst="snipRoundRect">
              <a:avLst>
                <a:gd name="adj1" fmla="val 16667"/>
                <a:gd name="adj2" fmla="val 377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cap="small">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long-lived radioactive waste</a:t>
              </a:r>
            </a:p>
          </p:txBody>
        </p:sp>
        <p:sp>
          <p:nvSpPr>
            <p:cNvPr id="21" name="ZoneTexte 20">
              <a:extLst>
                <a:ext uri="{FF2B5EF4-FFF2-40B4-BE49-F238E27FC236}">
                  <a16:creationId xmlns:a16="http://schemas.microsoft.com/office/drawing/2014/main" id="{83FF02A2-63F4-470D-A05A-6C65959E46F5}"/>
                </a:ext>
              </a:extLst>
            </p:cNvPr>
            <p:cNvSpPr txBox="1"/>
            <p:nvPr/>
          </p:nvSpPr>
          <p:spPr>
            <a:xfrm>
              <a:off x="5221856" y="2005848"/>
              <a:ext cx="1452642"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Enrichment plants       </a:t>
              </a:r>
            </a:p>
          </p:txBody>
        </p:sp>
        <p:sp>
          <p:nvSpPr>
            <p:cNvPr id="22" name="Rectangle : avec coins rognés en diagonale 21">
              <a:extLst>
                <a:ext uri="{FF2B5EF4-FFF2-40B4-BE49-F238E27FC236}">
                  <a16:creationId xmlns:a16="http://schemas.microsoft.com/office/drawing/2014/main" id="{218B0BB5-F1E8-4896-874B-020F9F1ABAE7}"/>
                </a:ext>
              </a:extLst>
            </p:cNvPr>
            <p:cNvSpPr/>
            <p:nvPr/>
          </p:nvSpPr>
          <p:spPr>
            <a:xfrm flipH="1">
              <a:off x="685883" y="4509120"/>
              <a:ext cx="945621" cy="531906"/>
            </a:xfrm>
            <a:prstGeom prst="snip2DiagRect">
              <a:avLst>
                <a:gd name="adj1" fmla="val 0"/>
                <a:gd name="adj2" fmla="val 462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2CD819-5300-4F3B-90EC-0F253F701462}"/>
                </a:ext>
              </a:extLst>
            </p:cNvPr>
            <p:cNvSpPr/>
            <p:nvPr/>
          </p:nvSpPr>
          <p:spPr>
            <a:xfrm>
              <a:off x="1487488" y="4767008"/>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a:extLst>
                <a:ext uri="{FF2B5EF4-FFF2-40B4-BE49-F238E27FC236}">
                  <a16:creationId xmlns:a16="http://schemas.microsoft.com/office/drawing/2014/main" id="{0E430692-704D-4E9B-8376-07042FF61514}"/>
                </a:ext>
              </a:extLst>
            </p:cNvPr>
            <p:cNvSpPr txBox="1"/>
            <p:nvPr/>
          </p:nvSpPr>
          <p:spPr>
            <a:xfrm>
              <a:off x="695400" y="4584660"/>
              <a:ext cx="1148071" cy="707886"/>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 </a:t>
              </a:r>
            </a:p>
            <a:p>
              <a:r>
                <a:rPr lang="en-US" sz="1000">
                  <a:solidFill>
                    <a:srgbClr val="8D9DB1"/>
                  </a:solidFill>
                  <a:latin typeface="Arial" panose="020B0604020202020204" pitchFamily="34" charset="0"/>
                  <a:cs typeface="Arial" panose="020B0604020202020204" pitchFamily="34" charset="0"/>
                </a:rPr>
                <a:t>and </a:t>
              </a:r>
            </a:p>
            <a:p>
              <a:r>
                <a:rPr lang="en-US" sz="1000">
                  <a:solidFill>
                    <a:srgbClr val="8D9DB1"/>
                  </a:solidFill>
                  <a:latin typeface="Arial" panose="020B0604020202020204" pitchFamily="34" charset="0"/>
                  <a:cs typeface="Arial" panose="020B0604020202020204" pitchFamily="34" charset="0"/>
                </a:rPr>
                <a:t>repository </a:t>
              </a:r>
            </a:p>
            <a:p>
              <a:r>
                <a:rPr lang="en-US" sz="1000">
                  <a:solidFill>
                    <a:srgbClr val="8D9DB1"/>
                  </a:solidFill>
                  <a:latin typeface="Arial" panose="020B0604020202020204" pitchFamily="34" charset="0"/>
                  <a:cs typeface="Arial" panose="020B0604020202020204" pitchFamily="34" charset="0"/>
                </a:rPr>
                <a:t>facilities</a:t>
              </a:r>
            </a:p>
          </p:txBody>
        </p:sp>
        <p:sp>
          <p:nvSpPr>
            <p:cNvPr id="28" name="Rectangle : avec coins rognés en diagonale 27">
              <a:extLst>
                <a:ext uri="{FF2B5EF4-FFF2-40B4-BE49-F238E27FC236}">
                  <a16:creationId xmlns:a16="http://schemas.microsoft.com/office/drawing/2014/main" id="{8C4C7866-D4E2-4C56-B5AE-FA1D0902A7D9}"/>
                </a:ext>
              </a:extLst>
            </p:cNvPr>
            <p:cNvSpPr/>
            <p:nvPr/>
          </p:nvSpPr>
          <p:spPr>
            <a:xfrm>
              <a:off x="1958091" y="3994292"/>
              <a:ext cx="945620" cy="531906"/>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71A076-2E4D-4E52-9992-994B7681B559}"/>
                </a:ext>
              </a:extLst>
            </p:cNvPr>
            <p:cNvSpPr/>
            <p:nvPr/>
          </p:nvSpPr>
          <p:spPr>
            <a:xfrm>
              <a:off x="2043785" y="4005064"/>
              <a:ext cx="1186513" cy="36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8D9DB1"/>
                  </a:solidFill>
                  <a:effectLst/>
                  <a:uLnTx/>
                  <a:uFillTx/>
                  <a:latin typeface="Arial" panose="020B0604020202020204" pitchFamily="34" charset="0"/>
                  <a:ea typeface="+mn-ea"/>
                  <a:cs typeface="Arial" panose="020B0604020202020204" pitchFamily="34" charset="0"/>
                </a:rPr>
                <a:t>Spent fuel processing plant </a:t>
              </a:r>
            </a:p>
          </p:txBody>
        </p:sp>
        <p:sp>
          <p:nvSpPr>
            <p:cNvPr id="30" name="Rectangle : avec coins rognés en diagonale 29">
              <a:extLst>
                <a:ext uri="{FF2B5EF4-FFF2-40B4-BE49-F238E27FC236}">
                  <a16:creationId xmlns:a16="http://schemas.microsoft.com/office/drawing/2014/main" id="{ED54E8CC-450E-4612-92EF-B8839A4092C1}"/>
                </a:ext>
              </a:extLst>
            </p:cNvPr>
            <p:cNvSpPr/>
            <p:nvPr/>
          </p:nvSpPr>
          <p:spPr>
            <a:xfrm flipV="1">
              <a:off x="2824356" y="3798315"/>
              <a:ext cx="717911" cy="301389"/>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895637-0932-49DE-86E9-A809ECA24628}"/>
                </a:ext>
              </a:extLst>
            </p:cNvPr>
            <p:cNvSpPr/>
            <p:nvPr/>
          </p:nvSpPr>
          <p:spPr>
            <a:xfrm>
              <a:off x="243256" y="1665094"/>
              <a:ext cx="42080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E5DE3492-16A0-425F-A0B1-9AA64D0CFD73}"/>
                </a:ext>
              </a:extLst>
            </p:cNvPr>
            <p:cNvSpPr txBox="1"/>
            <p:nvPr/>
          </p:nvSpPr>
          <p:spPr>
            <a:xfrm>
              <a:off x="3088373" y="3693645"/>
              <a:ext cx="774571" cy="246221"/>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customers</a:t>
              </a:r>
            </a:p>
          </p:txBody>
        </p:sp>
        <p:sp>
          <p:nvSpPr>
            <p:cNvPr id="34" name="Rectangle 33">
              <a:extLst>
                <a:ext uri="{FF2B5EF4-FFF2-40B4-BE49-F238E27FC236}">
                  <a16:creationId xmlns:a16="http://schemas.microsoft.com/office/drawing/2014/main" id="{D5A249FD-91FB-4616-8730-3F22E7DE367C}"/>
                </a:ext>
              </a:extLst>
            </p:cNvPr>
            <p:cNvSpPr/>
            <p:nvPr/>
          </p:nvSpPr>
          <p:spPr>
            <a:xfrm>
              <a:off x="839416" y="2128958"/>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66744D3-62BA-4B9E-8B23-7542B89E55A9}"/>
                </a:ext>
              </a:extLst>
            </p:cNvPr>
            <p:cNvSpPr/>
            <p:nvPr/>
          </p:nvSpPr>
          <p:spPr>
            <a:xfrm>
              <a:off x="1041933" y="2225125"/>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27063E-50E5-465F-A6DC-2740130B8BDF}"/>
                </a:ext>
              </a:extLst>
            </p:cNvPr>
            <p:cNvSpPr/>
            <p:nvPr/>
          </p:nvSpPr>
          <p:spPr>
            <a:xfrm>
              <a:off x="1415480" y="2281357"/>
              <a:ext cx="708697" cy="407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C2B8E1BC-3BF9-4107-BC4C-A023F2ECEEC5}"/>
                </a:ext>
              </a:extLst>
            </p:cNvPr>
            <p:cNvSpPr txBox="1"/>
            <p:nvPr/>
          </p:nvSpPr>
          <p:spPr>
            <a:xfrm>
              <a:off x="905898" y="2149757"/>
              <a:ext cx="1368152" cy="246221"/>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reversible deep</a:t>
              </a:r>
            </a:p>
          </p:txBody>
        </p:sp>
        <p:sp>
          <p:nvSpPr>
            <p:cNvPr id="39" name="Rectangle 38">
              <a:extLst>
                <a:ext uri="{FF2B5EF4-FFF2-40B4-BE49-F238E27FC236}">
                  <a16:creationId xmlns:a16="http://schemas.microsoft.com/office/drawing/2014/main" id="{72EF3CA0-4510-4B28-AE80-15C3CD4F5F7D}"/>
                </a:ext>
              </a:extLst>
            </p:cNvPr>
            <p:cNvSpPr/>
            <p:nvPr/>
          </p:nvSpPr>
          <p:spPr>
            <a:xfrm>
              <a:off x="1055440" y="2348880"/>
              <a:ext cx="1252404" cy="1393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8D9DB1"/>
                  </a:solidFill>
                  <a:latin typeface="Arial" panose="020B0604020202020204" pitchFamily="34" charset="0"/>
                  <a:cs typeface="Arial" panose="020B0604020202020204" pitchFamily="34" charset="0"/>
                </a:rPr>
                <a:t>geological storage</a:t>
              </a:r>
              <a:endParaRPr lang="en-US" sz="1000" dirty="0">
                <a:solidFill>
                  <a:srgbClr val="8D9DB1"/>
                </a:solidFill>
              </a:endParaRPr>
            </a:p>
          </p:txBody>
        </p:sp>
        <p:sp>
          <p:nvSpPr>
            <p:cNvPr id="41" name="Rectangle 40">
              <a:extLst>
                <a:ext uri="{FF2B5EF4-FFF2-40B4-BE49-F238E27FC236}">
                  <a16:creationId xmlns:a16="http://schemas.microsoft.com/office/drawing/2014/main" id="{E359636A-22D1-42BE-B451-9CDC782B1766}"/>
                </a:ext>
              </a:extLst>
            </p:cNvPr>
            <p:cNvSpPr/>
            <p:nvPr/>
          </p:nvSpPr>
          <p:spPr>
            <a:xfrm rot="20403215">
              <a:off x="2616437" y="2663761"/>
              <a:ext cx="822321" cy="17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863C6CB-153F-47B6-95AC-24F92AD9A87B}"/>
                </a:ext>
              </a:extLst>
            </p:cNvPr>
            <p:cNvSpPr/>
            <p:nvPr/>
          </p:nvSpPr>
          <p:spPr>
            <a:xfrm rot="19982019">
              <a:off x="2658803" y="2722356"/>
              <a:ext cx="1016914" cy="21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686262CF-D02F-44A3-BEA7-7B5B7A214E3F}"/>
                </a:ext>
              </a:extLst>
            </p:cNvPr>
            <p:cNvSpPr txBox="1"/>
            <p:nvPr/>
          </p:nvSpPr>
          <p:spPr>
            <a:xfrm rot="20905942">
              <a:off x="2483184" y="2522714"/>
              <a:ext cx="1368152" cy="523220"/>
            </a:xfrm>
            <a:prstGeom prst="rect">
              <a:avLst/>
            </a:prstGeom>
            <a:noFill/>
            <a:ln>
              <a:noFill/>
            </a:ln>
          </p:spPr>
          <p:txBody>
            <a:bodyPr wrap="square" rtlCol="0">
              <a:spAutoFit/>
              <a:scene3d>
                <a:camera prst="isometricTopUp">
                  <a:rot lat="19476224" lon="19200000" rev="2280000"/>
                </a:camera>
                <a:lightRig rig="threePt" dir="t"/>
              </a:scene3d>
            </a:bodyPr>
            <a:lstStyle/>
            <a:p>
              <a:r>
                <a:rPr lang="en-US" sz="1400" b="1" cap="small" spc="50" dirty="0">
                  <a:ln>
                    <a:solidFill>
                      <a:srgbClr val="B7D43C"/>
                    </a:solidFill>
                  </a:ln>
                  <a:solidFill>
                    <a:srgbClr val="B7D43C"/>
                  </a:solidFill>
                  <a:latin typeface="Arial" panose="020B0604020202020204" pitchFamily="34" charset="0"/>
                  <a:cs typeface="Arial" panose="020B0604020202020204" pitchFamily="34" charset="0"/>
                </a:rPr>
                <a:t>recyclable materials</a:t>
              </a:r>
            </a:p>
          </p:txBody>
        </p:sp>
        <p:sp>
          <p:nvSpPr>
            <p:cNvPr id="44" name="Rectangle 43">
              <a:extLst>
                <a:ext uri="{FF2B5EF4-FFF2-40B4-BE49-F238E27FC236}">
                  <a16:creationId xmlns:a16="http://schemas.microsoft.com/office/drawing/2014/main" id="{FA0FB6A8-BD99-49ED-A1D8-07A7508BC641}"/>
                </a:ext>
              </a:extLst>
            </p:cNvPr>
            <p:cNvSpPr/>
            <p:nvPr/>
          </p:nvSpPr>
          <p:spPr>
            <a:xfrm>
              <a:off x="4295800" y="1881118"/>
              <a:ext cx="856954"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6E7E884-2440-4075-9FEF-D9C8B2C47904}"/>
                </a:ext>
              </a:extLst>
            </p:cNvPr>
            <p:cNvSpPr/>
            <p:nvPr/>
          </p:nvSpPr>
          <p:spPr>
            <a:xfrm>
              <a:off x="4727848" y="1988840"/>
              <a:ext cx="271099"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5D416ADB-9FDF-4E70-BF1C-DCAE235A2D51}"/>
                </a:ext>
              </a:extLst>
            </p:cNvPr>
            <p:cNvSpPr txBox="1"/>
            <p:nvPr/>
          </p:nvSpPr>
          <p:spPr>
            <a:xfrm>
              <a:off x="4320842" y="1763759"/>
              <a:ext cx="1062896" cy="523220"/>
            </a:xfrm>
            <a:prstGeom prst="rect">
              <a:avLst/>
            </a:prstGeom>
            <a:noFill/>
          </p:spPr>
          <p:txBody>
            <a:bodyPr wrap="square" rtlCol="0">
              <a:spAutoFit/>
              <a:scene3d>
                <a:camera prst="isometricOffAxis2Top">
                  <a:rot lat="19800000" lon="2400000" rev="19800000"/>
                </a:camera>
                <a:lightRig rig="threePt" dir="t"/>
              </a:scene3d>
            </a:bodyPr>
            <a:lstStyle/>
            <a:p>
              <a:r>
                <a:rPr lang="en-US" sz="1400" b="1" cap="small" spc="100" dirty="0">
                  <a:ln>
                    <a:solidFill>
                      <a:srgbClr val="638FCA"/>
                    </a:solidFill>
                  </a:ln>
                  <a:solidFill>
                    <a:srgbClr val="638FCA"/>
                  </a:solidFill>
                  <a:latin typeface="Arial" panose="020B0604020202020204" pitchFamily="34" charset="0"/>
                  <a:cs typeface="Arial" panose="020B0604020202020204" pitchFamily="34" charset="0"/>
                </a:rPr>
                <a:t>Natural uranium </a:t>
              </a:r>
            </a:p>
          </p:txBody>
        </p:sp>
      </p:grpSp>
      <p:pic>
        <p:nvPicPr>
          <p:cNvPr id="47" name="Image 46">
            <a:extLst>
              <a:ext uri="{FF2B5EF4-FFF2-40B4-BE49-F238E27FC236}">
                <a16:creationId xmlns:a16="http://schemas.microsoft.com/office/drawing/2014/main" id="{B2CAC149-7764-484D-AA92-73563219114D}"/>
              </a:ext>
            </a:extLst>
          </p:cNvPr>
          <p:cNvPicPr>
            <a:picLocks noChangeAspect="1"/>
          </p:cNvPicPr>
          <p:nvPr/>
        </p:nvPicPr>
        <p:blipFill>
          <a:blip r:embed="rId3"/>
          <a:stretch>
            <a:fillRect/>
          </a:stretch>
        </p:blipFill>
        <p:spPr>
          <a:xfrm>
            <a:off x="7532997" y="1169908"/>
            <a:ext cx="599259" cy="458892"/>
          </a:xfrm>
          <a:prstGeom prst="chevron">
            <a:avLst/>
          </a:prstGeom>
          <a:ln w="19050">
            <a:solidFill>
              <a:srgbClr val="41C0F0"/>
            </a:solidFill>
          </a:ln>
        </p:spPr>
      </p:pic>
      <p:sp>
        <p:nvSpPr>
          <p:cNvPr id="48" name="ZoneTexte 47">
            <a:extLst>
              <a:ext uri="{FF2B5EF4-FFF2-40B4-BE49-F238E27FC236}">
                <a16:creationId xmlns:a16="http://schemas.microsoft.com/office/drawing/2014/main" id="{750421F6-1BC2-4F8A-B993-F943E55249F9}"/>
              </a:ext>
            </a:extLst>
          </p:cNvPr>
          <p:cNvSpPr txBox="1"/>
          <p:nvPr/>
        </p:nvSpPr>
        <p:spPr>
          <a:xfrm>
            <a:off x="7417186" y="1968378"/>
            <a:ext cx="4806546"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B7D43C"/>
                </a:solidFill>
                <a:effectLst/>
                <a:uLnTx/>
                <a:uFillTx/>
                <a:latin typeface="Calibri"/>
                <a:ea typeface="+mn-ea"/>
                <a:cs typeface="+mn-cs"/>
              </a:rPr>
              <a:t>All reactor types :</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60000" lvl="1" indent="-285750">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a:ea typeface="+mn-ea"/>
                <a:cs typeface="+mn-cs"/>
              </a:rPr>
              <a:t>GEN III – LWR, BWR, HWR</a:t>
            </a:r>
          </a:p>
          <a:p>
            <a:pPr marL="360000" lvl="1" indent="-285750">
              <a:buFont typeface="Wingdings" panose="05000000000000000000" pitchFamily="2" charset="2"/>
              <a:buChar char="Ø"/>
              <a:defRPr/>
            </a:pPr>
            <a:r>
              <a:rPr lang="en-US" dirty="0">
                <a:solidFill>
                  <a:prstClr val="black"/>
                </a:solidFill>
                <a:latin typeface="Calibri"/>
              </a:rPr>
              <a:t>GEN IV – based on lead and sodium coolants, molten salts, ADS and </a:t>
            </a:r>
            <a:r>
              <a:rPr kumimoji="0" lang="en-US" sz="1800" b="0" i="0" u="none" strike="noStrike" kern="1200" cap="none" spc="0" normalizeH="0" baseline="0" noProof="0" dirty="0">
                <a:ln>
                  <a:noFill/>
                </a:ln>
                <a:solidFill>
                  <a:prstClr val="black"/>
                </a:solidFill>
                <a:effectLst/>
                <a:uLnTx/>
                <a:uFillTx/>
                <a:latin typeface="Calibri"/>
                <a:ea typeface="+mn-ea"/>
                <a:cs typeface="+mn-cs"/>
              </a:rPr>
              <a:t>SMR, AMR</a:t>
            </a:r>
          </a:p>
          <a:p>
            <a:pPr marL="360000" lvl="1" indent="-285750">
              <a:buFont typeface="Wingdings" panose="05000000000000000000" pitchFamily="2" charset="2"/>
              <a:buChar char="Ø"/>
              <a:defRPr/>
            </a:pPr>
            <a:r>
              <a:rPr lang="en-US" dirty="0">
                <a:solidFill>
                  <a:prstClr val="black"/>
                </a:solidFill>
                <a:latin typeface="Calibri"/>
              </a:rPr>
              <a:t>Research</a:t>
            </a:r>
          </a:p>
          <a:p>
            <a:pPr marL="360000" lvl="1" indent="-285750">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Propulsion systems </a:t>
            </a:r>
          </a:p>
        </p:txBody>
      </p:sp>
      <p:sp>
        <p:nvSpPr>
          <p:cNvPr id="49" name="ZoneTexte 48">
            <a:extLst>
              <a:ext uri="{FF2B5EF4-FFF2-40B4-BE49-F238E27FC236}">
                <a16:creationId xmlns:a16="http://schemas.microsoft.com/office/drawing/2014/main" id="{2B758375-BC24-4CAB-96EA-FBEF2480D34F}"/>
              </a:ext>
            </a:extLst>
          </p:cNvPr>
          <p:cNvSpPr txBox="1"/>
          <p:nvPr/>
        </p:nvSpPr>
        <p:spPr>
          <a:xfrm>
            <a:off x="8472264" y="5733256"/>
            <a:ext cx="184731" cy="369332"/>
          </a:xfrm>
          <a:prstGeom prst="rect">
            <a:avLst/>
          </a:prstGeom>
          <a:noFill/>
        </p:spPr>
        <p:txBody>
          <a:bodyPr wrap="none" rtlCol="0">
            <a:spAutoFit/>
          </a:bodyPr>
          <a:lstStyle/>
          <a:p>
            <a:endParaRPr lang="fr-FR" dirty="0"/>
          </a:p>
        </p:txBody>
      </p:sp>
      <p:sp>
        <p:nvSpPr>
          <p:cNvPr id="7" name="Ellipse 6">
            <a:extLst>
              <a:ext uri="{FF2B5EF4-FFF2-40B4-BE49-F238E27FC236}">
                <a16:creationId xmlns:a16="http://schemas.microsoft.com/office/drawing/2014/main" id="{A22FD6A5-D473-4DA0-BE2F-4ECF740121C2}"/>
              </a:ext>
            </a:extLst>
          </p:cNvPr>
          <p:cNvSpPr/>
          <p:nvPr/>
        </p:nvSpPr>
        <p:spPr>
          <a:xfrm>
            <a:off x="4669144" y="4183826"/>
            <a:ext cx="3075492" cy="2218407"/>
          </a:xfrm>
          <a:prstGeom prst="ellipse">
            <a:avLst/>
          </a:prstGeom>
          <a:noFill/>
          <a:ln w="5715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Légende : flèche courbée 17">
            <a:extLst>
              <a:ext uri="{FF2B5EF4-FFF2-40B4-BE49-F238E27FC236}">
                <a16:creationId xmlns:a16="http://schemas.microsoft.com/office/drawing/2014/main" id="{B58C3264-8318-4148-AA70-C1C1F69EC4C7}"/>
              </a:ext>
            </a:extLst>
          </p:cNvPr>
          <p:cNvSpPr/>
          <p:nvPr/>
        </p:nvSpPr>
        <p:spPr>
          <a:xfrm>
            <a:off x="7458626" y="1968378"/>
            <a:ext cx="4677578" cy="2050220"/>
          </a:xfrm>
          <a:prstGeom prst="borderCallout2">
            <a:avLst>
              <a:gd name="adj1" fmla="val 108367"/>
              <a:gd name="adj2" fmla="val 49948"/>
              <a:gd name="adj3" fmla="val 165889"/>
              <a:gd name="adj4" fmla="val 55681"/>
              <a:gd name="adj5" fmla="val 175857"/>
              <a:gd name="adj6" fmla="val 8873"/>
            </a:avLst>
          </a:prstGeom>
          <a:noFill/>
          <a:ln w="3810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2963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6</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cap="small">
                <a:solidFill>
                  <a:srgbClr val="428294"/>
                </a:solidFill>
              </a:rPr>
              <a:t>nuclear data for </a:t>
            </a:r>
            <a:r>
              <a:rPr lang="en-US" sz="3600" b="1" u="sng" cap="small">
                <a:solidFill>
                  <a:srgbClr val="428294"/>
                </a:solidFill>
              </a:rPr>
              <a:t>fission technologies</a:t>
            </a:r>
          </a:p>
        </p:txBody>
      </p:sp>
      <p:sp>
        <p:nvSpPr>
          <p:cNvPr id="9" name="ZoneTexte 8">
            <a:extLst>
              <a:ext uri="{FF2B5EF4-FFF2-40B4-BE49-F238E27FC236}">
                <a16:creationId xmlns:a16="http://schemas.microsoft.com/office/drawing/2014/main" id="{E5CF01BF-AC42-4B47-A599-4A842C8286E0}"/>
              </a:ext>
            </a:extLst>
          </p:cNvPr>
          <p:cNvSpPr txBox="1"/>
          <p:nvPr/>
        </p:nvSpPr>
        <p:spPr>
          <a:xfrm>
            <a:off x="8181069" y="1142660"/>
            <a:ext cx="4467659" cy="461665"/>
          </a:xfrm>
          <a:prstGeom prst="rect">
            <a:avLst/>
          </a:prstGeom>
          <a:noFill/>
        </p:spPr>
        <p:txBody>
          <a:bodyPr wrap="square" rtlCol="0">
            <a:spAutoFit/>
          </a:bodyPr>
          <a:lstStyle/>
          <a:p>
            <a:r>
              <a:rPr lang="en-US" sz="2400" b="1" dirty="0"/>
              <a:t>« fission technologies » cover</a:t>
            </a:r>
          </a:p>
        </p:txBody>
      </p:sp>
      <p:grpSp>
        <p:nvGrpSpPr>
          <p:cNvPr id="46" name="Groupe 45">
            <a:extLst>
              <a:ext uri="{FF2B5EF4-FFF2-40B4-BE49-F238E27FC236}">
                <a16:creationId xmlns:a16="http://schemas.microsoft.com/office/drawing/2014/main" id="{77862646-0275-44D1-A7D2-8E295001965C}"/>
              </a:ext>
            </a:extLst>
          </p:cNvPr>
          <p:cNvGrpSpPr/>
          <p:nvPr/>
        </p:nvGrpSpPr>
        <p:grpSpPr>
          <a:xfrm>
            <a:off x="3588" y="1345027"/>
            <a:ext cx="7388556" cy="4964293"/>
            <a:chOff x="116173" y="1124744"/>
            <a:chExt cx="7388556" cy="4964293"/>
          </a:xfrm>
        </p:grpSpPr>
        <p:pic>
          <p:nvPicPr>
            <p:cNvPr id="14" name="Image 13">
              <a:extLst>
                <a:ext uri="{FF2B5EF4-FFF2-40B4-BE49-F238E27FC236}">
                  <a16:creationId xmlns:a16="http://schemas.microsoft.com/office/drawing/2014/main" id="{C0844275-3B3A-4644-AC1A-DC7A26A4F512}"/>
                </a:ext>
              </a:extLst>
            </p:cNvPr>
            <p:cNvPicPr>
              <a:picLocks noChangeAspect="1"/>
            </p:cNvPicPr>
            <p:nvPr/>
          </p:nvPicPr>
          <p:blipFill>
            <a:blip r:embed="rId2"/>
            <a:stretch>
              <a:fillRect/>
            </a:stretch>
          </p:blipFill>
          <p:spPr>
            <a:xfrm>
              <a:off x="116173" y="1124744"/>
              <a:ext cx="7388556" cy="4964293"/>
            </a:xfrm>
            <a:prstGeom prst="rect">
              <a:avLst/>
            </a:prstGeom>
          </p:spPr>
        </p:pic>
        <p:grpSp>
          <p:nvGrpSpPr>
            <p:cNvPr id="5" name="Groupe 4">
              <a:extLst>
                <a:ext uri="{FF2B5EF4-FFF2-40B4-BE49-F238E27FC236}">
                  <a16:creationId xmlns:a16="http://schemas.microsoft.com/office/drawing/2014/main" id="{3EF55725-AC5D-4DD2-889E-4AD4ECFFEF78}"/>
                </a:ext>
              </a:extLst>
            </p:cNvPr>
            <p:cNvGrpSpPr/>
            <p:nvPr/>
          </p:nvGrpSpPr>
          <p:grpSpPr>
            <a:xfrm>
              <a:off x="2999656" y="3068960"/>
              <a:ext cx="2232248" cy="792088"/>
              <a:chOff x="2999656" y="3068960"/>
              <a:chExt cx="2232248" cy="792088"/>
            </a:xfrm>
          </p:grpSpPr>
          <p:sp>
            <p:nvSpPr>
              <p:cNvPr id="4" name="Rectangle 3">
                <a:extLst>
                  <a:ext uri="{FF2B5EF4-FFF2-40B4-BE49-F238E27FC236}">
                    <a16:creationId xmlns:a16="http://schemas.microsoft.com/office/drawing/2014/main" id="{23222AF0-AF65-4449-B7AA-872F5B90C7F4}"/>
                  </a:ext>
                </a:extLst>
              </p:cNvPr>
              <p:cNvSpPr/>
              <p:nvPr/>
            </p:nvSpPr>
            <p:spPr>
              <a:xfrm>
                <a:off x="2999656" y="3068960"/>
                <a:ext cx="22322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BB306F88-53FA-4672-A0F7-919089B30669}"/>
                  </a:ext>
                </a:extLst>
              </p:cNvPr>
              <p:cNvSpPr txBox="1"/>
              <p:nvPr/>
            </p:nvSpPr>
            <p:spPr>
              <a:xfrm>
                <a:off x="3092575" y="3203394"/>
                <a:ext cx="2060179" cy="523220"/>
              </a:xfrm>
              <a:prstGeom prst="rect">
                <a:avLst/>
              </a:prstGeom>
              <a:noFill/>
            </p:spPr>
            <p:txBody>
              <a:bodyPr wrap="none" rtlCol="0">
                <a:spAutoFit/>
              </a:bodyPr>
              <a:lstStyle/>
              <a:p>
                <a:r>
                  <a:rPr lang="en-US" sz="2800" b="1">
                    <a:solidFill>
                      <a:srgbClr val="AEBAC8"/>
                    </a:solidFill>
                    <a:latin typeface="Aharoni" panose="02010803020104030203" pitchFamily="2" charset="-79"/>
                    <a:cs typeface="Aharoni" panose="02010803020104030203" pitchFamily="2" charset="-79"/>
                  </a:rPr>
                  <a:t>FUEL CYCLE</a:t>
                </a:r>
              </a:p>
            </p:txBody>
          </p:sp>
        </p:grpSp>
        <p:grpSp>
          <p:nvGrpSpPr>
            <p:cNvPr id="12" name="Groupe 11">
              <a:extLst>
                <a:ext uri="{FF2B5EF4-FFF2-40B4-BE49-F238E27FC236}">
                  <a16:creationId xmlns:a16="http://schemas.microsoft.com/office/drawing/2014/main" id="{8781C742-2C74-4D73-AAB8-CCD62097B0ED}"/>
                </a:ext>
              </a:extLst>
            </p:cNvPr>
            <p:cNvGrpSpPr/>
            <p:nvPr/>
          </p:nvGrpSpPr>
          <p:grpSpPr>
            <a:xfrm>
              <a:off x="182967" y="1248725"/>
              <a:ext cx="771992" cy="740115"/>
              <a:chOff x="182967" y="1248725"/>
              <a:chExt cx="771992" cy="740115"/>
            </a:xfrm>
          </p:grpSpPr>
          <p:sp>
            <p:nvSpPr>
              <p:cNvPr id="8" name="Rectangle : avec coin arrondi et coin rogné en haut 7">
                <a:extLst>
                  <a:ext uri="{FF2B5EF4-FFF2-40B4-BE49-F238E27FC236}">
                    <a16:creationId xmlns:a16="http://schemas.microsoft.com/office/drawing/2014/main" id="{9E145E43-EB90-4AF5-AFD4-E7A218686686}"/>
                  </a:ext>
                </a:extLst>
              </p:cNvPr>
              <p:cNvSpPr/>
              <p:nvPr/>
            </p:nvSpPr>
            <p:spPr>
              <a:xfrm>
                <a:off x="243256" y="1772816"/>
                <a:ext cx="576064" cy="216024"/>
              </a:xfrm>
              <a:prstGeom prst="snipRoundRect">
                <a:avLst>
                  <a:gd name="adj1" fmla="val 16667"/>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922BDD5B-DFCC-4962-9D03-1BE790B58F55}"/>
                  </a:ext>
                </a:extLst>
              </p:cNvPr>
              <p:cNvSpPr txBox="1"/>
              <p:nvPr/>
            </p:nvSpPr>
            <p:spPr>
              <a:xfrm>
                <a:off x="182967" y="1248725"/>
                <a:ext cx="771992" cy="400110"/>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Uranium mines</a:t>
                </a:r>
              </a:p>
            </p:txBody>
          </p:sp>
        </p:grpSp>
        <p:sp>
          <p:nvSpPr>
            <p:cNvPr id="11" name="ZoneTexte 10">
              <a:extLst>
                <a:ext uri="{FF2B5EF4-FFF2-40B4-BE49-F238E27FC236}">
                  <a16:creationId xmlns:a16="http://schemas.microsoft.com/office/drawing/2014/main" id="{7F902586-4AE0-4814-B35E-E25C25559D46}"/>
                </a:ext>
              </a:extLst>
            </p:cNvPr>
            <p:cNvSpPr txBox="1"/>
            <p:nvPr/>
          </p:nvSpPr>
          <p:spPr>
            <a:xfrm>
              <a:off x="3365289" y="1541984"/>
              <a:ext cx="1438214"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plants       </a:t>
              </a:r>
            </a:p>
          </p:txBody>
        </p:sp>
        <p:sp>
          <p:nvSpPr>
            <p:cNvPr id="15" name="ZoneTexte 14">
              <a:extLst>
                <a:ext uri="{FF2B5EF4-FFF2-40B4-BE49-F238E27FC236}">
                  <a16:creationId xmlns:a16="http://schemas.microsoft.com/office/drawing/2014/main" id="{1416F099-F45E-42C3-A779-BDCEC9BA9A04}"/>
                </a:ext>
              </a:extLst>
            </p:cNvPr>
            <p:cNvSpPr txBox="1"/>
            <p:nvPr/>
          </p:nvSpPr>
          <p:spPr>
            <a:xfrm>
              <a:off x="5519936" y="5664705"/>
              <a:ext cx="1503938" cy="400110"/>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EDF nuclear reactor     </a:t>
              </a:r>
            </a:p>
            <a:p>
              <a:r>
                <a:rPr lang="en-US" sz="1000">
                  <a:solidFill>
                    <a:srgbClr val="8D9DB1"/>
                  </a:solidFill>
                  <a:latin typeface="Arial" panose="020B0604020202020204" pitchFamily="34" charset="0"/>
                  <a:cs typeface="Arial" panose="020B0604020202020204" pitchFamily="34" charset="0"/>
                </a:rPr>
                <a:t>in operation</a:t>
              </a:r>
            </a:p>
          </p:txBody>
        </p:sp>
        <p:sp>
          <p:nvSpPr>
            <p:cNvPr id="16" name="ZoneTexte 15">
              <a:extLst>
                <a:ext uri="{FF2B5EF4-FFF2-40B4-BE49-F238E27FC236}">
                  <a16:creationId xmlns:a16="http://schemas.microsoft.com/office/drawing/2014/main" id="{B6FF8BD9-661A-4366-9B4B-BEA25FBCAF1F}"/>
                </a:ext>
              </a:extLst>
            </p:cNvPr>
            <p:cNvSpPr txBox="1"/>
            <p:nvPr/>
          </p:nvSpPr>
          <p:spPr>
            <a:xfrm>
              <a:off x="5300749" y="2996952"/>
              <a:ext cx="742881" cy="553998"/>
            </a:xfrm>
            <a:prstGeom prst="rect">
              <a:avLst/>
            </a:prstGeom>
            <a:solidFill>
              <a:schemeClr val="bg1"/>
            </a:solidFill>
          </p:spPr>
          <p:txBody>
            <a:bodyPr wrap="square" rtlCol="0">
              <a:spAutoFit/>
            </a:bodyPr>
            <a:lstStyle/>
            <a:p>
              <a:pPr algn="r"/>
              <a:r>
                <a:rPr lang="en-US" sz="1000">
                  <a:solidFill>
                    <a:srgbClr val="8D9DB1"/>
                  </a:solidFill>
                  <a:latin typeface="Arial" panose="020B0604020202020204" pitchFamily="34" charset="0"/>
                  <a:cs typeface="Arial" panose="020B0604020202020204" pitchFamily="34" charset="0"/>
                </a:rPr>
                <a:t>   fuel </a:t>
              </a:r>
            </a:p>
            <a:p>
              <a:pPr algn="r"/>
              <a:r>
                <a:rPr lang="en-US" sz="1000">
                  <a:solidFill>
                    <a:srgbClr val="8D9DB1"/>
                  </a:solidFill>
                  <a:latin typeface="Arial" panose="020B0604020202020204" pitchFamily="34" charset="0"/>
                  <a:cs typeface="Arial" panose="020B0604020202020204" pitchFamily="34" charset="0"/>
                </a:rPr>
                <a:t>  plants  </a:t>
              </a:r>
            </a:p>
            <a:p>
              <a:pPr algn="r"/>
              <a:endParaRPr lang="en-US" sz="1000">
                <a:solidFill>
                  <a:srgbClr val="8D9DB1"/>
                </a:solidFill>
                <a:latin typeface="Arial" panose="020B0604020202020204" pitchFamily="34" charset="0"/>
                <a:cs typeface="Arial" panose="020B0604020202020204" pitchFamily="34" charset="0"/>
              </a:endParaRPr>
            </a:p>
          </p:txBody>
        </p:sp>
        <p:sp>
          <p:nvSpPr>
            <p:cNvPr id="13" name="Rectangle : avec coin arrondi et coin rogné en haut 12">
              <a:extLst>
                <a:ext uri="{FF2B5EF4-FFF2-40B4-BE49-F238E27FC236}">
                  <a16:creationId xmlns:a16="http://schemas.microsoft.com/office/drawing/2014/main" id="{5080668D-8416-4FC5-A488-0D4D7BA98B9F}"/>
                </a:ext>
              </a:extLst>
            </p:cNvPr>
            <p:cNvSpPr/>
            <p:nvPr/>
          </p:nvSpPr>
          <p:spPr>
            <a:xfrm>
              <a:off x="2855640" y="5301208"/>
              <a:ext cx="648072" cy="363497"/>
            </a:xfrm>
            <a:prstGeom prst="snipRoundRect">
              <a:avLst>
                <a:gd name="adj1" fmla="val 16667"/>
                <a:gd name="adj2" fmla="val 470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a:extLst>
                <a:ext uri="{FF2B5EF4-FFF2-40B4-BE49-F238E27FC236}">
                  <a16:creationId xmlns:a16="http://schemas.microsoft.com/office/drawing/2014/main" id="{22B734D2-5573-4EDE-85E3-1F651E5E3375}"/>
                </a:ext>
              </a:extLst>
            </p:cNvPr>
            <p:cNvSpPr txBox="1"/>
            <p:nvPr/>
          </p:nvSpPr>
          <p:spPr>
            <a:xfrm>
              <a:off x="2761864" y="5303857"/>
              <a:ext cx="875561" cy="400687"/>
            </a:xfrm>
            <a:prstGeom prst="rect">
              <a:avLst/>
            </a:prstGeom>
            <a:noFill/>
          </p:spPr>
          <p:txBody>
            <a:bodyPr wrap="none" rtlCol="0">
              <a:spAutoFit/>
            </a:bodyPr>
            <a:lstStyle/>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short-lived </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Radioactive</a:t>
              </a:r>
            </a:p>
            <a:p>
              <a:pPr>
                <a:lnSpc>
                  <a:spcPts val="800"/>
                </a:lnSpc>
              </a:pPr>
              <a:r>
                <a:rPr lang="en-US" sz="900" b="1" cap="small" spc="2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waste</a:t>
              </a:r>
            </a:p>
          </p:txBody>
        </p:sp>
        <p:sp>
          <p:nvSpPr>
            <p:cNvPr id="19" name="Rectangle : avec coin arrondi et coin rogné en haut 18">
              <a:extLst>
                <a:ext uri="{FF2B5EF4-FFF2-40B4-BE49-F238E27FC236}">
                  <a16:creationId xmlns:a16="http://schemas.microsoft.com/office/drawing/2014/main" id="{06573547-86CE-4DA6-882B-21DE853BB2FA}"/>
                </a:ext>
              </a:extLst>
            </p:cNvPr>
            <p:cNvSpPr/>
            <p:nvPr/>
          </p:nvSpPr>
          <p:spPr>
            <a:xfrm>
              <a:off x="168381" y="3203394"/>
              <a:ext cx="1072939" cy="523220"/>
            </a:xfrm>
            <a:prstGeom prst="snipRoundRect">
              <a:avLst>
                <a:gd name="adj1" fmla="val 16667"/>
                <a:gd name="adj2" fmla="val 377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cap="small">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long-lived radioactive waste</a:t>
              </a:r>
            </a:p>
          </p:txBody>
        </p:sp>
        <p:sp>
          <p:nvSpPr>
            <p:cNvPr id="21" name="ZoneTexte 20">
              <a:extLst>
                <a:ext uri="{FF2B5EF4-FFF2-40B4-BE49-F238E27FC236}">
                  <a16:creationId xmlns:a16="http://schemas.microsoft.com/office/drawing/2014/main" id="{83FF02A2-63F4-470D-A05A-6C65959E46F5}"/>
                </a:ext>
              </a:extLst>
            </p:cNvPr>
            <p:cNvSpPr txBox="1"/>
            <p:nvPr/>
          </p:nvSpPr>
          <p:spPr>
            <a:xfrm>
              <a:off x="5221856" y="2005848"/>
              <a:ext cx="1452642" cy="246221"/>
            </a:xfrm>
            <a:prstGeom prst="rect">
              <a:avLst/>
            </a:prstGeom>
            <a:solidFill>
              <a:schemeClr val="bg1"/>
            </a:solid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Enrichment plants       </a:t>
              </a:r>
            </a:p>
          </p:txBody>
        </p:sp>
        <p:sp>
          <p:nvSpPr>
            <p:cNvPr id="22" name="Rectangle : avec coins rognés en diagonale 21">
              <a:extLst>
                <a:ext uri="{FF2B5EF4-FFF2-40B4-BE49-F238E27FC236}">
                  <a16:creationId xmlns:a16="http://schemas.microsoft.com/office/drawing/2014/main" id="{218B0BB5-F1E8-4896-874B-020F9F1ABAE7}"/>
                </a:ext>
              </a:extLst>
            </p:cNvPr>
            <p:cNvSpPr/>
            <p:nvPr/>
          </p:nvSpPr>
          <p:spPr>
            <a:xfrm flipH="1">
              <a:off x="685883" y="4509120"/>
              <a:ext cx="945621" cy="531906"/>
            </a:xfrm>
            <a:prstGeom prst="snip2DiagRect">
              <a:avLst>
                <a:gd name="adj1" fmla="val 0"/>
                <a:gd name="adj2" fmla="val 462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2CD819-5300-4F3B-90EC-0F253F701462}"/>
                </a:ext>
              </a:extLst>
            </p:cNvPr>
            <p:cNvSpPr/>
            <p:nvPr/>
          </p:nvSpPr>
          <p:spPr>
            <a:xfrm>
              <a:off x="1487488" y="4767008"/>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19">
              <a:extLst>
                <a:ext uri="{FF2B5EF4-FFF2-40B4-BE49-F238E27FC236}">
                  <a16:creationId xmlns:a16="http://schemas.microsoft.com/office/drawing/2014/main" id="{0E430692-704D-4E9B-8376-07042FF61514}"/>
                </a:ext>
              </a:extLst>
            </p:cNvPr>
            <p:cNvSpPr txBox="1"/>
            <p:nvPr/>
          </p:nvSpPr>
          <p:spPr>
            <a:xfrm>
              <a:off x="695400" y="4584660"/>
              <a:ext cx="1148071" cy="707886"/>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processing plant </a:t>
              </a:r>
            </a:p>
            <a:p>
              <a:r>
                <a:rPr lang="en-US" sz="1000">
                  <a:solidFill>
                    <a:srgbClr val="8D9DB1"/>
                  </a:solidFill>
                  <a:latin typeface="Arial" panose="020B0604020202020204" pitchFamily="34" charset="0"/>
                  <a:cs typeface="Arial" panose="020B0604020202020204" pitchFamily="34" charset="0"/>
                </a:rPr>
                <a:t>and </a:t>
              </a:r>
            </a:p>
            <a:p>
              <a:r>
                <a:rPr lang="en-US" sz="1000">
                  <a:solidFill>
                    <a:srgbClr val="8D9DB1"/>
                  </a:solidFill>
                  <a:latin typeface="Arial" panose="020B0604020202020204" pitchFamily="34" charset="0"/>
                  <a:cs typeface="Arial" panose="020B0604020202020204" pitchFamily="34" charset="0"/>
                </a:rPr>
                <a:t>repository </a:t>
              </a:r>
            </a:p>
            <a:p>
              <a:r>
                <a:rPr lang="en-US" sz="1000">
                  <a:solidFill>
                    <a:srgbClr val="8D9DB1"/>
                  </a:solidFill>
                  <a:latin typeface="Arial" panose="020B0604020202020204" pitchFamily="34" charset="0"/>
                  <a:cs typeface="Arial" panose="020B0604020202020204" pitchFamily="34" charset="0"/>
                </a:rPr>
                <a:t>facilities</a:t>
              </a:r>
            </a:p>
          </p:txBody>
        </p:sp>
        <p:sp>
          <p:nvSpPr>
            <p:cNvPr id="28" name="Rectangle : avec coins rognés en diagonale 27">
              <a:extLst>
                <a:ext uri="{FF2B5EF4-FFF2-40B4-BE49-F238E27FC236}">
                  <a16:creationId xmlns:a16="http://schemas.microsoft.com/office/drawing/2014/main" id="{8C4C7866-D4E2-4C56-B5AE-FA1D0902A7D9}"/>
                </a:ext>
              </a:extLst>
            </p:cNvPr>
            <p:cNvSpPr/>
            <p:nvPr/>
          </p:nvSpPr>
          <p:spPr>
            <a:xfrm>
              <a:off x="1958091" y="3994292"/>
              <a:ext cx="945620" cy="531906"/>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471A076-2E4D-4E52-9992-994B7681B559}"/>
                </a:ext>
              </a:extLst>
            </p:cNvPr>
            <p:cNvSpPr/>
            <p:nvPr/>
          </p:nvSpPr>
          <p:spPr>
            <a:xfrm>
              <a:off x="2043785" y="4005064"/>
              <a:ext cx="1186513" cy="36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8D9DB1"/>
                  </a:solidFill>
                  <a:effectLst/>
                  <a:uLnTx/>
                  <a:uFillTx/>
                  <a:latin typeface="Arial" panose="020B0604020202020204" pitchFamily="34" charset="0"/>
                  <a:ea typeface="+mn-ea"/>
                  <a:cs typeface="Arial" panose="020B0604020202020204" pitchFamily="34" charset="0"/>
                </a:rPr>
                <a:t>Spent fuel processing plant </a:t>
              </a:r>
            </a:p>
          </p:txBody>
        </p:sp>
        <p:sp>
          <p:nvSpPr>
            <p:cNvPr id="30" name="Rectangle : avec coins rognés en diagonale 29">
              <a:extLst>
                <a:ext uri="{FF2B5EF4-FFF2-40B4-BE49-F238E27FC236}">
                  <a16:creationId xmlns:a16="http://schemas.microsoft.com/office/drawing/2014/main" id="{ED54E8CC-450E-4612-92EF-B8839A4092C1}"/>
                </a:ext>
              </a:extLst>
            </p:cNvPr>
            <p:cNvSpPr/>
            <p:nvPr/>
          </p:nvSpPr>
          <p:spPr>
            <a:xfrm flipV="1">
              <a:off x="2824356" y="3798315"/>
              <a:ext cx="717911" cy="301389"/>
            </a:xfrm>
            <a:prstGeom prst="snip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895637-0932-49DE-86E9-A809ECA24628}"/>
                </a:ext>
              </a:extLst>
            </p:cNvPr>
            <p:cNvSpPr/>
            <p:nvPr/>
          </p:nvSpPr>
          <p:spPr>
            <a:xfrm>
              <a:off x="243256" y="1665094"/>
              <a:ext cx="42080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E5DE3492-16A0-425F-A0B1-9AA64D0CFD73}"/>
                </a:ext>
              </a:extLst>
            </p:cNvPr>
            <p:cNvSpPr txBox="1"/>
            <p:nvPr/>
          </p:nvSpPr>
          <p:spPr>
            <a:xfrm>
              <a:off x="3088373" y="3693645"/>
              <a:ext cx="774571" cy="246221"/>
            </a:xfrm>
            <a:prstGeom prst="rect">
              <a:avLst/>
            </a:prstGeom>
            <a:noFill/>
          </p:spPr>
          <p:txBody>
            <a:bodyPr wrap="none" rtlCol="0">
              <a:spAutoFit/>
            </a:bodyPr>
            <a:lstStyle/>
            <a:p>
              <a:r>
                <a:rPr lang="en-US" sz="1000">
                  <a:solidFill>
                    <a:srgbClr val="8D9DB1"/>
                  </a:solidFill>
                  <a:latin typeface="Arial" panose="020B0604020202020204" pitchFamily="34" charset="0"/>
                  <a:cs typeface="Arial" panose="020B0604020202020204" pitchFamily="34" charset="0"/>
                </a:rPr>
                <a:t>customers</a:t>
              </a:r>
            </a:p>
          </p:txBody>
        </p:sp>
        <p:sp>
          <p:nvSpPr>
            <p:cNvPr id="34" name="Rectangle 33">
              <a:extLst>
                <a:ext uri="{FF2B5EF4-FFF2-40B4-BE49-F238E27FC236}">
                  <a16:creationId xmlns:a16="http://schemas.microsoft.com/office/drawing/2014/main" id="{D5A249FD-91FB-4616-8730-3F22E7DE367C}"/>
                </a:ext>
              </a:extLst>
            </p:cNvPr>
            <p:cNvSpPr/>
            <p:nvPr/>
          </p:nvSpPr>
          <p:spPr>
            <a:xfrm>
              <a:off x="839416" y="2128958"/>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66744D3-62BA-4B9E-8B23-7542B89E55A9}"/>
                </a:ext>
              </a:extLst>
            </p:cNvPr>
            <p:cNvSpPr/>
            <p:nvPr/>
          </p:nvSpPr>
          <p:spPr>
            <a:xfrm>
              <a:off x="1041933" y="2225125"/>
              <a:ext cx="1204369" cy="2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27063E-50E5-465F-A6DC-2740130B8BDF}"/>
                </a:ext>
              </a:extLst>
            </p:cNvPr>
            <p:cNvSpPr/>
            <p:nvPr/>
          </p:nvSpPr>
          <p:spPr>
            <a:xfrm>
              <a:off x="1415480" y="2281357"/>
              <a:ext cx="708697" cy="407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C2B8E1BC-3BF9-4107-BC4C-A023F2ECEEC5}"/>
                </a:ext>
              </a:extLst>
            </p:cNvPr>
            <p:cNvSpPr txBox="1"/>
            <p:nvPr/>
          </p:nvSpPr>
          <p:spPr>
            <a:xfrm>
              <a:off x="905898" y="2149757"/>
              <a:ext cx="1368152" cy="246221"/>
            </a:xfrm>
            <a:prstGeom prst="rect">
              <a:avLst/>
            </a:prstGeom>
            <a:noFill/>
          </p:spPr>
          <p:txBody>
            <a:bodyPr wrap="square" rtlCol="0">
              <a:spAutoFit/>
            </a:bodyPr>
            <a:lstStyle/>
            <a:p>
              <a:r>
                <a:rPr lang="en-US" sz="1000">
                  <a:solidFill>
                    <a:srgbClr val="8D9DB1"/>
                  </a:solidFill>
                  <a:latin typeface="Arial" panose="020B0604020202020204" pitchFamily="34" charset="0"/>
                  <a:cs typeface="Arial" panose="020B0604020202020204" pitchFamily="34" charset="0"/>
                </a:rPr>
                <a:t>reversible deep</a:t>
              </a:r>
            </a:p>
          </p:txBody>
        </p:sp>
        <p:sp>
          <p:nvSpPr>
            <p:cNvPr id="39" name="Rectangle 38">
              <a:extLst>
                <a:ext uri="{FF2B5EF4-FFF2-40B4-BE49-F238E27FC236}">
                  <a16:creationId xmlns:a16="http://schemas.microsoft.com/office/drawing/2014/main" id="{72EF3CA0-4510-4B28-AE80-15C3CD4F5F7D}"/>
                </a:ext>
              </a:extLst>
            </p:cNvPr>
            <p:cNvSpPr/>
            <p:nvPr/>
          </p:nvSpPr>
          <p:spPr>
            <a:xfrm>
              <a:off x="1055440" y="2348880"/>
              <a:ext cx="1252404" cy="1393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8D9DB1"/>
                  </a:solidFill>
                  <a:latin typeface="Arial" panose="020B0604020202020204" pitchFamily="34" charset="0"/>
                  <a:cs typeface="Arial" panose="020B0604020202020204" pitchFamily="34" charset="0"/>
                </a:rPr>
                <a:t>geological storage</a:t>
              </a:r>
              <a:endParaRPr lang="en-US" sz="1000" dirty="0">
                <a:solidFill>
                  <a:srgbClr val="8D9DB1"/>
                </a:solidFill>
              </a:endParaRPr>
            </a:p>
          </p:txBody>
        </p:sp>
        <p:sp>
          <p:nvSpPr>
            <p:cNvPr id="41" name="Rectangle 40">
              <a:extLst>
                <a:ext uri="{FF2B5EF4-FFF2-40B4-BE49-F238E27FC236}">
                  <a16:creationId xmlns:a16="http://schemas.microsoft.com/office/drawing/2014/main" id="{E359636A-22D1-42BE-B451-9CDC782B1766}"/>
                </a:ext>
              </a:extLst>
            </p:cNvPr>
            <p:cNvSpPr/>
            <p:nvPr/>
          </p:nvSpPr>
          <p:spPr>
            <a:xfrm rot="20403215">
              <a:off x="2616437" y="2663761"/>
              <a:ext cx="822321" cy="17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863C6CB-153F-47B6-95AC-24F92AD9A87B}"/>
                </a:ext>
              </a:extLst>
            </p:cNvPr>
            <p:cNvSpPr/>
            <p:nvPr/>
          </p:nvSpPr>
          <p:spPr>
            <a:xfrm rot="19982019">
              <a:off x="2658803" y="2722356"/>
              <a:ext cx="1016914" cy="21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686262CF-D02F-44A3-BEA7-7B5B7A214E3F}"/>
                </a:ext>
              </a:extLst>
            </p:cNvPr>
            <p:cNvSpPr txBox="1"/>
            <p:nvPr/>
          </p:nvSpPr>
          <p:spPr>
            <a:xfrm rot="20905942">
              <a:off x="2483184" y="2522714"/>
              <a:ext cx="1368152" cy="523220"/>
            </a:xfrm>
            <a:prstGeom prst="rect">
              <a:avLst/>
            </a:prstGeom>
            <a:noFill/>
            <a:ln>
              <a:noFill/>
            </a:ln>
          </p:spPr>
          <p:txBody>
            <a:bodyPr wrap="square" rtlCol="0">
              <a:spAutoFit/>
              <a:scene3d>
                <a:camera prst="isometricTopUp">
                  <a:rot lat="19476224" lon="19200000" rev="2280000"/>
                </a:camera>
                <a:lightRig rig="threePt" dir="t"/>
              </a:scene3d>
            </a:bodyPr>
            <a:lstStyle/>
            <a:p>
              <a:r>
                <a:rPr lang="en-US" sz="1400" b="1" cap="small" spc="50" dirty="0">
                  <a:ln>
                    <a:solidFill>
                      <a:srgbClr val="B7D43C"/>
                    </a:solidFill>
                  </a:ln>
                  <a:solidFill>
                    <a:srgbClr val="B7D43C"/>
                  </a:solidFill>
                  <a:latin typeface="Arial" panose="020B0604020202020204" pitchFamily="34" charset="0"/>
                  <a:cs typeface="Arial" panose="020B0604020202020204" pitchFamily="34" charset="0"/>
                </a:rPr>
                <a:t>recyclable materials</a:t>
              </a:r>
            </a:p>
          </p:txBody>
        </p:sp>
        <p:sp>
          <p:nvSpPr>
            <p:cNvPr id="44" name="Rectangle 43">
              <a:extLst>
                <a:ext uri="{FF2B5EF4-FFF2-40B4-BE49-F238E27FC236}">
                  <a16:creationId xmlns:a16="http://schemas.microsoft.com/office/drawing/2014/main" id="{FA0FB6A8-BD99-49ED-A1D8-07A7508BC641}"/>
                </a:ext>
              </a:extLst>
            </p:cNvPr>
            <p:cNvSpPr/>
            <p:nvPr/>
          </p:nvSpPr>
          <p:spPr>
            <a:xfrm>
              <a:off x="4295800" y="1881118"/>
              <a:ext cx="856954"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A6E7E884-2440-4075-9FEF-D9C8B2C47904}"/>
                </a:ext>
              </a:extLst>
            </p:cNvPr>
            <p:cNvSpPr/>
            <p:nvPr/>
          </p:nvSpPr>
          <p:spPr>
            <a:xfrm>
              <a:off x="4727848" y="1988840"/>
              <a:ext cx="271099"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5D416ADB-9FDF-4E70-BF1C-DCAE235A2D51}"/>
                </a:ext>
              </a:extLst>
            </p:cNvPr>
            <p:cNvSpPr txBox="1"/>
            <p:nvPr/>
          </p:nvSpPr>
          <p:spPr>
            <a:xfrm>
              <a:off x="4320842" y="1763759"/>
              <a:ext cx="1062896" cy="523220"/>
            </a:xfrm>
            <a:prstGeom prst="rect">
              <a:avLst/>
            </a:prstGeom>
            <a:noFill/>
          </p:spPr>
          <p:txBody>
            <a:bodyPr wrap="square" rtlCol="0">
              <a:spAutoFit/>
              <a:scene3d>
                <a:camera prst="isometricOffAxis2Top">
                  <a:rot lat="19800000" lon="2400000" rev="19800000"/>
                </a:camera>
                <a:lightRig rig="threePt" dir="t"/>
              </a:scene3d>
            </a:bodyPr>
            <a:lstStyle/>
            <a:p>
              <a:r>
                <a:rPr lang="en-US" sz="1400" b="1" cap="small" spc="100" dirty="0">
                  <a:ln>
                    <a:solidFill>
                      <a:srgbClr val="638FCA"/>
                    </a:solidFill>
                  </a:ln>
                  <a:solidFill>
                    <a:srgbClr val="638FCA"/>
                  </a:solidFill>
                  <a:latin typeface="Arial" panose="020B0604020202020204" pitchFamily="34" charset="0"/>
                  <a:cs typeface="Arial" panose="020B0604020202020204" pitchFamily="34" charset="0"/>
                </a:rPr>
                <a:t>Natural uranium </a:t>
              </a:r>
            </a:p>
          </p:txBody>
        </p:sp>
      </p:grpSp>
      <p:pic>
        <p:nvPicPr>
          <p:cNvPr id="47" name="Image 46">
            <a:extLst>
              <a:ext uri="{FF2B5EF4-FFF2-40B4-BE49-F238E27FC236}">
                <a16:creationId xmlns:a16="http://schemas.microsoft.com/office/drawing/2014/main" id="{B2CAC149-7764-484D-AA92-73563219114D}"/>
              </a:ext>
            </a:extLst>
          </p:cNvPr>
          <p:cNvPicPr>
            <a:picLocks noChangeAspect="1"/>
          </p:cNvPicPr>
          <p:nvPr/>
        </p:nvPicPr>
        <p:blipFill>
          <a:blip r:embed="rId3"/>
          <a:stretch>
            <a:fillRect/>
          </a:stretch>
        </p:blipFill>
        <p:spPr>
          <a:xfrm>
            <a:off x="7532997" y="1169908"/>
            <a:ext cx="599259" cy="458892"/>
          </a:xfrm>
          <a:prstGeom prst="chevron">
            <a:avLst/>
          </a:prstGeom>
          <a:ln w="19050">
            <a:solidFill>
              <a:srgbClr val="41C0F0"/>
            </a:solidFill>
          </a:ln>
        </p:spPr>
      </p:pic>
      <p:sp>
        <p:nvSpPr>
          <p:cNvPr id="48" name="ZoneTexte 47">
            <a:extLst>
              <a:ext uri="{FF2B5EF4-FFF2-40B4-BE49-F238E27FC236}">
                <a16:creationId xmlns:a16="http://schemas.microsoft.com/office/drawing/2014/main" id="{750421F6-1BC2-4F8A-B993-F943E55249F9}"/>
              </a:ext>
            </a:extLst>
          </p:cNvPr>
          <p:cNvSpPr txBox="1"/>
          <p:nvPr/>
        </p:nvSpPr>
        <p:spPr>
          <a:xfrm>
            <a:off x="7982779" y="1703514"/>
            <a:ext cx="4128176"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B7D43C"/>
                </a:solidFill>
                <a:effectLst/>
                <a:uLnTx/>
                <a:uFillTx/>
                <a:latin typeface="Calibri"/>
                <a:ea typeface="+mn-ea"/>
                <a:cs typeface="+mn-cs"/>
              </a:rPr>
              <a:t>All reactor types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60000" lvl="1" indent="-285750">
              <a:buFont typeface="Wingdings" panose="05000000000000000000" pitchFamily="2" charset="2"/>
              <a:buChar char="Ø"/>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GEN III – LWR</a:t>
            </a:r>
          </a:p>
          <a:p>
            <a:pPr marL="360000" lvl="1" indent="-285750">
              <a:buFont typeface="Wingdings" panose="05000000000000000000" pitchFamily="2" charset="2"/>
              <a:buChar char="Ø"/>
              <a:defRPr/>
            </a:pPr>
            <a:r>
              <a:rPr lang="en-US" sz="1600" dirty="0">
                <a:solidFill>
                  <a:prstClr val="black"/>
                </a:solidFill>
                <a:latin typeface="Calibri"/>
              </a:rPr>
              <a:t>GEN IV – based on lead and sodium coolants, molten salts, ADS and </a:t>
            </a:r>
            <a:r>
              <a:rPr kumimoji="0" lang="en-US" sz="1600" b="0" i="0" u="none" strike="noStrike" kern="1200" cap="none" spc="0" normalizeH="0" baseline="0" noProof="0" dirty="0">
                <a:ln>
                  <a:noFill/>
                </a:ln>
                <a:solidFill>
                  <a:prstClr val="black"/>
                </a:solidFill>
                <a:effectLst/>
                <a:uLnTx/>
                <a:uFillTx/>
                <a:latin typeface="Calibri"/>
                <a:ea typeface="+mn-ea"/>
                <a:cs typeface="+mn-cs"/>
              </a:rPr>
              <a:t>SMR, AMR</a:t>
            </a:r>
          </a:p>
          <a:p>
            <a:pPr marL="360000" lvl="1" indent="-285750">
              <a:buFont typeface="Wingdings" panose="05000000000000000000" pitchFamily="2" charset="2"/>
              <a:buChar char="Ø"/>
              <a:defRPr/>
            </a:pPr>
            <a:r>
              <a:rPr lang="en-US" sz="1600" dirty="0">
                <a:solidFill>
                  <a:prstClr val="black"/>
                </a:solidFill>
                <a:latin typeface="Calibri"/>
              </a:rPr>
              <a:t>Research</a:t>
            </a:r>
          </a:p>
          <a:p>
            <a:pPr marL="360000" lvl="1" indent="-285750">
              <a:buFont typeface="Wingdings" panose="05000000000000000000" pitchFamily="2" charset="2"/>
              <a:buChar char="Ø"/>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Propulsion systems</a:t>
            </a:r>
          </a:p>
        </p:txBody>
      </p:sp>
      <p:sp>
        <p:nvSpPr>
          <p:cNvPr id="7" name="Ellipse 6">
            <a:extLst>
              <a:ext uri="{FF2B5EF4-FFF2-40B4-BE49-F238E27FC236}">
                <a16:creationId xmlns:a16="http://schemas.microsoft.com/office/drawing/2014/main" id="{D89BB2D1-7606-43FB-B235-78BFA510DCE0}"/>
              </a:ext>
            </a:extLst>
          </p:cNvPr>
          <p:cNvSpPr/>
          <p:nvPr/>
        </p:nvSpPr>
        <p:spPr>
          <a:xfrm rot="502190">
            <a:off x="2144840" y="1578984"/>
            <a:ext cx="5454173" cy="2060427"/>
          </a:xfrm>
          <a:prstGeom prst="ellipse">
            <a:avLst/>
          </a:prstGeom>
          <a:noFill/>
          <a:ln w="5715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D24306F-50D7-4B4A-90F2-C3EA341C7593}"/>
              </a:ext>
            </a:extLst>
          </p:cNvPr>
          <p:cNvSpPr/>
          <p:nvPr/>
        </p:nvSpPr>
        <p:spPr>
          <a:xfrm rot="20255100">
            <a:off x="327514" y="2227858"/>
            <a:ext cx="2254482" cy="4108147"/>
          </a:xfrm>
          <a:prstGeom prst="ellipse">
            <a:avLst/>
          </a:prstGeom>
          <a:noFill/>
          <a:ln w="5715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03EF183D-E874-4026-A946-6CF48C6B8765}"/>
              </a:ext>
            </a:extLst>
          </p:cNvPr>
          <p:cNvSpPr txBox="1"/>
          <p:nvPr/>
        </p:nvSpPr>
        <p:spPr>
          <a:xfrm>
            <a:off x="7958971" y="3782797"/>
            <a:ext cx="411369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7D43C"/>
                </a:solidFill>
                <a:effectLst/>
                <a:uLnTx/>
                <a:uFillTx/>
                <a:latin typeface="Calibri"/>
                <a:ea typeface="+mn-ea"/>
                <a:cs typeface="+mn-cs"/>
              </a:rPr>
              <a:t>What ever reactor types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Fuel management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	</a:t>
            </a:r>
            <a:r>
              <a:rPr kumimoji="0" lang="en-US" b="0" i="0" u="none" strike="noStrike" kern="1200" cap="none" spc="0" normalizeH="0" baseline="0" noProof="0" dirty="0">
                <a:ln>
                  <a:noFill/>
                </a:ln>
                <a:solidFill>
                  <a:prstClr val="black"/>
                </a:solidFill>
                <a:effectLst/>
                <a:uLnTx/>
                <a:uFillTx/>
                <a:latin typeface="Calibri"/>
                <a:ea typeface="+mn-ea"/>
                <a:cs typeface="+mn-cs"/>
              </a:rPr>
              <a:t>[production, transport, storage, 	burnup, </a:t>
            </a:r>
            <a:r>
              <a:rPr kumimoji="0" lang="en-US" b="0" i="0" u="none" strike="noStrike" kern="1200" cap="none" spc="0" normalizeH="0" baseline="0" noProof="0" dirty="0" err="1">
                <a:ln>
                  <a:noFill/>
                </a:ln>
                <a:solidFill>
                  <a:prstClr val="black"/>
                </a:solidFill>
                <a:effectLst/>
                <a:uLnTx/>
                <a:uFillTx/>
                <a:latin typeface="Calibri"/>
                <a:ea typeface="+mn-ea"/>
                <a:cs typeface="+mn-cs"/>
              </a:rPr>
              <a:t>etc</a:t>
            </a:r>
            <a:r>
              <a:rPr kumimoji="0" lang="en-US"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Spent fuel management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[transport, reprocessing, 	storage, disposal,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etc</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Radioprotection, safety, </a:t>
            </a:r>
            <a:r>
              <a:rPr lang="en-US" dirty="0">
                <a:solidFill>
                  <a:prstClr val="black"/>
                </a:solidFill>
                <a:latin typeface="Calibri"/>
              </a:rPr>
              <a:t>decommissioning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etc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Légende : flèche courbée 24">
            <a:extLst>
              <a:ext uri="{FF2B5EF4-FFF2-40B4-BE49-F238E27FC236}">
                <a16:creationId xmlns:a16="http://schemas.microsoft.com/office/drawing/2014/main" id="{6BA7F840-576B-4AFD-894F-875F8A84D982}"/>
              </a:ext>
            </a:extLst>
          </p:cNvPr>
          <p:cNvSpPr/>
          <p:nvPr/>
        </p:nvSpPr>
        <p:spPr>
          <a:xfrm>
            <a:off x="7832626" y="3717032"/>
            <a:ext cx="4278329" cy="2651088"/>
          </a:xfrm>
          <a:prstGeom prst="borderCallout2">
            <a:avLst>
              <a:gd name="adj1" fmla="val 44911"/>
              <a:gd name="adj2" fmla="val -2541"/>
              <a:gd name="adj3" fmla="val 49206"/>
              <a:gd name="adj4" fmla="val -10475"/>
              <a:gd name="adj5" fmla="val -7724"/>
              <a:gd name="adj6" fmla="val -10565"/>
            </a:avLst>
          </a:prstGeom>
          <a:noFill/>
          <a:ln w="38100">
            <a:solidFill>
              <a:srgbClr val="C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D0F90249-56C5-445E-9973-CEECBD62F75C}"/>
              </a:ext>
            </a:extLst>
          </p:cNvPr>
          <p:cNvCxnSpPr>
            <a:cxnSpLocks/>
          </p:cNvCxnSpPr>
          <p:nvPr/>
        </p:nvCxnSpPr>
        <p:spPr>
          <a:xfrm>
            <a:off x="2498464" y="6165304"/>
            <a:ext cx="4605648" cy="216024"/>
          </a:xfrm>
          <a:prstGeom prst="line">
            <a:avLst/>
          </a:prstGeom>
          <a:ln w="38100">
            <a:solidFill>
              <a:srgbClr val="C069B4"/>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5D1D536-A866-4080-9F38-35E3C6E9E48E}"/>
              </a:ext>
            </a:extLst>
          </p:cNvPr>
          <p:cNvCxnSpPr>
            <a:cxnSpLocks/>
          </p:cNvCxnSpPr>
          <p:nvPr/>
        </p:nvCxnSpPr>
        <p:spPr>
          <a:xfrm flipV="1">
            <a:off x="7104112" y="5521492"/>
            <a:ext cx="615816" cy="859836"/>
          </a:xfrm>
          <a:prstGeom prst="line">
            <a:avLst/>
          </a:prstGeom>
          <a:ln w="38100">
            <a:solidFill>
              <a:srgbClr val="C069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02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90F41613-90D4-42A4-B5DC-FA28756A6D04}"/>
              </a:ext>
            </a:extLst>
          </p:cNvPr>
          <p:cNvPicPr>
            <a:picLocks noChangeAspect="1"/>
          </p:cNvPicPr>
          <p:nvPr/>
        </p:nvPicPr>
        <p:blipFill>
          <a:blip r:embed="rId2">
            <a:duotone>
              <a:schemeClr val="accent5">
                <a:shade val="45000"/>
                <a:satMod val="135000"/>
              </a:schemeClr>
              <a:prstClr val="white"/>
            </a:duotone>
          </a:blip>
          <a:stretch>
            <a:fillRect/>
          </a:stretch>
        </p:blipFill>
        <p:spPr>
          <a:xfrm>
            <a:off x="8976320" y="0"/>
            <a:ext cx="3214688" cy="2159039"/>
          </a:xfrm>
          <a:prstGeom prst="rect">
            <a:avLst/>
          </a:prstGeom>
        </p:spPr>
      </p:pic>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7</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cap="small">
                <a:solidFill>
                  <a:srgbClr val="428294"/>
                </a:solidFill>
              </a:rPr>
              <a:t>nuclear data for </a:t>
            </a:r>
            <a:r>
              <a:rPr lang="en-US" sz="3600" b="1" u="sng" cap="small">
                <a:solidFill>
                  <a:srgbClr val="428294"/>
                </a:solidFill>
              </a:rPr>
              <a:t>fission technologies</a:t>
            </a:r>
          </a:p>
        </p:txBody>
      </p:sp>
      <p:sp>
        <p:nvSpPr>
          <p:cNvPr id="9" name="ZoneTexte 8">
            <a:extLst>
              <a:ext uri="{FF2B5EF4-FFF2-40B4-BE49-F238E27FC236}">
                <a16:creationId xmlns:a16="http://schemas.microsoft.com/office/drawing/2014/main" id="{E5CF01BF-AC42-4B47-A599-4A842C8286E0}"/>
              </a:ext>
            </a:extLst>
          </p:cNvPr>
          <p:cNvSpPr txBox="1"/>
          <p:nvPr/>
        </p:nvSpPr>
        <p:spPr>
          <a:xfrm>
            <a:off x="851789" y="1278242"/>
            <a:ext cx="9145016" cy="1138773"/>
          </a:xfrm>
          <a:prstGeom prst="rect">
            <a:avLst/>
          </a:prstGeom>
          <a:noFill/>
        </p:spPr>
        <p:txBody>
          <a:bodyPr wrap="square" rtlCol="0">
            <a:spAutoFit/>
          </a:bodyPr>
          <a:lstStyle/>
          <a:p>
            <a:r>
              <a:rPr lang="en-US" sz="2400" b="1" dirty="0"/>
              <a:t>All the fuel cycle steps can/must be simulated</a:t>
            </a:r>
          </a:p>
          <a:p>
            <a:r>
              <a:rPr lang="en-US" sz="2400" b="1" dirty="0"/>
              <a:t>	</a:t>
            </a:r>
            <a:r>
              <a:rPr lang="en-US" sz="2000" dirty="0"/>
              <a:t>to answer to the safety authority requests &amp; for economical issues</a:t>
            </a:r>
          </a:p>
          <a:p>
            <a:r>
              <a:rPr lang="en-US" sz="2000" dirty="0"/>
              <a:t>	to study/design new reactor concepts &amp; fuel cycles</a:t>
            </a:r>
            <a:endParaRPr lang="en-US" sz="2400" dirty="0"/>
          </a:p>
        </p:txBody>
      </p:sp>
      <p:pic>
        <p:nvPicPr>
          <p:cNvPr id="47" name="Image 46">
            <a:extLst>
              <a:ext uri="{FF2B5EF4-FFF2-40B4-BE49-F238E27FC236}">
                <a16:creationId xmlns:a16="http://schemas.microsoft.com/office/drawing/2014/main" id="{B2CAC149-7764-484D-AA92-73563219114D}"/>
              </a:ext>
            </a:extLst>
          </p:cNvPr>
          <p:cNvPicPr>
            <a:picLocks noChangeAspect="1"/>
          </p:cNvPicPr>
          <p:nvPr/>
        </p:nvPicPr>
        <p:blipFill>
          <a:blip r:embed="rId3"/>
          <a:stretch>
            <a:fillRect/>
          </a:stretch>
        </p:blipFill>
        <p:spPr>
          <a:xfrm>
            <a:off x="213217" y="1305490"/>
            <a:ext cx="599259" cy="458892"/>
          </a:xfrm>
          <a:prstGeom prst="chevron">
            <a:avLst/>
          </a:prstGeom>
          <a:ln w="19050">
            <a:solidFill>
              <a:srgbClr val="41C0F0"/>
            </a:solidFill>
          </a:ln>
        </p:spPr>
      </p:pic>
      <p:sp>
        <p:nvSpPr>
          <p:cNvPr id="48" name="ZoneTexte 47">
            <a:extLst>
              <a:ext uri="{FF2B5EF4-FFF2-40B4-BE49-F238E27FC236}">
                <a16:creationId xmlns:a16="http://schemas.microsoft.com/office/drawing/2014/main" id="{750421F6-1BC2-4F8A-B993-F943E55249F9}"/>
              </a:ext>
            </a:extLst>
          </p:cNvPr>
          <p:cNvSpPr txBox="1"/>
          <p:nvPr/>
        </p:nvSpPr>
        <p:spPr>
          <a:xfrm>
            <a:off x="1442154" y="2708920"/>
            <a:ext cx="11126994"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 – reactors currently in operation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for safety authorities, several quantities have to be calculated </a:t>
            </a:r>
            <a:r>
              <a:rPr kumimoji="0" lang="en-US" sz="2000" b="1" i="0" u="sng" strike="noStrike" kern="1200" cap="none" spc="0" normalizeH="0" baseline="0" noProof="0" dirty="0">
                <a:ln>
                  <a:noFill/>
                </a:ln>
                <a:solidFill>
                  <a:prstClr val="black"/>
                </a:solidFill>
                <a:effectLst/>
                <a:uLnTx/>
                <a:uFillTx/>
                <a:latin typeface="Calibri"/>
                <a:ea typeface="+mn-ea"/>
                <a:cs typeface="+mn-cs"/>
              </a:rPr>
              <a:t>with uncertainty</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a:ea typeface="+mn-ea"/>
                <a:cs typeface="+mn-cs"/>
              </a:rPr>
              <a:t>for various conditions (starting, stopping, during cycle and in accidental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endParaRPr lang="fr-FR" sz="1600" dirty="0"/>
          </a:p>
        </p:txBody>
      </p:sp>
      <p:pic>
        <p:nvPicPr>
          <p:cNvPr id="49" name="Image 48">
            <a:extLst>
              <a:ext uri="{FF2B5EF4-FFF2-40B4-BE49-F238E27FC236}">
                <a16:creationId xmlns:a16="http://schemas.microsoft.com/office/drawing/2014/main" id="{D4687734-6424-43F9-B837-CE583186B55F}"/>
              </a:ext>
            </a:extLst>
          </p:cNvPr>
          <p:cNvPicPr>
            <a:picLocks noChangeAspect="1"/>
          </p:cNvPicPr>
          <p:nvPr/>
        </p:nvPicPr>
        <p:blipFill>
          <a:blip r:embed="rId3"/>
          <a:stretch>
            <a:fillRect/>
          </a:stretch>
        </p:blipFill>
        <p:spPr>
          <a:xfrm>
            <a:off x="773830" y="2890059"/>
            <a:ext cx="599259" cy="458892"/>
          </a:xfrm>
          <a:prstGeom prst="chevron">
            <a:avLst/>
          </a:prstGeom>
          <a:ln w="19050">
            <a:solidFill>
              <a:srgbClr val="41C0F0"/>
            </a:solidFill>
          </a:ln>
        </p:spPr>
      </p:pic>
      <p:sp>
        <p:nvSpPr>
          <p:cNvPr id="7" name="ZoneTexte 6">
            <a:extLst>
              <a:ext uri="{FF2B5EF4-FFF2-40B4-BE49-F238E27FC236}">
                <a16:creationId xmlns:a16="http://schemas.microsoft.com/office/drawing/2014/main" id="{7EBADFCC-9FBB-4C3F-B8B6-C51044A0B84D}"/>
              </a:ext>
            </a:extLst>
          </p:cNvPr>
          <p:cNvSpPr txBox="1"/>
          <p:nvPr/>
        </p:nvSpPr>
        <p:spPr>
          <a:xfrm>
            <a:off x="1357447" y="3676160"/>
            <a:ext cx="6542224" cy="1569660"/>
          </a:xfrm>
          <a:prstGeom prst="rect">
            <a:avLst/>
          </a:prstGeom>
          <a:noFill/>
        </p:spPr>
        <p:txBody>
          <a:bodyPr wrap="square" numCol="1"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K</a:t>
            </a:r>
            <a:r>
              <a:rPr lang="en-US" sz="1600" i="1" baseline="-25000" dirty="0">
                <a:solidFill>
                  <a:prstClr val="black"/>
                </a:solidFill>
                <a:latin typeface="Calibri"/>
              </a:rPr>
              <a:t>eff </a:t>
            </a:r>
            <a:r>
              <a:rPr lang="en-US" sz="1600" i="1" dirty="0">
                <a:solidFill>
                  <a:prstClr val="black"/>
                </a:solidFill>
                <a:latin typeface="Calibri"/>
              </a:rPr>
              <a:t>(neutron multiplication factor)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Power distribution in the reactor core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Counter-reaction effects (doppler, temperature, void, moderator)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Control rode efficiency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Power/Activity factor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Consumable poison</a:t>
            </a:r>
          </a:p>
        </p:txBody>
      </p:sp>
      <p:sp>
        <p:nvSpPr>
          <p:cNvPr id="24" name="ZoneTexte 23">
            <a:extLst>
              <a:ext uri="{FF2B5EF4-FFF2-40B4-BE49-F238E27FC236}">
                <a16:creationId xmlns:a16="http://schemas.microsoft.com/office/drawing/2014/main" id="{DABECDB5-7E8A-4974-B050-C52AEC10AD10}"/>
              </a:ext>
            </a:extLst>
          </p:cNvPr>
          <p:cNvSpPr txBox="1"/>
          <p:nvPr/>
        </p:nvSpPr>
        <p:spPr>
          <a:xfrm>
            <a:off x="8174106" y="3676160"/>
            <a:ext cx="2085827" cy="209288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Isotopic inventory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Cycle length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l-GR" sz="1600" i="1" dirty="0">
                <a:solidFill>
                  <a:prstClr val="black"/>
                </a:solidFill>
                <a:latin typeface="Calibri"/>
              </a:rPr>
              <a:t>γ</a:t>
            </a:r>
            <a:r>
              <a:rPr lang="en-US" sz="1600" i="1" dirty="0">
                <a:solidFill>
                  <a:prstClr val="black"/>
                </a:solidFill>
                <a:latin typeface="Calibri"/>
              </a:rPr>
              <a:t> heating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Reflector effect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Radiotoxicity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Residual power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i="1" dirty="0">
                <a:solidFill>
                  <a:prstClr val="black"/>
                </a:solidFill>
                <a:latin typeface="Calibri"/>
              </a:rPr>
              <a:t>Radiation damages</a:t>
            </a:r>
          </a:p>
          <a:p>
            <a:endParaRPr lang="fr-FR" sz="1600" dirty="0"/>
          </a:p>
        </p:txBody>
      </p:sp>
      <p:pic>
        <p:nvPicPr>
          <p:cNvPr id="50" name="Image 49">
            <a:extLst>
              <a:ext uri="{FF2B5EF4-FFF2-40B4-BE49-F238E27FC236}">
                <a16:creationId xmlns:a16="http://schemas.microsoft.com/office/drawing/2014/main" id="{4449E665-BC77-4F78-A482-676109B2BF77}"/>
              </a:ext>
            </a:extLst>
          </p:cNvPr>
          <p:cNvPicPr>
            <a:picLocks noChangeAspect="1"/>
          </p:cNvPicPr>
          <p:nvPr/>
        </p:nvPicPr>
        <p:blipFill>
          <a:blip r:embed="rId3"/>
          <a:stretch>
            <a:fillRect/>
          </a:stretch>
        </p:blipFill>
        <p:spPr>
          <a:xfrm>
            <a:off x="773830" y="5589559"/>
            <a:ext cx="599259" cy="458892"/>
          </a:xfrm>
          <a:prstGeom prst="chevron">
            <a:avLst/>
          </a:prstGeom>
          <a:ln w="19050">
            <a:solidFill>
              <a:srgbClr val="41C0F0"/>
            </a:solidFill>
          </a:ln>
        </p:spPr>
      </p:pic>
      <p:sp>
        <p:nvSpPr>
          <p:cNvPr id="51" name="ZoneTexte 50">
            <a:extLst>
              <a:ext uri="{FF2B5EF4-FFF2-40B4-BE49-F238E27FC236}">
                <a16:creationId xmlns:a16="http://schemas.microsoft.com/office/drawing/2014/main" id="{3DE60B00-D2C7-4A20-9713-F56AD1E90675}"/>
              </a:ext>
            </a:extLst>
          </p:cNvPr>
          <p:cNvSpPr txBox="1"/>
          <p:nvPr/>
        </p:nvSpPr>
        <p:spPr>
          <a:xfrm>
            <a:off x="1449726" y="5550331"/>
            <a:ext cx="111269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 – future reactors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for the studies, design &amp; licensing, these quantities have to be calculated too</a:t>
            </a:r>
            <a:endParaRPr lang="fr-FR" sz="1600" dirty="0"/>
          </a:p>
        </p:txBody>
      </p:sp>
    </p:spTree>
    <p:extLst>
      <p:ext uri="{BB962C8B-B14F-4D97-AF65-F5344CB8AC3E}">
        <p14:creationId xmlns:p14="http://schemas.microsoft.com/office/powerpoint/2010/main" val="25215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FE2BE4-01F4-43E3-9C08-98E04EAF43B2}"/>
              </a:ext>
            </a:extLst>
          </p:cNvPr>
          <p:cNvSpPr>
            <a:spLocks noGrp="1"/>
          </p:cNvSpPr>
          <p:nvPr>
            <p:ph type="sldNum" sz="quarter" idx="12"/>
          </p:nvPr>
        </p:nvSpPr>
        <p:spPr/>
        <p:txBody>
          <a:bodyPr/>
          <a:lstStyle/>
          <a:p>
            <a:fld id="{53E20274-DEB0-41FA-AFE9-AFED40CFC641}" type="slidenum">
              <a:rPr lang="en-US" smtClean="0"/>
              <a:pPr/>
              <a:t>8</a:t>
            </a:fld>
            <a:endParaRPr lang="en-US"/>
          </a:p>
        </p:txBody>
      </p:sp>
      <p:sp>
        <p:nvSpPr>
          <p:cNvPr id="38" name="Larme 37">
            <a:extLst>
              <a:ext uri="{FF2B5EF4-FFF2-40B4-BE49-F238E27FC236}">
                <a16:creationId xmlns:a16="http://schemas.microsoft.com/office/drawing/2014/main" id="{ED3AFF59-3C05-4FBB-895B-E0F906113614}"/>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E783D743-569E-4166-BEAD-5087F7676259}"/>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pic>
        <p:nvPicPr>
          <p:cNvPr id="47" name="Image 46">
            <a:extLst>
              <a:ext uri="{FF2B5EF4-FFF2-40B4-BE49-F238E27FC236}">
                <a16:creationId xmlns:a16="http://schemas.microsoft.com/office/drawing/2014/main" id="{B2CAC149-7764-484D-AA92-73563219114D}"/>
              </a:ext>
            </a:extLst>
          </p:cNvPr>
          <p:cNvPicPr>
            <a:picLocks noChangeAspect="1"/>
          </p:cNvPicPr>
          <p:nvPr/>
        </p:nvPicPr>
        <p:blipFill>
          <a:blip r:embed="rId2"/>
          <a:stretch>
            <a:fillRect/>
          </a:stretch>
        </p:blipFill>
        <p:spPr>
          <a:xfrm>
            <a:off x="213217" y="1305490"/>
            <a:ext cx="599259" cy="458892"/>
          </a:xfrm>
          <a:prstGeom prst="chevron">
            <a:avLst/>
          </a:prstGeom>
          <a:ln w="19050">
            <a:solidFill>
              <a:srgbClr val="41C0F0"/>
            </a:solidFill>
          </a:ln>
        </p:spPr>
      </p:pic>
      <p:sp>
        <p:nvSpPr>
          <p:cNvPr id="8" name="ZoneTexte 7">
            <a:extLst>
              <a:ext uri="{FF2B5EF4-FFF2-40B4-BE49-F238E27FC236}">
                <a16:creationId xmlns:a16="http://schemas.microsoft.com/office/drawing/2014/main" id="{D47E4683-5B89-448D-AD02-ADBE51A94447}"/>
              </a:ext>
            </a:extLst>
          </p:cNvPr>
          <p:cNvSpPr txBox="1"/>
          <p:nvPr/>
        </p:nvSpPr>
        <p:spPr>
          <a:xfrm>
            <a:off x="12432704" y="2013679"/>
            <a:ext cx="4935967" cy="784830"/>
          </a:xfrm>
          <a:prstGeom prst="rect">
            <a:avLst/>
          </a:prstGeom>
          <a:noFill/>
        </p:spPr>
        <p:txBody>
          <a:bodyPr wrap="none" rtlCol="0">
            <a:spAutoFit/>
          </a:bodyPr>
          <a:lstStyle/>
          <a:p>
            <a:r>
              <a:rPr lang="en-US" sz="900"/>
              <a:t>) In a conventional reactor (REP operating in normal conditions): </a:t>
            </a:r>
          </a:p>
          <a:p>
            <a:r>
              <a:rPr lang="en-US" sz="900"/>
              <a:t>10</a:t>
            </a:r>
            <a:r>
              <a:rPr lang="en-US" sz="900" baseline="30000"/>
              <a:t>9</a:t>
            </a:r>
            <a:r>
              <a:rPr lang="en-US" sz="900"/>
              <a:t> neutrons/cm</a:t>
            </a:r>
            <a:r>
              <a:rPr lang="en-US" sz="900" baseline="30000"/>
              <a:t>3</a:t>
            </a:r>
            <a:r>
              <a:rPr lang="en-US" sz="900"/>
              <a:t> evolving in a material with 10</a:t>
            </a:r>
            <a:r>
              <a:rPr lang="en-US" sz="900" baseline="30000"/>
              <a:t>22</a:t>
            </a:r>
            <a:r>
              <a:rPr lang="en-US" sz="900"/>
              <a:t> atoms/cm</a:t>
            </a:r>
            <a:r>
              <a:rPr lang="en-US" sz="900" baseline="30000"/>
              <a:t>3 </a:t>
            </a:r>
          </a:p>
          <a:p>
            <a:r>
              <a:rPr lang="en-US" sz="900"/>
              <a:t>=&gt; Can be consider as a neutron gas </a:t>
            </a:r>
          </a:p>
          <a:p>
            <a:r>
              <a:rPr lang="en-US" sz="900"/>
              <a:t>statistical gas theory which gives the evolution of the neutron population via the Boltzmann equation</a:t>
            </a:r>
          </a:p>
          <a:p>
            <a:endParaRPr lang="en-US" sz="900"/>
          </a:p>
        </p:txBody>
      </p:sp>
      <p:sp>
        <p:nvSpPr>
          <p:cNvPr id="16" name="ZoneTexte 15">
            <a:extLst>
              <a:ext uri="{FF2B5EF4-FFF2-40B4-BE49-F238E27FC236}">
                <a16:creationId xmlns:a16="http://schemas.microsoft.com/office/drawing/2014/main" id="{53085232-E7B8-4814-8AE8-5979F83214EA}"/>
              </a:ext>
            </a:extLst>
          </p:cNvPr>
          <p:cNvSpPr txBox="1"/>
          <p:nvPr/>
        </p:nvSpPr>
        <p:spPr>
          <a:xfrm>
            <a:off x="262815" y="2363360"/>
            <a:ext cx="2505301" cy="923330"/>
          </a:xfrm>
          <a:prstGeom prst="rect">
            <a:avLst/>
          </a:prstGeom>
          <a:noFill/>
        </p:spPr>
        <p:txBody>
          <a:bodyPr wrap="none" rtlCol="0">
            <a:spAutoFit/>
          </a:bodyPr>
          <a:lstStyle/>
          <a:p>
            <a:r>
              <a:rPr lang="en-US" b="1" dirty="0">
                <a:solidFill>
                  <a:srgbClr val="B7D43C"/>
                </a:solidFill>
              </a:rPr>
              <a:t>Neutron population </a:t>
            </a:r>
          </a:p>
          <a:p>
            <a:r>
              <a:rPr lang="en-US" dirty="0"/>
              <a:t>is described by </a:t>
            </a:r>
          </a:p>
          <a:p>
            <a:r>
              <a:rPr lang="en-US" dirty="0"/>
              <a:t>the </a:t>
            </a:r>
            <a:r>
              <a:rPr lang="en-US" b="1" dirty="0"/>
              <a:t>Boltzmann</a:t>
            </a:r>
            <a:r>
              <a:rPr lang="en-US" dirty="0"/>
              <a:t> equation </a:t>
            </a:r>
          </a:p>
        </p:txBody>
      </p:sp>
      <p:sp>
        <p:nvSpPr>
          <p:cNvPr id="17" name="ZoneTexte 16">
            <a:extLst>
              <a:ext uri="{FF2B5EF4-FFF2-40B4-BE49-F238E27FC236}">
                <a16:creationId xmlns:a16="http://schemas.microsoft.com/office/drawing/2014/main" id="{23580E0B-E2AC-4EC7-AE77-8043217DBEC6}"/>
              </a:ext>
            </a:extLst>
          </p:cNvPr>
          <p:cNvSpPr txBox="1"/>
          <p:nvPr/>
        </p:nvSpPr>
        <p:spPr>
          <a:xfrm>
            <a:off x="3434836" y="2363360"/>
            <a:ext cx="2375650" cy="923330"/>
          </a:xfrm>
          <a:prstGeom prst="rect">
            <a:avLst/>
          </a:prstGeom>
          <a:noFill/>
        </p:spPr>
        <p:txBody>
          <a:bodyPr wrap="none" rtlCol="0">
            <a:spAutoFit/>
          </a:bodyPr>
          <a:lstStyle/>
          <a:p>
            <a:r>
              <a:rPr lang="en-US" dirty="0"/>
              <a:t> </a:t>
            </a:r>
            <a:r>
              <a:rPr lang="en-US" b="1" dirty="0">
                <a:solidFill>
                  <a:srgbClr val="4EBCDA"/>
                </a:solidFill>
              </a:rPr>
              <a:t>Nuclide evolution</a:t>
            </a:r>
          </a:p>
          <a:p>
            <a:r>
              <a:rPr lang="en-US" dirty="0"/>
              <a:t>is described by </a:t>
            </a:r>
          </a:p>
          <a:p>
            <a:r>
              <a:rPr lang="en-US" dirty="0"/>
              <a:t>the </a:t>
            </a:r>
            <a:r>
              <a:rPr lang="en-US" b="1" dirty="0"/>
              <a:t>Bateman</a:t>
            </a:r>
            <a:r>
              <a:rPr lang="en-US" dirty="0"/>
              <a:t> equations</a:t>
            </a:r>
          </a:p>
        </p:txBody>
      </p:sp>
      <p:sp>
        <p:nvSpPr>
          <p:cNvPr id="28" name="ZoneTexte 27">
            <a:extLst>
              <a:ext uri="{FF2B5EF4-FFF2-40B4-BE49-F238E27FC236}">
                <a16:creationId xmlns:a16="http://schemas.microsoft.com/office/drawing/2014/main" id="{5E4C529A-7B9E-40EF-8328-8B1A41F304E6}"/>
              </a:ext>
            </a:extLst>
          </p:cNvPr>
          <p:cNvSpPr txBox="1"/>
          <p:nvPr/>
        </p:nvSpPr>
        <p:spPr>
          <a:xfrm>
            <a:off x="1041933" y="5534891"/>
            <a:ext cx="6552242" cy="646331"/>
          </a:xfrm>
          <a:prstGeom prst="rect">
            <a:avLst/>
          </a:prstGeom>
          <a:noFill/>
        </p:spPr>
        <p:txBody>
          <a:bodyPr wrap="square" rtlCol="0">
            <a:spAutoFit/>
          </a:bodyPr>
          <a:lstStyle/>
          <a:p>
            <a:r>
              <a:rPr lang="en-US" dirty="0"/>
              <a:t>The </a:t>
            </a:r>
            <a:r>
              <a:rPr lang="en-US" b="1" dirty="0">
                <a:solidFill>
                  <a:srgbClr val="C069B4"/>
                </a:solidFill>
              </a:rPr>
              <a:t>coefficient </a:t>
            </a:r>
            <a:r>
              <a:rPr lang="en-US" dirty="0"/>
              <a:t>are numbers called </a:t>
            </a:r>
            <a:r>
              <a:rPr lang="en-US" b="1" dirty="0"/>
              <a:t>« nuclear data » </a:t>
            </a:r>
          </a:p>
          <a:p>
            <a:r>
              <a:rPr lang="en-US" dirty="0"/>
              <a:t>related to nuclear physics process and constants.  </a:t>
            </a:r>
            <a:r>
              <a:rPr lang="en-US" b="1" dirty="0">
                <a:solidFill>
                  <a:srgbClr val="C069B4"/>
                </a:solidFill>
              </a:rPr>
              <a:t> </a:t>
            </a:r>
          </a:p>
        </p:txBody>
      </p:sp>
      <p:sp>
        <p:nvSpPr>
          <p:cNvPr id="30" name="ZoneTexte 29">
            <a:extLst>
              <a:ext uri="{FF2B5EF4-FFF2-40B4-BE49-F238E27FC236}">
                <a16:creationId xmlns:a16="http://schemas.microsoft.com/office/drawing/2014/main" id="{328D6E47-B610-48ED-8225-DAF7A34CD0AE}"/>
              </a:ext>
            </a:extLst>
          </p:cNvPr>
          <p:cNvSpPr txBox="1"/>
          <p:nvPr/>
        </p:nvSpPr>
        <p:spPr>
          <a:xfrm flipH="1">
            <a:off x="2808377" y="2594193"/>
            <a:ext cx="441700" cy="461665"/>
          </a:xfrm>
          <a:prstGeom prst="rect">
            <a:avLst/>
          </a:prstGeom>
          <a:noFill/>
        </p:spPr>
        <p:txBody>
          <a:bodyPr wrap="square" rtlCol="0">
            <a:spAutoFit/>
          </a:bodyPr>
          <a:lstStyle/>
          <a:p>
            <a:r>
              <a:rPr lang="en-US" sz="2400" dirty="0"/>
              <a:t>&amp;</a:t>
            </a:r>
          </a:p>
        </p:txBody>
      </p:sp>
      <p:pic>
        <p:nvPicPr>
          <p:cNvPr id="39" name="Image 38">
            <a:extLst>
              <a:ext uri="{FF2B5EF4-FFF2-40B4-BE49-F238E27FC236}">
                <a16:creationId xmlns:a16="http://schemas.microsoft.com/office/drawing/2014/main" id="{28CE7FA7-A82E-431B-9B37-874F3EAF3108}"/>
              </a:ext>
            </a:extLst>
          </p:cNvPr>
          <p:cNvPicPr>
            <a:picLocks noChangeAspect="1"/>
          </p:cNvPicPr>
          <p:nvPr/>
        </p:nvPicPr>
        <p:blipFill>
          <a:blip r:embed="rId2"/>
          <a:stretch>
            <a:fillRect/>
          </a:stretch>
        </p:blipFill>
        <p:spPr>
          <a:xfrm>
            <a:off x="222522" y="5615186"/>
            <a:ext cx="599259" cy="458892"/>
          </a:xfrm>
          <a:prstGeom prst="chevron">
            <a:avLst/>
          </a:prstGeom>
          <a:ln w="19050">
            <a:solidFill>
              <a:srgbClr val="41C0F0"/>
            </a:solidFill>
          </a:ln>
        </p:spPr>
      </p:pic>
      <p:sp>
        <p:nvSpPr>
          <p:cNvPr id="40" name="ZoneTexte 39">
            <a:extLst>
              <a:ext uri="{FF2B5EF4-FFF2-40B4-BE49-F238E27FC236}">
                <a16:creationId xmlns:a16="http://schemas.microsoft.com/office/drawing/2014/main" id="{DA40E2E7-615D-4651-BBF4-4AF8DF5EC59A}"/>
              </a:ext>
            </a:extLst>
          </p:cNvPr>
          <p:cNvSpPr txBox="1"/>
          <p:nvPr/>
        </p:nvSpPr>
        <p:spPr>
          <a:xfrm>
            <a:off x="1041933" y="812253"/>
            <a:ext cx="10788827"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a:rPr>
              <a:t>T</a:t>
            </a:r>
            <a:r>
              <a:rPr kumimoji="0" lang="en-US" sz="2400" i="0" u="none" strike="noStrike" kern="1200" cap="none" spc="0" normalizeH="0" baseline="0" noProof="0" dirty="0">
                <a:ln>
                  <a:noFill/>
                </a:ln>
                <a:solidFill>
                  <a:prstClr val="black"/>
                </a:solidFill>
                <a:effectLst/>
                <a:uLnTx/>
                <a:uFillTx/>
                <a:latin typeface="Calibri"/>
                <a:ea typeface="+mn-ea"/>
                <a:cs typeface="+mn-cs"/>
              </a:rPr>
              <a:t>he calculation/assessment of these quantities depends on </a:t>
            </a:r>
            <a:r>
              <a:rPr kumimoji="0" lang="en-US" sz="2400" b="1" i="0" u="none" strike="noStrike" kern="1200" cap="none" spc="0" normalizeH="0" baseline="0" noProof="0" dirty="0">
                <a:ln>
                  <a:noFill/>
                </a:ln>
                <a:solidFill>
                  <a:prstClr val="black"/>
                </a:solidFill>
                <a:effectLst/>
                <a:uLnTx/>
                <a:uFillTx/>
                <a:latin typeface="Calibri"/>
                <a:ea typeface="+mn-ea"/>
                <a:cs typeface="+mn-cs"/>
              </a:rPr>
              <a:t>2 </a:t>
            </a:r>
            <a:r>
              <a:rPr kumimoji="0" lang="en-US" sz="2400" b="1" i="0" u="none" strike="noStrike" kern="1200" cap="none" spc="0" normalizeH="0" baseline="0" noProof="0" dirty="0">
                <a:ln>
                  <a:noFill/>
                </a:ln>
                <a:effectLst/>
                <a:uLnTx/>
                <a:uFillTx/>
                <a:latin typeface="Calibri"/>
                <a:ea typeface="+mn-ea"/>
                <a:cs typeface="+mn-cs"/>
              </a:rPr>
              <a:t>main parameters </a:t>
            </a:r>
            <a:r>
              <a:rPr kumimoji="0" lang="en-US" sz="2400" b="1" i="0" u="none" strike="noStrike" kern="1200" cap="none" spc="0" normalizeH="0" baseline="0" noProof="0" dirty="0">
                <a:ln>
                  <a:noFill/>
                </a:ln>
                <a:solidFill>
                  <a:prstClr val="black"/>
                </a:solidFill>
                <a:effectLst/>
                <a:uLnTx/>
                <a:uFillTx/>
                <a:latin typeface="Calibri"/>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the</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B7D43C"/>
                </a:solidFill>
                <a:effectLst/>
                <a:uLnTx/>
                <a:uFillTx/>
                <a:latin typeface="Calibri"/>
                <a:ea typeface="+mn-ea"/>
                <a:cs typeface="+mn-cs"/>
              </a:rPr>
              <a:t>neutron flux </a:t>
            </a:r>
            <a:r>
              <a:rPr kumimoji="0" lang="en-US" sz="2400" i="0" u="none" strike="noStrike" kern="1200" cap="none" spc="0" normalizeH="0" baseline="0" noProof="0" dirty="0">
                <a:ln>
                  <a:noFill/>
                </a:ln>
                <a:effectLst/>
                <a:uLnTx/>
                <a:uFillTx/>
                <a:latin typeface="Calibri"/>
                <a:ea typeface="+mn-ea"/>
                <a:cs typeface="+mn-cs"/>
              </a:rPr>
              <a:t>and the </a:t>
            </a:r>
            <a:r>
              <a:rPr kumimoji="0" lang="en-US" sz="2400" b="1" i="0" u="none" strike="noStrike" kern="1200" cap="none" spc="0" normalizeH="0" baseline="0" noProof="0" dirty="0">
                <a:ln>
                  <a:noFill/>
                </a:ln>
                <a:solidFill>
                  <a:srgbClr val="4EBCDA"/>
                </a:solidFill>
                <a:effectLst/>
                <a:uLnTx/>
                <a:uFillTx/>
                <a:latin typeface="Calibri"/>
                <a:ea typeface="+mn-ea"/>
                <a:cs typeface="+mn-cs"/>
              </a:rPr>
              <a:t>evolution of </a:t>
            </a:r>
            <a:r>
              <a:rPr lang="en-US" sz="2400" b="1" dirty="0">
                <a:solidFill>
                  <a:srgbClr val="4EBCDA"/>
                </a:solidFill>
                <a:latin typeface="Calibri"/>
              </a:rPr>
              <a:t>nuclides </a:t>
            </a:r>
            <a:r>
              <a:rPr lang="en-US" sz="2400" dirty="0">
                <a:latin typeface="Calibri"/>
              </a:rPr>
              <a:t>which are described </a:t>
            </a:r>
            <a:r>
              <a:rPr lang="en-US" sz="2400" b="1" dirty="0">
                <a:latin typeface="Calibri"/>
              </a:rPr>
              <a:t>by 2 equations</a:t>
            </a:r>
            <a:endParaRPr kumimoji="0" lang="en-US" sz="2400" b="1"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story of a balance sheet :      what is created, what disappears?</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srgbClr val="428294"/>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CFCA3927-3B3C-48EF-915F-B08593A832B7}"/>
              </a:ext>
            </a:extLst>
          </p:cNvPr>
          <p:cNvPicPr>
            <a:picLocks noChangeAspect="1"/>
          </p:cNvPicPr>
          <p:nvPr/>
        </p:nvPicPr>
        <p:blipFill>
          <a:blip r:embed="rId3"/>
          <a:stretch>
            <a:fillRect/>
          </a:stretch>
        </p:blipFill>
        <p:spPr>
          <a:xfrm>
            <a:off x="8726848" y="2440966"/>
            <a:ext cx="3515133" cy="3004589"/>
          </a:xfrm>
          <a:prstGeom prst="rect">
            <a:avLst/>
          </a:prstGeom>
        </p:spPr>
      </p:pic>
      <p:cxnSp>
        <p:nvCxnSpPr>
          <p:cNvPr id="23" name="Connecteur droit 22">
            <a:extLst>
              <a:ext uri="{FF2B5EF4-FFF2-40B4-BE49-F238E27FC236}">
                <a16:creationId xmlns:a16="http://schemas.microsoft.com/office/drawing/2014/main" id="{03504C5F-7E83-4DE5-A294-7ED0A41F7A06}"/>
              </a:ext>
            </a:extLst>
          </p:cNvPr>
          <p:cNvCxnSpPr>
            <a:cxnSpLocks/>
            <a:stCxn id="9" idx="0"/>
          </p:cNvCxnSpPr>
          <p:nvPr/>
        </p:nvCxnSpPr>
        <p:spPr>
          <a:xfrm flipV="1">
            <a:off x="9892556" y="5327152"/>
            <a:ext cx="52583" cy="517480"/>
          </a:xfrm>
          <a:prstGeom prst="line">
            <a:avLst/>
          </a:prstGeom>
          <a:ln w="38100">
            <a:solidFill>
              <a:srgbClr val="5995DF"/>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44EF4B0-B502-4AB4-9687-97AC6A91AA8F}"/>
              </a:ext>
            </a:extLst>
          </p:cNvPr>
          <p:cNvCxnSpPr>
            <a:cxnSpLocks/>
          </p:cNvCxnSpPr>
          <p:nvPr/>
        </p:nvCxnSpPr>
        <p:spPr>
          <a:xfrm flipV="1">
            <a:off x="8483056" y="4552790"/>
            <a:ext cx="1573384" cy="77682"/>
          </a:xfrm>
          <a:prstGeom prst="line">
            <a:avLst/>
          </a:prstGeom>
          <a:ln w="38100">
            <a:solidFill>
              <a:srgbClr val="C069B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FD8BB8A0-085E-4A13-9492-042956AF6422}"/>
              </a:ext>
            </a:extLst>
          </p:cNvPr>
          <p:cNvPicPr>
            <a:picLocks noChangeAspect="1"/>
          </p:cNvPicPr>
          <p:nvPr/>
        </p:nvPicPr>
        <p:blipFill>
          <a:blip r:embed="rId4"/>
          <a:stretch>
            <a:fillRect/>
          </a:stretch>
        </p:blipFill>
        <p:spPr>
          <a:xfrm>
            <a:off x="94989" y="3401561"/>
            <a:ext cx="5346253" cy="1467599"/>
          </a:xfrm>
          <a:prstGeom prst="rect">
            <a:avLst/>
          </a:prstGeom>
          <a:noFill/>
          <a:ln w="88900" cap="sq">
            <a:solidFill>
              <a:srgbClr val="FFFFFF"/>
            </a:solidFill>
            <a:miter lim="800000"/>
          </a:ln>
          <a:effectLst/>
        </p:spPr>
      </p:pic>
      <p:sp>
        <p:nvSpPr>
          <p:cNvPr id="9" name="ZoneTexte 8">
            <a:extLst>
              <a:ext uri="{FF2B5EF4-FFF2-40B4-BE49-F238E27FC236}">
                <a16:creationId xmlns:a16="http://schemas.microsoft.com/office/drawing/2014/main" id="{66E6A823-6ED5-48A9-9862-8B40ACFF427A}"/>
              </a:ext>
            </a:extLst>
          </p:cNvPr>
          <p:cNvSpPr txBox="1"/>
          <p:nvPr/>
        </p:nvSpPr>
        <p:spPr>
          <a:xfrm>
            <a:off x="7789983" y="5844632"/>
            <a:ext cx="4205146" cy="584775"/>
          </a:xfrm>
          <a:prstGeom prst="rect">
            <a:avLst/>
          </a:prstGeom>
          <a:noFill/>
        </p:spPr>
        <p:txBody>
          <a:bodyPr wrap="square" rtlCol="0">
            <a:spAutoFit/>
          </a:bodyPr>
          <a:lstStyle/>
          <a:p>
            <a:r>
              <a:rPr lang="en-US" sz="1600" b="1" dirty="0">
                <a:solidFill>
                  <a:srgbClr val="5995DF"/>
                </a:solidFill>
              </a:rPr>
              <a:t>k</a:t>
            </a:r>
            <a:r>
              <a:rPr lang="en-US" sz="1600" b="1" baseline="-25000" dirty="0">
                <a:solidFill>
                  <a:srgbClr val="5995DF"/>
                </a:solidFill>
              </a:rPr>
              <a:t>eff</a:t>
            </a:r>
            <a:r>
              <a:rPr lang="en-US" sz="1600" b="1" dirty="0">
                <a:solidFill>
                  <a:srgbClr val="5995DF"/>
                </a:solidFill>
              </a:rPr>
              <a:t>, power distribution, isotopic inventory, cycle length, </a:t>
            </a:r>
            <a:r>
              <a:rPr lang="en-US" sz="1600" b="1" dirty="0">
                <a:solidFill>
                  <a:srgbClr val="5995DF"/>
                </a:solidFill>
                <a:latin typeface="Symbol" panose="05050102010706020507" pitchFamily="18" charset="2"/>
              </a:rPr>
              <a:t>g</a:t>
            </a:r>
            <a:r>
              <a:rPr lang="en-US" sz="1600" b="1" dirty="0">
                <a:solidFill>
                  <a:srgbClr val="5995DF"/>
                </a:solidFill>
              </a:rPr>
              <a:t> heating, etc.</a:t>
            </a:r>
            <a:endParaRPr lang="fr-FR" sz="1600" dirty="0"/>
          </a:p>
        </p:txBody>
      </p:sp>
      <p:sp>
        <p:nvSpPr>
          <p:cNvPr id="34" name="ZoneTexte 33">
            <a:extLst>
              <a:ext uri="{FF2B5EF4-FFF2-40B4-BE49-F238E27FC236}">
                <a16:creationId xmlns:a16="http://schemas.microsoft.com/office/drawing/2014/main" id="{CDE2965D-310E-41AB-AB88-23BF58C0F5AA}"/>
              </a:ext>
            </a:extLst>
          </p:cNvPr>
          <p:cNvSpPr txBox="1"/>
          <p:nvPr/>
        </p:nvSpPr>
        <p:spPr>
          <a:xfrm>
            <a:off x="6104123" y="3597443"/>
            <a:ext cx="3306419" cy="1323439"/>
          </a:xfrm>
          <a:prstGeom prst="rect">
            <a:avLst/>
          </a:prstGeom>
          <a:noFill/>
        </p:spPr>
        <p:txBody>
          <a:bodyPr wrap="square">
            <a:spAutoFit/>
          </a:bodyPr>
          <a:lstStyle/>
          <a:p>
            <a:r>
              <a:rPr lang="en-US" sz="1600" b="1" dirty="0">
                <a:solidFill>
                  <a:srgbClr val="C069B4"/>
                </a:solidFill>
              </a:rPr>
              <a:t>Reaction cross section, </a:t>
            </a:r>
          </a:p>
          <a:p>
            <a:r>
              <a:rPr lang="en-US" sz="1600" b="1" dirty="0">
                <a:solidFill>
                  <a:srgbClr val="C069B4"/>
                </a:solidFill>
              </a:rPr>
              <a:t>fission yields, </a:t>
            </a:r>
          </a:p>
          <a:p>
            <a:r>
              <a:rPr lang="en-US" sz="1600" b="1" dirty="0">
                <a:solidFill>
                  <a:srgbClr val="C069B4"/>
                </a:solidFill>
              </a:rPr>
              <a:t>neutron and </a:t>
            </a:r>
            <a:r>
              <a:rPr lang="en-US" sz="1600" b="1" dirty="0">
                <a:solidFill>
                  <a:srgbClr val="C069B4"/>
                </a:solidFill>
                <a:latin typeface="Symbol" panose="05050102010706020507" pitchFamily="18" charset="2"/>
              </a:rPr>
              <a:t>g</a:t>
            </a:r>
            <a:r>
              <a:rPr lang="en-US" sz="1600" b="1" dirty="0">
                <a:solidFill>
                  <a:srgbClr val="C069B4"/>
                </a:solidFill>
              </a:rPr>
              <a:t> multiplicity &amp; spectra, </a:t>
            </a:r>
          </a:p>
          <a:p>
            <a:r>
              <a:rPr lang="en-US" sz="1600" b="1" dirty="0">
                <a:solidFill>
                  <a:srgbClr val="C069B4"/>
                </a:solidFill>
              </a:rPr>
              <a:t>decay data, </a:t>
            </a:r>
          </a:p>
          <a:p>
            <a:r>
              <a:rPr lang="en-US" sz="1600" b="1" dirty="0">
                <a:solidFill>
                  <a:srgbClr val="C069B4"/>
                </a:solidFill>
              </a:rPr>
              <a:t>total radioactive decay constants </a:t>
            </a:r>
          </a:p>
        </p:txBody>
      </p:sp>
      <p:cxnSp>
        <p:nvCxnSpPr>
          <p:cNvPr id="41" name="Connecteur droit 40">
            <a:extLst>
              <a:ext uri="{FF2B5EF4-FFF2-40B4-BE49-F238E27FC236}">
                <a16:creationId xmlns:a16="http://schemas.microsoft.com/office/drawing/2014/main" id="{955AD0C3-5B3B-4799-B6D2-106D279244A1}"/>
              </a:ext>
            </a:extLst>
          </p:cNvPr>
          <p:cNvCxnSpPr>
            <a:cxnSpLocks/>
          </p:cNvCxnSpPr>
          <p:nvPr/>
        </p:nvCxnSpPr>
        <p:spPr>
          <a:xfrm flipV="1">
            <a:off x="2299368" y="4552790"/>
            <a:ext cx="3608947" cy="978701"/>
          </a:xfrm>
          <a:prstGeom prst="line">
            <a:avLst/>
          </a:prstGeom>
          <a:ln w="38100">
            <a:solidFill>
              <a:srgbClr val="C069B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EFDB903-FAAA-4999-B543-D7700B8A79BF}"/>
              </a:ext>
            </a:extLst>
          </p:cNvPr>
          <p:cNvCxnSpPr/>
          <p:nvPr/>
        </p:nvCxnSpPr>
        <p:spPr>
          <a:xfrm>
            <a:off x="6087955" y="3667599"/>
            <a:ext cx="0" cy="1298391"/>
          </a:xfrm>
          <a:prstGeom prst="line">
            <a:avLst/>
          </a:prstGeom>
          <a:ln w="31750">
            <a:solidFill>
              <a:srgbClr val="C069B4"/>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AC1B3DDB-BE5F-4A54-927B-F41E30135E33}"/>
              </a:ext>
            </a:extLst>
          </p:cNvPr>
          <p:cNvCxnSpPr>
            <a:cxnSpLocks/>
          </p:cNvCxnSpPr>
          <p:nvPr/>
        </p:nvCxnSpPr>
        <p:spPr>
          <a:xfrm>
            <a:off x="7757332" y="5949328"/>
            <a:ext cx="0" cy="432000"/>
          </a:xfrm>
          <a:prstGeom prst="line">
            <a:avLst/>
          </a:prstGeom>
          <a:ln w="31750">
            <a:solidFill>
              <a:srgbClr val="5995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67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Image 558">
            <a:extLst>
              <a:ext uri="{FF2B5EF4-FFF2-40B4-BE49-F238E27FC236}">
                <a16:creationId xmlns:a16="http://schemas.microsoft.com/office/drawing/2014/main" id="{A063AE9B-5559-442C-B133-792D8CDAFF98}"/>
              </a:ext>
            </a:extLst>
          </p:cNvPr>
          <p:cNvPicPr>
            <a:picLocks noChangeAspect="1"/>
          </p:cNvPicPr>
          <p:nvPr/>
        </p:nvPicPr>
        <p:blipFill>
          <a:blip r:embed="rId2">
            <a:clrChange>
              <a:clrFrom>
                <a:srgbClr val="000000">
                  <a:alpha val="0"/>
                </a:srgbClr>
              </a:clrFrom>
              <a:clrTo>
                <a:srgbClr val="000000">
                  <a:alpha val="0"/>
                </a:srgbClr>
              </a:clrTo>
            </a:clrChange>
            <a:lum bright="70000" contrast="-70000"/>
          </a:blip>
          <a:stretch>
            <a:fillRect/>
          </a:stretch>
        </p:blipFill>
        <p:spPr>
          <a:xfrm rot="3684843">
            <a:off x="8251612" y="2475047"/>
            <a:ext cx="1170660" cy="952866"/>
          </a:xfrm>
          <a:prstGeom prst="rect">
            <a:avLst/>
          </a:prstGeom>
        </p:spPr>
      </p:pic>
      <p:grpSp>
        <p:nvGrpSpPr>
          <p:cNvPr id="376" name="Groupe 375">
            <a:extLst>
              <a:ext uri="{FF2B5EF4-FFF2-40B4-BE49-F238E27FC236}">
                <a16:creationId xmlns:a16="http://schemas.microsoft.com/office/drawing/2014/main" id="{94840F36-0B39-4EC8-9F0C-D694B38D13A8}"/>
              </a:ext>
            </a:extLst>
          </p:cNvPr>
          <p:cNvGrpSpPr/>
          <p:nvPr/>
        </p:nvGrpSpPr>
        <p:grpSpPr>
          <a:xfrm>
            <a:off x="5663952" y="4712221"/>
            <a:ext cx="754327" cy="538381"/>
            <a:chOff x="9014499" y="1258733"/>
            <a:chExt cx="1064686" cy="720080"/>
          </a:xfrm>
        </p:grpSpPr>
        <p:pic>
          <p:nvPicPr>
            <p:cNvPr id="374" name="Picture 5">
              <a:extLst>
                <a:ext uri="{FF2B5EF4-FFF2-40B4-BE49-F238E27FC236}">
                  <a16:creationId xmlns:a16="http://schemas.microsoft.com/office/drawing/2014/main" id="{B287423B-7BBA-4460-B602-BFF5DA33B5B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9120256" y="1258733"/>
              <a:ext cx="95892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5" name="Rectangle 374">
              <a:extLst>
                <a:ext uri="{FF2B5EF4-FFF2-40B4-BE49-F238E27FC236}">
                  <a16:creationId xmlns:a16="http://schemas.microsoft.com/office/drawing/2014/main" id="{1EA76C6F-1634-4906-8231-6E33B93E3446}"/>
                </a:ext>
              </a:extLst>
            </p:cNvPr>
            <p:cNvSpPr/>
            <p:nvPr/>
          </p:nvSpPr>
          <p:spPr>
            <a:xfrm>
              <a:off x="9014499" y="1258733"/>
              <a:ext cx="25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a:extLst>
              <a:ext uri="{FF2B5EF4-FFF2-40B4-BE49-F238E27FC236}">
                <a16:creationId xmlns:a16="http://schemas.microsoft.com/office/drawing/2014/main" id="{9D617917-9A22-44F5-A9FA-DECC8172792C}"/>
              </a:ext>
            </a:extLst>
          </p:cNvPr>
          <p:cNvSpPr>
            <a:spLocks noGrp="1"/>
          </p:cNvSpPr>
          <p:nvPr>
            <p:ph type="sldNum" sz="quarter" idx="12"/>
          </p:nvPr>
        </p:nvSpPr>
        <p:spPr>
          <a:xfrm>
            <a:off x="11235712" y="6487728"/>
            <a:ext cx="955296" cy="365125"/>
          </a:xfrm>
        </p:spPr>
        <p:txBody>
          <a:bodyPr/>
          <a:lstStyle/>
          <a:p>
            <a:fld id="{53E20274-DEB0-41FA-AFE9-AFED40CFC641}" type="slidenum">
              <a:rPr lang="fr-FR" smtClean="0"/>
              <a:pPr/>
              <a:t>9</a:t>
            </a:fld>
            <a:endParaRPr lang="fr-FR" dirty="0"/>
          </a:p>
        </p:txBody>
      </p:sp>
      <p:sp>
        <p:nvSpPr>
          <p:cNvPr id="3" name="Larme 2">
            <a:extLst>
              <a:ext uri="{FF2B5EF4-FFF2-40B4-BE49-F238E27FC236}">
                <a16:creationId xmlns:a16="http://schemas.microsoft.com/office/drawing/2014/main" id="{7F8E67EB-F877-4C4A-A673-65969BB27CFA}"/>
              </a:ext>
            </a:extLst>
          </p:cNvPr>
          <p:cNvSpPr/>
          <p:nvPr/>
        </p:nvSpPr>
        <p:spPr>
          <a:xfrm>
            <a:off x="95993" y="84508"/>
            <a:ext cx="945940" cy="796362"/>
          </a:xfrm>
          <a:prstGeom prst="teardrop">
            <a:avLst/>
          </a:prstGeom>
          <a:gradFill flip="none" rotWithShape="1">
            <a:gsLst>
              <a:gs pos="97129">
                <a:srgbClr val="2CA6B4"/>
              </a:gs>
              <a:gs pos="0">
                <a:srgbClr val="B9E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3E128A82-EDC2-48C2-AA7A-27B2CB332B62}"/>
              </a:ext>
            </a:extLst>
          </p:cNvPr>
          <p:cNvSpPr txBox="1"/>
          <p:nvPr/>
        </p:nvSpPr>
        <p:spPr>
          <a:xfrm>
            <a:off x="603625" y="159524"/>
            <a:ext cx="7038081" cy="646331"/>
          </a:xfrm>
          <a:prstGeom prst="rect">
            <a:avLst/>
          </a:prstGeom>
          <a:noFill/>
        </p:spPr>
        <p:txBody>
          <a:bodyPr wrap="none" rtlCol="0">
            <a:spAutoFit/>
          </a:bodyPr>
          <a:lstStyle/>
          <a:p>
            <a:r>
              <a:rPr lang="en-US" sz="3600" b="1" u="sng" cap="small" dirty="0">
                <a:solidFill>
                  <a:srgbClr val="428294"/>
                </a:solidFill>
              </a:rPr>
              <a:t>nuclear data </a:t>
            </a:r>
            <a:r>
              <a:rPr lang="en-US" sz="3600" b="1" cap="small" dirty="0">
                <a:solidFill>
                  <a:srgbClr val="428294"/>
                </a:solidFill>
              </a:rPr>
              <a:t>for fission technologies</a:t>
            </a:r>
          </a:p>
        </p:txBody>
      </p:sp>
      <p:pic>
        <p:nvPicPr>
          <p:cNvPr id="338" name="Image 337">
            <a:extLst>
              <a:ext uri="{FF2B5EF4-FFF2-40B4-BE49-F238E27FC236}">
                <a16:creationId xmlns:a16="http://schemas.microsoft.com/office/drawing/2014/main" id="{00A8E926-FB8B-4FBE-85BA-EF2C3AB43EA0}"/>
              </a:ext>
            </a:extLst>
          </p:cNvPr>
          <p:cNvPicPr>
            <a:picLocks noChangeAspect="1"/>
          </p:cNvPicPr>
          <p:nvPr/>
        </p:nvPicPr>
        <p:blipFill>
          <a:blip r:embed="rId4"/>
          <a:stretch>
            <a:fillRect/>
          </a:stretch>
        </p:blipFill>
        <p:spPr>
          <a:xfrm>
            <a:off x="78936" y="2053273"/>
            <a:ext cx="3166026" cy="3672408"/>
          </a:xfrm>
          <a:prstGeom prst="rect">
            <a:avLst/>
          </a:prstGeom>
        </p:spPr>
      </p:pic>
      <p:sp>
        <p:nvSpPr>
          <p:cNvPr id="339" name="Ellipse 338">
            <a:extLst>
              <a:ext uri="{FF2B5EF4-FFF2-40B4-BE49-F238E27FC236}">
                <a16:creationId xmlns:a16="http://schemas.microsoft.com/office/drawing/2014/main" id="{D42C8E21-EB46-4B75-B917-2C4D35EBD58B}"/>
              </a:ext>
            </a:extLst>
          </p:cNvPr>
          <p:cNvSpPr/>
          <p:nvPr/>
        </p:nvSpPr>
        <p:spPr>
          <a:xfrm rot="1211465">
            <a:off x="581829" y="4153929"/>
            <a:ext cx="2160240" cy="1224136"/>
          </a:xfrm>
          <a:prstGeom prst="ellipse">
            <a:avLst/>
          </a:prstGeom>
          <a:noFill/>
          <a:ln>
            <a:prstDash val="sysDot"/>
            <a:extLst>
              <a:ext uri="{C807C97D-BFC1-408E-A445-0C87EB9F89A2}">
                <ask:lineSketchStyleProps xmlns:ask="http://schemas.microsoft.com/office/drawing/2018/sketchyshapes" sd="2558881134">
                  <a:custGeom>
                    <a:avLst/>
                    <a:gdLst>
                      <a:gd name="connsiteX0" fmla="*/ 0 w 2160240"/>
                      <a:gd name="connsiteY0" fmla="*/ 612068 h 1224136"/>
                      <a:gd name="connsiteX1" fmla="*/ 1080120 w 2160240"/>
                      <a:gd name="connsiteY1" fmla="*/ 0 h 1224136"/>
                      <a:gd name="connsiteX2" fmla="*/ 2160240 w 2160240"/>
                      <a:gd name="connsiteY2" fmla="*/ 612068 h 1224136"/>
                      <a:gd name="connsiteX3" fmla="*/ 1080120 w 2160240"/>
                      <a:gd name="connsiteY3" fmla="*/ 1224136 h 1224136"/>
                      <a:gd name="connsiteX4" fmla="*/ 0 w 2160240"/>
                      <a:gd name="connsiteY4" fmla="*/ 612068 h 122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0" h="1224136" fill="none" extrusionOk="0">
                        <a:moveTo>
                          <a:pt x="0" y="612068"/>
                        </a:moveTo>
                        <a:cubicBezTo>
                          <a:pt x="-6982" y="156809"/>
                          <a:pt x="554605" y="-33081"/>
                          <a:pt x="1080120" y="0"/>
                        </a:cubicBezTo>
                        <a:cubicBezTo>
                          <a:pt x="1623436" y="-17311"/>
                          <a:pt x="2078596" y="255219"/>
                          <a:pt x="2160240" y="612068"/>
                        </a:cubicBezTo>
                        <a:cubicBezTo>
                          <a:pt x="2107682" y="926968"/>
                          <a:pt x="1612643" y="1204837"/>
                          <a:pt x="1080120" y="1224136"/>
                        </a:cubicBezTo>
                        <a:cubicBezTo>
                          <a:pt x="460139" y="1241399"/>
                          <a:pt x="-4096" y="957344"/>
                          <a:pt x="0" y="612068"/>
                        </a:cubicBezTo>
                        <a:close/>
                      </a:path>
                      <a:path w="2160240" h="1224136" stroke="0" extrusionOk="0">
                        <a:moveTo>
                          <a:pt x="0" y="612068"/>
                        </a:moveTo>
                        <a:cubicBezTo>
                          <a:pt x="-41767" y="302245"/>
                          <a:pt x="597633" y="61138"/>
                          <a:pt x="1080120" y="0"/>
                        </a:cubicBezTo>
                        <a:cubicBezTo>
                          <a:pt x="1683586" y="59034"/>
                          <a:pt x="2095655" y="307358"/>
                          <a:pt x="2160240" y="612068"/>
                        </a:cubicBezTo>
                        <a:cubicBezTo>
                          <a:pt x="2257464" y="899821"/>
                          <a:pt x="1656976" y="1129150"/>
                          <a:pt x="1080120" y="1224136"/>
                        </a:cubicBezTo>
                        <a:cubicBezTo>
                          <a:pt x="415890" y="1228247"/>
                          <a:pt x="-40884" y="901869"/>
                          <a:pt x="0" y="6120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1" name="Connecteur droit 340">
            <a:extLst>
              <a:ext uri="{FF2B5EF4-FFF2-40B4-BE49-F238E27FC236}">
                <a16:creationId xmlns:a16="http://schemas.microsoft.com/office/drawing/2014/main" id="{71200CAB-259C-4364-A764-7F1EABA07BEE}"/>
              </a:ext>
            </a:extLst>
          </p:cNvPr>
          <p:cNvCxnSpPr/>
          <p:nvPr/>
        </p:nvCxnSpPr>
        <p:spPr>
          <a:xfrm flipV="1">
            <a:off x="623392" y="1837249"/>
            <a:ext cx="2828079" cy="2520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Connecteur droit 342">
            <a:extLst>
              <a:ext uri="{FF2B5EF4-FFF2-40B4-BE49-F238E27FC236}">
                <a16:creationId xmlns:a16="http://schemas.microsoft.com/office/drawing/2014/main" id="{A36C8B60-3C3F-4C69-ACA1-3069132D2546}"/>
              </a:ext>
            </a:extLst>
          </p:cNvPr>
          <p:cNvCxnSpPr>
            <a:cxnSpLocks/>
            <a:stCxn id="339" idx="6"/>
          </p:cNvCxnSpPr>
          <p:nvPr/>
        </p:nvCxnSpPr>
        <p:spPr>
          <a:xfrm flipV="1">
            <a:off x="2675692" y="2151780"/>
            <a:ext cx="1450015" cy="2987023"/>
          </a:xfrm>
          <a:prstGeom prst="line">
            <a:avLst/>
          </a:prstGeom>
        </p:spPr>
        <p:style>
          <a:lnRef idx="1">
            <a:schemeClr val="accent1"/>
          </a:lnRef>
          <a:fillRef idx="0">
            <a:schemeClr val="accent1"/>
          </a:fillRef>
          <a:effectRef idx="0">
            <a:schemeClr val="accent1"/>
          </a:effectRef>
          <a:fontRef idx="minor">
            <a:schemeClr val="tx1"/>
          </a:fontRef>
        </p:style>
      </p:cxnSp>
      <p:grpSp>
        <p:nvGrpSpPr>
          <p:cNvPr id="353" name="Groupe 352">
            <a:extLst>
              <a:ext uri="{FF2B5EF4-FFF2-40B4-BE49-F238E27FC236}">
                <a16:creationId xmlns:a16="http://schemas.microsoft.com/office/drawing/2014/main" id="{7C5EF019-B163-445C-833C-CAC85C78960B}"/>
              </a:ext>
            </a:extLst>
          </p:cNvPr>
          <p:cNvGrpSpPr/>
          <p:nvPr/>
        </p:nvGrpSpPr>
        <p:grpSpPr>
          <a:xfrm>
            <a:off x="3537461" y="1261185"/>
            <a:ext cx="1483618" cy="821126"/>
            <a:chOff x="3537461" y="1340768"/>
            <a:chExt cx="1483618" cy="821126"/>
          </a:xfrm>
        </p:grpSpPr>
        <p:grpSp>
          <p:nvGrpSpPr>
            <p:cNvPr id="346" name="Groupe 345">
              <a:extLst>
                <a:ext uri="{FF2B5EF4-FFF2-40B4-BE49-F238E27FC236}">
                  <a16:creationId xmlns:a16="http://schemas.microsoft.com/office/drawing/2014/main" id="{95410E3E-9A6D-4670-B7EE-554A704CC046}"/>
                </a:ext>
              </a:extLst>
            </p:cNvPr>
            <p:cNvGrpSpPr/>
            <p:nvPr/>
          </p:nvGrpSpPr>
          <p:grpSpPr>
            <a:xfrm>
              <a:off x="3956393" y="1340768"/>
              <a:ext cx="1064686" cy="720080"/>
              <a:chOff x="5735960" y="1262372"/>
              <a:chExt cx="1064686" cy="720080"/>
            </a:xfrm>
          </p:grpSpPr>
          <p:pic>
            <p:nvPicPr>
              <p:cNvPr id="344" name="Picture 5">
                <a:extLst>
                  <a:ext uri="{FF2B5EF4-FFF2-40B4-BE49-F238E27FC236}">
                    <a16:creationId xmlns:a16="http://schemas.microsoft.com/office/drawing/2014/main" id="{1F92C505-9B8C-44C1-B893-5739B3BB9DF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5841717" y="1262372"/>
                <a:ext cx="95892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5" name="Rectangle 344">
                <a:extLst>
                  <a:ext uri="{FF2B5EF4-FFF2-40B4-BE49-F238E27FC236}">
                    <a16:creationId xmlns:a16="http://schemas.microsoft.com/office/drawing/2014/main" id="{694DF14C-C112-4F96-BA34-218A5A75CF61}"/>
                  </a:ext>
                </a:extLst>
              </p:cNvPr>
              <p:cNvSpPr/>
              <p:nvPr/>
            </p:nvSpPr>
            <p:spPr>
              <a:xfrm>
                <a:off x="5735960" y="1262372"/>
                <a:ext cx="25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7" name="Ellipse 346">
              <a:extLst>
                <a:ext uri="{FF2B5EF4-FFF2-40B4-BE49-F238E27FC236}">
                  <a16:creationId xmlns:a16="http://schemas.microsoft.com/office/drawing/2014/main" id="{D5E1C5A8-7818-4A43-B3A1-4E4DF027F342}"/>
                </a:ext>
              </a:extLst>
            </p:cNvPr>
            <p:cNvSpPr/>
            <p:nvPr/>
          </p:nvSpPr>
          <p:spPr>
            <a:xfrm>
              <a:off x="3537461" y="2017878"/>
              <a:ext cx="144000" cy="144016"/>
            </a:xfrm>
            <a:prstGeom prst="ellipse">
              <a:avLst/>
            </a:prstGeom>
            <a:gradFill>
              <a:gsLst>
                <a:gs pos="97129">
                  <a:schemeClr val="bg1">
                    <a:lumMod val="65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9" name="Connecteur droit avec flèche 348">
              <a:extLst>
                <a:ext uri="{FF2B5EF4-FFF2-40B4-BE49-F238E27FC236}">
                  <a16:creationId xmlns:a16="http://schemas.microsoft.com/office/drawing/2014/main" id="{922194B3-52D0-446F-B317-F1CAC1774032}"/>
                </a:ext>
              </a:extLst>
            </p:cNvPr>
            <p:cNvCxnSpPr>
              <a:cxnSpLocks/>
            </p:cNvCxnSpPr>
            <p:nvPr/>
          </p:nvCxnSpPr>
          <p:spPr>
            <a:xfrm flipV="1">
              <a:off x="3769651" y="1766428"/>
              <a:ext cx="353014" cy="197805"/>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grpSp>
      <p:sp>
        <p:nvSpPr>
          <p:cNvPr id="351" name="ZoneTexte 350">
            <a:extLst>
              <a:ext uri="{FF2B5EF4-FFF2-40B4-BE49-F238E27FC236}">
                <a16:creationId xmlns:a16="http://schemas.microsoft.com/office/drawing/2014/main" id="{D8CC4CA6-113E-45EB-9D29-14B9471F72FD}"/>
              </a:ext>
            </a:extLst>
          </p:cNvPr>
          <p:cNvSpPr txBox="1"/>
          <p:nvPr/>
        </p:nvSpPr>
        <p:spPr>
          <a:xfrm>
            <a:off x="1041933" y="976041"/>
            <a:ext cx="9145016" cy="461665"/>
          </a:xfrm>
          <a:prstGeom prst="rect">
            <a:avLst/>
          </a:prstGeom>
          <a:noFill/>
        </p:spPr>
        <p:txBody>
          <a:bodyPr wrap="square" rtlCol="0">
            <a:spAutoFit/>
          </a:bodyPr>
          <a:lstStyle/>
          <a:p>
            <a:r>
              <a:rPr lang="en-US" sz="2400" b="1" dirty="0"/>
              <a:t>Reactions of interest</a:t>
            </a:r>
          </a:p>
        </p:txBody>
      </p:sp>
      <p:pic>
        <p:nvPicPr>
          <p:cNvPr id="352" name="Image 351">
            <a:extLst>
              <a:ext uri="{FF2B5EF4-FFF2-40B4-BE49-F238E27FC236}">
                <a16:creationId xmlns:a16="http://schemas.microsoft.com/office/drawing/2014/main" id="{253EC631-1706-4A8F-BF31-DF45D3794243}"/>
              </a:ext>
            </a:extLst>
          </p:cNvPr>
          <p:cNvPicPr>
            <a:picLocks noChangeAspect="1"/>
          </p:cNvPicPr>
          <p:nvPr/>
        </p:nvPicPr>
        <p:blipFill>
          <a:blip r:embed="rId5"/>
          <a:stretch>
            <a:fillRect/>
          </a:stretch>
        </p:blipFill>
        <p:spPr>
          <a:xfrm>
            <a:off x="213217" y="1097900"/>
            <a:ext cx="599259" cy="458892"/>
          </a:xfrm>
          <a:prstGeom prst="chevron">
            <a:avLst/>
          </a:prstGeom>
          <a:ln w="19050">
            <a:solidFill>
              <a:srgbClr val="41C0F0"/>
            </a:solidFill>
          </a:ln>
        </p:spPr>
      </p:pic>
      <p:sp>
        <p:nvSpPr>
          <p:cNvPr id="354" name="ZoneTexte 353">
            <a:extLst>
              <a:ext uri="{FF2B5EF4-FFF2-40B4-BE49-F238E27FC236}">
                <a16:creationId xmlns:a16="http://schemas.microsoft.com/office/drawing/2014/main" id="{47B4CC5A-DB69-413E-A4C8-85BB9092C19A}"/>
              </a:ext>
            </a:extLst>
          </p:cNvPr>
          <p:cNvSpPr txBox="1"/>
          <p:nvPr/>
        </p:nvSpPr>
        <p:spPr>
          <a:xfrm>
            <a:off x="10920536" y="2287033"/>
            <a:ext cx="712054" cy="461665"/>
          </a:xfrm>
          <a:prstGeom prst="rect">
            <a:avLst/>
          </a:prstGeom>
          <a:noFill/>
        </p:spPr>
        <p:txBody>
          <a:bodyPr wrap="none" rtlCol="0">
            <a:spAutoFit/>
          </a:bodyPr>
          <a:lstStyle/>
          <a:p>
            <a:r>
              <a:rPr lang="fr-FR" sz="2400" b="1" dirty="0">
                <a:solidFill>
                  <a:srgbClr val="B7D43C"/>
                </a:solidFill>
                <a:latin typeface="Agency FB" panose="020B0503020202020204" pitchFamily="34" charset="0"/>
              </a:rPr>
              <a:t>HEAT</a:t>
            </a:r>
          </a:p>
        </p:txBody>
      </p:sp>
      <p:sp>
        <p:nvSpPr>
          <p:cNvPr id="355" name="ZoneTexte 354">
            <a:extLst>
              <a:ext uri="{FF2B5EF4-FFF2-40B4-BE49-F238E27FC236}">
                <a16:creationId xmlns:a16="http://schemas.microsoft.com/office/drawing/2014/main" id="{F5ED4C91-6E19-4630-96C3-6E2D407C323D}"/>
              </a:ext>
            </a:extLst>
          </p:cNvPr>
          <p:cNvSpPr txBox="1"/>
          <p:nvPr/>
        </p:nvSpPr>
        <p:spPr>
          <a:xfrm>
            <a:off x="10920536" y="1107000"/>
            <a:ext cx="1210588" cy="830997"/>
          </a:xfrm>
          <a:prstGeom prst="rect">
            <a:avLst/>
          </a:prstGeom>
          <a:noFill/>
        </p:spPr>
        <p:txBody>
          <a:bodyPr wrap="none" rtlCol="0">
            <a:spAutoFit/>
          </a:bodyPr>
          <a:lstStyle/>
          <a:p>
            <a:r>
              <a:rPr lang="fr-FR" sz="2400" b="1" dirty="0">
                <a:solidFill>
                  <a:srgbClr val="B7D43C"/>
                </a:solidFill>
                <a:latin typeface="Agency FB" panose="020B0503020202020204" pitchFamily="34" charset="0"/>
              </a:rPr>
              <a:t>CHAIN </a:t>
            </a:r>
          </a:p>
          <a:p>
            <a:r>
              <a:rPr lang="fr-FR" sz="2400" b="1" dirty="0">
                <a:solidFill>
                  <a:srgbClr val="B7D43C"/>
                </a:solidFill>
                <a:latin typeface="Agency FB" panose="020B0503020202020204" pitchFamily="34" charset="0"/>
              </a:rPr>
              <a:t>REACTION</a:t>
            </a:r>
          </a:p>
        </p:txBody>
      </p:sp>
      <p:sp>
        <p:nvSpPr>
          <p:cNvPr id="356" name="ZoneTexte 355">
            <a:extLst>
              <a:ext uri="{FF2B5EF4-FFF2-40B4-BE49-F238E27FC236}">
                <a16:creationId xmlns:a16="http://schemas.microsoft.com/office/drawing/2014/main" id="{B7D1BA67-00A6-4521-B251-C8853AF7FF9D}"/>
              </a:ext>
            </a:extLst>
          </p:cNvPr>
          <p:cNvSpPr txBox="1"/>
          <p:nvPr/>
        </p:nvSpPr>
        <p:spPr>
          <a:xfrm>
            <a:off x="10920536" y="5455879"/>
            <a:ext cx="1391728" cy="1200329"/>
          </a:xfrm>
          <a:prstGeom prst="rect">
            <a:avLst/>
          </a:prstGeom>
          <a:noFill/>
        </p:spPr>
        <p:txBody>
          <a:bodyPr wrap="none" rtlCol="0">
            <a:spAutoFit/>
          </a:bodyPr>
          <a:lstStyle/>
          <a:p>
            <a:r>
              <a:rPr lang="fr-FR" sz="2400" b="1" dirty="0">
                <a:solidFill>
                  <a:srgbClr val="B7D43C"/>
                </a:solidFill>
                <a:latin typeface="Agency FB" panose="020B0503020202020204" pitchFamily="34" charset="0"/>
              </a:rPr>
              <a:t>GAZ </a:t>
            </a:r>
          </a:p>
          <a:p>
            <a:r>
              <a:rPr lang="fr-FR" sz="2400" b="1" dirty="0">
                <a:solidFill>
                  <a:srgbClr val="B7D43C"/>
                </a:solidFill>
                <a:latin typeface="Agency FB" panose="020B0503020202020204" pitchFamily="34" charset="0"/>
              </a:rPr>
              <a:t>Production,</a:t>
            </a:r>
          </a:p>
          <a:p>
            <a:r>
              <a:rPr lang="fr-FR" sz="2400" b="1" dirty="0">
                <a:solidFill>
                  <a:srgbClr val="B7D43C"/>
                </a:solidFill>
                <a:latin typeface="Agency FB" panose="020B0503020202020204" pitchFamily="34" charset="0"/>
              </a:rPr>
              <a:t>Damages</a:t>
            </a:r>
          </a:p>
        </p:txBody>
      </p:sp>
      <p:sp>
        <p:nvSpPr>
          <p:cNvPr id="357" name="ZoneTexte 356">
            <a:extLst>
              <a:ext uri="{FF2B5EF4-FFF2-40B4-BE49-F238E27FC236}">
                <a16:creationId xmlns:a16="http://schemas.microsoft.com/office/drawing/2014/main" id="{24448192-2411-4724-8C9E-3AB96DA1CA40}"/>
              </a:ext>
            </a:extLst>
          </p:cNvPr>
          <p:cNvSpPr txBox="1"/>
          <p:nvPr/>
        </p:nvSpPr>
        <p:spPr>
          <a:xfrm>
            <a:off x="10920536" y="3201679"/>
            <a:ext cx="933269" cy="830997"/>
          </a:xfrm>
          <a:prstGeom prst="rect">
            <a:avLst/>
          </a:prstGeom>
          <a:noFill/>
        </p:spPr>
        <p:txBody>
          <a:bodyPr wrap="none" rtlCol="0">
            <a:spAutoFit/>
          </a:bodyPr>
          <a:lstStyle/>
          <a:p>
            <a:r>
              <a:rPr lang="fr-FR" sz="2400" b="1" dirty="0">
                <a:solidFill>
                  <a:srgbClr val="B7D43C"/>
                </a:solidFill>
                <a:latin typeface="Agency FB" panose="020B0503020202020204" pitchFamily="34" charset="0"/>
              </a:rPr>
              <a:t>DECAY </a:t>
            </a:r>
          </a:p>
          <a:p>
            <a:r>
              <a:rPr lang="fr-FR" sz="2400" b="1" dirty="0">
                <a:solidFill>
                  <a:srgbClr val="B7D43C"/>
                </a:solidFill>
                <a:latin typeface="Agency FB" panose="020B0503020202020204" pitchFamily="34" charset="0"/>
              </a:rPr>
              <a:t>HEAT</a:t>
            </a:r>
          </a:p>
        </p:txBody>
      </p:sp>
      <p:sp>
        <p:nvSpPr>
          <p:cNvPr id="358" name="Arc 357">
            <a:extLst>
              <a:ext uri="{FF2B5EF4-FFF2-40B4-BE49-F238E27FC236}">
                <a16:creationId xmlns:a16="http://schemas.microsoft.com/office/drawing/2014/main" id="{7DE843E8-030B-4902-B07F-0628E21EA320}"/>
              </a:ext>
            </a:extLst>
          </p:cNvPr>
          <p:cNvSpPr/>
          <p:nvPr/>
        </p:nvSpPr>
        <p:spPr>
          <a:xfrm rot="1403045">
            <a:off x="4045166" y="497643"/>
            <a:ext cx="3554038" cy="2448272"/>
          </a:xfrm>
          <a:prstGeom prst="arc">
            <a:avLst>
              <a:gd name="adj1" fmla="val 333823"/>
              <a:gd name="adj2" fmla="val 8331504"/>
            </a:avLst>
          </a:prstGeom>
          <a:ln w="149225">
            <a:gradFill flip="none" rotWithShape="1">
              <a:gsLst>
                <a:gs pos="43000">
                  <a:srgbClr val="6390C1"/>
                </a:gs>
                <a:gs pos="98000">
                  <a:srgbClr val="8EBEDE"/>
                </a:gs>
                <a:gs pos="3000">
                  <a:srgbClr val="153A8B"/>
                </a:gs>
              </a:gsLst>
              <a:lin ang="10800000" scaled="1"/>
              <a:tileRect/>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9" name="Arc 358">
            <a:extLst>
              <a:ext uri="{FF2B5EF4-FFF2-40B4-BE49-F238E27FC236}">
                <a16:creationId xmlns:a16="http://schemas.microsoft.com/office/drawing/2014/main" id="{49D74F35-CF8F-4BAF-86EE-7869CE81AB45}"/>
              </a:ext>
            </a:extLst>
          </p:cNvPr>
          <p:cNvSpPr/>
          <p:nvPr/>
        </p:nvSpPr>
        <p:spPr>
          <a:xfrm rot="2337042">
            <a:off x="3456984" y="1099670"/>
            <a:ext cx="6176177" cy="2722708"/>
          </a:xfrm>
          <a:prstGeom prst="arc">
            <a:avLst>
              <a:gd name="adj1" fmla="val 171401"/>
              <a:gd name="adj2" fmla="val 8940192"/>
            </a:avLst>
          </a:prstGeom>
          <a:ln w="149225">
            <a:gradFill flip="none" rotWithShape="1">
              <a:gsLst>
                <a:gs pos="43000">
                  <a:srgbClr val="6390C1"/>
                </a:gs>
                <a:gs pos="98000">
                  <a:srgbClr val="8EBEDE"/>
                </a:gs>
                <a:gs pos="3000">
                  <a:srgbClr val="153A8B"/>
                </a:gs>
              </a:gsLst>
              <a:lin ang="10800000" scaled="1"/>
              <a:tileRect/>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0" name="Arc 359">
            <a:extLst>
              <a:ext uri="{FF2B5EF4-FFF2-40B4-BE49-F238E27FC236}">
                <a16:creationId xmlns:a16="http://schemas.microsoft.com/office/drawing/2014/main" id="{8A7FECFB-FA37-4ADF-BDD4-46B811F88D26}"/>
              </a:ext>
            </a:extLst>
          </p:cNvPr>
          <p:cNvSpPr/>
          <p:nvPr/>
        </p:nvSpPr>
        <p:spPr>
          <a:xfrm rot="6022236">
            <a:off x="2784855" y="2571170"/>
            <a:ext cx="4784750" cy="2722708"/>
          </a:xfrm>
          <a:prstGeom prst="arc">
            <a:avLst>
              <a:gd name="adj1" fmla="val 171401"/>
              <a:gd name="adj2" fmla="val 8940192"/>
            </a:avLst>
          </a:prstGeom>
          <a:ln w="149225">
            <a:gradFill flip="none" rotWithShape="1">
              <a:gsLst>
                <a:gs pos="43000">
                  <a:srgbClr val="6390C1"/>
                </a:gs>
                <a:gs pos="98000">
                  <a:srgbClr val="8EBEDE"/>
                </a:gs>
                <a:gs pos="3000">
                  <a:srgbClr val="153A8B"/>
                </a:gs>
              </a:gsLst>
              <a:lin ang="10800000" scaled="1"/>
              <a:tileRect/>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1" name="Arc 360">
            <a:extLst>
              <a:ext uri="{FF2B5EF4-FFF2-40B4-BE49-F238E27FC236}">
                <a16:creationId xmlns:a16="http://schemas.microsoft.com/office/drawing/2014/main" id="{401257E9-A98C-4E67-98A2-09778C3286A9}"/>
              </a:ext>
            </a:extLst>
          </p:cNvPr>
          <p:cNvSpPr/>
          <p:nvPr/>
        </p:nvSpPr>
        <p:spPr>
          <a:xfrm rot="4124365">
            <a:off x="3580665" y="2592667"/>
            <a:ext cx="3673404" cy="1390309"/>
          </a:xfrm>
          <a:prstGeom prst="arc">
            <a:avLst>
              <a:gd name="adj1" fmla="val 595417"/>
              <a:gd name="adj2" fmla="val 9608201"/>
            </a:avLst>
          </a:prstGeom>
          <a:ln w="149225">
            <a:gradFill flip="none" rotWithShape="1">
              <a:gsLst>
                <a:gs pos="43000">
                  <a:srgbClr val="6390C1"/>
                </a:gs>
                <a:gs pos="98000">
                  <a:srgbClr val="8EBEDE"/>
                </a:gs>
                <a:gs pos="3000">
                  <a:srgbClr val="153A8B"/>
                </a:gs>
              </a:gsLst>
              <a:lin ang="10800000" scaled="1"/>
              <a:tileRect/>
            </a:gradFill>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3" name="ZoneTexte 362">
            <a:extLst>
              <a:ext uri="{FF2B5EF4-FFF2-40B4-BE49-F238E27FC236}">
                <a16:creationId xmlns:a16="http://schemas.microsoft.com/office/drawing/2014/main" id="{428CA1BA-330F-42F8-BD56-F4F374AFF842}"/>
              </a:ext>
            </a:extLst>
          </p:cNvPr>
          <p:cNvSpPr txBox="1"/>
          <p:nvPr/>
        </p:nvSpPr>
        <p:spPr>
          <a:xfrm>
            <a:off x="4097071" y="5185319"/>
            <a:ext cx="1265090" cy="369332"/>
          </a:xfrm>
          <a:prstGeom prst="rect">
            <a:avLst/>
          </a:prstGeom>
          <a:noFill/>
        </p:spPr>
        <p:txBody>
          <a:bodyPr wrap="none" rtlCol="0">
            <a:spAutoFit/>
          </a:bodyPr>
          <a:lstStyle/>
          <a:p>
            <a:r>
              <a:rPr lang="en-US" dirty="0" err="1">
                <a:latin typeface="Agency FB" panose="020B0503020202020204" pitchFamily="34" charset="0"/>
              </a:rPr>
              <a:t>Lcp</a:t>
            </a:r>
            <a:r>
              <a:rPr lang="en-US" dirty="0">
                <a:latin typeface="Agency FB" panose="020B0503020202020204" pitchFamily="34" charset="0"/>
              </a:rPr>
              <a:t> production</a:t>
            </a:r>
          </a:p>
        </p:txBody>
      </p:sp>
      <p:sp>
        <p:nvSpPr>
          <p:cNvPr id="364" name="ZoneTexte 363">
            <a:extLst>
              <a:ext uri="{FF2B5EF4-FFF2-40B4-BE49-F238E27FC236}">
                <a16:creationId xmlns:a16="http://schemas.microsoft.com/office/drawing/2014/main" id="{AE246D96-588B-4588-BA75-8DCF3F770F68}"/>
              </a:ext>
            </a:extLst>
          </p:cNvPr>
          <p:cNvSpPr txBox="1"/>
          <p:nvPr/>
        </p:nvSpPr>
        <p:spPr>
          <a:xfrm>
            <a:off x="10920536" y="4318620"/>
            <a:ext cx="1170513" cy="830997"/>
          </a:xfrm>
          <a:prstGeom prst="rect">
            <a:avLst/>
          </a:prstGeom>
          <a:noFill/>
        </p:spPr>
        <p:txBody>
          <a:bodyPr wrap="none" rtlCol="0">
            <a:spAutoFit/>
          </a:bodyPr>
          <a:lstStyle/>
          <a:p>
            <a:r>
              <a:rPr lang="fr-FR" sz="2400" b="1" dirty="0">
                <a:solidFill>
                  <a:srgbClr val="B7D43C"/>
                </a:solidFill>
                <a:latin typeface="Agency FB" panose="020B0503020202020204" pitchFamily="34" charset="0"/>
              </a:rPr>
              <a:t>TOXICITY,</a:t>
            </a:r>
          </a:p>
          <a:p>
            <a:r>
              <a:rPr lang="fr-FR" sz="2400" b="1" dirty="0">
                <a:solidFill>
                  <a:srgbClr val="B7D43C"/>
                </a:solidFill>
                <a:latin typeface="Agency FB" panose="020B0503020202020204" pitchFamily="34" charset="0"/>
              </a:rPr>
              <a:t>WASTE</a:t>
            </a:r>
            <a:endParaRPr lang="fr-FR" sz="2400" dirty="0">
              <a:solidFill>
                <a:srgbClr val="B7D43C"/>
              </a:solidFill>
            </a:endParaRPr>
          </a:p>
        </p:txBody>
      </p:sp>
      <p:sp>
        <p:nvSpPr>
          <p:cNvPr id="365" name="ZoneTexte 364">
            <a:extLst>
              <a:ext uri="{FF2B5EF4-FFF2-40B4-BE49-F238E27FC236}">
                <a16:creationId xmlns:a16="http://schemas.microsoft.com/office/drawing/2014/main" id="{D9D9DCF4-B101-4744-96D3-82B8092EDC3A}"/>
              </a:ext>
            </a:extLst>
          </p:cNvPr>
          <p:cNvSpPr txBox="1"/>
          <p:nvPr/>
        </p:nvSpPr>
        <p:spPr>
          <a:xfrm>
            <a:off x="5732087" y="2516322"/>
            <a:ext cx="688009" cy="369332"/>
          </a:xfrm>
          <a:prstGeom prst="rect">
            <a:avLst/>
          </a:prstGeom>
          <a:noFill/>
        </p:spPr>
        <p:txBody>
          <a:bodyPr wrap="none" rtlCol="0">
            <a:spAutoFit/>
          </a:bodyPr>
          <a:lstStyle/>
          <a:p>
            <a:r>
              <a:rPr lang="en-US" dirty="0">
                <a:latin typeface="Agency FB" panose="020B0503020202020204" pitchFamily="34" charset="0"/>
              </a:rPr>
              <a:t>Fission</a:t>
            </a:r>
          </a:p>
        </p:txBody>
      </p:sp>
      <p:sp>
        <p:nvSpPr>
          <p:cNvPr id="366" name="ZoneTexte 365">
            <a:extLst>
              <a:ext uri="{FF2B5EF4-FFF2-40B4-BE49-F238E27FC236}">
                <a16:creationId xmlns:a16="http://schemas.microsoft.com/office/drawing/2014/main" id="{4D065BB3-D344-47DF-8362-8C3240527E6C}"/>
              </a:ext>
            </a:extLst>
          </p:cNvPr>
          <p:cNvSpPr txBox="1"/>
          <p:nvPr/>
        </p:nvSpPr>
        <p:spPr>
          <a:xfrm>
            <a:off x="6791530" y="3493433"/>
            <a:ext cx="2081019" cy="923330"/>
          </a:xfrm>
          <a:prstGeom prst="rect">
            <a:avLst/>
          </a:prstGeom>
          <a:noFill/>
        </p:spPr>
        <p:txBody>
          <a:bodyPr wrap="none" rtlCol="0">
            <a:spAutoFit/>
          </a:bodyPr>
          <a:lstStyle/>
          <a:p>
            <a:r>
              <a:rPr lang="en-US" dirty="0">
                <a:latin typeface="Agency FB" panose="020B0503020202020204" pitchFamily="34" charset="0"/>
              </a:rPr>
              <a:t>Neutron emission</a:t>
            </a:r>
          </a:p>
          <a:p>
            <a:r>
              <a:rPr lang="en-US" dirty="0">
                <a:latin typeface="Agency FB" panose="020B0503020202020204" pitchFamily="34" charset="0"/>
              </a:rPr>
              <a:t>(elastic</a:t>
            </a:r>
          </a:p>
          <a:p>
            <a:r>
              <a:rPr lang="en-US" dirty="0">
                <a:latin typeface="Agency FB" panose="020B0503020202020204" pitchFamily="34" charset="0"/>
              </a:rPr>
              <a:t>       -inelastic scattering)</a:t>
            </a:r>
          </a:p>
        </p:txBody>
      </p:sp>
      <p:sp>
        <p:nvSpPr>
          <p:cNvPr id="367" name="ZoneTexte 366">
            <a:extLst>
              <a:ext uri="{FF2B5EF4-FFF2-40B4-BE49-F238E27FC236}">
                <a16:creationId xmlns:a16="http://schemas.microsoft.com/office/drawing/2014/main" id="{887BE67F-403F-4CB6-B4C7-BE7F325A818A}"/>
              </a:ext>
            </a:extLst>
          </p:cNvPr>
          <p:cNvSpPr txBox="1"/>
          <p:nvPr/>
        </p:nvSpPr>
        <p:spPr>
          <a:xfrm>
            <a:off x="5071837" y="3870413"/>
            <a:ext cx="764953" cy="369332"/>
          </a:xfrm>
          <a:prstGeom prst="rect">
            <a:avLst/>
          </a:prstGeom>
          <a:noFill/>
        </p:spPr>
        <p:txBody>
          <a:bodyPr wrap="none" rtlCol="0">
            <a:spAutoFit/>
          </a:bodyPr>
          <a:lstStyle/>
          <a:p>
            <a:r>
              <a:rPr lang="fr-FR" dirty="0">
                <a:latin typeface="Agency FB" panose="020B0503020202020204" pitchFamily="34" charset="0"/>
              </a:rPr>
              <a:t>Capture</a:t>
            </a:r>
            <a:endParaRPr lang="en-US" dirty="0">
              <a:latin typeface="Agency FB" panose="020B0503020202020204" pitchFamily="34" charset="0"/>
            </a:endParaRPr>
          </a:p>
        </p:txBody>
      </p:sp>
      <p:grpSp>
        <p:nvGrpSpPr>
          <p:cNvPr id="368" name="Groupe 367">
            <a:extLst>
              <a:ext uri="{FF2B5EF4-FFF2-40B4-BE49-F238E27FC236}">
                <a16:creationId xmlns:a16="http://schemas.microsoft.com/office/drawing/2014/main" id="{D1DD8EA7-3A87-4121-BDDB-81ADF22FD0BB}"/>
              </a:ext>
            </a:extLst>
          </p:cNvPr>
          <p:cNvGrpSpPr/>
          <p:nvPr/>
        </p:nvGrpSpPr>
        <p:grpSpPr>
          <a:xfrm>
            <a:off x="4524020" y="5674256"/>
            <a:ext cx="1283948" cy="699497"/>
            <a:chOff x="3975907" y="1405216"/>
            <a:chExt cx="1283948" cy="699497"/>
          </a:xfrm>
        </p:grpSpPr>
        <p:grpSp>
          <p:nvGrpSpPr>
            <p:cNvPr id="369" name="Groupe 368">
              <a:extLst>
                <a:ext uri="{FF2B5EF4-FFF2-40B4-BE49-F238E27FC236}">
                  <a16:creationId xmlns:a16="http://schemas.microsoft.com/office/drawing/2014/main" id="{477E1236-EE5D-4D63-BC8C-1B659649FBAD}"/>
                </a:ext>
              </a:extLst>
            </p:cNvPr>
            <p:cNvGrpSpPr/>
            <p:nvPr/>
          </p:nvGrpSpPr>
          <p:grpSpPr>
            <a:xfrm>
              <a:off x="3975907" y="1517176"/>
              <a:ext cx="888180" cy="587537"/>
              <a:chOff x="5755474" y="1438780"/>
              <a:chExt cx="888180" cy="587537"/>
            </a:xfrm>
          </p:grpSpPr>
          <p:pic>
            <p:nvPicPr>
              <p:cNvPr id="372" name="Picture 5">
                <a:extLst>
                  <a:ext uri="{FF2B5EF4-FFF2-40B4-BE49-F238E27FC236}">
                    <a16:creationId xmlns:a16="http://schemas.microsoft.com/office/drawing/2014/main" id="{7EF52DF6-1E68-481A-B102-B27E76AA3FE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5861232" y="1438780"/>
                <a:ext cx="782422" cy="58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3" name="Rectangle 372">
                <a:extLst>
                  <a:ext uri="{FF2B5EF4-FFF2-40B4-BE49-F238E27FC236}">
                    <a16:creationId xmlns:a16="http://schemas.microsoft.com/office/drawing/2014/main" id="{5D453D85-994E-4A00-A90E-EB5502C858DF}"/>
                  </a:ext>
                </a:extLst>
              </p:cNvPr>
              <p:cNvSpPr/>
              <p:nvPr/>
            </p:nvSpPr>
            <p:spPr>
              <a:xfrm>
                <a:off x="5755474" y="1438780"/>
                <a:ext cx="205615" cy="160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0" name="Ellipse 369">
              <a:extLst>
                <a:ext uri="{FF2B5EF4-FFF2-40B4-BE49-F238E27FC236}">
                  <a16:creationId xmlns:a16="http://schemas.microsoft.com/office/drawing/2014/main" id="{79DF573D-A1A4-48E6-A468-CD685E02198B}"/>
                </a:ext>
              </a:extLst>
            </p:cNvPr>
            <p:cNvSpPr>
              <a:spLocks noChangeAspect="1"/>
            </p:cNvSpPr>
            <p:nvPr/>
          </p:nvSpPr>
          <p:spPr>
            <a:xfrm>
              <a:off x="5151867" y="1405216"/>
              <a:ext cx="107988" cy="108000"/>
            </a:xfrm>
            <a:prstGeom prst="ellipse">
              <a:avLst/>
            </a:prstGeom>
            <a:gradFill>
              <a:gsLst>
                <a:gs pos="97129">
                  <a:srgbClr val="C00000"/>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1" name="Connecteur droit avec flèche 370">
              <a:extLst>
                <a:ext uri="{FF2B5EF4-FFF2-40B4-BE49-F238E27FC236}">
                  <a16:creationId xmlns:a16="http://schemas.microsoft.com/office/drawing/2014/main" id="{A2C66C65-3B53-4DBD-AC04-045E7A1151FC}"/>
                </a:ext>
              </a:extLst>
            </p:cNvPr>
            <p:cNvCxnSpPr>
              <a:cxnSpLocks/>
            </p:cNvCxnSpPr>
            <p:nvPr/>
          </p:nvCxnSpPr>
          <p:spPr>
            <a:xfrm flipV="1">
              <a:off x="4733779" y="1479332"/>
              <a:ext cx="353014" cy="197805"/>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grpSp>
      <p:sp>
        <p:nvSpPr>
          <p:cNvPr id="377" name="Ellipse 376">
            <a:extLst>
              <a:ext uri="{FF2B5EF4-FFF2-40B4-BE49-F238E27FC236}">
                <a16:creationId xmlns:a16="http://schemas.microsoft.com/office/drawing/2014/main" id="{C581B31F-72B3-4C35-830C-B7F947F76C1D}"/>
              </a:ext>
            </a:extLst>
          </p:cNvPr>
          <p:cNvSpPr>
            <a:spLocks noChangeAspect="1"/>
          </p:cNvSpPr>
          <p:nvPr/>
        </p:nvSpPr>
        <p:spPr>
          <a:xfrm>
            <a:off x="6060036" y="5618841"/>
            <a:ext cx="179980" cy="180000"/>
          </a:xfrm>
          <a:prstGeom prst="ellipse">
            <a:avLst/>
          </a:prstGeom>
          <a:gradFill>
            <a:gsLst>
              <a:gs pos="97129">
                <a:schemeClr val="tx2">
                  <a:lumMod val="60000"/>
                  <a:lumOff val="40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8" name="ZoneTexte 377">
            <a:extLst>
              <a:ext uri="{FF2B5EF4-FFF2-40B4-BE49-F238E27FC236}">
                <a16:creationId xmlns:a16="http://schemas.microsoft.com/office/drawing/2014/main" id="{B241ACD9-47AD-421D-857B-21014B941D38}"/>
              </a:ext>
            </a:extLst>
          </p:cNvPr>
          <p:cNvSpPr txBox="1"/>
          <p:nvPr/>
        </p:nvSpPr>
        <p:spPr>
          <a:xfrm>
            <a:off x="5787323" y="5493819"/>
            <a:ext cx="354584" cy="369332"/>
          </a:xfrm>
          <a:prstGeom prst="rect">
            <a:avLst/>
          </a:prstGeom>
          <a:noFill/>
        </p:spPr>
        <p:txBody>
          <a:bodyPr wrap="none" rtlCol="0">
            <a:spAutoFit/>
          </a:bodyPr>
          <a:lstStyle/>
          <a:p>
            <a:r>
              <a:rPr lang="fr-FR" dirty="0">
                <a:latin typeface="Agency FB" panose="020B0503020202020204" pitchFamily="34" charset="0"/>
              </a:rPr>
              <a:t>p, </a:t>
            </a:r>
          </a:p>
        </p:txBody>
      </p:sp>
      <p:sp>
        <p:nvSpPr>
          <p:cNvPr id="379" name="ZoneTexte 378">
            <a:extLst>
              <a:ext uri="{FF2B5EF4-FFF2-40B4-BE49-F238E27FC236}">
                <a16:creationId xmlns:a16="http://schemas.microsoft.com/office/drawing/2014/main" id="{FB380A7E-BA96-4E63-A005-83954C208C36}"/>
              </a:ext>
            </a:extLst>
          </p:cNvPr>
          <p:cNvSpPr txBox="1"/>
          <p:nvPr/>
        </p:nvSpPr>
        <p:spPr>
          <a:xfrm>
            <a:off x="6247849" y="5500365"/>
            <a:ext cx="604528" cy="369332"/>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α</a:t>
            </a:r>
            <a:r>
              <a:rPr lang="fr-FR" dirty="0">
                <a:latin typeface="Agency FB" panose="020B0503020202020204" pitchFamily="34" charset="0"/>
              </a:rPr>
              <a:t>, … </a:t>
            </a:r>
          </a:p>
        </p:txBody>
      </p:sp>
      <p:grpSp>
        <p:nvGrpSpPr>
          <p:cNvPr id="380" name="Groupe 379">
            <a:extLst>
              <a:ext uri="{FF2B5EF4-FFF2-40B4-BE49-F238E27FC236}">
                <a16:creationId xmlns:a16="http://schemas.microsoft.com/office/drawing/2014/main" id="{3DE6CE67-185C-4397-AD6F-270B0B355671}"/>
              </a:ext>
            </a:extLst>
          </p:cNvPr>
          <p:cNvGrpSpPr/>
          <p:nvPr/>
        </p:nvGrpSpPr>
        <p:grpSpPr>
          <a:xfrm>
            <a:off x="8740096" y="4183322"/>
            <a:ext cx="754327" cy="538381"/>
            <a:chOff x="9014499" y="1258733"/>
            <a:chExt cx="1064686" cy="720080"/>
          </a:xfrm>
        </p:grpSpPr>
        <p:pic>
          <p:nvPicPr>
            <p:cNvPr id="381" name="Picture 5">
              <a:extLst>
                <a:ext uri="{FF2B5EF4-FFF2-40B4-BE49-F238E27FC236}">
                  <a16:creationId xmlns:a16="http://schemas.microsoft.com/office/drawing/2014/main" id="{4E656DF6-F504-45A1-B8C2-5BF76CD2A41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9120256" y="1258733"/>
              <a:ext cx="95892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2" name="Rectangle 381">
              <a:extLst>
                <a:ext uri="{FF2B5EF4-FFF2-40B4-BE49-F238E27FC236}">
                  <a16:creationId xmlns:a16="http://schemas.microsoft.com/office/drawing/2014/main" id="{3B8E64AA-BC43-49CD-9FAE-5ACCCAAC5600}"/>
                </a:ext>
              </a:extLst>
            </p:cNvPr>
            <p:cNvSpPr/>
            <p:nvPr/>
          </p:nvSpPr>
          <p:spPr>
            <a:xfrm>
              <a:off x="9014499" y="1258733"/>
              <a:ext cx="25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3" name="Ellipse 382">
            <a:extLst>
              <a:ext uri="{FF2B5EF4-FFF2-40B4-BE49-F238E27FC236}">
                <a16:creationId xmlns:a16="http://schemas.microsoft.com/office/drawing/2014/main" id="{2B17516D-2208-40ED-91C4-37D6C04B9BDC}"/>
              </a:ext>
            </a:extLst>
          </p:cNvPr>
          <p:cNvSpPr/>
          <p:nvPr/>
        </p:nvSpPr>
        <p:spPr>
          <a:xfrm>
            <a:off x="9307775" y="3578553"/>
            <a:ext cx="144000" cy="144016"/>
          </a:xfrm>
          <a:prstGeom prst="ellipse">
            <a:avLst/>
          </a:prstGeom>
          <a:gradFill>
            <a:gsLst>
              <a:gs pos="97129">
                <a:schemeClr val="bg1">
                  <a:lumMod val="65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4" name="Freeform 358">
            <a:extLst>
              <a:ext uri="{FF2B5EF4-FFF2-40B4-BE49-F238E27FC236}">
                <a16:creationId xmlns:a16="http://schemas.microsoft.com/office/drawing/2014/main" id="{D9B6A517-9AF5-4D5C-BD5B-A61DB75AC90C}"/>
              </a:ext>
            </a:extLst>
          </p:cNvPr>
          <p:cNvSpPr>
            <a:spLocks/>
          </p:cNvSpPr>
          <p:nvPr/>
        </p:nvSpPr>
        <p:spPr bwMode="auto">
          <a:xfrm rot="20779764">
            <a:off x="6406169" y="4843267"/>
            <a:ext cx="507886" cy="253603"/>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5" name="ZoneTexte 384">
            <a:extLst>
              <a:ext uri="{FF2B5EF4-FFF2-40B4-BE49-F238E27FC236}">
                <a16:creationId xmlns:a16="http://schemas.microsoft.com/office/drawing/2014/main" id="{24B60D59-9384-4022-8158-6723B4F0391A}"/>
              </a:ext>
            </a:extLst>
          </p:cNvPr>
          <p:cNvSpPr txBox="1"/>
          <p:nvPr/>
        </p:nvSpPr>
        <p:spPr>
          <a:xfrm>
            <a:off x="6907401" y="4650102"/>
            <a:ext cx="287258"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endParaRPr lang="fr-FR" dirty="0"/>
          </a:p>
        </p:txBody>
      </p:sp>
      <p:grpSp>
        <p:nvGrpSpPr>
          <p:cNvPr id="386" name="Groupe 385">
            <a:extLst>
              <a:ext uri="{FF2B5EF4-FFF2-40B4-BE49-F238E27FC236}">
                <a16:creationId xmlns:a16="http://schemas.microsoft.com/office/drawing/2014/main" id="{FD625ADB-41C5-4BC2-BBCA-F8B19457CE04}"/>
              </a:ext>
            </a:extLst>
          </p:cNvPr>
          <p:cNvGrpSpPr/>
          <p:nvPr/>
        </p:nvGrpSpPr>
        <p:grpSpPr>
          <a:xfrm>
            <a:off x="7301920" y="1764221"/>
            <a:ext cx="488190" cy="322186"/>
            <a:chOff x="9014499" y="1258733"/>
            <a:chExt cx="1064686" cy="720080"/>
          </a:xfrm>
        </p:grpSpPr>
        <p:pic>
          <p:nvPicPr>
            <p:cNvPr id="387" name="Picture 5">
              <a:extLst>
                <a:ext uri="{FF2B5EF4-FFF2-40B4-BE49-F238E27FC236}">
                  <a16:creationId xmlns:a16="http://schemas.microsoft.com/office/drawing/2014/main" id="{3EE72828-5DA9-4598-9635-00689B05D37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9120256" y="1258733"/>
              <a:ext cx="95892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8" name="Rectangle 387">
              <a:extLst>
                <a:ext uri="{FF2B5EF4-FFF2-40B4-BE49-F238E27FC236}">
                  <a16:creationId xmlns:a16="http://schemas.microsoft.com/office/drawing/2014/main" id="{C10AB8E4-CECA-425A-BFB1-123428D855B6}"/>
                </a:ext>
              </a:extLst>
            </p:cNvPr>
            <p:cNvSpPr/>
            <p:nvPr/>
          </p:nvSpPr>
          <p:spPr>
            <a:xfrm>
              <a:off x="9014499" y="1258733"/>
              <a:ext cx="25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9" name="Groupe 388">
            <a:extLst>
              <a:ext uri="{FF2B5EF4-FFF2-40B4-BE49-F238E27FC236}">
                <a16:creationId xmlns:a16="http://schemas.microsoft.com/office/drawing/2014/main" id="{9D0FC0BF-DA18-4ABE-86D3-68F4E5294CEC}"/>
              </a:ext>
            </a:extLst>
          </p:cNvPr>
          <p:cNvGrpSpPr/>
          <p:nvPr/>
        </p:nvGrpSpPr>
        <p:grpSpPr>
          <a:xfrm>
            <a:off x="7674561" y="2421986"/>
            <a:ext cx="488190" cy="322186"/>
            <a:chOff x="9014499" y="1258733"/>
            <a:chExt cx="1064686" cy="720080"/>
          </a:xfrm>
        </p:grpSpPr>
        <p:pic>
          <p:nvPicPr>
            <p:cNvPr id="390" name="Picture 5">
              <a:extLst>
                <a:ext uri="{FF2B5EF4-FFF2-40B4-BE49-F238E27FC236}">
                  <a16:creationId xmlns:a16="http://schemas.microsoft.com/office/drawing/2014/main" id="{3879EDFA-28C1-4951-A263-98A5137A812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9120256" y="1258733"/>
              <a:ext cx="958929"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1" name="Rectangle 390">
              <a:extLst>
                <a:ext uri="{FF2B5EF4-FFF2-40B4-BE49-F238E27FC236}">
                  <a16:creationId xmlns:a16="http://schemas.microsoft.com/office/drawing/2014/main" id="{EE4A928A-89F9-4CBD-A840-95CF0EE5E7E8}"/>
                </a:ext>
              </a:extLst>
            </p:cNvPr>
            <p:cNvSpPr/>
            <p:nvPr/>
          </p:nvSpPr>
          <p:spPr>
            <a:xfrm>
              <a:off x="9014499" y="1258733"/>
              <a:ext cx="252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1" name="Freeform 358">
            <a:extLst>
              <a:ext uri="{FF2B5EF4-FFF2-40B4-BE49-F238E27FC236}">
                <a16:creationId xmlns:a16="http://schemas.microsoft.com/office/drawing/2014/main" id="{E6D90941-507E-4FAB-97C9-9765FDDFF22F}"/>
              </a:ext>
            </a:extLst>
          </p:cNvPr>
          <p:cNvSpPr>
            <a:spLocks/>
          </p:cNvSpPr>
          <p:nvPr/>
        </p:nvSpPr>
        <p:spPr bwMode="auto">
          <a:xfrm rot="15437718">
            <a:off x="8721236" y="3818773"/>
            <a:ext cx="507886" cy="253603"/>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2" name="Freeform 358">
            <a:extLst>
              <a:ext uri="{FF2B5EF4-FFF2-40B4-BE49-F238E27FC236}">
                <a16:creationId xmlns:a16="http://schemas.microsoft.com/office/drawing/2014/main" id="{7FDA8EA8-8AE4-457F-8237-7A7310C91EBC}"/>
              </a:ext>
            </a:extLst>
          </p:cNvPr>
          <p:cNvSpPr>
            <a:spLocks/>
          </p:cNvSpPr>
          <p:nvPr/>
        </p:nvSpPr>
        <p:spPr bwMode="auto">
          <a:xfrm>
            <a:off x="8118637" y="2372820"/>
            <a:ext cx="507886" cy="253603"/>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4" name="Freeform 358">
            <a:extLst>
              <a:ext uri="{FF2B5EF4-FFF2-40B4-BE49-F238E27FC236}">
                <a16:creationId xmlns:a16="http://schemas.microsoft.com/office/drawing/2014/main" id="{0A997F98-70FE-465C-82C5-3B6C7FCBC22C}"/>
              </a:ext>
            </a:extLst>
          </p:cNvPr>
          <p:cNvSpPr>
            <a:spLocks/>
          </p:cNvSpPr>
          <p:nvPr/>
        </p:nvSpPr>
        <p:spPr bwMode="auto">
          <a:xfrm rot="13315446">
            <a:off x="6965495" y="2134177"/>
            <a:ext cx="481937" cy="253603"/>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 name="Ellipse 404">
            <a:extLst>
              <a:ext uri="{FF2B5EF4-FFF2-40B4-BE49-F238E27FC236}">
                <a16:creationId xmlns:a16="http://schemas.microsoft.com/office/drawing/2014/main" id="{47FCA4CA-91F3-4316-B71F-F4EF616FA1BC}"/>
              </a:ext>
            </a:extLst>
          </p:cNvPr>
          <p:cNvSpPr/>
          <p:nvPr/>
        </p:nvSpPr>
        <p:spPr>
          <a:xfrm>
            <a:off x="7968224" y="1988840"/>
            <a:ext cx="144000" cy="144016"/>
          </a:xfrm>
          <a:prstGeom prst="ellipse">
            <a:avLst/>
          </a:prstGeom>
          <a:gradFill>
            <a:gsLst>
              <a:gs pos="97129">
                <a:schemeClr val="bg1">
                  <a:lumMod val="65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Ellipse 405">
            <a:extLst>
              <a:ext uri="{FF2B5EF4-FFF2-40B4-BE49-F238E27FC236}">
                <a16:creationId xmlns:a16="http://schemas.microsoft.com/office/drawing/2014/main" id="{ECA72AC2-3CE2-4B3C-B877-77E86B888B72}"/>
              </a:ext>
            </a:extLst>
          </p:cNvPr>
          <p:cNvSpPr/>
          <p:nvPr/>
        </p:nvSpPr>
        <p:spPr>
          <a:xfrm>
            <a:off x="8184248" y="2146777"/>
            <a:ext cx="144000" cy="144016"/>
          </a:xfrm>
          <a:prstGeom prst="ellipse">
            <a:avLst/>
          </a:prstGeom>
          <a:gradFill>
            <a:gsLst>
              <a:gs pos="97129">
                <a:schemeClr val="bg1">
                  <a:lumMod val="65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Ellipse 406">
            <a:extLst>
              <a:ext uri="{FF2B5EF4-FFF2-40B4-BE49-F238E27FC236}">
                <a16:creationId xmlns:a16="http://schemas.microsoft.com/office/drawing/2014/main" id="{CC02BFAE-E328-4D06-AB88-87EC8EF707A2}"/>
              </a:ext>
            </a:extLst>
          </p:cNvPr>
          <p:cNvSpPr/>
          <p:nvPr/>
        </p:nvSpPr>
        <p:spPr>
          <a:xfrm>
            <a:off x="7464152" y="2930481"/>
            <a:ext cx="144000" cy="144016"/>
          </a:xfrm>
          <a:prstGeom prst="ellipse">
            <a:avLst/>
          </a:prstGeom>
          <a:gradFill>
            <a:gsLst>
              <a:gs pos="97129">
                <a:schemeClr val="bg1">
                  <a:lumMod val="65000"/>
                </a:schemeClr>
              </a:gs>
              <a:gs pos="0">
                <a:schemeClr val="bg1">
                  <a:lumMod val="95000"/>
                </a:schemeClr>
              </a:gs>
            </a:gsLst>
            <a:path path="circle">
              <a:fillToRect l="100000" t="10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8" name="Connecteur droit avec flèche 407">
            <a:extLst>
              <a:ext uri="{FF2B5EF4-FFF2-40B4-BE49-F238E27FC236}">
                <a16:creationId xmlns:a16="http://schemas.microsoft.com/office/drawing/2014/main" id="{73BA294D-AECF-4A86-BBD3-BD2EAD7F1906}"/>
              </a:ext>
            </a:extLst>
          </p:cNvPr>
          <p:cNvCxnSpPr>
            <a:cxnSpLocks/>
          </p:cNvCxnSpPr>
          <p:nvPr/>
        </p:nvCxnSpPr>
        <p:spPr>
          <a:xfrm flipV="1">
            <a:off x="9265120" y="3830581"/>
            <a:ext cx="114655" cy="330232"/>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sp>
        <p:nvSpPr>
          <p:cNvPr id="410" name="ZoneTexte 409">
            <a:extLst>
              <a:ext uri="{FF2B5EF4-FFF2-40B4-BE49-F238E27FC236}">
                <a16:creationId xmlns:a16="http://schemas.microsoft.com/office/drawing/2014/main" id="{4AAE2333-6E85-4080-ACF4-FEFA0F6C35FC}"/>
              </a:ext>
            </a:extLst>
          </p:cNvPr>
          <p:cNvSpPr txBox="1"/>
          <p:nvPr/>
        </p:nvSpPr>
        <p:spPr>
          <a:xfrm>
            <a:off x="8701353" y="3331833"/>
            <a:ext cx="287258"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endParaRPr lang="fr-FR" dirty="0"/>
          </a:p>
        </p:txBody>
      </p:sp>
      <p:sp>
        <p:nvSpPr>
          <p:cNvPr id="411" name="ZoneTexte 410">
            <a:extLst>
              <a:ext uri="{FF2B5EF4-FFF2-40B4-BE49-F238E27FC236}">
                <a16:creationId xmlns:a16="http://schemas.microsoft.com/office/drawing/2014/main" id="{79E2E355-2430-49DF-B103-562068B298F6}"/>
              </a:ext>
            </a:extLst>
          </p:cNvPr>
          <p:cNvSpPr txBox="1"/>
          <p:nvPr/>
        </p:nvSpPr>
        <p:spPr>
          <a:xfrm>
            <a:off x="8637161" y="2220833"/>
            <a:ext cx="287258"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endParaRPr lang="fr-FR" dirty="0"/>
          </a:p>
        </p:txBody>
      </p:sp>
      <p:grpSp>
        <p:nvGrpSpPr>
          <p:cNvPr id="546" name="Groupe 545">
            <a:extLst>
              <a:ext uri="{FF2B5EF4-FFF2-40B4-BE49-F238E27FC236}">
                <a16:creationId xmlns:a16="http://schemas.microsoft.com/office/drawing/2014/main" id="{DCFAA6B9-5526-4A11-8015-2D22A27E2843}"/>
              </a:ext>
            </a:extLst>
          </p:cNvPr>
          <p:cNvGrpSpPr/>
          <p:nvPr/>
        </p:nvGrpSpPr>
        <p:grpSpPr>
          <a:xfrm>
            <a:off x="7966774" y="1572040"/>
            <a:ext cx="323828" cy="215444"/>
            <a:chOff x="8377525" y="1594824"/>
            <a:chExt cx="323828" cy="215444"/>
          </a:xfrm>
        </p:grpSpPr>
        <p:sp>
          <p:nvSpPr>
            <p:cNvPr id="403" name="Freeform 358">
              <a:extLst>
                <a:ext uri="{FF2B5EF4-FFF2-40B4-BE49-F238E27FC236}">
                  <a16:creationId xmlns:a16="http://schemas.microsoft.com/office/drawing/2014/main" id="{455857D6-2B81-4F11-96E2-27E2F4FD7184}"/>
                </a:ext>
              </a:extLst>
            </p:cNvPr>
            <p:cNvSpPr>
              <a:spLocks/>
            </p:cNvSpPr>
            <p:nvPr/>
          </p:nvSpPr>
          <p:spPr bwMode="auto">
            <a:xfrm rot="21104800">
              <a:off x="8377525" y="1701972"/>
              <a:ext cx="144000" cy="45719"/>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mc:AlternateContent xmlns:mc="http://schemas.openxmlformats.org/markup-compatibility/2006" xmlns:a14="http://schemas.microsoft.com/office/drawing/2010/main">
          <mc:Choice Requires="a14">
            <p:sp>
              <p:nvSpPr>
                <p:cNvPr id="412" name="ZoneTexte 411">
                  <a:extLst>
                    <a:ext uri="{FF2B5EF4-FFF2-40B4-BE49-F238E27FC236}">
                      <a16:creationId xmlns:a16="http://schemas.microsoft.com/office/drawing/2014/main" id="{A06F1476-252C-4E34-A95A-9FB4247E9813}"/>
                    </a:ext>
                  </a:extLst>
                </p:cNvPr>
                <p:cNvSpPr txBox="1"/>
                <p:nvPr/>
              </p:nvSpPr>
              <p:spPr>
                <a:xfrm>
                  <a:off x="8436537" y="1594824"/>
                  <a:ext cx="264816"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l-GR" sz="800" b="1" i="1" dirty="0" smtClean="0">
                                <a:latin typeface="Cambria Math" panose="02040503050406030204" pitchFamily="18" charset="0"/>
                                <a:cs typeface="Calibri" panose="020F0502020204030204" pitchFamily="34" charset="0"/>
                              </a:rPr>
                            </m:ctrlPr>
                          </m:accPr>
                          <m:e>
                            <m:r>
                              <a:rPr lang="el-GR" sz="800" b="1" i="1" dirty="0" smtClean="0">
                                <a:latin typeface="Cambria Math" panose="02040503050406030204" pitchFamily="18" charset="0"/>
                                <a:ea typeface="Cambria Math" panose="02040503050406030204" pitchFamily="18" charset="0"/>
                                <a:cs typeface="Calibri" panose="020F0502020204030204" pitchFamily="34" charset="0"/>
                              </a:rPr>
                              <m:t>𝝂</m:t>
                            </m:r>
                          </m:e>
                        </m:acc>
                      </m:oMath>
                    </m:oMathPara>
                  </a14:m>
                  <a:endParaRPr lang="fr-FR" sz="800" b="1" dirty="0"/>
                </a:p>
              </p:txBody>
            </p:sp>
          </mc:Choice>
          <mc:Fallback xmlns="">
            <p:sp>
              <p:nvSpPr>
                <p:cNvPr id="412" name="ZoneTexte 411">
                  <a:extLst>
                    <a:ext uri="{FF2B5EF4-FFF2-40B4-BE49-F238E27FC236}">
                      <a16:creationId xmlns:a16="http://schemas.microsoft.com/office/drawing/2014/main" id="{A06F1476-252C-4E34-A95A-9FB4247E9813}"/>
                    </a:ext>
                  </a:extLst>
                </p:cNvPr>
                <p:cNvSpPr txBox="1">
                  <a:spLocks noRot="1" noChangeAspect="1" noMove="1" noResize="1" noEditPoints="1" noAdjustHandles="1" noChangeArrowheads="1" noChangeShapeType="1" noTextEdit="1"/>
                </p:cNvSpPr>
                <p:nvPr/>
              </p:nvSpPr>
              <p:spPr>
                <a:xfrm>
                  <a:off x="8436537" y="1594824"/>
                  <a:ext cx="264816" cy="215444"/>
                </a:xfrm>
                <a:prstGeom prst="rect">
                  <a:avLst/>
                </a:prstGeom>
                <a:blipFill>
                  <a:blip r:embed="rId6"/>
                  <a:stretch>
                    <a:fillRect/>
                  </a:stretch>
                </a:blipFill>
              </p:spPr>
              <p:txBody>
                <a:bodyPr/>
                <a:lstStyle/>
                <a:p>
                  <a:r>
                    <a:rPr lang="fr-FR">
                      <a:noFill/>
                    </a:rPr>
                    <a:t> </a:t>
                  </a:r>
                </a:p>
              </p:txBody>
            </p:sp>
          </mc:Fallback>
        </mc:AlternateContent>
      </p:grpSp>
      <p:sp>
        <p:nvSpPr>
          <p:cNvPr id="413" name="ZoneTexte 412">
            <a:extLst>
              <a:ext uri="{FF2B5EF4-FFF2-40B4-BE49-F238E27FC236}">
                <a16:creationId xmlns:a16="http://schemas.microsoft.com/office/drawing/2014/main" id="{4C9ED740-4843-471E-A993-048BB1921651}"/>
              </a:ext>
            </a:extLst>
          </p:cNvPr>
          <p:cNvSpPr txBox="1"/>
          <p:nvPr/>
        </p:nvSpPr>
        <p:spPr>
          <a:xfrm>
            <a:off x="6744846" y="1850361"/>
            <a:ext cx="287258" cy="369332"/>
          </a:xfrm>
          <a:prstGeom prst="rect">
            <a:avLst/>
          </a:prstGeom>
          <a:noFill/>
        </p:spPr>
        <p:txBody>
          <a:bodyPr wrap="none" rtlCol="0">
            <a:spAutoFit/>
          </a:bodyPr>
          <a:lstStyle/>
          <a:p>
            <a:r>
              <a:rPr lang="el-GR" dirty="0">
                <a:latin typeface="Calibri" panose="020F0502020204030204" pitchFamily="34" charset="0"/>
                <a:cs typeface="Calibri" panose="020F0502020204030204" pitchFamily="34" charset="0"/>
              </a:rPr>
              <a:t>γ</a:t>
            </a:r>
            <a:endParaRPr lang="fr-FR" dirty="0"/>
          </a:p>
        </p:txBody>
      </p:sp>
      <p:cxnSp>
        <p:nvCxnSpPr>
          <p:cNvPr id="414" name="Connecteur droit avec flèche 413">
            <a:extLst>
              <a:ext uri="{FF2B5EF4-FFF2-40B4-BE49-F238E27FC236}">
                <a16:creationId xmlns:a16="http://schemas.microsoft.com/office/drawing/2014/main" id="{3BEB1D24-813B-46AB-A085-3036D9376A30}"/>
              </a:ext>
            </a:extLst>
          </p:cNvPr>
          <p:cNvCxnSpPr>
            <a:cxnSpLocks/>
          </p:cNvCxnSpPr>
          <p:nvPr/>
        </p:nvCxnSpPr>
        <p:spPr>
          <a:xfrm>
            <a:off x="7485930" y="2565738"/>
            <a:ext cx="54033" cy="292127"/>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a:extLst>
              <a:ext uri="{FF2B5EF4-FFF2-40B4-BE49-F238E27FC236}">
                <a16:creationId xmlns:a16="http://schemas.microsoft.com/office/drawing/2014/main" id="{899D7B48-B80D-4939-B922-33F19B082739}"/>
              </a:ext>
            </a:extLst>
          </p:cNvPr>
          <p:cNvCxnSpPr>
            <a:cxnSpLocks/>
          </p:cNvCxnSpPr>
          <p:nvPr/>
        </p:nvCxnSpPr>
        <p:spPr>
          <a:xfrm flipV="1">
            <a:off x="7531992" y="2159023"/>
            <a:ext cx="329387" cy="294449"/>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Connecteur droit avec flèche 417">
            <a:extLst>
              <a:ext uri="{FF2B5EF4-FFF2-40B4-BE49-F238E27FC236}">
                <a16:creationId xmlns:a16="http://schemas.microsoft.com/office/drawing/2014/main" id="{004AF9DE-B8A0-4CE9-989B-3414C0039B04}"/>
              </a:ext>
            </a:extLst>
          </p:cNvPr>
          <p:cNvCxnSpPr>
            <a:cxnSpLocks/>
          </p:cNvCxnSpPr>
          <p:nvPr/>
        </p:nvCxnSpPr>
        <p:spPr>
          <a:xfrm flipV="1">
            <a:off x="7567318" y="2250149"/>
            <a:ext cx="510127" cy="230175"/>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a:extLst>
              <a:ext uri="{FF2B5EF4-FFF2-40B4-BE49-F238E27FC236}">
                <a16:creationId xmlns:a16="http://schemas.microsoft.com/office/drawing/2014/main" id="{80C10F35-C3D3-41A0-935E-4F0C3B493200}"/>
              </a:ext>
            </a:extLst>
          </p:cNvPr>
          <p:cNvCxnSpPr>
            <a:cxnSpLocks/>
          </p:cNvCxnSpPr>
          <p:nvPr/>
        </p:nvCxnSpPr>
        <p:spPr>
          <a:xfrm flipV="1">
            <a:off x="7477906" y="2154103"/>
            <a:ext cx="47665" cy="297047"/>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Connecteur droit avec flèche 424">
            <a:extLst>
              <a:ext uri="{FF2B5EF4-FFF2-40B4-BE49-F238E27FC236}">
                <a16:creationId xmlns:a16="http://schemas.microsoft.com/office/drawing/2014/main" id="{C4DF8EB1-E81E-4514-BB48-5514A76240F3}"/>
              </a:ext>
            </a:extLst>
          </p:cNvPr>
          <p:cNvCxnSpPr>
            <a:cxnSpLocks/>
            <a:endCxn id="390" idx="1"/>
          </p:cNvCxnSpPr>
          <p:nvPr/>
        </p:nvCxnSpPr>
        <p:spPr>
          <a:xfrm>
            <a:off x="7507104" y="2536249"/>
            <a:ext cx="215950" cy="46830"/>
          </a:xfrm>
          <a:prstGeom prst="straightConnector1">
            <a:avLst/>
          </a:prstGeom>
          <a:ln w="28575">
            <a:solidFill>
              <a:srgbClr val="8D9DB1"/>
            </a:solidFill>
            <a:tailEnd type="triangle"/>
          </a:ln>
        </p:spPr>
        <p:style>
          <a:lnRef idx="1">
            <a:schemeClr val="accent1"/>
          </a:lnRef>
          <a:fillRef idx="0">
            <a:schemeClr val="accent1"/>
          </a:fillRef>
          <a:effectRef idx="0">
            <a:schemeClr val="accent1"/>
          </a:effectRef>
          <a:fontRef idx="minor">
            <a:schemeClr val="tx1"/>
          </a:fontRef>
        </p:style>
      </p:cxnSp>
      <p:sp>
        <p:nvSpPr>
          <p:cNvPr id="436" name="ZoneTexte 435">
            <a:extLst>
              <a:ext uri="{FF2B5EF4-FFF2-40B4-BE49-F238E27FC236}">
                <a16:creationId xmlns:a16="http://schemas.microsoft.com/office/drawing/2014/main" id="{65456213-692F-49B7-AF80-61169C28645E}"/>
              </a:ext>
            </a:extLst>
          </p:cNvPr>
          <p:cNvSpPr txBox="1"/>
          <p:nvPr/>
        </p:nvSpPr>
        <p:spPr>
          <a:xfrm>
            <a:off x="7132295" y="1611769"/>
            <a:ext cx="357790" cy="369332"/>
          </a:xfrm>
          <a:prstGeom prst="rect">
            <a:avLst/>
          </a:prstGeom>
          <a:noFill/>
        </p:spPr>
        <p:txBody>
          <a:bodyPr wrap="none" rtlCol="0">
            <a:spAutoFit/>
          </a:bodyPr>
          <a:lstStyle/>
          <a:p>
            <a:r>
              <a:rPr lang="fr-FR" dirty="0">
                <a:latin typeface="Agency FB" panose="020B0503020202020204" pitchFamily="34" charset="0"/>
              </a:rPr>
              <a:t>FP</a:t>
            </a:r>
          </a:p>
        </p:txBody>
      </p:sp>
      <p:sp>
        <p:nvSpPr>
          <p:cNvPr id="437" name="ZoneTexte 436">
            <a:extLst>
              <a:ext uri="{FF2B5EF4-FFF2-40B4-BE49-F238E27FC236}">
                <a16:creationId xmlns:a16="http://schemas.microsoft.com/office/drawing/2014/main" id="{2BA75F15-2F3D-49DE-9624-423DCC08E022}"/>
              </a:ext>
            </a:extLst>
          </p:cNvPr>
          <p:cNvSpPr txBox="1"/>
          <p:nvPr/>
        </p:nvSpPr>
        <p:spPr>
          <a:xfrm>
            <a:off x="7565808" y="2636855"/>
            <a:ext cx="357790" cy="369332"/>
          </a:xfrm>
          <a:prstGeom prst="rect">
            <a:avLst/>
          </a:prstGeom>
          <a:noFill/>
        </p:spPr>
        <p:txBody>
          <a:bodyPr wrap="none" rtlCol="0">
            <a:spAutoFit/>
          </a:bodyPr>
          <a:lstStyle/>
          <a:p>
            <a:r>
              <a:rPr lang="fr-FR" dirty="0">
                <a:latin typeface="Agency FB" panose="020B0503020202020204" pitchFamily="34" charset="0"/>
              </a:rPr>
              <a:t>FP</a:t>
            </a:r>
          </a:p>
        </p:txBody>
      </p:sp>
      <p:sp>
        <p:nvSpPr>
          <p:cNvPr id="438" name="Organigramme : Trier 437">
            <a:extLst>
              <a:ext uri="{FF2B5EF4-FFF2-40B4-BE49-F238E27FC236}">
                <a16:creationId xmlns:a16="http://schemas.microsoft.com/office/drawing/2014/main" id="{9E271117-B8B4-4D88-95F8-8577B6F24E5F}"/>
              </a:ext>
            </a:extLst>
          </p:cNvPr>
          <p:cNvSpPr>
            <a:spLocks noChangeAspect="1"/>
          </p:cNvSpPr>
          <p:nvPr/>
        </p:nvSpPr>
        <p:spPr>
          <a:xfrm>
            <a:off x="9637641" y="2082311"/>
            <a:ext cx="237546" cy="351565"/>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9" name="Organigramme : Trier 438">
            <a:extLst>
              <a:ext uri="{FF2B5EF4-FFF2-40B4-BE49-F238E27FC236}">
                <a16:creationId xmlns:a16="http://schemas.microsoft.com/office/drawing/2014/main" id="{E3736C7C-11EA-4D58-A736-DF75D0633C26}"/>
              </a:ext>
            </a:extLst>
          </p:cNvPr>
          <p:cNvSpPr>
            <a:spLocks noChangeAspect="1"/>
          </p:cNvSpPr>
          <p:nvPr/>
        </p:nvSpPr>
        <p:spPr>
          <a:xfrm>
            <a:off x="9624392" y="4160264"/>
            <a:ext cx="237546" cy="351565"/>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0" name="Organigramme : Trier 439">
            <a:extLst>
              <a:ext uri="{FF2B5EF4-FFF2-40B4-BE49-F238E27FC236}">
                <a16:creationId xmlns:a16="http://schemas.microsoft.com/office/drawing/2014/main" id="{A4306799-4BC6-4B9E-8731-CDF8ADCC618F}"/>
              </a:ext>
            </a:extLst>
          </p:cNvPr>
          <p:cNvSpPr>
            <a:spLocks noChangeAspect="1"/>
          </p:cNvSpPr>
          <p:nvPr/>
        </p:nvSpPr>
        <p:spPr>
          <a:xfrm>
            <a:off x="9658735" y="5074819"/>
            <a:ext cx="237546" cy="351565"/>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1" name="Organigramme : Trier 440">
            <a:extLst>
              <a:ext uri="{FF2B5EF4-FFF2-40B4-BE49-F238E27FC236}">
                <a16:creationId xmlns:a16="http://schemas.microsoft.com/office/drawing/2014/main" id="{710173E5-B90C-4CAB-AD34-2C59AA79923A}"/>
              </a:ext>
            </a:extLst>
          </p:cNvPr>
          <p:cNvSpPr>
            <a:spLocks noChangeAspect="1"/>
          </p:cNvSpPr>
          <p:nvPr/>
        </p:nvSpPr>
        <p:spPr>
          <a:xfrm>
            <a:off x="9670279" y="5942795"/>
            <a:ext cx="238381" cy="352800"/>
          </a:xfrm>
          <a:prstGeom prst="flowChartSo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2" name="Organigramme : Trier 441">
            <a:extLst>
              <a:ext uri="{FF2B5EF4-FFF2-40B4-BE49-F238E27FC236}">
                <a16:creationId xmlns:a16="http://schemas.microsoft.com/office/drawing/2014/main" id="{34B53BC7-D64E-415C-86E5-E7BC16720AD9}"/>
              </a:ext>
            </a:extLst>
          </p:cNvPr>
          <p:cNvSpPr>
            <a:spLocks noChangeAspect="1"/>
          </p:cNvSpPr>
          <p:nvPr/>
        </p:nvSpPr>
        <p:spPr>
          <a:xfrm>
            <a:off x="10577509" y="1333193"/>
            <a:ext cx="237546" cy="351565"/>
          </a:xfrm>
          <a:prstGeom prst="flowChartSort">
            <a:avLst/>
          </a:prstGeom>
          <a:solidFill>
            <a:srgbClr val="B7D4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3" name="Organigramme : Trier 442">
            <a:extLst>
              <a:ext uri="{FF2B5EF4-FFF2-40B4-BE49-F238E27FC236}">
                <a16:creationId xmlns:a16="http://schemas.microsoft.com/office/drawing/2014/main" id="{8079E593-7528-4D86-8C78-FE9B901D2108}"/>
              </a:ext>
            </a:extLst>
          </p:cNvPr>
          <p:cNvSpPr>
            <a:spLocks noChangeAspect="1"/>
          </p:cNvSpPr>
          <p:nvPr/>
        </p:nvSpPr>
        <p:spPr>
          <a:xfrm>
            <a:off x="10564260" y="3277409"/>
            <a:ext cx="237546" cy="351565"/>
          </a:xfrm>
          <a:prstGeom prst="flowChartSort">
            <a:avLst/>
          </a:prstGeom>
          <a:solidFill>
            <a:srgbClr val="B7D4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4" name="Organigramme : Trier 443">
            <a:extLst>
              <a:ext uri="{FF2B5EF4-FFF2-40B4-BE49-F238E27FC236}">
                <a16:creationId xmlns:a16="http://schemas.microsoft.com/office/drawing/2014/main" id="{9CDB5017-64A8-4ECC-9B68-0DD027EE8B81}"/>
              </a:ext>
            </a:extLst>
          </p:cNvPr>
          <p:cNvSpPr>
            <a:spLocks noChangeAspect="1"/>
          </p:cNvSpPr>
          <p:nvPr/>
        </p:nvSpPr>
        <p:spPr>
          <a:xfrm>
            <a:off x="10598603" y="4501545"/>
            <a:ext cx="237546" cy="351565"/>
          </a:xfrm>
          <a:prstGeom prst="flowChartSort">
            <a:avLst/>
          </a:prstGeom>
          <a:solidFill>
            <a:srgbClr val="B7D4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Organigramme : Trier 444">
            <a:extLst>
              <a:ext uri="{FF2B5EF4-FFF2-40B4-BE49-F238E27FC236}">
                <a16:creationId xmlns:a16="http://schemas.microsoft.com/office/drawing/2014/main" id="{7DE4E3CD-2ABD-418A-B043-24FC8B6F623C}"/>
              </a:ext>
            </a:extLst>
          </p:cNvPr>
          <p:cNvSpPr>
            <a:spLocks noChangeAspect="1"/>
          </p:cNvSpPr>
          <p:nvPr/>
        </p:nvSpPr>
        <p:spPr>
          <a:xfrm>
            <a:off x="10610147" y="5509657"/>
            <a:ext cx="238381" cy="352800"/>
          </a:xfrm>
          <a:prstGeom prst="flowChartSort">
            <a:avLst/>
          </a:prstGeom>
          <a:solidFill>
            <a:srgbClr val="B7D4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6" name="Organigramme : Trier 445">
            <a:extLst>
              <a:ext uri="{FF2B5EF4-FFF2-40B4-BE49-F238E27FC236}">
                <a16:creationId xmlns:a16="http://schemas.microsoft.com/office/drawing/2014/main" id="{B86331AA-D8CC-4DDA-A93B-173BD08D6B28}"/>
              </a:ext>
            </a:extLst>
          </p:cNvPr>
          <p:cNvSpPr>
            <a:spLocks noChangeAspect="1"/>
          </p:cNvSpPr>
          <p:nvPr/>
        </p:nvSpPr>
        <p:spPr>
          <a:xfrm>
            <a:off x="10632504" y="2277772"/>
            <a:ext cx="237546" cy="351565"/>
          </a:xfrm>
          <a:prstGeom prst="flowChartSort">
            <a:avLst/>
          </a:prstGeom>
          <a:solidFill>
            <a:srgbClr val="B7D43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8" name="Connecteur droit 447">
            <a:extLst>
              <a:ext uri="{FF2B5EF4-FFF2-40B4-BE49-F238E27FC236}">
                <a16:creationId xmlns:a16="http://schemas.microsoft.com/office/drawing/2014/main" id="{E1426F5F-0327-452B-BD2D-D6C59EC61C1E}"/>
              </a:ext>
            </a:extLst>
          </p:cNvPr>
          <p:cNvCxnSpPr>
            <a:stCxn id="441" idx="3"/>
            <a:endCxn id="445" idx="1"/>
          </p:cNvCxnSpPr>
          <p:nvPr/>
        </p:nvCxnSpPr>
        <p:spPr>
          <a:xfrm flipV="1">
            <a:off x="9908660" y="5686057"/>
            <a:ext cx="701487" cy="433138"/>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9" name="Connecteur droit 448">
            <a:extLst>
              <a:ext uri="{FF2B5EF4-FFF2-40B4-BE49-F238E27FC236}">
                <a16:creationId xmlns:a16="http://schemas.microsoft.com/office/drawing/2014/main" id="{775B2594-6ACE-4C71-917F-A793B46E47AA}"/>
              </a:ext>
            </a:extLst>
          </p:cNvPr>
          <p:cNvCxnSpPr>
            <a:cxnSpLocks/>
            <a:stCxn id="438" idx="3"/>
            <a:endCxn id="442" idx="1"/>
          </p:cNvCxnSpPr>
          <p:nvPr/>
        </p:nvCxnSpPr>
        <p:spPr>
          <a:xfrm flipV="1">
            <a:off x="9875187" y="1508976"/>
            <a:ext cx="702322" cy="749118"/>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1" name="Connecteur droit 450">
            <a:extLst>
              <a:ext uri="{FF2B5EF4-FFF2-40B4-BE49-F238E27FC236}">
                <a16:creationId xmlns:a16="http://schemas.microsoft.com/office/drawing/2014/main" id="{82567523-AD1A-4BC5-AE4D-DB4AEFE83C00}"/>
              </a:ext>
            </a:extLst>
          </p:cNvPr>
          <p:cNvCxnSpPr>
            <a:cxnSpLocks/>
            <a:stCxn id="438" idx="3"/>
            <a:endCxn id="446" idx="1"/>
          </p:cNvCxnSpPr>
          <p:nvPr/>
        </p:nvCxnSpPr>
        <p:spPr>
          <a:xfrm>
            <a:off x="9875187" y="2258094"/>
            <a:ext cx="757317" cy="195461"/>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3" name="Connecteur droit 452">
            <a:extLst>
              <a:ext uri="{FF2B5EF4-FFF2-40B4-BE49-F238E27FC236}">
                <a16:creationId xmlns:a16="http://schemas.microsoft.com/office/drawing/2014/main" id="{A73EB2B6-B71C-4BC1-AD26-F4C81789426A}"/>
              </a:ext>
            </a:extLst>
          </p:cNvPr>
          <p:cNvCxnSpPr>
            <a:cxnSpLocks/>
            <a:stCxn id="438" idx="3"/>
            <a:endCxn id="443" idx="1"/>
          </p:cNvCxnSpPr>
          <p:nvPr/>
        </p:nvCxnSpPr>
        <p:spPr>
          <a:xfrm>
            <a:off x="9875187" y="2258094"/>
            <a:ext cx="689073" cy="1195098"/>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5" name="Connecteur droit 454">
            <a:extLst>
              <a:ext uri="{FF2B5EF4-FFF2-40B4-BE49-F238E27FC236}">
                <a16:creationId xmlns:a16="http://schemas.microsoft.com/office/drawing/2014/main" id="{318B1C9B-0C8D-41D5-8E1E-06651758FE69}"/>
              </a:ext>
            </a:extLst>
          </p:cNvPr>
          <p:cNvCxnSpPr>
            <a:cxnSpLocks/>
            <a:stCxn id="438" idx="3"/>
            <a:endCxn id="444" idx="1"/>
          </p:cNvCxnSpPr>
          <p:nvPr/>
        </p:nvCxnSpPr>
        <p:spPr>
          <a:xfrm>
            <a:off x="9875187" y="2258094"/>
            <a:ext cx="723416" cy="2419234"/>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8" name="Connecteur droit 457">
            <a:extLst>
              <a:ext uri="{FF2B5EF4-FFF2-40B4-BE49-F238E27FC236}">
                <a16:creationId xmlns:a16="http://schemas.microsoft.com/office/drawing/2014/main" id="{D116421D-DD3D-4DCE-8437-A9BAF7F99DE0}"/>
              </a:ext>
            </a:extLst>
          </p:cNvPr>
          <p:cNvCxnSpPr>
            <a:cxnSpLocks/>
            <a:stCxn id="438" idx="3"/>
            <a:endCxn id="445" idx="1"/>
          </p:cNvCxnSpPr>
          <p:nvPr/>
        </p:nvCxnSpPr>
        <p:spPr>
          <a:xfrm>
            <a:off x="9875187" y="2258094"/>
            <a:ext cx="734960" cy="3427963"/>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1" name="Connecteur droit 460">
            <a:extLst>
              <a:ext uri="{FF2B5EF4-FFF2-40B4-BE49-F238E27FC236}">
                <a16:creationId xmlns:a16="http://schemas.microsoft.com/office/drawing/2014/main" id="{7C1DDED1-0E5C-478E-9097-3D769C58EEEB}"/>
              </a:ext>
            </a:extLst>
          </p:cNvPr>
          <p:cNvCxnSpPr>
            <a:cxnSpLocks/>
            <a:stCxn id="439" idx="3"/>
            <a:endCxn id="446" idx="1"/>
          </p:cNvCxnSpPr>
          <p:nvPr/>
        </p:nvCxnSpPr>
        <p:spPr>
          <a:xfrm flipV="1">
            <a:off x="9861938" y="2453555"/>
            <a:ext cx="770566" cy="1882492"/>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4" name="Connecteur droit 463">
            <a:extLst>
              <a:ext uri="{FF2B5EF4-FFF2-40B4-BE49-F238E27FC236}">
                <a16:creationId xmlns:a16="http://schemas.microsoft.com/office/drawing/2014/main" id="{A4592F25-BF43-48AF-8E8A-70AF904E12D0}"/>
              </a:ext>
            </a:extLst>
          </p:cNvPr>
          <p:cNvCxnSpPr>
            <a:cxnSpLocks/>
            <a:stCxn id="439" idx="3"/>
            <a:endCxn id="444" idx="1"/>
          </p:cNvCxnSpPr>
          <p:nvPr/>
        </p:nvCxnSpPr>
        <p:spPr>
          <a:xfrm>
            <a:off x="9861938" y="4336047"/>
            <a:ext cx="736665" cy="341281"/>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7" name="Connecteur droit 466">
            <a:extLst>
              <a:ext uri="{FF2B5EF4-FFF2-40B4-BE49-F238E27FC236}">
                <a16:creationId xmlns:a16="http://schemas.microsoft.com/office/drawing/2014/main" id="{C810BFA7-461C-4D78-B8DA-66B50A29DFEC}"/>
              </a:ext>
            </a:extLst>
          </p:cNvPr>
          <p:cNvCxnSpPr>
            <a:cxnSpLocks/>
            <a:stCxn id="440" idx="3"/>
            <a:endCxn id="446" idx="1"/>
          </p:cNvCxnSpPr>
          <p:nvPr/>
        </p:nvCxnSpPr>
        <p:spPr>
          <a:xfrm flipV="1">
            <a:off x="9896281" y="2453555"/>
            <a:ext cx="736223" cy="2797047"/>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0" name="Connecteur droit 469">
            <a:extLst>
              <a:ext uri="{FF2B5EF4-FFF2-40B4-BE49-F238E27FC236}">
                <a16:creationId xmlns:a16="http://schemas.microsoft.com/office/drawing/2014/main" id="{9BFAF9D2-A61B-4B42-9903-101D5FAB48E3}"/>
              </a:ext>
            </a:extLst>
          </p:cNvPr>
          <p:cNvCxnSpPr>
            <a:cxnSpLocks/>
            <a:stCxn id="440" idx="3"/>
            <a:endCxn id="444" idx="1"/>
          </p:cNvCxnSpPr>
          <p:nvPr/>
        </p:nvCxnSpPr>
        <p:spPr>
          <a:xfrm flipV="1">
            <a:off x="9896281" y="4677328"/>
            <a:ext cx="702322" cy="573274"/>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sp>
        <p:nvSpPr>
          <p:cNvPr id="490" name="ZoneTexte 489">
            <a:extLst>
              <a:ext uri="{FF2B5EF4-FFF2-40B4-BE49-F238E27FC236}">
                <a16:creationId xmlns:a16="http://schemas.microsoft.com/office/drawing/2014/main" id="{ABFA07DA-7A71-49CF-9400-9B3627C6F312}"/>
              </a:ext>
            </a:extLst>
          </p:cNvPr>
          <p:cNvSpPr txBox="1"/>
          <p:nvPr/>
        </p:nvSpPr>
        <p:spPr>
          <a:xfrm>
            <a:off x="3461603" y="1997557"/>
            <a:ext cx="271228" cy="369332"/>
          </a:xfrm>
          <a:prstGeom prst="rect">
            <a:avLst/>
          </a:prstGeom>
          <a:noFill/>
        </p:spPr>
        <p:txBody>
          <a:bodyPr wrap="none" rtlCol="0">
            <a:spAutoFit/>
          </a:bodyPr>
          <a:lstStyle/>
          <a:p>
            <a:r>
              <a:rPr lang="fr-FR" dirty="0">
                <a:latin typeface="Agency FB" panose="020B0503020202020204" pitchFamily="34" charset="0"/>
              </a:rPr>
              <a:t>n</a:t>
            </a:r>
          </a:p>
        </p:txBody>
      </p:sp>
      <p:pic>
        <p:nvPicPr>
          <p:cNvPr id="500" name="Picture 5">
            <a:extLst>
              <a:ext uri="{FF2B5EF4-FFF2-40B4-BE49-F238E27FC236}">
                <a16:creationId xmlns:a16="http://schemas.microsoft.com/office/drawing/2014/main" id="{136E0A27-F9FC-4781-9A2A-780D8462532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7654948" y="1507020"/>
            <a:ext cx="360000" cy="263788"/>
          </a:xfrm>
          <a:prstGeom prst="snip2SameRect">
            <a:avLst>
              <a:gd name="adj1" fmla="val 47159"/>
              <a:gd name="adj2" fmla="val 22468"/>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 name="Picture 5">
            <a:extLst>
              <a:ext uri="{FF2B5EF4-FFF2-40B4-BE49-F238E27FC236}">
                <a16:creationId xmlns:a16="http://schemas.microsoft.com/office/drawing/2014/main" id="{83CEAC2B-AA71-4737-9252-AFAD99ED683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7921420" y="1265043"/>
            <a:ext cx="360000" cy="263788"/>
          </a:xfrm>
          <a:prstGeom prst="snip2SameRect">
            <a:avLst>
              <a:gd name="adj1" fmla="val 47159"/>
              <a:gd name="adj2" fmla="val 22468"/>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2" name="Picture 5">
            <a:extLst>
              <a:ext uri="{FF2B5EF4-FFF2-40B4-BE49-F238E27FC236}">
                <a16:creationId xmlns:a16="http://schemas.microsoft.com/office/drawing/2014/main" id="{9E42B175-054D-4F41-BC69-D5C0B566741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8230635" y="1025436"/>
            <a:ext cx="360000" cy="263788"/>
          </a:xfrm>
          <a:prstGeom prst="snip2SameRect">
            <a:avLst>
              <a:gd name="adj1" fmla="val 47159"/>
              <a:gd name="adj2" fmla="val 22468"/>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3" name="Picture 5">
            <a:extLst>
              <a:ext uri="{FF2B5EF4-FFF2-40B4-BE49-F238E27FC236}">
                <a16:creationId xmlns:a16="http://schemas.microsoft.com/office/drawing/2014/main" id="{4AE1DB90-E9D4-497A-9DB5-9C1F47A5EA0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8844982" y="572144"/>
            <a:ext cx="345755" cy="253350"/>
          </a:xfrm>
          <a:prstGeom prst="snip2SameRect">
            <a:avLst>
              <a:gd name="adj1" fmla="val 47159"/>
              <a:gd name="adj2" fmla="val 22468"/>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4" name="Picture 5">
            <a:extLst>
              <a:ext uri="{FF2B5EF4-FFF2-40B4-BE49-F238E27FC236}">
                <a16:creationId xmlns:a16="http://schemas.microsoft.com/office/drawing/2014/main" id="{44DC6EEE-99B0-46E3-B9B4-CF6C340CCC0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43" t="44158" r="83174" b="46894"/>
          <a:stretch/>
        </p:blipFill>
        <p:spPr bwMode="auto">
          <a:xfrm>
            <a:off x="8540705" y="800836"/>
            <a:ext cx="360000" cy="263788"/>
          </a:xfrm>
          <a:prstGeom prst="snip2SameRect">
            <a:avLst>
              <a:gd name="adj1" fmla="val 47159"/>
              <a:gd name="adj2" fmla="val 22468"/>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5" name="Connecteur droit avec flèche 504">
            <a:extLst>
              <a:ext uri="{FF2B5EF4-FFF2-40B4-BE49-F238E27FC236}">
                <a16:creationId xmlns:a16="http://schemas.microsoft.com/office/drawing/2014/main" id="{88A42ED3-08B8-4E72-B126-06FFDB5644B8}"/>
              </a:ext>
            </a:extLst>
          </p:cNvPr>
          <p:cNvCxnSpPr>
            <a:cxnSpLocks/>
          </p:cNvCxnSpPr>
          <p:nvPr/>
        </p:nvCxnSpPr>
        <p:spPr>
          <a:xfrm flipV="1">
            <a:off x="7663643" y="1743003"/>
            <a:ext cx="83656" cy="72402"/>
          </a:xfrm>
          <a:prstGeom prst="straightConnector1">
            <a:avLst/>
          </a:prstGeom>
          <a:ln w="127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11" name="Connecteur droit avec flèche 510">
            <a:extLst>
              <a:ext uri="{FF2B5EF4-FFF2-40B4-BE49-F238E27FC236}">
                <a16:creationId xmlns:a16="http://schemas.microsoft.com/office/drawing/2014/main" id="{FEADCE84-8510-4220-8702-10AAAC14CB7D}"/>
              </a:ext>
            </a:extLst>
          </p:cNvPr>
          <p:cNvCxnSpPr>
            <a:cxnSpLocks/>
          </p:cNvCxnSpPr>
          <p:nvPr/>
        </p:nvCxnSpPr>
        <p:spPr>
          <a:xfrm flipV="1">
            <a:off x="8501516" y="1010929"/>
            <a:ext cx="83656" cy="72402"/>
          </a:xfrm>
          <a:prstGeom prst="straightConnector1">
            <a:avLst/>
          </a:prstGeom>
          <a:ln w="127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12" name="Connecteur droit avec flèche 511">
            <a:extLst>
              <a:ext uri="{FF2B5EF4-FFF2-40B4-BE49-F238E27FC236}">
                <a16:creationId xmlns:a16="http://schemas.microsoft.com/office/drawing/2014/main" id="{AFEBC30D-9FD0-4CBE-B02E-CAE123D47E8C}"/>
              </a:ext>
            </a:extLst>
          </p:cNvPr>
          <p:cNvCxnSpPr>
            <a:cxnSpLocks/>
          </p:cNvCxnSpPr>
          <p:nvPr/>
        </p:nvCxnSpPr>
        <p:spPr>
          <a:xfrm flipV="1">
            <a:off x="8196931" y="1251782"/>
            <a:ext cx="83656" cy="72402"/>
          </a:xfrm>
          <a:prstGeom prst="straightConnector1">
            <a:avLst/>
          </a:prstGeom>
          <a:ln w="127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13" name="Connecteur droit avec flèche 512">
            <a:extLst>
              <a:ext uri="{FF2B5EF4-FFF2-40B4-BE49-F238E27FC236}">
                <a16:creationId xmlns:a16="http://schemas.microsoft.com/office/drawing/2014/main" id="{153033F9-3945-4637-A3F6-012AE7385BA7}"/>
              </a:ext>
            </a:extLst>
          </p:cNvPr>
          <p:cNvCxnSpPr>
            <a:cxnSpLocks/>
          </p:cNvCxnSpPr>
          <p:nvPr/>
        </p:nvCxnSpPr>
        <p:spPr>
          <a:xfrm flipV="1">
            <a:off x="7925878" y="1484390"/>
            <a:ext cx="83656" cy="72402"/>
          </a:xfrm>
          <a:prstGeom prst="straightConnector1">
            <a:avLst/>
          </a:prstGeom>
          <a:ln w="127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14" name="Connecteur droit avec flèche 513">
            <a:extLst>
              <a:ext uri="{FF2B5EF4-FFF2-40B4-BE49-F238E27FC236}">
                <a16:creationId xmlns:a16="http://schemas.microsoft.com/office/drawing/2014/main" id="{D293F4AC-71D5-49FB-8C71-4C9A6E2A3D8D}"/>
              </a:ext>
            </a:extLst>
          </p:cNvPr>
          <p:cNvCxnSpPr>
            <a:cxnSpLocks/>
          </p:cNvCxnSpPr>
          <p:nvPr/>
        </p:nvCxnSpPr>
        <p:spPr>
          <a:xfrm flipV="1">
            <a:off x="8826026" y="785395"/>
            <a:ext cx="83656" cy="72402"/>
          </a:xfrm>
          <a:prstGeom prst="straightConnector1">
            <a:avLst/>
          </a:prstGeom>
          <a:ln w="127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grpSp>
        <p:nvGrpSpPr>
          <p:cNvPr id="525" name="Groupe 524">
            <a:extLst>
              <a:ext uri="{FF2B5EF4-FFF2-40B4-BE49-F238E27FC236}">
                <a16:creationId xmlns:a16="http://schemas.microsoft.com/office/drawing/2014/main" id="{D59E6FE4-1DFB-4225-B403-7703F74C1D53}"/>
              </a:ext>
            </a:extLst>
          </p:cNvPr>
          <p:cNvGrpSpPr/>
          <p:nvPr/>
        </p:nvGrpSpPr>
        <p:grpSpPr>
          <a:xfrm>
            <a:off x="7615799" y="1270994"/>
            <a:ext cx="245580" cy="236963"/>
            <a:chOff x="7615799" y="1270994"/>
            <a:chExt cx="245580" cy="236963"/>
          </a:xfrm>
        </p:grpSpPr>
        <p:grpSp>
          <p:nvGrpSpPr>
            <p:cNvPr id="523" name="Groupe 522">
              <a:extLst>
                <a:ext uri="{FF2B5EF4-FFF2-40B4-BE49-F238E27FC236}">
                  <a16:creationId xmlns:a16="http://schemas.microsoft.com/office/drawing/2014/main" id="{0CF2FC96-6524-4DDC-8A36-E2402286CAF0}"/>
                </a:ext>
              </a:extLst>
            </p:cNvPr>
            <p:cNvGrpSpPr/>
            <p:nvPr/>
          </p:nvGrpSpPr>
          <p:grpSpPr>
            <a:xfrm>
              <a:off x="7774997" y="1379551"/>
              <a:ext cx="36570" cy="128406"/>
              <a:chOff x="7533689" y="1339201"/>
              <a:chExt cx="36570" cy="128406"/>
            </a:xfrm>
          </p:grpSpPr>
          <p:sp>
            <p:nvSpPr>
              <p:cNvPr id="515" name="Ellipse 514">
                <a:extLst>
                  <a:ext uri="{FF2B5EF4-FFF2-40B4-BE49-F238E27FC236}">
                    <a16:creationId xmlns:a16="http://schemas.microsoft.com/office/drawing/2014/main" id="{ED6849D3-276C-42E5-B69C-701FA0C00AA3}"/>
                  </a:ext>
                </a:extLst>
              </p:cNvPr>
              <p:cNvSpPr>
                <a:spLocks noChangeAspect="1"/>
              </p:cNvSpPr>
              <p:nvPr/>
            </p:nvSpPr>
            <p:spPr>
              <a:xfrm>
                <a:off x="7534259" y="1339201"/>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1" name="Connecteur droit avec flèche 520">
                <a:extLst>
                  <a:ext uri="{FF2B5EF4-FFF2-40B4-BE49-F238E27FC236}">
                    <a16:creationId xmlns:a16="http://schemas.microsoft.com/office/drawing/2014/main" id="{AD8BCAB4-9E78-48B0-BA94-CF3B784BD3D6}"/>
                  </a:ext>
                </a:extLst>
              </p:cNvPr>
              <p:cNvCxnSpPr>
                <a:cxnSpLocks/>
              </p:cNvCxnSpPr>
              <p:nvPr/>
            </p:nvCxnSpPr>
            <p:spPr>
              <a:xfrm flipV="1">
                <a:off x="7533689" y="1406897"/>
                <a:ext cx="12548" cy="6071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524" name="ZoneTexte 523">
              <a:extLst>
                <a:ext uri="{FF2B5EF4-FFF2-40B4-BE49-F238E27FC236}">
                  <a16:creationId xmlns:a16="http://schemas.microsoft.com/office/drawing/2014/main" id="{6C619979-2F55-49A8-8DA9-C85FCC3CAD14}"/>
                </a:ext>
              </a:extLst>
            </p:cNvPr>
            <p:cNvSpPr txBox="1"/>
            <p:nvPr/>
          </p:nvSpPr>
          <p:spPr>
            <a:xfrm>
              <a:off x="7615799" y="1270994"/>
              <a:ext cx="245580" cy="200055"/>
            </a:xfrm>
            <a:prstGeom prst="rect">
              <a:avLst/>
            </a:prstGeom>
            <a:noFill/>
          </p:spPr>
          <p:txBody>
            <a:bodyPr wrap="none" rtlCol="0">
              <a:spAutoFit/>
            </a:bodyPr>
            <a:lstStyle/>
            <a:p>
              <a:r>
                <a:rPr lang="fr-FR" sz="700" i="1" dirty="0"/>
                <a:t>e</a:t>
              </a:r>
              <a:r>
                <a:rPr lang="fr-FR" sz="700" baseline="30000" dirty="0"/>
                <a:t>-</a:t>
              </a:r>
            </a:p>
          </p:txBody>
        </p:sp>
      </p:grpSp>
      <p:grpSp>
        <p:nvGrpSpPr>
          <p:cNvPr id="526" name="Groupe 525">
            <a:extLst>
              <a:ext uri="{FF2B5EF4-FFF2-40B4-BE49-F238E27FC236}">
                <a16:creationId xmlns:a16="http://schemas.microsoft.com/office/drawing/2014/main" id="{EDC82CB0-D0E3-4018-A595-8BEAF11BA3FB}"/>
              </a:ext>
            </a:extLst>
          </p:cNvPr>
          <p:cNvGrpSpPr/>
          <p:nvPr/>
        </p:nvGrpSpPr>
        <p:grpSpPr>
          <a:xfrm>
            <a:off x="8522420" y="547036"/>
            <a:ext cx="245580" cy="236963"/>
            <a:chOff x="7615799" y="1270994"/>
            <a:chExt cx="245580" cy="236963"/>
          </a:xfrm>
        </p:grpSpPr>
        <p:grpSp>
          <p:nvGrpSpPr>
            <p:cNvPr id="527" name="Groupe 526">
              <a:extLst>
                <a:ext uri="{FF2B5EF4-FFF2-40B4-BE49-F238E27FC236}">
                  <a16:creationId xmlns:a16="http://schemas.microsoft.com/office/drawing/2014/main" id="{5050409F-DAD0-4E50-9E33-8F74FC9C6F49}"/>
                </a:ext>
              </a:extLst>
            </p:cNvPr>
            <p:cNvGrpSpPr/>
            <p:nvPr/>
          </p:nvGrpSpPr>
          <p:grpSpPr>
            <a:xfrm>
              <a:off x="7774997" y="1379551"/>
              <a:ext cx="36570" cy="128406"/>
              <a:chOff x="7533689" y="1339201"/>
              <a:chExt cx="36570" cy="128406"/>
            </a:xfrm>
          </p:grpSpPr>
          <p:sp>
            <p:nvSpPr>
              <p:cNvPr id="529" name="Ellipse 528">
                <a:extLst>
                  <a:ext uri="{FF2B5EF4-FFF2-40B4-BE49-F238E27FC236}">
                    <a16:creationId xmlns:a16="http://schemas.microsoft.com/office/drawing/2014/main" id="{18BC1DE1-A56D-4083-87DB-6563F112FE69}"/>
                  </a:ext>
                </a:extLst>
              </p:cNvPr>
              <p:cNvSpPr>
                <a:spLocks noChangeAspect="1"/>
              </p:cNvSpPr>
              <p:nvPr/>
            </p:nvSpPr>
            <p:spPr>
              <a:xfrm>
                <a:off x="7534259" y="1339201"/>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0" name="Connecteur droit avec flèche 529">
                <a:extLst>
                  <a:ext uri="{FF2B5EF4-FFF2-40B4-BE49-F238E27FC236}">
                    <a16:creationId xmlns:a16="http://schemas.microsoft.com/office/drawing/2014/main" id="{447611B7-1396-49C1-AA7F-D9D8025941E9}"/>
                  </a:ext>
                </a:extLst>
              </p:cNvPr>
              <p:cNvCxnSpPr>
                <a:cxnSpLocks/>
              </p:cNvCxnSpPr>
              <p:nvPr/>
            </p:nvCxnSpPr>
            <p:spPr>
              <a:xfrm flipV="1">
                <a:off x="7533689" y="1406897"/>
                <a:ext cx="12548" cy="6071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528" name="ZoneTexte 527">
              <a:extLst>
                <a:ext uri="{FF2B5EF4-FFF2-40B4-BE49-F238E27FC236}">
                  <a16:creationId xmlns:a16="http://schemas.microsoft.com/office/drawing/2014/main" id="{9B27B1DE-2220-434F-894B-56E48A77541F}"/>
                </a:ext>
              </a:extLst>
            </p:cNvPr>
            <p:cNvSpPr txBox="1"/>
            <p:nvPr/>
          </p:nvSpPr>
          <p:spPr>
            <a:xfrm>
              <a:off x="7615799" y="1270994"/>
              <a:ext cx="245580" cy="200055"/>
            </a:xfrm>
            <a:prstGeom prst="rect">
              <a:avLst/>
            </a:prstGeom>
            <a:noFill/>
          </p:spPr>
          <p:txBody>
            <a:bodyPr wrap="none" rtlCol="0">
              <a:spAutoFit/>
            </a:bodyPr>
            <a:lstStyle/>
            <a:p>
              <a:r>
                <a:rPr lang="fr-FR" sz="700" i="1" dirty="0"/>
                <a:t>e</a:t>
              </a:r>
              <a:r>
                <a:rPr lang="fr-FR" sz="700" baseline="30000" dirty="0"/>
                <a:t>-</a:t>
              </a:r>
            </a:p>
          </p:txBody>
        </p:sp>
      </p:grpSp>
      <p:grpSp>
        <p:nvGrpSpPr>
          <p:cNvPr id="531" name="Groupe 530">
            <a:extLst>
              <a:ext uri="{FF2B5EF4-FFF2-40B4-BE49-F238E27FC236}">
                <a16:creationId xmlns:a16="http://schemas.microsoft.com/office/drawing/2014/main" id="{A7420B42-DCA7-45CA-9110-A811B517F743}"/>
              </a:ext>
            </a:extLst>
          </p:cNvPr>
          <p:cNvGrpSpPr/>
          <p:nvPr/>
        </p:nvGrpSpPr>
        <p:grpSpPr>
          <a:xfrm>
            <a:off x="8180421" y="773210"/>
            <a:ext cx="245580" cy="236963"/>
            <a:chOff x="7615799" y="1270994"/>
            <a:chExt cx="245580" cy="236963"/>
          </a:xfrm>
        </p:grpSpPr>
        <p:grpSp>
          <p:nvGrpSpPr>
            <p:cNvPr id="532" name="Groupe 531">
              <a:extLst>
                <a:ext uri="{FF2B5EF4-FFF2-40B4-BE49-F238E27FC236}">
                  <a16:creationId xmlns:a16="http://schemas.microsoft.com/office/drawing/2014/main" id="{51088717-7347-498C-8442-7A73312AE5EC}"/>
                </a:ext>
              </a:extLst>
            </p:cNvPr>
            <p:cNvGrpSpPr/>
            <p:nvPr/>
          </p:nvGrpSpPr>
          <p:grpSpPr>
            <a:xfrm>
              <a:off x="7774997" y="1379551"/>
              <a:ext cx="36570" cy="128406"/>
              <a:chOff x="7533689" y="1339201"/>
              <a:chExt cx="36570" cy="128406"/>
            </a:xfrm>
          </p:grpSpPr>
          <p:sp>
            <p:nvSpPr>
              <p:cNvPr id="534" name="Ellipse 533">
                <a:extLst>
                  <a:ext uri="{FF2B5EF4-FFF2-40B4-BE49-F238E27FC236}">
                    <a16:creationId xmlns:a16="http://schemas.microsoft.com/office/drawing/2014/main" id="{565A63AA-7C78-4774-A539-892DAF95D0A5}"/>
                  </a:ext>
                </a:extLst>
              </p:cNvPr>
              <p:cNvSpPr>
                <a:spLocks noChangeAspect="1"/>
              </p:cNvSpPr>
              <p:nvPr/>
            </p:nvSpPr>
            <p:spPr>
              <a:xfrm>
                <a:off x="7534259" y="1339201"/>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5" name="Connecteur droit avec flèche 534">
                <a:extLst>
                  <a:ext uri="{FF2B5EF4-FFF2-40B4-BE49-F238E27FC236}">
                    <a16:creationId xmlns:a16="http://schemas.microsoft.com/office/drawing/2014/main" id="{58B746A0-8D9B-494F-A4E1-164FB8842DAF}"/>
                  </a:ext>
                </a:extLst>
              </p:cNvPr>
              <p:cNvCxnSpPr>
                <a:cxnSpLocks/>
              </p:cNvCxnSpPr>
              <p:nvPr/>
            </p:nvCxnSpPr>
            <p:spPr>
              <a:xfrm flipV="1">
                <a:off x="7533689" y="1406897"/>
                <a:ext cx="12548" cy="6071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533" name="ZoneTexte 532">
              <a:extLst>
                <a:ext uri="{FF2B5EF4-FFF2-40B4-BE49-F238E27FC236}">
                  <a16:creationId xmlns:a16="http://schemas.microsoft.com/office/drawing/2014/main" id="{EFBAAFD5-F9DF-4DD7-A204-1FE107CB289D}"/>
                </a:ext>
              </a:extLst>
            </p:cNvPr>
            <p:cNvSpPr txBox="1"/>
            <p:nvPr/>
          </p:nvSpPr>
          <p:spPr>
            <a:xfrm>
              <a:off x="7615799" y="1270994"/>
              <a:ext cx="245580" cy="200055"/>
            </a:xfrm>
            <a:prstGeom prst="rect">
              <a:avLst/>
            </a:prstGeom>
            <a:noFill/>
          </p:spPr>
          <p:txBody>
            <a:bodyPr wrap="none" rtlCol="0">
              <a:spAutoFit/>
            </a:bodyPr>
            <a:lstStyle/>
            <a:p>
              <a:r>
                <a:rPr lang="fr-FR" sz="700" i="1" dirty="0"/>
                <a:t>e</a:t>
              </a:r>
              <a:r>
                <a:rPr lang="fr-FR" sz="700" baseline="30000" dirty="0"/>
                <a:t>-</a:t>
              </a:r>
            </a:p>
          </p:txBody>
        </p:sp>
      </p:grpSp>
      <p:grpSp>
        <p:nvGrpSpPr>
          <p:cNvPr id="536" name="Groupe 535">
            <a:extLst>
              <a:ext uri="{FF2B5EF4-FFF2-40B4-BE49-F238E27FC236}">
                <a16:creationId xmlns:a16="http://schemas.microsoft.com/office/drawing/2014/main" id="{5082368C-1C06-4A21-AC87-F1F1014237AB}"/>
              </a:ext>
            </a:extLst>
          </p:cNvPr>
          <p:cNvGrpSpPr/>
          <p:nvPr/>
        </p:nvGrpSpPr>
        <p:grpSpPr>
          <a:xfrm>
            <a:off x="7901555" y="1034462"/>
            <a:ext cx="245580" cy="236963"/>
            <a:chOff x="7615799" y="1270994"/>
            <a:chExt cx="245580" cy="236963"/>
          </a:xfrm>
        </p:grpSpPr>
        <p:grpSp>
          <p:nvGrpSpPr>
            <p:cNvPr id="537" name="Groupe 536">
              <a:extLst>
                <a:ext uri="{FF2B5EF4-FFF2-40B4-BE49-F238E27FC236}">
                  <a16:creationId xmlns:a16="http://schemas.microsoft.com/office/drawing/2014/main" id="{1ECA44D2-1925-4FC6-9EEB-7395CF0AC0FE}"/>
                </a:ext>
              </a:extLst>
            </p:cNvPr>
            <p:cNvGrpSpPr/>
            <p:nvPr/>
          </p:nvGrpSpPr>
          <p:grpSpPr>
            <a:xfrm>
              <a:off x="7774997" y="1379551"/>
              <a:ext cx="36570" cy="128406"/>
              <a:chOff x="7533689" y="1339201"/>
              <a:chExt cx="36570" cy="128406"/>
            </a:xfrm>
          </p:grpSpPr>
          <p:sp>
            <p:nvSpPr>
              <p:cNvPr id="539" name="Ellipse 538">
                <a:extLst>
                  <a:ext uri="{FF2B5EF4-FFF2-40B4-BE49-F238E27FC236}">
                    <a16:creationId xmlns:a16="http://schemas.microsoft.com/office/drawing/2014/main" id="{EBA7A639-C3EF-44E5-8C14-1580AB9C2ECD}"/>
                  </a:ext>
                </a:extLst>
              </p:cNvPr>
              <p:cNvSpPr>
                <a:spLocks noChangeAspect="1"/>
              </p:cNvSpPr>
              <p:nvPr/>
            </p:nvSpPr>
            <p:spPr>
              <a:xfrm>
                <a:off x="7534259" y="1339201"/>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0" name="Connecteur droit avec flèche 539">
                <a:extLst>
                  <a:ext uri="{FF2B5EF4-FFF2-40B4-BE49-F238E27FC236}">
                    <a16:creationId xmlns:a16="http://schemas.microsoft.com/office/drawing/2014/main" id="{CCE4574A-6EF0-4D63-9F14-4AFF61962474}"/>
                  </a:ext>
                </a:extLst>
              </p:cNvPr>
              <p:cNvCxnSpPr>
                <a:cxnSpLocks/>
              </p:cNvCxnSpPr>
              <p:nvPr/>
            </p:nvCxnSpPr>
            <p:spPr>
              <a:xfrm flipV="1">
                <a:off x="7533689" y="1406897"/>
                <a:ext cx="12548" cy="6071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538" name="ZoneTexte 537">
              <a:extLst>
                <a:ext uri="{FF2B5EF4-FFF2-40B4-BE49-F238E27FC236}">
                  <a16:creationId xmlns:a16="http://schemas.microsoft.com/office/drawing/2014/main" id="{889D7556-5A11-4FDB-8D81-64CB6DE7F387}"/>
                </a:ext>
              </a:extLst>
            </p:cNvPr>
            <p:cNvSpPr txBox="1"/>
            <p:nvPr/>
          </p:nvSpPr>
          <p:spPr>
            <a:xfrm>
              <a:off x="7615799" y="1270994"/>
              <a:ext cx="245580" cy="200055"/>
            </a:xfrm>
            <a:prstGeom prst="rect">
              <a:avLst/>
            </a:prstGeom>
            <a:noFill/>
          </p:spPr>
          <p:txBody>
            <a:bodyPr wrap="none" rtlCol="0">
              <a:spAutoFit/>
            </a:bodyPr>
            <a:lstStyle/>
            <a:p>
              <a:r>
                <a:rPr lang="fr-FR" sz="700" i="1" dirty="0"/>
                <a:t>e</a:t>
              </a:r>
              <a:r>
                <a:rPr lang="fr-FR" sz="700" baseline="30000" dirty="0"/>
                <a:t>-</a:t>
              </a:r>
            </a:p>
          </p:txBody>
        </p:sp>
      </p:grpSp>
      <p:grpSp>
        <p:nvGrpSpPr>
          <p:cNvPr id="541" name="Groupe 540">
            <a:extLst>
              <a:ext uri="{FF2B5EF4-FFF2-40B4-BE49-F238E27FC236}">
                <a16:creationId xmlns:a16="http://schemas.microsoft.com/office/drawing/2014/main" id="{A19EC692-D3E4-435B-867F-09F8981095C3}"/>
              </a:ext>
            </a:extLst>
          </p:cNvPr>
          <p:cNvGrpSpPr/>
          <p:nvPr/>
        </p:nvGrpSpPr>
        <p:grpSpPr>
          <a:xfrm>
            <a:off x="8795847" y="331144"/>
            <a:ext cx="245580" cy="236963"/>
            <a:chOff x="7615799" y="1270994"/>
            <a:chExt cx="245580" cy="236963"/>
          </a:xfrm>
        </p:grpSpPr>
        <p:grpSp>
          <p:nvGrpSpPr>
            <p:cNvPr id="542" name="Groupe 541">
              <a:extLst>
                <a:ext uri="{FF2B5EF4-FFF2-40B4-BE49-F238E27FC236}">
                  <a16:creationId xmlns:a16="http://schemas.microsoft.com/office/drawing/2014/main" id="{95247102-7627-4F1C-B75C-4D3A04485D37}"/>
                </a:ext>
              </a:extLst>
            </p:cNvPr>
            <p:cNvGrpSpPr/>
            <p:nvPr/>
          </p:nvGrpSpPr>
          <p:grpSpPr>
            <a:xfrm>
              <a:off x="7774997" y="1379551"/>
              <a:ext cx="36570" cy="128406"/>
              <a:chOff x="7533689" y="1339201"/>
              <a:chExt cx="36570" cy="128406"/>
            </a:xfrm>
          </p:grpSpPr>
          <p:sp>
            <p:nvSpPr>
              <p:cNvPr id="544" name="Ellipse 543">
                <a:extLst>
                  <a:ext uri="{FF2B5EF4-FFF2-40B4-BE49-F238E27FC236}">
                    <a16:creationId xmlns:a16="http://schemas.microsoft.com/office/drawing/2014/main" id="{5D7E3A16-08A6-4C19-A710-EC35545E6A41}"/>
                  </a:ext>
                </a:extLst>
              </p:cNvPr>
              <p:cNvSpPr>
                <a:spLocks noChangeAspect="1"/>
              </p:cNvSpPr>
              <p:nvPr/>
            </p:nvSpPr>
            <p:spPr>
              <a:xfrm>
                <a:off x="7534259" y="1339201"/>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5" name="Connecteur droit avec flèche 544">
                <a:extLst>
                  <a:ext uri="{FF2B5EF4-FFF2-40B4-BE49-F238E27FC236}">
                    <a16:creationId xmlns:a16="http://schemas.microsoft.com/office/drawing/2014/main" id="{C68B8138-9DC3-46DB-A2AA-661E38D6D03D}"/>
                  </a:ext>
                </a:extLst>
              </p:cNvPr>
              <p:cNvCxnSpPr>
                <a:cxnSpLocks/>
              </p:cNvCxnSpPr>
              <p:nvPr/>
            </p:nvCxnSpPr>
            <p:spPr>
              <a:xfrm flipV="1">
                <a:off x="7533689" y="1406897"/>
                <a:ext cx="12548" cy="6071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543" name="ZoneTexte 542">
              <a:extLst>
                <a:ext uri="{FF2B5EF4-FFF2-40B4-BE49-F238E27FC236}">
                  <a16:creationId xmlns:a16="http://schemas.microsoft.com/office/drawing/2014/main" id="{CD09F1F4-1C3D-4A7B-A11A-CF44D93F72CE}"/>
                </a:ext>
              </a:extLst>
            </p:cNvPr>
            <p:cNvSpPr txBox="1"/>
            <p:nvPr/>
          </p:nvSpPr>
          <p:spPr>
            <a:xfrm>
              <a:off x="7615799" y="1270994"/>
              <a:ext cx="245580" cy="200055"/>
            </a:xfrm>
            <a:prstGeom prst="rect">
              <a:avLst/>
            </a:prstGeom>
            <a:noFill/>
          </p:spPr>
          <p:txBody>
            <a:bodyPr wrap="none" rtlCol="0">
              <a:spAutoFit/>
            </a:bodyPr>
            <a:lstStyle/>
            <a:p>
              <a:r>
                <a:rPr lang="fr-FR" sz="700" i="1" dirty="0"/>
                <a:t>e</a:t>
              </a:r>
              <a:r>
                <a:rPr lang="fr-FR" sz="700" baseline="30000" dirty="0"/>
                <a:t>-</a:t>
              </a:r>
            </a:p>
          </p:txBody>
        </p:sp>
      </p:grpSp>
      <p:grpSp>
        <p:nvGrpSpPr>
          <p:cNvPr id="547" name="Groupe 546">
            <a:extLst>
              <a:ext uri="{FF2B5EF4-FFF2-40B4-BE49-F238E27FC236}">
                <a16:creationId xmlns:a16="http://schemas.microsoft.com/office/drawing/2014/main" id="{67B0F191-7D69-44B5-8CBF-13261306D5D8}"/>
              </a:ext>
            </a:extLst>
          </p:cNvPr>
          <p:cNvGrpSpPr/>
          <p:nvPr/>
        </p:nvGrpSpPr>
        <p:grpSpPr>
          <a:xfrm>
            <a:off x="8530147" y="1130090"/>
            <a:ext cx="323828" cy="215444"/>
            <a:chOff x="8377525" y="1594824"/>
            <a:chExt cx="323828" cy="215444"/>
          </a:xfrm>
        </p:grpSpPr>
        <p:sp>
          <p:nvSpPr>
            <p:cNvPr id="548" name="Freeform 358">
              <a:extLst>
                <a:ext uri="{FF2B5EF4-FFF2-40B4-BE49-F238E27FC236}">
                  <a16:creationId xmlns:a16="http://schemas.microsoft.com/office/drawing/2014/main" id="{81C61E94-8F14-47F6-ACF7-D30DBC02D939}"/>
                </a:ext>
              </a:extLst>
            </p:cNvPr>
            <p:cNvSpPr>
              <a:spLocks/>
            </p:cNvSpPr>
            <p:nvPr/>
          </p:nvSpPr>
          <p:spPr bwMode="auto">
            <a:xfrm rot="21104800">
              <a:off x="8377525" y="1701972"/>
              <a:ext cx="144000" cy="45719"/>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mc:AlternateContent xmlns:mc="http://schemas.openxmlformats.org/markup-compatibility/2006" xmlns:a14="http://schemas.microsoft.com/office/drawing/2010/main">
          <mc:Choice Requires="a14">
            <p:sp>
              <p:nvSpPr>
                <p:cNvPr id="549" name="ZoneTexte 548">
                  <a:extLst>
                    <a:ext uri="{FF2B5EF4-FFF2-40B4-BE49-F238E27FC236}">
                      <a16:creationId xmlns:a16="http://schemas.microsoft.com/office/drawing/2014/main" id="{02758498-432E-4056-8ADF-96B97ADDA796}"/>
                    </a:ext>
                  </a:extLst>
                </p:cNvPr>
                <p:cNvSpPr txBox="1"/>
                <p:nvPr/>
              </p:nvSpPr>
              <p:spPr>
                <a:xfrm>
                  <a:off x="8436537" y="1594824"/>
                  <a:ext cx="264816"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l-GR" sz="800" b="1" i="1" dirty="0" smtClean="0">
                                <a:latin typeface="Cambria Math" panose="02040503050406030204" pitchFamily="18" charset="0"/>
                                <a:cs typeface="Calibri" panose="020F0502020204030204" pitchFamily="34" charset="0"/>
                              </a:rPr>
                            </m:ctrlPr>
                          </m:accPr>
                          <m:e>
                            <m:r>
                              <a:rPr lang="el-GR" sz="800" b="1" i="1" dirty="0" smtClean="0">
                                <a:latin typeface="Cambria Math" panose="02040503050406030204" pitchFamily="18" charset="0"/>
                                <a:ea typeface="Cambria Math" panose="02040503050406030204" pitchFamily="18" charset="0"/>
                                <a:cs typeface="Calibri" panose="020F0502020204030204" pitchFamily="34" charset="0"/>
                              </a:rPr>
                              <m:t>𝝂</m:t>
                            </m:r>
                          </m:e>
                        </m:acc>
                      </m:oMath>
                    </m:oMathPara>
                  </a14:m>
                  <a:endParaRPr lang="fr-FR" sz="800" b="1" dirty="0"/>
                </a:p>
              </p:txBody>
            </p:sp>
          </mc:Choice>
          <mc:Fallback xmlns="">
            <p:sp>
              <p:nvSpPr>
                <p:cNvPr id="549" name="ZoneTexte 548">
                  <a:extLst>
                    <a:ext uri="{FF2B5EF4-FFF2-40B4-BE49-F238E27FC236}">
                      <a16:creationId xmlns:a16="http://schemas.microsoft.com/office/drawing/2014/main" id="{02758498-432E-4056-8ADF-96B97ADDA796}"/>
                    </a:ext>
                  </a:extLst>
                </p:cNvPr>
                <p:cNvSpPr txBox="1">
                  <a:spLocks noRot="1" noChangeAspect="1" noMove="1" noResize="1" noEditPoints="1" noAdjustHandles="1" noChangeArrowheads="1" noChangeShapeType="1" noTextEdit="1"/>
                </p:cNvSpPr>
                <p:nvPr/>
              </p:nvSpPr>
              <p:spPr>
                <a:xfrm>
                  <a:off x="8436537" y="1594824"/>
                  <a:ext cx="264816" cy="215444"/>
                </a:xfrm>
                <a:prstGeom prst="rect">
                  <a:avLst/>
                </a:prstGeom>
                <a:blipFill>
                  <a:blip r:embed="rId7"/>
                  <a:stretch>
                    <a:fillRect/>
                  </a:stretch>
                </a:blipFill>
              </p:spPr>
              <p:txBody>
                <a:bodyPr/>
                <a:lstStyle/>
                <a:p>
                  <a:r>
                    <a:rPr lang="fr-FR">
                      <a:noFill/>
                    </a:rPr>
                    <a:t> </a:t>
                  </a:r>
                </a:p>
              </p:txBody>
            </p:sp>
          </mc:Fallback>
        </mc:AlternateContent>
      </p:grpSp>
      <p:grpSp>
        <p:nvGrpSpPr>
          <p:cNvPr id="550" name="Groupe 549">
            <a:extLst>
              <a:ext uri="{FF2B5EF4-FFF2-40B4-BE49-F238E27FC236}">
                <a16:creationId xmlns:a16="http://schemas.microsoft.com/office/drawing/2014/main" id="{FCF30B90-22F1-4C91-803E-73D121A34A4D}"/>
              </a:ext>
            </a:extLst>
          </p:cNvPr>
          <p:cNvGrpSpPr/>
          <p:nvPr/>
        </p:nvGrpSpPr>
        <p:grpSpPr>
          <a:xfrm>
            <a:off x="8851288" y="890129"/>
            <a:ext cx="323828" cy="215444"/>
            <a:chOff x="8377525" y="1594824"/>
            <a:chExt cx="323828" cy="215444"/>
          </a:xfrm>
        </p:grpSpPr>
        <p:sp>
          <p:nvSpPr>
            <p:cNvPr id="551" name="Freeform 358">
              <a:extLst>
                <a:ext uri="{FF2B5EF4-FFF2-40B4-BE49-F238E27FC236}">
                  <a16:creationId xmlns:a16="http://schemas.microsoft.com/office/drawing/2014/main" id="{49E14070-EC0F-4D14-8C06-9E9E307D81EB}"/>
                </a:ext>
              </a:extLst>
            </p:cNvPr>
            <p:cNvSpPr>
              <a:spLocks/>
            </p:cNvSpPr>
            <p:nvPr/>
          </p:nvSpPr>
          <p:spPr bwMode="auto">
            <a:xfrm rot="21104800">
              <a:off x="8377525" y="1701972"/>
              <a:ext cx="144000" cy="45719"/>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mc:AlternateContent xmlns:mc="http://schemas.openxmlformats.org/markup-compatibility/2006" xmlns:a14="http://schemas.microsoft.com/office/drawing/2010/main">
          <mc:Choice Requires="a14">
            <p:sp>
              <p:nvSpPr>
                <p:cNvPr id="552" name="ZoneTexte 551">
                  <a:extLst>
                    <a:ext uri="{FF2B5EF4-FFF2-40B4-BE49-F238E27FC236}">
                      <a16:creationId xmlns:a16="http://schemas.microsoft.com/office/drawing/2014/main" id="{35D18B34-7D86-49F6-A379-9999FB1A9436}"/>
                    </a:ext>
                  </a:extLst>
                </p:cNvPr>
                <p:cNvSpPr txBox="1"/>
                <p:nvPr/>
              </p:nvSpPr>
              <p:spPr>
                <a:xfrm>
                  <a:off x="8436537" y="1594824"/>
                  <a:ext cx="264816"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l-GR" sz="800" b="1" i="1" dirty="0" smtClean="0">
                                <a:latin typeface="Cambria Math" panose="02040503050406030204" pitchFamily="18" charset="0"/>
                                <a:cs typeface="Calibri" panose="020F0502020204030204" pitchFamily="34" charset="0"/>
                              </a:rPr>
                            </m:ctrlPr>
                          </m:accPr>
                          <m:e>
                            <m:r>
                              <a:rPr lang="el-GR" sz="800" b="1" i="1" dirty="0" smtClean="0">
                                <a:latin typeface="Cambria Math" panose="02040503050406030204" pitchFamily="18" charset="0"/>
                                <a:ea typeface="Cambria Math" panose="02040503050406030204" pitchFamily="18" charset="0"/>
                                <a:cs typeface="Calibri" panose="020F0502020204030204" pitchFamily="34" charset="0"/>
                              </a:rPr>
                              <m:t>𝝂</m:t>
                            </m:r>
                          </m:e>
                        </m:acc>
                      </m:oMath>
                    </m:oMathPara>
                  </a14:m>
                  <a:endParaRPr lang="fr-FR" sz="800" b="1" dirty="0"/>
                </a:p>
              </p:txBody>
            </p:sp>
          </mc:Choice>
          <mc:Fallback xmlns="">
            <p:sp>
              <p:nvSpPr>
                <p:cNvPr id="552" name="ZoneTexte 551">
                  <a:extLst>
                    <a:ext uri="{FF2B5EF4-FFF2-40B4-BE49-F238E27FC236}">
                      <a16:creationId xmlns:a16="http://schemas.microsoft.com/office/drawing/2014/main" id="{35D18B34-7D86-49F6-A379-9999FB1A9436}"/>
                    </a:ext>
                  </a:extLst>
                </p:cNvPr>
                <p:cNvSpPr txBox="1">
                  <a:spLocks noRot="1" noChangeAspect="1" noMove="1" noResize="1" noEditPoints="1" noAdjustHandles="1" noChangeArrowheads="1" noChangeShapeType="1" noTextEdit="1"/>
                </p:cNvSpPr>
                <p:nvPr/>
              </p:nvSpPr>
              <p:spPr>
                <a:xfrm>
                  <a:off x="8436537" y="1594824"/>
                  <a:ext cx="264816" cy="215444"/>
                </a:xfrm>
                <a:prstGeom prst="rect">
                  <a:avLst/>
                </a:prstGeom>
                <a:blipFill>
                  <a:blip r:embed="rId8"/>
                  <a:stretch>
                    <a:fillRect/>
                  </a:stretch>
                </a:blipFill>
              </p:spPr>
              <p:txBody>
                <a:bodyPr/>
                <a:lstStyle/>
                <a:p>
                  <a:r>
                    <a:rPr lang="fr-FR">
                      <a:noFill/>
                    </a:rPr>
                    <a:t> </a:t>
                  </a:r>
                </a:p>
              </p:txBody>
            </p:sp>
          </mc:Fallback>
        </mc:AlternateContent>
      </p:grpSp>
      <p:grpSp>
        <p:nvGrpSpPr>
          <p:cNvPr id="553" name="Groupe 552">
            <a:extLst>
              <a:ext uri="{FF2B5EF4-FFF2-40B4-BE49-F238E27FC236}">
                <a16:creationId xmlns:a16="http://schemas.microsoft.com/office/drawing/2014/main" id="{4321B33C-581B-41BD-8247-537DD17BD99C}"/>
              </a:ext>
            </a:extLst>
          </p:cNvPr>
          <p:cNvGrpSpPr/>
          <p:nvPr/>
        </p:nvGrpSpPr>
        <p:grpSpPr>
          <a:xfrm>
            <a:off x="9123314" y="661200"/>
            <a:ext cx="323828" cy="215444"/>
            <a:chOff x="8377525" y="1594824"/>
            <a:chExt cx="323828" cy="215444"/>
          </a:xfrm>
        </p:grpSpPr>
        <p:sp>
          <p:nvSpPr>
            <p:cNvPr id="554" name="Freeform 358">
              <a:extLst>
                <a:ext uri="{FF2B5EF4-FFF2-40B4-BE49-F238E27FC236}">
                  <a16:creationId xmlns:a16="http://schemas.microsoft.com/office/drawing/2014/main" id="{4C1FC1B0-B87C-4442-89FA-02DD71865394}"/>
                </a:ext>
              </a:extLst>
            </p:cNvPr>
            <p:cNvSpPr>
              <a:spLocks/>
            </p:cNvSpPr>
            <p:nvPr/>
          </p:nvSpPr>
          <p:spPr bwMode="auto">
            <a:xfrm rot="21104800">
              <a:off x="8377525" y="1701972"/>
              <a:ext cx="144000" cy="45719"/>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mc:AlternateContent xmlns:mc="http://schemas.openxmlformats.org/markup-compatibility/2006" xmlns:a14="http://schemas.microsoft.com/office/drawing/2010/main">
          <mc:Choice Requires="a14">
            <p:sp>
              <p:nvSpPr>
                <p:cNvPr id="555" name="ZoneTexte 554">
                  <a:extLst>
                    <a:ext uri="{FF2B5EF4-FFF2-40B4-BE49-F238E27FC236}">
                      <a16:creationId xmlns:a16="http://schemas.microsoft.com/office/drawing/2014/main" id="{2FF8B16E-1D02-41A2-A9B4-0E217A63C70F}"/>
                    </a:ext>
                  </a:extLst>
                </p:cNvPr>
                <p:cNvSpPr txBox="1"/>
                <p:nvPr/>
              </p:nvSpPr>
              <p:spPr>
                <a:xfrm>
                  <a:off x="8436537" y="1594824"/>
                  <a:ext cx="264816"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l-GR" sz="800" b="1" i="1" dirty="0" smtClean="0">
                                <a:latin typeface="Cambria Math" panose="02040503050406030204" pitchFamily="18" charset="0"/>
                                <a:cs typeface="Calibri" panose="020F0502020204030204" pitchFamily="34" charset="0"/>
                              </a:rPr>
                            </m:ctrlPr>
                          </m:accPr>
                          <m:e>
                            <m:r>
                              <a:rPr lang="el-GR" sz="800" b="1" i="1" dirty="0" smtClean="0">
                                <a:latin typeface="Cambria Math" panose="02040503050406030204" pitchFamily="18" charset="0"/>
                                <a:ea typeface="Cambria Math" panose="02040503050406030204" pitchFamily="18" charset="0"/>
                                <a:cs typeface="Calibri" panose="020F0502020204030204" pitchFamily="34" charset="0"/>
                              </a:rPr>
                              <m:t>𝝂</m:t>
                            </m:r>
                          </m:e>
                        </m:acc>
                      </m:oMath>
                    </m:oMathPara>
                  </a14:m>
                  <a:endParaRPr lang="fr-FR" sz="800" b="1" dirty="0"/>
                </a:p>
              </p:txBody>
            </p:sp>
          </mc:Choice>
          <mc:Fallback xmlns="">
            <p:sp>
              <p:nvSpPr>
                <p:cNvPr id="555" name="ZoneTexte 554">
                  <a:extLst>
                    <a:ext uri="{FF2B5EF4-FFF2-40B4-BE49-F238E27FC236}">
                      <a16:creationId xmlns:a16="http://schemas.microsoft.com/office/drawing/2014/main" id="{2FF8B16E-1D02-41A2-A9B4-0E217A63C70F}"/>
                    </a:ext>
                  </a:extLst>
                </p:cNvPr>
                <p:cNvSpPr txBox="1">
                  <a:spLocks noRot="1" noChangeAspect="1" noMove="1" noResize="1" noEditPoints="1" noAdjustHandles="1" noChangeArrowheads="1" noChangeShapeType="1" noTextEdit="1"/>
                </p:cNvSpPr>
                <p:nvPr/>
              </p:nvSpPr>
              <p:spPr>
                <a:xfrm>
                  <a:off x="8436537" y="1594824"/>
                  <a:ext cx="264816" cy="215444"/>
                </a:xfrm>
                <a:prstGeom prst="rect">
                  <a:avLst/>
                </a:prstGeom>
                <a:blipFill>
                  <a:blip r:embed="rId9"/>
                  <a:stretch>
                    <a:fillRect/>
                  </a:stretch>
                </a:blipFill>
              </p:spPr>
              <p:txBody>
                <a:bodyPr/>
                <a:lstStyle/>
                <a:p>
                  <a:r>
                    <a:rPr lang="fr-FR">
                      <a:noFill/>
                    </a:rPr>
                    <a:t> </a:t>
                  </a:r>
                </a:p>
              </p:txBody>
            </p:sp>
          </mc:Fallback>
        </mc:AlternateContent>
      </p:grpSp>
      <p:grpSp>
        <p:nvGrpSpPr>
          <p:cNvPr id="556" name="Groupe 555">
            <a:extLst>
              <a:ext uri="{FF2B5EF4-FFF2-40B4-BE49-F238E27FC236}">
                <a16:creationId xmlns:a16="http://schemas.microsoft.com/office/drawing/2014/main" id="{4E32463C-99CC-4D7D-9774-877DABC658B1}"/>
              </a:ext>
            </a:extLst>
          </p:cNvPr>
          <p:cNvGrpSpPr/>
          <p:nvPr/>
        </p:nvGrpSpPr>
        <p:grpSpPr>
          <a:xfrm>
            <a:off x="8220332" y="1351808"/>
            <a:ext cx="323828" cy="215444"/>
            <a:chOff x="8377525" y="1594824"/>
            <a:chExt cx="323828" cy="215444"/>
          </a:xfrm>
        </p:grpSpPr>
        <p:sp>
          <p:nvSpPr>
            <p:cNvPr id="557" name="Freeform 358">
              <a:extLst>
                <a:ext uri="{FF2B5EF4-FFF2-40B4-BE49-F238E27FC236}">
                  <a16:creationId xmlns:a16="http://schemas.microsoft.com/office/drawing/2014/main" id="{C51F4E34-2223-4C64-903B-7EEF6C5EF0D0}"/>
                </a:ext>
              </a:extLst>
            </p:cNvPr>
            <p:cNvSpPr>
              <a:spLocks/>
            </p:cNvSpPr>
            <p:nvPr/>
          </p:nvSpPr>
          <p:spPr bwMode="auto">
            <a:xfrm rot="21104800">
              <a:off x="8377525" y="1701972"/>
              <a:ext cx="144000" cy="45719"/>
            </a:xfrm>
            <a:custGeom>
              <a:avLst/>
              <a:gdLst>
                <a:gd name="T0" fmla="*/ 0 w 453"/>
                <a:gd name="T1" fmla="*/ 167 h 384"/>
                <a:gd name="T2" fmla="*/ 23 w 453"/>
                <a:gd name="T3" fmla="*/ 248 h 384"/>
                <a:gd name="T4" fmla="*/ 41 w 453"/>
                <a:gd name="T5" fmla="*/ 96 h 384"/>
                <a:gd name="T6" fmla="*/ 63 w 453"/>
                <a:gd name="T7" fmla="*/ 250 h 384"/>
                <a:gd name="T8" fmla="*/ 79 w 453"/>
                <a:gd name="T9" fmla="*/ 142 h 384"/>
                <a:gd name="T10" fmla="*/ 111 w 453"/>
                <a:gd name="T11" fmla="*/ 252 h 384"/>
                <a:gd name="T12" fmla="*/ 133 w 453"/>
                <a:gd name="T13" fmla="*/ 102 h 384"/>
                <a:gd name="T14" fmla="*/ 151 w 453"/>
                <a:gd name="T15" fmla="*/ 166 h 384"/>
                <a:gd name="T16" fmla="*/ 165 w 453"/>
                <a:gd name="T17" fmla="*/ 250 h 384"/>
                <a:gd name="T18" fmla="*/ 191 w 453"/>
                <a:gd name="T19" fmla="*/ 96 h 384"/>
                <a:gd name="T20" fmla="*/ 219 w 453"/>
                <a:gd name="T21" fmla="*/ 164 h 384"/>
                <a:gd name="T22" fmla="*/ 237 w 453"/>
                <a:gd name="T23" fmla="*/ 98 h 384"/>
                <a:gd name="T24" fmla="*/ 255 w 453"/>
                <a:gd name="T25" fmla="*/ 248 h 384"/>
                <a:gd name="T26" fmla="*/ 287 w 453"/>
                <a:gd name="T27" fmla="*/ 104 h 384"/>
                <a:gd name="T28" fmla="*/ 300 w 453"/>
                <a:gd name="T29" fmla="*/ 167 h 384"/>
                <a:gd name="T30" fmla="*/ 311 w 453"/>
                <a:gd name="T31" fmla="*/ 242 h 384"/>
                <a:gd name="T32" fmla="*/ 333 w 453"/>
                <a:gd name="T33" fmla="*/ 104 h 384"/>
                <a:gd name="T34" fmla="*/ 363 w 453"/>
                <a:gd name="T35" fmla="*/ 236 h 384"/>
                <a:gd name="T36" fmla="*/ 453 w 453"/>
                <a:gd name="T37" fmla="*/ 1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3" h="384">
                  <a:moveTo>
                    <a:pt x="0" y="167"/>
                  </a:moveTo>
                  <a:cubicBezTo>
                    <a:pt x="4" y="180"/>
                    <a:pt x="16" y="262"/>
                    <a:pt x="23" y="248"/>
                  </a:cubicBezTo>
                  <a:cubicBezTo>
                    <a:pt x="30" y="236"/>
                    <a:pt x="34" y="96"/>
                    <a:pt x="41" y="96"/>
                  </a:cubicBezTo>
                  <a:cubicBezTo>
                    <a:pt x="47" y="93"/>
                    <a:pt x="57" y="238"/>
                    <a:pt x="63" y="250"/>
                  </a:cubicBezTo>
                  <a:cubicBezTo>
                    <a:pt x="69" y="258"/>
                    <a:pt x="59" y="284"/>
                    <a:pt x="79" y="142"/>
                  </a:cubicBezTo>
                  <a:cubicBezTo>
                    <a:pt x="99" y="0"/>
                    <a:pt x="99" y="252"/>
                    <a:pt x="111" y="252"/>
                  </a:cubicBezTo>
                  <a:cubicBezTo>
                    <a:pt x="121" y="235"/>
                    <a:pt x="127" y="117"/>
                    <a:pt x="133" y="102"/>
                  </a:cubicBezTo>
                  <a:cubicBezTo>
                    <a:pt x="140" y="88"/>
                    <a:pt x="146" y="141"/>
                    <a:pt x="151" y="166"/>
                  </a:cubicBezTo>
                  <a:cubicBezTo>
                    <a:pt x="159" y="182"/>
                    <a:pt x="158" y="262"/>
                    <a:pt x="165" y="250"/>
                  </a:cubicBezTo>
                  <a:cubicBezTo>
                    <a:pt x="172" y="238"/>
                    <a:pt x="182" y="110"/>
                    <a:pt x="191" y="96"/>
                  </a:cubicBezTo>
                  <a:cubicBezTo>
                    <a:pt x="203" y="96"/>
                    <a:pt x="193" y="384"/>
                    <a:pt x="219" y="164"/>
                  </a:cubicBezTo>
                  <a:cubicBezTo>
                    <a:pt x="226" y="162"/>
                    <a:pt x="231" y="84"/>
                    <a:pt x="237" y="98"/>
                  </a:cubicBezTo>
                  <a:cubicBezTo>
                    <a:pt x="243" y="112"/>
                    <a:pt x="247" y="247"/>
                    <a:pt x="255" y="248"/>
                  </a:cubicBezTo>
                  <a:cubicBezTo>
                    <a:pt x="266" y="230"/>
                    <a:pt x="279" y="118"/>
                    <a:pt x="287" y="104"/>
                  </a:cubicBezTo>
                  <a:cubicBezTo>
                    <a:pt x="295" y="90"/>
                    <a:pt x="296" y="144"/>
                    <a:pt x="300" y="167"/>
                  </a:cubicBezTo>
                  <a:cubicBezTo>
                    <a:pt x="308" y="188"/>
                    <a:pt x="306" y="242"/>
                    <a:pt x="311" y="242"/>
                  </a:cubicBezTo>
                  <a:cubicBezTo>
                    <a:pt x="316" y="232"/>
                    <a:pt x="324" y="105"/>
                    <a:pt x="333" y="104"/>
                  </a:cubicBezTo>
                  <a:cubicBezTo>
                    <a:pt x="343" y="104"/>
                    <a:pt x="355" y="254"/>
                    <a:pt x="363" y="236"/>
                  </a:cubicBezTo>
                  <a:cubicBezTo>
                    <a:pt x="433" y="80"/>
                    <a:pt x="434" y="184"/>
                    <a:pt x="453" y="170"/>
                  </a:cubicBezTo>
                </a:path>
              </a:pathLst>
            </a:custGeom>
            <a:noFill/>
            <a:ln w="6350" cmpd="sng">
              <a:solidFill>
                <a:schemeClr val="tx1">
                  <a:lumMod val="50000"/>
                  <a:lumOff val="50000"/>
                </a:schemeClr>
              </a:solidFill>
              <a:round/>
              <a:headEnd type="none" w="med" len="med"/>
              <a:tailEnd type="stealth"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mc:AlternateContent xmlns:mc="http://schemas.openxmlformats.org/markup-compatibility/2006" xmlns:a14="http://schemas.microsoft.com/office/drawing/2010/main">
          <mc:Choice Requires="a14">
            <p:sp>
              <p:nvSpPr>
                <p:cNvPr id="558" name="ZoneTexte 557">
                  <a:extLst>
                    <a:ext uri="{FF2B5EF4-FFF2-40B4-BE49-F238E27FC236}">
                      <a16:creationId xmlns:a16="http://schemas.microsoft.com/office/drawing/2014/main" id="{94E8F812-277F-4D02-A95A-8C882104C1A3}"/>
                    </a:ext>
                  </a:extLst>
                </p:cNvPr>
                <p:cNvSpPr txBox="1"/>
                <p:nvPr/>
              </p:nvSpPr>
              <p:spPr>
                <a:xfrm>
                  <a:off x="8436537" y="1594824"/>
                  <a:ext cx="264816" cy="215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l-GR" sz="800" b="1" i="1" dirty="0" smtClean="0">
                                <a:latin typeface="Cambria Math" panose="02040503050406030204" pitchFamily="18" charset="0"/>
                                <a:cs typeface="Calibri" panose="020F0502020204030204" pitchFamily="34" charset="0"/>
                              </a:rPr>
                            </m:ctrlPr>
                          </m:accPr>
                          <m:e>
                            <m:r>
                              <a:rPr lang="el-GR" sz="800" b="1" i="1" dirty="0" smtClean="0">
                                <a:latin typeface="Cambria Math" panose="02040503050406030204" pitchFamily="18" charset="0"/>
                                <a:ea typeface="Cambria Math" panose="02040503050406030204" pitchFamily="18" charset="0"/>
                                <a:cs typeface="Calibri" panose="020F0502020204030204" pitchFamily="34" charset="0"/>
                              </a:rPr>
                              <m:t>𝝂</m:t>
                            </m:r>
                          </m:e>
                        </m:acc>
                      </m:oMath>
                    </m:oMathPara>
                  </a14:m>
                  <a:endParaRPr lang="fr-FR" sz="800" b="1" dirty="0"/>
                </a:p>
              </p:txBody>
            </p:sp>
          </mc:Choice>
          <mc:Fallback xmlns="">
            <p:sp>
              <p:nvSpPr>
                <p:cNvPr id="558" name="ZoneTexte 557">
                  <a:extLst>
                    <a:ext uri="{FF2B5EF4-FFF2-40B4-BE49-F238E27FC236}">
                      <a16:creationId xmlns:a16="http://schemas.microsoft.com/office/drawing/2014/main" id="{94E8F812-277F-4D02-A95A-8C882104C1A3}"/>
                    </a:ext>
                  </a:extLst>
                </p:cNvPr>
                <p:cNvSpPr txBox="1">
                  <a:spLocks noRot="1" noChangeAspect="1" noMove="1" noResize="1" noEditPoints="1" noAdjustHandles="1" noChangeArrowheads="1" noChangeShapeType="1" noTextEdit="1"/>
                </p:cNvSpPr>
                <p:nvPr/>
              </p:nvSpPr>
              <p:spPr>
                <a:xfrm>
                  <a:off x="8436537" y="1594824"/>
                  <a:ext cx="264816" cy="215444"/>
                </a:xfrm>
                <a:prstGeom prst="rect">
                  <a:avLst/>
                </a:prstGeom>
                <a:blipFill>
                  <a:blip r:embed="rId10"/>
                  <a:stretch>
                    <a:fillRect/>
                  </a:stretch>
                </a:blipFill>
              </p:spPr>
              <p:txBody>
                <a:bodyPr/>
                <a:lstStyle/>
                <a:p>
                  <a:r>
                    <a:rPr lang="fr-FR">
                      <a:noFill/>
                    </a:rPr>
                    <a:t> </a:t>
                  </a:r>
                </a:p>
              </p:txBody>
            </p:sp>
          </mc:Fallback>
        </mc:AlternateContent>
      </p:grpSp>
      <p:cxnSp>
        <p:nvCxnSpPr>
          <p:cNvPr id="560" name="Connecteur droit 559">
            <a:extLst>
              <a:ext uri="{FF2B5EF4-FFF2-40B4-BE49-F238E27FC236}">
                <a16:creationId xmlns:a16="http://schemas.microsoft.com/office/drawing/2014/main" id="{7D00F906-7B8B-4664-B5FC-1E6F75BDAD38}"/>
              </a:ext>
            </a:extLst>
          </p:cNvPr>
          <p:cNvCxnSpPr>
            <a:cxnSpLocks/>
            <a:stCxn id="439" idx="3"/>
            <a:endCxn id="442" idx="1"/>
          </p:cNvCxnSpPr>
          <p:nvPr/>
        </p:nvCxnSpPr>
        <p:spPr>
          <a:xfrm flipV="1">
            <a:off x="9861938" y="1508976"/>
            <a:ext cx="715571" cy="2827071"/>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3" name="Connecteur droit 562">
            <a:extLst>
              <a:ext uri="{FF2B5EF4-FFF2-40B4-BE49-F238E27FC236}">
                <a16:creationId xmlns:a16="http://schemas.microsoft.com/office/drawing/2014/main" id="{9B3B6A31-9FF4-4429-8AE7-3C89971EC99B}"/>
              </a:ext>
            </a:extLst>
          </p:cNvPr>
          <p:cNvCxnSpPr>
            <a:cxnSpLocks/>
            <a:stCxn id="440" idx="3"/>
            <a:endCxn id="442" idx="1"/>
          </p:cNvCxnSpPr>
          <p:nvPr/>
        </p:nvCxnSpPr>
        <p:spPr>
          <a:xfrm flipV="1">
            <a:off x="9896281" y="1508976"/>
            <a:ext cx="681228" cy="3741626"/>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BF4DD4CF-C0A9-4B42-9307-04736C0371CC}"/>
              </a:ext>
            </a:extLst>
          </p:cNvPr>
          <p:cNvCxnSpPr>
            <a:cxnSpLocks/>
            <a:stCxn id="441" idx="3"/>
            <a:endCxn id="446" idx="1"/>
          </p:cNvCxnSpPr>
          <p:nvPr/>
        </p:nvCxnSpPr>
        <p:spPr>
          <a:xfrm flipV="1">
            <a:off x="9908660" y="2453555"/>
            <a:ext cx="723844" cy="3665640"/>
          </a:xfrm>
          <a:prstGeom prst="line">
            <a:avLst/>
          </a:prstGeom>
          <a:ln w="28575">
            <a:gradFill>
              <a:gsLst>
                <a:gs pos="0">
                  <a:srgbClr val="638FCA"/>
                </a:gs>
                <a:gs pos="100000">
                  <a:srgbClr val="B7D43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043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240982</TotalTime>
  <Words>4326</Words>
  <Application>Microsoft Office PowerPoint</Application>
  <PresentationFormat>Grand écran</PresentationFormat>
  <Paragraphs>781</Paragraphs>
  <Slides>44</Slides>
  <Notes>10</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44</vt:i4>
      </vt:variant>
    </vt:vector>
  </HeadingPairs>
  <TitlesOfParts>
    <vt:vector size="64" baseType="lpstr">
      <vt:lpstr>Agency FB</vt:lpstr>
      <vt:lpstr>Aharoni</vt:lpstr>
      <vt:lpstr>Arial</vt:lpstr>
      <vt:lpstr>ArialMT</vt:lpstr>
      <vt:lpstr>Bradley Hand ITC</vt:lpstr>
      <vt:lpstr>Britannic Bold</vt:lpstr>
      <vt:lpstr>Calibri</vt:lpstr>
      <vt:lpstr>Calibri-Bold</vt:lpstr>
      <vt:lpstr>Calibri-Light</vt:lpstr>
      <vt:lpstr>Cambria Math</vt:lpstr>
      <vt:lpstr>CambriaMath</vt:lpstr>
      <vt:lpstr>Chaparral Pro</vt:lpstr>
      <vt:lpstr>CMR10</vt:lpstr>
      <vt:lpstr>Corbel</vt:lpstr>
      <vt:lpstr>embedded-roboto</vt:lpstr>
      <vt:lpstr>Montserra</vt:lpstr>
      <vt:lpstr>Roboto</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IPHC / IN2P3 / 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KERVENO Maelle</dc:creator>
  <cp:lastModifiedBy>KERVENO Maelle</cp:lastModifiedBy>
  <cp:revision>1458</cp:revision>
  <cp:lastPrinted>2025-06-19T15:38:07Z</cp:lastPrinted>
  <dcterms:created xsi:type="dcterms:W3CDTF">2019-04-16T06:17:33Z</dcterms:created>
  <dcterms:modified xsi:type="dcterms:W3CDTF">2025-09-24T19:57:59Z</dcterms:modified>
</cp:coreProperties>
</file>