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1" r:id="rId4"/>
    <p:sldId id="262" r:id="rId5"/>
    <p:sldId id="263" r:id="rId6"/>
    <p:sldId id="272" r:id="rId7"/>
    <p:sldId id="264" r:id="rId8"/>
    <p:sldId id="273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0" autoAdjust="0"/>
    <p:restoredTop sz="94682"/>
  </p:normalViewPr>
  <p:slideViewPr>
    <p:cSldViewPr snapToGrid="0">
      <p:cViewPr varScale="1">
        <p:scale>
          <a:sx n="80" d="100"/>
          <a:sy n="80" d="100"/>
        </p:scale>
        <p:origin x="10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B477F-1B9D-47D7-84A6-7209F2B2214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89329-5EB9-465D-9FAC-1754A2F93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89329-5EB9-465D-9FAC-1754A2F93E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2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8FDB8-29BB-750C-6E7A-27EF92AE3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23AE1-26A1-CE19-5125-E1F317CAD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49B18-968D-5848-BC45-2E2C5597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2112-9323-4832-87CB-F9723FE059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5692-E5D1-1F22-ABC7-0A62270C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BC7BB-CE64-2737-1991-C1EA7A24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B3BE-DB58-4460-B56C-AFDD0BA4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E867-3FF4-FCA8-371A-DA18661C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DD15A-6E06-2C0A-2AE9-45A623942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8395B-8290-BB13-C6B6-94AFD964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2112-9323-4832-87CB-F9723FE059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9270B-ACB9-A702-65C4-FE10EE82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C32CF-A229-42E8-1FAD-0DA677B4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B3BE-DB58-4460-B56C-AFDD0BA4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D3743-0664-353C-6420-0D62C0B4E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655BD-4060-86D6-99BA-648DAEA77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50418-C3F1-0D8B-DF62-04BC49E1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2112-9323-4832-87CB-F9723FE059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A8295-D7F7-6CD9-2C83-4D45C37B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8794F-85A5-2028-5E4B-31DD66A0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B3BE-DB58-4460-B56C-AFDD0BA4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5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57C4-6DD8-5C61-AFAE-A8E5DD0B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41310-D5C7-692F-8119-4742AEB34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67DA8-ABA7-4196-1C68-469EDCD1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2112-9323-4832-87CB-F9723FE059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3B9B1-9363-FD31-E3F6-1E8AB7CF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50EAD-6A6E-BC1D-FF1F-E237A5BC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B3BE-DB58-4460-B56C-AFDD0BA4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56C1-E3FD-071D-03E9-0E67A5F4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2057A-0385-B6AE-C433-B40A8AFF8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9926-CDD6-2502-581D-85EE6C6F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2112-9323-4832-87CB-F9723FE059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32DC-FCF7-AAF4-725B-843058F0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8D73B-CD57-9589-F778-09C4A4BD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B3BE-DB58-4460-B56C-AFDD0BA4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511A-A53B-FA2A-447A-CC7B505D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5239C-1F0C-1764-A8D9-EA19F1892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BDCD4-C994-7C1F-7A7E-B4472E952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E8323-20AA-66DC-5737-D8C188EA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2112-9323-4832-87CB-F9723FE059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7EE35-71E1-229A-414C-20A7E285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17B71-7A11-8411-50DF-2F0E8699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B3BE-DB58-4460-B56C-AFDD0BA4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68E6-866E-2A2F-2571-58633DD2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2D269-E534-E414-9642-5E1EF89D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620AF-6970-C0D6-1900-E8474A210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D9EFD-B00C-E3E1-385D-E20DC8290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44E34-2827-D119-5401-B1015486E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173E7-D4DE-ABB8-D815-4C25B762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2112-9323-4832-87CB-F9723FE059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E475E-13D1-8EF8-CFCF-A5FF4A8E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D8F0A-8653-C6B9-DC57-BD65BE9F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B3BE-DB58-4460-B56C-AFDD0BA4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5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2035-D929-24E0-F8EA-D8690322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31841-D545-9026-1879-F9A507FE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2112-9323-4832-87CB-F9723FE059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0FA43-C130-7A1F-FD9A-61DAF98C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2A3A7-55B6-7DEA-F47D-1218706C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B3BE-DB58-4460-B56C-AFDD0BA4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1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A4CCC-11DD-1EB7-A225-B0716FE4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2112-9323-4832-87CB-F9723FE059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2400F-73AE-8F92-6038-5DCC9FA4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FF334-17F4-3186-1270-FEE84C4E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B3BE-DB58-4460-B56C-AFDD0BA4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125E-B53A-1758-A494-7536D5BE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842B7-5618-7EDC-6E4D-4B5845A03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AA10E-DC40-9837-7A6C-AE7E789BA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7D624-D027-844F-906B-DDBAA65A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2112-9323-4832-87CB-F9723FE059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28EB6-6C60-6588-924A-23838BCA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00B5B-096B-21C1-13A2-DEC8B863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B3BE-DB58-4460-B56C-AFDD0BA4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6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C1BD-EE21-5319-716C-75BBB33D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29C19-B740-55EB-6090-B5BFA7033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24BF6-B22B-9F64-28A4-1D95F7B9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73F33-7009-C5CC-5D28-D487E9D6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2112-9323-4832-87CB-F9723FE059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52324-AE6F-F412-CAB1-37BC53BD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1C669-1EE8-389B-4E1E-D85853EB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B3BE-DB58-4460-B56C-AFDD0BA4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8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E42CA-6694-6AA1-1534-D0AD1373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77A7A-36D3-59F0-97F2-9A8150F05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E612B-138D-4E55-276E-F78DBC929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632112-9323-4832-87CB-F9723FE0596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EFABD-4078-795B-1D11-BDFF65C52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47D01-0BAF-4247-FE41-1BCD56F15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0B3BE-DB58-4460-B56C-AFDD0BA44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8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66EEFB-1CD7-22C0-680B-CA3A394DF9E5}"/>
              </a:ext>
            </a:extLst>
          </p:cNvPr>
          <p:cNvSpPr txBox="1"/>
          <p:nvPr/>
        </p:nvSpPr>
        <p:spPr>
          <a:xfrm>
            <a:off x="356616" y="592574"/>
            <a:ext cx="114824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Gamma-Neutron discrimination</a:t>
            </a:r>
          </a:p>
          <a:p>
            <a:pPr algn="ctr"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100" i="1" dirty="0"/>
              <a:t>Franco Camera, </a:t>
            </a:r>
            <a:r>
              <a:rPr lang="it-IT" sz="1100" i="1" dirty="0"/>
              <a:t>A. Giaz, O. Wieland, G. Benzoni, S. Bottoni, A. Bracco, S. Brambilla, F. Crespi, L. D’Amato, M. Giunta, S. Leoni, B. Million</a:t>
            </a:r>
            <a:endParaRPr lang="en-US" sz="1100" i="1" dirty="0"/>
          </a:p>
          <a:p>
            <a:pPr algn="ctr">
              <a:buNone/>
            </a:pPr>
            <a:endParaRPr lang="en-US" sz="1100" i="1" dirty="0"/>
          </a:p>
          <a:p>
            <a:pPr algn="ctr"/>
            <a:r>
              <a:rPr lang="en-US" sz="1100" i="1" dirty="0"/>
              <a:t>University of Milano and INFN section of Milano, via </a:t>
            </a:r>
            <a:r>
              <a:rPr lang="en-US" sz="1100" i="1" dirty="0" err="1"/>
              <a:t>Celoria</a:t>
            </a:r>
            <a:r>
              <a:rPr lang="en-US" sz="1100" i="1" dirty="0"/>
              <a:t> 16, 20133 Milano, Italia</a:t>
            </a:r>
          </a:p>
          <a:p>
            <a:pPr algn="ctr">
              <a:buNone/>
            </a:pP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8EE444-46E6-EBF2-3C3E-AB87D0F02285}"/>
              </a:ext>
            </a:extLst>
          </p:cNvPr>
          <p:cNvSpPr txBox="1"/>
          <p:nvPr/>
        </p:nvSpPr>
        <p:spPr>
          <a:xfrm>
            <a:off x="850392" y="2999232"/>
            <a:ext cx="60455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Outline: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Gamma-Neutron discrimination techniques (most used)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LaCl</a:t>
            </a:r>
            <a:r>
              <a:rPr lang="en-US" baseline="-25000" dirty="0"/>
              <a:t>3</a:t>
            </a:r>
            <a:r>
              <a:rPr lang="en-US" dirty="0"/>
              <a:t>:Ce undoped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LaCl</a:t>
            </a:r>
            <a:r>
              <a:rPr lang="en-US" baseline="-25000" dirty="0"/>
              <a:t>3</a:t>
            </a:r>
            <a:r>
              <a:rPr lang="en-US" dirty="0"/>
              <a:t>:Ce doped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Measurement using R6231, H6531, R9420 PMTs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1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FC7DBEA-4D4B-CA08-5A23-9DD420FA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836" y="556286"/>
            <a:ext cx="2935795" cy="2288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50BB00-735A-8444-2A36-2A9537FA44A3}"/>
              </a:ext>
            </a:extLst>
          </p:cNvPr>
          <p:cNvSpPr txBox="1"/>
          <p:nvPr/>
        </p:nvSpPr>
        <p:spPr>
          <a:xfrm>
            <a:off x="161940" y="72025"/>
            <a:ext cx="1185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Doped LaCl</a:t>
            </a:r>
            <a:r>
              <a:rPr lang="it-IT" baseline="-25000" dirty="0"/>
              <a:t>3</a:t>
            </a:r>
            <a:r>
              <a:rPr lang="it-IT" dirty="0"/>
              <a:t>:Ce – AmBe source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E1A63E-7C06-DCAF-4959-8EB27723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6" y="646668"/>
            <a:ext cx="3686619" cy="17917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A21760-B2FC-6A79-C176-E464986364C2}"/>
              </a:ext>
            </a:extLst>
          </p:cNvPr>
          <p:cNvSpPr/>
          <p:nvPr/>
        </p:nvSpPr>
        <p:spPr>
          <a:xfrm>
            <a:off x="1067939" y="1597796"/>
            <a:ext cx="693954" cy="23833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4B024-733E-5067-A3EA-2E4E40F1B493}"/>
              </a:ext>
            </a:extLst>
          </p:cNvPr>
          <p:cNvSpPr txBox="1"/>
          <p:nvPr/>
        </p:nvSpPr>
        <p:spPr>
          <a:xfrm>
            <a:off x="1261930" y="1795112"/>
            <a:ext cx="4812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/>
              <a:t>neutrons</a:t>
            </a:r>
            <a:endParaRPr lang="en-US" sz="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DE28FE-522C-23AE-CF67-A656BBEB0621}"/>
              </a:ext>
            </a:extLst>
          </p:cNvPr>
          <p:cNvSpPr/>
          <p:nvPr/>
        </p:nvSpPr>
        <p:spPr>
          <a:xfrm>
            <a:off x="1806499" y="1597795"/>
            <a:ext cx="1902280" cy="23833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503843-DA15-7DFC-03BB-C0F191BDF8B3}"/>
              </a:ext>
            </a:extLst>
          </p:cNvPr>
          <p:cNvSpPr txBox="1"/>
          <p:nvPr/>
        </p:nvSpPr>
        <p:spPr>
          <a:xfrm>
            <a:off x="2153254" y="1816878"/>
            <a:ext cx="11320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/>
              <a:t>Alpha (int.rad.) and neutrons</a:t>
            </a:r>
            <a:endParaRPr lang="en-US" sz="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51E5A-C568-00CE-9DB3-8ED6D57DB15A}"/>
              </a:ext>
            </a:extLst>
          </p:cNvPr>
          <p:cNvSpPr/>
          <p:nvPr/>
        </p:nvSpPr>
        <p:spPr>
          <a:xfrm>
            <a:off x="9464124" y="1793452"/>
            <a:ext cx="568775" cy="30777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1F052C-41DC-7E68-33AF-363FB9502C1C}"/>
              </a:ext>
            </a:extLst>
          </p:cNvPr>
          <p:cNvSpPr txBox="1"/>
          <p:nvPr/>
        </p:nvSpPr>
        <p:spPr>
          <a:xfrm>
            <a:off x="9559305" y="2101228"/>
            <a:ext cx="5651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neutrons</a:t>
            </a:r>
            <a:endParaRPr lang="en-US" sz="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4271A-25D3-8747-3EF2-4C6544E2CA9C}"/>
              </a:ext>
            </a:extLst>
          </p:cNvPr>
          <p:cNvSpPr/>
          <p:nvPr/>
        </p:nvSpPr>
        <p:spPr>
          <a:xfrm>
            <a:off x="10065686" y="1792022"/>
            <a:ext cx="1285989" cy="30777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53F62C-641A-279B-58E5-57B81D484E8F}"/>
              </a:ext>
            </a:extLst>
          </p:cNvPr>
          <p:cNvSpPr txBox="1"/>
          <p:nvPr/>
        </p:nvSpPr>
        <p:spPr>
          <a:xfrm>
            <a:off x="10124454" y="2077711"/>
            <a:ext cx="11320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/>
              <a:t>Alpha (int.rad.) and neutrons</a:t>
            </a:r>
            <a:endParaRPr lang="en-US" sz="6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3E6B7AC-B716-FF53-60BE-CE9B1E7C8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519" y="578466"/>
            <a:ext cx="2824454" cy="227466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AC4B62C-F4C4-09EE-A8BF-9F06E98D1970}"/>
              </a:ext>
            </a:extLst>
          </p:cNvPr>
          <p:cNvSpPr/>
          <p:nvPr/>
        </p:nvSpPr>
        <p:spPr>
          <a:xfrm>
            <a:off x="5758846" y="2077713"/>
            <a:ext cx="427436" cy="20818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BEBA42-87B4-C749-6B7D-676B963CD797}"/>
              </a:ext>
            </a:extLst>
          </p:cNvPr>
          <p:cNvSpPr txBox="1"/>
          <p:nvPr/>
        </p:nvSpPr>
        <p:spPr>
          <a:xfrm>
            <a:off x="5712687" y="2285897"/>
            <a:ext cx="5651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neutrons</a:t>
            </a:r>
            <a:endParaRPr lang="en-US" sz="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3F67F3-B6D4-463C-D13E-E0B49FF28390}"/>
              </a:ext>
            </a:extLst>
          </p:cNvPr>
          <p:cNvSpPr/>
          <p:nvPr/>
        </p:nvSpPr>
        <p:spPr>
          <a:xfrm>
            <a:off x="6219068" y="1976691"/>
            <a:ext cx="532363" cy="30777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F7B0A6-7DC6-0A30-52A1-B3AF8DEE9509}"/>
              </a:ext>
            </a:extLst>
          </p:cNvPr>
          <p:cNvSpPr txBox="1"/>
          <p:nvPr/>
        </p:nvSpPr>
        <p:spPr>
          <a:xfrm>
            <a:off x="6133252" y="2272680"/>
            <a:ext cx="11320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/>
              <a:t>Alpha (int.rad.) and neutrons</a:t>
            </a:r>
            <a:endParaRPr lang="en-US" sz="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732877-BAD9-5740-3953-6FF03CA55D60}"/>
              </a:ext>
            </a:extLst>
          </p:cNvPr>
          <p:cNvSpPr txBox="1"/>
          <p:nvPr/>
        </p:nvSpPr>
        <p:spPr>
          <a:xfrm>
            <a:off x="6277836" y="577036"/>
            <a:ext cx="147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Hamamatsu H6533</a:t>
            </a:r>
          </a:p>
          <a:p>
            <a:r>
              <a:rPr lang="en-US" sz="1200" dirty="0"/>
              <a:t>Very fast 1’ PMT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2D79F3-EC4B-0300-B5DD-1215BF147023}"/>
              </a:ext>
            </a:extLst>
          </p:cNvPr>
          <p:cNvSpPr txBox="1"/>
          <p:nvPr/>
        </p:nvSpPr>
        <p:spPr>
          <a:xfrm>
            <a:off x="9976909" y="577036"/>
            <a:ext cx="146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Hamamatsu R9420</a:t>
            </a:r>
          </a:p>
          <a:p>
            <a:r>
              <a:rPr lang="en-US" sz="1200" dirty="0"/>
              <a:t>Fast 1’ PMT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E5A670-8104-CCAD-661A-4A1EC8CAF92A}"/>
              </a:ext>
            </a:extLst>
          </p:cNvPr>
          <p:cNvSpPr txBox="1"/>
          <p:nvPr/>
        </p:nvSpPr>
        <p:spPr>
          <a:xfrm>
            <a:off x="2178253" y="716891"/>
            <a:ext cx="161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Hamamatsu R6231</a:t>
            </a:r>
          </a:p>
          <a:p>
            <a:r>
              <a:rPr lang="en-US" sz="1200" dirty="0"/>
              <a:t>Spectroscopic 2’ PMT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C9939A-0B9C-22E8-3764-54B653975379}"/>
              </a:ext>
            </a:extLst>
          </p:cNvPr>
          <p:cNvSpPr txBox="1"/>
          <p:nvPr/>
        </p:nvSpPr>
        <p:spPr>
          <a:xfrm>
            <a:off x="161940" y="3020193"/>
            <a:ext cx="1185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Doped LaCl</a:t>
            </a:r>
            <a:r>
              <a:rPr lang="it-IT" baseline="-25000" dirty="0"/>
              <a:t>3</a:t>
            </a:r>
            <a:r>
              <a:rPr lang="it-IT" dirty="0"/>
              <a:t>:Ce – </a:t>
            </a:r>
            <a:r>
              <a:rPr lang="it-IT" baseline="30000" dirty="0"/>
              <a:t>22</a:t>
            </a:r>
            <a:r>
              <a:rPr lang="it-IT" dirty="0"/>
              <a:t>Na source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62FF06-3B6F-B5F3-0319-8E217DC5B89F}"/>
              </a:ext>
            </a:extLst>
          </p:cNvPr>
          <p:cNvSpPr txBox="1"/>
          <p:nvPr/>
        </p:nvSpPr>
        <p:spPr>
          <a:xfrm>
            <a:off x="666014" y="6284191"/>
            <a:ext cx="3328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FOM = </a:t>
            </a:r>
            <a:r>
              <a:rPr lang="it-IT" sz="1200" dirty="0"/>
              <a:t>[</a:t>
            </a:r>
            <a:r>
              <a:rPr lang="en-US" sz="1200" dirty="0"/>
              <a:t>int(0-600 ns)-int(0-100 ns)]/int(0-600 ns)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AF3575-F1EB-B6B6-E464-49C2899AE661}"/>
              </a:ext>
            </a:extLst>
          </p:cNvPr>
          <p:cNvSpPr txBox="1"/>
          <p:nvPr/>
        </p:nvSpPr>
        <p:spPr>
          <a:xfrm>
            <a:off x="4658017" y="6295771"/>
            <a:ext cx="3328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FOM = </a:t>
            </a:r>
            <a:r>
              <a:rPr lang="it-IT" sz="1200" dirty="0"/>
              <a:t>[</a:t>
            </a:r>
            <a:r>
              <a:rPr lang="en-US" sz="1200" dirty="0"/>
              <a:t>int(0-600 ns)-int(0-100 ns)]/int(0-600 ns)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B51FC59-12B2-3072-92AF-BB87F8FD4F04}"/>
              </a:ext>
            </a:extLst>
          </p:cNvPr>
          <p:cNvSpPr txBox="1"/>
          <p:nvPr/>
        </p:nvSpPr>
        <p:spPr>
          <a:xfrm>
            <a:off x="8359471" y="6287820"/>
            <a:ext cx="3328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FOM = </a:t>
            </a:r>
            <a:r>
              <a:rPr lang="it-IT" sz="1200" dirty="0"/>
              <a:t>[</a:t>
            </a:r>
            <a:r>
              <a:rPr lang="en-US" sz="1200" dirty="0"/>
              <a:t>int(0-600 ns)-int(0-100 ns)]/int(0-600 ns)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71CACB2-E30E-EB9A-3814-50B4C7B0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447" y="3520859"/>
            <a:ext cx="3186307" cy="257660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2C51467-4D59-9EA3-2084-23287515D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90" y="3520859"/>
            <a:ext cx="3292055" cy="264682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330700A-7B7D-DD8D-B9B2-CAD4863C9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263" y="3468476"/>
            <a:ext cx="3233835" cy="264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E040A8D-19F0-05BA-7D15-9919F2041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780" y="3373476"/>
            <a:ext cx="3367881" cy="2776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8255FC-3025-83FF-0A65-F25AF6C8D1B5}"/>
              </a:ext>
            </a:extLst>
          </p:cNvPr>
          <p:cNvSpPr txBox="1"/>
          <p:nvPr/>
        </p:nvSpPr>
        <p:spPr>
          <a:xfrm>
            <a:off x="838844" y="3234977"/>
            <a:ext cx="2016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Nothing higher than 70 MHz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AE0D3-01B5-F8A2-05AF-D54D3DE5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91" y="250622"/>
            <a:ext cx="2800406" cy="2389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86483C-4BE5-D985-3F8C-9B638A520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0" y="353443"/>
            <a:ext cx="2968489" cy="2322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CA46F-2F90-084C-BFCB-79B4F5A8E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0" y="416917"/>
            <a:ext cx="2740191" cy="22590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18DB14-2134-BC3B-630F-AF06B7FE78D3}"/>
              </a:ext>
            </a:extLst>
          </p:cNvPr>
          <p:cNvSpPr txBox="1"/>
          <p:nvPr/>
        </p:nvSpPr>
        <p:spPr>
          <a:xfrm>
            <a:off x="2035459" y="951357"/>
            <a:ext cx="58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FFT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32825-4A4A-E2EB-49A7-7EBA7E84C0DA}"/>
              </a:ext>
            </a:extLst>
          </p:cNvPr>
          <p:cNvSpPr txBox="1"/>
          <p:nvPr/>
        </p:nvSpPr>
        <p:spPr>
          <a:xfrm>
            <a:off x="6455730" y="913938"/>
            <a:ext cx="58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FFT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9B86F-5B6E-A3E7-4EA6-5C72836FF542}"/>
              </a:ext>
            </a:extLst>
          </p:cNvPr>
          <p:cNvSpPr txBox="1"/>
          <p:nvPr/>
        </p:nvSpPr>
        <p:spPr>
          <a:xfrm>
            <a:off x="10433748" y="913938"/>
            <a:ext cx="58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FFT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3B920-C337-EB78-74B9-73627B0CD15E}"/>
              </a:ext>
            </a:extLst>
          </p:cNvPr>
          <p:cNvSpPr txBox="1"/>
          <p:nvPr/>
        </p:nvSpPr>
        <p:spPr>
          <a:xfrm>
            <a:off x="1101629" y="2656106"/>
            <a:ext cx="161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Hamamatsu R6231</a:t>
            </a:r>
          </a:p>
          <a:p>
            <a:r>
              <a:rPr lang="en-US" sz="1200" dirty="0"/>
              <a:t>Spectroscopic 2’ PMT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F81B2-D1A8-93AB-6ED7-1ABC7B979829}"/>
              </a:ext>
            </a:extLst>
          </p:cNvPr>
          <p:cNvSpPr txBox="1"/>
          <p:nvPr/>
        </p:nvSpPr>
        <p:spPr>
          <a:xfrm>
            <a:off x="5344306" y="2675984"/>
            <a:ext cx="147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Hamamatsu H6533</a:t>
            </a:r>
          </a:p>
          <a:p>
            <a:r>
              <a:rPr lang="en-US" sz="1200" dirty="0"/>
              <a:t>Very fast 1’ PMT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668EB-36CD-9737-800A-07EEC55C8A90}"/>
              </a:ext>
            </a:extLst>
          </p:cNvPr>
          <p:cNvSpPr txBox="1"/>
          <p:nvPr/>
        </p:nvSpPr>
        <p:spPr>
          <a:xfrm>
            <a:off x="9340805" y="2710125"/>
            <a:ext cx="146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Hamamatsu R9420</a:t>
            </a:r>
          </a:p>
          <a:p>
            <a:r>
              <a:rPr lang="en-US" sz="1200" dirty="0"/>
              <a:t>Fast 1’ PMT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A1B8B-7003-2492-6382-139F2D7EFC86}"/>
              </a:ext>
            </a:extLst>
          </p:cNvPr>
          <p:cNvSpPr txBox="1"/>
          <p:nvPr/>
        </p:nvSpPr>
        <p:spPr>
          <a:xfrm>
            <a:off x="374318" y="6468878"/>
            <a:ext cx="2497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FOM = 0.25 * int(30-65 MHz)/FFT(1)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E9D759-50C9-0A3F-DF36-FED6ED5A0E51}"/>
              </a:ext>
            </a:extLst>
          </p:cNvPr>
          <p:cNvSpPr txBox="1"/>
          <p:nvPr/>
        </p:nvSpPr>
        <p:spPr>
          <a:xfrm>
            <a:off x="4823610" y="6385578"/>
            <a:ext cx="2649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FOM = 0.25 * int(100-180 MHz)/FFT(1)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EDC0C-FCE9-D9FA-A62F-E4AE809C5F0D}"/>
              </a:ext>
            </a:extLst>
          </p:cNvPr>
          <p:cNvSpPr txBox="1"/>
          <p:nvPr/>
        </p:nvSpPr>
        <p:spPr>
          <a:xfrm>
            <a:off x="8747629" y="6385578"/>
            <a:ext cx="2649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FOM = 0.25 * int(100-180 MHz)/FFT(1)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4500EA-82F4-BB56-B11C-CD863DFC3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01" y="3511445"/>
            <a:ext cx="3080117" cy="25344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824E91-AA97-D37B-FD26-64A7C94B1B82}"/>
              </a:ext>
            </a:extLst>
          </p:cNvPr>
          <p:cNvSpPr txBox="1"/>
          <p:nvPr/>
        </p:nvSpPr>
        <p:spPr>
          <a:xfrm>
            <a:off x="2771851" y="31781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AmBe source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16481F5-F06E-DF27-E007-6459C9D12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6208" y="3429000"/>
            <a:ext cx="3112734" cy="26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8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EA1217-5A56-8115-23DE-2A9D7AD7D417}"/>
              </a:ext>
            </a:extLst>
          </p:cNvPr>
          <p:cNvSpPr txBox="1"/>
          <p:nvPr/>
        </p:nvSpPr>
        <p:spPr>
          <a:xfrm>
            <a:off x="129540" y="83887"/>
            <a:ext cx="1193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Conclusions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77E57-3871-50FC-883D-43D55CF6E2AA}"/>
              </a:ext>
            </a:extLst>
          </p:cNvPr>
          <p:cNvSpPr txBox="1"/>
          <p:nvPr/>
        </p:nvSpPr>
        <p:spPr>
          <a:xfrm>
            <a:off x="162540" y="603108"/>
            <a:ext cx="1188037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Neutron discrimination can be performed using TOF or PSA (see for example CLYC)</a:t>
            </a:r>
          </a:p>
          <a:p>
            <a:r>
              <a:rPr lang="en-US" sz="1600" dirty="0"/>
              <a:t>- Clorine has a large cross section for (</a:t>
            </a:r>
            <a:r>
              <a:rPr lang="en-US" sz="1600" dirty="0" err="1"/>
              <a:t>n,p</a:t>
            </a:r>
            <a:r>
              <a:rPr lang="en-US" sz="1600" dirty="0"/>
              <a:t>) and (</a:t>
            </a:r>
            <a:r>
              <a:rPr lang="en-US" sz="1600" dirty="0" err="1"/>
              <a:t>n,</a:t>
            </a:r>
            <a:r>
              <a:rPr lang="en-US" sz="1600" dirty="0" err="1">
                <a:latin typeface="Symbol" panose="05050102010706020507" pitchFamily="18" charset="2"/>
              </a:rPr>
              <a:t>a</a:t>
            </a:r>
            <a:r>
              <a:rPr lang="en-US" sz="1600" dirty="0"/>
              <a:t>) nuclear reactions</a:t>
            </a:r>
          </a:p>
          <a:p>
            <a:pPr>
              <a:lnSpc>
                <a:spcPct val="50000"/>
              </a:lnSpc>
            </a:pPr>
            <a:r>
              <a:rPr lang="en-US" sz="1600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	Internal Radiation - Charge Difference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	AmBe – charge difference </a:t>
            </a:r>
          </a:p>
          <a:p>
            <a:endParaRPr lang="en-US" sz="1600" dirty="0"/>
          </a:p>
          <a:p>
            <a:r>
              <a:rPr lang="en-US" sz="1600" dirty="0"/>
              <a:t>In an undoped LaCl</a:t>
            </a:r>
            <a:r>
              <a:rPr lang="en-US" sz="1600" baseline="-25000" dirty="0"/>
              <a:t>3</a:t>
            </a:r>
            <a:r>
              <a:rPr lang="en-US" sz="1600" dirty="0"/>
              <a:t>,</a:t>
            </a:r>
            <a:r>
              <a:rPr lang="en-US" sz="1600" baseline="-25000" dirty="0"/>
              <a:t> </a:t>
            </a:r>
            <a:r>
              <a:rPr lang="en-US" sz="1600" dirty="0"/>
              <a:t>neutron-induced proton and neutron-induced alpha events are clearly observable. Therefore, It could be very interesting to have measurements with an undoped LaCl</a:t>
            </a:r>
            <a:r>
              <a:rPr lang="en-US" sz="1600" baseline="-25000" dirty="0"/>
              <a:t>3</a:t>
            </a:r>
          </a:p>
          <a:p>
            <a:pPr>
              <a:lnSpc>
                <a:spcPct val="50000"/>
              </a:lnSpc>
            </a:pPr>
            <a:endParaRPr lang="en-US" sz="1600" dirty="0"/>
          </a:p>
          <a:p>
            <a:r>
              <a:rPr lang="en-US" sz="1600" dirty="0"/>
              <a:t>	I show measurements using two different LaCl</a:t>
            </a:r>
            <a:r>
              <a:rPr lang="en-US" sz="1600" baseline="-25000" dirty="0"/>
              <a:t>3</a:t>
            </a:r>
            <a:r>
              <a:rPr lang="en-US" sz="1600" dirty="0"/>
              <a:t> with a doping of 5% and </a:t>
            </a:r>
            <a:r>
              <a:rPr lang="en-US" sz="1600" dirty="0">
                <a:sym typeface="Symbol" panose="05050102010706020507" pitchFamily="18" charset="2"/>
              </a:rPr>
              <a:t> </a:t>
            </a:r>
            <a:r>
              <a:rPr lang="en-US" sz="1600" dirty="0"/>
              <a:t>2.5%</a:t>
            </a:r>
          </a:p>
          <a:p>
            <a:pPr>
              <a:lnSpc>
                <a:spcPct val="50000"/>
              </a:lnSpc>
            </a:pPr>
            <a:endParaRPr lang="en-US" sz="1600" dirty="0"/>
          </a:p>
          <a:p>
            <a:r>
              <a:rPr lang="en-US" sz="1600" dirty="0"/>
              <a:t>As expected, the FFT algorithm permits to identify neutrons but …</a:t>
            </a:r>
          </a:p>
          <a:p>
            <a:pPr>
              <a:lnSpc>
                <a:spcPct val="50000"/>
              </a:lnSpc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	one need a high bandwidth PMTs, in general they PMTs with a 1’ window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	a high bandwidth PMT in general has a worse energy resolution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	a high bandwidth PMT in general requires a small crystal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	a small crystal has a reduced efficiency on high energy gamma rays </a:t>
            </a:r>
          </a:p>
          <a:p>
            <a:endParaRPr lang="en-US" dirty="0"/>
          </a:p>
          <a:p>
            <a:r>
              <a:rPr lang="en-US" sz="1600" dirty="0"/>
              <a:t>I think that the use of matrix of SIPMs will not help as a matrix of SIPM (to cover a large area) will probably have a smaller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A.I. algorithms could help ?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I think so. Perhaps, a ‘democratic’ criteria could be the algorithm which will work best . 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791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AFDF1C-D772-72C0-8F29-0A57A89C0035}"/>
              </a:ext>
            </a:extLst>
          </p:cNvPr>
          <p:cNvSpPr txBox="1"/>
          <p:nvPr/>
        </p:nvSpPr>
        <p:spPr>
          <a:xfrm>
            <a:off x="166116" y="184851"/>
            <a:ext cx="1185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FAST Neutron Discrimination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FDBAF-E808-6181-32DB-DEC81FD425BF}"/>
              </a:ext>
            </a:extLst>
          </p:cNvPr>
          <p:cNvSpPr txBox="1"/>
          <p:nvPr/>
        </p:nvSpPr>
        <p:spPr>
          <a:xfrm>
            <a:off x="1506545" y="679632"/>
            <a:ext cx="20827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Time of Flight (TOF)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1DD26-CCFB-F6FC-96D8-D39A142AAD24}"/>
              </a:ext>
            </a:extLst>
          </p:cNvPr>
          <p:cNvSpPr txBox="1"/>
          <p:nvPr/>
        </p:nvSpPr>
        <p:spPr>
          <a:xfrm>
            <a:off x="5506160" y="611116"/>
            <a:ext cx="6599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Pulse  Shape Analysis (PSA)</a:t>
            </a:r>
          </a:p>
          <a:p>
            <a:endParaRPr lang="en-US" dirty="0"/>
          </a:p>
          <a:p>
            <a:r>
              <a:rPr lang="en-US" sz="1200" dirty="0"/>
              <a:t>It is only possible with high performing digitizers, but It could select neutrons (independently they are prompt or delayed). Therefore, It could be useful the additional measurement of TOF.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C3944C-10D5-1512-A3EC-BFFECA67E6E2}"/>
                  </a:ext>
                </a:extLst>
              </p:cNvPr>
              <p:cNvSpPr txBox="1"/>
              <p:nvPr/>
            </p:nvSpPr>
            <p:spPr>
              <a:xfrm>
                <a:off x="514910" y="1212474"/>
                <a:ext cx="1301447" cy="545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 </m:t>
                      </m:r>
                      <m:rad>
                        <m:ra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g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C3944C-10D5-1512-A3EC-BFFECA67E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10" y="1212474"/>
                <a:ext cx="1301447" cy="545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4EC4272-2CE2-C27F-FC23-E056125CCDCA}"/>
              </a:ext>
            </a:extLst>
          </p:cNvPr>
          <p:cNvSpPr txBox="1"/>
          <p:nvPr/>
        </p:nvSpPr>
        <p:spPr>
          <a:xfrm>
            <a:off x="164696" y="1879864"/>
            <a:ext cx="491618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values of ‘</a:t>
            </a:r>
            <a:r>
              <a:rPr lang="en-US" sz="1400" dirty="0">
                <a:latin typeface="Symbol" panose="05050102010706020507" pitchFamily="18" charset="2"/>
              </a:rPr>
              <a:t>D</a:t>
            </a:r>
            <a:r>
              <a:rPr lang="en-US" sz="1400" dirty="0"/>
              <a:t>t’ and  ‘d’ has some uncertainness (</a:t>
            </a:r>
            <a:r>
              <a:rPr lang="en-US" sz="1400" dirty="0" err="1">
                <a:latin typeface="Symbol" panose="05050102010706020507" pitchFamily="18" charset="2"/>
              </a:rPr>
              <a:t>s</a:t>
            </a:r>
            <a:r>
              <a:rPr lang="en-US" sz="1400" baseline="-25000" dirty="0" err="1">
                <a:latin typeface="Symbol" panose="05050102010706020507" pitchFamily="18" charset="2"/>
              </a:rPr>
              <a:t>D</a:t>
            </a:r>
            <a:r>
              <a:rPr lang="en-US" sz="1400" baseline="-25000" dirty="0" err="1"/>
              <a:t>t</a:t>
            </a:r>
            <a:r>
              <a:rPr lang="en-US" sz="1400" baseline="-25000" dirty="0"/>
              <a:t> </a:t>
            </a:r>
            <a:r>
              <a:rPr lang="en-US" sz="1400" dirty="0"/>
              <a:t>and </a:t>
            </a:r>
            <a:r>
              <a:rPr lang="en-US" sz="1400" dirty="0" err="1">
                <a:latin typeface="Symbol" panose="05050102010706020507" pitchFamily="18" charset="2"/>
              </a:rPr>
              <a:t>s</a:t>
            </a:r>
            <a:r>
              <a:rPr lang="en-US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400" dirty="0"/>
          </a:p>
          <a:p>
            <a:r>
              <a:rPr lang="en-US" sz="1400" dirty="0" err="1">
                <a:latin typeface="Symbol" panose="05050102010706020507" pitchFamily="18" charset="2"/>
              </a:rPr>
              <a:t>s</a:t>
            </a:r>
            <a:r>
              <a:rPr lang="en-US" sz="1400" baseline="-25000" dirty="0" err="1">
                <a:latin typeface="Symbol" panose="05050102010706020507" pitchFamily="18" charset="2"/>
              </a:rPr>
              <a:t>D</a:t>
            </a:r>
            <a:r>
              <a:rPr lang="en-US" sz="1400" baseline="-25000" dirty="0" err="1"/>
              <a:t>t</a:t>
            </a:r>
            <a:r>
              <a:rPr lang="en-US" sz="1400" dirty="0"/>
              <a:t> </a:t>
            </a:r>
            <a:r>
              <a:rPr lang="en-US" sz="1400" dirty="0">
                <a:sym typeface="Symbol" panose="05050102010706020507" pitchFamily="18" charset="2"/>
              </a:rPr>
              <a:t></a:t>
            </a:r>
            <a:r>
              <a:rPr lang="en-US" sz="1400" dirty="0"/>
              <a:t> Time resolution and </a:t>
            </a:r>
            <a:r>
              <a:rPr lang="en-US" sz="1400" dirty="0" err="1">
                <a:latin typeface="Symbol" panose="05050102010706020507" pitchFamily="18" charset="2"/>
              </a:rPr>
              <a:t>s</a:t>
            </a:r>
            <a:r>
              <a:rPr lang="en-US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/>
              <a:t> </a:t>
            </a:r>
            <a:r>
              <a:rPr lang="en-US" sz="1400" dirty="0">
                <a:sym typeface="Symbol" panose="05050102010706020507" pitchFamily="18" charset="2"/>
              </a:rPr>
              <a:t></a:t>
            </a:r>
            <a:r>
              <a:rPr lang="en-US" sz="1400" dirty="0"/>
              <a:t> detector thickness).</a:t>
            </a:r>
          </a:p>
          <a:p>
            <a:r>
              <a:rPr lang="en-US" sz="1400" dirty="0"/>
              <a:t>In general, it is not possible to have a precise measurement of neutron kinetic energy.</a:t>
            </a:r>
          </a:p>
          <a:p>
            <a:pPr>
              <a:lnSpc>
                <a:spcPct val="50000"/>
              </a:lnSpc>
            </a:pPr>
            <a:endParaRPr lang="en-US" sz="1400" dirty="0"/>
          </a:p>
          <a:p>
            <a:pPr algn="ctr"/>
            <a:r>
              <a:rPr lang="en-US" sz="1400" dirty="0"/>
              <a:t>TOF doesn’t select only neutrons, but all the ‘delayed’ events (whether they are neutrons, gamma, protons, …).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E8E6EE-0B2B-FB8D-B6B7-7A6C2FB2A767}"/>
              </a:ext>
            </a:extLst>
          </p:cNvPr>
          <p:cNvGrpSpPr/>
          <p:nvPr/>
        </p:nvGrpSpPr>
        <p:grpSpPr>
          <a:xfrm>
            <a:off x="514910" y="3588174"/>
            <a:ext cx="3758184" cy="1230611"/>
            <a:chOff x="400050" y="5407744"/>
            <a:chExt cx="3758184" cy="12306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586D95-D2F1-A364-474B-1E3831957A0B}"/>
                </a:ext>
              </a:extLst>
            </p:cNvPr>
            <p:cNvSpPr/>
            <p:nvPr/>
          </p:nvSpPr>
          <p:spPr>
            <a:xfrm>
              <a:off x="793937" y="5458859"/>
              <a:ext cx="448056" cy="46634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EB3F7F-9551-C1FC-ACA5-E2A72ED95B9A}"/>
                </a:ext>
              </a:extLst>
            </p:cNvPr>
            <p:cNvSpPr/>
            <p:nvPr/>
          </p:nvSpPr>
          <p:spPr>
            <a:xfrm>
              <a:off x="3341758" y="5517176"/>
              <a:ext cx="161544" cy="16306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70CD6F-60A8-5A35-D4EE-D30853C85A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5880" y="5624322"/>
              <a:ext cx="19065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D5592E-E29D-C0CC-EB93-07ABC4F78553}"/>
                </a:ext>
              </a:extLst>
            </p:cNvPr>
            <p:cNvSpPr/>
            <p:nvPr/>
          </p:nvSpPr>
          <p:spPr>
            <a:xfrm>
              <a:off x="400050" y="6583494"/>
              <a:ext cx="3758184" cy="548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DADF0C8-50A8-9771-2A0C-422EB20A14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9219" y="5661660"/>
              <a:ext cx="1333185" cy="9218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514464E-67C5-E095-D89D-7F72CF83F1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3063" y="5740727"/>
              <a:ext cx="584221" cy="8701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83F309-AD73-CE30-4929-C925EA0B341A}"/>
                </a:ext>
              </a:extLst>
            </p:cNvPr>
            <p:cNvSpPr txBox="1"/>
            <p:nvPr/>
          </p:nvSpPr>
          <p:spPr>
            <a:xfrm>
              <a:off x="1727158" y="5407744"/>
              <a:ext cx="66075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Neutron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07D673-8637-DD3B-65E7-BEE5D3D9240F}"/>
                </a:ext>
              </a:extLst>
            </p:cNvPr>
            <p:cNvSpPr txBox="1"/>
            <p:nvPr/>
          </p:nvSpPr>
          <p:spPr>
            <a:xfrm rot="3604584">
              <a:off x="1414412" y="6049000"/>
              <a:ext cx="6254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gamma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26C5CD-8032-3132-BBC1-F3571D0BED52}"/>
                </a:ext>
              </a:extLst>
            </p:cNvPr>
            <p:cNvSpPr txBox="1"/>
            <p:nvPr/>
          </p:nvSpPr>
          <p:spPr>
            <a:xfrm rot="19761200">
              <a:off x="2164573" y="5912608"/>
              <a:ext cx="66075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Neutron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CF9F49A-8F1C-D0F3-18DA-42BC1D9D8C42}"/>
              </a:ext>
            </a:extLst>
          </p:cNvPr>
          <p:cNvSpPr txBox="1"/>
          <p:nvPr/>
        </p:nvSpPr>
        <p:spPr>
          <a:xfrm>
            <a:off x="3785371" y="3698747"/>
            <a:ext cx="1629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 this case both events (the neutrons and the </a:t>
            </a:r>
            <a:r>
              <a:rPr lang="en-US" sz="1200" dirty="0" err="1">
                <a:latin typeface="Symbol" panose="05050102010706020507" pitchFamily="18" charset="2"/>
              </a:rPr>
              <a:t>g</a:t>
            </a:r>
            <a:r>
              <a:rPr lang="en-US" sz="1200" dirty="0" err="1"/>
              <a:t>s</a:t>
            </a:r>
            <a:r>
              <a:rPr lang="en-US" sz="1200" dirty="0"/>
              <a:t>) produce delayed events.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EC47BC-2E0C-9BE4-EDFA-731B895B7985}"/>
              </a:ext>
            </a:extLst>
          </p:cNvPr>
          <p:cNvGrpSpPr/>
          <p:nvPr/>
        </p:nvGrpSpPr>
        <p:grpSpPr>
          <a:xfrm>
            <a:off x="5869371" y="1777623"/>
            <a:ext cx="5625365" cy="1550522"/>
            <a:chOff x="5869371" y="1777623"/>
            <a:chExt cx="5625365" cy="155052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F802CCB-31A5-B953-BD1E-851A461A7E1E}"/>
                </a:ext>
              </a:extLst>
            </p:cNvPr>
            <p:cNvGrpSpPr/>
            <p:nvPr/>
          </p:nvGrpSpPr>
          <p:grpSpPr>
            <a:xfrm>
              <a:off x="5869371" y="1777623"/>
              <a:ext cx="3098097" cy="1550522"/>
              <a:chOff x="308772" y="5087834"/>
              <a:chExt cx="3098097" cy="155052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F7A66A9-FE41-7C90-8C23-C4CD64245D25}"/>
                  </a:ext>
                </a:extLst>
              </p:cNvPr>
              <p:cNvSpPr/>
              <p:nvPr/>
            </p:nvSpPr>
            <p:spPr>
              <a:xfrm>
                <a:off x="848632" y="5420212"/>
                <a:ext cx="448056" cy="46634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1173D11-7F90-477E-9FB9-63F064F9BFFB}"/>
                  </a:ext>
                </a:extLst>
              </p:cNvPr>
              <p:cNvSpPr/>
              <p:nvPr/>
            </p:nvSpPr>
            <p:spPr>
              <a:xfrm>
                <a:off x="3245325" y="5534702"/>
                <a:ext cx="161544" cy="16306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FB68BA0-8F54-0A39-D198-9FF3A82956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25880" y="5624322"/>
                <a:ext cx="19065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333057A-D258-6C57-F4CC-445BE90A4498}"/>
                  </a:ext>
                </a:extLst>
              </p:cNvPr>
              <p:cNvSpPr/>
              <p:nvPr/>
            </p:nvSpPr>
            <p:spPr>
              <a:xfrm flipH="1">
                <a:off x="308772" y="5087834"/>
                <a:ext cx="91278" cy="155052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6D526DD-BB68-ED0A-0D38-DFE4B98AC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0050" y="5619778"/>
                <a:ext cx="2832354" cy="9111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453D6B5B-7D1B-EF87-C9D7-177786FEF934}"/>
                  </a:ext>
                </a:extLst>
              </p:cNvPr>
              <p:cNvCxnSpPr>
                <a:cxnSpLocks/>
                <a:endCxn id="32" idx="1"/>
              </p:cNvCxnSpPr>
              <p:nvPr/>
            </p:nvCxnSpPr>
            <p:spPr>
              <a:xfrm flipV="1">
                <a:off x="449658" y="5653384"/>
                <a:ext cx="398974" cy="8775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18156CD-D7DA-5736-5148-A8B02F334BF5}"/>
                  </a:ext>
                </a:extLst>
              </p:cNvPr>
              <p:cNvSpPr txBox="1"/>
              <p:nvPr/>
            </p:nvSpPr>
            <p:spPr>
              <a:xfrm>
                <a:off x="1727158" y="5407744"/>
                <a:ext cx="66075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Neutron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B3FE84-0E4D-DC1A-0900-739DED6C3653}"/>
                  </a:ext>
                </a:extLst>
              </p:cNvPr>
              <p:cNvSpPr txBox="1"/>
              <p:nvPr/>
            </p:nvSpPr>
            <p:spPr>
              <a:xfrm rot="17597852">
                <a:off x="207556" y="5949468"/>
                <a:ext cx="63991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neutron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A29728F-C276-CCB6-F520-877CAFF19593}"/>
                  </a:ext>
                </a:extLst>
              </p:cNvPr>
              <p:cNvSpPr txBox="1"/>
              <p:nvPr/>
            </p:nvSpPr>
            <p:spPr>
              <a:xfrm rot="20911881">
                <a:off x="1937897" y="5857299"/>
                <a:ext cx="66075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Neutron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EFF879-BA97-13DE-1A36-1B1E1999ABC9}"/>
                </a:ext>
              </a:extLst>
            </p:cNvPr>
            <p:cNvSpPr txBox="1"/>
            <p:nvPr/>
          </p:nvSpPr>
          <p:spPr>
            <a:xfrm>
              <a:off x="9479043" y="1975671"/>
              <a:ext cx="2015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 this case both events will be selected, independently on the kinetic energy of the neutron.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60CB04-E658-405A-472F-C1AE03CBFC8F}"/>
              </a:ext>
            </a:extLst>
          </p:cNvPr>
          <p:cNvSpPr txBox="1"/>
          <p:nvPr/>
        </p:nvSpPr>
        <p:spPr>
          <a:xfrm>
            <a:off x="2108064" y="1206133"/>
            <a:ext cx="2495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Neutron has mass and therefore is slower than </a:t>
            </a:r>
            <a:r>
              <a:rPr lang="en-US" sz="1200" dirty="0">
                <a:latin typeface="Symbol" panose="05050102010706020507" pitchFamily="18" charset="2"/>
              </a:rPr>
              <a:t>g</a:t>
            </a:r>
            <a:r>
              <a:rPr lang="en-US" sz="1200" dirty="0"/>
              <a:t> (</a:t>
            </a:r>
            <a:r>
              <a:rPr lang="en-US" sz="1200" dirty="0" err="1">
                <a:latin typeface="Symbol" panose="05050102010706020507" pitchFamily="18" charset="2"/>
              </a:rPr>
              <a:t>D</a:t>
            </a:r>
            <a:r>
              <a:rPr lang="en-US" sz="1200" dirty="0" err="1"/>
              <a:t>t</a:t>
            </a:r>
            <a:r>
              <a:rPr lang="en-US" sz="1200" baseline="-25000" dirty="0" err="1"/>
              <a:t>n</a:t>
            </a:r>
            <a:r>
              <a:rPr lang="en-US" sz="1200" dirty="0"/>
              <a:t> &gt; </a:t>
            </a:r>
            <a:r>
              <a:rPr lang="en-US" sz="1200" dirty="0" err="1">
                <a:latin typeface="Symbol" panose="05050102010706020507" pitchFamily="18" charset="2"/>
              </a:rPr>
              <a:t>D</a:t>
            </a:r>
            <a:r>
              <a:rPr lang="en-US" sz="1200" dirty="0" err="1"/>
              <a:t>t</a:t>
            </a:r>
            <a:r>
              <a:rPr lang="en-US" sz="1200" baseline="-25000" dirty="0" err="1">
                <a:latin typeface="Symbol" panose="05050102010706020507" pitchFamily="18" charset="2"/>
              </a:rPr>
              <a:t>g</a:t>
            </a:r>
            <a:r>
              <a:rPr lang="en-US" sz="1200" dirty="0"/>
              <a:t>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B9BF4A-EE31-2A97-2667-B86B992BB28B}"/>
              </a:ext>
            </a:extLst>
          </p:cNvPr>
          <p:cNvGrpSpPr/>
          <p:nvPr/>
        </p:nvGrpSpPr>
        <p:grpSpPr>
          <a:xfrm>
            <a:off x="353438" y="4962533"/>
            <a:ext cx="4418426" cy="1684318"/>
            <a:chOff x="353438" y="4962533"/>
            <a:chExt cx="4418426" cy="1684318"/>
          </a:xfrm>
        </p:grpSpPr>
        <p:pic>
          <p:nvPicPr>
            <p:cNvPr id="43" name="Immagine 1">
              <a:extLst>
                <a:ext uri="{FF2B5EF4-FFF2-40B4-BE49-F238E27FC236}">
                  <a16:creationId xmlns:a16="http://schemas.microsoft.com/office/drawing/2014/main" id="{4B7D36B0-AF48-4B02-F9B4-620075C6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1111" t="47601" r="10937" b="12628"/>
            <a:stretch/>
          </p:blipFill>
          <p:spPr>
            <a:xfrm>
              <a:off x="353438" y="4962533"/>
              <a:ext cx="2252563" cy="1684318"/>
            </a:xfrm>
            <a:prstGeom prst="rect">
              <a:avLst/>
            </a:prstGeom>
          </p:spPr>
        </p:pic>
        <p:sp>
          <p:nvSpPr>
            <p:cNvPr id="7" name="CasellaDiTesto 14">
              <a:extLst>
                <a:ext uri="{FF2B5EF4-FFF2-40B4-BE49-F238E27FC236}">
                  <a16:creationId xmlns:a16="http://schemas.microsoft.com/office/drawing/2014/main" id="{3E79399B-CD8C-67FC-B032-FADA8085081C}"/>
                </a:ext>
              </a:extLst>
            </p:cNvPr>
            <p:cNvSpPr txBox="1"/>
            <p:nvPr/>
          </p:nvSpPr>
          <p:spPr>
            <a:xfrm>
              <a:off x="2783819" y="5733860"/>
              <a:ext cx="19880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err="1"/>
                <a:t>A.Maj</a:t>
              </a:r>
              <a:r>
                <a:rPr lang="it-IT" sz="1100" dirty="0"/>
                <a:t> et al. NPA571(1994)185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F6AA0DC-D416-E3A9-74AE-515D444B2BF2}"/>
                </a:ext>
              </a:extLst>
            </p:cNvPr>
            <p:cNvSpPr/>
            <p:nvPr/>
          </p:nvSpPr>
          <p:spPr>
            <a:xfrm rot="10800000">
              <a:off x="1909634" y="5729320"/>
              <a:ext cx="551365" cy="4571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B1CD48-A45B-542A-92E3-70F9DD39626F}"/>
                </a:ext>
              </a:extLst>
            </p:cNvPr>
            <p:cNvSpPr txBox="1"/>
            <p:nvPr/>
          </p:nvSpPr>
          <p:spPr>
            <a:xfrm>
              <a:off x="2014079" y="5733860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95BD6A-FBDD-7B5C-BEB3-409835B0443B}"/>
              </a:ext>
            </a:extLst>
          </p:cNvPr>
          <p:cNvCxnSpPr/>
          <p:nvPr/>
        </p:nvCxnSpPr>
        <p:spPr>
          <a:xfrm>
            <a:off x="5401064" y="661149"/>
            <a:ext cx="0" cy="59562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B6F133F-63E2-6B38-AB0E-6A1E7C86BB64}"/>
              </a:ext>
            </a:extLst>
          </p:cNvPr>
          <p:cNvSpPr txBox="1"/>
          <p:nvPr/>
        </p:nvSpPr>
        <p:spPr>
          <a:xfrm>
            <a:off x="3301929" y="4529744"/>
            <a:ext cx="434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wall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51A5A2-8356-5588-00F7-5D14DCFD92DD}"/>
              </a:ext>
            </a:extLst>
          </p:cNvPr>
          <p:cNvSpPr txBox="1"/>
          <p:nvPr/>
        </p:nvSpPr>
        <p:spPr>
          <a:xfrm>
            <a:off x="5528920" y="3495461"/>
            <a:ext cx="659952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the neutron doesn’t have any charge, the use of PSA technique requires: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/>
              <a:t>The transfer of the neutron kinetic energy to a charged particle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Elastic scattering on very light nuclei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Nuclear reactions which emit charged particles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/>
              <a:t>Sensitivity of the signal to the ionization density</a:t>
            </a:r>
          </a:p>
          <a:p>
            <a:pPr marL="342900" indent="-342900">
              <a:lnSpc>
                <a:spcPct val="50000"/>
              </a:lnSpc>
              <a:buFont typeface="+mj-lt"/>
              <a:buAutoNum type="alphaLcParenR"/>
            </a:pPr>
            <a:endParaRPr lang="en-US" sz="1400" dirty="0"/>
          </a:p>
          <a:p>
            <a:r>
              <a:rPr lang="en-US" sz="1400" dirty="0"/>
              <a:t>In general, the elastic scattering of a neutron on a very light nucleus (e.g. Hydrogen) cannot provide a precise estimate of the neutron Kinetic energy. It can only provide an electric signal which can be used for PSA.</a:t>
            </a:r>
          </a:p>
          <a:p>
            <a:pPr>
              <a:lnSpc>
                <a:spcPct val="50000"/>
              </a:lnSpc>
            </a:pPr>
            <a:endParaRPr lang="en-US" sz="1400" dirty="0"/>
          </a:p>
          <a:p>
            <a:r>
              <a:rPr lang="en-US" sz="1400" dirty="0"/>
              <a:t>In general, the cross section for a nuclear reaction with a fast neutron is very small if compared to the electromagnetic one. In the best cases, the cross section could be of the order of hundreds of millibarn.</a:t>
            </a:r>
          </a:p>
          <a:p>
            <a:pPr>
              <a:lnSpc>
                <a:spcPct val="50000"/>
              </a:lnSpc>
            </a:pPr>
            <a:endParaRPr lang="en-US" sz="1400" dirty="0"/>
          </a:p>
          <a:p>
            <a:r>
              <a:rPr lang="en-US" sz="1400" dirty="0"/>
              <a:t>In general, almost all scintillators have some kind of sensitivity (large or small) to the ionization density.</a:t>
            </a:r>
          </a:p>
        </p:txBody>
      </p:sp>
    </p:spTree>
    <p:extLst>
      <p:ext uri="{BB962C8B-B14F-4D97-AF65-F5344CB8AC3E}">
        <p14:creationId xmlns:p14="http://schemas.microsoft.com/office/powerpoint/2010/main" val="277747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B693EE-AE27-21C8-7A98-1DDA9B826A87}"/>
              </a:ext>
            </a:extLst>
          </p:cNvPr>
          <p:cNvSpPr txBox="1"/>
          <p:nvPr/>
        </p:nvSpPr>
        <p:spPr>
          <a:xfrm>
            <a:off x="166116" y="184851"/>
            <a:ext cx="1185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FAST Neutron Discrimination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BD02E-9BC9-46F2-AF89-72E593F538F4}"/>
              </a:ext>
            </a:extLst>
          </p:cNvPr>
          <p:cNvSpPr txBox="1"/>
          <p:nvPr/>
        </p:nvSpPr>
        <p:spPr>
          <a:xfrm>
            <a:off x="1506545" y="679632"/>
            <a:ext cx="20827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Time of Flight (TOF)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EE767-2E7A-4623-635A-5DCC377BD6DC}"/>
              </a:ext>
            </a:extLst>
          </p:cNvPr>
          <p:cNvSpPr txBox="1"/>
          <p:nvPr/>
        </p:nvSpPr>
        <p:spPr>
          <a:xfrm>
            <a:off x="5495556" y="617207"/>
            <a:ext cx="659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Pulse  Shape Analysis (PSA)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A3ECD3-9EA3-A4DF-BDD5-B399FC856C1E}"/>
              </a:ext>
            </a:extLst>
          </p:cNvPr>
          <p:cNvCxnSpPr/>
          <p:nvPr/>
        </p:nvCxnSpPr>
        <p:spPr>
          <a:xfrm>
            <a:off x="5391912" y="644731"/>
            <a:ext cx="0" cy="59562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8F4FE53-14B3-F12D-9D9B-A013176EC2FA}"/>
              </a:ext>
            </a:extLst>
          </p:cNvPr>
          <p:cNvSpPr txBox="1"/>
          <p:nvPr/>
        </p:nvSpPr>
        <p:spPr>
          <a:xfrm>
            <a:off x="96921" y="1194984"/>
            <a:ext cx="5191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Using a time resolution of 1 ns and a distance </a:t>
            </a:r>
            <a:r>
              <a:rPr lang="en-US" sz="1400" dirty="0"/>
              <a:t>of 30 cm one would need approximately one hundred of 3’x3’ detectors to cover the full solid angle.</a:t>
            </a:r>
            <a:endParaRPr lang="it-IT" sz="14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05387B6-FECB-227B-0868-F1CC1F742C6B}"/>
              </a:ext>
            </a:extLst>
          </p:cNvPr>
          <p:cNvGrpSpPr/>
          <p:nvPr/>
        </p:nvGrpSpPr>
        <p:grpSpPr>
          <a:xfrm>
            <a:off x="1156102" y="2160199"/>
            <a:ext cx="2594019" cy="2147187"/>
            <a:chOff x="868964" y="2489966"/>
            <a:chExt cx="2594019" cy="214718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D4699C6-9871-9DF3-DA5A-3176BC2FA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9252" t="11149" r="11167" b="9876"/>
            <a:stretch>
              <a:fillRect/>
            </a:stretch>
          </p:blipFill>
          <p:spPr>
            <a:xfrm>
              <a:off x="1108144" y="2489966"/>
              <a:ext cx="2354839" cy="191498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F6A158D-24F5-833F-B52E-9139DBFD7216}"/>
                </a:ext>
              </a:extLst>
            </p:cNvPr>
            <p:cNvSpPr txBox="1"/>
            <p:nvPr/>
          </p:nvSpPr>
          <p:spPr>
            <a:xfrm rot="16200000">
              <a:off x="309099" y="3290499"/>
              <a:ext cx="13967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Detectors number</a:t>
              </a:r>
              <a:endParaRPr lang="en-US" sz="12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0D1A907-778D-598B-8AB3-444D5C484DF7}"/>
                </a:ext>
              </a:extLst>
            </p:cNvPr>
            <p:cNvSpPr txBox="1"/>
            <p:nvPr/>
          </p:nvSpPr>
          <p:spPr>
            <a:xfrm>
              <a:off x="1627060" y="4383237"/>
              <a:ext cx="14478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/>
                <a:t>Detector distance [m]</a:t>
              </a:r>
              <a:endParaRPr lang="en-US" sz="1050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88AAB4B-4B74-0C4C-792A-6A5A0EC4697D}"/>
              </a:ext>
            </a:extLst>
          </p:cNvPr>
          <p:cNvSpPr txBox="1"/>
          <p:nvPr/>
        </p:nvSpPr>
        <p:spPr>
          <a:xfrm>
            <a:off x="5622512" y="1194984"/>
            <a:ext cx="42446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 good scintillator is CLYC or TLYC: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291917-D149-84CF-87A2-FD0C96A63993}"/>
              </a:ext>
            </a:extLst>
          </p:cNvPr>
          <p:cNvSpPr txBox="1"/>
          <p:nvPr/>
        </p:nvSpPr>
        <p:spPr>
          <a:xfrm>
            <a:off x="5495555" y="3856796"/>
            <a:ext cx="6530327" cy="283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But:</a:t>
            </a:r>
          </a:p>
          <a:p>
            <a:pPr>
              <a:lnSpc>
                <a:spcPct val="50000"/>
              </a:lnSpc>
            </a:pPr>
            <a:endParaRPr lang="it-IT" sz="1400" dirty="0"/>
          </a:p>
          <a:p>
            <a:r>
              <a:rPr lang="it-IT" sz="1400" dirty="0"/>
              <a:t>CLYC hasn’ t a very high density (3.3 g/cm</a:t>
            </a:r>
            <a:r>
              <a:rPr lang="it-IT" sz="1400" baseline="30000" dirty="0"/>
              <a:t>3</a:t>
            </a:r>
            <a:r>
              <a:rPr lang="it-IT" sz="1400" dirty="0"/>
              <a:t>) </a:t>
            </a:r>
          </a:p>
          <a:p>
            <a:r>
              <a:rPr lang="it-IT" sz="1400" dirty="0"/>
              <a:t>CLYC scintillation light has a long time constant (</a:t>
            </a:r>
            <a:r>
              <a:rPr lang="it-IT" sz="1400" dirty="0">
                <a:latin typeface="Symbol" panose="05050102010706020507" pitchFamily="18" charset="2"/>
              </a:rPr>
              <a:t>t</a:t>
            </a:r>
            <a:r>
              <a:rPr lang="it-IT" sz="1400" dirty="0"/>
              <a:t> &gt; 1</a:t>
            </a:r>
            <a:r>
              <a:rPr lang="it-IT" sz="1400" dirty="0">
                <a:latin typeface="Symbol" panose="05050102010706020507" pitchFamily="18" charset="2"/>
              </a:rPr>
              <a:t>m</a:t>
            </a:r>
            <a:r>
              <a:rPr lang="it-IT" sz="1400" dirty="0"/>
              <a:t>s).</a:t>
            </a:r>
          </a:p>
          <a:p>
            <a:r>
              <a:rPr lang="it-IT" sz="1400" dirty="0"/>
              <a:t>CLYC seems to exhibit severe degradation due to the dose (</a:t>
            </a:r>
            <a:r>
              <a:rPr lang="it-IT" sz="1050" dirty="0"/>
              <a:t>Richards and Sycora NIM 					A902(2018)45)</a:t>
            </a:r>
          </a:p>
          <a:p>
            <a:pPr>
              <a:lnSpc>
                <a:spcPct val="50000"/>
              </a:lnSpc>
            </a:pPr>
            <a:r>
              <a:rPr lang="en-US" sz="1400" dirty="0"/>
              <a:t> </a:t>
            </a:r>
          </a:p>
          <a:p>
            <a:r>
              <a:rPr lang="en-US" sz="1400" dirty="0"/>
              <a:t>	We have also noticed than our CLYC scintillators deteriorated, 	</a:t>
            </a:r>
          </a:p>
          <a:p>
            <a:pPr>
              <a:lnSpc>
                <a:spcPct val="50000"/>
              </a:lnSpc>
            </a:pPr>
            <a:endParaRPr lang="en-US" sz="1400" dirty="0"/>
          </a:p>
          <a:p>
            <a:r>
              <a:rPr lang="en-US" sz="1400" dirty="0"/>
              <a:t>An alternative to CLYC could be very useful.</a:t>
            </a:r>
          </a:p>
          <a:p>
            <a:pPr>
              <a:lnSpc>
                <a:spcPct val="50000"/>
              </a:lnSpc>
            </a:pPr>
            <a:endParaRPr lang="en-US" sz="1400" dirty="0"/>
          </a:p>
          <a:p>
            <a:r>
              <a:rPr lang="en-US" sz="1400" dirty="0"/>
              <a:t>PSA doesn’t need ‘long’ flight path. In principle a scintillator could be placed some cm from the target. Therefore, many detectors are not needed to cover the full solid angle.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1882CB3-62DE-7BD6-6A20-3DFA7008393A}"/>
              </a:ext>
            </a:extLst>
          </p:cNvPr>
          <p:cNvGrpSpPr/>
          <p:nvPr/>
        </p:nvGrpSpPr>
        <p:grpSpPr>
          <a:xfrm>
            <a:off x="5758609" y="1680428"/>
            <a:ext cx="5259834" cy="2143516"/>
            <a:chOff x="6010257" y="4588299"/>
            <a:chExt cx="5259834" cy="2143516"/>
          </a:xfrm>
        </p:grpSpPr>
        <p:pic>
          <p:nvPicPr>
            <p:cNvPr id="54" name="Immagine 10">
              <a:extLst>
                <a:ext uri="{FF2B5EF4-FFF2-40B4-BE49-F238E27FC236}">
                  <a16:creationId xmlns:a16="http://schemas.microsoft.com/office/drawing/2014/main" id="{CAF91807-3D1E-A48D-C0AD-30E16A7C1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7429" t="37003" r="20459" b="36525"/>
            <a:stretch/>
          </p:blipFill>
          <p:spPr>
            <a:xfrm>
              <a:off x="6010257" y="4588299"/>
              <a:ext cx="2506899" cy="1849054"/>
            </a:xfrm>
            <a:prstGeom prst="rect">
              <a:avLst/>
            </a:prstGeom>
          </p:spPr>
        </p:pic>
        <p:sp>
          <p:nvSpPr>
            <p:cNvPr id="55" name="CasellaDiTesto 13">
              <a:extLst>
                <a:ext uri="{FF2B5EF4-FFF2-40B4-BE49-F238E27FC236}">
                  <a16:creationId xmlns:a16="http://schemas.microsoft.com/office/drawing/2014/main" id="{9D711588-8D6C-DC52-C9E7-9FBC17378D80}"/>
                </a:ext>
              </a:extLst>
            </p:cNvPr>
            <p:cNvSpPr txBox="1"/>
            <p:nvPr/>
          </p:nvSpPr>
          <p:spPr>
            <a:xfrm>
              <a:off x="7483939" y="6470205"/>
              <a:ext cx="21627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 err="1"/>
                <a:t>A.Giaz</a:t>
              </a:r>
              <a:r>
                <a:rPr lang="it-IT" sz="1100" dirty="0"/>
                <a:t> et al.  NIM A810(2016)132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6A3F7EB-A762-BD63-7D9C-6DAB8FEA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7468" y="4637153"/>
              <a:ext cx="2302623" cy="1726967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4F1B9E-B98D-FD0A-B5EA-2A48AB39DBB3}"/>
                </a:ext>
              </a:extLst>
            </p:cNvPr>
            <p:cNvSpPr txBox="1"/>
            <p:nvPr/>
          </p:nvSpPr>
          <p:spPr>
            <a:xfrm>
              <a:off x="9209556" y="5880054"/>
              <a:ext cx="9092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aseline="30000" dirty="0"/>
                <a:t>60</a:t>
              </a:r>
              <a:r>
                <a:rPr lang="en-US" sz="1100" dirty="0"/>
                <a:t>Co + </a:t>
              </a:r>
              <a:r>
                <a:rPr lang="en-US" sz="1100" baseline="30000" dirty="0"/>
                <a:t>137</a:t>
              </a:r>
              <a:r>
                <a:rPr lang="en-US" sz="1100" dirty="0"/>
                <a:t>Cs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87974EB-59C5-448F-1F2E-88AF629E81D8}"/>
              </a:ext>
            </a:extLst>
          </p:cNvPr>
          <p:cNvSpPr txBox="1"/>
          <p:nvPr/>
        </p:nvSpPr>
        <p:spPr>
          <a:xfrm>
            <a:off x="96921" y="4555021"/>
            <a:ext cx="519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In addition, it will be not possible to have a precise estimation of the neutron energy.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82D6C83-6A44-565E-A09A-B7AD9901AE5D}"/>
              </a:ext>
            </a:extLst>
          </p:cNvPr>
          <p:cNvSpPr/>
          <p:nvPr/>
        </p:nvSpPr>
        <p:spPr>
          <a:xfrm>
            <a:off x="6231835" y="2160199"/>
            <a:ext cx="1868548" cy="2406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FC5AA5-CAA7-AE52-A686-684561A36804}"/>
              </a:ext>
            </a:extLst>
          </p:cNvPr>
          <p:cNvSpPr txBox="1"/>
          <p:nvPr/>
        </p:nvSpPr>
        <p:spPr>
          <a:xfrm>
            <a:off x="6461637" y="2149727"/>
            <a:ext cx="7328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neutrons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4197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E299FF-3D1E-65DF-7EC2-E4FD2389B37C}"/>
              </a:ext>
            </a:extLst>
          </p:cNvPr>
          <p:cNvSpPr txBox="1"/>
          <p:nvPr/>
        </p:nvSpPr>
        <p:spPr>
          <a:xfrm>
            <a:off x="160606" y="95684"/>
            <a:ext cx="1187078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Pulse  Shape Analysis (PSA)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1400" dirty="0"/>
              <a:t>In the case it is needed only the identification of a neutron-induced event (a precise estimate of the neutron’s energy is not needed) there are 	some 	arrays already available (e.g. NEDA, which uses the liquid scintillator BC501A)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In the case are needed both some information on the type of incident particles and on its kinetic energy, some kind of nuclear reaction is needed.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La, Ce, Br, … do not have large cross sections for (</a:t>
            </a:r>
            <a:r>
              <a:rPr lang="en-US" sz="1400" dirty="0" err="1"/>
              <a:t>n,p</a:t>
            </a:r>
            <a:r>
              <a:rPr lang="en-US" sz="1400" dirty="0"/>
              <a:t>) or (</a:t>
            </a:r>
            <a:r>
              <a:rPr lang="en-US" sz="1400" dirty="0" err="1"/>
              <a:t>n,</a:t>
            </a:r>
            <a:r>
              <a:rPr lang="en-US" sz="1400" dirty="0" err="1">
                <a:latin typeface="Symbol" panose="05050102010706020507" pitchFamily="18" charset="2"/>
              </a:rPr>
              <a:t>a</a:t>
            </a:r>
            <a:r>
              <a:rPr lang="en-US" sz="1400" dirty="0"/>
              <a:t>) reactions. </a:t>
            </a:r>
          </a:p>
          <a:p>
            <a:pPr marL="742950" lvl="1" indent="-285750">
              <a:buFontTx/>
              <a:buChar char="-"/>
            </a:pPr>
            <a:r>
              <a:rPr lang="en-US" sz="1400" baseline="30000" dirty="0"/>
              <a:t>35</a:t>
            </a:r>
            <a:r>
              <a:rPr lang="en-US" sz="1400" dirty="0"/>
              <a:t>Cl has a good cross section (some order of magnitude higher as compared to La, Ce, Br) for (</a:t>
            </a:r>
            <a:r>
              <a:rPr lang="en-US" sz="1400" dirty="0" err="1"/>
              <a:t>n,p</a:t>
            </a:r>
            <a:r>
              <a:rPr lang="en-US" sz="1400" dirty="0"/>
              <a:t>) and (</a:t>
            </a:r>
            <a:r>
              <a:rPr lang="en-US" sz="1400" dirty="0" err="1"/>
              <a:t>n,</a:t>
            </a:r>
            <a:r>
              <a:rPr lang="en-US" sz="1400" dirty="0" err="1">
                <a:latin typeface="Symbol" panose="05050102010706020507" pitchFamily="18" charset="2"/>
              </a:rPr>
              <a:t>a</a:t>
            </a:r>
            <a:r>
              <a:rPr lang="en-US" sz="1400" dirty="0"/>
              <a:t>) reactions. 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Scintillators with Clorine could be a good starting point (e.g. CLYC, CLLBC, LaCl</a:t>
            </a:r>
            <a:r>
              <a:rPr lang="en-US" sz="1400" baseline="-25000" dirty="0"/>
              <a:t>3</a:t>
            </a:r>
            <a:r>
              <a:rPr lang="en-US" sz="1400" dirty="0"/>
              <a:t>(Ce), CHC, …).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LaCl</a:t>
            </a:r>
            <a:r>
              <a:rPr lang="en-US" sz="1400" baseline="-25000" dirty="0"/>
              <a:t>3</a:t>
            </a:r>
            <a:r>
              <a:rPr lang="en-US" sz="1400" dirty="0"/>
              <a:t> could be an alternative to CLYC.</a:t>
            </a:r>
          </a:p>
          <a:p>
            <a:pPr marL="1200150" lvl="2" indent="-285750">
              <a:buFontTx/>
              <a:buChar char="-"/>
            </a:pPr>
            <a:r>
              <a:rPr lang="en-US" sz="1400" dirty="0"/>
              <a:t>Density = 3.84 g/cm</a:t>
            </a:r>
            <a:r>
              <a:rPr lang="en-US" sz="1400" baseline="30000" dirty="0"/>
              <a:t>3</a:t>
            </a:r>
            <a:r>
              <a:rPr lang="en-US" sz="1400" dirty="0"/>
              <a:t>.</a:t>
            </a:r>
          </a:p>
          <a:p>
            <a:pPr marL="1200150" lvl="2" indent="-285750">
              <a:buFontTx/>
              <a:buChar char="-"/>
            </a:pPr>
            <a:r>
              <a:rPr lang="en-US" sz="1400" dirty="0"/>
              <a:t>Time constant of scintillation light (5% doped with Ce) </a:t>
            </a:r>
            <a:r>
              <a:rPr lang="en-US" sz="1400" dirty="0">
                <a:sym typeface="Symbol" panose="05050102010706020507" pitchFamily="18" charset="2"/>
              </a:rPr>
              <a:t> 25 ns</a:t>
            </a:r>
          </a:p>
          <a:p>
            <a:pPr lvl="2">
              <a:lnSpc>
                <a:spcPct val="50000"/>
              </a:lnSpc>
            </a:pPr>
            <a:endParaRPr lang="en-US" sz="1400" dirty="0">
              <a:sym typeface="Symbol" panose="05050102010706020507" pitchFamily="18" charset="2"/>
            </a:endParaRPr>
          </a:p>
          <a:p>
            <a:pPr marL="742950" lvl="1" indent="-285750">
              <a:buFontTx/>
              <a:buChar char="-"/>
            </a:pPr>
            <a:r>
              <a:rPr lang="en-US" sz="1400" dirty="0">
                <a:sym typeface="Symbol" panose="05050102010706020507" pitchFamily="18" charset="2"/>
              </a:rPr>
              <a:t>LaCl</a:t>
            </a:r>
            <a:r>
              <a:rPr lang="en-US" sz="1400" baseline="-25000" dirty="0">
                <a:sym typeface="Symbol" panose="05050102010706020507" pitchFamily="18" charset="2"/>
              </a:rPr>
              <a:t>3</a:t>
            </a:r>
            <a:r>
              <a:rPr lang="en-US" sz="1400" dirty="0">
                <a:sym typeface="Symbol" panose="05050102010706020507" pitchFamily="18" charset="2"/>
              </a:rPr>
              <a:t> has some additional very interesting features </a:t>
            </a:r>
          </a:p>
          <a:p>
            <a:pPr marL="742950" lvl="1" indent="-285750">
              <a:lnSpc>
                <a:spcPct val="50000"/>
              </a:lnSpc>
              <a:buFontTx/>
              <a:buChar char="-"/>
            </a:pPr>
            <a:endParaRPr lang="en-US" sz="1400" dirty="0">
              <a:sym typeface="Symbol" panose="05050102010706020507" pitchFamily="18" charset="2"/>
            </a:endParaRPr>
          </a:p>
          <a:p>
            <a:pPr marL="1200150" lvl="2" indent="-285750">
              <a:buFontTx/>
              <a:buChar char="-"/>
            </a:pPr>
            <a:r>
              <a:rPr lang="en-US" sz="1400" dirty="0">
                <a:sym typeface="Symbol" panose="05050102010706020507" pitchFamily="18" charset="2"/>
              </a:rPr>
              <a:t>Undoped LaCl</a:t>
            </a:r>
            <a:r>
              <a:rPr lang="en-US" sz="1400" baseline="-25000" dirty="0">
                <a:sym typeface="Symbol" panose="05050102010706020507" pitchFamily="18" charset="2"/>
              </a:rPr>
              <a:t>3</a:t>
            </a:r>
            <a:endParaRPr lang="en-US" sz="1400" baseline="-25000" dirty="0"/>
          </a:p>
        </p:txBody>
      </p:sp>
      <p:grpSp>
        <p:nvGrpSpPr>
          <p:cNvPr id="6" name="Gruppo 11">
            <a:extLst>
              <a:ext uri="{FF2B5EF4-FFF2-40B4-BE49-F238E27FC236}">
                <a16:creationId xmlns:a16="http://schemas.microsoft.com/office/drawing/2014/main" id="{31DABCF5-4916-A197-022D-893A3BE5F4EA}"/>
              </a:ext>
            </a:extLst>
          </p:cNvPr>
          <p:cNvGrpSpPr/>
          <p:nvPr/>
        </p:nvGrpSpPr>
        <p:grpSpPr>
          <a:xfrm>
            <a:off x="2196321" y="3685485"/>
            <a:ext cx="3750899" cy="2297762"/>
            <a:chOff x="129309" y="2914101"/>
            <a:chExt cx="4486543" cy="3118700"/>
          </a:xfrm>
        </p:grpSpPr>
        <p:pic>
          <p:nvPicPr>
            <p:cNvPr id="7" name="Immagine 2">
              <a:extLst>
                <a:ext uri="{FF2B5EF4-FFF2-40B4-BE49-F238E27FC236}">
                  <a16:creationId xmlns:a16="http://schemas.microsoft.com/office/drawing/2014/main" id="{3AD742AA-B01D-5A38-6CBC-B0D0B5858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751" t="29221" r="64754" b="47103"/>
            <a:stretch/>
          </p:blipFill>
          <p:spPr>
            <a:xfrm>
              <a:off x="129309" y="2914101"/>
              <a:ext cx="4486543" cy="3118700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720DBE11-DA82-4CEC-7D31-4A8DA6180803}"/>
                </a:ext>
              </a:extLst>
            </p:cNvPr>
            <p:cNvSpPr txBox="1"/>
            <p:nvPr/>
          </p:nvSpPr>
          <p:spPr>
            <a:xfrm>
              <a:off x="3230368" y="3599242"/>
              <a:ext cx="1233266" cy="35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/>
                <a:t>Doping 0.01%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D32609AA-C54F-CC59-D279-DCD570FC77EF}"/>
                </a:ext>
              </a:extLst>
            </p:cNvPr>
            <p:cNvSpPr txBox="1"/>
            <p:nvPr/>
          </p:nvSpPr>
          <p:spPr>
            <a:xfrm>
              <a:off x="1386861" y="5076131"/>
              <a:ext cx="1233266" cy="35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/>
                <a:t>Doping 0.05%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0B3F585-A22E-D80E-A854-DD508BDEF8D4}"/>
                </a:ext>
              </a:extLst>
            </p:cNvPr>
            <p:cNvSpPr txBox="1"/>
            <p:nvPr/>
          </p:nvSpPr>
          <p:spPr>
            <a:xfrm>
              <a:off x="3306103" y="5076131"/>
              <a:ext cx="1143150" cy="35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/>
                <a:t>Doping 0.1%</a:t>
              </a:r>
            </a:p>
          </p:txBody>
        </p:sp>
      </p:grpSp>
      <p:pic>
        <p:nvPicPr>
          <p:cNvPr id="12" name="Immagine 15">
            <a:extLst>
              <a:ext uri="{FF2B5EF4-FFF2-40B4-BE49-F238E27FC236}">
                <a16:creationId xmlns:a16="http://schemas.microsoft.com/office/drawing/2014/main" id="{7337536B-4AD7-2AEF-39AF-FDD1690BD4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41" t="41433" r="67652" b="38837"/>
          <a:stretch/>
        </p:blipFill>
        <p:spPr>
          <a:xfrm>
            <a:off x="5947220" y="3501224"/>
            <a:ext cx="3000008" cy="2217818"/>
          </a:xfrm>
          <a:prstGeom prst="rect">
            <a:avLst/>
          </a:prstGeom>
        </p:spPr>
      </p:pic>
      <p:sp>
        <p:nvSpPr>
          <p:cNvPr id="13" name="CasellaDiTesto 18">
            <a:extLst>
              <a:ext uri="{FF2B5EF4-FFF2-40B4-BE49-F238E27FC236}">
                <a16:creationId xmlns:a16="http://schemas.microsoft.com/office/drawing/2014/main" id="{5B17E5D8-11CE-E272-3584-67A0B2626DCC}"/>
              </a:ext>
            </a:extLst>
          </p:cNvPr>
          <p:cNvSpPr txBox="1"/>
          <p:nvPr/>
        </p:nvSpPr>
        <p:spPr>
          <a:xfrm>
            <a:off x="2267752" y="5907997"/>
            <a:ext cx="7150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The scintillation light time constant of an undoped LaCl</a:t>
            </a:r>
            <a:r>
              <a:rPr lang="it-IT" sz="1400" baseline="-25000" dirty="0"/>
              <a:t>3</a:t>
            </a:r>
            <a:r>
              <a:rPr lang="it-IT" sz="1400" dirty="0"/>
              <a:t> is longer than that of CLYC</a:t>
            </a:r>
          </a:p>
        </p:txBody>
      </p:sp>
      <p:sp>
        <p:nvSpPr>
          <p:cNvPr id="14" name="Rettangolo 1">
            <a:extLst>
              <a:ext uri="{FF2B5EF4-FFF2-40B4-BE49-F238E27FC236}">
                <a16:creationId xmlns:a16="http://schemas.microsoft.com/office/drawing/2014/main" id="{D5308685-4367-D003-9D53-A34D8ED74D9C}"/>
              </a:ext>
            </a:extLst>
          </p:cNvPr>
          <p:cNvSpPr/>
          <p:nvPr/>
        </p:nvSpPr>
        <p:spPr>
          <a:xfrm>
            <a:off x="3763202" y="3410236"/>
            <a:ext cx="64840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P. Q. </a:t>
            </a:r>
            <a:r>
              <a:rPr lang="it-IT" sz="1000" dirty="0" err="1"/>
              <a:t>Vuong</a:t>
            </a:r>
            <a:r>
              <a:rPr lang="it-IT" sz="1000" dirty="0"/>
              <a:t> et al. </a:t>
            </a:r>
            <a:r>
              <a:rPr lang="it-IT" sz="1000" dirty="0" err="1"/>
              <a:t>Nuclear</a:t>
            </a:r>
            <a:r>
              <a:rPr lang="it-IT" sz="1000" dirty="0"/>
              <a:t> </a:t>
            </a:r>
            <a:r>
              <a:rPr lang="it-IT" sz="1000" dirty="0" err="1"/>
              <a:t>Eng</a:t>
            </a:r>
            <a:r>
              <a:rPr lang="it-IT" sz="1000" dirty="0"/>
              <a:t>. and Tech. 53(2021)3784 and S.W.Ahn et al. Rad. Phys. and Chem 222(2024)111855</a:t>
            </a:r>
          </a:p>
        </p:txBody>
      </p:sp>
      <p:sp>
        <p:nvSpPr>
          <p:cNvPr id="15" name="CasellaDiTesto 12">
            <a:extLst>
              <a:ext uri="{FF2B5EF4-FFF2-40B4-BE49-F238E27FC236}">
                <a16:creationId xmlns:a16="http://schemas.microsoft.com/office/drawing/2014/main" id="{D517B36D-56F3-FF35-C709-4D48A1A46584}"/>
              </a:ext>
            </a:extLst>
          </p:cNvPr>
          <p:cNvSpPr txBox="1"/>
          <p:nvPr/>
        </p:nvSpPr>
        <p:spPr>
          <a:xfrm>
            <a:off x="1911097" y="6193403"/>
            <a:ext cx="9787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An undoped LaCl</a:t>
            </a:r>
            <a:r>
              <a:rPr lang="it-IT" sz="1400" baseline="-25000" dirty="0"/>
              <a:t>3</a:t>
            </a:r>
            <a:r>
              <a:rPr lang="it-IT" sz="1400" dirty="0"/>
              <a:t> could be better than CLYC as it can separate neutron-induced alpha from neutron-induced protons events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761196-4361-2B2E-F125-38804C03195D}"/>
              </a:ext>
            </a:extLst>
          </p:cNvPr>
          <p:cNvSpPr txBox="1"/>
          <p:nvPr/>
        </p:nvSpPr>
        <p:spPr>
          <a:xfrm>
            <a:off x="2623196" y="4451886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noDoped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1274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F31FB3-80AB-BE04-83A9-7AD66E9E0B7F}"/>
              </a:ext>
            </a:extLst>
          </p:cNvPr>
          <p:cNvSpPr txBox="1"/>
          <p:nvPr/>
        </p:nvSpPr>
        <p:spPr>
          <a:xfrm>
            <a:off x="341193" y="245660"/>
            <a:ext cx="3693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LaCl</a:t>
            </a:r>
            <a:r>
              <a:rPr lang="en-US" sz="1600" baseline="-25000" dirty="0"/>
              <a:t>3</a:t>
            </a:r>
            <a:r>
              <a:rPr lang="en-US" sz="1600" dirty="0"/>
              <a:t>(Ce)	Cerium concentration 5%</a:t>
            </a:r>
          </a:p>
          <a:p>
            <a:r>
              <a:rPr lang="en-US" sz="1600" dirty="0"/>
              <a:t>LaCl</a:t>
            </a:r>
            <a:r>
              <a:rPr lang="en-US" sz="1600" baseline="-25000" dirty="0"/>
              <a:t>3</a:t>
            </a:r>
            <a:r>
              <a:rPr lang="en-US" sz="1600" dirty="0"/>
              <a:t>(Ce)	Cerium concentration </a:t>
            </a:r>
            <a:r>
              <a:rPr lang="en-US" sz="1600" dirty="0">
                <a:sym typeface="Symbol" panose="05050102010706020507" pitchFamily="18" charset="2"/>
              </a:rPr>
              <a:t> 2.5%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B7CE3-7D1F-5EB9-189A-6A453B29758C}"/>
              </a:ext>
            </a:extLst>
          </p:cNvPr>
          <p:cNvSpPr/>
          <p:nvPr/>
        </p:nvSpPr>
        <p:spPr>
          <a:xfrm>
            <a:off x="312010" y="1271396"/>
            <a:ext cx="4182894" cy="18871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9CE974-F684-A682-564D-63C1F293A7E2}"/>
              </a:ext>
            </a:extLst>
          </p:cNvPr>
          <p:cNvSpPr/>
          <p:nvPr/>
        </p:nvSpPr>
        <p:spPr>
          <a:xfrm>
            <a:off x="9036996" y="1271394"/>
            <a:ext cx="2390486" cy="18871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0C099A-0956-F7A1-F53A-93CD883E70EC}"/>
              </a:ext>
            </a:extLst>
          </p:cNvPr>
          <p:cNvSpPr/>
          <p:nvPr/>
        </p:nvSpPr>
        <p:spPr>
          <a:xfrm>
            <a:off x="4717915" y="1271395"/>
            <a:ext cx="4182894" cy="18871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A28D55-2133-C1BA-732B-9C56C4C971E7}"/>
              </a:ext>
            </a:extLst>
          </p:cNvPr>
          <p:cNvSpPr/>
          <p:nvPr/>
        </p:nvSpPr>
        <p:spPr>
          <a:xfrm>
            <a:off x="341193" y="3344772"/>
            <a:ext cx="4182894" cy="18871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F04065-2148-09A1-0514-189E95B68021}"/>
              </a:ext>
            </a:extLst>
          </p:cNvPr>
          <p:cNvSpPr txBox="1"/>
          <p:nvPr/>
        </p:nvSpPr>
        <p:spPr>
          <a:xfrm>
            <a:off x="535022" y="5647140"/>
            <a:ext cx="1130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 expected, there are no differences in performances between the two crystals.</a:t>
            </a:r>
          </a:p>
          <a:p>
            <a:pPr algn="ctr"/>
            <a:r>
              <a:rPr lang="en-US" sz="1400" dirty="0"/>
              <a:t>It would be very interesting to measure with a completely undoped LaCl</a:t>
            </a:r>
            <a:r>
              <a:rPr lang="en-US" sz="1400" baseline="-25000" dirty="0"/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B50C92-4E18-F2A3-1F09-946A89E23EEF}"/>
              </a:ext>
            </a:extLst>
          </p:cNvPr>
          <p:cNvSpPr/>
          <p:nvPr/>
        </p:nvSpPr>
        <p:spPr>
          <a:xfrm>
            <a:off x="4717915" y="3327178"/>
            <a:ext cx="4182894" cy="18871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847A4A-9517-28D6-825D-16E1227E7971}"/>
              </a:ext>
            </a:extLst>
          </p:cNvPr>
          <p:cNvSpPr/>
          <p:nvPr/>
        </p:nvSpPr>
        <p:spPr>
          <a:xfrm>
            <a:off x="9036996" y="3327178"/>
            <a:ext cx="2390486" cy="18871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9E925-BC26-7D14-CBC8-171ADD256B1F}"/>
              </a:ext>
            </a:extLst>
          </p:cNvPr>
          <p:cNvSpPr txBox="1"/>
          <p:nvPr/>
        </p:nvSpPr>
        <p:spPr>
          <a:xfrm>
            <a:off x="9674352" y="6464657"/>
            <a:ext cx="2107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of </a:t>
            </a:r>
            <a:r>
              <a:rPr lang="en-US" sz="1200"/>
              <a:t>Lorenzo D’Amato</a:t>
            </a:r>
            <a:endParaRPr lang="en-US" sz="1200" dirty="0"/>
          </a:p>
        </p:txBody>
      </p:sp>
      <p:pic>
        <p:nvPicPr>
          <p:cNvPr id="20" name="Immagine 19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11BDD76F-2E1E-71FE-56BD-CE9D3B422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3" y="1302778"/>
            <a:ext cx="4074690" cy="1799141"/>
          </a:xfrm>
          <a:prstGeom prst="rect">
            <a:avLst/>
          </a:prstGeom>
        </p:spPr>
      </p:pic>
      <p:pic>
        <p:nvPicPr>
          <p:cNvPr id="22" name="Immagine 21" descr="Immagine che contiene testo, linea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D71171D5-2356-F1FD-8DC6-89F87F5B1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5" y="3390019"/>
            <a:ext cx="4074690" cy="1796669"/>
          </a:xfrm>
          <a:prstGeom prst="rect">
            <a:avLst/>
          </a:prstGeom>
        </p:spPr>
      </p:pic>
      <p:pic>
        <p:nvPicPr>
          <p:cNvPr id="27" name="Immagine 26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4794EA8F-1E3B-7B4C-5877-AEEDAD1D6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97" y="1302779"/>
            <a:ext cx="4144571" cy="1816798"/>
          </a:xfrm>
          <a:prstGeom prst="rect">
            <a:avLst/>
          </a:prstGeom>
        </p:spPr>
      </p:pic>
      <p:pic>
        <p:nvPicPr>
          <p:cNvPr id="31" name="Immagine 30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C4D82635-3360-9CAA-3174-C9D36FCE4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20" y="3415790"/>
            <a:ext cx="3989642" cy="1745125"/>
          </a:xfrm>
          <a:prstGeom prst="rect">
            <a:avLst/>
          </a:prstGeom>
        </p:spPr>
      </p:pic>
      <p:pic>
        <p:nvPicPr>
          <p:cNvPr id="40" name="Immagine 39" descr="Immagine che contiene testo, line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C4D65BE7-A457-4BA3-65BF-C832B6D10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4" y="1382751"/>
            <a:ext cx="2315768" cy="1736826"/>
          </a:xfrm>
          <a:prstGeom prst="rect">
            <a:avLst/>
          </a:prstGeom>
        </p:spPr>
      </p:pic>
      <p:pic>
        <p:nvPicPr>
          <p:cNvPr id="44" name="Immagine 43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1DF3A5AA-7E5B-514C-44D2-712655ED7C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32" y="3452856"/>
            <a:ext cx="2348650" cy="17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9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9DB9AC-A96D-7139-97FB-C6F4572E7C21}"/>
              </a:ext>
            </a:extLst>
          </p:cNvPr>
          <p:cNvSpPr txBox="1"/>
          <p:nvPr/>
        </p:nvSpPr>
        <p:spPr>
          <a:xfrm>
            <a:off x="282103" y="194553"/>
            <a:ext cx="5178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 eliminate alpha contaminations, we used coincidence events.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13F0CE-9B8A-82E2-677F-3C2DD82C375C}"/>
              </a:ext>
            </a:extLst>
          </p:cNvPr>
          <p:cNvGrpSpPr/>
          <p:nvPr/>
        </p:nvGrpSpPr>
        <p:grpSpPr>
          <a:xfrm>
            <a:off x="362870" y="825111"/>
            <a:ext cx="3855344" cy="1952110"/>
            <a:chOff x="1501006" y="1301766"/>
            <a:chExt cx="3855344" cy="19521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8CEDBD-F8B4-C853-E6B1-26AE32824DC7}"/>
                </a:ext>
              </a:extLst>
            </p:cNvPr>
            <p:cNvSpPr/>
            <p:nvPr/>
          </p:nvSpPr>
          <p:spPr>
            <a:xfrm>
              <a:off x="2237362" y="1342417"/>
              <a:ext cx="1089498" cy="7490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EEBF2D-82C2-C7B8-DFDB-6FEE45CE248E}"/>
                </a:ext>
              </a:extLst>
            </p:cNvPr>
            <p:cNvSpPr/>
            <p:nvPr/>
          </p:nvSpPr>
          <p:spPr>
            <a:xfrm>
              <a:off x="4173166" y="1334311"/>
              <a:ext cx="1089498" cy="7490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BA9096-4AA1-3DCC-1594-0B6154FB546D}"/>
                </a:ext>
              </a:extLst>
            </p:cNvPr>
            <p:cNvSpPr/>
            <p:nvPr/>
          </p:nvSpPr>
          <p:spPr>
            <a:xfrm>
              <a:off x="3631660" y="1569660"/>
              <a:ext cx="236706" cy="214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E04181BD-AC36-3F45-AB2C-A796B0234122}"/>
                </a:ext>
              </a:extLst>
            </p:cNvPr>
            <p:cNvSpPr/>
            <p:nvPr/>
          </p:nvSpPr>
          <p:spPr>
            <a:xfrm rot="16200000">
              <a:off x="3342263" y="2188723"/>
              <a:ext cx="792804" cy="2140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783B3B-6B63-9303-076A-A9E08C86910C}"/>
                </a:ext>
              </a:extLst>
            </p:cNvPr>
            <p:cNvSpPr txBox="1"/>
            <p:nvPr/>
          </p:nvSpPr>
          <p:spPr>
            <a:xfrm>
              <a:off x="2994806" y="2730656"/>
              <a:ext cx="2361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AmBe source</a:t>
              </a:r>
            </a:p>
            <a:p>
              <a:r>
                <a:rPr lang="en-US" sz="1400" dirty="0"/>
                <a:t>(</a:t>
              </a:r>
              <a:r>
                <a:rPr lang="en-US" sz="1400" baseline="30000" dirty="0"/>
                <a:t>9</a:t>
              </a:r>
              <a:r>
                <a:rPr lang="en-US" sz="1400" dirty="0"/>
                <a:t>Be+</a:t>
              </a:r>
              <a:r>
                <a:rPr lang="en-US" sz="1400" dirty="0">
                  <a:latin typeface="Symbol" panose="05050102010706020507" pitchFamily="18" charset="2"/>
                </a:rPr>
                <a:t>a</a:t>
              </a:r>
              <a:r>
                <a:rPr lang="en-US" sz="1400" dirty="0"/>
                <a:t>) </a:t>
              </a:r>
              <a:r>
                <a:rPr lang="en-US" sz="1400" dirty="0">
                  <a:sym typeface="Symbol" panose="05050102010706020507" pitchFamily="18" charset="2"/>
                </a:rPr>
                <a:t> </a:t>
              </a:r>
              <a:r>
                <a:rPr lang="en-US" sz="1400" baseline="30000" dirty="0">
                  <a:sym typeface="Symbol" panose="05050102010706020507" pitchFamily="18" charset="2"/>
                </a:rPr>
                <a:t>13</a:t>
              </a:r>
              <a:r>
                <a:rPr lang="en-US" sz="1400" dirty="0">
                  <a:sym typeface="Symbol" panose="05050102010706020507" pitchFamily="18" charset="2"/>
                </a:rPr>
                <a:t>C*  </a:t>
              </a:r>
              <a:r>
                <a:rPr lang="en-US" sz="1400" baseline="30000" dirty="0">
                  <a:sym typeface="Symbol" panose="05050102010706020507" pitchFamily="18" charset="2"/>
                </a:rPr>
                <a:t>12</a:t>
              </a:r>
              <a:r>
                <a:rPr lang="en-US" sz="1400" dirty="0">
                  <a:sym typeface="Symbol" panose="05050102010706020507" pitchFamily="18" charset="2"/>
                </a:rPr>
                <a:t>C+n+k</a:t>
              </a:r>
              <a:r>
                <a:rPr lang="en-US" sz="1400" dirty="0">
                  <a:latin typeface="Symbol" panose="05050102010706020507" pitchFamily="18" charset="2"/>
                  <a:sym typeface="Symbol" panose="05050102010706020507" pitchFamily="18" charset="2"/>
                </a:rPr>
                <a:t>g</a:t>
              </a:r>
              <a:r>
                <a:rPr lang="en-US" sz="1400" dirty="0">
                  <a:sym typeface="Symbol" panose="05050102010706020507" pitchFamily="18" charset="2"/>
                </a:rPr>
                <a:t> </a:t>
              </a:r>
              <a:endParaRPr lang="en-US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6ED473-58D8-D3D5-1BA0-25B183E6247E}"/>
                </a:ext>
              </a:extLst>
            </p:cNvPr>
            <p:cNvSpPr txBox="1"/>
            <p:nvPr/>
          </p:nvSpPr>
          <p:spPr>
            <a:xfrm>
              <a:off x="2256818" y="1365379"/>
              <a:ext cx="848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LaBr</a:t>
              </a:r>
              <a:r>
                <a:rPr lang="en-US" sz="1200" baseline="-25000" dirty="0"/>
                <a:t>3</a:t>
              </a:r>
              <a:r>
                <a:rPr lang="en-US" sz="1200" dirty="0"/>
                <a:t>(Ce)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D4F816F-E042-143A-8338-DEC18A37114C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2820843" y="1676665"/>
              <a:ext cx="810817" cy="2226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182417-3418-9BF2-4D86-05D6A9744D50}"/>
                </a:ext>
              </a:extLst>
            </p:cNvPr>
            <p:cNvSpPr txBox="1"/>
            <p:nvPr/>
          </p:nvSpPr>
          <p:spPr>
            <a:xfrm>
              <a:off x="1501006" y="2198452"/>
              <a:ext cx="14727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4.4 MeV gamma ray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A830BAB-C106-DFF7-6CA8-BCDFAEBA4632}"/>
                </a:ext>
              </a:extLst>
            </p:cNvPr>
            <p:cNvCxnSpPr>
              <a:cxnSpLocks/>
            </p:cNvCxnSpPr>
            <p:nvPr/>
          </p:nvCxnSpPr>
          <p:spPr>
            <a:xfrm>
              <a:off x="3852798" y="1660531"/>
              <a:ext cx="719553" cy="2387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A31257-2FA4-20D7-42FB-B8CE82DE0A81}"/>
                </a:ext>
              </a:extLst>
            </p:cNvPr>
            <p:cNvSpPr txBox="1"/>
            <p:nvPr/>
          </p:nvSpPr>
          <p:spPr>
            <a:xfrm>
              <a:off x="4357695" y="2115886"/>
              <a:ext cx="730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Neutron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1B1BD4-E86B-FA66-1E79-3F5B5254DB2C}"/>
                </a:ext>
              </a:extLst>
            </p:cNvPr>
            <p:cNvSpPr txBox="1"/>
            <p:nvPr/>
          </p:nvSpPr>
          <p:spPr>
            <a:xfrm>
              <a:off x="4173166" y="1301766"/>
              <a:ext cx="8501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LaCl</a:t>
              </a:r>
              <a:r>
                <a:rPr lang="en-US" sz="1200" baseline="-25000" dirty="0"/>
                <a:t>3</a:t>
              </a:r>
              <a:r>
                <a:rPr lang="en-US" sz="1200" dirty="0"/>
                <a:t>(Ce)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4AF769-F85C-97D5-B2D6-FDD7FB5E4189}"/>
              </a:ext>
            </a:extLst>
          </p:cNvPr>
          <p:cNvSpPr txBox="1"/>
          <p:nvPr/>
        </p:nvSpPr>
        <p:spPr>
          <a:xfrm>
            <a:off x="9674352" y="6464657"/>
            <a:ext cx="2107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of Lorenzo D’Amato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36BB86-FF25-556A-DD65-C04FCABB0A53}"/>
              </a:ext>
            </a:extLst>
          </p:cNvPr>
          <p:cNvSpPr/>
          <p:nvPr/>
        </p:nvSpPr>
        <p:spPr>
          <a:xfrm>
            <a:off x="5914417" y="865762"/>
            <a:ext cx="5178357" cy="19941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F766B3-0FCE-AB23-EF49-75AB8C8EBFC3}"/>
              </a:ext>
            </a:extLst>
          </p:cNvPr>
          <p:cNvSpPr/>
          <p:nvPr/>
        </p:nvSpPr>
        <p:spPr>
          <a:xfrm>
            <a:off x="5914416" y="3537626"/>
            <a:ext cx="5178357" cy="19941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ADE92-F8C4-FAB5-2101-57507C16D415}"/>
              </a:ext>
            </a:extLst>
          </p:cNvPr>
          <p:cNvSpPr txBox="1"/>
          <p:nvPr/>
        </p:nvSpPr>
        <p:spPr>
          <a:xfrm>
            <a:off x="6627086" y="2921779"/>
            <a:ext cx="3947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 asking the coincidence with a 4.4 MeV </a:t>
            </a:r>
            <a:r>
              <a:rPr lang="en-US" sz="1200" dirty="0">
                <a:latin typeface="Symbol" panose="05050102010706020507" pitchFamily="18" charset="2"/>
              </a:rPr>
              <a:t>g</a:t>
            </a:r>
            <a:r>
              <a:rPr lang="en-US" sz="1200" dirty="0"/>
              <a:t> ray in LaBr</a:t>
            </a:r>
            <a:r>
              <a:rPr lang="en-US" sz="1200" baseline="-25000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6F2007-D427-A401-9616-D28401345BB5}"/>
              </a:ext>
            </a:extLst>
          </p:cNvPr>
          <p:cNvSpPr txBox="1"/>
          <p:nvPr/>
        </p:nvSpPr>
        <p:spPr>
          <a:xfrm>
            <a:off x="6812522" y="5715239"/>
            <a:ext cx="3768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Requiring the coincidence with a 4.4 MeV </a:t>
            </a:r>
            <a:r>
              <a:rPr lang="en-US" sz="1200" dirty="0">
                <a:latin typeface="Symbol" panose="05050102010706020507" pitchFamily="18" charset="2"/>
              </a:rPr>
              <a:t>g</a:t>
            </a:r>
            <a:r>
              <a:rPr lang="en-US" sz="1200" dirty="0"/>
              <a:t> ray in LaBr</a:t>
            </a:r>
            <a:r>
              <a:rPr lang="en-US" sz="1200" baseline="-25000" dirty="0"/>
              <a:t>3</a:t>
            </a:r>
          </a:p>
        </p:txBody>
      </p:sp>
      <p:pic>
        <p:nvPicPr>
          <p:cNvPr id="24" name="Immagine 30" descr="Immagine che contiene testo, schermata, Blu elettrico, schermo&#10;&#10;Il contenuto generato dall'IA potrebbe non essere corretto.">
            <a:extLst>
              <a:ext uri="{FF2B5EF4-FFF2-40B4-BE49-F238E27FC236}">
                <a16:creationId xmlns:a16="http://schemas.microsoft.com/office/drawing/2014/main" id="{6609C4EC-A2E4-D4BF-5349-B4FFD8457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40" y="3442646"/>
            <a:ext cx="5545423" cy="2124050"/>
          </a:xfrm>
          <a:prstGeom prst="rect">
            <a:avLst/>
          </a:prstGeom>
        </p:spPr>
      </p:pic>
      <p:pic>
        <p:nvPicPr>
          <p:cNvPr id="25" name="Immagine 36" descr="Immagine che contiene testo, schermata, Policromia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6CB3ED95-D758-24DC-ABB3-D9F740820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38" y="797730"/>
            <a:ext cx="5537700" cy="21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5B06E3-6ABC-05EF-EDFE-B117B4F91EB0}"/>
              </a:ext>
            </a:extLst>
          </p:cNvPr>
          <p:cNvSpPr txBox="1"/>
          <p:nvPr/>
        </p:nvSpPr>
        <p:spPr>
          <a:xfrm>
            <a:off x="175075" y="186613"/>
            <a:ext cx="999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Doped LaCl</a:t>
            </a:r>
            <a:r>
              <a:rPr lang="it-IT" baseline="-25000" dirty="0"/>
              <a:t>3</a:t>
            </a:r>
            <a:r>
              <a:rPr lang="it-IT" dirty="0"/>
              <a:t>:Ce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E99E9E-D7E3-9A14-1508-449789B91B5C}"/>
              </a:ext>
            </a:extLst>
          </p:cNvPr>
          <p:cNvGrpSpPr/>
          <p:nvPr/>
        </p:nvGrpSpPr>
        <p:grpSpPr>
          <a:xfrm>
            <a:off x="108390" y="763795"/>
            <a:ext cx="4153480" cy="2853117"/>
            <a:chOff x="108389" y="971645"/>
            <a:chExt cx="4153480" cy="28531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49D30A-704D-39B8-CECB-BE4FBA592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389" y="971645"/>
              <a:ext cx="4153480" cy="257210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500B26-7C09-96F9-34BD-674D6117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073" y="3510393"/>
              <a:ext cx="4020111" cy="314369"/>
            </a:xfrm>
            <a:prstGeom prst="rect">
              <a:avLst/>
            </a:prstGeom>
          </p:spPr>
        </p:pic>
      </p:grp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02246553-8473-9AFA-869E-DE6EFB7A6DC9}"/>
              </a:ext>
            </a:extLst>
          </p:cNvPr>
          <p:cNvSpPr txBox="1"/>
          <p:nvPr/>
        </p:nvSpPr>
        <p:spPr>
          <a:xfrm>
            <a:off x="3702936" y="482787"/>
            <a:ext cx="3408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D. Rigamonti et al. </a:t>
            </a:r>
            <a:r>
              <a:rPr lang="it-IT" sz="1100" dirty="0" err="1"/>
              <a:t>Meas</a:t>
            </a:r>
            <a:r>
              <a:rPr lang="it-IT" sz="1100" dirty="0"/>
              <a:t>. Sci. and Tech. 36(2025)015907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A9E354-C48D-ADB2-CD65-2CE028706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93" y="3543754"/>
            <a:ext cx="3894076" cy="296169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CDC101F-7D91-8FA6-19C7-747E0712ECEC}"/>
              </a:ext>
            </a:extLst>
          </p:cNvPr>
          <p:cNvSpPr/>
          <p:nvPr/>
        </p:nvSpPr>
        <p:spPr>
          <a:xfrm>
            <a:off x="5019869" y="3206365"/>
            <a:ext cx="774441" cy="8210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D03553-2A57-E261-9C99-09877E7F1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101" y="823137"/>
            <a:ext cx="3822665" cy="2815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8A890E-2E54-AC38-781C-3F6E1A135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101" y="3764560"/>
            <a:ext cx="3623687" cy="27408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EE3F1E-E203-5AD7-39C6-7DBE2A914A05}"/>
              </a:ext>
            </a:extLst>
          </p:cNvPr>
          <p:cNvSpPr txBox="1"/>
          <p:nvPr/>
        </p:nvSpPr>
        <p:spPr>
          <a:xfrm>
            <a:off x="5019869" y="2612571"/>
            <a:ext cx="54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D1D265-F2AF-7C20-474F-D4F181F5A02D}"/>
              </a:ext>
            </a:extLst>
          </p:cNvPr>
          <p:cNvSpPr txBox="1"/>
          <p:nvPr/>
        </p:nvSpPr>
        <p:spPr>
          <a:xfrm>
            <a:off x="4261869" y="4251921"/>
            <a:ext cx="20549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Neutrons have 2.5 MeV of kinetic energy and </a:t>
            </a:r>
          </a:p>
          <a:p>
            <a:pPr algn="ctr"/>
            <a:r>
              <a:rPr lang="en-US" sz="1200" dirty="0"/>
              <a:t>they are monochromatic</a:t>
            </a:r>
          </a:p>
          <a:p>
            <a:pPr algn="ctr"/>
            <a:r>
              <a:rPr lang="en-US" sz="1200" dirty="0"/>
              <a:t>(they are produced in the D-D fusion)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PMT</a:t>
            </a:r>
          </a:p>
          <a:p>
            <a:pPr algn="ctr"/>
            <a:r>
              <a:rPr lang="en-US" sz="1200" dirty="0"/>
              <a:t>Hamamatsu </a:t>
            </a:r>
          </a:p>
          <a:p>
            <a:pPr algn="ctr"/>
            <a:r>
              <a:rPr lang="en-US" sz="1200" dirty="0"/>
              <a:t>R9420-100 </a:t>
            </a:r>
          </a:p>
          <a:p>
            <a:pPr algn="ctr"/>
            <a:r>
              <a:rPr lang="en-US" sz="1200" dirty="0"/>
              <a:t>was used</a:t>
            </a:r>
          </a:p>
        </p:txBody>
      </p:sp>
    </p:spTree>
    <p:extLst>
      <p:ext uri="{BB962C8B-B14F-4D97-AF65-F5344CB8AC3E}">
        <p14:creationId xmlns:p14="http://schemas.microsoft.com/office/powerpoint/2010/main" val="200911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F02C8B-5083-5058-F913-7450EDB92752}"/>
                  </a:ext>
                </a:extLst>
              </p:cNvPr>
              <p:cNvSpPr txBox="1"/>
              <p:nvPr/>
            </p:nvSpPr>
            <p:spPr>
              <a:xfrm>
                <a:off x="1403488" y="1962135"/>
                <a:ext cx="10607537" cy="4291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Non monocromatic neutrons</a:t>
                </a:r>
              </a:p>
              <a:p>
                <a:endParaRPr lang="it-IT" dirty="0"/>
              </a:p>
              <a:p>
                <a:r>
                  <a:rPr lang="it-IT" dirty="0"/>
                  <a:t>	</a:t>
                </a:r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r>
                  <a:rPr lang="it-IT" sz="1600" dirty="0"/>
                  <a:t>FFT algorithm  	</a:t>
                </a:r>
                <a:r>
                  <a:rPr lang="it-IT" sz="1600" dirty="0">
                    <a:sym typeface="Symbol" panose="05050102010706020507" pitchFamily="18" charset="2"/>
                  </a:rPr>
                  <a:t>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+1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it-IT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=0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+1</m:t>
                            </m:r>
                          </m:sub>
                        </m:sSub>
                        <m:sSup>
                          <m:sSup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−2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+1)/</m:t>
                            </m:r>
                            <m:r>
                              <a:rPr lang="it-IT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it-IT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                </m:t>
                    </m:r>
                    <m:r>
                      <a:rPr lang="it-IT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𝑤h𝑒𝑟𝑒</m:t>
                    </m:r>
                    <m:r>
                      <a:rPr lang="it-IT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+1</m:t>
                        </m:r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it-IT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𝑎𝑟𝑒</m:t>
                    </m:r>
                    <m:r>
                      <a:rPr lang="it-IT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it-IT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𝑡h𝑒</m:t>
                    </m:r>
                    <m:r>
                      <a:rPr lang="it-IT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it-IT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𝑑𝑖𝑔𝑖𝑡𝑖𝑧𝑒𝑑</m:t>
                    </m:r>
                    <m:r>
                      <a:rPr lang="it-IT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it-IT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𝑠𝑎𝑚𝑝𝑙𝑒𝑠</m:t>
                    </m:r>
                  </m:oMath>
                </a14:m>
                <a:endParaRPr lang="it-IT" sz="1600" dirty="0"/>
              </a:p>
              <a:p>
                <a:r>
                  <a:rPr lang="it-IT" sz="1400" dirty="0"/>
                  <a:t>			</a:t>
                </a:r>
              </a:p>
              <a:p>
                <a:pPr marL="2571750" lvl="5" indent="-285750">
                  <a:buFont typeface="Arial" panose="020B0604020202020204" pitchFamily="34" charset="0"/>
                  <a:buChar char="•"/>
                </a:pPr>
                <a:r>
                  <a:rPr lang="it-IT" sz="1400" dirty="0"/>
                  <a:t>y</a:t>
                </a:r>
                <a:r>
                  <a:rPr lang="it-IT" sz="1400" baseline="-25000" dirty="0"/>
                  <a:t>p+1</a:t>
                </a:r>
                <a:r>
                  <a:rPr lang="it-IT" sz="1400" dirty="0"/>
                  <a:t> is a complex number representing the amplitude and the frequency of the sinusuidal component. </a:t>
                </a:r>
              </a:p>
              <a:p>
                <a:pPr marL="2571750" lvl="5" indent="-285750">
                  <a:buFont typeface="Arial" panose="020B0604020202020204" pitchFamily="34" charset="0"/>
                  <a:buChar char="•"/>
                </a:pPr>
                <a:r>
                  <a:rPr lang="it-IT" sz="1400" dirty="0"/>
                  <a:t>f is the samplig frequency</a:t>
                </a:r>
              </a:p>
              <a:p>
                <a:r>
                  <a:rPr lang="it-IT" sz="1400" dirty="0"/>
                  <a:t>		</a:t>
                </a:r>
              </a:p>
              <a:p>
                <a:r>
                  <a:rPr lang="it-IT" sz="1400" dirty="0"/>
                  <a:t>		</a:t>
                </a:r>
                <a:r>
                  <a:rPr lang="it-IT" dirty="0"/>
                  <a:t>	</a:t>
                </a:r>
                <a:r>
                  <a:rPr lang="it-IT" dirty="0">
                    <a:sym typeface="Symbol" panose="05050102010706020507" pitchFamily="18" charset="2"/>
                  </a:rPr>
                  <a:t> 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it-IT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𝑎𝑏𝑠</m:t>
                    </m:r>
                    <m:r>
                      <a:rPr lang="it-IT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(</m:t>
                    </m:r>
                    <m:r>
                      <a:rPr lang="it-IT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it-IT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it-IT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F02C8B-5083-5058-F913-7450EDB92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88" y="1962135"/>
                <a:ext cx="10607537" cy="4291944"/>
              </a:xfrm>
              <a:prstGeom prst="rect">
                <a:avLst/>
              </a:prstGeom>
              <a:blipFill>
                <a:blip r:embed="rId2"/>
                <a:stretch>
                  <a:fillRect l="-460" t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0732280-93A5-CADD-43A8-DF23886C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515" y="1161248"/>
            <a:ext cx="4086795" cy="2686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334A68-197C-037A-19C8-761DAD05E11F}"/>
              </a:ext>
            </a:extLst>
          </p:cNvPr>
          <p:cNvSpPr txBox="1"/>
          <p:nvPr/>
        </p:nvSpPr>
        <p:spPr>
          <a:xfrm>
            <a:off x="5652801" y="3797455"/>
            <a:ext cx="30941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L. Lebreton et al. Radiat. Prot. Dosimetry 126(2007)3 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5A654-5C0A-F224-9140-CF597A3741C4}"/>
              </a:ext>
            </a:extLst>
          </p:cNvPr>
          <p:cNvSpPr txBox="1"/>
          <p:nvPr/>
        </p:nvSpPr>
        <p:spPr>
          <a:xfrm>
            <a:off x="4151860" y="7190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Source AmBe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0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C2B61A-0590-A602-0E30-B7830658F0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0" t="5648" r="3456"/>
          <a:stretch>
            <a:fillRect/>
          </a:stretch>
        </p:blipFill>
        <p:spPr>
          <a:xfrm>
            <a:off x="459785" y="1085344"/>
            <a:ext cx="3830528" cy="1835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6DB61-4020-58F6-B4F0-81D8C8076495}"/>
              </a:ext>
            </a:extLst>
          </p:cNvPr>
          <p:cNvSpPr txBox="1"/>
          <p:nvPr/>
        </p:nvSpPr>
        <p:spPr>
          <a:xfrm>
            <a:off x="161940" y="459651"/>
            <a:ext cx="1185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Doped LaCl</a:t>
            </a:r>
            <a:r>
              <a:rPr lang="it-IT" baseline="-25000" dirty="0"/>
              <a:t>3</a:t>
            </a:r>
            <a:r>
              <a:rPr lang="it-IT" dirty="0"/>
              <a:t>:Ce - nosource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7D894-8489-D179-35DE-1CC775934A3D}"/>
              </a:ext>
            </a:extLst>
          </p:cNvPr>
          <p:cNvSpPr txBox="1"/>
          <p:nvPr/>
        </p:nvSpPr>
        <p:spPr>
          <a:xfrm>
            <a:off x="2538846" y="1162326"/>
            <a:ext cx="161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Hamamatsu R6231</a:t>
            </a:r>
          </a:p>
          <a:p>
            <a:r>
              <a:rPr lang="en-US" sz="1200" dirty="0"/>
              <a:t>Spectroscopic 2’ PMT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9C91F-9F68-74DF-4D43-7BFE0D964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566" y="980120"/>
            <a:ext cx="4169571" cy="1941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969441-ACEA-6764-8725-FE96D12CEA44}"/>
              </a:ext>
            </a:extLst>
          </p:cNvPr>
          <p:cNvSpPr txBox="1"/>
          <p:nvPr/>
        </p:nvSpPr>
        <p:spPr>
          <a:xfrm>
            <a:off x="6476191" y="1051976"/>
            <a:ext cx="1698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Hamamatsu H6533</a:t>
            </a:r>
          </a:p>
          <a:p>
            <a:r>
              <a:rPr lang="en-US" sz="1400" dirty="0"/>
              <a:t>Very fast 1’ PMT</a:t>
            </a:r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D2027310-4748-3E88-8DB9-6B53226E15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4" t="8357" r="63028" b="11688"/>
          <a:stretch>
            <a:fillRect/>
          </a:stretch>
        </p:blipFill>
        <p:spPr>
          <a:xfrm>
            <a:off x="8580746" y="980120"/>
            <a:ext cx="2425469" cy="1941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A8F710-EF96-8D70-77C9-B06BBED7945E}"/>
              </a:ext>
            </a:extLst>
          </p:cNvPr>
          <p:cNvSpPr txBox="1"/>
          <p:nvPr/>
        </p:nvSpPr>
        <p:spPr>
          <a:xfrm>
            <a:off x="9135197" y="1162326"/>
            <a:ext cx="1681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Hamamatsu R9420</a:t>
            </a:r>
          </a:p>
          <a:p>
            <a:r>
              <a:rPr lang="en-US" sz="1400" dirty="0"/>
              <a:t>Fast 1’ PMT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66149-5714-305E-25CA-13F462CB3732}"/>
              </a:ext>
            </a:extLst>
          </p:cNvPr>
          <p:cNvSpPr txBox="1"/>
          <p:nvPr/>
        </p:nvSpPr>
        <p:spPr>
          <a:xfrm>
            <a:off x="552067" y="3081455"/>
            <a:ext cx="2916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Energy resolution at 1274 keV 2.8%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AC9F1-6361-7AD5-4FF3-02A25FEF286B}"/>
              </a:ext>
            </a:extLst>
          </p:cNvPr>
          <p:cNvSpPr txBox="1"/>
          <p:nvPr/>
        </p:nvSpPr>
        <p:spPr>
          <a:xfrm>
            <a:off x="4637555" y="3081454"/>
            <a:ext cx="2916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Energy resolution at 1274 keV 4.5%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7CA60B-7D35-2389-96B4-50C2307616AE}"/>
              </a:ext>
            </a:extLst>
          </p:cNvPr>
          <p:cNvSpPr txBox="1"/>
          <p:nvPr/>
        </p:nvSpPr>
        <p:spPr>
          <a:xfrm>
            <a:off x="8517335" y="3081453"/>
            <a:ext cx="2916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Energy resolution at 1274 keV 3.0%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C86EA2-BB26-0EF7-C1B2-FA40A84E3DC3}"/>
              </a:ext>
            </a:extLst>
          </p:cNvPr>
          <p:cNvSpPr txBox="1"/>
          <p:nvPr/>
        </p:nvSpPr>
        <p:spPr>
          <a:xfrm>
            <a:off x="169957" y="6407238"/>
            <a:ext cx="11852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It is possible to reject/select alpha particles using the charge difference method with all the tested PMTs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8F5C1E-5FC5-F31B-DEF6-3F8FB434EB62}"/>
              </a:ext>
            </a:extLst>
          </p:cNvPr>
          <p:cNvSpPr txBox="1"/>
          <p:nvPr/>
        </p:nvSpPr>
        <p:spPr>
          <a:xfrm rot="16200000">
            <a:off x="-72505" y="4462608"/>
            <a:ext cx="15862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Signal amplitude </a:t>
            </a:r>
            <a:r>
              <a:rPr lang="en-US" sz="1200" dirty="0" err="1"/>
              <a:t>a.u</a:t>
            </a:r>
            <a:r>
              <a:rPr lang="en-US" sz="1200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A94C47-EA2C-24F8-DFD1-AD06EC76AE79}"/>
              </a:ext>
            </a:extLst>
          </p:cNvPr>
          <p:cNvSpPr txBox="1"/>
          <p:nvPr/>
        </p:nvSpPr>
        <p:spPr>
          <a:xfrm rot="16200000">
            <a:off x="1350377" y="4058358"/>
            <a:ext cx="1002197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/>
              <a:t>Signal amplitude </a:t>
            </a:r>
            <a:r>
              <a:rPr lang="en-US" sz="700" dirty="0" err="1"/>
              <a:t>a.u</a:t>
            </a:r>
            <a:r>
              <a:rPr lang="en-US" sz="700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7996C4-CE8C-7D26-D32E-662482B38120}"/>
              </a:ext>
            </a:extLst>
          </p:cNvPr>
          <p:cNvSpPr/>
          <p:nvPr/>
        </p:nvSpPr>
        <p:spPr>
          <a:xfrm>
            <a:off x="2945196" y="5655500"/>
            <a:ext cx="1266699" cy="108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BB1EFC-879C-F7F3-21C2-D9149A02C740}"/>
              </a:ext>
            </a:extLst>
          </p:cNvPr>
          <p:cNvSpPr/>
          <p:nvPr/>
        </p:nvSpPr>
        <p:spPr>
          <a:xfrm>
            <a:off x="1975039" y="4878202"/>
            <a:ext cx="2169603" cy="108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CD1725-A700-3200-E90A-C2E893EAE77C}"/>
              </a:ext>
            </a:extLst>
          </p:cNvPr>
          <p:cNvSpPr txBox="1"/>
          <p:nvPr/>
        </p:nvSpPr>
        <p:spPr>
          <a:xfrm>
            <a:off x="2078356" y="4744786"/>
            <a:ext cx="251992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500" dirty="0"/>
              <a:t>20</a:t>
            </a:r>
            <a:endParaRPr lang="en-US" sz="5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32B9A1-E2B6-558B-2DAD-56CB93AE78C9}"/>
              </a:ext>
            </a:extLst>
          </p:cNvPr>
          <p:cNvSpPr txBox="1"/>
          <p:nvPr/>
        </p:nvSpPr>
        <p:spPr>
          <a:xfrm>
            <a:off x="2521002" y="4735369"/>
            <a:ext cx="251992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500" dirty="0"/>
              <a:t>60</a:t>
            </a:r>
            <a:endParaRPr lang="en-US" sz="5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29DDEA-E8D0-E040-3980-F2E905F6E672}"/>
              </a:ext>
            </a:extLst>
          </p:cNvPr>
          <p:cNvSpPr txBox="1"/>
          <p:nvPr/>
        </p:nvSpPr>
        <p:spPr>
          <a:xfrm>
            <a:off x="2739376" y="4733819"/>
            <a:ext cx="251992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500" dirty="0"/>
              <a:t>80</a:t>
            </a:r>
            <a:endParaRPr lang="en-US" sz="5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1F3427-E440-2589-84AD-28FED7C15649}"/>
              </a:ext>
            </a:extLst>
          </p:cNvPr>
          <p:cNvSpPr txBox="1"/>
          <p:nvPr/>
        </p:nvSpPr>
        <p:spPr>
          <a:xfrm>
            <a:off x="2924086" y="4738936"/>
            <a:ext cx="285656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500" dirty="0"/>
              <a:t>100</a:t>
            </a:r>
            <a:endParaRPr lang="en-US" sz="5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C70918-CF56-3BE3-8354-4950D8EA45AA}"/>
              </a:ext>
            </a:extLst>
          </p:cNvPr>
          <p:cNvSpPr txBox="1"/>
          <p:nvPr/>
        </p:nvSpPr>
        <p:spPr>
          <a:xfrm>
            <a:off x="2638255" y="4795841"/>
            <a:ext cx="4363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Time [ns]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D476D1-F03A-AFC8-3557-66A122E4EDBA}"/>
              </a:ext>
            </a:extLst>
          </p:cNvPr>
          <p:cNvSpPr/>
          <p:nvPr/>
        </p:nvSpPr>
        <p:spPr>
          <a:xfrm>
            <a:off x="6209205" y="5014321"/>
            <a:ext cx="2169603" cy="108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647E9BD-1969-2326-8EEB-11380472517C}"/>
              </a:ext>
            </a:extLst>
          </p:cNvPr>
          <p:cNvSpPr/>
          <p:nvPr/>
        </p:nvSpPr>
        <p:spPr>
          <a:xfrm>
            <a:off x="9400533" y="4832591"/>
            <a:ext cx="2169603" cy="108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33482C2-DDC4-6C59-416C-8E3C53C63B28}"/>
              </a:ext>
            </a:extLst>
          </p:cNvPr>
          <p:cNvSpPr txBox="1"/>
          <p:nvPr/>
        </p:nvSpPr>
        <p:spPr>
          <a:xfrm>
            <a:off x="9541488" y="4523406"/>
            <a:ext cx="251992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500" dirty="0"/>
              <a:t>20</a:t>
            </a:r>
            <a:endParaRPr lang="en-US" sz="5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0E7AD65-AD2D-A602-83BD-88CB758E1E3A}"/>
              </a:ext>
            </a:extLst>
          </p:cNvPr>
          <p:cNvSpPr txBox="1"/>
          <p:nvPr/>
        </p:nvSpPr>
        <p:spPr>
          <a:xfrm>
            <a:off x="9956128" y="4523406"/>
            <a:ext cx="251992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500" dirty="0"/>
              <a:t>60</a:t>
            </a:r>
            <a:endParaRPr lang="en-US" sz="5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BA49EC-D172-10C4-C9CE-11D04DDA28EC}"/>
              </a:ext>
            </a:extLst>
          </p:cNvPr>
          <p:cNvSpPr txBox="1"/>
          <p:nvPr/>
        </p:nvSpPr>
        <p:spPr>
          <a:xfrm>
            <a:off x="10179043" y="4516469"/>
            <a:ext cx="251992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500" dirty="0"/>
              <a:t>80</a:t>
            </a:r>
            <a:endParaRPr lang="en-US" sz="5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88E9247-5BAE-2EAE-80F4-9A289449A34A}"/>
              </a:ext>
            </a:extLst>
          </p:cNvPr>
          <p:cNvSpPr txBox="1"/>
          <p:nvPr/>
        </p:nvSpPr>
        <p:spPr>
          <a:xfrm>
            <a:off x="10370768" y="4519937"/>
            <a:ext cx="285656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500" dirty="0"/>
              <a:t>100</a:t>
            </a:r>
            <a:endParaRPr lang="en-US" sz="5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400588-2682-9A40-7828-8360C14F0F33}"/>
              </a:ext>
            </a:extLst>
          </p:cNvPr>
          <p:cNvSpPr txBox="1"/>
          <p:nvPr/>
        </p:nvSpPr>
        <p:spPr>
          <a:xfrm>
            <a:off x="10120693" y="4572585"/>
            <a:ext cx="4363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Time [ns]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4761A8B0-5AC0-B71E-A2C2-EBC3175FC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702" y="3496514"/>
            <a:ext cx="2544447" cy="228541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AB319411-643B-FBDC-F245-531777C13E82}"/>
              </a:ext>
            </a:extLst>
          </p:cNvPr>
          <p:cNvSpPr txBox="1"/>
          <p:nvPr/>
        </p:nvSpPr>
        <p:spPr>
          <a:xfrm rot="16200000">
            <a:off x="7587185" y="4427674"/>
            <a:ext cx="1676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Signal amplitude [</a:t>
            </a:r>
            <a:r>
              <a:rPr lang="en-US" sz="1200" dirty="0" err="1"/>
              <a:t>a.u</a:t>
            </a:r>
            <a:r>
              <a:rPr lang="en-US" sz="1200" dirty="0"/>
              <a:t>.]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A7355606-ED44-3734-C1BF-378EEB100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2158" y="3468771"/>
            <a:ext cx="1490736" cy="1310431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8B88118-C7DE-1E5A-7D1D-E1BFAF9FEAD6}"/>
              </a:ext>
            </a:extLst>
          </p:cNvPr>
          <p:cNvSpPr txBox="1"/>
          <p:nvPr/>
        </p:nvSpPr>
        <p:spPr>
          <a:xfrm rot="16200000">
            <a:off x="8875295" y="3940632"/>
            <a:ext cx="1181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Signal amplitude [</a:t>
            </a:r>
            <a:r>
              <a:rPr lang="en-US" sz="800" dirty="0" err="1"/>
              <a:t>a.u</a:t>
            </a:r>
            <a:r>
              <a:rPr lang="en-US" sz="800" dirty="0"/>
              <a:t>.]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3DFE1C9C-A145-23A7-9ACA-9A59BCC6A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2427" y="3561694"/>
            <a:ext cx="2499552" cy="215505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2001D9F-1B5F-3C02-E192-6FD2F34914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2443" y="3528199"/>
            <a:ext cx="1602001" cy="1367644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4EC57123-D12B-1024-D0C4-D8B523ABE9F4}"/>
              </a:ext>
            </a:extLst>
          </p:cNvPr>
          <p:cNvSpPr txBox="1"/>
          <p:nvPr/>
        </p:nvSpPr>
        <p:spPr>
          <a:xfrm rot="16200000">
            <a:off x="4137846" y="4300695"/>
            <a:ext cx="1676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Signal amplitude [</a:t>
            </a:r>
            <a:r>
              <a:rPr lang="en-US" sz="1200" dirty="0" err="1"/>
              <a:t>a.u</a:t>
            </a:r>
            <a:r>
              <a:rPr lang="en-US" sz="1200" dirty="0"/>
              <a:t>.]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FA2DBF2-154C-A1FE-FC15-AA4DB293C53A}"/>
              </a:ext>
            </a:extLst>
          </p:cNvPr>
          <p:cNvSpPr txBox="1"/>
          <p:nvPr/>
        </p:nvSpPr>
        <p:spPr>
          <a:xfrm rot="16200000">
            <a:off x="5275925" y="3970680"/>
            <a:ext cx="1181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Signal amplitude [</a:t>
            </a:r>
            <a:r>
              <a:rPr lang="en-US" sz="800" dirty="0" err="1"/>
              <a:t>a.u</a:t>
            </a:r>
            <a:r>
              <a:rPr lang="en-US" sz="800" dirty="0"/>
              <a:t>.]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FC86FDC3-5DF7-BD51-495F-ED08954E86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585" y="3551237"/>
            <a:ext cx="2612581" cy="228289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27AF204-415C-5963-C344-72D57020D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8461" y="3530388"/>
            <a:ext cx="1404110" cy="12439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81ABD815-0880-3D05-55B7-1E250287D3D2}"/>
              </a:ext>
            </a:extLst>
          </p:cNvPr>
          <p:cNvSpPr txBox="1"/>
          <p:nvPr/>
        </p:nvSpPr>
        <p:spPr>
          <a:xfrm rot="16200000">
            <a:off x="1445542" y="4009491"/>
            <a:ext cx="1181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Signal amplitude [</a:t>
            </a:r>
            <a:r>
              <a:rPr lang="en-US" sz="800" dirty="0" err="1"/>
              <a:t>a.u</a:t>
            </a:r>
            <a:r>
              <a:rPr lang="en-US" sz="800" dirty="0"/>
              <a:t>.]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C1E30F1-2339-1132-EF0B-37F8B6CE40EC}"/>
              </a:ext>
            </a:extLst>
          </p:cNvPr>
          <p:cNvSpPr txBox="1"/>
          <p:nvPr/>
        </p:nvSpPr>
        <p:spPr>
          <a:xfrm>
            <a:off x="666014" y="5886631"/>
            <a:ext cx="3328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FOM = </a:t>
            </a:r>
            <a:r>
              <a:rPr lang="it-IT" sz="1200" dirty="0"/>
              <a:t>[</a:t>
            </a:r>
            <a:r>
              <a:rPr lang="en-US" sz="1200" dirty="0"/>
              <a:t>int(0-600 ns)-int(0-100 ns)]/int(0-600 ns)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5C90389-9141-A18D-A2E5-A47121677289}"/>
              </a:ext>
            </a:extLst>
          </p:cNvPr>
          <p:cNvSpPr txBox="1"/>
          <p:nvPr/>
        </p:nvSpPr>
        <p:spPr>
          <a:xfrm>
            <a:off x="4658017" y="5898211"/>
            <a:ext cx="3328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FOM = </a:t>
            </a:r>
            <a:r>
              <a:rPr lang="it-IT" sz="1200" dirty="0"/>
              <a:t>[</a:t>
            </a:r>
            <a:r>
              <a:rPr lang="en-US" sz="1200" dirty="0"/>
              <a:t>int(0-600 ns)-int(0-100 ns)]/int(0-600 ns)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0851E01-57C4-E68C-072B-1339B1DC42E6}"/>
              </a:ext>
            </a:extLst>
          </p:cNvPr>
          <p:cNvSpPr txBox="1"/>
          <p:nvPr/>
        </p:nvSpPr>
        <p:spPr>
          <a:xfrm>
            <a:off x="8359471" y="5890260"/>
            <a:ext cx="3328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FOM = </a:t>
            </a:r>
            <a:r>
              <a:rPr lang="it-IT" sz="1200" dirty="0"/>
              <a:t>[</a:t>
            </a:r>
            <a:r>
              <a:rPr lang="en-US" sz="1200" dirty="0"/>
              <a:t>int(0-600 ns)-int(0-100 ns)]/int(0-600 ns)</a:t>
            </a:r>
          </a:p>
        </p:txBody>
      </p:sp>
    </p:spTree>
    <p:extLst>
      <p:ext uri="{BB962C8B-B14F-4D97-AF65-F5344CB8AC3E}">
        <p14:creationId xmlns:p14="http://schemas.microsoft.com/office/powerpoint/2010/main" val="153305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5608</TotalTime>
  <Words>1733</Words>
  <Application>Microsoft Office PowerPoint</Application>
  <PresentationFormat>Widescreen</PresentationFormat>
  <Paragraphs>219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Franco Ersilio Camera</dc:creator>
  <cp:lastModifiedBy>Franco Ersilio Camera</cp:lastModifiedBy>
  <cp:revision>37</cp:revision>
  <dcterms:created xsi:type="dcterms:W3CDTF">2025-08-30T13:38:23Z</dcterms:created>
  <dcterms:modified xsi:type="dcterms:W3CDTF">2025-09-17T06:39:19Z</dcterms:modified>
</cp:coreProperties>
</file>