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98" r:id="rId2"/>
    <p:sldId id="476" r:id="rId3"/>
    <p:sldId id="473" r:id="rId4"/>
    <p:sldId id="469" r:id="rId5"/>
    <p:sldId id="318" r:id="rId6"/>
    <p:sldId id="433" r:id="rId7"/>
    <p:sldId id="478" r:id="rId8"/>
    <p:sldId id="424" r:id="rId9"/>
    <p:sldId id="466" r:id="rId10"/>
    <p:sldId id="437" r:id="rId11"/>
    <p:sldId id="430" r:id="rId12"/>
    <p:sldId id="445" r:id="rId13"/>
    <p:sldId id="450" r:id="rId14"/>
    <p:sldId id="462" r:id="rId15"/>
    <p:sldId id="482" r:id="rId16"/>
    <p:sldId id="481" r:id="rId17"/>
    <p:sldId id="2591" r:id="rId18"/>
    <p:sldId id="2590" r:id="rId19"/>
    <p:sldId id="479" r:id="rId20"/>
    <p:sldId id="451" r:id="rId21"/>
  </p:sldIdLst>
  <p:sldSz cx="12192000" cy="6858000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 baseline="30000">
        <a:solidFill>
          <a:srgbClr val="EA1F0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 baseline="30000">
        <a:solidFill>
          <a:srgbClr val="EA1F0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 baseline="30000">
        <a:solidFill>
          <a:srgbClr val="EA1F0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 baseline="30000">
        <a:solidFill>
          <a:srgbClr val="EA1F0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 baseline="30000">
        <a:solidFill>
          <a:srgbClr val="EA1F0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b="1" kern="1200" baseline="30000">
        <a:solidFill>
          <a:srgbClr val="EA1F0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b="1" kern="1200" baseline="30000">
        <a:solidFill>
          <a:srgbClr val="EA1F0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b="1" kern="1200" baseline="30000">
        <a:solidFill>
          <a:srgbClr val="EA1F0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b="1" kern="1200" baseline="30000">
        <a:solidFill>
          <a:srgbClr val="EA1F0A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Thirolf" initials="PT" lastIdx="1" clrIdx="0">
    <p:extLst>
      <p:ext uri="{19B8F6BF-5375-455C-9EA6-DF929625EA0E}">
        <p15:presenceInfo xmlns:p15="http://schemas.microsoft.com/office/powerpoint/2012/main" userId="Peter Thirol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C60D4"/>
    <a:srgbClr val="FFFFCC"/>
    <a:srgbClr val="05791B"/>
    <a:srgbClr val="808080"/>
    <a:srgbClr val="000099"/>
    <a:srgbClr val="FF9900"/>
    <a:srgbClr val="0066CC"/>
    <a:srgbClr val="66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1" autoAdjust="0"/>
    <p:restoredTop sz="85027" autoAdjust="0"/>
  </p:normalViewPr>
  <p:slideViewPr>
    <p:cSldViewPr snapToGrid="0" snapToObjects="1" showGuides="1">
      <p:cViewPr varScale="1">
        <p:scale>
          <a:sx n="74" d="100"/>
          <a:sy n="74" d="100"/>
        </p:scale>
        <p:origin x="924" y="42"/>
      </p:cViewPr>
      <p:guideLst>
        <p:guide orient="horz" pos="256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-2622" y="-84"/>
      </p:cViewPr>
      <p:guideLst>
        <p:guide orient="horz" pos="3119"/>
        <p:guide pos="213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92A89-7AAD-42E7-9BCD-0D734B42D2D6}" type="datetimeFigureOut">
              <a:rPr lang="de-DE" smtClean="0"/>
              <a:t>16.09.2025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E8BF-7574-4AFD-ACDA-A18F16F8E1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814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3" tIns="46381" rIns="92763" bIns="46381" numCol="1" anchor="t" anchorCtr="0" compatLnSpc="1">
            <a:prstTxWarp prst="textNoShape">
              <a:avLst/>
            </a:prstTxWarp>
          </a:bodyPr>
          <a:lstStyle>
            <a:lvl1pPr defTabSz="927100">
              <a:defRPr sz="1200" b="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178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3" tIns="46381" rIns="92763" bIns="4638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3038" y="776288"/>
            <a:ext cx="6488112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737100"/>
            <a:ext cx="4992688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3" tIns="46381" rIns="92763" bIns="463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9588"/>
            <a:ext cx="2917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3" tIns="46381" rIns="92763" bIns="46381" numCol="1" anchor="b" anchorCtr="0" compatLnSpc="1">
            <a:prstTxWarp prst="textNoShape">
              <a:avLst/>
            </a:prstTxWarp>
          </a:bodyPr>
          <a:lstStyle>
            <a:lvl1pPr defTabSz="927100">
              <a:defRPr sz="1200" b="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399588"/>
            <a:ext cx="2917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63" tIns="46381" rIns="92763" bIns="4638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 baseline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1F55AD-5E4C-4BCD-BC35-18CB13F29CD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5314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1247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2831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3039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30926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3879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4008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7591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4657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1806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4657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8504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7961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412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0142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032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1916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8409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8409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191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3038" y="776288"/>
            <a:ext cx="6488112" cy="3651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F55AD-5E4C-4BCD-BC35-18CB13F29CD9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903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0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87" y="6638"/>
            <a:ext cx="2288759" cy="4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5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87" y="6638"/>
            <a:ext cx="2288759" cy="4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0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087" y="6638"/>
            <a:ext cx="2288759" cy="4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4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DF4">
                <a:gamma/>
                <a:tint val="13725"/>
                <a:invGamma/>
              </a:srgbClr>
            </a:gs>
            <a:gs pos="100000">
              <a:srgbClr val="CCCD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486661" y="6589714"/>
            <a:ext cx="2693581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de-DE" altLang="de-DE" sz="11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P.G. </a:t>
            </a:r>
            <a:r>
              <a:rPr lang="de-DE" altLang="de-DE" sz="1100" b="0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Thirolf</a:t>
            </a:r>
            <a:r>
              <a:rPr lang="de-DE" altLang="de-DE" sz="11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LMU München</a:t>
            </a:r>
            <a:endParaRPr lang="en-US" altLang="de-DE" sz="1100" b="0" baseline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3" name="Picture 45" descr="mll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" y="672588"/>
            <a:ext cx="1024643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1" y="10632"/>
            <a:ext cx="1476495" cy="623855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311" y="10632"/>
            <a:ext cx="855888" cy="5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7464424" y="6596644"/>
            <a:ext cx="47275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1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de-DE" altLang="de-DE" sz="1100" b="0" baseline="30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de-DE" altLang="de-DE" sz="11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European </a:t>
            </a:r>
            <a:r>
              <a:rPr lang="de-DE" altLang="de-DE" sz="1100" b="0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DE" altLang="de-DE" sz="11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Physics Conference, Caen, France, 22.-26.9.2025</a:t>
            </a:r>
            <a:endParaRPr lang="en-US" altLang="de-DE" sz="1100" b="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 52">
            <a:extLst>
              <a:ext uri="{FF2B5EF4-FFF2-40B4-BE49-F238E27FC236}">
                <a16:creationId xmlns:a16="http://schemas.microsoft.com/office/drawing/2014/main" id="{3062E970-FE32-47C5-BE70-1207ACD47C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357" y="-13303"/>
            <a:ext cx="1024643" cy="1014504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53" r:id="rId3"/>
    <p:sldLayoutId id="2147483655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bg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hlink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hlink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hlink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hlink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hlink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32" y="65283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5718FC1-6C87-42A2-909F-9C4365A45E64}"/>
              </a:ext>
            </a:extLst>
          </p:cNvPr>
          <p:cNvSpPr txBox="1">
            <a:spLocks noChangeArrowheads="1"/>
          </p:cNvSpPr>
          <p:nvPr/>
        </p:nvSpPr>
        <p:spPr>
          <a:xfrm>
            <a:off x="2884042" y="1287260"/>
            <a:ext cx="5979226" cy="6382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hlink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altLang="de-DE" sz="3200" b="0" kern="0" baseline="0" dirty="0">
                <a:solidFill>
                  <a:schemeClr val="accent1"/>
                </a:solidFill>
                <a:effectLst/>
              </a:rPr>
              <a:t> </a:t>
            </a:r>
            <a:r>
              <a:rPr lang="en-US" altLang="de-DE" kern="0" baseline="0" dirty="0">
                <a:solidFill>
                  <a:srgbClr val="0579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Peter G. Thirolf, LMU M</a:t>
            </a:r>
            <a:r>
              <a:rPr lang="de-DE" altLang="de-DE" kern="0" baseline="0" dirty="0" err="1">
                <a:solidFill>
                  <a:srgbClr val="0579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ünchen</a:t>
            </a:r>
            <a:endParaRPr lang="de-DE" altLang="de-DE" kern="0" baseline="0" dirty="0">
              <a:solidFill>
                <a:srgbClr val="0579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BA8E56-9856-47D1-87C6-56A2A3F4E632}"/>
              </a:ext>
            </a:extLst>
          </p:cNvPr>
          <p:cNvGrpSpPr/>
          <p:nvPr/>
        </p:nvGrpSpPr>
        <p:grpSpPr>
          <a:xfrm>
            <a:off x="757231" y="2285968"/>
            <a:ext cx="4933808" cy="3683519"/>
            <a:chOff x="7258192" y="1986358"/>
            <a:chExt cx="4933808" cy="36835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D7FDF4-615A-406A-A596-C8CBBD3F6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192" y="1986358"/>
              <a:ext cx="4905269" cy="3655347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C361A89-469A-4872-A8BD-D69DA10DFAC9}"/>
                </a:ext>
              </a:extLst>
            </p:cNvPr>
            <p:cNvSpPr txBox="1"/>
            <p:nvPr/>
          </p:nvSpPr>
          <p:spPr>
            <a:xfrm>
              <a:off x="10434788" y="5362100"/>
              <a:ext cx="17572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image: C. D</a:t>
              </a:r>
              <a:r>
                <a:rPr lang="de-DE" sz="1400" b="0" baseline="0" dirty="0" err="1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üllmann</a:t>
              </a:r>
              <a:endParaRPr lang="en-US" sz="1400" b="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24875987-EBD2-4888-84B2-4689C087E8AD}"/>
              </a:ext>
            </a:extLst>
          </p:cNvPr>
          <p:cNvSpPr txBox="1">
            <a:spLocks noChangeArrowheads="1"/>
          </p:cNvSpPr>
          <p:nvPr/>
        </p:nvSpPr>
        <p:spPr>
          <a:xfrm>
            <a:off x="1541814" y="58820"/>
            <a:ext cx="8298450" cy="63825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u="sng" baseline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the Horizon: The 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229m</a:t>
            </a:r>
            <a:r>
              <a:rPr lang="en-US" sz="2800" u="sng" baseline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 Nuclear Clock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F3B152-2FD2-4CAE-8A81-C2C319E2FFF8}"/>
              </a:ext>
            </a:extLst>
          </p:cNvPr>
          <p:cNvGrpSpPr/>
          <p:nvPr/>
        </p:nvGrpSpPr>
        <p:grpSpPr>
          <a:xfrm>
            <a:off x="6339290" y="2270371"/>
            <a:ext cx="4716843" cy="3686540"/>
            <a:chOff x="6436430" y="2234940"/>
            <a:chExt cx="4716843" cy="368654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CB33CB-1AF8-40F8-B150-33D13188D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978" y="2234940"/>
              <a:ext cx="4684295" cy="36865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0B512C-A104-492A-84B5-320E0CF36D62}"/>
                </a:ext>
              </a:extLst>
            </p:cNvPr>
            <p:cNvSpPr txBox="1"/>
            <p:nvPr/>
          </p:nvSpPr>
          <p:spPr>
            <a:xfrm>
              <a:off x="6436430" y="5605594"/>
              <a:ext cx="1300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image: S. Dali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591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8017" y="0"/>
            <a:ext cx="6847231" cy="5143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Characterization of </a:t>
            </a:r>
            <a:r>
              <a:rPr lang="en-US" altLang="de-DE" sz="28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alt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de-DE" altLang="de-DE" sz="2800" b="1" u="sng" dirty="0">
              <a:solidFill>
                <a:srgbClr val="057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" y="652838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981174-23DE-4FDE-BFC2-9C4994D206EF}"/>
              </a:ext>
            </a:extLst>
          </p:cNvPr>
          <p:cNvSpPr txBox="1"/>
          <p:nvPr/>
        </p:nvSpPr>
        <p:spPr>
          <a:xfrm>
            <a:off x="24798" y="4996692"/>
            <a:ext cx="6523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Isomeric excitation energy until 2022</a:t>
            </a:r>
            <a:r>
              <a:rPr lang="en-DE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DE" b="0" baseline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FCEA16-4E99-46E3-BAB8-3B2DCDF428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9409" r="68382" b="3795"/>
          <a:stretch/>
        </p:blipFill>
        <p:spPr>
          <a:xfrm>
            <a:off x="10207323" y="5235788"/>
            <a:ext cx="1704111" cy="13928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9C94BE-1300-46A0-8693-1A8DAEE5EFE8}"/>
              </a:ext>
            </a:extLst>
          </p:cNvPr>
          <p:cNvSpPr/>
          <p:nvPr/>
        </p:nvSpPr>
        <p:spPr>
          <a:xfrm>
            <a:off x="418888" y="5455349"/>
            <a:ext cx="5424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E*(iso) = 8.28 ± 0.17 eV</a:t>
            </a:r>
            <a:r>
              <a:rPr lang="en-DE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(= 1</a:t>
            </a:r>
            <a:r>
              <a:rPr lang="en-US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DE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DE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± 3.</a:t>
            </a:r>
            <a:r>
              <a:rPr lang="en-US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DE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m) </a:t>
            </a:r>
            <a:endParaRPr lang="en-US" b="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B4D58E-7A62-4019-8921-9421F139A60F}"/>
              </a:ext>
            </a:extLst>
          </p:cNvPr>
          <p:cNvSpPr/>
          <p:nvPr/>
        </p:nvSpPr>
        <p:spPr>
          <a:xfrm>
            <a:off x="418888" y="5779536"/>
            <a:ext cx="5219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E*(iso) = 8.10 ± 0.17 eV</a:t>
            </a:r>
            <a:r>
              <a:rPr lang="en-DE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(= 1</a:t>
            </a:r>
            <a:r>
              <a:rPr lang="en-US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r>
              <a:rPr lang="en-DE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DE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± 3.</a:t>
            </a:r>
            <a:r>
              <a:rPr lang="en-US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DE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kern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m)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6F038F-9DE2-4FB1-80B3-B345F0C97D20}"/>
              </a:ext>
            </a:extLst>
          </p:cNvPr>
          <p:cNvSpPr txBox="1"/>
          <p:nvPr/>
        </p:nvSpPr>
        <p:spPr>
          <a:xfrm>
            <a:off x="8151975" y="5528888"/>
            <a:ext cx="194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DE" sz="16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US" sz="16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DE" sz="16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DE" sz="16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573, </a:t>
            </a:r>
            <a:r>
              <a:rPr lang="en-DE" sz="16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400" b="0" baseline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A81E61-0409-4684-BB27-CC60D03648F2}"/>
              </a:ext>
            </a:extLst>
          </p:cNvPr>
          <p:cNvSpPr/>
          <p:nvPr/>
        </p:nvSpPr>
        <p:spPr>
          <a:xfrm>
            <a:off x="8195547" y="5891131"/>
            <a:ext cx="1689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PRL 125, 2020</a:t>
            </a:r>
            <a:endParaRPr lang="en-US" sz="160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1CDD-7AF6-4A21-9837-FA83BC985CD5}"/>
              </a:ext>
            </a:extLst>
          </p:cNvPr>
          <p:cNvSpPr/>
          <p:nvPr/>
        </p:nvSpPr>
        <p:spPr>
          <a:xfrm>
            <a:off x="382819" y="6168146"/>
            <a:ext cx="6523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combined value 8.19</a:t>
            </a:r>
            <a:r>
              <a:rPr lang="en-US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± 0.12 eV</a:t>
            </a:r>
            <a:r>
              <a:rPr lang="en-DE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(= 1</a:t>
            </a:r>
            <a:r>
              <a:rPr lang="en-US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DE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DE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± </a:t>
            </a:r>
            <a:r>
              <a:rPr lang="en-US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DE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DE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DE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m)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73CC3C-BFF1-4D1C-B631-4467ECDE3D67}"/>
              </a:ext>
            </a:extLst>
          </p:cNvPr>
          <p:cNvSpPr txBox="1"/>
          <p:nvPr/>
        </p:nvSpPr>
        <p:spPr>
          <a:xfrm>
            <a:off x="2545535" y="2694847"/>
            <a:ext cx="158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7</a:t>
            </a:r>
            <a:r>
              <a:rPr lang="en-US" baseline="0" dirty="0">
                <a:solidFill>
                  <a:srgbClr val="C00000"/>
                </a:solidFill>
                <a:effectLst/>
                <a:latin typeface="Arial"/>
                <a:cs typeface="Arial"/>
              </a:rPr>
              <a:t>±1</a:t>
            </a:r>
            <a:r>
              <a:rPr lang="en-US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0" dirty="0" err="1">
                <a:solidFill>
                  <a:srgbClr val="C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baseline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de-DE" baseline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66A054B-FF23-4ECB-AEA2-AC543D410FEE}"/>
              </a:ext>
            </a:extLst>
          </p:cNvPr>
          <p:cNvGrpSpPr/>
          <p:nvPr/>
        </p:nvGrpSpPr>
        <p:grpSpPr>
          <a:xfrm>
            <a:off x="14161" y="1138735"/>
            <a:ext cx="11879316" cy="1311390"/>
            <a:chOff x="14161" y="1138735"/>
            <a:chExt cx="11879316" cy="131139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B18390C-ABB7-4344-9535-AA7113B66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42045" y="1138735"/>
              <a:ext cx="1751432" cy="131139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76DCA68-F026-4B70-A14B-26279E4AF513}"/>
                </a:ext>
              </a:extLst>
            </p:cNvPr>
            <p:cNvSpPr txBox="1"/>
            <p:nvPr/>
          </p:nvSpPr>
          <p:spPr>
            <a:xfrm>
              <a:off x="14161" y="1175726"/>
              <a:ext cx="4068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457200" eaLnBrk="1" fontAlgn="auto" hangingPunct="1">
                <a:spcBef>
                  <a:spcPts val="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Internal Conversion decay</a:t>
              </a:r>
              <a:r>
                <a:rPr lang="en-DE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A3B5D0-6723-4C3F-9E59-BBA8F9CB34FA}"/>
                </a:ext>
              </a:extLst>
            </p:cNvPr>
            <p:cNvSpPr txBox="1"/>
            <p:nvPr/>
          </p:nvSpPr>
          <p:spPr>
            <a:xfrm>
              <a:off x="8190819" y="1564509"/>
              <a:ext cx="18302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DE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Nat</a:t>
              </a:r>
              <a:r>
                <a:rPr lang="en-US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DE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DE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533, </a:t>
              </a:r>
              <a:r>
                <a:rPr lang="en-DE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201</a:t>
              </a:r>
              <a:r>
                <a:rPr lang="en-US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14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820C06-D6EC-4CE4-85DC-805311788087}"/>
                </a:ext>
              </a:extLst>
            </p:cNvPr>
            <p:cNvSpPr txBox="1"/>
            <p:nvPr/>
          </p:nvSpPr>
          <p:spPr>
            <a:xfrm>
              <a:off x="423501" y="1540470"/>
              <a:ext cx="78005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First direct identification via Internal Conversion decay branch</a:t>
              </a:r>
            </a:p>
            <a:p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electron detection   (following 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decay from </a:t>
              </a:r>
              <a:r>
                <a:rPr lang="en-US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233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F4C489-941D-4A45-822B-498CD1165CF5}"/>
              </a:ext>
            </a:extLst>
          </p:cNvPr>
          <p:cNvGrpSpPr/>
          <p:nvPr/>
        </p:nvGrpSpPr>
        <p:grpSpPr>
          <a:xfrm>
            <a:off x="27192" y="2318814"/>
            <a:ext cx="11884242" cy="1314215"/>
            <a:chOff x="27192" y="2318814"/>
            <a:chExt cx="11884242" cy="131421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E497FBC-8F95-4F5A-BDD0-22AE62D1249A}"/>
                </a:ext>
              </a:extLst>
            </p:cNvPr>
            <p:cNvGrpSpPr/>
            <p:nvPr/>
          </p:nvGrpSpPr>
          <p:grpSpPr>
            <a:xfrm>
              <a:off x="10088303" y="2432123"/>
              <a:ext cx="1823131" cy="1200906"/>
              <a:chOff x="5676340" y="2667460"/>
              <a:chExt cx="3299702" cy="2213446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150C1C2-E1C5-4DC0-AA40-A1AB70A65D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49" t="6810" r="21222" b="79024"/>
              <a:stretch/>
            </p:blipFill>
            <p:spPr>
              <a:xfrm>
                <a:off x="5676340" y="2667460"/>
                <a:ext cx="3299702" cy="2213446"/>
              </a:xfrm>
              <a:prstGeom prst="rect">
                <a:avLst/>
              </a:prstGeom>
              <a:ln>
                <a:noFill/>
              </a:ln>
              <a:effectLst/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F886E19-F16D-4287-8418-E59477F49AA8}"/>
                  </a:ext>
                </a:extLst>
              </p:cNvPr>
              <p:cNvCxnSpPr/>
              <p:nvPr/>
            </p:nvCxnSpPr>
            <p:spPr bwMode="auto">
              <a:xfrm>
                <a:off x="6959380" y="3233120"/>
                <a:ext cx="1107196" cy="573269"/>
              </a:xfrm>
              <a:prstGeom prst="line">
                <a:avLst/>
              </a:prstGeom>
              <a:solidFill>
                <a:schemeClr val="accent1"/>
              </a:solidFill>
              <a:ln w="19050" cap="sq" cmpd="sng" algn="ctr">
                <a:solidFill>
                  <a:srgbClr val="00B050"/>
                </a:solidFill>
                <a:prstDash val="solid"/>
                <a:round/>
                <a:headEnd type="none" w="lg" len="lg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CCE635-82CC-43B9-A551-B078FBE487A6}"/>
                </a:ext>
              </a:extLst>
            </p:cNvPr>
            <p:cNvSpPr/>
            <p:nvPr/>
          </p:nvSpPr>
          <p:spPr>
            <a:xfrm>
              <a:off x="8271472" y="2799978"/>
              <a:ext cx="15291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PRL 118, 2017</a:t>
              </a:r>
              <a:endParaRPr lang="en-US" sz="1600" b="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552F26B-C2AD-4117-AF49-10354DD6923B}"/>
                </a:ext>
              </a:extLst>
            </p:cNvPr>
            <p:cNvGrpSpPr/>
            <p:nvPr/>
          </p:nvGrpSpPr>
          <p:grpSpPr>
            <a:xfrm>
              <a:off x="27192" y="2318814"/>
              <a:ext cx="7793743" cy="1077186"/>
              <a:chOff x="27192" y="2318814"/>
              <a:chExt cx="7793743" cy="1077186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8B9AC0-ACE2-45DD-9B0C-E29A4AD970CE}"/>
                  </a:ext>
                </a:extLst>
              </p:cNvPr>
              <p:cNvSpPr txBox="1"/>
              <p:nvPr/>
            </p:nvSpPr>
            <p:spPr>
              <a:xfrm>
                <a:off x="27192" y="2318814"/>
                <a:ext cx="47982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defTabSz="457200" eaLnBrk="1" fontAlgn="auto" hangingPunct="1">
                  <a:spcBef>
                    <a:spcPts val="0"/>
                  </a:spcBef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§"/>
                </a:pPr>
                <a:r>
                  <a:rPr lang="en-US" baseline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Isomer’s </a:t>
                </a:r>
                <a:r>
                  <a:rPr lang="en-US" baseline="0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Halflife</a:t>
                </a:r>
                <a:r>
                  <a:rPr lang="en-DE" baseline="0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6A4F7-CD8C-43EE-BF2E-6FF812E6E6D0}"/>
                  </a:ext>
                </a:extLst>
              </p:cNvPr>
              <p:cNvSpPr txBox="1"/>
              <p:nvPr/>
            </p:nvSpPr>
            <p:spPr>
              <a:xfrm>
                <a:off x="472054" y="2717760"/>
                <a:ext cx="20345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aseline="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neutral isomer: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104B352-E68A-447D-98E8-8E930DBC8E7E}"/>
                  </a:ext>
                </a:extLst>
              </p:cNvPr>
              <p:cNvSpPr txBox="1"/>
              <p:nvPr/>
            </p:nvSpPr>
            <p:spPr>
              <a:xfrm>
                <a:off x="464434" y="2995890"/>
                <a:ext cx="7356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aseline="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conversion coefficient:  </a:t>
                </a:r>
                <a:r>
                  <a:rPr lang="en-US" baseline="0" dirty="0" err="1">
                    <a:solidFill>
                      <a:schemeClr val="bg2"/>
                    </a:solidFill>
                    <a:effectLst/>
                    <a:latin typeface="Symbol" panose="05050102010706020507" pitchFamily="18" charset="2"/>
                    <a:cs typeface="Arial" panose="020B0604020202020204" pitchFamily="34" charset="0"/>
                  </a:rPr>
                  <a:t>a</a:t>
                </a:r>
                <a:r>
                  <a:rPr lang="en-US" baseline="-25000" dirty="0" err="1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IC</a:t>
                </a:r>
                <a:r>
                  <a:rPr lang="en-US" baseline="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~ 10</a:t>
                </a:r>
                <a:r>
                  <a:rPr lang="en-US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9 </a:t>
                </a:r>
                <a:r>
                  <a:rPr lang="en-US" baseline="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(in agreement with theory)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709A1A-4216-438F-8740-D4F94C15D633}"/>
              </a:ext>
            </a:extLst>
          </p:cNvPr>
          <p:cNvGrpSpPr/>
          <p:nvPr/>
        </p:nvGrpSpPr>
        <p:grpSpPr>
          <a:xfrm>
            <a:off x="31002" y="3507998"/>
            <a:ext cx="11921711" cy="1701950"/>
            <a:chOff x="31002" y="3507998"/>
            <a:chExt cx="11921711" cy="170195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41147D-E6FC-480F-8E8E-885E71736ED4}"/>
                </a:ext>
              </a:extLst>
            </p:cNvPr>
            <p:cNvSpPr txBox="1"/>
            <p:nvPr/>
          </p:nvSpPr>
          <p:spPr>
            <a:xfrm>
              <a:off x="31002" y="3507998"/>
              <a:ext cx="34342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defTabSz="457200" eaLnBrk="1" fontAlgn="auto" hangingPunct="1">
                <a:spcBef>
                  <a:spcPts val="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Hyperfine Structure</a:t>
              </a:r>
              <a:r>
                <a:rPr lang="en-DE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89B042-F4B1-4EE4-A04D-F916ED362637}"/>
                </a:ext>
              </a:extLst>
            </p:cNvPr>
            <p:cNvSpPr txBox="1"/>
            <p:nvPr/>
          </p:nvSpPr>
          <p:spPr>
            <a:xfrm>
              <a:off x="8199728" y="3938652"/>
              <a:ext cx="19427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DE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Nat</a:t>
              </a:r>
              <a:r>
                <a:rPr lang="en-US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DE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DE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556, </a:t>
              </a:r>
              <a:r>
                <a:rPr lang="en-DE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201</a:t>
              </a:r>
              <a:r>
                <a:rPr lang="en-US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14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8D32F46-560D-443D-8BF2-D69F74B63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02" t="7446" r="27723" b="67619"/>
            <a:stretch/>
          </p:blipFill>
          <p:spPr>
            <a:xfrm>
              <a:off x="10009958" y="3638280"/>
              <a:ext cx="1942755" cy="15716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FC06F8B-2735-4C90-B786-B1EA9BF0DA27}"/>
                </a:ext>
              </a:extLst>
            </p:cNvPr>
            <p:cNvSpPr txBox="1"/>
            <p:nvPr/>
          </p:nvSpPr>
          <p:spPr>
            <a:xfrm>
              <a:off x="431507" y="3925719"/>
              <a:ext cx="75520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collinear laser spectroscopy (2018: </a:t>
              </a:r>
              <a:r>
                <a:rPr lang="en-US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229m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LMU + PTB)</a:t>
              </a:r>
            </a:p>
            <a:p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(2024: </a:t>
              </a:r>
              <a:r>
                <a:rPr lang="en-US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229m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en-US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3+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RIKEN/Japan)</a:t>
              </a:r>
            </a:p>
            <a:p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nuclear moments, charge radii, ionic </a:t>
              </a:r>
              <a:r>
                <a:rPr lang="en-US" baseline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halflife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(1400</a:t>
              </a:r>
              <a:r>
                <a:rPr lang="en-US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  <a:r>
                <a:rPr lang="en-US" baseline="-25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300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s)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1874B2B-D14E-4E84-AF22-5F17BCA09570}"/>
                </a:ext>
              </a:extLst>
            </p:cNvPr>
            <p:cNvSpPr txBox="1"/>
            <p:nvPr/>
          </p:nvSpPr>
          <p:spPr>
            <a:xfrm>
              <a:off x="8205824" y="4286124"/>
              <a:ext cx="19427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DE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Nat</a:t>
              </a:r>
              <a:r>
                <a:rPr lang="en-US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DE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DE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629, </a:t>
              </a:r>
              <a:r>
                <a:rPr lang="en-DE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en-US" sz="1600" b="0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en-US" sz="14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2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4" grpId="0"/>
      <p:bldP spid="15" grpId="0"/>
      <p:bldP spid="6" grpId="0"/>
      <p:bldP spid="7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093" y="6516356"/>
            <a:ext cx="400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460756" y="11419"/>
            <a:ext cx="8746234" cy="597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‘Game Changer’: Radiative Decay via VUV Photon</a:t>
            </a:r>
            <a:endParaRPr lang="de-DE" altLang="de-DE" sz="2800" u="sng" kern="0" baseline="0" dirty="0">
              <a:solidFill>
                <a:srgbClr val="0579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1C986205-63C5-4A24-BDB0-72982F3FB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0" y="1175083"/>
            <a:ext cx="11863138" cy="16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 marL="285750" indent="-28575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DejaVu Sans" charset="0"/>
              </a:rPr>
              <a:t>Photon spectroscopy of radioactive decay chains in solids: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F4D5D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sz="1800" b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     </a:t>
            </a:r>
            <a:r>
              <a:rPr kumimoji="0" lang="en-US" altLang="en-US" b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- Isomer population in radioactive decay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F4D5D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b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     - </a:t>
            </a:r>
            <a:r>
              <a:rPr lang="en-US" altLang="en-US" b="0" kern="0" baseline="0" dirty="0">
                <a:solidFill>
                  <a:schemeClr val="bg2"/>
                </a:solidFill>
                <a:effectLst/>
              </a:rPr>
              <a:t>Implantation in (VUV transparent) l</a:t>
            </a:r>
            <a:r>
              <a:rPr kumimoji="0" lang="en-US" altLang="en-US" b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arge</a:t>
            </a:r>
            <a:r>
              <a:rPr kumimoji="0" lang="en-US" altLang="en-US" b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-bandgap crystals to ensure suitable chemical environment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F4D5D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b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     - Vacuum-ultraviolet spectroscopy of ~150 nm photons from radiative decay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0D343E-851C-409A-8FC3-E6919BEAB33C}"/>
              </a:ext>
            </a:extLst>
          </p:cNvPr>
          <p:cNvGrpSpPr/>
          <p:nvPr/>
        </p:nvGrpSpPr>
        <p:grpSpPr>
          <a:xfrm>
            <a:off x="1708476" y="4166088"/>
            <a:ext cx="7892719" cy="2329762"/>
            <a:chOff x="1552070" y="2772215"/>
            <a:chExt cx="7892719" cy="23297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CDC002-103C-4B1D-9012-5F2129633309}"/>
                </a:ext>
              </a:extLst>
            </p:cNvPr>
            <p:cNvSpPr/>
            <p:nvPr/>
          </p:nvSpPr>
          <p:spPr bwMode="auto">
            <a:xfrm>
              <a:off x="1552070" y="2772215"/>
              <a:ext cx="7892719" cy="2323402"/>
            </a:xfrm>
            <a:prstGeom prst="rect">
              <a:avLst/>
            </a:prstGeom>
            <a:solidFill>
              <a:srgbClr val="FFFFCC"/>
            </a:solidFill>
            <a:ln w="19050" cap="sq" cmpd="sng" algn="ctr">
              <a:solidFill>
                <a:schemeClr val="bg2"/>
              </a:solidFill>
              <a:prstDash val="solid"/>
              <a:round/>
              <a:headEnd type="triangle" w="lg" len="lg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30000" dirty="0">
                <a:ln>
                  <a:noFill/>
                </a:ln>
                <a:solidFill>
                  <a:srgbClr val="EA1F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93" name="Picture 4">
              <a:extLst>
                <a:ext uri="{FF2B5EF4-FFF2-40B4-BE49-F238E27FC236}">
                  <a16:creationId xmlns:a16="http://schemas.microsoft.com/office/drawing/2014/main" id="{376D114B-1FE8-4439-A931-ABEF60144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1697" y="2900809"/>
              <a:ext cx="1647051" cy="2136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" name="Picture 5">
              <a:extLst>
                <a:ext uri="{FF2B5EF4-FFF2-40B4-BE49-F238E27FC236}">
                  <a16:creationId xmlns:a16="http://schemas.microsoft.com/office/drawing/2014/main" id="{69C1D60B-056D-41EB-BE0B-22D4A9BF1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499" y="2836576"/>
              <a:ext cx="2060963" cy="2265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" name="Picture 6">
              <a:extLst>
                <a:ext uri="{FF2B5EF4-FFF2-40B4-BE49-F238E27FC236}">
                  <a16:creationId xmlns:a16="http://schemas.microsoft.com/office/drawing/2014/main" id="{5003E43A-6F14-41D3-A70F-43EC28297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988" y="2848608"/>
              <a:ext cx="2088172" cy="2011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96" name="Rectangle 7">
            <a:extLst>
              <a:ext uri="{FF2B5EF4-FFF2-40B4-BE49-F238E27FC236}">
                <a16:creationId xmlns:a16="http://schemas.microsoft.com/office/drawing/2014/main" id="{BDC0CBFC-7B58-444D-85B2-E2C0E734D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" y="2883577"/>
            <a:ext cx="11694693" cy="78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 marL="431800" indent="-215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So far: experimental efforts using the alpha-decay of </a:t>
            </a:r>
            <a:r>
              <a:rPr kumimoji="0" lang="en-US" altLang="en-US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233</a:t>
            </a:r>
            <a:r>
              <a:rPr kumimoji="0" lang="en-US" altLang="en-US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U</a:t>
            </a:r>
          </a:p>
          <a:p>
            <a:pPr marL="431800" marR="0" lvl="1" indent="-215900" defTabSz="914400" eaLnBrk="1" fontAlgn="auto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en-US" b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</a:rPr>
              <a:t>→ observation of radiative decay unsuccessful for almost 50 years</a:t>
            </a:r>
            <a:endParaRPr lang="en-US" altLang="en-US" b="0" kern="0" baseline="0" noProof="0" dirty="0">
              <a:solidFill>
                <a:schemeClr val="bg2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C69A2B-EEBC-46C9-99D7-C08721CC048B}"/>
              </a:ext>
            </a:extLst>
          </p:cNvPr>
          <p:cNvSpPr/>
          <p:nvPr/>
        </p:nvSpPr>
        <p:spPr>
          <a:xfrm>
            <a:off x="10562" y="3710220"/>
            <a:ext cx="12145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panose="05000000000000000000" pitchFamily="2" charset="2"/>
              <a:buChar char="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kern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new approach</a:t>
            </a:r>
            <a:r>
              <a:rPr lang="en-US" altLang="en-US" kern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 </a:t>
            </a:r>
            <a:r>
              <a:rPr lang="en-US" altLang="en-US" b="0" kern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using short-lived </a:t>
            </a:r>
            <a:r>
              <a:rPr lang="en-US" altLang="en-US" b="0" kern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229</a:t>
            </a:r>
            <a:r>
              <a:rPr lang="en-US" altLang="en-US" b="0" kern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 produced using ISOL technique (Isotope Production On-Line)</a:t>
            </a:r>
            <a:endParaRPr lang="en-US" altLang="en-US" sz="1800" b="0" kern="0" baseline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2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093" y="651812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223367" y="35869"/>
            <a:ext cx="4953072" cy="597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lvl="0" algn="l" eaLnBrk="1">
              <a:lnSpc>
                <a:spcPct val="9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r>
              <a:rPr kumimoji="0" lang="de-DE" altLang="en-US" sz="2800" u="sng" baseline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VUV </a:t>
            </a:r>
            <a:r>
              <a:rPr kumimoji="0" lang="de-DE" altLang="en-US" sz="2800" u="sng" baseline="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Spectroscopy</a:t>
            </a:r>
            <a:r>
              <a:rPr kumimoji="0" lang="de-DE" altLang="en-US" sz="2800" u="sng" baseline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kumimoji="0" lang="de-DE" altLang="en-US" sz="2800" u="sng" baseline="0" dirty="0" err="1">
                <a:solidFill>
                  <a:srgbClr val="FF0000"/>
                </a:solidFill>
                <a:latin typeface="Arial" panose="020B0604020202020204" pitchFamily="34" charset="0"/>
                <a:ea typeface="+mn-ea"/>
              </a:rPr>
              <a:t>Results</a:t>
            </a:r>
            <a:endParaRPr kumimoji="0" lang="de-DE" altLang="en-US" sz="2800" u="sng" baseline="0" dirty="0">
              <a:solidFill>
                <a:srgbClr val="FF0000"/>
              </a:solidFill>
              <a:latin typeface="Arial" panose="020B0604020202020204" pitchFamily="34" charset="0"/>
              <a:ea typeface="+mn-ea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348B5F-6F10-48B9-A210-4718CD0D7D93}"/>
              </a:ext>
            </a:extLst>
          </p:cNvPr>
          <p:cNvGrpSpPr/>
          <p:nvPr/>
        </p:nvGrpSpPr>
        <p:grpSpPr>
          <a:xfrm>
            <a:off x="1654783" y="1493686"/>
            <a:ext cx="4969061" cy="400781"/>
            <a:chOff x="1818167" y="860566"/>
            <a:chExt cx="4969061" cy="4007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E03E30-61C1-4A6A-A6EE-B0CBC3D872D7}"/>
                </a:ext>
              </a:extLst>
            </p:cNvPr>
            <p:cNvSpPr txBox="1"/>
            <p:nvPr/>
          </p:nvSpPr>
          <p:spPr>
            <a:xfrm>
              <a:off x="1818167" y="861237"/>
              <a:ext cx="172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baseline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MgF</a:t>
              </a:r>
              <a:r>
                <a:rPr lang="en-US" b="0" baseline="-25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0" baseline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(5 mm)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76194A-A83E-4D1C-BBAC-4A57849099C7}"/>
                </a:ext>
              </a:extLst>
            </p:cNvPr>
            <p:cNvSpPr txBox="1"/>
            <p:nvPr/>
          </p:nvSpPr>
          <p:spPr>
            <a:xfrm>
              <a:off x="3464086" y="860901"/>
              <a:ext cx="16450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CaF</a:t>
              </a:r>
              <a:r>
                <a:rPr lang="en-US" b="0" baseline="-2500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(5 mm)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E8D3EC-096B-4589-9C48-85395684697F}"/>
                </a:ext>
              </a:extLst>
            </p:cNvPr>
            <p:cNvSpPr txBox="1"/>
            <p:nvPr/>
          </p:nvSpPr>
          <p:spPr>
            <a:xfrm>
              <a:off x="5070091" y="860566"/>
              <a:ext cx="17171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baseline="0" dirty="0">
                  <a:solidFill>
                    <a:srgbClr val="0579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CaF</a:t>
              </a:r>
              <a:r>
                <a:rPr lang="en-US" b="0" baseline="-25000" dirty="0">
                  <a:solidFill>
                    <a:srgbClr val="0579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b="0" baseline="0" dirty="0">
                  <a:solidFill>
                    <a:srgbClr val="05791B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(50 nm)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B38C29F-7D7A-4DCA-865C-1C2F5FD9C816}"/>
              </a:ext>
            </a:extLst>
          </p:cNvPr>
          <p:cNvGrpSpPr/>
          <p:nvPr/>
        </p:nvGrpSpPr>
        <p:grpSpPr>
          <a:xfrm>
            <a:off x="4284905" y="1920406"/>
            <a:ext cx="4146706" cy="4214750"/>
            <a:chOff x="6007396" y="1856443"/>
            <a:chExt cx="4457791" cy="4606925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4383F146-75EB-4E6B-9D6B-81E092C367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40"/>
            <a:stretch/>
          </p:blipFill>
          <p:spPr bwMode="auto">
            <a:xfrm>
              <a:off x="6007396" y="1856443"/>
              <a:ext cx="4457791" cy="460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0FECD3-3B41-4267-97E8-447C350EE0D2}"/>
                </a:ext>
              </a:extLst>
            </p:cNvPr>
            <p:cNvSpPr txBox="1"/>
            <p:nvPr/>
          </p:nvSpPr>
          <p:spPr>
            <a:xfrm>
              <a:off x="6302354" y="1939053"/>
              <a:ext cx="947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A=230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D53EF3-18D3-4671-BC37-3E85D4407AAC}"/>
              </a:ext>
            </a:extLst>
          </p:cNvPr>
          <p:cNvGrpSpPr/>
          <p:nvPr/>
        </p:nvGrpSpPr>
        <p:grpSpPr>
          <a:xfrm>
            <a:off x="96849" y="1932256"/>
            <a:ext cx="4146706" cy="4202900"/>
            <a:chOff x="1181375" y="1921458"/>
            <a:chExt cx="4355188" cy="4606925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6D5A4688-91B3-4BE7-8C0D-27FF2125C1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3" r="50000"/>
            <a:stretch/>
          </p:blipFill>
          <p:spPr bwMode="auto">
            <a:xfrm>
              <a:off x="1181375" y="1921458"/>
              <a:ext cx="4355188" cy="460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5AC514-44AB-449E-A8BE-C6039B2447C0}"/>
                </a:ext>
              </a:extLst>
            </p:cNvPr>
            <p:cNvSpPr txBox="1"/>
            <p:nvPr/>
          </p:nvSpPr>
          <p:spPr>
            <a:xfrm>
              <a:off x="1340336" y="2025669"/>
              <a:ext cx="9476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A=229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A91897E-7978-4F9B-A669-2045B929F051}"/>
              </a:ext>
            </a:extLst>
          </p:cNvPr>
          <p:cNvSpPr txBox="1"/>
          <p:nvPr/>
        </p:nvSpPr>
        <p:spPr>
          <a:xfrm>
            <a:off x="3336491" y="6241400"/>
            <a:ext cx="3964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S. Kraemer et al., Nature 617, 706 (2023)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E0BFE3-095B-4417-8252-0338C1DC1664}"/>
              </a:ext>
            </a:extLst>
          </p:cNvPr>
          <p:cNvGrpSpPr/>
          <p:nvPr/>
        </p:nvGrpSpPr>
        <p:grpSpPr>
          <a:xfrm>
            <a:off x="8720108" y="2962544"/>
            <a:ext cx="3377084" cy="708219"/>
            <a:chOff x="1461261" y="4949232"/>
            <a:chExt cx="3377084" cy="70821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B1EC1B-936D-49BA-A63A-ABCE1BDFAC9D}"/>
                </a:ext>
              </a:extLst>
            </p:cNvPr>
            <p:cNvSpPr/>
            <p:nvPr/>
          </p:nvSpPr>
          <p:spPr bwMode="auto">
            <a:xfrm>
              <a:off x="1461261" y="4949232"/>
              <a:ext cx="3288080" cy="707886"/>
            </a:xfrm>
            <a:prstGeom prst="rect">
              <a:avLst/>
            </a:prstGeom>
            <a:solidFill>
              <a:srgbClr val="FFFFCC"/>
            </a:solidFill>
            <a:ln w="19050" cap="sq" cmpd="sng" algn="ctr">
              <a:solidFill>
                <a:schemeClr val="bg2"/>
              </a:solidFill>
              <a:prstDash val="solid"/>
              <a:round/>
              <a:headEnd type="triangle" w="lg" len="lg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30000" dirty="0">
                <a:ln>
                  <a:noFill/>
                </a:ln>
                <a:solidFill>
                  <a:srgbClr val="EA1F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0EEBBEB-87F8-4335-9B7D-5C1B2F135DC7}"/>
                </a:ext>
              </a:extLst>
            </p:cNvPr>
            <p:cNvSpPr/>
            <p:nvPr/>
          </p:nvSpPr>
          <p:spPr>
            <a:xfrm>
              <a:off x="1550265" y="4949565"/>
              <a:ext cx="328808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E*(</a:t>
              </a:r>
              <a:r>
                <a:rPr lang="en-US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229m</a:t>
              </a:r>
              <a:r>
                <a:rPr lang="en-US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Th) =  8.338(24) eV </a:t>
              </a:r>
            </a:p>
            <a:p>
              <a:r>
                <a:rPr lang="en-US" baseline="0" dirty="0">
                  <a:solidFill>
                    <a:srgbClr val="0000FF"/>
                  </a:solidFill>
                  <a:effectLst/>
                  <a:latin typeface="Symbol" panose="05050102010706020507" pitchFamily="18" charset="2"/>
                  <a:ea typeface="Calibri" panose="020F0502020204030204" pitchFamily="34" charset="0"/>
                </a:rPr>
                <a:t>l</a:t>
              </a:r>
              <a:r>
                <a:rPr lang="en-US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= 148.71(42) nm </a:t>
              </a:r>
              <a:endParaRPr lang="en-US" sz="3600" baseline="0" dirty="0">
                <a:solidFill>
                  <a:srgbClr val="0000FF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C3D821B-D243-4E7D-9BAE-D78469B5E7BB}"/>
              </a:ext>
            </a:extLst>
          </p:cNvPr>
          <p:cNvSpPr txBox="1"/>
          <p:nvPr/>
        </p:nvSpPr>
        <p:spPr>
          <a:xfrm>
            <a:off x="8477216" y="3829213"/>
            <a:ext cx="3821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7-fold precision improvement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5E9C89-DE5E-4FF8-B5D3-BAE4A9C3DC22}"/>
              </a:ext>
            </a:extLst>
          </p:cNvPr>
          <p:cNvSpPr/>
          <p:nvPr/>
        </p:nvSpPr>
        <p:spPr>
          <a:xfrm>
            <a:off x="8568771" y="5082220"/>
            <a:ext cx="362322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t</a:t>
            </a:r>
            <a:r>
              <a:rPr lang="en-US" baseline="-250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= 670(102) s </a:t>
            </a:r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(in MgF</a:t>
            </a:r>
            <a:r>
              <a:rPr lang="en-US" b="0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lvl="0">
              <a:spcAft>
                <a:spcPts val="0"/>
              </a:spcAft>
            </a:pPr>
            <a:r>
              <a:rPr lang="en-US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scaled for vacuum:</a:t>
            </a:r>
          </a:p>
          <a:p>
            <a:pPr lvl="0">
              <a:spcAft>
                <a:spcPts val="0"/>
              </a:spcAft>
            </a:pPr>
            <a:r>
              <a:rPr lang="en-US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~n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 t</a:t>
            </a:r>
            <a:r>
              <a:rPr lang="en-US" b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~2500(380) s</a:t>
            </a:r>
          </a:p>
          <a:p>
            <a:pPr>
              <a:spcAft>
                <a:spcPts val="0"/>
              </a:spcAft>
            </a:pPr>
            <a:endParaRPr lang="en-US" b="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E6452-31BF-48A8-A10B-10930C7E95AD}"/>
              </a:ext>
            </a:extLst>
          </p:cNvPr>
          <p:cNvSpPr txBox="1"/>
          <p:nvPr/>
        </p:nvSpPr>
        <p:spPr>
          <a:xfrm>
            <a:off x="8608907" y="2333453"/>
            <a:ext cx="2406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Excitation energy: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A1E53F-26A7-40DE-8EFD-1A51CB9F2669}"/>
              </a:ext>
            </a:extLst>
          </p:cNvPr>
          <p:cNvSpPr txBox="1"/>
          <p:nvPr/>
        </p:nvSpPr>
        <p:spPr>
          <a:xfrm>
            <a:off x="8720108" y="4594860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Halflife</a:t>
            </a: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8A7DF-8689-4703-801F-30023DDC6BD7}"/>
              </a:ext>
            </a:extLst>
          </p:cNvPr>
          <p:cNvSpPr txBox="1"/>
          <p:nvPr/>
        </p:nvSpPr>
        <p:spPr>
          <a:xfrm>
            <a:off x="1793046" y="748044"/>
            <a:ext cx="7295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f</a:t>
            </a:r>
            <a:r>
              <a:rPr lang="en-US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irst observation of photonic de-excitation of thorium isomer</a:t>
            </a:r>
          </a:p>
        </p:txBody>
      </p:sp>
    </p:spTree>
    <p:extLst>
      <p:ext uri="{BB962C8B-B14F-4D97-AF65-F5344CB8AC3E}">
        <p14:creationId xmlns:p14="http://schemas.microsoft.com/office/powerpoint/2010/main" val="408652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7" grpId="0"/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1E9445B-34E3-4A28-A502-58785993043C}"/>
              </a:ext>
            </a:extLst>
          </p:cNvPr>
          <p:cNvSpPr/>
          <p:nvPr/>
        </p:nvSpPr>
        <p:spPr bwMode="auto">
          <a:xfrm>
            <a:off x="7822245" y="1287158"/>
            <a:ext cx="4314221" cy="5222097"/>
          </a:xfrm>
          <a:prstGeom prst="rect">
            <a:avLst/>
          </a:prstGeom>
          <a:solidFill>
            <a:srgbClr val="FFFFCC"/>
          </a:solidFill>
          <a:ln w="25400" cap="sq" cmpd="sng" algn="ctr">
            <a:solidFill>
              <a:srgbClr val="000080"/>
            </a:solidFill>
            <a:prstDash val="solid"/>
            <a:round/>
            <a:headEnd type="triangle" w="lg" len="lg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30000" dirty="0">
              <a:ln>
                <a:noFill/>
              </a:ln>
              <a:solidFill>
                <a:srgbClr val="EA1F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093" y="652838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778000" y="11419"/>
            <a:ext cx="7218092" cy="9876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Concepts for </a:t>
            </a:r>
          </a:p>
          <a:p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 Laser Spectroscopy of </a:t>
            </a:r>
            <a:r>
              <a:rPr lang="en-US" altLang="de-DE" sz="2800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de-DE" altLang="de-DE" sz="2800" u="sng" kern="0" baseline="0" dirty="0">
              <a:solidFill>
                <a:srgbClr val="0579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7DF47-0F90-4F2B-9603-7F65ADE0726E}"/>
              </a:ext>
            </a:extLst>
          </p:cNvPr>
          <p:cNvSpPr txBox="1"/>
          <p:nvPr/>
        </p:nvSpPr>
        <p:spPr>
          <a:xfrm>
            <a:off x="3255083" y="6570464"/>
            <a:ext cx="4000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400" b="0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v.d.</a:t>
            </a:r>
            <a:r>
              <a:rPr lang="en-US" sz="14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Wense</a:t>
            </a:r>
            <a:r>
              <a:rPr lang="en-US" sz="14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B. </a:t>
            </a:r>
            <a:r>
              <a:rPr lang="en-US" sz="1400" b="0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Seiferle</a:t>
            </a:r>
            <a:r>
              <a:rPr lang="en-US" sz="14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EPJ-A 56, 277 (2020)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12DC3C-8232-49A4-9A97-64A88A423BB2}"/>
              </a:ext>
            </a:extLst>
          </p:cNvPr>
          <p:cNvSpPr txBox="1"/>
          <p:nvPr/>
        </p:nvSpPr>
        <p:spPr>
          <a:xfrm>
            <a:off x="8746066" y="1266535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Ion trap approach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3543A0-C88D-47B3-91AD-4DF5040935D4}"/>
              </a:ext>
            </a:extLst>
          </p:cNvPr>
          <p:cNvGrpSpPr/>
          <p:nvPr/>
        </p:nvGrpSpPr>
        <p:grpSpPr>
          <a:xfrm>
            <a:off x="55533" y="1267392"/>
            <a:ext cx="3852337" cy="5243573"/>
            <a:chOff x="55533" y="1267392"/>
            <a:chExt cx="3852337" cy="524357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4E4C4B7-DDE0-4493-9D00-946BEB961F83}"/>
                </a:ext>
              </a:extLst>
            </p:cNvPr>
            <p:cNvSpPr/>
            <p:nvPr/>
          </p:nvSpPr>
          <p:spPr bwMode="auto">
            <a:xfrm>
              <a:off x="55533" y="1288868"/>
              <a:ext cx="3807453" cy="5222097"/>
            </a:xfrm>
            <a:prstGeom prst="rect">
              <a:avLst/>
            </a:prstGeom>
            <a:solidFill>
              <a:srgbClr val="FFFFCC"/>
            </a:solidFill>
            <a:ln w="25400" cap="sq" cmpd="sng" algn="ctr">
              <a:solidFill>
                <a:srgbClr val="000080"/>
              </a:solidFill>
              <a:prstDash val="solid"/>
              <a:round/>
              <a:headEnd type="triangle" w="lg" len="lg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30000" dirty="0">
                <a:ln>
                  <a:noFill/>
                </a:ln>
                <a:solidFill>
                  <a:srgbClr val="EA1F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8875911-9106-4DB0-8E0B-ADC927703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1" t="41030" r="60213" b="42717"/>
            <a:stretch/>
          </p:blipFill>
          <p:spPr>
            <a:xfrm>
              <a:off x="627400" y="3217025"/>
              <a:ext cx="2579409" cy="222342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6089F2-69BA-4489-8B5E-A2B331F37ADB}"/>
                </a:ext>
              </a:extLst>
            </p:cNvPr>
            <p:cNvSpPr txBox="1"/>
            <p:nvPr/>
          </p:nvSpPr>
          <p:spPr>
            <a:xfrm>
              <a:off x="418141" y="1267392"/>
              <a:ext cx="28007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Crystal lattice approach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B8BEB9-EFEF-4285-AA38-C69DC8912B4D}"/>
                </a:ext>
              </a:extLst>
            </p:cNvPr>
            <p:cNvSpPr txBox="1"/>
            <p:nvPr/>
          </p:nvSpPr>
          <p:spPr>
            <a:xfrm>
              <a:off x="55533" y="1642122"/>
              <a:ext cx="385233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implant </a:t>
              </a:r>
              <a:r>
                <a:rPr lang="en-US" sz="1800" b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229</a:t>
              </a:r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 nuclei in</a:t>
              </a:r>
            </a:p>
            <a:p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large-bandgap crystal</a:t>
              </a:r>
            </a:p>
            <a:p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IC forbidden if band gap &gt; E*</a:t>
              </a:r>
              <a:r>
                <a:rPr lang="en-US" sz="1800" b="0" baseline="-25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iso</a:t>
              </a:r>
            </a:p>
            <a:p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excite isomer with </a:t>
              </a:r>
              <a:r>
                <a:rPr lang="en-US" sz="1800" b="0" i="1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VUV laser light</a:t>
              </a:r>
            </a:p>
            <a:p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observe photons from </a:t>
              </a:r>
              <a:r>
                <a:rPr lang="en-US" sz="1800" b="0" baseline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isom</a:t>
              </a:r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decay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9092524-F43F-4BCF-AAA1-77EA49E5D555}"/>
              </a:ext>
            </a:extLst>
          </p:cNvPr>
          <p:cNvSpPr txBox="1"/>
          <p:nvPr/>
        </p:nvSpPr>
        <p:spPr>
          <a:xfrm>
            <a:off x="8013489" y="1707632"/>
            <a:ext cx="40959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store ion(s) in Paul trap</a:t>
            </a:r>
          </a:p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IC is forbidden (large IP)</a:t>
            </a:r>
          </a:p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excite isomer via </a:t>
            </a:r>
            <a:r>
              <a:rPr lang="en-US" sz="1800" b="0" i="1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VUV laser light</a:t>
            </a:r>
          </a:p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observe hyperfine shift of electron</a:t>
            </a:r>
          </a:p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shell induced by nuclear spin change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640DEC-4963-4060-AA53-ABBA45554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5" t="26644" r="55070" b="62252"/>
          <a:stretch/>
        </p:blipFill>
        <p:spPr>
          <a:xfrm>
            <a:off x="7903532" y="3299061"/>
            <a:ext cx="4161590" cy="20057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AA9DAB-95C1-42BD-9E35-80D9A3E07C27}"/>
              </a:ext>
            </a:extLst>
          </p:cNvPr>
          <p:cNvSpPr txBox="1"/>
          <p:nvPr/>
        </p:nvSpPr>
        <p:spPr>
          <a:xfrm>
            <a:off x="7742660" y="5854688"/>
            <a:ext cx="4476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PTB (Ekkehard </a:t>
            </a:r>
            <a:r>
              <a:rPr lang="en-US" sz="1800" b="0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Peik</a:t>
            </a:r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), LMU (Peter Thirolf)</a:t>
            </a:r>
          </a:p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 Mainz (F. Schmidt-</a:t>
            </a:r>
            <a:r>
              <a:rPr lang="en-US" sz="1800" b="0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Kaler</a:t>
            </a:r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CC236F-FE9D-4658-ABF2-C759413E00F6}"/>
              </a:ext>
            </a:extLst>
          </p:cNvPr>
          <p:cNvSpPr txBox="1"/>
          <p:nvPr/>
        </p:nvSpPr>
        <p:spPr>
          <a:xfrm>
            <a:off x="55533" y="5545867"/>
            <a:ext cx="3802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PTB (Ekkehard </a:t>
            </a:r>
            <a:r>
              <a:rPr lang="en-US" sz="1800" b="0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Peik</a:t>
            </a:r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), </a:t>
            </a:r>
          </a:p>
          <a:p>
            <a:pPr>
              <a:spcAft>
                <a:spcPts val="0"/>
              </a:spcAft>
            </a:pPr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TU Vienna (Thorsten Schumm)</a:t>
            </a:r>
          </a:p>
          <a:p>
            <a:pPr>
              <a:spcAft>
                <a:spcPts val="600"/>
              </a:spcAft>
            </a:pPr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UCLA (Eric Hudson), JILA (Jun Ye)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2B7E79-BE45-4C58-A429-65D07C5CF6E4}"/>
              </a:ext>
            </a:extLst>
          </p:cNvPr>
          <p:cNvGrpSpPr/>
          <p:nvPr/>
        </p:nvGrpSpPr>
        <p:grpSpPr>
          <a:xfrm>
            <a:off x="3886398" y="1266535"/>
            <a:ext cx="3967753" cy="5242720"/>
            <a:chOff x="3988002" y="1266535"/>
            <a:chExt cx="3967753" cy="52427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44E174F-BEDA-489F-AD79-1FE91F557F6B}"/>
                </a:ext>
              </a:extLst>
            </p:cNvPr>
            <p:cNvSpPr/>
            <p:nvPr/>
          </p:nvSpPr>
          <p:spPr bwMode="auto">
            <a:xfrm>
              <a:off x="4041440" y="1287158"/>
              <a:ext cx="3807453" cy="5222097"/>
            </a:xfrm>
            <a:prstGeom prst="rect">
              <a:avLst/>
            </a:prstGeom>
            <a:solidFill>
              <a:srgbClr val="FFFFCC"/>
            </a:solidFill>
            <a:ln w="25400" cap="sq" cmpd="sng" algn="ctr">
              <a:solidFill>
                <a:srgbClr val="000080"/>
              </a:solidFill>
              <a:prstDash val="solid"/>
              <a:round/>
              <a:headEnd type="triangle" w="lg" len="lg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30000" dirty="0">
                <a:ln>
                  <a:noFill/>
                </a:ln>
                <a:solidFill>
                  <a:srgbClr val="EA1F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5EEE57-E3AE-48F8-82FD-F927D2D1D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70" t="41565" r="21032" b="44060"/>
            <a:stretch/>
          </p:blipFill>
          <p:spPr>
            <a:xfrm>
              <a:off x="4166798" y="3217025"/>
              <a:ext cx="3554670" cy="21896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221891-7E0F-4EEF-9932-EAD8261E7EF4}"/>
                </a:ext>
              </a:extLst>
            </p:cNvPr>
            <p:cNvSpPr txBox="1"/>
            <p:nvPr/>
          </p:nvSpPr>
          <p:spPr>
            <a:xfrm>
              <a:off x="4549224" y="1266535"/>
              <a:ext cx="2736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Solid surface approach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F53488-6802-458F-BC75-049B7E5D3299}"/>
                </a:ext>
              </a:extLst>
            </p:cNvPr>
            <p:cNvSpPr txBox="1"/>
            <p:nvPr/>
          </p:nvSpPr>
          <p:spPr>
            <a:xfrm>
              <a:off x="3988002" y="1686270"/>
              <a:ext cx="39677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deposit layer of </a:t>
              </a:r>
              <a:r>
                <a:rPr lang="en-US" sz="1800" b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229</a:t>
              </a:r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 on surface</a:t>
              </a:r>
            </a:p>
            <a:p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IC allowed: band gap &lt; E*</a:t>
              </a:r>
              <a:r>
                <a:rPr lang="en-US" sz="1800" b="0" baseline="-25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iso</a:t>
              </a:r>
            </a:p>
            <a:p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excite isomer via </a:t>
              </a:r>
              <a:r>
                <a:rPr lang="en-US" sz="1800" b="0" i="1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VUV laser light</a:t>
              </a:r>
            </a:p>
            <a:p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observe electrons from </a:t>
              </a:r>
              <a:r>
                <a:rPr lang="en-US" sz="1800" b="0" baseline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isom</a:t>
              </a:r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decay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089087-2F82-441D-9F9C-EA7FE11E80CB}"/>
                </a:ext>
              </a:extLst>
            </p:cNvPr>
            <p:cNvSpPr txBox="1"/>
            <p:nvPr/>
          </p:nvSpPr>
          <p:spPr>
            <a:xfrm>
              <a:off x="4779299" y="5855537"/>
              <a:ext cx="2262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JILA (Jun Ye) </a:t>
              </a:r>
            </a:p>
            <a:p>
              <a:pPr>
                <a:spcAft>
                  <a:spcPts val="600"/>
                </a:spcAft>
              </a:pPr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</a:rPr>
                <a:t>UCLA (Eric Hudson)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90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6" grpId="0"/>
      <p:bldP spid="1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8" y="651568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499616" y="22379"/>
            <a:ext cx="8672062" cy="72169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Laser-Excitation of the </a:t>
            </a:r>
            <a:r>
              <a:rPr lang="en-US" altLang="de-DE" sz="2800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 Nuclear Resonance</a:t>
            </a:r>
            <a:endParaRPr lang="de-DE" altLang="de-DE" sz="2800" u="sng" kern="0" baseline="0" dirty="0">
              <a:solidFill>
                <a:srgbClr val="0579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D25A8C-E613-4439-9A3A-2BA71677AC04}"/>
              </a:ext>
            </a:extLst>
          </p:cNvPr>
          <p:cNvSpPr/>
          <p:nvPr/>
        </p:nvSpPr>
        <p:spPr bwMode="auto">
          <a:xfrm>
            <a:off x="836816" y="2588078"/>
            <a:ext cx="4268585" cy="2906485"/>
          </a:xfrm>
          <a:custGeom>
            <a:avLst/>
            <a:gdLst>
              <a:gd name="connsiteX0" fmla="*/ 0 w 3657600"/>
              <a:gd name="connsiteY0" fmla="*/ 3657640 h 3657640"/>
              <a:gd name="connsiteX1" fmla="*/ 990600 w 3657600"/>
              <a:gd name="connsiteY1" fmla="*/ 2765012 h 3657640"/>
              <a:gd name="connsiteX2" fmla="*/ 1850572 w 3657600"/>
              <a:gd name="connsiteY2" fmla="*/ 40 h 3657640"/>
              <a:gd name="connsiteX3" fmla="*/ 2623458 w 3657600"/>
              <a:gd name="connsiteY3" fmla="*/ 2830326 h 3657640"/>
              <a:gd name="connsiteX4" fmla="*/ 3657600 w 3657600"/>
              <a:gd name="connsiteY4" fmla="*/ 3635869 h 365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40">
                <a:moveTo>
                  <a:pt x="0" y="3657640"/>
                </a:moveTo>
                <a:cubicBezTo>
                  <a:pt x="341085" y="3516126"/>
                  <a:pt x="682171" y="3374612"/>
                  <a:pt x="990600" y="2765012"/>
                </a:cubicBezTo>
                <a:cubicBezTo>
                  <a:pt x="1299029" y="2155412"/>
                  <a:pt x="1578429" y="-10846"/>
                  <a:pt x="1850572" y="40"/>
                </a:cubicBezTo>
                <a:cubicBezTo>
                  <a:pt x="2122715" y="10926"/>
                  <a:pt x="2322287" y="2224355"/>
                  <a:pt x="2623458" y="2830326"/>
                </a:cubicBezTo>
                <a:cubicBezTo>
                  <a:pt x="2924629" y="3436297"/>
                  <a:pt x="3291114" y="3536083"/>
                  <a:pt x="3657600" y="3635869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ap="sq" cmpd="sng" algn="ctr">
            <a:solidFill>
              <a:srgbClr val="0000FF"/>
            </a:solidFill>
            <a:prstDash val="solid"/>
            <a:round/>
            <a:headEnd type="none" w="lg" len="lg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30000" dirty="0">
              <a:ln>
                <a:noFill/>
              </a:ln>
              <a:solidFill>
                <a:srgbClr val="EA1F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67A158-E041-46BE-86C8-CF154170CB11}"/>
              </a:ext>
            </a:extLst>
          </p:cNvPr>
          <p:cNvSpPr/>
          <p:nvPr/>
        </p:nvSpPr>
        <p:spPr bwMode="auto">
          <a:xfrm>
            <a:off x="3231673" y="2588077"/>
            <a:ext cx="284413" cy="2906485"/>
          </a:xfrm>
          <a:custGeom>
            <a:avLst/>
            <a:gdLst>
              <a:gd name="connsiteX0" fmla="*/ 0 w 3657600"/>
              <a:gd name="connsiteY0" fmla="*/ 3657640 h 3657640"/>
              <a:gd name="connsiteX1" fmla="*/ 990600 w 3657600"/>
              <a:gd name="connsiteY1" fmla="*/ 2765012 h 3657640"/>
              <a:gd name="connsiteX2" fmla="*/ 1850572 w 3657600"/>
              <a:gd name="connsiteY2" fmla="*/ 40 h 3657640"/>
              <a:gd name="connsiteX3" fmla="*/ 2623458 w 3657600"/>
              <a:gd name="connsiteY3" fmla="*/ 2830326 h 3657640"/>
              <a:gd name="connsiteX4" fmla="*/ 3657600 w 3657600"/>
              <a:gd name="connsiteY4" fmla="*/ 3635869 h 365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40">
                <a:moveTo>
                  <a:pt x="0" y="3657640"/>
                </a:moveTo>
                <a:cubicBezTo>
                  <a:pt x="341085" y="3516126"/>
                  <a:pt x="682171" y="3374612"/>
                  <a:pt x="990600" y="2765012"/>
                </a:cubicBezTo>
                <a:cubicBezTo>
                  <a:pt x="1299029" y="2155412"/>
                  <a:pt x="1578429" y="-10846"/>
                  <a:pt x="1850572" y="40"/>
                </a:cubicBezTo>
                <a:cubicBezTo>
                  <a:pt x="2122715" y="10926"/>
                  <a:pt x="2322287" y="2224355"/>
                  <a:pt x="2623458" y="2830326"/>
                </a:cubicBezTo>
                <a:cubicBezTo>
                  <a:pt x="2924629" y="3436297"/>
                  <a:pt x="3291114" y="3536083"/>
                  <a:pt x="3657600" y="3635869"/>
                </a:cubicBezTo>
              </a:path>
            </a:pathLst>
          </a:custGeom>
          <a:solidFill>
            <a:srgbClr val="FFFFCC"/>
          </a:solidFill>
          <a:ln w="38100" cap="sq" cmpd="sng" algn="ctr">
            <a:solidFill>
              <a:srgbClr val="FF0000"/>
            </a:solidFill>
            <a:prstDash val="solid"/>
            <a:round/>
            <a:headEnd type="none" w="lg" len="lg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30000" dirty="0">
              <a:ln>
                <a:noFill/>
              </a:ln>
              <a:solidFill>
                <a:srgbClr val="EA1F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8413EE-CD3C-4F17-98BF-C9AD273749E2}"/>
              </a:ext>
            </a:extLst>
          </p:cNvPr>
          <p:cNvSpPr txBox="1"/>
          <p:nvPr/>
        </p:nvSpPr>
        <p:spPr>
          <a:xfrm>
            <a:off x="3626648" y="2571199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 resonance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33F8A9-C3A6-4B78-932A-1D1FDAA1FB83}"/>
              </a:ext>
            </a:extLst>
          </p:cNvPr>
          <p:cNvSpPr txBox="1"/>
          <p:nvPr/>
        </p:nvSpPr>
        <p:spPr>
          <a:xfrm>
            <a:off x="1850052" y="2571199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laser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6DC8A97-E7EB-4653-B95E-538637360325}"/>
              </a:ext>
            </a:extLst>
          </p:cNvPr>
          <p:cNvCxnSpPr/>
          <p:nvPr/>
        </p:nvCxnSpPr>
        <p:spPr bwMode="auto">
          <a:xfrm>
            <a:off x="2242615" y="4234554"/>
            <a:ext cx="1414984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80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35EE70A-B959-4FE0-BC61-1038BFE22B08}"/>
              </a:ext>
            </a:extLst>
          </p:cNvPr>
          <p:cNvSpPr txBox="1"/>
          <p:nvPr/>
        </p:nvSpPr>
        <p:spPr>
          <a:xfrm>
            <a:off x="2192945" y="432431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1-10 GHz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BA7A476-0E3E-4F42-9FDB-CC98F9FC570E}"/>
              </a:ext>
            </a:extLst>
          </p:cNvPr>
          <p:cNvSpPr txBox="1"/>
          <p:nvPr/>
        </p:nvSpPr>
        <p:spPr>
          <a:xfrm>
            <a:off x="1162834" y="1069776"/>
            <a:ext cx="374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power, broad bandwidth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AF47E3-B033-4614-9908-CC3060A6BE2D}"/>
              </a:ext>
            </a:extLst>
          </p:cNvPr>
          <p:cNvSpPr txBox="1"/>
          <p:nvPr/>
        </p:nvSpPr>
        <p:spPr>
          <a:xfrm>
            <a:off x="6912427" y="1060877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frequency comb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9D27A9-33C3-49A0-AF9C-D62ED83D82E0}"/>
              </a:ext>
            </a:extLst>
          </p:cNvPr>
          <p:cNvSpPr txBox="1"/>
          <p:nvPr/>
        </p:nvSpPr>
        <p:spPr>
          <a:xfrm>
            <a:off x="9500" y="5693050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groups: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B39E1F-5F0B-49F9-B8CB-ED8FE098D287}"/>
              </a:ext>
            </a:extLst>
          </p:cNvPr>
          <p:cNvSpPr txBox="1"/>
          <p:nvPr/>
        </p:nvSpPr>
        <p:spPr>
          <a:xfrm>
            <a:off x="1681332" y="5652263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UCLA (Eric Hudson)</a:t>
            </a:r>
          </a:p>
          <a:p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PTB (Ekkehard </a:t>
            </a:r>
            <a:r>
              <a:rPr lang="en-US" b="0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Peik</a:t>
            </a:r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A2848F-5BDB-4438-A7C7-BD16AFD300A6}"/>
              </a:ext>
            </a:extLst>
          </p:cNvPr>
          <p:cNvSpPr txBox="1"/>
          <p:nvPr/>
        </p:nvSpPr>
        <p:spPr>
          <a:xfrm>
            <a:off x="7999109" y="5652263"/>
            <a:ext cx="3517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JILA Boulder (Jun Ye)</a:t>
            </a:r>
          </a:p>
          <a:p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 Wien (Thorsten Schumm)</a:t>
            </a:r>
          </a:p>
          <a:p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LMU (Peter Thirolf)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061F56-115E-408C-A9E2-1262B4EDA0E4}"/>
              </a:ext>
            </a:extLst>
          </p:cNvPr>
          <p:cNvSpPr txBox="1"/>
          <p:nvPr/>
        </p:nvSpPr>
        <p:spPr>
          <a:xfrm>
            <a:off x="1208967" y="1460896"/>
            <a:ext cx="45416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initial search</a:t>
            </a:r>
          </a:p>
          <a:p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shorter scan times</a:t>
            </a:r>
          </a:p>
          <a:p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compromise on frequency resolution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837F68-EF74-4FA9-8825-670BF40169EB}"/>
              </a:ext>
            </a:extLst>
          </p:cNvPr>
          <p:cNvSpPr txBox="1"/>
          <p:nvPr/>
        </p:nvSpPr>
        <p:spPr>
          <a:xfrm>
            <a:off x="6867201" y="1469886"/>
            <a:ext cx="4187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precision frequency determination</a:t>
            </a:r>
          </a:p>
          <a:p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longer scan times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64CA1A-D040-420B-B76B-E4C424282639}"/>
              </a:ext>
            </a:extLst>
          </p:cNvPr>
          <p:cNvGrpSpPr/>
          <p:nvPr/>
        </p:nvGrpSpPr>
        <p:grpSpPr>
          <a:xfrm>
            <a:off x="5709371" y="3145290"/>
            <a:ext cx="6341113" cy="2384644"/>
            <a:chOff x="3026709" y="5050100"/>
            <a:chExt cx="3859444" cy="1057894"/>
          </a:xfrm>
        </p:grpSpPr>
        <p:cxnSp>
          <p:nvCxnSpPr>
            <p:cNvPr id="34" name="Gerade Verbindung 38">
              <a:extLst>
                <a:ext uri="{FF2B5EF4-FFF2-40B4-BE49-F238E27FC236}">
                  <a16:creationId xmlns:a16="http://schemas.microsoft.com/office/drawing/2014/main" id="{999FFA6E-5F33-4EE9-8EC2-C38BC1DFE63F}"/>
                </a:ext>
              </a:extLst>
            </p:cNvPr>
            <p:cNvCxnSpPr/>
            <p:nvPr/>
          </p:nvCxnSpPr>
          <p:spPr>
            <a:xfrm flipH="1">
              <a:off x="5289297" y="5083057"/>
              <a:ext cx="0" cy="1000411"/>
            </a:xfrm>
            <a:prstGeom prst="line">
              <a:avLst/>
            </a:prstGeom>
            <a:noFill/>
            <a:ln w="57150" cap="flat" cmpd="sng" algn="ctr">
              <a:solidFill>
                <a:srgbClr val="00FF00"/>
              </a:solidFill>
              <a:prstDash val="solid"/>
              <a:miter lim="800000"/>
            </a:ln>
            <a:effectLst/>
          </p:spPr>
        </p:cxnSp>
        <p:cxnSp>
          <p:nvCxnSpPr>
            <p:cNvPr id="36" name="Gerade Verbindung 41">
              <a:extLst>
                <a:ext uri="{FF2B5EF4-FFF2-40B4-BE49-F238E27FC236}">
                  <a16:creationId xmlns:a16="http://schemas.microsoft.com/office/drawing/2014/main" id="{039EA6CD-8D83-4213-9649-8774B26CD2F6}"/>
                </a:ext>
              </a:extLst>
            </p:cNvPr>
            <p:cNvCxnSpPr/>
            <p:nvPr/>
          </p:nvCxnSpPr>
          <p:spPr>
            <a:xfrm flipH="1">
              <a:off x="5509277" y="5159866"/>
              <a:ext cx="0" cy="948128"/>
            </a:xfrm>
            <a:prstGeom prst="lin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37" name="Gerade Verbindung 43">
              <a:extLst>
                <a:ext uri="{FF2B5EF4-FFF2-40B4-BE49-F238E27FC236}">
                  <a16:creationId xmlns:a16="http://schemas.microsoft.com/office/drawing/2014/main" id="{DD832893-896F-4C0C-A732-68AA780C9F30}"/>
                </a:ext>
              </a:extLst>
            </p:cNvPr>
            <p:cNvCxnSpPr/>
            <p:nvPr/>
          </p:nvCxnSpPr>
          <p:spPr>
            <a:xfrm flipH="1">
              <a:off x="5071571" y="5070867"/>
              <a:ext cx="0" cy="1015999"/>
            </a:xfrm>
            <a:prstGeom prst="line">
              <a:avLst/>
            </a:prstGeom>
            <a:noFill/>
            <a:ln w="57150" cap="flat" cmpd="sng" algn="ctr">
              <a:solidFill>
                <a:srgbClr val="CCFF33"/>
              </a:solidFill>
              <a:prstDash val="solid"/>
              <a:miter lim="800000"/>
            </a:ln>
            <a:effectLst/>
          </p:spPr>
        </p:cxnSp>
        <p:cxnSp>
          <p:nvCxnSpPr>
            <p:cNvPr id="38" name="Gerade Verbindung 44">
              <a:extLst>
                <a:ext uri="{FF2B5EF4-FFF2-40B4-BE49-F238E27FC236}">
                  <a16:creationId xmlns:a16="http://schemas.microsoft.com/office/drawing/2014/main" id="{6E9328F8-15FF-4D29-A0CE-5C2DA78C9E67}"/>
                </a:ext>
              </a:extLst>
            </p:cNvPr>
            <p:cNvCxnSpPr/>
            <p:nvPr/>
          </p:nvCxnSpPr>
          <p:spPr>
            <a:xfrm flipH="1">
              <a:off x="4855301" y="5099295"/>
              <a:ext cx="0" cy="986118"/>
            </a:xfrm>
            <a:prstGeom prst="line">
              <a:avLst/>
            </a:prstGeom>
            <a:noFill/>
            <a:ln w="57150" cap="flat" cmpd="sng" algn="ctr">
              <a:solidFill>
                <a:srgbClr val="FFFF00"/>
              </a:solidFill>
              <a:prstDash val="solid"/>
              <a:miter lim="800000"/>
            </a:ln>
            <a:effectLst/>
          </p:spPr>
        </p:cxnSp>
        <p:cxnSp>
          <p:nvCxnSpPr>
            <p:cNvPr id="41" name="Gerade Verbindung 45">
              <a:extLst>
                <a:ext uri="{FF2B5EF4-FFF2-40B4-BE49-F238E27FC236}">
                  <a16:creationId xmlns:a16="http://schemas.microsoft.com/office/drawing/2014/main" id="{F90BDFF0-2522-4495-91B4-DDDFB1A56DB0}"/>
                </a:ext>
              </a:extLst>
            </p:cNvPr>
            <p:cNvCxnSpPr/>
            <p:nvPr/>
          </p:nvCxnSpPr>
          <p:spPr>
            <a:xfrm flipH="1">
              <a:off x="4642738" y="5148849"/>
              <a:ext cx="0" cy="938256"/>
            </a:xfrm>
            <a:prstGeom prst="line">
              <a:avLst/>
            </a:prstGeom>
            <a:noFill/>
            <a:ln w="57150" cap="flat" cmpd="sng" algn="ctr">
              <a:solidFill>
                <a:srgbClr val="FF9900"/>
              </a:solidFill>
              <a:prstDash val="solid"/>
              <a:miter lim="800000"/>
            </a:ln>
            <a:effectLst/>
          </p:spPr>
        </p:cxnSp>
        <p:cxnSp>
          <p:nvCxnSpPr>
            <p:cNvPr id="51" name="Gerade Verbindung 46">
              <a:extLst>
                <a:ext uri="{FF2B5EF4-FFF2-40B4-BE49-F238E27FC236}">
                  <a16:creationId xmlns:a16="http://schemas.microsoft.com/office/drawing/2014/main" id="{7D2A4E76-A70D-49E9-8263-A506ED512E27}"/>
                </a:ext>
              </a:extLst>
            </p:cNvPr>
            <p:cNvCxnSpPr/>
            <p:nvPr/>
          </p:nvCxnSpPr>
          <p:spPr>
            <a:xfrm flipH="1">
              <a:off x="4432646" y="5229686"/>
              <a:ext cx="0" cy="866465"/>
            </a:xfrm>
            <a:prstGeom prst="line">
              <a:avLst/>
            </a:prstGeom>
            <a:noFill/>
            <a:ln w="57150" cap="flat" cmpd="sng" algn="ctr">
              <a:solidFill>
                <a:srgbClr val="FF6600"/>
              </a:solidFill>
              <a:prstDash val="solid"/>
              <a:miter lim="800000"/>
            </a:ln>
            <a:effectLst/>
          </p:spPr>
        </p:cxnSp>
        <p:cxnSp>
          <p:nvCxnSpPr>
            <p:cNvPr id="52" name="Gerade Verbindung 47">
              <a:extLst>
                <a:ext uri="{FF2B5EF4-FFF2-40B4-BE49-F238E27FC236}">
                  <a16:creationId xmlns:a16="http://schemas.microsoft.com/office/drawing/2014/main" id="{E280B690-7971-4612-9C05-DA3A65446057}"/>
                </a:ext>
              </a:extLst>
            </p:cNvPr>
            <p:cNvCxnSpPr/>
            <p:nvPr/>
          </p:nvCxnSpPr>
          <p:spPr>
            <a:xfrm flipH="1">
              <a:off x="4221814" y="5375842"/>
              <a:ext cx="0" cy="710108"/>
            </a:xfrm>
            <a:prstGeom prst="line">
              <a:avLst/>
            </a:prstGeom>
            <a:noFill/>
            <a:ln w="57150" cap="flat" cmpd="sng" algn="ctr">
              <a:solidFill>
                <a:srgbClr val="FF3300"/>
              </a:solidFill>
              <a:prstDash val="solid"/>
              <a:miter lim="800000"/>
            </a:ln>
            <a:effectLst/>
          </p:spPr>
        </p:cxnSp>
        <p:cxnSp>
          <p:nvCxnSpPr>
            <p:cNvPr id="53" name="Gerade Verbindung 48">
              <a:extLst>
                <a:ext uri="{FF2B5EF4-FFF2-40B4-BE49-F238E27FC236}">
                  <a16:creationId xmlns:a16="http://schemas.microsoft.com/office/drawing/2014/main" id="{A29AE8FC-1C6A-4A67-BE2F-914AA271A809}"/>
                </a:ext>
              </a:extLst>
            </p:cNvPr>
            <p:cNvCxnSpPr>
              <a:cxnSpLocks/>
            </p:cNvCxnSpPr>
            <p:nvPr/>
          </p:nvCxnSpPr>
          <p:spPr>
            <a:xfrm>
              <a:off x="4003813" y="5588482"/>
              <a:ext cx="0" cy="496887"/>
            </a:xfrm>
            <a:prstGeom prst="line">
              <a:avLst/>
            </a:prstGeom>
            <a:noFill/>
            <a:ln w="5715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</p:cxnSp>
        <p:cxnSp>
          <p:nvCxnSpPr>
            <p:cNvPr id="54" name="Gerade Verbindung 49">
              <a:extLst>
                <a:ext uri="{FF2B5EF4-FFF2-40B4-BE49-F238E27FC236}">
                  <a16:creationId xmlns:a16="http://schemas.microsoft.com/office/drawing/2014/main" id="{78EC5181-050E-4E90-B9E3-D7A616BA24F2}"/>
                </a:ext>
              </a:extLst>
            </p:cNvPr>
            <p:cNvCxnSpPr/>
            <p:nvPr/>
          </p:nvCxnSpPr>
          <p:spPr>
            <a:xfrm flipH="1">
              <a:off x="3784380" y="5809434"/>
              <a:ext cx="0" cy="288000"/>
            </a:xfrm>
            <a:prstGeom prst="line">
              <a:avLst/>
            </a:prstGeom>
            <a:noFill/>
            <a:ln w="57150" cap="flat" cmpd="sng" algn="ctr">
              <a:solidFill>
                <a:srgbClr val="CC3399"/>
              </a:solidFill>
              <a:prstDash val="solid"/>
              <a:miter lim="800000"/>
            </a:ln>
            <a:effectLst/>
          </p:spPr>
        </p:cxnSp>
        <p:cxnSp>
          <p:nvCxnSpPr>
            <p:cNvPr id="55" name="Gerade Verbindung 50">
              <a:extLst>
                <a:ext uri="{FF2B5EF4-FFF2-40B4-BE49-F238E27FC236}">
                  <a16:creationId xmlns:a16="http://schemas.microsoft.com/office/drawing/2014/main" id="{716E48C7-7FA1-463B-82B5-236C23DD40C6}"/>
                </a:ext>
              </a:extLst>
            </p:cNvPr>
            <p:cNvCxnSpPr/>
            <p:nvPr/>
          </p:nvCxnSpPr>
          <p:spPr>
            <a:xfrm flipH="1">
              <a:off x="3571271" y="6013501"/>
              <a:ext cx="0" cy="72010"/>
            </a:xfrm>
            <a:prstGeom prst="line">
              <a:avLst/>
            </a:prstGeom>
            <a:noFill/>
            <a:ln w="57150" cap="flat" cmpd="sng" algn="ctr">
              <a:solidFill>
                <a:srgbClr val="800080"/>
              </a:solidFill>
              <a:prstDash val="solid"/>
              <a:miter lim="800000"/>
            </a:ln>
            <a:effectLst/>
          </p:spPr>
        </p:cxnSp>
        <p:cxnSp>
          <p:nvCxnSpPr>
            <p:cNvPr id="56" name="Gerade Verbindung 51">
              <a:extLst>
                <a:ext uri="{FF2B5EF4-FFF2-40B4-BE49-F238E27FC236}">
                  <a16:creationId xmlns:a16="http://schemas.microsoft.com/office/drawing/2014/main" id="{353341FB-B384-4A86-9E04-53026F41556F}"/>
                </a:ext>
              </a:extLst>
            </p:cNvPr>
            <p:cNvCxnSpPr/>
            <p:nvPr/>
          </p:nvCxnSpPr>
          <p:spPr>
            <a:xfrm flipH="1">
              <a:off x="6184564" y="5633937"/>
              <a:ext cx="0" cy="427497"/>
            </a:xfrm>
            <a:prstGeom prst="line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miter lim="800000"/>
            </a:ln>
            <a:effectLst/>
          </p:spPr>
        </p:cxnSp>
        <p:cxnSp>
          <p:nvCxnSpPr>
            <p:cNvPr id="57" name="Gerade Verbindung 52">
              <a:extLst>
                <a:ext uri="{FF2B5EF4-FFF2-40B4-BE49-F238E27FC236}">
                  <a16:creationId xmlns:a16="http://schemas.microsoft.com/office/drawing/2014/main" id="{6C61BFE5-317D-40AE-BFF0-145A26946CA2}"/>
                </a:ext>
              </a:extLst>
            </p:cNvPr>
            <p:cNvCxnSpPr/>
            <p:nvPr/>
          </p:nvCxnSpPr>
          <p:spPr>
            <a:xfrm flipH="1">
              <a:off x="6376611" y="5804147"/>
              <a:ext cx="0" cy="288000"/>
            </a:xfrm>
            <a:prstGeom prst="line">
              <a:avLst/>
            </a:prstGeom>
            <a:noFill/>
            <a:ln w="57150" cap="flat" cmpd="sng" algn="ctr">
              <a:solidFill>
                <a:srgbClr val="6600FF"/>
              </a:solidFill>
              <a:prstDash val="solid"/>
              <a:miter lim="800000"/>
            </a:ln>
            <a:effectLst/>
          </p:spPr>
        </p:cxnSp>
        <p:cxnSp>
          <p:nvCxnSpPr>
            <p:cNvPr id="58" name="Gerade Verbindung 53">
              <a:extLst>
                <a:ext uri="{FF2B5EF4-FFF2-40B4-BE49-F238E27FC236}">
                  <a16:creationId xmlns:a16="http://schemas.microsoft.com/office/drawing/2014/main" id="{90837E99-A580-4797-BC70-41080D89B2FB}"/>
                </a:ext>
              </a:extLst>
            </p:cNvPr>
            <p:cNvCxnSpPr/>
            <p:nvPr/>
          </p:nvCxnSpPr>
          <p:spPr>
            <a:xfrm flipH="1">
              <a:off x="6594118" y="6005139"/>
              <a:ext cx="0" cy="81955"/>
            </a:xfrm>
            <a:prstGeom prst="line">
              <a:avLst/>
            </a:prstGeom>
            <a:noFill/>
            <a:ln w="57150" cap="flat" cmpd="sng" algn="ctr">
              <a:solidFill>
                <a:srgbClr val="9933FF"/>
              </a:solidFill>
              <a:prstDash val="solid"/>
              <a:miter lim="800000"/>
            </a:ln>
            <a:effectLst/>
          </p:spPr>
        </p:cxnSp>
        <p:cxnSp>
          <p:nvCxnSpPr>
            <p:cNvPr id="59" name="Gerade Verbindung 54">
              <a:extLst>
                <a:ext uri="{FF2B5EF4-FFF2-40B4-BE49-F238E27FC236}">
                  <a16:creationId xmlns:a16="http://schemas.microsoft.com/office/drawing/2014/main" id="{EA8F7DC6-5185-4353-803E-120BD55C87F5}"/>
                </a:ext>
              </a:extLst>
            </p:cNvPr>
            <p:cNvCxnSpPr/>
            <p:nvPr/>
          </p:nvCxnSpPr>
          <p:spPr>
            <a:xfrm flipH="1">
              <a:off x="5944069" y="5442076"/>
              <a:ext cx="0" cy="643333"/>
            </a:xfrm>
            <a:prstGeom prst="line">
              <a:avLst/>
            </a:prstGeom>
            <a:noFill/>
            <a:ln w="57150" cap="flat" cmpd="sng" algn="ctr">
              <a:solidFill>
                <a:srgbClr val="0099FF"/>
              </a:solidFill>
              <a:prstDash val="solid"/>
              <a:miter lim="800000"/>
            </a:ln>
            <a:effectLst/>
          </p:spPr>
        </p:cxnSp>
        <p:cxnSp>
          <p:nvCxnSpPr>
            <p:cNvPr id="60" name="Gerade Verbindung 56">
              <a:extLst>
                <a:ext uri="{FF2B5EF4-FFF2-40B4-BE49-F238E27FC236}">
                  <a16:creationId xmlns:a16="http://schemas.microsoft.com/office/drawing/2014/main" id="{3DD5AC1A-988B-4E61-AE16-B590D78BB578}"/>
                </a:ext>
              </a:extLst>
            </p:cNvPr>
            <p:cNvCxnSpPr/>
            <p:nvPr/>
          </p:nvCxnSpPr>
          <p:spPr>
            <a:xfrm flipH="1">
              <a:off x="5727799" y="5268477"/>
              <a:ext cx="0" cy="816865"/>
            </a:xfrm>
            <a:prstGeom prst="line">
              <a:avLst/>
            </a:prstGeom>
            <a:noFill/>
            <a:ln w="57150" cap="flat" cmpd="sng" algn="ctr">
              <a:solidFill>
                <a:srgbClr val="00CC99"/>
              </a:solidFill>
              <a:prstDash val="solid"/>
              <a:miter lim="800000"/>
            </a:ln>
            <a:effectLst/>
          </p:spPr>
        </p:cxnSp>
        <p:cxnSp>
          <p:nvCxnSpPr>
            <p:cNvPr id="61" name="Gerade Verbindung mit Pfeil 169">
              <a:extLst>
                <a:ext uri="{FF2B5EF4-FFF2-40B4-BE49-F238E27FC236}">
                  <a16:creationId xmlns:a16="http://schemas.microsoft.com/office/drawing/2014/main" id="{F2BB27A3-B6D8-4ABF-A6AB-509D71B77BBD}"/>
                </a:ext>
              </a:extLst>
            </p:cNvPr>
            <p:cNvCxnSpPr/>
            <p:nvPr/>
          </p:nvCxnSpPr>
          <p:spPr>
            <a:xfrm>
              <a:off x="3363413" y="6083468"/>
              <a:ext cx="3522740" cy="0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lg"/>
            </a:ln>
            <a:effectLst/>
          </p:spPr>
        </p:cxnSp>
        <p:cxnSp>
          <p:nvCxnSpPr>
            <p:cNvPr id="62" name="Gerade Verbindung mit Pfeil 158">
              <a:extLst>
                <a:ext uri="{FF2B5EF4-FFF2-40B4-BE49-F238E27FC236}">
                  <a16:creationId xmlns:a16="http://schemas.microsoft.com/office/drawing/2014/main" id="{2974ED75-D8B6-40F1-86DF-2144077F7B4A}"/>
                </a:ext>
              </a:extLst>
            </p:cNvPr>
            <p:cNvCxnSpPr/>
            <p:nvPr/>
          </p:nvCxnSpPr>
          <p:spPr>
            <a:xfrm>
              <a:off x="3571271" y="5503862"/>
              <a:ext cx="504655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lg"/>
            </a:ln>
            <a:effectLst/>
          </p:spPr>
        </p:cxnSp>
        <p:cxnSp>
          <p:nvCxnSpPr>
            <p:cNvPr id="63" name="Gerade Verbindung mit Pfeil 159">
              <a:extLst>
                <a:ext uri="{FF2B5EF4-FFF2-40B4-BE49-F238E27FC236}">
                  <a16:creationId xmlns:a16="http://schemas.microsoft.com/office/drawing/2014/main" id="{C8BE916F-46AA-461B-8454-0E96756B220F}"/>
                </a:ext>
              </a:extLst>
            </p:cNvPr>
            <p:cNvCxnSpPr/>
            <p:nvPr/>
          </p:nvCxnSpPr>
          <p:spPr>
            <a:xfrm flipH="1" flipV="1">
              <a:off x="6066847" y="5514879"/>
              <a:ext cx="54000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lg"/>
            </a:ln>
            <a:effectLst/>
          </p:spPr>
        </p:cxnSp>
        <p:sp>
          <p:nvSpPr>
            <p:cNvPr id="64" name="Textfeld 161">
              <a:extLst>
                <a:ext uri="{FF2B5EF4-FFF2-40B4-BE49-F238E27FC236}">
                  <a16:creationId xmlns:a16="http://schemas.microsoft.com/office/drawing/2014/main" id="{E2C17123-1A99-451B-AA99-AE774CCC5732}"/>
                </a:ext>
              </a:extLst>
            </p:cNvPr>
            <p:cNvSpPr txBox="1"/>
            <p:nvPr/>
          </p:nvSpPr>
          <p:spPr>
            <a:xfrm>
              <a:off x="3026709" y="5287910"/>
              <a:ext cx="1428640" cy="17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de-DE" b="0" baseline="0" dirty="0">
                  <a:solidFill>
                    <a:prstClr val="black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0" lang="de-DE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andwidth</a:t>
              </a:r>
              <a:r>
                <a:rPr kumimoji="0" lang="de-DE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∆f</a:t>
              </a: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dchiangUPC" panose="020B0502040204020203" pitchFamily="18" charset="-34"/>
                <a:ea typeface="+mn-ea"/>
                <a:cs typeface="KodchiangUPC" panose="020B0502040204020203" pitchFamily="18" charset="-34"/>
              </a:endParaRPr>
            </a:p>
          </p:txBody>
        </p:sp>
        <p:sp>
          <p:nvSpPr>
            <p:cNvPr id="65" name="Textfeld 162">
              <a:extLst>
                <a:ext uri="{FF2B5EF4-FFF2-40B4-BE49-F238E27FC236}">
                  <a16:creationId xmlns:a16="http://schemas.microsoft.com/office/drawing/2014/main" id="{66791B6E-F52A-4C7A-9192-27E6BE5F86F5}"/>
                </a:ext>
              </a:extLst>
            </p:cNvPr>
            <p:cNvSpPr txBox="1"/>
            <p:nvPr/>
          </p:nvSpPr>
          <p:spPr>
            <a:xfrm>
              <a:off x="4566628" y="5238132"/>
              <a:ext cx="806431" cy="177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40000"/>
                </a:spcAft>
                <a:buFont typeface="Wingdings" pitchFamily="2" charset="2"/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Frutiger LT Com 55 Roman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</a:t>
              </a:r>
              <a:r>
                <a:rPr kumimoji="0" lang="de-DE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rep</a:t>
              </a:r>
              <a:endParaRPr kumimoji="0" lang="de-DE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6" name="Gerade Verbindung mit Pfeil 163">
              <a:extLst>
                <a:ext uri="{FF2B5EF4-FFF2-40B4-BE49-F238E27FC236}">
                  <a16:creationId xmlns:a16="http://schemas.microsoft.com/office/drawing/2014/main" id="{D2BC1004-3D2F-468E-AB45-99C6AD3351EF}"/>
                </a:ext>
              </a:extLst>
            </p:cNvPr>
            <p:cNvCxnSpPr/>
            <p:nvPr/>
          </p:nvCxnSpPr>
          <p:spPr>
            <a:xfrm flipV="1">
              <a:off x="4855301" y="5229686"/>
              <a:ext cx="238598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C0BA973-0F52-43AC-B6D4-67E013E8C911}"/>
                </a:ext>
              </a:extLst>
            </p:cNvPr>
            <p:cNvSpPr/>
            <p:nvPr/>
          </p:nvSpPr>
          <p:spPr>
            <a:xfrm>
              <a:off x="3604455" y="5050100"/>
              <a:ext cx="3040655" cy="975709"/>
            </a:xfrm>
            <a:custGeom>
              <a:avLst/>
              <a:gdLst>
                <a:gd name="connsiteX0" fmla="*/ 3040655 w 3040655"/>
                <a:gd name="connsiteY0" fmla="*/ 950744 h 950744"/>
                <a:gd name="connsiteX1" fmla="*/ 2170323 w 3040655"/>
                <a:gd name="connsiteY1" fmla="*/ 212613 h 950744"/>
                <a:gd name="connsiteX2" fmla="*/ 1696597 w 3040655"/>
                <a:gd name="connsiteY2" fmla="*/ 14310 h 950744"/>
                <a:gd name="connsiteX3" fmla="*/ 1046602 w 3040655"/>
                <a:gd name="connsiteY3" fmla="*/ 47360 h 950744"/>
                <a:gd name="connsiteX4" fmla="*/ 638978 w 3040655"/>
                <a:gd name="connsiteY4" fmla="*/ 300748 h 950744"/>
                <a:gd name="connsiteX5" fmla="*/ 0 w 3040655"/>
                <a:gd name="connsiteY5" fmla="*/ 928710 h 950744"/>
                <a:gd name="connsiteX6" fmla="*/ 0 w 3040655"/>
                <a:gd name="connsiteY6" fmla="*/ 928710 h 950744"/>
                <a:gd name="connsiteX0" fmla="*/ 3040655 w 3040655"/>
                <a:gd name="connsiteY0" fmla="*/ 960526 h 960526"/>
                <a:gd name="connsiteX1" fmla="*/ 2346593 w 3040655"/>
                <a:gd name="connsiteY1" fmla="*/ 354597 h 960526"/>
                <a:gd name="connsiteX2" fmla="*/ 1696597 w 3040655"/>
                <a:gd name="connsiteY2" fmla="*/ 24092 h 960526"/>
                <a:gd name="connsiteX3" fmla="*/ 1046602 w 3040655"/>
                <a:gd name="connsiteY3" fmla="*/ 57142 h 960526"/>
                <a:gd name="connsiteX4" fmla="*/ 638978 w 3040655"/>
                <a:gd name="connsiteY4" fmla="*/ 310530 h 960526"/>
                <a:gd name="connsiteX5" fmla="*/ 0 w 3040655"/>
                <a:gd name="connsiteY5" fmla="*/ 938492 h 960526"/>
                <a:gd name="connsiteX6" fmla="*/ 0 w 3040655"/>
                <a:gd name="connsiteY6" fmla="*/ 938492 h 960526"/>
                <a:gd name="connsiteX0" fmla="*/ 3040655 w 3040655"/>
                <a:gd name="connsiteY0" fmla="*/ 975042 h 975042"/>
                <a:gd name="connsiteX1" fmla="*/ 2346593 w 3040655"/>
                <a:gd name="connsiteY1" fmla="*/ 369113 h 975042"/>
                <a:gd name="connsiteX2" fmla="*/ 1696597 w 3040655"/>
                <a:gd name="connsiteY2" fmla="*/ 38608 h 975042"/>
                <a:gd name="connsiteX3" fmla="*/ 1189821 w 3040655"/>
                <a:gd name="connsiteY3" fmla="*/ 38607 h 975042"/>
                <a:gd name="connsiteX4" fmla="*/ 638978 w 3040655"/>
                <a:gd name="connsiteY4" fmla="*/ 325046 h 975042"/>
                <a:gd name="connsiteX5" fmla="*/ 0 w 3040655"/>
                <a:gd name="connsiteY5" fmla="*/ 953008 h 975042"/>
                <a:gd name="connsiteX6" fmla="*/ 0 w 3040655"/>
                <a:gd name="connsiteY6" fmla="*/ 953008 h 975042"/>
                <a:gd name="connsiteX0" fmla="*/ 3040655 w 3040655"/>
                <a:gd name="connsiteY0" fmla="*/ 975709 h 975709"/>
                <a:gd name="connsiteX1" fmla="*/ 2346593 w 3040655"/>
                <a:gd name="connsiteY1" fmla="*/ 369780 h 975709"/>
                <a:gd name="connsiteX2" fmla="*/ 1696597 w 3040655"/>
                <a:gd name="connsiteY2" fmla="*/ 39275 h 975709"/>
                <a:gd name="connsiteX3" fmla="*/ 1189821 w 3040655"/>
                <a:gd name="connsiteY3" fmla="*/ 39274 h 975709"/>
                <a:gd name="connsiteX4" fmla="*/ 627961 w 3040655"/>
                <a:gd name="connsiteY4" fmla="*/ 336730 h 975709"/>
                <a:gd name="connsiteX5" fmla="*/ 0 w 3040655"/>
                <a:gd name="connsiteY5" fmla="*/ 953675 h 975709"/>
                <a:gd name="connsiteX6" fmla="*/ 0 w 3040655"/>
                <a:gd name="connsiteY6" fmla="*/ 953675 h 97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0655" h="975709">
                  <a:moveTo>
                    <a:pt x="3040655" y="975709"/>
                  </a:moveTo>
                  <a:cubicBezTo>
                    <a:pt x="2717494" y="684679"/>
                    <a:pt x="2570603" y="525852"/>
                    <a:pt x="2346593" y="369780"/>
                  </a:cubicBezTo>
                  <a:cubicBezTo>
                    <a:pt x="2122583" y="213708"/>
                    <a:pt x="1889392" y="94359"/>
                    <a:pt x="1696597" y="39275"/>
                  </a:cubicBezTo>
                  <a:cubicBezTo>
                    <a:pt x="1503802" y="-15809"/>
                    <a:pt x="1367927" y="-10302"/>
                    <a:pt x="1189821" y="39274"/>
                  </a:cubicBezTo>
                  <a:cubicBezTo>
                    <a:pt x="1011715" y="88850"/>
                    <a:pt x="826264" y="184330"/>
                    <a:pt x="627961" y="336730"/>
                  </a:cubicBezTo>
                  <a:cubicBezTo>
                    <a:pt x="429658" y="489130"/>
                    <a:pt x="0" y="953675"/>
                    <a:pt x="0" y="953675"/>
                  </a:cubicBezTo>
                  <a:lnTo>
                    <a:pt x="0" y="953675"/>
                  </a:lnTo>
                </a:path>
              </a:pathLst>
            </a:custGeom>
            <a:noFill/>
            <a:ln w="38100" cap="flat" cmpd="sng" algn="ctr">
              <a:solidFill>
                <a:srgbClr val="4472C4">
                  <a:shade val="50000"/>
                </a:srgbClr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Textfeld 107">
            <a:extLst>
              <a:ext uri="{FF2B5EF4-FFF2-40B4-BE49-F238E27FC236}">
                <a16:creationId xmlns:a16="http://schemas.microsoft.com/office/drawing/2014/main" id="{F51B673D-F80D-4394-ABF3-4D27406CB13E}"/>
              </a:ext>
            </a:extLst>
          </p:cNvPr>
          <p:cNvSpPr txBox="1"/>
          <p:nvPr/>
        </p:nvSpPr>
        <p:spPr>
          <a:xfrm>
            <a:off x="10375074" y="5496312"/>
            <a:ext cx="1817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40000"/>
              </a:spcAft>
              <a:buFont typeface="Wingdings" pitchFamily="2" charset="2"/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Frutiger LT Com 55 Roman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de-DE" sz="1600" b="0" i="1" baseline="0" dirty="0" err="1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de-DE" sz="1600" b="0" i="1" baseline="0" dirty="0">
              <a:solidFill>
                <a:prstClr val="black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EDDCB65F-4D72-4DEB-9959-9D55D96DD740}"/>
              </a:ext>
            </a:extLst>
          </p:cNvPr>
          <p:cNvSpPr/>
          <p:nvPr/>
        </p:nvSpPr>
        <p:spPr bwMode="auto">
          <a:xfrm>
            <a:off x="9480071" y="2577187"/>
            <a:ext cx="284413" cy="2906485"/>
          </a:xfrm>
          <a:custGeom>
            <a:avLst/>
            <a:gdLst>
              <a:gd name="connsiteX0" fmla="*/ 0 w 3657600"/>
              <a:gd name="connsiteY0" fmla="*/ 3657640 h 3657640"/>
              <a:gd name="connsiteX1" fmla="*/ 990600 w 3657600"/>
              <a:gd name="connsiteY1" fmla="*/ 2765012 h 3657640"/>
              <a:gd name="connsiteX2" fmla="*/ 1850572 w 3657600"/>
              <a:gd name="connsiteY2" fmla="*/ 40 h 3657640"/>
              <a:gd name="connsiteX3" fmla="*/ 2623458 w 3657600"/>
              <a:gd name="connsiteY3" fmla="*/ 2830326 h 3657640"/>
              <a:gd name="connsiteX4" fmla="*/ 3657600 w 3657600"/>
              <a:gd name="connsiteY4" fmla="*/ 3635869 h 365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3657640">
                <a:moveTo>
                  <a:pt x="0" y="3657640"/>
                </a:moveTo>
                <a:cubicBezTo>
                  <a:pt x="341085" y="3516126"/>
                  <a:pt x="682171" y="3374612"/>
                  <a:pt x="990600" y="2765012"/>
                </a:cubicBezTo>
                <a:cubicBezTo>
                  <a:pt x="1299029" y="2155412"/>
                  <a:pt x="1578429" y="-10846"/>
                  <a:pt x="1850572" y="40"/>
                </a:cubicBezTo>
                <a:cubicBezTo>
                  <a:pt x="2122715" y="10926"/>
                  <a:pt x="2322287" y="2224355"/>
                  <a:pt x="2623458" y="2830326"/>
                </a:cubicBezTo>
                <a:cubicBezTo>
                  <a:pt x="2924629" y="3436297"/>
                  <a:pt x="3291114" y="3536083"/>
                  <a:pt x="3657600" y="3635869"/>
                </a:cubicBezTo>
              </a:path>
            </a:pathLst>
          </a:custGeom>
          <a:solidFill>
            <a:srgbClr val="FFFFCC"/>
          </a:solidFill>
          <a:ln w="38100" cap="sq" cmpd="sng" algn="ctr">
            <a:solidFill>
              <a:srgbClr val="FF0000"/>
            </a:solidFill>
            <a:prstDash val="solid"/>
            <a:round/>
            <a:headEnd type="none" w="lg" len="lg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30000" dirty="0">
              <a:ln>
                <a:noFill/>
              </a:ln>
              <a:solidFill>
                <a:srgbClr val="EA1F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5F1E37C-16AA-4E12-8CD3-376AE95E2F5F}"/>
              </a:ext>
            </a:extLst>
          </p:cNvPr>
          <p:cNvSpPr txBox="1"/>
          <p:nvPr/>
        </p:nvSpPr>
        <p:spPr>
          <a:xfrm>
            <a:off x="9842382" y="2571197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 resonance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32E226A-B576-4911-95CB-F30EBD1637EB}"/>
              </a:ext>
            </a:extLst>
          </p:cNvPr>
          <p:cNvCxnSpPr>
            <a:cxnSpLocks/>
          </p:cNvCxnSpPr>
          <p:nvPr/>
        </p:nvCxnSpPr>
        <p:spPr bwMode="auto">
          <a:xfrm>
            <a:off x="8291548" y="4797880"/>
            <a:ext cx="411577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80"/>
            </a:solidFill>
            <a:prstDash val="solid"/>
            <a:round/>
            <a:headEnd type="none" w="lg" len="lg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F12CE0C-14CF-4E24-9443-30F44D2AB967}"/>
              </a:ext>
            </a:extLst>
          </p:cNvPr>
          <p:cNvCxnSpPr>
            <a:cxnSpLocks/>
          </p:cNvCxnSpPr>
          <p:nvPr/>
        </p:nvCxnSpPr>
        <p:spPr bwMode="auto">
          <a:xfrm flipH="1">
            <a:off x="8746669" y="4797879"/>
            <a:ext cx="391514" cy="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80"/>
            </a:solidFill>
            <a:prstDash val="solid"/>
            <a:round/>
            <a:headEnd type="none" w="lg" len="lg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3A28EB-5018-4A2E-A4C1-501E87A4FEAE}"/>
              </a:ext>
            </a:extLst>
          </p:cNvPr>
          <p:cNvSpPr txBox="1"/>
          <p:nvPr/>
        </p:nvSpPr>
        <p:spPr>
          <a:xfrm>
            <a:off x="8010199" y="440867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kHz</a:t>
            </a:r>
          </a:p>
        </p:txBody>
      </p:sp>
    </p:spTree>
    <p:extLst>
      <p:ext uri="{BB962C8B-B14F-4D97-AF65-F5344CB8AC3E}">
        <p14:creationId xmlns:p14="http://schemas.microsoft.com/office/powerpoint/2010/main" val="205556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/>
      <p:bldP spid="29" grpId="0"/>
      <p:bldP spid="31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68" grpId="0"/>
      <p:bldP spid="70" grpId="0" animBg="1"/>
      <p:bldP spid="71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88160" y="11419"/>
            <a:ext cx="8143130" cy="597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2024: </a:t>
            </a:r>
            <a:r>
              <a:rPr lang="en-US" altLang="de-DE" sz="2800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 laser excitation breakthroughs</a:t>
            </a:r>
          </a:p>
          <a:p>
            <a:endParaRPr lang="de-DE" altLang="de-DE" sz="2800" u="sng" kern="0" baseline="0" dirty="0">
              <a:solidFill>
                <a:srgbClr val="0579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1C404-F4B0-4B0F-AC69-8F4A2AB302A0}"/>
              </a:ext>
            </a:extLst>
          </p:cNvPr>
          <p:cNvSpPr txBox="1"/>
          <p:nvPr/>
        </p:nvSpPr>
        <p:spPr>
          <a:xfrm>
            <a:off x="2983975" y="-1056497"/>
            <a:ext cx="305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‘</a:t>
            </a: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hot of the press’: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D3B834-78FB-41DC-958F-252B4DC6529C}"/>
              </a:ext>
            </a:extLst>
          </p:cNvPr>
          <p:cNvSpPr txBox="1"/>
          <p:nvPr/>
        </p:nvSpPr>
        <p:spPr>
          <a:xfrm>
            <a:off x="-7093" y="652838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magazine cover with a sphere and lines&#10;&#10;AI-generated content may be incorrect.">
            <a:extLst>
              <a:ext uri="{FF2B5EF4-FFF2-40B4-BE49-F238E27FC236}">
                <a16:creationId xmlns:a16="http://schemas.microsoft.com/office/drawing/2014/main" id="{8D7B70BB-C8DC-CCF6-52B4-89AA589B7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90" y="1209109"/>
            <a:ext cx="2328907" cy="3071611"/>
          </a:xfrm>
          <a:prstGeom prst="rect">
            <a:avLst/>
          </a:prstGeom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D1E80D-64D5-09E8-275B-9ABEC80CE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" y="1302427"/>
            <a:ext cx="6980284" cy="2359407"/>
          </a:xfrm>
          <a:prstGeom prst="rect">
            <a:avLst/>
          </a:prstGeom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600F1B1-0746-1F5D-B11D-73E2015B0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45"/>
          <a:stretch/>
        </p:blipFill>
        <p:spPr>
          <a:xfrm>
            <a:off x="199053" y="3774735"/>
            <a:ext cx="8009524" cy="1901833"/>
          </a:xfrm>
          <a:prstGeom prst="rect">
            <a:avLst/>
          </a:prstGeom>
        </p:spPr>
      </p:pic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98D6DCBC-6CCE-2590-A9FD-5092A20A26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0"/>
          <a:stretch/>
        </p:blipFill>
        <p:spPr>
          <a:xfrm>
            <a:off x="5647777" y="4495468"/>
            <a:ext cx="6513653" cy="20900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1437EA-9F39-9295-C065-9F70F31CEA4C}"/>
              </a:ext>
            </a:extLst>
          </p:cNvPr>
          <p:cNvSpPr txBox="1"/>
          <p:nvPr/>
        </p:nvSpPr>
        <p:spPr>
          <a:xfrm>
            <a:off x="1074536" y="625029"/>
            <a:ext cx="964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 solid-state approach: </a:t>
            </a:r>
            <a:r>
              <a:rPr lang="en-US" sz="1800" b="0" dirty="0">
                <a:solidFill>
                  <a:srgbClr val="0000FF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229</a:t>
            </a:r>
            <a:r>
              <a:rPr lang="en-US" sz="18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Th doped VUV-transparent (CaF</a:t>
            </a:r>
            <a:r>
              <a:rPr lang="en-US" sz="1800" b="0" baseline="-25000" dirty="0">
                <a:solidFill>
                  <a:srgbClr val="0000FF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18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) crystals (TU Wien, ~10</a:t>
            </a:r>
            <a:r>
              <a:rPr lang="en-US" sz="1800" b="0" dirty="0">
                <a:solidFill>
                  <a:srgbClr val="0000FF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18</a:t>
            </a:r>
            <a:r>
              <a:rPr lang="en-US" sz="18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/cm</a:t>
            </a:r>
            <a:r>
              <a:rPr lang="en-US" sz="1800" b="0" dirty="0">
                <a:solidFill>
                  <a:srgbClr val="0000FF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18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) </a:t>
            </a:r>
            <a:endParaRPr lang="en-US" sz="1800" b="0" baseline="0" dirty="0"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5721E-7A20-ADA6-A125-EAFA1AD925EE}"/>
              </a:ext>
            </a:extLst>
          </p:cNvPr>
          <p:cNvSpPr txBox="1"/>
          <p:nvPr/>
        </p:nvSpPr>
        <p:spPr>
          <a:xfrm>
            <a:off x="2229" y="5733143"/>
            <a:ext cx="560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PTB, UCLA: 4-wave mixing laser, linewidth ~ 10 GHz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C88521-02D4-3CFA-A063-11C16829627C}"/>
              </a:ext>
            </a:extLst>
          </p:cNvPr>
          <p:cNvSpPr txBox="1"/>
          <p:nvPr/>
        </p:nvSpPr>
        <p:spPr>
          <a:xfrm>
            <a:off x="2196272" y="631432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VUV frequency comb, ~ 300 kHz</a:t>
            </a:r>
          </a:p>
        </p:txBody>
      </p:sp>
    </p:spTree>
    <p:extLst>
      <p:ext uri="{BB962C8B-B14F-4D97-AF65-F5344CB8AC3E}">
        <p14:creationId xmlns:p14="http://schemas.microsoft.com/office/powerpoint/2010/main" val="21653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88160" y="11419"/>
            <a:ext cx="8143130" cy="597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laser excitation of the Thorium Isomer</a:t>
            </a:r>
            <a:endParaRPr lang="de-DE" altLang="de-DE" sz="2800" u="sng" kern="0" baseline="0" dirty="0">
              <a:solidFill>
                <a:srgbClr val="0579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D3B834-78FB-41DC-958F-252B4DC6529C}"/>
              </a:ext>
            </a:extLst>
          </p:cNvPr>
          <p:cNvSpPr txBox="1"/>
          <p:nvPr/>
        </p:nvSpPr>
        <p:spPr>
          <a:xfrm>
            <a:off x="-7093" y="652838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BD0AC8-584E-4942-950F-803432E1DA07}"/>
              </a:ext>
            </a:extLst>
          </p:cNvPr>
          <p:cNvSpPr txBox="1"/>
          <p:nvPr/>
        </p:nvSpPr>
        <p:spPr>
          <a:xfrm>
            <a:off x="3199515" y="6116318"/>
            <a:ext cx="162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1600" b="0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Tiedau</a:t>
            </a:r>
            <a:r>
              <a:rPr lang="en-US" sz="16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</a:p>
          <a:p>
            <a:r>
              <a:rPr lang="en-US" sz="16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PRL 132 (2024)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D9B29-7633-4FB1-8846-45BAFB631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21" y="1179879"/>
            <a:ext cx="3535687" cy="28449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3C3ECC-44A6-4798-9B15-6E7964AB6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16" y="1202730"/>
            <a:ext cx="4297912" cy="265236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AC767A2-BACB-4133-B940-A9C82D5AC373}"/>
              </a:ext>
            </a:extLst>
          </p:cNvPr>
          <p:cNvSpPr txBox="1"/>
          <p:nvPr/>
        </p:nvSpPr>
        <p:spPr>
          <a:xfrm>
            <a:off x="7582211" y="833398"/>
            <a:ext cx="3321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baseline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halflife</a:t>
            </a: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(in CaF</a:t>
            </a:r>
            <a:r>
              <a:rPr lang="en-US" baseline="-250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9B9203-29D3-41E1-BB73-310E8C80D9A7}"/>
              </a:ext>
            </a:extLst>
          </p:cNvPr>
          <p:cNvSpPr txBox="1"/>
          <p:nvPr/>
        </p:nvSpPr>
        <p:spPr>
          <a:xfrm>
            <a:off x="1275432" y="836626"/>
            <a:ext cx="476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 </a:t>
            </a: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 resonance via laser: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A8B680-656F-4D6F-AA39-3ED5C54037C6}"/>
              </a:ext>
            </a:extLst>
          </p:cNvPr>
          <p:cNvGrpSpPr/>
          <p:nvPr/>
        </p:nvGrpSpPr>
        <p:grpSpPr>
          <a:xfrm>
            <a:off x="3004208" y="4229790"/>
            <a:ext cx="4889752" cy="1871792"/>
            <a:chOff x="389898" y="2823760"/>
            <a:chExt cx="4889752" cy="138700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A5882AE-B2B2-4764-9AEA-094542BE692E}"/>
                </a:ext>
              </a:extLst>
            </p:cNvPr>
            <p:cNvSpPr/>
            <p:nvPr/>
          </p:nvSpPr>
          <p:spPr bwMode="auto">
            <a:xfrm>
              <a:off x="389898" y="2826108"/>
              <a:ext cx="4889752" cy="1384655"/>
            </a:xfrm>
            <a:prstGeom prst="rect">
              <a:avLst/>
            </a:prstGeom>
            <a:solidFill>
              <a:srgbClr val="FFFFCC"/>
            </a:solidFill>
            <a:ln w="25400" cap="sq" cmpd="sng" algn="ctr">
              <a:solidFill>
                <a:schemeClr val="bg2"/>
              </a:solidFill>
              <a:prstDash val="solid"/>
              <a:round/>
              <a:headEnd type="triangle" w="lg" len="lg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30000" dirty="0">
                <a:ln>
                  <a:noFill/>
                </a:ln>
                <a:solidFill>
                  <a:srgbClr val="EA1F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71B4BA-139E-41A8-AE8F-06C3990F6592}"/>
                </a:ext>
              </a:extLst>
            </p:cNvPr>
            <p:cNvSpPr txBox="1"/>
            <p:nvPr/>
          </p:nvSpPr>
          <p:spPr>
            <a:xfrm>
              <a:off x="1724092" y="2823760"/>
              <a:ext cx="2286203" cy="273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800" baseline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Thorium Isomer:</a:t>
              </a:r>
              <a:r>
                <a:rPr lang="en-US" sz="1600" baseline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1E61532F-D39A-4370-ABBF-E9191F40714D}"/>
              </a:ext>
            </a:extLst>
          </p:cNvPr>
          <p:cNvSpPr/>
          <p:nvPr/>
        </p:nvSpPr>
        <p:spPr>
          <a:xfrm>
            <a:off x="3003520" y="4538533"/>
            <a:ext cx="236314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CaF</a:t>
            </a:r>
            <a:r>
              <a:rPr lang="en-US" sz="1800" baseline="-25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E* = 8.35574(3) eV</a:t>
            </a:r>
          </a:p>
          <a:p>
            <a:r>
              <a:rPr lang="en-US" sz="1800" baseline="0" dirty="0">
                <a:solidFill>
                  <a:srgbClr val="0000FF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148.3821(5) nm</a:t>
            </a:r>
          </a:p>
          <a:p>
            <a:r>
              <a:rPr lang="en-US" sz="1800" baseline="0" dirty="0">
                <a:solidFill>
                  <a:srgbClr val="0000FF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= 2020.409(7) THz</a:t>
            </a:r>
          </a:p>
          <a:p>
            <a:r>
              <a:rPr lang="en-US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aseline="-250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1740(50) s    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8B4F37-5723-4686-AF7B-C04C724647E7}"/>
              </a:ext>
            </a:extLst>
          </p:cNvPr>
          <p:cNvSpPr/>
          <p:nvPr/>
        </p:nvSpPr>
        <p:spPr>
          <a:xfrm>
            <a:off x="5400604" y="4557326"/>
            <a:ext cx="255550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LiSrAlF</a:t>
            </a:r>
            <a:r>
              <a:rPr lang="en-US" sz="1800" baseline="-2500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E* = 8.355733(11) eV</a:t>
            </a:r>
          </a:p>
          <a:p>
            <a:r>
              <a:rPr lang="en-US" sz="1800" baseline="0" dirty="0">
                <a:solidFill>
                  <a:srgbClr val="0000FF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148.38219(21) nm</a:t>
            </a:r>
          </a:p>
          <a:p>
            <a:r>
              <a:rPr lang="en-US" sz="1800" baseline="0" dirty="0">
                <a:solidFill>
                  <a:srgbClr val="0000FF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2020.4073(31) THz</a:t>
            </a:r>
          </a:p>
          <a:p>
            <a:r>
              <a:rPr lang="en-US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baseline="-250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en-US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 1289(79) 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0DA682-2782-4FCC-8C90-A1DA30BD2B66}"/>
              </a:ext>
            </a:extLst>
          </p:cNvPr>
          <p:cNvSpPr txBox="1"/>
          <p:nvPr/>
        </p:nvSpPr>
        <p:spPr>
          <a:xfrm>
            <a:off x="5514470" y="6095054"/>
            <a:ext cx="162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R. Elwell et al., </a:t>
            </a:r>
          </a:p>
          <a:p>
            <a:r>
              <a:rPr lang="en-US" sz="16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PRL 133 (2024)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CBC7E0-2230-4396-BB28-80E656C71A40}"/>
              </a:ext>
            </a:extLst>
          </p:cNvPr>
          <p:cNvSpPr txBox="1"/>
          <p:nvPr/>
        </p:nvSpPr>
        <p:spPr>
          <a:xfrm>
            <a:off x="4114800" y="3253727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230</a:t>
            </a:r>
            <a:r>
              <a:rPr lang="en-US" sz="16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898156-0057-48A2-8CC9-0BE03E9347B6}"/>
              </a:ext>
            </a:extLst>
          </p:cNvPr>
          <p:cNvSpPr txBox="1"/>
          <p:nvPr/>
        </p:nvSpPr>
        <p:spPr>
          <a:xfrm>
            <a:off x="4118610" y="1611617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en-US" sz="16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</a:p>
        </p:txBody>
      </p:sp>
    </p:spTree>
    <p:extLst>
      <p:ext uri="{BB962C8B-B14F-4D97-AF65-F5344CB8AC3E}">
        <p14:creationId xmlns:p14="http://schemas.microsoft.com/office/powerpoint/2010/main" val="215618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26" grpId="0"/>
      <p:bldP spid="33" grpId="0"/>
      <p:bldP spid="34" grpId="0"/>
      <p:bldP spid="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648691" y="11419"/>
            <a:ext cx="8761476" cy="105752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Excitation of the Thorium Isomer </a:t>
            </a:r>
            <a:r>
              <a:rPr lang="en-US" altLang="de-DE" sz="2800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 via</a:t>
            </a:r>
          </a:p>
          <a:p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VUV Frequency Comb</a:t>
            </a:r>
            <a:endParaRPr lang="de-DE" altLang="de-DE" sz="2800" u="sng" kern="0" baseline="0" dirty="0">
              <a:solidFill>
                <a:srgbClr val="0579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D3B834-78FB-41DC-958F-252B4DC6529C}"/>
              </a:ext>
            </a:extLst>
          </p:cNvPr>
          <p:cNvSpPr txBox="1"/>
          <p:nvPr/>
        </p:nvSpPr>
        <p:spPr>
          <a:xfrm>
            <a:off x="-7093" y="652838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-up of a graph&#10;&#10;AI-generated content may be incorrect.">
            <a:extLst>
              <a:ext uri="{FF2B5EF4-FFF2-40B4-BE49-F238E27FC236}">
                <a16:creationId xmlns:a16="http://schemas.microsoft.com/office/drawing/2014/main" id="{A62DF4E4-44BB-FE21-B593-AC3131F6B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98"/>
          <a:stretch/>
        </p:blipFill>
        <p:spPr>
          <a:xfrm>
            <a:off x="6005843" y="1119646"/>
            <a:ext cx="5685714" cy="2405495"/>
          </a:xfrm>
          <a:prstGeom prst="rect">
            <a:avLst/>
          </a:prstGeom>
        </p:spPr>
      </p:pic>
      <p:pic>
        <p:nvPicPr>
          <p:cNvPr id="8" name="Picture 7" descr="A diagram of a graph&#10;&#10;AI-generated content may be incorrect.">
            <a:extLst>
              <a:ext uri="{FF2B5EF4-FFF2-40B4-BE49-F238E27FC236}">
                <a16:creationId xmlns:a16="http://schemas.microsoft.com/office/drawing/2014/main" id="{5C8BD15D-74B7-E8FA-B2B0-4AD9E0E1C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03" y="3552982"/>
            <a:ext cx="9097536" cy="3121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8BFC6D-FEAF-4786-A926-BE3DBBAF8B5E}"/>
              </a:ext>
            </a:extLst>
          </p:cNvPr>
          <p:cNvSpPr txBox="1"/>
          <p:nvPr/>
        </p:nvSpPr>
        <p:spPr>
          <a:xfrm>
            <a:off x="0" y="3628995"/>
            <a:ext cx="2832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nuclear electric </a:t>
            </a:r>
          </a:p>
          <a:p>
            <a:pPr>
              <a:buClr>
                <a:srgbClr val="FF0000"/>
              </a:buClr>
            </a:pPr>
            <a:r>
              <a:rPr lang="en-US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quadrupole splitting: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855418-0BD9-45B2-A2FF-0E31C4E44F34}"/>
              </a:ext>
            </a:extLst>
          </p:cNvPr>
          <p:cNvGrpSpPr/>
          <p:nvPr/>
        </p:nvGrpSpPr>
        <p:grpSpPr>
          <a:xfrm>
            <a:off x="460032" y="1236866"/>
            <a:ext cx="4508687" cy="2157531"/>
            <a:chOff x="460032" y="1236866"/>
            <a:chExt cx="4508687" cy="2157531"/>
          </a:xfrm>
        </p:grpSpPr>
        <p:pic>
          <p:nvPicPr>
            <p:cNvPr id="4" name="Picture 3" descr="A diagram of a mirror&#10;&#10;AI-generated content may be incorrect.">
              <a:extLst>
                <a:ext uri="{FF2B5EF4-FFF2-40B4-BE49-F238E27FC236}">
                  <a16:creationId xmlns:a16="http://schemas.microsoft.com/office/drawing/2014/main" id="{F4BD6FDF-064E-FA6E-9B85-BFD9E1918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32" y="1236866"/>
              <a:ext cx="4508687" cy="215753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B03E230-36BE-4931-B11C-134DCB9F3F25}"/>
                </a:ext>
              </a:extLst>
            </p:cNvPr>
            <p:cNvSpPr/>
            <p:nvPr/>
          </p:nvSpPr>
          <p:spPr bwMode="auto">
            <a:xfrm>
              <a:off x="460032" y="1383030"/>
              <a:ext cx="305778" cy="205740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triangle" w="lg" len="lg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30000" dirty="0">
                <a:ln>
                  <a:noFill/>
                </a:ln>
                <a:solidFill>
                  <a:srgbClr val="EA1F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BF71E6-37EC-4E72-BE21-8370C4E26E5F}"/>
              </a:ext>
            </a:extLst>
          </p:cNvPr>
          <p:cNvSpPr txBox="1"/>
          <p:nvPr/>
        </p:nvSpPr>
        <p:spPr>
          <a:xfrm>
            <a:off x="-44944" y="4969947"/>
            <a:ext cx="3267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sensitivity enhancement</a:t>
            </a:r>
          </a:p>
          <a:p>
            <a:r>
              <a:rPr lang="en-US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for </a:t>
            </a:r>
            <a:r>
              <a:rPr lang="en-US" b="0" baseline="0" dirty="0">
                <a:solidFill>
                  <a:srgbClr val="0000FF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r>
              <a:rPr lang="en-US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</a:t>
            </a:r>
            <a:r>
              <a:rPr lang="en-US" b="0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 = 5900 (2300)</a:t>
            </a:r>
            <a:endParaRPr lang="en-US" b="0" baseline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026BF-767A-4BC3-BC9F-4E511152A061}"/>
              </a:ext>
            </a:extLst>
          </p:cNvPr>
          <p:cNvSpPr txBox="1"/>
          <p:nvPr/>
        </p:nvSpPr>
        <p:spPr>
          <a:xfrm>
            <a:off x="320282" y="5983564"/>
            <a:ext cx="1790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en-US" sz="1600" b="0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Beeks</a:t>
            </a:r>
            <a:r>
              <a:rPr lang="en-US" sz="16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al, </a:t>
            </a:r>
          </a:p>
          <a:p>
            <a:r>
              <a:rPr lang="en-US" sz="16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arXiv:2407.17300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7BB9C-D29B-4260-964A-72901B6BBC26}"/>
              </a:ext>
            </a:extLst>
          </p:cNvPr>
          <p:cNvSpPr txBox="1"/>
          <p:nvPr/>
        </p:nvSpPr>
        <p:spPr>
          <a:xfrm>
            <a:off x="708660" y="5213500"/>
            <a:ext cx="250390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0224FF-7F78-4292-A377-7AA70946D6D0}"/>
              </a:ext>
            </a:extLst>
          </p:cNvPr>
          <p:cNvSpPr txBox="1"/>
          <p:nvPr/>
        </p:nvSpPr>
        <p:spPr>
          <a:xfrm>
            <a:off x="7957222" y="848393"/>
            <a:ext cx="4051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Zhang et al., Nature 633, 63(2024)</a:t>
            </a:r>
          </a:p>
        </p:txBody>
      </p:sp>
    </p:spTree>
    <p:extLst>
      <p:ext uri="{BB962C8B-B14F-4D97-AF65-F5344CB8AC3E}">
        <p14:creationId xmlns:p14="http://schemas.microsoft.com/office/powerpoint/2010/main" val="72344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648691" y="11419"/>
            <a:ext cx="8761476" cy="597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Excitation Energy of the Thorium Isomer </a:t>
            </a:r>
            <a:r>
              <a:rPr lang="en-US" altLang="de-DE" sz="2800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de-DE" altLang="de-DE" sz="2800" u="sng" kern="0" baseline="0" dirty="0">
              <a:solidFill>
                <a:srgbClr val="0579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8D3B834-78FB-41DC-958F-252B4DC6529C}"/>
              </a:ext>
            </a:extLst>
          </p:cNvPr>
          <p:cNvSpPr txBox="1"/>
          <p:nvPr/>
        </p:nvSpPr>
        <p:spPr>
          <a:xfrm>
            <a:off x="-7093" y="652838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E0F36E-38D8-417C-8438-A783C21DFCA0}"/>
              </a:ext>
            </a:extLst>
          </p:cNvPr>
          <p:cNvSpPr txBox="1"/>
          <p:nvPr/>
        </p:nvSpPr>
        <p:spPr>
          <a:xfrm>
            <a:off x="3451860" y="6137090"/>
            <a:ext cx="4377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2019-2024: improvement by ~ 10</a:t>
            </a:r>
            <a:r>
              <a:rPr lang="en-US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7BDB43-D03E-4FF3-B9CB-A3F05643B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1" t="7000" r="5061" b="57167"/>
          <a:stretch/>
        </p:blipFill>
        <p:spPr>
          <a:xfrm>
            <a:off x="1405370" y="1075735"/>
            <a:ext cx="8432569" cy="48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443789" y="29485"/>
            <a:ext cx="8650705" cy="5992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altLang="de-DE" sz="2800" u="sng" kern="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Summary: From the Atomic to the Nuclear Clock</a:t>
            </a:r>
            <a:endParaRPr lang="de-DE" altLang="de-DE" sz="2800" u="sng" kern="0" baseline="0" dirty="0">
              <a:solidFill>
                <a:srgbClr val="0579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AC637-C99C-4B9C-B4AB-06B753DBEED5}"/>
              </a:ext>
            </a:extLst>
          </p:cNvPr>
          <p:cNvGrpSpPr/>
          <p:nvPr/>
        </p:nvGrpSpPr>
        <p:grpSpPr>
          <a:xfrm>
            <a:off x="-3673" y="1100515"/>
            <a:ext cx="6656721" cy="1759818"/>
            <a:chOff x="-111961" y="1061630"/>
            <a:chExt cx="6656721" cy="1759818"/>
          </a:xfrm>
        </p:grpSpPr>
        <p:sp>
          <p:nvSpPr>
            <p:cNvPr id="12" name="Rectangle 11"/>
            <p:cNvSpPr/>
            <p:nvPr/>
          </p:nvSpPr>
          <p:spPr>
            <a:xfrm>
              <a:off x="-111961" y="1061630"/>
              <a:ext cx="66567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de-DE" baseline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Enormous</a:t>
              </a:r>
              <a:r>
                <a:rPr lang="de-DE" baseline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baseline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exp</a:t>
              </a:r>
              <a:r>
                <a:rPr lang="de-DE" baseline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de-DE" baseline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progress</a:t>
              </a:r>
              <a:r>
                <a:rPr lang="de-DE" baseline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de-DE" baseline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recent</a:t>
              </a:r>
              <a:r>
                <a:rPr lang="de-DE" baseline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baseline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years</a:t>
              </a:r>
              <a:r>
                <a:rPr lang="de-DE" baseline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on </a:t>
              </a:r>
              <a:r>
                <a:rPr lang="de-DE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229m</a:t>
              </a:r>
              <a:r>
                <a:rPr lang="de-DE" baseline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Th:</a:t>
              </a:r>
            </a:p>
            <a:p>
              <a:pPr>
                <a:spcAft>
                  <a:spcPts val="600"/>
                </a:spcAft>
                <a:defRPr/>
              </a:pPr>
              <a:r>
                <a:rPr lang="de-DE" sz="1800" baseline="0" dirty="0">
                  <a:solidFill>
                    <a:srgbClr val="00CC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1" y="1467231"/>
              <a:ext cx="5987713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identification &amp; characterization of the thorium isomer:</a:t>
              </a:r>
            </a:p>
            <a:p>
              <a:pPr>
                <a:spcAft>
                  <a:spcPts val="600"/>
                </a:spcAft>
                <a:buClr>
                  <a:srgbClr val="FF0000"/>
                </a:buClr>
                <a:defRPr/>
              </a:pP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from nuclear spectroscopy to laser spectroscopy: </a:t>
              </a:r>
              <a:endPara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600"/>
                </a:spcAft>
                <a:buClr>
                  <a:srgbClr val="FF0000"/>
                </a:buClr>
                <a:defRPr/>
              </a:pP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2019: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800" b="0" kern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charset="0"/>
                </a:rPr>
                <a:t>E* = 7.8(5)</a:t>
              </a:r>
              <a:r>
                <a:rPr lang="de-DE" sz="1800" b="0" kern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charset="0"/>
                </a:rPr>
                <a:t> </a:t>
              </a:r>
              <a:r>
                <a:rPr lang="de-DE" sz="1800" b="0" kern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charset="0"/>
                </a:rPr>
                <a:t>eV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  <a:p>
              <a:pPr>
                <a:spcAft>
                  <a:spcPts val="600"/>
                </a:spcAft>
                <a:buClr>
                  <a:srgbClr val="FF0000"/>
                </a:buClr>
                <a:defRPr/>
              </a:pP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2024: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1800" b="0" kern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charset="0"/>
                </a:rPr>
                <a:t>E* = 8.355733554020(8)</a:t>
              </a:r>
              <a:r>
                <a:rPr lang="de-DE" sz="1800" b="0" kern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charset="0"/>
                </a:rPr>
                <a:t> </a:t>
              </a:r>
              <a:r>
                <a:rPr lang="de-DE" sz="1800" b="0" kern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Symbol" charset="0"/>
                </a:rPr>
                <a:t>eV 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46520" y="653971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59CBB0-FA5A-4729-BD47-14278CDC5E2D}"/>
              </a:ext>
            </a:extLst>
          </p:cNvPr>
          <p:cNvGrpSpPr/>
          <p:nvPr/>
        </p:nvGrpSpPr>
        <p:grpSpPr>
          <a:xfrm>
            <a:off x="13640" y="3076757"/>
            <a:ext cx="9453001" cy="2513878"/>
            <a:chOff x="-66869" y="2411293"/>
            <a:chExt cx="9453001" cy="2513878"/>
          </a:xfrm>
        </p:grpSpPr>
        <p:sp>
          <p:nvSpPr>
            <p:cNvPr id="23" name="Rectangle 22"/>
            <p:cNvSpPr/>
            <p:nvPr/>
          </p:nvSpPr>
          <p:spPr>
            <a:xfrm>
              <a:off x="-66869" y="2411293"/>
              <a:ext cx="57632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de-DE" baseline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Next </a:t>
              </a:r>
              <a:r>
                <a:rPr lang="de-DE" baseline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major</a:t>
              </a:r>
              <a:r>
                <a:rPr lang="de-DE" baseline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baseline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milestones</a:t>
              </a:r>
              <a:r>
                <a:rPr lang="de-DE" baseline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41" y="2893846"/>
              <a:ext cx="9379491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optimize nuclear resonance excitation with narrowband laser towards</a:t>
              </a:r>
            </a:p>
            <a:p>
              <a:pPr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     metrological precision</a:t>
              </a:r>
            </a:p>
            <a:p>
              <a:pPr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  realize nuclear clock prototype with ion-trap approach</a:t>
              </a:r>
            </a:p>
            <a:p>
              <a:pPr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  measure ionic lifetime in vacuum</a:t>
              </a:r>
              <a:endPara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8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 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development  of intense, narrow-band </a:t>
              </a:r>
              <a:r>
                <a:rPr lang="en-US" sz="1800" b="0" baseline="0" dirty="0" err="1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cw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VUV laser </a:t>
              </a:r>
              <a:endParaRPr lang="en-US" sz="18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consolidate sensitivity enhancement for 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</a:p>
            <a:p>
              <a:pPr>
                <a:spcAft>
                  <a:spcPts val="0"/>
                </a:spcAft>
                <a:buClr>
                  <a:srgbClr val="FF0000"/>
                </a:buClr>
                <a:defRPr/>
              </a:pP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     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exciting program at GSI for highly-charged </a:t>
              </a:r>
              <a:r>
                <a:rPr lang="en-US" sz="1800" b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229m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 studies (nuclear hyperfine mixing)</a:t>
              </a:r>
              <a:r>
                <a:rPr lang="en-US" sz="1800" b="0" baseline="0" dirty="0">
                  <a:solidFill>
                    <a:srgbClr val="0000FF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26859" y="4031582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40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B485CA3-AB1D-49C2-BDEB-ABE4285BB3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956" y="840146"/>
            <a:ext cx="2244102" cy="29833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FC6B61-850B-4DDD-B462-0D48C9D370BE}"/>
              </a:ext>
            </a:extLst>
          </p:cNvPr>
          <p:cNvSpPr txBox="1"/>
          <p:nvPr/>
        </p:nvSpPr>
        <p:spPr>
          <a:xfrm>
            <a:off x="507728" y="5687797"/>
            <a:ext cx="773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building blocks for a nuclear clock have been demonstrated:</a:t>
            </a:r>
          </a:p>
          <a:p>
            <a:r>
              <a:rPr lang="en-US" sz="1800" baseline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one/several nuclear clock prototypes will appear in the coming years</a:t>
            </a:r>
          </a:p>
        </p:txBody>
      </p:sp>
      <p:pic>
        <p:nvPicPr>
          <p:cNvPr id="19" name="Picture 18" descr="A magazine cover with a sphere and lines&#10;&#10;AI-generated content may be incorrect.">
            <a:extLst>
              <a:ext uri="{FF2B5EF4-FFF2-40B4-BE49-F238E27FC236}">
                <a16:creationId xmlns:a16="http://schemas.microsoft.com/office/drawing/2014/main" id="{41B0B9E4-0597-4631-AD33-AC457809A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453" y="3476867"/>
            <a:ext cx="2328907" cy="30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2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32" y="65283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4875987-EBD2-4888-84B2-4689C087E8AD}"/>
              </a:ext>
            </a:extLst>
          </p:cNvPr>
          <p:cNvSpPr txBox="1">
            <a:spLocks noChangeArrowheads="1"/>
          </p:cNvSpPr>
          <p:nvPr/>
        </p:nvSpPr>
        <p:spPr>
          <a:xfrm>
            <a:off x="1503946" y="22649"/>
            <a:ext cx="8578517" cy="60299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u="sng" baseline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‚B</a:t>
            </a:r>
            <a:r>
              <a:rPr lang="en-US" sz="2800" u="sng" baseline="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</a:t>
            </a:r>
            <a:r>
              <a:rPr lang="en-US" sz="2800" u="sng" baseline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Picture’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E26B0-4575-4ABC-BE95-0185B6AD1707}"/>
              </a:ext>
            </a:extLst>
          </p:cNvPr>
          <p:cNvSpPr txBox="1"/>
          <p:nvPr/>
        </p:nvSpPr>
        <p:spPr>
          <a:xfrm>
            <a:off x="0" y="4427183"/>
            <a:ext cx="718017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aseline="0" dirty="0">
                <a:solidFill>
                  <a:srgbClr val="0579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(Maybe) surprising: appropriate equipment comprises </a:t>
            </a:r>
          </a:p>
          <a:p>
            <a:pPr>
              <a:spcAft>
                <a:spcPts val="600"/>
              </a:spcAft>
            </a:pPr>
            <a:r>
              <a:rPr lang="en-US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- table-top lasers </a:t>
            </a:r>
          </a:p>
          <a:p>
            <a:pPr>
              <a:spcAft>
                <a:spcPts val="600"/>
              </a:spcAft>
            </a:pPr>
            <a:r>
              <a:rPr lang="en-US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- ions traps or crystals</a:t>
            </a:r>
          </a:p>
          <a:p>
            <a:pPr>
              <a:spcAft>
                <a:spcPts val="600"/>
              </a:spcAft>
            </a:pPr>
            <a:r>
              <a:rPr lang="en-US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- radioactive nuclei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675416-8409-4312-8D2D-8CBDB80F03E8}"/>
              </a:ext>
            </a:extLst>
          </p:cNvPr>
          <p:cNvGrpSpPr/>
          <p:nvPr/>
        </p:nvGrpSpPr>
        <p:grpSpPr>
          <a:xfrm>
            <a:off x="8773073" y="2690301"/>
            <a:ext cx="3124858" cy="2012791"/>
            <a:chOff x="7783032" y="1966175"/>
            <a:chExt cx="4206950" cy="302670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78398E-AE93-4D72-B239-EA2720A9E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73" t="12439" r="9734" b="5516"/>
            <a:stretch/>
          </p:blipFill>
          <p:spPr>
            <a:xfrm>
              <a:off x="7783032" y="1966175"/>
              <a:ext cx="4206950" cy="302670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D2B445-3CA6-4858-864F-C5A3CAD43D38}"/>
                </a:ext>
              </a:extLst>
            </p:cNvPr>
            <p:cNvSpPr/>
            <p:nvPr/>
          </p:nvSpPr>
          <p:spPr>
            <a:xfrm>
              <a:off x="9130381" y="4674493"/>
              <a:ext cx="220547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NASA / WMAP Science Team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E9D710A-6723-48C1-AE20-9F393DBBE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993" y="994960"/>
            <a:ext cx="3358901" cy="16794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7CFB7D-BCF0-4688-914E-D4B4C68CFE4A}"/>
              </a:ext>
            </a:extLst>
          </p:cNvPr>
          <p:cNvSpPr/>
          <p:nvPr/>
        </p:nvSpPr>
        <p:spPr>
          <a:xfrm>
            <a:off x="0" y="1414302"/>
            <a:ext cx="80193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Ultra-</a:t>
            </a:r>
            <a:r>
              <a:rPr lang="de-DE" baseline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Precise</a:t>
            </a:r>
            <a:r>
              <a:rPr lang="de-DE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Clocks:  </a:t>
            </a:r>
          </a:p>
          <a:p>
            <a:pPr lvl="0"/>
            <a:r>
              <a:rPr lang="de-DE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baseline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Timekeeping</a:t>
            </a:r>
            <a:r>
              <a:rPr lang="de-DE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Quantum Sensors </a:t>
            </a:r>
            <a:r>
              <a:rPr lang="de-DE" baseline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Fundamental Physics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D180CA-702A-4DA0-BF44-EAFA42FC55F7}"/>
              </a:ext>
            </a:extLst>
          </p:cNvPr>
          <p:cNvSpPr/>
          <p:nvPr/>
        </p:nvSpPr>
        <p:spPr>
          <a:xfrm>
            <a:off x="0" y="2744736"/>
            <a:ext cx="912796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baseline="0" dirty="0" err="1">
                <a:solidFill>
                  <a:srgbClr val="0579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Tantalizing</a:t>
            </a:r>
            <a:r>
              <a:rPr lang="de-DE" baseline="0" dirty="0">
                <a:solidFill>
                  <a:srgbClr val="0579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fundamental and still </a:t>
            </a:r>
            <a:r>
              <a:rPr lang="de-DE" baseline="0" dirty="0" err="1">
                <a:solidFill>
                  <a:srgbClr val="0579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unsolved</a:t>
            </a:r>
            <a:r>
              <a:rPr lang="de-DE" baseline="0" dirty="0">
                <a:solidFill>
                  <a:srgbClr val="0579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aseline="0" dirty="0" err="1">
                <a:solidFill>
                  <a:srgbClr val="0579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de-DE" baseline="0" dirty="0">
                <a:solidFill>
                  <a:srgbClr val="0579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spcAft>
                <a:spcPts val="600"/>
              </a:spcAft>
            </a:pPr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de-D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‚</a:t>
            </a:r>
            <a:r>
              <a:rPr lang="de-D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de-D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fundamental </a:t>
            </a:r>
            <a:r>
              <a:rPr lang="de-D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constants</a:t>
            </a:r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0"/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de-D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invisible ‚Dark Matter‘ in </a:t>
            </a:r>
            <a:r>
              <a:rPr lang="de-DE" baseline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Universe?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005AB5-6DE4-4BCC-98D3-4984D3C960F3}"/>
              </a:ext>
            </a:extLst>
          </p:cNvPr>
          <p:cNvGrpSpPr/>
          <p:nvPr/>
        </p:nvGrpSpPr>
        <p:grpSpPr>
          <a:xfrm>
            <a:off x="8978877" y="4805923"/>
            <a:ext cx="2822197" cy="1886119"/>
            <a:chOff x="8670520" y="4805923"/>
            <a:chExt cx="2822197" cy="18861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85776CE-20EA-4481-9937-F4A23B30A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0520" y="4805923"/>
              <a:ext cx="2731724" cy="182245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FD9817-568D-4907-926B-CD7F268465EF}"/>
                </a:ext>
              </a:extLst>
            </p:cNvPr>
            <p:cNvSpPr/>
            <p:nvPr/>
          </p:nvSpPr>
          <p:spPr>
            <a:xfrm>
              <a:off x="9447798" y="6415043"/>
              <a:ext cx="20449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0" baseline="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Jun Ye group/JILA, Boulder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3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5243" y="17463"/>
            <a:ext cx="3562350" cy="6096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to ….</a:t>
            </a:r>
            <a:endParaRPr lang="de-DE" altLang="de-DE" sz="3600" b="1" u="sng" dirty="0">
              <a:solidFill>
                <a:srgbClr val="057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476" name="Text Box 4"/>
          <p:cNvSpPr txBox="1">
            <a:spLocks noChangeArrowheads="1"/>
          </p:cNvSpPr>
          <p:nvPr/>
        </p:nvSpPr>
        <p:spPr bwMode="auto">
          <a:xfrm>
            <a:off x="2146300" y="1789114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80"/>
                </a:solidFill>
                <a:miter lim="800000"/>
                <a:headEnd type="none" w="lg" len="lg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baseline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8" y="650711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de-DE" sz="1600" baseline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11" y="5292470"/>
            <a:ext cx="1924725" cy="73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874" y="2441128"/>
            <a:ext cx="2371066" cy="8309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33" y="1185751"/>
            <a:ext cx="1217801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LMU: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80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K. </a:t>
            </a:r>
            <a:r>
              <a:rPr lang="en-US" sz="180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Scharl</a:t>
            </a:r>
            <a:r>
              <a:rPr lang="en-US" sz="180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D. Moritz, 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S. Ding, S. Kraemer</a:t>
            </a:r>
            <a:r>
              <a:rPr lang="en-US" sz="180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I. Hussain, T. </a:t>
            </a:r>
            <a:r>
              <a:rPr lang="en-US" sz="180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Teschler</a:t>
            </a:r>
            <a:r>
              <a:rPr lang="en-US" sz="180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L. </a:t>
            </a:r>
            <a:r>
              <a:rPr lang="en-US" sz="180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Löbell</a:t>
            </a:r>
            <a:r>
              <a:rPr lang="en-US" sz="180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Zacherl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L.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v.d.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Wense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         B.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Seiferle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sz="180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G. </a:t>
            </a:r>
            <a:r>
              <a:rPr lang="en-US" sz="180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Holthoff</a:t>
            </a:r>
            <a:r>
              <a:rPr lang="en-US" sz="180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J. </a:t>
            </a:r>
            <a:r>
              <a:rPr lang="en-US" sz="180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Rebhan</a:t>
            </a:r>
            <a:r>
              <a:rPr lang="en-US" sz="180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T. </a:t>
            </a:r>
            <a:r>
              <a:rPr lang="en-US" sz="180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Teuner</a:t>
            </a:r>
            <a:r>
              <a:rPr lang="en-US" sz="180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M. </a:t>
            </a:r>
            <a:r>
              <a:rPr lang="en-US" sz="180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Wiesinger</a:t>
            </a:r>
            <a:r>
              <a:rPr lang="en-US" sz="180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S. </a:t>
            </a:r>
            <a:r>
              <a:rPr lang="en-US" sz="180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Wissenberg</a:t>
            </a:r>
            <a:endParaRPr lang="en-US" sz="1800" baseline="0" dirty="0">
              <a:solidFill>
                <a:srgbClr val="0066CC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GSI/JLU Giessen: </a:t>
            </a:r>
            <a:r>
              <a:rPr lang="en-US" sz="1800" b="0" baseline="0" dirty="0">
                <a:solidFill>
                  <a:srgbClr val="2C60D4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E. </a:t>
            </a:r>
            <a:r>
              <a:rPr lang="en-US" sz="1800" b="0" baseline="0" dirty="0" err="1">
                <a:solidFill>
                  <a:srgbClr val="2C60D4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Haettner</a:t>
            </a:r>
            <a:r>
              <a:rPr lang="en-US" sz="1800" b="0" baseline="0" dirty="0">
                <a:solidFill>
                  <a:srgbClr val="2C60D4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T. Dickel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b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PTB Braunschweig: 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J.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Thielking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P.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Glowacki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D.M. Meier, M.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Okhapkin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J.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Tiedau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G.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Zitzer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en-US" sz="1800" i="1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E. </a:t>
            </a:r>
            <a:r>
              <a:rPr lang="en-US" sz="1800" i="1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Peik</a:t>
            </a:r>
            <a:r>
              <a:rPr lang="en-US" sz="1800" i="1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           </a:t>
            </a:r>
            <a:endParaRPr lang="de-DE" sz="1800" b="0" baseline="0" dirty="0">
              <a:solidFill>
                <a:srgbClr val="00B050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1800" b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Helmholtz-Institut Mainz &amp; Johannes Gutenberg-Universität Mainz, GSI Darmstadt: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                      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C.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Mokry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J.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Runke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K.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Eberhardt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N.G.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Trautmann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C.E.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Düllmann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TU Wien: </a:t>
            </a:r>
            <a:r>
              <a:rPr lang="en-US" sz="1800" i="1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T. </a:t>
            </a:r>
            <a:r>
              <a:rPr lang="en-US" sz="1800" i="1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Schumm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S.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Stellmer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T. Sikorsky, K.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Beeks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C.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Lemell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F.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Libisch</a:t>
            </a:r>
            <a:endParaRPr lang="en-US" sz="1800" b="0" baseline="0" dirty="0">
              <a:solidFill>
                <a:srgbClr val="0066CC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MPQ/ILT Aachen: </a:t>
            </a:r>
            <a:r>
              <a:rPr lang="en-US" sz="1800" i="1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J. </a:t>
            </a:r>
            <a:r>
              <a:rPr lang="en-US" sz="1800" i="1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Weitenberg</a:t>
            </a:r>
            <a:r>
              <a:rPr lang="en-US" sz="1800" i="1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b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MPI-HD: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P.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Bilous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N. </a:t>
            </a:r>
            <a:r>
              <a:rPr lang="en-US" sz="1800" b="0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Minkov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J. Crespo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U Würzburg: </a:t>
            </a:r>
            <a:r>
              <a:rPr lang="en-US" sz="1800" i="1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A. </a:t>
            </a:r>
            <a:r>
              <a:rPr lang="en-US" sz="1800" i="1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Pàlffy</a:t>
            </a:r>
            <a:endParaRPr lang="en-US" sz="1800" b="0" baseline="0" dirty="0">
              <a:solidFill>
                <a:srgbClr val="00B050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NIST: 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S. Nam, G. O’Neil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UCLA: </a:t>
            </a: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E. Hudson, C. Schneider, J. Jeet,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           R. Elwell, J. Terhune</a:t>
            </a:r>
            <a:br>
              <a:rPr lang="en-US" sz="1800" b="0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r>
              <a:rPr lang="en-US" sz="1800" b="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U Delaware: </a:t>
            </a:r>
            <a:r>
              <a:rPr lang="en-US" sz="1800" i="1" baseline="0" dirty="0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M. </a:t>
            </a:r>
            <a:r>
              <a:rPr lang="en-US" sz="1800" i="1" baseline="0" dirty="0" err="1">
                <a:solidFill>
                  <a:srgbClr val="0066CC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Safronova</a:t>
            </a:r>
            <a:endParaRPr lang="en-US" sz="1800" b="0" baseline="0" dirty="0">
              <a:solidFill>
                <a:srgbClr val="0066CC"/>
              </a:solidFill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481" y="3430067"/>
            <a:ext cx="1757205" cy="1757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ACDAF3-6E58-4F2F-B38E-D4314CE2CE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38948" b="24475"/>
          <a:stretch/>
        </p:blipFill>
        <p:spPr>
          <a:xfrm>
            <a:off x="4451684" y="3548245"/>
            <a:ext cx="5495966" cy="29954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972FC9-F8B0-4A22-AD8F-69237B164371}"/>
              </a:ext>
            </a:extLst>
          </p:cNvPr>
          <p:cNvSpPr txBox="1"/>
          <p:nvPr/>
        </p:nvSpPr>
        <p:spPr>
          <a:xfrm>
            <a:off x="901119" y="5799618"/>
            <a:ext cx="2490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85933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32" y="65283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184" y="1430962"/>
            <a:ext cx="71773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Atomic Clock &amp; Thorium Nuclear Clock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 baseline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Applications of a Nuclear Clock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2400" baseline="0" dirty="0"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Thorium Isomer </a:t>
            </a:r>
            <a:r>
              <a:rPr lang="en-US" sz="24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sz="24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Th:</a:t>
            </a:r>
          </a:p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en-US" sz="24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insights gained by nuclear spectroscopy</a:t>
            </a:r>
          </a:p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en-US" sz="24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- recent achievements by laser spectroscopy</a:t>
            </a:r>
          </a:p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en-US" sz="24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Ongoing Activities and Perspectives</a:t>
            </a:r>
            <a:endParaRPr lang="en-US" sz="24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4875987-EBD2-4888-84B2-4689C087E8AD}"/>
              </a:ext>
            </a:extLst>
          </p:cNvPr>
          <p:cNvSpPr txBox="1">
            <a:spLocks noChangeArrowheads="1"/>
          </p:cNvSpPr>
          <p:nvPr/>
        </p:nvSpPr>
        <p:spPr>
          <a:xfrm>
            <a:off x="1503946" y="22649"/>
            <a:ext cx="8578517" cy="60299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u="sng" baseline="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2F6E2-FD66-46D5-9BA3-64DD55D5E1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3" t="22379" r="36348" b="57230"/>
          <a:stretch/>
        </p:blipFill>
        <p:spPr>
          <a:xfrm>
            <a:off x="8222895" y="1849624"/>
            <a:ext cx="3969105" cy="39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9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8272" y="18129"/>
            <a:ext cx="5589036" cy="6108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Thorium Nuclear Clock</a:t>
            </a:r>
            <a:endParaRPr lang="de-DE" altLang="de-DE" sz="2800" b="1" u="sng" dirty="0">
              <a:solidFill>
                <a:srgbClr val="057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32" y="65283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6A15EF-402A-4A7D-9ACB-28D827182C58}"/>
              </a:ext>
            </a:extLst>
          </p:cNvPr>
          <p:cNvGrpSpPr/>
          <p:nvPr/>
        </p:nvGrpSpPr>
        <p:grpSpPr>
          <a:xfrm>
            <a:off x="119300" y="1211580"/>
            <a:ext cx="12072700" cy="3658482"/>
            <a:chOff x="609600" y="910696"/>
            <a:chExt cx="11399627" cy="31461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4" t="11813" r="32438" b="47914"/>
            <a:stretch/>
          </p:blipFill>
          <p:spPr>
            <a:xfrm>
              <a:off x="2673478" y="910696"/>
              <a:ext cx="5582938" cy="24207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09600" y="1160744"/>
              <a:ext cx="17219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scheme of an</a:t>
              </a:r>
            </a:p>
            <a:p>
              <a:r>
                <a:rPr lang="en-US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atomic</a:t>
              </a:r>
              <a:r>
                <a:rPr lang="en-US" b="0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clock</a:t>
              </a:r>
              <a:endParaRPr lang="en-US" sz="18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008632" y="1250456"/>
              <a:ext cx="100059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electronic </a:t>
              </a:r>
            </a:p>
            <a:p>
              <a:r>
                <a:rPr lang="en-US" sz="14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excited </a:t>
              </a:r>
            </a:p>
            <a:p>
              <a:r>
                <a:rPr lang="en-US" sz="14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1011752" y="2000028"/>
              <a:ext cx="790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ground </a:t>
              </a:r>
            </a:p>
            <a:p>
              <a:r>
                <a:rPr lang="en-US" sz="14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31" t="11813" r="8026" b="63184"/>
            <a:stretch/>
          </p:blipFill>
          <p:spPr>
            <a:xfrm>
              <a:off x="9833683" y="2681721"/>
              <a:ext cx="1009734" cy="1285985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31366" y="2618721"/>
              <a:ext cx="17524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baseline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scheme of a</a:t>
              </a:r>
            </a:p>
            <a:p>
              <a:r>
                <a:rPr lang="en-US" baseline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nuclear</a:t>
              </a:r>
              <a:r>
                <a:rPr lang="en-US" b="0" baseline="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clock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669799" y="2632812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baseline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MeV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1020762" y="3533582"/>
              <a:ext cx="790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ground </a:t>
              </a:r>
            </a:p>
            <a:p>
              <a:r>
                <a:rPr lang="en-US" sz="14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008311" y="2774689"/>
              <a:ext cx="82105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nuclear </a:t>
              </a:r>
            </a:p>
            <a:p>
              <a:r>
                <a:rPr lang="en-US" sz="14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excited </a:t>
              </a:r>
            </a:p>
            <a:p>
              <a:r>
                <a:rPr lang="en-US" sz="14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states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728" y="2762181"/>
              <a:ext cx="858283" cy="858283"/>
            </a:xfrm>
            <a:prstGeom prst="rect">
              <a:avLst/>
            </a:prstGeom>
          </p:spPr>
        </p:pic>
        <p:cxnSp>
          <p:nvCxnSpPr>
            <p:cNvPr id="44" name="Straight Arrow Connector 43"/>
            <p:cNvCxnSpPr/>
            <p:nvPr/>
          </p:nvCxnSpPr>
          <p:spPr bwMode="auto">
            <a:xfrm>
              <a:off x="8791420" y="3654511"/>
              <a:ext cx="951615" cy="0"/>
            </a:xfrm>
            <a:prstGeom prst="straightConnector1">
              <a:avLst/>
            </a:prstGeom>
            <a:solidFill>
              <a:schemeClr val="accent1"/>
            </a:solidFill>
            <a:ln w="22225" cap="sq" cmpd="sng" algn="ctr">
              <a:solidFill>
                <a:schemeClr val="bg2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TextBox 45"/>
            <p:cNvSpPr txBox="1"/>
            <p:nvPr/>
          </p:nvSpPr>
          <p:spPr>
            <a:xfrm>
              <a:off x="8973474" y="3697798"/>
              <a:ext cx="6351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1100" b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-14</a:t>
              </a:r>
              <a:r>
                <a:rPr lang="en-US" sz="11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m</a:t>
              </a:r>
            </a:p>
          </p:txBody>
        </p:sp>
        <p:cxnSp>
          <p:nvCxnSpPr>
            <p:cNvPr id="48" name="Straight Arrow Connector 47"/>
            <p:cNvCxnSpPr>
              <a:cxnSpLocks/>
            </p:cNvCxnSpPr>
            <p:nvPr/>
          </p:nvCxnSpPr>
          <p:spPr bwMode="auto">
            <a:xfrm>
              <a:off x="8604598" y="2540228"/>
              <a:ext cx="418508" cy="214614"/>
            </a:xfrm>
            <a:prstGeom prst="straightConnector1">
              <a:avLst/>
            </a:prstGeom>
            <a:solidFill>
              <a:schemeClr val="accent1"/>
            </a:solidFill>
            <a:ln w="15875" cap="sq" cmpd="sng" algn="ctr">
              <a:solidFill>
                <a:srgbClr val="FF9900"/>
              </a:solidFill>
              <a:prstDash val="solid"/>
              <a:round/>
              <a:headEnd type="stealth" w="lg" len="lg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Rectangle 49"/>
            <p:cNvSpPr/>
            <p:nvPr/>
          </p:nvSpPr>
          <p:spPr>
            <a:xfrm>
              <a:off x="1794510" y="3489402"/>
              <a:ext cx="66785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Nuclear clock proposal: E. </a:t>
              </a:r>
              <a:r>
                <a:rPr lang="en-US" sz="1200" b="0" baseline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Peik</a:t>
              </a:r>
              <a:r>
                <a:rPr lang="en-US" sz="12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and Chr. Tamm, </a:t>
              </a:r>
              <a:r>
                <a:rPr lang="en-US" sz="1200" b="0" baseline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Europhys</a:t>
              </a:r>
              <a:r>
                <a:rPr lang="en-US" sz="12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 Lett. 61, 181-186 (2003)</a:t>
              </a:r>
            </a:p>
            <a:p>
              <a:r>
                <a:rPr lang="en-US" sz="12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US" sz="1200" b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-19 </a:t>
              </a:r>
              <a:r>
                <a:rPr lang="en-US" sz="12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performance estimate of </a:t>
              </a:r>
              <a:r>
                <a:rPr lang="en-US" sz="1200" b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229</a:t>
              </a:r>
              <a:r>
                <a:rPr lang="en-US" sz="12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 ion clock: C. J. Campbell, et al., PRL 108, 120802 (2012)</a:t>
              </a:r>
              <a:endParaRPr lang="en-US" sz="11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67" t="11813" r="8151" b="64258"/>
            <a:stretch/>
          </p:blipFill>
          <p:spPr>
            <a:xfrm>
              <a:off x="8604598" y="1100388"/>
              <a:ext cx="2229407" cy="123072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A75F18D-6FD6-4B25-8F89-8FD124EC2D1E}"/>
              </a:ext>
            </a:extLst>
          </p:cNvPr>
          <p:cNvSpPr txBox="1"/>
          <p:nvPr/>
        </p:nvSpPr>
        <p:spPr>
          <a:xfrm>
            <a:off x="3468909" y="4870062"/>
            <a:ext cx="4825360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there a suitable nuclear candidate ?</a:t>
            </a:r>
          </a:p>
          <a:p>
            <a:r>
              <a:rPr lang="en-US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low energy (eV)</a:t>
            </a:r>
          </a:p>
          <a:p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 long-lived (isomer)</a:t>
            </a:r>
            <a:endParaRPr lang="en-US" b="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D32BB-C247-49EF-8358-F330484EA70A}"/>
              </a:ext>
            </a:extLst>
          </p:cNvPr>
          <p:cNvSpPr txBox="1"/>
          <p:nvPr/>
        </p:nvSpPr>
        <p:spPr>
          <a:xfrm>
            <a:off x="3451597" y="6075973"/>
            <a:ext cx="348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229m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Th: ‘Thorium Isomer’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4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3050" y="18128"/>
            <a:ext cx="8446769" cy="56288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Unique properties of the  </a:t>
            </a:r>
            <a:r>
              <a:rPr lang="en-US" altLang="de-DE" sz="28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alt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 Isomer</a:t>
            </a:r>
            <a:endParaRPr lang="de-DE" altLang="de-DE" sz="2800" b="1" u="sng" dirty="0">
              <a:solidFill>
                <a:srgbClr val="057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828" y="65283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pierung 2"/>
          <p:cNvGrpSpPr/>
          <p:nvPr/>
        </p:nvGrpSpPr>
        <p:grpSpPr>
          <a:xfrm>
            <a:off x="468053" y="1323356"/>
            <a:ext cx="3792758" cy="2539592"/>
            <a:chOff x="179388" y="1211263"/>
            <a:chExt cx="2922587" cy="2081212"/>
          </a:xfrm>
        </p:grpSpPr>
        <p:grpSp>
          <p:nvGrpSpPr>
            <p:cNvPr id="28" name="Gruppieren 29"/>
            <p:cNvGrpSpPr>
              <a:grpSpLocks/>
            </p:cNvGrpSpPr>
            <p:nvPr/>
          </p:nvGrpSpPr>
          <p:grpSpPr bwMode="auto">
            <a:xfrm>
              <a:off x="179388" y="1211263"/>
              <a:ext cx="2922587" cy="2081212"/>
              <a:chOff x="179388" y="1457298"/>
              <a:chExt cx="2922509" cy="2081241"/>
            </a:xfrm>
          </p:grpSpPr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388" y="1457298"/>
                <a:ext cx="2922509" cy="2081241"/>
              </a:xfrm>
              <a:prstGeom prst="rect">
                <a:avLst/>
              </a:prstGeom>
              <a:ln>
                <a:solidFill>
                  <a:srgbClr val="000000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31" name="Gruppieren 18"/>
              <p:cNvGrpSpPr>
                <a:grpSpLocks/>
              </p:cNvGrpSpPr>
              <p:nvPr/>
            </p:nvGrpSpPr>
            <p:grpSpPr bwMode="auto">
              <a:xfrm>
                <a:off x="286284" y="1566837"/>
                <a:ext cx="993628" cy="999146"/>
                <a:chOff x="956159" y="3045613"/>
                <a:chExt cx="993628" cy="999146"/>
              </a:xfrm>
            </p:grpSpPr>
            <p:sp>
              <p:nvSpPr>
                <p:cNvPr id="35" name="Rechteck 25"/>
                <p:cNvSpPr>
                  <a:spLocks noChangeArrowheads="1"/>
                </p:cNvSpPr>
                <p:nvPr/>
              </p:nvSpPr>
              <p:spPr bwMode="auto">
                <a:xfrm>
                  <a:off x="958797" y="3045613"/>
                  <a:ext cx="949299" cy="985852"/>
                </a:xfrm>
                <a:prstGeom prst="rect">
                  <a:avLst/>
                </a:prstGeom>
                <a:solidFill>
                  <a:srgbClr val="D7D185"/>
                </a:solidFill>
                <a:ln w="28575">
                  <a:solidFill>
                    <a:srgbClr val="C00004"/>
                  </a:solidFill>
                  <a:round/>
                  <a:headEnd/>
                  <a:tailEnd/>
                </a:ln>
                <a:effectLst>
                  <a:outerShdw blurRad="63500" dist="38100" dir="2700000" algn="tl" rotWithShape="0">
                    <a:srgbClr val="000000">
                      <a:alpha val="39999"/>
                    </a:srgbClr>
                  </a:outerShdw>
                </a:effectLst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800" b="0" kern="0" baseline="0">
                    <a:solidFill>
                      <a:srgbClr val="000000"/>
                    </a:solidFill>
                    <a:effectLst/>
                    <a:cs typeface="Arial" charset="0"/>
                  </a:endParaRPr>
                </a:p>
              </p:txBody>
            </p:sp>
            <p:sp>
              <p:nvSpPr>
                <p:cNvPr id="36" name="Textfeld 16"/>
                <p:cNvSpPr txBox="1">
                  <a:spLocks noChangeArrowheads="1"/>
                </p:cNvSpPr>
                <p:nvPr/>
              </p:nvSpPr>
              <p:spPr bwMode="auto">
                <a:xfrm>
                  <a:off x="956159" y="3620306"/>
                  <a:ext cx="561372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200" b="0" kern="0" baseline="0">
                      <a:solidFill>
                        <a:srgbClr val="000000"/>
                      </a:solidFill>
                      <a:effectLst/>
                      <a:latin typeface="Times New Roman" charset="0"/>
                      <a:cs typeface="Times New Roman" charset="0"/>
                    </a:rPr>
                    <a:t>7880a</a:t>
                  </a:r>
                  <a:endParaRPr lang="de-DE" sz="1600" b="0" kern="0" baseline="0">
                    <a:solidFill>
                      <a:srgbClr val="000000"/>
                    </a:solidFill>
                    <a:effectLst/>
                    <a:latin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37" name="Textfeld 17"/>
                <p:cNvSpPr txBox="1">
                  <a:spLocks noChangeArrowheads="1"/>
                </p:cNvSpPr>
                <p:nvPr/>
              </p:nvSpPr>
              <p:spPr bwMode="auto">
                <a:xfrm>
                  <a:off x="958837" y="3783145"/>
                  <a:ext cx="990950" cy="2616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100" b="0" kern="0" baseline="0">
                      <a:solidFill>
                        <a:srgbClr val="000000"/>
                      </a:solidFill>
                      <a:effectLst/>
                      <a:latin typeface="Times New Roman" charset="0"/>
                      <a:cs typeface="Times New Roman" charset="0"/>
                      <a:sym typeface="Symbol" charset="0"/>
                    </a:rPr>
                    <a:t>: 4.845 MeV</a:t>
                  </a:r>
                  <a:endParaRPr lang="de-DE" sz="1100" b="0" kern="0" baseline="0">
                    <a:solidFill>
                      <a:srgbClr val="000000"/>
                    </a:solidFill>
                    <a:effectLst/>
                    <a:latin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32" name="Rechteck 19"/>
              <p:cNvSpPr>
                <a:spLocks noChangeArrowheads="1"/>
              </p:cNvSpPr>
              <p:nvPr/>
            </p:nvSpPr>
            <p:spPr bwMode="auto">
              <a:xfrm>
                <a:off x="2089116" y="1983581"/>
                <a:ext cx="109539" cy="94438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1800" b="0" kern="0" baseline="0">
                  <a:solidFill>
                    <a:srgbClr val="000000"/>
                  </a:solidFill>
                  <a:effectLst/>
                </a:endParaRPr>
              </a:p>
            </p:txBody>
          </p:sp>
          <p:cxnSp>
            <p:nvCxnSpPr>
              <p:cNvPr id="33" name="Gerade Verbindung 21"/>
              <p:cNvCxnSpPr>
                <a:cxnSpLocks noChangeShapeType="1"/>
              </p:cNvCxnSpPr>
              <p:nvPr/>
            </p:nvCxnSpPr>
            <p:spPr bwMode="auto">
              <a:xfrm rot="10800000">
                <a:off x="1235878" y="1569245"/>
                <a:ext cx="853239" cy="414337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4" name="Gerade Verbindung 26"/>
              <p:cNvCxnSpPr>
                <a:cxnSpLocks noChangeShapeType="1"/>
              </p:cNvCxnSpPr>
              <p:nvPr/>
            </p:nvCxnSpPr>
            <p:spPr bwMode="auto">
              <a:xfrm rot="10800000" flipV="1">
                <a:off x="1235036" y="2078019"/>
                <a:ext cx="854081" cy="474668"/>
              </a:xfrm>
              <a:prstGeom prst="line">
                <a:avLst/>
              </a:prstGeom>
              <a:noFill/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336550" y="1274763"/>
            <a:ext cx="866775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el" r:id="rId4" imgW="380835" imgH="241195" progId="Equation.3">
                    <p:embed/>
                  </p:oleObj>
                </mc:Choice>
                <mc:Fallback>
                  <p:oleObj name="Formel" r:id="rId4" imgW="380835" imgH="241195" progId="Equation.3">
                    <p:embed/>
                    <p:pic>
                      <p:nvPicPr>
                        <p:cNvPr id="29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550" y="1274763"/>
                          <a:ext cx="866775" cy="549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EBB6BB5-074E-4850-835E-E7B8BE522F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07" y="826710"/>
            <a:ext cx="6011546" cy="481791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F49B8997-AAB3-469F-8B61-DBEFFC8D35E3}"/>
              </a:ext>
            </a:extLst>
          </p:cNvPr>
          <p:cNvGrpSpPr/>
          <p:nvPr/>
        </p:nvGrpSpPr>
        <p:grpSpPr>
          <a:xfrm>
            <a:off x="399148" y="4061649"/>
            <a:ext cx="4054327" cy="1749958"/>
            <a:chOff x="5893203" y="4856861"/>
            <a:chExt cx="3149786" cy="174995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71365BD-6C3D-4D7C-81FF-FE482CB2DAA5}"/>
                </a:ext>
              </a:extLst>
            </p:cNvPr>
            <p:cNvGrpSpPr/>
            <p:nvPr/>
          </p:nvGrpSpPr>
          <p:grpSpPr>
            <a:xfrm>
              <a:off x="5948962" y="4856861"/>
              <a:ext cx="3094027" cy="1749958"/>
              <a:chOff x="441628" y="1091095"/>
              <a:chExt cx="3094027" cy="174995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5C5CB56-5A68-41FC-9D50-8C14680F577A}"/>
                  </a:ext>
                </a:extLst>
              </p:cNvPr>
              <p:cNvSpPr/>
              <p:nvPr/>
            </p:nvSpPr>
            <p:spPr bwMode="auto">
              <a:xfrm>
                <a:off x="441628" y="1091095"/>
                <a:ext cx="3094027" cy="1749957"/>
              </a:xfrm>
              <a:prstGeom prst="rect">
                <a:avLst/>
              </a:prstGeom>
              <a:solidFill>
                <a:srgbClr val="FFFFCC"/>
              </a:solidFill>
              <a:ln w="19050" cap="sq" cmpd="sng" algn="ctr">
                <a:solidFill>
                  <a:schemeClr val="bg2"/>
                </a:solidFill>
                <a:prstDash val="solid"/>
                <a:round/>
                <a:headEnd type="triangle" w="lg" len="lg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43" name="Gruppierung 5">
                <a:extLst>
                  <a:ext uri="{FF2B5EF4-FFF2-40B4-BE49-F238E27FC236}">
                    <a16:creationId xmlns:a16="http://schemas.microsoft.com/office/drawing/2014/main" id="{67DAF932-EB37-43A6-9C84-54CC407AF438}"/>
                  </a:ext>
                </a:extLst>
              </p:cNvPr>
              <p:cNvGrpSpPr/>
              <p:nvPr/>
            </p:nvGrpSpPr>
            <p:grpSpPr>
              <a:xfrm>
                <a:off x="916820" y="1094831"/>
                <a:ext cx="2342685" cy="1746222"/>
                <a:chOff x="6848412" y="1484305"/>
                <a:chExt cx="2342685" cy="1746222"/>
              </a:xfrm>
            </p:grpSpPr>
            <p:grpSp>
              <p:nvGrpSpPr>
                <p:cNvPr id="44" name="Gruppieren 47">
                  <a:extLst>
                    <a:ext uri="{FF2B5EF4-FFF2-40B4-BE49-F238E27FC236}">
                      <a16:creationId xmlns:a16="http://schemas.microsoft.com/office/drawing/2014/main" id="{1751435C-B54D-47E3-B237-C9ACF4BEC1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48412" y="1484305"/>
                  <a:ext cx="2342685" cy="1746222"/>
                  <a:chOff x="7164423" y="2314130"/>
                  <a:chExt cx="2343068" cy="1746130"/>
                </a:xfrm>
              </p:grpSpPr>
              <p:grpSp>
                <p:nvGrpSpPr>
                  <p:cNvPr id="46" name="Gruppieren 41">
                    <a:extLst>
                      <a:ext uri="{FF2B5EF4-FFF2-40B4-BE49-F238E27FC236}">
                        <a16:creationId xmlns:a16="http://schemas.microsoft.com/office/drawing/2014/main" id="{90BE66DF-23C2-4403-B1CD-4652403AAE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164423" y="2479662"/>
                    <a:ext cx="792127" cy="1424007"/>
                    <a:chOff x="7164423" y="2479662"/>
                    <a:chExt cx="792127" cy="1424007"/>
                  </a:xfrm>
                </p:grpSpPr>
                <p:cxnSp>
                  <p:nvCxnSpPr>
                    <p:cNvPr id="49" name="Gerade Verbindung 39">
                      <a:extLst>
                        <a:ext uri="{FF2B5EF4-FFF2-40B4-BE49-F238E27FC236}">
                          <a16:creationId xmlns:a16="http://schemas.microsoft.com/office/drawing/2014/main" id="{1068B66C-981D-4BA0-B644-DAA845385ED5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6854065" y="3191665"/>
                      <a:ext cx="1424007" cy="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70C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0" name="Gerade Verbindung 34">
                      <a:extLst>
                        <a:ext uri="{FF2B5EF4-FFF2-40B4-BE49-F238E27FC236}">
                          <a16:creationId xmlns:a16="http://schemas.microsoft.com/office/drawing/2014/main" id="{FF1C19CE-C234-46AB-896C-E792B0F2BE6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164423" y="2479662"/>
                      <a:ext cx="792127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51" name="Gerade Verbindung 37">
                      <a:extLst>
                        <a:ext uri="{FF2B5EF4-FFF2-40B4-BE49-F238E27FC236}">
                          <a16:creationId xmlns:a16="http://schemas.microsoft.com/office/drawing/2014/main" id="{68EFFCE0-A4FA-41FE-A553-178B4883DABE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7164423" y="3903669"/>
                      <a:ext cx="792127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C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47" name="Textfeld 42">
                    <a:extLst>
                      <a:ext uri="{FF2B5EF4-FFF2-40B4-BE49-F238E27FC236}">
                        <a16:creationId xmlns:a16="http://schemas.microsoft.com/office/drawing/2014/main" id="{FF95705C-F5B7-460C-B80B-2E73B242097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73693" y="2314130"/>
                    <a:ext cx="1138699" cy="369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de-DE" sz="1800" b="0" kern="0" dirty="0">
                        <a:solidFill>
                          <a:srgbClr val="000000"/>
                        </a:solidFill>
                        <a:effectLst/>
                      </a:rPr>
                      <a:t>229</a:t>
                    </a:r>
                    <a:r>
                      <a:rPr lang="de-DE" sz="1800" b="0" kern="0" baseline="0" dirty="0">
                        <a:solidFill>
                          <a:srgbClr val="000000"/>
                        </a:solidFill>
                        <a:effectLst/>
                      </a:rPr>
                      <a:t>Th isomer</a:t>
                    </a:r>
                  </a:p>
                </p:txBody>
              </p:sp>
              <p:sp>
                <p:nvSpPr>
                  <p:cNvPr id="48" name="Textfeld 43">
                    <a:extLst>
                      <a:ext uri="{FF2B5EF4-FFF2-40B4-BE49-F238E27FC236}">
                        <a16:creationId xmlns:a16="http://schemas.microsoft.com/office/drawing/2014/main" id="{240772DA-6723-427F-9392-05E3543E36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10423" y="3690947"/>
                    <a:ext cx="1597068" cy="369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2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de-DE" sz="1800" b="0" kern="0" dirty="0">
                        <a:solidFill>
                          <a:srgbClr val="000000"/>
                        </a:solidFill>
                        <a:effectLst/>
                      </a:rPr>
                      <a:t>229</a:t>
                    </a:r>
                    <a:r>
                      <a:rPr lang="de-DE" sz="1800" b="0" kern="0" baseline="0" dirty="0">
                        <a:solidFill>
                          <a:srgbClr val="000000"/>
                        </a:solidFill>
                        <a:effectLst/>
                      </a:rPr>
                      <a:t>Th </a:t>
                    </a:r>
                    <a:r>
                      <a:rPr lang="de-DE" sz="1800" b="0" kern="0" baseline="0" dirty="0" err="1">
                        <a:solidFill>
                          <a:srgbClr val="000000"/>
                        </a:solidFill>
                        <a:effectLst/>
                      </a:rPr>
                      <a:t>ground</a:t>
                    </a:r>
                    <a:r>
                      <a:rPr lang="de-DE" sz="1800" b="0" kern="0" baseline="0" dirty="0">
                        <a:solidFill>
                          <a:srgbClr val="000000"/>
                        </a:solidFill>
                        <a:effectLst/>
                      </a:rPr>
                      <a:t> </a:t>
                    </a:r>
                    <a:r>
                      <a:rPr lang="de-DE" sz="1800" b="0" kern="0" baseline="0" dirty="0" err="1">
                        <a:solidFill>
                          <a:srgbClr val="000000"/>
                        </a:solidFill>
                        <a:effectLst/>
                      </a:rPr>
                      <a:t>state</a:t>
                    </a:r>
                    <a:endParaRPr lang="de-DE" sz="1800" b="0" kern="0" baseline="0" dirty="0">
                      <a:solidFill>
                        <a:srgbClr val="000000"/>
                      </a:solidFill>
                      <a:effectLst/>
                    </a:endParaRPr>
                  </a:p>
                </p:txBody>
              </p:sp>
            </p:grpSp>
            <p:sp>
              <p:nvSpPr>
                <p:cNvPr id="45" name="Textfeld 46">
                  <a:extLst>
                    <a:ext uri="{FF2B5EF4-FFF2-40B4-BE49-F238E27FC236}">
                      <a16:creationId xmlns:a16="http://schemas.microsoft.com/office/drawing/2014/main" id="{C7EC1BCF-B733-4915-9330-53786D9E8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24326" y="1858963"/>
                  <a:ext cx="1731307" cy="923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2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800" kern="0" baseline="0" dirty="0">
                      <a:solidFill>
                        <a:srgbClr val="00CC00"/>
                      </a:solidFill>
                      <a:effectLst/>
                      <a:sym typeface="Symbol" charset="0"/>
                    </a:rPr>
                    <a:t>E*  8.35574(3)</a:t>
                  </a:r>
                  <a:r>
                    <a:rPr lang="de-DE" sz="1800" kern="0" dirty="0">
                      <a:solidFill>
                        <a:srgbClr val="00CC00"/>
                      </a:solidFill>
                      <a:effectLst/>
                      <a:sym typeface="Symbol" charset="0"/>
                    </a:rPr>
                    <a:t> </a:t>
                  </a:r>
                  <a:r>
                    <a:rPr lang="de-DE" sz="1800" kern="0" baseline="0" dirty="0">
                      <a:solidFill>
                        <a:srgbClr val="00CC00"/>
                      </a:solidFill>
                      <a:effectLst/>
                      <a:sym typeface="Symbol" charset="0"/>
                    </a:rPr>
                    <a:t>eV</a:t>
                  </a: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800" kern="0" baseline="0" dirty="0">
                      <a:solidFill>
                        <a:srgbClr val="00CC00"/>
                      </a:solidFill>
                      <a:effectLst/>
                      <a:latin typeface="Symbol" panose="05050102010706020507" pitchFamily="18" charset="2"/>
                      <a:sym typeface="Symbol" charset="0"/>
                    </a:rPr>
                    <a:t>l</a:t>
                  </a:r>
                  <a:r>
                    <a:rPr lang="de-DE" sz="1800" kern="0" baseline="0" dirty="0">
                      <a:solidFill>
                        <a:srgbClr val="00CC00"/>
                      </a:solidFill>
                      <a:effectLst/>
                      <a:sym typeface="Symbol" charset="0"/>
                    </a:rPr>
                    <a:t> = 148.3821(4) </a:t>
                  </a:r>
                  <a:r>
                    <a:rPr lang="de-DE" sz="1800" kern="0" baseline="0" dirty="0" err="1">
                      <a:solidFill>
                        <a:srgbClr val="00CC00"/>
                      </a:solidFill>
                      <a:effectLst/>
                      <a:sym typeface="Symbol" charset="0"/>
                    </a:rPr>
                    <a:t>nm</a:t>
                  </a:r>
                  <a:br>
                    <a:rPr lang="de-DE" sz="1800" kern="0" baseline="0" dirty="0">
                      <a:solidFill>
                        <a:srgbClr val="000000"/>
                      </a:solidFill>
                      <a:effectLst/>
                      <a:sym typeface="Symbol" charset="0"/>
                    </a:rPr>
                  </a:br>
                  <a:r>
                    <a:rPr lang="de-DE" sz="1800" kern="0" baseline="0" dirty="0">
                      <a:solidFill>
                        <a:srgbClr val="000000"/>
                      </a:solidFill>
                      <a:effectLst/>
                      <a:sym typeface="Symbol" charset="0"/>
                    </a:rPr>
                    <a:t>  2000 s</a:t>
                  </a:r>
                  <a:endParaRPr lang="de-DE" sz="1800" kern="0" baseline="0" dirty="0">
                    <a:solidFill>
                      <a:srgbClr val="000000"/>
                    </a:solidFill>
                    <a:effectLst/>
                  </a:endParaRPr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8DEA8F4-173F-40FB-B6AB-A2E162CC4734}"/>
                </a:ext>
              </a:extLst>
            </p:cNvPr>
            <p:cNvSpPr txBox="1"/>
            <p:nvPr/>
          </p:nvSpPr>
          <p:spPr>
            <a:xfrm>
              <a:off x="5893203" y="4875388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3/2</a:t>
              </a:r>
              <a:r>
                <a:rPr lang="en-US" sz="1600" b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3D0550A-1135-45B9-BCA2-3DF22631D2EC}"/>
                </a:ext>
              </a:extLst>
            </p:cNvPr>
            <p:cNvSpPr txBox="1"/>
            <p:nvPr/>
          </p:nvSpPr>
          <p:spPr>
            <a:xfrm>
              <a:off x="5893203" y="6246988"/>
              <a:ext cx="5501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5/2</a:t>
              </a:r>
              <a:r>
                <a:rPr lang="en-US" sz="1600" b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2C70C5C-199A-46F1-A0D0-769050E78CBF}"/>
              </a:ext>
            </a:extLst>
          </p:cNvPr>
          <p:cNvGrpSpPr/>
          <p:nvPr/>
        </p:nvGrpSpPr>
        <p:grpSpPr>
          <a:xfrm>
            <a:off x="1971491" y="5874939"/>
            <a:ext cx="7910111" cy="769442"/>
            <a:chOff x="4038341" y="4368549"/>
            <a:chExt cx="3233893" cy="76944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CD003E-8AF5-4EF0-A576-53E767E17F07}"/>
                </a:ext>
              </a:extLst>
            </p:cNvPr>
            <p:cNvSpPr txBox="1"/>
            <p:nvPr/>
          </p:nvSpPr>
          <p:spPr>
            <a:xfrm>
              <a:off x="4038341" y="4368549"/>
              <a:ext cx="32338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lowest E* of all ~186000 presently known nuclear excited states</a:t>
              </a:r>
              <a:endParaRPr lang="de-DE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A1C1C90-DAAF-40CC-AA91-C0198A7135AD}"/>
                </a:ext>
              </a:extLst>
            </p:cNvPr>
            <p:cNvSpPr txBox="1"/>
            <p:nvPr/>
          </p:nvSpPr>
          <p:spPr>
            <a:xfrm>
              <a:off x="4064876" y="4737881"/>
              <a:ext cx="21793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0" dirty="0">
                  <a:solidFill>
                    <a:srgbClr val="C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  <a:sym typeface="Wingdings" panose="05000000000000000000" pitchFamily="2" charset="2"/>
                </a:rPr>
                <a:t>D</a:t>
              </a:r>
              <a:r>
                <a:rPr lang="en-US" baseline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E/E ~ 10</a:t>
              </a:r>
              <a:r>
                <a:rPr lang="en-US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-20</a:t>
              </a:r>
              <a:r>
                <a:rPr lang="en-US" baseline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~ 0.1 </a:t>
              </a:r>
              <a:r>
                <a:rPr lang="en-US" baseline="0" dirty="0" err="1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mHz</a:t>
              </a:r>
              <a:r>
                <a:rPr lang="en-US" baseline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natural linewidth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35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4274" y="-4158"/>
            <a:ext cx="7320748" cy="113950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Applications of Nuclear Clocks: Timekeeping and Beyond </a:t>
            </a:r>
            <a:endParaRPr lang="de-DE" altLang="de-DE" sz="2800" b="1" u="sng" dirty="0">
              <a:solidFill>
                <a:srgbClr val="057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2" y="65283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25764" y="6475704"/>
            <a:ext cx="3692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 et al., </a:t>
            </a:r>
            <a:r>
              <a:rPr lang="en-US" sz="1200" baseline="0" dirty="0" err="1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Annalen</a:t>
            </a:r>
            <a:r>
              <a:rPr lang="en-US" sz="120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d. </a:t>
            </a:r>
            <a:r>
              <a:rPr lang="en-US" sz="1200" baseline="0" dirty="0" err="1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Physik</a:t>
            </a:r>
            <a:r>
              <a:rPr lang="en-US" sz="120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531, 1800391 (2019)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8979" y="5938370"/>
            <a:ext cx="99277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sz="180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measurements involve monitoring the ratio of nuclear/atomic clocks over time</a:t>
            </a:r>
            <a:r>
              <a:rPr lang="en-US" altLang="de-DE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de-DE" sz="1800" baseline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8949D9-F7B5-4245-859E-908F06A77F67}"/>
              </a:ext>
            </a:extLst>
          </p:cNvPr>
          <p:cNvGrpSpPr/>
          <p:nvPr/>
        </p:nvGrpSpPr>
        <p:grpSpPr>
          <a:xfrm>
            <a:off x="11789" y="3365431"/>
            <a:ext cx="11972442" cy="2453986"/>
            <a:chOff x="11789" y="3074332"/>
            <a:chExt cx="11972442" cy="2453986"/>
          </a:xfrm>
        </p:grpSpPr>
        <p:sp>
          <p:nvSpPr>
            <p:cNvPr id="3" name="TextBox 2"/>
            <p:cNvSpPr txBox="1"/>
            <p:nvPr/>
          </p:nvSpPr>
          <p:spPr>
            <a:xfrm>
              <a:off x="11789" y="3074332"/>
              <a:ext cx="10233892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§"/>
              </a:pPr>
              <a:r>
                <a:rPr lang="en-US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Beyond Timekeeping: </a:t>
              </a:r>
            </a:p>
            <a:p>
              <a:pPr>
                <a:buClr>
                  <a:srgbClr val="FF0000"/>
                </a:buClr>
              </a:pPr>
              <a:r>
                <a:rPr lang="en-US" baseline="0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  Quantum Sensor due to different operation principle compared to atomic clocks: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5765" y="3869932"/>
              <a:ext cx="87392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Coulomb + weak + </a:t>
              </a:r>
              <a:r>
                <a:rPr lang="en-US" u="sng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strong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interaction </a:t>
              </a:r>
              <a:r>
                <a:rPr lang="en-US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contribute to clock frequency </a:t>
              </a:r>
              <a:endPara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60624" y="4708168"/>
              <a:ext cx="48146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sz="1400" baseline="0" dirty="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M.S. </a:t>
              </a:r>
              <a:r>
                <a:rPr lang="en-GB" sz="1400" baseline="0" dirty="0" err="1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Safronova</a:t>
              </a:r>
              <a:r>
                <a:rPr lang="en-GB" sz="1400" baseline="0" dirty="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et al., Rev. Mod. </a:t>
              </a:r>
              <a:r>
                <a:rPr lang="en-GB" sz="1400" baseline="0" dirty="0" err="1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Phys</a:t>
              </a:r>
              <a:r>
                <a:rPr lang="en-GB" sz="1400" baseline="0" dirty="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90, 025008 (2018)</a:t>
              </a:r>
              <a:endParaRPr lang="en-US" sz="160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4988" y="4308935"/>
              <a:ext cx="1023778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sensitivity</a:t>
              </a:r>
              <a:r>
                <a:rPr lang="en-US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to new physics searches: 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enhanced by 10</a:t>
              </a:r>
              <a:r>
                <a:rPr lang="en-US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-10</a:t>
              </a:r>
              <a:r>
                <a:rPr lang="en-US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compared to present clocks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2910" y="4785015"/>
              <a:ext cx="7040880" cy="405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à"/>
              </a:pPr>
              <a:r>
                <a:rPr lang="en-US" baseline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sym typeface="Wingdings" panose="05000000000000000000" pitchFamily="2" charset="2"/>
                </a:rPr>
                <a:t>u</a:t>
              </a:r>
              <a:r>
                <a:rPr lang="en-US" baseline="0" dirty="0">
                  <a:solidFill>
                    <a:srgbClr val="C00000"/>
                  </a:solidFill>
                  <a:effectLst/>
                  <a:latin typeface="Arial" panose="020B0604020202020204" pitchFamily="34" charset="0"/>
                </a:rPr>
                <a:t>nique opportunity for new physics discoveries </a:t>
              </a:r>
              <a:endParaRPr lang="en-GB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640FA38-F8FD-4279-A414-DAF778BD9393}"/>
                </a:ext>
              </a:extLst>
            </p:cNvPr>
            <p:cNvSpPr/>
            <p:nvPr/>
          </p:nvSpPr>
          <p:spPr>
            <a:xfrm>
              <a:off x="7169623" y="5220541"/>
              <a:ext cx="48146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GB" sz="1400" baseline="0" dirty="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E. </a:t>
              </a:r>
              <a:r>
                <a:rPr lang="en-GB" sz="1400" baseline="0" dirty="0" err="1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Peik</a:t>
              </a:r>
              <a:r>
                <a:rPr lang="en-GB" sz="1400" baseline="0" dirty="0">
                  <a:solidFill>
                    <a:srgbClr val="80808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PT et al., Quant. Sci. Tech. 6, 034002 (2021)</a:t>
              </a:r>
              <a:endParaRPr lang="en-US" sz="160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806C55B-9058-407C-904B-AD21EF337594}"/>
              </a:ext>
            </a:extLst>
          </p:cNvPr>
          <p:cNvSpPr txBox="1"/>
          <p:nvPr/>
        </p:nvSpPr>
        <p:spPr>
          <a:xfrm>
            <a:off x="592449" y="1649192"/>
            <a:ext cx="10974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en-US" baseline="0" dirty="0">
                <a:solidFill>
                  <a:schemeClr val="bg2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D</a:t>
            </a:r>
            <a:r>
              <a:rPr lang="en-US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E/E ~ 10</a:t>
            </a:r>
            <a:r>
              <a:rPr lang="en-US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-20  </a:t>
            </a:r>
            <a:r>
              <a:rPr lang="en-US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(~ 0.1 </a:t>
            </a:r>
            <a:r>
              <a:rPr lang="en-US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mHz</a:t>
            </a:r>
            <a:r>
              <a:rPr lang="en-US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nat. linewidth):    extremely stable nuclear frequency standard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9C92BE-E03E-4D3C-818D-A18640BC97BF}"/>
              </a:ext>
            </a:extLst>
          </p:cNvPr>
          <p:cNvSpPr/>
          <p:nvPr/>
        </p:nvSpPr>
        <p:spPr>
          <a:xfrm>
            <a:off x="889629" y="2115558"/>
            <a:ext cx="77400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sz="18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estimat</a:t>
            </a:r>
            <a:r>
              <a:rPr lang="en-US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of 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en-US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 ion clock:  ~ 10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-19</a:t>
            </a:r>
            <a:r>
              <a:rPr lang="en-US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rel. uncertainty</a:t>
            </a:r>
            <a:endParaRPr lang="en-US" sz="1200" baseline="0" dirty="0">
              <a:solidFill>
                <a:srgbClr val="808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9E6A9-6B15-4FA6-82FC-F91F7233E258}"/>
              </a:ext>
            </a:extLst>
          </p:cNvPr>
          <p:cNvSpPr txBox="1"/>
          <p:nvPr/>
        </p:nvSpPr>
        <p:spPr>
          <a:xfrm>
            <a:off x="11789" y="1239591"/>
            <a:ext cx="3074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 nuclear clock: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CB018-BCBE-4967-88B1-C787D436A74B}"/>
              </a:ext>
            </a:extLst>
          </p:cNvPr>
          <p:cNvSpPr/>
          <p:nvPr/>
        </p:nvSpPr>
        <p:spPr>
          <a:xfrm>
            <a:off x="8250574" y="2167427"/>
            <a:ext cx="3940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C.J. Campbell, et al., PRL 108, 120802 (2012)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F00435-4964-4FB0-BF4E-6EF3C9B06693}"/>
              </a:ext>
            </a:extLst>
          </p:cNvPr>
          <p:cNvSpPr txBox="1"/>
          <p:nvPr/>
        </p:nvSpPr>
        <p:spPr>
          <a:xfrm>
            <a:off x="734358" y="2568881"/>
            <a:ext cx="9445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small nuclear moments:  </a:t>
            </a:r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 sensitivity to perturbations by external fields </a:t>
            </a:r>
            <a:endParaRPr lang="en-US" sz="1800" b="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9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3" grpId="0"/>
      <p:bldP spid="24" grpId="0"/>
      <p:bldP spid="5" grpId="0"/>
      <p:bldP spid="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0801" y="9229"/>
            <a:ext cx="5787618" cy="6000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Applications of Nuclear Clocks </a:t>
            </a:r>
            <a:endParaRPr lang="de-DE" altLang="de-DE" sz="2800" b="1" u="sng" dirty="0">
              <a:solidFill>
                <a:srgbClr val="057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2" y="65283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4090" y="6521424"/>
            <a:ext cx="3692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PT et al., </a:t>
            </a:r>
            <a:r>
              <a:rPr lang="en-US" sz="1200" baseline="0" dirty="0" err="1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Annalen</a:t>
            </a:r>
            <a:r>
              <a:rPr lang="en-US" sz="120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d. </a:t>
            </a:r>
            <a:r>
              <a:rPr lang="en-US" sz="1200" baseline="0" dirty="0" err="1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Physik</a:t>
            </a:r>
            <a:r>
              <a:rPr lang="en-US" sz="120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531, 1800391 (2019)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459" y="1210283"/>
            <a:ext cx="599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Temporal variation of fundamental constants</a:t>
            </a:r>
            <a:endParaRPr lang="de-DE" baseline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19138" y="1611699"/>
            <a:ext cx="9446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1"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theoretical expectation: temporal (spatial) variations of fundamental “constants”</a:t>
            </a:r>
            <a:endParaRPr lang="de-DE" b="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25156" y="3067042"/>
            <a:ext cx="87801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de-DE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de-DE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enhanced sensitivity by ~ 10</a:t>
            </a:r>
            <a:r>
              <a:rPr lang="en-US" altLang="de-DE" b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altLang="de-DE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b="0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de-DE" altLang="de-DE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b="0" baseline="0" dirty="0" err="1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altLang="de-DE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b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altLang="de-DE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altLang="de-DE" sz="1800" b="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31973" r="9946" b="18503"/>
          <a:stretch/>
        </p:blipFill>
        <p:spPr>
          <a:xfrm>
            <a:off x="9729163" y="1922576"/>
            <a:ext cx="2354703" cy="189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Rectangle 37"/>
          <p:cNvSpPr/>
          <p:nvPr/>
        </p:nvSpPr>
        <p:spPr>
          <a:xfrm>
            <a:off x="6402105" y="3107523"/>
            <a:ext cx="35634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4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V.V. </a:t>
            </a:r>
            <a:r>
              <a:rPr lang="en-GB" sz="1400" b="0" baseline="0" dirty="0" err="1"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Flambaum</a:t>
            </a:r>
            <a:r>
              <a:rPr lang="en-GB" sz="14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PRL 97, 092502 (2006)</a:t>
            </a:r>
            <a:endParaRPr lang="en-US" sz="1400" b="0" baseline="0" dirty="0">
              <a:solidFill>
                <a:srgbClr val="80808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77119" y="1955064"/>
            <a:ext cx="35363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J.P. </a:t>
            </a:r>
            <a:r>
              <a:rPr lang="en-US" sz="1400" b="0" baseline="0" dirty="0" err="1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Uzan</a:t>
            </a:r>
            <a:r>
              <a:rPr lang="en-US" sz="14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Living Rev. </a:t>
            </a:r>
            <a:r>
              <a:rPr lang="en-US" sz="1400" b="0" baseline="0" dirty="0" err="1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</a:t>
            </a:r>
            <a:r>
              <a:rPr lang="en-US" sz="14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14, 2 (2011) </a:t>
            </a:r>
            <a:endParaRPr lang="de-DE" sz="1800" b="0" baseline="0" dirty="0">
              <a:solidFill>
                <a:srgbClr val="808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497110-7AAE-4561-BCFE-D6EB889B3162}"/>
              </a:ext>
            </a:extLst>
          </p:cNvPr>
          <p:cNvGrpSpPr/>
          <p:nvPr/>
        </p:nvGrpSpPr>
        <p:grpSpPr>
          <a:xfrm>
            <a:off x="792460" y="2157136"/>
            <a:ext cx="7628113" cy="662872"/>
            <a:chOff x="872470" y="5860514"/>
            <a:chExt cx="7628113" cy="662872"/>
          </a:xfrm>
        </p:grpSpPr>
        <p:sp>
          <p:nvSpPr>
            <p:cNvPr id="27" name="Rectangle 34">
              <a:extLst>
                <a:ext uri="{FF2B5EF4-FFF2-40B4-BE49-F238E27FC236}">
                  <a16:creationId xmlns:a16="http://schemas.microsoft.com/office/drawing/2014/main" id="{1B26E017-7706-4FF7-B498-14D8621FFB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544" y="6080830"/>
              <a:ext cx="3281363" cy="4143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sq">
                  <a:solidFill>
                    <a:srgbClr val="000080"/>
                  </a:solidFill>
                  <a:miter lim="800000"/>
                  <a:headEnd type="none" w="lg" len="lg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E424070-1DC9-4CA4-951C-A111B7E8B8C8}"/>
                </a:ext>
              </a:extLst>
            </p:cNvPr>
            <p:cNvSpPr txBox="1"/>
            <p:nvPr/>
          </p:nvSpPr>
          <p:spPr>
            <a:xfrm>
              <a:off x="913979" y="6123276"/>
              <a:ext cx="3399989" cy="400110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0" baseline="0" dirty="0">
                  <a:solidFill>
                    <a:schemeClr val="bg2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r>
                <a:rPr lang="en-US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b="0" baseline="0" dirty="0">
                  <a:solidFill>
                    <a:schemeClr val="bg2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r>
                <a:rPr lang="en-US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= (1</a:t>
              </a:r>
              <a:r>
                <a:rPr lang="en-DE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± 2.5) </a:t>
              </a:r>
              <a:r>
                <a:rPr lang="en-US" sz="2800" baseline="1600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10</a:t>
              </a:r>
              <a:r>
                <a:rPr lang="en-US" b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-19</a:t>
              </a:r>
              <a:r>
                <a:rPr lang="en-US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yr</a:t>
              </a:r>
              <a:r>
                <a:rPr lang="en-US" b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  <a:endParaRPr lang="de-DE" b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390C01B-6B36-4B28-8828-FC497E55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470" y="5860514"/>
              <a:ext cx="457240" cy="64623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EA88A3E-3729-4EA9-BE8E-7A378A018593}"/>
                </a:ext>
              </a:extLst>
            </p:cNvPr>
            <p:cNvSpPr txBox="1"/>
            <p:nvPr/>
          </p:nvSpPr>
          <p:spPr>
            <a:xfrm>
              <a:off x="4341688" y="6134706"/>
              <a:ext cx="41588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M. </a:t>
              </a:r>
              <a:r>
                <a:rPr lang="en-US" sz="1600" b="0" baseline="0" dirty="0" err="1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Filzinger</a:t>
              </a:r>
              <a:r>
                <a:rPr lang="en-DE" sz="16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et al.,  </a:t>
              </a:r>
              <a:r>
                <a:rPr lang="en-DE" sz="16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PRL 1</a:t>
              </a:r>
              <a:r>
                <a:rPr lang="en-US" sz="16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30, 253001</a:t>
              </a:r>
              <a:r>
                <a:rPr lang="en-DE" sz="16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0" baseline="0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(2023)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255DB29-27C7-4E0D-9F8E-EF23869C4D91}"/>
              </a:ext>
            </a:extLst>
          </p:cNvPr>
          <p:cNvSpPr/>
          <p:nvPr/>
        </p:nvSpPr>
        <p:spPr>
          <a:xfrm>
            <a:off x="525156" y="5790235"/>
            <a:ext cx="9190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measurements involve monitoring the ratio of nuclear/atomic clock over time</a:t>
            </a:r>
            <a:r>
              <a:rPr lang="en-US" altLang="de-DE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D56AE0B-3DA7-44A6-9C38-7C60FC8FC912}"/>
              </a:ext>
            </a:extLst>
          </p:cNvPr>
          <p:cNvGrpSpPr/>
          <p:nvPr/>
        </p:nvGrpSpPr>
        <p:grpSpPr>
          <a:xfrm>
            <a:off x="696033" y="4252764"/>
            <a:ext cx="4489482" cy="761176"/>
            <a:chOff x="2905614" y="4482712"/>
            <a:chExt cx="4489482" cy="761176"/>
          </a:xfrm>
        </p:grpSpPr>
        <p:sp>
          <p:nvSpPr>
            <p:cNvPr id="36" name="Rectangle 40">
              <a:extLst>
                <a:ext uri="{FF2B5EF4-FFF2-40B4-BE49-F238E27FC236}">
                  <a16:creationId xmlns:a16="http://schemas.microsoft.com/office/drawing/2014/main" id="{20507EC0-0A5D-4BA5-BBFC-8DB0EEA91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774" y="4577137"/>
              <a:ext cx="4454322" cy="666751"/>
            </a:xfrm>
            <a:prstGeom prst="rect">
              <a:avLst/>
            </a:prstGeom>
            <a:solidFill>
              <a:schemeClr val="bg2"/>
            </a:solidFill>
            <a:ln w="38100" cap="sq">
              <a:solidFill>
                <a:schemeClr val="bg2"/>
              </a:solidFill>
              <a:miter lim="800000"/>
              <a:headEnd type="none" w="lg" len="lg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7" name="Group 44">
              <a:extLst>
                <a:ext uri="{FF2B5EF4-FFF2-40B4-BE49-F238E27FC236}">
                  <a16:creationId xmlns:a16="http://schemas.microsoft.com/office/drawing/2014/main" id="{61005964-B841-487B-BB64-FF37CCA92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05614" y="4482712"/>
              <a:ext cx="4454322" cy="733426"/>
              <a:chOff x="1769" y="1841"/>
              <a:chExt cx="1605" cy="462"/>
            </a:xfrm>
          </p:grpSpPr>
          <p:sp>
            <p:nvSpPr>
              <p:cNvPr id="42" name="Rectangle 43">
                <a:extLst>
                  <a:ext uri="{FF2B5EF4-FFF2-40B4-BE49-F238E27FC236}">
                    <a16:creationId xmlns:a16="http://schemas.microsoft.com/office/drawing/2014/main" id="{DF170592-2F1D-4ED9-8D63-830006CA4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" y="1853"/>
                <a:ext cx="1605" cy="45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cap="sq">
                    <a:solidFill>
                      <a:schemeClr val="bg2"/>
                    </a:solidFill>
                    <a:miter lim="800000"/>
                    <a:headEnd type="none" w="lg" len="lg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bject 30">
                    <a:extLst>
                      <a:ext uri="{FF2B5EF4-FFF2-40B4-BE49-F238E27FC236}">
                        <a16:creationId xmlns:a16="http://schemas.microsoft.com/office/drawing/2014/main" id="{E0CA44B3-A765-4145-9D13-F08C23636DD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769" y="1841"/>
                    <a:ext cx="1576" cy="4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200" i="1" baseline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𝛿𝜔</m:t>
                          </m:r>
                          <m:r>
                            <a:rPr lang="en-US" sz="2200" i="1" baseline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200" i="1" baseline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200" i="1" baseline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200" i="0" baseline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200" i="1" baseline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baseline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𝛿𝛼</m:t>
                              </m:r>
                            </m:num>
                            <m:den>
                              <m:r>
                                <a:rPr lang="en-US" sz="2200" i="1" baseline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r>
                            <a:rPr lang="en-US" sz="2200" i="1" baseline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1" i="1" baseline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f>
                            <m:fPr>
                              <m:ctrlPr>
                                <a:rPr lang="en-US" sz="2200" i="1" baseline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baseline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𝛿𝜔</m:t>
                              </m:r>
                            </m:num>
                            <m:den>
                              <m:r>
                                <a:rPr lang="en-US" sz="2200" i="1" baseline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sz="2200" i="1" baseline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i="1" baseline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𝐾</m:t>
                          </m:r>
                          <m:f>
                            <m:fPr>
                              <m:ctrlPr>
                                <a:rPr lang="en-US" sz="2200" i="1" baseline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 baseline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𝛿𝛼</m:t>
                              </m:r>
                            </m:num>
                            <m:den>
                              <m:r>
                                <a:rPr lang="en-US" sz="2200" i="1" baseline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oMath>
                      </m:oMathPara>
                    </a14:m>
                    <a:endParaRPr lang="en-US" sz="2200" baseline="0" dirty="0"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43" name="Object 30">
                    <a:extLst>
                      <a:ext uri="{FF2B5EF4-FFF2-40B4-BE49-F238E27FC236}">
                        <a16:creationId xmlns:a16="http://schemas.microsoft.com/office/drawing/2014/main" id="{E0CA44B3-A765-4145-9D13-F08C23636D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769" y="1841"/>
                    <a:ext cx="1576" cy="45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5" name="Rectangle 49">
            <a:extLst>
              <a:ext uri="{FF2B5EF4-FFF2-40B4-BE49-F238E27FC236}">
                <a16:creationId xmlns:a16="http://schemas.microsoft.com/office/drawing/2014/main" id="{253E07BE-4DF2-4F82-8B31-50E84E2E2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647" y="4275905"/>
            <a:ext cx="1069975" cy="704850"/>
          </a:xfrm>
          <a:prstGeom prst="rect">
            <a:avLst/>
          </a:prstGeom>
          <a:solidFill>
            <a:schemeClr val="bg2"/>
          </a:solidFill>
          <a:ln w="38100" cap="sq">
            <a:solidFill>
              <a:schemeClr val="bg2"/>
            </a:solidFill>
            <a:miter lim="800000"/>
            <a:headEnd type="none" w="lg" len="lg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647BB6F-8DAF-4897-93EC-76463DD983F3}"/>
              </a:ext>
            </a:extLst>
          </p:cNvPr>
          <p:cNvGrpSpPr/>
          <p:nvPr/>
        </p:nvGrpSpPr>
        <p:grpSpPr>
          <a:xfrm>
            <a:off x="8074922" y="4241017"/>
            <a:ext cx="1378474" cy="723413"/>
            <a:chOff x="3891542" y="4275307"/>
            <a:chExt cx="1378474" cy="723413"/>
          </a:xfrm>
        </p:grpSpPr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F347DEFB-D369-4C2B-AB21-02C04A294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562" y="4293870"/>
              <a:ext cx="1069975" cy="7048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sq">
                  <a:solidFill>
                    <a:srgbClr val="000080"/>
                  </a:solidFill>
                  <a:miter lim="800000"/>
                  <a:headEnd type="none" w="lg" len="lg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32">
                  <a:extLst>
                    <a:ext uri="{FF2B5EF4-FFF2-40B4-BE49-F238E27FC236}">
                      <a16:creationId xmlns:a16="http://schemas.microsoft.com/office/drawing/2014/main" id="{4CB65CB6-3941-4D22-9AA3-377116C26AEB}"/>
                    </a:ext>
                  </a:extLst>
                </p:cNvPr>
                <p:cNvSpPr txBox="1"/>
                <p:nvPr/>
              </p:nvSpPr>
              <p:spPr bwMode="auto">
                <a:xfrm>
                  <a:off x="3891542" y="4275307"/>
                  <a:ext cx="1378474" cy="7048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baseline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200" i="1" baseline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200" i="1" baseline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200" i="1" baseline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sz="2200" i="1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200" i="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200" i="1" baseline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</m:oMath>
                    </m:oMathPara>
                  </a14:m>
                  <a:endParaRPr lang="en-US" sz="2200" baseline="0" dirty="0"/>
                </a:p>
              </p:txBody>
            </p:sp>
          </mc:Choice>
          <mc:Fallback xmlns="">
            <p:sp>
              <p:nvSpPr>
                <p:cNvPr id="15" name="Object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91542" y="4275307"/>
                  <a:ext cx="1378474" cy="70485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 Box 36">
            <a:extLst>
              <a:ext uri="{FF2B5EF4-FFF2-40B4-BE49-F238E27FC236}">
                <a16:creationId xmlns:a16="http://schemas.microsoft.com/office/drawing/2014/main" id="{16B48B2F-28C7-4F5F-8A6B-103EF9FE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400" y="4373878"/>
            <a:ext cx="25186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80"/>
                </a:solidFill>
                <a:miter lim="800000"/>
                <a:headEnd type="none" w="lg" len="lg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enhancement factor:</a:t>
            </a:r>
            <a:endParaRPr lang="de-DE" altLang="de-DE" b="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56">
            <a:extLst>
              <a:ext uri="{FF2B5EF4-FFF2-40B4-BE49-F238E27FC236}">
                <a16:creationId xmlns:a16="http://schemas.microsoft.com/office/drawing/2014/main" id="{90679893-90F5-499E-902E-8B98EECBA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9" y="3709337"/>
            <a:ext cx="93119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80"/>
                </a:solidFill>
                <a:miter lim="800000"/>
                <a:headEnd type="none" w="lg" len="lg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EA1F0A"/>
              </a:buClr>
              <a:buFont typeface="Wingdings" panose="05000000000000000000" pitchFamily="2" charset="2"/>
              <a:buChar char="§"/>
            </a:pPr>
            <a:r>
              <a:rPr lang="en-US" altLang="de-DE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sensitivity of </a:t>
            </a:r>
            <a:r>
              <a:rPr lang="en-US" altLang="de-DE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altLang="de-DE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 transition frequency </a:t>
            </a:r>
            <a:r>
              <a:rPr lang="en-US" altLang="de-DE" baseline="0" dirty="0">
                <a:solidFill>
                  <a:srgbClr val="0000FF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en-US" altLang="de-DE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temporal variation of </a:t>
            </a:r>
            <a:r>
              <a:rPr lang="en-US" altLang="de-DE" baseline="0" dirty="0">
                <a:solidFill>
                  <a:srgbClr val="0000FF"/>
                </a:solidFill>
                <a:effectLst/>
                <a:latin typeface="Symbol" pitchFamily="18" charset="2"/>
              </a:rPr>
              <a:t>a</a:t>
            </a:r>
            <a:r>
              <a:rPr lang="en-US" altLang="de-DE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de-DE" sz="2400" baseline="0" dirty="0">
              <a:solidFill>
                <a:srgbClr val="0000FF"/>
              </a:solidFill>
              <a:effectLst/>
            </a:endParaRPr>
          </a:p>
        </p:txBody>
      </p:sp>
      <p:sp>
        <p:nvSpPr>
          <p:cNvPr id="52" name="Text Box 58">
            <a:extLst>
              <a:ext uri="{FF2B5EF4-FFF2-40B4-BE49-F238E27FC236}">
                <a16:creationId xmlns:a16="http://schemas.microsoft.com/office/drawing/2014/main" id="{F305169F-1F50-4557-8DA3-2A5CEFD6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340" y="5224747"/>
            <a:ext cx="6483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80"/>
                </a:solidFill>
                <a:miter lim="800000"/>
                <a:headEnd type="none" w="lg" len="lg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b="0" baseline="0" dirty="0">
                <a:solidFill>
                  <a:schemeClr val="bg2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altLang="de-DE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de-DE" b="0" baseline="-2500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de-DE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Coulomb energy difference between </a:t>
            </a:r>
            <a:r>
              <a:rPr lang="en-US" altLang="de-DE" b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229</a:t>
            </a:r>
            <a:r>
              <a:rPr lang="en-US" altLang="de-DE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Th, </a:t>
            </a:r>
            <a:r>
              <a:rPr lang="en-US" altLang="de-DE" b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229m</a:t>
            </a:r>
            <a:r>
              <a:rPr lang="en-US" altLang="de-DE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</a:p>
        </p:txBody>
      </p:sp>
    </p:spTree>
    <p:extLst>
      <p:ext uri="{BB962C8B-B14F-4D97-AF65-F5344CB8AC3E}">
        <p14:creationId xmlns:p14="http://schemas.microsoft.com/office/powerpoint/2010/main" val="391250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38" grpId="0"/>
      <p:bldP spid="48" grpId="0"/>
      <p:bldP spid="4" grpId="0"/>
      <p:bldP spid="45" grpId="0" animBg="1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09799" y="53833"/>
            <a:ext cx="5787618" cy="6000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Applications of Nuclear Clocks </a:t>
            </a:r>
            <a:endParaRPr lang="de-DE" altLang="de-DE" sz="2800" b="1" u="sng" dirty="0">
              <a:solidFill>
                <a:srgbClr val="057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29" y="65283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3EDAC8-937C-41CC-8BC1-64D53500B3BA}"/>
              </a:ext>
            </a:extLst>
          </p:cNvPr>
          <p:cNvSpPr txBox="1"/>
          <p:nvPr/>
        </p:nvSpPr>
        <p:spPr>
          <a:xfrm>
            <a:off x="8991" y="1504738"/>
            <a:ext cx="3278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 for Dark Matter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3669C68-F6C0-4AA0-BCF3-4D5EB54D3E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1" t="65237" r="36116" b="12553"/>
          <a:stretch/>
        </p:blipFill>
        <p:spPr bwMode="auto">
          <a:xfrm>
            <a:off x="9277860" y="2943454"/>
            <a:ext cx="2893755" cy="163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16BFE1B-69F5-406B-8D4B-D6BE05A403A6}"/>
              </a:ext>
            </a:extLst>
          </p:cNvPr>
          <p:cNvSpPr/>
          <p:nvPr/>
        </p:nvSpPr>
        <p:spPr>
          <a:xfrm>
            <a:off x="269589" y="3303465"/>
            <a:ext cx="8725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transient: use networks of ultra-precise synchronized clocks</a:t>
            </a:r>
            <a:endParaRPr lang="en-US" sz="1800" b="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en-US" sz="1800" b="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endParaRPr lang="en-US" sz="1800" b="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more stringent limits: non-transient variations of fundamental constants</a:t>
            </a:r>
          </a:p>
          <a:p>
            <a:pPr>
              <a:buClr>
                <a:srgbClr val="FF0000"/>
              </a:buClr>
            </a:pPr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(back action of ambient matter on scalar field)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FEF41-0918-49C7-B4A9-A5EB2A394B13}"/>
              </a:ext>
            </a:extLst>
          </p:cNvPr>
          <p:cNvSpPr txBox="1"/>
          <p:nvPr/>
        </p:nvSpPr>
        <p:spPr>
          <a:xfrm>
            <a:off x="306122" y="2863334"/>
            <a:ext cx="8037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0" i="1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topological dark matter</a:t>
            </a:r>
            <a:r>
              <a:rPr lang="en-US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monopoles, 1D strings, 2D ‘domain walls’   </a:t>
            </a:r>
            <a:endParaRPr lang="de-DE" sz="1800" b="0" baseline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BF08D7F-A85E-45CE-97C4-98F221F175D4}"/>
              </a:ext>
            </a:extLst>
          </p:cNvPr>
          <p:cNvSpPr/>
          <p:nvPr/>
        </p:nvSpPr>
        <p:spPr>
          <a:xfrm>
            <a:off x="4719000" y="2358643"/>
            <a:ext cx="7471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Van Tilburg et al., PRL 115, 011802 (2015), </a:t>
            </a:r>
            <a:r>
              <a:rPr lang="en-US" sz="1600" b="0" baseline="0" dirty="0" err="1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Hees</a:t>
            </a:r>
            <a:r>
              <a:rPr lang="en-US" sz="16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PRL 117, 061301 (2016)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827511-4240-4C59-91FD-1125907E1312}"/>
              </a:ext>
            </a:extLst>
          </p:cNvPr>
          <p:cNvSpPr txBox="1"/>
          <p:nvPr/>
        </p:nvSpPr>
        <p:spPr>
          <a:xfrm>
            <a:off x="4433497" y="3637766"/>
            <a:ext cx="491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baseline="0" dirty="0" err="1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Derevianko</a:t>
            </a:r>
            <a:r>
              <a:rPr lang="en-US" sz="16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lang="en-US" sz="1600" b="0" baseline="0" dirty="0" err="1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Pospelov</a:t>
            </a:r>
            <a:r>
              <a:rPr lang="en-US" sz="16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, Nat. Phys. 10, 933 (2014)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42D412-41D9-4EE9-9AA9-AFA636A1E36F}"/>
              </a:ext>
            </a:extLst>
          </p:cNvPr>
          <p:cNvSpPr/>
          <p:nvPr/>
        </p:nvSpPr>
        <p:spPr>
          <a:xfrm>
            <a:off x="292448" y="1985955"/>
            <a:ext cx="1187669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i="1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ultralight scalar fields: </a:t>
            </a:r>
            <a:r>
              <a:rPr lang="en-US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searches for oscillatory variation of fundamental consta</a:t>
            </a:r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nts </a:t>
            </a:r>
            <a:r>
              <a:rPr lang="nl-NL" sz="14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  <a:p>
            <a:r>
              <a:rPr lang="nl-NL" sz="14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nl-NL" sz="16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Arvanitaki et al., PRD 91, 015015 (2015), </a:t>
            </a:r>
            <a:endParaRPr lang="nl-NL" sz="1400" b="0" baseline="0" dirty="0">
              <a:solidFill>
                <a:srgbClr val="808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F2724F-8749-4274-9200-D49A2304E631}"/>
              </a:ext>
            </a:extLst>
          </p:cNvPr>
          <p:cNvSpPr txBox="1"/>
          <p:nvPr/>
        </p:nvSpPr>
        <p:spPr>
          <a:xfrm>
            <a:off x="4448642" y="4847986"/>
            <a:ext cx="2689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baseline="0" dirty="0"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Y. Stadnik, PRD 102 (2020)</a:t>
            </a:r>
          </a:p>
        </p:txBody>
      </p:sp>
    </p:spTree>
    <p:extLst>
      <p:ext uri="{BB962C8B-B14F-4D97-AF65-F5344CB8AC3E}">
        <p14:creationId xmlns:p14="http://schemas.microsoft.com/office/powerpoint/2010/main" val="1359324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16925" y="53833"/>
            <a:ext cx="7419019" cy="6000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Ultra-light DM: combined exclusion plot </a:t>
            </a:r>
            <a:endParaRPr lang="de-DE" altLang="de-DE" sz="2800" b="1" u="sng" dirty="0">
              <a:solidFill>
                <a:srgbClr val="0579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29" y="652838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de-DE" sz="1600" baseline="0" dirty="0">
              <a:solidFill>
                <a:schemeClr val="bg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A79FB2-F96B-4B9E-AC5D-14EC0D1A487B}"/>
              </a:ext>
            </a:extLst>
          </p:cNvPr>
          <p:cNvSpPr txBox="1"/>
          <p:nvPr/>
        </p:nvSpPr>
        <p:spPr>
          <a:xfrm>
            <a:off x="1647651" y="704354"/>
            <a:ext cx="775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1800" b="0" baseline="-250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strength of the </a:t>
            </a:r>
            <a:r>
              <a:rPr kumimoji="1" lang="en-US" sz="18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scalar DM coupling to the electromagnetic field tensor </a:t>
            </a:r>
          </a:p>
          <a:p>
            <a:r>
              <a:rPr kumimoji="1" lang="en-US" sz="1800" b="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relative to the strength of gravity</a:t>
            </a:r>
            <a:r>
              <a:rPr lang="en-US" sz="1800" b="0" baseline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A54A1-AB92-4B8C-990D-11D2076C859F}"/>
              </a:ext>
            </a:extLst>
          </p:cNvPr>
          <p:cNvSpPr txBox="1"/>
          <p:nvPr/>
        </p:nvSpPr>
        <p:spPr>
          <a:xfrm>
            <a:off x="8761855" y="4876133"/>
            <a:ext cx="32880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Snowmass 2021 White Paper:</a:t>
            </a:r>
          </a:p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New Horizons: </a:t>
            </a:r>
          </a:p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Scalar and Vector Ultralight </a:t>
            </a:r>
          </a:p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Dark Matter,</a:t>
            </a:r>
          </a:p>
          <a:p>
            <a:r>
              <a:rPr lang="en-US" sz="1800" b="0" baseline="0" dirty="0">
                <a:solidFill>
                  <a:schemeClr val="bg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arXiv:2203.14915v1 [hep-ex]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878ADB-D722-40A3-A807-648BE2494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t="9097" r="11275" b="52289"/>
          <a:stretch/>
        </p:blipFill>
        <p:spPr>
          <a:xfrm>
            <a:off x="463137" y="1348413"/>
            <a:ext cx="7941144" cy="51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98782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">
  <a:themeElements>
    <a:clrScheme name="Moder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Moder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sq" cmpd="sng" algn="ctr">
          <a:solidFill>
            <a:srgbClr val="000080"/>
          </a:solidFill>
          <a:prstDash val="solid"/>
          <a:round/>
          <a:headEnd type="triangle" w="lg" len="lg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1" i="0" u="none" strike="noStrike" cap="none" normalizeH="0" baseline="30000" smtClean="0">
            <a:ln>
              <a:noFill/>
            </a:ln>
            <a:solidFill>
              <a:srgbClr val="EA1F0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sq" cmpd="sng" algn="ctr">
          <a:solidFill>
            <a:srgbClr val="000080"/>
          </a:solidFill>
          <a:prstDash val="solid"/>
          <a:round/>
          <a:headEnd type="triangle" w="lg" len="lg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000" b="1" i="0" u="none" strike="noStrike" cap="none" normalizeH="0" baseline="30000" smtClean="0">
            <a:ln>
              <a:noFill/>
            </a:ln>
            <a:solidFill>
              <a:srgbClr val="EA1F0A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Moder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2077</Words>
  <Application>Microsoft Office PowerPoint</Application>
  <PresentationFormat>Widescreen</PresentationFormat>
  <Paragraphs>317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KodchiangUPC</vt:lpstr>
      <vt:lpstr>Symbol</vt:lpstr>
      <vt:lpstr>Times New Roman</vt:lpstr>
      <vt:lpstr>Wingdings</vt:lpstr>
      <vt:lpstr>Modern</vt:lpstr>
      <vt:lpstr>Formel</vt:lpstr>
      <vt:lpstr>PowerPoint Presentation</vt:lpstr>
      <vt:lpstr>PowerPoint Presentation</vt:lpstr>
      <vt:lpstr>PowerPoint Presentation</vt:lpstr>
      <vt:lpstr>Thorium Nuclear Clock</vt:lpstr>
      <vt:lpstr>Unique properties of the  229mTh Isomer</vt:lpstr>
      <vt:lpstr>Applications of Nuclear Clocks: Timekeeping and Beyond </vt:lpstr>
      <vt:lpstr>Applications of Nuclear Clocks </vt:lpstr>
      <vt:lpstr>Applications of Nuclear Clocks </vt:lpstr>
      <vt:lpstr>Ultra-light DM: combined exclusion plot </vt:lpstr>
      <vt:lpstr>Characterization of 229mTh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to ….</vt:lpstr>
    </vt:vector>
  </TitlesOfParts>
  <Company>GSI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Thirolf</dc:creator>
  <cp:lastModifiedBy>Peter Thirolf</cp:lastModifiedBy>
  <cp:revision>2811</cp:revision>
  <cp:lastPrinted>2003-05-21T14:35:36Z</cp:lastPrinted>
  <dcterms:created xsi:type="dcterms:W3CDTF">2003-02-25T13:44:20Z</dcterms:created>
  <dcterms:modified xsi:type="dcterms:W3CDTF">2025-09-16T07:29:47Z</dcterms:modified>
</cp:coreProperties>
</file>