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2" r:id="rId3"/>
  </p:sldMasterIdLst>
  <p:notesMasterIdLst>
    <p:notesMasterId r:id="rId25"/>
  </p:notesMasterIdLst>
  <p:sldIdLst>
    <p:sldId id="257" r:id="rId4"/>
    <p:sldId id="693" r:id="rId5"/>
    <p:sldId id="703" r:id="rId6"/>
    <p:sldId id="705" r:id="rId7"/>
    <p:sldId id="676" r:id="rId8"/>
    <p:sldId id="695" r:id="rId9"/>
    <p:sldId id="678" r:id="rId10"/>
    <p:sldId id="677" r:id="rId11"/>
    <p:sldId id="675" r:id="rId12"/>
    <p:sldId id="686" r:id="rId13"/>
    <p:sldId id="701" r:id="rId14"/>
    <p:sldId id="687" r:id="rId15"/>
    <p:sldId id="696" r:id="rId16"/>
    <p:sldId id="692" r:id="rId17"/>
    <p:sldId id="691" r:id="rId18"/>
    <p:sldId id="694" r:id="rId19"/>
    <p:sldId id="688" r:id="rId20"/>
    <p:sldId id="700" r:id="rId21"/>
    <p:sldId id="681" r:id="rId22"/>
    <p:sldId id="635" r:id="rId23"/>
    <p:sldId id="6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AC9"/>
    <a:srgbClr val="FE5858"/>
    <a:srgbClr val="EEEE40"/>
    <a:srgbClr val="78C3ED"/>
    <a:srgbClr val="33B18F"/>
    <a:srgbClr val="E5E5E5"/>
    <a:srgbClr val="F1F1F1"/>
    <a:srgbClr val="F3F3F3"/>
    <a:srgbClr val="FEFEF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411" autoAdjust="0"/>
  </p:normalViewPr>
  <p:slideViewPr>
    <p:cSldViewPr snapToGrid="0">
      <p:cViewPr varScale="1">
        <p:scale>
          <a:sx n="71" d="100"/>
          <a:sy n="71" d="100"/>
        </p:scale>
        <p:origin x="76" y="116"/>
      </p:cViewPr>
      <p:guideLst/>
    </p:cSldViewPr>
  </p:slideViewPr>
  <p:outlineViewPr>
    <p:cViewPr>
      <p:scale>
        <a:sx n="100" d="100"/>
        <a:sy n="100" d="100"/>
      </p:scale>
      <p:origin x="0" y="-18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A7DD-8BC0-4089-8556-1B95524FBEE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9517-F1C1-4001-BCE2-378EE17B87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2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31E5-6CD9-6EE4-AC28-7180E427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5114F30-CA5C-D7A1-FE9F-8D6A61E4D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A02027-6A3D-0446-7F35-9EFB6391D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BD1CD0-9F02-3BDC-4306-CD6C2A91A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95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F235C-06F0-4ECD-9C6F-672DF73CF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B3D98B-E8C9-6E8B-8042-67EBA12F7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C9C7EC-A141-6602-F5AC-D2C253BA8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B1440D-69F0-E1F9-B06C-466B80F62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2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C6FDB-3A2E-B939-EF18-C300E9D10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D44A9B-E814-F6F6-ED99-46EA7C72A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2A6A81-DBBD-0A17-EDB6-32A329E0A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9EB02F-C890-170A-163B-6F4E7D862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A6AB-4508-BE53-7BBC-6D6B5A51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CE69D4-CC0E-182A-9900-7ED9D0A5E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94ED3B-6DE3-2E26-F0F2-442AA90C3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B38B00-16A9-F898-6319-06AEFF2C1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D8B67-9DB2-6F41-18E8-5998FC821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86AC98-93A6-C5C0-B625-C896CF8EB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991BCB-F15D-A1E1-32EC-FEF2C60D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6393B-2B77-B1D5-65F3-EA0367AB3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1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F2F83-EE7F-BEC7-A5A3-04C579E8D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5C3D5A-A3CC-A0FD-5C73-03FCAC5ED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2DCA3F-2104-3433-8E62-A8345A886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32CD4D-EDA1-12A9-7316-E34CE5C3D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4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93DCD-DCC2-0B70-76B9-3D2DB7360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4F451F-951D-42A5-D141-A1F69A58C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71F2F26-277B-DEAC-CB90-8C7A37271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4B916E-B8E5-262F-7ABE-B6050D8AF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52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2B879-C32B-35A9-50B4-B07D051A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5075EF-FC15-5F39-FFC8-F7705F162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1E8D4B1-088D-2F44-05DA-42AAB2087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DA6125-EFC0-E321-3E86-E2EE57972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96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C1A1-DBA2-0D2B-B1AA-A139815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A3E792E-9972-804D-B7C8-93CE5640B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AE7A129-F51D-D818-EE5C-673C93537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616600-8074-071B-07AA-CF26A2554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83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0F8C4-95A5-8D6D-C7C4-AF8F3510D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D5D51A5-BB2E-D844-6B08-029637D3F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5DF55C-9337-989B-A90E-FF7DBE2CB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16451-0244-0AD4-09C6-750B1140D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6631-D19A-307C-9534-F48FFCAD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B920447-71A9-4343-460A-FEFEA5EFE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5246F0-51CE-34C4-2730-B3555E250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2696DF-B7AF-DFFB-AB77-620B2C3DE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26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55AA5-BEF5-2C0C-48AE-CB10D596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C9BCAC-6BFA-9520-11AA-6218CF433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23E26D-D260-02DD-86CE-5252B3A60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684E2D-030B-DD0A-441A-21815F6E4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64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45B39-07D9-F6D0-9CFF-7EED5080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3544CC-05A7-88A0-F15B-B2ED945FD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25F823-7D69-6D76-B1F5-C9378051D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1237E1-B6DA-DB92-1818-B1CB297C3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4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6642E-21E9-BA2D-C0F4-734CF3FA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C9B86B-0454-AC9A-788A-36B09573B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244ECB-6465-905F-9A40-501A008E6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6B2FF6-D5D8-FE84-1073-278592EB6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4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6AD7-486B-61F1-7127-0856AC35B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283777-019F-17BD-CF63-2F74AE411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708DD2-9BDA-E153-3CDC-12E67D133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192A29-468D-78D7-BE7A-E485BB3A7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4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2416D-DCB5-AE18-146B-A195B8627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35F1BF-3C96-CBBB-DD00-6CE7912A0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F380AF-D55D-310A-B0EB-F593191AC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DC373-0BD1-CFA6-8387-7F659D1E8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4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75E4-D290-95EF-117D-ED2ADDDA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FB9E3FD-5F20-E380-866A-CE267998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829A8FD-2BEC-39A7-FEC6-C59D26C01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7B7831-3A98-F3E1-E79C-41E1E099D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E4EB-B213-C347-615B-DBC493A7A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0681DE-22A3-E8A7-C318-B054C72B7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97562D-125F-A1CD-870F-F9AC4C4F6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C54212-1D4C-C839-E564-414F769BF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48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8B8EF-5C2B-FA3A-EDAB-DE270D058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4B2E7E-2338-C963-CD57-712B512F4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2D347A-1A2E-825D-3D0F-8A3C12083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FAFC89-7933-FE6E-D4C3-353379405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16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62F71-F1CF-30D9-F5DE-F1FB31B07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07A46-ACEC-52D9-F85D-B385A56B9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9EE9F8-23F6-9030-97FE-33388B82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9685-665F-4541-B122-6CC76F7AD5F1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2355B0-1890-1359-8EF2-93077699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906629-9FF1-CE20-E236-DB93FA2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D18C2-9BF3-4EEB-03DF-A539AE4E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4B3F7C-52C2-7D79-E550-01EB3932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A5B0C-CADD-6E8F-B3A9-0B947AED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963-DE09-4520-8317-3107AA0142E8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73E5F4-6B4C-0737-DFAB-FD6ADFA2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B6ED6-5EEF-911B-DF89-DD2F00F8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90E017-B458-EDEE-DE02-7B68D5F4B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7AD675-6A8A-1C1C-A8CD-E1CC5C1D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46E3F6-6822-0B4A-1342-1FE9247E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338E-F791-4296-BD98-A2E573E5014C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C105F-15E2-F444-50B5-E5BBBA3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96437-1661-5D2B-5B79-38B9C4C6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D2AF-D4CA-485A-A1AD-FFC15499609D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7704-1D30-4158-8DB4-470F67338544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3BBC7-BB6E-2E75-D398-BC941D00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86E847-F1AA-FAAA-A038-D88F444B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41062-2989-21D1-87E9-AE2F49FD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1975-505A-4CC0-BE99-71E559502227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0CBB2F-BDFA-5747-908D-0415AF63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907D18-EB96-D5CA-705E-FC9F7505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94372-6F7F-2D09-824B-964B217A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D44719-266E-2EE4-63CB-C7C6D707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C49B2A-E79C-E66A-A543-D59B8A26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8666-1912-475D-8C3A-2E219F7E8BD9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1A5B9-D3A9-85EA-7C41-131A00F1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7AEA1-600E-9910-1F0A-18A5153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3D5DF-CBFE-4924-5F9C-89E85C5B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0FC71F-EE76-ECD3-E2DB-77F558DF1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BC27D7-DB9C-9593-11A7-36E7BD7E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B7798E-60FC-5617-1540-331972CA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2F1F-F5E3-423F-A80C-0C345835ABE5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9785F-2493-1F2E-6294-E550B1ED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F8C398-2CA3-3C54-03A4-C57D05C0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FFD80-3FE4-ABD1-B3D1-F3BD8E7A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2071AE-78F8-576D-9FB1-979FCE68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7C8DC7-6D27-8DF4-D0A9-AF01C2D5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EAF032-4E1C-2168-2E41-391B25D03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76BBAE-3A51-9EC1-2E99-82F0F9392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CC8A6D-A55E-DA3E-CCEF-090573C1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28B0-7D31-49EF-9477-026BEB100CC4}" type="datetime1">
              <a:rPr lang="en-US" smtClean="0"/>
              <a:t>9/26/2025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837DAB-B0B1-2B4C-6559-320DD960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012179-7C75-5732-E8C1-7897988B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D7DE5-4236-EBF0-B8D5-C340325F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CBE1DB-69D1-FD81-62F4-6017E75B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04A-D143-414D-A3D5-6C34677AC6C9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FEEA38-AEBD-0D5B-B97F-5968A1AB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EF3770-C467-A94B-2A8C-95F0D871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504C12-8708-960E-39E1-B5D51471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C9F8-A399-4BCF-9562-292D7103398C}" type="datetime1">
              <a:rPr lang="en-US" smtClean="0"/>
              <a:t>9/26/2025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DCB0F4-B69D-511D-02E2-1CD28877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7E6D76-CB63-B9F9-FC30-9BCFD726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9678D-A8F1-F615-A310-3AFB286C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47862-1A2E-51E3-1D0C-94FBEFD6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B9B828-0837-DC1A-6EB8-6CDC058BA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F1DBC4-7A29-2CAF-617B-DCC4D01B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9CE-D6B1-478A-A48F-A945A3B7C8A4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84E407-B6F9-AC8E-169B-53398B0A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EC790F-CC40-C974-7FF9-B6A24830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5A5DE-3FBE-9463-908A-BD3ED720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215D6A-E702-8153-899B-684A39124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88C2DE-D344-BE9D-7BE7-795B7B14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64586-7ECC-CFA4-C2A4-F67AC467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7DB-8CB8-4E55-90BB-20FC2AB5ABF9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8660BF-4F70-E5FD-FB8F-97968BDE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D78C15-FDB6-BB1D-C141-F1984E0B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10B356-EB52-4B1C-8912-0C9E48CC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650D7C-03D9-E288-F9CA-B182392B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E9113-ECF3-CCE1-0D72-3E1A669CD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FC76F-B599-4749-A550-4219A53ED81F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FA336-8028-E035-1985-5B1F2D68B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CC5113-9390-4DA0-B9A3-317D0BF23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A123-CEA2-4D01-9656-447E8FD7A8A4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9831-C380-46A7-A4C1-9A4C8D685037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7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E788253-5D9B-4813-B164-117BB026F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99" y="406612"/>
            <a:ext cx="11140611" cy="138053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nuclear matter: </a:t>
            </a:r>
            <a:r>
              <a:rPr lang="en-US" sz="4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developments and connections to the nuclear energy functional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1E02F-BEC9-40EB-B08D-C183CDE2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8904B4D-6AA8-A20E-249F-FED144CE9D8B}"/>
              </a:ext>
            </a:extLst>
          </p:cNvPr>
          <p:cNvGrpSpPr/>
          <p:nvPr/>
        </p:nvGrpSpPr>
        <p:grpSpPr>
          <a:xfrm>
            <a:off x="-232883" y="1984235"/>
            <a:ext cx="11724241" cy="2035450"/>
            <a:chOff x="-237559" y="2441435"/>
            <a:chExt cx="11724241" cy="2035450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8EB703E-AD2E-4516-90AE-EEE88FB5A9DD}"/>
                </a:ext>
              </a:extLst>
            </p:cNvPr>
            <p:cNvSpPr txBox="1"/>
            <p:nvPr/>
          </p:nvSpPr>
          <p:spPr>
            <a:xfrm>
              <a:off x="-237559" y="3461222"/>
              <a:ext cx="11724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000" dirty="0">
                  <a:solidFill>
                    <a:srgbClr val="000000"/>
                  </a:solidFill>
                  <a:latin typeface="Calibri" panose="020F0502020204030204"/>
                </a:rPr>
                <a:t>Institut für Kernphysik 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/>
                </a:rPr>
                <a:t>and PRISMA+ Cluster of Excellence</a:t>
              </a:r>
              <a:r>
                <a:rPr lang="de-DE" sz="3000" dirty="0">
                  <a:solidFill>
                    <a:srgbClr val="000000"/>
                  </a:solidFill>
                  <a:latin typeface="Calibri" panose="020F0502020204030204"/>
                </a:rPr>
                <a:t>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Johannes Gutenberg-Universität Mainz</a:t>
              </a:r>
              <a:endPara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C6DE9B4E-632D-0A45-46F8-2514CB25F901}"/>
                </a:ext>
              </a:extLst>
            </p:cNvPr>
            <p:cNvGrpSpPr/>
            <p:nvPr/>
          </p:nvGrpSpPr>
          <p:grpSpPr>
            <a:xfrm>
              <a:off x="1301313" y="2441435"/>
              <a:ext cx="10185369" cy="955954"/>
              <a:chOff x="1469196" y="3064904"/>
              <a:chExt cx="10185369" cy="955954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708BA8F9-6850-8685-276E-BB586AF7C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920" t="8134" r="7891" b="8889"/>
              <a:stretch/>
            </p:blipFill>
            <p:spPr>
              <a:xfrm>
                <a:off x="8557583" y="3064904"/>
                <a:ext cx="1281553" cy="923330"/>
              </a:xfrm>
              <a:prstGeom prst="rect">
                <a:avLst/>
              </a:prstGeom>
            </p:spPr>
          </p:pic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8C178B9-F9E9-FE34-D155-B31C1BA0C6D7}"/>
                  </a:ext>
                </a:extLst>
              </p:cNvPr>
              <p:cNvSpPr txBox="1"/>
              <p:nvPr/>
            </p:nvSpPr>
            <p:spPr>
              <a:xfrm>
                <a:off x="2167548" y="3097528"/>
                <a:ext cx="69044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5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Francesco</a:t>
                </a:r>
                <a:r>
                  <a:rPr lang="it-IT" sz="5400" dirty="0"/>
                  <a:t> Marino</a:t>
                </a:r>
                <a:endParaRPr lang="en-US" sz="5400" dirty="0">
                  <a:solidFill>
                    <a:srgbClr val="000000"/>
                  </a:solidFill>
                  <a:latin typeface="Helvetica Neue"/>
                </a:endParaRPr>
              </a:p>
            </p:txBody>
          </p:sp>
          <p:pic>
            <p:nvPicPr>
              <p:cNvPr id="1026" name="Picture 2" descr="ARIS">
                <a:extLst>
                  <a:ext uri="{FF2B5EF4-FFF2-40B4-BE49-F238E27FC236}">
                    <a16:creationId xmlns:a16="http://schemas.microsoft.com/office/drawing/2014/main" id="{3EFD265B-0629-E165-BF04-94A7D566C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196" y="3247152"/>
                <a:ext cx="698352" cy="698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Immagine 5" descr="Immagine che contiene Carattere, Elementi grafici, logo, simbolo&#10;&#10;Descrizione generata automaticamente">
                <a:extLst>
                  <a:ext uri="{FF2B5EF4-FFF2-40B4-BE49-F238E27FC236}">
                    <a16:creationId xmlns:a16="http://schemas.microsoft.com/office/drawing/2014/main" id="{75A14383-CC90-2864-F336-CDA4A7251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3599" y="3339774"/>
                <a:ext cx="1630966" cy="480623"/>
              </a:xfrm>
              <a:prstGeom prst="rect">
                <a:avLst/>
              </a:prstGeom>
            </p:spPr>
          </p:pic>
        </p:grp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3F7361-FFB8-1F20-498D-189B500A3690}"/>
              </a:ext>
            </a:extLst>
          </p:cNvPr>
          <p:cNvSpPr txBox="1"/>
          <p:nvPr/>
        </p:nvSpPr>
        <p:spPr>
          <a:xfrm>
            <a:off x="1842775" y="5698169"/>
            <a:ext cx="7430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/>
              </a:rPr>
              <a:t>European Nuclear Physics Conference 2025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/>
              </a:rPr>
              <a:t>Caen, France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0076C9-639D-07E8-5E2A-B413480C3F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66" t="9018" r="1008" b="5390"/>
          <a:stretch>
            <a:fillRect/>
          </a:stretch>
        </p:blipFill>
        <p:spPr>
          <a:xfrm>
            <a:off x="2844544" y="4158872"/>
            <a:ext cx="5569386" cy="15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B50FB-9723-A2C3-A087-EAEF12B3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97575-2809-88BD-5C28-EB263653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2EAB19-9F53-7F66-AEC2-419D4A6A5AA8}"/>
              </a:ext>
            </a:extLst>
          </p:cNvPr>
          <p:cNvSpPr txBox="1"/>
          <p:nvPr/>
        </p:nvSpPr>
        <p:spPr>
          <a:xfrm>
            <a:off x="223611" y="114883"/>
            <a:ext cx="544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interaction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dependence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CDFE92F-E16D-2A78-9AF4-14E387213106}"/>
              </a:ext>
            </a:extLst>
          </p:cNvPr>
          <p:cNvGrpSpPr/>
          <p:nvPr/>
        </p:nvGrpSpPr>
        <p:grpSpPr>
          <a:xfrm>
            <a:off x="382386" y="753243"/>
            <a:ext cx="7346920" cy="5900222"/>
            <a:chOff x="83162" y="862818"/>
            <a:chExt cx="7026318" cy="564275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613CFC5-F8AF-63E2-CEC0-81DE4DAD812A}"/>
                </a:ext>
              </a:extLst>
            </p:cNvPr>
            <p:cNvSpPr txBox="1"/>
            <p:nvPr/>
          </p:nvSpPr>
          <p:spPr>
            <a:xfrm>
              <a:off x="1060581" y="862818"/>
              <a:ext cx="60488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Saturation point of symmetric nuclear matter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1D0A6F61-9B94-A673-4862-46DAC0DF0BB7}"/>
                </a:ext>
              </a:extLst>
            </p:cNvPr>
            <p:cNvGrpSpPr/>
            <p:nvPr/>
          </p:nvGrpSpPr>
          <p:grpSpPr>
            <a:xfrm>
              <a:off x="83162" y="1282645"/>
              <a:ext cx="6765678" cy="5222923"/>
              <a:chOff x="73637" y="1273120"/>
              <a:chExt cx="6765678" cy="5222923"/>
            </a:xfrm>
          </p:grpSpPr>
          <p:pic>
            <p:nvPicPr>
              <p:cNvPr id="7" name="Immagine 6" descr="Immagine che contiene testo, schermata, diagramm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D1746EE6-D3AD-EDBC-2362-93AE946AD8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" t="129" r="952" b="836"/>
              <a:stretch>
                <a:fillRect/>
              </a:stretch>
            </p:blipFill>
            <p:spPr>
              <a:xfrm>
                <a:off x="73637" y="1273120"/>
                <a:ext cx="6765678" cy="5222923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32C3411-BBBF-44D7-A5DC-4ED9A309571A}"/>
                  </a:ext>
                </a:extLst>
              </p:cNvPr>
              <p:cNvSpPr txBox="1"/>
              <p:nvPr/>
            </p:nvSpPr>
            <p:spPr>
              <a:xfrm>
                <a:off x="1706499" y="2970196"/>
                <a:ext cx="1924051" cy="707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Empirical saturation box</a:t>
                </a:r>
                <a:endParaRPr lang="en-US" sz="2000" i="1" dirty="0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848F8D4-2B97-2BEE-DB4A-E60A47277EB4}"/>
                  </a:ext>
                </a:extLst>
              </p:cNvPr>
              <p:cNvSpPr txBox="1"/>
              <p:nvPr/>
            </p:nvSpPr>
            <p:spPr>
              <a:xfrm>
                <a:off x="913875" y="5366286"/>
                <a:ext cx="5236066" cy="420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FM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al.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lang="en-US" sz="1800" dirty="0">
                    <a:solidFill>
                      <a:srgbClr val="C00000"/>
                    </a:solidFill>
                    <a:latin typeface="Calibri" panose="020F0502020204030204"/>
                  </a:rPr>
                  <a:t>Phys. Rev. C </a:t>
                </a:r>
                <a:r>
                  <a:rPr lang="en-US" sz="1800" b="1" dirty="0">
                    <a:solidFill>
                      <a:srgbClr val="C00000"/>
                    </a:solidFill>
                    <a:latin typeface="Calibri" panose="020F0502020204030204"/>
                  </a:rPr>
                  <a:t>110</a:t>
                </a:r>
                <a:r>
                  <a:rPr lang="en-US" sz="1800" dirty="0">
                    <a:solidFill>
                      <a:srgbClr val="C00000"/>
                    </a:solidFill>
                    <a:latin typeface="Calibri" panose="020F0502020204030204"/>
                  </a:rPr>
                  <a:t>, 054322 (2024)</a:t>
                </a:r>
              </a:p>
            </p:txBody>
          </p:sp>
        </p:grp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5EEF66-BDD6-F072-85AC-248A19B41B95}"/>
              </a:ext>
            </a:extLst>
          </p:cNvPr>
          <p:cNvSpPr txBox="1"/>
          <p:nvPr/>
        </p:nvSpPr>
        <p:spPr>
          <a:xfrm>
            <a:off x="7790086" y="1831702"/>
            <a:ext cx="383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The dependence on the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interaction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is the dominant uncertainty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787480-8E96-E684-E1CA-1F4D17CFAE51}"/>
              </a:ext>
            </a:extLst>
          </p:cNvPr>
          <p:cNvSpPr txBox="1"/>
          <p:nvPr/>
        </p:nvSpPr>
        <p:spPr>
          <a:xfrm>
            <a:off x="7794568" y="3736323"/>
            <a:ext cx="4101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But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simultaneous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description of symmetric matter and finite nuclei with chiral potentials can be achieved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A4C5D2B-B196-EAE3-59E3-11E4DDC1C2CF}"/>
              </a:ext>
            </a:extLst>
          </p:cNvPr>
          <p:cNvSpPr/>
          <p:nvPr/>
        </p:nvSpPr>
        <p:spPr>
          <a:xfrm rot="4698265">
            <a:off x="3479622" y="2999203"/>
            <a:ext cx="1037663" cy="2293408"/>
          </a:xfrm>
          <a:prstGeom prst="ellips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91FE2-62C4-9A73-1F43-A247C9C8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968114-271F-FF5D-24F3-195CAB67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100D8E2-2A14-2DD3-181B-68CC74E221BB}"/>
              </a:ext>
            </a:extLst>
          </p:cNvPr>
          <p:cNvGrpSpPr/>
          <p:nvPr/>
        </p:nvGrpSpPr>
        <p:grpSpPr>
          <a:xfrm>
            <a:off x="949844" y="942493"/>
            <a:ext cx="5655494" cy="5667868"/>
            <a:chOff x="838201" y="844446"/>
            <a:chExt cx="5885793" cy="589867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27A8A46-E034-979D-8399-C957D6EA5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596" t="6268" r="6732" b="1961"/>
            <a:stretch>
              <a:fillRect/>
            </a:stretch>
          </p:blipFill>
          <p:spPr>
            <a:xfrm>
              <a:off x="838201" y="844446"/>
              <a:ext cx="5885793" cy="5898671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8000A9A-7827-AD97-403C-8F246EB810A2}"/>
                </a:ext>
              </a:extLst>
            </p:cNvPr>
            <p:cNvSpPr txBox="1"/>
            <p:nvPr/>
          </p:nvSpPr>
          <p:spPr>
            <a:xfrm rot="18730192">
              <a:off x="3110423" y="4918470"/>
              <a:ext cx="1941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E4444"/>
                  </a:solidFill>
                </a:rPr>
                <a:t>Fermi energy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05784C-8858-2B40-31D7-35568E12AE84}"/>
              </a:ext>
            </a:extLst>
          </p:cNvPr>
          <p:cNvSpPr txBox="1"/>
          <p:nvPr/>
        </p:nvSpPr>
        <p:spPr>
          <a:xfrm>
            <a:off x="223611" y="114883"/>
            <a:ext cx="1000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How do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nucleons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distribute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713324-5DA6-DDF7-434C-3630138E503F}"/>
              </a:ext>
            </a:extLst>
          </p:cNvPr>
          <p:cNvSpPr txBox="1"/>
          <p:nvPr/>
        </p:nvSpPr>
        <p:spPr>
          <a:xfrm>
            <a:off x="351923" y="6308209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FM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 et al., to be submitted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852E206-9C59-02B7-5258-E076E9C8C11A}"/>
              </a:ext>
            </a:extLst>
          </p:cNvPr>
          <p:cNvGrpSpPr/>
          <p:nvPr/>
        </p:nvGrpSpPr>
        <p:grpSpPr>
          <a:xfrm>
            <a:off x="6874654" y="1797401"/>
            <a:ext cx="5433741" cy="1979026"/>
            <a:chOff x="6792042" y="1370634"/>
            <a:chExt cx="5433741" cy="1979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24C4E46A-B503-DD50-AD2D-E6A77AA9D007}"/>
                    </a:ext>
                  </a:extLst>
                </p:cNvPr>
                <p:cNvSpPr txBox="1"/>
                <p:nvPr/>
              </p:nvSpPr>
              <p:spPr>
                <a:xfrm>
                  <a:off x="6811573" y="1370634"/>
                  <a:ext cx="54142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Calibri" panose="020F0502020204030204"/>
                    </a:rPr>
                    <a:t>Spectral functions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a14:m>
                  <a:r>
                    <a:rPr kumimoji="0" lang="en-US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24C4E46A-B503-DD50-AD2D-E6A77AA9D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1573" y="1370634"/>
                  <a:ext cx="541421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365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9384875B-3388-E9B2-CAC5-F6ACFD2BCEE2}"/>
                    </a:ext>
                  </a:extLst>
                </p:cNvPr>
                <p:cNvSpPr txBox="1"/>
                <p:nvPr/>
              </p:nvSpPr>
              <p:spPr>
                <a:xfrm>
                  <a:off x="6792042" y="2149331"/>
                  <a:ext cx="478054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kumimoji="0" lang="en-US" sz="2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≈ 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p</a:t>
                  </a:r>
                  <a:r>
                    <a:rPr lang="en-US" sz="2400" noProof="0" dirty="0" err="1">
                      <a:solidFill>
                        <a:prstClr val="black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robability</a:t>
                  </a:r>
                  <a:r>
                    <a:rPr lang="en-US" sz="2400" noProof="0" dirty="0">
                      <a:solidFill>
                        <a:prstClr val="black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of a nucleon propagating with momentum </a:t>
                  </a:r>
                  <a:r>
                    <a:rPr lang="en-US" sz="2400" i="1" noProof="0" dirty="0">
                      <a:solidFill>
                        <a:prstClr val="black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k</a:t>
                  </a:r>
                  <a:r>
                    <a:rPr lang="en-US" sz="2400" noProof="0" dirty="0">
                      <a:solidFill>
                        <a:prstClr val="black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and energy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400" noProof="0" dirty="0">
                      <a:solidFill>
                        <a:prstClr val="black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 </a:t>
                  </a:r>
                  <a:r>
                    <a:rPr kumimoji="0" lang="en-US" sz="2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9384875B-3388-E9B2-CAC5-F6ACFD2BC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042" y="2149331"/>
                  <a:ext cx="4780548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2041" t="-4082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A1414518-0498-36ED-E684-F5A44FCCE169}"/>
              </a:ext>
            </a:extLst>
          </p:cNvPr>
          <p:cNvGrpSpPr/>
          <p:nvPr/>
        </p:nvGrpSpPr>
        <p:grpSpPr>
          <a:xfrm>
            <a:off x="3350256" y="875313"/>
            <a:ext cx="3161399" cy="811414"/>
            <a:chOff x="3301417" y="855409"/>
            <a:chExt cx="3161399" cy="811414"/>
          </a:xfrm>
        </p:grpSpPr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B46F5DBD-DC27-BAFE-B52F-79BBFE265B2F}"/>
                </a:ext>
              </a:extLst>
            </p:cNvPr>
            <p:cNvSpPr/>
            <p:nvPr/>
          </p:nvSpPr>
          <p:spPr>
            <a:xfrm rot="5400000">
              <a:off x="3737046" y="419780"/>
              <a:ext cx="706105" cy="1577364"/>
            </a:xfrm>
            <a:prstGeom prst="ellips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5858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40791F3-7FC7-109C-0020-4CC6FB6FBE88}"/>
                </a:ext>
              </a:extLst>
            </p:cNvPr>
            <p:cNvSpPr txBox="1"/>
            <p:nvPr/>
          </p:nvSpPr>
          <p:spPr>
            <a:xfrm rot="19624975">
              <a:off x="4081141" y="1205158"/>
              <a:ext cx="2381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0" i="1" u="none" strike="noStrike" kern="1200" cap="none" spc="0" normalizeH="0" baseline="0" noProof="0" dirty="0">
                  <a:solidFill>
                    <a:srgbClr val="89AAC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Quasiparticles</a:t>
              </a:r>
              <a:endParaRPr lang="en-US" sz="2400" i="1" dirty="0">
                <a:solidFill>
                  <a:srgbClr val="89AAC9"/>
                </a:solidFill>
              </a:endParaRP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48B5524-2843-B7F4-DE5C-2F96D700A126}"/>
              </a:ext>
            </a:extLst>
          </p:cNvPr>
          <p:cNvGrpSpPr/>
          <p:nvPr/>
        </p:nvGrpSpPr>
        <p:grpSpPr>
          <a:xfrm>
            <a:off x="4878781" y="2872368"/>
            <a:ext cx="5287295" cy="2476649"/>
            <a:chOff x="4878781" y="2872368"/>
            <a:chExt cx="5287295" cy="2476649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A26FAB6F-648E-DE49-F754-C4DB8074B25C}"/>
                </a:ext>
              </a:extLst>
            </p:cNvPr>
            <p:cNvSpPr/>
            <p:nvPr/>
          </p:nvSpPr>
          <p:spPr>
            <a:xfrm>
              <a:off x="4878781" y="2872368"/>
              <a:ext cx="1217219" cy="776037"/>
            </a:xfrm>
            <a:prstGeom prst="rect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061CC36E-7C22-FEAD-6BC2-EA1AF9532751}"/>
                </a:ext>
              </a:extLst>
            </p:cNvPr>
            <p:cNvSpPr txBox="1"/>
            <p:nvPr/>
          </p:nvSpPr>
          <p:spPr>
            <a:xfrm>
              <a:off x="6874654" y="4518020"/>
              <a:ext cx="32914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Interactions induce </a:t>
              </a:r>
              <a:r>
                <a:rPr lang="en-US" sz="2400" b="1" dirty="0"/>
                <a:t>fragmentation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1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F4EB7-44B7-A47C-211D-A09C4B88A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2C8148-F65E-F3A3-6538-0594D74B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056904-203B-B066-E5E9-230BE6236BF0}"/>
              </a:ext>
            </a:extLst>
          </p:cNvPr>
          <p:cNvSpPr txBox="1"/>
          <p:nvPr/>
        </p:nvSpPr>
        <p:spPr>
          <a:xfrm>
            <a:off x="223611" y="114883"/>
            <a:ext cx="500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Momentum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distributions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F9F6D29-AC68-12FA-E57A-CA267E2F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50" y="4495992"/>
            <a:ext cx="1872329" cy="430131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40A40F15-E1AB-D366-632E-A8BD1496E53D}"/>
              </a:ext>
            </a:extLst>
          </p:cNvPr>
          <p:cNvSpPr/>
          <p:nvPr/>
        </p:nvSpPr>
        <p:spPr>
          <a:xfrm>
            <a:off x="4727277" y="1802920"/>
            <a:ext cx="1106910" cy="143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8F400A74-9257-E6A0-8E9C-7CFE50C6285E}"/>
              </a:ext>
            </a:extLst>
          </p:cNvPr>
          <p:cNvGrpSpPr/>
          <p:nvPr/>
        </p:nvGrpSpPr>
        <p:grpSpPr>
          <a:xfrm>
            <a:off x="194744" y="967981"/>
            <a:ext cx="11167682" cy="4924903"/>
            <a:chOff x="186118" y="1152310"/>
            <a:chExt cx="11167682" cy="4924903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3639FE18-F27E-D365-4188-211073804A18}"/>
                </a:ext>
              </a:extLst>
            </p:cNvPr>
            <p:cNvGrpSpPr/>
            <p:nvPr/>
          </p:nvGrpSpPr>
          <p:grpSpPr>
            <a:xfrm>
              <a:off x="186118" y="1152310"/>
              <a:ext cx="11167682" cy="4924903"/>
              <a:chOff x="186118" y="1152310"/>
              <a:chExt cx="11167682" cy="4924903"/>
            </a:xfrm>
          </p:grpSpPr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B7F883B6-CDB7-C07D-97E9-4EBD0D0B8263}"/>
                  </a:ext>
                </a:extLst>
              </p:cNvPr>
              <p:cNvGrpSpPr/>
              <p:nvPr/>
            </p:nvGrpSpPr>
            <p:grpSpPr>
              <a:xfrm>
                <a:off x="186118" y="1152310"/>
                <a:ext cx="11167682" cy="4924903"/>
                <a:chOff x="186118" y="997035"/>
                <a:chExt cx="11167682" cy="4924903"/>
              </a:xfrm>
            </p:grpSpPr>
            <p:grpSp>
              <p:nvGrpSpPr>
                <p:cNvPr id="38" name="Gruppo 37">
                  <a:extLst>
                    <a:ext uri="{FF2B5EF4-FFF2-40B4-BE49-F238E27FC236}">
                      <a16:creationId xmlns:a16="http://schemas.microsoft.com/office/drawing/2014/main" id="{75685AF2-2BE6-3BA5-64BF-3ED395814CDF}"/>
                    </a:ext>
                  </a:extLst>
                </p:cNvPr>
                <p:cNvGrpSpPr/>
                <p:nvPr/>
              </p:nvGrpSpPr>
              <p:grpSpPr>
                <a:xfrm>
                  <a:off x="186118" y="997035"/>
                  <a:ext cx="11167682" cy="4924903"/>
                  <a:chOff x="186118" y="902147"/>
                  <a:chExt cx="11167682" cy="4924903"/>
                </a:xfrm>
              </p:grpSpPr>
              <p:grpSp>
                <p:nvGrpSpPr>
                  <p:cNvPr id="31" name="Gruppo 30">
                    <a:extLst>
                      <a:ext uri="{FF2B5EF4-FFF2-40B4-BE49-F238E27FC236}">
                        <a16:creationId xmlns:a16="http://schemas.microsoft.com/office/drawing/2014/main" id="{6A0B0A3D-63AF-C790-934D-0965224201E9}"/>
                      </a:ext>
                    </a:extLst>
                  </p:cNvPr>
                  <p:cNvGrpSpPr/>
                  <p:nvPr/>
                </p:nvGrpSpPr>
                <p:grpSpPr>
                  <a:xfrm>
                    <a:off x="186118" y="902147"/>
                    <a:ext cx="11167682" cy="4924903"/>
                    <a:chOff x="120771" y="928026"/>
                    <a:chExt cx="11167682" cy="4924903"/>
                  </a:xfrm>
                </p:grpSpPr>
                <p:grpSp>
                  <p:nvGrpSpPr>
                    <p:cNvPr id="22" name="Gruppo 21">
                      <a:extLst>
                        <a:ext uri="{FF2B5EF4-FFF2-40B4-BE49-F238E27FC236}">
                          <a16:creationId xmlns:a16="http://schemas.microsoft.com/office/drawing/2014/main" id="{975B490F-2A12-D76E-C96E-3A9E1F9DB7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71" y="1345721"/>
                      <a:ext cx="11167682" cy="4507208"/>
                      <a:chOff x="120771" y="1345721"/>
                      <a:chExt cx="11167682" cy="4507208"/>
                    </a:xfrm>
                  </p:grpSpPr>
                  <p:grpSp>
                    <p:nvGrpSpPr>
                      <p:cNvPr id="13" name="Gruppo 12">
                        <a:extLst>
                          <a:ext uri="{FF2B5EF4-FFF2-40B4-BE49-F238E27FC236}">
                            <a16:creationId xmlns:a16="http://schemas.microsoft.com/office/drawing/2014/main" id="{62EE27DE-DA3F-64EB-0990-769BB34D40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1102" y="1345721"/>
                        <a:ext cx="10667351" cy="4183811"/>
                        <a:chOff x="422694" y="1281749"/>
                        <a:chExt cx="10667351" cy="3954908"/>
                      </a:xfrm>
                    </p:grpSpPr>
                    <p:pic>
                      <p:nvPicPr>
                        <p:cNvPr id="4" name="Immagine 3">
                          <a:extLst>
                            <a:ext uri="{FF2B5EF4-FFF2-40B4-BE49-F238E27FC236}">
                              <a16:creationId xmlns:a16="http://schemas.microsoft.com/office/drawing/2014/main" id="{B6B6AC41-3BC1-5FDF-6B68-6ADDFD432A7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1718" t="1081" r="3177" b="5100"/>
                        <a:stretch>
                          <a:fillRect/>
                        </a:stretch>
                      </p:blipFill>
                      <p:spPr>
                        <a:xfrm>
                          <a:off x="422694" y="1281749"/>
                          <a:ext cx="5281916" cy="395490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" name="Immagine 8">
                          <a:extLst>
                            <a:ext uri="{FF2B5EF4-FFF2-40B4-BE49-F238E27FC236}">
                              <a16:creationId xmlns:a16="http://schemas.microsoft.com/office/drawing/2014/main" id="{5F379FC3-0EA9-F328-7C1C-FF6003D4D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rcRect l="6415" t="4116" r="6056" b="8246"/>
                        <a:stretch>
                          <a:fillRect/>
                        </a:stretch>
                      </p:blipFill>
                      <p:spPr>
                        <a:xfrm>
                          <a:off x="5808129" y="1290375"/>
                          <a:ext cx="5281916" cy="3881047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18" name="Immagine 17">
                        <a:extLst>
                          <a:ext uri="{FF2B5EF4-FFF2-40B4-BE49-F238E27FC236}">
                            <a16:creationId xmlns:a16="http://schemas.microsoft.com/office/drawing/2014/main" id="{8BD0268A-6150-2C13-36B5-58A2338565A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rcRect l="16460" t="6452" r="17348" b="10846"/>
                      <a:stretch>
                        <a:fillRect/>
                      </a:stretch>
                    </p:blipFill>
                    <p:spPr>
                      <a:xfrm>
                        <a:off x="120771" y="3012030"/>
                        <a:ext cx="396812" cy="66282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" name="Immagine 19">
                        <a:extLst>
                          <a:ext uri="{FF2B5EF4-FFF2-40B4-BE49-F238E27FC236}">
                            <a16:creationId xmlns:a16="http://schemas.microsoft.com/office/drawing/2014/main" id="{9373D493-91DC-8B67-0A58-D547B078B5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rcRect b="23513"/>
                      <a:stretch>
                        <a:fillRect/>
                      </a:stretch>
                    </p:blipFill>
                    <p:spPr>
                      <a:xfrm>
                        <a:off x="3180271" y="5529532"/>
                        <a:ext cx="802259" cy="32339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Immagine 20">
                        <a:extLst>
                          <a:ext uri="{FF2B5EF4-FFF2-40B4-BE49-F238E27FC236}">
                            <a16:creationId xmlns:a16="http://schemas.microsoft.com/office/drawing/2014/main" id="{D8D133BB-D3E7-B09B-11DF-7BB77C053DA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rcRect b="23513"/>
                      <a:stretch>
                        <a:fillRect/>
                      </a:stretch>
                    </p:blipFill>
                    <p:spPr>
                      <a:xfrm>
                        <a:off x="8502767" y="5529532"/>
                        <a:ext cx="802259" cy="32339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6" name="CasellaDiTesto 25">
                      <a:extLst>
                        <a:ext uri="{FF2B5EF4-FFF2-40B4-BE49-F238E27FC236}">
                          <a16:creationId xmlns:a16="http://schemas.microsoft.com/office/drawing/2014/main" id="{6A709744-A8E4-FCFC-0916-BDB0CEBEF4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84365" y="928026"/>
                      <a:ext cx="329142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Pure neutron matter</a:t>
                      </a:r>
                    </a:p>
                  </p:txBody>
                </p:sp>
                <p:sp>
                  <p:nvSpPr>
                    <p:cNvPr id="30" name="CasellaDiTesto 29">
                      <a:extLst>
                        <a:ext uri="{FF2B5EF4-FFF2-40B4-BE49-F238E27FC236}">
                          <a16:creationId xmlns:a16="http://schemas.microsoft.com/office/drawing/2014/main" id="{B2ABE082-F304-5E45-DD91-A7099C3A12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33178" y="931009"/>
                      <a:ext cx="3541436" cy="4664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Symmetric nuclear matter</a:t>
                      </a:r>
                    </a:p>
                  </p:txBody>
                </p:sp>
              </p:grpSp>
              <p:grpSp>
                <p:nvGrpSpPr>
                  <p:cNvPr id="37" name="Gruppo 36">
                    <a:extLst>
                      <a:ext uri="{FF2B5EF4-FFF2-40B4-BE49-F238E27FC236}">
                        <a16:creationId xmlns:a16="http://schemas.microsoft.com/office/drawing/2014/main" id="{8845334F-8FEA-A3F0-B240-23DB4AABE608}"/>
                      </a:ext>
                    </a:extLst>
                  </p:cNvPr>
                  <p:cNvGrpSpPr/>
                  <p:nvPr/>
                </p:nvGrpSpPr>
                <p:grpSpPr>
                  <a:xfrm>
                    <a:off x="1410072" y="3801163"/>
                    <a:ext cx="2685051" cy="675686"/>
                    <a:chOff x="1410072" y="3801163"/>
                    <a:chExt cx="2685051" cy="675686"/>
                  </a:xfrm>
                </p:grpSpPr>
                <p:sp>
                  <p:nvSpPr>
                    <p:cNvPr id="35" name="CasellaDiTesto 34">
                      <a:extLst>
                        <a:ext uri="{FF2B5EF4-FFF2-40B4-BE49-F238E27FC236}">
                          <a16:creationId xmlns:a16="http://schemas.microsoft.com/office/drawing/2014/main" id="{07D318A8-610D-5684-D854-D7947ADDA6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10072" y="3801163"/>
                      <a:ext cx="268505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High-momentum tail</a:t>
                      </a:r>
                    </a:p>
                  </p:txBody>
                </p:sp>
                <p:sp>
                  <p:nvSpPr>
                    <p:cNvPr id="36" name="Freccia in giù 35">
                      <a:extLst>
                        <a:ext uri="{FF2B5EF4-FFF2-40B4-BE49-F238E27FC236}">
                          <a16:creationId xmlns:a16="http://schemas.microsoft.com/office/drawing/2014/main" id="{4AD0B4E2-995F-8F50-D521-5F029BF9B89C}"/>
                        </a:ext>
                      </a:extLst>
                    </p:cNvPr>
                    <p:cNvSpPr/>
                    <p:nvPr/>
                  </p:nvSpPr>
                  <p:spPr>
                    <a:xfrm rot="18117739">
                      <a:off x="3314109" y="4145834"/>
                      <a:ext cx="152155" cy="509875"/>
                    </a:xfrm>
                    <a:prstGeom prst="downArrow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308E74DE-8270-61AE-B851-25B4AD7941D4}"/>
                    </a:ext>
                  </a:extLst>
                </p:cNvPr>
                <p:cNvGrpSpPr/>
                <p:nvPr/>
              </p:nvGrpSpPr>
              <p:grpSpPr>
                <a:xfrm>
                  <a:off x="6974668" y="2138502"/>
                  <a:ext cx="2127901" cy="1899129"/>
                  <a:chOff x="7388736" y="2231479"/>
                  <a:chExt cx="2127901" cy="1899129"/>
                </a:xfrm>
              </p:grpSpPr>
              <p:sp>
                <p:nvSpPr>
                  <p:cNvPr id="39" name="Ovale 38">
                    <a:extLst>
                      <a:ext uri="{FF2B5EF4-FFF2-40B4-BE49-F238E27FC236}">
                        <a16:creationId xmlns:a16="http://schemas.microsoft.com/office/drawing/2014/main" id="{E647A866-4920-C2BB-A205-F655D5EC4907}"/>
                      </a:ext>
                    </a:extLst>
                  </p:cNvPr>
                  <p:cNvSpPr/>
                  <p:nvPr/>
                </p:nvSpPr>
                <p:spPr>
                  <a:xfrm>
                    <a:off x="8762210" y="2231479"/>
                    <a:ext cx="439943" cy="788357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ccia in giù 39">
                    <a:extLst>
                      <a:ext uri="{FF2B5EF4-FFF2-40B4-BE49-F238E27FC236}">
                        <a16:creationId xmlns:a16="http://schemas.microsoft.com/office/drawing/2014/main" id="{8484AC12-479C-3520-25C4-C596F990FE92}"/>
                      </a:ext>
                    </a:extLst>
                  </p:cNvPr>
                  <p:cNvSpPr/>
                  <p:nvPr/>
                </p:nvSpPr>
                <p:spPr>
                  <a:xfrm rot="13947744">
                    <a:off x="8373643" y="2871309"/>
                    <a:ext cx="158089" cy="605414"/>
                  </a:xfrm>
                  <a:prstGeom prst="downArrow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2C022603-13F6-3EE8-6142-1337B4E3B54A}"/>
                      </a:ext>
                    </a:extLst>
                  </p:cNvPr>
                  <p:cNvSpPr txBox="1"/>
                  <p:nvPr/>
                </p:nvSpPr>
                <p:spPr>
                  <a:xfrm>
                    <a:off x="7388736" y="3422722"/>
                    <a:ext cx="2127901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Discontinuity at the Fermi surface</a:t>
                    </a:r>
                  </a:p>
                </p:txBody>
              </p:sp>
            </p:grpSp>
          </p:grp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3CAD34B1-534E-FECB-0CB1-73D05D0C9D8D}"/>
                  </a:ext>
                </a:extLst>
              </p:cNvPr>
              <p:cNvSpPr/>
              <p:nvPr/>
            </p:nvSpPr>
            <p:spPr>
              <a:xfrm>
                <a:off x="4695878" y="1756301"/>
                <a:ext cx="1106910" cy="1433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191355B1-5839-8489-79AB-A46F6FF880ED}"/>
                </a:ext>
              </a:extLst>
            </p:cNvPr>
            <p:cNvSpPr/>
            <p:nvPr/>
          </p:nvSpPr>
          <p:spPr>
            <a:xfrm>
              <a:off x="10005355" y="1836695"/>
              <a:ext cx="1106910" cy="1433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1F7DB31E-5C30-4FB3-4E65-ADD931EA128A}"/>
              </a:ext>
            </a:extLst>
          </p:cNvPr>
          <p:cNvGrpSpPr/>
          <p:nvPr/>
        </p:nvGrpSpPr>
        <p:grpSpPr>
          <a:xfrm>
            <a:off x="4393110" y="2076189"/>
            <a:ext cx="940728" cy="1712590"/>
            <a:chOff x="4603126" y="2024571"/>
            <a:chExt cx="1019469" cy="1855937"/>
          </a:xfrm>
        </p:grpSpPr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2949E16C-A47D-7199-8A92-B89BA8670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4257" t="6073" r="8536" b="7821"/>
            <a:stretch>
              <a:fillRect/>
            </a:stretch>
          </p:blipFill>
          <p:spPr>
            <a:xfrm>
              <a:off x="4603126" y="2483762"/>
              <a:ext cx="1006164" cy="13967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08019B7C-3D46-F4CE-1991-70671BDF71D9}"/>
                    </a:ext>
                  </a:extLst>
                </p:cNvPr>
                <p:cNvSpPr txBox="1"/>
                <p:nvPr/>
              </p:nvSpPr>
              <p:spPr>
                <a:xfrm>
                  <a:off x="4681055" y="2024571"/>
                  <a:ext cx="9415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400" dirty="0"/>
                    <a:t> [fm</a:t>
                  </a:r>
                  <a:r>
                    <a:rPr lang="en-US" sz="2400" baseline="30000" dirty="0"/>
                    <a:t>-3</a:t>
                  </a:r>
                  <a:r>
                    <a:rPr lang="en-US" sz="2400" dirty="0"/>
                    <a:t>]</a:t>
                  </a:r>
                </a:p>
              </p:txBody>
            </p:sp>
          </mc:Choice>
          <mc:Fallback xmlns="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08019B7C-3D46-F4CE-1991-70671BDF71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055" y="2024571"/>
                  <a:ext cx="94154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2587" t="-29091" r="-27972"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D6CCAC-4823-B6B7-69FD-76914297F6AE}"/>
              </a:ext>
            </a:extLst>
          </p:cNvPr>
          <p:cNvSpPr txBox="1"/>
          <p:nvPr/>
        </p:nvSpPr>
        <p:spPr>
          <a:xfrm>
            <a:off x="6648647" y="1652366"/>
            <a:ext cx="3682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FM 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et al, </a:t>
            </a:r>
            <a:r>
              <a:rPr lang="en-US" dirty="0" err="1">
                <a:solidFill>
                  <a:srgbClr val="C00000"/>
                </a:solidFill>
                <a:latin typeface="Calibri" panose="020F0502020204030204"/>
              </a:rPr>
              <a:t>PoS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 QNP2024, 180 (2025)</a:t>
            </a:r>
          </a:p>
        </p:txBody>
      </p:sp>
    </p:spTree>
    <p:extLst>
      <p:ext uri="{BB962C8B-B14F-4D97-AF65-F5344CB8AC3E}">
        <p14:creationId xmlns:p14="http://schemas.microsoft.com/office/powerpoint/2010/main" val="340159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B0A15-5C71-9EC0-A19B-2CA6CFD10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936BE5-4975-DFE5-B039-CC7006D1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12E398-2D7B-2E34-2731-48AECC86B741}"/>
              </a:ext>
            </a:extLst>
          </p:cNvPr>
          <p:cNvSpPr txBox="1"/>
          <p:nvPr/>
        </p:nvSpPr>
        <p:spPr>
          <a:xfrm>
            <a:off x="1950170" y="2705725"/>
            <a:ext cx="7486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4400" i="1" dirty="0">
                <a:solidFill>
                  <a:prstClr val="black"/>
                </a:solidFill>
                <a:latin typeface="Calibri" panose="020F0502020204030204"/>
              </a:rPr>
              <a:t>Ab </a:t>
            </a:r>
            <a:r>
              <a:rPr lang="it-IT" sz="4400" i="1" dirty="0" err="1">
                <a:solidFill>
                  <a:prstClr val="black"/>
                </a:solidFill>
                <a:latin typeface="Calibri" panose="020F0502020204030204"/>
              </a:rPr>
              <a:t>initio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-constrained</a:t>
            </a:r>
            <a:r>
              <a:rPr lang="it-IT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4400" dirty="0">
                <a:solidFill>
                  <a:prstClr val="black"/>
                </a:solidFill>
                <a:latin typeface="Calibri" panose="020F0502020204030204"/>
              </a:rPr>
              <a:t> energy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density</a:t>
            </a:r>
            <a:r>
              <a:rPr lang="it-IT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functionals</a:t>
            </a:r>
            <a:endParaRPr lang="it-IT" sz="4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623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1E86F-36CD-A48C-EA9C-E84A18DB1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6C8A5D-9660-1F51-AEF7-96A09E86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9569A5-E664-007E-E6C0-5545E69AA392}"/>
              </a:ext>
            </a:extLst>
          </p:cNvPr>
          <p:cNvGrpSpPr/>
          <p:nvPr/>
        </p:nvGrpSpPr>
        <p:grpSpPr>
          <a:xfrm>
            <a:off x="972425" y="996956"/>
            <a:ext cx="8486097" cy="5310694"/>
            <a:chOff x="681289" y="1292082"/>
            <a:chExt cx="8486097" cy="5310694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2839F064-206C-456F-ED5E-D344E75D9750}"/>
                </a:ext>
              </a:extLst>
            </p:cNvPr>
            <p:cNvGrpSpPr/>
            <p:nvPr/>
          </p:nvGrpSpPr>
          <p:grpSpPr>
            <a:xfrm>
              <a:off x="681289" y="1292082"/>
              <a:ext cx="8486097" cy="5310694"/>
              <a:chOff x="838201" y="1208086"/>
              <a:chExt cx="8486097" cy="5310694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F588E002-9A30-310B-2288-68FA74E44073}"/>
                  </a:ext>
                </a:extLst>
              </p:cNvPr>
              <p:cNvGrpSpPr/>
              <p:nvPr/>
            </p:nvGrpSpPr>
            <p:grpSpPr>
              <a:xfrm>
                <a:off x="838201" y="1208086"/>
                <a:ext cx="8486097" cy="5310694"/>
                <a:chOff x="1511343" y="1056640"/>
                <a:chExt cx="8486097" cy="5310694"/>
              </a:xfrm>
            </p:grpSpPr>
            <p:grpSp>
              <p:nvGrpSpPr>
                <p:cNvPr id="7" name="Gruppo 6">
                  <a:extLst>
                    <a:ext uri="{FF2B5EF4-FFF2-40B4-BE49-F238E27FC236}">
                      <a16:creationId xmlns:a16="http://schemas.microsoft.com/office/drawing/2014/main" id="{E9E39300-8582-632B-5DB8-5596E684F908}"/>
                    </a:ext>
                  </a:extLst>
                </p:cNvPr>
                <p:cNvGrpSpPr/>
                <p:nvPr/>
              </p:nvGrpSpPr>
              <p:grpSpPr>
                <a:xfrm>
                  <a:off x="1511343" y="1056640"/>
                  <a:ext cx="8486097" cy="5310694"/>
                  <a:chOff x="1511343" y="1056640"/>
                  <a:chExt cx="8486097" cy="5310694"/>
                </a:xfrm>
              </p:grpSpPr>
              <p:pic>
                <p:nvPicPr>
                  <p:cNvPr id="3" name="Immagine 2">
                    <a:extLst>
                      <a:ext uri="{FF2B5EF4-FFF2-40B4-BE49-F238E27FC236}">
                        <a16:creationId xmlns:a16="http://schemas.microsoft.com/office/drawing/2014/main" id="{63E07111-5A43-56F1-AEAF-A4484D4C6B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4272" t="2890" r="6643"/>
                  <a:stretch>
                    <a:fillRect/>
                  </a:stretch>
                </p:blipFill>
                <p:spPr>
                  <a:xfrm>
                    <a:off x="1981200" y="1056640"/>
                    <a:ext cx="8016240" cy="4890264"/>
                  </a:xfrm>
                  <a:prstGeom prst="rect">
                    <a:avLst/>
                  </a:prstGeom>
                </p:spPr>
              </p:pic>
              <p:sp>
                <p:nvSpPr>
                  <p:cNvPr id="5" name="CasellaDiTesto 4">
                    <a:extLst>
                      <a:ext uri="{FF2B5EF4-FFF2-40B4-BE49-F238E27FC236}">
                        <a16:creationId xmlns:a16="http://schemas.microsoft.com/office/drawing/2014/main" id="{22EF733C-7F6C-F53D-4FAD-FD428A3A589C}"/>
                      </a:ext>
                    </a:extLst>
                  </p:cNvPr>
                  <p:cNvSpPr txBox="1"/>
                  <p:nvPr/>
                </p:nvSpPr>
                <p:spPr>
                  <a:xfrm>
                    <a:off x="5827422" y="5967224"/>
                    <a:ext cx="133537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Neutrons</a:t>
                    </a:r>
                    <a:endParaRPr lang="en-US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" name="CasellaDiTesto 5">
                    <a:extLst>
                      <a:ext uri="{FF2B5EF4-FFF2-40B4-BE49-F238E27FC236}">
                        <a16:creationId xmlns:a16="http://schemas.microsoft.com/office/drawing/2014/main" id="{C205272F-ACF8-D4F2-A668-3BE8CCDBBB5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6692" y="3301717"/>
                    <a:ext cx="11294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Protons</a:t>
                    </a:r>
                    <a:endParaRPr lang="en-US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" name="Gruppo 9">
                  <a:extLst>
                    <a:ext uri="{FF2B5EF4-FFF2-40B4-BE49-F238E27FC236}">
                      <a16:creationId xmlns:a16="http://schemas.microsoft.com/office/drawing/2014/main" id="{7AB2629A-8E92-FFA0-0B00-651056249805}"/>
                    </a:ext>
                  </a:extLst>
                </p:cNvPr>
                <p:cNvGrpSpPr/>
                <p:nvPr/>
              </p:nvGrpSpPr>
              <p:grpSpPr>
                <a:xfrm>
                  <a:off x="5171159" y="4968538"/>
                  <a:ext cx="4317910" cy="689238"/>
                  <a:chOff x="5257519" y="4866938"/>
                  <a:chExt cx="4317910" cy="689238"/>
                </a:xfrm>
              </p:grpSpPr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85633905-AAD0-AE07-822B-1CFA824F9670}"/>
                      </a:ext>
                    </a:extLst>
                  </p:cNvPr>
                  <p:cNvSpPr txBox="1"/>
                  <p:nvPr/>
                </p:nvSpPr>
                <p:spPr>
                  <a:xfrm>
                    <a:off x="5567680" y="4866938"/>
                    <a:ext cx="25501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Credit: Heiko Hergert</a:t>
                    </a:r>
                  </a:p>
                </p:txBody>
              </p:sp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839E9C00-1314-1D2D-1451-3A5A05F029E6}"/>
                      </a:ext>
                    </a:extLst>
                  </p:cNvPr>
                  <p:cNvSpPr txBox="1"/>
                  <p:nvPr/>
                </p:nvSpPr>
                <p:spPr>
                  <a:xfrm>
                    <a:off x="5257519" y="5217622"/>
                    <a:ext cx="431791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Hergert, Front. Phys. </a:t>
                    </a:r>
                    <a:r>
                      <a:rPr lang="de-DE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8</a:t>
                    </a:r>
                    <a:r>
                      <a:rPr lang="de-DE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, 00379 (2020)</a:t>
                    </a:r>
                    <a:endParaRPr lang="it-IT" sz="16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26367E4-1021-0C01-76E6-33024B43FC4C}"/>
                  </a:ext>
                </a:extLst>
              </p:cNvPr>
              <p:cNvSpPr/>
              <p:nvPr/>
            </p:nvSpPr>
            <p:spPr>
              <a:xfrm>
                <a:off x="1684866" y="1430867"/>
                <a:ext cx="3331750" cy="328340"/>
              </a:xfrm>
              <a:prstGeom prst="rect">
                <a:avLst/>
              </a:prstGeom>
              <a:solidFill>
                <a:srgbClr val="FEFEFE"/>
              </a:solidFill>
              <a:ln>
                <a:solidFill>
                  <a:srgbClr val="F1F1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625D805-1F01-14DD-1DF9-D2EAE86B8549}"/>
                </a:ext>
              </a:extLst>
            </p:cNvPr>
            <p:cNvSpPr txBox="1"/>
            <p:nvPr/>
          </p:nvSpPr>
          <p:spPr>
            <a:xfrm>
              <a:off x="1527954" y="1459206"/>
              <a:ext cx="3331750" cy="46166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Status of </a:t>
              </a:r>
              <a:r>
                <a:rPr lang="en-US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initio 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2025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0726EF9-1E42-6386-C2DA-143B8385CF3D}"/>
              </a:ext>
            </a:extLst>
          </p:cNvPr>
          <p:cNvGrpSpPr/>
          <p:nvPr/>
        </p:nvGrpSpPr>
        <p:grpSpPr>
          <a:xfrm>
            <a:off x="1251710" y="2117820"/>
            <a:ext cx="8525247" cy="1994824"/>
            <a:chOff x="1302044" y="2058206"/>
            <a:chExt cx="8525247" cy="1994824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E2055311-9285-6745-A80E-D9426BC4B63F}"/>
                </a:ext>
              </a:extLst>
            </p:cNvPr>
            <p:cNvSpPr txBox="1"/>
            <p:nvPr/>
          </p:nvSpPr>
          <p:spPr>
            <a:xfrm rot="19261051">
              <a:off x="5910937" y="2842289"/>
              <a:ext cx="36775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E585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Density functional theory</a:t>
              </a: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BE94839A-F427-49A5-5941-52B1B24AB4C3}"/>
                </a:ext>
              </a:extLst>
            </p:cNvPr>
            <p:cNvSpPr/>
            <p:nvPr/>
          </p:nvSpPr>
          <p:spPr>
            <a:xfrm rot="10519029">
              <a:off x="1302044" y="2058206"/>
              <a:ext cx="8525247" cy="1994824"/>
            </a:xfrm>
            <a:prstGeom prst="ellipse">
              <a:avLst/>
            </a:prstGeom>
            <a:noFill/>
            <a:ln w="19050" cap="flat" cmpd="sng" algn="ctr">
              <a:solidFill>
                <a:srgbClr val="FE4444"/>
              </a:solidFill>
              <a:prstDash val="solid"/>
              <a:miter lim="800000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7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35F0F-1E98-3ED9-9B86-67EF1FFC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DEB7D-D095-8305-6821-6AD2FAC0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7E4922-CA9D-1D58-3701-203CE11094C8}"/>
              </a:ext>
            </a:extLst>
          </p:cNvPr>
          <p:cNvSpPr txBox="1"/>
          <p:nvPr/>
        </p:nvSpPr>
        <p:spPr>
          <a:xfrm>
            <a:off x="223611" y="114883"/>
            <a:ext cx="660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density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functional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theory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9CB2F0-8972-4D8B-A9A1-2181D942E78E}"/>
              </a:ext>
            </a:extLst>
          </p:cNvPr>
          <p:cNvSpPr txBox="1"/>
          <p:nvPr/>
        </p:nvSpPr>
        <p:spPr>
          <a:xfrm>
            <a:off x="223611" y="940915"/>
            <a:ext cx="1163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DFT is in principle exact, but the energy density functional (EDF) is approximate 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403CC5-8AB0-7AA3-F462-7B7E0EF5857E}"/>
              </a:ext>
            </a:extLst>
          </p:cNvPr>
          <p:cNvSpPr txBox="1"/>
          <p:nvPr/>
        </p:nvSpPr>
        <p:spPr>
          <a:xfrm>
            <a:off x="205831" y="2147953"/>
            <a:ext cx="2796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problems of empirical EDFs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EA8AB2A-912A-E459-B577-5F8C45D8FFB2}"/>
              </a:ext>
            </a:extLst>
          </p:cNvPr>
          <p:cNvGrpSpPr/>
          <p:nvPr/>
        </p:nvGrpSpPr>
        <p:grpSpPr>
          <a:xfrm>
            <a:off x="2764450" y="1512137"/>
            <a:ext cx="4053806" cy="3029568"/>
            <a:chOff x="2505506" y="1583480"/>
            <a:chExt cx="4053806" cy="3029568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994DE059-C9A8-22CC-C6A6-2F8EB2A24C27}"/>
                </a:ext>
              </a:extLst>
            </p:cNvPr>
            <p:cNvGrpSpPr/>
            <p:nvPr/>
          </p:nvGrpSpPr>
          <p:grpSpPr>
            <a:xfrm>
              <a:off x="2505506" y="1583480"/>
              <a:ext cx="4053806" cy="3029568"/>
              <a:chOff x="2505506" y="1575091"/>
              <a:chExt cx="4053806" cy="3029568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8C654B24-8508-280A-88A6-779698F92361}"/>
                  </a:ext>
                </a:extLst>
              </p:cNvPr>
              <p:cNvGrpSpPr/>
              <p:nvPr/>
            </p:nvGrpSpPr>
            <p:grpSpPr>
              <a:xfrm>
                <a:off x="2505506" y="1879135"/>
                <a:ext cx="3838340" cy="2725524"/>
                <a:chOff x="6398842" y="2153946"/>
                <a:chExt cx="5046268" cy="3503504"/>
              </a:xfrm>
            </p:grpSpPr>
            <p:pic>
              <p:nvPicPr>
                <p:cNvPr id="9" name="Immagine 8" descr="Immagine che contiene diagramma, linea, testo, Diagramma&#10;&#10;Descrizione generata automaticamente">
                  <a:extLst>
                    <a:ext uri="{FF2B5EF4-FFF2-40B4-BE49-F238E27FC236}">
                      <a16:creationId xmlns:a16="http://schemas.microsoft.com/office/drawing/2014/main" id="{51E2FED3-8311-6F54-BD5C-6F22B57DEF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099"/>
                <a:stretch/>
              </p:blipFill>
              <p:spPr>
                <a:xfrm>
                  <a:off x="6398842" y="2153946"/>
                  <a:ext cx="5046268" cy="2991632"/>
                </a:xfrm>
                <a:prstGeom prst="rect">
                  <a:avLst/>
                </a:prstGeom>
              </p:spPr>
            </p:pic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FEBF5016-189A-7827-799E-10BE4D1B7D30}"/>
                    </a:ext>
                  </a:extLst>
                </p:cNvPr>
                <p:cNvSpPr txBox="1"/>
                <p:nvPr/>
              </p:nvSpPr>
              <p:spPr>
                <a:xfrm>
                  <a:off x="7674595" y="5013003"/>
                  <a:ext cx="3559781" cy="644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Neutron number</a:t>
                  </a:r>
                </a:p>
              </p:txBody>
            </p:sp>
          </p:grp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EF8F262-63BE-CD3A-71A5-17EC2F033B70}"/>
                  </a:ext>
                </a:extLst>
              </p:cNvPr>
              <p:cNvSpPr txBox="1"/>
              <p:nvPr/>
            </p:nvSpPr>
            <p:spPr>
              <a:xfrm>
                <a:off x="2918964" y="1575091"/>
                <a:ext cx="36403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Prediction of neutron driplines</a:t>
                </a:r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FA8AD4C-A7F2-962A-5356-962C43A397C5}"/>
                </a:ext>
              </a:extLst>
            </p:cNvPr>
            <p:cNvSpPr txBox="1"/>
            <p:nvPr/>
          </p:nvSpPr>
          <p:spPr>
            <a:xfrm>
              <a:off x="3511764" y="2045803"/>
              <a:ext cx="2752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Erler</a:t>
              </a:r>
              <a:r>
                <a:rPr lang="it-IT" sz="14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Nature </a:t>
              </a:r>
              <a:r>
                <a:rPr lang="it-IT" sz="1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486</a:t>
              </a:r>
              <a:r>
                <a:rPr lang="it-IT" sz="14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 509–512 (2012)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FCEA6E0-47B2-AB98-6A18-717CBBEA4929}"/>
              </a:ext>
            </a:extLst>
          </p:cNvPr>
          <p:cNvGrpSpPr/>
          <p:nvPr/>
        </p:nvGrpSpPr>
        <p:grpSpPr>
          <a:xfrm>
            <a:off x="6799102" y="1506455"/>
            <a:ext cx="4127978" cy="3035250"/>
            <a:chOff x="6675618" y="1498363"/>
            <a:chExt cx="4260992" cy="3035250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45D37B6-4959-D7D9-3ADA-7B27E949308C}"/>
                </a:ext>
              </a:extLst>
            </p:cNvPr>
            <p:cNvSpPr txBox="1"/>
            <p:nvPr/>
          </p:nvSpPr>
          <p:spPr>
            <a:xfrm>
              <a:off x="8024471" y="1498363"/>
              <a:ext cx="22169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CREX/PREX puzzle</a:t>
              </a:r>
            </a:p>
          </p:txBody>
        </p: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06BC3992-7E93-42AD-E0E4-CF1F72062FEE}"/>
                </a:ext>
              </a:extLst>
            </p:cNvPr>
            <p:cNvGrpSpPr/>
            <p:nvPr/>
          </p:nvGrpSpPr>
          <p:grpSpPr>
            <a:xfrm>
              <a:off x="6675618" y="1904155"/>
              <a:ext cx="4260992" cy="2629458"/>
              <a:chOff x="6408582" y="2009351"/>
              <a:chExt cx="4260992" cy="2629458"/>
            </a:xfrm>
          </p:grpSpPr>
          <p:grpSp>
            <p:nvGrpSpPr>
              <p:cNvPr id="22" name="Gruppo 21">
                <a:extLst>
                  <a:ext uri="{FF2B5EF4-FFF2-40B4-BE49-F238E27FC236}">
                    <a16:creationId xmlns:a16="http://schemas.microsoft.com/office/drawing/2014/main" id="{EFA802D7-B5D9-7E76-1D3E-06D6259CF6B5}"/>
                  </a:ext>
                </a:extLst>
              </p:cNvPr>
              <p:cNvGrpSpPr/>
              <p:nvPr/>
            </p:nvGrpSpPr>
            <p:grpSpPr>
              <a:xfrm>
                <a:off x="6408582" y="2009351"/>
                <a:ext cx="4260992" cy="2629458"/>
                <a:chOff x="6408582" y="2009351"/>
                <a:chExt cx="4260992" cy="2629458"/>
              </a:xfrm>
            </p:grpSpPr>
            <p:pic>
              <p:nvPicPr>
                <p:cNvPr id="17" name="Immagine 16">
                  <a:extLst>
                    <a:ext uri="{FF2B5EF4-FFF2-40B4-BE49-F238E27FC236}">
                      <a16:creationId xmlns:a16="http://schemas.microsoft.com/office/drawing/2014/main" id="{85A6627D-3555-77EC-7913-E82D36FF8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2780" t="6688" r="6651" b="3244"/>
                <a:stretch>
                  <a:fillRect/>
                </a:stretch>
              </p:blipFill>
              <p:spPr>
                <a:xfrm>
                  <a:off x="6408582" y="2009351"/>
                  <a:ext cx="4260992" cy="2629458"/>
                </a:xfrm>
                <a:prstGeom prst="rect">
                  <a:avLst/>
                </a:prstGeom>
              </p:spPr>
            </p:pic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B661C0C6-3B91-25E0-8C57-659C40D2BDBA}"/>
                    </a:ext>
                  </a:extLst>
                </p:cNvPr>
                <p:cNvSpPr/>
                <p:nvPr/>
              </p:nvSpPr>
              <p:spPr>
                <a:xfrm>
                  <a:off x="8213416" y="3018329"/>
                  <a:ext cx="2249586" cy="809204"/>
                </a:xfrm>
                <a:prstGeom prst="rect">
                  <a:avLst/>
                </a:prstGeom>
                <a:solidFill>
                  <a:srgbClr val="E5E5E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6669523-AF96-6FD6-5605-D7E613CE4525}"/>
                  </a:ext>
                </a:extLst>
              </p:cNvPr>
              <p:cNvSpPr txBox="1"/>
              <p:nvPr/>
            </p:nvSpPr>
            <p:spPr>
              <a:xfrm>
                <a:off x="7153855" y="3497701"/>
                <a:ext cx="335722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Reinhard et al., PRL </a:t>
                </a:r>
                <a:r>
                  <a:rPr lang="en-US" sz="1400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129</a:t>
                </a: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232501(2022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B34DFDB-4A05-997E-F121-2201A9FDBCCF}"/>
              </a:ext>
            </a:extLst>
          </p:cNvPr>
          <p:cNvSpPr txBox="1"/>
          <p:nvPr/>
        </p:nvSpPr>
        <p:spPr>
          <a:xfrm>
            <a:off x="205831" y="5779336"/>
            <a:ext cx="431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Colò, Adv. Phys.-X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1740061 (2020)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3B88721-4463-9684-F37E-63599895AFD7}"/>
              </a:ext>
            </a:extLst>
          </p:cNvPr>
          <p:cNvSpPr txBox="1"/>
          <p:nvPr/>
        </p:nvSpPr>
        <p:spPr>
          <a:xfrm>
            <a:off x="1153637" y="4727655"/>
            <a:ext cx="95618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we use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improve the nuclear EDFs?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6129A4E-5599-2AA6-36F9-9390C701B3DB}"/>
              </a:ext>
            </a:extLst>
          </p:cNvPr>
          <p:cNvSpPr txBox="1"/>
          <p:nvPr/>
        </p:nvSpPr>
        <p:spPr>
          <a:xfrm>
            <a:off x="5471466" y="5665755"/>
            <a:ext cx="6281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e.g.: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Prog. Part.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Phys.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120–168 (2010);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Furnstahl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Eur. Phys. J. 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85 (2020); Zurek et al., Phys. Rev. C 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109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014319 (2024)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5A9EFA9-EFD3-651D-EDE2-DFD9F11D31B7}"/>
              </a:ext>
            </a:extLst>
          </p:cNvPr>
          <p:cNvSpPr txBox="1"/>
          <p:nvPr/>
        </p:nvSpPr>
        <p:spPr>
          <a:xfrm>
            <a:off x="205831" y="6121983"/>
            <a:ext cx="4530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FM </a:t>
            </a:r>
            <a:r>
              <a:rPr lang="en-US" dirty="0">
                <a:solidFill>
                  <a:srgbClr val="C00000"/>
                </a:solidFill>
              </a:rPr>
              <a:t>et al, Phys. Rev. C </a:t>
            </a:r>
            <a:r>
              <a:rPr lang="en-US" b="1" dirty="0">
                <a:solidFill>
                  <a:srgbClr val="C00000"/>
                </a:solidFill>
              </a:rPr>
              <a:t>104</a:t>
            </a:r>
            <a:r>
              <a:rPr lang="en-US" dirty="0">
                <a:solidFill>
                  <a:srgbClr val="C00000"/>
                </a:solidFill>
              </a:rPr>
              <a:t>, 024315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6" grpId="0"/>
      <p:bldP spid="27" grpId="0" animBg="1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AEA23-E08F-6393-F92F-330A9A36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A18DC3-2EEF-2A2E-323B-83001C23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A92B16-CFAC-99A5-5105-AD9F72A7640F}"/>
              </a:ext>
            </a:extLst>
          </p:cNvPr>
          <p:cNvSpPr txBox="1"/>
          <p:nvPr/>
        </p:nvSpPr>
        <p:spPr>
          <a:xfrm>
            <a:off x="223611" y="114883"/>
            <a:ext cx="660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From the EOS to the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EDF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6121AD9-5C4D-5D2B-6699-601CA0724958}"/>
                  </a:ext>
                </a:extLst>
              </p:cNvPr>
              <p:cNvSpPr txBox="1"/>
              <p:nvPr/>
            </p:nvSpPr>
            <p:spPr>
              <a:xfrm>
                <a:off x="895160" y="987332"/>
                <a:ext cx="4184735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𝑝𝑜𝑡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𝐶𝑜𝑢𝑙</m:t>
                          </m:r>
                        </m:sub>
                      </m:sSub>
                    </m:oMath>
                  </m:oMathPara>
                </a14:m>
                <a:endParaRPr lang="it-IT" sz="2400" b="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6121AD9-5C4D-5D2B-6699-601CA0724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60" y="987332"/>
                <a:ext cx="4184735" cy="424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6D61AF9B-CB28-1578-16AD-DEB546ACC98D}"/>
              </a:ext>
            </a:extLst>
          </p:cNvPr>
          <p:cNvGrpSpPr/>
          <p:nvPr/>
        </p:nvGrpSpPr>
        <p:grpSpPr>
          <a:xfrm>
            <a:off x="223611" y="1775811"/>
            <a:ext cx="10392897" cy="1813791"/>
            <a:chOff x="223611" y="2042203"/>
            <a:chExt cx="10392897" cy="181379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06D6A8C-C281-B7A1-49AB-F328733F1D08}"/>
                </a:ext>
              </a:extLst>
            </p:cNvPr>
            <p:cNvSpPr txBox="1"/>
            <p:nvPr/>
          </p:nvSpPr>
          <p:spPr>
            <a:xfrm>
              <a:off x="569814" y="2042203"/>
              <a:ext cx="5431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First step: local density approximation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97418CC6-AE5D-61B9-A28A-AB4952D7A246}"/>
                </a:ext>
              </a:extLst>
            </p:cNvPr>
            <p:cNvGrpSpPr/>
            <p:nvPr/>
          </p:nvGrpSpPr>
          <p:grpSpPr>
            <a:xfrm>
              <a:off x="223611" y="2685600"/>
              <a:ext cx="10392897" cy="1170394"/>
              <a:chOff x="223611" y="2685600"/>
              <a:chExt cx="10392897" cy="1170394"/>
            </a:xfrm>
          </p:grpSpPr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D26A1A7A-14C6-9A71-C604-3E98CC183E20}"/>
                  </a:ext>
                </a:extLst>
              </p:cNvPr>
              <p:cNvGrpSpPr/>
              <p:nvPr/>
            </p:nvGrpSpPr>
            <p:grpSpPr>
              <a:xfrm>
                <a:off x="223611" y="2832402"/>
                <a:ext cx="5136407" cy="1023592"/>
                <a:chOff x="223611" y="3198166"/>
                <a:chExt cx="5136407" cy="10235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sellaDiTesto 7">
                      <a:extLst>
                        <a:ext uri="{FF2B5EF4-FFF2-40B4-BE49-F238E27FC236}">
                          <a16:creationId xmlns:a16="http://schemas.microsoft.com/office/drawing/2014/main" id="{5FA6BFBB-6E6B-3E50-823C-5C8D3B39D4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3611" y="3198166"/>
                      <a:ext cx="513640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oMath>
                        </m:oMathPara>
                      </a14:m>
                      <a:endParaRPr lang="it-IT" sz="2400" dirty="0"/>
                    </a:p>
                  </p:txBody>
                </p:sp>
              </mc:Choice>
              <mc:Fallback xmlns="">
                <p:sp>
                  <p:nvSpPr>
                    <p:cNvPr id="8" name="CasellaDiTesto 7">
                      <a:extLst>
                        <a:ext uri="{FF2B5EF4-FFF2-40B4-BE49-F238E27FC236}">
                          <a16:creationId xmlns:a16="http://schemas.microsoft.com/office/drawing/2014/main" id="{5FA6BFBB-6E6B-3E50-823C-5C8D3B39D4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3611" y="3198166"/>
                      <a:ext cx="5136407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7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7346102-18B7-BA92-A65C-2B7B1CB374AD}"/>
                    </a:ext>
                  </a:extLst>
                </p:cNvPr>
                <p:cNvSpPr txBox="1"/>
                <p:nvPr/>
              </p:nvSpPr>
              <p:spPr>
                <a:xfrm>
                  <a:off x="1678995" y="3760093"/>
                  <a:ext cx="22256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Ab initio </a:t>
                  </a:r>
                  <a:r>
                    <a:rPr lang="en-US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EOS</a:t>
                  </a:r>
                </a:p>
              </p:txBody>
            </p:sp>
          </p:grpSp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8EDB69AA-8305-AC99-0F9C-1AEACBB14735}"/>
                  </a:ext>
                </a:extLst>
              </p:cNvPr>
              <p:cNvGrpSpPr/>
              <p:nvPr/>
            </p:nvGrpSpPr>
            <p:grpSpPr>
              <a:xfrm>
                <a:off x="6430682" y="2685600"/>
                <a:ext cx="4185826" cy="1170394"/>
                <a:chOff x="6430682" y="3051364"/>
                <a:chExt cx="4185826" cy="117039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53E1F995-492A-E78F-883C-45352DC2A1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0682" y="3051364"/>
                      <a:ext cx="4185826" cy="7552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𝑝𝑜𝑡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subHide m:val="on"/>
                                <m:supHide m:val="on"/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oMath>
                        </m:oMathPara>
                      </a14:m>
                      <a:endParaRPr lang="it-IT" sz="2400" b="0" dirty="0"/>
                    </a:p>
                  </p:txBody>
                </p:sp>
              </mc:Choice>
              <mc:Fallback xmlns=""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53E1F995-492A-E78F-883C-45352DC2A1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0682" y="3051364"/>
                      <a:ext cx="4185826" cy="75527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F04987E-73B7-0A59-1010-54062B7FDD24}"/>
                    </a:ext>
                  </a:extLst>
                </p:cNvPr>
                <p:cNvSpPr txBox="1"/>
                <p:nvPr/>
              </p:nvSpPr>
              <p:spPr>
                <a:xfrm>
                  <a:off x="7056538" y="3760093"/>
                  <a:ext cx="26099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EDF for finite nuclei</a:t>
                  </a:r>
                </a:p>
              </p:txBody>
            </p:sp>
          </p:grpSp>
          <p:sp>
            <p:nvSpPr>
              <p:cNvPr id="13" name="Freccia in giù 12">
                <a:extLst>
                  <a:ext uri="{FF2B5EF4-FFF2-40B4-BE49-F238E27FC236}">
                    <a16:creationId xmlns:a16="http://schemas.microsoft.com/office/drawing/2014/main" id="{F601AC24-7C6F-606E-F07C-B9F720BFC76C}"/>
                  </a:ext>
                </a:extLst>
              </p:cNvPr>
              <p:cNvSpPr/>
              <p:nvPr/>
            </p:nvSpPr>
            <p:spPr>
              <a:xfrm rot="16200000">
                <a:off x="5504122" y="2701188"/>
                <a:ext cx="209791" cy="784571"/>
              </a:xfrm>
              <a:prstGeom prst="downArrow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FFC000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2570539-0A09-D53A-FB25-101AE04047CE}"/>
              </a:ext>
            </a:extLst>
          </p:cNvPr>
          <p:cNvGrpSpPr/>
          <p:nvPr/>
        </p:nvGrpSpPr>
        <p:grpSpPr>
          <a:xfrm>
            <a:off x="6785143" y="1775811"/>
            <a:ext cx="4568656" cy="461665"/>
            <a:chOff x="9182559" y="4194157"/>
            <a:chExt cx="4568656" cy="461665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96B3E13-8BF1-422B-E2C0-5A662E677EB5}"/>
                </a:ext>
              </a:extLst>
            </p:cNvPr>
            <p:cNvSpPr txBox="1"/>
            <p:nvPr/>
          </p:nvSpPr>
          <p:spPr>
            <a:xfrm>
              <a:off x="9655628" y="4194157"/>
              <a:ext cx="4095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Fully </a:t>
              </a:r>
              <a:r>
                <a:rPr lang="en-US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initio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no empirical fits </a:t>
              </a:r>
            </a:p>
          </p:txBody>
        </p:sp>
        <p:pic>
          <p:nvPicPr>
            <p:cNvPr id="18" name="Elemento grafico 17" descr="Badge Tick1 con riempimento a tinta unita">
              <a:extLst>
                <a:ext uri="{FF2B5EF4-FFF2-40B4-BE49-F238E27FC236}">
                  <a16:creationId xmlns:a16="http://schemas.microsoft.com/office/drawing/2014/main" id="{6A18C3E5-E056-E982-09B0-FC366D61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2559" y="4210829"/>
              <a:ext cx="364803" cy="423221"/>
            </a:xfrm>
            <a:prstGeom prst="rect">
              <a:avLst/>
            </a:prstGeom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A1B1ED39-1868-2B02-8901-89F9F6BEAA74}"/>
              </a:ext>
            </a:extLst>
          </p:cNvPr>
          <p:cNvGrpSpPr/>
          <p:nvPr/>
        </p:nvGrpSpPr>
        <p:grpSpPr>
          <a:xfrm>
            <a:off x="6860061" y="4343024"/>
            <a:ext cx="4423635" cy="461665"/>
            <a:chOff x="6679072" y="5682363"/>
            <a:chExt cx="4423635" cy="461665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70D4EA3-C56D-8740-1D9D-46EED3DA3583}"/>
                </a:ext>
              </a:extLst>
            </p:cNvPr>
            <p:cNvSpPr txBox="1"/>
            <p:nvPr/>
          </p:nvSpPr>
          <p:spPr>
            <a:xfrm>
              <a:off x="7204624" y="5682363"/>
              <a:ext cx="3898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Tuned on few exp energies</a:t>
              </a:r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4104A7BD-926B-43DE-07C5-CDE8615A94B5}"/>
                </a:ext>
              </a:extLst>
            </p:cNvPr>
            <p:cNvGrpSpPr/>
            <p:nvPr/>
          </p:nvGrpSpPr>
          <p:grpSpPr>
            <a:xfrm>
              <a:off x="6679072" y="5717348"/>
              <a:ext cx="392929" cy="372250"/>
              <a:chOff x="6571888" y="5717348"/>
              <a:chExt cx="392929" cy="372250"/>
            </a:xfrm>
          </p:grpSpPr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8D56DA55-6FE1-7E2D-46D4-1714E15D174D}"/>
                  </a:ext>
                </a:extLst>
              </p:cNvPr>
              <p:cNvSpPr/>
              <p:nvPr/>
            </p:nvSpPr>
            <p:spPr>
              <a:xfrm>
                <a:off x="6571888" y="5717348"/>
                <a:ext cx="392929" cy="372250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Uguale a 26">
                <a:extLst>
                  <a:ext uri="{FF2B5EF4-FFF2-40B4-BE49-F238E27FC236}">
                    <a16:creationId xmlns:a16="http://schemas.microsoft.com/office/drawing/2014/main" id="{8EEB0A1C-D448-D262-2840-B73F47C48351}"/>
                  </a:ext>
                </a:extLst>
              </p:cNvPr>
              <p:cNvSpPr/>
              <p:nvPr/>
            </p:nvSpPr>
            <p:spPr>
              <a:xfrm>
                <a:off x="6606989" y="5827273"/>
                <a:ext cx="340658" cy="170330"/>
              </a:xfrm>
              <a:prstGeom prst="mathEqual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0724EA4A-28CF-CAF7-EAD0-AE3863D5E2BC}"/>
              </a:ext>
            </a:extLst>
          </p:cNvPr>
          <p:cNvGrpSpPr/>
          <p:nvPr/>
        </p:nvGrpSpPr>
        <p:grpSpPr>
          <a:xfrm>
            <a:off x="569813" y="4353908"/>
            <a:ext cx="6358592" cy="1603470"/>
            <a:chOff x="569813" y="4081768"/>
            <a:chExt cx="6358592" cy="160347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5C59EA4-E579-C37E-F4F3-DC6FC03DE4CD}"/>
                </a:ext>
              </a:extLst>
            </p:cNvPr>
            <p:cNvSpPr txBox="1"/>
            <p:nvPr/>
          </p:nvSpPr>
          <p:spPr>
            <a:xfrm>
              <a:off x="569813" y="4081768"/>
              <a:ext cx="5431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Second step: gradient approximation 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FF1AAF68-DD3B-C28A-4C01-1999413BBC2A}"/>
                </a:ext>
              </a:extLst>
            </p:cNvPr>
            <p:cNvGrpSpPr/>
            <p:nvPr/>
          </p:nvGrpSpPr>
          <p:grpSpPr>
            <a:xfrm>
              <a:off x="832405" y="4791167"/>
              <a:ext cx="6096000" cy="894071"/>
              <a:chOff x="895160" y="4835992"/>
              <a:chExt cx="6096000" cy="8940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182F0A1F-A9E3-7C08-D40A-21DCB5F2314B}"/>
                      </a:ext>
                    </a:extLst>
                  </p:cNvPr>
                  <p:cNvSpPr txBox="1"/>
                  <p:nvPr/>
                </p:nvSpPr>
                <p:spPr>
                  <a:xfrm>
                    <a:off x="895160" y="4835992"/>
                    <a:ext cx="6096000" cy="4756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𝐿𝐷𝐴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𝛁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1" name="CasellaDiTesto 30">
                    <a:extLst>
                      <a:ext uri="{FF2B5EF4-FFF2-40B4-BE49-F238E27FC236}">
                        <a16:creationId xmlns:a16="http://schemas.microsoft.com/office/drawing/2014/main" id="{182F0A1F-A9E3-7C08-D40A-21DCB5F23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160" y="4835992"/>
                    <a:ext cx="6096000" cy="4756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0" t="-2564" r="-500" b="-20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31E94EA-8273-A787-229E-83F62F32E9D6}"/>
                  </a:ext>
                </a:extLst>
              </p:cNvPr>
              <p:cNvSpPr txBox="1"/>
              <p:nvPr/>
            </p:nvSpPr>
            <p:spPr>
              <a:xfrm>
                <a:off x="2791814" y="5329953"/>
                <a:ext cx="2019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Density-gradients</a:t>
                </a: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866F1D60-870E-B19C-4C7F-D60D79DD5F60}"/>
                  </a:ext>
                </a:extLst>
              </p:cNvPr>
              <p:cNvSpPr txBox="1"/>
              <p:nvPr/>
            </p:nvSpPr>
            <p:spPr>
              <a:xfrm>
                <a:off x="5297473" y="5311635"/>
                <a:ext cx="13104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Spin-orbit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42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A194D-C823-AF78-6FEC-2BAB26F0F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F21736AF-46B4-E085-E01C-A96727F1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085909"/>
            <a:ext cx="7516375" cy="5580702"/>
          </a:xfrm>
          <a:prstGeom prst="rect">
            <a:avLst/>
          </a:prstGeom>
        </p:spPr>
      </p:pic>
      <p:pic>
        <p:nvPicPr>
          <p:cNvPr id="7" name="Immagine 6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CE91ACB-E7AA-FE20-A0B3-38143DC7C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" r="640"/>
          <a:stretch>
            <a:fillRect/>
          </a:stretch>
        </p:blipFill>
        <p:spPr>
          <a:xfrm>
            <a:off x="832104" y="1166626"/>
            <a:ext cx="7424928" cy="545761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53BC33-EDA9-4988-FA58-290AA6F7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86F5A1-ACD2-04F2-689F-632F0A5AF2A5}"/>
              </a:ext>
            </a:extLst>
          </p:cNvPr>
          <p:cNvSpPr txBox="1"/>
          <p:nvPr/>
        </p:nvSpPr>
        <p:spPr>
          <a:xfrm>
            <a:off x="223611" y="114883"/>
            <a:ext cx="660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From the EOS to the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EDF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C426EDB-5FEC-3AE3-5ADE-ACFD5DD25FD2}"/>
              </a:ext>
            </a:extLst>
          </p:cNvPr>
          <p:cNvGrpSpPr/>
          <p:nvPr/>
        </p:nvGrpSpPr>
        <p:grpSpPr>
          <a:xfrm>
            <a:off x="8453625" y="1925578"/>
            <a:ext cx="2966899" cy="830997"/>
            <a:chOff x="8471913" y="3639865"/>
            <a:chExt cx="2966899" cy="83099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B4EA7B1-34E4-B766-29B9-9CF02B77064A}"/>
                </a:ext>
              </a:extLst>
            </p:cNvPr>
            <p:cNvSpPr txBox="1"/>
            <p:nvPr/>
          </p:nvSpPr>
          <p:spPr>
            <a:xfrm>
              <a:off x="9171425" y="3639865"/>
              <a:ext cx="2267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density approximation</a:t>
              </a: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571634D5-8A8F-27E9-B539-594EC0D86EE8}"/>
                </a:ext>
              </a:extLst>
            </p:cNvPr>
            <p:cNvSpPr/>
            <p:nvPr/>
          </p:nvSpPr>
          <p:spPr>
            <a:xfrm>
              <a:off x="8471913" y="3817514"/>
              <a:ext cx="365760" cy="466344"/>
            </a:xfrm>
            <a:prstGeom prst="diamond">
              <a:avLst/>
            </a:prstGeom>
            <a:solidFill>
              <a:srgbClr val="78C3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7C5C8B2-C723-371C-8A95-09DB72FAD5E8}"/>
              </a:ext>
            </a:extLst>
          </p:cNvPr>
          <p:cNvGrpSpPr/>
          <p:nvPr/>
        </p:nvGrpSpPr>
        <p:grpSpPr>
          <a:xfrm>
            <a:off x="8453625" y="2858266"/>
            <a:ext cx="2966899" cy="830997"/>
            <a:chOff x="8471913" y="2391922"/>
            <a:chExt cx="2966899" cy="830997"/>
          </a:xfrm>
        </p:grpSpPr>
        <p:sp>
          <p:nvSpPr>
            <p:cNvPr id="8" name="Triangolo isoscele 7">
              <a:extLst>
                <a:ext uri="{FF2B5EF4-FFF2-40B4-BE49-F238E27FC236}">
                  <a16:creationId xmlns:a16="http://schemas.microsoft.com/office/drawing/2014/main" id="{56DF42C6-9FF9-31D1-82F0-78677727BB9F}"/>
                </a:ext>
              </a:extLst>
            </p:cNvPr>
            <p:cNvSpPr/>
            <p:nvPr/>
          </p:nvSpPr>
          <p:spPr>
            <a:xfrm rot="10800000">
              <a:off x="8471913" y="2647295"/>
              <a:ext cx="365760" cy="393192"/>
            </a:xfrm>
            <a:prstGeom prst="triangle">
              <a:avLst/>
            </a:prstGeom>
            <a:solidFill>
              <a:srgbClr val="33B18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5FCBBD4-BD17-D4DF-4877-CC708352252A}"/>
                </a:ext>
              </a:extLst>
            </p:cNvPr>
            <p:cNvSpPr txBox="1"/>
            <p:nvPr/>
          </p:nvSpPr>
          <p:spPr>
            <a:xfrm>
              <a:off x="9171425" y="2391922"/>
              <a:ext cx="2267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Gradient approximation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BFCF2C8-C649-A973-DA9D-B1CC44ABA8A6}"/>
              </a:ext>
            </a:extLst>
          </p:cNvPr>
          <p:cNvGrpSpPr/>
          <p:nvPr/>
        </p:nvGrpSpPr>
        <p:grpSpPr>
          <a:xfrm>
            <a:off x="2011713" y="3040487"/>
            <a:ext cx="5687698" cy="2813900"/>
            <a:chOff x="2011713" y="3040487"/>
            <a:chExt cx="5687698" cy="281390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5CC280E-0A57-7551-3217-B0F927919B61}"/>
                </a:ext>
              </a:extLst>
            </p:cNvPr>
            <p:cNvSpPr txBox="1"/>
            <p:nvPr/>
          </p:nvSpPr>
          <p:spPr>
            <a:xfrm>
              <a:off x="2011713" y="4242816"/>
              <a:ext cx="15144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Experiment</a:t>
              </a:r>
              <a:endParaRPr lang="en-US" sz="2000" i="1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16F1002-CC9A-C85A-978D-40582390DB07}"/>
                </a:ext>
              </a:extLst>
            </p:cNvPr>
            <p:cNvSpPr txBox="1"/>
            <p:nvPr/>
          </p:nvSpPr>
          <p:spPr>
            <a:xfrm>
              <a:off x="5432024" y="5392722"/>
              <a:ext cx="2267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Charge radii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FFD7F61-52E5-2B27-7996-EACCF8F86B37}"/>
                </a:ext>
              </a:extLst>
            </p:cNvPr>
            <p:cNvSpPr txBox="1"/>
            <p:nvPr/>
          </p:nvSpPr>
          <p:spPr>
            <a:xfrm>
              <a:off x="2996672" y="3040487"/>
              <a:ext cx="4227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Binding energies per nucleon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A74A75C-4D42-AF1A-AF7B-9A29606A227D}"/>
              </a:ext>
            </a:extLst>
          </p:cNvPr>
          <p:cNvSpPr txBox="1"/>
          <p:nvPr/>
        </p:nvSpPr>
        <p:spPr>
          <a:xfrm>
            <a:off x="2844835" y="804224"/>
            <a:ext cx="4530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FM </a:t>
            </a:r>
            <a:r>
              <a:rPr lang="en-US" sz="1600" dirty="0">
                <a:solidFill>
                  <a:srgbClr val="C00000"/>
                </a:solidFill>
              </a:rPr>
              <a:t>et al, Phys. Rev. C </a:t>
            </a:r>
            <a:r>
              <a:rPr lang="en-US" sz="1600" b="1" dirty="0">
                <a:solidFill>
                  <a:srgbClr val="C00000"/>
                </a:solidFill>
              </a:rPr>
              <a:t>104</a:t>
            </a:r>
            <a:r>
              <a:rPr lang="en-US" sz="1600" dirty="0">
                <a:solidFill>
                  <a:srgbClr val="C00000"/>
                </a:solidFill>
              </a:rPr>
              <a:t>, 024315 (2021)</a:t>
            </a:r>
            <a:endParaRPr lang="en-US" sz="1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F203A7-705E-8FB6-D5C1-745FB3BE8E54}"/>
              </a:ext>
            </a:extLst>
          </p:cNvPr>
          <p:cNvSpPr txBox="1"/>
          <p:nvPr/>
        </p:nvSpPr>
        <p:spPr>
          <a:xfrm>
            <a:off x="8453625" y="4365492"/>
            <a:ext cx="345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Mixing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ab initio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and empirical data works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99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25FE2-5F6A-8A3B-E9BA-25959199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EF96D2-EFE8-7F73-D95E-4FFB4C1A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59CBA2-66F4-E923-4D80-FE0580C36AA6}"/>
              </a:ext>
            </a:extLst>
          </p:cNvPr>
          <p:cNvSpPr txBox="1"/>
          <p:nvPr/>
        </p:nvSpPr>
        <p:spPr>
          <a:xfrm>
            <a:off x="223611" y="114883"/>
            <a:ext cx="660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i="1" dirty="0">
                <a:solidFill>
                  <a:prstClr val="black"/>
                </a:solidFill>
                <a:latin typeface="Calibri" panose="020F0502020204030204"/>
              </a:rPr>
              <a:t>Ab </a:t>
            </a:r>
            <a:r>
              <a:rPr lang="it-IT" sz="3200" i="1" dirty="0" err="1">
                <a:solidFill>
                  <a:prstClr val="black"/>
                </a:solidFill>
                <a:latin typeface="Calibri" panose="020F0502020204030204"/>
              </a:rPr>
              <a:t>initio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-constrained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surface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terms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1CCA47A-C039-3429-9F34-60D7FD6A90E7}"/>
              </a:ext>
            </a:extLst>
          </p:cNvPr>
          <p:cNvGrpSpPr/>
          <p:nvPr/>
        </p:nvGrpSpPr>
        <p:grpSpPr>
          <a:xfrm>
            <a:off x="240629" y="979772"/>
            <a:ext cx="9790339" cy="981755"/>
            <a:chOff x="368645" y="1052924"/>
            <a:chExt cx="9790339" cy="98175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0D441106-5F04-B1F2-B0B1-334FD00A73D8}"/>
                </a:ext>
              </a:extLst>
            </p:cNvPr>
            <p:cNvSpPr txBox="1"/>
            <p:nvPr/>
          </p:nvSpPr>
          <p:spPr>
            <a:xfrm>
              <a:off x="368645" y="1052924"/>
              <a:ext cx="5431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Uniform matter is not enough.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653217E-7717-05A5-CD06-5D9A2E504891}"/>
                </a:ext>
              </a:extLst>
            </p:cNvPr>
            <p:cNvSpPr txBox="1"/>
            <p:nvPr/>
          </p:nvSpPr>
          <p:spPr>
            <a:xfrm>
              <a:off x="368645" y="1573014"/>
              <a:ext cx="979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probe the surface part of the EDF, we need </a:t>
              </a:r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inhomogeneous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matter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19F39798-EA1D-7672-DE6F-9F70AE11264B}"/>
              </a:ext>
            </a:extLst>
          </p:cNvPr>
          <p:cNvGrpSpPr/>
          <p:nvPr/>
        </p:nvGrpSpPr>
        <p:grpSpPr>
          <a:xfrm>
            <a:off x="753895" y="2503466"/>
            <a:ext cx="6808193" cy="4089993"/>
            <a:chOff x="1128799" y="2530898"/>
            <a:chExt cx="6808193" cy="4089993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E870720-88C1-5946-9C28-14B35B471B52}"/>
                </a:ext>
              </a:extLst>
            </p:cNvPr>
            <p:cNvSpPr txBox="1"/>
            <p:nvPr/>
          </p:nvSpPr>
          <p:spPr>
            <a:xfrm>
              <a:off x="1128799" y="2530898"/>
              <a:ext cx="6808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Try simulating matter subject to a </a:t>
              </a:r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perturbation</a:t>
              </a: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B24CD5CD-F112-651A-3C9F-B49CB0838DEA}"/>
                </a:ext>
              </a:extLst>
            </p:cNvPr>
            <p:cNvGrpSpPr/>
            <p:nvPr/>
          </p:nvGrpSpPr>
          <p:grpSpPr>
            <a:xfrm>
              <a:off x="1413032" y="3076911"/>
              <a:ext cx="6239726" cy="3543980"/>
              <a:chOff x="157591" y="3012903"/>
              <a:chExt cx="6239726" cy="3543980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73122D35-19A6-B066-FAE8-97D1C71FD8A1}"/>
                  </a:ext>
                </a:extLst>
              </p:cNvPr>
              <p:cNvGrpSpPr/>
              <p:nvPr/>
            </p:nvGrpSpPr>
            <p:grpSpPr>
              <a:xfrm>
                <a:off x="157591" y="3012903"/>
                <a:ext cx="6239726" cy="3543980"/>
                <a:chOff x="157591" y="3012903"/>
                <a:chExt cx="6239726" cy="3543980"/>
              </a:xfrm>
            </p:grpSpPr>
            <p:grpSp>
              <p:nvGrpSpPr>
                <p:cNvPr id="9" name="Gruppo 8">
                  <a:extLst>
                    <a:ext uri="{FF2B5EF4-FFF2-40B4-BE49-F238E27FC236}">
                      <a16:creationId xmlns:a16="http://schemas.microsoft.com/office/drawing/2014/main" id="{CF26C89D-1C27-E324-7C63-27C58D1D9639}"/>
                    </a:ext>
                  </a:extLst>
                </p:cNvPr>
                <p:cNvGrpSpPr/>
                <p:nvPr/>
              </p:nvGrpSpPr>
              <p:grpSpPr>
                <a:xfrm>
                  <a:off x="157591" y="3012903"/>
                  <a:ext cx="4978207" cy="3543980"/>
                  <a:chOff x="595285" y="2451953"/>
                  <a:chExt cx="4978207" cy="3543980"/>
                </a:xfrm>
              </p:grpSpPr>
              <p:pic>
                <p:nvPicPr>
                  <p:cNvPr id="7" name="Immagine 6" descr="Immagine che contiene testo, diagramma, schermata, linea&#10;&#10;Descrizione generata automaticamente">
                    <a:extLst>
                      <a:ext uri="{FF2B5EF4-FFF2-40B4-BE49-F238E27FC236}">
                        <a16:creationId xmlns:a16="http://schemas.microsoft.com/office/drawing/2014/main" id="{51263A2D-B03C-4780-4B48-F2056A960C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563"/>
                  <a:stretch/>
                </p:blipFill>
                <p:spPr>
                  <a:xfrm>
                    <a:off x="595285" y="2451953"/>
                    <a:ext cx="4978207" cy="3543980"/>
                  </a:xfrm>
                  <a:prstGeom prst="rect">
                    <a:avLst/>
                  </a:prstGeom>
                </p:spPr>
              </p:pic>
              <p:sp>
                <p:nvSpPr>
                  <p:cNvPr id="8" name="Rettangolo 7">
                    <a:extLst>
                      <a:ext uri="{FF2B5EF4-FFF2-40B4-BE49-F238E27FC236}">
                        <a16:creationId xmlns:a16="http://schemas.microsoft.com/office/drawing/2014/main" id="{E60D20AD-8C72-04E5-224D-284BD3B11FFE}"/>
                      </a:ext>
                    </a:extLst>
                  </p:cNvPr>
                  <p:cNvSpPr/>
                  <p:nvPr/>
                </p:nvSpPr>
                <p:spPr>
                  <a:xfrm>
                    <a:off x="2606040" y="2615184"/>
                    <a:ext cx="1728216" cy="8138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61E5DF8C-C856-982E-7F36-484E6F428832}"/>
                    </a:ext>
                  </a:extLst>
                </p:cNvPr>
                <p:cNvSpPr txBox="1"/>
                <p:nvPr/>
              </p:nvSpPr>
              <p:spPr>
                <a:xfrm>
                  <a:off x="965828" y="5766267"/>
                  <a:ext cx="54314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Preliminary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sellaDiTesto 13">
                    <a:extLst>
                      <a:ext uri="{FF2B5EF4-FFF2-40B4-BE49-F238E27FC236}">
                        <a16:creationId xmlns:a16="http://schemas.microsoft.com/office/drawing/2014/main" id="{01C62562-3F63-886D-AA28-74A40B841D06}"/>
                      </a:ext>
                    </a:extLst>
                  </p:cNvPr>
                  <p:cNvSpPr txBox="1"/>
                  <p:nvPr/>
                </p:nvSpPr>
                <p:spPr>
                  <a:xfrm>
                    <a:off x="2022482" y="3759117"/>
                    <a:ext cx="186778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Density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a14:m>
                    <a:endParaRPr lang="en-US" sz="2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CasellaDiTesto 13">
                    <a:extLst>
                      <a:ext uri="{FF2B5EF4-FFF2-40B4-BE49-F238E27FC236}">
                        <a16:creationId xmlns:a16="http://schemas.microsoft.com/office/drawing/2014/main" id="{01C62562-3F63-886D-AA28-74A40B841D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482" y="3759117"/>
                    <a:ext cx="1867782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86"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07680C0-5CCD-B914-07F2-B06EB7C998FF}"/>
              </a:ext>
            </a:extLst>
          </p:cNvPr>
          <p:cNvGrpSpPr/>
          <p:nvPr/>
        </p:nvGrpSpPr>
        <p:grpSpPr>
          <a:xfrm>
            <a:off x="6695456" y="3691489"/>
            <a:ext cx="3386187" cy="1814160"/>
            <a:chOff x="6695456" y="3691489"/>
            <a:chExt cx="3386187" cy="1814160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B676E97-09D3-00CD-603A-39AC3F1AD1CA}"/>
                </a:ext>
              </a:extLst>
            </p:cNvPr>
            <p:cNvSpPr txBox="1"/>
            <p:nvPr/>
          </p:nvSpPr>
          <p:spPr>
            <a:xfrm>
              <a:off x="6695456" y="3691489"/>
              <a:ext cx="3386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Perturbed matter</a:t>
              </a:r>
            </a:p>
          </p:txBody>
        </p:sp>
        <p:sp>
          <p:nvSpPr>
            <p:cNvPr id="19" name="Freccia in giù 18">
              <a:extLst>
                <a:ext uri="{FF2B5EF4-FFF2-40B4-BE49-F238E27FC236}">
                  <a16:creationId xmlns:a16="http://schemas.microsoft.com/office/drawing/2014/main" id="{0CB7FC85-ED30-84F9-DC8E-DB18730CDB67}"/>
                </a:ext>
              </a:extLst>
            </p:cNvPr>
            <p:cNvSpPr/>
            <p:nvPr/>
          </p:nvSpPr>
          <p:spPr>
            <a:xfrm>
              <a:off x="7741996" y="4257358"/>
              <a:ext cx="224670" cy="652970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2391856B-AFB7-4300-3A38-BAB884D30CFF}"/>
                </a:ext>
              </a:extLst>
            </p:cNvPr>
            <p:cNvSpPr txBox="1"/>
            <p:nvPr/>
          </p:nvSpPr>
          <p:spPr>
            <a:xfrm>
              <a:off x="6695456" y="5043984"/>
              <a:ext cx="3386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EDF fully </a:t>
              </a:r>
              <a:r>
                <a:rPr lang="en-US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initio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7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A414-577E-9577-2F35-EFA664176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D86532-DA36-C466-72E0-8A06F034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A7C42A-02AD-2819-3F53-21614D87E2D7}"/>
              </a:ext>
            </a:extLst>
          </p:cNvPr>
          <p:cNvSpPr txBox="1"/>
          <p:nvPr/>
        </p:nvSpPr>
        <p:spPr>
          <a:xfrm>
            <a:off x="223611" y="114883"/>
            <a:ext cx="660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Conclusions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perspectives</a:t>
            </a:r>
            <a:endParaRPr kumimoji="0" lang="it-IT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5A4B8BD-0F32-7C19-DA30-664D88A32F35}"/>
              </a:ext>
            </a:extLst>
          </p:cNvPr>
          <p:cNvGrpSpPr/>
          <p:nvPr/>
        </p:nvGrpSpPr>
        <p:grpSpPr>
          <a:xfrm>
            <a:off x="517199" y="1333783"/>
            <a:ext cx="10769365" cy="2032815"/>
            <a:chOff x="517199" y="1333783"/>
            <a:chExt cx="10769365" cy="203281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BE6824AF-5364-A498-F47D-C96646157CE7}"/>
                </a:ext>
              </a:extLst>
            </p:cNvPr>
            <p:cNvSpPr txBox="1"/>
            <p:nvPr/>
          </p:nvSpPr>
          <p:spPr>
            <a:xfrm>
              <a:off x="517199" y="1333783"/>
              <a:ext cx="10089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400" noProof="0" dirty="0">
                  <a:solidFill>
                    <a:prstClr val="black"/>
                  </a:solidFill>
                  <a:latin typeface="Calibri" panose="020F0502020204030204"/>
                </a:rPr>
                <a:t>The ADC Green’s functions method 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is a state-of-the-art tool for exploring nuclear matter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7A06FFBE-A322-496B-C765-05AFD4E30D94}"/>
                </a:ext>
              </a:extLst>
            </p:cNvPr>
            <p:cNvSpPr txBox="1"/>
            <p:nvPr/>
          </p:nvSpPr>
          <p:spPr>
            <a:xfrm>
              <a:off x="517199" y="2535601"/>
              <a:ext cx="107693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400" noProof="0" dirty="0">
                  <a:solidFill>
                    <a:prstClr val="black"/>
                  </a:solidFill>
                  <a:latin typeface="Calibri" panose="020F0502020204030204"/>
                </a:rPr>
                <a:t>Outlook: pairing gaps in low-density neutron matter, response functions, EOS with exotic degrees of freedom…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384C6F79-EF4A-A83B-7ED0-BCA578E85800}"/>
              </a:ext>
            </a:extLst>
          </p:cNvPr>
          <p:cNvGrpSpPr/>
          <p:nvPr/>
        </p:nvGrpSpPr>
        <p:grpSpPr>
          <a:xfrm>
            <a:off x="517197" y="4111826"/>
            <a:ext cx="10769366" cy="1154163"/>
            <a:chOff x="517197" y="4111826"/>
            <a:chExt cx="10769366" cy="1154163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3F6CCA3-0F40-1B0A-BF4B-D5C8E482870A}"/>
                </a:ext>
              </a:extLst>
            </p:cNvPr>
            <p:cNvSpPr txBox="1"/>
            <p:nvPr/>
          </p:nvSpPr>
          <p:spPr>
            <a:xfrm>
              <a:off x="517198" y="4111826"/>
              <a:ext cx="10769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Nuclear EDFs constrained to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/>
                </a:rPr>
                <a:t>ab initio 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EOS work (with limited empirical input) 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161AA63-702C-60E6-A549-FF5ACA2CDDD2}"/>
                </a:ext>
              </a:extLst>
            </p:cNvPr>
            <p:cNvSpPr txBox="1"/>
            <p:nvPr/>
          </p:nvSpPr>
          <p:spPr>
            <a:xfrm>
              <a:off x="517197" y="4804324"/>
              <a:ext cx="10769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400" noProof="0" dirty="0">
                  <a:solidFill>
                    <a:prstClr val="black"/>
                  </a:solidFill>
                  <a:latin typeface="Calibri" panose="020F0502020204030204"/>
                </a:rPr>
                <a:t>Constructing a fully “non-empirical” EDF is ongoing (inhomogeneous matter)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2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B0730-C5E4-A6FC-BE20-41D2DA5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5B29A2-4937-F113-58A2-7AD2990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FC4299-B7D9-BF5C-2ECE-5FB49579E6F2}"/>
              </a:ext>
            </a:extLst>
          </p:cNvPr>
          <p:cNvSpPr txBox="1"/>
          <p:nvPr/>
        </p:nvSpPr>
        <p:spPr>
          <a:xfrm>
            <a:off x="223611" y="114884"/>
            <a:ext cx="541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Outline</a:t>
            </a:r>
            <a:endParaRPr kumimoji="0" lang="it-IT" sz="3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B141314-522D-7BFC-8B50-F0A8A40356DD}"/>
              </a:ext>
            </a:extLst>
          </p:cNvPr>
          <p:cNvGrpSpPr/>
          <p:nvPr/>
        </p:nvGrpSpPr>
        <p:grpSpPr>
          <a:xfrm>
            <a:off x="830199" y="1566504"/>
            <a:ext cx="10531602" cy="1462735"/>
            <a:chOff x="830199" y="1181023"/>
            <a:chExt cx="10531602" cy="1462735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AB0EEC7-ED9C-9FCE-182F-BD0A7C211DDB}"/>
                </a:ext>
              </a:extLst>
            </p:cNvPr>
            <p:cNvGrpSpPr/>
            <p:nvPr/>
          </p:nvGrpSpPr>
          <p:grpSpPr>
            <a:xfrm>
              <a:off x="830199" y="1181023"/>
              <a:ext cx="10531602" cy="1462735"/>
              <a:chOff x="830199" y="1181023"/>
              <a:chExt cx="10531602" cy="1462735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04B40534-E717-E360-C82B-999303D4B31A}"/>
                  </a:ext>
                </a:extLst>
              </p:cNvPr>
              <p:cNvGrpSpPr/>
              <p:nvPr/>
            </p:nvGrpSpPr>
            <p:grpSpPr>
              <a:xfrm>
                <a:off x="830199" y="1181023"/>
                <a:ext cx="10531602" cy="918241"/>
                <a:chOff x="830199" y="1181023"/>
                <a:chExt cx="10531602" cy="918241"/>
              </a:xfrm>
            </p:grpSpPr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773AB639-306F-99EB-BA51-EA5E8D44019D}"/>
                    </a:ext>
                  </a:extLst>
                </p:cNvPr>
                <p:cNvSpPr txBox="1"/>
                <p:nvPr/>
              </p:nvSpPr>
              <p:spPr>
                <a:xfrm>
                  <a:off x="830199" y="1181023"/>
                  <a:ext cx="1053160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dk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Microscopic theory of infinite nuclear matter and non-empirical energy functionals</a:t>
                  </a:r>
                </a:p>
              </p:txBody>
            </p:sp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11DB3B83-3C4B-53A1-33B3-9254AD45E770}"/>
                    </a:ext>
                  </a:extLst>
                </p:cNvPr>
                <p:cNvSpPr txBox="1"/>
                <p:nvPr/>
              </p:nvSpPr>
              <p:spPr>
                <a:xfrm>
                  <a:off x="830199" y="1729932"/>
                  <a:ext cx="609447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b="1" dirty="0">
                      <a:solidFill>
                        <a:srgbClr val="C00000"/>
                      </a:solidFill>
                      <a:latin typeface="Calibri" panose="020F0502020204030204"/>
                    </a:rPr>
                    <a:t>FM, </a:t>
                  </a:r>
                  <a:r>
                    <a:rPr lang="en-US" dirty="0">
                      <a:solidFill>
                        <a:srgbClr val="C00000"/>
                      </a:solidFill>
                      <a:latin typeface="Calibri" panose="020F0502020204030204"/>
                    </a:rPr>
                    <a:t>PhD thesis, University of Milano (2023)</a:t>
                  </a:r>
                </a:p>
              </p:txBody>
            </p:sp>
          </p:grp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09A09267-4DA4-2DB0-5BE3-6CE3BFC503FC}"/>
                  </a:ext>
                </a:extLst>
              </p:cNvPr>
              <p:cNvGrpSpPr/>
              <p:nvPr/>
            </p:nvGrpSpPr>
            <p:grpSpPr>
              <a:xfrm>
                <a:off x="5940554" y="1729932"/>
                <a:ext cx="2096540" cy="913826"/>
                <a:chOff x="5999068" y="1739398"/>
                <a:chExt cx="1736273" cy="756795"/>
              </a:xfrm>
            </p:grpSpPr>
            <p:pic>
              <p:nvPicPr>
                <p:cNvPr id="9" name="Immagine 8" descr="Immagine che contiene segnale&#10;&#10;Descrizione generata automaticamente">
                  <a:extLst>
                    <a:ext uri="{FF2B5EF4-FFF2-40B4-BE49-F238E27FC236}">
                      <a16:creationId xmlns:a16="http://schemas.microsoft.com/office/drawing/2014/main" id="{1A224240-D09E-3EE4-D0B4-61099CC503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9068" y="1739398"/>
                  <a:ext cx="756795" cy="75679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0" name="Picture 2">
                  <a:extLst>
                    <a:ext uri="{FF2B5EF4-FFF2-40B4-BE49-F238E27FC236}">
                      <a16:creationId xmlns:a16="http://schemas.microsoft.com/office/drawing/2014/main" id="{43EDB3A7-DB5A-9F31-37D4-5E7580FC90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2094" y="1774036"/>
                  <a:ext cx="693247" cy="687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812272E-17DC-D9A6-D811-357423238909}"/>
                </a:ext>
              </a:extLst>
            </p:cNvPr>
            <p:cNvSpPr txBox="1"/>
            <p:nvPr/>
          </p:nvSpPr>
          <p:spPr>
            <a:xfrm>
              <a:off x="830199" y="2232599"/>
              <a:ext cx="448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Link: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https://hdl.handle.net/2434/1023132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84DC00E-FB72-64BD-42E6-DFBF94B7189D}"/>
              </a:ext>
            </a:extLst>
          </p:cNvPr>
          <p:cNvSpPr txBox="1"/>
          <p:nvPr/>
        </p:nvSpPr>
        <p:spPr>
          <a:xfrm>
            <a:off x="830199" y="4109039"/>
            <a:ext cx="4564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Ab </a:t>
            </a:r>
            <a:r>
              <a:rPr lang="it-IT" sz="2800" i="1" dirty="0" err="1">
                <a:solidFill>
                  <a:prstClr val="black"/>
                </a:solidFill>
                <a:latin typeface="Calibri" panose="020F0502020204030204"/>
              </a:rPr>
              <a:t>initio</a:t>
            </a: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Green’s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for infinite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lang="it-IT" sz="2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8311711-D4DA-EA09-D1EC-5AFE9A5D9E4E}"/>
              </a:ext>
            </a:extLst>
          </p:cNvPr>
          <p:cNvSpPr txBox="1"/>
          <p:nvPr/>
        </p:nvSpPr>
        <p:spPr>
          <a:xfrm>
            <a:off x="6223435" y="4109039"/>
            <a:ext cx="4564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i="1" dirty="0">
                <a:solidFill>
                  <a:prstClr val="black"/>
                </a:solidFill>
                <a:latin typeface="Calibri" panose="020F0502020204030204"/>
              </a:rPr>
              <a:t>Ab </a:t>
            </a:r>
            <a:r>
              <a:rPr lang="it-IT" sz="2800" i="1" dirty="0" err="1">
                <a:solidFill>
                  <a:prstClr val="black"/>
                </a:solidFill>
                <a:latin typeface="Calibri" panose="020F0502020204030204"/>
              </a:rPr>
              <a:t>initio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-constrained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energy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density</a:t>
            </a:r>
            <a:r>
              <a:rPr lang="it-IT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800" dirty="0" err="1">
                <a:solidFill>
                  <a:prstClr val="black"/>
                </a:solidFill>
                <a:latin typeface="Calibri" panose="020F0502020204030204"/>
              </a:rPr>
              <a:t>functionals</a:t>
            </a:r>
            <a:endParaRPr lang="it-IT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124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20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6B3211A-6F50-4762-961A-249535396BFB}"/>
              </a:ext>
            </a:extLst>
          </p:cNvPr>
          <p:cNvGrpSpPr/>
          <p:nvPr/>
        </p:nvGrpSpPr>
        <p:grpSpPr>
          <a:xfrm>
            <a:off x="1227179" y="754852"/>
            <a:ext cx="8152682" cy="2562245"/>
            <a:chOff x="1369419" y="358612"/>
            <a:chExt cx="8152682" cy="256224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0DBFEB6-28BD-43AD-F8C4-6177788BE1BF}"/>
                </a:ext>
              </a:extLst>
            </p:cNvPr>
            <p:cNvSpPr txBox="1"/>
            <p:nvPr/>
          </p:nvSpPr>
          <p:spPr>
            <a:xfrm>
              <a:off x="2664098" y="358612"/>
              <a:ext cx="54943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87552">
                <a:spcAft>
                  <a:spcPts val="600"/>
                </a:spcAft>
              </a:pPr>
              <a:r>
                <a:rPr lang="en-US" sz="4800" dirty="0"/>
                <a:t>S</a:t>
              </a:r>
              <a:r>
                <a:rPr lang="en-US" sz="4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pecial thanks to</a:t>
              </a: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5D22F8B3-E379-90EC-C8FF-DF88FA26234D}"/>
                </a:ext>
              </a:extLst>
            </p:cNvPr>
            <p:cNvGrpSpPr/>
            <p:nvPr/>
          </p:nvGrpSpPr>
          <p:grpSpPr>
            <a:xfrm>
              <a:off x="1369419" y="1478549"/>
              <a:ext cx="8152682" cy="1442308"/>
              <a:chOff x="2019659" y="1498869"/>
              <a:chExt cx="8152682" cy="1442308"/>
            </a:xfrm>
          </p:grpSpPr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F9586D5-7B07-0DC7-15EF-6C4A42C877E7}"/>
                  </a:ext>
                </a:extLst>
              </p:cNvPr>
              <p:cNvSpPr txBox="1"/>
              <p:nvPr/>
            </p:nvSpPr>
            <p:spPr>
              <a:xfrm>
                <a:off x="2019659" y="1498869"/>
                <a:ext cx="81526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87552">
                  <a:spcAft>
                    <a:spcPts val="600"/>
                  </a:spcAft>
                </a:pPr>
                <a:r>
                  <a:rPr lang="en-US" sz="3600" dirty="0"/>
                  <a:t>My supervisor Gianluca </a:t>
                </a:r>
                <a:r>
                  <a:rPr lang="en-US" sz="3600" dirty="0" err="1"/>
                  <a:t>Colò</a:t>
                </a:r>
                <a:r>
                  <a:rPr lang="en-US" sz="3600" dirty="0"/>
                  <a:t> (Milano)  </a:t>
                </a:r>
                <a:endParaRPr lang="en-US" sz="3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687D9FE-0F1E-0606-997D-4A40DAEC1D81}"/>
                  </a:ext>
                </a:extLst>
              </p:cNvPr>
              <p:cNvSpPr txBox="1"/>
              <p:nvPr/>
            </p:nvSpPr>
            <p:spPr>
              <a:xfrm>
                <a:off x="2019659" y="2294846"/>
                <a:ext cx="46757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87552">
                  <a:spcAft>
                    <a:spcPts val="600"/>
                  </a:spcAft>
                </a:pPr>
                <a:r>
                  <a:rPr lang="en-US" sz="3600" dirty="0"/>
                  <a:t>Carlo Barbieri (Milano)  </a:t>
                </a:r>
                <a:endParaRPr lang="en-US" sz="3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B38DBC-7ED3-F655-E2A5-9B1331B7B17F}"/>
              </a:ext>
            </a:extLst>
          </p:cNvPr>
          <p:cNvSpPr txBox="1"/>
          <p:nvPr/>
        </p:nvSpPr>
        <p:spPr>
          <a:xfrm>
            <a:off x="782002" y="4306401"/>
            <a:ext cx="1062799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8755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</a:t>
            </a:r>
            <a:r>
              <a:rPr lang="en-US" sz="2400" dirty="0"/>
              <a:t>y collaborators and mentors: </a:t>
            </a:r>
          </a:p>
          <a:p>
            <a:pPr defTabSz="987552">
              <a:spcAft>
                <a:spcPts val="600"/>
              </a:spcAft>
            </a:pPr>
            <a:r>
              <a:rPr lang="en-US" sz="2400" dirty="0" err="1"/>
              <a:t>Weiguang</a:t>
            </a:r>
            <a:r>
              <a:rPr lang="en-US" sz="2400" dirty="0"/>
              <a:t> Jiang (Mainz), Alessandro Lovato (Argonne), Francesco </a:t>
            </a:r>
            <a:r>
              <a:rPr lang="en-US" sz="2400" dirty="0" err="1"/>
              <a:t>Pederiva</a:t>
            </a:r>
            <a:r>
              <a:rPr lang="en-US" sz="2400" dirty="0"/>
              <a:t> (Trento), Xavier Roca-Maza (Barcelona), Enrico </a:t>
            </a:r>
            <a:r>
              <a:rPr lang="en-US" sz="2400" dirty="0" err="1"/>
              <a:t>Vigezzi</a:t>
            </a:r>
            <a:r>
              <a:rPr lang="en-US" sz="2400" dirty="0"/>
              <a:t> (Milano)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E2A37DC-1450-83AA-CFF6-FD2A977977FE}"/>
              </a:ext>
            </a:extLst>
          </p:cNvPr>
          <p:cNvGrpSpPr/>
          <p:nvPr/>
        </p:nvGrpSpPr>
        <p:grpSpPr>
          <a:xfrm>
            <a:off x="9205367" y="2328079"/>
            <a:ext cx="1916684" cy="818867"/>
            <a:chOff x="9022487" y="2521119"/>
            <a:chExt cx="1916684" cy="818867"/>
          </a:xfrm>
        </p:grpSpPr>
        <p:pic>
          <p:nvPicPr>
            <p:cNvPr id="18" name="Immagine 17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64CAE7E5-0C88-340C-27AD-C452FFE42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487" y="2532271"/>
              <a:ext cx="807715" cy="8077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 descr="Immagine che contiene Elementi grafici, Carattere, grafica, logo&#10;&#10;Descrizione generata automaticamente">
              <a:extLst>
                <a:ext uri="{FF2B5EF4-FFF2-40B4-BE49-F238E27FC236}">
                  <a16:creationId xmlns:a16="http://schemas.microsoft.com/office/drawing/2014/main" id="{6818C6C3-F1E0-5F2A-4728-DC77FB657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724" y="2521119"/>
              <a:ext cx="814447" cy="80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934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8CE9-EA3A-B623-2F4A-DD70F75F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514357-E4C6-3F31-410A-B28FADE7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8270FB-5282-C506-0C58-AB9070D5639D}"/>
              </a:ext>
            </a:extLst>
          </p:cNvPr>
          <p:cNvSpPr txBox="1"/>
          <p:nvPr/>
        </p:nvSpPr>
        <p:spPr>
          <a:xfrm>
            <a:off x="782002" y="2612061"/>
            <a:ext cx="10627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it-IT" sz="6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6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0FF9-31F9-B098-3DA4-9D62652F9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6A10C7-0147-5103-9D15-AE69D144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73C046-93B0-6082-06CA-887B80942FEF}"/>
              </a:ext>
            </a:extLst>
          </p:cNvPr>
          <p:cNvSpPr txBox="1"/>
          <p:nvPr/>
        </p:nvSpPr>
        <p:spPr>
          <a:xfrm>
            <a:off x="223611" y="114884"/>
            <a:ext cx="541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What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is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it-IT" sz="3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4856EAB3-4BB0-0D4A-A4F1-049A98E88D9C}"/>
              </a:ext>
            </a:extLst>
          </p:cNvPr>
          <p:cNvGrpSpPr/>
          <p:nvPr/>
        </p:nvGrpSpPr>
        <p:grpSpPr>
          <a:xfrm>
            <a:off x="640662" y="1386263"/>
            <a:ext cx="4451842" cy="3128588"/>
            <a:chOff x="497226" y="902884"/>
            <a:chExt cx="4451842" cy="3128588"/>
          </a:xfrm>
        </p:grpSpPr>
        <p:pic>
          <p:nvPicPr>
            <p:cNvPr id="2" name="Immagine 1" descr="Immagine che contiene arte, Blu intenso, design&#10;&#10;Il contenuto generato dall'IA potrebbe non essere corretto.">
              <a:extLst>
                <a:ext uri="{FF2B5EF4-FFF2-40B4-BE49-F238E27FC236}">
                  <a16:creationId xmlns:a16="http://schemas.microsoft.com/office/drawing/2014/main" id="{FC6E974A-6A36-6DB9-D84A-F71801E2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2" t="14484" r="14920" b="12659"/>
            <a:stretch>
              <a:fillRect/>
            </a:stretch>
          </p:blipFill>
          <p:spPr>
            <a:xfrm>
              <a:off x="1446536" y="1951210"/>
              <a:ext cx="2146058" cy="2080262"/>
            </a:xfrm>
            <a:prstGeom prst="rect">
              <a:avLst/>
            </a:prstGeom>
          </p:spPr>
        </p:pic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A1DF68E9-9D00-896A-369A-7D0B618C6DF5}"/>
                </a:ext>
              </a:extLst>
            </p:cNvPr>
            <p:cNvSpPr txBox="1"/>
            <p:nvPr/>
          </p:nvSpPr>
          <p:spPr>
            <a:xfrm>
              <a:off x="497226" y="902884"/>
              <a:ext cx="44518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Nuclear matter is an extended system of interacting nucleons</a:t>
              </a:r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A3CB011-FD7F-FBC6-7E1B-7F648CB5175D}"/>
              </a:ext>
            </a:extLst>
          </p:cNvPr>
          <p:cNvSpPr txBox="1"/>
          <p:nvPr/>
        </p:nvSpPr>
        <p:spPr>
          <a:xfrm>
            <a:off x="640663" y="4741324"/>
            <a:ext cx="4353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Idealized model, but implications on real physical systems!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87BEDAD1-6075-F95D-2BE0-2BB4F3F57D20}"/>
              </a:ext>
            </a:extLst>
          </p:cNvPr>
          <p:cNvGrpSpPr/>
          <p:nvPr/>
        </p:nvGrpSpPr>
        <p:grpSpPr>
          <a:xfrm>
            <a:off x="4745478" y="2004271"/>
            <a:ext cx="2167991" cy="643308"/>
            <a:chOff x="2923303" y="2034268"/>
            <a:chExt cx="2167991" cy="643308"/>
          </a:xfrm>
        </p:grpSpPr>
        <p:sp>
          <p:nvSpPr>
            <p:cNvPr id="57" name="Freccia in giù 56">
              <a:extLst>
                <a:ext uri="{FF2B5EF4-FFF2-40B4-BE49-F238E27FC236}">
                  <a16:creationId xmlns:a16="http://schemas.microsoft.com/office/drawing/2014/main" id="{15C5C253-D40B-7143-E5E0-614BFA9C7B1C}"/>
                </a:ext>
              </a:extLst>
            </p:cNvPr>
            <p:cNvSpPr/>
            <p:nvPr/>
          </p:nvSpPr>
          <p:spPr>
            <a:xfrm rot="14850315">
              <a:off x="3955745" y="2064208"/>
              <a:ext cx="240869" cy="98586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026790DF-A636-1D5A-C204-F6D4F3876EB2}"/>
                </a:ext>
              </a:extLst>
            </p:cNvPr>
            <p:cNvSpPr txBox="1"/>
            <p:nvPr/>
          </p:nvSpPr>
          <p:spPr>
            <a:xfrm rot="20207367">
              <a:off x="2923303" y="2034268"/>
              <a:ext cx="2167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Macroscopic scale</a:t>
              </a:r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84CB5846-6F1C-E180-1D29-D9E573261EA0}"/>
              </a:ext>
            </a:extLst>
          </p:cNvPr>
          <p:cNvGrpSpPr/>
          <p:nvPr/>
        </p:nvGrpSpPr>
        <p:grpSpPr>
          <a:xfrm>
            <a:off x="6399862" y="310914"/>
            <a:ext cx="5268299" cy="3008358"/>
            <a:chOff x="6399862" y="420642"/>
            <a:chExt cx="5268299" cy="3008358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53A21B9B-BD5B-0434-512F-688FE882A77F}"/>
                </a:ext>
              </a:extLst>
            </p:cNvPr>
            <p:cNvGrpSpPr/>
            <p:nvPr/>
          </p:nvGrpSpPr>
          <p:grpSpPr>
            <a:xfrm>
              <a:off x="7377962" y="945953"/>
              <a:ext cx="2699707" cy="2483047"/>
              <a:chOff x="5709192" y="759322"/>
              <a:chExt cx="2699707" cy="2483047"/>
            </a:xfrm>
          </p:grpSpPr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BBACFB5-6845-A98E-C0A7-A4AF45797E3F}"/>
                  </a:ext>
                </a:extLst>
              </p:cNvPr>
              <p:cNvSpPr txBox="1"/>
              <p:nvPr/>
            </p:nvSpPr>
            <p:spPr>
              <a:xfrm>
                <a:off x="5709192" y="2657594"/>
                <a:ext cx="26997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Watts et al.,</a:t>
                </a:r>
                <a:r>
                  <a:rPr lang="da-DK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Rev. Mod. Phys. </a:t>
                </a:r>
                <a:r>
                  <a:rPr lang="da-DK" sz="1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88</a:t>
                </a:r>
                <a:r>
                  <a:rPr lang="da-DK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021001 (2016)</a:t>
                </a:r>
                <a:r>
                  <a:rPr lang="en-U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  <p:pic>
            <p:nvPicPr>
              <p:cNvPr id="51" name="Immagine 50" descr="Immagine che contiene testo, schermata, grafica, Elementi grafici&#10;&#10;Descrizione generata automaticamente">
                <a:extLst>
                  <a:ext uri="{FF2B5EF4-FFF2-40B4-BE49-F238E27FC236}">
                    <a16:creationId xmlns:a16="http://schemas.microsoft.com/office/drawing/2014/main" id="{706E0252-BD0C-9EFC-24DE-7975CA34F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76" t="17246" r="44883" b="19562"/>
              <a:stretch/>
            </p:blipFill>
            <p:spPr>
              <a:xfrm>
                <a:off x="5827063" y="759322"/>
                <a:ext cx="1952306" cy="1801846"/>
              </a:xfrm>
              <a:prstGeom prst="rect">
                <a:avLst/>
              </a:prstGeom>
            </p:spPr>
          </p:pic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AD6A577B-21AD-58F4-89CC-303FB5FA55FA}"/>
                </a:ext>
              </a:extLst>
            </p:cNvPr>
            <p:cNvSpPr txBox="1"/>
            <p:nvPr/>
          </p:nvSpPr>
          <p:spPr>
            <a:xfrm>
              <a:off x="6399862" y="420642"/>
              <a:ext cx="52682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is the structure of n</a:t>
              </a:r>
              <a:r>
                <a:rPr lang="en-US" sz="24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eutron stars?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48A92D8D-CF72-BC60-EF4D-50384BA31BFF}"/>
              </a:ext>
            </a:extLst>
          </p:cNvPr>
          <p:cNvGrpSpPr/>
          <p:nvPr/>
        </p:nvGrpSpPr>
        <p:grpSpPr>
          <a:xfrm>
            <a:off x="6200357" y="3386957"/>
            <a:ext cx="5846320" cy="3329311"/>
            <a:chOff x="6209501" y="3414389"/>
            <a:chExt cx="5846320" cy="3329311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9C255C75-AE76-01BF-6A1F-531C331F7E3D}"/>
                </a:ext>
              </a:extLst>
            </p:cNvPr>
            <p:cNvGrpSpPr/>
            <p:nvPr/>
          </p:nvGrpSpPr>
          <p:grpSpPr>
            <a:xfrm>
              <a:off x="7377962" y="4232460"/>
              <a:ext cx="3014017" cy="2511240"/>
              <a:chOff x="8538829" y="4109402"/>
              <a:chExt cx="3014017" cy="2511240"/>
            </a:xfrm>
          </p:grpSpPr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BEAF91C6-48D4-5A7E-E6AE-438EFECB8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7213" t="601" r="4078" b="6586"/>
              <a:stretch>
                <a:fillRect/>
              </a:stretch>
            </p:blipFill>
            <p:spPr>
              <a:xfrm>
                <a:off x="8538829" y="4109402"/>
                <a:ext cx="2302883" cy="1926465"/>
              </a:xfrm>
              <a:prstGeom prst="rect">
                <a:avLst/>
              </a:prstGeom>
            </p:spPr>
          </p:pic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B6DDF98-1943-B675-33B0-C96893AD00BB}"/>
                  </a:ext>
                </a:extLst>
              </p:cNvPr>
              <p:cNvSpPr txBox="1"/>
              <p:nvPr/>
            </p:nvSpPr>
            <p:spPr>
              <a:xfrm>
                <a:off x="8592620" y="6035867"/>
                <a:ext cx="29602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Sorensen et al., Prog. Part. </a:t>
                </a:r>
                <a:r>
                  <a:rPr lang="en-US" sz="1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Nucl</a:t>
                </a:r>
                <a:r>
                  <a:rPr lang="en-U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Phys. </a:t>
                </a:r>
                <a:r>
                  <a:rPr lang="en-US" sz="1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134</a:t>
                </a:r>
                <a:r>
                  <a:rPr lang="en-U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104080 (2024) </a:t>
                </a:r>
              </a:p>
            </p:txBody>
          </p:sp>
        </p:grp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790AA66A-F089-D5CC-18C3-B86B3629CACD}"/>
                </a:ext>
              </a:extLst>
            </p:cNvPr>
            <p:cNvSpPr txBox="1"/>
            <p:nvPr/>
          </p:nvSpPr>
          <p:spPr>
            <a:xfrm>
              <a:off x="6209501" y="3414389"/>
              <a:ext cx="58463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 we constrain nuclear matter properties from laboratory experiments?</a:t>
              </a:r>
            </a:p>
          </p:txBody>
        </p:sp>
      </p:grp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C3A0FFCA-0862-49BE-63FB-335B4EBE7D1E}"/>
              </a:ext>
            </a:extLst>
          </p:cNvPr>
          <p:cNvGrpSpPr/>
          <p:nvPr/>
        </p:nvGrpSpPr>
        <p:grpSpPr>
          <a:xfrm rot="21173979">
            <a:off x="5022399" y="5041193"/>
            <a:ext cx="2167991" cy="596548"/>
            <a:chOff x="2713977" y="4706084"/>
            <a:chExt cx="2167991" cy="596548"/>
          </a:xfrm>
        </p:grpSpPr>
        <p:sp>
          <p:nvSpPr>
            <p:cNvPr id="65" name="Freccia in giù 64">
              <a:extLst>
                <a:ext uri="{FF2B5EF4-FFF2-40B4-BE49-F238E27FC236}">
                  <a16:creationId xmlns:a16="http://schemas.microsoft.com/office/drawing/2014/main" id="{6FCFF2CF-EEC3-1535-E244-8A5F23B763D9}"/>
                </a:ext>
              </a:extLst>
            </p:cNvPr>
            <p:cNvSpPr/>
            <p:nvPr/>
          </p:nvSpPr>
          <p:spPr>
            <a:xfrm rot="7474473">
              <a:off x="3834596" y="4333585"/>
              <a:ext cx="240869" cy="985867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9641A46D-A8A1-97C3-36E6-E4CDC64BE31C}"/>
                </a:ext>
              </a:extLst>
            </p:cNvPr>
            <p:cNvSpPr txBox="1"/>
            <p:nvPr/>
          </p:nvSpPr>
          <p:spPr>
            <a:xfrm rot="2066022">
              <a:off x="2713977" y="4902522"/>
              <a:ext cx="2167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Microscopic 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6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7EE8B-AFBD-DA41-ECC7-69ED6093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5A8D8D-20C6-EAC1-4F53-B4416AB7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E36951-2EF7-6A34-61B6-F689C52D9FA2}"/>
              </a:ext>
            </a:extLst>
          </p:cNvPr>
          <p:cNvSpPr txBox="1"/>
          <p:nvPr/>
        </p:nvSpPr>
        <p:spPr>
          <a:xfrm>
            <a:off x="223611" y="114884"/>
            <a:ext cx="705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How do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we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study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it-IT" sz="3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97095A-94D5-8F36-C0D8-3BCF00D2CC0E}"/>
              </a:ext>
            </a:extLst>
          </p:cNvPr>
          <p:cNvSpPr txBox="1"/>
          <p:nvPr/>
        </p:nvSpPr>
        <p:spPr>
          <a:xfrm>
            <a:off x="223611" y="1136504"/>
            <a:ext cx="7603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study nuclear matter with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initio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nuclear theory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F96F6A7-472B-D1F9-D4FD-70CE5C138D2C}"/>
              </a:ext>
            </a:extLst>
          </p:cNvPr>
          <p:cNvSpPr txBox="1"/>
          <p:nvPr/>
        </p:nvSpPr>
        <p:spPr>
          <a:xfrm>
            <a:off x="223611" y="2309239"/>
            <a:ext cx="3982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nuclear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B93C578B-97EE-2E89-3540-AA1BB6B6A9E7}"/>
              </a:ext>
            </a:extLst>
          </p:cNvPr>
          <p:cNvGrpSpPr/>
          <p:nvPr/>
        </p:nvGrpSpPr>
        <p:grpSpPr>
          <a:xfrm>
            <a:off x="5243848" y="1606801"/>
            <a:ext cx="7192103" cy="2996263"/>
            <a:chOff x="5243848" y="1606801"/>
            <a:chExt cx="7192103" cy="2996263"/>
          </a:xfrm>
        </p:grpSpPr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9F2425C7-B9C2-3D31-CE5B-99F75FCE4705}"/>
                </a:ext>
              </a:extLst>
            </p:cNvPr>
            <p:cNvGrpSpPr/>
            <p:nvPr/>
          </p:nvGrpSpPr>
          <p:grpSpPr>
            <a:xfrm>
              <a:off x="5243848" y="1606801"/>
              <a:ext cx="965668" cy="1381792"/>
              <a:chOff x="394807" y="3832869"/>
              <a:chExt cx="1256797" cy="1798375"/>
            </a:xfrm>
          </p:grpSpPr>
          <p:grpSp>
            <p:nvGrpSpPr>
              <p:cNvPr id="80" name="Gruppo 79">
                <a:extLst>
                  <a:ext uri="{FF2B5EF4-FFF2-40B4-BE49-F238E27FC236}">
                    <a16:creationId xmlns:a16="http://schemas.microsoft.com/office/drawing/2014/main" id="{B6E8D848-9964-C555-274E-56F1A1B7D233}"/>
                  </a:ext>
                </a:extLst>
              </p:cNvPr>
              <p:cNvGrpSpPr/>
              <p:nvPr/>
            </p:nvGrpSpPr>
            <p:grpSpPr>
              <a:xfrm>
                <a:off x="394807" y="4420208"/>
                <a:ext cx="1256797" cy="1211036"/>
                <a:chOff x="1961671" y="2410528"/>
                <a:chExt cx="3209117" cy="3240915"/>
              </a:xfrm>
            </p:grpSpPr>
            <p:sp>
              <p:nvSpPr>
                <p:cNvPr id="82" name="Ovale 81">
                  <a:extLst>
                    <a:ext uri="{FF2B5EF4-FFF2-40B4-BE49-F238E27FC236}">
                      <a16:creationId xmlns:a16="http://schemas.microsoft.com/office/drawing/2014/main" id="{D997314E-E223-99EE-E4FB-F33002BE765F}"/>
                    </a:ext>
                  </a:extLst>
                </p:cNvPr>
                <p:cNvSpPr/>
                <p:nvPr/>
              </p:nvSpPr>
              <p:spPr>
                <a:xfrm>
                  <a:off x="1961671" y="2410528"/>
                  <a:ext cx="3209117" cy="3240915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Gruppo 82">
                  <a:extLst>
                    <a:ext uri="{FF2B5EF4-FFF2-40B4-BE49-F238E27FC236}">
                      <a16:creationId xmlns:a16="http://schemas.microsoft.com/office/drawing/2014/main" id="{03C4E7CD-4929-E0CA-B342-72059E5B7AD8}"/>
                    </a:ext>
                  </a:extLst>
                </p:cNvPr>
                <p:cNvGrpSpPr/>
                <p:nvPr/>
              </p:nvGrpSpPr>
              <p:grpSpPr>
                <a:xfrm>
                  <a:off x="2155526" y="2684416"/>
                  <a:ext cx="2788767" cy="2289266"/>
                  <a:chOff x="2155526" y="2684416"/>
                  <a:chExt cx="2788767" cy="2289266"/>
                </a:xfrm>
              </p:grpSpPr>
              <p:sp>
                <p:nvSpPr>
                  <p:cNvPr id="84" name="Ovale 83">
                    <a:extLst>
                      <a:ext uri="{FF2B5EF4-FFF2-40B4-BE49-F238E27FC236}">
                        <a16:creationId xmlns:a16="http://schemas.microsoft.com/office/drawing/2014/main" id="{8AD52741-D6D8-FEED-DED9-26B2D108BA64}"/>
                      </a:ext>
                    </a:extLst>
                  </p:cNvPr>
                  <p:cNvSpPr/>
                  <p:nvPr/>
                </p:nvSpPr>
                <p:spPr>
                  <a:xfrm>
                    <a:off x="2155526" y="4030979"/>
                    <a:ext cx="923108" cy="94270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e 84">
                    <a:extLst>
                      <a:ext uri="{FF2B5EF4-FFF2-40B4-BE49-F238E27FC236}">
                        <a16:creationId xmlns:a16="http://schemas.microsoft.com/office/drawing/2014/main" id="{66DE39FA-EC9E-843F-4DDC-E8535B0D8582}"/>
                      </a:ext>
                    </a:extLst>
                  </p:cNvPr>
                  <p:cNvSpPr/>
                  <p:nvPr/>
                </p:nvSpPr>
                <p:spPr>
                  <a:xfrm>
                    <a:off x="3078634" y="2684416"/>
                    <a:ext cx="923108" cy="942703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e 85">
                    <a:extLst>
                      <a:ext uri="{FF2B5EF4-FFF2-40B4-BE49-F238E27FC236}">
                        <a16:creationId xmlns:a16="http://schemas.microsoft.com/office/drawing/2014/main" id="{841B54DD-AC46-E286-8CB9-773A82291B6F}"/>
                      </a:ext>
                    </a:extLst>
                  </p:cNvPr>
                  <p:cNvSpPr/>
                  <p:nvPr/>
                </p:nvSpPr>
                <p:spPr>
                  <a:xfrm>
                    <a:off x="4021185" y="4030978"/>
                    <a:ext cx="923108" cy="942703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7" name="Connettore diritto 86">
                    <a:extLst>
                      <a:ext uri="{FF2B5EF4-FFF2-40B4-BE49-F238E27FC236}">
                        <a16:creationId xmlns:a16="http://schemas.microsoft.com/office/drawing/2014/main" id="{3AE65E6D-42F9-73AE-2992-EBD168C35D7F}"/>
                      </a:ext>
                    </a:extLst>
                  </p:cNvPr>
                  <p:cNvCxnSpPr>
                    <a:cxnSpLocks/>
                    <a:endCxn id="85" idx="3"/>
                  </p:cNvCxnSpPr>
                  <p:nvPr/>
                </p:nvCxnSpPr>
                <p:spPr>
                  <a:xfrm flipV="1">
                    <a:off x="2841326" y="3489063"/>
                    <a:ext cx="372494" cy="62138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nettore diritto 87">
                    <a:extLst>
                      <a:ext uri="{FF2B5EF4-FFF2-40B4-BE49-F238E27FC236}">
                        <a16:creationId xmlns:a16="http://schemas.microsoft.com/office/drawing/2014/main" id="{4BCB34E1-80CC-771C-C6D8-7E25CAAF24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65447" y="4487034"/>
                    <a:ext cx="968926" cy="12142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nettore diritto 88">
                    <a:extLst>
                      <a:ext uri="{FF2B5EF4-FFF2-40B4-BE49-F238E27FC236}">
                        <a16:creationId xmlns:a16="http://schemas.microsoft.com/office/drawing/2014/main" id="{26E462CE-5041-0743-195A-73A26DA576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69674" y="4593816"/>
                    <a:ext cx="968926" cy="12142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nettore diritto 89">
                    <a:extLst>
                      <a:ext uri="{FF2B5EF4-FFF2-40B4-BE49-F238E27FC236}">
                        <a16:creationId xmlns:a16="http://schemas.microsoft.com/office/drawing/2014/main" id="{33A6AE57-1BA5-1A44-5A1A-BAB8BF8F39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549" y="3554545"/>
                    <a:ext cx="461554" cy="588277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nettore diritto 90">
                    <a:extLst>
                      <a:ext uri="{FF2B5EF4-FFF2-40B4-BE49-F238E27FC236}">
                        <a16:creationId xmlns:a16="http://schemas.microsoft.com/office/drawing/2014/main" id="{543A92AF-CFCC-B0FD-FE2B-AE764396FA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51547" y="3522169"/>
                    <a:ext cx="461554" cy="588277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nettore diritto 91">
                    <a:extLst>
                      <a:ext uri="{FF2B5EF4-FFF2-40B4-BE49-F238E27FC236}">
                        <a16:creationId xmlns:a16="http://schemas.microsoft.com/office/drawing/2014/main" id="{B87DA5C0-20CF-B256-0EB5-E6E41EF11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93970" y="3616988"/>
                    <a:ext cx="362060" cy="594164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5CF0D9CF-B5C1-6401-F121-BE6A83334CC3}"/>
                  </a:ext>
                </a:extLst>
              </p:cNvPr>
              <p:cNvSpPr txBox="1"/>
              <p:nvPr/>
            </p:nvSpPr>
            <p:spPr>
              <a:xfrm>
                <a:off x="518872" y="3832869"/>
                <a:ext cx="975420" cy="600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QCD</a:t>
                </a:r>
                <a:endParaRPr lang="en-US" sz="2400" dirty="0"/>
              </a:p>
            </p:txBody>
          </p:sp>
        </p:grpSp>
        <p:sp>
          <p:nvSpPr>
            <p:cNvPr id="68" name="Freccia in giù 67">
              <a:extLst>
                <a:ext uri="{FF2B5EF4-FFF2-40B4-BE49-F238E27FC236}">
                  <a16:creationId xmlns:a16="http://schemas.microsoft.com/office/drawing/2014/main" id="{91767452-1440-913B-7BBC-344CEFEF4176}"/>
                </a:ext>
              </a:extLst>
            </p:cNvPr>
            <p:cNvSpPr/>
            <p:nvPr/>
          </p:nvSpPr>
          <p:spPr>
            <a:xfrm rot="17384651">
              <a:off x="6649147" y="2622104"/>
              <a:ext cx="186039" cy="652287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ABD54C7B-FA99-D184-2F70-A6BB63595210}"/>
                </a:ext>
              </a:extLst>
            </p:cNvPr>
            <p:cNvGrpSpPr/>
            <p:nvPr/>
          </p:nvGrpSpPr>
          <p:grpSpPr>
            <a:xfrm>
              <a:off x="7222667" y="2279705"/>
              <a:ext cx="5213284" cy="2323359"/>
              <a:chOff x="7266735" y="2654277"/>
              <a:chExt cx="5213284" cy="2323359"/>
            </a:xfrm>
          </p:grpSpPr>
          <p:grpSp>
            <p:nvGrpSpPr>
              <p:cNvPr id="67" name="Gruppo 66">
                <a:extLst>
                  <a:ext uri="{FF2B5EF4-FFF2-40B4-BE49-F238E27FC236}">
                    <a16:creationId xmlns:a16="http://schemas.microsoft.com/office/drawing/2014/main" id="{3D3ACB4A-2916-A150-8224-6F1682C64484}"/>
                  </a:ext>
                </a:extLst>
              </p:cNvPr>
              <p:cNvGrpSpPr/>
              <p:nvPr/>
            </p:nvGrpSpPr>
            <p:grpSpPr>
              <a:xfrm>
                <a:off x="7266735" y="3166142"/>
                <a:ext cx="5213284" cy="1811494"/>
                <a:chOff x="6295632" y="3347898"/>
                <a:chExt cx="5763573" cy="2002707"/>
              </a:xfrm>
            </p:grpSpPr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1B4382DB-103D-5F72-B68A-BC5AC637D4E4}"/>
                    </a:ext>
                  </a:extLst>
                </p:cNvPr>
                <p:cNvSpPr txBox="1"/>
                <p:nvPr/>
              </p:nvSpPr>
              <p:spPr>
                <a:xfrm>
                  <a:off x="6395364" y="5010340"/>
                  <a:ext cx="5663841" cy="3402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sz="1400" dirty="0" err="1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Machleidt</a:t>
                  </a:r>
                  <a:r>
                    <a:rPr lang="en-US" sz="14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 et al., Prog. Part. </a:t>
                  </a:r>
                  <a:r>
                    <a:rPr lang="en-US" sz="1400" dirty="0" err="1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Nucl</a:t>
                  </a:r>
                  <a:r>
                    <a:rPr lang="en-US" sz="14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. Phys. </a:t>
                  </a:r>
                  <a:r>
                    <a:rPr lang="en-US" sz="1400" b="1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137</a:t>
                  </a:r>
                  <a:r>
                    <a:rPr lang="en-US" sz="1400" dirty="0">
                      <a:solidFill>
                        <a:srgbClr val="4472C4">
                          <a:lumMod val="75000"/>
                        </a:srgbClr>
                      </a:solidFill>
                      <a:latin typeface="Calibri" panose="020F0502020204030204"/>
                    </a:rPr>
                    <a:t>, 104117 (2024)</a:t>
                  </a:r>
                </a:p>
              </p:txBody>
            </p:sp>
            <p:grpSp>
              <p:nvGrpSpPr>
                <p:cNvPr id="71" name="Gruppo 70">
                  <a:extLst>
                    <a:ext uri="{FF2B5EF4-FFF2-40B4-BE49-F238E27FC236}">
                      <a16:creationId xmlns:a16="http://schemas.microsoft.com/office/drawing/2014/main" id="{6DFC52AE-B711-4295-6E81-23BA7C90B89E}"/>
                    </a:ext>
                  </a:extLst>
                </p:cNvPr>
                <p:cNvGrpSpPr/>
                <p:nvPr/>
              </p:nvGrpSpPr>
              <p:grpSpPr>
                <a:xfrm>
                  <a:off x="6295632" y="3672482"/>
                  <a:ext cx="5116763" cy="1295319"/>
                  <a:chOff x="6476392" y="3681913"/>
                  <a:chExt cx="5116763" cy="1295319"/>
                </a:xfrm>
              </p:grpSpPr>
              <p:pic>
                <p:nvPicPr>
                  <p:cNvPr id="76" name="Immagine 75">
                    <a:extLst>
                      <a:ext uri="{FF2B5EF4-FFF2-40B4-BE49-F238E27FC236}">
                        <a16:creationId xmlns:a16="http://schemas.microsoft.com/office/drawing/2014/main" id="{D7740B37-BDEB-A1E1-5F2C-A1AD6872E8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6851" r="25502"/>
                  <a:stretch>
                    <a:fillRect/>
                  </a:stretch>
                </p:blipFill>
                <p:spPr>
                  <a:xfrm>
                    <a:off x="6476392" y="3875396"/>
                    <a:ext cx="1189930" cy="920797"/>
                  </a:xfrm>
                  <a:prstGeom prst="rect">
                    <a:avLst/>
                  </a:prstGeom>
                </p:spPr>
              </p:pic>
              <p:pic>
                <p:nvPicPr>
                  <p:cNvPr id="77" name="Immagine 76">
                    <a:extLst>
                      <a:ext uri="{FF2B5EF4-FFF2-40B4-BE49-F238E27FC236}">
                        <a16:creationId xmlns:a16="http://schemas.microsoft.com/office/drawing/2014/main" id="{C1394222-BFAE-3B6B-FB83-D38C0E40F1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5867" r="13217"/>
                  <a:stretch>
                    <a:fillRect/>
                  </a:stretch>
                </p:blipFill>
                <p:spPr>
                  <a:xfrm>
                    <a:off x="7767977" y="3749145"/>
                    <a:ext cx="1222731" cy="1228087"/>
                  </a:xfrm>
                  <a:prstGeom prst="rect">
                    <a:avLst/>
                  </a:prstGeom>
                </p:spPr>
              </p:pic>
              <p:pic>
                <p:nvPicPr>
                  <p:cNvPr id="78" name="Immagine 77">
                    <a:extLst>
                      <a:ext uri="{FF2B5EF4-FFF2-40B4-BE49-F238E27FC236}">
                        <a16:creationId xmlns:a16="http://schemas.microsoft.com/office/drawing/2014/main" id="{001646B5-9C40-4A4D-5C72-60F369CDBE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rcRect t="30828" b="-1483"/>
                  <a:stretch>
                    <a:fillRect/>
                  </a:stretch>
                </p:blipFill>
                <p:spPr>
                  <a:xfrm>
                    <a:off x="9025420" y="3830255"/>
                    <a:ext cx="1345004" cy="936246"/>
                  </a:xfrm>
                  <a:prstGeom prst="rect">
                    <a:avLst/>
                  </a:prstGeom>
                </p:spPr>
              </p:pic>
              <p:pic>
                <p:nvPicPr>
                  <p:cNvPr id="79" name="Immagine 78">
                    <a:extLst>
                      <a:ext uri="{FF2B5EF4-FFF2-40B4-BE49-F238E27FC236}">
                        <a16:creationId xmlns:a16="http://schemas.microsoft.com/office/drawing/2014/main" id="{473DEE82-817F-2BAE-FA25-58F35DB9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rcRect l="5951" r="8551"/>
                  <a:stretch>
                    <a:fillRect/>
                  </a:stretch>
                </p:blipFill>
                <p:spPr>
                  <a:xfrm>
                    <a:off x="10370424" y="3681913"/>
                    <a:ext cx="1222731" cy="125327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uppo 71">
                  <a:extLst>
                    <a:ext uri="{FF2B5EF4-FFF2-40B4-BE49-F238E27FC236}">
                      <a16:creationId xmlns:a16="http://schemas.microsoft.com/office/drawing/2014/main" id="{C36F5BDA-FF54-E0A9-1EAD-43D4B27EC482}"/>
                    </a:ext>
                  </a:extLst>
                </p:cNvPr>
                <p:cNvGrpSpPr/>
                <p:nvPr/>
              </p:nvGrpSpPr>
              <p:grpSpPr>
                <a:xfrm>
                  <a:off x="6526044" y="3347898"/>
                  <a:ext cx="4333240" cy="521511"/>
                  <a:chOff x="6505024" y="3589637"/>
                  <a:chExt cx="4333240" cy="521511"/>
                </a:xfrm>
              </p:grpSpPr>
              <p:sp>
                <p:nvSpPr>
                  <p:cNvPr id="73" name="CasellaDiTesto 72">
                    <a:extLst>
                      <a:ext uri="{FF2B5EF4-FFF2-40B4-BE49-F238E27FC236}">
                        <a16:creationId xmlns:a16="http://schemas.microsoft.com/office/drawing/2014/main" id="{40C81CEE-4496-063F-4A17-620804C8F745}"/>
                      </a:ext>
                    </a:extLst>
                  </p:cNvPr>
                  <p:cNvSpPr txBox="1"/>
                  <p:nvPr/>
                </p:nvSpPr>
                <p:spPr>
                  <a:xfrm>
                    <a:off x="6505024" y="3589637"/>
                    <a:ext cx="121024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rgbClr val="1E1A1B"/>
                        </a:solidFill>
                      </a:rPr>
                      <a:t>LO</a:t>
                    </a:r>
                    <a:r>
                      <a:rPr lang="en-US" sz="2200" dirty="0"/>
                      <a:t> (</a:t>
                    </a:r>
                    <a:r>
                      <a:rPr lang="en-US" sz="2200" i="1" dirty="0"/>
                      <a:t>Q</a:t>
                    </a:r>
                    <a:r>
                      <a:rPr lang="en-US" sz="2200" i="1" baseline="30000" dirty="0"/>
                      <a:t>0</a:t>
                    </a:r>
                    <a:r>
                      <a:rPr lang="en-US" sz="2200" dirty="0"/>
                      <a:t>)</a:t>
                    </a:r>
                  </a:p>
                </p:txBody>
              </p:sp>
              <p:sp>
                <p:nvSpPr>
                  <p:cNvPr id="74" name="CasellaDiTesto 73">
                    <a:extLst>
                      <a:ext uri="{FF2B5EF4-FFF2-40B4-BE49-F238E27FC236}">
                        <a16:creationId xmlns:a16="http://schemas.microsoft.com/office/drawing/2014/main" id="{E3B2CCB8-1E35-2FBC-EDA4-51EF04E20565}"/>
                      </a:ext>
                    </a:extLst>
                  </p:cNvPr>
                  <p:cNvSpPr txBox="1"/>
                  <p:nvPr/>
                </p:nvSpPr>
                <p:spPr>
                  <a:xfrm>
                    <a:off x="7674062" y="3605235"/>
                    <a:ext cx="146213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rgbClr val="5658A6"/>
                        </a:solidFill>
                      </a:rPr>
                      <a:t>NLO</a:t>
                    </a:r>
                    <a:r>
                      <a:rPr lang="en-US" sz="2200" dirty="0"/>
                      <a:t> </a:t>
                    </a:r>
                    <a:r>
                      <a:rPr lang="en-US" sz="2200" dirty="0">
                        <a:solidFill>
                          <a:srgbClr val="5658A6"/>
                        </a:solidFill>
                      </a:rPr>
                      <a:t>(</a:t>
                    </a:r>
                    <a:r>
                      <a:rPr lang="en-US" sz="2200" i="1" dirty="0">
                        <a:solidFill>
                          <a:srgbClr val="5658A6"/>
                        </a:solidFill>
                      </a:rPr>
                      <a:t>Q</a:t>
                    </a:r>
                    <a:r>
                      <a:rPr lang="en-US" sz="2200" i="1" baseline="30000" dirty="0">
                        <a:solidFill>
                          <a:srgbClr val="5658A6"/>
                        </a:solidFill>
                      </a:rPr>
                      <a:t>2</a:t>
                    </a:r>
                    <a:r>
                      <a:rPr lang="en-US" sz="2200" dirty="0">
                        <a:solidFill>
                          <a:srgbClr val="5658A6"/>
                        </a:solidFill>
                      </a:rPr>
                      <a:t>)</a:t>
                    </a:r>
                  </a:p>
                </p:txBody>
              </p:sp>
              <p:sp>
                <p:nvSpPr>
                  <p:cNvPr id="75" name="CasellaDiTesto 74">
                    <a:extLst>
                      <a:ext uri="{FF2B5EF4-FFF2-40B4-BE49-F238E27FC236}">
                        <a16:creationId xmlns:a16="http://schemas.microsoft.com/office/drawing/2014/main" id="{2AB16417-9436-EA88-3B35-3A9C4FB1EB69}"/>
                      </a:ext>
                    </a:extLst>
                  </p:cNvPr>
                  <p:cNvSpPr txBox="1"/>
                  <p:nvPr/>
                </p:nvSpPr>
                <p:spPr>
                  <a:xfrm>
                    <a:off x="9229879" y="3634778"/>
                    <a:ext cx="1608385" cy="476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rgbClr val="00A651"/>
                        </a:solidFill>
                      </a:rPr>
                      <a:t>NNLO</a:t>
                    </a:r>
                    <a:r>
                      <a:rPr lang="en-US" sz="2200" dirty="0"/>
                      <a:t> </a:t>
                    </a:r>
                    <a:r>
                      <a:rPr lang="en-US" sz="2200" dirty="0">
                        <a:solidFill>
                          <a:srgbClr val="00A651"/>
                        </a:solidFill>
                      </a:rPr>
                      <a:t>(</a:t>
                    </a:r>
                    <a:r>
                      <a:rPr lang="en-US" sz="2200" i="1" dirty="0">
                        <a:solidFill>
                          <a:srgbClr val="00A651"/>
                        </a:solidFill>
                      </a:rPr>
                      <a:t>Q</a:t>
                    </a:r>
                    <a:r>
                      <a:rPr lang="en-US" sz="2200" i="1" baseline="30000" dirty="0">
                        <a:solidFill>
                          <a:srgbClr val="00A651"/>
                        </a:solidFill>
                      </a:rPr>
                      <a:t>3</a:t>
                    </a:r>
                    <a:r>
                      <a:rPr lang="en-US" sz="2200" dirty="0">
                        <a:solidFill>
                          <a:srgbClr val="00A651"/>
                        </a:solidFill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2CB5EAC8-FC2A-CC4C-F37C-2FF0035013AD}"/>
                  </a:ext>
                </a:extLst>
              </p:cNvPr>
              <p:cNvSpPr txBox="1"/>
              <p:nvPr/>
            </p:nvSpPr>
            <p:spPr>
              <a:xfrm>
                <a:off x="7737844" y="2654277"/>
                <a:ext cx="3669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dk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Chiral effective field theory</a:t>
                </a:r>
              </a:p>
            </p:txBody>
          </p:sp>
        </p:grpSp>
      </p:grpSp>
      <p:sp>
        <p:nvSpPr>
          <p:cNvPr id="93" name="Segno di addizione 92">
            <a:extLst>
              <a:ext uri="{FF2B5EF4-FFF2-40B4-BE49-F238E27FC236}">
                <a16:creationId xmlns:a16="http://schemas.microsoft.com/office/drawing/2014/main" id="{8A48ADE2-F727-29B7-FED6-A11CDD415D9C}"/>
              </a:ext>
            </a:extLst>
          </p:cNvPr>
          <p:cNvSpPr/>
          <p:nvPr/>
        </p:nvSpPr>
        <p:spPr>
          <a:xfrm>
            <a:off x="1993172" y="3148804"/>
            <a:ext cx="443756" cy="409429"/>
          </a:xfrm>
          <a:prstGeom prst="mathPlu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8D1A0B10-4951-B510-D52F-2C8963C3D95A}"/>
              </a:ext>
            </a:extLst>
          </p:cNvPr>
          <p:cNvGrpSpPr/>
          <p:nvPr/>
        </p:nvGrpSpPr>
        <p:grpSpPr>
          <a:xfrm>
            <a:off x="223611" y="3999998"/>
            <a:ext cx="6562869" cy="461665"/>
            <a:chOff x="559541" y="3950444"/>
            <a:chExt cx="6562869" cy="461665"/>
          </a:xfrm>
        </p:grpSpPr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25A9C136-305D-3116-389A-60B09811E799}"/>
                </a:ext>
              </a:extLst>
            </p:cNvPr>
            <p:cNvSpPr txBox="1"/>
            <p:nvPr/>
          </p:nvSpPr>
          <p:spPr>
            <a:xfrm>
              <a:off x="559541" y="3950444"/>
              <a:ext cx="6306585" cy="461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Advanced </a:t>
              </a:r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many-body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techniques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22636CDC-CF40-C210-13AB-83E15B7ACB18}"/>
                    </a:ext>
                  </a:extLst>
                </p:cNvPr>
                <p:cNvSpPr txBox="1"/>
                <p:nvPr/>
              </p:nvSpPr>
              <p:spPr>
                <a:xfrm>
                  <a:off x="5024720" y="3978010"/>
                  <a:ext cx="209769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6" name="CasellaDiTesto 95">
                  <a:extLst>
                    <a:ext uri="{FF2B5EF4-FFF2-40B4-BE49-F238E27FC236}">
                      <a16:creationId xmlns:a16="http://schemas.microsoft.com/office/drawing/2014/main" id="{22636CDC-CF40-C210-13AB-83E15B7AC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720" y="3978010"/>
                  <a:ext cx="2097690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Freccia in giù 97">
            <a:extLst>
              <a:ext uri="{FF2B5EF4-FFF2-40B4-BE49-F238E27FC236}">
                <a16:creationId xmlns:a16="http://schemas.microsoft.com/office/drawing/2014/main" id="{9C63B980-757A-9598-F853-79714B220FEE}"/>
              </a:ext>
            </a:extLst>
          </p:cNvPr>
          <p:cNvSpPr/>
          <p:nvPr/>
        </p:nvSpPr>
        <p:spPr>
          <a:xfrm>
            <a:off x="2105512" y="4823747"/>
            <a:ext cx="219075" cy="64698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A9A9EB2-B11E-50B6-B2D1-8C4E3699A445}"/>
              </a:ext>
            </a:extLst>
          </p:cNvPr>
          <p:cNvSpPr txBox="1"/>
          <p:nvPr/>
        </p:nvSpPr>
        <p:spPr>
          <a:xfrm>
            <a:off x="239497" y="5741855"/>
            <a:ext cx="813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Predictions with controlled theoretical uncertainties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FA455D-5516-E218-E986-2CD88A5531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912" t="12044" r="11753"/>
          <a:stretch>
            <a:fillRect/>
          </a:stretch>
        </p:blipFill>
        <p:spPr>
          <a:xfrm>
            <a:off x="8119693" y="842767"/>
            <a:ext cx="1006378" cy="10207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06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93" grpId="0" animBg="1"/>
      <p:bldP spid="98" grpId="0" animBg="1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56A96-EB0D-B381-E461-CED183521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FBA821-66A9-7CD1-C621-D4CC5082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CE6A0E-145F-7720-C120-1DBAEE78BDB2}"/>
              </a:ext>
            </a:extLst>
          </p:cNvPr>
          <p:cNvSpPr txBox="1"/>
          <p:nvPr/>
        </p:nvSpPr>
        <p:spPr>
          <a:xfrm>
            <a:off x="223611" y="114884"/>
            <a:ext cx="651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it-IT" sz="3200" dirty="0" err="1">
                <a:solidFill>
                  <a:prstClr val="black"/>
                </a:solidFill>
                <a:latin typeface="Calibri" panose="020F0502020204030204"/>
              </a:rPr>
              <a:t>equation</a:t>
            </a:r>
            <a:r>
              <a:rPr lang="it-IT" sz="3200" dirty="0">
                <a:solidFill>
                  <a:prstClr val="black"/>
                </a:solidFill>
                <a:latin typeface="Calibri" panose="020F0502020204030204"/>
              </a:rPr>
              <a:t> of state</a:t>
            </a:r>
            <a:endParaRPr kumimoji="0" lang="it-IT" sz="3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B5CB8AC-7B44-0838-B659-6CF151382E7A}"/>
              </a:ext>
            </a:extLst>
          </p:cNvPr>
          <p:cNvGrpSpPr/>
          <p:nvPr/>
        </p:nvGrpSpPr>
        <p:grpSpPr>
          <a:xfrm>
            <a:off x="1223380" y="671367"/>
            <a:ext cx="6852892" cy="6071878"/>
            <a:chOff x="1223380" y="671367"/>
            <a:chExt cx="6852892" cy="6071878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8BD3D3F1-BE5D-66E5-8807-1F0CF139A84B}"/>
                </a:ext>
              </a:extLst>
            </p:cNvPr>
            <p:cNvGrpSpPr/>
            <p:nvPr/>
          </p:nvGrpSpPr>
          <p:grpSpPr>
            <a:xfrm>
              <a:off x="1223380" y="1557055"/>
              <a:ext cx="6852892" cy="5186190"/>
              <a:chOff x="6010031" y="2225075"/>
              <a:chExt cx="5801945" cy="4390845"/>
            </a:xfrm>
          </p:grpSpPr>
          <p:pic>
            <p:nvPicPr>
              <p:cNvPr id="3" name="Immagine 2" descr="Immagine che contiene testo, linea, diagramma, Diagramma&#10;&#10;Il contenuto generato dall'IA potrebbe non essere corretto.">
                <a:extLst>
                  <a:ext uri="{FF2B5EF4-FFF2-40B4-BE49-F238E27FC236}">
                    <a16:creationId xmlns:a16="http://schemas.microsoft.com/office/drawing/2014/main" id="{6DA7DBB0-EEEC-FB80-2B41-369921612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0031" y="2225075"/>
                <a:ext cx="5801945" cy="4390845"/>
              </a:xfrm>
              <a:prstGeom prst="rect">
                <a:avLst/>
              </a:prstGeom>
            </p:spPr>
          </p:pic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D19D63-C8C9-EB24-D6BA-CC896E1A145E}"/>
                  </a:ext>
                </a:extLst>
              </p:cNvPr>
              <p:cNvSpPr txBox="1"/>
              <p:nvPr/>
            </p:nvSpPr>
            <p:spPr>
              <a:xfrm rot="19742747">
                <a:off x="9579864" y="2641885"/>
                <a:ext cx="2167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C86D9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Neutron matter</a:t>
                </a: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F2360F5-2300-EB87-6188-E18ABBFE72CE}"/>
                  </a:ext>
                </a:extLst>
              </p:cNvPr>
              <p:cNvSpPr txBox="1"/>
              <p:nvPr/>
            </p:nvSpPr>
            <p:spPr>
              <a:xfrm rot="1545778">
                <a:off x="6896501" y="4856048"/>
                <a:ext cx="17989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E498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Symmetric nuclear matter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A03D84B0-0933-77FB-09F1-3EF166DA4E3C}"/>
                    </a:ext>
                  </a:extLst>
                </p:cNvPr>
                <p:cNvSpPr txBox="1"/>
                <p:nvPr/>
              </p:nvSpPr>
              <p:spPr>
                <a:xfrm>
                  <a:off x="4420419" y="671367"/>
                  <a:ext cx="1238865" cy="803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A03D84B0-0933-77FB-09F1-3EF166DA4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419" y="671367"/>
                  <a:ext cx="1238865" cy="8038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30B7F82-C999-EC3F-07D6-521C8AE2C158}"/>
              </a:ext>
            </a:extLst>
          </p:cNvPr>
          <p:cNvGrpSpPr/>
          <p:nvPr/>
        </p:nvGrpSpPr>
        <p:grpSpPr>
          <a:xfrm>
            <a:off x="8772025" y="2178606"/>
            <a:ext cx="1534010" cy="1113030"/>
            <a:chOff x="9027224" y="1985291"/>
            <a:chExt cx="1534010" cy="1113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F5FF58B4-322C-6EBA-DE09-7D4C6B20331D}"/>
                    </a:ext>
                  </a:extLst>
                </p:cNvPr>
                <p:cNvSpPr txBox="1"/>
                <p:nvPr/>
              </p:nvSpPr>
              <p:spPr>
                <a:xfrm>
                  <a:off x="9036169" y="1985291"/>
                  <a:ext cx="1516121" cy="36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200" b="0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2D2857AB-B9E8-34F7-093D-6249DBFCF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169" y="1985291"/>
                  <a:ext cx="1516121" cy="364652"/>
                </a:xfrm>
                <a:prstGeom prst="rect">
                  <a:avLst/>
                </a:prstGeom>
                <a:blipFill>
                  <a:blip r:embed="rId6"/>
                  <a:stretch>
                    <a:fillRect l="-4418" r="-120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997A736C-6C96-899D-07AF-F76D5C0ED7C9}"/>
                    </a:ext>
                  </a:extLst>
                </p:cNvPr>
                <p:cNvSpPr txBox="1"/>
                <p:nvPr/>
              </p:nvSpPr>
              <p:spPr>
                <a:xfrm>
                  <a:off x="9027224" y="2452631"/>
                  <a:ext cx="1534010" cy="6456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0C7CFF2F-D185-F05C-531B-44F56FBE1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224" y="2452631"/>
                  <a:ext cx="1534010" cy="645690"/>
                </a:xfrm>
                <a:prstGeom prst="rect">
                  <a:avLst/>
                </a:prstGeom>
                <a:blipFill>
                  <a:blip r:embed="rId7"/>
                  <a:stretch>
                    <a:fillRect b="-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757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6BEC-41FD-4B60-2702-A4795B75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0232CC-B1E9-1A03-BA7C-C0B9EDEA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010D6B-3975-3CA5-371F-64EDD570052E}"/>
              </a:ext>
            </a:extLst>
          </p:cNvPr>
          <p:cNvSpPr txBox="1"/>
          <p:nvPr/>
        </p:nvSpPr>
        <p:spPr>
          <a:xfrm>
            <a:off x="2178770" y="2705725"/>
            <a:ext cx="7227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i="1" dirty="0">
                <a:solidFill>
                  <a:prstClr val="black"/>
                </a:solidFill>
                <a:latin typeface="Calibri" panose="020F0502020204030204"/>
              </a:rPr>
              <a:t>Ab </a:t>
            </a:r>
            <a:r>
              <a:rPr lang="it-IT" sz="4400" i="1" dirty="0" err="1">
                <a:solidFill>
                  <a:prstClr val="black"/>
                </a:solidFill>
                <a:latin typeface="Calibri" panose="020F0502020204030204"/>
              </a:rPr>
              <a:t>initio</a:t>
            </a:r>
            <a:r>
              <a:rPr lang="it-IT" sz="44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Green’s</a:t>
            </a:r>
            <a:r>
              <a:rPr lang="it-IT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r>
              <a:rPr lang="it-IT" sz="4400" dirty="0">
                <a:solidFill>
                  <a:prstClr val="black"/>
                </a:solidFill>
                <a:latin typeface="Calibri" panose="020F0502020204030204"/>
              </a:rPr>
              <a:t> for infinite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lang="it-IT" sz="44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621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3A262-1959-2D69-BF11-A5E45FDCE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9185F9-5EDA-AD97-ECD2-1AE20B9F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EB1C273-306B-8947-8DF3-0961C233628B}"/>
              </a:ext>
            </a:extLst>
          </p:cNvPr>
          <p:cNvSpPr txBox="1"/>
          <p:nvPr/>
        </p:nvSpPr>
        <p:spPr>
          <a:xfrm>
            <a:off x="223611" y="114882"/>
            <a:ext cx="667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Self-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consistent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Green’s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endParaRPr lang="it-IT" sz="3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E4689B0-44BE-6F8A-0066-BF4787B7C8AC}"/>
                  </a:ext>
                </a:extLst>
              </p:cNvPr>
              <p:cNvSpPr txBox="1"/>
              <p:nvPr/>
            </p:nvSpPr>
            <p:spPr>
              <a:xfrm>
                <a:off x="2412606" y="2120911"/>
                <a:ext cx="67629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E4689B0-44BE-6F8A-0066-BF4787B7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06" y="2120911"/>
                <a:ext cx="6762941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e 41">
            <a:extLst>
              <a:ext uri="{FF2B5EF4-FFF2-40B4-BE49-F238E27FC236}">
                <a16:creationId xmlns:a16="http://schemas.microsoft.com/office/drawing/2014/main" id="{81582D5C-8820-C94C-9189-570206914847}"/>
              </a:ext>
            </a:extLst>
          </p:cNvPr>
          <p:cNvSpPr/>
          <p:nvPr/>
        </p:nvSpPr>
        <p:spPr>
          <a:xfrm>
            <a:off x="2300461" y="1950588"/>
            <a:ext cx="1220637" cy="94668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8A18A85-49AC-9608-AA50-E5A0C3105F8C}"/>
              </a:ext>
            </a:extLst>
          </p:cNvPr>
          <p:cNvSpPr txBox="1"/>
          <p:nvPr/>
        </p:nvSpPr>
        <p:spPr>
          <a:xfrm>
            <a:off x="2251609" y="3079362"/>
            <a:ext cx="261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Propagator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A6BAB3C1-A98B-0592-9F08-00B305EAD9D9}"/>
              </a:ext>
            </a:extLst>
          </p:cNvPr>
          <p:cNvSpPr/>
          <p:nvPr/>
        </p:nvSpPr>
        <p:spPr>
          <a:xfrm>
            <a:off x="7027773" y="2035588"/>
            <a:ext cx="1220637" cy="696558"/>
          </a:xfrm>
          <a:prstGeom prst="rect">
            <a:avLst/>
          </a:prstGeom>
          <a:noFill/>
          <a:ln w="19050" cap="flat" cmpd="sng" algn="ctr">
            <a:solidFill>
              <a:srgbClr val="2F559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0913D60-6BFE-770E-8397-1A6081C9936A}"/>
              </a:ext>
            </a:extLst>
          </p:cNvPr>
          <p:cNvSpPr txBox="1"/>
          <p:nvPr/>
        </p:nvSpPr>
        <p:spPr>
          <a:xfrm>
            <a:off x="6959561" y="2970891"/>
            <a:ext cx="159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2F5597"/>
                </a:solidFill>
                <a:latin typeface="Calibri" panose="020F0502020204030204"/>
              </a:rPr>
              <a:t>Self-energy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9D5C2781-BFC5-D631-C411-CEEA06048A8F}"/>
              </a:ext>
            </a:extLst>
          </p:cNvPr>
          <p:cNvGrpSpPr/>
          <p:nvPr/>
        </p:nvGrpSpPr>
        <p:grpSpPr>
          <a:xfrm>
            <a:off x="1687460" y="3912010"/>
            <a:ext cx="3470426" cy="707886"/>
            <a:chOff x="944066" y="2664057"/>
            <a:chExt cx="3470426" cy="707886"/>
          </a:xfrm>
        </p:grpSpPr>
        <p:sp>
          <p:nvSpPr>
            <p:cNvPr id="47" name="Freccia in giù 46">
              <a:extLst>
                <a:ext uri="{FF2B5EF4-FFF2-40B4-BE49-F238E27FC236}">
                  <a16:creationId xmlns:a16="http://schemas.microsoft.com/office/drawing/2014/main" id="{B5193C47-4D01-CBD0-D0E6-7C2E38CB9950}"/>
                </a:ext>
              </a:extLst>
            </p:cNvPr>
            <p:cNvSpPr/>
            <p:nvPr/>
          </p:nvSpPr>
          <p:spPr>
            <a:xfrm rot="16200000">
              <a:off x="1102083" y="2771729"/>
              <a:ext cx="176505" cy="492540"/>
            </a:xfrm>
            <a:prstGeom prst="downArrow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83C9DBD-7C1D-B21F-3EBD-488F950AF47E}"/>
                </a:ext>
              </a:extLst>
            </p:cNvPr>
            <p:cNvSpPr txBox="1"/>
            <p:nvPr/>
          </p:nvSpPr>
          <p:spPr>
            <a:xfrm>
              <a:off x="1799403" y="2664057"/>
              <a:ext cx="2615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Total energy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One-body observables</a:t>
              </a:r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4A16F53-897E-7C10-03C5-16A595C8D2F7}"/>
              </a:ext>
            </a:extLst>
          </p:cNvPr>
          <p:cNvSpPr txBox="1"/>
          <p:nvPr/>
        </p:nvSpPr>
        <p:spPr>
          <a:xfrm>
            <a:off x="491739" y="5809477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Somà</a:t>
            </a:r>
            <a:r>
              <a:rPr lang="fr-FR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et al.,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Phys. Rev. C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84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, 064317 (2011)</a:t>
            </a:r>
          </a:p>
          <a:p>
            <a:pPr>
              <a:defRPr/>
            </a:pP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Barbieri et al., Phys. Rev. C 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105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, 044330 (2022)</a:t>
            </a:r>
          </a:p>
        </p:txBody>
      </p:sp>
    </p:spTree>
    <p:extLst>
      <p:ext uri="{BB962C8B-B14F-4D97-AF65-F5344CB8AC3E}">
        <p14:creationId xmlns:p14="http://schemas.microsoft.com/office/powerpoint/2010/main" val="35276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5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AC1F-91C2-D140-1172-30FD5D1B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C9EE31-FAF6-1E79-AAEF-BA77E2F2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9067AA-A05C-9F68-D43D-A14CBCEA2AFB}"/>
              </a:ext>
            </a:extLst>
          </p:cNvPr>
          <p:cNvSpPr txBox="1"/>
          <p:nvPr/>
        </p:nvSpPr>
        <p:spPr>
          <a:xfrm>
            <a:off x="223611" y="114882"/>
            <a:ext cx="81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Algebraic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diagrammatic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construction</a:t>
            </a:r>
            <a:endParaRPr lang="it-IT" sz="3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5C3BA17B-2197-8655-7325-45E58CEA27A3}"/>
              </a:ext>
            </a:extLst>
          </p:cNvPr>
          <p:cNvGrpSpPr/>
          <p:nvPr/>
        </p:nvGrpSpPr>
        <p:grpSpPr>
          <a:xfrm>
            <a:off x="439264" y="1022658"/>
            <a:ext cx="5262948" cy="1923817"/>
            <a:chOff x="439264" y="1022658"/>
            <a:chExt cx="5262948" cy="1923817"/>
          </a:xfrm>
        </p:grpSpPr>
        <p:sp>
          <p:nvSpPr>
            <p:cNvPr id="9" name="Freccia in giù 8">
              <a:extLst>
                <a:ext uri="{FF2B5EF4-FFF2-40B4-BE49-F238E27FC236}">
                  <a16:creationId xmlns:a16="http://schemas.microsoft.com/office/drawing/2014/main" id="{6FEF5FA6-9F56-1F1C-450D-BF9764359C48}"/>
                </a:ext>
              </a:extLst>
            </p:cNvPr>
            <p:cNvSpPr/>
            <p:nvPr/>
          </p:nvSpPr>
          <p:spPr>
            <a:xfrm rot="16843489">
              <a:off x="2245497" y="1794233"/>
              <a:ext cx="209791" cy="784571"/>
            </a:xfrm>
            <a:prstGeom prst="downArrow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F8D239CB-7EAA-1900-413A-9E14FD1279C5}"/>
                </a:ext>
              </a:extLst>
            </p:cNvPr>
            <p:cNvGrpSpPr/>
            <p:nvPr/>
          </p:nvGrpSpPr>
          <p:grpSpPr>
            <a:xfrm>
              <a:off x="439264" y="1022658"/>
              <a:ext cx="1576204" cy="1644570"/>
              <a:chOff x="697905" y="1001317"/>
              <a:chExt cx="1576204" cy="1644570"/>
            </a:xfrm>
          </p:grpSpPr>
          <p:pic>
            <p:nvPicPr>
              <p:cNvPr id="3" name="Immagine 2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B057EFA3-C07F-223D-7015-8F3802582E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" t="-802" r="67438" b="58646"/>
              <a:stretch/>
            </p:blipFill>
            <p:spPr>
              <a:xfrm>
                <a:off x="751106" y="1488860"/>
                <a:ext cx="1133217" cy="1157027"/>
              </a:xfrm>
              <a:prstGeom prst="rect">
                <a:avLst/>
              </a:prstGeom>
            </p:spPr>
          </p:pic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884F167-11F4-3467-ED39-1F6CD0BA468E}"/>
                  </a:ext>
                </a:extLst>
              </p:cNvPr>
              <p:cNvSpPr txBox="1"/>
              <p:nvPr/>
            </p:nvSpPr>
            <p:spPr>
              <a:xfrm>
                <a:off x="697905" y="1001317"/>
                <a:ext cx="157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ADC(2)</a:t>
                </a:r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CC0BAFE5-D940-1896-808D-A40FFD4FFBEF}"/>
                </a:ext>
              </a:extLst>
            </p:cNvPr>
            <p:cNvGrpSpPr/>
            <p:nvPr/>
          </p:nvGrpSpPr>
          <p:grpSpPr>
            <a:xfrm>
              <a:off x="3081346" y="1132723"/>
              <a:ext cx="2620866" cy="1813752"/>
              <a:chOff x="2904015" y="1993016"/>
              <a:chExt cx="2620866" cy="1813752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F8A88E79-B0A7-162F-2A1A-A921F70429D3}"/>
                  </a:ext>
                </a:extLst>
              </p:cNvPr>
              <p:cNvGrpSpPr/>
              <p:nvPr/>
            </p:nvGrpSpPr>
            <p:grpSpPr>
              <a:xfrm>
                <a:off x="2904015" y="2497811"/>
                <a:ext cx="2620866" cy="1308957"/>
                <a:chOff x="8886350" y="3161358"/>
                <a:chExt cx="2820584" cy="1408704"/>
              </a:xfrm>
            </p:grpSpPr>
            <p:pic>
              <p:nvPicPr>
                <p:cNvPr id="5" name="Immagine 4" descr="Immagine che contiene schizzo, cerchio, bianco e nero, design&#10;&#10;Descrizione generata automaticamente">
                  <a:extLst>
                    <a:ext uri="{FF2B5EF4-FFF2-40B4-BE49-F238E27FC236}">
                      <a16:creationId xmlns:a16="http://schemas.microsoft.com/office/drawing/2014/main" id="{1ED684B5-6730-16DE-570A-007A23941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7551" r="67243"/>
                <a:stretch/>
              </p:blipFill>
              <p:spPr>
                <a:xfrm>
                  <a:off x="8886350" y="3161358"/>
                  <a:ext cx="1247381" cy="1270879"/>
                </a:xfrm>
                <a:prstGeom prst="rect">
                  <a:avLst/>
                </a:prstGeom>
              </p:spPr>
            </p:pic>
            <p:pic>
              <p:nvPicPr>
                <p:cNvPr id="6" name="Immagine 5" descr="Immagine che contiene schizzo, cerchio, bianco e nero, design&#10;&#10;Descrizione generata automaticamente">
                  <a:extLst>
                    <a:ext uri="{FF2B5EF4-FFF2-40B4-BE49-F238E27FC236}">
                      <a16:creationId xmlns:a16="http://schemas.microsoft.com/office/drawing/2014/main" id="{D7035A04-A25F-1B0B-80EF-1653D4C7F4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140" t="57315" r="587" b="-7315"/>
                <a:stretch/>
              </p:blipFill>
              <p:spPr>
                <a:xfrm>
                  <a:off x="10239148" y="3205140"/>
                  <a:ext cx="1467786" cy="1364922"/>
                </a:xfrm>
                <a:prstGeom prst="rect">
                  <a:avLst/>
                </a:prstGeom>
              </p:spPr>
            </p:pic>
          </p:grp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B37A237-641F-DAB8-E4FC-20BFDFD09EB6}"/>
                  </a:ext>
                </a:extLst>
              </p:cNvPr>
              <p:cNvSpPr txBox="1"/>
              <p:nvPr/>
            </p:nvSpPr>
            <p:spPr>
              <a:xfrm>
                <a:off x="3493505" y="1993016"/>
                <a:ext cx="1139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ADC(3)</a:t>
                </a:r>
              </a:p>
            </p:txBody>
          </p:sp>
        </p:grp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A0B7313E-7212-E01D-0C86-9AC12FBF437F}"/>
              </a:ext>
            </a:extLst>
          </p:cNvPr>
          <p:cNvGrpSpPr/>
          <p:nvPr/>
        </p:nvGrpSpPr>
        <p:grpSpPr>
          <a:xfrm>
            <a:off x="6096000" y="4942670"/>
            <a:ext cx="3786029" cy="461665"/>
            <a:chOff x="1218740" y="5236294"/>
            <a:chExt cx="3786029" cy="461665"/>
          </a:xfrm>
        </p:grpSpPr>
        <p:pic>
          <p:nvPicPr>
            <p:cNvPr id="33" name="Elemento grafico 32" descr="Badge Tick1 con riempimento a tinta unita">
              <a:extLst>
                <a:ext uri="{FF2B5EF4-FFF2-40B4-BE49-F238E27FC236}">
                  <a16:creationId xmlns:a16="http://schemas.microsoft.com/office/drawing/2014/main" id="{D9FF7BFF-957D-87B4-B8A8-8D35A310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8740" y="5236294"/>
              <a:ext cx="364803" cy="423221"/>
            </a:xfrm>
            <a:prstGeom prst="rect">
              <a:avLst/>
            </a:prstGeom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C6C2F85B-5B81-F98C-53CF-7E91FF7784B8}"/>
                </a:ext>
              </a:extLst>
            </p:cNvPr>
            <p:cNvSpPr txBox="1"/>
            <p:nvPr/>
          </p:nvSpPr>
          <p:spPr>
            <a:xfrm>
              <a:off x="1779449" y="5236294"/>
              <a:ext cx="32253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Moderate cost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30CA9536-BC65-4D64-FAF6-774AFFF343A2}"/>
              </a:ext>
            </a:extLst>
          </p:cNvPr>
          <p:cNvGrpSpPr/>
          <p:nvPr/>
        </p:nvGrpSpPr>
        <p:grpSpPr>
          <a:xfrm>
            <a:off x="1480455" y="4943202"/>
            <a:ext cx="2702614" cy="461665"/>
            <a:chOff x="761540" y="5236294"/>
            <a:chExt cx="2702614" cy="461665"/>
          </a:xfrm>
        </p:grpSpPr>
        <p:pic>
          <p:nvPicPr>
            <p:cNvPr id="37" name="Elemento grafico 36" descr="Badge Tick1 con riempimento a tinta unita">
              <a:extLst>
                <a:ext uri="{FF2B5EF4-FFF2-40B4-BE49-F238E27FC236}">
                  <a16:creationId xmlns:a16="http://schemas.microsoft.com/office/drawing/2014/main" id="{2768D319-F1BD-CE7B-AE03-3739EAF1D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1540" y="5236294"/>
              <a:ext cx="364803" cy="423221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5266C76-0C09-0BCB-0BBE-A26BD571936D}"/>
                </a:ext>
              </a:extLst>
            </p:cNvPr>
            <p:cNvSpPr txBox="1"/>
            <p:nvPr/>
          </p:nvSpPr>
          <p:spPr>
            <a:xfrm>
              <a:off x="1322248" y="5236294"/>
              <a:ext cx="21419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High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accuracy</a:t>
              </a: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26A8CA6E-BB57-C910-C03E-1D64E8FBFE00}"/>
              </a:ext>
            </a:extLst>
          </p:cNvPr>
          <p:cNvGrpSpPr/>
          <p:nvPr/>
        </p:nvGrpSpPr>
        <p:grpSpPr>
          <a:xfrm>
            <a:off x="5892801" y="884844"/>
            <a:ext cx="5483289" cy="2770466"/>
            <a:chOff x="5892801" y="884844"/>
            <a:chExt cx="5483289" cy="2770466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8F18EBCC-FF76-2C60-EBEE-6852EC2DF0F1}"/>
                </a:ext>
              </a:extLst>
            </p:cNvPr>
            <p:cNvGrpSpPr/>
            <p:nvPr/>
          </p:nvGrpSpPr>
          <p:grpSpPr>
            <a:xfrm>
              <a:off x="6958742" y="884844"/>
              <a:ext cx="4417348" cy="2770466"/>
              <a:chOff x="6932864" y="1523181"/>
              <a:chExt cx="4417348" cy="2770466"/>
            </a:xfrm>
          </p:grpSpPr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061EA7E4-3BB6-ACCE-E577-E220889DCDA4}"/>
                  </a:ext>
                </a:extLst>
              </p:cNvPr>
              <p:cNvGrpSpPr/>
              <p:nvPr/>
            </p:nvGrpSpPr>
            <p:grpSpPr>
              <a:xfrm>
                <a:off x="6932864" y="2011072"/>
                <a:ext cx="3955288" cy="1844105"/>
                <a:chOff x="6432532" y="2518912"/>
                <a:chExt cx="3955288" cy="1844105"/>
              </a:xfrm>
            </p:grpSpPr>
            <p:pic>
              <p:nvPicPr>
                <p:cNvPr id="16" name="Immagine 15">
                  <a:extLst>
                    <a:ext uri="{FF2B5EF4-FFF2-40B4-BE49-F238E27FC236}">
                      <a16:creationId xmlns:a16="http://schemas.microsoft.com/office/drawing/2014/main" id="{4C3F79E1-976B-5D8A-E521-3AB39F7F4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32532" y="2518912"/>
                  <a:ext cx="1176291" cy="843975"/>
                </a:xfrm>
                <a:prstGeom prst="rect">
                  <a:avLst/>
                </a:prstGeom>
              </p:spPr>
            </p:pic>
            <p:pic>
              <p:nvPicPr>
                <p:cNvPr id="18" name="Immagine 17">
                  <a:extLst>
                    <a:ext uri="{FF2B5EF4-FFF2-40B4-BE49-F238E27FC236}">
                      <a16:creationId xmlns:a16="http://schemas.microsoft.com/office/drawing/2014/main" id="{C419D1DC-C676-78B3-471E-45CDD429C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02860" y="2541460"/>
                  <a:ext cx="2584960" cy="887540"/>
                </a:xfrm>
                <a:prstGeom prst="rect">
                  <a:avLst/>
                </a:prstGeom>
              </p:spPr>
            </p:pic>
            <p:pic>
              <p:nvPicPr>
                <p:cNvPr id="20" name="Immagine 19">
                  <a:extLst>
                    <a:ext uri="{FF2B5EF4-FFF2-40B4-BE49-F238E27FC236}">
                      <a16:creationId xmlns:a16="http://schemas.microsoft.com/office/drawing/2014/main" id="{50E7665C-A9FC-FD0F-D0BF-C1BECC30E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27386" y="3546167"/>
                  <a:ext cx="3851642" cy="816850"/>
                </a:xfrm>
                <a:prstGeom prst="rect">
                  <a:avLst/>
                </a:prstGeom>
              </p:spPr>
            </p:pic>
          </p:grp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ED6E281-C69C-6E6C-4415-3631269CE668}"/>
                  </a:ext>
                </a:extLst>
              </p:cNvPr>
              <p:cNvSpPr txBox="1"/>
              <p:nvPr/>
            </p:nvSpPr>
            <p:spPr>
              <a:xfrm>
                <a:off x="8358095" y="1523181"/>
                <a:ext cx="1139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ADC(4)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ABF33E34-A5E0-CB27-EF56-93CA08F3EFC6}"/>
                  </a:ext>
                </a:extLst>
              </p:cNvPr>
              <p:cNvSpPr txBox="1"/>
              <p:nvPr/>
            </p:nvSpPr>
            <p:spPr>
              <a:xfrm>
                <a:off x="7061607" y="3955093"/>
                <a:ext cx="38864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Schirmer et al., Phys. Rev. A </a:t>
                </a:r>
                <a:r>
                  <a:rPr lang="en-US" sz="1600" b="1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28</a:t>
                </a:r>
                <a:r>
                  <a:rPr lang="en-US" sz="1600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, 1237 (1983)</a:t>
                </a:r>
              </a:p>
            </p:txBody>
          </p:sp>
          <p:grpSp>
            <p:nvGrpSpPr>
              <p:cNvPr id="28" name="Gruppo 27">
                <a:extLst>
                  <a:ext uri="{FF2B5EF4-FFF2-40B4-BE49-F238E27FC236}">
                    <a16:creationId xmlns:a16="http://schemas.microsoft.com/office/drawing/2014/main" id="{F48245DC-C468-C558-69E8-A2BDC5D2DFAE}"/>
                  </a:ext>
                </a:extLst>
              </p:cNvPr>
              <p:cNvGrpSpPr/>
              <p:nvPr/>
            </p:nvGrpSpPr>
            <p:grpSpPr>
              <a:xfrm>
                <a:off x="11057281" y="3009118"/>
                <a:ext cx="292931" cy="45719"/>
                <a:chOff x="11431114" y="4700721"/>
                <a:chExt cx="473256" cy="73863"/>
              </a:xfrm>
            </p:grpSpPr>
            <p:sp>
              <p:nvSpPr>
                <p:cNvPr id="25" name="Ovale 24">
                  <a:extLst>
                    <a:ext uri="{FF2B5EF4-FFF2-40B4-BE49-F238E27FC236}">
                      <a16:creationId xmlns:a16="http://schemas.microsoft.com/office/drawing/2014/main" id="{CE4990C5-925D-7309-70E5-931DCE885DF1}"/>
                    </a:ext>
                  </a:extLst>
                </p:cNvPr>
                <p:cNvSpPr/>
                <p:nvPr/>
              </p:nvSpPr>
              <p:spPr>
                <a:xfrm>
                  <a:off x="11431114" y="470258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0D55158E-475D-28C0-2578-580DA5E87B3B}"/>
                    </a:ext>
                  </a:extLst>
                </p:cNvPr>
                <p:cNvSpPr/>
                <p:nvPr/>
              </p:nvSpPr>
              <p:spPr>
                <a:xfrm>
                  <a:off x="11631736" y="4700739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`</a:t>
                  </a:r>
                </a:p>
              </p:txBody>
            </p:sp>
            <p:sp>
              <p:nvSpPr>
                <p:cNvPr id="27" name="Ovale 26">
                  <a:extLst>
                    <a:ext uri="{FF2B5EF4-FFF2-40B4-BE49-F238E27FC236}">
                      <a16:creationId xmlns:a16="http://schemas.microsoft.com/office/drawing/2014/main" id="{C231CD79-43E7-5A76-ED51-29382948DAF1}"/>
                    </a:ext>
                  </a:extLst>
                </p:cNvPr>
                <p:cNvSpPr/>
                <p:nvPr/>
              </p:nvSpPr>
              <p:spPr>
                <a:xfrm>
                  <a:off x="11832370" y="4700721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Freccia in giù 42">
              <a:extLst>
                <a:ext uri="{FF2B5EF4-FFF2-40B4-BE49-F238E27FC236}">
                  <a16:creationId xmlns:a16="http://schemas.microsoft.com/office/drawing/2014/main" id="{9A74AD52-54D8-58E6-04BD-ABA5D0E50D4B}"/>
                </a:ext>
              </a:extLst>
            </p:cNvPr>
            <p:cNvSpPr/>
            <p:nvPr/>
          </p:nvSpPr>
          <p:spPr>
            <a:xfrm rot="16843489">
              <a:off x="6180191" y="2098878"/>
              <a:ext cx="209791" cy="784571"/>
            </a:xfrm>
            <a:prstGeom prst="downArrow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9849F2C-5A69-7D6C-00A7-59365B6F41D0}"/>
              </a:ext>
            </a:extLst>
          </p:cNvPr>
          <p:cNvGrpSpPr/>
          <p:nvPr/>
        </p:nvGrpSpPr>
        <p:grpSpPr>
          <a:xfrm>
            <a:off x="234873" y="3106939"/>
            <a:ext cx="10131243" cy="3478514"/>
            <a:chOff x="234873" y="3106939"/>
            <a:chExt cx="10131243" cy="3478514"/>
          </a:xfrm>
        </p:grpSpPr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1AFE269F-DA57-7399-D9F4-304B37E73348}"/>
                </a:ext>
              </a:extLst>
            </p:cNvPr>
            <p:cNvGrpSpPr/>
            <p:nvPr/>
          </p:nvGrpSpPr>
          <p:grpSpPr>
            <a:xfrm>
              <a:off x="234873" y="3955905"/>
              <a:ext cx="10131243" cy="2629548"/>
              <a:chOff x="234873" y="3955905"/>
              <a:chExt cx="10131243" cy="2629548"/>
            </a:xfrm>
          </p:grpSpPr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141A3ED-CE99-CD01-544B-83B88EF9A4F4}"/>
                  </a:ext>
                </a:extLst>
              </p:cNvPr>
              <p:cNvSpPr txBox="1"/>
              <p:nvPr/>
            </p:nvSpPr>
            <p:spPr>
              <a:xfrm>
                <a:off x="234873" y="5939122"/>
                <a:ext cx="51937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Barbieri et al., Lect. Notes Phys.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936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571 (2017)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 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/>
                <a:r>
                  <a:rPr lang="en-US" b="1" dirty="0">
                    <a:solidFill>
                      <a:srgbClr val="C00000"/>
                    </a:solidFill>
                    <a:latin typeface="Calibri" panose="020F0502020204030204"/>
                  </a:rPr>
                  <a:t>FM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/>
                  </a:rPr>
                  <a:t> et al., Phys. Rev. C </a:t>
                </a:r>
                <a:r>
                  <a:rPr lang="en-US" b="1" dirty="0">
                    <a:solidFill>
                      <a:srgbClr val="C00000"/>
                    </a:solidFill>
                    <a:latin typeface="Calibri" panose="020F0502020204030204"/>
                  </a:rPr>
                  <a:t>110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/>
                  </a:rPr>
                  <a:t>, 054322 (2024)</a:t>
                </a:r>
              </a:p>
            </p:txBody>
          </p:sp>
          <p:grpSp>
            <p:nvGrpSpPr>
              <p:cNvPr id="32" name="Gruppo 31">
                <a:extLst>
                  <a:ext uri="{FF2B5EF4-FFF2-40B4-BE49-F238E27FC236}">
                    <a16:creationId xmlns:a16="http://schemas.microsoft.com/office/drawing/2014/main" id="{53265137-01AE-944D-DFDB-14D5F932EC20}"/>
                  </a:ext>
                </a:extLst>
              </p:cNvPr>
              <p:cNvGrpSpPr/>
              <p:nvPr/>
            </p:nvGrpSpPr>
            <p:grpSpPr>
              <a:xfrm>
                <a:off x="483839" y="3955905"/>
                <a:ext cx="9882277" cy="584775"/>
                <a:chOff x="481302" y="4782681"/>
                <a:chExt cx="9882277" cy="584775"/>
              </a:xfrm>
            </p:grpSpPr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99D723AE-57AE-63EC-A73F-6D8F14689DAA}"/>
                    </a:ext>
                  </a:extLst>
                </p:cNvPr>
                <p:cNvSpPr txBox="1"/>
                <p:nvPr/>
              </p:nvSpPr>
              <p:spPr>
                <a:xfrm>
                  <a:off x="481302" y="4782681"/>
                  <a:ext cx="2271507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ADC(3)-D</a:t>
                  </a:r>
                </a:p>
              </p:txBody>
            </p:sp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5BF38ED3-7A9E-ED2F-0A38-201466E68C03}"/>
                    </a:ext>
                  </a:extLst>
                </p:cNvPr>
                <p:cNvSpPr txBox="1"/>
                <p:nvPr/>
              </p:nvSpPr>
              <p:spPr>
                <a:xfrm>
                  <a:off x="2634415" y="4819025"/>
                  <a:ext cx="7729164" cy="5427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ADC(3) combined with coupled-cluster amplitudes</a:t>
                  </a:r>
                </a:p>
              </p:txBody>
            </p:sp>
          </p:grpSp>
        </p:grpSp>
        <p:sp>
          <p:nvSpPr>
            <p:cNvPr id="46" name="Freccia in giù 45">
              <a:extLst>
                <a:ext uri="{FF2B5EF4-FFF2-40B4-BE49-F238E27FC236}">
                  <a16:creationId xmlns:a16="http://schemas.microsoft.com/office/drawing/2014/main" id="{A96501C9-5EA6-BB80-1D92-A7D9C94FE399}"/>
                </a:ext>
              </a:extLst>
            </p:cNvPr>
            <p:cNvSpPr/>
            <p:nvPr/>
          </p:nvSpPr>
          <p:spPr>
            <a:xfrm>
              <a:off x="4277468" y="3106939"/>
              <a:ext cx="159146" cy="58904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1B4D8977-2829-B328-C2BE-9E0F3A0C489F}"/>
              </a:ext>
            </a:extLst>
          </p:cNvPr>
          <p:cNvSpPr/>
          <p:nvPr/>
        </p:nvSpPr>
        <p:spPr>
          <a:xfrm>
            <a:off x="5880133" y="886602"/>
            <a:ext cx="5747323" cy="322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2D96-BEAE-1966-E0E9-46D77933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425AAC-8282-0FBD-1CE0-9DA9ACD0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B1D5B-5C60-CA05-3BF4-36C1850B6851}"/>
              </a:ext>
            </a:extLst>
          </p:cNvPr>
          <p:cNvSpPr txBox="1"/>
          <p:nvPr/>
        </p:nvSpPr>
        <p:spPr>
          <a:xfrm>
            <a:off x="223611" y="114883"/>
            <a:ext cx="7929790" cy="59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 of state: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-body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uncertainties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FC02E19-C397-A577-A2B7-32B45EE468B8}"/>
              </a:ext>
            </a:extLst>
          </p:cNvPr>
          <p:cNvGrpSpPr/>
          <p:nvPr/>
        </p:nvGrpSpPr>
        <p:grpSpPr>
          <a:xfrm>
            <a:off x="7496333" y="2722697"/>
            <a:ext cx="3690569" cy="1539129"/>
            <a:chOff x="5432783" y="1185019"/>
            <a:chExt cx="3690569" cy="153912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5922FC8-C8A3-50D5-9C53-3D5AFF628701}"/>
                </a:ext>
              </a:extLst>
            </p:cNvPr>
            <p:cNvGrpSpPr/>
            <p:nvPr/>
          </p:nvGrpSpPr>
          <p:grpSpPr>
            <a:xfrm>
              <a:off x="5469990" y="2262483"/>
              <a:ext cx="3653362" cy="461665"/>
              <a:chOff x="5792928" y="1786832"/>
              <a:chExt cx="4367653" cy="416358"/>
            </a:xfrm>
          </p:grpSpPr>
          <p:sp>
            <p:nvSpPr>
              <p:cNvPr id="24" name="Triangolo isoscele 23">
                <a:extLst>
                  <a:ext uri="{FF2B5EF4-FFF2-40B4-BE49-F238E27FC236}">
                    <a16:creationId xmlns:a16="http://schemas.microsoft.com/office/drawing/2014/main" id="{3E2ADB3E-6509-510D-F4A5-F275DEE2139B}"/>
                  </a:ext>
                </a:extLst>
              </p:cNvPr>
              <p:cNvSpPr/>
              <p:nvPr/>
            </p:nvSpPr>
            <p:spPr>
              <a:xfrm>
                <a:off x="5792928" y="1878949"/>
                <a:ext cx="222643" cy="210694"/>
              </a:xfrm>
              <a:prstGeom prst="triangle">
                <a:avLst/>
              </a:prstGeom>
              <a:solidFill>
                <a:srgbClr val="358435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A74C9CF-9902-24E5-6D54-33F9660AD44B}"/>
                  </a:ext>
                </a:extLst>
              </p:cNvPr>
              <p:cNvSpPr txBox="1"/>
              <p:nvPr/>
            </p:nvSpPr>
            <p:spPr>
              <a:xfrm>
                <a:off x="6292186" y="1786832"/>
                <a:ext cx="3868395" cy="41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Coupled-cluster - CCD(T)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722763E-B991-5269-7E24-BE2030D01EBC}"/>
                </a:ext>
              </a:extLst>
            </p:cNvPr>
            <p:cNvGrpSpPr/>
            <p:nvPr/>
          </p:nvGrpSpPr>
          <p:grpSpPr>
            <a:xfrm>
              <a:off x="5451912" y="1708553"/>
              <a:ext cx="1878272" cy="461665"/>
              <a:chOff x="5451912" y="1760309"/>
              <a:chExt cx="1878272" cy="461665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04523A57-3879-B5F2-D157-83D6D6F897EE}"/>
                  </a:ext>
                </a:extLst>
              </p:cNvPr>
              <p:cNvSpPr/>
              <p:nvPr/>
            </p:nvSpPr>
            <p:spPr>
              <a:xfrm>
                <a:off x="5451912" y="1900995"/>
                <a:ext cx="220637" cy="193413"/>
              </a:xfrm>
              <a:prstGeom prst="rect">
                <a:avLst/>
              </a:prstGeom>
              <a:solidFill>
                <a:srgbClr val="13136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D8F2EA4-2FC3-201A-2705-34314686FAF9}"/>
                  </a:ext>
                </a:extLst>
              </p:cNvPr>
              <p:cNvSpPr txBox="1"/>
              <p:nvPr/>
            </p:nvSpPr>
            <p:spPr>
              <a:xfrm>
                <a:off x="5885478" y="1760309"/>
                <a:ext cx="1444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ADC(3)-D</a:t>
                </a:r>
              </a:p>
            </p:txBody>
          </p: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8ACCFDFB-882D-DAC2-D79B-EB42E12EB858}"/>
                </a:ext>
              </a:extLst>
            </p:cNvPr>
            <p:cNvGrpSpPr/>
            <p:nvPr/>
          </p:nvGrpSpPr>
          <p:grpSpPr>
            <a:xfrm>
              <a:off x="5432783" y="1185019"/>
              <a:ext cx="1547415" cy="461665"/>
              <a:chOff x="5432783" y="1219525"/>
              <a:chExt cx="1547415" cy="461665"/>
            </a:xfrm>
          </p:grpSpPr>
          <p:sp>
            <p:nvSpPr>
              <p:cNvPr id="8" name="Rombo 7">
                <a:extLst>
                  <a:ext uri="{FF2B5EF4-FFF2-40B4-BE49-F238E27FC236}">
                    <a16:creationId xmlns:a16="http://schemas.microsoft.com/office/drawing/2014/main" id="{4E44CA1B-A201-3337-A464-08BE7702C064}"/>
                  </a:ext>
                </a:extLst>
              </p:cNvPr>
              <p:cNvSpPr/>
              <p:nvPr/>
            </p:nvSpPr>
            <p:spPr>
              <a:xfrm>
                <a:off x="5432783" y="1305862"/>
                <a:ext cx="220637" cy="291427"/>
              </a:xfrm>
              <a:prstGeom prst="diamond">
                <a:avLst/>
              </a:prstGeom>
              <a:solidFill>
                <a:srgbClr val="AEAEFE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AF54E31-87BD-F0C4-0527-D2F45541A6C7}"/>
                  </a:ext>
                </a:extLst>
              </p:cNvPr>
              <p:cNvSpPr txBox="1"/>
              <p:nvPr/>
            </p:nvSpPr>
            <p:spPr>
              <a:xfrm>
                <a:off x="5892527" y="1219525"/>
                <a:ext cx="1087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ADC(3)</a:t>
                </a:r>
              </a:p>
            </p:txBody>
          </p:sp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2DD4AE7-ADFF-22B1-B4F3-A381145B336B}"/>
              </a:ext>
            </a:extLst>
          </p:cNvPr>
          <p:cNvGrpSpPr/>
          <p:nvPr/>
        </p:nvGrpSpPr>
        <p:grpSpPr>
          <a:xfrm>
            <a:off x="299959" y="922469"/>
            <a:ext cx="7653711" cy="5639721"/>
            <a:chOff x="130461" y="785633"/>
            <a:chExt cx="7653711" cy="5639721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FD0B3FE5-C343-4263-4C9D-AECBC2105297}"/>
                </a:ext>
              </a:extLst>
            </p:cNvPr>
            <p:cNvGrpSpPr/>
            <p:nvPr/>
          </p:nvGrpSpPr>
          <p:grpSpPr>
            <a:xfrm>
              <a:off x="130461" y="1254916"/>
              <a:ext cx="6841143" cy="5170438"/>
              <a:chOff x="357770" y="1419403"/>
              <a:chExt cx="6694735" cy="5059785"/>
            </a:xfrm>
          </p:grpSpPr>
          <p:pic>
            <p:nvPicPr>
              <p:cNvPr id="29" name="Immagine 28" descr="Immagine che contiene testo, schermata, linea, Diagramma&#10;&#10;Descrizione generata automaticamente">
                <a:extLst>
                  <a:ext uri="{FF2B5EF4-FFF2-40B4-BE49-F238E27FC236}">
                    <a16:creationId xmlns:a16="http://schemas.microsoft.com/office/drawing/2014/main" id="{9EFC7BE6-BDF7-A34E-DEB0-C9E9FA245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90" b="1192"/>
              <a:stretch>
                <a:fillRect/>
              </a:stretch>
            </p:blipFill>
            <p:spPr>
              <a:xfrm>
                <a:off x="357770" y="1419403"/>
                <a:ext cx="6694735" cy="5059785"/>
              </a:xfrm>
              <a:prstGeom prst="rect">
                <a:avLst/>
              </a:prstGeom>
            </p:spPr>
          </p:pic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A826B56-F9C4-71EB-7A9F-0E4F425F50A4}"/>
                  </a:ext>
                </a:extLst>
              </p:cNvPr>
              <p:cNvSpPr txBox="1"/>
              <p:nvPr/>
            </p:nvSpPr>
            <p:spPr>
              <a:xfrm>
                <a:off x="1927446" y="2093626"/>
                <a:ext cx="4751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Symmetric nuclear matter</a:t>
                </a:r>
              </a:p>
            </p:txBody>
          </p:sp>
          <p:pic>
            <p:nvPicPr>
              <p:cNvPr id="31" name="Immagine 30" descr="Immagine che contiene testo, diagramma, linea, Diagramma&#10;&#10;Descrizione generata automaticamente">
                <a:extLst>
                  <a:ext uri="{FF2B5EF4-FFF2-40B4-BE49-F238E27FC236}">
                    <a16:creationId xmlns:a16="http://schemas.microsoft.com/office/drawing/2014/main" id="{42AB671E-F2D8-7A32-23A3-445DB780DC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77" r="26185" b="91417"/>
              <a:stretch/>
            </p:blipFill>
            <p:spPr>
              <a:xfrm>
                <a:off x="2662154" y="3326174"/>
                <a:ext cx="3018564" cy="621149"/>
              </a:xfrm>
              <a:prstGeom prst="rect">
                <a:avLst/>
              </a:prstGeom>
            </p:spPr>
          </p:pic>
        </p:grp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D34B3D72-54BA-6FDD-2D61-5CCC580AE33E}"/>
                </a:ext>
              </a:extLst>
            </p:cNvPr>
            <p:cNvSpPr txBox="1"/>
            <p:nvPr/>
          </p:nvSpPr>
          <p:spPr>
            <a:xfrm>
              <a:off x="457406" y="785633"/>
              <a:ext cx="732676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FM</a:t>
              </a:r>
              <a:r>
                <a:rPr lang="en-US" sz="2200" dirty="0">
                  <a:solidFill>
                    <a:srgbClr val="C00000"/>
                  </a:solidFill>
                  <a:latin typeface="Calibri" panose="020F0502020204030204"/>
                </a:rPr>
                <a:t>, W. Jiang and S. </a:t>
              </a:r>
              <a:r>
                <a:rPr lang="en-US" sz="2200" dirty="0" err="1">
                  <a:solidFill>
                    <a:srgbClr val="C00000"/>
                  </a:solidFill>
                  <a:latin typeface="Calibri" panose="020F0502020204030204"/>
                </a:rPr>
                <a:t>Novario</a:t>
              </a:r>
              <a:r>
                <a:rPr lang="en-US" sz="2200" dirty="0">
                  <a:solidFill>
                    <a:srgbClr val="C00000"/>
                  </a:solidFill>
                  <a:latin typeface="Calibri" panose="020F0502020204030204"/>
                </a:rPr>
                <a:t>, Phys. Rev. C </a:t>
              </a:r>
              <a:r>
                <a:rPr lang="en-US" sz="2200" b="1" dirty="0">
                  <a:solidFill>
                    <a:srgbClr val="C00000"/>
                  </a:solidFill>
                  <a:latin typeface="Calibri" panose="020F0502020204030204"/>
                </a:rPr>
                <a:t>110</a:t>
              </a:r>
              <a:r>
                <a:rPr lang="en-US" sz="2200" dirty="0">
                  <a:solidFill>
                    <a:srgbClr val="C00000"/>
                  </a:solidFill>
                  <a:latin typeface="Calibri" panose="020F0502020204030204"/>
                </a:rPr>
                <a:t>, 054322 (2024)</a:t>
              </a: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2A146EE-690C-6E76-762D-BBBCB995225F}"/>
              </a:ext>
            </a:extLst>
          </p:cNvPr>
          <p:cNvSpPr txBox="1"/>
          <p:nvPr/>
        </p:nvSpPr>
        <p:spPr>
          <a:xfrm>
            <a:off x="7413136" y="4648211"/>
            <a:ext cx="435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ADC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</a:rPr>
              <a:t> provides </a:t>
            </a: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accurate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</a:rPr>
              <a:t> predictions for the </a:t>
            </a: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EOS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</a:rPr>
              <a:t>, with </a:t>
            </a:r>
            <a:r>
              <a:rPr lang="en-US" sz="2400" b="1" noProof="0" dirty="0">
                <a:solidFill>
                  <a:prstClr val="black"/>
                </a:solidFill>
                <a:latin typeface="Calibri" panose="020F0502020204030204"/>
              </a:rPr>
              <a:t>small many-body uncertainties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999FE5C1-020A-688B-4776-6076EA27E4B3}"/>
              </a:ext>
            </a:extLst>
          </p:cNvPr>
          <p:cNvGrpSpPr/>
          <p:nvPr/>
        </p:nvGrpSpPr>
        <p:grpSpPr>
          <a:xfrm>
            <a:off x="8500986" y="752139"/>
            <a:ext cx="2104892" cy="1610433"/>
            <a:chOff x="8610733" y="619125"/>
            <a:chExt cx="2104892" cy="1610433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7FBC09E-3DD1-FC95-D04B-5B013783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711" y="988250"/>
              <a:ext cx="1241308" cy="1241308"/>
            </a:xfrm>
            <a:prstGeom prst="rect">
              <a:avLst/>
            </a:prstGeom>
          </p:spPr>
        </p:pic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4350E1E4-8E4B-F108-C0D1-1E0184481738}"/>
                </a:ext>
              </a:extLst>
            </p:cNvPr>
            <p:cNvSpPr txBox="1"/>
            <p:nvPr/>
          </p:nvSpPr>
          <p:spPr>
            <a:xfrm>
              <a:off x="8610733" y="619125"/>
              <a:ext cx="210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EOS available at: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0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59665</TotalTime>
  <Words>1054</Words>
  <Application>Microsoft Office PowerPoint</Application>
  <PresentationFormat>Widescreen</PresentationFormat>
  <Paragraphs>188</Paragraphs>
  <Slides>21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Cambria Math</vt:lpstr>
      <vt:lpstr>Helvetica Neue</vt:lpstr>
      <vt:lpstr>Lato</vt:lpstr>
      <vt:lpstr>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Marino</dc:creator>
  <cp:lastModifiedBy>Marino, Dr. Francesco</cp:lastModifiedBy>
  <cp:revision>914</cp:revision>
  <dcterms:created xsi:type="dcterms:W3CDTF">2024-04-16T13:30:01Z</dcterms:created>
  <dcterms:modified xsi:type="dcterms:W3CDTF">2025-09-26T14:53:00Z</dcterms:modified>
</cp:coreProperties>
</file>