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media/image2.jpg" ContentType="image/jp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2.jpg" ContentType="image/jpg"/>
  <Override PartName="/ppt/media/image13.jpg" ContentType="image/jpg"/>
  <Override PartName="/ppt/media/image17.jpg" ContentType="image/jpg"/>
  <Override PartName="/ppt/media/image19.jpg" ContentType="image/jpg"/>
  <Override PartName="/ppt/media/image20.jpg" ContentType="image/jpg"/>
  <Override PartName="/ppt/media/image27.jpg" ContentType="image/jpg"/>
  <Override PartName="/ppt/media/image28.jpg" ContentType="image/jpg"/>
  <Override PartName="/ppt/media/image29.jpg" ContentType="image/jpg"/>
  <Override PartName="/ppt/media/image30.jpg" ContentType="image/jpg"/>
  <Override PartName="/ppt/media/image35.jpg" ContentType="image/jpg"/>
  <Override PartName="/ppt/media/image36.jpg" ContentType="image/jpg"/>
  <Override PartName="/ppt/media/image38.jpg" ContentType="image/jpg"/>
  <Override PartName="/ppt/notesSlides/notesSlide3.xml" ContentType="application/vnd.openxmlformats-officedocument.presentationml.notesSlide+xml"/>
  <Override PartName="/ppt/media/image40.jpg" ContentType="image/jpg"/>
  <Override PartName="/ppt/media/image41.jpg" ContentType="image/jpg"/>
  <Override PartName="/ppt/media/image42.jpg" ContentType="image/jpg"/>
  <Override PartName="/ppt/media/image45.jpg" ContentType="image/jpg"/>
  <Override PartName="/ppt/media/image46.jpg" ContentType="image/jpg"/>
  <Override PartName="/ppt/media/image56.jpg" ContentType="image/jpg"/>
  <Override PartName="/ppt/media/image57.jpg" ContentType="image/jpg"/>
  <Override PartName="/ppt/media/image59.jpg" ContentType="image/jpg"/>
  <Override PartName="/ppt/media/image60.jpg" ContentType="image/jpg"/>
  <Override PartName="/ppt/media/image61.jpg" ContentType="image/jpg"/>
  <Override PartName="/ppt/media/image65.jpg" ContentType="image/jpg"/>
  <Override PartName="/ppt/media/image66.jpg" ContentType="image/jpg"/>
  <Override PartName="/ppt/media/image67.jpg" ContentType="image/jpg"/>
  <Override PartName="/ppt/notesSlides/notesSlide4.xml" ContentType="application/vnd.openxmlformats-officedocument.presentationml.notesSlide+xml"/>
  <Override PartName="/ppt/media/image72.jpg" ContentType="image/jpg"/>
  <Override PartName="/ppt/media/image73.jpg" ContentType="image/jpg"/>
  <Override PartName="/ppt/media/image74.jpg" ContentType="image/jpg"/>
  <Override PartName="/ppt/media/image75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notesMasterIdLst>
    <p:notesMasterId r:id="rId38"/>
  </p:notesMasterIdLst>
  <p:sldIdLst>
    <p:sldId id="256" r:id="rId2"/>
    <p:sldId id="257" r:id="rId3"/>
    <p:sldId id="258" r:id="rId4"/>
    <p:sldId id="302" r:id="rId5"/>
    <p:sldId id="260" r:id="rId6"/>
    <p:sldId id="261" r:id="rId7"/>
    <p:sldId id="303" r:id="rId8"/>
    <p:sldId id="264" r:id="rId9"/>
    <p:sldId id="263" r:id="rId10"/>
    <p:sldId id="269" r:id="rId11"/>
    <p:sldId id="270" r:id="rId12"/>
    <p:sldId id="271" r:id="rId13"/>
    <p:sldId id="286" r:id="rId14"/>
    <p:sldId id="288" r:id="rId15"/>
    <p:sldId id="304" r:id="rId16"/>
    <p:sldId id="305" r:id="rId17"/>
    <p:sldId id="306" r:id="rId18"/>
    <p:sldId id="274" r:id="rId19"/>
    <p:sldId id="281" r:id="rId20"/>
    <p:sldId id="283" r:id="rId21"/>
    <p:sldId id="285" r:id="rId22"/>
    <p:sldId id="330" r:id="rId23"/>
    <p:sldId id="331" r:id="rId24"/>
    <p:sldId id="276" r:id="rId25"/>
    <p:sldId id="275" r:id="rId26"/>
    <p:sldId id="446" r:id="rId27"/>
    <p:sldId id="277" r:id="rId28"/>
    <p:sldId id="278" r:id="rId29"/>
    <p:sldId id="649" r:id="rId30"/>
    <p:sldId id="648" r:id="rId31"/>
    <p:sldId id="332" r:id="rId32"/>
    <p:sldId id="291" r:id="rId33"/>
    <p:sldId id="294" r:id="rId34"/>
    <p:sldId id="295" r:id="rId35"/>
    <p:sldId id="299" r:id="rId36"/>
    <p:sldId id="300" r:id="rId37"/>
  </p:sldIdLst>
  <p:sldSz cx="12192000" cy="6858000"/>
  <p:notesSz cx="12192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FC0"/>
    <a:srgbClr val="9D360D"/>
    <a:srgbClr val="755D0C"/>
    <a:srgbClr val="EF93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691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3FB338-A4BE-41A9-97F0-79B617D9B0F1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362E7A-822B-4A51-A225-1DE03336C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55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5797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0762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4694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9689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0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763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2333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9224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872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982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707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524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912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327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364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81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1761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iff"/><Relationship Id="rId4" Type="http://schemas.openxmlformats.org/officeDocument/2006/relationships/hyperlink" Target="https://indico.in2p3.fr/event/30430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2.jpg"/><Relationship Id="rId7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jp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jp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g"/><Relationship Id="rId4" Type="http://schemas.openxmlformats.org/officeDocument/2006/relationships/image" Target="../media/image40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8.png"/><Relationship Id="rId7" Type="http://schemas.openxmlformats.org/officeDocument/2006/relationships/image" Target="../media/image6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11" Type="http://schemas.openxmlformats.org/officeDocument/2006/relationships/image" Target="../media/image40.jpg"/><Relationship Id="rId5" Type="http://schemas.openxmlformats.org/officeDocument/2006/relationships/image" Target="../media/image50.png"/><Relationship Id="rId10" Type="http://schemas.openxmlformats.org/officeDocument/2006/relationships/image" Target="NULL"/><Relationship Id="rId4" Type="http://schemas.openxmlformats.org/officeDocument/2006/relationships/image" Target="../media/image49.png"/><Relationship Id="rId9" Type="http://schemas.openxmlformats.org/officeDocument/2006/relationships/image" Target="../media/image5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jpg"/><Relationship Id="rId7" Type="http://schemas.openxmlformats.org/officeDocument/2006/relationships/image" Target="../media/image61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g"/><Relationship Id="rId5" Type="http://schemas.openxmlformats.org/officeDocument/2006/relationships/image" Target="../media/image59.jpg"/><Relationship Id="rId4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2.png"/><Relationship Id="rId5" Type="http://schemas.openxmlformats.org/officeDocument/2006/relationships/image" Target="NULL"/><Relationship Id="rId4" Type="http://schemas.openxmlformats.org/officeDocument/2006/relationships/image" Target="../media/image6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jpg"/><Relationship Id="rId7" Type="http://schemas.openxmlformats.org/officeDocument/2006/relationships/image" Target="../media/image6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jpg"/><Relationship Id="rId4" Type="http://schemas.openxmlformats.org/officeDocument/2006/relationships/image" Target="../media/image66.jpg"/><Relationship Id="rId9" Type="http://schemas.openxmlformats.org/officeDocument/2006/relationships/image" Target="../media/image6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ifj.ifj.edu.pl/handle/item/333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g"/><Relationship Id="rId5" Type="http://schemas.openxmlformats.org/officeDocument/2006/relationships/image" Target="../media/image74.jpg"/><Relationship Id="rId4" Type="http://schemas.openxmlformats.org/officeDocument/2006/relationships/image" Target="../media/image73.jp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jpg"/><Relationship Id="rId5" Type="http://schemas.openxmlformats.org/officeDocument/2006/relationships/image" Target="../media/image14.png"/><Relationship Id="rId10" Type="http://schemas.openxmlformats.org/officeDocument/2006/relationships/image" Target="../media/image19.jpg"/><Relationship Id="rId4" Type="http://schemas.openxmlformats.org/officeDocument/2006/relationships/image" Target="../media/image13.jp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100965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28600" y="5326625"/>
            <a:ext cx="4419600" cy="1459374"/>
          </a:xfrm>
          <a:prstGeom prst="rect">
            <a:avLst/>
          </a:prstGeom>
        </p:spPr>
        <p:txBody>
          <a:bodyPr vert="horz" wrap="square" lIns="0" tIns="177800" rIns="0" bIns="0" rtlCol="0">
            <a:spAutoFit/>
          </a:bodyPr>
          <a:lstStyle/>
          <a:p>
            <a:pPr marR="15875" algn="l">
              <a:lnSpc>
                <a:spcPct val="100000"/>
              </a:lnSpc>
              <a:spcBef>
                <a:spcPts val="1400"/>
              </a:spcBef>
            </a:pPr>
            <a:r>
              <a:rPr lang="pl-PL" sz="2400" b="1" dirty="0">
                <a:latin typeface="Arial"/>
                <a:cs typeface="Arial"/>
              </a:rPr>
              <a:t>Michał </a:t>
            </a:r>
            <a:r>
              <a:rPr lang="pl-PL" sz="2400" b="1" dirty="0" err="1">
                <a:latin typeface="Arial"/>
                <a:cs typeface="Arial"/>
              </a:rPr>
              <a:t>Ciemała</a:t>
            </a:r>
            <a:endParaRPr lang="pl-PL" sz="2400" dirty="0">
              <a:latin typeface="Arial"/>
              <a:cs typeface="Arial"/>
            </a:endParaRPr>
          </a:p>
          <a:p>
            <a:pPr marR="15875" algn="l">
              <a:lnSpc>
                <a:spcPct val="100000"/>
              </a:lnSpc>
              <a:spcBef>
                <a:spcPts val="1400"/>
              </a:spcBef>
            </a:pPr>
            <a:r>
              <a:rPr sz="2000" b="1" dirty="0">
                <a:latin typeface="Arial"/>
                <a:cs typeface="Arial"/>
              </a:rPr>
              <a:t>IFJ</a:t>
            </a:r>
            <a:r>
              <a:rPr sz="2000" b="1" spc="-70" dirty="0">
                <a:latin typeface="Arial"/>
                <a:cs typeface="Arial"/>
              </a:rPr>
              <a:t> </a:t>
            </a:r>
            <a:r>
              <a:rPr sz="2000" b="1" spc="-30" dirty="0">
                <a:latin typeface="Arial"/>
                <a:cs typeface="Arial"/>
              </a:rPr>
              <a:t>PAN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Kraków</a:t>
            </a:r>
            <a:r>
              <a:rPr lang="pl-PL" sz="2000" b="1" spc="-10" dirty="0">
                <a:latin typeface="Arial"/>
                <a:cs typeface="Arial"/>
              </a:rPr>
              <a:t>,  23/09/2025</a:t>
            </a:r>
            <a:endParaRPr sz="2000" dirty="0">
              <a:latin typeface="Arial"/>
              <a:cs typeface="Arial"/>
            </a:endParaRPr>
          </a:p>
          <a:p>
            <a:pPr marR="5080" algn="l">
              <a:lnSpc>
                <a:spcPct val="100000"/>
              </a:lnSpc>
              <a:spcBef>
                <a:spcPts val="905"/>
              </a:spcBef>
            </a:pPr>
            <a:r>
              <a:rPr sz="2000" i="1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000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i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i="1" spc="-25" dirty="0">
                <a:solidFill>
                  <a:srgbClr val="FFFFFF"/>
                </a:solidFill>
                <a:latin typeface="Arial"/>
                <a:cs typeface="Arial"/>
              </a:rPr>
              <a:t>PARIS</a:t>
            </a:r>
            <a:r>
              <a:rPr sz="2000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i="1" spc="-10" dirty="0">
                <a:solidFill>
                  <a:srgbClr val="FFFFFF"/>
                </a:solidFill>
                <a:latin typeface="Arial"/>
                <a:cs typeface="Arial"/>
              </a:rPr>
              <a:t>Collaboration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63523" y="1827762"/>
            <a:ext cx="7540689" cy="272510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z="4400" b="0" dirty="0">
                <a:solidFill>
                  <a:schemeClr val="tx1"/>
                </a:solidFill>
                <a:latin typeface="Arial Black"/>
                <a:cs typeface="Arial Black"/>
              </a:rPr>
              <a:t>PARIS gamma calorimeter: </a:t>
            </a:r>
            <a:br>
              <a:rPr lang="pl-PL" sz="4400" b="0" dirty="0">
                <a:solidFill>
                  <a:schemeClr val="tx1"/>
                </a:solidFill>
                <a:latin typeface="Arial Black"/>
                <a:cs typeface="Arial Black"/>
              </a:rPr>
            </a:br>
            <a:r>
              <a:rPr lang="en-US" sz="4400" b="0" dirty="0">
                <a:solidFill>
                  <a:schemeClr val="tx1"/>
                </a:solidFill>
                <a:latin typeface="Arial Black"/>
                <a:cs typeface="Arial Black"/>
              </a:rPr>
              <a:t>idea, status and perspectives </a:t>
            </a:r>
            <a:endParaRPr sz="4400" dirty="0">
              <a:solidFill>
                <a:schemeClr val="tx1"/>
              </a:solidFill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04212" y="6462192"/>
            <a:ext cx="2837977" cy="32380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pl-PL" sz="2000" b="1" spc="-10" dirty="0">
                <a:solidFill>
                  <a:srgbClr val="FFFFFF"/>
                </a:solidFill>
                <a:latin typeface="Calibri"/>
                <a:cs typeface="Calibri"/>
              </a:rPr>
              <a:t>http://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paris.ifj.edu.pl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id="{3EA47603-F540-475A-B84C-015657463878}"/>
              </a:ext>
            </a:extLst>
          </p:cNvPr>
          <p:cNvGrpSpPr/>
          <p:nvPr/>
        </p:nvGrpSpPr>
        <p:grpSpPr>
          <a:xfrm>
            <a:off x="6206963" y="4724400"/>
            <a:ext cx="5867400" cy="1602020"/>
            <a:chOff x="5638800" y="1928068"/>
            <a:chExt cx="5867400" cy="1602020"/>
          </a:xfrm>
        </p:grpSpPr>
        <p:pic>
          <p:nvPicPr>
            <p:cNvPr id="15" name="Obraz 14">
              <a:extLst>
                <a:ext uri="{FF2B5EF4-FFF2-40B4-BE49-F238E27FC236}">
                  <a16:creationId xmlns:a16="http://schemas.microsoft.com/office/drawing/2014/main" id="{608F4205-A118-46E2-9A85-ADE6F9965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1928068"/>
              <a:ext cx="5867400" cy="1602020"/>
            </a:xfrm>
            <a:prstGeom prst="rect">
              <a:avLst/>
            </a:prstGeom>
          </p:spPr>
        </p:pic>
        <p:sp>
          <p:nvSpPr>
            <p:cNvPr id="16" name="Prostokąt 15">
              <a:extLst>
                <a:ext uri="{FF2B5EF4-FFF2-40B4-BE49-F238E27FC236}">
                  <a16:creationId xmlns:a16="http://schemas.microsoft.com/office/drawing/2014/main" id="{723EC622-89B5-403D-8298-447D0FD14F50}"/>
                </a:ext>
              </a:extLst>
            </p:cNvPr>
            <p:cNvSpPr/>
            <p:nvPr/>
          </p:nvSpPr>
          <p:spPr>
            <a:xfrm>
              <a:off x="5638800" y="1964355"/>
              <a:ext cx="42360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European Nuclear Physics Conference 2025</a:t>
              </a:r>
              <a:endParaRPr lang="en-US" dirty="0"/>
            </a:p>
          </p:txBody>
        </p:sp>
      </p:grpSp>
      <p:pic>
        <p:nvPicPr>
          <p:cNvPr id="12" name="Obraz 11">
            <a:extLst>
              <a:ext uri="{FF2B5EF4-FFF2-40B4-BE49-F238E27FC236}">
                <a16:creationId xmlns:a16="http://schemas.microsoft.com/office/drawing/2014/main" id="{42788C6C-C77F-4BD8-ACE9-CDFD006E86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6339" y="1703317"/>
            <a:ext cx="3193722" cy="297399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582275" y="723900"/>
            <a:ext cx="1609725" cy="1390650"/>
            <a:chOff x="10582275" y="723900"/>
            <a:chExt cx="1609725" cy="13906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82275" y="1971675"/>
              <a:ext cx="1609725" cy="14287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582275" y="723900"/>
              <a:ext cx="1609725" cy="1257300"/>
            </a:xfrm>
            <a:custGeom>
              <a:avLst/>
              <a:gdLst/>
              <a:ahLst/>
              <a:cxnLst/>
              <a:rect l="l" t="t" r="r" b="b"/>
              <a:pathLst>
                <a:path w="1609725" h="1257300">
                  <a:moveTo>
                    <a:pt x="0" y="1257300"/>
                  </a:moveTo>
                  <a:lnTo>
                    <a:pt x="1609725" y="1257300"/>
                  </a:lnTo>
                  <a:lnTo>
                    <a:pt x="1609725" y="0"/>
                  </a:lnTo>
                  <a:lnTo>
                    <a:pt x="0" y="0"/>
                  </a:lnTo>
                  <a:lnTo>
                    <a:pt x="0" y="125730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323850" y="638175"/>
            <a:ext cx="8610600" cy="6162675"/>
            <a:chOff x="323850" y="638175"/>
            <a:chExt cx="8610600" cy="616267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95550" y="1343025"/>
              <a:ext cx="6229350" cy="508635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10050" y="638175"/>
              <a:ext cx="4724400" cy="141922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3850" y="2238375"/>
              <a:ext cx="4733925" cy="140017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00500" y="5372098"/>
              <a:ext cx="4724400" cy="142874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93306" y="1255394"/>
              <a:ext cx="1017143" cy="130390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893306" y="1255394"/>
              <a:ext cx="1017269" cy="1304290"/>
            </a:xfrm>
            <a:custGeom>
              <a:avLst/>
              <a:gdLst/>
              <a:ahLst/>
              <a:cxnLst/>
              <a:rect l="l" t="t" r="r" b="b"/>
              <a:pathLst>
                <a:path w="1017270" h="1304289">
                  <a:moveTo>
                    <a:pt x="862329" y="1303908"/>
                  </a:moveTo>
                  <a:lnTo>
                    <a:pt x="77470" y="210312"/>
                  </a:lnTo>
                  <a:lnTo>
                    <a:pt x="0" y="265810"/>
                  </a:lnTo>
                  <a:lnTo>
                    <a:pt x="43688" y="0"/>
                  </a:lnTo>
                  <a:lnTo>
                    <a:pt x="309625" y="43687"/>
                  </a:lnTo>
                  <a:lnTo>
                    <a:pt x="232155" y="99187"/>
                  </a:lnTo>
                  <a:lnTo>
                    <a:pt x="1017143" y="1192783"/>
                  </a:lnTo>
                  <a:lnTo>
                    <a:pt x="862329" y="1303908"/>
                  </a:lnTo>
                  <a:close/>
                </a:path>
              </a:pathLst>
            </a:custGeom>
            <a:ln w="9525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73523" y="2454782"/>
              <a:ext cx="1794383" cy="63614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573523" y="2454782"/>
              <a:ext cx="1794510" cy="636270"/>
            </a:xfrm>
            <a:custGeom>
              <a:avLst/>
              <a:gdLst/>
              <a:ahLst/>
              <a:cxnLst/>
              <a:rect l="l" t="t" r="r" b="b"/>
              <a:pathLst>
                <a:path w="1794510" h="636269">
                  <a:moveTo>
                    <a:pt x="1752473" y="636142"/>
                  </a:moveTo>
                  <a:lnTo>
                    <a:pt x="164973" y="278891"/>
                  </a:lnTo>
                  <a:lnTo>
                    <a:pt x="144145" y="371855"/>
                  </a:lnTo>
                  <a:lnTo>
                    <a:pt x="0" y="144017"/>
                  </a:lnTo>
                  <a:lnTo>
                    <a:pt x="227837" y="0"/>
                  </a:lnTo>
                  <a:lnTo>
                    <a:pt x="206883" y="92963"/>
                  </a:lnTo>
                  <a:lnTo>
                    <a:pt x="1794383" y="450341"/>
                  </a:lnTo>
                  <a:lnTo>
                    <a:pt x="1752473" y="636142"/>
                  </a:lnTo>
                  <a:close/>
                </a:path>
              </a:pathLst>
            </a:custGeom>
            <a:ln w="9525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771520" y="2769806"/>
            <a:ext cx="121475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Single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pulses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107684" y="5922327"/>
            <a:ext cx="11823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Mixed</a:t>
            </a:r>
            <a:r>
              <a:rPr sz="18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signal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228725" y="3532251"/>
            <a:ext cx="7256145" cy="2392680"/>
            <a:chOff x="1228725" y="3532251"/>
            <a:chExt cx="7256145" cy="2392680"/>
          </a:xfrm>
        </p:grpSpPr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78396" y="4255516"/>
              <a:ext cx="885444" cy="140086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6478396" y="4255516"/>
              <a:ext cx="885825" cy="1401445"/>
            </a:xfrm>
            <a:custGeom>
              <a:avLst/>
              <a:gdLst/>
              <a:ahLst/>
              <a:cxnLst/>
              <a:rect l="l" t="t" r="r" b="b"/>
              <a:pathLst>
                <a:path w="885825" h="1401445">
                  <a:moveTo>
                    <a:pt x="885444" y="89661"/>
                  </a:moveTo>
                  <a:lnTo>
                    <a:pt x="252222" y="1277492"/>
                  </a:lnTo>
                  <a:lnTo>
                    <a:pt x="336296" y="1322323"/>
                  </a:lnTo>
                  <a:lnTo>
                    <a:pt x="78485" y="1400860"/>
                  </a:lnTo>
                  <a:lnTo>
                    <a:pt x="0" y="1143126"/>
                  </a:lnTo>
                  <a:lnTo>
                    <a:pt x="84074" y="1187957"/>
                  </a:lnTo>
                  <a:lnTo>
                    <a:pt x="717296" y="0"/>
                  </a:lnTo>
                  <a:lnTo>
                    <a:pt x="885444" y="89661"/>
                  </a:lnTo>
                  <a:close/>
                </a:path>
              </a:pathLst>
            </a:custGeom>
            <a:ln w="9525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396101" y="3538601"/>
              <a:ext cx="2082164" cy="939800"/>
            </a:xfrm>
            <a:custGeom>
              <a:avLst/>
              <a:gdLst/>
              <a:ahLst/>
              <a:cxnLst/>
              <a:rect l="l" t="t" r="r" b="b"/>
              <a:pathLst>
                <a:path w="2082165" h="939800">
                  <a:moveTo>
                    <a:pt x="0" y="939800"/>
                  </a:moveTo>
                  <a:lnTo>
                    <a:pt x="2082038" y="0"/>
                  </a:lnTo>
                </a:path>
              </a:pathLst>
            </a:custGeom>
            <a:ln w="12700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233487" y="4291012"/>
              <a:ext cx="1819275" cy="1609725"/>
            </a:xfrm>
            <a:custGeom>
              <a:avLst/>
              <a:gdLst/>
              <a:ahLst/>
              <a:cxnLst/>
              <a:rect l="l" t="t" r="r" b="b"/>
              <a:pathLst>
                <a:path w="1819275" h="1609725">
                  <a:moveTo>
                    <a:pt x="1819275" y="0"/>
                  </a:moveTo>
                  <a:lnTo>
                    <a:pt x="0" y="0"/>
                  </a:lnTo>
                  <a:lnTo>
                    <a:pt x="0" y="1609725"/>
                  </a:lnTo>
                  <a:lnTo>
                    <a:pt x="1819275" y="1609725"/>
                  </a:lnTo>
                  <a:lnTo>
                    <a:pt x="18192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28725" y="4562475"/>
              <a:ext cx="1819275" cy="1362075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1233487" y="4291012"/>
            <a:ext cx="1819275" cy="1609725"/>
          </a:xfrm>
          <a:prstGeom prst="rect">
            <a:avLst/>
          </a:prstGeom>
          <a:ln w="9525">
            <a:solidFill>
              <a:srgbClr val="EF9315"/>
            </a:solidFill>
          </a:ln>
        </p:spPr>
        <p:txBody>
          <a:bodyPr vert="horz" wrap="square" lIns="0" tIns="27305" rIns="0" bIns="0" rtlCol="0">
            <a:spAutoFit/>
          </a:bodyPr>
          <a:lstStyle/>
          <a:p>
            <a:pPr marL="112395">
              <a:lnSpc>
                <a:spcPct val="100000"/>
              </a:lnSpc>
              <a:spcBef>
                <a:spcPts val="215"/>
              </a:spcBef>
            </a:pP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HAMAMATSU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356225" y="950531"/>
            <a:ext cx="13354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10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ns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risetime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0" y="10167"/>
            <a:ext cx="10058400" cy="635686"/>
          </a:xfrm>
          <a:prstGeom prst="rect">
            <a:avLst/>
          </a:prstGeom>
        </p:spPr>
        <p:txBody>
          <a:bodyPr vert="horz" wrap="square" lIns="0" tIns="80898" rIns="0" bIns="0" rtlCol="0">
            <a:spAutoFit/>
          </a:bodyPr>
          <a:lstStyle/>
          <a:p>
            <a:pPr marL="220979">
              <a:lnSpc>
                <a:spcPct val="100000"/>
              </a:lnSpc>
              <a:spcBef>
                <a:spcPts val="105"/>
              </a:spcBef>
            </a:pPr>
            <a:r>
              <a:rPr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Phoswich</a:t>
            </a:r>
            <a:r>
              <a:rPr sz="3600" spc="-1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spc="-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tests</a:t>
            </a:r>
            <a:endParaRPr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646339" y="4131032"/>
            <a:ext cx="3686175" cy="319959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42545" rIns="0" bIns="0" rtlCol="0">
            <a:spAutoFit/>
          </a:bodyPr>
          <a:lstStyle/>
          <a:p>
            <a:pPr marL="99695">
              <a:lnSpc>
                <a:spcPct val="100000"/>
              </a:lnSpc>
              <a:spcBef>
                <a:spcPts val="335"/>
              </a:spcBef>
              <a:tabLst>
                <a:tab pos="2764155" algn="l"/>
              </a:tabLst>
            </a:pP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8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PARIS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PHOSWICH</a:t>
            </a:r>
            <a:r>
              <a:rPr lang="pl-PL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at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work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724900" y="2357705"/>
            <a:ext cx="2571750" cy="46166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8100" rIns="0" bIns="0" rtlCol="0">
            <a:spAutoFit/>
          </a:bodyPr>
          <a:lstStyle/>
          <a:p>
            <a:pPr marL="94615">
              <a:lnSpc>
                <a:spcPct val="100000"/>
              </a:lnSpc>
              <a:spcBef>
                <a:spcPts val="300"/>
              </a:spcBef>
            </a:pPr>
            <a:r>
              <a:rPr sz="2750" dirty="0">
                <a:latin typeface="Calibri"/>
                <a:cs typeface="Calibri"/>
              </a:rPr>
              <a:t>LaBr</a:t>
            </a:r>
            <a:r>
              <a:rPr sz="2750" baseline="-25000" dirty="0">
                <a:latin typeface="Calibri"/>
                <a:cs typeface="Calibri"/>
              </a:rPr>
              <a:t>3</a:t>
            </a:r>
            <a:r>
              <a:rPr sz="2750" spc="7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or</a:t>
            </a:r>
            <a:r>
              <a:rPr sz="2750" spc="40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CeBr</a:t>
            </a:r>
            <a:r>
              <a:rPr sz="2750" spc="-20" baseline="-25000" dirty="0">
                <a:latin typeface="Calibri"/>
                <a:cs typeface="Calibri"/>
              </a:rPr>
              <a:t>3</a:t>
            </a:r>
            <a:endParaRPr sz="2750" baseline="-25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5250" y="152422"/>
            <a:ext cx="8715375" cy="6705600"/>
            <a:chOff x="95250" y="152422"/>
            <a:chExt cx="8715375" cy="67056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250" y="152422"/>
              <a:ext cx="8715278" cy="348605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71800" y="3200474"/>
              <a:ext cx="3441164" cy="3657522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6503034" y="5736907"/>
            <a:ext cx="2821940" cy="577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M.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Zieblinski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al.,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Acta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Phys.Pol.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B44,</a:t>
            </a:r>
            <a:r>
              <a:rPr sz="18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651</a:t>
            </a:r>
            <a:r>
              <a:rPr sz="18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(2013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76947" y="496506"/>
            <a:ext cx="17405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6.13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MeV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Symbol"/>
                <a:cs typeface="Symbol"/>
              </a:rPr>
              <a:t>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source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5250" y="3505200"/>
            <a:ext cx="2876550" cy="1699953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26670" rIns="0" bIns="0" rtlCol="0">
            <a:spAutoFit/>
          </a:bodyPr>
          <a:lstStyle/>
          <a:p>
            <a:pPr marL="93980" marR="186055">
              <a:lnSpc>
                <a:spcPct val="100800"/>
              </a:lnSpc>
              <a:spcBef>
                <a:spcPts val="21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test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measurement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at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IFJ 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PAN,</a:t>
            </a:r>
            <a:r>
              <a:rPr sz="18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Kraków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(2011)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with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Ba</a:t>
            </a:r>
            <a:r>
              <a:rPr lang="pl-PL" sz="180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Pro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module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Milano</a:t>
            </a:r>
            <a:endParaRPr sz="1800" dirty="0">
              <a:latin typeface="Calibri"/>
              <a:cs typeface="Calibri"/>
            </a:endParaRPr>
          </a:p>
          <a:p>
            <a:pPr marL="380365" indent="-286385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380365" algn="l"/>
              </a:tabLst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Sources</a:t>
            </a:r>
            <a:endParaRPr sz="1800" dirty="0">
              <a:latin typeface="Calibri"/>
              <a:cs typeface="Calibri"/>
            </a:endParaRPr>
          </a:p>
          <a:p>
            <a:pPr marL="380365" indent="-286385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380365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proton</a:t>
            </a:r>
            <a:r>
              <a:rPr sz="18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beam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72350" y="4972050"/>
            <a:ext cx="4552950" cy="46672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34925" rIns="0" bIns="0" rtlCol="0">
            <a:spAutoFit/>
          </a:bodyPr>
          <a:lstStyle/>
          <a:p>
            <a:pPr marL="93345">
              <a:lnSpc>
                <a:spcPct val="100000"/>
              </a:lnSpc>
              <a:spcBef>
                <a:spcPts val="275"/>
              </a:spcBef>
            </a:pPr>
            <a:r>
              <a:rPr sz="2400" b="1" dirty="0">
                <a:solidFill>
                  <a:srgbClr val="9D360D"/>
                </a:solidFill>
                <a:latin typeface="Calibri"/>
                <a:cs typeface="Calibri"/>
              </a:rPr>
              <a:t>The</a:t>
            </a:r>
            <a:r>
              <a:rPr sz="2400" b="1" spc="-60" dirty="0">
                <a:solidFill>
                  <a:srgbClr val="9D360D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9D360D"/>
                </a:solidFill>
                <a:latin typeface="Calibri"/>
                <a:cs typeface="Calibri"/>
              </a:rPr>
              <a:t>phoswich</a:t>
            </a:r>
            <a:r>
              <a:rPr sz="2400" b="1" spc="-50" dirty="0">
                <a:solidFill>
                  <a:srgbClr val="9D360D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9D360D"/>
                </a:solidFill>
                <a:latin typeface="Calibri"/>
                <a:cs typeface="Calibri"/>
              </a:rPr>
              <a:t>concept</a:t>
            </a:r>
            <a:r>
              <a:rPr sz="2400" b="1" spc="-65" dirty="0">
                <a:solidFill>
                  <a:srgbClr val="9D360D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9D360D"/>
                </a:solidFill>
                <a:latin typeface="Calibri"/>
                <a:cs typeface="Calibri"/>
              </a:rPr>
              <a:t>works</a:t>
            </a:r>
            <a:r>
              <a:rPr sz="2400" b="1" spc="-45" dirty="0">
                <a:solidFill>
                  <a:srgbClr val="9D360D"/>
                </a:solidFill>
                <a:latin typeface="Calibri"/>
                <a:cs typeface="Calibri"/>
              </a:rPr>
              <a:t> </a:t>
            </a:r>
            <a:r>
              <a:rPr sz="2400" b="1" spc="-50" dirty="0">
                <a:solidFill>
                  <a:srgbClr val="9D360D"/>
                </a:solidFill>
                <a:latin typeface="Calibri"/>
                <a:cs typeface="Calibri"/>
              </a:rPr>
              <a:t>!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20000" y="3676650"/>
            <a:ext cx="3629025" cy="959237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35560" rIns="0" bIns="0" rtlCol="0">
            <a:spAutoFit/>
          </a:bodyPr>
          <a:lstStyle/>
          <a:p>
            <a:pPr marL="14604" algn="ctr">
              <a:lnSpc>
                <a:spcPct val="100000"/>
              </a:lnSpc>
              <a:spcBef>
                <a:spcPts val="280"/>
              </a:spcBef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LaBr</a:t>
            </a:r>
            <a:r>
              <a:rPr sz="2000" b="1" baseline="-2500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resolution</a:t>
            </a:r>
            <a:endParaRPr sz="2000" dirty="0">
              <a:latin typeface="Calibri"/>
              <a:cs typeface="Calibri"/>
            </a:endParaRPr>
          </a:p>
          <a:p>
            <a:pPr marL="396875" marR="374650" algn="ctr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(seen</a:t>
            </a:r>
            <a:r>
              <a:rPr sz="20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through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6”</a:t>
            </a:r>
            <a:r>
              <a:rPr sz="20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long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Calibri"/>
                <a:cs typeface="Calibri"/>
              </a:rPr>
              <a:t>NaI):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ca.</a:t>
            </a:r>
            <a:r>
              <a:rPr sz="20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4%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5250" y="5476875"/>
            <a:ext cx="2876550" cy="1323975"/>
          </a:xfrm>
          <a:custGeom>
            <a:avLst/>
            <a:gdLst/>
            <a:ahLst/>
            <a:cxnLst/>
            <a:rect l="l" t="t" r="r" b="b"/>
            <a:pathLst>
              <a:path w="2876550" h="1323975">
                <a:moveTo>
                  <a:pt x="2876550" y="0"/>
                </a:moveTo>
                <a:lnTo>
                  <a:pt x="0" y="0"/>
                </a:lnTo>
                <a:lnTo>
                  <a:pt x="0" y="1323975"/>
                </a:lnTo>
                <a:lnTo>
                  <a:pt x="2876550" y="1323975"/>
                </a:lnTo>
                <a:lnTo>
                  <a:pt x="28765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77164" y="5498782"/>
            <a:ext cx="1941830" cy="12503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Other</a:t>
            </a:r>
            <a:r>
              <a:rPr sz="20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tests: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Strasbourg,</a:t>
            </a:r>
            <a:r>
              <a:rPr sz="20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40" dirty="0">
                <a:solidFill>
                  <a:srgbClr val="FFFFFF"/>
                </a:solidFill>
                <a:latin typeface="Calibri"/>
                <a:cs typeface="Calibri"/>
              </a:rPr>
              <a:t>Orsay,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Milano,</a:t>
            </a:r>
            <a:r>
              <a:rPr sz="20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Warsaw, Mumbai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6487" y="2181223"/>
            <a:ext cx="8506488" cy="4677030"/>
            <a:chOff x="56487" y="2181223"/>
            <a:chExt cx="8506488" cy="46770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150" y="2181223"/>
              <a:ext cx="8505825" cy="455295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6487" y="4497958"/>
              <a:ext cx="4665980" cy="2360295"/>
            </a:xfrm>
            <a:custGeom>
              <a:avLst/>
              <a:gdLst/>
              <a:ahLst/>
              <a:cxnLst/>
              <a:rect l="l" t="t" r="r" b="b"/>
              <a:pathLst>
                <a:path w="4665980" h="2360295">
                  <a:moveTo>
                    <a:pt x="4462426" y="0"/>
                  </a:moveTo>
                  <a:lnTo>
                    <a:pt x="0" y="1877783"/>
                  </a:lnTo>
                  <a:lnTo>
                    <a:pt x="202935" y="2360041"/>
                  </a:lnTo>
                  <a:lnTo>
                    <a:pt x="4665372" y="482219"/>
                  </a:lnTo>
                  <a:lnTo>
                    <a:pt x="4462426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0634" y="4814303"/>
              <a:ext cx="4194810" cy="1852295"/>
            </a:xfrm>
            <a:custGeom>
              <a:avLst/>
              <a:gdLst/>
              <a:ahLst/>
              <a:cxnLst/>
              <a:rect l="l" t="t" r="r" b="b"/>
              <a:pathLst>
                <a:path w="4194810" h="1852295">
                  <a:moveTo>
                    <a:pt x="213779" y="1832444"/>
                  </a:moveTo>
                  <a:lnTo>
                    <a:pt x="140804" y="1659013"/>
                  </a:lnTo>
                  <a:lnTo>
                    <a:pt x="132499" y="1639252"/>
                  </a:lnTo>
                  <a:lnTo>
                    <a:pt x="201333" y="1610283"/>
                  </a:lnTo>
                  <a:lnTo>
                    <a:pt x="184785" y="1570951"/>
                  </a:lnTo>
                  <a:lnTo>
                    <a:pt x="0" y="1648701"/>
                  </a:lnTo>
                  <a:lnTo>
                    <a:pt x="16548" y="1688045"/>
                  </a:lnTo>
                  <a:lnTo>
                    <a:pt x="85547" y="1659013"/>
                  </a:lnTo>
                  <a:lnTo>
                    <a:pt x="166839" y="1852193"/>
                  </a:lnTo>
                  <a:lnTo>
                    <a:pt x="213779" y="1832444"/>
                  </a:lnTo>
                  <a:close/>
                </a:path>
                <a:path w="4194810" h="1852295">
                  <a:moveTo>
                    <a:pt x="469328" y="1724914"/>
                  </a:moveTo>
                  <a:lnTo>
                    <a:pt x="427748" y="1626095"/>
                  </a:lnTo>
                  <a:lnTo>
                    <a:pt x="406806" y="1587055"/>
                  </a:lnTo>
                  <a:lnTo>
                    <a:pt x="369747" y="1570786"/>
                  </a:lnTo>
                  <a:lnTo>
                    <a:pt x="362318" y="1570977"/>
                  </a:lnTo>
                  <a:lnTo>
                    <a:pt x="325780" y="1584426"/>
                  </a:lnTo>
                  <a:lnTo>
                    <a:pt x="298640" y="1623656"/>
                  </a:lnTo>
                  <a:lnTo>
                    <a:pt x="262775" y="1538427"/>
                  </a:lnTo>
                  <a:lnTo>
                    <a:pt x="262674" y="1538173"/>
                  </a:lnTo>
                  <a:lnTo>
                    <a:pt x="218097" y="1556931"/>
                  </a:lnTo>
                  <a:lnTo>
                    <a:pt x="315950" y="1789455"/>
                  </a:lnTo>
                  <a:lnTo>
                    <a:pt x="360514" y="1770697"/>
                  </a:lnTo>
                  <a:lnTo>
                    <a:pt x="325005" y="1686318"/>
                  </a:lnTo>
                  <a:lnTo>
                    <a:pt x="321056" y="1676234"/>
                  </a:lnTo>
                  <a:lnTo>
                    <a:pt x="318160" y="1667243"/>
                  </a:lnTo>
                  <a:lnTo>
                    <a:pt x="316318" y="1659331"/>
                  </a:lnTo>
                  <a:lnTo>
                    <a:pt x="315544" y="1652498"/>
                  </a:lnTo>
                  <a:lnTo>
                    <a:pt x="315391" y="1649006"/>
                  </a:lnTo>
                  <a:lnTo>
                    <a:pt x="315302" y="1647088"/>
                  </a:lnTo>
                  <a:lnTo>
                    <a:pt x="345478" y="1614411"/>
                  </a:lnTo>
                  <a:lnTo>
                    <a:pt x="351434" y="1613560"/>
                  </a:lnTo>
                  <a:lnTo>
                    <a:pt x="362356" y="1615567"/>
                  </a:lnTo>
                  <a:lnTo>
                    <a:pt x="387311" y="1654683"/>
                  </a:lnTo>
                  <a:lnTo>
                    <a:pt x="424751" y="1743659"/>
                  </a:lnTo>
                  <a:lnTo>
                    <a:pt x="469328" y="1724914"/>
                  </a:lnTo>
                  <a:close/>
                </a:path>
                <a:path w="4194810" h="1852295">
                  <a:moveTo>
                    <a:pt x="640562" y="1598523"/>
                  </a:moveTo>
                  <a:lnTo>
                    <a:pt x="593013" y="1609750"/>
                  </a:lnTo>
                  <a:lnTo>
                    <a:pt x="594004" y="1618081"/>
                  </a:lnTo>
                  <a:lnTo>
                    <a:pt x="594004" y="1620240"/>
                  </a:lnTo>
                  <a:lnTo>
                    <a:pt x="567105" y="1648231"/>
                  </a:lnTo>
                  <a:lnTo>
                    <a:pt x="559485" y="1649006"/>
                  </a:lnTo>
                  <a:lnTo>
                    <a:pt x="552805" y="1648231"/>
                  </a:lnTo>
                  <a:lnTo>
                    <a:pt x="552234" y="1648231"/>
                  </a:lnTo>
                  <a:lnTo>
                    <a:pt x="520674" y="1619288"/>
                  </a:lnTo>
                  <a:lnTo>
                    <a:pt x="586270" y="1591678"/>
                  </a:lnTo>
                  <a:lnTo>
                    <a:pt x="632333" y="1572298"/>
                  </a:lnTo>
                  <a:lnTo>
                    <a:pt x="621296" y="1548739"/>
                  </a:lnTo>
                  <a:lnTo>
                    <a:pt x="594906" y="1515084"/>
                  </a:lnTo>
                  <a:lnTo>
                    <a:pt x="576605" y="1503946"/>
                  </a:lnTo>
                  <a:lnTo>
                    <a:pt x="576605" y="1563636"/>
                  </a:lnTo>
                  <a:lnTo>
                    <a:pt x="509981" y="1591678"/>
                  </a:lnTo>
                  <a:lnTo>
                    <a:pt x="506869" y="1582813"/>
                  </a:lnTo>
                  <a:lnTo>
                    <a:pt x="505434" y="1574774"/>
                  </a:lnTo>
                  <a:lnTo>
                    <a:pt x="505472" y="1566418"/>
                  </a:lnTo>
                  <a:lnTo>
                    <a:pt x="533654" y="1535976"/>
                  </a:lnTo>
                  <a:lnTo>
                    <a:pt x="540499" y="1535315"/>
                  </a:lnTo>
                  <a:lnTo>
                    <a:pt x="547357" y="1536141"/>
                  </a:lnTo>
                  <a:lnTo>
                    <a:pt x="576605" y="1563636"/>
                  </a:lnTo>
                  <a:lnTo>
                    <a:pt x="576605" y="1503946"/>
                  </a:lnTo>
                  <a:lnTo>
                    <a:pt x="563321" y="1499196"/>
                  </a:lnTo>
                  <a:lnTo>
                    <a:pt x="563753" y="1499196"/>
                  </a:lnTo>
                  <a:lnTo>
                    <a:pt x="546023" y="1497190"/>
                  </a:lnTo>
                  <a:lnTo>
                    <a:pt x="494398" y="1513357"/>
                  </a:lnTo>
                  <a:lnTo>
                    <a:pt x="464413" y="1552130"/>
                  </a:lnTo>
                  <a:lnTo>
                    <a:pt x="460222" y="1572298"/>
                  </a:lnTo>
                  <a:lnTo>
                    <a:pt x="460095" y="1577530"/>
                  </a:lnTo>
                  <a:lnTo>
                    <a:pt x="459981" y="1582813"/>
                  </a:lnTo>
                  <a:lnTo>
                    <a:pt x="459867" y="1587309"/>
                  </a:lnTo>
                  <a:lnTo>
                    <a:pt x="463169" y="1606626"/>
                  </a:lnTo>
                  <a:lnTo>
                    <a:pt x="478218" y="1643278"/>
                  </a:lnTo>
                  <a:lnTo>
                    <a:pt x="511200" y="1677974"/>
                  </a:lnTo>
                  <a:lnTo>
                    <a:pt x="547065" y="1688236"/>
                  </a:lnTo>
                  <a:lnTo>
                    <a:pt x="567016" y="1686179"/>
                  </a:lnTo>
                  <a:lnTo>
                    <a:pt x="612394" y="1665427"/>
                  </a:lnTo>
                  <a:lnTo>
                    <a:pt x="638517" y="1624825"/>
                  </a:lnTo>
                  <a:lnTo>
                    <a:pt x="638568" y="1624685"/>
                  </a:lnTo>
                  <a:lnTo>
                    <a:pt x="640486" y="1612074"/>
                  </a:lnTo>
                  <a:lnTo>
                    <a:pt x="640562" y="1598523"/>
                  </a:lnTo>
                  <a:close/>
                </a:path>
                <a:path w="4194810" h="1852295">
                  <a:moveTo>
                    <a:pt x="915543" y="1487474"/>
                  </a:moveTo>
                  <a:lnTo>
                    <a:pt x="913790" y="1470964"/>
                  </a:lnTo>
                  <a:lnTo>
                    <a:pt x="866876" y="1482394"/>
                  </a:lnTo>
                  <a:lnTo>
                    <a:pt x="868337" y="1491284"/>
                  </a:lnTo>
                  <a:lnTo>
                    <a:pt x="868667" y="1498904"/>
                  </a:lnTo>
                  <a:lnTo>
                    <a:pt x="839787" y="1530654"/>
                  </a:lnTo>
                  <a:lnTo>
                    <a:pt x="831608" y="1530654"/>
                  </a:lnTo>
                  <a:lnTo>
                    <a:pt x="794486" y="1502714"/>
                  </a:lnTo>
                  <a:lnTo>
                    <a:pt x="780783" y="1464614"/>
                  </a:lnTo>
                  <a:lnTo>
                    <a:pt x="780237" y="1454454"/>
                  </a:lnTo>
                  <a:lnTo>
                    <a:pt x="781748" y="1445564"/>
                  </a:lnTo>
                  <a:lnTo>
                    <a:pt x="811834" y="1420164"/>
                  </a:lnTo>
                  <a:lnTo>
                    <a:pt x="819556" y="1418894"/>
                  </a:lnTo>
                  <a:lnTo>
                    <a:pt x="833767" y="1423974"/>
                  </a:lnTo>
                  <a:lnTo>
                    <a:pt x="839901" y="1429054"/>
                  </a:lnTo>
                  <a:lnTo>
                    <a:pt x="845083" y="1436674"/>
                  </a:lnTo>
                  <a:lnTo>
                    <a:pt x="873493" y="1418894"/>
                  </a:lnTo>
                  <a:lnTo>
                    <a:pt x="854176" y="1385874"/>
                  </a:lnTo>
                  <a:lnTo>
                    <a:pt x="830287" y="1379524"/>
                  </a:lnTo>
                  <a:lnTo>
                    <a:pt x="817105" y="1380794"/>
                  </a:lnTo>
                  <a:lnTo>
                    <a:pt x="770877" y="1397304"/>
                  </a:lnTo>
                  <a:lnTo>
                    <a:pt x="738238" y="1436674"/>
                  </a:lnTo>
                  <a:lnTo>
                    <a:pt x="733412" y="1472234"/>
                  </a:lnTo>
                  <a:lnTo>
                    <a:pt x="736600" y="1491284"/>
                  </a:lnTo>
                  <a:lnTo>
                    <a:pt x="753097" y="1530654"/>
                  </a:lnTo>
                  <a:lnTo>
                    <a:pt x="792657" y="1566214"/>
                  </a:lnTo>
                  <a:lnTo>
                    <a:pt x="825715" y="1572564"/>
                  </a:lnTo>
                  <a:lnTo>
                    <a:pt x="843229" y="1571294"/>
                  </a:lnTo>
                  <a:lnTo>
                    <a:pt x="888987" y="1548434"/>
                  </a:lnTo>
                  <a:lnTo>
                    <a:pt x="905065" y="1530654"/>
                  </a:lnTo>
                  <a:lnTo>
                    <a:pt x="906780" y="1528114"/>
                  </a:lnTo>
                  <a:lnTo>
                    <a:pt x="912037" y="1515414"/>
                  </a:lnTo>
                  <a:lnTo>
                    <a:pt x="914971" y="1501444"/>
                  </a:lnTo>
                  <a:lnTo>
                    <a:pt x="915390" y="1491284"/>
                  </a:lnTo>
                  <a:lnTo>
                    <a:pt x="915492" y="1488744"/>
                  </a:lnTo>
                  <a:lnTo>
                    <a:pt x="915543" y="1487474"/>
                  </a:lnTo>
                  <a:close/>
                </a:path>
                <a:path w="4194810" h="1852295">
                  <a:moveTo>
                    <a:pt x="1017663" y="1495094"/>
                  </a:moveTo>
                  <a:lnTo>
                    <a:pt x="919822" y="1262684"/>
                  </a:lnTo>
                  <a:lnTo>
                    <a:pt x="875245" y="1280464"/>
                  </a:lnTo>
                  <a:lnTo>
                    <a:pt x="973099" y="1514144"/>
                  </a:lnTo>
                  <a:lnTo>
                    <a:pt x="1017663" y="1495094"/>
                  </a:lnTo>
                  <a:close/>
                </a:path>
                <a:path w="4194810" h="1852295">
                  <a:moveTo>
                    <a:pt x="1213129" y="1412544"/>
                  </a:moveTo>
                  <a:lnTo>
                    <a:pt x="1209929" y="1404924"/>
                  </a:lnTo>
                  <a:lnTo>
                    <a:pt x="1142263" y="1243634"/>
                  </a:lnTo>
                  <a:lnTo>
                    <a:pt x="1097686" y="1262684"/>
                  </a:lnTo>
                  <a:lnTo>
                    <a:pt x="1127658" y="1333804"/>
                  </a:lnTo>
                  <a:lnTo>
                    <a:pt x="1142187" y="1374444"/>
                  </a:lnTo>
                  <a:lnTo>
                    <a:pt x="1143787" y="1388414"/>
                  </a:lnTo>
                  <a:lnTo>
                    <a:pt x="1141882" y="1394764"/>
                  </a:lnTo>
                  <a:lnTo>
                    <a:pt x="1133246" y="1408734"/>
                  </a:lnTo>
                  <a:lnTo>
                    <a:pt x="1127404" y="1412544"/>
                  </a:lnTo>
                  <a:lnTo>
                    <a:pt x="1113053" y="1418894"/>
                  </a:lnTo>
                  <a:lnTo>
                    <a:pt x="1106957" y="1420164"/>
                  </a:lnTo>
                  <a:lnTo>
                    <a:pt x="1095654" y="1417624"/>
                  </a:lnTo>
                  <a:lnTo>
                    <a:pt x="1073111" y="1383334"/>
                  </a:lnTo>
                  <a:lnTo>
                    <a:pt x="1033627" y="1289354"/>
                  </a:lnTo>
                  <a:lnTo>
                    <a:pt x="989050" y="1308404"/>
                  </a:lnTo>
                  <a:lnTo>
                    <a:pt x="1033907" y="1415084"/>
                  </a:lnTo>
                  <a:lnTo>
                    <a:pt x="1055624" y="1449374"/>
                  </a:lnTo>
                  <a:lnTo>
                    <a:pt x="1092276" y="1463344"/>
                  </a:lnTo>
                  <a:lnTo>
                    <a:pt x="1109040" y="1460804"/>
                  </a:lnTo>
                  <a:lnTo>
                    <a:pt x="1145946" y="1436674"/>
                  </a:lnTo>
                  <a:lnTo>
                    <a:pt x="1156106" y="1420164"/>
                  </a:lnTo>
                  <a:lnTo>
                    <a:pt x="1158875" y="1413814"/>
                  </a:lnTo>
                  <a:lnTo>
                    <a:pt x="1161186" y="1404924"/>
                  </a:lnTo>
                  <a:lnTo>
                    <a:pt x="1171727" y="1430324"/>
                  </a:lnTo>
                  <a:lnTo>
                    <a:pt x="1213129" y="1412544"/>
                  </a:lnTo>
                  <a:close/>
                </a:path>
                <a:path w="4194810" h="1852295">
                  <a:moveTo>
                    <a:pt x="1386497" y="1303324"/>
                  </a:moveTo>
                  <a:lnTo>
                    <a:pt x="1386205" y="1298244"/>
                  </a:lnTo>
                  <a:lnTo>
                    <a:pt x="1386128" y="1296974"/>
                  </a:lnTo>
                  <a:lnTo>
                    <a:pt x="1386052" y="1295704"/>
                  </a:lnTo>
                  <a:lnTo>
                    <a:pt x="1367040" y="1258874"/>
                  </a:lnTo>
                  <a:lnTo>
                    <a:pt x="1343583" y="1249984"/>
                  </a:lnTo>
                  <a:lnTo>
                    <a:pt x="1314577" y="1249984"/>
                  </a:lnTo>
                  <a:lnTo>
                    <a:pt x="1296314" y="1253794"/>
                  </a:lnTo>
                  <a:lnTo>
                    <a:pt x="1278737" y="1256334"/>
                  </a:lnTo>
                  <a:lnTo>
                    <a:pt x="1265072" y="1257604"/>
                  </a:lnTo>
                  <a:lnTo>
                    <a:pt x="1255306" y="1258874"/>
                  </a:lnTo>
                  <a:lnTo>
                    <a:pt x="1249451" y="1257604"/>
                  </a:lnTo>
                  <a:lnTo>
                    <a:pt x="1245514" y="1257604"/>
                  </a:lnTo>
                  <a:lnTo>
                    <a:pt x="1242847" y="1255064"/>
                  </a:lnTo>
                  <a:lnTo>
                    <a:pt x="1241577" y="1252524"/>
                  </a:lnTo>
                  <a:lnTo>
                    <a:pt x="1240053" y="1248714"/>
                  </a:lnTo>
                  <a:lnTo>
                    <a:pt x="1240434" y="1244904"/>
                  </a:lnTo>
                  <a:lnTo>
                    <a:pt x="1242847" y="1241094"/>
                  </a:lnTo>
                  <a:lnTo>
                    <a:pt x="1246365" y="1237284"/>
                  </a:lnTo>
                  <a:lnTo>
                    <a:pt x="1251394" y="1233474"/>
                  </a:lnTo>
                  <a:lnTo>
                    <a:pt x="1257935" y="1228394"/>
                  </a:lnTo>
                  <a:lnTo>
                    <a:pt x="1265961" y="1225854"/>
                  </a:lnTo>
                  <a:lnTo>
                    <a:pt x="1275232" y="1220774"/>
                  </a:lnTo>
                  <a:lnTo>
                    <a:pt x="1283233" y="1219504"/>
                  </a:lnTo>
                  <a:lnTo>
                    <a:pt x="1296187" y="1223314"/>
                  </a:lnTo>
                  <a:lnTo>
                    <a:pt x="1301648" y="1225854"/>
                  </a:lnTo>
                  <a:lnTo>
                    <a:pt x="1306220" y="1232204"/>
                  </a:lnTo>
                  <a:lnTo>
                    <a:pt x="1325587" y="1219504"/>
                  </a:lnTo>
                  <a:lnTo>
                    <a:pt x="1344955" y="1206804"/>
                  </a:lnTo>
                  <a:lnTo>
                    <a:pt x="1336776" y="1197914"/>
                  </a:lnTo>
                  <a:lnTo>
                    <a:pt x="1327886" y="1191564"/>
                  </a:lnTo>
                  <a:lnTo>
                    <a:pt x="1318247" y="1186484"/>
                  </a:lnTo>
                  <a:lnTo>
                    <a:pt x="1307871" y="1182674"/>
                  </a:lnTo>
                  <a:lnTo>
                    <a:pt x="1296276" y="1182674"/>
                  </a:lnTo>
                  <a:lnTo>
                    <a:pt x="1251737" y="1194104"/>
                  </a:lnTo>
                  <a:lnTo>
                    <a:pt x="1211453" y="1220774"/>
                  </a:lnTo>
                  <a:lnTo>
                    <a:pt x="1198638" y="1251254"/>
                  </a:lnTo>
                  <a:lnTo>
                    <a:pt x="1198702" y="1256334"/>
                  </a:lnTo>
                  <a:lnTo>
                    <a:pt x="1199070" y="1261414"/>
                  </a:lnTo>
                  <a:lnTo>
                    <a:pt x="1199159" y="1262684"/>
                  </a:lnTo>
                  <a:lnTo>
                    <a:pt x="1226616" y="1300784"/>
                  </a:lnTo>
                  <a:lnTo>
                    <a:pt x="1250302" y="1305864"/>
                  </a:lnTo>
                  <a:lnTo>
                    <a:pt x="1267167" y="1304594"/>
                  </a:lnTo>
                  <a:lnTo>
                    <a:pt x="1289062" y="1302054"/>
                  </a:lnTo>
                  <a:lnTo>
                    <a:pt x="1315999" y="1296974"/>
                  </a:lnTo>
                  <a:lnTo>
                    <a:pt x="1324508" y="1295704"/>
                  </a:lnTo>
                  <a:lnTo>
                    <a:pt x="1330223" y="1295704"/>
                  </a:lnTo>
                  <a:lnTo>
                    <a:pt x="1333398" y="1296974"/>
                  </a:lnTo>
                  <a:lnTo>
                    <a:pt x="1336446" y="1298244"/>
                  </a:lnTo>
                  <a:lnTo>
                    <a:pt x="1338732" y="1300784"/>
                  </a:lnTo>
                  <a:lnTo>
                    <a:pt x="1342161" y="1309674"/>
                  </a:lnTo>
                  <a:lnTo>
                    <a:pt x="1341907" y="1313484"/>
                  </a:lnTo>
                  <a:lnTo>
                    <a:pt x="1339240" y="1318564"/>
                  </a:lnTo>
                  <a:lnTo>
                    <a:pt x="1335493" y="1323644"/>
                  </a:lnTo>
                  <a:lnTo>
                    <a:pt x="1330363" y="1327454"/>
                  </a:lnTo>
                  <a:lnTo>
                    <a:pt x="1323822" y="1332534"/>
                  </a:lnTo>
                  <a:lnTo>
                    <a:pt x="1315872" y="1336344"/>
                  </a:lnTo>
                  <a:lnTo>
                    <a:pt x="1308303" y="1338884"/>
                  </a:lnTo>
                  <a:lnTo>
                    <a:pt x="1301229" y="1340154"/>
                  </a:lnTo>
                  <a:lnTo>
                    <a:pt x="1294688" y="1340154"/>
                  </a:lnTo>
                  <a:lnTo>
                    <a:pt x="1288694" y="1338884"/>
                  </a:lnTo>
                  <a:lnTo>
                    <a:pt x="1280947" y="1337614"/>
                  </a:lnTo>
                  <a:lnTo>
                    <a:pt x="1274343" y="1332534"/>
                  </a:lnTo>
                  <a:lnTo>
                    <a:pt x="1268755" y="1324914"/>
                  </a:lnTo>
                  <a:lnTo>
                    <a:pt x="1226845" y="1350314"/>
                  </a:lnTo>
                  <a:lnTo>
                    <a:pt x="1269136" y="1376984"/>
                  </a:lnTo>
                  <a:lnTo>
                    <a:pt x="1282611" y="1378254"/>
                  </a:lnTo>
                  <a:lnTo>
                    <a:pt x="1297152" y="1376984"/>
                  </a:lnTo>
                  <a:lnTo>
                    <a:pt x="1346809" y="1359204"/>
                  </a:lnTo>
                  <a:lnTo>
                    <a:pt x="1370736" y="1340154"/>
                  </a:lnTo>
                  <a:lnTo>
                    <a:pt x="1371955" y="1338884"/>
                  </a:lnTo>
                  <a:lnTo>
                    <a:pt x="1379753" y="1327454"/>
                  </a:lnTo>
                  <a:lnTo>
                    <a:pt x="1384477" y="1314754"/>
                  </a:lnTo>
                  <a:lnTo>
                    <a:pt x="1386497" y="1303324"/>
                  </a:lnTo>
                  <a:close/>
                </a:path>
                <a:path w="4194810" h="1852295">
                  <a:moveTo>
                    <a:pt x="1526819" y="1276654"/>
                  </a:moveTo>
                  <a:lnTo>
                    <a:pt x="1516265" y="1257604"/>
                  </a:lnTo>
                  <a:lnTo>
                    <a:pt x="1508531" y="1243634"/>
                  </a:lnTo>
                  <a:lnTo>
                    <a:pt x="1501927" y="1249984"/>
                  </a:lnTo>
                  <a:lnTo>
                    <a:pt x="1496466" y="1253794"/>
                  </a:lnTo>
                  <a:lnTo>
                    <a:pt x="1489481" y="1257604"/>
                  </a:lnTo>
                  <a:lnTo>
                    <a:pt x="1486560" y="1257604"/>
                  </a:lnTo>
                  <a:lnTo>
                    <a:pt x="1481226" y="1256334"/>
                  </a:lnTo>
                  <a:lnTo>
                    <a:pt x="1479067" y="1255064"/>
                  </a:lnTo>
                  <a:lnTo>
                    <a:pt x="1477543" y="1252524"/>
                  </a:lnTo>
                  <a:lnTo>
                    <a:pt x="1473644" y="1246174"/>
                  </a:lnTo>
                  <a:lnTo>
                    <a:pt x="1470520" y="1238554"/>
                  </a:lnTo>
                  <a:lnTo>
                    <a:pt x="1466621" y="1229664"/>
                  </a:lnTo>
                  <a:lnTo>
                    <a:pt x="1445983" y="1180134"/>
                  </a:lnTo>
                  <a:lnTo>
                    <a:pt x="1438046" y="1161084"/>
                  </a:lnTo>
                  <a:lnTo>
                    <a:pt x="1468526" y="1148384"/>
                  </a:lnTo>
                  <a:lnTo>
                    <a:pt x="1458887" y="1125524"/>
                  </a:lnTo>
                  <a:lnTo>
                    <a:pt x="1453540" y="1112824"/>
                  </a:lnTo>
                  <a:lnTo>
                    <a:pt x="1423060" y="1125524"/>
                  </a:lnTo>
                  <a:lnTo>
                    <a:pt x="1398041" y="1065834"/>
                  </a:lnTo>
                  <a:lnTo>
                    <a:pt x="1364259" y="1111554"/>
                  </a:lnTo>
                  <a:lnTo>
                    <a:pt x="1378356" y="1144574"/>
                  </a:lnTo>
                  <a:lnTo>
                    <a:pt x="1357909" y="1153464"/>
                  </a:lnTo>
                  <a:lnTo>
                    <a:pt x="1372895" y="1189024"/>
                  </a:lnTo>
                  <a:lnTo>
                    <a:pt x="1393342" y="1180134"/>
                  </a:lnTo>
                  <a:lnTo>
                    <a:pt x="1424203" y="1253794"/>
                  </a:lnTo>
                  <a:lnTo>
                    <a:pt x="1428838" y="1263954"/>
                  </a:lnTo>
                  <a:lnTo>
                    <a:pt x="1432826" y="1272844"/>
                  </a:lnTo>
                  <a:lnTo>
                    <a:pt x="1436166" y="1280464"/>
                  </a:lnTo>
                  <a:lnTo>
                    <a:pt x="1438808" y="1284274"/>
                  </a:lnTo>
                  <a:lnTo>
                    <a:pt x="1443126" y="1291894"/>
                  </a:lnTo>
                  <a:lnTo>
                    <a:pt x="1447571" y="1295704"/>
                  </a:lnTo>
                  <a:lnTo>
                    <a:pt x="1457210" y="1302054"/>
                  </a:lnTo>
                  <a:lnTo>
                    <a:pt x="1463446" y="1303324"/>
                  </a:lnTo>
                  <a:lnTo>
                    <a:pt x="1478559" y="1303324"/>
                  </a:lnTo>
                  <a:lnTo>
                    <a:pt x="1486433" y="1302054"/>
                  </a:lnTo>
                  <a:lnTo>
                    <a:pt x="1494434" y="1298244"/>
                  </a:lnTo>
                  <a:lnTo>
                    <a:pt x="1503832" y="1294434"/>
                  </a:lnTo>
                  <a:lnTo>
                    <a:pt x="1512379" y="1289354"/>
                  </a:lnTo>
                  <a:lnTo>
                    <a:pt x="1520050" y="1283004"/>
                  </a:lnTo>
                  <a:lnTo>
                    <a:pt x="1526819" y="1276654"/>
                  </a:lnTo>
                  <a:close/>
                </a:path>
                <a:path w="4194810" h="1852295">
                  <a:moveTo>
                    <a:pt x="1675028" y="1163624"/>
                  </a:moveTo>
                  <a:lnTo>
                    <a:pt x="1627530" y="1175054"/>
                  </a:lnTo>
                  <a:lnTo>
                    <a:pt x="1628673" y="1183944"/>
                  </a:lnTo>
                  <a:lnTo>
                    <a:pt x="1627657" y="1191564"/>
                  </a:lnTo>
                  <a:lnTo>
                    <a:pt x="1593964" y="1214424"/>
                  </a:lnTo>
                  <a:lnTo>
                    <a:pt x="1586407" y="1213154"/>
                  </a:lnTo>
                  <a:lnTo>
                    <a:pt x="1555140" y="1185214"/>
                  </a:lnTo>
                  <a:lnTo>
                    <a:pt x="1621510" y="1157274"/>
                  </a:lnTo>
                  <a:lnTo>
                    <a:pt x="1666773" y="1138224"/>
                  </a:lnTo>
                  <a:lnTo>
                    <a:pt x="1655762" y="1114094"/>
                  </a:lnTo>
                  <a:lnTo>
                    <a:pt x="1629422" y="1079804"/>
                  </a:lnTo>
                  <a:lnTo>
                    <a:pt x="1611147" y="1069797"/>
                  </a:lnTo>
                  <a:lnTo>
                    <a:pt x="1611147" y="1129334"/>
                  </a:lnTo>
                  <a:lnTo>
                    <a:pt x="1544472" y="1157274"/>
                  </a:lnTo>
                  <a:lnTo>
                    <a:pt x="1541373" y="1148384"/>
                  </a:lnTo>
                  <a:lnTo>
                    <a:pt x="1539875" y="1139494"/>
                  </a:lnTo>
                  <a:lnTo>
                    <a:pt x="1539989" y="1131874"/>
                  </a:lnTo>
                  <a:lnTo>
                    <a:pt x="1568145" y="1101394"/>
                  </a:lnTo>
                  <a:lnTo>
                    <a:pt x="1574965" y="1100124"/>
                  </a:lnTo>
                  <a:lnTo>
                    <a:pt x="1581810" y="1101394"/>
                  </a:lnTo>
                  <a:lnTo>
                    <a:pt x="1611147" y="1129334"/>
                  </a:lnTo>
                  <a:lnTo>
                    <a:pt x="1611147" y="1069797"/>
                  </a:lnTo>
                  <a:lnTo>
                    <a:pt x="1597634" y="1064564"/>
                  </a:lnTo>
                  <a:lnTo>
                    <a:pt x="1580540" y="1062024"/>
                  </a:lnTo>
                  <a:lnTo>
                    <a:pt x="1562773" y="1064564"/>
                  </a:lnTo>
                  <a:lnTo>
                    <a:pt x="1516227" y="1088694"/>
                  </a:lnTo>
                  <a:lnTo>
                    <a:pt x="1494802" y="1134414"/>
                  </a:lnTo>
                  <a:lnTo>
                    <a:pt x="1494688" y="1139494"/>
                  </a:lnTo>
                  <a:lnTo>
                    <a:pt x="1494574" y="1144574"/>
                  </a:lnTo>
                  <a:lnTo>
                    <a:pt x="1494485" y="1148384"/>
                  </a:lnTo>
                  <a:lnTo>
                    <a:pt x="1494396" y="1152194"/>
                  </a:lnTo>
                  <a:lnTo>
                    <a:pt x="1497660" y="1171244"/>
                  </a:lnTo>
                  <a:lnTo>
                    <a:pt x="1512709" y="1208074"/>
                  </a:lnTo>
                  <a:lnTo>
                    <a:pt x="1545742" y="1243634"/>
                  </a:lnTo>
                  <a:lnTo>
                    <a:pt x="1581569" y="1253794"/>
                  </a:lnTo>
                  <a:lnTo>
                    <a:pt x="1601508" y="1251254"/>
                  </a:lnTo>
                  <a:lnTo>
                    <a:pt x="1646936" y="1230934"/>
                  </a:lnTo>
                  <a:lnTo>
                    <a:pt x="1661845" y="1214424"/>
                  </a:lnTo>
                  <a:lnTo>
                    <a:pt x="1663725" y="1211884"/>
                  </a:lnTo>
                  <a:lnTo>
                    <a:pt x="1669288" y="1201724"/>
                  </a:lnTo>
                  <a:lnTo>
                    <a:pt x="1673034" y="1190294"/>
                  </a:lnTo>
                  <a:lnTo>
                    <a:pt x="1674952" y="1177594"/>
                  </a:lnTo>
                  <a:lnTo>
                    <a:pt x="1675028" y="1163624"/>
                  </a:lnTo>
                  <a:close/>
                </a:path>
                <a:path w="4194810" h="1852295">
                  <a:moveTo>
                    <a:pt x="1779549" y="1173784"/>
                  </a:moveTo>
                  <a:lnTo>
                    <a:pt x="1757705" y="1121714"/>
                  </a:lnTo>
                  <a:lnTo>
                    <a:pt x="1749653" y="1102664"/>
                  </a:lnTo>
                  <a:lnTo>
                    <a:pt x="1743621" y="1086154"/>
                  </a:lnTo>
                  <a:lnTo>
                    <a:pt x="1739607" y="1073454"/>
                  </a:lnTo>
                  <a:lnTo>
                    <a:pt x="1737639" y="1064564"/>
                  </a:lnTo>
                  <a:lnTo>
                    <a:pt x="1736369" y="1054404"/>
                  </a:lnTo>
                  <a:lnTo>
                    <a:pt x="1737131" y="1046784"/>
                  </a:lnTo>
                  <a:lnTo>
                    <a:pt x="1742973" y="1035354"/>
                  </a:lnTo>
                  <a:lnTo>
                    <a:pt x="1747418" y="1031544"/>
                  </a:lnTo>
                  <a:lnTo>
                    <a:pt x="1760118" y="1026464"/>
                  </a:lnTo>
                  <a:lnTo>
                    <a:pt x="1768119" y="1026464"/>
                  </a:lnTo>
                  <a:lnTo>
                    <a:pt x="1777771" y="1027734"/>
                  </a:lnTo>
                  <a:lnTo>
                    <a:pt x="1777695" y="1026464"/>
                  </a:lnTo>
                  <a:lnTo>
                    <a:pt x="1775294" y="984554"/>
                  </a:lnTo>
                  <a:lnTo>
                    <a:pt x="1775231" y="983284"/>
                  </a:lnTo>
                  <a:lnTo>
                    <a:pt x="1766531" y="982014"/>
                  </a:lnTo>
                  <a:lnTo>
                    <a:pt x="1729384" y="994714"/>
                  </a:lnTo>
                  <a:lnTo>
                    <a:pt x="1715541" y="1031544"/>
                  </a:lnTo>
                  <a:lnTo>
                    <a:pt x="1705508" y="1007414"/>
                  </a:lnTo>
                  <a:lnTo>
                    <a:pt x="1664106" y="1023924"/>
                  </a:lnTo>
                  <a:lnTo>
                    <a:pt x="1734972" y="1192834"/>
                  </a:lnTo>
                  <a:lnTo>
                    <a:pt x="1779549" y="1173784"/>
                  </a:lnTo>
                  <a:close/>
                </a:path>
                <a:path w="4194810" h="1852295">
                  <a:moveTo>
                    <a:pt x="2083206" y="995222"/>
                  </a:moveTo>
                  <a:lnTo>
                    <a:pt x="2081479" y="979805"/>
                  </a:lnTo>
                  <a:lnTo>
                    <a:pt x="2081428" y="979297"/>
                  </a:lnTo>
                  <a:lnTo>
                    <a:pt x="2034565" y="990269"/>
                  </a:lnTo>
                  <a:lnTo>
                    <a:pt x="2035949" y="998931"/>
                  </a:lnTo>
                  <a:lnTo>
                    <a:pt x="2036013" y="999261"/>
                  </a:lnTo>
                  <a:lnTo>
                    <a:pt x="2036343" y="1007186"/>
                  </a:lnTo>
                  <a:lnTo>
                    <a:pt x="2007400" y="1038479"/>
                  </a:lnTo>
                  <a:lnTo>
                    <a:pt x="1999259" y="1039177"/>
                  </a:lnTo>
                  <a:lnTo>
                    <a:pt x="1991296" y="1037983"/>
                  </a:lnTo>
                  <a:lnTo>
                    <a:pt x="1962150" y="1010373"/>
                  </a:lnTo>
                  <a:lnTo>
                    <a:pt x="1948421" y="972616"/>
                  </a:lnTo>
                  <a:lnTo>
                    <a:pt x="1947875" y="962660"/>
                  </a:lnTo>
                  <a:lnTo>
                    <a:pt x="1949348" y="954112"/>
                  </a:lnTo>
                  <a:lnTo>
                    <a:pt x="1979447" y="927925"/>
                  </a:lnTo>
                  <a:lnTo>
                    <a:pt x="1987194" y="927290"/>
                  </a:lnTo>
                  <a:lnTo>
                    <a:pt x="2001418" y="931760"/>
                  </a:lnTo>
                  <a:lnTo>
                    <a:pt x="2007514" y="936955"/>
                  </a:lnTo>
                  <a:lnTo>
                    <a:pt x="2012632" y="944981"/>
                  </a:lnTo>
                  <a:lnTo>
                    <a:pt x="2012721" y="945108"/>
                  </a:lnTo>
                  <a:lnTo>
                    <a:pt x="2040128" y="927290"/>
                  </a:lnTo>
                  <a:lnTo>
                    <a:pt x="2053361" y="918692"/>
                  </a:lnTo>
                  <a:lnTo>
                    <a:pt x="2043379" y="907935"/>
                  </a:lnTo>
                  <a:lnTo>
                    <a:pt x="2032876" y="899452"/>
                  </a:lnTo>
                  <a:lnTo>
                    <a:pt x="2021852" y="893241"/>
                  </a:lnTo>
                  <a:lnTo>
                    <a:pt x="2010308" y="889304"/>
                  </a:lnTo>
                  <a:lnTo>
                    <a:pt x="1997964" y="887666"/>
                  </a:lnTo>
                  <a:lnTo>
                    <a:pt x="1984756" y="888352"/>
                  </a:lnTo>
                  <a:lnTo>
                    <a:pt x="1938502" y="905611"/>
                  </a:lnTo>
                  <a:lnTo>
                    <a:pt x="1905914" y="944981"/>
                  </a:lnTo>
                  <a:lnTo>
                    <a:pt x="1901037" y="979805"/>
                  </a:lnTo>
                  <a:lnTo>
                    <a:pt x="1904212" y="998931"/>
                  </a:lnTo>
                  <a:lnTo>
                    <a:pt x="1911121" y="1019213"/>
                  </a:lnTo>
                  <a:lnTo>
                    <a:pt x="1920608" y="1037983"/>
                  </a:lnTo>
                  <a:lnTo>
                    <a:pt x="1920684" y="1038148"/>
                  </a:lnTo>
                  <a:lnTo>
                    <a:pt x="1960270" y="1074521"/>
                  </a:lnTo>
                  <a:lnTo>
                    <a:pt x="1993392" y="1081201"/>
                  </a:lnTo>
                  <a:lnTo>
                    <a:pt x="2010930" y="1078979"/>
                  </a:lnTo>
                  <a:lnTo>
                    <a:pt x="2056625" y="1056906"/>
                  </a:lnTo>
                  <a:lnTo>
                    <a:pt x="2072132" y="1039177"/>
                  </a:lnTo>
                  <a:lnTo>
                    <a:pt x="2074430" y="1035850"/>
                  </a:lnTo>
                  <a:lnTo>
                    <a:pt x="2079726" y="1023493"/>
                  </a:lnTo>
                  <a:lnTo>
                    <a:pt x="2082546" y="1010373"/>
                  </a:lnTo>
                  <a:lnTo>
                    <a:pt x="2082647" y="1009942"/>
                  </a:lnTo>
                  <a:lnTo>
                    <a:pt x="2083054" y="999261"/>
                  </a:lnTo>
                  <a:lnTo>
                    <a:pt x="2083142" y="996746"/>
                  </a:lnTo>
                  <a:lnTo>
                    <a:pt x="2083206" y="995222"/>
                  </a:lnTo>
                  <a:close/>
                </a:path>
                <a:path w="4194810" h="1852295">
                  <a:moveTo>
                    <a:pt x="2277160" y="906030"/>
                  </a:moveTo>
                  <a:lnTo>
                    <a:pt x="2259444" y="851420"/>
                  </a:lnTo>
                  <a:lnTo>
                    <a:pt x="2229370" y="822185"/>
                  </a:lnTo>
                  <a:lnTo>
                    <a:pt x="2229370" y="922540"/>
                  </a:lnTo>
                  <a:lnTo>
                    <a:pt x="2227351" y="931430"/>
                  </a:lnTo>
                  <a:lnTo>
                    <a:pt x="2194966" y="960640"/>
                  </a:lnTo>
                  <a:lnTo>
                    <a:pt x="2186203" y="960640"/>
                  </a:lnTo>
                  <a:lnTo>
                    <a:pt x="2146401" y="933970"/>
                  </a:lnTo>
                  <a:lnTo>
                    <a:pt x="2134324" y="889520"/>
                  </a:lnTo>
                  <a:lnTo>
                    <a:pt x="2136419" y="879360"/>
                  </a:lnTo>
                  <a:lnTo>
                    <a:pt x="2168855" y="851420"/>
                  </a:lnTo>
                  <a:lnTo>
                    <a:pt x="2177567" y="850150"/>
                  </a:lnTo>
                  <a:lnTo>
                    <a:pt x="2186267" y="851420"/>
                  </a:lnTo>
                  <a:lnTo>
                    <a:pt x="2217229" y="876820"/>
                  </a:lnTo>
                  <a:lnTo>
                    <a:pt x="2229370" y="922540"/>
                  </a:lnTo>
                  <a:lnTo>
                    <a:pt x="2229370" y="822185"/>
                  </a:lnTo>
                  <a:lnTo>
                    <a:pt x="2217826" y="815860"/>
                  </a:lnTo>
                  <a:lnTo>
                    <a:pt x="2200173" y="810780"/>
                  </a:lnTo>
                  <a:lnTo>
                    <a:pt x="2182101" y="809510"/>
                  </a:lnTo>
                  <a:lnTo>
                    <a:pt x="2163597" y="812050"/>
                  </a:lnTo>
                  <a:lnTo>
                    <a:pt x="2122271" y="829830"/>
                  </a:lnTo>
                  <a:lnTo>
                    <a:pt x="2092375" y="867930"/>
                  </a:lnTo>
                  <a:lnTo>
                    <a:pt x="2086584" y="906030"/>
                  </a:lnTo>
                  <a:lnTo>
                    <a:pt x="2087537" y="917460"/>
                  </a:lnTo>
                  <a:lnTo>
                    <a:pt x="2107996" y="965720"/>
                  </a:lnTo>
                  <a:lnTo>
                    <a:pt x="2146579" y="996200"/>
                  </a:lnTo>
                  <a:lnTo>
                    <a:pt x="2170582" y="1001280"/>
                  </a:lnTo>
                  <a:lnTo>
                    <a:pt x="2183117" y="1001280"/>
                  </a:lnTo>
                  <a:lnTo>
                    <a:pt x="2236381" y="984770"/>
                  </a:lnTo>
                  <a:lnTo>
                    <a:pt x="2261108" y="960640"/>
                  </a:lnTo>
                  <a:lnTo>
                    <a:pt x="2262149" y="959370"/>
                  </a:lnTo>
                  <a:lnTo>
                    <a:pt x="2270658" y="942860"/>
                  </a:lnTo>
                  <a:lnTo>
                    <a:pt x="2275802" y="925080"/>
                  </a:lnTo>
                  <a:lnTo>
                    <a:pt x="2277160" y="906030"/>
                  </a:lnTo>
                  <a:close/>
                </a:path>
                <a:path w="4194810" h="1852295">
                  <a:moveTo>
                    <a:pt x="2495829" y="873010"/>
                  </a:moveTo>
                  <a:lnTo>
                    <a:pt x="2451887" y="767600"/>
                  </a:lnTo>
                  <a:lnTo>
                    <a:pt x="2449004" y="761250"/>
                  </a:lnTo>
                  <a:lnTo>
                    <a:pt x="2447861" y="758710"/>
                  </a:lnTo>
                  <a:lnTo>
                    <a:pt x="2413660" y="720610"/>
                  </a:lnTo>
                  <a:lnTo>
                    <a:pt x="2405659" y="718070"/>
                  </a:lnTo>
                  <a:lnTo>
                    <a:pt x="2388743" y="718070"/>
                  </a:lnTo>
                  <a:lnTo>
                    <a:pt x="2351506" y="733310"/>
                  </a:lnTo>
                  <a:lnTo>
                    <a:pt x="2323236" y="776490"/>
                  </a:lnTo>
                  <a:lnTo>
                    <a:pt x="2312822" y="751090"/>
                  </a:lnTo>
                  <a:lnTo>
                    <a:pt x="2271420" y="768870"/>
                  </a:lnTo>
                  <a:lnTo>
                    <a:pt x="2342413" y="937780"/>
                  </a:lnTo>
                  <a:lnTo>
                    <a:pt x="2386863" y="918730"/>
                  </a:lnTo>
                  <a:lnTo>
                    <a:pt x="2354859" y="842530"/>
                  </a:lnTo>
                  <a:lnTo>
                    <a:pt x="2349563" y="829830"/>
                  </a:lnTo>
                  <a:lnTo>
                    <a:pt x="2345664" y="818400"/>
                  </a:lnTo>
                  <a:lnTo>
                    <a:pt x="2343124" y="809510"/>
                  </a:lnTo>
                  <a:lnTo>
                    <a:pt x="2341905" y="801890"/>
                  </a:lnTo>
                  <a:lnTo>
                    <a:pt x="2341270" y="794270"/>
                  </a:lnTo>
                  <a:lnTo>
                    <a:pt x="2343175" y="786650"/>
                  </a:lnTo>
                  <a:lnTo>
                    <a:pt x="2377338" y="761250"/>
                  </a:lnTo>
                  <a:lnTo>
                    <a:pt x="2388387" y="763790"/>
                  </a:lnTo>
                  <a:lnTo>
                    <a:pt x="2415184" y="805700"/>
                  </a:lnTo>
                  <a:lnTo>
                    <a:pt x="2451379" y="892060"/>
                  </a:lnTo>
                  <a:lnTo>
                    <a:pt x="2495829" y="873010"/>
                  </a:lnTo>
                  <a:close/>
                </a:path>
                <a:path w="4194810" h="1852295">
                  <a:moveTo>
                    <a:pt x="2671457" y="748550"/>
                  </a:moveTo>
                  <a:lnTo>
                    <a:pt x="2669692" y="732040"/>
                  </a:lnTo>
                  <a:lnTo>
                    <a:pt x="2622702" y="743470"/>
                  </a:lnTo>
                  <a:lnTo>
                    <a:pt x="2624201" y="752360"/>
                  </a:lnTo>
                  <a:lnTo>
                    <a:pt x="2624480" y="758710"/>
                  </a:lnTo>
                  <a:lnTo>
                    <a:pt x="2595651" y="791730"/>
                  </a:lnTo>
                  <a:lnTo>
                    <a:pt x="2587472" y="791730"/>
                  </a:lnTo>
                  <a:lnTo>
                    <a:pt x="2550350" y="763790"/>
                  </a:lnTo>
                  <a:lnTo>
                    <a:pt x="2536621" y="725690"/>
                  </a:lnTo>
                  <a:lnTo>
                    <a:pt x="2536558" y="724420"/>
                  </a:lnTo>
                  <a:lnTo>
                    <a:pt x="2536482" y="723150"/>
                  </a:lnTo>
                  <a:lnTo>
                    <a:pt x="2536418" y="721880"/>
                  </a:lnTo>
                  <a:lnTo>
                    <a:pt x="2536355" y="720610"/>
                  </a:lnTo>
                  <a:lnTo>
                    <a:pt x="2536279" y="719340"/>
                  </a:lnTo>
                  <a:lnTo>
                    <a:pt x="2536215" y="718070"/>
                  </a:lnTo>
                  <a:lnTo>
                    <a:pt x="2536152" y="716800"/>
                  </a:lnTo>
                  <a:lnTo>
                    <a:pt x="2536075" y="715530"/>
                  </a:lnTo>
                  <a:lnTo>
                    <a:pt x="2559329" y="685050"/>
                  </a:lnTo>
                  <a:lnTo>
                    <a:pt x="2575458" y="679970"/>
                  </a:lnTo>
                  <a:lnTo>
                    <a:pt x="2589682" y="685050"/>
                  </a:lnTo>
                  <a:lnTo>
                    <a:pt x="2595778" y="690130"/>
                  </a:lnTo>
                  <a:lnTo>
                    <a:pt x="2600985" y="697750"/>
                  </a:lnTo>
                  <a:lnTo>
                    <a:pt x="2629344" y="679970"/>
                  </a:lnTo>
                  <a:lnTo>
                    <a:pt x="2641498" y="672350"/>
                  </a:lnTo>
                  <a:lnTo>
                    <a:pt x="2631592" y="660920"/>
                  </a:lnTo>
                  <a:lnTo>
                    <a:pt x="2621115" y="652030"/>
                  </a:lnTo>
                  <a:lnTo>
                    <a:pt x="2610066" y="646950"/>
                  </a:lnTo>
                  <a:lnTo>
                    <a:pt x="2598445" y="641870"/>
                  </a:lnTo>
                  <a:lnTo>
                    <a:pt x="2586177" y="640600"/>
                  </a:lnTo>
                  <a:lnTo>
                    <a:pt x="2573007" y="641870"/>
                  </a:lnTo>
                  <a:lnTo>
                    <a:pt x="2526766" y="658380"/>
                  </a:lnTo>
                  <a:lnTo>
                    <a:pt x="2494051" y="697750"/>
                  </a:lnTo>
                  <a:lnTo>
                    <a:pt x="2489771" y="716800"/>
                  </a:lnTo>
                  <a:lnTo>
                    <a:pt x="2489657" y="720610"/>
                  </a:lnTo>
                  <a:lnTo>
                    <a:pt x="2489543" y="724420"/>
                  </a:lnTo>
                  <a:lnTo>
                    <a:pt x="2489428" y="728230"/>
                  </a:lnTo>
                  <a:lnTo>
                    <a:pt x="2489352" y="730770"/>
                  </a:lnTo>
                  <a:lnTo>
                    <a:pt x="2489289" y="733310"/>
                  </a:lnTo>
                  <a:lnTo>
                    <a:pt x="2499385" y="772680"/>
                  </a:lnTo>
                  <a:lnTo>
                    <a:pt x="2520340" y="806970"/>
                  </a:lnTo>
                  <a:lnTo>
                    <a:pt x="2564752" y="832370"/>
                  </a:lnTo>
                  <a:lnTo>
                    <a:pt x="2581592" y="834910"/>
                  </a:lnTo>
                  <a:lnTo>
                    <a:pt x="2599093" y="832370"/>
                  </a:lnTo>
                  <a:lnTo>
                    <a:pt x="2644876" y="809510"/>
                  </a:lnTo>
                  <a:lnTo>
                    <a:pt x="2660993" y="791730"/>
                  </a:lnTo>
                  <a:lnTo>
                    <a:pt x="2662707" y="789190"/>
                  </a:lnTo>
                  <a:lnTo>
                    <a:pt x="2667939" y="776490"/>
                  </a:lnTo>
                  <a:lnTo>
                    <a:pt x="2670860" y="762520"/>
                  </a:lnTo>
                  <a:lnTo>
                    <a:pt x="2671241" y="753630"/>
                  </a:lnTo>
                  <a:lnTo>
                    <a:pt x="2671343" y="751090"/>
                  </a:lnTo>
                  <a:lnTo>
                    <a:pt x="2671457" y="748550"/>
                  </a:lnTo>
                  <a:close/>
                </a:path>
                <a:path w="4194810" h="1852295">
                  <a:moveTo>
                    <a:pt x="2842666" y="672350"/>
                  </a:moveTo>
                  <a:lnTo>
                    <a:pt x="2795168" y="683780"/>
                  </a:lnTo>
                  <a:lnTo>
                    <a:pt x="2796311" y="692670"/>
                  </a:lnTo>
                  <a:lnTo>
                    <a:pt x="2795295" y="700290"/>
                  </a:lnTo>
                  <a:lnTo>
                    <a:pt x="2761653" y="723150"/>
                  </a:lnTo>
                  <a:lnTo>
                    <a:pt x="2754071" y="721880"/>
                  </a:lnTo>
                  <a:lnTo>
                    <a:pt x="2722778" y="692670"/>
                  </a:lnTo>
                  <a:lnTo>
                    <a:pt x="2786202" y="666000"/>
                  </a:lnTo>
                  <a:lnTo>
                    <a:pt x="2834538" y="645680"/>
                  </a:lnTo>
                  <a:lnTo>
                    <a:pt x="2823451" y="622820"/>
                  </a:lnTo>
                  <a:lnTo>
                    <a:pt x="2797060" y="588530"/>
                  </a:lnTo>
                  <a:lnTo>
                    <a:pt x="2778785" y="577469"/>
                  </a:lnTo>
                  <a:lnTo>
                    <a:pt x="2778785" y="638060"/>
                  </a:lnTo>
                  <a:lnTo>
                    <a:pt x="2712110" y="666000"/>
                  </a:lnTo>
                  <a:lnTo>
                    <a:pt x="2709011" y="657110"/>
                  </a:lnTo>
                  <a:lnTo>
                    <a:pt x="2707513" y="648220"/>
                  </a:lnTo>
                  <a:lnTo>
                    <a:pt x="2707627" y="640600"/>
                  </a:lnTo>
                  <a:lnTo>
                    <a:pt x="2735783" y="610120"/>
                  </a:lnTo>
                  <a:lnTo>
                    <a:pt x="2742615" y="608850"/>
                  </a:lnTo>
                  <a:lnTo>
                    <a:pt x="2749499" y="610120"/>
                  </a:lnTo>
                  <a:lnTo>
                    <a:pt x="2778785" y="638060"/>
                  </a:lnTo>
                  <a:lnTo>
                    <a:pt x="2778785" y="577469"/>
                  </a:lnTo>
                  <a:lnTo>
                    <a:pt x="2765272" y="573290"/>
                  </a:lnTo>
                  <a:lnTo>
                    <a:pt x="2748178" y="570750"/>
                  </a:lnTo>
                  <a:lnTo>
                    <a:pt x="2730411" y="573290"/>
                  </a:lnTo>
                  <a:lnTo>
                    <a:pt x="2683865" y="597420"/>
                  </a:lnTo>
                  <a:lnTo>
                    <a:pt x="2662440" y="643140"/>
                  </a:lnTo>
                  <a:lnTo>
                    <a:pt x="2662237" y="652030"/>
                  </a:lnTo>
                  <a:lnTo>
                    <a:pt x="2662123" y="657110"/>
                  </a:lnTo>
                  <a:lnTo>
                    <a:pt x="2672232" y="701560"/>
                  </a:lnTo>
                  <a:lnTo>
                    <a:pt x="2700947" y="742200"/>
                  </a:lnTo>
                  <a:lnTo>
                    <a:pt x="2749207" y="762520"/>
                  </a:lnTo>
                  <a:lnTo>
                    <a:pt x="2769146" y="759980"/>
                  </a:lnTo>
                  <a:lnTo>
                    <a:pt x="2814574" y="739660"/>
                  </a:lnTo>
                  <a:lnTo>
                    <a:pt x="2829483" y="723150"/>
                  </a:lnTo>
                  <a:lnTo>
                    <a:pt x="2831363" y="720610"/>
                  </a:lnTo>
                  <a:lnTo>
                    <a:pt x="2836976" y="710450"/>
                  </a:lnTo>
                  <a:lnTo>
                    <a:pt x="2840723" y="699020"/>
                  </a:lnTo>
                  <a:lnTo>
                    <a:pt x="2842603" y="686320"/>
                  </a:lnTo>
                  <a:lnTo>
                    <a:pt x="2842666" y="672350"/>
                  </a:lnTo>
                  <a:close/>
                </a:path>
                <a:path w="4194810" h="1852295">
                  <a:moveTo>
                    <a:pt x="3042348" y="587260"/>
                  </a:moveTo>
                  <a:lnTo>
                    <a:pt x="3038843" y="566940"/>
                  </a:lnTo>
                  <a:lnTo>
                    <a:pt x="3031769" y="546620"/>
                  </a:lnTo>
                  <a:lnTo>
                    <a:pt x="3022308" y="527570"/>
                  </a:lnTo>
                  <a:lnTo>
                    <a:pt x="3021380" y="526300"/>
                  </a:lnTo>
                  <a:lnTo>
                    <a:pt x="3011259" y="512330"/>
                  </a:lnTo>
                  <a:lnTo>
                    <a:pt x="2998584" y="500900"/>
                  </a:lnTo>
                  <a:lnTo>
                    <a:pt x="2994914" y="498627"/>
                  </a:lnTo>
                  <a:lnTo>
                    <a:pt x="2994914" y="602500"/>
                  </a:lnTo>
                  <a:lnTo>
                    <a:pt x="2993415" y="611390"/>
                  </a:lnTo>
                  <a:lnTo>
                    <a:pt x="2956458" y="638060"/>
                  </a:lnTo>
                  <a:lnTo>
                    <a:pt x="2948114" y="636790"/>
                  </a:lnTo>
                  <a:lnTo>
                    <a:pt x="2917037" y="608850"/>
                  </a:lnTo>
                  <a:lnTo>
                    <a:pt x="2904198" y="570750"/>
                  </a:lnTo>
                  <a:lnTo>
                    <a:pt x="2904071" y="565670"/>
                  </a:lnTo>
                  <a:lnTo>
                    <a:pt x="2904020" y="563130"/>
                  </a:lnTo>
                  <a:lnTo>
                    <a:pt x="2905785" y="554240"/>
                  </a:lnTo>
                  <a:lnTo>
                    <a:pt x="2909214" y="545350"/>
                  </a:lnTo>
                  <a:lnTo>
                    <a:pt x="2913037" y="540270"/>
                  </a:lnTo>
                  <a:lnTo>
                    <a:pt x="2913989" y="539000"/>
                  </a:lnTo>
                  <a:lnTo>
                    <a:pt x="2920123" y="533920"/>
                  </a:lnTo>
                  <a:lnTo>
                    <a:pt x="2927629" y="530110"/>
                  </a:lnTo>
                  <a:lnTo>
                    <a:pt x="2935478" y="527570"/>
                  </a:lnTo>
                  <a:lnTo>
                    <a:pt x="2943402" y="526300"/>
                  </a:lnTo>
                  <a:lnTo>
                    <a:pt x="2959379" y="531380"/>
                  </a:lnTo>
                  <a:lnTo>
                    <a:pt x="2986557" y="566940"/>
                  </a:lnTo>
                  <a:lnTo>
                    <a:pt x="2994825" y="601230"/>
                  </a:lnTo>
                  <a:lnTo>
                    <a:pt x="2994914" y="602500"/>
                  </a:lnTo>
                  <a:lnTo>
                    <a:pt x="2994914" y="498627"/>
                  </a:lnTo>
                  <a:lnTo>
                    <a:pt x="2984271" y="492010"/>
                  </a:lnTo>
                  <a:lnTo>
                    <a:pt x="2969260" y="485660"/>
                  </a:lnTo>
                  <a:lnTo>
                    <a:pt x="2954350" y="484390"/>
                  </a:lnTo>
                  <a:lnTo>
                    <a:pt x="2939542" y="484390"/>
                  </a:lnTo>
                  <a:lnTo>
                    <a:pt x="2903169" y="503440"/>
                  </a:lnTo>
                  <a:lnTo>
                    <a:pt x="2884322" y="540270"/>
                  </a:lnTo>
                  <a:lnTo>
                    <a:pt x="2873908" y="514870"/>
                  </a:lnTo>
                  <a:lnTo>
                    <a:pt x="2832379" y="532650"/>
                  </a:lnTo>
                  <a:lnTo>
                    <a:pt x="2930296" y="765060"/>
                  </a:lnTo>
                  <a:lnTo>
                    <a:pt x="2974873" y="747280"/>
                  </a:lnTo>
                  <a:lnTo>
                    <a:pt x="2939059" y="662190"/>
                  </a:lnTo>
                  <a:lnTo>
                    <a:pt x="2947911" y="666000"/>
                  </a:lnTo>
                  <a:lnTo>
                    <a:pt x="2956179" y="668540"/>
                  </a:lnTo>
                  <a:lnTo>
                    <a:pt x="2963862" y="669810"/>
                  </a:lnTo>
                  <a:lnTo>
                    <a:pt x="2970936" y="671080"/>
                  </a:lnTo>
                  <a:lnTo>
                    <a:pt x="2977807" y="671080"/>
                  </a:lnTo>
                  <a:lnTo>
                    <a:pt x="2991662" y="668540"/>
                  </a:lnTo>
                  <a:lnTo>
                    <a:pt x="2998622" y="666000"/>
                  </a:lnTo>
                  <a:lnTo>
                    <a:pt x="3005366" y="662190"/>
                  </a:lnTo>
                  <a:lnTo>
                    <a:pt x="3012122" y="658380"/>
                  </a:lnTo>
                  <a:lnTo>
                    <a:pt x="3023298" y="648220"/>
                  </a:lnTo>
                  <a:lnTo>
                    <a:pt x="3030397" y="638060"/>
                  </a:lnTo>
                  <a:lnTo>
                    <a:pt x="3032175" y="635520"/>
                  </a:lnTo>
                  <a:lnTo>
                    <a:pt x="3038754" y="621550"/>
                  </a:lnTo>
                  <a:lnTo>
                    <a:pt x="3042323" y="605040"/>
                  </a:lnTo>
                  <a:lnTo>
                    <a:pt x="3042348" y="587260"/>
                  </a:lnTo>
                  <a:close/>
                </a:path>
                <a:path w="4194810" h="1852295">
                  <a:moveTo>
                    <a:pt x="3186201" y="578370"/>
                  </a:moveTo>
                  <a:lnTo>
                    <a:pt x="3175152" y="559320"/>
                  </a:lnTo>
                  <a:lnTo>
                    <a:pt x="3167786" y="546620"/>
                  </a:lnTo>
                  <a:lnTo>
                    <a:pt x="3161182" y="551700"/>
                  </a:lnTo>
                  <a:lnTo>
                    <a:pt x="3155848" y="555510"/>
                  </a:lnTo>
                  <a:lnTo>
                    <a:pt x="3151657" y="558050"/>
                  </a:lnTo>
                  <a:lnTo>
                    <a:pt x="3148736" y="559320"/>
                  </a:lnTo>
                  <a:lnTo>
                    <a:pt x="3143275" y="559320"/>
                  </a:lnTo>
                  <a:lnTo>
                    <a:pt x="3140481" y="558050"/>
                  </a:lnTo>
                  <a:lnTo>
                    <a:pt x="3138449" y="556780"/>
                  </a:lnTo>
                  <a:lnTo>
                    <a:pt x="3136925" y="554240"/>
                  </a:lnTo>
                  <a:lnTo>
                    <a:pt x="3133013" y="547890"/>
                  </a:lnTo>
                  <a:lnTo>
                    <a:pt x="3129851" y="540270"/>
                  </a:lnTo>
                  <a:lnTo>
                    <a:pt x="3125876" y="531380"/>
                  </a:lnTo>
                  <a:lnTo>
                    <a:pt x="3105239" y="481850"/>
                  </a:lnTo>
                  <a:lnTo>
                    <a:pt x="3097301" y="462800"/>
                  </a:lnTo>
                  <a:lnTo>
                    <a:pt x="3127768" y="450100"/>
                  </a:lnTo>
                  <a:lnTo>
                    <a:pt x="3118142" y="427240"/>
                  </a:lnTo>
                  <a:lnTo>
                    <a:pt x="3112782" y="414540"/>
                  </a:lnTo>
                  <a:lnTo>
                    <a:pt x="3082442" y="427240"/>
                  </a:lnTo>
                  <a:lnTo>
                    <a:pt x="3057283" y="368820"/>
                  </a:lnTo>
                  <a:lnTo>
                    <a:pt x="3023514" y="413270"/>
                  </a:lnTo>
                  <a:lnTo>
                    <a:pt x="3037611" y="446290"/>
                  </a:lnTo>
                  <a:lnTo>
                    <a:pt x="3017164" y="455180"/>
                  </a:lnTo>
                  <a:lnTo>
                    <a:pt x="3032150" y="490740"/>
                  </a:lnTo>
                  <a:lnTo>
                    <a:pt x="3052597" y="481850"/>
                  </a:lnTo>
                  <a:lnTo>
                    <a:pt x="3083445" y="555510"/>
                  </a:lnTo>
                  <a:lnTo>
                    <a:pt x="3088144" y="565670"/>
                  </a:lnTo>
                  <a:lnTo>
                    <a:pt x="3092145" y="574560"/>
                  </a:lnTo>
                  <a:lnTo>
                    <a:pt x="3095485" y="582180"/>
                  </a:lnTo>
                  <a:lnTo>
                    <a:pt x="3098190" y="585990"/>
                  </a:lnTo>
                  <a:lnTo>
                    <a:pt x="3122701" y="605040"/>
                  </a:lnTo>
                  <a:lnTo>
                    <a:pt x="3137941" y="605040"/>
                  </a:lnTo>
                  <a:lnTo>
                    <a:pt x="3145688" y="603770"/>
                  </a:lnTo>
                  <a:lnTo>
                    <a:pt x="3153816" y="599960"/>
                  </a:lnTo>
                  <a:lnTo>
                    <a:pt x="3163189" y="596150"/>
                  </a:lnTo>
                  <a:lnTo>
                    <a:pt x="3171723" y="591070"/>
                  </a:lnTo>
                  <a:lnTo>
                    <a:pt x="3179381" y="584720"/>
                  </a:lnTo>
                  <a:lnTo>
                    <a:pt x="3186201" y="578370"/>
                  </a:lnTo>
                  <a:close/>
                </a:path>
                <a:path w="4194810" h="1852295">
                  <a:moveTo>
                    <a:pt x="3481984" y="457085"/>
                  </a:moveTo>
                  <a:lnTo>
                    <a:pt x="3477704" y="408317"/>
                  </a:lnTo>
                  <a:lnTo>
                    <a:pt x="3465220" y="265950"/>
                  </a:lnTo>
                  <a:lnTo>
                    <a:pt x="3421278" y="284365"/>
                  </a:lnTo>
                  <a:lnTo>
                    <a:pt x="3435629" y="408317"/>
                  </a:lnTo>
                  <a:lnTo>
                    <a:pt x="3413429" y="378980"/>
                  </a:lnTo>
                  <a:lnTo>
                    <a:pt x="3361080" y="309765"/>
                  </a:lnTo>
                  <a:lnTo>
                    <a:pt x="3318027" y="327799"/>
                  </a:lnTo>
                  <a:lnTo>
                    <a:pt x="3335426" y="450481"/>
                  </a:lnTo>
                  <a:lnTo>
                    <a:pt x="3257448" y="353326"/>
                  </a:lnTo>
                  <a:lnTo>
                    <a:pt x="3214141" y="371614"/>
                  </a:lnTo>
                  <a:lnTo>
                    <a:pt x="3338347" y="517537"/>
                  </a:lnTo>
                  <a:lnTo>
                    <a:pt x="3381654" y="499376"/>
                  </a:lnTo>
                  <a:lnTo>
                    <a:pt x="3374733" y="450481"/>
                  </a:lnTo>
                  <a:lnTo>
                    <a:pt x="3364636" y="378980"/>
                  </a:lnTo>
                  <a:lnTo>
                    <a:pt x="3439185" y="475119"/>
                  </a:lnTo>
                  <a:lnTo>
                    <a:pt x="3481984" y="457085"/>
                  </a:lnTo>
                  <a:close/>
                </a:path>
                <a:path w="4194810" h="1852295">
                  <a:moveTo>
                    <a:pt x="3697960" y="307708"/>
                  </a:moveTo>
                  <a:lnTo>
                    <a:pt x="3695623" y="289572"/>
                  </a:lnTo>
                  <a:lnTo>
                    <a:pt x="3695560" y="289102"/>
                  </a:lnTo>
                  <a:lnTo>
                    <a:pt x="3689375" y="270141"/>
                  </a:lnTo>
                  <a:lnTo>
                    <a:pt x="3680345" y="252831"/>
                  </a:lnTo>
                  <a:lnTo>
                    <a:pt x="3680256" y="252653"/>
                  </a:lnTo>
                  <a:lnTo>
                    <a:pt x="3679812" y="252095"/>
                  </a:lnTo>
                  <a:lnTo>
                    <a:pt x="3668738" y="238061"/>
                  </a:lnTo>
                  <a:lnTo>
                    <a:pt x="3654831" y="226415"/>
                  </a:lnTo>
                  <a:lnTo>
                    <a:pt x="3650170" y="223926"/>
                  </a:lnTo>
                  <a:lnTo>
                    <a:pt x="3650170" y="323684"/>
                  </a:lnTo>
                  <a:lnTo>
                    <a:pt x="3648100" y="333260"/>
                  </a:lnTo>
                  <a:lnTo>
                    <a:pt x="3615728" y="361632"/>
                  </a:lnTo>
                  <a:lnTo>
                    <a:pt x="3607016" y="362369"/>
                  </a:lnTo>
                  <a:lnTo>
                    <a:pt x="3598291" y="361111"/>
                  </a:lnTo>
                  <a:lnTo>
                    <a:pt x="3567163" y="336080"/>
                  </a:lnTo>
                  <a:lnTo>
                    <a:pt x="3555073" y="290766"/>
                  </a:lnTo>
                  <a:lnTo>
                    <a:pt x="3557105" y="281482"/>
                  </a:lnTo>
                  <a:lnTo>
                    <a:pt x="3557168" y="281190"/>
                  </a:lnTo>
                  <a:lnTo>
                    <a:pt x="3589655" y="252831"/>
                  </a:lnTo>
                  <a:lnTo>
                    <a:pt x="3598380" y="252095"/>
                  </a:lnTo>
                  <a:lnTo>
                    <a:pt x="3607092" y="253352"/>
                  </a:lnTo>
                  <a:lnTo>
                    <a:pt x="3637978" y="278244"/>
                  </a:lnTo>
                  <a:lnTo>
                    <a:pt x="3650170" y="323684"/>
                  </a:lnTo>
                  <a:lnTo>
                    <a:pt x="3650170" y="223926"/>
                  </a:lnTo>
                  <a:lnTo>
                    <a:pt x="3638575" y="217690"/>
                  </a:lnTo>
                  <a:lnTo>
                    <a:pt x="3620922" y="212356"/>
                  </a:lnTo>
                  <a:lnTo>
                    <a:pt x="3602863" y="210832"/>
                  </a:lnTo>
                  <a:lnTo>
                    <a:pt x="3584397" y="213118"/>
                  </a:lnTo>
                  <a:lnTo>
                    <a:pt x="3543084" y="231902"/>
                  </a:lnTo>
                  <a:lnTo>
                    <a:pt x="3513175" y="269938"/>
                  </a:lnTo>
                  <a:lnTo>
                    <a:pt x="3507346" y="307708"/>
                  </a:lnTo>
                  <a:lnTo>
                    <a:pt x="3508286" y="318439"/>
                  </a:lnTo>
                  <a:lnTo>
                    <a:pt x="3521316" y="355117"/>
                  </a:lnTo>
                  <a:lnTo>
                    <a:pt x="3546500" y="386105"/>
                  </a:lnTo>
                  <a:lnTo>
                    <a:pt x="3591331" y="403250"/>
                  </a:lnTo>
                  <a:lnTo>
                    <a:pt x="3603866" y="403390"/>
                  </a:lnTo>
                  <a:lnTo>
                    <a:pt x="3616160" y="402107"/>
                  </a:lnTo>
                  <a:lnTo>
                    <a:pt x="3657130" y="386105"/>
                  </a:lnTo>
                  <a:lnTo>
                    <a:pt x="3681323" y="362369"/>
                  </a:lnTo>
                  <a:lnTo>
                    <a:pt x="3682898" y="360438"/>
                  </a:lnTo>
                  <a:lnTo>
                    <a:pt x="3691407" y="343928"/>
                  </a:lnTo>
                  <a:lnTo>
                    <a:pt x="3696563" y="325970"/>
                  </a:lnTo>
                  <a:lnTo>
                    <a:pt x="3697960" y="307708"/>
                  </a:lnTo>
                  <a:close/>
                </a:path>
                <a:path w="4194810" h="1852295">
                  <a:moveTo>
                    <a:pt x="3806088" y="320687"/>
                  </a:moveTo>
                  <a:lnTo>
                    <a:pt x="3784333" y="268973"/>
                  </a:lnTo>
                  <a:lnTo>
                    <a:pt x="3770160" y="232727"/>
                  </a:lnTo>
                  <a:lnTo>
                    <a:pt x="3762908" y="200672"/>
                  </a:lnTo>
                  <a:lnTo>
                    <a:pt x="3763670" y="193052"/>
                  </a:lnTo>
                  <a:lnTo>
                    <a:pt x="3794785" y="172732"/>
                  </a:lnTo>
                  <a:lnTo>
                    <a:pt x="3804310" y="174383"/>
                  </a:lnTo>
                  <a:lnTo>
                    <a:pt x="3804208" y="172732"/>
                  </a:lnTo>
                  <a:lnTo>
                    <a:pt x="3801986" y="133616"/>
                  </a:lnTo>
                  <a:lnTo>
                    <a:pt x="3801884" y="131711"/>
                  </a:lnTo>
                  <a:lnTo>
                    <a:pt x="3801770" y="129679"/>
                  </a:lnTo>
                  <a:lnTo>
                    <a:pt x="3793071" y="129070"/>
                  </a:lnTo>
                  <a:lnTo>
                    <a:pt x="3784701" y="129514"/>
                  </a:lnTo>
                  <a:lnTo>
                    <a:pt x="3776637" y="131025"/>
                  </a:lnTo>
                  <a:lnTo>
                    <a:pt x="3746309" y="159296"/>
                  </a:lnTo>
                  <a:lnTo>
                    <a:pt x="3742258" y="177266"/>
                  </a:lnTo>
                  <a:lnTo>
                    <a:pt x="3742194" y="177558"/>
                  </a:lnTo>
                  <a:lnTo>
                    <a:pt x="3732047" y="153682"/>
                  </a:lnTo>
                  <a:lnTo>
                    <a:pt x="3690645" y="171081"/>
                  </a:lnTo>
                  <a:lnTo>
                    <a:pt x="3761511" y="339483"/>
                  </a:lnTo>
                  <a:lnTo>
                    <a:pt x="3806088" y="320687"/>
                  </a:lnTo>
                  <a:close/>
                </a:path>
                <a:path w="4194810" h="1852295">
                  <a:moveTo>
                    <a:pt x="4040530" y="222135"/>
                  </a:moveTo>
                  <a:lnTo>
                    <a:pt x="3991025" y="184543"/>
                  </a:lnTo>
                  <a:lnTo>
                    <a:pt x="3958425" y="159778"/>
                  </a:lnTo>
                  <a:lnTo>
                    <a:pt x="3934015" y="141236"/>
                  </a:lnTo>
                  <a:lnTo>
                    <a:pt x="3933799" y="141236"/>
                  </a:lnTo>
                  <a:lnTo>
                    <a:pt x="3965473" y="55384"/>
                  </a:lnTo>
                  <a:lnTo>
                    <a:pt x="3910609" y="78498"/>
                  </a:lnTo>
                  <a:lnTo>
                    <a:pt x="3883431" y="159778"/>
                  </a:lnTo>
                  <a:lnTo>
                    <a:pt x="3831488" y="36334"/>
                  </a:lnTo>
                  <a:lnTo>
                    <a:pt x="3786911" y="55130"/>
                  </a:lnTo>
                  <a:lnTo>
                    <a:pt x="3884828" y="287667"/>
                  </a:lnTo>
                  <a:lnTo>
                    <a:pt x="3929176" y="268973"/>
                  </a:lnTo>
                  <a:lnTo>
                    <a:pt x="3929443" y="268973"/>
                  </a:lnTo>
                  <a:lnTo>
                    <a:pt x="3906672" y="215023"/>
                  </a:lnTo>
                  <a:lnTo>
                    <a:pt x="3918356" y="184543"/>
                  </a:lnTo>
                  <a:lnTo>
                    <a:pt x="3992524" y="242328"/>
                  </a:lnTo>
                  <a:lnTo>
                    <a:pt x="4040530" y="222135"/>
                  </a:lnTo>
                  <a:close/>
                </a:path>
                <a:path w="4194810" h="1852295">
                  <a:moveTo>
                    <a:pt x="4194454" y="120688"/>
                  </a:moveTo>
                  <a:lnTo>
                    <a:pt x="4194175" y="116217"/>
                  </a:lnTo>
                  <a:lnTo>
                    <a:pt x="4194098" y="114947"/>
                  </a:lnTo>
                  <a:lnTo>
                    <a:pt x="4194035" y="113804"/>
                  </a:lnTo>
                  <a:lnTo>
                    <a:pt x="4193730" y="108813"/>
                  </a:lnTo>
                  <a:lnTo>
                    <a:pt x="4171200" y="73888"/>
                  </a:lnTo>
                  <a:lnTo>
                    <a:pt x="4138257" y="67246"/>
                  </a:lnTo>
                  <a:lnTo>
                    <a:pt x="4122496" y="68313"/>
                  </a:lnTo>
                  <a:lnTo>
                    <a:pt x="4104284" y="71005"/>
                  </a:lnTo>
                  <a:lnTo>
                    <a:pt x="4086707" y="73888"/>
                  </a:lnTo>
                  <a:lnTo>
                    <a:pt x="4073017" y="75679"/>
                  </a:lnTo>
                  <a:lnTo>
                    <a:pt x="4063225" y="76365"/>
                  </a:lnTo>
                  <a:lnTo>
                    <a:pt x="4057294" y="75958"/>
                  </a:lnTo>
                  <a:lnTo>
                    <a:pt x="4053484" y="74942"/>
                  </a:lnTo>
                  <a:lnTo>
                    <a:pt x="4050817" y="72910"/>
                  </a:lnTo>
                  <a:lnTo>
                    <a:pt x="4049598" y="69862"/>
                  </a:lnTo>
                  <a:lnTo>
                    <a:pt x="4047896" y="66052"/>
                  </a:lnTo>
                  <a:lnTo>
                    <a:pt x="4082897" y="39255"/>
                  </a:lnTo>
                  <a:lnTo>
                    <a:pt x="4082415" y="39255"/>
                  </a:lnTo>
                  <a:lnTo>
                    <a:pt x="4091076" y="37858"/>
                  </a:lnTo>
                  <a:lnTo>
                    <a:pt x="4097553" y="39255"/>
                  </a:lnTo>
                  <a:lnTo>
                    <a:pt x="4104157" y="40525"/>
                  </a:lnTo>
                  <a:lnTo>
                    <a:pt x="4109618" y="44208"/>
                  </a:lnTo>
                  <a:lnTo>
                    <a:pt x="4114190" y="49923"/>
                  </a:lnTo>
                  <a:lnTo>
                    <a:pt x="4132580" y="37858"/>
                  </a:lnTo>
                  <a:lnTo>
                    <a:pt x="4152925" y="24523"/>
                  </a:lnTo>
                  <a:lnTo>
                    <a:pt x="4144746" y="15760"/>
                  </a:lnTo>
                  <a:lnTo>
                    <a:pt x="4135844" y="8902"/>
                  </a:lnTo>
                  <a:lnTo>
                    <a:pt x="4126166" y="3962"/>
                  </a:lnTo>
                  <a:lnTo>
                    <a:pt x="4115714" y="901"/>
                  </a:lnTo>
                  <a:lnTo>
                    <a:pt x="4104132" y="0"/>
                  </a:lnTo>
                  <a:lnTo>
                    <a:pt x="4090924" y="1447"/>
                  </a:lnTo>
                  <a:lnTo>
                    <a:pt x="4043045" y="19392"/>
                  </a:lnTo>
                  <a:lnTo>
                    <a:pt x="4012336" y="48780"/>
                  </a:lnTo>
                  <a:lnTo>
                    <a:pt x="4006342" y="70866"/>
                  </a:lnTo>
                  <a:lnTo>
                    <a:pt x="4007167" y="81876"/>
                  </a:lnTo>
                  <a:lnTo>
                    <a:pt x="4010558" y="92849"/>
                  </a:lnTo>
                  <a:lnTo>
                    <a:pt x="4016578" y="103784"/>
                  </a:lnTo>
                  <a:lnTo>
                    <a:pt x="4024553" y="112344"/>
                  </a:lnTo>
                  <a:lnTo>
                    <a:pt x="4034637" y="118630"/>
                  </a:lnTo>
                  <a:lnTo>
                    <a:pt x="4034790" y="118630"/>
                  </a:lnTo>
                  <a:lnTo>
                    <a:pt x="4046372" y="122313"/>
                  </a:lnTo>
                  <a:lnTo>
                    <a:pt x="4058208" y="123317"/>
                  </a:lnTo>
                  <a:lnTo>
                    <a:pt x="4075074" y="122491"/>
                  </a:lnTo>
                  <a:lnTo>
                    <a:pt x="4096982" y="119837"/>
                  </a:lnTo>
                  <a:lnTo>
                    <a:pt x="4123969" y="115328"/>
                  </a:lnTo>
                  <a:lnTo>
                    <a:pt x="4132351" y="113804"/>
                  </a:lnTo>
                  <a:lnTo>
                    <a:pt x="4138498" y="113804"/>
                  </a:lnTo>
                  <a:lnTo>
                    <a:pt x="4141368" y="114947"/>
                  </a:lnTo>
                  <a:lnTo>
                    <a:pt x="4144416" y="116217"/>
                  </a:lnTo>
                  <a:lnTo>
                    <a:pt x="4146575" y="118630"/>
                  </a:lnTo>
                  <a:lnTo>
                    <a:pt x="4150131" y="127012"/>
                  </a:lnTo>
                  <a:lnTo>
                    <a:pt x="4150017" y="129070"/>
                  </a:lnTo>
                  <a:lnTo>
                    <a:pt x="4149991" y="129514"/>
                  </a:lnTo>
                  <a:lnTo>
                    <a:pt x="4149877" y="131711"/>
                  </a:lnTo>
                  <a:lnTo>
                    <a:pt x="4116209" y="156349"/>
                  </a:lnTo>
                  <a:lnTo>
                    <a:pt x="4102582" y="158153"/>
                  </a:lnTo>
                  <a:lnTo>
                    <a:pt x="4096537" y="157238"/>
                  </a:lnTo>
                  <a:lnTo>
                    <a:pt x="4088790" y="155079"/>
                  </a:lnTo>
                  <a:lnTo>
                    <a:pt x="4082186" y="150126"/>
                  </a:lnTo>
                  <a:lnTo>
                    <a:pt x="4076725" y="142252"/>
                  </a:lnTo>
                  <a:lnTo>
                    <a:pt x="4034815" y="167906"/>
                  </a:lnTo>
                  <a:lnTo>
                    <a:pt x="4076979" y="194830"/>
                  </a:lnTo>
                  <a:lnTo>
                    <a:pt x="4090466" y="196342"/>
                  </a:lnTo>
                  <a:lnTo>
                    <a:pt x="4105059" y="195326"/>
                  </a:lnTo>
                  <a:lnTo>
                    <a:pt x="4154767" y="177266"/>
                  </a:lnTo>
                  <a:lnTo>
                    <a:pt x="4178528" y="158153"/>
                  </a:lnTo>
                  <a:lnTo>
                    <a:pt x="4179824" y="156883"/>
                  </a:lnTo>
                  <a:lnTo>
                    <a:pt x="4187596" y="145046"/>
                  </a:lnTo>
                  <a:lnTo>
                    <a:pt x="4192397" y="132765"/>
                  </a:lnTo>
                  <a:lnTo>
                    <a:pt x="4194454" y="120688"/>
                  </a:lnTo>
                  <a:close/>
                </a:path>
              </a:pathLst>
            </a:custGeom>
            <a:solidFill>
              <a:srgbClr val="9D36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63719" y="4690872"/>
              <a:ext cx="144399" cy="251967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8601074" y="6470320"/>
            <a:ext cx="2238375" cy="276294"/>
          </a:xfrm>
          <a:prstGeom prst="rect">
            <a:avLst/>
          </a:prstGeom>
          <a:solidFill>
            <a:srgbClr val="CF533E"/>
          </a:solidFill>
        </p:spPr>
        <p:txBody>
          <a:bodyPr vert="horz" wrap="square" lIns="0" tIns="35560" rIns="0" bIns="0" rtlCol="0">
            <a:spAutoFit/>
          </a:bodyPr>
          <a:lstStyle/>
          <a:p>
            <a:pPr marL="94615" marR="436245">
              <a:lnSpc>
                <a:spcPct val="105000"/>
              </a:lnSpc>
              <a:spcBef>
                <a:spcPts val="280"/>
              </a:spcBef>
            </a:pPr>
            <a:r>
              <a:rPr sz="1550" dirty="0">
                <a:solidFill>
                  <a:srgbClr val="FFFFFF"/>
                </a:solidFill>
                <a:latin typeface="Calibri"/>
                <a:cs typeface="Calibri"/>
              </a:rPr>
              <a:t>B.</a:t>
            </a:r>
            <a:r>
              <a:rPr sz="155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dirty="0">
                <a:solidFill>
                  <a:srgbClr val="FFFFFF"/>
                </a:solidFill>
                <a:latin typeface="Calibri"/>
                <a:cs typeface="Calibri"/>
              </a:rPr>
              <a:t>Wasilewska</a:t>
            </a:r>
            <a:r>
              <a:rPr sz="155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dirty="0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sz="155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spc="-20" dirty="0">
                <a:solidFill>
                  <a:srgbClr val="FFFFFF"/>
                </a:solidFill>
                <a:latin typeface="Calibri"/>
                <a:cs typeface="Calibri"/>
              </a:rPr>
              <a:t>al., </a:t>
            </a:r>
            <a:endParaRPr sz="155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7175" y="485775"/>
            <a:ext cx="9144000" cy="1142108"/>
          </a:xfrm>
          <a:prstGeom prst="rect">
            <a:avLst/>
          </a:prstGeom>
          <a:solidFill>
            <a:srgbClr val="006FC0"/>
          </a:solidFill>
        </p:spPr>
        <p:txBody>
          <a:bodyPr vert="horz" wrap="square" lIns="0" tIns="38735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305"/>
              </a:spcBef>
            </a:pPr>
            <a:r>
              <a:rPr lang="pl-PL" sz="2400" b="1" dirty="0">
                <a:solidFill>
                  <a:schemeClr val="bg1"/>
                </a:solidFill>
                <a:latin typeface="Arial"/>
                <a:cs typeface="Arial"/>
              </a:rPr>
              <a:t>Test </a:t>
            </a:r>
            <a:r>
              <a:rPr lang="pl-PL" sz="2400" b="1" dirty="0" err="1">
                <a:solidFill>
                  <a:schemeClr val="bg1"/>
                </a:solidFill>
                <a:latin typeface="Arial"/>
                <a:cs typeface="Arial"/>
              </a:rPr>
              <a:t>experiment</a:t>
            </a:r>
            <a:r>
              <a:rPr sz="2400" b="1" spc="-3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chemeClr val="bg1"/>
                </a:solidFill>
                <a:latin typeface="Arial"/>
                <a:cs typeface="Arial"/>
              </a:rPr>
              <a:t>in</a:t>
            </a:r>
            <a:r>
              <a:rPr sz="2400" b="1" spc="-14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b="1" spc="-30" dirty="0">
                <a:solidFill>
                  <a:schemeClr val="bg1"/>
                </a:solidFill>
                <a:latin typeface="Arial"/>
                <a:cs typeface="Arial"/>
              </a:rPr>
              <a:t>ATOMKI </a:t>
            </a:r>
            <a:r>
              <a:rPr sz="2400" b="1" dirty="0">
                <a:solidFill>
                  <a:schemeClr val="bg1"/>
                </a:solidFill>
                <a:latin typeface="Arial"/>
                <a:cs typeface="Arial"/>
              </a:rPr>
              <a:t>Debrecen</a:t>
            </a:r>
            <a:r>
              <a:rPr sz="2400" b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chemeClr val="bg1"/>
                </a:solidFill>
                <a:latin typeface="Arial"/>
                <a:cs typeface="Arial"/>
              </a:rPr>
              <a:t>–</a:t>
            </a:r>
            <a:r>
              <a:rPr sz="2400" b="1" spc="-4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chemeClr val="bg1"/>
                </a:solidFill>
                <a:latin typeface="Arial"/>
                <a:cs typeface="Arial"/>
              </a:rPr>
              <a:t>March</a:t>
            </a:r>
            <a:r>
              <a:rPr sz="2400" b="1" spc="-8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chemeClr val="bg1"/>
                </a:solidFill>
                <a:latin typeface="Arial"/>
                <a:cs typeface="Arial"/>
              </a:rPr>
              <a:t>2017</a:t>
            </a:r>
            <a:endParaRPr sz="24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89535">
              <a:lnSpc>
                <a:spcPts val="2870"/>
              </a:lnSpc>
              <a:spcBef>
                <a:spcPts val="50"/>
              </a:spcBef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(p,gamma)</a:t>
            </a:r>
            <a:r>
              <a:rPr sz="2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reaction</a:t>
            </a:r>
            <a:r>
              <a:rPr sz="2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24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LiBO</a:t>
            </a:r>
            <a:r>
              <a:rPr sz="24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target</a:t>
            </a:r>
            <a:endParaRPr sz="2400" dirty="0">
              <a:latin typeface="Arial"/>
              <a:cs typeface="Arial"/>
            </a:endParaRPr>
          </a:p>
          <a:p>
            <a:pPr marL="89535">
              <a:lnSpc>
                <a:spcPts val="2870"/>
              </a:lnSpc>
            </a:pP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Testing</a:t>
            </a:r>
            <a:r>
              <a:rPr sz="24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FFFF00"/>
                </a:solidFill>
                <a:latin typeface="Arial"/>
                <a:cs typeface="Arial"/>
              </a:rPr>
              <a:t>PARIS</a:t>
            </a:r>
            <a:r>
              <a:rPr sz="2400" b="1" spc="-4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cluster</a:t>
            </a:r>
            <a:r>
              <a:rPr sz="2400" b="1" spc="-8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FF00"/>
                </a:solidFill>
                <a:latin typeface="Arial"/>
                <a:cs typeface="Arial"/>
              </a:rPr>
              <a:t>add-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back</a:t>
            </a:r>
            <a:r>
              <a:rPr sz="2400" b="1" spc="-5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2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high-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energy</a:t>
            </a:r>
            <a:r>
              <a:rPr sz="2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gamma-rays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BD64FA8B-D3EE-4980-94A3-3086E8234A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1074" y="2667000"/>
            <a:ext cx="3324246" cy="255816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0" y="923925"/>
            <a:ext cx="5410200" cy="265747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612719" y="137891"/>
            <a:ext cx="6057900" cy="58092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2667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210"/>
              </a:spcBef>
            </a:pP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Two</a:t>
            </a:r>
            <a:r>
              <a:rPr sz="1800" b="1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types</a:t>
            </a:r>
            <a:r>
              <a:rPr sz="1800" b="1" spc="-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sz="18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PARIS</a:t>
            </a:r>
            <a:r>
              <a:rPr sz="1800" b="1" spc="3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phoswiches:</a:t>
            </a:r>
            <a:endParaRPr sz="1800" dirty="0">
              <a:latin typeface="Calibri"/>
              <a:cs typeface="Calibri"/>
            </a:endParaRPr>
          </a:p>
          <a:p>
            <a:pPr marL="88900">
              <a:lnSpc>
                <a:spcPct val="100000"/>
              </a:lnSpc>
              <a:spcBef>
                <a:spcPts val="20"/>
              </a:spcBef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LaBr</a:t>
            </a:r>
            <a:r>
              <a:rPr sz="1800" b="1" baseline="-25000" dirty="0">
                <a:solidFill>
                  <a:srgbClr val="FF0000"/>
                </a:solidFill>
                <a:latin typeface="Calibri"/>
                <a:cs typeface="Calibri"/>
              </a:rPr>
              <a:t>3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+NaI</a:t>
            </a:r>
            <a:r>
              <a:rPr sz="1800" b="1" spc="3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(from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SaintGobain)</a:t>
            </a:r>
            <a:r>
              <a:rPr sz="1800" b="1" spc="3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sz="1800" b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CeBr</a:t>
            </a:r>
            <a:r>
              <a:rPr sz="1800" b="1" baseline="-25000" dirty="0">
                <a:latin typeface="Calibri"/>
                <a:cs typeface="Calibri"/>
              </a:rPr>
              <a:t>3</a:t>
            </a:r>
            <a:r>
              <a:rPr sz="1800" b="1" dirty="0">
                <a:latin typeface="Calibri"/>
                <a:cs typeface="Calibri"/>
              </a:rPr>
              <a:t>+NaI</a:t>
            </a:r>
            <a:r>
              <a:rPr sz="1800" b="1" spc="3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(from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Scionix</a:t>
            </a:r>
            <a:r>
              <a:rPr sz="1800" spc="-10" dirty="0">
                <a:latin typeface="Calibri"/>
                <a:cs typeface="Calibri"/>
              </a:rPr>
              <a:t>)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4807" y="571436"/>
            <a:ext cx="19431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Source: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aseline="25462" dirty="0">
                <a:solidFill>
                  <a:srgbClr val="FFFFFF"/>
                </a:solidFill>
                <a:latin typeface="Calibri"/>
                <a:cs typeface="Calibri"/>
              </a:rPr>
              <a:t>137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Cs</a:t>
            </a:r>
            <a:r>
              <a:rPr sz="1800" spc="3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30" baseline="25462" dirty="0">
                <a:solidFill>
                  <a:srgbClr val="FFFFFF"/>
                </a:solidFill>
                <a:latin typeface="Calibri"/>
                <a:cs typeface="Calibri"/>
              </a:rPr>
              <a:t>60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Co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300" y="3667125"/>
            <a:ext cx="5438775" cy="292417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38950" y="923925"/>
            <a:ext cx="4486275" cy="280035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9034526" y="568642"/>
            <a:ext cx="7943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in-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beam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00850" y="3819525"/>
            <a:ext cx="4524375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000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5810" y="762000"/>
            <a:ext cx="4953000" cy="374332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09600" y="4626817"/>
            <a:ext cx="4946015" cy="1413528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algn="just">
              <a:lnSpc>
                <a:spcPct val="100800"/>
              </a:lnSpc>
              <a:spcBef>
                <a:spcPts val="85"/>
              </a:spcBef>
            </a:pPr>
            <a:r>
              <a:rPr sz="1800" b="1" dirty="0">
                <a:latin typeface="Calibri"/>
                <a:cs typeface="Calibri"/>
              </a:rPr>
              <a:t>PARIS</a:t>
            </a:r>
            <a:r>
              <a:rPr sz="1800" b="1" spc="4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cluster</a:t>
            </a:r>
            <a:r>
              <a:rPr sz="1800" b="1" spc="48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energy</a:t>
            </a:r>
            <a:r>
              <a:rPr sz="1800" b="1" spc="55" dirty="0">
                <a:latin typeface="Calibri"/>
                <a:cs typeface="Calibri"/>
              </a:rPr>
              <a:t>  </a:t>
            </a:r>
            <a:r>
              <a:rPr sz="1800" b="1" dirty="0">
                <a:latin typeface="Calibri"/>
                <a:cs typeface="Calibri"/>
              </a:rPr>
              <a:t>resolution</a:t>
            </a:r>
            <a:r>
              <a:rPr sz="1800" b="1" spc="5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as</a:t>
            </a:r>
            <a:r>
              <a:rPr sz="1800" spc="459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4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function</a:t>
            </a:r>
            <a:r>
              <a:rPr sz="1800" spc="45" dirty="0">
                <a:latin typeface="Calibri"/>
                <a:cs typeface="Calibri"/>
              </a:rPr>
              <a:t>  </a:t>
            </a:r>
            <a:r>
              <a:rPr sz="1800" spc="-25" dirty="0">
                <a:latin typeface="Calibri"/>
                <a:cs typeface="Calibri"/>
              </a:rPr>
              <a:t>of </a:t>
            </a:r>
            <a:r>
              <a:rPr sz="1800" spc="-10" dirty="0">
                <a:latin typeface="Calibri"/>
                <a:cs typeface="Calibri"/>
              </a:rPr>
              <a:t>gamma-</a:t>
            </a:r>
            <a:r>
              <a:rPr sz="1800" dirty="0">
                <a:latin typeface="Calibri"/>
                <a:cs typeface="Calibri"/>
              </a:rPr>
              <a:t>ray</a:t>
            </a:r>
            <a:r>
              <a:rPr sz="1800" spc="17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energy:</a:t>
            </a:r>
            <a:r>
              <a:rPr sz="1800" spc="18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simulation</a:t>
            </a:r>
            <a:r>
              <a:rPr sz="1800" spc="17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185" dirty="0">
                <a:latin typeface="Calibri"/>
                <a:cs typeface="Calibri"/>
              </a:rPr>
              <a:t>  </a:t>
            </a:r>
            <a:r>
              <a:rPr sz="1800" spc="-10" dirty="0">
                <a:latin typeface="Calibri"/>
                <a:cs typeface="Calibri"/>
              </a:rPr>
              <a:t>experimental </a:t>
            </a:r>
            <a:r>
              <a:rPr sz="1800" dirty="0">
                <a:latin typeface="Calibri"/>
                <a:cs typeface="Calibri"/>
              </a:rPr>
              <a:t>results.</a:t>
            </a:r>
            <a:r>
              <a:rPr sz="1800" spc="215" dirty="0">
                <a:latin typeface="Calibri"/>
                <a:cs typeface="Calibri"/>
              </a:rPr>
              <a:t>  </a:t>
            </a:r>
            <a:endParaRPr lang="pl-PL" sz="1800" spc="215" dirty="0">
              <a:latin typeface="Calibri"/>
              <a:cs typeface="Calibri"/>
            </a:endParaRPr>
          </a:p>
          <a:p>
            <a:pPr marL="12700" marR="5080" algn="just">
              <a:lnSpc>
                <a:spcPct val="100800"/>
              </a:lnSpc>
              <a:spcBef>
                <a:spcPts val="85"/>
              </a:spcBef>
            </a:pPr>
            <a:r>
              <a:rPr sz="1800" dirty="0">
                <a:latin typeface="Calibri"/>
                <a:cs typeface="Calibri"/>
              </a:rPr>
              <a:t>The</a:t>
            </a:r>
            <a:r>
              <a:rPr sz="1800" spc="2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continuum</a:t>
            </a:r>
            <a:r>
              <a:rPr sz="1800" spc="1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line</a:t>
            </a:r>
            <a:r>
              <a:rPr sz="1800" spc="2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indicates</a:t>
            </a:r>
            <a:r>
              <a:rPr sz="1800" spc="2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2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1/sqrt(E) </a:t>
            </a:r>
            <a:r>
              <a:rPr sz="1800" dirty="0">
                <a:latin typeface="Calibri"/>
                <a:cs typeface="Calibri"/>
              </a:rPr>
              <a:t>energy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dependence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FWHM.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-2768432" y="-132473"/>
            <a:ext cx="11811000" cy="719427"/>
          </a:xfrm>
          <a:prstGeom prst="rect">
            <a:avLst/>
          </a:prstGeom>
        </p:spPr>
        <p:txBody>
          <a:bodyPr vert="horz" wrap="square" lIns="0" tIns="163829" rIns="0" bIns="0" rtlCol="0">
            <a:spAutoFit/>
          </a:bodyPr>
          <a:lstStyle/>
          <a:p>
            <a:pPr marL="3423920">
              <a:lnSpc>
                <a:spcPct val="100000"/>
              </a:lnSpc>
              <a:spcBef>
                <a:spcPts val="105"/>
              </a:spcBef>
            </a:pPr>
            <a:r>
              <a:rPr sz="3600" spc="-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PARIS</a:t>
            </a:r>
            <a:r>
              <a:rPr sz="3600" spc="-1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Energy/Time</a:t>
            </a:r>
            <a:r>
              <a:rPr sz="3600" spc="-9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resolution</a:t>
            </a: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6000" y="647700"/>
            <a:ext cx="5391150" cy="374332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191250" y="4591050"/>
            <a:ext cx="5686425" cy="588623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4290" rIns="0" bIns="0" rtlCol="0">
            <a:spAutoFit/>
          </a:bodyPr>
          <a:lstStyle/>
          <a:p>
            <a:pPr marL="94615">
              <a:lnSpc>
                <a:spcPct val="100000"/>
              </a:lnSpc>
              <a:spcBef>
                <a:spcPts val="270"/>
              </a:spcBef>
            </a:pPr>
            <a:r>
              <a:rPr sz="1800" b="1" dirty="0">
                <a:latin typeface="Calibri"/>
                <a:cs typeface="Calibri"/>
              </a:rPr>
              <a:t>Time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resolution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(sigma)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PARIS@NFS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experiment.</a:t>
            </a:r>
            <a:endParaRPr sz="1800" dirty="0">
              <a:latin typeface="Calibri"/>
              <a:cs typeface="Calibri"/>
            </a:endParaRPr>
          </a:p>
          <a:p>
            <a:pPr marL="94615">
              <a:lnSpc>
                <a:spcPct val="100000"/>
              </a:lnSpc>
              <a:spcBef>
                <a:spcPts val="15"/>
              </a:spcBef>
            </a:pPr>
            <a:r>
              <a:rPr sz="1800" i="1" dirty="0">
                <a:latin typeface="Calibri"/>
                <a:cs typeface="Calibri"/>
              </a:rPr>
              <a:t>Courtesy</a:t>
            </a:r>
            <a:r>
              <a:rPr sz="1800" i="1" spc="-2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of</a:t>
            </a:r>
            <a:r>
              <a:rPr sz="1800" i="1" spc="1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Perine</a:t>
            </a:r>
            <a:r>
              <a:rPr sz="1800" i="1" spc="-15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Miriot-Jaubert.</a:t>
            </a:r>
            <a:endParaRPr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12765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4ACC889-0B1C-7147-B491-6402BFAD0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289" y="-139799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Photon Array for studies with Radioactive Ion and Stable Beam </a:t>
            </a: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 - PARIS (travelling </a:t>
            </a:r>
            <a:r>
              <a:rPr lang="pl-PL" sz="4000" dirty="0" err="1">
                <a:latin typeface="Arial" panose="020B0604020202020204" pitchFamily="34" charset="0"/>
                <a:cs typeface="Arial" panose="020B0604020202020204" pitchFamily="34" charset="0"/>
              </a:rPr>
              <a:t>detector</a:t>
            </a: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l-PL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97082864-C44E-AF45-89C3-47C11F3D73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799"/>
          <a:stretch/>
        </p:blipFill>
        <p:spPr>
          <a:xfrm>
            <a:off x="114473" y="1072655"/>
            <a:ext cx="6439598" cy="5739015"/>
          </a:xfrm>
          <a:prstGeom prst="rect">
            <a:avLst/>
          </a:prstGeom>
          <a:ln>
            <a:noFill/>
          </a:ln>
        </p:spPr>
      </p:pic>
      <p:sp>
        <p:nvSpPr>
          <p:cNvPr id="11" name="TextBox 6">
            <a:extLst>
              <a:ext uri="{FF2B5EF4-FFF2-40B4-BE49-F238E27FC236}">
                <a16:creationId xmlns:a16="http://schemas.microsoft.com/office/drawing/2014/main" id="{B86534B1-9EE6-9B47-906D-FC7921C8B252}"/>
              </a:ext>
            </a:extLst>
          </p:cNvPr>
          <p:cNvSpPr txBox="1"/>
          <p:nvPr/>
        </p:nvSpPr>
        <p:spPr>
          <a:xfrm>
            <a:off x="348196" y="2258357"/>
            <a:ext cx="1346200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   PARIS cluster 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98E78A4F-8140-EC40-BBA1-8CFC2C92C9B5}"/>
              </a:ext>
            </a:extLst>
          </p:cNvPr>
          <p:cNvSpPr txBox="1"/>
          <p:nvPr/>
        </p:nvSpPr>
        <p:spPr>
          <a:xfrm>
            <a:off x="684741" y="4013661"/>
            <a:ext cx="745936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1400" b="1" dirty="0"/>
              <a:t>2025?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E188EF18-FAF6-B84D-8D32-E739197487A8}"/>
              </a:ext>
            </a:extLst>
          </p:cNvPr>
          <p:cNvSpPr txBox="1"/>
          <p:nvPr/>
        </p:nvSpPr>
        <p:spPr>
          <a:xfrm>
            <a:off x="1816301" y="2790942"/>
            <a:ext cx="133445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1400" dirty="0"/>
              <a:t>8 </a:t>
            </a:r>
            <a:r>
              <a:rPr lang="pl-PL" sz="1400" dirty="0" err="1"/>
              <a:t>clusters</a:t>
            </a:r>
            <a:endParaRPr lang="pl-PL" sz="1400" dirty="0"/>
          </a:p>
          <a:p>
            <a:r>
              <a:rPr lang="pl-PL" sz="1400" dirty="0"/>
              <a:t>72 phoswiches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FD8BBAD0-7CFD-9646-B97D-41E07FA5A1FD}"/>
              </a:ext>
            </a:extLst>
          </p:cNvPr>
          <p:cNvSpPr txBox="1"/>
          <p:nvPr/>
        </p:nvSpPr>
        <p:spPr>
          <a:xfrm>
            <a:off x="721063" y="3062771"/>
            <a:ext cx="658718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1400" b="1" dirty="0"/>
              <a:t>2021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DB5B2576-F228-1747-AF4B-CF1ADD1773EC}"/>
              </a:ext>
            </a:extLst>
          </p:cNvPr>
          <p:cNvSpPr txBox="1"/>
          <p:nvPr/>
        </p:nvSpPr>
        <p:spPr>
          <a:xfrm>
            <a:off x="684741" y="3992879"/>
            <a:ext cx="745936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1400" b="1" dirty="0"/>
              <a:t>2025?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6EAA6907-CE24-5E46-80EC-C3947D1F5F3E}"/>
              </a:ext>
            </a:extLst>
          </p:cNvPr>
          <p:cNvSpPr txBox="1"/>
          <p:nvPr/>
        </p:nvSpPr>
        <p:spPr>
          <a:xfrm>
            <a:off x="556692" y="5495296"/>
            <a:ext cx="929209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1400" b="1" dirty="0"/>
              <a:t>after2025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DA7912F1-F310-F542-844A-26508172212A}"/>
              </a:ext>
            </a:extLst>
          </p:cNvPr>
          <p:cNvSpPr txBox="1"/>
          <p:nvPr/>
        </p:nvSpPr>
        <p:spPr>
          <a:xfrm>
            <a:off x="608646" y="5516078"/>
            <a:ext cx="929209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1400" b="1" dirty="0"/>
              <a:t>after2025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FB6E55D9-63B0-0D46-9944-938A46136F67}"/>
              </a:ext>
            </a:extLst>
          </p:cNvPr>
          <p:cNvSpPr/>
          <p:nvPr/>
        </p:nvSpPr>
        <p:spPr>
          <a:xfrm>
            <a:off x="295142" y="2756979"/>
            <a:ext cx="6549875" cy="1172051"/>
          </a:xfrm>
          <a:prstGeom prst="rect">
            <a:avLst/>
          </a:prstGeom>
          <a:solidFill>
            <a:srgbClr val="FFFF00">
              <a:alpha val="3294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73B3777D-196F-EC41-8E57-AEFEEC70909E}"/>
              </a:ext>
            </a:extLst>
          </p:cNvPr>
          <p:cNvSpPr txBox="1"/>
          <p:nvPr/>
        </p:nvSpPr>
        <p:spPr>
          <a:xfrm rot="20523278">
            <a:off x="373378" y="5051946"/>
            <a:ext cx="6449429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pl-PL" b="1" dirty="0" err="1">
                <a:solidFill>
                  <a:schemeClr val="bg1"/>
                </a:solidFill>
              </a:rPr>
              <a:t>Today</a:t>
            </a:r>
            <a:r>
              <a:rPr lang="pl-PL" b="1" dirty="0">
                <a:solidFill>
                  <a:schemeClr val="bg1"/>
                </a:solidFill>
              </a:rPr>
              <a:t>  we </a:t>
            </a:r>
            <a:r>
              <a:rPr lang="pl-PL" b="1" dirty="0" err="1">
                <a:solidFill>
                  <a:schemeClr val="bg1"/>
                </a:solidFill>
              </a:rPr>
              <a:t>have</a:t>
            </a:r>
            <a:r>
              <a:rPr lang="pl-PL" b="1" dirty="0">
                <a:solidFill>
                  <a:schemeClr val="bg1"/>
                </a:solidFill>
              </a:rPr>
              <a:t> ~ 10 </a:t>
            </a:r>
            <a:r>
              <a:rPr lang="pl-PL" b="1" dirty="0" err="1">
                <a:solidFill>
                  <a:schemeClr val="bg1"/>
                </a:solidFill>
              </a:rPr>
              <a:t>clusters</a:t>
            </a:r>
            <a:r>
              <a:rPr lang="pl-PL" b="1" dirty="0">
                <a:solidFill>
                  <a:schemeClr val="bg1"/>
                </a:solidFill>
              </a:rPr>
              <a:t> (90 </a:t>
            </a:r>
            <a:r>
              <a:rPr lang="pl-PL" b="1" dirty="0" err="1">
                <a:solidFill>
                  <a:schemeClr val="bg1"/>
                </a:solidFill>
              </a:rPr>
              <a:t>detectors</a:t>
            </a:r>
            <a:r>
              <a:rPr lang="pl-PL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0" name="Prostokąt 9"/>
          <p:cNvSpPr/>
          <p:nvPr/>
        </p:nvSpPr>
        <p:spPr>
          <a:xfrm>
            <a:off x="8634740" y="3211168"/>
            <a:ext cx="3444776" cy="22467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l-PL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PARIS </a:t>
            </a:r>
            <a:r>
              <a:rPr lang="pl-PL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l-PL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made</a:t>
            </a:r>
            <a:r>
              <a:rPr lang="pl-PL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pl-PL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clusters</a:t>
            </a:r>
            <a:r>
              <a:rPr lang="pl-PL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Cluster = 9 </a:t>
            </a:r>
            <a:r>
              <a:rPr lang="pl-PL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phoswiches</a:t>
            </a: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 of LaBr</a:t>
            </a:r>
            <a:r>
              <a:rPr lang="pl-PL" sz="1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:NaI </a:t>
            </a:r>
            <a:r>
              <a:rPr lang="pl-PL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 CeBr</a:t>
            </a:r>
            <a:r>
              <a:rPr lang="pl-PL" sz="1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:NaI</a:t>
            </a:r>
          </a:p>
          <a:p>
            <a:pPr algn="just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Digital electronic basing on V1730 digitizer, which can be coupled to NUMEXO2 boards. </a:t>
            </a:r>
            <a:endParaRPr lang="pl-PL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Also other electronic used, by example FASTER digitizers (NFS exp. and @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IJCLab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0" name="Prostokąt 19"/>
          <p:cNvSpPr/>
          <p:nvPr/>
        </p:nvSpPr>
        <p:spPr>
          <a:xfrm>
            <a:off x="1749733" y="1161459"/>
            <a:ext cx="4804337" cy="4611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7FCFF2D1-84F3-4545-B360-712BEFD1F1AF}"/>
              </a:ext>
            </a:extLst>
          </p:cNvPr>
          <p:cNvSpPr/>
          <p:nvPr/>
        </p:nvSpPr>
        <p:spPr>
          <a:xfrm>
            <a:off x="6596390" y="1736801"/>
            <a:ext cx="53427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PARIS Project Manager: A. Maj (IFJ PAN Kraków)</a:t>
            </a:r>
          </a:p>
          <a:p>
            <a:r>
              <a:rPr lang="en-US" b="1" dirty="0"/>
              <a:t>PARIS is a collaborative project between France, Poland, Italy, India, Romania, Germany, UK and Turkey</a:t>
            </a:r>
          </a:p>
        </p:txBody>
      </p:sp>
      <p:sp>
        <p:nvSpPr>
          <p:cNvPr id="21" name="object 15">
            <a:extLst>
              <a:ext uri="{FF2B5EF4-FFF2-40B4-BE49-F238E27FC236}">
                <a16:creationId xmlns:a16="http://schemas.microsoft.com/office/drawing/2014/main" id="{95190F58-1553-41F5-9FB0-492A60ED1B3B}"/>
              </a:ext>
            </a:extLst>
          </p:cNvPr>
          <p:cNvSpPr txBox="1"/>
          <p:nvPr/>
        </p:nvSpPr>
        <p:spPr>
          <a:xfrm>
            <a:off x="6596390" y="2971800"/>
            <a:ext cx="2038350" cy="3771900"/>
          </a:xfrm>
          <a:prstGeom prst="rect">
            <a:avLst/>
          </a:prstGeom>
          <a:solidFill>
            <a:srgbClr val="A13928"/>
          </a:solidFill>
        </p:spPr>
        <p:txBody>
          <a:bodyPr vert="horz" wrap="square" lIns="0" tIns="54610" rIns="0" bIns="0" rtlCol="0">
            <a:spAutoFit/>
          </a:bodyPr>
          <a:lstStyle/>
          <a:p>
            <a:pPr marL="11430" algn="ctr">
              <a:lnSpc>
                <a:spcPct val="100000"/>
              </a:lnSpc>
              <a:spcBef>
                <a:spcPts val="430"/>
              </a:spcBef>
            </a:pP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IPN</a:t>
            </a:r>
            <a:r>
              <a:rPr sz="1550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-20" dirty="0">
                <a:solidFill>
                  <a:srgbClr val="FFFFFF"/>
                </a:solidFill>
                <a:latin typeface="Arial"/>
                <a:cs typeface="Arial"/>
              </a:rPr>
              <a:t>Orsay</a:t>
            </a:r>
            <a:endParaRPr sz="1550" dirty="0">
              <a:latin typeface="Arial"/>
              <a:cs typeface="Arial"/>
            </a:endParaRPr>
          </a:p>
          <a:p>
            <a:pPr marL="9525" algn="ctr">
              <a:lnSpc>
                <a:spcPct val="100000"/>
              </a:lnSpc>
              <a:spcBef>
                <a:spcPts val="15"/>
              </a:spcBef>
            </a:pPr>
            <a:r>
              <a:rPr sz="1550" spc="-5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550" dirty="0">
              <a:latin typeface="Arial"/>
              <a:cs typeface="Arial"/>
            </a:endParaRPr>
          </a:p>
          <a:p>
            <a:pPr marL="12065" algn="ctr">
              <a:lnSpc>
                <a:spcPct val="100000"/>
              </a:lnSpc>
              <a:spcBef>
                <a:spcPts val="95"/>
              </a:spcBef>
            </a:pPr>
            <a:r>
              <a:rPr sz="1550" spc="-10" dirty="0">
                <a:solidFill>
                  <a:srgbClr val="FFFFFF"/>
                </a:solidFill>
                <a:latin typeface="Arial"/>
                <a:cs typeface="Arial"/>
              </a:rPr>
              <a:t>AGATA@GANIL</a:t>
            </a:r>
            <a:endParaRPr sz="1550" dirty="0">
              <a:latin typeface="Arial"/>
              <a:cs typeface="Arial"/>
            </a:endParaRPr>
          </a:p>
          <a:p>
            <a:pPr marL="9525" algn="ctr">
              <a:lnSpc>
                <a:spcPct val="100000"/>
              </a:lnSpc>
              <a:spcBef>
                <a:spcPts val="90"/>
              </a:spcBef>
            </a:pPr>
            <a:r>
              <a:rPr sz="1550" spc="-5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550" dirty="0">
              <a:latin typeface="Arial"/>
              <a:cs typeface="Arial"/>
            </a:endParaRPr>
          </a:p>
          <a:p>
            <a:pPr marL="9525" algn="ctr">
              <a:lnSpc>
                <a:spcPct val="100000"/>
              </a:lnSpc>
              <a:spcBef>
                <a:spcPts val="20"/>
              </a:spcBef>
            </a:pPr>
            <a:r>
              <a:rPr sz="1550" spc="-5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550" dirty="0">
              <a:latin typeface="Arial"/>
              <a:cs typeface="Arial"/>
            </a:endParaRPr>
          </a:p>
          <a:p>
            <a:pPr marL="10160" algn="ctr">
              <a:lnSpc>
                <a:spcPct val="100000"/>
              </a:lnSpc>
              <a:spcBef>
                <a:spcPts val="90"/>
              </a:spcBef>
            </a:pPr>
            <a:r>
              <a:rPr sz="1550" spc="-10" dirty="0">
                <a:solidFill>
                  <a:srgbClr val="FFFFFF"/>
                </a:solidFill>
                <a:latin typeface="Arial"/>
                <a:cs typeface="Arial"/>
              </a:rPr>
              <a:t>S3@GANIL</a:t>
            </a:r>
            <a:endParaRPr sz="1550" dirty="0">
              <a:latin typeface="Arial"/>
              <a:cs typeface="Arial"/>
            </a:endParaRPr>
          </a:p>
          <a:p>
            <a:pPr marL="9525" algn="ctr">
              <a:lnSpc>
                <a:spcPct val="100000"/>
              </a:lnSpc>
              <a:spcBef>
                <a:spcPts val="20"/>
              </a:spcBef>
            </a:pPr>
            <a:r>
              <a:rPr sz="1550" spc="-5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550" dirty="0">
              <a:latin typeface="Arial"/>
              <a:cs typeface="Arial"/>
            </a:endParaRPr>
          </a:p>
          <a:p>
            <a:pPr marL="13335" algn="ctr">
              <a:lnSpc>
                <a:spcPct val="100000"/>
              </a:lnSpc>
              <a:spcBef>
                <a:spcPts val="90"/>
              </a:spcBef>
            </a:pP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CCB</a:t>
            </a:r>
            <a:r>
              <a:rPr sz="155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FFFFFF"/>
                </a:solidFill>
                <a:latin typeface="Arial"/>
                <a:cs typeface="Arial"/>
              </a:rPr>
              <a:t>Krakow</a:t>
            </a:r>
            <a:endParaRPr sz="1550" dirty="0">
              <a:latin typeface="Arial"/>
              <a:cs typeface="Arial"/>
            </a:endParaRPr>
          </a:p>
          <a:p>
            <a:pPr marL="9525" algn="ctr">
              <a:lnSpc>
                <a:spcPct val="100000"/>
              </a:lnSpc>
              <a:spcBef>
                <a:spcPts val="95"/>
              </a:spcBef>
            </a:pPr>
            <a:r>
              <a:rPr sz="1550" spc="-5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550" dirty="0">
              <a:latin typeface="Arial"/>
              <a:cs typeface="Arial"/>
            </a:endParaRPr>
          </a:p>
          <a:p>
            <a:pPr marL="9525" algn="ctr">
              <a:lnSpc>
                <a:spcPct val="100000"/>
              </a:lnSpc>
              <a:spcBef>
                <a:spcPts val="15"/>
              </a:spcBef>
            </a:pPr>
            <a:r>
              <a:rPr sz="1550" spc="-5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550" dirty="0">
              <a:latin typeface="Arial"/>
              <a:cs typeface="Arial"/>
            </a:endParaRPr>
          </a:p>
          <a:p>
            <a:pPr marL="13335" algn="ctr">
              <a:lnSpc>
                <a:spcPct val="100000"/>
              </a:lnSpc>
              <a:spcBef>
                <a:spcPts val="95"/>
              </a:spcBef>
            </a:pPr>
            <a:r>
              <a:rPr sz="1550" spc="-10" dirty="0">
                <a:solidFill>
                  <a:srgbClr val="FFFFFF"/>
                </a:solidFill>
                <a:latin typeface="Arial"/>
                <a:cs typeface="Arial"/>
              </a:rPr>
              <a:t>LNL/SPES</a:t>
            </a:r>
            <a:endParaRPr sz="1550" dirty="0">
              <a:latin typeface="Arial"/>
              <a:cs typeface="Arial"/>
            </a:endParaRPr>
          </a:p>
          <a:p>
            <a:pPr marL="9525" algn="ctr">
              <a:lnSpc>
                <a:spcPct val="100000"/>
              </a:lnSpc>
              <a:spcBef>
                <a:spcPts val="15"/>
              </a:spcBef>
            </a:pPr>
            <a:r>
              <a:rPr sz="1550" spc="-5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550" dirty="0">
              <a:latin typeface="Arial"/>
              <a:cs typeface="Arial"/>
            </a:endParaRPr>
          </a:p>
          <a:p>
            <a:pPr marL="9525" algn="ctr">
              <a:lnSpc>
                <a:spcPct val="100000"/>
              </a:lnSpc>
              <a:spcBef>
                <a:spcPts val="95"/>
              </a:spcBef>
            </a:pPr>
            <a:r>
              <a:rPr sz="1550" spc="-5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550" dirty="0">
              <a:latin typeface="Arial"/>
              <a:cs typeface="Arial"/>
            </a:endParaRPr>
          </a:p>
          <a:p>
            <a:pPr marL="12065" algn="ctr">
              <a:lnSpc>
                <a:spcPct val="100000"/>
              </a:lnSpc>
              <a:spcBef>
                <a:spcPts val="90"/>
              </a:spcBef>
            </a:pP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SPIRAL2</a:t>
            </a:r>
            <a:r>
              <a:rPr sz="1550" spc="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FFFFFF"/>
                </a:solidFill>
                <a:latin typeface="Arial"/>
                <a:cs typeface="Arial"/>
              </a:rPr>
              <a:t>phase2</a:t>
            </a:r>
            <a:endParaRPr sz="1550" dirty="0">
              <a:latin typeface="Arial"/>
              <a:cs typeface="Arial"/>
            </a:endParaRPr>
          </a:p>
          <a:p>
            <a:pPr marL="9525" algn="ctr">
              <a:lnSpc>
                <a:spcPct val="100000"/>
              </a:lnSpc>
              <a:spcBef>
                <a:spcPts val="20"/>
              </a:spcBef>
            </a:pPr>
            <a:r>
              <a:rPr sz="1550" spc="-5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55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7456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086225"/>
            <a:ext cx="10439399" cy="32385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0" y="3033921"/>
            <a:ext cx="10439400" cy="1061829"/>
          </a:xfrm>
          <a:prstGeom prst="rect">
            <a:avLst/>
          </a:prstGeom>
          <a:solidFill>
            <a:srgbClr val="EF9315"/>
          </a:solidFill>
          <a:ln>
            <a:solidFill>
              <a:srgbClr val="FFC000"/>
            </a:solidFill>
          </a:ln>
        </p:spPr>
        <p:txBody>
          <a:bodyPr vert="horz" wrap="square" lIns="0" tIns="502920" rIns="0" bIns="0" rtlCol="0">
            <a:spAutoFit/>
          </a:bodyPr>
          <a:lstStyle/>
          <a:p>
            <a:pPr marL="4396105">
              <a:lnSpc>
                <a:spcPct val="100000"/>
              </a:lnSpc>
              <a:spcBef>
                <a:spcPts val="3960"/>
              </a:spcBef>
            </a:pPr>
            <a:r>
              <a:rPr lang="en-US" sz="3600" dirty="0">
                <a:solidFill>
                  <a:schemeClr val="bg1"/>
                </a:solidFill>
                <a:latin typeface="Calibri"/>
                <a:cs typeface="Calibri"/>
              </a:rPr>
              <a:t>Physics done with PARIS</a:t>
            </a:r>
          </a:p>
        </p:txBody>
      </p:sp>
    </p:spTree>
    <p:extLst>
      <p:ext uri="{BB962C8B-B14F-4D97-AF65-F5344CB8AC3E}">
        <p14:creationId xmlns:p14="http://schemas.microsoft.com/office/powerpoint/2010/main" val="2955915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5"/>
          <p:cNvSpPr txBox="1">
            <a:spLocks noGrp="1"/>
          </p:cNvSpPr>
          <p:nvPr>
            <p:ph type="title"/>
          </p:nvPr>
        </p:nvSpPr>
        <p:spPr>
          <a:xfrm>
            <a:off x="838200" y="150236"/>
            <a:ext cx="10515600" cy="656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643F"/>
              </a:buClr>
              <a:buSzPts val="3400"/>
              <a:buFont typeface="Trebuchet MS"/>
              <a:buNone/>
            </a:pPr>
            <a:r>
              <a:rPr lang="pl-PL" sz="3400" b="1" dirty="0">
                <a:solidFill>
                  <a:srgbClr val="6C643F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PARIS </a:t>
            </a:r>
            <a:r>
              <a:rPr lang="pl-PL" sz="3400" b="1" dirty="0" err="1">
                <a:solidFill>
                  <a:srgbClr val="6C643F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detectors</a:t>
            </a:r>
            <a:r>
              <a:rPr lang="pl-PL" sz="3400" b="1" dirty="0">
                <a:solidFill>
                  <a:srgbClr val="6C643F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in </a:t>
            </a:r>
            <a:r>
              <a:rPr lang="pl-PL" sz="3400" b="1" dirty="0" err="1">
                <a:solidFill>
                  <a:srgbClr val="6C643F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experiments</a:t>
            </a:r>
            <a:r>
              <a:rPr lang="pl-PL" sz="3400" b="1" dirty="0">
                <a:solidFill>
                  <a:srgbClr val="6C643F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9" name="Google Shape;379;p15"/>
          <p:cNvSpPr txBox="1"/>
          <p:nvPr/>
        </p:nvSpPr>
        <p:spPr>
          <a:xfrm>
            <a:off x="159524" y="815908"/>
            <a:ext cx="11969709" cy="5386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800" b="1" dirty="0" err="1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So</a:t>
            </a:r>
            <a:r>
              <a:rPr lang="pl-PL" sz="2800" b="1" dirty="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 far PARIS was </a:t>
            </a:r>
            <a:r>
              <a:rPr lang="pl-PL" sz="2800" b="1" dirty="0" err="1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used</a:t>
            </a:r>
            <a:r>
              <a:rPr lang="pl-PL" sz="2800" b="1" dirty="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  in a </a:t>
            </a:r>
            <a:r>
              <a:rPr lang="pl-PL" sz="2800" b="1" dirty="0" err="1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number</a:t>
            </a:r>
            <a:r>
              <a:rPr lang="pl-PL" sz="2800" b="1" dirty="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 of </a:t>
            </a:r>
            <a:r>
              <a:rPr lang="pl-PL" sz="2800" b="1" dirty="0" err="1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experiments</a:t>
            </a:r>
            <a:r>
              <a:rPr lang="pl-PL" sz="2800" b="1" dirty="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pl-PL" sz="2800" b="1" dirty="0" err="1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performed</a:t>
            </a:r>
            <a:r>
              <a:rPr lang="pl-PL" sz="2800" b="1" dirty="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pl-PL" sz="2800" b="1" dirty="0" err="1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at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Trebuchet MS"/>
              <a:buAutoNum type="alphaLcParenR"/>
            </a:pPr>
            <a:r>
              <a:rPr lang="pl-PL" sz="2000" dirty="0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GANIL 2017:</a:t>
            </a:r>
          </a:p>
          <a:p>
            <a:pPr>
              <a:buClr>
                <a:srgbClr val="0070C0"/>
              </a:buClr>
              <a:buSzPts val="2000"/>
            </a:pPr>
            <a:r>
              <a:rPr lang="pl-PL" sz="2000" b="1" dirty="0">
                <a:latin typeface="+mn-lt"/>
              </a:rPr>
              <a:t>@</a:t>
            </a:r>
            <a:r>
              <a:rPr lang="en-US" sz="2000" b="1" dirty="0">
                <a:latin typeface="+mn-lt"/>
              </a:rPr>
              <a:t>VAMOS</a:t>
            </a:r>
            <a:r>
              <a:rPr lang="pl-PL" sz="2000" b="1" dirty="0">
                <a:latin typeface="+mn-lt"/>
              </a:rPr>
              <a:t>,AGATA</a:t>
            </a:r>
            <a:r>
              <a:rPr lang="en-US" sz="2000" b="1" dirty="0">
                <a:latin typeface="+mn-lt"/>
              </a:rPr>
              <a:t>:</a:t>
            </a:r>
            <a:r>
              <a:rPr lang="pl-PL" sz="2000" b="1" dirty="0">
                <a:latin typeface="+mn-lt"/>
              </a:rPr>
              <a:t> </a:t>
            </a:r>
            <a:r>
              <a:rPr lang="en-US" sz="2000" b="1" dirty="0">
                <a:latin typeface="+mn-lt"/>
                <a:cs typeface="Arial" panose="020B0604020202020204" pitchFamily="34" charset="0"/>
              </a:rPr>
              <a:t>Lifetime measurements of excited states in neutron-rich C and O isotopes : a stringent test of the three body forces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1800" i="1" dirty="0">
                <a:latin typeface="Arial" panose="020B0604020202020204" pitchFamily="34" charset="0"/>
                <a:cs typeface="Arial" panose="020B0604020202020204" pitchFamily="34" charset="0"/>
              </a:rPr>
              <a:t>S. Leoni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1800" i="1" dirty="0">
                <a:latin typeface="Arial" panose="020B0604020202020204" pitchFamily="34" charset="0"/>
                <a:cs typeface="Arial" panose="020B0604020202020204" pitchFamily="34" charset="0"/>
              </a:rPr>
              <a:t>B. Fornal,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M. </a:t>
            </a:r>
            <a:r>
              <a:rPr 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Cieamła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et al.</a:t>
            </a:r>
            <a:endParaRPr lang="pl-PL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70C0"/>
              </a:buClr>
              <a:buSzPts val="2000"/>
            </a:pPr>
            <a:endParaRPr lang="pl-PL" sz="2000" dirty="0">
              <a:solidFill>
                <a:srgbClr val="0070C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</a:pPr>
            <a:r>
              <a:rPr lang="pl-PL" sz="2000" dirty="0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b)   GANIL 2022:</a:t>
            </a:r>
          </a:p>
          <a:p>
            <a:r>
              <a:rPr lang="pl-PL" sz="2000" b="1" dirty="0">
                <a:latin typeface="+mn-lt"/>
              </a:rPr>
              <a:t>@</a:t>
            </a:r>
            <a:r>
              <a:rPr lang="en-US" sz="2000" b="1" dirty="0">
                <a:latin typeface="+mn-lt"/>
              </a:rPr>
              <a:t>VAMOS:</a:t>
            </a:r>
            <a:r>
              <a:rPr lang="pl-PL" sz="2000" b="1" dirty="0">
                <a:latin typeface="+mn-lt"/>
              </a:rPr>
              <a:t> </a:t>
            </a:r>
            <a:r>
              <a:rPr lang="en-US" sz="2000" b="1" dirty="0">
                <a:latin typeface="+mn-lt"/>
                <a:cs typeface="Arial" panose="020B0604020202020204" pitchFamily="34" charset="0"/>
              </a:rPr>
              <a:t>Insight into fission from the gamma probe: Going beyond current status with PARIS@VAMOS, 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Ch. Schmitt, A. </a:t>
            </a:r>
            <a:r>
              <a:rPr 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Lemassson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, M. </a:t>
            </a:r>
            <a:r>
              <a:rPr 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Cieamła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et al.</a:t>
            </a:r>
            <a:r>
              <a:rPr lang="pl-PL" sz="1800" i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pl-PL" sz="1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20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pl-PL" sz="2000" b="1" dirty="0">
                <a:latin typeface="+mn-lt"/>
              </a:rPr>
              <a:t>@</a:t>
            </a:r>
            <a:r>
              <a:rPr lang="en-US" sz="2000" b="1" dirty="0">
                <a:latin typeface="+mn-lt"/>
              </a:rPr>
              <a:t>LISE:</a:t>
            </a:r>
            <a:r>
              <a:rPr lang="pl-PL" sz="2000" b="1" dirty="0">
                <a:latin typeface="+mn-lt"/>
              </a:rPr>
              <a:t> </a:t>
            </a:r>
            <a:r>
              <a:rPr lang="en-US" sz="2000" b="1" dirty="0">
                <a:latin typeface="+mn-lt"/>
                <a:cs typeface="Arial" panose="020B0604020202020204" pitchFamily="34" charset="0"/>
              </a:rPr>
              <a:t>Study of deformed and spherical 2</a:t>
            </a:r>
            <a:r>
              <a:rPr lang="en-US" sz="2000" b="1" baseline="30000" dirty="0">
                <a:latin typeface="+mn-lt"/>
                <a:cs typeface="Arial" panose="020B0604020202020204" pitchFamily="34" charset="0"/>
              </a:rPr>
              <a:t>+</a:t>
            </a:r>
            <a:r>
              <a:rPr lang="en-US" sz="2000" b="1" dirty="0">
                <a:latin typeface="+mn-lt"/>
                <a:cs typeface="Arial" panose="020B0604020202020204" pitchFamily="34" charset="0"/>
              </a:rPr>
              <a:t> states via Coulomb excitation and first time measurement of PDR in </a:t>
            </a:r>
            <a:r>
              <a:rPr lang="en-US" sz="2000" b="1" baseline="30000" dirty="0">
                <a:latin typeface="+mn-lt"/>
                <a:cs typeface="Arial" panose="020B0604020202020204" pitchFamily="34" charset="0"/>
              </a:rPr>
              <a:t>34</a:t>
            </a:r>
            <a:r>
              <a:rPr lang="en-US" sz="2000" b="1" dirty="0">
                <a:latin typeface="+mn-lt"/>
                <a:cs typeface="Arial" panose="020B0604020202020204" pitchFamily="34" charset="0"/>
              </a:rPr>
              <a:t>Si</a:t>
            </a:r>
            <a:r>
              <a:rPr lang="en-US" sz="2000" b="1" dirty="0">
                <a:latin typeface="+mn-lt"/>
              </a:rPr>
              <a:t>, </a:t>
            </a:r>
            <a:r>
              <a:rPr lang="en-US" sz="1800" i="1" dirty="0">
                <a:latin typeface="+mn-lt"/>
                <a:cs typeface="Arial" panose="020B0604020202020204" pitchFamily="34" charset="0"/>
              </a:rPr>
              <a:t>R. </a:t>
            </a:r>
            <a:r>
              <a:rPr lang="en-US" sz="1800" i="1" dirty="0" err="1">
                <a:latin typeface="+mn-lt"/>
                <a:cs typeface="Arial" panose="020B0604020202020204" pitchFamily="34" charset="0"/>
              </a:rPr>
              <a:t>Lica</a:t>
            </a:r>
            <a:r>
              <a:rPr lang="en-US" sz="1800" i="1" dirty="0">
                <a:latin typeface="+mn-lt"/>
                <a:cs typeface="Arial" panose="020B0604020202020204" pitchFamily="34" charset="0"/>
              </a:rPr>
              <a:t>, S. </a:t>
            </a:r>
            <a:r>
              <a:rPr lang="en-US" sz="1800" i="1" dirty="0" err="1">
                <a:latin typeface="+mn-lt"/>
                <a:cs typeface="Arial" panose="020B0604020202020204" pitchFamily="34" charset="0"/>
              </a:rPr>
              <a:t>Calinescu</a:t>
            </a:r>
            <a:r>
              <a:rPr lang="en-US" sz="1800" i="1" dirty="0">
                <a:latin typeface="+mn-lt"/>
                <a:cs typeface="Arial" panose="020B0604020202020204" pitchFamily="34" charset="0"/>
              </a:rPr>
              <a:t>, O. </a:t>
            </a:r>
            <a:r>
              <a:rPr lang="en-US" sz="1800" i="1" dirty="0" err="1">
                <a:latin typeface="+mn-lt"/>
                <a:cs typeface="Arial" panose="020B0604020202020204" pitchFamily="34" charset="0"/>
              </a:rPr>
              <a:t>Sorlin</a:t>
            </a:r>
            <a:r>
              <a:rPr lang="en-US" sz="1800" i="1" dirty="0">
                <a:latin typeface="+mn-lt"/>
                <a:cs typeface="Arial" panose="020B0604020202020204" pitchFamily="34" charset="0"/>
              </a:rPr>
              <a:t>, et al</a:t>
            </a:r>
            <a:r>
              <a:rPr lang="pl-PL" sz="1800" i="1" dirty="0">
                <a:latin typeface="+mn-lt"/>
                <a:cs typeface="Arial" panose="020B0604020202020204" pitchFamily="34" charset="0"/>
              </a:rPr>
              <a:t>.</a:t>
            </a:r>
            <a:r>
              <a:rPr lang="en-US" sz="1800" i="1" dirty="0">
                <a:latin typeface="+mn-lt"/>
                <a:cs typeface="Arial" panose="020B0604020202020204" pitchFamily="34" charset="0"/>
              </a:rPr>
              <a:t> </a:t>
            </a:r>
          </a:p>
          <a:p>
            <a:r>
              <a:rPr lang="en-US" sz="2000" b="1" dirty="0">
                <a:latin typeface="+mn-lt"/>
                <a:cs typeface="Arial" panose="020B0604020202020204" pitchFamily="34" charset="0"/>
              </a:rPr>
              <a:t>Study of Proton/Neutron contribution along </a:t>
            </a:r>
            <a:r>
              <a:rPr lang="en-US" sz="2000" b="1" dirty="0" err="1">
                <a:latin typeface="+mn-lt"/>
                <a:cs typeface="Arial" panose="020B0604020202020204" pitchFamily="34" charset="0"/>
              </a:rPr>
              <a:t>Silicium</a:t>
            </a:r>
            <a:r>
              <a:rPr lang="en-US" sz="2000" b="1" dirty="0">
                <a:latin typeface="+mn-lt"/>
                <a:cs typeface="Arial" panose="020B0604020202020204" pitchFamily="34" charset="0"/>
              </a:rPr>
              <a:t> isotopic chain, </a:t>
            </a:r>
            <a:r>
              <a:rPr lang="en-US" sz="1800" dirty="0">
                <a:latin typeface="+mn-lt"/>
                <a:cs typeface="Arial" panose="020B0604020202020204" pitchFamily="34" charset="0"/>
              </a:rPr>
              <a:t>S.</a:t>
            </a:r>
            <a:r>
              <a:rPr lang="en-US" sz="1800" b="1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+mn-lt"/>
                <a:cs typeface="Arial" panose="020B0604020202020204" pitchFamily="34" charset="0"/>
              </a:rPr>
              <a:t>Grévy</a:t>
            </a:r>
            <a:r>
              <a:rPr lang="en-US" sz="1800" dirty="0">
                <a:latin typeface="+mn-lt"/>
                <a:cs typeface="Arial" panose="020B0604020202020204" pitchFamily="34" charset="0"/>
              </a:rPr>
              <a:t>, R. Thomas, O. </a:t>
            </a:r>
            <a:r>
              <a:rPr lang="en-US" sz="1800" dirty="0" err="1">
                <a:latin typeface="+mn-lt"/>
                <a:cs typeface="Arial" panose="020B0604020202020204" pitchFamily="34" charset="0"/>
              </a:rPr>
              <a:t>Sorlin</a:t>
            </a:r>
            <a:r>
              <a:rPr lang="pl-PL" sz="1800" dirty="0">
                <a:latin typeface="+mn-lt"/>
                <a:cs typeface="Arial" panose="020B0604020202020204" pitchFamily="34" charset="0"/>
              </a:rPr>
              <a:t>, et al.</a:t>
            </a:r>
            <a:r>
              <a:rPr lang="en-US" sz="1800" dirty="0">
                <a:latin typeface="+mn-lt"/>
                <a:cs typeface="Arial" panose="020B0604020202020204" pitchFamily="34" charset="0"/>
              </a:rPr>
              <a:t> </a:t>
            </a:r>
            <a:endParaRPr lang="pl-PL" sz="1800" dirty="0">
              <a:latin typeface="+mn-lt"/>
              <a:cs typeface="Arial" panose="020B0604020202020204" pitchFamily="34" charset="0"/>
            </a:endParaRPr>
          </a:p>
          <a:p>
            <a:endParaRPr lang="en-US" sz="1800" b="1" dirty="0">
              <a:latin typeface="+mn-lt"/>
              <a:cs typeface="Arial" panose="020B0604020202020204" pitchFamily="34" charset="0"/>
            </a:endParaRPr>
          </a:p>
          <a:p>
            <a:r>
              <a:rPr lang="pl-PL" sz="2000" b="1" dirty="0">
                <a:latin typeface="+mn-lt"/>
              </a:rPr>
              <a:t>@</a:t>
            </a:r>
            <a:r>
              <a:rPr lang="en-US" sz="2000" b="1" dirty="0" err="1">
                <a:latin typeface="+mn-lt"/>
              </a:rPr>
              <a:t>NFS:Nuclear</a:t>
            </a:r>
            <a:r>
              <a:rPr lang="en-US" sz="2000" b="1" dirty="0">
                <a:latin typeface="+mn-lt"/>
              </a:rPr>
              <a:t> structure studies using neutron inelastic scattering reactions, example of the pygmy resonance in </a:t>
            </a:r>
            <a:r>
              <a:rPr lang="en-US" sz="2000" b="1" baseline="30000" dirty="0">
                <a:latin typeface="+mn-lt"/>
              </a:rPr>
              <a:t>140</a:t>
            </a:r>
            <a:r>
              <a:rPr lang="en-US" sz="2000" b="1" dirty="0">
                <a:latin typeface="+mn-lt"/>
              </a:rPr>
              <a:t>Ce</a:t>
            </a:r>
            <a:r>
              <a:rPr lang="en-US" sz="2000" dirty="0">
                <a:latin typeface="+mn-lt"/>
              </a:rPr>
              <a:t>,</a:t>
            </a:r>
            <a:r>
              <a:rPr lang="pl-PL" sz="2000" dirty="0">
                <a:latin typeface="+mn-lt"/>
              </a:rPr>
              <a:t> </a:t>
            </a:r>
            <a:r>
              <a:rPr lang="en-US" sz="1800" i="1" dirty="0">
                <a:latin typeface="+mn-lt"/>
                <a:cs typeface="Arial" panose="020B0604020202020204" pitchFamily="34" charset="0"/>
              </a:rPr>
              <a:t>M. </a:t>
            </a:r>
            <a:r>
              <a:rPr lang="en-US" sz="1800" i="1" dirty="0" err="1">
                <a:latin typeface="+mn-lt"/>
                <a:cs typeface="Arial" panose="020B0604020202020204" pitchFamily="34" charset="0"/>
              </a:rPr>
              <a:t>Vandebrouck</a:t>
            </a:r>
            <a:r>
              <a:rPr lang="en-US" sz="1800" i="1" dirty="0">
                <a:latin typeface="+mn-lt"/>
                <a:cs typeface="Arial" panose="020B0604020202020204" pitchFamily="34" charset="0"/>
              </a:rPr>
              <a:t>, I. </a:t>
            </a:r>
            <a:r>
              <a:rPr lang="en-US" sz="1800" i="1" dirty="0" err="1">
                <a:latin typeface="+mn-lt"/>
                <a:cs typeface="Arial" panose="020B0604020202020204" pitchFamily="34" charset="0"/>
              </a:rPr>
              <a:t>Matea</a:t>
            </a:r>
            <a:r>
              <a:rPr lang="en-US" sz="1800" i="1" dirty="0">
                <a:latin typeface="+mn-lt"/>
                <a:cs typeface="Arial" panose="020B0604020202020204" pitchFamily="34" charset="0"/>
              </a:rPr>
              <a:t>  et al., </a:t>
            </a:r>
            <a:endParaRPr lang="en-US" sz="2000" dirty="0">
              <a:solidFill>
                <a:srgbClr val="FF0000"/>
              </a:solidFill>
              <a:latin typeface="+mn-lt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</a:pPr>
            <a:r>
              <a:rPr lang="pl-PL" sz="2000" dirty="0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  </a:t>
            </a:r>
            <a:endParaRPr dirty="0"/>
          </a:p>
        </p:txBody>
      </p:sp>
      <p:pic>
        <p:nvPicPr>
          <p:cNvPr id="381" name="Google Shape;38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25777" y="78183"/>
            <a:ext cx="1821080" cy="8233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7924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1450" y="85725"/>
            <a:ext cx="5000625" cy="2619375"/>
          </a:xfrm>
          <a:custGeom>
            <a:avLst/>
            <a:gdLst/>
            <a:ahLst/>
            <a:cxnLst/>
            <a:rect l="l" t="t" r="r" b="b"/>
            <a:pathLst>
              <a:path w="5000625" h="2619375">
                <a:moveTo>
                  <a:pt x="5000625" y="0"/>
                </a:moveTo>
                <a:lnTo>
                  <a:pt x="0" y="0"/>
                </a:lnTo>
                <a:lnTo>
                  <a:pt x="0" y="2619375"/>
                </a:lnTo>
                <a:lnTo>
                  <a:pt x="5000625" y="2619375"/>
                </a:lnTo>
                <a:lnTo>
                  <a:pt x="5000625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1450" y="85725"/>
            <a:ext cx="5000625" cy="261937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549275">
              <a:lnSpc>
                <a:spcPct val="100000"/>
              </a:lnSpc>
              <a:spcBef>
                <a:spcPts val="215"/>
              </a:spcBef>
            </a:pPr>
            <a:r>
              <a:rPr sz="24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GANIL</a:t>
            </a:r>
            <a:r>
              <a:rPr sz="2400" b="1" u="sng" spc="-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40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(France)</a:t>
            </a:r>
            <a:endParaRPr sz="2400" dirty="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  <a:spcBef>
                <a:spcPts val="2400"/>
              </a:spcBef>
            </a:pPr>
            <a:r>
              <a:rPr sz="2000" u="sng" spc="-1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Performed:</a:t>
            </a:r>
            <a:endParaRPr sz="2000" dirty="0">
              <a:latin typeface="Calibri"/>
              <a:cs typeface="Calibri"/>
            </a:endParaRPr>
          </a:p>
          <a:p>
            <a:pPr marL="92075" marR="323215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solidFill>
                  <a:srgbClr val="FFFF00"/>
                </a:solidFill>
                <a:latin typeface="Calibri"/>
                <a:cs typeface="Calibri"/>
              </a:rPr>
              <a:t>S.</a:t>
            </a:r>
            <a:r>
              <a:rPr sz="2000" b="1" spc="-4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00"/>
                </a:solidFill>
                <a:latin typeface="Calibri"/>
                <a:cs typeface="Calibri"/>
              </a:rPr>
              <a:t>Leoni,</a:t>
            </a:r>
            <a:r>
              <a:rPr sz="2000" b="1" spc="-1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00"/>
                </a:solidFill>
                <a:latin typeface="Calibri"/>
                <a:cs typeface="Calibri"/>
              </a:rPr>
              <a:t>B.</a:t>
            </a:r>
            <a:r>
              <a:rPr sz="2000" b="1" spc="-4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00"/>
                </a:solidFill>
                <a:latin typeface="Calibri"/>
                <a:cs typeface="Calibri"/>
              </a:rPr>
              <a:t>Fornal,</a:t>
            </a:r>
            <a:r>
              <a:rPr sz="2000" b="1" spc="-1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00"/>
                </a:solidFill>
                <a:latin typeface="Calibri"/>
                <a:cs typeface="Calibri"/>
              </a:rPr>
              <a:t>M.</a:t>
            </a:r>
            <a:r>
              <a:rPr sz="2000" b="1" spc="-2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lang="pl-PL" sz="2000" b="1" dirty="0">
                <a:solidFill>
                  <a:srgbClr val="FFFF00"/>
                </a:solidFill>
                <a:latin typeface="Calibri"/>
                <a:cs typeface="Calibri"/>
              </a:rPr>
              <a:t>C. </a:t>
            </a:r>
            <a:r>
              <a:rPr sz="2000" b="1" spc="-7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00"/>
                </a:solidFill>
                <a:latin typeface="Calibri"/>
                <a:cs typeface="Calibri"/>
              </a:rPr>
              <a:t>et</a:t>
            </a:r>
            <a:r>
              <a:rPr sz="2000" b="1" spc="-4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FFFF00"/>
                </a:solidFill>
                <a:latin typeface="Calibri"/>
                <a:cs typeface="Calibri"/>
              </a:rPr>
              <a:t>al., </a:t>
            </a:r>
            <a:r>
              <a:rPr sz="2000" b="1" spc="-10" dirty="0">
                <a:solidFill>
                  <a:srgbClr val="FFFF00"/>
                </a:solidFill>
                <a:latin typeface="Calibri"/>
                <a:cs typeface="Calibri"/>
              </a:rPr>
              <a:t>“Lifetimes</a:t>
            </a:r>
            <a:r>
              <a:rPr sz="2000" b="1" spc="-8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00"/>
                </a:solidFill>
                <a:latin typeface="Calibri"/>
                <a:cs typeface="Calibri"/>
              </a:rPr>
              <a:t>in</a:t>
            </a:r>
            <a:r>
              <a:rPr sz="2000" b="1" spc="-5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00"/>
                </a:solidFill>
                <a:latin typeface="Calibri"/>
                <a:cs typeface="Calibri"/>
              </a:rPr>
              <a:t>A=18</a:t>
            </a:r>
            <a:r>
              <a:rPr sz="2000" b="1" spc="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00"/>
                </a:solidFill>
                <a:latin typeface="Calibri"/>
                <a:cs typeface="Calibri"/>
              </a:rPr>
              <a:t>region</a:t>
            </a:r>
            <a:r>
              <a:rPr sz="2000" b="1" spc="-1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00"/>
                </a:solidFill>
                <a:latin typeface="Calibri"/>
                <a:cs typeface="Calibri"/>
              </a:rPr>
              <a:t>–</a:t>
            </a:r>
            <a:r>
              <a:rPr sz="2000" b="1" spc="-2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00"/>
                </a:solidFill>
                <a:latin typeface="Calibri"/>
                <a:cs typeface="Calibri"/>
              </a:rPr>
              <a:t>verifying</a:t>
            </a:r>
            <a:r>
              <a:rPr sz="2000" b="1" spc="-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00"/>
                </a:solidFill>
                <a:latin typeface="Calibri"/>
                <a:cs typeface="Calibri"/>
              </a:rPr>
              <a:t>theory </a:t>
            </a:r>
            <a:r>
              <a:rPr sz="2000" b="1" dirty="0">
                <a:solidFill>
                  <a:srgbClr val="FFFF00"/>
                </a:solidFill>
                <a:latin typeface="Calibri"/>
                <a:cs typeface="Calibri"/>
              </a:rPr>
              <a:t>predictions</a:t>
            </a:r>
            <a:r>
              <a:rPr sz="2000" b="1" spc="-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00"/>
                </a:solidFill>
                <a:latin typeface="Calibri"/>
                <a:cs typeface="Calibri"/>
              </a:rPr>
              <a:t>(NN</a:t>
            </a:r>
            <a:r>
              <a:rPr sz="2000" b="1" spc="-7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00"/>
                </a:solidFill>
                <a:latin typeface="Calibri"/>
                <a:cs typeface="Calibri"/>
              </a:rPr>
              <a:t>or</a:t>
            </a:r>
            <a:r>
              <a:rPr sz="2000" b="1" spc="-6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FFFF00"/>
                </a:solidFill>
                <a:latin typeface="Calibri"/>
                <a:cs typeface="Calibri"/>
              </a:rPr>
              <a:t>NNN)”</a:t>
            </a:r>
            <a:endParaRPr sz="2000" dirty="0">
              <a:latin typeface="Calibri"/>
              <a:cs typeface="Calibri"/>
            </a:endParaRPr>
          </a:p>
          <a:p>
            <a:pPr marL="92075" marR="455295" indent="57150">
              <a:lnSpc>
                <a:spcPct val="100000"/>
              </a:lnSpc>
              <a:spcBef>
                <a:spcPts val="10"/>
              </a:spcBef>
            </a:pP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2000" b="1" spc="-10" dirty="0">
                <a:solidFill>
                  <a:srgbClr val="FBEAD0"/>
                </a:solidFill>
                <a:latin typeface="Calibri"/>
                <a:cs typeface="Calibri"/>
              </a:rPr>
              <a:t>PARIS:</a:t>
            </a:r>
            <a:r>
              <a:rPr sz="2000" b="1" spc="-25" dirty="0">
                <a:solidFill>
                  <a:srgbClr val="FBEAD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BEAD0"/>
                </a:solidFill>
                <a:latin typeface="Calibri"/>
                <a:cs typeface="Calibri"/>
              </a:rPr>
              <a:t>2</a:t>
            </a:r>
            <a:r>
              <a:rPr sz="2000" b="1" spc="-100" dirty="0">
                <a:solidFill>
                  <a:srgbClr val="FBEAD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BEAD0"/>
                </a:solidFill>
                <a:latin typeface="Calibri"/>
                <a:cs typeface="Calibri"/>
              </a:rPr>
              <a:t>clusters</a:t>
            </a:r>
            <a:r>
              <a:rPr sz="2000" b="1" spc="-45" dirty="0">
                <a:solidFill>
                  <a:srgbClr val="FBEAD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r>
              <a:rPr sz="2000" b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20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large</a:t>
            </a:r>
            <a:r>
              <a:rPr sz="20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LaBr3),</a:t>
            </a:r>
            <a:r>
              <a:rPr sz="20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AGATA, </a:t>
            </a:r>
            <a:r>
              <a:rPr sz="2000" b="1" spc="-20" dirty="0">
                <a:solidFill>
                  <a:srgbClr val="FFFFFF"/>
                </a:solidFill>
                <a:latin typeface="Calibri"/>
                <a:cs typeface="Calibri"/>
              </a:rPr>
              <a:t>VAMOS,</a:t>
            </a:r>
            <a:r>
              <a:rPr sz="2000" b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Plunger</a:t>
            </a:r>
            <a:r>
              <a:rPr sz="20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(July</a:t>
            </a:r>
            <a:r>
              <a:rPr sz="20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Calibri"/>
                <a:cs typeface="Calibri"/>
              </a:rPr>
              <a:t>2017)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76525" y="95250"/>
            <a:ext cx="2609850" cy="9525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33350" y="2809875"/>
            <a:ext cx="5010150" cy="1139414"/>
          </a:xfrm>
          <a:prstGeom prst="rect">
            <a:avLst/>
          </a:prstGeom>
          <a:solidFill>
            <a:srgbClr val="006FC0"/>
          </a:solidFill>
        </p:spPr>
        <p:txBody>
          <a:bodyPr vert="horz" wrap="square" lIns="0" tIns="31115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245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Results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published:</a:t>
            </a:r>
            <a:endParaRPr sz="1800" dirty="0">
              <a:latin typeface="Calibri"/>
              <a:cs typeface="Calibri"/>
            </a:endParaRPr>
          </a:p>
          <a:p>
            <a:pPr marL="93980">
              <a:lnSpc>
                <a:spcPct val="100000"/>
              </a:lnSpc>
              <a:spcBef>
                <a:spcPts val="15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M.</a:t>
            </a:r>
            <a:r>
              <a:rPr sz="18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pl-PL" sz="1800" dirty="0">
                <a:solidFill>
                  <a:srgbClr val="FFFFFF"/>
                </a:solidFill>
                <a:latin typeface="Calibri"/>
                <a:cs typeface="Calibri"/>
              </a:rPr>
              <a:t>C.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al.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Phys.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Rev.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C101, 021303(R)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(2020)</a:t>
            </a:r>
            <a:endParaRPr sz="1800" dirty="0">
              <a:latin typeface="Calibri"/>
              <a:cs typeface="Calibri"/>
            </a:endParaRPr>
          </a:p>
          <a:p>
            <a:pPr marL="93980">
              <a:lnSpc>
                <a:spcPct val="100000"/>
              </a:lnSpc>
              <a:spcBef>
                <a:spcPts val="2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M.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pl-PL" sz="1800" dirty="0">
                <a:solidFill>
                  <a:srgbClr val="FFFFFF"/>
                </a:solidFill>
                <a:latin typeface="Calibri"/>
                <a:cs typeface="Calibri"/>
              </a:rPr>
              <a:t>C.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et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al.,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EPJ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A57,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156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(2021)</a:t>
            </a:r>
            <a:endParaRPr sz="1800" dirty="0">
              <a:latin typeface="Calibri"/>
              <a:cs typeface="Calibri"/>
            </a:endParaRPr>
          </a:p>
          <a:p>
            <a:pPr marL="93980">
              <a:lnSpc>
                <a:spcPct val="100000"/>
              </a:lnSpc>
              <a:spcBef>
                <a:spcPts val="15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S.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Ziliani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al.,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Phys.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Rev.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C104,</a:t>
            </a:r>
            <a:r>
              <a:rPr sz="18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L041301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(2021)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38800" y="57149"/>
            <a:ext cx="6305550" cy="6800847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33350" y="4019550"/>
            <a:ext cx="5505450" cy="175260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31115" rIns="0" bIns="0" rtlCol="0">
            <a:spAutoFit/>
          </a:bodyPr>
          <a:lstStyle/>
          <a:p>
            <a:pPr marL="93980" marR="513080">
              <a:lnSpc>
                <a:spcPct val="100800"/>
              </a:lnSpc>
              <a:spcBef>
                <a:spcPts val="245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800" b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achieved</a:t>
            </a:r>
            <a:r>
              <a:rPr sz="18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results</a:t>
            </a:r>
            <a:r>
              <a:rPr sz="18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transition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probabilities</a:t>
            </a: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1800" b="1" spc="-10" dirty="0">
                <a:solidFill>
                  <a:srgbClr val="FFFF00"/>
                </a:solidFill>
                <a:latin typeface="Calibri"/>
                <a:cs typeface="Calibri"/>
              </a:rPr>
              <a:t>neutron-</a:t>
            </a:r>
            <a:r>
              <a:rPr sz="1800" b="1" dirty="0">
                <a:solidFill>
                  <a:srgbClr val="FFFF00"/>
                </a:solidFill>
                <a:latin typeface="Calibri"/>
                <a:cs typeface="Calibri"/>
              </a:rPr>
              <a:t>rich</a:t>
            </a:r>
            <a:r>
              <a:rPr sz="1800" b="1" spc="-1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b="1" baseline="23148" dirty="0">
                <a:solidFill>
                  <a:srgbClr val="FFFF00"/>
                </a:solidFill>
                <a:latin typeface="Calibri"/>
                <a:cs typeface="Calibri"/>
              </a:rPr>
              <a:t>20</a:t>
            </a:r>
            <a:r>
              <a:rPr sz="1800" b="1" dirty="0">
                <a:solidFill>
                  <a:srgbClr val="FFFF00"/>
                </a:solidFill>
                <a:latin typeface="Calibri"/>
                <a:cs typeface="Calibri"/>
              </a:rPr>
              <a:t>O</a:t>
            </a:r>
            <a:r>
              <a:rPr sz="1800" b="1" spc="-4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(for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second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1800" b="1" baseline="23148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r>
              <a:rPr sz="1800" b="1" spc="172" baseline="2314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state)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agree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well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predictions</a:t>
            </a:r>
            <a:r>
              <a:rPr sz="1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sz="1800" b="1" spc="3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theories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assuming</a:t>
            </a:r>
            <a:endParaRPr sz="1800">
              <a:latin typeface="Calibri"/>
              <a:cs typeface="Calibri"/>
            </a:endParaRPr>
          </a:p>
          <a:p>
            <a:pPr marL="93980">
              <a:lnSpc>
                <a:spcPct val="100000"/>
              </a:lnSpc>
              <a:spcBef>
                <a:spcPts val="20"/>
              </a:spcBef>
            </a:pPr>
            <a:r>
              <a:rPr sz="1800" b="1" spc="-10" dirty="0">
                <a:solidFill>
                  <a:srgbClr val="FFFF00"/>
                </a:solidFill>
                <a:latin typeface="Calibri"/>
                <a:cs typeface="Calibri"/>
              </a:rPr>
              <a:t>3-</a:t>
            </a:r>
            <a:r>
              <a:rPr sz="1800" b="1" dirty="0">
                <a:solidFill>
                  <a:srgbClr val="FFFF00"/>
                </a:solidFill>
                <a:latin typeface="Calibri"/>
                <a:cs typeface="Calibri"/>
              </a:rPr>
              <a:t>body </a:t>
            </a:r>
            <a:r>
              <a:rPr sz="1800" b="1" spc="-10" dirty="0">
                <a:solidFill>
                  <a:srgbClr val="FFFF00"/>
                </a:solidFill>
                <a:latin typeface="Calibri"/>
                <a:cs typeface="Calibri"/>
              </a:rPr>
              <a:t>interactions.</a:t>
            </a:r>
            <a:endParaRPr sz="1800">
              <a:latin typeface="Calibri"/>
              <a:cs typeface="Calibri"/>
            </a:endParaRPr>
          </a:p>
          <a:p>
            <a:pPr marL="93980" marR="130175">
              <a:lnSpc>
                <a:spcPts val="2100"/>
              </a:lnSpc>
              <a:spcBef>
                <a:spcPts val="140"/>
              </a:spcBef>
            </a:pPr>
            <a:r>
              <a:rPr sz="1800" b="1" u="heavy" dirty="0">
                <a:solidFill>
                  <a:srgbClr val="F3EFE0"/>
                </a:solidFill>
                <a:uFill>
                  <a:solidFill>
                    <a:srgbClr val="F3EFE0"/>
                  </a:solidFill>
                </a:uFill>
                <a:latin typeface="Calibri"/>
                <a:cs typeface="Calibri"/>
              </a:rPr>
              <a:t>For</a:t>
            </a:r>
            <a:r>
              <a:rPr sz="1800" b="1" u="heavy" spc="-30" dirty="0">
                <a:solidFill>
                  <a:srgbClr val="F3EFE0"/>
                </a:solidFill>
                <a:uFill>
                  <a:solidFill>
                    <a:srgbClr val="F3EFE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dirty="0">
                <a:solidFill>
                  <a:srgbClr val="F3EFE0"/>
                </a:solidFill>
                <a:uFill>
                  <a:solidFill>
                    <a:srgbClr val="F3EFE0"/>
                  </a:solidFill>
                </a:uFill>
                <a:latin typeface="Calibri"/>
                <a:cs typeface="Calibri"/>
              </a:rPr>
              <a:t>the</a:t>
            </a:r>
            <a:r>
              <a:rPr sz="1800" b="1" u="heavy" spc="-60" dirty="0">
                <a:solidFill>
                  <a:srgbClr val="F3EFE0"/>
                </a:solidFill>
                <a:uFill>
                  <a:solidFill>
                    <a:srgbClr val="F3EFE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dirty="0">
                <a:solidFill>
                  <a:srgbClr val="F3EFE0"/>
                </a:solidFill>
                <a:uFill>
                  <a:solidFill>
                    <a:srgbClr val="F3EFE0"/>
                  </a:solidFill>
                </a:uFill>
                <a:latin typeface="Calibri"/>
                <a:cs typeface="Calibri"/>
              </a:rPr>
              <a:t>first</a:t>
            </a:r>
            <a:r>
              <a:rPr sz="1800" b="1" u="heavy" spc="-35" dirty="0">
                <a:solidFill>
                  <a:srgbClr val="F3EFE0"/>
                </a:solidFill>
                <a:uFill>
                  <a:solidFill>
                    <a:srgbClr val="F3EFE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dirty="0">
                <a:solidFill>
                  <a:srgbClr val="F3EFE0"/>
                </a:solidFill>
                <a:uFill>
                  <a:solidFill>
                    <a:srgbClr val="F3EFE0"/>
                  </a:solidFill>
                </a:uFill>
                <a:latin typeface="Calibri"/>
                <a:cs typeface="Calibri"/>
              </a:rPr>
              <a:t>time</a:t>
            </a:r>
            <a:r>
              <a:rPr sz="1800" b="1" u="none" spc="-55" dirty="0">
                <a:solidFill>
                  <a:srgbClr val="F3EFE0"/>
                </a:solidFill>
                <a:latin typeface="Calibri"/>
                <a:cs typeface="Calibri"/>
              </a:rPr>
              <a:t> </a:t>
            </a:r>
            <a:r>
              <a:rPr sz="1800" b="1" u="none" spc="-10" dirty="0">
                <a:solidFill>
                  <a:srgbClr val="F3EFE0"/>
                </a:solidFill>
                <a:latin typeface="Calibri"/>
                <a:cs typeface="Calibri"/>
              </a:rPr>
              <a:t>information</a:t>
            </a:r>
            <a:r>
              <a:rPr sz="1800" b="1" u="none" spc="5" dirty="0">
                <a:solidFill>
                  <a:srgbClr val="F3EFE0"/>
                </a:solidFill>
                <a:latin typeface="Calibri"/>
                <a:cs typeface="Calibri"/>
              </a:rPr>
              <a:t> </a:t>
            </a:r>
            <a:r>
              <a:rPr sz="1800" b="1" u="none" dirty="0">
                <a:solidFill>
                  <a:srgbClr val="F3EFE0"/>
                </a:solidFill>
                <a:latin typeface="Calibri"/>
                <a:cs typeface="Calibri"/>
              </a:rPr>
              <a:t>about</a:t>
            </a:r>
            <a:r>
              <a:rPr sz="1800" b="1" u="none" spc="-5" dirty="0">
                <a:solidFill>
                  <a:srgbClr val="F3EFE0"/>
                </a:solidFill>
                <a:latin typeface="Calibri"/>
                <a:cs typeface="Calibri"/>
              </a:rPr>
              <a:t> </a:t>
            </a:r>
            <a:r>
              <a:rPr sz="1800" b="1" u="none" spc="-10" dirty="0">
                <a:solidFill>
                  <a:srgbClr val="F3EFE0"/>
                </a:solidFill>
                <a:latin typeface="Calibri"/>
                <a:cs typeface="Calibri"/>
              </a:rPr>
              <a:t>3-</a:t>
            </a:r>
            <a:r>
              <a:rPr sz="1800" b="1" u="none" dirty="0">
                <a:solidFill>
                  <a:srgbClr val="F3EFE0"/>
                </a:solidFill>
                <a:latin typeface="Calibri"/>
                <a:cs typeface="Calibri"/>
              </a:rPr>
              <a:t>body</a:t>
            </a:r>
            <a:r>
              <a:rPr sz="1800" b="1" u="none" spc="-65" dirty="0">
                <a:solidFill>
                  <a:srgbClr val="F3EFE0"/>
                </a:solidFill>
                <a:latin typeface="Calibri"/>
                <a:cs typeface="Calibri"/>
              </a:rPr>
              <a:t> </a:t>
            </a:r>
            <a:r>
              <a:rPr sz="1800" b="1" u="none" dirty="0">
                <a:solidFill>
                  <a:srgbClr val="F3EFE0"/>
                </a:solidFill>
                <a:latin typeface="Calibri"/>
                <a:cs typeface="Calibri"/>
              </a:rPr>
              <a:t>forces</a:t>
            </a:r>
            <a:r>
              <a:rPr sz="1800" b="1" u="none" spc="-10" dirty="0">
                <a:solidFill>
                  <a:srgbClr val="F3EFE0"/>
                </a:solidFill>
                <a:latin typeface="Calibri"/>
                <a:cs typeface="Calibri"/>
              </a:rPr>
              <a:t> </a:t>
            </a:r>
            <a:r>
              <a:rPr sz="1800" b="1" u="none" spc="-20" dirty="0">
                <a:solidFill>
                  <a:srgbClr val="F3EFE0"/>
                </a:solidFill>
                <a:latin typeface="Calibri"/>
                <a:cs typeface="Calibri"/>
              </a:rPr>
              <a:t>came </a:t>
            </a:r>
            <a:r>
              <a:rPr sz="1800" b="1" u="none" dirty="0">
                <a:solidFill>
                  <a:srgbClr val="F3EFE0"/>
                </a:solidFill>
                <a:latin typeface="Calibri"/>
                <a:cs typeface="Calibri"/>
              </a:rPr>
              <a:t>from</a:t>
            </a:r>
            <a:r>
              <a:rPr sz="1800" b="1" u="none" spc="-45" dirty="0">
                <a:solidFill>
                  <a:srgbClr val="F3EFE0"/>
                </a:solidFill>
                <a:latin typeface="Calibri"/>
                <a:cs typeface="Calibri"/>
              </a:rPr>
              <a:t> </a:t>
            </a:r>
            <a:r>
              <a:rPr sz="1800" b="1" u="none" dirty="0">
                <a:solidFill>
                  <a:srgbClr val="F3EFE0"/>
                </a:solidFill>
                <a:latin typeface="Calibri"/>
                <a:cs typeface="Calibri"/>
              </a:rPr>
              <a:t>the</a:t>
            </a:r>
            <a:r>
              <a:rPr sz="1800" b="1" u="none" spc="-75" dirty="0">
                <a:solidFill>
                  <a:srgbClr val="F3EFE0"/>
                </a:solidFill>
                <a:latin typeface="Calibri"/>
                <a:cs typeface="Calibri"/>
              </a:rPr>
              <a:t> </a:t>
            </a:r>
            <a:r>
              <a:rPr sz="1800" b="1" u="none" spc="-10" dirty="0">
                <a:solidFill>
                  <a:srgbClr val="F3EFE0"/>
                </a:solidFill>
                <a:latin typeface="Calibri"/>
                <a:cs typeface="Calibri"/>
              </a:rPr>
              <a:t>gamma-</a:t>
            </a:r>
            <a:r>
              <a:rPr sz="1800" b="1" u="none" dirty="0">
                <a:solidFill>
                  <a:srgbClr val="F3EFE0"/>
                </a:solidFill>
                <a:latin typeface="Calibri"/>
                <a:cs typeface="Calibri"/>
              </a:rPr>
              <a:t>spectrocopy</a:t>
            </a:r>
            <a:r>
              <a:rPr sz="1800" b="1" u="none" spc="-30" dirty="0">
                <a:solidFill>
                  <a:srgbClr val="F3EFE0"/>
                </a:solidFill>
                <a:latin typeface="Calibri"/>
                <a:cs typeface="Calibri"/>
              </a:rPr>
              <a:t> </a:t>
            </a:r>
            <a:r>
              <a:rPr sz="1800" b="1" u="none" spc="-10" dirty="0">
                <a:solidFill>
                  <a:srgbClr val="F3EFE0"/>
                </a:solidFill>
                <a:latin typeface="Calibri"/>
                <a:cs typeface="Calibri"/>
              </a:rPr>
              <a:t>studies.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3825" y="5838825"/>
            <a:ext cx="5505450" cy="923925"/>
          </a:xfrm>
          <a:custGeom>
            <a:avLst/>
            <a:gdLst/>
            <a:ahLst/>
            <a:cxnLst/>
            <a:rect l="l" t="t" r="r" b="b"/>
            <a:pathLst>
              <a:path w="5505450" h="923925">
                <a:moveTo>
                  <a:pt x="5505450" y="0"/>
                </a:moveTo>
                <a:lnTo>
                  <a:pt x="0" y="0"/>
                </a:lnTo>
                <a:lnTo>
                  <a:pt x="0" y="923925"/>
                </a:lnTo>
                <a:lnTo>
                  <a:pt x="5505450" y="923925"/>
                </a:lnTo>
                <a:lnTo>
                  <a:pt x="550545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81927" y="5859145"/>
            <a:ext cx="5057140" cy="85344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8100" marR="30480" algn="just">
              <a:lnSpc>
                <a:spcPct val="100800"/>
              </a:lnSpc>
              <a:spcBef>
                <a:spcPts val="85"/>
              </a:spcBef>
            </a:pP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In</a:t>
            </a:r>
            <a:r>
              <a:rPr sz="1800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addition,</a:t>
            </a:r>
            <a:r>
              <a:rPr sz="1800" spc="3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in</a:t>
            </a:r>
            <a:r>
              <a:rPr sz="1800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sz="1800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same</a:t>
            </a:r>
            <a:r>
              <a:rPr sz="1800" spc="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experiment,</a:t>
            </a:r>
            <a:r>
              <a:rPr sz="18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were</a:t>
            </a:r>
            <a:r>
              <a:rPr sz="1800" spc="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measured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lifetimes</a:t>
            </a:r>
            <a:r>
              <a:rPr sz="1800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for</a:t>
            </a:r>
            <a:r>
              <a:rPr sz="1800" spc="-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sz="1800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low-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lying</a:t>
            </a:r>
            <a:r>
              <a:rPr sz="1800" spc="-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states</a:t>
            </a:r>
            <a:r>
              <a:rPr sz="1800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in</a:t>
            </a:r>
            <a:r>
              <a:rPr sz="1800" spc="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other</a:t>
            </a:r>
            <a:r>
              <a:rPr sz="1800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C00000"/>
                </a:solidFill>
                <a:latin typeface="Calibri"/>
                <a:cs typeface="Calibri"/>
              </a:rPr>
              <a:t>neutron-</a:t>
            </a:r>
            <a:r>
              <a:rPr sz="1800" spc="-20" dirty="0">
                <a:solidFill>
                  <a:srgbClr val="C00000"/>
                </a:solidFill>
                <a:latin typeface="Calibri"/>
                <a:cs typeface="Calibri"/>
              </a:rPr>
              <a:t>rich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nuclei:</a:t>
            </a:r>
            <a:r>
              <a:rPr sz="1800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baseline="23148" dirty="0">
                <a:solidFill>
                  <a:srgbClr val="C00000"/>
                </a:solidFill>
                <a:latin typeface="Calibri"/>
                <a:cs typeface="Calibri"/>
              </a:rPr>
              <a:t>17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N,</a:t>
            </a:r>
            <a:r>
              <a:rPr sz="18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baseline="23148" dirty="0">
                <a:solidFill>
                  <a:srgbClr val="C00000"/>
                </a:solidFill>
                <a:latin typeface="Calibri"/>
                <a:cs typeface="Calibri"/>
              </a:rPr>
              <a:t>18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N,</a:t>
            </a:r>
            <a:r>
              <a:rPr sz="18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baseline="23148" dirty="0">
                <a:solidFill>
                  <a:srgbClr val="C00000"/>
                </a:solidFill>
                <a:latin typeface="Calibri"/>
                <a:cs typeface="Calibri"/>
              </a:rPr>
              <a:t>16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C,</a:t>
            </a:r>
            <a:r>
              <a:rPr sz="18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baseline="23148" dirty="0">
                <a:solidFill>
                  <a:srgbClr val="C00000"/>
                </a:solidFill>
                <a:latin typeface="Calibri"/>
                <a:cs typeface="Calibri"/>
              </a:rPr>
              <a:t>17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O,</a:t>
            </a:r>
            <a:r>
              <a:rPr sz="18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baseline="23148" dirty="0">
                <a:solidFill>
                  <a:srgbClr val="C00000"/>
                </a:solidFill>
                <a:latin typeface="Calibri"/>
                <a:cs typeface="Calibri"/>
              </a:rPr>
              <a:t>19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O,</a:t>
            </a:r>
            <a:r>
              <a:rPr sz="18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37" baseline="23148" dirty="0">
                <a:solidFill>
                  <a:srgbClr val="C00000"/>
                </a:solidFill>
                <a:latin typeface="Calibri"/>
                <a:cs typeface="Calibri"/>
              </a:rPr>
              <a:t>14</a:t>
            </a:r>
            <a:r>
              <a:rPr sz="1800" b="1" spc="-25" dirty="0">
                <a:solidFill>
                  <a:srgbClr val="C00000"/>
                </a:solidFill>
                <a:latin typeface="Calibri"/>
                <a:cs typeface="Calibri"/>
              </a:rPr>
              <a:t>C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71550" y="990600"/>
            <a:ext cx="7105650" cy="5386705"/>
            <a:chOff x="971550" y="990600"/>
            <a:chExt cx="7105650" cy="53867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1550" y="990600"/>
              <a:ext cx="7105650" cy="517207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43175" y="5676900"/>
              <a:ext cx="1871726" cy="700087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304800" y="47625"/>
            <a:ext cx="7686675" cy="76027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27940" rIns="0" bIns="0" rtlCol="0">
            <a:spAutoFit/>
          </a:bodyPr>
          <a:lstStyle/>
          <a:p>
            <a:pPr marL="2408555">
              <a:lnSpc>
                <a:spcPts val="2865"/>
              </a:lnSpc>
              <a:spcBef>
                <a:spcPts val="220"/>
              </a:spcBef>
            </a:pPr>
            <a:r>
              <a:rPr sz="2400" b="1" spc="-10" dirty="0">
                <a:latin typeface="Calibri"/>
                <a:cs typeface="Calibri"/>
              </a:rPr>
              <a:t>Brochette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mode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lang="pl-PL" sz="2400" b="1" spc="-45" dirty="0" err="1">
                <a:latin typeface="Calibri"/>
                <a:cs typeface="Calibri"/>
              </a:rPr>
              <a:t>at</a:t>
            </a:r>
            <a:r>
              <a:rPr lang="pl-PL" sz="2400" b="1" spc="-45" dirty="0">
                <a:latin typeface="Calibri"/>
                <a:cs typeface="Calibri"/>
              </a:rPr>
              <a:t> LISE</a:t>
            </a:r>
            <a:r>
              <a:rPr sz="2400" spc="-20" dirty="0">
                <a:latin typeface="Calibri"/>
                <a:cs typeface="Calibri"/>
              </a:rPr>
              <a:t>2022</a:t>
            </a:r>
            <a:r>
              <a:rPr lang="pl-PL" sz="2400" spc="-20" dirty="0">
                <a:latin typeface="Calibri"/>
                <a:cs typeface="Calibri"/>
              </a:rPr>
              <a:t>, GANIL</a:t>
            </a:r>
            <a:endParaRPr sz="2400" dirty="0">
              <a:latin typeface="Calibri"/>
              <a:cs typeface="Calibri"/>
            </a:endParaRPr>
          </a:p>
          <a:p>
            <a:pPr marL="96520">
              <a:lnSpc>
                <a:spcPts val="2865"/>
              </a:lnSpc>
            </a:pPr>
            <a:r>
              <a:rPr sz="2400" dirty="0">
                <a:latin typeface="Calibri"/>
                <a:cs typeface="Calibri"/>
              </a:rPr>
              <a:t>1)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Nuclear,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2)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Coulomb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excitation,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3)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isomer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beta-decays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47645" y="5814705"/>
            <a:ext cx="1102995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55"/>
              </a:lnSpc>
            </a:pPr>
            <a:r>
              <a:rPr sz="2400" b="1" dirty="0">
                <a:solidFill>
                  <a:schemeClr val="bg1"/>
                </a:solidFill>
                <a:latin typeface="Arial"/>
                <a:cs typeface="Arial"/>
              </a:rPr>
              <a:t>LISE</a:t>
            </a:r>
            <a:r>
              <a:rPr sz="2400" b="1" spc="-3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chemeClr val="bg1"/>
                </a:solidFill>
                <a:latin typeface="Arial"/>
                <a:cs typeface="Arial"/>
              </a:rPr>
              <a:t>20</a:t>
            </a:r>
            <a:endParaRPr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38860" y="5773102"/>
            <a:ext cx="35750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solidFill>
                  <a:schemeClr val="bg1"/>
                </a:solidFill>
                <a:latin typeface="Arial"/>
                <a:cs typeface="Arial"/>
              </a:rPr>
              <a:t>22</a:t>
            </a:r>
            <a:endParaRPr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553325" y="2431224"/>
            <a:ext cx="4953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chemeClr val="bg1"/>
                </a:solidFill>
                <a:latin typeface="Arial"/>
                <a:cs typeface="Arial"/>
              </a:rPr>
              <a:t>ZDD</a:t>
            </a:r>
            <a:endParaRPr sz="1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257925" y="2733801"/>
            <a:ext cx="1962150" cy="267970"/>
          </a:xfrm>
          <a:custGeom>
            <a:avLst/>
            <a:gdLst/>
            <a:ahLst/>
            <a:cxnLst/>
            <a:rect l="l" t="t" r="r" b="b"/>
            <a:pathLst>
              <a:path w="1962150" h="267969">
                <a:moveTo>
                  <a:pt x="107823" y="154050"/>
                </a:moveTo>
                <a:lnTo>
                  <a:pt x="0" y="222758"/>
                </a:lnTo>
                <a:lnTo>
                  <a:pt x="119634" y="267843"/>
                </a:lnTo>
                <a:lnTo>
                  <a:pt x="115903" y="231901"/>
                </a:lnTo>
                <a:lnTo>
                  <a:pt x="96647" y="231901"/>
                </a:lnTo>
                <a:lnTo>
                  <a:pt x="92710" y="193928"/>
                </a:lnTo>
                <a:lnTo>
                  <a:pt x="111756" y="191948"/>
                </a:lnTo>
                <a:lnTo>
                  <a:pt x="107823" y="154050"/>
                </a:lnTo>
                <a:close/>
              </a:path>
              <a:path w="1962150" h="267969">
                <a:moveTo>
                  <a:pt x="111756" y="191948"/>
                </a:moveTo>
                <a:lnTo>
                  <a:pt x="92710" y="193928"/>
                </a:lnTo>
                <a:lnTo>
                  <a:pt x="96647" y="231901"/>
                </a:lnTo>
                <a:lnTo>
                  <a:pt x="115697" y="229920"/>
                </a:lnTo>
                <a:lnTo>
                  <a:pt x="111756" y="191948"/>
                </a:lnTo>
                <a:close/>
              </a:path>
              <a:path w="1962150" h="267969">
                <a:moveTo>
                  <a:pt x="115697" y="229920"/>
                </a:moveTo>
                <a:lnTo>
                  <a:pt x="96647" y="231901"/>
                </a:lnTo>
                <a:lnTo>
                  <a:pt x="115903" y="231901"/>
                </a:lnTo>
                <a:lnTo>
                  <a:pt x="115697" y="229920"/>
                </a:lnTo>
                <a:close/>
              </a:path>
              <a:path w="1962150" h="267969">
                <a:moveTo>
                  <a:pt x="1958085" y="0"/>
                </a:moveTo>
                <a:lnTo>
                  <a:pt x="111756" y="191948"/>
                </a:lnTo>
                <a:lnTo>
                  <a:pt x="115697" y="229920"/>
                </a:lnTo>
                <a:lnTo>
                  <a:pt x="1962023" y="37846"/>
                </a:lnTo>
                <a:lnTo>
                  <a:pt x="195808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70497" y="3273742"/>
            <a:ext cx="702310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spc="-30" dirty="0">
                <a:latin typeface="Arial"/>
                <a:cs typeface="Arial"/>
              </a:rPr>
              <a:t>CATS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21067" y="1419478"/>
            <a:ext cx="1381760" cy="1924050"/>
          </a:xfrm>
          <a:custGeom>
            <a:avLst/>
            <a:gdLst/>
            <a:ahLst/>
            <a:cxnLst/>
            <a:rect l="l" t="t" r="r" b="b"/>
            <a:pathLst>
              <a:path w="1381760" h="1924050">
                <a:moveTo>
                  <a:pt x="395833" y="77851"/>
                </a:moveTo>
                <a:lnTo>
                  <a:pt x="291299" y="4318"/>
                </a:lnTo>
                <a:lnTo>
                  <a:pt x="285623" y="42011"/>
                </a:lnTo>
                <a:lnTo>
                  <a:pt x="5664" y="0"/>
                </a:lnTo>
                <a:lnTo>
                  <a:pt x="0" y="37592"/>
                </a:lnTo>
                <a:lnTo>
                  <a:pt x="279958" y="79717"/>
                </a:lnTo>
                <a:lnTo>
                  <a:pt x="274307" y="117348"/>
                </a:lnTo>
                <a:lnTo>
                  <a:pt x="381368" y="82550"/>
                </a:lnTo>
                <a:lnTo>
                  <a:pt x="395833" y="77851"/>
                </a:lnTo>
                <a:close/>
              </a:path>
              <a:path w="1381760" h="1924050">
                <a:moveTo>
                  <a:pt x="1381417" y="866521"/>
                </a:moveTo>
                <a:lnTo>
                  <a:pt x="1256830" y="894715"/>
                </a:lnTo>
                <a:lnTo>
                  <a:pt x="1280947" y="924179"/>
                </a:lnTo>
                <a:lnTo>
                  <a:pt x="95542" y="1894078"/>
                </a:lnTo>
                <a:lnTo>
                  <a:pt x="119672" y="1923542"/>
                </a:lnTo>
                <a:lnTo>
                  <a:pt x="1305077" y="953643"/>
                </a:lnTo>
                <a:lnTo>
                  <a:pt x="1329220" y="983107"/>
                </a:lnTo>
                <a:lnTo>
                  <a:pt x="1360995" y="912114"/>
                </a:lnTo>
                <a:lnTo>
                  <a:pt x="1381417" y="866521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8739" y="855662"/>
            <a:ext cx="810895" cy="55310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75565" marR="5080" indent="-63500">
              <a:lnSpc>
                <a:spcPct val="100800"/>
              </a:lnSpc>
              <a:spcBef>
                <a:spcPts val="85"/>
              </a:spcBef>
            </a:pPr>
            <a:r>
              <a:rPr sz="1800" b="1" spc="-30" dirty="0">
                <a:latin typeface="Arial"/>
                <a:cs typeface="Arial"/>
              </a:rPr>
              <a:t>ACTAR </a:t>
            </a:r>
            <a:r>
              <a:rPr sz="1800" b="1" spc="-25" dirty="0">
                <a:latin typeface="Arial"/>
                <a:cs typeface="Arial"/>
              </a:rPr>
              <a:t>TPC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53325" y="3990975"/>
            <a:ext cx="231013" cy="239902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6718810" y="3997547"/>
            <a:ext cx="132461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chemeClr val="bg1"/>
                </a:solidFill>
                <a:latin typeface="Arial"/>
                <a:cs typeface="Arial"/>
              </a:rPr>
              <a:t>EXOGAM</a:t>
            </a:r>
            <a:r>
              <a:rPr sz="1800" b="1" spc="-5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chemeClr val="bg1"/>
                </a:solidFill>
                <a:latin typeface="Arial"/>
                <a:cs typeface="Arial"/>
              </a:rPr>
              <a:t>0°</a:t>
            </a:r>
            <a:endParaRPr sz="1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543675" y="5834062"/>
            <a:ext cx="113411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dirty="0">
                <a:solidFill>
                  <a:srgbClr val="FFFFFF"/>
                </a:solidFill>
                <a:latin typeface="Arial"/>
                <a:cs typeface="Arial"/>
              </a:rPr>
              <a:t>Photo:</a:t>
            </a:r>
            <a:r>
              <a:rPr sz="1200" b="1" i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Arial"/>
                <a:cs typeface="Arial"/>
              </a:rPr>
              <a:t>V.</a:t>
            </a:r>
            <a:r>
              <a:rPr sz="1200" b="1" i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i="1" spc="-20" dirty="0">
                <a:solidFill>
                  <a:srgbClr val="FFFFFF"/>
                </a:solidFill>
                <a:latin typeface="Arial"/>
                <a:cs typeface="Arial"/>
              </a:rPr>
              <a:t>Morel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092452" y="3048000"/>
            <a:ext cx="2056130" cy="1819910"/>
          </a:xfrm>
          <a:custGeom>
            <a:avLst/>
            <a:gdLst/>
            <a:ahLst/>
            <a:cxnLst/>
            <a:rect l="l" t="t" r="r" b="b"/>
            <a:pathLst>
              <a:path w="2056129" h="1819910">
                <a:moveTo>
                  <a:pt x="1957888" y="61394"/>
                </a:moveTo>
                <a:lnTo>
                  <a:pt x="0" y="1790827"/>
                </a:lnTo>
                <a:lnTo>
                  <a:pt x="25146" y="1819402"/>
                </a:lnTo>
                <a:lnTo>
                  <a:pt x="1983158" y="89971"/>
                </a:lnTo>
                <a:lnTo>
                  <a:pt x="1957888" y="61394"/>
                </a:lnTo>
                <a:close/>
              </a:path>
              <a:path w="2056129" h="1819910">
                <a:moveTo>
                  <a:pt x="2036476" y="48767"/>
                </a:moveTo>
                <a:lnTo>
                  <a:pt x="1972183" y="48767"/>
                </a:lnTo>
                <a:lnTo>
                  <a:pt x="1997456" y="77342"/>
                </a:lnTo>
                <a:lnTo>
                  <a:pt x="1983158" y="89971"/>
                </a:lnTo>
                <a:lnTo>
                  <a:pt x="2008377" y="118490"/>
                </a:lnTo>
                <a:lnTo>
                  <a:pt x="2036476" y="48767"/>
                </a:lnTo>
                <a:close/>
              </a:path>
              <a:path w="2056129" h="1819910">
                <a:moveTo>
                  <a:pt x="1972183" y="48767"/>
                </a:moveTo>
                <a:lnTo>
                  <a:pt x="1957888" y="61394"/>
                </a:lnTo>
                <a:lnTo>
                  <a:pt x="1983158" y="89971"/>
                </a:lnTo>
                <a:lnTo>
                  <a:pt x="1997456" y="77342"/>
                </a:lnTo>
                <a:lnTo>
                  <a:pt x="1972183" y="48767"/>
                </a:lnTo>
                <a:close/>
              </a:path>
              <a:path w="2056129" h="1819910">
                <a:moveTo>
                  <a:pt x="2056130" y="0"/>
                </a:moveTo>
                <a:lnTo>
                  <a:pt x="1932686" y="32892"/>
                </a:lnTo>
                <a:lnTo>
                  <a:pt x="1957888" y="61394"/>
                </a:lnTo>
                <a:lnTo>
                  <a:pt x="1972183" y="48767"/>
                </a:lnTo>
                <a:lnTo>
                  <a:pt x="2036476" y="48767"/>
                </a:lnTo>
                <a:lnTo>
                  <a:pt x="205613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052194" y="4928806"/>
            <a:ext cx="1299845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dirty="0">
                <a:solidFill>
                  <a:schemeClr val="bg1"/>
                </a:solidFill>
                <a:latin typeface="Arial"/>
                <a:cs typeface="Arial"/>
              </a:rPr>
              <a:t>Annular</a:t>
            </a:r>
            <a:r>
              <a:rPr sz="2000" b="1" spc="-5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chemeClr val="bg1"/>
                </a:solidFill>
                <a:latin typeface="Arial"/>
                <a:cs typeface="Arial"/>
              </a:rPr>
              <a:t>Si</a:t>
            </a:r>
            <a:endParaRPr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473708" y="2857500"/>
            <a:ext cx="1869439" cy="1548130"/>
          </a:xfrm>
          <a:custGeom>
            <a:avLst/>
            <a:gdLst/>
            <a:ahLst/>
            <a:cxnLst/>
            <a:rect l="l" t="t" r="r" b="b"/>
            <a:pathLst>
              <a:path w="1869439" h="1548129">
                <a:moveTo>
                  <a:pt x="1768629" y="58114"/>
                </a:moveTo>
                <a:lnTo>
                  <a:pt x="0" y="1518285"/>
                </a:lnTo>
                <a:lnTo>
                  <a:pt x="24256" y="1547622"/>
                </a:lnTo>
                <a:lnTo>
                  <a:pt x="1792865" y="87468"/>
                </a:lnTo>
                <a:lnTo>
                  <a:pt x="1768629" y="58114"/>
                </a:lnTo>
                <a:close/>
              </a:path>
              <a:path w="1869439" h="1548129">
                <a:moveTo>
                  <a:pt x="1848543" y="45974"/>
                </a:moveTo>
                <a:lnTo>
                  <a:pt x="1783333" y="45974"/>
                </a:lnTo>
                <a:lnTo>
                  <a:pt x="1807590" y="75311"/>
                </a:lnTo>
                <a:lnTo>
                  <a:pt x="1792865" y="87468"/>
                </a:lnTo>
                <a:lnTo>
                  <a:pt x="1817115" y="116839"/>
                </a:lnTo>
                <a:lnTo>
                  <a:pt x="1848543" y="45974"/>
                </a:lnTo>
                <a:close/>
              </a:path>
              <a:path w="1869439" h="1548129">
                <a:moveTo>
                  <a:pt x="1783333" y="45974"/>
                </a:moveTo>
                <a:lnTo>
                  <a:pt x="1768629" y="58114"/>
                </a:lnTo>
                <a:lnTo>
                  <a:pt x="1792865" y="87468"/>
                </a:lnTo>
                <a:lnTo>
                  <a:pt x="1807590" y="75311"/>
                </a:lnTo>
                <a:lnTo>
                  <a:pt x="1783333" y="45974"/>
                </a:lnTo>
                <a:close/>
              </a:path>
              <a:path w="1869439" h="1548129">
                <a:moveTo>
                  <a:pt x="1868931" y="0"/>
                </a:moveTo>
                <a:lnTo>
                  <a:pt x="1744344" y="28701"/>
                </a:lnTo>
                <a:lnTo>
                  <a:pt x="1768629" y="58114"/>
                </a:lnTo>
                <a:lnTo>
                  <a:pt x="1783333" y="45974"/>
                </a:lnTo>
                <a:lnTo>
                  <a:pt x="1848543" y="45974"/>
                </a:lnTo>
                <a:lnTo>
                  <a:pt x="1868931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89902" y="4223956"/>
            <a:ext cx="902969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8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PARIS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89902" y="4500562"/>
            <a:ext cx="12363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8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EXOGAM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182605" y="2857086"/>
            <a:ext cx="3867150" cy="2581275"/>
          </a:xfrm>
          <a:prstGeom prst="rect">
            <a:avLst/>
          </a:prstGeom>
          <a:solidFill>
            <a:srgbClr val="006FC0"/>
          </a:solidFill>
        </p:spPr>
        <p:txBody>
          <a:bodyPr vert="horz" wrap="square" lIns="0" tIns="25400" rIns="0" bIns="0" rtlCol="0">
            <a:spAutoFit/>
          </a:bodyPr>
          <a:lstStyle/>
          <a:p>
            <a:pPr marL="439420" marR="144780" indent="-343535">
              <a:lnSpc>
                <a:spcPct val="100800"/>
              </a:lnSpc>
              <a:spcBef>
                <a:spcPts val="200"/>
              </a:spcBef>
              <a:buAutoNum type="arabicPeriod"/>
              <a:tabLst>
                <a:tab pos="439420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”Study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8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deformed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spherical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2+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states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via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Coulomb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excitation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 first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time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measurement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PDR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34Si,”</a:t>
            </a:r>
            <a:r>
              <a:rPr sz="1800" spc="3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R.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Lica,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S. Calinescu,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O.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Sorlin,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al.</a:t>
            </a:r>
            <a:endParaRPr sz="1800" dirty="0">
              <a:latin typeface="Calibri"/>
              <a:cs typeface="Calibri"/>
            </a:endParaRPr>
          </a:p>
          <a:p>
            <a:pPr marL="439420" indent="-342900">
              <a:lnSpc>
                <a:spcPts val="2100"/>
              </a:lnSpc>
              <a:buAutoNum type="arabicPeriod"/>
              <a:tabLst>
                <a:tab pos="439420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„Study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Proton/Neutron</a:t>
            </a:r>
            <a:endParaRPr sz="1800" dirty="0">
              <a:latin typeface="Calibri"/>
              <a:cs typeface="Calibri"/>
            </a:endParaRPr>
          </a:p>
          <a:p>
            <a:pPr marL="439420" marR="156845">
              <a:lnSpc>
                <a:spcPct val="1008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contribution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along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Silicium</a:t>
            </a:r>
            <a:r>
              <a:rPr sz="18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isotopic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chain”</a:t>
            </a:r>
            <a:r>
              <a:rPr sz="1800" spc="3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S.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Grévy,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R.</a:t>
            </a:r>
            <a:r>
              <a:rPr sz="18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Thomas,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O.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Sorlin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al.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043669" y="5644515"/>
            <a:ext cx="22459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being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analyzed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6" name="object 2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582150" y="66675"/>
            <a:ext cx="2609850" cy="942975"/>
          </a:xfrm>
          <a:prstGeom prst="rect">
            <a:avLst/>
          </a:prstGeom>
        </p:spPr>
      </p:pic>
      <p:sp>
        <p:nvSpPr>
          <p:cNvPr id="27" name="Prostokąt 26">
            <a:extLst>
              <a:ext uri="{FF2B5EF4-FFF2-40B4-BE49-F238E27FC236}">
                <a16:creationId xmlns:a16="http://schemas.microsoft.com/office/drawing/2014/main" id="{6BEF9363-1A5D-4DB0-8C28-465DC7432F57}"/>
              </a:ext>
            </a:extLst>
          </p:cNvPr>
          <p:cNvSpPr/>
          <p:nvPr/>
        </p:nvSpPr>
        <p:spPr>
          <a:xfrm rot="21016127">
            <a:off x="1433683" y="1903313"/>
            <a:ext cx="6096000" cy="92333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pl-PL" b="1" dirty="0"/>
              <a:t>S. </a:t>
            </a:r>
            <a:r>
              <a:rPr lang="pl-PL" b="1" dirty="0" err="1"/>
              <a:t>Grevy</a:t>
            </a:r>
            <a:r>
              <a:rPr lang="en-US" dirty="0"/>
              <a:t>, "Study of proton and neutron contributions to the excitation of the 2+ states in Si isotopes between N=20 and N=28", </a:t>
            </a:r>
            <a:r>
              <a:rPr lang="en-US" dirty="0">
                <a:solidFill>
                  <a:srgbClr val="FF0000"/>
                </a:solidFill>
              </a:rPr>
              <a:t>talk  on Monday, 15:05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582275" y="609600"/>
            <a:ext cx="1609725" cy="1504950"/>
            <a:chOff x="10582275" y="609600"/>
            <a:chExt cx="1609725" cy="15049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82275" y="1971675"/>
              <a:ext cx="1609725" cy="14287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582275" y="609600"/>
              <a:ext cx="1609725" cy="1371600"/>
            </a:xfrm>
            <a:custGeom>
              <a:avLst/>
              <a:gdLst/>
              <a:ahLst/>
              <a:cxnLst/>
              <a:rect l="l" t="t" r="r" b="b"/>
              <a:pathLst>
                <a:path w="1609725" h="1371600">
                  <a:moveTo>
                    <a:pt x="1609725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1609725" y="1371600"/>
                  </a:lnTo>
                  <a:lnTo>
                    <a:pt x="1609725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8600" y="727073"/>
            <a:ext cx="9799320" cy="747255"/>
          </a:xfrm>
          <a:prstGeom prst="rect">
            <a:avLst/>
          </a:prstGeom>
        </p:spPr>
        <p:txBody>
          <a:bodyPr vert="horz" wrap="square" lIns="0" tIns="138048" rIns="0" bIns="0" rtlCol="0">
            <a:spAutoFit/>
          </a:bodyPr>
          <a:lstStyle/>
          <a:p>
            <a:pPr marL="1042035">
              <a:lnSpc>
                <a:spcPct val="100000"/>
              </a:lnSpc>
              <a:spcBef>
                <a:spcPts val="130"/>
              </a:spcBef>
            </a:pPr>
            <a:r>
              <a:rPr lang="pl-PL" sz="39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plan</a:t>
            </a:r>
            <a:endParaRPr sz="395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18260" y="2209800"/>
            <a:ext cx="7620000" cy="2594300"/>
          </a:xfrm>
          <a:prstGeom prst="rect">
            <a:avLst/>
          </a:prstGeom>
        </p:spPr>
        <p:txBody>
          <a:bodyPr vert="horz" wrap="square" lIns="0" tIns="23241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830"/>
              </a:spcBef>
              <a:buFont typeface="Wingdings"/>
              <a:buChar char=""/>
              <a:tabLst>
                <a:tab pos="355600" algn="l"/>
              </a:tabLst>
            </a:pPr>
            <a:r>
              <a:rPr sz="2750" b="1" dirty="0">
                <a:latin typeface="Calibri"/>
                <a:cs typeface="Calibri"/>
              </a:rPr>
              <a:t>The</a:t>
            </a:r>
            <a:r>
              <a:rPr sz="2750" b="1" spc="25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concept</a:t>
            </a:r>
            <a:r>
              <a:rPr sz="2750" b="1" spc="45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of</a:t>
            </a:r>
            <a:r>
              <a:rPr sz="2750" b="1" spc="15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the</a:t>
            </a:r>
            <a:r>
              <a:rPr sz="2750" b="1" spc="105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PARIS</a:t>
            </a:r>
            <a:r>
              <a:rPr sz="2750" b="1" spc="55" dirty="0">
                <a:latin typeface="Calibri"/>
                <a:cs typeface="Calibri"/>
              </a:rPr>
              <a:t> </a:t>
            </a:r>
            <a:r>
              <a:rPr lang="pl-PL" sz="2750" b="1" spc="-10" dirty="0" err="1">
                <a:latin typeface="Calibri"/>
                <a:cs typeface="Calibri"/>
              </a:rPr>
              <a:t>array</a:t>
            </a:r>
            <a:r>
              <a:rPr lang="pl-PL" sz="2750" b="1" spc="-10" dirty="0">
                <a:latin typeface="Calibri"/>
                <a:cs typeface="Calibri"/>
              </a:rPr>
              <a:t> and </a:t>
            </a:r>
            <a:r>
              <a:rPr lang="pl-PL" sz="2750" b="1" spc="-10" dirty="0" err="1">
                <a:latin typeface="Calibri"/>
                <a:cs typeface="Calibri"/>
              </a:rPr>
              <a:t>initial</a:t>
            </a:r>
            <a:r>
              <a:rPr lang="pl-PL" sz="2750" b="1" spc="-10" dirty="0">
                <a:latin typeface="Calibri"/>
                <a:cs typeface="Calibri"/>
              </a:rPr>
              <a:t> </a:t>
            </a:r>
            <a:r>
              <a:rPr lang="pl-PL" sz="2750" b="1" spc="-10" dirty="0" err="1">
                <a:latin typeface="Calibri"/>
                <a:cs typeface="Calibri"/>
              </a:rPr>
              <a:t>tests</a:t>
            </a:r>
            <a:endParaRPr sz="275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810"/>
              </a:spcBef>
              <a:buFont typeface="Wingdings"/>
              <a:buChar char=""/>
              <a:tabLst>
                <a:tab pos="355600" algn="l"/>
              </a:tabLst>
            </a:pPr>
            <a:r>
              <a:rPr sz="2750" b="1" dirty="0">
                <a:latin typeface="Calibri"/>
                <a:cs typeface="Calibri"/>
              </a:rPr>
              <a:t>Physics</a:t>
            </a:r>
            <a:r>
              <a:rPr sz="2750" b="1" spc="50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done</a:t>
            </a:r>
            <a:r>
              <a:rPr sz="2750" b="1" spc="35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with</a:t>
            </a:r>
            <a:r>
              <a:rPr sz="2750" b="1" spc="60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PARIS</a:t>
            </a:r>
            <a:endParaRPr sz="275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735"/>
              </a:spcBef>
              <a:buFont typeface="Wingdings"/>
              <a:buChar char=""/>
              <a:tabLst>
                <a:tab pos="355600" algn="l"/>
                <a:tab pos="3075940" algn="l"/>
              </a:tabLst>
            </a:pPr>
            <a:r>
              <a:rPr lang="pl-PL" sz="2750" b="1" dirty="0" err="1">
                <a:latin typeface="Calibri"/>
                <a:cs typeface="Calibri"/>
              </a:rPr>
              <a:t>Future</a:t>
            </a:r>
            <a:r>
              <a:rPr lang="pl-PL" sz="2750" b="1" dirty="0">
                <a:latin typeface="Calibri"/>
                <a:cs typeface="Calibri"/>
              </a:rPr>
              <a:t> and </a:t>
            </a:r>
            <a:r>
              <a:rPr lang="pl-PL" sz="2750" b="1" dirty="0" err="1">
                <a:latin typeface="Calibri"/>
                <a:cs typeface="Calibri"/>
              </a:rPr>
              <a:t>summary</a:t>
            </a:r>
            <a:endParaRPr sz="27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30"/>
              </a:spcBef>
              <a:tabLst>
                <a:tab pos="355600" algn="l"/>
              </a:tabLst>
            </a:pPr>
            <a:endParaRPr sz="275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219825" y="66675"/>
            <a:ext cx="5972175" cy="5924550"/>
            <a:chOff x="6219825" y="66675"/>
            <a:chExt cx="5972175" cy="59245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82275" y="1971675"/>
              <a:ext cx="1609725" cy="14287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19825" y="1581150"/>
              <a:ext cx="5876925" cy="441007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82150" y="66675"/>
              <a:ext cx="2609850" cy="942975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27083" y="66675"/>
            <a:ext cx="8912543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NFS: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Nuclear structure studies using neutron inelastic scattering reactions, example of the pygmy resonance in </a:t>
            </a:r>
            <a:r>
              <a:rPr lang="en-US" sz="2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140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endParaRPr sz="2800" spc="-1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5250" y="1581150"/>
            <a:ext cx="5876925" cy="4410075"/>
          </a:xfrm>
          <a:prstGeom prst="rect">
            <a:avLst/>
          </a:prstGeom>
        </p:spPr>
      </p:pic>
      <p:sp>
        <p:nvSpPr>
          <p:cNvPr id="11" name="Prostokąt 10">
            <a:extLst>
              <a:ext uri="{FF2B5EF4-FFF2-40B4-BE49-F238E27FC236}">
                <a16:creationId xmlns:a16="http://schemas.microsoft.com/office/drawing/2014/main" id="{D56446C4-9F33-433F-B1B1-104DE7E37DA4}"/>
              </a:ext>
            </a:extLst>
          </p:cNvPr>
          <p:cNvSpPr/>
          <p:nvPr/>
        </p:nvSpPr>
        <p:spPr>
          <a:xfrm rot="21016127">
            <a:off x="1862977" y="2933048"/>
            <a:ext cx="6096000" cy="646331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pl-PL" b="1" dirty="0"/>
              <a:t>P</a:t>
            </a:r>
            <a:r>
              <a:rPr lang="en-US" b="1" dirty="0"/>
              <a:t>. </a:t>
            </a:r>
            <a:r>
              <a:rPr lang="en-US" b="1" dirty="0" err="1"/>
              <a:t>Miriot-Jaubert</a:t>
            </a:r>
            <a:r>
              <a:rPr lang="en-US" dirty="0"/>
              <a:t>, " First study of the PDR via neutron inelastic scattering at GANIL-SPIRAL2/NFS ", </a:t>
            </a:r>
            <a:r>
              <a:rPr lang="en-US" dirty="0">
                <a:solidFill>
                  <a:srgbClr val="FF0000"/>
                </a:solidFill>
              </a:rPr>
              <a:t>talk  on </a:t>
            </a:r>
            <a:r>
              <a:rPr lang="pl-PL" dirty="0" err="1">
                <a:solidFill>
                  <a:srgbClr val="FF0000"/>
                </a:solidFill>
              </a:rPr>
              <a:t>Tuesday</a:t>
            </a:r>
            <a:r>
              <a:rPr lang="en-US" dirty="0">
                <a:solidFill>
                  <a:srgbClr val="FF0000"/>
                </a:solidFill>
              </a:rPr>
              <a:t>, 1</a:t>
            </a:r>
            <a:r>
              <a:rPr lang="pl-PL" dirty="0">
                <a:solidFill>
                  <a:srgbClr val="FF0000"/>
                </a:solidFill>
              </a:rPr>
              <a:t>8</a:t>
            </a:r>
            <a:r>
              <a:rPr lang="en-US" dirty="0">
                <a:solidFill>
                  <a:srgbClr val="FF0000"/>
                </a:solidFill>
              </a:rPr>
              <a:t>:05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e 35"/>
          <p:cNvGrpSpPr/>
          <p:nvPr/>
        </p:nvGrpSpPr>
        <p:grpSpPr>
          <a:xfrm>
            <a:off x="251988" y="1327255"/>
            <a:ext cx="4713716" cy="2277310"/>
            <a:chOff x="686017" y="1105385"/>
            <a:chExt cx="6035888" cy="2508667"/>
          </a:xfrm>
        </p:grpSpPr>
        <p:grpSp>
          <p:nvGrpSpPr>
            <p:cNvPr id="37" name="Groupe 36"/>
            <p:cNvGrpSpPr/>
            <p:nvPr/>
          </p:nvGrpSpPr>
          <p:grpSpPr>
            <a:xfrm>
              <a:off x="686017" y="1105385"/>
              <a:ext cx="5943465" cy="2508667"/>
              <a:chOff x="2156511" y="304625"/>
              <a:chExt cx="5943465" cy="2508667"/>
            </a:xfrm>
          </p:grpSpPr>
          <p:pic>
            <p:nvPicPr>
              <p:cNvPr id="41" name="Image 40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28" t="-1714" r="17128" b="35301"/>
              <a:stretch/>
            </p:blipFill>
            <p:spPr>
              <a:xfrm>
                <a:off x="4139952" y="980728"/>
                <a:ext cx="3960024" cy="1832564"/>
              </a:xfrm>
              <a:prstGeom prst="rect">
                <a:avLst/>
              </a:prstGeom>
            </p:spPr>
          </p:pic>
          <p:pic>
            <p:nvPicPr>
              <p:cNvPr id="42" name="Image 4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2494" y="1143240"/>
                <a:ext cx="147428" cy="108000"/>
              </a:xfrm>
              <a:prstGeom prst="rect">
                <a:avLst/>
              </a:prstGeom>
            </p:spPr>
          </p:pic>
          <p:pic>
            <p:nvPicPr>
              <p:cNvPr id="43" name="Image 4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18494" y="1107240"/>
                <a:ext cx="499930" cy="387821"/>
              </a:xfrm>
              <a:prstGeom prst="rect">
                <a:avLst/>
              </a:prstGeom>
            </p:spPr>
          </p:pic>
          <p:sp>
            <p:nvSpPr>
              <p:cNvPr id="44" name="ZoneTexte 43"/>
              <p:cNvSpPr txBox="1"/>
              <p:nvPr/>
            </p:nvSpPr>
            <p:spPr>
              <a:xfrm>
                <a:off x="2156511" y="304625"/>
                <a:ext cx="5904656" cy="20342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fr-FR" sz="1200" dirty="0">
                  <a:latin typeface="Batang" pitchFamily="18" charset="-127"/>
                  <a:ea typeface="Batang" pitchFamily="18" charset="-127"/>
                  <a:sym typeface="Wingdings 2"/>
                </a:endParaRPr>
              </a:p>
              <a:p>
                <a:r>
                  <a:rPr lang="en-US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       238</a:t>
                </a:r>
                <a:r>
                  <a:rPr lang="en-US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 +</a:t>
                </a:r>
                <a:r>
                  <a:rPr lang="fr-FR" dirty="0">
                    <a:latin typeface="Times New Roman" panose="02020603050405020304" pitchFamily="18" charset="0"/>
                    <a:ea typeface="Batang" pitchFamily="18" charset="-127"/>
                    <a:sym typeface="Wingdings 2"/>
                  </a:rPr>
                  <a:t> </a:t>
                </a:r>
                <a:r>
                  <a:rPr lang="en-US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9</a:t>
                </a:r>
                <a:r>
                  <a:rPr lang="en-US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Be</a:t>
                </a:r>
                <a:r>
                  <a:rPr lang="fr-FR" dirty="0">
                    <a:latin typeface="Times New Roman" panose="02020603050405020304" pitchFamily="18" charset="0"/>
                    <a:ea typeface="Batang" pitchFamily="18" charset="-127"/>
                    <a:sym typeface="Wingdings 2"/>
                  </a:rPr>
                  <a:t> </a:t>
                </a:r>
                <a:r>
                  <a:rPr lang="fr-FR" dirty="0">
                    <a:latin typeface="Times New Roman" panose="02020603050405020304" pitchFamily="18" charset="0"/>
                    <a:ea typeface="Batang" pitchFamily="18" charset="-127"/>
                    <a:sym typeface="Wingdings" panose="05000000000000000000" pitchFamily="2" charset="2"/>
                  </a:rPr>
                  <a:t></a:t>
                </a:r>
                <a:r>
                  <a:rPr lang="en-US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247</a:t>
                </a:r>
                <a:r>
                  <a:rPr lang="en-US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Cm</a:t>
                </a:r>
                <a:r>
                  <a:rPr lang="en-US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 (</a:t>
                </a:r>
                <a:r>
                  <a:rPr lang="en-US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E*</a:t>
                </a:r>
                <a:r>
                  <a:rPr lang="en-US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 43MeV)</a:t>
                </a:r>
                <a:endParaRPr lang="en-US" b="1" baseline="300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r>
                  <a:rPr lang="en-US" sz="12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        (5.88MeV/u)     (500g/cm2)</a:t>
                </a:r>
                <a:r>
                  <a:rPr lang="en-US" sz="12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endParaRPr lang="fr-FR" sz="1200" b="1" dirty="0">
                  <a:latin typeface="Times New Roman" panose="02020603050405020304" pitchFamily="18" charset="0"/>
                  <a:ea typeface="Batang" pitchFamily="18" charset="-127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:r>
                  <a:rPr lang="fr-FR" sz="1600" dirty="0">
                    <a:latin typeface="Batang" pitchFamily="18" charset="-127"/>
                    <a:ea typeface="Batang" pitchFamily="18" charset="-127"/>
                    <a:sym typeface="Wingdings" panose="05000000000000000000" pitchFamily="2" charset="2"/>
                  </a:rPr>
                  <a:t>			           </a:t>
                </a:r>
              </a:p>
              <a:p>
                <a:r>
                  <a:rPr lang="fr-FR" sz="1600" dirty="0">
                    <a:latin typeface="Batang" pitchFamily="18" charset="-127"/>
                    <a:ea typeface="Batang" pitchFamily="18" charset="-127"/>
                    <a:sym typeface="Wingdings" panose="05000000000000000000" pitchFamily="2" charset="2"/>
                  </a:rPr>
                  <a:t> 				</a:t>
                </a:r>
                <a:endParaRPr lang="fr-FR" sz="1200" i="1" dirty="0">
                  <a:latin typeface="Times New Roman" panose="02020603050405020304" pitchFamily="18" charset="0"/>
                  <a:ea typeface="Batang" pitchFamily="18" charset="-127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:r>
                  <a:rPr lang="fr-FR" sz="1600" dirty="0">
                    <a:latin typeface="Batang" pitchFamily="18" charset="-127"/>
                    <a:ea typeface="Batang" pitchFamily="18" charset="-127"/>
                    <a:sym typeface="Wingdings" panose="05000000000000000000" pitchFamily="2" charset="2"/>
                  </a:rPr>
                  <a:t>		                  </a:t>
                </a:r>
                <a:r>
                  <a:rPr lang="fr-FR" sz="1200" b="1" dirty="0">
                    <a:latin typeface="Times New Roman" panose="02020603050405020304" pitchFamily="18" charset="0"/>
                    <a:ea typeface="Batang" pitchFamily="18" charset="-127"/>
                    <a:cs typeface="Times New Roman" panose="02020603050405020304" pitchFamily="18" charset="0"/>
                    <a:sym typeface="Wingdings" panose="05000000000000000000" pitchFamily="2" charset="2"/>
                  </a:rPr>
                  <a:t>Ff1</a:t>
                </a:r>
              </a:p>
              <a:p>
                <a:r>
                  <a:rPr lang="fr-FR" sz="1200" dirty="0">
                    <a:latin typeface="Times New Roman" panose="02020603050405020304" pitchFamily="18" charset="0"/>
                    <a:ea typeface="Batang" pitchFamily="18" charset="-127"/>
                    <a:cs typeface="Times New Roman" panose="02020603050405020304" pitchFamily="18" charset="0"/>
                    <a:sym typeface="Wingdings" panose="05000000000000000000" pitchFamily="2" charset="2"/>
                  </a:rPr>
                  <a:t>                                                          </a:t>
                </a:r>
              </a:p>
              <a:p>
                <a:r>
                  <a:rPr lang="fr-FR" sz="1200" dirty="0">
                    <a:latin typeface="Times New Roman" panose="02020603050405020304" pitchFamily="18" charset="0"/>
                    <a:ea typeface="Batang" pitchFamily="18" charset="-127"/>
                    <a:cs typeface="Times New Roman" panose="02020603050405020304" pitchFamily="18" charset="0"/>
                    <a:sym typeface="Wingdings" panose="05000000000000000000" pitchFamily="2" charset="2"/>
                  </a:rPr>
                  <a:t>                                                         </a:t>
                </a:r>
                <a:r>
                  <a:rPr lang="fr-FR" sz="1200" b="1" dirty="0">
                    <a:latin typeface="Times New Roman" panose="02020603050405020304" pitchFamily="18" charset="0"/>
                    <a:ea typeface="Batang" pitchFamily="18" charset="-127"/>
                    <a:cs typeface="Times New Roman" panose="02020603050405020304" pitchFamily="18" charset="0"/>
                    <a:sym typeface="Wingdings" panose="05000000000000000000" pitchFamily="2" charset="2"/>
                  </a:rPr>
                  <a:t>Ff2          </a:t>
                </a:r>
                <a:r>
                  <a:rPr lang="fr-FR" sz="1200" b="1" dirty="0" err="1">
                    <a:latin typeface="Times New Roman" panose="02020603050405020304" pitchFamily="18" charset="0"/>
                    <a:ea typeface="Batang" pitchFamily="18" charset="-127"/>
                    <a:cs typeface="Times New Roman" panose="02020603050405020304" pitchFamily="18" charset="0"/>
                    <a:sym typeface="Wingdings" panose="05000000000000000000" pitchFamily="2" charset="2"/>
                  </a:rPr>
                  <a:t>Ff2</a:t>
                </a:r>
                <a:endParaRPr lang="fr-FR" sz="1200" b="1" dirty="0">
                  <a:latin typeface="Times New Roman" panose="02020603050405020304" pitchFamily="18" charset="0"/>
                  <a:ea typeface="Batang" pitchFamily="18" charset="-127"/>
                  <a:cs typeface="Times New Roman" panose="02020603050405020304" pitchFamily="18" charset="0"/>
                  <a:sym typeface="Wingdings 2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4695303" y="1963739"/>
                <a:ext cx="747799" cy="5040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6048000" y="1390663"/>
                <a:ext cx="373211" cy="31014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pic>
          <p:nvPicPr>
            <p:cNvPr id="38" name="Image 3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4901506" y="2888760"/>
              <a:ext cx="201600" cy="144000"/>
            </a:xfrm>
            <a:prstGeom prst="rect">
              <a:avLst/>
            </a:prstGeom>
          </p:spPr>
        </p:pic>
        <p:sp>
          <p:nvSpPr>
            <p:cNvPr id="39" name="ZoneTexte 38"/>
            <p:cNvSpPr txBox="1"/>
            <p:nvPr/>
          </p:nvSpPr>
          <p:spPr>
            <a:xfrm>
              <a:off x="4893410" y="2888760"/>
              <a:ext cx="330885" cy="3390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>
                  <a:solidFill>
                    <a:srgbClr val="92D050"/>
                  </a:solidFill>
                  <a:latin typeface="Batang" pitchFamily="18" charset="-127"/>
                  <a:ea typeface="Batang" pitchFamily="18" charset="-127"/>
                  <a:sym typeface="Symbol" panose="05050102010706020507" pitchFamily="18" charset="2"/>
                </a:rPr>
                <a:t></a:t>
              </a:r>
              <a:endParaRPr lang="fr-FR" sz="1400" b="1" dirty="0">
                <a:solidFill>
                  <a:srgbClr val="92D050"/>
                </a:solidFill>
                <a:latin typeface="Batang" pitchFamily="18" charset="-127"/>
                <a:ea typeface="Batang" pitchFamily="18" charset="-127"/>
                <a:sym typeface="Wingdings 2"/>
              </a:endParaRPr>
            </a:p>
          </p:txBody>
        </p:sp>
        <p:sp>
          <p:nvSpPr>
            <p:cNvPr id="40" name="ZoneTexte 39"/>
            <p:cNvSpPr txBox="1"/>
            <p:nvPr/>
          </p:nvSpPr>
          <p:spPr>
            <a:xfrm>
              <a:off x="6391020" y="2469247"/>
              <a:ext cx="330885" cy="3390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>
                  <a:solidFill>
                    <a:srgbClr val="92D050"/>
                  </a:solidFill>
                  <a:latin typeface="Batang" pitchFamily="18" charset="-127"/>
                  <a:ea typeface="Batang" pitchFamily="18" charset="-127"/>
                  <a:sym typeface="Symbol" panose="05050102010706020507" pitchFamily="18" charset="2"/>
                </a:rPr>
                <a:t></a:t>
              </a:r>
              <a:endParaRPr lang="fr-FR" sz="1400" b="1" dirty="0">
                <a:solidFill>
                  <a:srgbClr val="92D050"/>
                </a:solidFill>
                <a:latin typeface="Batang" pitchFamily="18" charset="-127"/>
                <a:ea typeface="Batang" pitchFamily="18" charset="-127"/>
                <a:sym typeface="Wingdings 2"/>
              </a:endParaRPr>
            </a:p>
          </p:txBody>
        </p:sp>
      </p:grpSp>
      <p:sp>
        <p:nvSpPr>
          <p:cNvPr id="51" name="ZoneTexte 50"/>
          <p:cNvSpPr txBox="1"/>
          <p:nvPr/>
        </p:nvSpPr>
        <p:spPr>
          <a:xfrm>
            <a:off x="-47011" y="72180"/>
            <a:ext cx="11916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Insight into fission from the gamma probe: Going beyond current status with PARIS@VAMOS</a:t>
            </a:r>
            <a:endParaRPr lang="pl-PL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e 20"/>
          <p:cNvGrpSpPr/>
          <p:nvPr/>
        </p:nvGrpSpPr>
        <p:grpSpPr>
          <a:xfrm>
            <a:off x="5430209" y="789382"/>
            <a:ext cx="5340337" cy="2858905"/>
            <a:chOff x="5004048" y="692696"/>
            <a:chExt cx="5340337" cy="2858905"/>
          </a:xfrm>
        </p:grpSpPr>
        <p:pic>
          <p:nvPicPr>
            <p:cNvPr id="22" name="Image 21" descr="NewSetup1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20073" y="692696"/>
              <a:ext cx="3923928" cy="2808312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8437906" y="3089936"/>
              <a:ext cx="190647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ea typeface="Batang" pitchFamily="18" charset="-127"/>
                  <a:cs typeface="Times New Roman" panose="02020603050405020304" pitchFamily="18" charset="0"/>
                </a:rPr>
                <a:t>VAMOS++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004048" y="2492896"/>
              <a:ext cx="144016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baseline="30000" dirty="0">
                  <a:solidFill>
                    <a:srgbClr val="000000"/>
                  </a:solidFill>
                  <a:latin typeface="Batang" pitchFamily="18" charset="-127"/>
                  <a:ea typeface="Batang" pitchFamily="18" charset="-127"/>
                  <a:sym typeface="AGA Arabesque" pitchFamily="2" charset="2"/>
                </a:rPr>
                <a:t>  </a:t>
              </a:r>
              <a:r>
                <a:rPr lang="en-US" b="1" dirty="0">
                  <a:solidFill>
                    <a:srgbClr val="000000"/>
                  </a:solidFill>
                  <a:latin typeface="Batang" pitchFamily="18" charset="-127"/>
                  <a:ea typeface="Batang" pitchFamily="18" charset="-127"/>
                  <a:sym typeface="AGA Arabesque" pitchFamily="2" charset="2"/>
                </a:rPr>
                <a:t>     </a:t>
              </a:r>
              <a:r>
                <a:rPr lang="en-US" b="1" baseline="30000" dirty="0">
                  <a:solidFill>
                    <a:srgbClr val="000000"/>
                  </a:solidFill>
                  <a:latin typeface="Batang" pitchFamily="18" charset="-127"/>
                  <a:ea typeface="Batang" pitchFamily="18" charset="-127"/>
                  <a:sym typeface="AGA Arabesque" pitchFamily="2" charset="2"/>
                </a:rPr>
                <a:t>   target</a:t>
              </a:r>
              <a:r>
                <a:rPr lang="en-US" b="1" dirty="0">
                  <a:solidFill>
                    <a:srgbClr val="000000"/>
                  </a:solidFill>
                  <a:latin typeface="Batang" pitchFamily="18" charset="-127"/>
                  <a:ea typeface="Batang" pitchFamily="18" charset="-127"/>
                  <a:sym typeface="AGA Arabesque" pitchFamily="2" charset="2"/>
                </a:rPr>
                <a:t> </a:t>
              </a:r>
              <a:endParaRPr lang="en-US" b="1" dirty="0">
                <a:latin typeface="Batang" pitchFamily="18" charset="-127"/>
                <a:ea typeface="Batang" pitchFamily="18" charset="-127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660232" y="2348880"/>
              <a:ext cx="288032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732240" y="3140968"/>
              <a:ext cx="288032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314061" y="2341088"/>
              <a:ext cx="72008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rgbClr val="000000"/>
                  </a:solidFill>
                  <a:latin typeface="Batang" pitchFamily="18" charset="-127"/>
                  <a:ea typeface="Batang" pitchFamily="18" charset="-127"/>
                  <a:sym typeface="AGA Arabesque" pitchFamily="2" charset="2"/>
                </a:rPr>
                <a:t>Ff1</a:t>
              </a:r>
              <a:endParaRPr lang="en-US" sz="1400" b="1" dirty="0">
                <a:latin typeface="Batang" pitchFamily="18" charset="-127"/>
                <a:ea typeface="Batang" pitchFamily="18" charset="-127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149102" y="3106187"/>
              <a:ext cx="72008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rgbClr val="000000"/>
                  </a:solidFill>
                  <a:latin typeface="Batang" pitchFamily="18" charset="-127"/>
                  <a:ea typeface="Batang" pitchFamily="18" charset="-127"/>
                  <a:sym typeface="AGA Arabesque" pitchFamily="2" charset="2"/>
                </a:rPr>
                <a:t>Ff2</a:t>
              </a:r>
              <a:endParaRPr lang="en-US" sz="1400" b="1" dirty="0">
                <a:latin typeface="Batang" pitchFamily="18" charset="-127"/>
                <a:ea typeface="Batang" pitchFamily="18" charset="-127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004048" y="2924944"/>
              <a:ext cx="144016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baseline="30000">
                  <a:solidFill>
                    <a:srgbClr val="000000"/>
                  </a:solidFill>
                  <a:latin typeface="Batang" pitchFamily="18" charset="-127"/>
                  <a:ea typeface="Batang" pitchFamily="18" charset="-127"/>
                  <a:sym typeface="AGA Arabesque" pitchFamily="2" charset="2"/>
                </a:rPr>
                <a:t>  beam</a:t>
              </a:r>
              <a:endParaRPr lang="en-US" b="1">
                <a:latin typeface="Batang" pitchFamily="18" charset="-127"/>
                <a:ea typeface="Batang" pitchFamily="18" charset="-127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7409854" y="789383"/>
                <a:ext cx="121192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i="1" dirty="0">
                    <a:latin typeface="Times New Roman" panose="02020603050405020304" pitchFamily="18" charset="0"/>
                    <a:ea typeface="Batang" pitchFamily="18" charset="-127"/>
                    <a:cs typeface="Times New Roman" panose="02020603050405020304" pitchFamily="18" charset="0"/>
                  </a:rPr>
                  <a:t>   </a:t>
                </a:r>
                <a:r>
                  <a:rPr lang="en-US" b="1" i="1" dirty="0" err="1">
                    <a:latin typeface="Times New Roman" panose="02020603050405020304" pitchFamily="18" charset="0"/>
                    <a:ea typeface="Batang" pitchFamily="18" charset="-127"/>
                    <a:cs typeface="Times New Roman" panose="02020603050405020304" pitchFamily="18" charset="0"/>
                  </a:rPr>
                  <a:t>A</a:t>
                </a:r>
                <a:r>
                  <a:rPr lang="en-US" b="1" i="1" baseline="30000" dirty="0" err="1">
                    <a:latin typeface="Times New Roman" panose="02020603050405020304" pitchFamily="18" charset="0"/>
                    <a:ea typeface="Batang" pitchFamily="18" charset="-127"/>
                    <a:cs typeface="Times New Roman" panose="02020603050405020304" pitchFamily="18" charset="0"/>
                  </a:rPr>
                  <a:t>post</a:t>
                </a:r>
                <a:r>
                  <a:rPr lang="en-US" b="1" i="1" dirty="0">
                    <a:latin typeface="Times New Roman" panose="02020603050405020304" pitchFamily="18" charset="0"/>
                    <a:ea typeface="Batang" pitchFamily="18" charset="-127"/>
                    <a:cs typeface="Times New Roman" panose="02020603050405020304" pitchFamily="18" charset="0"/>
                  </a:rPr>
                  <a:t>, Z,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</m:ctrlPr>
                        </m:accPr>
                        <m:e>
                          <m:r>
                            <a:rPr lang="fr-FR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  <m:t>𝒗</m:t>
                          </m:r>
                        </m:e>
                      </m:acc>
                      <m:r>
                        <a:rPr lang="fr-FR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/>
                        </a:rPr>
                        <m:t>, </m:t>
                      </m:r>
                      <m:r>
                        <a:rPr lang="fr-FR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/>
                        </a:rPr>
                        <m:t>𝑻𝑲𝑬</m:t>
                      </m:r>
                    </m:oMath>
                  </m:oMathPara>
                </a14:m>
                <a:endParaRPr lang="en-US" b="1" i="1" dirty="0">
                  <a:latin typeface="Times New Roman" panose="02020603050405020304" pitchFamily="18" charset="0"/>
                  <a:ea typeface="Batang" pitchFamily="18" charset="-12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9854" y="789383"/>
                <a:ext cx="1211922" cy="646331"/>
              </a:xfrm>
              <a:prstGeom prst="rect">
                <a:avLst/>
              </a:prstGeom>
              <a:blipFill>
                <a:blip r:embed="rId7"/>
                <a:stretch>
                  <a:fillRect t="-467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 rot="660000">
            <a:off x="7171249" y="3122835"/>
            <a:ext cx="743606" cy="342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6307250" y="2824450"/>
            <a:ext cx="117443" cy="360000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Bulle ronde 55"/>
          <p:cNvSpPr/>
          <p:nvPr/>
        </p:nvSpPr>
        <p:spPr>
          <a:xfrm>
            <a:off x="7374424" y="789383"/>
            <a:ext cx="1247352" cy="681711"/>
          </a:xfrm>
          <a:prstGeom prst="wedgeEllipseCallout">
            <a:avLst>
              <a:gd name="adj1" fmla="val 31840"/>
              <a:gd name="adj2" fmla="val 60651"/>
            </a:avLst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à coins arrondis 57"/>
          <p:cNvSpPr/>
          <p:nvPr/>
        </p:nvSpPr>
        <p:spPr>
          <a:xfrm>
            <a:off x="359780" y="939757"/>
            <a:ext cx="4815473" cy="2835652"/>
          </a:xfrm>
          <a:prstGeom prst="round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Rectangle 60"/>
          <p:cNvSpPr/>
          <p:nvPr/>
        </p:nvSpPr>
        <p:spPr>
          <a:xfrm>
            <a:off x="340770" y="963609"/>
            <a:ext cx="49213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Batang" pitchFamily="18" charset="-127"/>
                <a:ea typeface="Batang" pitchFamily="18" charset="-127"/>
                <a:sym typeface="Symbol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  <a:sym typeface="AGA Arabesque" pitchFamily="2" charset="2"/>
              </a:rPr>
              <a:t> Fusion-fission in inverse kinematics </a:t>
            </a:r>
          </a:p>
        </p:txBody>
      </p:sp>
      <p:sp>
        <p:nvSpPr>
          <p:cNvPr id="52" name="Rectangle 51"/>
          <p:cNvSpPr/>
          <p:nvPr/>
        </p:nvSpPr>
        <p:spPr>
          <a:xfrm>
            <a:off x="7513639" y="5178791"/>
            <a:ext cx="182859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  </a:t>
            </a:r>
          </a:p>
          <a:p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    </a:t>
            </a: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PARIS</a:t>
            </a:r>
          </a:p>
          <a:p>
            <a:r>
              <a:rPr lang="en-US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   </a:t>
            </a:r>
            <a:r>
              <a:rPr lang="en-US" sz="20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Exogam</a:t>
            </a:r>
            <a:endParaRPr lang="en-US" sz="2000" b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</p:txBody>
      </p:sp>
      <p:sp>
        <p:nvSpPr>
          <p:cNvPr id="57" name="Bulle ronde 56"/>
          <p:cNvSpPr/>
          <p:nvPr/>
        </p:nvSpPr>
        <p:spPr>
          <a:xfrm>
            <a:off x="7513639" y="4668755"/>
            <a:ext cx="2021788" cy="923330"/>
          </a:xfrm>
          <a:prstGeom prst="wedgeEllipseCallout">
            <a:avLst>
              <a:gd name="adj1" fmla="val 12812"/>
              <a:gd name="adj2" fmla="val -65518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7582337" y="4734132"/>
            <a:ext cx="3004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        PFGS</a:t>
            </a:r>
          </a:p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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</a:t>
            </a:r>
            <a:r>
              <a:rPr lang="fr-FR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</a:t>
            </a:r>
            <a:r>
              <a:rPr lang="en-US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</a:t>
            </a:r>
            <a:r>
              <a:rPr lang="fr-FR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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M</a:t>
            </a:r>
            <a:r>
              <a:rPr lang="fr-FR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 rot="1440000">
            <a:off x="8503249" y="1103772"/>
            <a:ext cx="936000" cy="95908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rapèze 10"/>
          <p:cNvSpPr/>
          <p:nvPr/>
        </p:nvSpPr>
        <p:spPr>
          <a:xfrm rot="-6540000">
            <a:off x="7150756" y="2599452"/>
            <a:ext cx="275859" cy="218255"/>
          </a:xfrm>
          <a:prstGeom prst="trapezoid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5" name="Connecteur droit 54"/>
          <p:cNvCxnSpPr/>
          <p:nvPr/>
        </p:nvCxnSpPr>
        <p:spPr>
          <a:xfrm rot="5400000" flipV="1">
            <a:off x="6237000" y="3447000"/>
            <a:ext cx="378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lèche droite 1"/>
          <p:cNvSpPr/>
          <p:nvPr/>
        </p:nvSpPr>
        <p:spPr>
          <a:xfrm rot="-2400000">
            <a:off x="8278998" y="3064051"/>
            <a:ext cx="1620000" cy="72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5"/>
          <p:cNvCxnSpPr/>
          <p:nvPr/>
        </p:nvCxnSpPr>
        <p:spPr>
          <a:xfrm flipV="1">
            <a:off x="6444000" y="3620709"/>
            <a:ext cx="2043809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rostokąt 6"/>
          <p:cNvSpPr/>
          <p:nvPr/>
        </p:nvSpPr>
        <p:spPr>
          <a:xfrm>
            <a:off x="6275070" y="3775409"/>
            <a:ext cx="2002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  <a:sym typeface="Symbol" panose="05050102010706020507" pitchFamily="18" charset="2"/>
              </a:rPr>
              <a:t>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  <a:sym typeface="Symbol"/>
              </a:rPr>
              <a:t>=21°, B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  <a:sym typeface="Symbol" panose="05050102010706020507" pitchFamily="18" charset="2"/>
              </a:rPr>
              <a:t>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  <a:sym typeface="Symbol"/>
              </a:rPr>
              <a:t>=1.1Tm </a:t>
            </a:r>
            <a:endParaRPr lang="en-GB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3D8228D5-B6F7-4B28-8CED-43DF26E13F7C}"/>
              </a:ext>
            </a:extLst>
          </p:cNvPr>
          <p:cNvSpPr txBox="1"/>
          <p:nvPr/>
        </p:nvSpPr>
        <p:spPr>
          <a:xfrm>
            <a:off x="632061" y="3109544"/>
            <a:ext cx="3760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10 </a:t>
            </a:r>
            <a:r>
              <a:rPr lang="pl-PL" dirty="0" err="1"/>
              <a:t>days</a:t>
            </a:r>
            <a:r>
              <a:rPr lang="pl-PL" dirty="0"/>
              <a:t> of the </a:t>
            </a:r>
            <a:r>
              <a:rPr lang="pl-PL" dirty="0" err="1"/>
              <a:t>beam</a:t>
            </a:r>
            <a:r>
              <a:rPr lang="pl-PL" dirty="0"/>
              <a:t> </a:t>
            </a:r>
            <a:r>
              <a:rPr lang="pl-PL" dirty="0" err="1"/>
              <a:t>time</a:t>
            </a:r>
            <a:endParaRPr lang="pl-PL" dirty="0"/>
          </a:p>
          <a:p>
            <a:r>
              <a:rPr lang="pl-PL" dirty="0"/>
              <a:t>1.5 </a:t>
            </a:r>
            <a:r>
              <a:rPr lang="pl-PL" dirty="0" err="1"/>
              <a:t>pnA</a:t>
            </a:r>
            <a:r>
              <a:rPr lang="pl-PL" dirty="0"/>
              <a:t> of the </a:t>
            </a:r>
            <a:r>
              <a:rPr lang="pl-PL" dirty="0" err="1"/>
              <a:t>beam</a:t>
            </a:r>
            <a:r>
              <a:rPr lang="pl-PL" dirty="0"/>
              <a:t> </a:t>
            </a:r>
            <a:r>
              <a:rPr lang="pl-PL" dirty="0" err="1"/>
              <a:t>current</a:t>
            </a:r>
            <a:endParaRPr lang="pl-PL" dirty="0"/>
          </a:p>
        </p:txBody>
      </p:sp>
      <p:pic>
        <p:nvPicPr>
          <p:cNvPr id="45" name="Image 16">
            <a:extLst>
              <a:ext uri="{FF2B5EF4-FFF2-40B4-BE49-F238E27FC236}">
                <a16:creationId xmlns:a16="http://schemas.microsoft.com/office/drawing/2014/main" id="{C4ACA4E5-5BEC-4999-9129-CC0B555425A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592" y="771056"/>
            <a:ext cx="2492761" cy="1584082"/>
          </a:xfrm>
          <a:prstGeom prst="rect">
            <a:avLst/>
          </a:prstGeom>
        </p:spPr>
      </p:pic>
      <p:pic>
        <p:nvPicPr>
          <p:cNvPr id="46" name="Image 78">
            <a:extLst>
              <a:ext uri="{FF2B5EF4-FFF2-40B4-BE49-F238E27FC236}">
                <a16:creationId xmlns:a16="http://schemas.microsoft.com/office/drawing/2014/main" id="{2757D7E0-085B-45BE-969E-78EB70EA69A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731" y="4266280"/>
            <a:ext cx="1287275" cy="1714533"/>
          </a:xfrm>
          <a:prstGeom prst="rect">
            <a:avLst/>
          </a:prstGeom>
        </p:spPr>
      </p:pic>
      <p:grpSp>
        <p:nvGrpSpPr>
          <p:cNvPr id="47" name="Groupe 9">
            <a:extLst>
              <a:ext uri="{FF2B5EF4-FFF2-40B4-BE49-F238E27FC236}">
                <a16:creationId xmlns:a16="http://schemas.microsoft.com/office/drawing/2014/main" id="{51E55E54-37E1-415A-9E81-CDD40137980B}"/>
              </a:ext>
            </a:extLst>
          </p:cNvPr>
          <p:cNvGrpSpPr/>
          <p:nvPr/>
        </p:nvGrpSpPr>
        <p:grpSpPr>
          <a:xfrm>
            <a:off x="124853" y="4564853"/>
            <a:ext cx="5926003" cy="1336688"/>
            <a:chOff x="-689478" y="5480053"/>
            <a:chExt cx="5939399" cy="1336688"/>
          </a:xfrm>
        </p:grpSpPr>
        <p:grpSp>
          <p:nvGrpSpPr>
            <p:cNvPr id="50" name="Groupe 8">
              <a:extLst>
                <a:ext uri="{FF2B5EF4-FFF2-40B4-BE49-F238E27FC236}">
                  <a16:creationId xmlns:a16="http://schemas.microsoft.com/office/drawing/2014/main" id="{91D07E08-422D-406F-8DC7-F202EDD7F24D}"/>
                </a:ext>
              </a:extLst>
            </p:cNvPr>
            <p:cNvGrpSpPr/>
            <p:nvPr/>
          </p:nvGrpSpPr>
          <p:grpSpPr>
            <a:xfrm>
              <a:off x="47981" y="5480053"/>
              <a:ext cx="5201940" cy="1336688"/>
              <a:chOff x="47981" y="5480053"/>
              <a:chExt cx="5201940" cy="1336688"/>
            </a:xfrm>
          </p:grpSpPr>
          <p:sp>
            <p:nvSpPr>
              <p:cNvPr id="54" name="Rectangle à coins arrondis 58">
                <a:extLst>
                  <a:ext uri="{FF2B5EF4-FFF2-40B4-BE49-F238E27FC236}">
                    <a16:creationId xmlns:a16="http://schemas.microsoft.com/office/drawing/2014/main" id="{2E4C51C0-EEF5-4FB7-8AB9-9D610FB293F7}"/>
                  </a:ext>
                </a:extLst>
              </p:cNvPr>
              <p:cNvSpPr/>
              <p:nvPr/>
            </p:nvSpPr>
            <p:spPr>
              <a:xfrm>
                <a:off x="966199" y="5480053"/>
                <a:ext cx="4107516" cy="1336688"/>
              </a:xfrm>
              <a:prstGeom prst="roundRect">
                <a:avLst/>
              </a:pr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ZoneTexte 45">
                    <a:extLst>
                      <a:ext uri="{FF2B5EF4-FFF2-40B4-BE49-F238E27FC236}">
                        <a16:creationId xmlns:a16="http://schemas.microsoft.com/office/drawing/2014/main" id="{D6985323-AF94-4D47-BBC7-7E1A9C4183E0}"/>
                      </a:ext>
                    </a:extLst>
                  </p:cNvPr>
                  <p:cNvSpPr txBox="1"/>
                  <p:nvPr/>
                </p:nvSpPr>
                <p:spPr>
                  <a:xfrm>
                    <a:off x="966199" y="5578571"/>
                    <a:ext cx="4283722" cy="120032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Wingdings 2" panose="05020102010507070707" pitchFamily="18" charset="2"/>
                      </a:rPr>
                      <a:t> </a:t>
                    </a:r>
                    <a:r>
                      <a:rPr lang="en-US" b="1" dirty="0" err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Ff’s</a:t>
                    </a:r>
                    <a:r>
                      <a:rPr lang="en-US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uniquely resolved / characterized</a:t>
                    </a:r>
                  </a:p>
                  <a:p>
                    <a:r>
                      <a:rPr lang="en-US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in (</a:t>
                    </a:r>
                    <a:r>
                      <a:rPr lang="en-US" b="1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A, Z,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/>
                              </a:rPr>
                            </m:ctrlPr>
                          </m:accPr>
                          <m:e>
                            <m:r>
                              <a:rPr lang="fr-FR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/>
                              </a:rPr>
                              <m:t>𝒗</m:t>
                            </m:r>
                          </m:e>
                        </m:acc>
                      </m:oMath>
                    </a14:m>
                    <a:r>
                      <a:rPr lang="en-US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)</a:t>
                    </a:r>
                  </a:p>
                  <a:p>
                    <a:r>
                      <a:rPr lang="en-US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Wingdings 2" panose="05020102010507070707" pitchFamily="18" charset="2"/>
                      </a:rPr>
                      <a:t> </a:t>
                    </a:r>
                    <a:r>
                      <a:rPr lang="en-US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PFGS and properties (</a:t>
                    </a:r>
                    <a:r>
                      <a:rPr lang="en-US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E</a:t>
                    </a:r>
                    <a:r>
                      <a:rPr lang="fr-FR" b="1" i="1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a:t> </a:t>
                    </a:r>
                    <a:r>
                      <a:rPr lang="en-US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, E</a:t>
                    </a:r>
                    <a:r>
                      <a:rPr lang="fr-FR" b="1" i="1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a:t></a:t>
                    </a:r>
                    <a:r>
                      <a:rPr lang="en-US" b="1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sum</a:t>
                    </a:r>
                    <a:r>
                      <a:rPr lang="en-US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, M</a:t>
                    </a:r>
                    <a:r>
                      <a:rPr lang="fr-FR" b="1" i="1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a:t></a:t>
                    </a:r>
                    <a:r>
                      <a: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a:t>)</a:t>
                    </a:r>
                    <a:r>
                      <a:rPr lang="en-US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a:t> </a:t>
                    </a:r>
                  </a:p>
                  <a:p>
                    <a:r>
                      <a:rPr lang="en-US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Wingdings 2" panose="05020102010507070707" pitchFamily="18" charset="2"/>
                      </a:rPr>
                      <a:t> </a:t>
                    </a:r>
                    <a:r>
                      <a:rPr lang="en-US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a:t>Neutrons (</a:t>
                    </a:r>
                    <a:r>
                      <a:rPr lang="en-US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E</a:t>
                    </a:r>
                    <a:r>
                      <a:rPr lang="fr-FR" b="1" i="1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a:t>n</a:t>
                    </a:r>
                    <a:r>
                      <a:rPr lang="fr-FR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a:t> </a:t>
                    </a:r>
                    <a:r>
                      <a:rPr lang="en-US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, M</a:t>
                    </a:r>
                    <a:r>
                      <a:rPr lang="fr-FR" b="1" i="1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a:t>n</a:t>
                    </a:r>
                    <a:r>
                      <a: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a:t>)</a:t>
                    </a:r>
                    <a:endParaRPr lang="en-US" b="1" dirty="0"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46" name="ZoneTexte 4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6199" y="5578571"/>
                    <a:ext cx="4283722" cy="120032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1140" t="-3046" b="-7107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2" name="Flèche droite 46">
                <a:extLst>
                  <a:ext uri="{FF2B5EF4-FFF2-40B4-BE49-F238E27FC236}">
                    <a16:creationId xmlns:a16="http://schemas.microsoft.com/office/drawing/2014/main" id="{E6DCDA5B-EC47-4D1C-9425-93A61461EE6D}"/>
                  </a:ext>
                </a:extLst>
              </p:cNvPr>
              <p:cNvSpPr/>
              <p:nvPr/>
            </p:nvSpPr>
            <p:spPr>
              <a:xfrm>
                <a:off x="47981" y="5486764"/>
                <a:ext cx="783485" cy="1319052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3" name="Rectangle 49">
              <a:extLst>
                <a:ext uri="{FF2B5EF4-FFF2-40B4-BE49-F238E27FC236}">
                  <a16:creationId xmlns:a16="http://schemas.microsoft.com/office/drawing/2014/main" id="{ECBEA4B2-D11A-4194-8FC8-884CD380C3EC}"/>
                </a:ext>
              </a:extLst>
            </p:cNvPr>
            <p:cNvSpPr/>
            <p:nvPr/>
          </p:nvSpPr>
          <p:spPr>
            <a:xfrm>
              <a:off x="-689478" y="5756677"/>
              <a:ext cx="2052204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Batang" pitchFamily="18" charset="-127"/>
                  <a:cs typeface="Times New Roman" panose="02020603050405020304" pitchFamily="18" charset="0"/>
                </a:rPr>
                <a:t>event</a:t>
              </a:r>
            </a:p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Batang" pitchFamily="18" charset="-127"/>
                  <a:cs typeface="Times New Roman" panose="02020603050405020304" pitchFamily="18" charset="0"/>
                </a:rPr>
                <a:t>by</a:t>
              </a:r>
            </a:p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Batang" pitchFamily="18" charset="-127"/>
                  <a:cs typeface="Times New Roman" panose="02020603050405020304" pitchFamily="18" charset="0"/>
                </a:rPr>
                <a:t>event</a:t>
              </a:r>
            </a:p>
          </p:txBody>
        </p:sp>
      </p:grpSp>
      <p:pic>
        <p:nvPicPr>
          <p:cNvPr id="63" name="object 6">
            <a:extLst>
              <a:ext uri="{FF2B5EF4-FFF2-40B4-BE49-F238E27FC236}">
                <a16:creationId xmlns:a16="http://schemas.microsoft.com/office/drawing/2014/main" id="{94270E69-A17E-43D6-898D-C68C14572C12}"/>
              </a:ext>
            </a:extLst>
          </p:cNvPr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603783" y="5925962"/>
            <a:ext cx="2609850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7503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42D49E-AF7E-4B17-8F77-6A14E2D4B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165532"/>
            <a:ext cx="10058400" cy="748454"/>
          </a:xfrm>
        </p:spPr>
        <p:txBody>
          <a:bodyPr>
            <a:normAutofit/>
          </a:bodyPr>
          <a:lstStyle/>
          <a:p>
            <a:r>
              <a:rPr lang="en-US" sz="3600" i="1" dirty="0">
                <a:solidFill>
                  <a:srgbClr val="000000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  <a:sym typeface="Wingdings 3" panose="05040102010807070707" pitchFamily="18" charset="2"/>
              </a:rPr>
              <a:t> </a:t>
            </a:r>
            <a:r>
              <a:rPr lang="pl-PL" sz="3600" i="1" dirty="0">
                <a:solidFill>
                  <a:srgbClr val="000000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  <a:sym typeface="Wingdings 3" panose="05040102010807070707" pitchFamily="18" charset="2"/>
              </a:rPr>
              <a:t>N,</a:t>
            </a:r>
            <a:r>
              <a:rPr lang="en-US" sz="3600" i="1" dirty="0">
                <a:solidFill>
                  <a:srgbClr val="000000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  <a:sym typeface="Wingdings 3" panose="05040102010807070707" pitchFamily="18" charset="2"/>
              </a:rPr>
              <a:t>Z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  <a:sym typeface="Wingdings 3" panose="05040102010807070707" pitchFamily="18" charset="2"/>
              </a:rPr>
              <a:t> gated  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  <a:sym typeface="Symbol" panose="05050102010706020507" pitchFamily="18" charset="2"/>
              </a:rPr>
              <a:t>  properties</a:t>
            </a:r>
            <a:r>
              <a:rPr lang="pl-PL" sz="3600" dirty="0">
                <a:solidFill>
                  <a:srgbClr val="000000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  <a:sym typeface="Symbol" panose="05050102010706020507" pitchFamily="18" charset="2"/>
              </a:rPr>
              <a:t> - PFGS</a:t>
            </a:r>
            <a:endParaRPr lang="en-US" sz="3600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943223B0-22DB-4828-BE41-DAB1BC4B0C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52" y="0"/>
            <a:ext cx="10468947" cy="6277824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00F0E6DD-4DC0-4BD2-A412-FCB403F36370}"/>
              </a:ext>
            </a:extLst>
          </p:cNvPr>
          <p:cNvSpPr txBox="1"/>
          <p:nvPr/>
        </p:nvSpPr>
        <p:spPr>
          <a:xfrm>
            <a:off x="93305" y="326572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Z = 55</a:t>
            </a:r>
            <a:endParaRPr lang="en-US" dirty="0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57EA0DF9-9B57-463A-AD8B-68DC8BECE67B}"/>
              </a:ext>
            </a:extLst>
          </p:cNvPr>
          <p:cNvSpPr txBox="1"/>
          <p:nvPr/>
        </p:nvSpPr>
        <p:spPr>
          <a:xfrm>
            <a:off x="93305" y="1029478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Z = 54</a:t>
            </a:r>
            <a:endParaRPr lang="en-US" dirty="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E4B9FDBA-0A5E-4AED-A2A5-9B338798F09E}"/>
              </a:ext>
            </a:extLst>
          </p:cNvPr>
          <p:cNvSpPr txBox="1"/>
          <p:nvPr/>
        </p:nvSpPr>
        <p:spPr>
          <a:xfrm>
            <a:off x="93305" y="1732384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Z = 53</a:t>
            </a:r>
            <a:endParaRPr lang="en-US" dirty="0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E331503F-A8E9-4EAE-B5F4-C6E09AF57E77}"/>
              </a:ext>
            </a:extLst>
          </p:cNvPr>
          <p:cNvSpPr txBox="1"/>
          <p:nvPr/>
        </p:nvSpPr>
        <p:spPr>
          <a:xfrm>
            <a:off x="93305" y="2435290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Z = 52</a:t>
            </a:r>
            <a:endParaRPr lang="en-US" dirty="0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34896A26-9763-4AFA-83B5-5C361855B16F}"/>
              </a:ext>
            </a:extLst>
          </p:cNvPr>
          <p:cNvSpPr txBox="1"/>
          <p:nvPr/>
        </p:nvSpPr>
        <p:spPr>
          <a:xfrm>
            <a:off x="153519" y="3244334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Z = 51</a:t>
            </a:r>
            <a:endParaRPr lang="en-US" dirty="0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D87193E0-721D-4562-AE1D-F2436409F8E7}"/>
              </a:ext>
            </a:extLst>
          </p:cNvPr>
          <p:cNvSpPr txBox="1"/>
          <p:nvPr/>
        </p:nvSpPr>
        <p:spPr>
          <a:xfrm>
            <a:off x="90196" y="4053378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Z = 50</a:t>
            </a:r>
            <a:endParaRPr lang="en-US" dirty="0"/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65616ADF-575C-4466-9AD7-8623D4B79841}"/>
              </a:ext>
            </a:extLst>
          </p:cNvPr>
          <p:cNvSpPr txBox="1"/>
          <p:nvPr/>
        </p:nvSpPr>
        <p:spPr>
          <a:xfrm>
            <a:off x="115949" y="4862422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Z = 49</a:t>
            </a:r>
            <a:endParaRPr lang="en-US" dirty="0"/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31ECCF63-BC1E-4AFC-8B3C-1A8F0D5400DF}"/>
              </a:ext>
            </a:extLst>
          </p:cNvPr>
          <p:cNvSpPr txBox="1"/>
          <p:nvPr/>
        </p:nvSpPr>
        <p:spPr>
          <a:xfrm>
            <a:off x="141079" y="5592214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Z = 48</a:t>
            </a:r>
            <a:endParaRPr lang="en-US" dirty="0"/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2B919C00-D571-40C1-8148-C87F675038FD}"/>
              </a:ext>
            </a:extLst>
          </p:cNvPr>
          <p:cNvSpPr txBox="1"/>
          <p:nvPr/>
        </p:nvSpPr>
        <p:spPr>
          <a:xfrm>
            <a:off x="9613207" y="4057270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N = 83</a:t>
            </a:r>
            <a:endParaRPr lang="en-US" dirty="0"/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A2D37E65-B14B-423F-8680-F6FA2AF234EC}"/>
              </a:ext>
            </a:extLst>
          </p:cNvPr>
          <p:cNvSpPr txBox="1"/>
          <p:nvPr/>
        </p:nvSpPr>
        <p:spPr>
          <a:xfrm>
            <a:off x="8710814" y="4875645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N = 82</a:t>
            </a:r>
            <a:endParaRPr lang="en-US" dirty="0"/>
          </a:p>
        </p:txBody>
      </p:sp>
      <p:pic>
        <p:nvPicPr>
          <p:cNvPr id="21" name="object 6">
            <a:extLst>
              <a:ext uri="{FF2B5EF4-FFF2-40B4-BE49-F238E27FC236}">
                <a16:creationId xmlns:a16="http://schemas.microsoft.com/office/drawing/2014/main" id="{15DE9884-153D-43EC-8429-0318A3F793C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03921" y="5915025"/>
            <a:ext cx="2609850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1535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BEB620-6CB7-4876-91D8-1E8DF2A44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F23F973-0967-43CC-93E7-835958D905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457A7DA4-6B27-4F56-BD57-65B5B5BD8B5D}"/>
              </a:ext>
            </a:extLst>
          </p:cNvPr>
          <p:cNvSpPr txBox="1">
            <a:spLocks/>
          </p:cNvSpPr>
          <p:nvPr/>
        </p:nvSpPr>
        <p:spPr>
          <a:xfrm>
            <a:off x="1066800" y="6165532"/>
            <a:ext cx="10058400" cy="7484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i="1" dirty="0">
                <a:solidFill>
                  <a:srgbClr val="000000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  <a:sym typeface="Wingdings 3" panose="05040102010807070707" pitchFamily="18" charset="2"/>
              </a:rPr>
              <a:t> </a:t>
            </a:r>
            <a:r>
              <a:rPr lang="pl-PL" sz="3600" i="1" dirty="0">
                <a:solidFill>
                  <a:srgbClr val="000000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  <a:sym typeface="Wingdings 3" panose="05040102010807070707" pitchFamily="18" charset="2"/>
              </a:rPr>
              <a:t>N,</a:t>
            </a:r>
            <a:r>
              <a:rPr lang="en-US" sz="3600" i="1" dirty="0">
                <a:solidFill>
                  <a:srgbClr val="000000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  <a:sym typeface="Wingdings 3" panose="05040102010807070707" pitchFamily="18" charset="2"/>
              </a:rPr>
              <a:t>Z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  <a:sym typeface="Wingdings 3" panose="05040102010807070707" pitchFamily="18" charset="2"/>
              </a:rPr>
              <a:t> gated  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  <a:sym typeface="Symbol" panose="05050102010706020507" pitchFamily="18" charset="2"/>
              </a:rPr>
              <a:t>  properties</a:t>
            </a:r>
            <a:r>
              <a:rPr lang="pl-PL" sz="3600" dirty="0">
                <a:solidFill>
                  <a:srgbClr val="000000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  <a:sym typeface="Symbol" panose="05050102010706020507" pitchFamily="18" charset="2"/>
              </a:rPr>
              <a:t> - PFGS</a:t>
            </a:r>
            <a:endParaRPr lang="en-US" sz="36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09C4F96-7DB1-4E64-884A-A13A93742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641" y="0"/>
            <a:ext cx="10205658" cy="6174625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7CF4DBA9-A318-4840-A46B-ABCAC2A579CF}"/>
              </a:ext>
            </a:extLst>
          </p:cNvPr>
          <p:cNvSpPr/>
          <p:nvPr/>
        </p:nvSpPr>
        <p:spPr>
          <a:xfrm rot="21016127">
            <a:off x="1862977" y="2933049"/>
            <a:ext cx="6096000" cy="646331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pl-PL" b="1" dirty="0"/>
              <a:t>Ch. Schmitt</a:t>
            </a:r>
            <a:r>
              <a:rPr lang="en-US" dirty="0"/>
              <a:t>, "Fission: review of recent major advances and selected results", </a:t>
            </a:r>
            <a:r>
              <a:rPr lang="pl-PL" dirty="0" err="1"/>
              <a:t>plenary</a:t>
            </a:r>
            <a:r>
              <a:rPr lang="pl-PL" dirty="0"/>
              <a:t> </a:t>
            </a:r>
            <a:r>
              <a:rPr lang="en-US" dirty="0">
                <a:solidFill>
                  <a:srgbClr val="FF0000"/>
                </a:solidFill>
              </a:rPr>
              <a:t>talk  on </a:t>
            </a:r>
            <a:r>
              <a:rPr lang="pl-PL" dirty="0" err="1">
                <a:solidFill>
                  <a:srgbClr val="FF0000"/>
                </a:solidFill>
              </a:rPr>
              <a:t>Tuesday</a:t>
            </a:r>
            <a:r>
              <a:rPr lang="en-US" dirty="0">
                <a:solidFill>
                  <a:srgbClr val="FF0000"/>
                </a:solidFill>
              </a:rPr>
              <a:t>, 1</a:t>
            </a:r>
            <a:r>
              <a:rPr lang="pl-PL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:</a:t>
            </a:r>
            <a:r>
              <a:rPr lang="pl-PL" dirty="0">
                <a:solidFill>
                  <a:srgbClr val="FF0000"/>
                </a:solidFill>
              </a:rPr>
              <a:t>30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object 6">
            <a:extLst>
              <a:ext uri="{FF2B5EF4-FFF2-40B4-BE49-F238E27FC236}">
                <a16:creationId xmlns:a16="http://schemas.microsoft.com/office/drawing/2014/main" id="{937D1BA9-AFA1-47E3-9EE7-AA1CB0BABF4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01200" y="5943600"/>
            <a:ext cx="2609850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39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3265" y="178071"/>
            <a:ext cx="11404600" cy="86305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6904990" algn="l"/>
              </a:tabLst>
            </a:pPr>
            <a:r>
              <a:rPr sz="27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3-4</a:t>
            </a:r>
            <a:r>
              <a:rPr sz="2750" b="1" spc="3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clusters</a:t>
            </a:r>
            <a:r>
              <a:rPr sz="2750" b="1" spc="-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2750" b="1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PARIS</a:t>
            </a:r>
            <a:r>
              <a:rPr sz="2750" b="1" spc="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2750" b="1" spc="-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CCB</a:t>
            </a:r>
            <a:r>
              <a:rPr sz="2750" b="1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sz="2750" b="1" spc="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IFJ</a:t>
            </a:r>
            <a:r>
              <a:rPr sz="2750" b="1" spc="-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</a:t>
            </a:r>
            <a:r>
              <a:rPr sz="2750" b="1" spc="9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50" b="1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Krakow</a:t>
            </a:r>
            <a:r>
              <a:rPr lang="pl-PL" sz="2750" b="1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2750" b="1" spc="5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2024/202</a:t>
            </a:r>
            <a:r>
              <a:rPr lang="pl-PL" sz="27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sz="2750" b="1" spc="8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50" b="1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campaign</a:t>
            </a:r>
            <a:r>
              <a:rPr lang="pl-PL" sz="2750" b="1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l-PL" sz="2750" b="1" spc="-1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</a:t>
            </a:r>
            <a:r>
              <a:rPr lang="pl-PL" sz="2750" b="1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750" b="1" spc="-1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pl-PL" sz="2750" b="1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750" b="1" spc="-1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pl-PL" sz="2750" b="1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750" b="1" spc="-1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pl-PL" sz="2750" b="1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750" b="1" spc="-1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weekends</a:t>
            </a:r>
            <a:r>
              <a:rPr lang="pl-PL" sz="2750" b="1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sz="275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3400" y="1485900"/>
            <a:ext cx="11249025" cy="3543300"/>
          </a:xfrm>
          <a:custGeom>
            <a:avLst/>
            <a:gdLst/>
            <a:ahLst/>
            <a:cxnLst/>
            <a:rect l="l" t="t" r="r" b="b"/>
            <a:pathLst>
              <a:path w="11249025" h="2314575">
                <a:moveTo>
                  <a:pt x="11249025" y="0"/>
                </a:moveTo>
                <a:lnTo>
                  <a:pt x="0" y="0"/>
                </a:lnTo>
                <a:lnTo>
                  <a:pt x="0" y="2314575"/>
                </a:lnTo>
                <a:lnTo>
                  <a:pt x="11249025" y="2314575"/>
                </a:lnTo>
                <a:lnTo>
                  <a:pt x="11249025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59080" y="1485900"/>
            <a:ext cx="11018520" cy="3377015"/>
          </a:xfrm>
          <a:prstGeom prst="rect">
            <a:avLst/>
          </a:prstGeom>
          <a:solidFill>
            <a:srgbClr val="006FC0"/>
          </a:solidFill>
        </p:spPr>
        <p:txBody>
          <a:bodyPr vert="horz" wrap="square" lIns="0" tIns="15875" rIns="0" bIns="0" rtlCol="0">
            <a:spAutoFit/>
          </a:bodyPr>
          <a:lstStyle/>
          <a:p>
            <a:pPr marL="739140" indent="-340995">
              <a:lnSpc>
                <a:spcPts val="2865"/>
              </a:lnSpc>
              <a:spcBef>
                <a:spcPts val="2960"/>
              </a:spcBef>
              <a:buAutoNum type="arabicParenR"/>
              <a:tabLst>
                <a:tab pos="739140" algn="l"/>
                <a:tab pos="3354704" algn="l"/>
              </a:tabLst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PDR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4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25" b="1" baseline="26881" dirty="0">
                <a:solidFill>
                  <a:srgbClr val="FFFFFF"/>
                </a:solidFill>
                <a:latin typeface="Calibri"/>
                <a:cs typeface="Calibri"/>
              </a:rPr>
              <a:t>58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Ni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25" b="1" spc="-30" baseline="26881" dirty="0">
                <a:solidFill>
                  <a:srgbClr val="FFFFFF"/>
                </a:solidFill>
                <a:latin typeface="Calibri"/>
                <a:cs typeface="Calibri"/>
              </a:rPr>
              <a:t>62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Ni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	(O.</a:t>
            </a:r>
            <a:r>
              <a:rPr sz="24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Wieland,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M.</a:t>
            </a:r>
            <a:r>
              <a:rPr sz="2400" b="1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Kmiecik)</a:t>
            </a:r>
            <a:endParaRPr sz="2400" dirty="0">
              <a:latin typeface="Calibri"/>
              <a:cs typeface="Calibri"/>
            </a:endParaRPr>
          </a:p>
          <a:p>
            <a:pPr marL="739140" indent="-340995">
              <a:lnSpc>
                <a:spcPts val="2865"/>
              </a:lnSpc>
              <a:buAutoNum type="arabicParenR"/>
              <a:tabLst>
                <a:tab pos="739140" algn="l"/>
                <a:tab pos="2258695" algn="l"/>
              </a:tabLst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PDR</a:t>
            </a:r>
            <a:r>
              <a:rPr sz="24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25" b="1" spc="-30" baseline="26881" dirty="0">
                <a:solidFill>
                  <a:srgbClr val="FFFFFF"/>
                </a:solidFill>
                <a:latin typeface="Calibri"/>
                <a:cs typeface="Calibri"/>
              </a:rPr>
              <a:t>64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Ni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	(A.</a:t>
            </a:r>
            <a:r>
              <a:rPr sz="24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Giaz,</a:t>
            </a:r>
            <a:r>
              <a:rPr sz="2400" b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M.</a:t>
            </a:r>
            <a:r>
              <a:rPr sz="24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Ciemała)</a:t>
            </a:r>
            <a:endParaRPr sz="2400" dirty="0">
              <a:latin typeface="Calibri"/>
              <a:cs typeface="Calibri"/>
            </a:endParaRPr>
          </a:p>
          <a:p>
            <a:pPr marL="739140" indent="-340995">
              <a:lnSpc>
                <a:spcPts val="2865"/>
              </a:lnSpc>
              <a:spcBef>
                <a:spcPts val="50"/>
              </a:spcBef>
              <a:buAutoNum type="arabicParenR"/>
              <a:tabLst>
                <a:tab pos="739140" algn="l"/>
              </a:tabLst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M4</a:t>
            </a:r>
            <a:r>
              <a:rPr sz="2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stretched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states</a:t>
            </a:r>
            <a:r>
              <a:rPr sz="2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25" b="1" baseline="26881" dirty="0">
                <a:solidFill>
                  <a:srgbClr val="FFFFFF"/>
                </a:solidFill>
                <a:latin typeface="Calibri"/>
                <a:cs typeface="Calibri"/>
              </a:rPr>
              <a:t>16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4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25" b="1" baseline="26881" dirty="0">
                <a:solidFill>
                  <a:srgbClr val="FFFFFF"/>
                </a:solidFill>
                <a:latin typeface="Calibri"/>
                <a:cs typeface="Calibri"/>
              </a:rPr>
              <a:t>12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(N</a:t>
            </a:r>
            <a:r>
              <a:rPr lang="pl-PL" sz="2400" b="1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24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Cieplicka,</a:t>
            </a:r>
            <a:r>
              <a:rPr sz="24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G.</a:t>
            </a:r>
            <a:r>
              <a:rPr sz="24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Corbari)</a:t>
            </a:r>
            <a:endParaRPr sz="2400" dirty="0">
              <a:latin typeface="Calibri"/>
              <a:cs typeface="Calibri"/>
            </a:endParaRPr>
          </a:p>
          <a:p>
            <a:pPr marL="739775" indent="-341630">
              <a:lnSpc>
                <a:spcPts val="2865"/>
              </a:lnSpc>
              <a:buAutoNum type="arabicParenR"/>
              <a:tabLst>
                <a:tab pos="739775" algn="l"/>
              </a:tabLst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Evolution</a:t>
            </a:r>
            <a:r>
              <a:rPr sz="2400" b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4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prompt</a:t>
            </a:r>
            <a:r>
              <a:rPr sz="24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fission</a:t>
            </a:r>
            <a:r>
              <a:rPr sz="2400" b="1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FFFFFF"/>
                </a:solidFill>
                <a:latin typeface="Calibri"/>
                <a:cs typeface="Calibri"/>
              </a:rPr>
              <a:t>gamma-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ray</a:t>
            </a:r>
            <a:r>
              <a:rPr sz="24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emission</a:t>
            </a:r>
            <a:r>
              <a:rPr sz="2400" b="1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24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excitation</a:t>
            </a:r>
            <a:r>
              <a:rPr sz="24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energy</a:t>
            </a:r>
            <a:r>
              <a:rPr sz="2400" b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400" b="1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endParaRPr sz="2400" dirty="0">
              <a:latin typeface="Calibri"/>
              <a:cs typeface="Calibri"/>
            </a:endParaRPr>
          </a:p>
          <a:p>
            <a:pPr marL="741045">
              <a:lnSpc>
                <a:spcPts val="2870"/>
              </a:lnSpc>
              <a:spcBef>
                <a:spcPts val="50"/>
              </a:spcBef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Thorium</a:t>
            </a:r>
            <a:r>
              <a:rPr sz="2400" b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anomalies</a:t>
            </a:r>
            <a:r>
              <a:rPr sz="24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(Ch.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Schmitt,</a:t>
            </a:r>
            <a:r>
              <a:rPr sz="24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M.</a:t>
            </a:r>
            <a:r>
              <a:rPr sz="2400" b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Ciemała,</a:t>
            </a:r>
            <a:r>
              <a:rPr sz="24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J.</a:t>
            </a:r>
            <a:r>
              <a:rPr sz="2400" b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Wilson)</a:t>
            </a:r>
            <a:endParaRPr sz="2400" dirty="0">
              <a:latin typeface="Calibri"/>
              <a:cs typeface="Calibri"/>
            </a:endParaRPr>
          </a:p>
          <a:p>
            <a:pPr marL="739140" indent="-340995">
              <a:lnSpc>
                <a:spcPts val="2870"/>
              </a:lnSpc>
              <a:buAutoNum type="arabicParenR" startAt="5"/>
              <a:tabLst>
                <a:tab pos="739140" algn="l"/>
              </a:tabLst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Gamma</a:t>
            </a:r>
            <a:r>
              <a:rPr sz="24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decay</a:t>
            </a:r>
            <a:r>
              <a:rPr sz="24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study</a:t>
            </a:r>
            <a:r>
              <a:rPr sz="24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of the</a:t>
            </a:r>
            <a:r>
              <a:rPr sz="24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Double</a:t>
            </a:r>
            <a:r>
              <a:rPr sz="24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Isobaric</a:t>
            </a:r>
            <a:r>
              <a:rPr sz="2400" b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Analog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State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4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baseline="30000" dirty="0">
                <a:solidFill>
                  <a:srgbClr val="FFFFFF"/>
                </a:solidFill>
                <a:latin typeface="Calibri"/>
                <a:cs typeface="Calibri"/>
              </a:rPr>
              <a:t>48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24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(D.</a:t>
            </a:r>
            <a:r>
              <a:rPr sz="24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 err="1">
                <a:solidFill>
                  <a:srgbClr val="FFFFFF"/>
                </a:solidFill>
                <a:latin typeface="Calibri"/>
                <a:cs typeface="Calibri"/>
              </a:rPr>
              <a:t>Stramaccioni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lang="pl-PL" sz="2400" b="1" spc="-10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739140" indent="-340995">
              <a:lnSpc>
                <a:spcPts val="2870"/>
              </a:lnSpc>
              <a:buFontTx/>
              <a:buAutoNum type="arabicParenR" startAt="5"/>
              <a:tabLst>
                <a:tab pos="739140" algn="l"/>
              </a:tabLst>
            </a:pPr>
            <a:r>
              <a:rPr lang="en-US" sz="2400" b="1" spc="-10" dirty="0">
                <a:solidFill>
                  <a:srgbClr val="FFFFFF"/>
                </a:solidFill>
                <a:cs typeface="Calibri"/>
              </a:rPr>
              <a:t>Search for the PDR in the deformed isotope </a:t>
            </a:r>
            <a:r>
              <a:rPr lang="en-US" sz="2400" b="1" spc="-10" baseline="30000" dirty="0">
                <a:solidFill>
                  <a:srgbClr val="FFFFFF"/>
                </a:solidFill>
                <a:cs typeface="Calibri"/>
              </a:rPr>
              <a:t>64</a:t>
            </a:r>
            <a:r>
              <a:rPr lang="en-US" sz="2400" b="1" spc="-10" dirty="0">
                <a:solidFill>
                  <a:srgbClr val="FFFFFF"/>
                </a:solidFill>
                <a:cs typeface="Calibri"/>
              </a:rPr>
              <a:t>Zn as a continuation of the systematic study of PDR in the A=60 mass region</a:t>
            </a:r>
            <a:r>
              <a:rPr lang="en-US" sz="2400" b="1" dirty="0">
                <a:solidFill>
                  <a:srgbClr val="FFFFFF"/>
                </a:solidFill>
                <a:cs typeface="Calibri"/>
              </a:rPr>
              <a:t>	(A.</a:t>
            </a:r>
            <a:r>
              <a:rPr lang="en-US" sz="2400" b="1" spc="-30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cs typeface="Calibri"/>
              </a:rPr>
              <a:t>Giaz</a:t>
            </a:r>
            <a:r>
              <a:rPr lang="en-US" sz="2400" b="1" dirty="0">
                <a:solidFill>
                  <a:srgbClr val="FFFFFF"/>
                </a:solidFill>
                <a:cs typeface="Calibri"/>
              </a:rPr>
              <a:t>,</a:t>
            </a:r>
            <a:r>
              <a:rPr lang="en-US" sz="2400" b="1" spc="35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sz="2400" b="1" dirty="0">
                <a:solidFill>
                  <a:srgbClr val="FFFFFF"/>
                </a:solidFill>
                <a:cs typeface="Calibri"/>
              </a:rPr>
              <a:t>M.</a:t>
            </a:r>
            <a:r>
              <a:rPr lang="en-US" sz="2400" b="1" spc="-55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sz="2400" b="1" spc="-10" dirty="0" err="1">
                <a:solidFill>
                  <a:srgbClr val="FFFFFF"/>
                </a:solidFill>
                <a:cs typeface="Calibri"/>
              </a:rPr>
              <a:t>Ciemała</a:t>
            </a:r>
            <a:r>
              <a:rPr lang="en-US" sz="2400" b="1" spc="-10" dirty="0">
                <a:solidFill>
                  <a:srgbClr val="FFFFFF"/>
                </a:solidFill>
                <a:cs typeface="Calibri"/>
              </a:rPr>
              <a:t>)</a:t>
            </a:r>
            <a:endParaRPr lang="en-US" sz="2400" dirty="0">
              <a:cs typeface="Calibri"/>
            </a:endParaRPr>
          </a:p>
          <a:p>
            <a:pPr marL="739140" indent="-340995">
              <a:lnSpc>
                <a:spcPts val="2870"/>
              </a:lnSpc>
              <a:buAutoNum type="arabicParenR" startAt="5"/>
              <a:tabLst>
                <a:tab pos="739140" algn="l"/>
              </a:tabLst>
            </a:pPr>
            <a:endParaRPr sz="2400" dirty="0">
              <a:latin typeface="Calibri"/>
              <a:cs typeface="Calibri"/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36FB36BD-AE88-449F-8FD7-7B8A978070FE}"/>
              </a:ext>
            </a:extLst>
          </p:cNvPr>
          <p:cNvSpPr/>
          <p:nvPr/>
        </p:nvSpPr>
        <p:spPr>
          <a:xfrm rot="21016127">
            <a:off x="5466925" y="1162733"/>
            <a:ext cx="6096000" cy="646331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pl-PL" b="1" dirty="0"/>
              <a:t>M. Kmiecik</a:t>
            </a:r>
            <a:r>
              <a:rPr lang="en-US" dirty="0"/>
              <a:t>, "Studying collective excitations at CCB of IFJ PAN Krakow", </a:t>
            </a:r>
            <a:r>
              <a:rPr lang="en-US" dirty="0">
                <a:solidFill>
                  <a:srgbClr val="FF0000"/>
                </a:solidFill>
              </a:rPr>
              <a:t>talk  on </a:t>
            </a:r>
            <a:r>
              <a:rPr lang="pl-PL" dirty="0" err="1">
                <a:solidFill>
                  <a:srgbClr val="FF0000"/>
                </a:solidFill>
              </a:rPr>
              <a:t>Tuesday</a:t>
            </a:r>
            <a:r>
              <a:rPr lang="en-US" dirty="0">
                <a:solidFill>
                  <a:srgbClr val="FF0000"/>
                </a:solidFill>
              </a:rPr>
              <a:t>, 1</a:t>
            </a:r>
            <a:r>
              <a:rPr lang="pl-PL" dirty="0">
                <a:solidFill>
                  <a:srgbClr val="FF0000"/>
                </a:solidFill>
              </a:rPr>
              <a:t>8</a:t>
            </a:r>
            <a:r>
              <a:rPr lang="en-US" dirty="0">
                <a:solidFill>
                  <a:srgbClr val="FF0000"/>
                </a:solidFill>
              </a:rPr>
              <a:t>:</a:t>
            </a:r>
            <a:r>
              <a:rPr lang="pl-PL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71061" y="110011"/>
            <a:ext cx="9438005" cy="50911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5313045" algn="l"/>
              </a:tabLst>
            </a:pPr>
            <a:r>
              <a:rPr sz="1600" spc="-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CCB@IFJ-</a:t>
            </a:r>
            <a:r>
              <a:rPr sz="1600" spc="-4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</a:t>
            </a:r>
            <a:r>
              <a:rPr sz="1600" spc="-8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Krakow</a:t>
            </a:r>
            <a:r>
              <a:rPr sz="1600" spc="-7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(Poland)</a:t>
            </a:r>
            <a:r>
              <a:rPr sz="1600" spc="40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</a:t>
            </a:r>
            <a:r>
              <a:rPr sz="1600" spc="-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PARIS</a:t>
            </a:r>
            <a:r>
              <a:rPr sz="1600" spc="-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clusters)</a:t>
            </a:r>
            <a:r>
              <a:rPr lang="pl-PL" sz="16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1600" spc="-4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„Studies</a:t>
            </a:r>
            <a:r>
              <a:rPr sz="1600" spc="-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resonances</a:t>
            </a:r>
            <a:r>
              <a:rPr sz="1600" spc="-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1600" spc="-6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nuclei</a:t>
            </a:r>
            <a:r>
              <a:rPr sz="1600" spc="-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endParaRPr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high-</a:t>
            </a:r>
            <a:r>
              <a:rPr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sz="1600" spc="-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proton</a:t>
            </a:r>
            <a:r>
              <a:rPr sz="1600" spc="-6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</a:t>
            </a:r>
            <a:r>
              <a:rPr sz="1600" spc="38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1600" spc="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p,p’</a:t>
            </a:r>
            <a:r>
              <a:rPr sz="1600" spc="-3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reactions</a:t>
            </a:r>
            <a:r>
              <a:rPr sz="1600" spc="-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sz="1600" spc="-5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forward</a:t>
            </a:r>
            <a:r>
              <a:rPr sz="1600" spc="-7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angles”</a:t>
            </a:r>
            <a:endParaRPr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4503" y="709612"/>
            <a:ext cx="11877675" cy="5867400"/>
            <a:chOff x="123825" y="714375"/>
            <a:chExt cx="11877675" cy="586740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3880" y="714375"/>
              <a:ext cx="5057719" cy="380047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10175" y="3152775"/>
              <a:ext cx="1924050" cy="256222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71750" y="4562475"/>
              <a:ext cx="2609850" cy="199072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567051" y="4557712"/>
              <a:ext cx="2619375" cy="2000250"/>
            </a:xfrm>
            <a:custGeom>
              <a:avLst/>
              <a:gdLst/>
              <a:ahLst/>
              <a:cxnLst/>
              <a:rect l="l" t="t" r="r" b="b"/>
              <a:pathLst>
                <a:path w="2619375" h="2000250">
                  <a:moveTo>
                    <a:pt x="0" y="2000250"/>
                  </a:moveTo>
                  <a:lnTo>
                    <a:pt x="2619375" y="2000250"/>
                  </a:lnTo>
                  <a:lnTo>
                    <a:pt x="2619375" y="0"/>
                  </a:lnTo>
                  <a:lnTo>
                    <a:pt x="0" y="0"/>
                  </a:lnTo>
                  <a:lnTo>
                    <a:pt x="0" y="2000250"/>
                  </a:lnTo>
                  <a:close/>
                </a:path>
              </a:pathLst>
            </a:custGeom>
            <a:ln w="9525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81875" y="3152775"/>
              <a:ext cx="4619625" cy="332422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3825" y="4514850"/>
              <a:ext cx="2371725" cy="2066925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5186264" y="6177643"/>
            <a:ext cx="5810250" cy="64770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31750" rIns="0" bIns="0" rtlCol="0">
            <a:spAutoFit/>
          </a:bodyPr>
          <a:lstStyle/>
          <a:p>
            <a:pPr marL="97155" marR="302895">
              <a:lnSpc>
                <a:spcPct val="100800"/>
              </a:lnSpc>
              <a:spcBef>
                <a:spcPts val="25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Decay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M4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resonance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(21.5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MeV)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baseline="23148" dirty="0">
                <a:solidFill>
                  <a:srgbClr val="FFFFFF"/>
                </a:solidFill>
                <a:latin typeface="Calibri"/>
                <a:cs typeface="Calibri"/>
              </a:rPr>
              <a:t>13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nucleus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has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been</a:t>
            </a:r>
            <a:r>
              <a:rPr sz="1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identified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(N.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Cieplicka,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S.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Leoni,</a:t>
            </a:r>
            <a:r>
              <a:rPr sz="1800" b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B.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Fornal)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286375" y="1304925"/>
            <a:ext cx="3314700" cy="64770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30480" rIns="0" bIns="0" rtlCol="0">
            <a:spAutoFit/>
          </a:bodyPr>
          <a:lstStyle/>
          <a:p>
            <a:pPr marL="97155" marR="194945">
              <a:lnSpc>
                <a:spcPct val="100899"/>
              </a:lnSpc>
              <a:spcBef>
                <a:spcPts val="240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Gamma-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decay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GQR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30" baseline="23148" dirty="0">
                <a:solidFill>
                  <a:srgbClr val="FFFFFF"/>
                </a:solidFill>
                <a:latin typeface="Calibri"/>
                <a:cs typeface="Calibri"/>
              </a:rPr>
              <a:t>208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Pb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8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baseline="25462" dirty="0">
                <a:solidFill>
                  <a:srgbClr val="FFFFFF"/>
                </a:solidFill>
                <a:latin typeface="Calibri"/>
                <a:cs typeface="Calibri"/>
              </a:rPr>
              <a:t>124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Sn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(M.</a:t>
            </a:r>
            <a:r>
              <a:rPr sz="18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Kmiecik,</a:t>
            </a:r>
            <a:r>
              <a:rPr sz="1800" b="1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F. Crespi)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9050" y="47625"/>
            <a:ext cx="12172950" cy="3009900"/>
            <a:chOff x="19050" y="47625"/>
            <a:chExt cx="12172950" cy="3009900"/>
          </a:xfrm>
        </p:grpSpPr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658225" y="523875"/>
              <a:ext cx="3533775" cy="253365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050" y="47625"/>
              <a:ext cx="1352550" cy="1323975"/>
            </a:xfrm>
            <a:prstGeom prst="rect">
              <a:avLst/>
            </a:prstGeom>
          </p:spPr>
        </p:pic>
      </p:grpSp>
      <p:sp>
        <p:nvSpPr>
          <p:cNvPr id="19" name="Prostokąt 18">
            <a:extLst>
              <a:ext uri="{FF2B5EF4-FFF2-40B4-BE49-F238E27FC236}">
                <a16:creationId xmlns:a16="http://schemas.microsoft.com/office/drawing/2014/main" id="{B5C22602-754A-439A-962C-D66E9880F086}"/>
              </a:ext>
            </a:extLst>
          </p:cNvPr>
          <p:cNvSpPr/>
          <p:nvPr/>
        </p:nvSpPr>
        <p:spPr>
          <a:xfrm>
            <a:off x="5159827" y="658594"/>
            <a:ext cx="39878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B. </a:t>
            </a:r>
            <a:r>
              <a:rPr lang="en-US" b="1" dirty="0" err="1"/>
              <a:t>Wasilewska</a:t>
            </a:r>
            <a:r>
              <a:rPr lang="en-US" b="1" dirty="0"/>
              <a:t>, M. Kmiecik, M. </a:t>
            </a:r>
            <a:r>
              <a:rPr lang="en-US" b="1" dirty="0" err="1"/>
              <a:t>Ciemała</a:t>
            </a:r>
            <a:r>
              <a:rPr lang="en-US" b="1" dirty="0"/>
              <a:t>, et al., Phys. Rev. C 105, 014310 (2022)</a:t>
            </a:r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4493BD03-27BF-48DE-9C94-40FC9D2839D9}"/>
              </a:ext>
            </a:extLst>
          </p:cNvPr>
          <p:cNvSpPr/>
          <p:nvPr/>
        </p:nvSpPr>
        <p:spPr>
          <a:xfrm>
            <a:off x="5191125" y="2170748"/>
            <a:ext cx="3505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N. </a:t>
            </a:r>
            <a:r>
              <a:rPr lang="en-US" b="1" dirty="0" err="1"/>
              <a:t>Cieplicka-Oryńczak</a:t>
            </a:r>
            <a:r>
              <a:rPr lang="en-US" b="1" dirty="0"/>
              <a:t>, Y. </a:t>
            </a:r>
            <a:r>
              <a:rPr lang="en-US" b="1" dirty="0" err="1"/>
              <a:t>Jaganathen</a:t>
            </a:r>
            <a:r>
              <a:rPr lang="en-US" b="1" dirty="0"/>
              <a:t>, B. </a:t>
            </a:r>
            <a:r>
              <a:rPr lang="en-US" b="1" dirty="0" err="1"/>
              <a:t>Fornal</a:t>
            </a:r>
            <a:r>
              <a:rPr lang="en-US" b="1" dirty="0"/>
              <a:t>, et al., Phys Lett B 834, 137398 (2022)</a:t>
            </a:r>
          </a:p>
        </p:txBody>
      </p:sp>
      <p:sp>
        <p:nvSpPr>
          <p:cNvPr id="23" name="Prostokąt 22">
            <a:extLst>
              <a:ext uri="{FF2B5EF4-FFF2-40B4-BE49-F238E27FC236}">
                <a16:creationId xmlns:a16="http://schemas.microsoft.com/office/drawing/2014/main" id="{152F40D5-35EB-4991-918A-BAC3D3542A49}"/>
              </a:ext>
            </a:extLst>
          </p:cNvPr>
          <p:cNvSpPr/>
          <p:nvPr/>
        </p:nvSpPr>
        <p:spPr>
          <a:xfrm rot="21016127">
            <a:off x="1862977" y="2794549"/>
            <a:ext cx="6096000" cy="92333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pl-PL" b="1" dirty="0"/>
              <a:t>N. </a:t>
            </a:r>
            <a:r>
              <a:rPr lang="pl-PL" b="1" dirty="0" err="1"/>
              <a:t>Cieplicka-Oryńczak</a:t>
            </a:r>
            <a:r>
              <a:rPr lang="en-US" dirty="0"/>
              <a:t>, "Decay of the stretched resonance at 19.6 MeV in 12C investigated via (</a:t>
            </a:r>
            <a:r>
              <a:rPr lang="en-US" dirty="0" err="1"/>
              <a:t>p,p</a:t>
            </a:r>
            <a:r>
              <a:rPr lang="en-US" dirty="0"/>
              <a:t>’) reactions", </a:t>
            </a:r>
            <a:r>
              <a:rPr lang="en-US" dirty="0">
                <a:solidFill>
                  <a:srgbClr val="FF0000"/>
                </a:solidFill>
              </a:rPr>
              <a:t>talk  on </a:t>
            </a:r>
            <a:r>
              <a:rPr lang="pl-PL" dirty="0" err="1">
                <a:solidFill>
                  <a:srgbClr val="FF0000"/>
                </a:solidFill>
              </a:rPr>
              <a:t>Tuesday</a:t>
            </a:r>
            <a:r>
              <a:rPr lang="en-US" dirty="0">
                <a:solidFill>
                  <a:srgbClr val="FF0000"/>
                </a:solidFill>
              </a:rPr>
              <a:t>, 1</a:t>
            </a:r>
            <a:r>
              <a:rPr lang="pl-PL" dirty="0">
                <a:solidFill>
                  <a:srgbClr val="FF0000"/>
                </a:solidFill>
              </a:rPr>
              <a:t>8</a:t>
            </a:r>
            <a:r>
              <a:rPr lang="en-US" dirty="0">
                <a:solidFill>
                  <a:srgbClr val="FF0000"/>
                </a:solidFill>
              </a:rPr>
              <a:t>:</a:t>
            </a:r>
            <a:r>
              <a:rPr lang="pl-PL" dirty="0">
                <a:solidFill>
                  <a:srgbClr val="FF0000"/>
                </a:solidFill>
              </a:rPr>
              <a:t>4</a:t>
            </a:r>
            <a:r>
              <a:rPr lang="en-US" dirty="0">
                <a:solidFill>
                  <a:srgbClr val="FF0000"/>
                </a:solidFill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7640AAC-4D8D-41D6-9D7A-B8710BAC3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3874" y="316410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iekt 4">
            <a:extLst>
              <a:ext uri="{FF2B5EF4-FFF2-40B4-BE49-F238E27FC236}">
                <a16:creationId xmlns:a16="http://schemas.microsoft.com/office/drawing/2014/main" id="{EA78F560-A20F-47E7-A855-DEBB8CC460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7640593"/>
              </p:ext>
            </p:extLst>
          </p:nvPr>
        </p:nvGraphicFramePr>
        <p:xfrm>
          <a:off x="4103874" y="3164101"/>
          <a:ext cx="4000500" cy="293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Obraz - mapa bitowa" r:id="rId3" imgW="6140952" imgH="4503810" progId="Paint.Picture">
                  <p:embed/>
                </p:oleObj>
              </mc:Choice>
              <mc:Fallback>
                <p:oleObj name="Obraz - mapa bitowa" r:id="rId3" imgW="6140952" imgH="4503810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3874" y="3164101"/>
                        <a:ext cx="4000500" cy="293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ZoneTexte 50"/>
          <p:cNvSpPr txBox="1"/>
          <p:nvPr/>
        </p:nvSpPr>
        <p:spPr>
          <a:xfrm>
            <a:off x="290728" y="-79239"/>
            <a:ext cx="10490898" cy="813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8145">
              <a:lnSpc>
                <a:spcPts val="2865"/>
              </a:lnSpc>
              <a:tabLst>
                <a:tab pos="739775" algn="l"/>
              </a:tabLst>
            </a:pPr>
            <a:r>
              <a:rPr lang="pl-P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Upgrade of the setup: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Evolution</a:t>
            </a:r>
            <a:r>
              <a:rPr lang="en-US" sz="2400" b="1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sz="2400" b="1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prompt</a:t>
            </a:r>
            <a:r>
              <a:rPr lang="en-US" sz="240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fission</a:t>
            </a:r>
            <a:r>
              <a:rPr lang="en-US" sz="2400" b="1" spc="-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25" dirty="0">
                <a:latin typeface="Arial" panose="020B0604020202020204" pitchFamily="34" charset="0"/>
                <a:cs typeface="Arial" panose="020B0604020202020204" pitchFamily="34" charset="0"/>
              </a:rPr>
              <a:t>gamma-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ray</a:t>
            </a:r>
            <a:r>
              <a:rPr lang="en-US" sz="2400" b="1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emission</a:t>
            </a:r>
            <a:r>
              <a:rPr lang="en-US" sz="2400" b="1" spc="-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n-US" sz="2400" b="1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10" dirty="0">
                <a:latin typeface="Arial" panose="020B0604020202020204" pitchFamily="34" charset="0"/>
                <a:cs typeface="Arial" panose="020B0604020202020204" pitchFamily="34" charset="0"/>
              </a:rPr>
              <a:t>excitation</a:t>
            </a:r>
            <a:r>
              <a:rPr lang="en-US" sz="2400" b="1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en-US" sz="2400" b="1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400" b="1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25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l-PL" sz="24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Thorium</a:t>
            </a:r>
            <a:r>
              <a:rPr lang="en-US" sz="2400" b="1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anomalies</a:t>
            </a:r>
            <a:r>
              <a:rPr lang="en-US" sz="2400" b="1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7140801" y="1075299"/>
            <a:ext cx="3777953" cy="1506967"/>
            <a:chOff x="5592375" y="1798202"/>
            <a:chExt cx="3777953" cy="1506967"/>
          </a:xfrm>
        </p:grpSpPr>
        <p:sp>
          <p:nvSpPr>
            <p:cNvPr id="59" name="Rectangle à coins arrondis 58"/>
            <p:cNvSpPr/>
            <p:nvPr/>
          </p:nvSpPr>
          <p:spPr>
            <a:xfrm>
              <a:off x="5647115" y="1798202"/>
              <a:ext cx="3236891" cy="1506967"/>
            </a:xfrm>
            <a:prstGeom prst="roundRect">
              <a:avLst/>
            </a:prstGeom>
            <a:solidFill>
              <a:schemeClr val="tx1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ZoneTexte 45"/>
            <p:cNvSpPr txBox="1"/>
            <p:nvPr/>
          </p:nvSpPr>
          <p:spPr>
            <a:xfrm>
              <a:off x="5592375" y="1920176"/>
              <a:ext cx="377795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                 Event-by-event</a:t>
              </a:r>
            </a:p>
            <a:p>
              <a:r>
                <a: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  </a:t>
              </a:r>
              <a:r>
                <a:rPr lang="en-US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E* - </a:t>
              </a:r>
              <a:r>
                <a: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tagged fission of  </a:t>
              </a:r>
              <a:r>
                <a:rPr lang="en-US" b="1" baseline="30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232</a:t>
              </a:r>
              <a:r>
                <a: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Th </a:t>
              </a:r>
              <a:endPara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  </a:t>
              </a:r>
              <a:r>
                <a: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Ff’s (</a:t>
              </a:r>
              <a:r>
                <a:rPr lang="en-US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A, TKE</a:t>
              </a:r>
              <a:r>
                <a: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</a:p>
            <a:p>
              <a:r>
                <a: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  </a:t>
              </a:r>
              <a:r>
                <a: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PFGS and PFNS</a:t>
              </a:r>
              <a:endPara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sp>
        <p:nvSpPr>
          <p:cNvPr id="68" name="ZoneTexte 67"/>
          <p:cNvSpPr txBox="1"/>
          <p:nvPr/>
        </p:nvSpPr>
        <p:spPr>
          <a:xfrm>
            <a:off x="1670736" y="1113093"/>
            <a:ext cx="5691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+  </a:t>
            </a:r>
            <a:r>
              <a:rPr lang="fr-FR" b="1" dirty="0">
                <a:latin typeface="Times New Roman" panose="02020603050405020304" pitchFamily="18" charset="0"/>
                <a:ea typeface="Batang" pitchFamily="18" charset="-127"/>
                <a:sym typeface="Wingdings 2"/>
              </a:rPr>
              <a:t> </a:t>
            </a:r>
            <a:r>
              <a:rPr lang="en-US" b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232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</a:t>
            </a:r>
            <a:r>
              <a:rPr lang="fr-FR" b="1" dirty="0">
                <a:latin typeface="Times New Roman" panose="02020603050405020304" pitchFamily="18" charset="0"/>
                <a:ea typeface="Batang" pitchFamily="18" charset="-127"/>
                <a:sym typeface="Wingdings 2"/>
              </a:rPr>
              <a:t>   </a:t>
            </a:r>
            <a:r>
              <a:rPr lang="fr-FR" b="1" dirty="0">
                <a:latin typeface="Times New Roman" panose="02020603050405020304" pitchFamily="18" charset="0"/>
                <a:ea typeface="Batang" pitchFamily="18" charset="-127"/>
                <a:sym typeface="Wingdings" panose="05000000000000000000" pitchFamily="2" charset="2"/>
              </a:rPr>
              <a:t>   </a:t>
            </a:r>
            <a:r>
              <a:rPr lang="fr-FR" b="1" i="1" dirty="0">
                <a:latin typeface="Times New Roman" panose="02020603050405020304" pitchFamily="18" charset="0"/>
                <a:ea typeface="Batang" pitchFamily="18" charset="-127"/>
                <a:sym typeface="Wingdings" panose="05000000000000000000" pitchFamily="2" charset="2"/>
              </a:rPr>
              <a:t>p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’</a:t>
            </a:r>
            <a:r>
              <a:rPr lang="fr-FR" b="1" dirty="0">
                <a:latin typeface="Times New Roman" panose="02020603050405020304" pitchFamily="18" charset="0"/>
                <a:ea typeface="Batang" pitchFamily="18" charset="-127"/>
                <a:sym typeface="Wingdings" panose="05000000000000000000" pitchFamily="2" charset="2"/>
              </a:rPr>
              <a:t>  +   </a:t>
            </a:r>
            <a:r>
              <a:rPr lang="en-US" b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232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E*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 to ~ 30MeV)</a:t>
            </a:r>
          </a:p>
          <a:p>
            <a:r>
              <a:rPr lang="en-US" b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(160Mev)   (400g/cm2)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en-US" baseline="300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74" name="Rectangle à coins arrondis 73"/>
          <p:cNvSpPr/>
          <p:nvPr/>
        </p:nvSpPr>
        <p:spPr>
          <a:xfrm>
            <a:off x="1670736" y="657020"/>
            <a:ext cx="5361369" cy="2469287"/>
          </a:xfrm>
          <a:prstGeom prst="round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Rectangle 74"/>
          <p:cNvSpPr/>
          <p:nvPr/>
        </p:nvSpPr>
        <p:spPr>
          <a:xfrm>
            <a:off x="1710608" y="743562"/>
            <a:ext cx="49213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Batang" pitchFamily="18" charset="-127"/>
                <a:ea typeface="Batang" pitchFamily="18" charset="-127"/>
                <a:sym typeface="Symbol"/>
              </a:rPr>
              <a:t>  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  <a:sym typeface="AGA Arabesque" pitchFamily="2" charset="2"/>
              </a:rPr>
              <a:t>Inelastic scattering 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  <a:sym typeface="AGA Arabesque" pitchFamily="2" charset="2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2050006" y="2849856"/>
            <a:ext cx="9793234" cy="3199672"/>
            <a:chOff x="745631" y="2573405"/>
            <a:chExt cx="9793234" cy="3199672"/>
          </a:xfrm>
        </p:grpSpPr>
        <p:sp>
          <p:nvSpPr>
            <p:cNvPr id="60" name="Rectangle 59"/>
            <p:cNvSpPr/>
            <p:nvPr/>
          </p:nvSpPr>
          <p:spPr>
            <a:xfrm>
              <a:off x="745631" y="3364580"/>
              <a:ext cx="5184576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i="1">
                  <a:solidFill>
                    <a:srgbClr val="33CC33"/>
                  </a:solidFill>
                  <a:latin typeface="Times New Roman" panose="02020603050405020304" pitchFamily="18" charset="0"/>
                  <a:ea typeface="Batang" pitchFamily="18" charset="-127"/>
                  <a:cs typeface="Times New Roman" panose="02020603050405020304" pitchFamily="18" charset="0"/>
                </a:rPr>
                <a:t>      </a:t>
              </a:r>
              <a:r>
                <a:rPr lang="en-US" b="1" i="1">
                  <a:solidFill>
                    <a:srgbClr val="339933"/>
                  </a:solidFill>
                  <a:latin typeface="Times New Roman" panose="02020603050405020304" pitchFamily="18" charset="0"/>
                  <a:ea typeface="Batang" pitchFamily="18" charset="-127"/>
                  <a:cs typeface="Times New Roman" panose="02020603050405020304" pitchFamily="18" charset="0"/>
                </a:rPr>
                <a:t>PARIS</a:t>
              </a:r>
              <a:endParaRPr lang="fr-FR" b="1" i="1" baseline="-2500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  <a:p>
              <a:r>
                <a:rPr lang="en-US" sz="1400" b="1">
                  <a:solidFill>
                    <a:srgbClr val="339933"/>
                  </a:solidFill>
                  <a:latin typeface="Times New Roman" panose="02020603050405020304" pitchFamily="18" charset="0"/>
                  <a:ea typeface="Batang" pitchFamily="18" charset="-127"/>
                  <a:cs typeface="Times New Roman" panose="02020603050405020304" pitchFamily="18" charset="0"/>
                </a:rPr>
                <a:t>   42 phoswiches</a:t>
              </a:r>
            </a:p>
            <a:p>
              <a:r>
                <a:rPr lang="en-US" sz="1400" b="1">
                  <a:solidFill>
                    <a:srgbClr val="339933"/>
                  </a:solidFill>
                  <a:latin typeface="Times New Roman" panose="02020603050405020304" pitchFamily="18" charset="0"/>
                  <a:ea typeface="Batang" pitchFamily="18" charset="-127"/>
                  <a:cs typeface="Times New Roman" panose="02020603050405020304" pitchFamily="18" charset="0"/>
                </a:rPr>
                <a:t>27cm from  target</a:t>
              </a:r>
            </a:p>
            <a:p>
              <a:r>
                <a:rPr lang="en-US" sz="1400" b="1">
                  <a:solidFill>
                    <a:srgbClr val="339933"/>
                  </a:solidFill>
                  <a:latin typeface="Times New Roman" panose="02020603050405020304" pitchFamily="18" charset="0"/>
                  <a:ea typeface="Batang" pitchFamily="18" charset="-127"/>
                  <a:cs typeface="Times New Roman" panose="02020603050405020304" pitchFamily="18" charset="0"/>
                </a:rPr>
                <a:t> @ </a:t>
              </a:r>
              <a:r>
                <a:rPr lang="en-US" sz="1400" b="1">
                  <a:solidFill>
                    <a:srgbClr val="339933"/>
                  </a:solidFill>
                  <a:latin typeface="Times New Roman" panose="02020603050405020304" pitchFamily="18" charset="0"/>
                  <a:ea typeface="Batang" pitchFamily="18" charset="-127"/>
                  <a:cs typeface="Times New Roman" panose="02020603050405020304" pitchFamily="18" charset="0"/>
                  <a:sym typeface="Symbol" panose="05050102010706020507" pitchFamily="18" charset="2"/>
                </a:rPr>
                <a:t>45, 90, 135</a:t>
              </a:r>
              <a:r>
                <a:rPr lang="en-US" sz="1400" b="1">
                  <a:solidFill>
                    <a:srgbClr val="339933"/>
                  </a:solidFill>
                  <a:latin typeface="Times New Roman" panose="02020603050405020304" pitchFamily="18" charset="0"/>
                  <a:ea typeface="Batang" pitchFamily="18" charset="-127"/>
                  <a:cs typeface="Times New Roman" panose="02020603050405020304" pitchFamily="18" charset="0"/>
                </a:rPr>
                <a:t>°</a:t>
              </a:r>
            </a:p>
            <a:p>
              <a:endParaRPr lang="en-US" sz="1400" b="1">
                <a:solidFill>
                  <a:srgbClr val="339933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endParaRPr>
            </a:p>
            <a:p>
              <a:r>
                <a:rPr lang="en-US" sz="1400" b="1" i="1">
                  <a:solidFill>
                    <a:srgbClr val="339933"/>
                  </a:solidFill>
                  <a:latin typeface="Times New Roman" panose="02020603050405020304" pitchFamily="18" charset="0"/>
                  <a:ea typeface="Batang" pitchFamily="18" charset="-127"/>
                  <a:cs typeface="Times New Roman" panose="02020603050405020304" pitchFamily="18" charset="0"/>
                </a:rPr>
                <a:t> PFGS, </a:t>
              </a:r>
              <a:r>
                <a:rPr lang="en-US" sz="1400" b="1" i="1">
                  <a:solidFill>
                    <a:srgbClr val="3399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fr-FR" sz="1400" b="1" i="1" baseline="-25000">
                  <a:solidFill>
                    <a:srgbClr val="3399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</a:t>
              </a:r>
              <a:r>
                <a:rPr lang="en-US" sz="1400" b="1" baseline="30000">
                  <a:solidFill>
                    <a:srgbClr val="3399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sum</a:t>
              </a:r>
              <a:r>
                <a:rPr lang="en-US" sz="1400" b="1" i="1">
                  <a:solidFill>
                    <a:srgbClr val="3399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M</a:t>
              </a:r>
              <a:r>
                <a:rPr lang="fr-FR" sz="1400" b="1" i="1" baseline="-25000">
                  <a:solidFill>
                    <a:srgbClr val="3399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</a:t>
              </a:r>
              <a:r>
                <a:rPr lang="en-US" sz="1400" i="1">
                  <a:solidFill>
                    <a:srgbClr val="3399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1400" b="1" i="1">
                  <a:solidFill>
                    <a:srgbClr val="3399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, </a:t>
              </a:r>
            </a:p>
            <a:p>
              <a:r>
                <a:rPr lang="en-US" sz="1400" b="1" i="1">
                  <a:solidFill>
                    <a:srgbClr val="339933"/>
                  </a:solidFill>
                  <a:latin typeface="Times New Roman" panose="02020603050405020304" pitchFamily="18" charset="0"/>
                  <a:ea typeface="Batang" pitchFamily="18" charset="-127"/>
                  <a:cs typeface="Times New Roman" panose="02020603050405020304" pitchFamily="18" charset="0"/>
                  <a:sym typeface="Symbol" panose="05050102010706020507" pitchFamily="18" charset="2"/>
                </a:rPr>
                <a:t>      </a:t>
              </a:r>
              <a:r>
                <a:rPr lang="en-US" sz="1400" b="1" i="1">
                  <a:solidFill>
                    <a:srgbClr val="339933"/>
                  </a:solidFill>
                  <a:latin typeface="Times New Roman" panose="02020603050405020304" pitchFamily="18" charset="0"/>
                  <a:ea typeface="Batang" pitchFamily="18" charset="-127"/>
                  <a:cs typeface="Times New Roman" panose="02020603050405020304" pitchFamily="18" charset="0"/>
                </a:rPr>
                <a:t>PFNS,</a:t>
              </a:r>
              <a:r>
                <a:rPr lang="en-US" sz="1400" b="1" i="1">
                  <a:solidFill>
                    <a:srgbClr val="3399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</a:t>
              </a:r>
              <a:r>
                <a:rPr lang="fr-FR" sz="1400" b="1" i="1" baseline="-25000">
                  <a:solidFill>
                    <a:srgbClr val="3399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n</a:t>
              </a:r>
              <a:endParaRPr lang="en-US" sz="1400" b="1">
                <a:solidFill>
                  <a:srgbClr val="339933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endParaRPr>
            </a:p>
            <a:p>
              <a:endParaRPr lang="en-US" sz="1400" b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endParaRPr>
            </a:p>
            <a:p>
              <a:endParaRPr lang="en-US" sz="1400" b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endParaRPr>
            </a:p>
            <a:p>
              <a:endParaRPr lang="en-US" sz="1400" b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368467" y="2573405"/>
              <a:ext cx="2484584" cy="16619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i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  <a:ea typeface="Batang" pitchFamily="18" charset="-127"/>
                  <a:cs typeface="Times New Roman" panose="02020603050405020304" pitchFamily="18" charset="0"/>
                </a:rPr>
                <a:t>     KRATTA</a:t>
              </a:r>
            </a:p>
            <a:p>
              <a:r>
                <a:rPr lang="en-US" sz="14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  <a:ea typeface="Batang" pitchFamily="18" charset="-127"/>
                  <a:cs typeface="Times New Roman" panose="02020603050405020304" pitchFamily="18" charset="0"/>
                </a:rPr>
                <a:t>32 triple telescopes</a:t>
              </a:r>
            </a:p>
            <a:p>
              <a:r>
                <a:rPr lang="en-US" sz="14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  <a:ea typeface="Batang" pitchFamily="18" charset="-127"/>
                  <a:cs typeface="Times New Roman" panose="02020603050405020304" pitchFamily="18" charset="0"/>
                </a:rPr>
                <a:t> 40cm from  target</a:t>
              </a:r>
            </a:p>
            <a:p>
              <a:r>
                <a:rPr lang="en-US" sz="14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  <a:ea typeface="Batang" pitchFamily="18" charset="-127"/>
                  <a:cs typeface="Times New Roman" panose="02020603050405020304" pitchFamily="18" charset="0"/>
                </a:rPr>
                <a:t>    from </a:t>
              </a:r>
              <a:r>
                <a:rPr lang="en-US" sz="14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  <a:ea typeface="Batang" pitchFamily="18" charset="-127"/>
                  <a:cs typeface="Times New Roman" panose="02020603050405020304" pitchFamily="18" charset="0"/>
                  <a:sym typeface="Symbol" panose="05050102010706020507" pitchFamily="18" charset="2"/>
                </a:rPr>
                <a:t>6</a:t>
              </a:r>
              <a:r>
                <a:rPr lang="en-US" sz="14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  <a:ea typeface="Batang" pitchFamily="18" charset="-127"/>
                  <a:cs typeface="Times New Roman" panose="02020603050405020304" pitchFamily="18" charset="0"/>
                </a:rPr>
                <a:t>° to 18°</a:t>
              </a:r>
            </a:p>
            <a:p>
              <a:r>
                <a:rPr lang="en-US" sz="1400" b="1" i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  <a:ea typeface="Batang" pitchFamily="18" charset="-127"/>
                  <a:cs typeface="Times New Roman" panose="02020603050405020304" pitchFamily="18" charset="0"/>
                  <a:sym typeface="Wingdings" panose="05000000000000000000" pitchFamily="2" charset="2"/>
                </a:rPr>
                <a:t>           </a:t>
              </a:r>
            </a:p>
            <a:p>
              <a:r>
                <a:rPr lang="en-US" sz="1400" b="1" i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  <a:ea typeface="Batang" pitchFamily="18" charset="-127"/>
                  <a:cs typeface="Times New Roman" panose="02020603050405020304" pitchFamily="18" charset="0"/>
                  <a:sym typeface="Wingdings" panose="05000000000000000000" pitchFamily="2" charset="2"/>
                </a:rPr>
                <a:t>           E</a:t>
              </a:r>
              <a:r>
                <a:rPr lang="fr-FR" sz="1400" b="1" i="1" baseline="-25000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p’ </a:t>
              </a:r>
              <a:r>
                <a:rPr lang="fr-FR" sz="1400" b="1" i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  <a:ea typeface="Batang" pitchFamily="18" charset="-127"/>
                  <a:cs typeface="Times New Roman" panose="02020603050405020304" pitchFamily="18" charset="0"/>
                </a:rPr>
                <a:t>, </a:t>
              </a:r>
              <a:r>
                <a:rPr lang="fr-FR" sz="1400" b="1" i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  <a:ea typeface="Batang" pitchFamily="18" charset="-127"/>
                  <a:cs typeface="Times New Roman" panose="02020603050405020304" pitchFamily="18" charset="0"/>
                  <a:sym typeface="Symbol" panose="05050102010706020507" pitchFamily="18" charset="2"/>
                </a:rPr>
                <a:t></a:t>
              </a:r>
              <a:r>
                <a:rPr lang="fr-FR" sz="1400" b="1" i="1" baseline="-25000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p’ </a:t>
              </a:r>
              <a:r>
                <a:rPr lang="fr-FR" sz="1400" b="1" i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  <a:ea typeface="Batang" pitchFamily="18" charset="-127"/>
                  <a:cs typeface="Times New Roman" panose="02020603050405020304" pitchFamily="18" charset="0"/>
                </a:rPr>
                <a:t> </a:t>
              </a:r>
              <a:endParaRPr lang="en-US" sz="1400" b="1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endParaRPr>
            </a:p>
            <a:p>
              <a:endParaRPr lang="en-US" sz="1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endParaRPr>
            </a:p>
          </p:txBody>
        </p:sp>
        <p:cxnSp>
          <p:nvCxnSpPr>
            <p:cNvPr id="12" name="Connecteur droit avec flèche 11"/>
            <p:cNvCxnSpPr/>
            <p:nvPr/>
          </p:nvCxnSpPr>
          <p:spPr>
            <a:xfrm flipH="1" flipV="1">
              <a:off x="2360423" y="4365104"/>
              <a:ext cx="1310233" cy="610016"/>
            </a:xfrm>
            <a:prstGeom prst="straightConnector1">
              <a:avLst/>
            </a:prstGeom>
            <a:ln w="50800">
              <a:solidFill>
                <a:srgbClr val="33993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avec flèche 28"/>
            <p:cNvCxnSpPr/>
            <p:nvPr/>
          </p:nvCxnSpPr>
          <p:spPr>
            <a:xfrm flipV="1">
              <a:off x="5816547" y="3462319"/>
              <a:ext cx="670093" cy="464199"/>
            </a:xfrm>
            <a:prstGeom prst="straightConnector1">
              <a:avLst/>
            </a:prstGeom>
            <a:ln w="50800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/>
                <p:cNvSpPr/>
                <p:nvPr/>
              </p:nvSpPr>
              <p:spPr>
                <a:xfrm>
                  <a:off x="6151593" y="4525593"/>
                  <a:ext cx="4387272" cy="123110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b="1" i="1" dirty="0">
                      <a:solidFill>
                        <a:schemeClr val="accent6">
                          <a:lumMod val="75000"/>
                        </a:schemeClr>
                      </a:solidFill>
                      <a:latin typeface="Times New Roman" panose="02020603050405020304" pitchFamily="18" charset="0"/>
                      <a:ea typeface="Batang" pitchFamily="18" charset="-127"/>
                      <a:cs typeface="Times New Roman" panose="02020603050405020304" pitchFamily="18" charset="0"/>
                    </a:rPr>
                    <a:t>   Fission detectors</a:t>
                  </a:r>
                  <a:endParaRPr lang="fr-FR" b="1" i="1" baseline="-25000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endParaRPr>
                </a:p>
                <a:p>
                  <a:r>
                    <a:rPr lang="en-US" sz="1400" b="1" dirty="0">
                      <a:solidFill>
                        <a:schemeClr val="accent6">
                          <a:lumMod val="75000"/>
                        </a:schemeClr>
                      </a:solidFill>
                      <a:latin typeface="Times New Roman" panose="02020603050405020304" pitchFamily="18" charset="0"/>
                      <a:ea typeface="Batang" pitchFamily="18" charset="-127"/>
                      <a:cs typeface="Times New Roman" panose="02020603050405020304" pitchFamily="18" charset="0"/>
                    </a:rPr>
                    <a:t>20cm from  target</a:t>
                  </a:r>
                </a:p>
                <a:p>
                  <a:r>
                    <a:rPr lang="en-US" sz="1400" b="1" dirty="0">
                      <a:solidFill>
                        <a:schemeClr val="accent6">
                          <a:lumMod val="75000"/>
                        </a:schemeClr>
                      </a:solidFill>
                      <a:latin typeface="Times New Roman" panose="02020603050405020304" pitchFamily="18" charset="0"/>
                      <a:ea typeface="Batang" pitchFamily="18" charset="-127"/>
                      <a:cs typeface="Times New Roman" panose="02020603050405020304" pitchFamily="18" charset="0"/>
                    </a:rPr>
                    <a:t>       @ </a:t>
                  </a:r>
                  <a:r>
                    <a:rPr lang="en-US" sz="1400" b="1" dirty="0">
                      <a:solidFill>
                        <a:schemeClr val="accent6">
                          <a:lumMod val="75000"/>
                        </a:schemeClr>
                      </a:solidFill>
                      <a:latin typeface="Times New Roman" panose="02020603050405020304" pitchFamily="18" charset="0"/>
                      <a:ea typeface="Batang" pitchFamily="18" charset="-127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30</a:t>
                  </a:r>
                  <a:r>
                    <a:rPr lang="en-US" sz="1400" b="1" dirty="0">
                      <a:solidFill>
                        <a:schemeClr val="accent6">
                          <a:lumMod val="75000"/>
                        </a:schemeClr>
                      </a:solidFill>
                      <a:latin typeface="Times New Roman" panose="02020603050405020304" pitchFamily="18" charset="0"/>
                      <a:ea typeface="Batang" pitchFamily="18" charset="-127"/>
                      <a:cs typeface="Times New Roman" panose="02020603050405020304" pitchFamily="18" charset="0"/>
                    </a:rPr>
                    <a:t>° and </a:t>
                  </a:r>
                  <a:r>
                    <a:rPr lang="en-US" sz="1400" b="1" dirty="0">
                      <a:solidFill>
                        <a:schemeClr val="accent6">
                          <a:lumMod val="75000"/>
                        </a:schemeClr>
                      </a:solidFill>
                      <a:latin typeface="Times New Roman" panose="02020603050405020304" pitchFamily="18" charset="0"/>
                      <a:ea typeface="Batang" pitchFamily="18" charset="-127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</a:t>
                  </a:r>
                  <a:r>
                    <a:rPr lang="en-US" sz="1400" b="1" dirty="0">
                      <a:solidFill>
                        <a:schemeClr val="accent6">
                          <a:lumMod val="75000"/>
                        </a:schemeClr>
                      </a:solidFill>
                      <a:latin typeface="Times New Roman" panose="02020603050405020304" pitchFamily="18" charset="0"/>
                      <a:ea typeface="Batang" pitchFamily="18" charset="-127"/>
                      <a:cs typeface="Times New Roman" panose="02020603050405020304" pitchFamily="18" charset="0"/>
                    </a:rPr>
                    <a:t>150°</a:t>
                  </a:r>
                </a:p>
                <a:p>
                  <a:r>
                    <a:rPr lang="en-US" sz="1400" b="1" i="1" dirty="0">
                      <a:solidFill>
                        <a:schemeClr val="accent6">
                          <a:lumMod val="75000"/>
                        </a:schemeClr>
                      </a:solidFill>
                      <a:latin typeface="Times New Roman" panose="02020603050405020304" pitchFamily="18" charset="0"/>
                      <a:ea typeface="Batang" pitchFamily="18" charset="-127"/>
                      <a:cs typeface="Times New Roman" panose="02020603050405020304" pitchFamily="18" charset="0"/>
                      <a:sym typeface="Wingdings" panose="05000000000000000000" pitchFamily="2" charset="2"/>
                    </a:rPr>
                    <a:t>         </a:t>
                  </a:r>
                </a:p>
                <a:p>
                  <a:r>
                    <a:rPr lang="en-US" sz="1400" b="1" i="1" dirty="0">
                      <a:solidFill>
                        <a:schemeClr val="accent6">
                          <a:lumMod val="75000"/>
                        </a:schemeClr>
                      </a:solidFill>
                      <a:latin typeface="Times New Roman" panose="02020603050405020304" pitchFamily="18" charset="0"/>
                      <a:ea typeface="Batang" pitchFamily="18" charset="-127"/>
                      <a:cs typeface="Times New Roman" panose="02020603050405020304" pitchFamily="18" charset="0"/>
                      <a:sym typeface="Wingdings" panose="05000000000000000000" pitchFamily="2" charset="2"/>
                    </a:rPr>
                    <a:t>        </a:t>
                  </a:r>
                  <a:r>
                    <a:rPr lang="en-US" sz="1400" b="1" i="1" dirty="0">
                      <a:solidFill>
                        <a:schemeClr val="accent6">
                          <a:lumMod val="75000"/>
                        </a:schemeClr>
                      </a:solidFill>
                      <a:latin typeface="Times New Roman" panose="02020603050405020304" pitchFamily="18" charset="0"/>
                      <a:ea typeface="Batang" pitchFamily="18" charset="-127"/>
                      <a:cs typeface="Times New Roman" panose="02020603050405020304" pitchFamily="18" charset="0"/>
                    </a:rPr>
                    <a:t>A</a:t>
                  </a:r>
                  <a:r>
                    <a:rPr lang="fr-FR" sz="1400" b="1" i="1" baseline="-25000" dirty="0">
                      <a:solidFill>
                        <a:schemeClr val="accent6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ff </a:t>
                  </a:r>
                  <a:r>
                    <a:rPr lang="en-US" sz="1400" b="1" i="1" baseline="30000" dirty="0">
                      <a:solidFill>
                        <a:schemeClr val="accent6">
                          <a:lumMod val="75000"/>
                        </a:schemeClr>
                      </a:solidFill>
                      <a:latin typeface="Times New Roman" panose="02020603050405020304" pitchFamily="18" charset="0"/>
                      <a:ea typeface="Batang" pitchFamily="18" charset="-127"/>
                      <a:cs typeface="Times New Roman" panose="02020603050405020304" pitchFamily="18" charset="0"/>
                    </a:rPr>
                    <a:t>pre</a:t>
                  </a:r>
                  <a:r>
                    <a:rPr lang="en-US" sz="1400" b="1" i="1" dirty="0">
                      <a:solidFill>
                        <a:schemeClr val="accent6">
                          <a:lumMod val="75000"/>
                        </a:schemeClr>
                      </a:solidFill>
                      <a:latin typeface="Times New Roman" panose="02020603050405020304" pitchFamily="18" charset="0"/>
                      <a:ea typeface="Batang" pitchFamily="18" charset="-127"/>
                      <a:cs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4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</m:ctrlPr>
                        </m:accPr>
                        <m:e>
                          <m:r>
                            <a:rPr lang="fr-FR" sz="14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  <m:t>𝒗</m:t>
                          </m:r>
                        </m:e>
                      </m:acc>
                      <m:r>
                        <m:rPr>
                          <m:nor/>
                        </m:rPr>
                        <a:rPr lang="fr-FR" sz="1400" b="1" i="1" baseline="-2500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ff</m:t>
                      </m:r>
                      <m:r>
                        <m:rPr>
                          <m:nor/>
                        </m:rPr>
                        <a:rPr lang="fr-FR" sz="1400" b="1" i="1" baseline="-2500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fr-FR" sz="1400" b="1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/>
                        </a:rPr>
                        <m:t>, </m:t>
                      </m:r>
                      <m:r>
                        <a:rPr lang="fr-FR" sz="1400" b="1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/>
                        </a:rPr>
                        <m:t>𝑻𝑲𝑬</m:t>
                      </m:r>
                    </m:oMath>
                  </a14:m>
                  <a:r>
                    <a:rPr lang="fr-FR" sz="1400" b="1" i="1" baseline="-25000" dirty="0">
                      <a:solidFill>
                        <a:schemeClr val="accent6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ff</a:t>
                  </a:r>
                  <a:endParaRPr lang="en-US" sz="1400" b="1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Batang" pitchFamily="18" charset="-127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3" name="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51593" y="4525593"/>
                  <a:ext cx="4387272" cy="1231106"/>
                </a:xfrm>
                <a:prstGeom prst="rect">
                  <a:avLst/>
                </a:prstGeom>
                <a:blipFill>
                  <a:blip r:embed="rId5"/>
                  <a:stretch>
                    <a:fillRect l="-417" t="-2970" b="-396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Connecteur droit avec flèche 33"/>
            <p:cNvCxnSpPr/>
            <p:nvPr/>
          </p:nvCxnSpPr>
          <p:spPr>
            <a:xfrm>
              <a:off x="4918345" y="4944527"/>
              <a:ext cx="819915" cy="635053"/>
            </a:xfrm>
            <a:prstGeom prst="straightConnector1">
              <a:avLst/>
            </a:prstGeom>
            <a:ln w="508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Ellipse 20"/>
            <p:cNvSpPr/>
            <p:nvPr/>
          </p:nvSpPr>
          <p:spPr>
            <a:xfrm>
              <a:off x="745631" y="4468022"/>
              <a:ext cx="1614792" cy="573419"/>
            </a:xfrm>
            <a:prstGeom prst="ellipse">
              <a:avLst/>
            </a:prstGeom>
            <a:noFill/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Ellipse 38"/>
            <p:cNvSpPr/>
            <p:nvPr/>
          </p:nvSpPr>
          <p:spPr>
            <a:xfrm>
              <a:off x="6799999" y="3701860"/>
              <a:ext cx="882477" cy="334113"/>
            </a:xfrm>
            <a:prstGeom prst="ellipse">
              <a:avLst/>
            </a:prstGeom>
            <a:noFill/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Ellipse 39"/>
            <p:cNvSpPr/>
            <p:nvPr/>
          </p:nvSpPr>
          <p:spPr>
            <a:xfrm>
              <a:off x="6368467" y="5452275"/>
              <a:ext cx="1614792" cy="320802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1821378" y="1750260"/>
            <a:ext cx="4887841" cy="1296402"/>
            <a:chOff x="197212" y="4511345"/>
            <a:chExt cx="7372180" cy="2049262"/>
          </a:xfrm>
        </p:grpSpPr>
        <p:sp>
          <p:nvSpPr>
            <p:cNvPr id="23" name="Ellipse 22"/>
            <p:cNvSpPr/>
            <p:nvPr/>
          </p:nvSpPr>
          <p:spPr>
            <a:xfrm>
              <a:off x="1150528" y="5060521"/>
              <a:ext cx="72000" cy="72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Ellipse 24"/>
            <p:cNvSpPr/>
            <p:nvPr/>
          </p:nvSpPr>
          <p:spPr>
            <a:xfrm flipV="1">
              <a:off x="1835696" y="4608375"/>
              <a:ext cx="927720" cy="904292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Flèche droite 25"/>
            <p:cNvSpPr/>
            <p:nvPr/>
          </p:nvSpPr>
          <p:spPr>
            <a:xfrm>
              <a:off x="1385096" y="5042521"/>
              <a:ext cx="288032" cy="108000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7" name="Connecteur droit avec flèche 26"/>
            <p:cNvCxnSpPr/>
            <p:nvPr/>
          </p:nvCxnSpPr>
          <p:spPr>
            <a:xfrm>
              <a:off x="1042336" y="4979345"/>
              <a:ext cx="252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Flèche droite 27"/>
            <p:cNvSpPr/>
            <p:nvPr/>
          </p:nvSpPr>
          <p:spPr>
            <a:xfrm rot="1800000">
              <a:off x="2909576" y="5458666"/>
              <a:ext cx="648000" cy="108000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Flèche droite 29"/>
            <p:cNvSpPr/>
            <p:nvPr/>
          </p:nvSpPr>
          <p:spPr>
            <a:xfrm rot="-1800000">
              <a:off x="2950093" y="4646887"/>
              <a:ext cx="288032" cy="108000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Ellipse 30"/>
            <p:cNvSpPr/>
            <p:nvPr/>
          </p:nvSpPr>
          <p:spPr>
            <a:xfrm>
              <a:off x="3346336" y="4511345"/>
              <a:ext cx="72000" cy="72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Ellipse 31"/>
            <p:cNvSpPr/>
            <p:nvPr/>
          </p:nvSpPr>
          <p:spPr>
            <a:xfrm flipV="1">
              <a:off x="3749680" y="5323286"/>
              <a:ext cx="927720" cy="904292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Flèche droite 34"/>
            <p:cNvSpPr/>
            <p:nvPr/>
          </p:nvSpPr>
          <p:spPr>
            <a:xfrm>
              <a:off x="4970949" y="5721432"/>
              <a:ext cx="288032" cy="108000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36" name="Groupe 35"/>
            <p:cNvGrpSpPr/>
            <p:nvPr/>
          </p:nvGrpSpPr>
          <p:grpSpPr>
            <a:xfrm rot="-720000">
              <a:off x="3781348" y="5210902"/>
              <a:ext cx="944590" cy="965538"/>
              <a:chOff x="5914992" y="5544016"/>
              <a:chExt cx="944590" cy="965538"/>
            </a:xfrm>
          </p:grpSpPr>
          <p:sp>
            <p:nvSpPr>
              <p:cNvPr id="62" name="Arc 61"/>
              <p:cNvSpPr/>
              <p:nvPr/>
            </p:nvSpPr>
            <p:spPr>
              <a:xfrm>
                <a:off x="5945182" y="5544016"/>
                <a:ext cx="914400" cy="914400"/>
              </a:xfrm>
              <a:prstGeom prst="arc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3" name="Arc 62"/>
              <p:cNvSpPr/>
              <p:nvPr/>
            </p:nvSpPr>
            <p:spPr>
              <a:xfrm>
                <a:off x="5914992" y="5595154"/>
                <a:ext cx="914400" cy="914400"/>
              </a:xfrm>
              <a:prstGeom prst="arc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37" name="Groupe 36"/>
            <p:cNvGrpSpPr/>
            <p:nvPr/>
          </p:nvGrpSpPr>
          <p:grpSpPr>
            <a:xfrm rot="-7500000">
              <a:off x="3637348" y="5282886"/>
              <a:ext cx="944590" cy="965538"/>
              <a:chOff x="5240722" y="5552799"/>
              <a:chExt cx="944590" cy="965538"/>
            </a:xfrm>
          </p:grpSpPr>
          <p:sp>
            <p:nvSpPr>
              <p:cNvPr id="58" name="Arc 57"/>
              <p:cNvSpPr/>
              <p:nvPr/>
            </p:nvSpPr>
            <p:spPr>
              <a:xfrm>
                <a:off x="5270912" y="5552799"/>
                <a:ext cx="914400" cy="914400"/>
              </a:xfrm>
              <a:prstGeom prst="arc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1" name="Arc 60"/>
              <p:cNvSpPr/>
              <p:nvPr/>
            </p:nvSpPr>
            <p:spPr>
              <a:xfrm>
                <a:off x="5240722" y="5603937"/>
                <a:ext cx="914400" cy="914400"/>
              </a:xfrm>
              <a:prstGeom prst="arc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38" name="Ellipse 37"/>
            <p:cNvSpPr/>
            <p:nvPr/>
          </p:nvSpPr>
          <p:spPr>
            <a:xfrm flipV="1">
              <a:off x="5608823" y="5340972"/>
              <a:ext cx="476925" cy="447146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Ellipse 40"/>
            <p:cNvSpPr/>
            <p:nvPr/>
          </p:nvSpPr>
          <p:spPr>
            <a:xfrm flipV="1">
              <a:off x="5769244" y="5721432"/>
              <a:ext cx="633007" cy="57861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2" name="Connecteur droit avec flèche 41"/>
            <p:cNvCxnSpPr/>
            <p:nvPr/>
          </p:nvCxnSpPr>
          <p:spPr>
            <a:xfrm flipV="1">
              <a:off x="6085748" y="5179553"/>
              <a:ext cx="144000" cy="161419"/>
            </a:xfrm>
            <a:prstGeom prst="straightConnector1">
              <a:avLst/>
            </a:prstGeom>
            <a:ln>
              <a:solidFill>
                <a:srgbClr val="C0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avec flèche 42"/>
            <p:cNvCxnSpPr/>
            <p:nvPr/>
          </p:nvCxnSpPr>
          <p:spPr>
            <a:xfrm>
              <a:off x="6345370" y="6305233"/>
              <a:ext cx="144000" cy="144000"/>
            </a:xfrm>
            <a:prstGeom prst="straightConnector1">
              <a:avLst/>
            </a:prstGeom>
            <a:ln>
              <a:solidFill>
                <a:srgbClr val="C0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avec flèche 43"/>
            <p:cNvCxnSpPr/>
            <p:nvPr/>
          </p:nvCxnSpPr>
          <p:spPr>
            <a:xfrm flipV="1">
              <a:off x="6402251" y="5638928"/>
              <a:ext cx="144000" cy="180000"/>
            </a:xfrm>
            <a:prstGeom prst="straightConnector1">
              <a:avLst/>
            </a:prstGeom>
            <a:ln>
              <a:solidFill>
                <a:srgbClr val="C0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avec flèche 44"/>
            <p:cNvCxnSpPr/>
            <p:nvPr/>
          </p:nvCxnSpPr>
          <p:spPr>
            <a:xfrm flipV="1">
              <a:off x="6452592" y="6010741"/>
              <a:ext cx="279648" cy="2"/>
            </a:xfrm>
            <a:prstGeom prst="straightConnector1">
              <a:avLst/>
            </a:prstGeom>
            <a:ln>
              <a:solidFill>
                <a:srgbClr val="00206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avec flèche 46"/>
            <p:cNvCxnSpPr/>
            <p:nvPr/>
          </p:nvCxnSpPr>
          <p:spPr>
            <a:xfrm flipH="1">
              <a:off x="5633250" y="6326275"/>
              <a:ext cx="236865" cy="234332"/>
            </a:xfrm>
            <a:prstGeom prst="straightConnector1">
              <a:avLst/>
            </a:prstGeom>
            <a:ln>
              <a:solidFill>
                <a:srgbClr val="00206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avec flèche 47"/>
            <p:cNvCxnSpPr/>
            <p:nvPr/>
          </p:nvCxnSpPr>
          <p:spPr>
            <a:xfrm flipH="1" flipV="1">
              <a:off x="5769244" y="4979345"/>
              <a:ext cx="20425" cy="276643"/>
            </a:xfrm>
            <a:prstGeom prst="straightConnector1">
              <a:avLst/>
            </a:prstGeom>
            <a:ln>
              <a:solidFill>
                <a:srgbClr val="00206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avec flèche 48"/>
            <p:cNvCxnSpPr/>
            <p:nvPr/>
          </p:nvCxnSpPr>
          <p:spPr>
            <a:xfrm flipH="1">
              <a:off x="5403609" y="5718832"/>
              <a:ext cx="207383" cy="200192"/>
            </a:xfrm>
            <a:prstGeom prst="straightConnector1">
              <a:avLst/>
            </a:prstGeom>
            <a:ln>
              <a:solidFill>
                <a:srgbClr val="00206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avec flèche 49"/>
            <p:cNvCxnSpPr/>
            <p:nvPr/>
          </p:nvCxnSpPr>
          <p:spPr>
            <a:xfrm flipH="1">
              <a:off x="5403609" y="6168578"/>
              <a:ext cx="295970" cy="208655"/>
            </a:xfrm>
            <a:prstGeom prst="straightConnector1">
              <a:avLst/>
            </a:prstGeom>
            <a:ln>
              <a:solidFill>
                <a:srgbClr val="00206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ZoneTexte 51"/>
            <p:cNvSpPr txBox="1"/>
            <p:nvPr/>
          </p:nvSpPr>
          <p:spPr>
            <a:xfrm>
              <a:off x="197212" y="4798458"/>
              <a:ext cx="4611230" cy="729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baseline="3000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	</a:t>
              </a:r>
              <a:r>
                <a:rPr lang="en-US" sz="1200" b="1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    </a:t>
              </a:r>
              <a:r>
                <a:rPr lang="en-US" sz="1200" b="1" baseline="3000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232</a:t>
              </a:r>
              <a:r>
                <a:rPr lang="en-US"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Th</a:t>
              </a:r>
              <a:endParaRPr lang="fr-FR" sz="1200">
                <a:latin typeface="Batang" pitchFamily="18" charset="-127"/>
                <a:ea typeface="Batang" pitchFamily="18" charset="-127"/>
                <a:sym typeface="Wingdings 2"/>
              </a:endParaRPr>
            </a:p>
            <a:p>
              <a:r>
                <a:rPr lang="en-US" b="1" baseline="3000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             </a:t>
              </a:r>
              <a:r>
                <a:rPr lang="en-US" sz="1200" b="1" baseline="3000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p</a:t>
              </a:r>
            </a:p>
          </p:txBody>
        </p:sp>
        <p:sp>
          <p:nvSpPr>
            <p:cNvPr id="53" name="ZoneTexte 52"/>
            <p:cNvSpPr txBox="1"/>
            <p:nvPr/>
          </p:nvSpPr>
          <p:spPr>
            <a:xfrm>
              <a:off x="2044324" y="5569453"/>
              <a:ext cx="4611231" cy="437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baseline="3000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	</a:t>
              </a:r>
              <a:r>
                <a:rPr lang="en-US" sz="1200" b="1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      </a:t>
              </a:r>
              <a:r>
                <a:rPr lang="en-US" sz="1200" b="1" baseline="3000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232</a:t>
              </a:r>
              <a:r>
                <a:rPr lang="en-US"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Th</a:t>
              </a:r>
              <a:r>
                <a:rPr lang="en-US" sz="1200" b="1" baseline="3000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*</a:t>
              </a:r>
              <a:endParaRPr lang="fr-FR" sz="1200">
                <a:latin typeface="Batang" pitchFamily="18" charset="-127"/>
                <a:ea typeface="Batang" pitchFamily="18" charset="-127"/>
                <a:sym typeface="Wingdings 2"/>
              </a:endParaRPr>
            </a:p>
          </p:txBody>
        </p:sp>
        <p:sp>
          <p:nvSpPr>
            <p:cNvPr id="54" name="ZoneTexte 53"/>
            <p:cNvSpPr txBox="1"/>
            <p:nvPr/>
          </p:nvSpPr>
          <p:spPr>
            <a:xfrm>
              <a:off x="5517618" y="4997495"/>
              <a:ext cx="1769263" cy="729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baseline="3000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	</a:t>
              </a:r>
              <a:r>
                <a:rPr lang="en-US" sz="120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       </a:t>
              </a:r>
            </a:p>
            <a:p>
              <a:r>
                <a:rPr lang="en-US"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Ff1</a:t>
              </a:r>
              <a:endParaRPr lang="fr-FR" sz="1200">
                <a:latin typeface="Batang" pitchFamily="18" charset="-127"/>
                <a:ea typeface="Batang" pitchFamily="18" charset="-127"/>
                <a:sym typeface="Wingdings 2"/>
              </a:endParaRPr>
            </a:p>
          </p:txBody>
        </p:sp>
        <p:sp>
          <p:nvSpPr>
            <p:cNvPr id="55" name="ZoneTexte 54"/>
            <p:cNvSpPr txBox="1"/>
            <p:nvPr/>
          </p:nvSpPr>
          <p:spPr>
            <a:xfrm>
              <a:off x="5800129" y="5774344"/>
              <a:ext cx="1769263" cy="437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Ff2</a:t>
              </a:r>
              <a:endParaRPr lang="fr-FR" sz="1200">
                <a:latin typeface="Batang" pitchFamily="18" charset="-127"/>
                <a:ea typeface="Batang" pitchFamily="18" charset="-127"/>
                <a:sym typeface="Wingdings 2"/>
              </a:endParaRPr>
            </a:p>
          </p:txBody>
        </p:sp>
        <p:sp>
          <p:nvSpPr>
            <p:cNvPr id="56" name="ZoneTexte 55"/>
            <p:cNvSpPr txBox="1"/>
            <p:nvPr/>
          </p:nvSpPr>
          <p:spPr>
            <a:xfrm>
              <a:off x="5551594" y="4632532"/>
              <a:ext cx="722244" cy="583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baseline="300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n</a:t>
              </a:r>
              <a:endParaRPr lang="fr-FR">
                <a:solidFill>
                  <a:srgbClr val="002060"/>
                </a:solidFill>
                <a:latin typeface="Batang" pitchFamily="18" charset="-127"/>
                <a:ea typeface="Batang" pitchFamily="18" charset="-127"/>
                <a:sym typeface="Wingdings 2"/>
              </a:endParaRPr>
            </a:p>
          </p:txBody>
        </p:sp>
        <p:sp>
          <p:nvSpPr>
            <p:cNvPr id="57" name="ZoneTexte 56"/>
            <p:cNvSpPr txBox="1"/>
            <p:nvPr/>
          </p:nvSpPr>
          <p:spPr>
            <a:xfrm>
              <a:off x="5845748" y="4773863"/>
              <a:ext cx="722244" cy="875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fr-FR">
                <a:solidFill>
                  <a:srgbClr val="002060"/>
                </a:solidFill>
                <a:latin typeface="Batang" pitchFamily="18" charset="-127"/>
                <a:ea typeface="Batang" pitchFamily="18" charset="-127"/>
                <a:sym typeface="Wingdings 2"/>
              </a:endParaRPr>
            </a:p>
            <a:p>
              <a:r>
                <a:rPr lang="en-US" b="1" baseline="300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    </a:t>
              </a:r>
              <a:r>
                <a:rPr lang="en-US" b="1" baseline="30000">
                  <a:solidFill>
                    <a:srgbClr val="990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</a:t>
              </a:r>
            </a:p>
          </p:txBody>
        </p:sp>
      </p:grpSp>
      <p:sp>
        <p:nvSpPr>
          <p:cNvPr id="64" name="ZoneTexte 63"/>
          <p:cNvSpPr txBox="1"/>
          <p:nvPr/>
        </p:nvSpPr>
        <p:spPr>
          <a:xfrm>
            <a:off x="3470750" y="1496215"/>
            <a:ext cx="3057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baseline="30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</a:t>
            </a:r>
            <a:r>
              <a:rPr lang="en-US" sz="1200" b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</a:t>
            </a:r>
            <a:endParaRPr lang="fr-FR" sz="1200">
              <a:latin typeface="Batang" pitchFamily="18" charset="-127"/>
              <a:ea typeface="Batang" pitchFamily="18" charset="-127"/>
              <a:sym typeface="Wingdings 2"/>
            </a:endParaRPr>
          </a:p>
          <a:p>
            <a:r>
              <a:rPr lang="en-US" b="1" baseline="30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     </a:t>
            </a:r>
            <a:r>
              <a:rPr lang="en-US" sz="1200" b="1" baseline="30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p’</a:t>
            </a:r>
          </a:p>
        </p:txBody>
      </p:sp>
      <p:pic>
        <p:nvPicPr>
          <p:cNvPr id="65" name="object 18">
            <a:extLst>
              <a:ext uri="{FF2B5EF4-FFF2-40B4-BE49-F238E27FC236}">
                <a16:creationId xmlns:a16="http://schemas.microsoft.com/office/drawing/2014/main" id="{AE60B7BF-2D25-46A4-B553-880A29DFC25F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-3046" y="5534025"/>
            <a:ext cx="1352550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1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" y="609600"/>
            <a:ext cx="12039600" cy="5553075"/>
            <a:chOff x="152400" y="609600"/>
            <a:chExt cx="12039600" cy="55530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82275" y="1971675"/>
              <a:ext cx="1609725" cy="14287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582275" y="609600"/>
              <a:ext cx="1609725" cy="1371600"/>
            </a:xfrm>
            <a:custGeom>
              <a:avLst/>
              <a:gdLst/>
              <a:ahLst/>
              <a:cxnLst/>
              <a:rect l="l" t="t" r="r" b="b"/>
              <a:pathLst>
                <a:path w="1609725" h="1371600">
                  <a:moveTo>
                    <a:pt x="1609725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1609725" y="1371600"/>
                  </a:lnTo>
                  <a:lnTo>
                    <a:pt x="1609725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2400" y="1276350"/>
              <a:ext cx="11887200" cy="4886325"/>
            </a:xfrm>
            <a:custGeom>
              <a:avLst/>
              <a:gdLst/>
              <a:ahLst/>
              <a:cxnLst/>
              <a:rect l="l" t="t" r="r" b="b"/>
              <a:pathLst>
                <a:path w="11887200" h="4886325">
                  <a:moveTo>
                    <a:pt x="11887200" y="0"/>
                  </a:moveTo>
                  <a:lnTo>
                    <a:pt x="0" y="0"/>
                  </a:lnTo>
                  <a:lnTo>
                    <a:pt x="0" y="4886325"/>
                  </a:lnTo>
                  <a:lnTo>
                    <a:pt x="11887200" y="4886325"/>
                  </a:lnTo>
                  <a:lnTo>
                    <a:pt x="11887200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87635" y="224822"/>
            <a:ext cx="7008813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b="1" u="sng" dirty="0"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IJCLab</a:t>
            </a:r>
            <a:r>
              <a:rPr sz="3600" b="1" u="sng" spc="-85" dirty="0"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b="1" u="sng" dirty="0"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Orsay</a:t>
            </a:r>
            <a:r>
              <a:rPr sz="3600" b="1" u="sng" spc="-75" dirty="0"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b="1" u="sng" spc="-10" dirty="0"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(France)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87635" y="1440309"/>
            <a:ext cx="11471275" cy="4152419"/>
          </a:xfrm>
          <a:prstGeom prst="rect">
            <a:avLst/>
          </a:prstGeom>
          <a:solidFill>
            <a:srgbClr val="006FC0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65"/>
              </a:lnSpc>
              <a:spcBef>
                <a:spcPts val="100"/>
              </a:spcBef>
            </a:pPr>
            <a:r>
              <a:rPr sz="2400" b="1" dirty="0">
                <a:solidFill>
                  <a:srgbClr val="FFFF00"/>
                </a:solidFill>
                <a:latin typeface="Calibri"/>
                <a:cs typeface="Calibri"/>
              </a:rPr>
              <a:t>Early</a:t>
            </a:r>
            <a:r>
              <a:rPr sz="2400" b="1" spc="-3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00"/>
                </a:solidFill>
                <a:latin typeface="Calibri"/>
                <a:cs typeface="Calibri"/>
              </a:rPr>
              <a:t>years</a:t>
            </a:r>
            <a:r>
              <a:rPr sz="2400" b="1" spc="-7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00"/>
                </a:solidFill>
                <a:latin typeface="Calibri"/>
                <a:cs typeface="Calibri"/>
              </a:rPr>
              <a:t>(2017-2019)</a:t>
            </a:r>
            <a:r>
              <a:rPr sz="2400" b="1" spc="-8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00"/>
                </a:solidFill>
                <a:latin typeface="Calibri"/>
                <a:cs typeface="Calibri"/>
              </a:rPr>
              <a:t>experiments:</a:t>
            </a:r>
            <a:endParaRPr sz="2400" dirty="0">
              <a:latin typeface="Calibri"/>
              <a:cs typeface="Calibri"/>
            </a:endParaRPr>
          </a:p>
          <a:p>
            <a:pPr marL="354965" indent="-342265">
              <a:lnSpc>
                <a:spcPts val="2865"/>
              </a:lnSpc>
              <a:buFont typeface="Symbol"/>
              <a:buChar char=""/>
              <a:tabLst>
                <a:tab pos="354965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E.</a:t>
            </a:r>
            <a:r>
              <a:rPr sz="24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Kozulin,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I.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Harca,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E.</a:t>
            </a:r>
            <a:r>
              <a:rPr sz="2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Vardaci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al.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“Prompt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γ-rays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probe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nuclear</a:t>
            </a:r>
            <a:r>
              <a:rPr sz="2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dynamics”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(2017)</a:t>
            </a:r>
            <a:endParaRPr sz="2400" dirty="0">
              <a:latin typeface="Calibri"/>
              <a:cs typeface="Calibri"/>
            </a:endParaRPr>
          </a:p>
          <a:p>
            <a:pPr marL="354965" indent="-342265">
              <a:lnSpc>
                <a:spcPts val="2865"/>
              </a:lnSpc>
              <a:spcBef>
                <a:spcPts val="50"/>
              </a:spcBef>
              <a:buFont typeface="Symbol"/>
              <a:buChar char=""/>
              <a:tabLst>
                <a:tab pos="354965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I.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Matea,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J.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Wilson,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M.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Ciemala</a:t>
            </a:r>
            <a:r>
              <a:rPr sz="24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al.</a:t>
            </a:r>
            <a:r>
              <a:rPr sz="2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„PARIS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cluster</a:t>
            </a:r>
            <a:r>
              <a:rPr sz="2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response</a:t>
            </a:r>
            <a:r>
              <a:rPr sz="2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fast</a:t>
            </a:r>
            <a:r>
              <a:rPr sz="2400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neutrons”</a:t>
            </a:r>
            <a:r>
              <a:rPr sz="24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(2017)</a:t>
            </a:r>
            <a:endParaRPr sz="2400" dirty="0">
              <a:latin typeface="Calibri"/>
              <a:cs typeface="Calibri"/>
            </a:endParaRPr>
          </a:p>
          <a:p>
            <a:pPr marL="354965" indent="-342265">
              <a:lnSpc>
                <a:spcPts val="2855"/>
              </a:lnSpc>
              <a:buFont typeface="Symbol"/>
              <a:buChar char=""/>
              <a:tabLst>
                <a:tab pos="354965" algn="l"/>
                <a:tab pos="306070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M.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Lebois,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Q.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Liqiang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	et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al.</a:t>
            </a:r>
            <a:r>
              <a:rPr sz="2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“Prompt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gamma</a:t>
            </a:r>
            <a:r>
              <a:rPr sz="24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neutron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emission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4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aseline="30000" dirty="0">
                <a:solidFill>
                  <a:srgbClr val="FFFFFF"/>
                </a:solidFill>
                <a:latin typeface="Calibri"/>
                <a:cs typeface="Calibri"/>
              </a:rPr>
              <a:t>238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fast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neutron</a:t>
            </a:r>
            <a:endParaRPr sz="2400" dirty="0">
              <a:latin typeface="Calibri"/>
              <a:cs typeface="Calibri"/>
            </a:endParaRPr>
          </a:p>
          <a:p>
            <a:pPr marL="355600">
              <a:lnSpc>
                <a:spcPts val="2865"/>
              </a:lnSpc>
              <a:tabLst>
                <a:tab pos="751967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induced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fission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function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incident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neutron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energy”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(2017)</a:t>
            </a:r>
            <a:endParaRPr sz="2400" dirty="0">
              <a:latin typeface="Calibri"/>
              <a:cs typeface="Calibri"/>
            </a:endParaRPr>
          </a:p>
          <a:p>
            <a:pPr marL="354965" indent="-342265">
              <a:lnSpc>
                <a:spcPts val="2865"/>
              </a:lnSpc>
              <a:spcBef>
                <a:spcPts val="50"/>
              </a:spcBef>
              <a:buFont typeface="Symbol"/>
              <a:buChar char=""/>
              <a:tabLst>
                <a:tab pos="354965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I.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Matea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al.,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„PDR</a:t>
            </a:r>
            <a:r>
              <a:rPr sz="24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studies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very</a:t>
            </a:r>
            <a:r>
              <a:rPr sz="24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neutron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rich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nuclei</a:t>
            </a:r>
            <a:r>
              <a:rPr sz="2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around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N=50</a:t>
            </a:r>
            <a:r>
              <a:rPr sz="2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shell</a:t>
            </a:r>
            <a:r>
              <a:rPr sz="24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closure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through</a:t>
            </a:r>
            <a:endParaRPr sz="2400" dirty="0">
              <a:latin typeface="Calibri"/>
              <a:cs typeface="Calibri"/>
            </a:endParaRPr>
          </a:p>
          <a:p>
            <a:pPr marL="355600">
              <a:lnSpc>
                <a:spcPts val="2865"/>
              </a:lnSpc>
            </a:pP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beta-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decay”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(2019)</a:t>
            </a:r>
            <a:endParaRPr sz="2400" dirty="0">
              <a:latin typeface="Calibri"/>
              <a:cs typeface="Calibri"/>
            </a:endParaRPr>
          </a:p>
          <a:p>
            <a:pPr marL="354965" indent="-342265">
              <a:lnSpc>
                <a:spcPts val="2865"/>
              </a:lnSpc>
              <a:spcBef>
                <a:spcPts val="50"/>
              </a:spcBef>
              <a:buFont typeface="Symbol"/>
              <a:buChar char=""/>
              <a:tabLst>
                <a:tab pos="354965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M.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Babo,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A.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Gottardo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al.,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“</a:t>
            </a:r>
            <a:r>
              <a:rPr sz="2400" baseline="30000" dirty="0">
                <a:solidFill>
                  <a:srgbClr val="FFFFFF"/>
                </a:solidFill>
                <a:latin typeface="Calibri"/>
                <a:cs typeface="Calibri"/>
              </a:rPr>
              <a:t>81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Zn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ground-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state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spin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determination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sz="24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pandemonium</a:t>
            </a:r>
            <a:endParaRPr sz="2400" dirty="0">
              <a:latin typeface="Calibri"/>
              <a:cs typeface="Calibri"/>
            </a:endParaRPr>
          </a:p>
          <a:p>
            <a:pPr marL="355600">
              <a:lnSpc>
                <a:spcPts val="2855"/>
              </a:lnSpc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free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beta-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delayed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spectroscopy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aseline="30000" dirty="0">
                <a:solidFill>
                  <a:srgbClr val="FFFFFF"/>
                </a:solidFill>
                <a:latin typeface="Calibri"/>
                <a:cs typeface="Calibri"/>
              </a:rPr>
              <a:t>81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Ga”</a:t>
            </a:r>
            <a:r>
              <a:rPr sz="24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(2019)</a:t>
            </a:r>
            <a:endParaRPr sz="2400" dirty="0">
              <a:latin typeface="Calibri"/>
              <a:cs typeface="Calibri"/>
            </a:endParaRPr>
          </a:p>
          <a:p>
            <a:pPr marL="354965" indent="-342265">
              <a:lnSpc>
                <a:spcPts val="2865"/>
              </a:lnSpc>
              <a:buFont typeface="Symbol"/>
              <a:buChar char=""/>
              <a:tabLst>
                <a:tab pos="354965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A.</a:t>
            </a:r>
            <a:r>
              <a:rPr sz="24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Oberstedt,</a:t>
            </a:r>
            <a:r>
              <a:rPr sz="2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“Measurement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prompt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gamma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ray</a:t>
            </a:r>
            <a:r>
              <a:rPr sz="24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spectra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 reaction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baseline="30000" dirty="0">
                <a:solidFill>
                  <a:srgbClr val="FFFFFF"/>
                </a:solidFill>
                <a:latin typeface="Calibri"/>
                <a:cs typeface="Calibri"/>
              </a:rPr>
              <a:t>233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U(n,f)”</a:t>
            </a:r>
            <a:endParaRPr sz="24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50"/>
              </a:spcBef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(2019)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44075" y="19050"/>
            <a:ext cx="2447925" cy="12573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582275" y="609600"/>
            <a:ext cx="1609725" cy="1504950"/>
            <a:chOff x="10582275" y="609600"/>
            <a:chExt cx="1609725" cy="15049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82275" y="1971675"/>
              <a:ext cx="1609725" cy="14287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582275" y="609600"/>
              <a:ext cx="1609725" cy="1371600"/>
            </a:xfrm>
            <a:custGeom>
              <a:avLst/>
              <a:gdLst/>
              <a:ahLst/>
              <a:cxnLst/>
              <a:rect l="l" t="t" r="r" b="b"/>
              <a:pathLst>
                <a:path w="1609725" h="1371600">
                  <a:moveTo>
                    <a:pt x="1609725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1609725" y="1371600"/>
                  </a:lnTo>
                  <a:lnTo>
                    <a:pt x="1609725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95250" y="114300"/>
            <a:ext cx="9858375" cy="1381125"/>
          </a:xfrm>
          <a:custGeom>
            <a:avLst/>
            <a:gdLst/>
            <a:ahLst/>
            <a:cxnLst/>
            <a:rect l="l" t="t" r="r" b="b"/>
            <a:pathLst>
              <a:path w="9858375" h="1381125">
                <a:moveTo>
                  <a:pt x="9858375" y="0"/>
                </a:moveTo>
                <a:lnTo>
                  <a:pt x="0" y="0"/>
                </a:lnTo>
                <a:lnTo>
                  <a:pt x="0" y="1381125"/>
                </a:lnTo>
                <a:lnTo>
                  <a:pt x="9858375" y="1381125"/>
                </a:lnTo>
                <a:lnTo>
                  <a:pt x="9858375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29550" y="3571875"/>
            <a:ext cx="4076700" cy="3057525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0" y="1599565"/>
            <a:ext cx="11811000" cy="4953635"/>
            <a:chOff x="0" y="1685861"/>
            <a:chExt cx="11811000" cy="495363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428874"/>
              <a:ext cx="4476749" cy="36957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62475" y="2438399"/>
              <a:ext cx="3152775" cy="420052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562475" y="1724024"/>
              <a:ext cx="7248525" cy="647700"/>
            </a:xfrm>
            <a:custGeom>
              <a:avLst/>
              <a:gdLst/>
              <a:ahLst/>
              <a:cxnLst/>
              <a:rect l="l" t="t" r="r" b="b"/>
              <a:pathLst>
                <a:path w="7248525" h="647700">
                  <a:moveTo>
                    <a:pt x="7248525" y="0"/>
                  </a:moveTo>
                  <a:lnTo>
                    <a:pt x="0" y="0"/>
                  </a:lnTo>
                  <a:lnTo>
                    <a:pt x="0" y="647700"/>
                  </a:lnTo>
                  <a:lnTo>
                    <a:pt x="7248525" y="647700"/>
                  </a:lnTo>
                  <a:lnTo>
                    <a:pt x="7248525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05325" y="1685861"/>
              <a:ext cx="395287" cy="50006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81550" y="1685861"/>
              <a:ext cx="938212" cy="51911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05325" y="1962086"/>
              <a:ext cx="395287" cy="50006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81550" y="1962086"/>
              <a:ext cx="1871726" cy="519112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160337" y="487616"/>
            <a:ext cx="11701780" cy="176522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400" marR="2576830">
              <a:lnSpc>
                <a:spcPct val="100000"/>
              </a:lnSpc>
              <a:spcBef>
                <a:spcPts val="125"/>
              </a:spcBef>
            </a:pPr>
            <a:r>
              <a:rPr lang="en-US" sz="3600" u="sng" dirty="0" err="1"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IJCLab</a:t>
            </a:r>
            <a:r>
              <a:rPr lang="en-US" sz="3600" u="sng" spc="-90" dirty="0"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u="sng" dirty="0"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Orsay</a:t>
            </a:r>
            <a:r>
              <a:rPr lang="en-US" sz="3600" u="sng" spc="-70" dirty="0"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u="sng" spc="-10" dirty="0"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(France)</a:t>
            </a:r>
            <a:r>
              <a:rPr lang="en-US" sz="3600" u="sng" dirty="0"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	-</a:t>
            </a:r>
            <a:r>
              <a:rPr lang="en-US" sz="3600" u="sng" spc="-20" dirty="0"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u="sng" dirty="0" err="1"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nuBall</a:t>
            </a:r>
            <a:r>
              <a:rPr lang="en-US" sz="3600" u="sng" spc="-25" dirty="0"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u="sng" dirty="0"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600" u="sng" spc="-50" dirty="0"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u="sng" spc="-10" dirty="0"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campaign</a:t>
            </a:r>
            <a:endParaRPr lang="pl-PL" sz="3600" u="sng" spc="-10" dirty="0"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400" marR="2576830">
              <a:lnSpc>
                <a:spcPct val="100000"/>
              </a:lnSpc>
              <a:spcBef>
                <a:spcPts val="125"/>
              </a:spcBef>
            </a:pPr>
            <a:endParaRPr lang="pl-PL" sz="2000" u="sng" spc="-10" dirty="0"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400" marR="2576830">
              <a:lnSpc>
                <a:spcPct val="100000"/>
              </a:lnSpc>
              <a:spcBef>
                <a:spcPts val="125"/>
              </a:spcBef>
            </a:pPr>
            <a:endParaRPr lang="en-US" sz="2000" dirty="0">
              <a:latin typeface="Calibri"/>
              <a:cs typeface="Calibri"/>
            </a:endParaRPr>
          </a:p>
          <a:p>
            <a:pPr marL="4784725" indent="-2863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4784725" algn="l"/>
              </a:tabLst>
            </a:pPr>
            <a:r>
              <a:rPr sz="1800" b="1" i="1" dirty="0" err="1">
                <a:solidFill>
                  <a:srgbClr val="FFFFFF"/>
                </a:solidFill>
                <a:latin typeface="Calibri"/>
                <a:cs typeface="Calibri"/>
              </a:rPr>
              <a:t>nuBall</a:t>
            </a:r>
            <a:r>
              <a:rPr sz="1800" b="1" i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(24</a:t>
            </a:r>
            <a:r>
              <a:rPr sz="18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clover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HPGe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detectors,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10</a:t>
            </a:r>
            <a:r>
              <a:rPr sz="18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coaxial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Ge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detectors)</a:t>
            </a:r>
            <a:endParaRPr sz="1800" dirty="0">
              <a:latin typeface="Calibri"/>
              <a:cs typeface="Calibri"/>
            </a:endParaRPr>
          </a:p>
          <a:p>
            <a:pPr marL="4784725" indent="-286385">
              <a:lnSpc>
                <a:spcPct val="100000"/>
              </a:lnSpc>
              <a:spcBef>
                <a:spcPts val="15"/>
              </a:spcBef>
              <a:buFont typeface="Arial"/>
              <a:buChar char="•"/>
              <a:tabLst>
                <a:tab pos="4784725" algn="l"/>
              </a:tabLst>
            </a:pPr>
            <a:r>
              <a:rPr sz="1800" b="1" i="1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z="1800" b="1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i="1" spc="-20" dirty="0">
                <a:solidFill>
                  <a:srgbClr val="FFFFFF"/>
                </a:solidFill>
                <a:latin typeface="Calibri"/>
                <a:cs typeface="Calibri"/>
              </a:rPr>
              <a:t>PARIS</a:t>
            </a:r>
            <a:r>
              <a:rPr sz="1800" b="1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libri"/>
                <a:cs typeface="Calibri"/>
              </a:rPr>
              <a:t>clusters</a:t>
            </a:r>
            <a:r>
              <a:rPr sz="1800" b="1" i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(34</a:t>
            </a:r>
            <a:r>
              <a:rPr sz="18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phoswich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LaBr</a:t>
            </a:r>
            <a:r>
              <a:rPr sz="1800" baseline="-18518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/CaBr</a:t>
            </a:r>
            <a:r>
              <a:rPr sz="1800" baseline="-18518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+NaI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detectors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„wall”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17" name="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744075" y="19050"/>
            <a:ext cx="2447925" cy="12573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22"/>
          <p:cNvSpPr txBox="1">
            <a:spLocks noGrp="1"/>
          </p:cNvSpPr>
          <p:nvPr>
            <p:ph type="title"/>
          </p:nvPr>
        </p:nvSpPr>
        <p:spPr>
          <a:xfrm>
            <a:off x="304800" y="118121"/>
            <a:ext cx="10515600" cy="656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l-P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pl-PL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Feeding</a:t>
            </a:r>
            <a:r>
              <a:rPr lang="pl-P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pl-PL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low-energy</a:t>
            </a:r>
            <a:r>
              <a:rPr lang="pl-P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structures</a:t>
            </a:r>
            <a:r>
              <a:rPr lang="pl-P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pl-PL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pl-P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deformations</a:t>
            </a:r>
            <a:r>
              <a:rPr lang="pl-P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the GDR </a:t>
            </a:r>
            <a:r>
              <a:rPr lang="pl-PL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decay</a:t>
            </a:r>
            <a:r>
              <a:rPr lang="pl-P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the </a:t>
            </a:r>
            <a:r>
              <a:rPr lang="pl-PL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nuBall</a:t>
            </a:r>
            <a:r>
              <a:rPr lang="pl-P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array</a:t>
            </a:r>
            <a:r>
              <a:rPr lang="pl-P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coupled</a:t>
            </a:r>
            <a:r>
              <a:rPr lang="pl-P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PARIS”</a:t>
            </a:r>
          </a:p>
        </p:txBody>
      </p:sp>
      <p:pic>
        <p:nvPicPr>
          <p:cNvPr id="484" name="Google Shape;484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103246"/>
            <a:ext cx="7063372" cy="4816952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22"/>
          <p:cNvSpPr txBox="1"/>
          <p:nvPr/>
        </p:nvSpPr>
        <p:spPr>
          <a:xfrm>
            <a:off x="631420" y="6452393"/>
            <a:ext cx="5526900" cy="30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 i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M.C. et al., Acta </a:t>
            </a:r>
            <a:r>
              <a:rPr lang="pl-PL" sz="1400" i="1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Phys</a:t>
            </a:r>
            <a:r>
              <a:rPr lang="pl-PL" sz="1400" i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. Pol B Proc. </a:t>
            </a:r>
            <a:r>
              <a:rPr lang="pl-PL" sz="1400" i="1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Suppl</a:t>
            </a:r>
            <a:r>
              <a:rPr lang="pl-PL" sz="1400" i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. 16, 4-A3 (2023)</a:t>
            </a:r>
            <a:endParaRPr dirty="0"/>
          </a:p>
        </p:txBody>
      </p:sp>
      <p:sp>
        <p:nvSpPr>
          <p:cNvPr id="486" name="Google Shape;486;p22"/>
          <p:cNvSpPr/>
          <p:nvPr/>
        </p:nvSpPr>
        <p:spPr>
          <a:xfrm>
            <a:off x="7777928" y="1217547"/>
            <a:ext cx="3780900" cy="1200300"/>
          </a:xfrm>
          <a:prstGeom prst="rect">
            <a:avLst/>
          </a:prstGeom>
          <a:solidFill>
            <a:srgbClr val="F3F3F3"/>
          </a:solidFill>
          <a:ln>
            <a:noFill/>
          </a:ln>
          <a:effectLst>
            <a:outerShdw blurRad="50800" dist="38100" dir="2700000" algn="tl" rotWithShape="0">
              <a:srgbClr val="808080">
                <a:alpha val="3960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Better agreement to experimental data is seen for the calculations assuming prolate-like shape </a:t>
            </a:r>
            <a:br>
              <a:rPr lang="pl-PL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pl-PL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of the nucleus. 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87" name="Google Shape;487;p22"/>
          <p:cNvSpPr txBox="1"/>
          <p:nvPr/>
        </p:nvSpPr>
        <p:spPr>
          <a:xfrm>
            <a:off x="7689550" y="3302875"/>
            <a:ext cx="4386300" cy="1847100"/>
          </a:xfrm>
          <a:prstGeom prst="rect">
            <a:avLst/>
          </a:prstGeom>
          <a:solidFill>
            <a:srgbClr val="F3F3F3"/>
          </a:solidFill>
          <a:ln>
            <a:noFill/>
          </a:ln>
          <a:effectLst>
            <a:outerShdw blurRad="50800" dist="38100" dir="2700000" algn="tl" rotWithShape="0">
              <a:srgbClr val="808080">
                <a:alpha val="3961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pl-PL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Suggestion that either: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18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 assignment of the triaxial deformation for 12+ isomer is wrong</a:t>
            </a:r>
            <a:endParaRPr sz="1800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1800">
                <a:latin typeface="Trebuchet MS"/>
                <a:ea typeface="Trebuchet MS"/>
                <a:cs typeface="Trebuchet MS"/>
                <a:sym typeface="Trebuchet MS"/>
              </a:rPr>
              <a:t>or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 nucleus does not preserve the shape during the decay.</a:t>
            </a:r>
            <a:endParaRPr sz="1800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309F1A76-0613-4063-AAD8-8AD5473F1D04}"/>
              </a:ext>
            </a:extLst>
          </p:cNvPr>
          <p:cNvSpPr/>
          <p:nvPr/>
        </p:nvSpPr>
        <p:spPr>
          <a:xfrm>
            <a:off x="7717542" y="775033"/>
            <a:ext cx="22092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755D0C"/>
              </a:buClr>
              <a:buSzPts val="2600"/>
            </a:pPr>
            <a:r>
              <a:rPr lang="pl-PL" b="1" baseline="30000" dirty="0">
                <a:solidFill>
                  <a:srgbClr val="755D0C"/>
                </a:solidFill>
                <a:latin typeface="Trebuchet MS"/>
                <a:ea typeface="Trebuchet MS"/>
                <a:cs typeface="Trebuchet MS"/>
                <a:sym typeface="Trebuchet MS"/>
              </a:rPr>
              <a:t>18</a:t>
            </a:r>
            <a:r>
              <a:rPr lang="pl-PL" b="1" dirty="0">
                <a:solidFill>
                  <a:srgbClr val="755D0C"/>
                </a:solidFill>
                <a:latin typeface="Trebuchet MS"/>
                <a:ea typeface="Trebuchet MS"/>
                <a:cs typeface="Trebuchet MS"/>
                <a:sym typeface="Trebuchet MS"/>
              </a:rPr>
              <a:t>O + </a:t>
            </a:r>
            <a:r>
              <a:rPr lang="pl-PL" b="1" baseline="30000" dirty="0">
                <a:solidFill>
                  <a:srgbClr val="755D0C"/>
                </a:solidFill>
                <a:latin typeface="Trebuchet MS"/>
                <a:ea typeface="Trebuchet MS"/>
                <a:cs typeface="Trebuchet MS"/>
                <a:sym typeface="Trebuchet MS"/>
              </a:rPr>
              <a:t>174</a:t>
            </a:r>
            <a:r>
              <a:rPr lang="pl-PL" b="1" dirty="0">
                <a:solidFill>
                  <a:srgbClr val="755D0C"/>
                </a:solidFill>
                <a:latin typeface="Trebuchet MS"/>
                <a:ea typeface="Trebuchet MS"/>
                <a:cs typeface="Trebuchet MS"/>
                <a:sym typeface="Trebuchet MS"/>
              </a:rPr>
              <a:t>Yb → </a:t>
            </a:r>
            <a:r>
              <a:rPr lang="pl-PL" b="1" baseline="30000" dirty="0">
                <a:solidFill>
                  <a:srgbClr val="755D0C"/>
                </a:solidFill>
                <a:latin typeface="Trebuchet MS"/>
                <a:ea typeface="Trebuchet MS"/>
                <a:cs typeface="Trebuchet MS"/>
                <a:sym typeface="Trebuchet MS"/>
              </a:rPr>
              <a:t>192</a:t>
            </a:r>
            <a:r>
              <a:rPr lang="pl-PL" b="1" dirty="0">
                <a:solidFill>
                  <a:srgbClr val="755D0C"/>
                </a:solidFill>
                <a:latin typeface="Trebuchet MS"/>
                <a:ea typeface="Trebuchet MS"/>
                <a:cs typeface="Trebuchet MS"/>
                <a:sym typeface="Trebuchet MS"/>
              </a:rPr>
              <a:t>Pt</a:t>
            </a:r>
            <a:endParaRPr lang="pl-P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086225"/>
            <a:ext cx="10439399" cy="32385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0" y="2479923"/>
            <a:ext cx="10439400" cy="1615827"/>
          </a:xfrm>
          <a:prstGeom prst="rect">
            <a:avLst/>
          </a:prstGeom>
          <a:solidFill>
            <a:srgbClr val="EF9315"/>
          </a:solidFill>
          <a:ln>
            <a:solidFill>
              <a:srgbClr val="FFC000"/>
            </a:solidFill>
          </a:ln>
        </p:spPr>
        <p:txBody>
          <a:bodyPr vert="horz" wrap="square" lIns="0" tIns="502920" rIns="0" bIns="0" rtlCol="0">
            <a:spAutoFit/>
          </a:bodyPr>
          <a:lstStyle/>
          <a:p>
            <a:pPr marL="4396105">
              <a:lnSpc>
                <a:spcPct val="100000"/>
              </a:lnSpc>
              <a:spcBef>
                <a:spcPts val="3960"/>
              </a:spcBef>
            </a:pPr>
            <a:r>
              <a:rPr lang="en-US" sz="3600" dirty="0">
                <a:solidFill>
                  <a:schemeClr val="bg1"/>
                </a:solidFill>
                <a:latin typeface="Calibri"/>
                <a:cs typeface="Calibri"/>
              </a:rPr>
              <a:t>The concept of the PARIS array and initial tests</a:t>
            </a:r>
            <a:endParaRPr sz="36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D6FF90-76EB-47CA-B6CD-85E67A9C1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77834"/>
            <a:ext cx="10369423" cy="594049"/>
          </a:xfrm>
        </p:spPr>
        <p:txBody>
          <a:bodyPr>
            <a:noAutofit/>
          </a:bodyPr>
          <a:lstStyle/>
          <a:p>
            <a:r>
              <a:rPr lang="pl-PL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PARIS + NuBall2 </a:t>
            </a:r>
            <a:r>
              <a:rPr lang="pl-PL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experiments</a:t>
            </a:r>
            <a:r>
              <a:rPr lang="pl-PL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pl-PL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IJCLab</a:t>
            </a:r>
            <a:r>
              <a:rPr lang="pl-PL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France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33B3AE9-EC50-4E19-BFEE-2A22E48CF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668" y="1447800"/>
            <a:ext cx="11134532" cy="4622766"/>
          </a:xfrm>
          <a:solidFill>
            <a:srgbClr val="006FC0"/>
          </a:solidFill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bg1"/>
                </a:solidFill>
                <a:latin typeface="+mn-lt"/>
              </a:rPr>
              <a:t>2022 List of experiments:</a:t>
            </a:r>
            <a:endParaRPr lang="pl-PL" dirty="0">
              <a:solidFill>
                <a:schemeClr val="bg1"/>
              </a:solidFill>
              <a:latin typeface="+mn-lt"/>
            </a:endParaRPr>
          </a:p>
          <a:p>
            <a:pPr marL="137160" lvl="0" indent="0">
              <a:buNone/>
            </a:pPr>
            <a:r>
              <a:rPr lang="en-US" dirty="0">
                <a:solidFill>
                  <a:schemeClr val="bg1"/>
                </a:solidFill>
                <a:latin typeface="+mn-lt"/>
              </a:rPr>
              <a:t>N-SI-122, November 2022: M.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Ciemała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et al. “Links between </a:t>
            </a:r>
            <a:r>
              <a:rPr lang="en-US" baseline="30000" dirty="0">
                <a:solidFill>
                  <a:schemeClr val="bg1"/>
                </a:solidFill>
                <a:latin typeface="+mn-lt"/>
              </a:rPr>
              <a:t>80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Sr compound nucleus’ shape and its residue’s deformation studied with the GDR”</a:t>
            </a:r>
            <a:endParaRPr lang="pl-PL" dirty="0">
              <a:solidFill>
                <a:schemeClr val="bg1"/>
              </a:solidFill>
              <a:latin typeface="+mn-lt"/>
            </a:endParaRPr>
          </a:p>
          <a:p>
            <a:pPr marL="137160" indent="0">
              <a:buNone/>
            </a:pPr>
            <a:endParaRPr lang="pl-PL" dirty="0">
              <a:solidFill>
                <a:schemeClr val="bg1"/>
              </a:solidFill>
              <a:latin typeface="+mn-lt"/>
            </a:endParaRPr>
          </a:p>
          <a:p>
            <a:r>
              <a:rPr lang="en-US" dirty="0">
                <a:solidFill>
                  <a:schemeClr val="bg1"/>
                </a:solidFill>
                <a:latin typeface="+mn-lt"/>
              </a:rPr>
              <a:t>2023 List of experiments:</a:t>
            </a:r>
            <a:endParaRPr lang="pl-PL" dirty="0">
              <a:solidFill>
                <a:schemeClr val="bg1"/>
              </a:solidFill>
              <a:latin typeface="+mn-lt"/>
            </a:endParaRPr>
          </a:p>
          <a:p>
            <a:pPr marL="137160" lvl="0" indent="0">
              <a:buNone/>
            </a:pPr>
            <a:r>
              <a:rPr lang="en-US" dirty="0">
                <a:solidFill>
                  <a:schemeClr val="bg1"/>
                </a:solidFill>
                <a:latin typeface="+mn-lt"/>
              </a:rPr>
              <a:t>N-SI-129, January 2023: J. Wilson et al. “Detailed spectroscopy of fission isomers in Uranium isotopes”</a:t>
            </a:r>
            <a:endParaRPr lang="pl-PL" dirty="0">
              <a:solidFill>
                <a:schemeClr val="bg1"/>
              </a:solidFill>
              <a:latin typeface="+mn-lt"/>
            </a:endParaRPr>
          </a:p>
          <a:p>
            <a:pPr marL="137160" lvl="0" indent="0">
              <a:buNone/>
            </a:pPr>
            <a:r>
              <a:rPr lang="en-US" dirty="0">
                <a:solidFill>
                  <a:schemeClr val="bg1"/>
                </a:solidFill>
                <a:latin typeface="+mn-lt"/>
              </a:rPr>
              <a:t>N-SI-131, January 2023: G.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Pasqualato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et al., “Evidence for enhanced collectivity in </a:t>
            </a:r>
            <a:r>
              <a:rPr lang="en-US" baseline="30000" dirty="0">
                <a:solidFill>
                  <a:schemeClr val="bg1"/>
                </a:solidFill>
                <a:latin typeface="+mn-lt"/>
              </a:rPr>
              <a:t>58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Fe examined through Coulomb excitation”</a:t>
            </a:r>
            <a:endParaRPr lang="pl-PL" dirty="0">
              <a:solidFill>
                <a:schemeClr val="bg1"/>
              </a:solidFill>
              <a:latin typeface="+mn-lt"/>
            </a:endParaRPr>
          </a:p>
          <a:p>
            <a:pPr marL="137160" lvl="0" indent="0">
              <a:buNone/>
            </a:pPr>
            <a:r>
              <a:rPr lang="en-US" dirty="0">
                <a:solidFill>
                  <a:schemeClr val="bg1"/>
                </a:solidFill>
                <a:latin typeface="+mn-lt"/>
              </a:rPr>
              <a:t>N-SI-85, March/April 2023: P.J.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Napiorkowski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et al., „Coulomb excitation of super-deformed band in </a:t>
            </a:r>
            <a:r>
              <a:rPr lang="en-US" baseline="30000" dirty="0">
                <a:solidFill>
                  <a:schemeClr val="bg1"/>
                </a:solidFill>
                <a:latin typeface="+mn-lt"/>
              </a:rPr>
              <a:t>40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Ca” </a:t>
            </a:r>
            <a:endParaRPr lang="pl-PL" dirty="0">
              <a:solidFill>
                <a:schemeClr val="bg1"/>
              </a:solidFill>
              <a:latin typeface="+mn-lt"/>
            </a:endParaRPr>
          </a:p>
          <a:p>
            <a:pPr marL="137160" lvl="0" indent="0">
              <a:buNone/>
            </a:pPr>
            <a:r>
              <a:rPr lang="en-US" dirty="0">
                <a:solidFill>
                  <a:schemeClr val="bg1"/>
                </a:solidFill>
                <a:latin typeface="+mn-lt"/>
              </a:rPr>
              <a:t>N-SI-125, March 2023: M.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Lebois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et al., “Neutron-gamma de-excitation of fission fragments level lifetimes in exotic neutron-rich nuclei “ </a:t>
            </a:r>
            <a:endParaRPr lang="pl-PL" dirty="0">
              <a:solidFill>
                <a:schemeClr val="bg1"/>
              </a:solidFill>
              <a:latin typeface="+mn-lt"/>
            </a:endParaRPr>
          </a:p>
          <a:p>
            <a:pPr marL="137160" lvl="0" indent="0">
              <a:buNone/>
            </a:pPr>
            <a:r>
              <a:rPr lang="en-US" dirty="0">
                <a:solidFill>
                  <a:schemeClr val="bg1"/>
                </a:solidFill>
                <a:latin typeface="+mn-lt"/>
              </a:rPr>
              <a:t>N-SI-136, May 2023: J. Wilson et al. “Search for the fission shape isomer in </a:t>
            </a:r>
            <a:r>
              <a:rPr lang="en-US" baseline="30000" dirty="0">
                <a:solidFill>
                  <a:schemeClr val="bg1"/>
                </a:solidFill>
                <a:latin typeface="+mn-lt"/>
              </a:rPr>
              <a:t>232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Th”</a:t>
            </a:r>
            <a:endParaRPr lang="pl-PL" dirty="0">
              <a:solidFill>
                <a:schemeClr val="bg1"/>
              </a:solidFill>
              <a:latin typeface="+mn-lt"/>
            </a:endParaRPr>
          </a:p>
          <a:p>
            <a:pPr marL="137160" lvl="0" indent="0">
              <a:buNone/>
            </a:pPr>
            <a:r>
              <a:rPr lang="pl-PL" dirty="0">
                <a:solidFill>
                  <a:schemeClr val="bg1"/>
                </a:solidFill>
                <a:latin typeface="+mn-lt"/>
              </a:rPr>
              <a:t>N-SI-128, </a:t>
            </a:r>
            <a:r>
              <a:rPr lang="pl-PL" dirty="0" err="1">
                <a:solidFill>
                  <a:schemeClr val="bg1"/>
                </a:solidFill>
                <a:latin typeface="+mn-lt"/>
              </a:rPr>
              <a:t>June</a:t>
            </a:r>
            <a:r>
              <a:rPr lang="pl-PL" dirty="0">
                <a:solidFill>
                  <a:schemeClr val="bg1"/>
                </a:solidFill>
                <a:latin typeface="+mn-lt"/>
              </a:rPr>
              <a:t> 2023: M. </a:t>
            </a:r>
            <a:r>
              <a:rPr lang="pl-PL" dirty="0" err="1">
                <a:solidFill>
                  <a:schemeClr val="bg1"/>
                </a:solidFill>
                <a:latin typeface="+mn-lt"/>
              </a:rPr>
              <a:t>Matejska-Minda</a:t>
            </a:r>
            <a:r>
              <a:rPr lang="pl-PL" dirty="0">
                <a:solidFill>
                  <a:schemeClr val="bg1"/>
                </a:solidFill>
                <a:latin typeface="+mn-lt"/>
              </a:rPr>
              <a:t> et al.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„Investigation of high spin structures in </a:t>
            </a:r>
            <a:r>
              <a:rPr lang="en-US" baseline="30000" dirty="0">
                <a:solidFill>
                  <a:schemeClr val="bg1"/>
                </a:solidFill>
                <a:latin typeface="+mn-lt"/>
              </a:rPr>
              <a:t>44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Ti and </a:t>
            </a:r>
            <a:r>
              <a:rPr lang="en-US" baseline="30000" dirty="0">
                <a:solidFill>
                  <a:schemeClr val="bg1"/>
                </a:solidFill>
                <a:latin typeface="+mn-lt"/>
              </a:rPr>
              <a:t>42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Ca via discrete and continuum gamma spectroscopy”</a:t>
            </a:r>
            <a:endParaRPr lang="pl-PL" dirty="0">
              <a:solidFill>
                <a:schemeClr val="bg1"/>
              </a:solidFill>
              <a:latin typeface="+mn-lt"/>
            </a:endParaRPr>
          </a:p>
          <a:p>
            <a:pPr marL="137160" lvl="0" indent="0">
              <a:buNone/>
            </a:pPr>
            <a:r>
              <a:rPr lang="en-US" dirty="0">
                <a:solidFill>
                  <a:schemeClr val="bg1"/>
                </a:solidFill>
                <a:latin typeface="+mn-lt"/>
              </a:rPr>
              <a:t>N-SI-137, June 2023: K.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Hadyńska-Klęk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et al, “- Emergence of the collectivity near magic nuclei: Coulomb excitation of </a:t>
            </a:r>
            <a:r>
              <a:rPr lang="en-US" baseline="30000" dirty="0">
                <a:solidFill>
                  <a:schemeClr val="bg1"/>
                </a:solidFill>
                <a:latin typeface="+mn-lt"/>
              </a:rPr>
              <a:t>62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Ni”</a:t>
            </a:r>
            <a:endParaRPr lang="pl-PL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object 8">
            <a:extLst>
              <a:ext uri="{FF2B5EF4-FFF2-40B4-BE49-F238E27FC236}">
                <a16:creationId xmlns:a16="http://schemas.microsoft.com/office/drawing/2014/main" id="{302AB150-0984-4808-A70D-B9250ECFAA9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44075" y="19050"/>
            <a:ext cx="2447925" cy="1257300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095D2013-74A8-435F-91EB-589E0253C855}"/>
              </a:ext>
            </a:extLst>
          </p:cNvPr>
          <p:cNvSpPr/>
          <p:nvPr/>
        </p:nvSpPr>
        <p:spPr>
          <a:xfrm rot="21016127">
            <a:off x="1862977" y="2933048"/>
            <a:ext cx="6096000" cy="646331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pl-PL" b="1" dirty="0"/>
              <a:t>J. Wilson</a:t>
            </a:r>
            <a:r>
              <a:rPr lang="en-US" dirty="0"/>
              <a:t>, "Fission studies with the nu-Ball2 array", </a:t>
            </a:r>
            <a:r>
              <a:rPr lang="en-US" dirty="0">
                <a:solidFill>
                  <a:srgbClr val="FF0000"/>
                </a:solidFill>
              </a:rPr>
              <a:t>talk  on </a:t>
            </a:r>
            <a:r>
              <a:rPr lang="pl-PL" dirty="0" err="1">
                <a:solidFill>
                  <a:srgbClr val="FF0000"/>
                </a:solidFill>
              </a:rPr>
              <a:t>Tuesday</a:t>
            </a:r>
            <a:r>
              <a:rPr lang="en-US" dirty="0">
                <a:solidFill>
                  <a:srgbClr val="FF0000"/>
                </a:solidFill>
              </a:rPr>
              <a:t>, 1</a:t>
            </a:r>
            <a:r>
              <a:rPr lang="pl-PL" dirty="0">
                <a:solidFill>
                  <a:srgbClr val="FF0000"/>
                </a:solidFill>
              </a:rPr>
              <a:t>4</a:t>
            </a:r>
            <a:r>
              <a:rPr lang="en-US" dirty="0">
                <a:solidFill>
                  <a:srgbClr val="FF0000"/>
                </a:solidFill>
              </a:rPr>
              <a:t>:</a:t>
            </a:r>
            <a:r>
              <a:rPr lang="pl-PL" dirty="0">
                <a:solidFill>
                  <a:srgbClr val="FF0000"/>
                </a:solidFill>
              </a:rPr>
              <a:t>40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23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086225"/>
            <a:ext cx="10439399" cy="32385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0" y="3033921"/>
            <a:ext cx="10439400" cy="1061829"/>
          </a:xfrm>
          <a:prstGeom prst="rect">
            <a:avLst/>
          </a:prstGeom>
          <a:solidFill>
            <a:srgbClr val="EF9315"/>
          </a:solidFill>
          <a:ln>
            <a:solidFill>
              <a:srgbClr val="FFC000"/>
            </a:solidFill>
          </a:ln>
        </p:spPr>
        <p:txBody>
          <a:bodyPr vert="horz" wrap="square" lIns="0" tIns="502920" rIns="0" bIns="0" rtlCol="0">
            <a:spAutoFit/>
          </a:bodyPr>
          <a:lstStyle/>
          <a:p>
            <a:pPr marL="4396105">
              <a:lnSpc>
                <a:spcPct val="100000"/>
              </a:lnSpc>
              <a:spcBef>
                <a:spcPts val="3960"/>
              </a:spcBef>
            </a:pPr>
            <a:r>
              <a:rPr lang="pl-PL" sz="3600" dirty="0" err="1">
                <a:solidFill>
                  <a:schemeClr val="bg1"/>
                </a:solidFill>
                <a:latin typeface="Calibri"/>
                <a:cs typeface="Calibri"/>
              </a:rPr>
              <a:t>Future</a:t>
            </a:r>
            <a:r>
              <a:rPr lang="pl-PL" sz="3600" dirty="0">
                <a:solidFill>
                  <a:schemeClr val="bg1"/>
                </a:solidFill>
                <a:latin typeface="Calibri"/>
                <a:cs typeface="Calibri"/>
              </a:rPr>
              <a:t> and </a:t>
            </a:r>
            <a:r>
              <a:rPr lang="pl-PL" sz="3600" dirty="0" err="1">
                <a:solidFill>
                  <a:schemeClr val="bg1"/>
                </a:solidFill>
                <a:latin typeface="Calibri"/>
                <a:cs typeface="Calibri"/>
              </a:rPr>
              <a:t>Summary</a:t>
            </a:r>
            <a:endParaRPr lang="en-US" sz="36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68158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582275" y="609600"/>
            <a:ext cx="1609725" cy="1504950"/>
            <a:chOff x="10582275" y="609600"/>
            <a:chExt cx="1609725" cy="15049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82275" y="1971675"/>
              <a:ext cx="1609725" cy="14287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582275" y="609600"/>
              <a:ext cx="1609725" cy="1371600"/>
            </a:xfrm>
            <a:custGeom>
              <a:avLst/>
              <a:gdLst/>
              <a:ahLst/>
              <a:cxnLst/>
              <a:rect l="l" t="t" r="r" b="b"/>
              <a:pathLst>
                <a:path w="1609725" h="1371600">
                  <a:moveTo>
                    <a:pt x="1609725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1609725" y="1371600"/>
                  </a:lnTo>
                  <a:lnTo>
                    <a:pt x="1609725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23825" y="638175"/>
            <a:ext cx="7172325" cy="4524375"/>
          </a:xfrm>
          <a:custGeom>
            <a:avLst/>
            <a:gdLst/>
            <a:ahLst/>
            <a:cxnLst/>
            <a:rect l="l" t="t" r="r" b="b"/>
            <a:pathLst>
              <a:path w="7172325" h="4524375">
                <a:moveTo>
                  <a:pt x="7172325" y="0"/>
                </a:moveTo>
                <a:lnTo>
                  <a:pt x="0" y="0"/>
                </a:lnTo>
                <a:lnTo>
                  <a:pt x="0" y="4524375"/>
                </a:lnTo>
                <a:lnTo>
                  <a:pt x="7172325" y="4524375"/>
                </a:lnTo>
                <a:lnTo>
                  <a:pt x="7172325" y="0"/>
                </a:lnTo>
                <a:close/>
              </a:path>
            </a:pathLst>
          </a:custGeom>
          <a:solidFill>
            <a:srgbClr val="F3EF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2564" y="647763"/>
            <a:ext cx="4695825" cy="10693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50" dirty="0">
                <a:solidFill>
                  <a:srgbClr val="C00000"/>
                </a:solidFill>
                <a:latin typeface="Calibri"/>
                <a:cs typeface="Calibri"/>
              </a:rPr>
              <a:t>PARIS</a:t>
            </a:r>
            <a:r>
              <a:rPr sz="3950" spc="-2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950" spc="-10" dirty="0">
                <a:solidFill>
                  <a:srgbClr val="C00000"/>
                </a:solidFill>
                <a:latin typeface="Calibri"/>
                <a:cs typeface="Calibri"/>
              </a:rPr>
              <a:t>Whitebook</a:t>
            </a:r>
            <a:endParaRPr sz="3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2750" dirty="0">
                <a:solidFill>
                  <a:srgbClr val="C00000"/>
                </a:solidFill>
                <a:latin typeface="Calibri"/>
                <a:cs typeface="Calibri"/>
              </a:rPr>
              <a:t>(concept,</a:t>
            </a:r>
            <a:r>
              <a:rPr sz="2750" spc="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C00000"/>
                </a:solidFill>
                <a:latin typeface="Calibri"/>
                <a:cs typeface="Calibri"/>
              </a:rPr>
              <a:t>physics</a:t>
            </a:r>
            <a:r>
              <a:rPr sz="2750" spc="10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C00000"/>
                </a:solidFill>
                <a:latin typeface="Calibri"/>
                <a:cs typeface="Calibri"/>
              </a:rPr>
              <a:t>case,</a:t>
            </a:r>
            <a:r>
              <a:rPr sz="2750" spc="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C00000"/>
                </a:solidFill>
                <a:latin typeface="Calibri"/>
                <a:cs typeface="Calibri"/>
              </a:rPr>
              <a:t>outlook)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2564" y="2136203"/>
            <a:ext cx="5254625" cy="2957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65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Editorial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Board: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865"/>
              </a:lnSpc>
            </a:pPr>
            <a:r>
              <a:rPr sz="2400" spc="-114" dirty="0">
                <a:latin typeface="Arial"/>
                <a:cs typeface="Arial"/>
              </a:rPr>
              <a:t>F.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Camera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(chair),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A.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Maj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(co-</a:t>
            </a:r>
            <a:r>
              <a:rPr sz="2400" spc="-10" dirty="0">
                <a:latin typeface="Arial"/>
                <a:cs typeface="Arial"/>
              </a:rPr>
              <a:t>chair),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870"/>
              </a:lnSpc>
              <a:spcBef>
                <a:spcPts val="50"/>
              </a:spcBef>
            </a:pPr>
            <a:r>
              <a:rPr sz="2400" dirty="0">
                <a:latin typeface="Arial"/>
                <a:cs typeface="Arial"/>
              </a:rPr>
              <a:t>S.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Leoni,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Ch.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Schmidt,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I.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Mazumdar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855"/>
              </a:lnSpc>
            </a:pPr>
            <a:r>
              <a:rPr sz="2400" dirty="0">
                <a:latin typeface="Arial"/>
                <a:cs typeface="Arial"/>
              </a:rPr>
              <a:t>M.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Lewitowicz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(GANIL)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865"/>
              </a:lnSpc>
            </a:pPr>
            <a:r>
              <a:rPr sz="2400" dirty="0">
                <a:latin typeface="Arial"/>
                <a:cs typeface="Arial"/>
              </a:rPr>
              <a:t>I.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Matea,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J.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Wilson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(IPN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Orsay)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870"/>
              </a:lnSpc>
              <a:spcBef>
                <a:spcPts val="50"/>
              </a:spcBef>
            </a:pPr>
            <a:r>
              <a:rPr sz="2400" dirty="0">
                <a:latin typeface="Arial"/>
                <a:cs typeface="Arial"/>
              </a:rPr>
              <a:t>M.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Kmiecik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(IFJ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PAN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Krakow)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870"/>
              </a:lnSpc>
            </a:pPr>
            <a:r>
              <a:rPr sz="2400" dirty="0">
                <a:latin typeface="Arial"/>
                <a:cs typeface="Arial"/>
              </a:rPr>
              <a:t>M.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Cinausero,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135" dirty="0">
                <a:latin typeface="Arial"/>
                <a:cs typeface="Arial"/>
              </a:rPr>
              <a:t>F.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Crespi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(LNL</a:t>
            </a:r>
            <a:r>
              <a:rPr sz="2400" spc="-17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Legnaro)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2400" spc="-65" dirty="0">
                <a:latin typeface="Arial"/>
                <a:cs typeface="Arial"/>
              </a:rPr>
              <a:t>V.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Nanal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(TIFR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Mumbai)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16541" y="2"/>
            <a:ext cx="4695825" cy="624839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200400" y="5876925"/>
            <a:ext cx="4146433" cy="32380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4635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65"/>
              </a:spcBef>
            </a:pPr>
            <a:r>
              <a:rPr sz="1800" b="1" u="sng" spc="-10" dirty="0">
                <a:uFill>
                  <a:solidFill>
                    <a:srgbClr val="FFAD3D"/>
                  </a:solidFill>
                </a:uFill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http://rifj.ifj.edu.pl/handle/item/333</a:t>
            </a:r>
            <a:endParaRPr sz="1800" b="1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28508" y="5972324"/>
            <a:ext cx="213233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dirty="0">
                <a:latin typeface="Times New Roman"/>
                <a:cs typeface="Times New Roman"/>
              </a:rPr>
              <a:t>ISBN</a:t>
            </a:r>
            <a:r>
              <a:rPr sz="1550" spc="38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978-83-63542-22-</a:t>
            </a:r>
            <a:r>
              <a:rPr sz="1550" spc="-50" dirty="0">
                <a:latin typeface="Times New Roman"/>
                <a:cs typeface="Times New Roman"/>
              </a:rPr>
              <a:t>1</a:t>
            </a:r>
            <a:endParaRPr sz="155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8125" y="180975"/>
            <a:ext cx="11953875" cy="2676525"/>
            <a:chOff x="238125" y="180975"/>
            <a:chExt cx="11953875" cy="26765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82275" y="1971675"/>
              <a:ext cx="1609725" cy="14287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38125" y="180975"/>
              <a:ext cx="11725275" cy="2676525"/>
            </a:xfrm>
            <a:custGeom>
              <a:avLst/>
              <a:gdLst/>
              <a:ahLst/>
              <a:cxnLst/>
              <a:rect l="l" t="t" r="r" b="b"/>
              <a:pathLst>
                <a:path w="11725275" h="2676525">
                  <a:moveTo>
                    <a:pt x="11725275" y="0"/>
                  </a:moveTo>
                  <a:lnTo>
                    <a:pt x="0" y="0"/>
                  </a:lnTo>
                  <a:lnTo>
                    <a:pt x="0" y="2676525"/>
                  </a:lnTo>
                  <a:lnTo>
                    <a:pt x="11725275" y="2676525"/>
                  </a:lnTo>
                  <a:lnTo>
                    <a:pt x="11725275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19404" y="201930"/>
            <a:ext cx="11272520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811020" algn="l"/>
              </a:tabLst>
            </a:pPr>
            <a:r>
              <a:rPr sz="2750" b="1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Presently</a:t>
            </a:r>
            <a:r>
              <a:rPr lang="pl-PL" sz="2750" b="1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PARIS</a:t>
            </a:r>
            <a:r>
              <a:rPr sz="2750" b="1" spc="18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collaboration</a:t>
            </a:r>
            <a:r>
              <a:rPr sz="2750" b="1" spc="19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possesses</a:t>
            </a:r>
            <a:r>
              <a:rPr sz="2750" b="1" spc="11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106</a:t>
            </a:r>
            <a:r>
              <a:rPr sz="2750" b="1" spc="1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phoswich</a:t>
            </a:r>
            <a:r>
              <a:rPr sz="2750" b="1" spc="1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50" b="1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detectors</a:t>
            </a:r>
            <a:endParaRPr sz="27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81000" y="2886075"/>
            <a:ext cx="10753725" cy="2676525"/>
          </a:xfrm>
          <a:custGeom>
            <a:avLst/>
            <a:gdLst/>
            <a:ahLst/>
            <a:cxnLst/>
            <a:rect l="l" t="t" r="r" b="b"/>
            <a:pathLst>
              <a:path w="10753725" h="2676525">
                <a:moveTo>
                  <a:pt x="10753725" y="0"/>
                </a:moveTo>
                <a:lnTo>
                  <a:pt x="0" y="0"/>
                </a:lnTo>
                <a:lnTo>
                  <a:pt x="0" y="2676525"/>
                </a:lnTo>
                <a:lnTo>
                  <a:pt x="10753725" y="2676525"/>
                </a:lnTo>
                <a:lnTo>
                  <a:pt x="10753725" y="0"/>
                </a:lnTo>
                <a:close/>
              </a:path>
            </a:pathLst>
          </a:custGeom>
          <a:solidFill>
            <a:srgbClr val="9D36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19404" y="631190"/>
            <a:ext cx="10601325" cy="4953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426720" algn="l"/>
              </a:tabLst>
            </a:pPr>
            <a:r>
              <a:rPr lang="pl-PL" sz="2750" b="1" spc="-5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pl-PL" sz="2750" b="1" spc="-50" dirty="0" err="1">
                <a:solidFill>
                  <a:schemeClr val="bg1"/>
                </a:solidFill>
                <a:latin typeface="Arial"/>
                <a:cs typeface="Arial"/>
              </a:rPr>
              <a:t>which</a:t>
            </a:r>
            <a:r>
              <a:rPr lang="pl-PL" sz="2750" b="1" spc="-5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pl-PL" sz="2750" b="1" spc="-50" dirty="0" err="1">
                <a:solidFill>
                  <a:schemeClr val="bg1"/>
                </a:solidFill>
                <a:latin typeface="Arial"/>
                <a:cs typeface="Arial"/>
              </a:rPr>
              <a:t>means</a:t>
            </a:r>
            <a:r>
              <a:rPr lang="pl-PL" sz="2750" b="1" spc="-50" dirty="0">
                <a:solidFill>
                  <a:schemeClr val="bg1"/>
                </a:solidFill>
                <a:latin typeface="Arial"/>
                <a:cs typeface="Arial"/>
              </a:rPr>
              <a:t> ~</a:t>
            </a:r>
            <a:r>
              <a:rPr sz="2750" b="1" dirty="0">
                <a:solidFill>
                  <a:schemeClr val="bg1"/>
                </a:solidFill>
                <a:latin typeface="Arial"/>
                <a:cs typeface="Arial"/>
              </a:rPr>
              <a:t>12</a:t>
            </a:r>
            <a:r>
              <a:rPr sz="2750" b="1" spc="3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750" b="1" spc="-10" dirty="0">
                <a:solidFill>
                  <a:schemeClr val="bg1"/>
                </a:solidFill>
                <a:latin typeface="Arial"/>
                <a:cs typeface="Arial"/>
              </a:rPr>
              <a:t>clusters:</a:t>
            </a:r>
            <a:endParaRPr sz="2750" b="1" dirty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95"/>
              </a:spcBef>
            </a:pPr>
            <a:endParaRPr sz="27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750" b="1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2750" b="1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b="1" dirty="0">
                <a:solidFill>
                  <a:srgbClr val="FFFFFF"/>
                </a:solidFill>
                <a:latin typeface="Arial"/>
                <a:cs typeface="Arial"/>
              </a:rPr>
              <a:t>LaBr3</a:t>
            </a:r>
            <a:r>
              <a:rPr lang="pl-PL" sz="2750" b="1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2750" b="1" dirty="0" err="1">
                <a:solidFill>
                  <a:srgbClr val="FFFFFF"/>
                </a:solidFill>
                <a:latin typeface="Arial"/>
                <a:cs typeface="Arial"/>
              </a:rPr>
              <a:t>NaI</a:t>
            </a:r>
            <a:r>
              <a:rPr sz="2750" b="1" spc="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b="1" dirty="0">
                <a:solidFill>
                  <a:srgbClr val="FFFFFF"/>
                </a:solidFill>
                <a:latin typeface="Arial"/>
                <a:cs typeface="Arial"/>
              </a:rPr>
              <a:t>clusters</a:t>
            </a:r>
            <a:r>
              <a:rPr sz="2750" b="1" spc="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FFFFFF"/>
                </a:solidFill>
                <a:latin typeface="Arial"/>
                <a:cs typeface="Arial"/>
              </a:rPr>
              <a:t>(produced</a:t>
            </a:r>
            <a:r>
              <a:rPr sz="2750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2750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FFFFFF"/>
                </a:solidFill>
                <a:latin typeface="Arial"/>
                <a:cs typeface="Arial"/>
              </a:rPr>
              <a:t>Saint</a:t>
            </a:r>
            <a:r>
              <a:rPr sz="2750" spc="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spc="-10" dirty="0">
                <a:solidFill>
                  <a:srgbClr val="FFFFFF"/>
                </a:solidFill>
                <a:latin typeface="Arial"/>
                <a:cs typeface="Arial"/>
              </a:rPr>
              <a:t>Gobain)</a:t>
            </a:r>
            <a:endParaRPr sz="27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2750" b="1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2750" b="1" spc="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b="1" dirty="0">
                <a:solidFill>
                  <a:srgbClr val="FFFFFF"/>
                </a:solidFill>
                <a:latin typeface="Arial"/>
                <a:cs typeface="Arial"/>
              </a:rPr>
              <a:t>CeBr3</a:t>
            </a:r>
            <a:r>
              <a:rPr lang="pl-PL" sz="2750" b="1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2750" b="1" dirty="0" err="1">
                <a:solidFill>
                  <a:srgbClr val="FFFFFF"/>
                </a:solidFill>
                <a:latin typeface="Arial"/>
                <a:cs typeface="Arial"/>
              </a:rPr>
              <a:t>NaI</a:t>
            </a:r>
            <a:r>
              <a:rPr sz="2750" b="1" spc="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b="1" dirty="0">
                <a:solidFill>
                  <a:srgbClr val="FFFFFF"/>
                </a:solidFill>
                <a:latin typeface="Arial"/>
                <a:cs typeface="Arial"/>
              </a:rPr>
              <a:t>cluster</a:t>
            </a:r>
            <a:r>
              <a:rPr sz="2750" b="1" spc="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FFFFFF"/>
                </a:solidFill>
                <a:latin typeface="Arial"/>
                <a:cs typeface="Arial"/>
              </a:rPr>
              <a:t>(produced</a:t>
            </a:r>
            <a:r>
              <a:rPr sz="2750" spc="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2750" spc="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spc="-10" dirty="0">
                <a:solidFill>
                  <a:srgbClr val="FFFFFF"/>
                </a:solidFill>
                <a:latin typeface="Arial"/>
                <a:cs typeface="Arial"/>
              </a:rPr>
              <a:t>Scionix)</a:t>
            </a:r>
            <a:endParaRPr sz="27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75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750" b="1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b="1" dirty="0">
                <a:solidFill>
                  <a:srgbClr val="FFFFFF"/>
                </a:solidFill>
                <a:latin typeface="Arial"/>
                <a:cs typeface="Arial"/>
              </a:rPr>
              <a:t>mixed</a:t>
            </a:r>
            <a:r>
              <a:rPr sz="2750" b="1" spc="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b="1" dirty="0" err="1">
                <a:solidFill>
                  <a:srgbClr val="FFFFFF"/>
                </a:solidFill>
                <a:latin typeface="Arial"/>
                <a:cs typeface="Arial"/>
              </a:rPr>
              <a:t>LaBr</a:t>
            </a:r>
            <a:r>
              <a:rPr lang="pl-PL" sz="2750" b="1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2750" b="1" dirty="0" err="1">
                <a:solidFill>
                  <a:srgbClr val="FFFFFF"/>
                </a:solidFill>
                <a:latin typeface="Arial"/>
                <a:cs typeface="Arial"/>
              </a:rPr>
              <a:t>NaI</a:t>
            </a:r>
            <a:r>
              <a:rPr sz="2750" b="1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b="1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750" b="1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b="1" spc="-10" dirty="0">
                <a:solidFill>
                  <a:srgbClr val="FFFFFF"/>
                </a:solidFill>
                <a:latin typeface="Arial"/>
                <a:cs typeface="Arial"/>
              </a:rPr>
              <a:t>CeBr3_NaI</a:t>
            </a:r>
            <a:endParaRPr sz="2750" dirty="0">
              <a:latin typeface="Arial"/>
              <a:cs typeface="Arial"/>
            </a:endParaRPr>
          </a:p>
          <a:p>
            <a:pPr marL="148590">
              <a:lnSpc>
                <a:spcPct val="100000"/>
              </a:lnSpc>
              <a:spcBef>
                <a:spcPts val="1175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Detectors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normally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owners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laboratories</a:t>
            </a:r>
            <a:endParaRPr sz="2400" dirty="0">
              <a:latin typeface="Arial"/>
              <a:cs typeface="Arial"/>
            </a:endParaRPr>
          </a:p>
          <a:p>
            <a:pPr marL="148590">
              <a:lnSpc>
                <a:spcPts val="2865"/>
              </a:lnSpc>
              <a:spcBef>
                <a:spcPts val="5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(for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example: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clusters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presently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IFJ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PAN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Krakow,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Mumbai,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rest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endParaRPr sz="2400" dirty="0">
              <a:latin typeface="Arial"/>
              <a:cs typeface="Arial"/>
            </a:endParaRPr>
          </a:p>
          <a:p>
            <a:pPr marL="148590">
              <a:lnSpc>
                <a:spcPts val="2865"/>
              </a:lnSpc>
            </a:pP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Orsay,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Milano,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…)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5"/>
              </a:spcBef>
            </a:pPr>
            <a:endParaRPr sz="2400" dirty="0">
              <a:latin typeface="Arial"/>
              <a:cs typeface="Arial"/>
            </a:endParaRPr>
          </a:p>
          <a:p>
            <a:pPr marL="148590" marR="100965">
              <a:lnSpc>
                <a:spcPct val="100400"/>
              </a:lnSpc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According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MoU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partners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should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make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them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available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experimental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campaigns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host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laboratories: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GANIL, IJCLaB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Orsay,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LNL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Legnaro,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IFJ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PAN,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Mumbai,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…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971675"/>
            <a:ext cx="10439399" cy="32385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82275" y="1971675"/>
            <a:ext cx="1609725" cy="14287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609600"/>
            <a:ext cx="10439400" cy="1371600"/>
          </a:xfrm>
          <a:custGeom>
            <a:avLst/>
            <a:gdLst/>
            <a:ahLst/>
            <a:cxnLst/>
            <a:rect l="l" t="t" r="r" b="b"/>
            <a:pathLst>
              <a:path w="10439400" h="1371600">
                <a:moveTo>
                  <a:pt x="10439400" y="0"/>
                </a:moveTo>
                <a:lnTo>
                  <a:pt x="0" y="0"/>
                </a:lnTo>
                <a:lnTo>
                  <a:pt x="0" y="1371600"/>
                </a:lnTo>
                <a:lnTo>
                  <a:pt x="10439400" y="1371600"/>
                </a:lnTo>
                <a:lnTo>
                  <a:pt x="1043940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33350" y="104775"/>
            <a:ext cx="12058650" cy="1876425"/>
            <a:chOff x="133350" y="104775"/>
            <a:chExt cx="12058650" cy="1876425"/>
          </a:xfrm>
        </p:grpSpPr>
        <p:sp>
          <p:nvSpPr>
            <p:cNvPr id="6" name="object 6"/>
            <p:cNvSpPr/>
            <p:nvPr/>
          </p:nvSpPr>
          <p:spPr>
            <a:xfrm>
              <a:off x="10582275" y="609600"/>
              <a:ext cx="1609725" cy="1371600"/>
            </a:xfrm>
            <a:custGeom>
              <a:avLst/>
              <a:gdLst/>
              <a:ahLst/>
              <a:cxnLst/>
              <a:rect l="l" t="t" r="r" b="b"/>
              <a:pathLst>
                <a:path w="1609725" h="1371600">
                  <a:moveTo>
                    <a:pt x="1609725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1609725" y="1371600"/>
                  </a:lnTo>
                  <a:lnTo>
                    <a:pt x="1609725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3350" y="104775"/>
              <a:ext cx="11915775" cy="1009650"/>
            </a:xfrm>
            <a:custGeom>
              <a:avLst/>
              <a:gdLst/>
              <a:ahLst/>
              <a:cxnLst/>
              <a:rect l="l" t="t" r="r" b="b"/>
              <a:pathLst>
                <a:path w="11915775" h="1009650">
                  <a:moveTo>
                    <a:pt x="11915775" y="0"/>
                  </a:moveTo>
                  <a:lnTo>
                    <a:pt x="0" y="0"/>
                  </a:lnTo>
                  <a:lnTo>
                    <a:pt x="0" y="1009650"/>
                  </a:lnTo>
                  <a:lnTo>
                    <a:pt x="11915775" y="1009650"/>
                  </a:lnTo>
                  <a:lnTo>
                    <a:pt x="11915775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07962" y="158138"/>
            <a:ext cx="11984038" cy="29302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800" b="1" spc="-7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spc="-25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PARIS</a:t>
            </a:r>
            <a:r>
              <a:rPr sz="1800" b="1" spc="-8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Collaboration</a:t>
            </a:r>
            <a:r>
              <a:rPr sz="1800" b="1" spc="-5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proposes</a:t>
            </a:r>
            <a:r>
              <a:rPr sz="1800" b="1" spc="-5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800" b="1" spc="-4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bring</a:t>
            </a:r>
            <a:r>
              <a:rPr sz="1800" b="1" spc="-55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800" b="1" spc="-65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spc="-2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PARIS</a:t>
            </a:r>
            <a:r>
              <a:rPr sz="1800" b="1" spc="-5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calorimeter in</a:t>
            </a:r>
            <a:r>
              <a:rPr sz="1800" b="1" spc="-7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sz="1800" b="1" spc="-5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sz="1800" b="1" spc="-15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</a:t>
            </a:r>
            <a:r>
              <a:rPr sz="1800" b="1" spc="-45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(10</a:t>
            </a:r>
            <a:r>
              <a:rPr sz="1800" b="1" spc="-55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spc="-1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clusters)</a:t>
            </a:r>
            <a:r>
              <a:rPr sz="1800" b="1" spc="-5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800" b="1" spc="1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spc="-25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LNL</a:t>
            </a:r>
            <a:endParaRPr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3350" y="609600"/>
            <a:ext cx="10306050" cy="418063"/>
          </a:xfrm>
          <a:prstGeom prst="rect">
            <a:avLst/>
          </a:prstGeom>
          <a:solidFill>
            <a:srgbClr val="006FC0"/>
          </a:solidFill>
        </p:spPr>
        <p:txBody>
          <a:bodyPr vert="horz" wrap="square" lIns="0" tIns="0" rIns="0" bIns="0" rtlCol="0">
            <a:spAutoFit/>
          </a:bodyPr>
          <a:lstStyle/>
          <a:p>
            <a:pPr marL="86995">
              <a:lnSpc>
                <a:spcPts val="1050"/>
              </a:lnSpc>
            </a:pPr>
            <a:r>
              <a:rPr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Legnaro,</a:t>
            </a:r>
            <a:r>
              <a:rPr b="1" spc="-35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b="1" spc="-1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couple</a:t>
            </a:r>
            <a:r>
              <a:rPr b="1" spc="-8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b="1" spc="-85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b="1" spc="-75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b="1" spc="-8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65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AGATA</a:t>
            </a:r>
            <a:r>
              <a:rPr b="1" spc="-3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array</a:t>
            </a:r>
            <a:r>
              <a:rPr b="1" spc="-25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b="1" spc="-1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b="1" spc="-1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experiments</a:t>
            </a:r>
            <a:r>
              <a:rPr b="1" spc="-75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b="1" spc="-45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25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4145">
              <a:lnSpc>
                <a:spcPct val="100000"/>
              </a:lnSpc>
            </a:pPr>
            <a:r>
              <a:rPr b="1" spc="-7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AGATA</a:t>
            </a:r>
            <a:r>
              <a:rPr b="1" spc="-4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Zero</a:t>
            </a:r>
            <a:r>
              <a:rPr b="1" spc="-1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Degree</a:t>
            </a:r>
            <a:r>
              <a:rPr b="1" spc="-3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Campaign</a:t>
            </a:r>
            <a:r>
              <a:rPr b="1" spc="405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(2027-</a:t>
            </a:r>
            <a:r>
              <a:rPr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r>
              <a:rPr b="1" spc="38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?)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0" y="1638300"/>
            <a:ext cx="12049125" cy="3695700"/>
            <a:chOff x="0" y="1638300"/>
            <a:chExt cx="12049125" cy="3695700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638300"/>
              <a:ext cx="3581399" cy="36957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57625" y="1695450"/>
              <a:ext cx="4752975" cy="363855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53475" y="1714500"/>
              <a:ext cx="3295650" cy="3543300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2105025" y="5410200"/>
            <a:ext cx="9982200" cy="87075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39369" rIns="0" bIns="0" rtlCol="0">
            <a:spAutoFit/>
          </a:bodyPr>
          <a:lstStyle/>
          <a:p>
            <a:pPr marR="62230" algn="r">
              <a:lnSpc>
                <a:spcPct val="100000"/>
              </a:lnSpc>
              <a:spcBef>
                <a:spcPts val="309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Ongoin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work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details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mechanical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coupling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endParaRPr sz="1800" dirty="0">
              <a:latin typeface="Calibri"/>
              <a:cs typeface="Calibri"/>
            </a:endParaRPr>
          </a:p>
          <a:p>
            <a:pPr marR="73660" algn="r">
              <a:lnSpc>
                <a:spcPct val="100000"/>
              </a:lnSpc>
              <a:spcBef>
                <a:spcPts val="15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IJCLab</a:t>
            </a:r>
            <a:r>
              <a:rPr sz="1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Orsay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(I.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Matea,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Ch.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Galliard),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IF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J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40" dirty="0">
                <a:solidFill>
                  <a:srgbClr val="FFFFFF"/>
                </a:solidFill>
                <a:latin typeface="Calibri"/>
                <a:cs typeface="Calibri"/>
              </a:rPr>
              <a:t>PAN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Krakow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(B.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Sowicki,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A.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Maj,</a:t>
            </a:r>
            <a:r>
              <a:rPr sz="18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M.</a:t>
            </a:r>
            <a:r>
              <a:rPr sz="18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pl-PL" sz="1800" spc="-10" dirty="0">
                <a:solidFill>
                  <a:srgbClr val="FFFFFF"/>
                </a:solidFill>
                <a:latin typeface="Calibri"/>
                <a:cs typeface="Calibri"/>
              </a:rPr>
              <a:t>C.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),</a:t>
            </a:r>
            <a:endParaRPr sz="1800" dirty="0">
              <a:latin typeface="Calibri"/>
              <a:cs typeface="Calibri"/>
            </a:endParaRPr>
          </a:p>
          <a:p>
            <a:pPr marR="71120" algn="r">
              <a:lnSpc>
                <a:spcPct val="100000"/>
              </a:lnSpc>
              <a:spcBef>
                <a:spcPts val="2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LNL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Legnaro</a:t>
            </a:r>
            <a:r>
              <a:rPr sz="18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(S.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Pigliapoco,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M.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Rampazzo,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J.J.</a:t>
            </a:r>
            <a:r>
              <a:rPr sz="18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Valiente-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Dobon),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Milano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(F.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Camera,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G.</a:t>
            </a:r>
            <a:r>
              <a:rPr sz="18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Benzoni,</a:t>
            </a:r>
            <a:r>
              <a:rPr sz="1800" spc="3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B.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Million)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3519" y="1008634"/>
            <a:ext cx="11763375" cy="5076825"/>
          </a:xfrm>
          <a:custGeom>
            <a:avLst/>
            <a:gdLst/>
            <a:ahLst/>
            <a:cxnLst/>
            <a:rect l="l" t="t" r="r" b="b"/>
            <a:pathLst>
              <a:path w="11763375" h="5076825">
                <a:moveTo>
                  <a:pt x="11763375" y="0"/>
                </a:moveTo>
                <a:lnTo>
                  <a:pt x="0" y="0"/>
                </a:lnTo>
                <a:lnTo>
                  <a:pt x="0" y="5076825"/>
                </a:lnTo>
                <a:lnTo>
                  <a:pt x="11763375" y="5076825"/>
                </a:lnTo>
                <a:lnTo>
                  <a:pt x="11763375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0037" y="1014031"/>
            <a:ext cx="11612245" cy="66300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41300" marR="5080" indent="-229235">
              <a:lnSpc>
                <a:spcPct val="101899"/>
              </a:lnSpc>
              <a:spcBef>
                <a:spcPts val="75"/>
              </a:spcBef>
              <a:buClr>
                <a:srgbClr val="FFFFFF"/>
              </a:buClr>
              <a:buFont typeface="Arial"/>
              <a:buChar char="•"/>
              <a:tabLst>
                <a:tab pos="241300" algn="l"/>
                <a:tab pos="875030" algn="l"/>
                <a:tab pos="2242185" algn="l"/>
                <a:tab pos="2642870" algn="l"/>
                <a:tab pos="3610610" algn="l"/>
                <a:tab pos="5039360" algn="l"/>
                <a:tab pos="6737350" algn="l"/>
                <a:tab pos="8388985" algn="l"/>
                <a:tab pos="9022715" algn="l"/>
                <a:tab pos="9990455" algn="l"/>
                <a:tab pos="11044555" algn="l"/>
                <a:tab pos="11444605" algn="l"/>
              </a:tabLst>
            </a:pPr>
            <a:r>
              <a:rPr sz="2150" b="1" spc="-2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15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150" b="1" spc="-10" dirty="0">
                <a:solidFill>
                  <a:srgbClr val="FFFFFF"/>
                </a:solidFill>
                <a:latin typeface="Arial"/>
                <a:cs typeface="Arial"/>
              </a:rPr>
              <a:t>concepts</a:t>
            </a:r>
            <a:r>
              <a:rPr sz="215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150" b="1" spc="-2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15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150" b="1" spc="-20" dirty="0">
                <a:solidFill>
                  <a:srgbClr val="FFFF00"/>
                </a:solidFill>
                <a:latin typeface="Arial"/>
                <a:cs typeface="Arial"/>
              </a:rPr>
              <a:t>PARIS</a:t>
            </a:r>
            <a:r>
              <a:rPr sz="2150" b="1" dirty="0">
                <a:solidFill>
                  <a:srgbClr val="FFFF00"/>
                </a:solidFill>
                <a:latin typeface="Arial"/>
                <a:cs typeface="Arial"/>
              </a:rPr>
              <a:t>	</a:t>
            </a:r>
            <a:r>
              <a:rPr sz="2150" b="1" spc="-10" dirty="0">
                <a:solidFill>
                  <a:srgbClr val="FFFF00"/>
                </a:solidFill>
                <a:latin typeface="Arial"/>
                <a:cs typeface="Arial"/>
              </a:rPr>
              <a:t>phoswich</a:t>
            </a:r>
            <a:r>
              <a:rPr sz="2150" b="1" dirty="0">
                <a:solidFill>
                  <a:srgbClr val="FFFF00"/>
                </a:solidFill>
                <a:latin typeface="Arial"/>
                <a:cs typeface="Arial"/>
              </a:rPr>
              <a:t>	</a:t>
            </a:r>
            <a:r>
              <a:rPr sz="2150" b="1" spc="-10" dirty="0">
                <a:solidFill>
                  <a:srgbClr val="FFFF00"/>
                </a:solidFill>
                <a:latin typeface="Arial"/>
                <a:cs typeface="Arial"/>
              </a:rPr>
              <a:t>(LaBr</a:t>
            </a:r>
            <a:r>
              <a:rPr sz="2150" b="1" spc="-10" baseline="-25000" dirty="0">
                <a:solidFill>
                  <a:srgbClr val="FFFF00"/>
                </a:solidFill>
                <a:latin typeface="Arial"/>
                <a:cs typeface="Arial"/>
              </a:rPr>
              <a:t>3</a:t>
            </a:r>
            <a:r>
              <a:rPr sz="2150" b="1" spc="-10" dirty="0">
                <a:solidFill>
                  <a:srgbClr val="FFFF00"/>
                </a:solidFill>
                <a:latin typeface="Arial"/>
                <a:cs typeface="Arial"/>
              </a:rPr>
              <a:t>+NaI,</a:t>
            </a:r>
            <a:r>
              <a:rPr sz="2150" b="1" dirty="0">
                <a:solidFill>
                  <a:srgbClr val="FFFF00"/>
                </a:solidFill>
                <a:latin typeface="Arial"/>
                <a:cs typeface="Arial"/>
              </a:rPr>
              <a:t>	</a:t>
            </a:r>
            <a:r>
              <a:rPr sz="2150" b="1" spc="-10" dirty="0">
                <a:solidFill>
                  <a:srgbClr val="FFFF00"/>
                </a:solidFill>
                <a:latin typeface="Arial"/>
                <a:cs typeface="Arial"/>
              </a:rPr>
              <a:t>CeBr</a:t>
            </a:r>
            <a:r>
              <a:rPr sz="2150" b="1" spc="-10" baseline="-25000" dirty="0">
                <a:solidFill>
                  <a:srgbClr val="FFFF00"/>
                </a:solidFill>
                <a:latin typeface="Arial"/>
                <a:cs typeface="Arial"/>
              </a:rPr>
              <a:t>3</a:t>
            </a:r>
            <a:r>
              <a:rPr sz="2150" b="1" spc="-10" dirty="0">
                <a:solidFill>
                  <a:srgbClr val="FFFF00"/>
                </a:solidFill>
                <a:latin typeface="Arial"/>
                <a:cs typeface="Arial"/>
              </a:rPr>
              <a:t>+NaI)</a:t>
            </a:r>
            <a:r>
              <a:rPr sz="2150" b="1" dirty="0">
                <a:solidFill>
                  <a:srgbClr val="FFFF00"/>
                </a:solidFill>
                <a:latin typeface="Arial"/>
                <a:cs typeface="Arial"/>
              </a:rPr>
              <a:t>	</a:t>
            </a:r>
            <a:r>
              <a:rPr sz="2150" b="1" spc="-2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15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150" b="1" spc="-10" dirty="0">
                <a:solidFill>
                  <a:srgbClr val="FFFF00"/>
                </a:solidFill>
                <a:latin typeface="Arial"/>
                <a:cs typeface="Arial"/>
              </a:rPr>
              <a:t>PARIS</a:t>
            </a:r>
            <a:r>
              <a:rPr sz="2150" b="1" dirty="0">
                <a:solidFill>
                  <a:srgbClr val="FFFF00"/>
                </a:solidFill>
                <a:latin typeface="Arial"/>
                <a:cs typeface="Arial"/>
              </a:rPr>
              <a:t>	</a:t>
            </a:r>
            <a:r>
              <a:rPr sz="2150" b="1" spc="-10" dirty="0">
                <a:solidFill>
                  <a:srgbClr val="FFFF00"/>
                </a:solidFill>
                <a:latin typeface="Arial"/>
                <a:cs typeface="Arial"/>
              </a:rPr>
              <a:t>cluster</a:t>
            </a:r>
            <a:r>
              <a:rPr sz="2150" b="1" dirty="0">
                <a:solidFill>
                  <a:srgbClr val="FFFF00"/>
                </a:solidFill>
                <a:latin typeface="Arial"/>
                <a:cs typeface="Arial"/>
              </a:rPr>
              <a:t>	</a:t>
            </a:r>
            <a:r>
              <a:rPr sz="2150" b="1" spc="-2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15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150" b="1" spc="-50" dirty="0">
                <a:solidFill>
                  <a:srgbClr val="FFFFFF"/>
                </a:solidFill>
                <a:latin typeface="Arial"/>
                <a:cs typeface="Arial"/>
              </a:rPr>
              <a:t>9 </a:t>
            </a:r>
            <a:r>
              <a:rPr sz="2150" b="1" dirty="0">
                <a:solidFill>
                  <a:srgbClr val="FFFFFF"/>
                </a:solidFill>
                <a:latin typeface="Arial"/>
                <a:cs typeface="Arial"/>
              </a:rPr>
              <a:t>phoswiches,</a:t>
            </a:r>
            <a:r>
              <a:rPr sz="2150" b="1" spc="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FFFFFF"/>
                </a:solidFill>
                <a:latin typeface="Arial"/>
                <a:cs typeface="Arial"/>
              </a:rPr>
              <a:t>were</a:t>
            </a:r>
            <a:r>
              <a:rPr sz="2150" b="1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FFFFFF"/>
                </a:solidFill>
                <a:latin typeface="Arial"/>
                <a:cs typeface="Arial"/>
              </a:rPr>
              <a:t>proved</a:t>
            </a:r>
            <a:r>
              <a:rPr sz="2150" b="1" spc="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150" b="1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FFFFFF"/>
                </a:solidFill>
                <a:latin typeface="Arial"/>
                <a:cs typeface="Arial"/>
              </a:rPr>
              <a:t>work</a:t>
            </a:r>
            <a:r>
              <a:rPr sz="2150" b="1" spc="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FFFFFF"/>
                </a:solidFill>
                <a:latin typeface="Arial"/>
                <a:cs typeface="Arial"/>
              </a:rPr>
              <a:t>according</a:t>
            </a:r>
            <a:r>
              <a:rPr sz="2150" b="1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150" b="1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FFFFFF"/>
                </a:solidFill>
                <a:latin typeface="Arial"/>
                <a:cs typeface="Arial"/>
              </a:rPr>
              <a:t>expectations</a:t>
            </a:r>
            <a:r>
              <a:rPr sz="2150" b="1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FFFFFF"/>
                </a:solidFill>
                <a:latin typeface="Arial"/>
                <a:cs typeface="Arial"/>
              </a:rPr>
              <a:t>based</a:t>
            </a:r>
            <a:r>
              <a:rPr sz="2150" b="1" spc="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2150" b="1" spc="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FFFFFF"/>
                </a:solidFill>
                <a:latin typeface="Arial"/>
                <a:cs typeface="Arial"/>
              </a:rPr>
              <a:t>simulations</a:t>
            </a:r>
            <a:endParaRPr sz="215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0037" y="1833880"/>
            <a:ext cx="11610340" cy="3581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30"/>
              </a:spcBef>
              <a:buFont typeface="Arial"/>
              <a:buChar char="•"/>
              <a:tabLst>
                <a:tab pos="241300" algn="l"/>
              </a:tabLst>
            </a:pPr>
            <a:r>
              <a:rPr sz="2150" b="1" dirty="0">
                <a:solidFill>
                  <a:srgbClr val="FFFF00"/>
                </a:solidFill>
                <a:latin typeface="Arial"/>
                <a:cs typeface="Arial"/>
              </a:rPr>
              <a:t>Results</a:t>
            </a:r>
            <a:r>
              <a:rPr sz="2150" b="1" spc="27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FFFF00"/>
                </a:solidFill>
                <a:latin typeface="Arial"/>
                <a:cs typeface="Arial"/>
              </a:rPr>
              <a:t>from</a:t>
            </a:r>
            <a:r>
              <a:rPr sz="2150" b="1" spc="30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FFFF00"/>
                </a:solidFill>
                <a:latin typeface="Arial"/>
                <a:cs typeface="Arial"/>
              </a:rPr>
              <a:t>the</a:t>
            </a:r>
            <a:r>
              <a:rPr sz="2150" b="1" spc="27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FFFF00"/>
                </a:solidFill>
                <a:latin typeface="Arial"/>
                <a:cs typeface="Arial"/>
              </a:rPr>
              <a:t>first</a:t>
            </a:r>
            <a:r>
              <a:rPr sz="2150" b="1" spc="254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FFFF00"/>
                </a:solidFill>
                <a:latin typeface="Arial"/>
                <a:cs typeface="Arial"/>
              </a:rPr>
              <a:t>PARIS</a:t>
            </a:r>
            <a:r>
              <a:rPr sz="2150" b="1" spc="26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FFFF00"/>
                </a:solidFill>
                <a:latin typeface="Arial"/>
                <a:cs typeface="Arial"/>
              </a:rPr>
              <a:t>experiments</a:t>
            </a:r>
            <a:r>
              <a:rPr sz="2150" b="1" spc="28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FFFF00"/>
                </a:solidFill>
                <a:latin typeface="Arial"/>
                <a:cs typeface="Arial"/>
              </a:rPr>
              <a:t>done</a:t>
            </a:r>
            <a:r>
              <a:rPr sz="2150" b="1" spc="28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FFFF00"/>
                </a:solidFill>
                <a:latin typeface="Arial"/>
                <a:cs typeface="Arial"/>
              </a:rPr>
              <a:t>in</a:t>
            </a:r>
            <a:r>
              <a:rPr sz="2150" b="1" spc="30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FFFF00"/>
                </a:solidFill>
                <a:latin typeface="Arial"/>
                <a:cs typeface="Arial"/>
              </a:rPr>
              <a:t>GANIL,</a:t>
            </a:r>
            <a:r>
              <a:rPr sz="2150" b="1" spc="31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FFFF00"/>
                </a:solidFill>
                <a:latin typeface="Arial"/>
                <a:cs typeface="Arial"/>
              </a:rPr>
              <a:t>IPN</a:t>
            </a:r>
            <a:r>
              <a:rPr sz="2150" b="1" spc="254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FFFF00"/>
                </a:solidFill>
                <a:latin typeface="Arial"/>
                <a:cs typeface="Arial"/>
              </a:rPr>
              <a:t>Orsay</a:t>
            </a:r>
            <a:r>
              <a:rPr sz="2150" b="1" spc="28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FFFF00"/>
                </a:solidFill>
                <a:latin typeface="Arial"/>
                <a:cs typeface="Arial"/>
              </a:rPr>
              <a:t>and</a:t>
            </a:r>
            <a:r>
              <a:rPr sz="2150" b="1" spc="31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FFFF00"/>
                </a:solidFill>
                <a:latin typeface="Arial"/>
                <a:cs typeface="Arial"/>
              </a:rPr>
              <a:t>CCB</a:t>
            </a:r>
            <a:r>
              <a:rPr sz="2150" b="1" spc="31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FFFF00"/>
                </a:solidFill>
                <a:latin typeface="Arial"/>
                <a:cs typeface="Arial"/>
              </a:rPr>
              <a:t>at</a:t>
            </a:r>
            <a:r>
              <a:rPr sz="2150" b="1" spc="30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150" b="1" spc="-25" dirty="0">
                <a:solidFill>
                  <a:srgbClr val="FFFF00"/>
                </a:solidFill>
                <a:latin typeface="Arial"/>
                <a:cs typeface="Arial"/>
              </a:rPr>
              <a:t>IFJ</a:t>
            </a:r>
            <a:endParaRPr sz="21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0037" y="2013648"/>
            <a:ext cx="11612245" cy="4088765"/>
          </a:xfrm>
          <a:prstGeom prst="rect">
            <a:avLst/>
          </a:prstGeom>
        </p:spPr>
        <p:txBody>
          <a:bodyPr vert="horz" wrap="square" lIns="0" tIns="170815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1345"/>
              </a:spcBef>
            </a:pPr>
            <a:r>
              <a:rPr sz="2150" b="1" dirty="0">
                <a:solidFill>
                  <a:srgbClr val="FFFF00"/>
                </a:solidFill>
                <a:latin typeface="Arial"/>
                <a:cs typeface="Arial"/>
              </a:rPr>
              <a:t>PAN</a:t>
            </a:r>
            <a:r>
              <a:rPr sz="2150" b="1" spc="10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FFFF00"/>
                </a:solidFill>
                <a:latin typeface="Arial"/>
                <a:cs typeface="Arial"/>
              </a:rPr>
              <a:t>Krakow,</a:t>
            </a:r>
            <a:r>
              <a:rPr sz="2150" b="1" spc="5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FFFF00"/>
                </a:solidFill>
                <a:latin typeface="Arial"/>
                <a:cs typeface="Arial"/>
              </a:rPr>
              <a:t>are</a:t>
            </a:r>
            <a:r>
              <a:rPr sz="2150" b="1" spc="3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FFFF00"/>
                </a:solidFill>
                <a:latin typeface="Arial"/>
                <a:cs typeface="Arial"/>
              </a:rPr>
              <a:t>coming</a:t>
            </a:r>
            <a:r>
              <a:rPr sz="2150" b="1" spc="2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FFFF00"/>
                </a:solidFill>
                <a:latin typeface="Arial"/>
                <a:cs typeface="Arial"/>
              </a:rPr>
              <a:t>and</a:t>
            </a:r>
            <a:r>
              <a:rPr sz="2150" b="1" spc="9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FFFF00"/>
                </a:solidFill>
                <a:latin typeface="Arial"/>
                <a:cs typeface="Arial"/>
              </a:rPr>
              <a:t>are</a:t>
            </a:r>
            <a:r>
              <a:rPr sz="2150" b="1" spc="3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FFFF00"/>
                </a:solidFill>
                <a:latin typeface="Arial"/>
                <a:cs typeface="Arial"/>
              </a:rPr>
              <a:t>promising</a:t>
            </a:r>
            <a:endParaRPr sz="215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250"/>
              </a:spcBef>
              <a:buFont typeface="Arial"/>
              <a:buChar char="•"/>
              <a:tabLst>
                <a:tab pos="241300" algn="l"/>
              </a:tabLst>
            </a:pPr>
            <a:r>
              <a:rPr sz="2150" b="1" dirty="0">
                <a:solidFill>
                  <a:srgbClr val="FDE4DE"/>
                </a:solidFill>
                <a:latin typeface="Arial"/>
                <a:cs typeface="Arial"/>
              </a:rPr>
              <a:t>PARIS,</a:t>
            </a:r>
            <a:r>
              <a:rPr sz="2150" b="1" spc="125" dirty="0">
                <a:solidFill>
                  <a:srgbClr val="FDE4DE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FDE4DE"/>
                </a:solidFill>
                <a:latin typeface="Arial"/>
                <a:cs typeface="Arial"/>
              </a:rPr>
              <a:t>either</a:t>
            </a:r>
            <a:r>
              <a:rPr sz="2150" b="1" spc="75" dirty="0">
                <a:solidFill>
                  <a:srgbClr val="FDE4DE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FDE4DE"/>
                </a:solidFill>
                <a:latin typeface="Arial"/>
                <a:cs typeface="Arial"/>
              </a:rPr>
              <a:t>standalone</a:t>
            </a:r>
            <a:r>
              <a:rPr sz="2150" b="1" spc="130" dirty="0">
                <a:solidFill>
                  <a:srgbClr val="FDE4DE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FDE4DE"/>
                </a:solidFill>
                <a:latin typeface="Arial"/>
                <a:cs typeface="Arial"/>
              </a:rPr>
              <a:t>or</a:t>
            </a:r>
            <a:r>
              <a:rPr sz="2150" b="1" spc="90" dirty="0">
                <a:solidFill>
                  <a:srgbClr val="FDE4DE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FDE4DE"/>
                </a:solidFill>
                <a:latin typeface="Arial"/>
                <a:cs typeface="Arial"/>
              </a:rPr>
              <a:t>coupled</a:t>
            </a:r>
            <a:r>
              <a:rPr sz="2150" b="1" spc="105" dirty="0">
                <a:solidFill>
                  <a:srgbClr val="FDE4DE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FDE4DE"/>
                </a:solidFill>
                <a:latin typeface="Arial"/>
                <a:cs typeface="Arial"/>
              </a:rPr>
              <a:t>to</a:t>
            </a:r>
            <a:r>
              <a:rPr sz="2150" b="1" spc="105" dirty="0">
                <a:solidFill>
                  <a:srgbClr val="FDE4DE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FDE4DE"/>
                </a:solidFill>
                <a:latin typeface="Arial"/>
                <a:cs typeface="Arial"/>
              </a:rPr>
              <a:t>other</a:t>
            </a:r>
            <a:r>
              <a:rPr sz="2150" b="1" spc="125" dirty="0">
                <a:solidFill>
                  <a:srgbClr val="FDE4DE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FDE4DE"/>
                </a:solidFill>
                <a:latin typeface="Arial"/>
                <a:cs typeface="Arial"/>
              </a:rPr>
              <a:t>detectors,</a:t>
            </a:r>
            <a:r>
              <a:rPr sz="2150" b="1" spc="150" dirty="0">
                <a:solidFill>
                  <a:srgbClr val="FDE4DE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FDE4DE"/>
                </a:solidFill>
                <a:latin typeface="Arial"/>
                <a:cs typeface="Arial"/>
              </a:rPr>
              <a:t>performs</a:t>
            </a:r>
            <a:r>
              <a:rPr sz="2150" b="1" spc="105" dirty="0">
                <a:solidFill>
                  <a:srgbClr val="FDE4DE"/>
                </a:solidFill>
                <a:latin typeface="Arial"/>
                <a:cs typeface="Arial"/>
              </a:rPr>
              <a:t> </a:t>
            </a:r>
            <a:r>
              <a:rPr sz="2150" b="1" spc="-20" dirty="0">
                <a:solidFill>
                  <a:srgbClr val="FDE4DE"/>
                </a:solidFill>
                <a:latin typeface="Arial"/>
                <a:cs typeface="Arial"/>
              </a:rPr>
              <a:t>well</a:t>
            </a:r>
            <a:endParaRPr sz="215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325"/>
              </a:spcBef>
              <a:buFont typeface="Arial"/>
              <a:buChar char="•"/>
              <a:tabLst>
                <a:tab pos="241300" algn="l"/>
              </a:tabLst>
            </a:pPr>
            <a:r>
              <a:rPr sz="2150" b="1" dirty="0">
                <a:solidFill>
                  <a:srgbClr val="F1F1F1"/>
                </a:solidFill>
                <a:latin typeface="Arial"/>
                <a:cs typeface="Arial"/>
              </a:rPr>
              <a:t>At</a:t>
            </a:r>
            <a:r>
              <a:rPr sz="2150" b="1" spc="9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F1F1F1"/>
                </a:solidFill>
                <a:latin typeface="Arial"/>
                <a:cs typeface="Arial"/>
              </a:rPr>
              <a:t>present</a:t>
            </a:r>
            <a:r>
              <a:rPr sz="2150" b="1" spc="11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F1F1F1"/>
                </a:solidFill>
                <a:latin typeface="Arial"/>
                <a:cs typeface="Arial"/>
              </a:rPr>
              <a:t>PARIS</a:t>
            </a:r>
            <a:r>
              <a:rPr sz="2150" b="1" spc="5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F1F1F1"/>
                </a:solidFill>
                <a:latin typeface="Arial"/>
                <a:cs typeface="Arial"/>
              </a:rPr>
              <a:t>possesses</a:t>
            </a:r>
            <a:r>
              <a:rPr sz="2150" b="1" spc="95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lang="pl-PL" sz="2150" b="1" spc="95" dirty="0">
                <a:solidFill>
                  <a:srgbClr val="F1F1F1"/>
                </a:solidFill>
                <a:latin typeface="Arial"/>
                <a:cs typeface="Arial"/>
              </a:rPr>
              <a:t>~</a:t>
            </a:r>
            <a:r>
              <a:rPr sz="2150" b="1" dirty="0">
                <a:solidFill>
                  <a:srgbClr val="F1F1F1"/>
                </a:solidFill>
                <a:latin typeface="Arial"/>
                <a:cs typeface="Arial"/>
              </a:rPr>
              <a:t>1</a:t>
            </a:r>
            <a:r>
              <a:rPr lang="pl-PL" sz="2150" b="1" dirty="0">
                <a:solidFill>
                  <a:srgbClr val="F1F1F1"/>
                </a:solidFill>
                <a:latin typeface="Arial"/>
                <a:cs typeface="Arial"/>
              </a:rPr>
              <a:t>2</a:t>
            </a:r>
            <a:r>
              <a:rPr sz="2150" b="1" spc="5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F1F1F1"/>
                </a:solidFill>
                <a:latin typeface="Arial"/>
                <a:cs typeface="Arial"/>
              </a:rPr>
              <a:t>clusters</a:t>
            </a:r>
            <a:r>
              <a:rPr sz="2150" b="1" spc="12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F1F1F1"/>
                </a:solidFill>
                <a:latin typeface="Arial"/>
                <a:cs typeface="Arial"/>
              </a:rPr>
              <a:t>(100</a:t>
            </a:r>
            <a:r>
              <a:rPr sz="2150" b="1" spc="5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F1F1F1"/>
                </a:solidFill>
                <a:latin typeface="Arial"/>
                <a:cs typeface="Arial"/>
              </a:rPr>
              <a:t>phoswich</a:t>
            </a:r>
            <a:r>
              <a:rPr sz="2150" b="1" spc="6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F1F1F1"/>
                </a:solidFill>
                <a:latin typeface="Arial"/>
                <a:cs typeface="Arial"/>
              </a:rPr>
              <a:t>detectors)</a:t>
            </a:r>
            <a:endParaRPr sz="215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250"/>
              </a:spcBef>
              <a:buFont typeface="Arial"/>
              <a:buChar char="•"/>
              <a:tabLst>
                <a:tab pos="241300" algn="l"/>
              </a:tabLst>
            </a:pPr>
            <a:r>
              <a:rPr sz="2150" b="1" dirty="0">
                <a:solidFill>
                  <a:srgbClr val="FFFF00"/>
                </a:solidFill>
                <a:latin typeface="Arial"/>
                <a:cs typeface="Arial"/>
              </a:rPr>
              <a:t>PARIS</a:t>
            </a:r>
            <a:r>
              <a:rPr sz="2150" b="1" spc="5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FFFF00"/>
                </a:solidFill>
                <a:latin typeface="Arial"/>
                <a:cs typeface="Arial"/>
              </a:rPr>
              <a:t>campaigns</a:t>
            </a:r>
            <a:r>
              <a:rPr sz="2150" b="1" spc="9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2150" b="1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FFFFFF"/>
                </a:solidFill>
                <a:latin typeface="Arial"/>
                <a:cs typeface="Arial"/>
              </a:rPr>
              <a:t>planned</a:t>
            </a:r>
            <a:endParaRPr sz="2150" dirty="0">
              <a:latin typeface="Arial"/>
              <a:cs typeface="Arial"/>
            </a:endParaRPr>
          </a:p>
          <a:p>
            <a:pPr marL="1156335" lvl="1" indent="-228600">
              <a:lnSpc>
                <a:spcPct val="100000"/>
              </a:lnSpc>
              <a:spcBef>
                <a:spcPts val="1225"/>
              </a:spcBef>
              <a:buFont typeface="Wingdings"/>
              <a:buChar char=""/>
              <a:tabLst>
                <a:tab pos="1156335" algn="l"/>
              </a:tabLst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8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IFJ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PAN</a:t>
            </a:r>
            <a:r>
              <a:rPr sz="18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Krakow,</a:t>
            </a: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8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clusters</a:t>
            </a:r>
            <a:r>
              <a:rPr sz="18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(2025</a:t>
            </a:r>
            <a:r>
              <a:rPr lang="pl-PL" sz="1800" b="1" spc="-10" dirty="0">
                <a:solidFill>
                  <a:srgbClr val="FFFFFF"/>
                </a:solidFill>
                <a:latin typeface="Arial"/>
                <a:cs typeface="Arial"/>
              </a:rPr>
              <a:t>-2026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1800" dirty="0">
              <a:latin typeface="Arial"/>
              <a:cs typeface="Arial"/>
            </a:endParaRPr>
          </a:p>
          <a:p>
            <a:pPr marL="1156335" lvl="1" indent="-228600">
              <a:lnSpc>
                <a:spcPct val="100000"/>
              </a:lnSpc>
              <a:spcBef>
                <a:spcPts val="1220"/>
              </a:spcBef>
              <a:buFont typeface="Wingdings"/>
              <a:buChar char=""/>
              <a:tabLst>
                <a:tab pos="1156335" algn="l"/>
              </a:tabLst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LNL</a:t>
            </a:r>
            <a:r>
              <a:rPr sz="18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Legnaro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(10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clusters,</a:t>
            </a:r>
            <a:r>
              <a:rPr sz="18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00"/>
                </a:solidFill>
                <a:latin typeface="Arial"/>
                <a:cs typeface="Arial"/>
              </a:rPr>
              <a:t>as an</a:t>
            </a:r>
            <a:r>
              <a:rPr sz="1800" b="1" spc="-1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00"/>
                </a:solidFill>
                <a:latin typeface="Arial"/>
                <a:cs typeface="Arial"/>
              </a:rPr>
              <a:t>acillary</a:t>
            </a:r>
            <a:r>
              <a:rPr sz="1800" b="1" spc="-1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00"/>
                </a:solidFill>
                <a:latin typeface="Arial"/>
                <a:cs typeface="Arial"/>
              </a:rPr>
              <a:t>detector</a:t>
            </a:r>
            <a:r>
              <a:rPr sz="1800" b="1" spc="-1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00"/>
                </a:solidFill>
                <a:latin typeface="Arial"/>
                <a:cs typeface="Arial"/>
              </a:rPr>
              <a:t>to</a:t>
            </a:r>
            <a:r>
              <a:rPr sz="1800" b="1" spc="38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b="1" spc="-35" dirty="0">
                <a:solidFill>
                  <a:srgbClr val="FFFF00"/>
                </a:solidFill>
                <a:latin typeface="Arial"/>
                <a:cs typeface="Arial"/>
              </a:rPr>
              <a:t>AGATA, </a:t>
            </a:r>
            <a:r>
              <a:rPr sz="1800" b="1" spc="-10" dirty="0">
                <a:solidFill>
                  <a:srgbClr val="FFFF00"/>
                </a:solidFill>
                <a:latin typeface="Arial"/>
                <a:cs typeface="Arial"/>
              </a:rPr>
              <a:t>202</a:t>
            </a:r>
            <a:r>
              <a:rPr lang="pl-PL" sz="1800" b="1" spc="-10" dirty="0">
                <a:solidFill>
                  <a:srgbClr val="FFFF00"/>
                </a:solidFill>
                <a:latin typeface="Arial"/>
                <a:cs typeface="Arial"/>
              </a:rPr>
              <a:t>7-28</a:t>
            </a:r>
            <a:r>
              <a:rPr sz="1800" b="1" spc="-10" dirty="0">
                <a:solidFill>
                  <a:srgbClr val="FFFF00"/>
                </a:solidFill>
                <a:latin typeface="Arial"/>
                <a:cs typeface="Arial"/>
              </a:rPr>
              <a:t>?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1800" dirty="0">
              <a:latin typeface="Arial"/>
              <a:cs typeface="Arial"/>
            </a:endParaRPr>
          </a:p>
          <a:p>
            <a:pPr marL="1156335" lvl="1" indent="-228600">
              <a:lnSpc>
                <a:spcPct val="100000"/>
              </a:lnSpc>
              <a:spcBef>
                <a:spcPts val="1145"/>
              </a:spcBef>
              <a:buFont typeface="Wingdings"/>
              <a:buChar char=""/>
              <a:tabLst>
                <a:tab pos="1156335" algn="l"/>
              </a:tabLst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Possibly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l-PL" b="1" spc="-5" dirty="0" err="1">
                <a:solidFill>
                  <a:srgbClr val="FFFFFF"/>
                </a:solidFill>
                <a:latin typeface="Arial"/>
                <a:cs typeface="Arial"/>
              </a:rPr>
              <a:t>other</a:t>
            </a:r>
            <a:r>
              <a:rPr lang="pl-PL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l-PL" b="1" spc="-5" dirty="0" err="1">
                <a:solidFill>
                  <a:srgbClr val="FFFFFF"/>
                </a:solidFill>
                <a:latin typeface="Arial"/>
                <a:cs typeface="Arial"/>
              </a:rPr>
              <a:t>facilities</a:t>
            </a:r>
            <a:r>
              <a:rPr sz="18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l-PL" sz="1800" b="1" spc="-30" dirty="0" err="1">
                <a:solidFill>
                  <a:srgbClr val="FFFFFF"/>
                </a:solidFill>
                <a:latin typeface="Arial"/>
                <a:cs typeface="Arial"/>
              </a:rPr>
              <a:t>like</a:t>
            </a:r>
            <a:r>
              <a:rPr lang="pl-PL" sz="1800" b="1" spc="-30" dirty="0">
                <a:solidFill>
                  <a:srgbClr val="FFFFFF"/>
                </a:solidFill>
                <a:latin typeface="Arial"/>
                <a:cs typeface="Arial"/>
              </a:rPr>
              <a:t> HIL </a:t>
            </a:r>
            <a:r>
              <a:rPr lang="pl-PL" sz="1800" b="1" spc="-30" dirty="0" err="1">
                <a:solidFill>
                  <a:srgbClr val="FFFFFF"/>
                </a:solidFill>
                <a:latin typeface="Arial"/>
                <a:cs typeface="Arial"/>
              </a:rPr>
              <a:t>Warsaw</a:t>
            </a:r>
            <a:r>
              <a:rPr lang="pl-PL" sz="1800" b="1" spc="-30" dirty="0">
                <a:solidFill>
                  <a:srgbClr val="FFFFFF"/>
                </a:solidFill>
                <a:latin typeface="Arial"/>
                <a:cs typeface="Arial"/>
              </a:rPr>
              <a:t>, TIFR </a:t>
            </a:r>
            <a:r>
              <a:rPr lang="pl-PL" sz="1800" b="1" spc="-30" dirty="0" err="1">
                <a:solidFill>
                  <a:srgbClr val="FFFFFF"/>
                </a:solidFill>
                <a:latin typeface="Arial"/>
                <a:cs typeface="Arial"/>
              </a:rPr>
              <a:t>India</a:t>
            </a:r>
            <a:r>
              <a:rPr lang="pl-PL" b="1" spc="-30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pl-PL" b="1" spc="-30" dirty="0" err="1">
                <a:solidFill>
                  <a:srgbClr val="FFFFFF"/>
                </a:solidFill>
                <a:latin typeface="Arial"/>
                <a:cs typeface="Arial"/>
              </a:rPr>
              <a:t>HiSpec</a:t>
            </a:r>
            <a:r>
              <a:rPr lang="pl-PL" b="1" spc="-30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lang="pl-PL" b="1" spc="-30" dirty="0" err="1">
                <a:solidFill>
                  <a:srgbClr val="FFFFFF"/>
                </a:solidFill>
                <a:latin typeface="Arial"/>
                <a:cs typeface="Arial"/>
              </a:rPr>
              <a:t>DeSpec@GSI</a:t>
            </a:r>
            <a:r>
              <a:rPr lang="pl-PL" b="1" spc="-30" dirty="0">
                <a:solidFill>
                  <a:srgbClr val="FFFFFF"/>
                </a:solidFill>
                <a:latin typeface="Arial"/>
                <a:cs typeface="Arial"/>
              </a:rPr>
              <a:t>/FAIR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(202</a:t>
            </a:r>
            <a:r>
              <a:rPr lang="pl-PL" sz="1800" b="1" dirty="0">
                <a:solidFill>
                  <a:srgbClr val="FFFFFF"/>
                </a:solidFill>
                <a:latin typeface="Arial"/>
                <a:cs typeface="Arial"/>
              </a:rPr>
              <a:t>6-&gt;</a:t>
            </a:r>
            <a:r>
              <a:rPr lang="pl-PL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?)</a:t>
            </a:r>
            <a:endParaRPr sz="1800" dirty="0">
              <a:latin typeface="Arial"/>
              <a:cs typeface="Arial"/>
            </a:endParaRPr>
          </a:p>
          <a:p>
            <a:pPr marL="241300" marR="5080" indent="-229235">
              <a:lnSpc>
                <a:spcPct val="104700"/>
              </a:lnSpc>
              <a:spcBef>
                <a:spcPts val="1120"/>
              </a:spcBef>
              <a:buFont typeface="Arial"/>
              <a:buChar char="•"/>
              <a:tabLst>
                <a:tab pos="241300" algn="l"/>
              </a:tabLst>
            </a:pPr>
            <a:r>
              <a:rPr sz="2150" b="1" dirty="0">
                <a:solidFill>
                  <a:srgbClr val="FFFF00"/>
                </a:solidFill>
                <a:latin typeface="Arial"/>
                <a:cs typeface="Arial"/>
              </a:rPr>
              <a:t>New</a:t>
            </a:r>
            <a:r>
              <a:rPr sz="2150" b="1" spc="11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FFFF00"/>
                </a:solidFill>
                <a:latin typeface="Arial"/>
                <a:cs typeface="Arial"/>
              </a:rPr>
              <a:t>MoU</a:t>
            </a:r>
            <a:r>
              <a:rPr sz="2150" b="1" spc="10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F1F1F1"/>
                </a:solidFill>
                <a:latin typeface="Arial"/>
                <a:cs typeface="Arial"/>
              </a:rPr>
              <a:t>till</a:t>
            </a:r>
            <a:r>
              <a:rPr sz="2150" b="1" spc="65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F1F1F1"/>
                </a:solidFill>
                <a:latin typeface="Arial"/>
                <a:cs typeface="Arial"/>
              </a:rPr>
              <a:t>2026</a:t>
            </a:r>
            <a:r>
              <a:rPr sz="2150" b="1" spc="65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F1F1F1"/>
                </a:solidFill>
                <a:latin typeface="Arial"/>
                <a:cs typeface="Arial"/>
              </a:rPr>
              <a:t>(ca.</a:t>
            </a:r>
            <a:r>
              <a:rPr sz="2150" b="1" spc="55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F1F1F1"/>
                </a:solidFill>
                <a:latin typeface="Arial"/>
                <a:cs typeface="Arial"/>
              </a:rPr>
              <a:t>16</a:t>
            </a:r>
            <a:r>
              <a:rPr sz="2150" b="1" spc="9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F1F1F1"/>
                </a:solidFill>
                <a:latin typeface="Arial"/>
                <a:cs typeface="Arial"/>
              </a:rPr>
              <a:t>clusters</a:t>
            </a:r>
            <a:r>
              <a:rPr sz="2150" b="1" spc="95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F1F1F1"/>
                </a:solidFill>
                <a:latin typeface="Arial"/>
                <a:cs typeface="Arial"/>
              </a:rPr>
              <a:t>–</a:t>
            </a:r>
            <a:r>
              <a:rPr sz="2150" b="1" spc="65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150" b="1" spc="6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FFFF00"/>
                </a:solidFill>
                <a:latin typeface="Arial"/>
                <a:cs typeface="Arial"/>
              </a:rPr>
              <a:t>compact</a:t>
            </a:r>
            <a:r>
              <a:rPr sz="2150" b="1" spc="7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FFFF00"/>
                </a:solidFill>
                <a:latin typeface="Arial"/>
                <a:cs typeface="Arial"/>
              </a:rPr>
              <a:t>4</a:t>
            </a:r>
            <a:r>
              <a:rPr sz="2150" b="1" dirty="0">
                <a:solidFill>
                  <a:srgbClr val="FFFF00"/>
                </a:solidFill>
                <a:latin typeface="Symbol"/>
                <a:cs typeface="Symbol"/>
              </a:rPr>
              <a:t></a:t>
            </a:r>
            <a:r>
              <a:rPr sz="2150" spc="12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150" b="1" dirty="0">
                <a:solidFill>
                  <a:srgbClr val="FFFF00"/>
                </a:solidFill>
                <a:latin typeface="Arial"/>
                <a:cs typeface="Arial"/>
              </a:rPr>
              <a:t>geometry</a:t>
            </a:r>
            <a:r>
              <a:rPr sz="2150" b="1" spc="5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FFFF00"/>
                </a:solidFill>
                <a:latin typeface="Arial"/>
                <a:cs typeface="Arial"/>
              </a:rPr>
              <a:t>of</a:t>
            </a:r>
            <a:r>
              <a:rPr sz="2150" b="1" spc="6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FFFF00"/>
                </a:solidFill>
                <a:latin typeface="Arial"/>
                <a:cs typeface="Arial"/>
              </a:rPr>
              <a:t>the</a:t>
            </a:r>
            <a:r>
              <a:rPr sz="2150" b="1" spc="5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FFFF00"/>
                </a:solidFill>
                <a:latin typeface="Arial"/>
                <a:cs typeface="Arial"/>
              </a:rPr>
              <a:t>PARIS</a:t>
            </a:r>
            <a:r>
              <a:rPr sz="2150" b="1" spc="4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FFFF00"/>
                </a:solidFill>
                <a:latin typeface="Arial"/>
                <a:cs typeface="Arial"/>
              </a:rPr>
              <a:t>Calorimeter</a:t>
            </a:r>
            <a:r>
              <a:rPr sz="2150" b="1" spc="-10" dirty="0">
                <a:solidFill>
                  <a:srgbClr val="F1F1F1"/>
                </a:solidFill>
                <a:latin typeface="Arial"/>
                <a:cs typeface="Arial"/>
              </a:rPr>
              <a:t>) </a:t>
            </a:r>
            <a:r>
              <a:rPr sz="2150" b="1" dirty="0">
                <a:solidFill>
                  <a:srgbClr val="F1F1F1"/>
                </a:solidFill>
                <a:latin typeface="Arial"/>
                <a:cs typeface="Arial"/>
              </a:rPr>
              <a:t>is</a:t>
            </a:r>
            <a:r>
              <a:rPr sz="2150" b="1" spc="3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F1F1F1"/>
                </a:solidFill>
                <a:latin typeface="Arial"/>
                <a:cs typeface="Arial"/>
              </a:rPr>
              <a:t>signed</a:t>
            </a:r>
            <a:endParaRPr sz="215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450576" y="6234747"/>
            <a:ext cx="13531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paris.ifj.edu.pl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8763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6200" y="647065"/>
            <a:ext cx="5456556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10" dirty="0">
                <a:latin typeface="Arial" panose="020B0604020202020204" pitchFamily="34" charset="0"/>
                <a:cs typeface="Arial" panose="020B0604020202020204" pitchFamily="34" charset="0"/>
              </a:rPr>
              <a:t>Acknowledgements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200" y="1295400"/>
            <a:ext cx="11769090" cy="4915535"/>
          </a:xfrm>
          <a:prstGeom prst="rect">
            <a:avLst/>
          </a:prstGeom>
        </p:spPr>
        <p:txBody>
          <a:bodyPr vert="horz" wrap="square" lIns="0" tIns="12890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15"/>
              </a:spcBef>
              <a:buFont typeface="Arial"/>
              <a:buChar char="•"/>
              <a:tabLst>
                <a:tab pos="241300" algn="l"/>
              </a:tabLst>
            </a:pPr>
            <a:r>
              <a:rPr lang="pl-PL" sz="1550" b="1" dirty="0">
                <a:latin typeface="Arial"/>
                <a:cs typeface="Arial"/>
              </a:rPr>
              <a:t>A. Maj</a:t>
            </a:r>
            <a:r>
              <a:rPr sz="1550" b="1" dirty="0">
                <a:latin typeface="Arial"/>
                <a:cs typeface="Arial"/>
              </a:rPr>
              <a:t>,</a:t>
            </a:r>
            <a:r>
              <a:rPr sz="1550" b="1" spc="105" dirty="0">
                <a:latin typeface="Arial"/>
                <a:cs typeface="Arial"/>
              </a:rPr>
              <a:t> </a:t>
            </a:r>
            <a:r>
              <a:rPr sz="1550" b="1" dirty="0">
                <a:latin typeface="Arial"/>
                <a:cs typeface="Arial"/>
              </a:rPr>
              <a:t>M.</a:t>
            </a:r>
            <a:r>
              <a:rPr sz="1550" b="1" spc="110" dirty="0">
                <a:latin typeface="Arial"/>
                <a:cs typeface="Arial"/>
              </a:rPr>
              <a:t> </a:t>
            </a:r>
            <a:r>
              <a:rPr sz="1550" b="1" dirty="0">
                <a:latin typeface="Arial"/>
                <a:cs typeface="Arial"/>
              </a:rPr>
              <a:t>Kmiecik,</a:t>
            </a:r>
            <a:r>
              <a:rPr sz="1550" b="1" spc="105" dirty="0">
                <a:latin typeface="Arial"/>
                <a:cs typeface="Arial"/>
              </a:rPr>
              <a:t> </a:t>
            </a:r>
            <a:r>
              <a:rPr sz="1550" b="1" dirty="0">
                <a:latin typeface="Arial"/>
                <a:cs typeface="Arial"/>
              </a:rPr>
              <a:t>B.</a:t>
            </a:r>
            <a:r>
              <a:rPr sz="1550" b="1" spc="105" dirty="0">
                <a:latin typeface="Arial"/>
                <a:cs typeface="Arial"/>
              </a:rPr>
              <a:t> </a:t>
            </a:r>
            <a:r>
              <a:rPr sz="1550" b="1" dirty="0">
                <a:latin typeface="Arial"/>
                <a:cs typeface="Arial"/>
              </a:rPr>
              <a:t>Fornal,</a:t>
            </a:r>
            <a:r>
              <a:rPr sz="1550" b="1" spc="110" dirty="0">
                <a:latin typeface="Arial"/>
                <a:cs typeface="Arial"/>
              </a:rPr>
              <a:t> </a:t>
            </a:r>
            <a:r>
              <a:rPr sz="1550" b="1" spc="-85" dirty="0">
                <a:latin typeface="Arial"/>
                <a:cs typeface="Arial"/>
              </a:rPr>
              <a:t>P.</a:t>
            </a:r>
            <a:r>
              <a:rPr sz="1550" b="1" spc="105" dirty="0">
                <a:latin typeface="Arial"/>
                <a:cs typeface="Arial"/>
              </a:rPr>
              <a:t> </a:t>
            </a:r>
            <a:r>
              <a:rPr sz="1550" b="1" dirty="0">
                <a:latin typeface="Arial"/>
                <a:cs typeface="Arial"/>
              </a:rPr>
              <a:t>Bednarczyk,</a:t>
            </a:r>
            <a:r>
              <a:rPr sz="1550" b="1" spc="105" dirty="0">
                <a:latin typeface="Arial"/>
                <a:cs typeface="Arial"/>
              </a:rPr>
              <a:t> </a:t>
            </a:r>
            <a:r>
              <a:rPr sz="1550" b="1" dirty="0">
                <a:latin typeface="Arial"/>
                <a:cs typeface="Arial"/>
              </a:rPr>
              <a:t>M.</a:t>
            </a:r>
            <a:r>
              <a:rPr sz="1550" b="1" spc="110" dirty="0">
                <a:latin typeface="Arial"/>
                <a:cs typeface="Arial"/>
              </a:rPr>
              <a:t> </a:t>
            </a:r>
            <a:r>
              <a:rPr sz="1550" b="1" dirty="0">
                <a:latin typeface="Arial"/>
                <a:cs typeface="Arial"/>
              </a:rPr>
              <a:t>Ziębliński,</a:t>
            </a:r>
            <a:r>
              <a:rPr sz="1550" b="1" spc="105" dirty="0">
                <a:latin typeface="Arial"/>
                <a:cs typeface="Arial"/>
              </a:rPr>
              <a:t> </a:t>
            </a:r>
            <a:r>
              <a:rPr sz="1550" b="1" dirty="0">
                <a:latin typeface="Arial"/>
                <a:cs typeface="Arial"/>
              </a:rPr>
              <a:t>J.</a:t>
            </a:r>
            <a:r>
              <a:rPr sz="1550" b="1" spc="105" dirty="0">
                <a:latin typeface="Arial"/>
                <a:cs typeface="Arial"/>
              </a:rPr>
              <a:t> </a:t>
            </a:r>
            <a:r>
              <a:rPr sz="1550" b="1" dirty="0">
                <a:latin typeface="Arial"/>
                <a:cs typeface="Arial"/>
              </a:rPr>
              <a:t>Grębosz,</a:t>
            </a:r>
            <a:r>
              <a:rPr sz="1550" b="1" spc="110" dirty="0">
                <a:latin typeface="Arial"/>
                <a:cs typeface="Arial"/>
              </a:rPr>
              <a:t> </a:t>
            </a:r>
            <a:r>
              <a:rPr sz="1550" b="1" dirty="0">
                <a:latin typeface="Arial"/>
                <a:cs typeface="Arial"/>
              </a:rPr>
              <a:t>B.</a:t>
            </a:r>
            <a:r>
              <a:rPr sz="1550" b="1" spc="260" dirty="0">
                <a:latin typeface="Arial"/>
                <a:cs typeface="Arial"/>
              </a:rPr>
              <a:t> </a:t>
            </a:r>
            <a:r>
              <a:rPr sz="1550" b="1" dirty="0">
                <a:latin typeface="Arial"/>
                <a:cs typeface="Arial"/>
              </a:rPr>
              <a:t>Sowicki</a:t>
            </a:r>
            <a:r>
              <a:rPr sz="1550" b="1" spc="75" dirty="0">
                <a:latin typeface="Arial"/>
                <a:cs typeface="Arial"/>
              </a:rPr>
              <a:t> </a:t>
            </a:r>
            <a:r>
              <a:rPr sz="1550" b="1" dirty="0">
                <a:latin typeface="Arial"/>
                <a:cs typeface="Arial"/>
              </a:rPr>
              <a:t>et</a:t>
            </a:r>
            <a:r>
              <a:rPr sz="1550" b="1" spc="95" dirty="0">
                <a:latin typeface="Arial"/>
                <a:cs typeface="Arial"/>
              </a:rPr>
              <a:t> </a:t>
            </a:r>
            <a:r>
              <a:rPr sz="1550" b="1" dirty="0">
                <a:latin typeface="Arial"/>
                <a:cs typeface="Arial"/>
              </a:rPr>
              <a:t>al.</a:t>
            </a:r>
            <a:r>
              <a:rPr sz="1550" b="1" spc="105" dirty="0">
                <a:latin typeface="Arial"/>
                <a:cs typeface="Arial"/>
              </a:rPr>
              <a:t> </a:t>
            </a:r>
            <a:r>
              <a:rPr sz="1550" b="1" dirty="0">
                <a:latin typeface="Arial"/>
                <a:cs typeface="Arial"/>
              </a:rPr>
              <a:t>(IFJ</a:t>
            </a:r>
            <a:r>
              <a:rPr sz="1550" b="1" spc="120" dirty="0">
                <a:latin typeface="Arial"/>
                <a:cs typeface="Arial"/>
              </a:rPr>
              <a:t> </a:t>
            </a:r>
            <a:r>
              <a:rPr sz="1550" b="1" dirty="0">
                <a:latin typeface="Arial"/>
                <a:cs typeface="Arial"/>
              </a:rPr>
              <a:t>PAN</a:t>
            </a:r>
            <a:r>
              <a:rPr sz="1550" b="1" spc="75" dirty="0">
                <a:latin typeface="Arial"/>
                <a:cs typeface="Arial"/>
              </a:rPr>
              <a:t> </a:t>
            </a:r>
            <a:r>
              <a:rPr sz="1550" b="1" spc="-10" dirty="0">
                <a:latin typeface="Arial"/>
                <a:cs typeface="Arial"/>
              </a:rPr>
              <a:t>Kraków)</a:t>
            </a:r>
            <a:endParaRPr sz="155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919"/>
              </a:spcBef>
              <a:buFont typeface="Arial"/>
              <a:buChar char="•"/>
              <a:tabLst>
                <a:tab pos="241300" algn="l"/>
              </a:tabLst>
            </a:pPr>
            <a:r>
              <a:rPr sz="1550" b="1" dirty="0">
                <a:latin typeface="Arial"/>
                <a:cs typeface="Arial"/>
              </a:rPr>
              <a:t>M.</a:t>
            </a:r>
            <a:r>
              <a:rPr sz="1550" b="1" spc="100" dirty="0">
                <a:latin typeface="Arial"/>
                <a:cs typeface="Arial"/>
              </a:rPr>
              <a:t> </a:t>
            </a:r>
            <a:r>
              <a:rPr sz="1550" b="1" dirty="0">
                <a:latin typeface="Arial"/>
                <a:cs typeface="Arial"/>
              </a:rPr>
              <a:t>Lewitowicz,</a:t>
            </a:r>
            <a:r>
              <a:rPr sz="1550" b="1" spc="114" dirty="0">
                <a:latin typeface="Arial"/>
                <a:cs typeface="Arial"/>
              </a:rPr>
              <a:t> </a:t>
            </a:r>
            <a:r>
              <a:rPr sz="1550" b="1" dirty="0">
                <a:latin typeface="Arial"/>
                <a:cs typeface="Arial"/>
              </a:rPr>
              <a:t>E.</a:t>
            </a:r>
            <a:r>
              <a:rPr sz="1550" b="1" spc="114" dirty="0">
                <a:latin typeface="Arial"/>
                <a:cs typeface="Arial"/>
              </a:rPr>
              <a:t> </a:t>
            </a:r>
            <a:r>
              <a:rPr sz="1550" b="1" dirty="0">
                <a:latin typeface="Arial"/>
                <a:cs typeface="Arial"/>
              </a:rPr>
              <a:t>Clement,</a:t>
            </a:r>
            <a:r>
              <a:rPr sz="1550" b="1" spc="114" dirty="0">
                <a:latin typeface="Arial"/>
                <a:cs typeface="Arial"/>
              </a:rPr>
              <a:t> </a:t>
            </a:r>
            <a:r>
              <a:rPr sz="1550" b="1" dirty="0">
                <a:latin typeface="Arial"/>
                <a:cs typeface="Arial"/>
              </a:rPr>
              <a:t>A.</a:t>
            </a:r>
            <a:r>
              <a:rPr sz="1550" b="1" spc="140" dirty="0">
                <a:latin typeface="Arial"/>
                <a:cs typeface="Arial"/>
              </a:rPr>
              <a:t> </a:t>
            </a:r>
            <a:r>
              <a:rPr sz="1550" b="1" dirty="0">
                <a:latin typeface="Arial"/>
                <a:cs typeface="Arial"/>
              </a:rPr>
              <a:t>Lemasson</a:t>
            </a:r>
            <a:r>
              <a:rPr sz="1550" b="1" spc="170" dirty="0">
                <a:latin typeface="Arial"/>
                <a:cs typeface="Arial"/>
              </a:rPr>
              <a:t> </a:t>
            </a:r>
            <a:r>
              <a:rPr sz="1550" b="1" dirty="0">
                <a:latin typeface="Arial"/>
                <a:cs typeface="Arial"/>
              </a:rPr>
              <a:t>et</a:t>
            </a:r>
            <a:r>
              <a:rPr sz="1550" b="1" spc="105" dirty="0">
                <a:latin typeface="Arial"/>
                <a:cs typeface="Arial"/>
              </a:rPr>
              <a:t> </a:t>
            </a:r>
            <a:r>
              <a:rPr sz="1550" b="1" dirty="0">
                <a:latin typeface="Arial"/>
                <a:cs typeface="Arial"/>
              </a:rPr>
              <a:t>al..</a:t>
            </a:r>
            <a:r>
              <a:rPr sz="1550" b="1" spc="114" dirty="0">
                <a:latin typeface="Arial"/>
                <a:cs typeface="Arial"/>
              </a:rPr>
              <a:t> </a:t>
            </a:r>
            <a:r>
              <a:rPr sz="1550" b="1" spc="-10" dirty="0">
                <a:latin typeface="Arial"/>
                <a:cs typeface="Arial"/>
              </a:rPr>
              <a:t>(GANIL)</a:t>
            </a:r>
            <a:endParaRPr sz="155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840"/>
              </a:spcBef>
              <a:buFont typeface="Arial"/>
              <a:buChar char="•"/>
              <a:tabLst>
                <a:tab pos="241300" algn="l"/>
              </a:tabLst>
            </a:pPr>
            <a:r>
              <a:rPr sz="1550" b="1" dirty="0">
                <a:latin typeface="Arial"/>
                <a:cs typeface="Arial"/>
              </a:rPr>
              <a:t>O.</a:t>
            </a:r>
            <a:r>
              <a:rPr sz="1550" b="1" spc="90" dirty="0">
                <a:latin typeface="Arial"/>
                <a:cs typeface="Arial"/>
              </a:rPr>
              <a:t> </a:t>
            </a:r>
            <a:r>
              <a:rPr sz="1550" b="1" dirty="0">
                <a:latin typeface="Arial"/>
                <a:cs typeface="Arial"/>
              </a:rPr>
              <a:t>Dorvaux,</a:t>
            </a:r>
            <a:r>
              <a:rPr sz="1550" b="1" spc="120" dirty="0">
                <a:latin typeface="Arial"/>
                <a:cs typeface="Arial"/>
              </a:rPr>
              <a:t> </a:t>
            </a:r>
            <a:r>
              <a:rPr sz="1550" b="1" dirty="0">
                <a:latin typeface="Arial"/>
                <a:cs typeface="Arial"/>
              </a:rPr>
              <a:t>C.</a:t>
            </a:r>
            <a:r>
              <a:rPr sz="1550" b="1" spc="120" dirty="0">
                <a:latin typeface="Arial"/>
                <a:cs typeface="Arial"/>
              </a:rPr>
              <a:t> </a:t>
            </a:r>
            <a:r>
              <a:rPr sz="1550" b="1" dirty="0">
                <a:latin typeface="Arial"/>
                <a:cs typeface="Arial"/>
              </a:rPr>
              <a:t>Schmitt</a:t>
            </a:r>
            <a:r>
              <a:rPr sz="1550" b="1" spc="105" dirty="0">
                <a:latin typeface="Arial"/>
                <a:cs typeface="Arial"/>
              </a:rPr>
              <a:t> </a:t>
            </a:r>
            <a:r>
              <a:rPr sz="1550" b="1" dirty="0">
                <a:latin typeface="Arial"/>
                <a:cs typeface="Arial"/>
              </a:rPr>
              <a:t>et</a:t>
            </a:r>
            <a:r>
              <a:rPr sz="1550" b="1" spc="110" dirty="0">
                <a:latin typeface="Arial"/>
                <a:cs typeface="Arial"/>
              </a:rPr>
              <a:t> </a:t>
            </a:r>
            <a:r>
              <a:rPr sz="1550" b="1" dirty="0">
                <a:latin typeface="Arial"/>
                <a:cs typeface="Arial"/>
              </a:rPr>
              <a:t>al..</a:t>
            </a:r>
            <a:r>
              <a:rPr sz="1550" b="1" spc="120" dirty="0">
                <a:latin typeface="Arial"/>
                <a:cs typeface="Arial"/>
              </a:rPr>
              <a:t> </a:t>
            </a:r>
            <a:r>
              <a:rPr sz="1550" b="1" dirty="0">
                <a:latin typeface="Arial"/>
                <a:cs typeface="Arial"/>
              </a:rPr>
              <a:t>(IHPC</a:t>
            </a:r>
            <a:r>
              <a:rPr sz="1550" b="1" spc="180" dirty="0">
                <a:latin typeface="Arial"/>
                <a:cs typeface="Arial"/>
              </a:rPr>
              <a:t> </a:t>
            </a:r>
            <a:r>
              <a:rPr sz="1550" b="1" spc="-10" dirty="0">
                <a:latin typeface="Arial"/>
                <a:cs typeface="Arial"/>
              </a:rPr>
              <a:t>Strasbourg)</a:t>
            </a:r>
            <a:endParaRPr sz="155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844"/>
              </a:spcBef>
              <a:buFont typeface="Arial"/>
              <a:buChar char="•"/>
              <a:tabLst>
                <a:tab pos="241300" algn="l"/>
              </a:tabLst>
            </a:pPr>
            <a:r>
              <a:rPr sz="1550" b="1" dirty="0">
                <a:latin typeface="Arial"/>
                <a:cs typeface="Arial"/>
              </a:rPr>
              <a:t>J.</a:t>
            </a:r>
            <a:r>
              <a:rPr sz="1550" b="1" spc="95" dirty="0">
                <a:latin typeface="Arial"/>
                <a:cs typeface="Arial"/>
              </a:rPr>
              <a:t> </a:t>
            </a:r>
            <a:r>
              <a:rPr sz="1550" b="1" dirty="0">
                <a:latin typeface="Arial"/>
                <a:cs typeface="Arial"/>
              </a:rPr>
              <a:t>Wilson,</a:t>
            </a:r>
            <a:r>
              <a:rPr sz="1550" b="1" spc="95" dirty="0">
                <a:latin typeface="Arial"/>
                <a:cs typeface="Arial"/>
              </a:rPr>
              <a:t> </a:t>
            </a:r>
            <a:r>
              <a:rPr sz="1550" b="1" dirty="0">
                <a:latin typeface="Arial"/>
                <a:cs typeface="Arial"/>
              </a:rPr>
              <a:t>I.</a:t>
            </a:r>
            <a:r>
              <a:rPr sz="1550" b="1" spc="100" dirty="0">
                <a:latin typeface="Arial"/>
                <a:cs typeface="Arial"/>
              </a:rPr>
              <a:t> </a:t>
            </a:r>
            <a:r>
              <a:rPr sz="1550" b="1" dirty="0">
                <a:latin typeface="Arial"/>
                <a:cs typeface="Arial"/>
              </a:rPr>
              <a:t>Matea,</a:t>
            </a:r>
            <a:r>
              <a:rPr sz="1550" b="1" spc="105" dirty="0">
                <a:latin typeface="Arial"/>
                <a:cs typeface="Arial"/>
              </a:rPr>
              <a:t> </a:t>
            </a:r>
            <a:r>
              <a:rPr sz="1550" b="1" dirty="0">
                <a:latin typeface="Arial"/>
                <a:cs typeface="Arial"/>
              </a:rPr>
              <a:t>Ch.</a:t>
            </a:r>
            <a:r>
              <a:rPr sz="1550" b="1" spc="100" dirty="0">
                <a:latin typeface="Arial"/>
                <a:cs typeface="Arial"/>
              </a:rPr>
              <a:t> </a:t>
            </a:r>
            <a:r>
              <a:rPr sz="1550" b="1" dirty="0">
                <a:latin typeface="Arial"/>
                <a:cs typeface="Arial"/>
              </a:rPr>
              <a:t>le</a:t>
            </a:r>
            <a:r>
              <a:rPr sz="1550" b="1" spc="120" dirty="0">
                <a:latin typeface="Arial"/>
                <a:cs typeface="Arial"/>
              </a:rPr>
              <a:t> </a:t>
            </a:r>
            <a:r>
              <a:rPr sz="1550" b="1" dirty="0">
                <a:latin typeface="Arial"/>
                <a:cs typeface="Arial"/>
              </a:rPr>
              <a:t>Galliard</a:t>
            </a:r>
            <a:r>
              <a:rPr sz="1550" b="1" spc="85" dirty="0">
                <a:latin typeface="Arial"/>
                <a:cs typeface="Arial"/>
              </a:rPr>
              <a:t> </a:t>
            </a:r>
            <a:r>
              <a:rPr sz="1550" b="1" dirty="0">
                <a:latin typeface="Arial"/>
                <a:cs typeface="Arial"/>
              </a:rPr>
              <a:t>et</a:t>
            </a:r>
            <a:r>
              <a:rPr sz="1550" b="1" spc="85" dirty="0">
                <a:latin typeface="Arial"/>
                <a:cs typeface="Arial"/>
              </a:rPr>
              <a:t> </a:t>
            </a:r>
            <a:r>
              <a:rPr sz="1550" b="1" dirty="0">
                <a:latin typeface="Arial"/>
                <a:cs typeface="Arial"/>
              </a:rPr>
              <a:t>al.</a:t>
            </a:r>
            <a:r>
              <a:rPr sz="1550" b="1" spc="95" dirty="0">
                <a:latin typeface="Arial"/>
                <a:cs typeface="Arial"/>
              </a:rPr>
              <a:t> </a:t>
            </a:r>
            <a:r>
              <a:rPr sz="1550" b="1" dirty="0">
                <a:latin typeface="Arial"/>
                <a:cs typeface="Arial"/>
              </a:rPr>
              <a:t>(IPN</a:t>
            </a:r>
            <a:r>
              <a:rPr sz="1550" b="1" spc="150" dirty="0">
                <a:latin typeface="Arial"/>
                <a:cs typeface="Arial"/>
              </a:rPr>
              <a:t> </a:t>
            </a:r>
            <a:r>
              <a:rPr sz="1550" b="1" spc="-10" dirty="0">
                <a:latin typeface="Arial"/>
                <a:cs typeface="Arial"/>
              </a:rPr>
              <a:t>Orsay)</a:t>
            </a:r>
            <a:endParaRPr sz="155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919"/>
              </a:spcBef>
              <a:buFont typeface="Arial"/>
              <a:buChar char="•"/>
              <a:tabLst>
                <a:tab pos="241300" algn="l"/>
              </a:tabLst>
            </a:pPr>
            <a:r>
              <a:rPr sz="1550" b="1" dirty="0">
                <a:latin typeface="Arial"/>
                <a:cs typeface="Arial"/>
              </a:rPr>
              <a:t>A.</a:t>
            </a:r>
            <a:r>
              <a:rPr sz="1550" b="1" spc="105" dirty="0">
                <a:latin typeface="Arial"/>
                <a:cs typeface="Arial"/>
              </a:rPr>
              <a:t> </a:t>
            </a:r>
            <a:r>
              <a:rPr sz="1550" b="1" dirty="0">
                <a:latin typeface="Arial"/>
                <a:cs typeface="Arial"/>
              </a:rPr>
              <a:t>Bracco,</a:t>
            </a:r>
            <a:r>
              <a:rPr sz="1550" b="1" spc="80" dirty="0">
                <a:latin typeface="Arial"/>
                <a:cs typeface="Arial"/>
              </a:rPr>
              <a:t> </a:t>
            </a:r>
            <a:r>
              <a:rPr sz="1550" b="1" dirty="0">
                <a:latin typeface="Arial"/>
                <a:cs typeface="Arial"/>
              </a:rPr>
              <a:t>S.</a:t>
            </a:r>
            <a:r>
              <a:rPr sz="1550" b="1" spc="75" dirty="0">
                <a:latin typeface="Arial"/>
                <a:cs typeface="Arial"/>
              </a:rPr>
              <a:t> </a:t>
            </a:r>
            <a:r>
              <a:rPr sz="1550" b="1" dirty="0">
                <a:latin typeface="Arial"/>
                <a:cs typeface="Arial"/>
              </a:rPr>
              <a:t>Leoni,</a:t>
            </a:r>
            <a:r>
              <a:rPr sz="1550" b="1" spc="75" dirty="0">
                <a:latin typeface="Arial"/>
                <a:cs typeface="Arial"/>
              </a:rPr>
              <a:t> </a:t>
            </a:r>
            <a:r>
              <a:rPr sz="1550" b="1" dirty="0">
                <a:latin typeface="Arial"/>
                <a:cs typeface="Arial"/>
              </a:rPr>
              <a:t>F.</a:t>
            </a:r>
            <a:r>
              <a:rPr sz="1550" b="1" spc="85" dirty="0">
                <a:latin typeface="Arial"/>
                <a:cs typeface="Arial"/>
              </a:rPr>
              <a:t> </a:t>
            </a:r>
            <a:r>
              <a:rPr sz="1550" b="1" dirty="0">
                <a:latin typeface="Arial"/>
                <a:cs typeface="Arial"/>
              </a:rPr>
              <a:t>Camera,</a:t>
            </a:r>
            <a:r>
              <a:rPr sz="1550" b="1" spc="70" dirty="0">
                <a:latin typeface="Arial"/>
                <a:cs typeface="Arial"/>
              </a:rPr>
              <a:t>  </a:t>
            </a:r>
            <a:r>
              <a:rPr sz="1550" b="1" dirty="0">
                <a:latin typeface="Arial"/>
                <a:cs typeface="Arial"/>
              </a:rPr>
              <a:t>S.</a:t>
            </a:r>
            <a:r>
              <a:rPr sz="1550" b="1" spc="100" dirty="0">
                <a:latin typeface="Arial"/>
                <a:cs typeface="Arial"/>
              </a:rPr>
              <a:t> </a:t>
            </a:r>
            <a:r>
              <a:rPr sz="1550" b="1" dirty="0">
                <a:latin typeface="Arial"/>
                <a:cs typeface="Arial"/>
              </a:rPr>
              <a:t>Brambilla,</a:t>
            </a:r>
            <a:r>
              <a:rPr sz="1550" b="1" spc="75" dirty="0">
                <a:latin typeface="Arial"/>
                <a:cs typeface="Arial"/>
              </a:rPr>
              <a:t> </a:t>
            </a:r>
            <a:r>
              <a:rPr sz="1550" b="1" spc="-10" dirty="0">
                <a:latin typeface="Arial"/>
                <a:cs typeface="Arial"/>
              </a:rPr>
              <a:t>F.</a:t>
            </a:r>
            <a:r>
              <a:rPr sz="1550" b="1" spc="55" dirty="0">
                <a:latin typeface="Arial"/>
                <a:cs typeface="Arial"/>
              </a:rPr>
              <a:t> </a:t>
            </a:r>
            <a:r>
              <a:rPr sz="1550" b="1" dirty="0">
                <a:latin typeface="Arial"/>
                <a:cs typeface="Arial"/>
              </a:rPr>
              <a:t>Crespi</a:t>
            </a:r>
            <a:r>
              <a:rPr sz="1550" b="1" spc="120" dirty="0">
                <a:latin typeface="Arial"/>
                <a:cs typeface="Arial"/>
              </a:rPr>
              <a:t> </a:t>
            </a:r>
            <a:r>
              <a:rPr sz="1550" b="1" dirty="0">
                <a:latin typeface="Arial"/>
                <a:cs typeface="Arial"/>
              </a:rPr>
              <a:t>et</a:t>
            </a:r>
            <a:r>
              <a:rPr sz="1550" b="1" spc="65" dirty="0">
                <a:latin typeface="Arial"/>
                <a:cs typeface="Arial"/>
              </a:rPr>
              <a:t> </a:t>
            </a:r>
            <a:r>
              <a:rPr sz="1550" b="1" dirty="0">
                <a:latin typeface="Arial"/>
                <a:cs typeface="Arial"/>
              </a:rPr>
              <a:t>al.</a:t>
            </a:r>
            <a:r>
              <a:rPr sz="1550" b="1" spc="75" dirty="0">
                <a:latin typeface="Arial"/>
                <a:cs typeface="Arial"/>
              </a:rPr>
              <a:t> </a:t>
            </a:r>
            <a:r>
              <a:rPr sz="1550" b="1" dirty="0">
                <a:latin typeface="Arial"/>
                <a:cs typeface="Arial"/>
              </a:rPr>
              <a:t>(University</a:t>
            </a:r>
            <a:r>
              <a:rPr sz="1550" b="1" spc="85" dirty="0">
                <a:latin typeface="Arial"/>
                <a:cs typeface="Arial"/>
              </a:rPr>
              <a:t> </a:t>
            </a:r>
            <a:r>
              <a:rPr sz="1550" b="1" dirty="0">
                <a:latin typeface="Arial"/>
                <a:cs typeface="Arial"/>
              </a:rPr>
              <a:t>of</a:t>
            </a:r>
            <a:r>
              <a:rPr sz="1550" b="1" spc="135" dirty="0">
                <a:latin typeface="Arial"/>
                <a:cs typeface="Arial"/>
              </a:rPr>
              <a:t> </a:t>
            </a:r>
            <a:r>
              <a:rPr sz="1550" b="1" spc="-10" dirty="0">
                <a:latin typeface="Arial"/>
                <a:cs typeface="Arial"/>
              </a:rPr>
              <a:t>Milano)</a:t>
            </a:r>
            <a:endParaRPr sz="155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844"/>
              </a:spcBef>
              <a:buFont typeface="Arial"/>
              <a:buChar char="•"/>
              <a:tabLst>
                <a:tab pos="241300" algn="l"/>
              </a:tabLst>
            </a:pPr>
            <a:r>
              <a:rPr sz="1550" b="1" spc="-50" dirty="0">
                <a:latin typeface="Arial"/>
                <a:cs typeface="Arial"/>
              </a:rPr>
              <a:t>P.</a:t>
            </a:r>
            <a:r>
              <a:rPr sz="1550" b="1" spc="140" dirty="0">
                <a:latin typeface="Arial"/>
                <a:cs typeface="Arial"/>
              </a:rPr>
              <a:t> </a:t>
            </a:r>
            <a:r>
              <a:rPr sz="1550" b="1" dirty="0">
                <a:latin typeface="Arial"/>
                <a:cs typeface="Arial"/>
              </a:rPr>
              <a:t>Napiorkowski,</a:t>
            </a:r>
            <a:r>
              <a:rPr sz="1550" b="1" spc="100" dirty="0">
                <a:latin typeface="Arial"/>
                <a:cs typeface="Arial"/>
              </a:rPr>
              <a:t> </a:t>
            </a:r>
            <a:r>
              <a:rPr sz="1550" b="1" dirty="0">
                <a:latin typeface="Arial"/>
                <a:cs typeface="Arial"/>
              </a:rPr>
              <a:t>K.</a:t>
            </a:r>
            <a:r>
              <a:rPr sz="1550" b="1" spc="100" dirty="0">
                <a:latin typeface="Arial"/>
                <a:cs typeface="Arial"/>
              </a:rPr>
              <a:t> </a:t>
            </a:r>
            <a:r>
              <a:rPr sz="1550" b="1" dirty="0">
                <a:latin typeface="Arial"/>
                <a:cs typeface="Arial"/>
              </a:rPr>
              <a:t>Hadyńska-Klęk</a:t>
            </a:r>
            <a:r>
              <a:rPr sz="1550" b="1" spc="120" dirty="0">
                <a:latin typeface="Arial"/>
                <a:cs typeface="Arial"/>
              </a:rPr>
              <a:t> </a:t>
            </a:r>
            <a:r>
              <a:rPr sz="1550" b="1" dirty="0">
                <a:latin typeface="Arial"/>
                <a:cs typeface="Arial"/>
              </a:rPr>
              <a:t>et</a:t>
            </a:r>
            <a:r>
              <a:rPr sz="1550" b="1" spc="90" dirty="0">
                <a:latin typeface="Arial"/>
                <a:cs typeface="Arial"/>
              </a:rPr>
              <a:t> </a:t>
            </a:r>
            <a:r>
              <a:rPr sz="1550" b="1" dirty="0">
                <a:latin typeface="Arial"/>
                <a:cs typeface="Arial"/>
              </a:rPr>
              <a:t>al.</a:t>
            </a:r>
            <a:r>
              <a:rPr sz="1550" b="1" spc="105" dirty="0">
                <a:latin typeface="Arial"/>
                <a:cs typeface="Arial"/>
              </a:rPr>
              <a:t> </a:t>
            </a:r>
            <a:r>
              <a:rPr sz="1550" b="1" dirty="0">
                <a:latin typeface="Arial"/>
                <a:cs typeface="Arial"/>
              </a:rPr>
              <a:t>(HIL</a:t>
            </a:r>
            <a:r>
              <a:rPr sz="1550" b="1" spc="110" dirty="0">
                <a:latin typeface="Arial"/>
                <a:cs typeface="Arial"/>
              </a:rPr>
              <a:t> </a:t>
            </a:r>
            <a:r>
              <a:rPr sz="1550" b="1" spc="-10" dirty="0">
                <a:latin typeface="Arial"/>
                <a:cs typeface="Arial"/>
              </a:rPr>
              <a:t>Warsaw)</a:t>
            </a:r>
            <a:endParaRPr sz="155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840"/>
              </a:spcBef>
              <a:buFont typeface="Arial"/>
              <a:buChar char="•"/>
              <a:tabLst>
                <a:tab pos="241300" algn="l"/>
              </a:tabLst>
            </a:pPr>
            <a:r>
              <a:rPr sz="1550" b="1" dirty="0">
                <a:latin typeface="Arial"/>
                <a:cs typeface="Arial"/>
              </a:rPr>
              <a:t>V.</a:t>
            </a:r>
            <a:r>
              <a:rPr sz="1550" b="1" spc="80" dirty="0">
                <a:latin typeface="Arial"/>
                <a:cs typeface="Arial"/>
              </a:rPr>
              <a:t> </a:t>
            </a:r>
            <a:r>
              <a:rPr sz="1550" b="1" dirty="0">
                <a:latin typeface="Arial"/>
                <a:cs typeface="Arial"/>
              </a:rPr>
              <a:t>Nanal,</a:t>
            </a:r>
            <a:r>
              <a:rPr sz="1550" b="1" spc="60" dirty="0">
                <a:latin typeface="Arial"/>
                <a:cs typeface="Arial"/>
              </a:rPr>
              <a:t> </a:t>
            </a:r>
            <a:r>
              <a:rPr sz="1550" b="1" dirty="0">
                <a:latin typeface="Arial"/>
                <a:cs typeface="Arial"/>
              </a:rPr>
              <a:t>C.</a:t>
            </a:r>
            <a:r>
              <a:rPr sz="1550" b="1" spc="100" dirty="0">
                <a:latin typeface="Arial"/>
                <a:cs typeface="Arial"/>
              </a:rPr>
              <a:t> </a:t>
            </a:r>
            <a:r>
              <a:rPr sz="1550" b="1" dirty="0">
                <a:latin typeface="Arial"/>
                <a:cs typeface="Arial"/>
              </a:rPr>
              <a:t>Gosh,</a:t>
            </a:r>
            <a:r>
              <a:rPr sz="1550" b="1" spc="60" dirty="0">
                <a:latin typeface="Arial"/>
                <a:cs typeface="Arial"/>
              </a:rPr>
              <a:t> </a:t>
            </a:r>
            <a:r>
              <a:rPr sz="1550" b="1" dirty="0">
                <a:latin typeface="Arial"/>
                <a:cs typeface="Arial"/>
              </a:rPr>
              <a:t>B.</a:t>
            </a:r>
            <a:r>
              <a:rPr sz="1550" b="1" spc="100" dirty="0">
                <a:latin typeface="Arial"/>
                <a:cs typeface="Arial"/>
              </a:rPr>
              <a:t> </a:t>
            </a:r>
            <a:r>
              <a:rPr sz="1550" b="1" dirty="0">
                <a:latin typeface="Arial"/>
                <a:cs typeface="Arial"/>
              </a:rPr>
              <a:t>Dey,</a:t>
            </a:r>
            <a:r>
              <a:rPr sz="1550" b="1" spc="65" dirty="0">
                <a:latin typeface="Arial"/>
                <a:cs typeface="Arial"/>
              </a:rPr>
              <a:t> </a:t>
            </a:r>
            <a:r>
              <a:rPr sz="1550" b="1" dirty="0">
                <a:latin typeface="Arial"/>
                <a:cs typeface="Arial"/>
              </a:rPr>
              <a:t>I.</a:t>
            </a:r>
            <a:r>
              <a:rPr sz="1550" b="1" spc="65" dirty="0">
                <a:latin typeface="Arial"/>
                <a:cs typeface="Arial"/>
              </a:rPr>
              <a:t> </a:t>
            </a:r>
            <a:r>
              <a:rPr sz="1550" b="1" dirty="0">
                <a:latin typeface="Arial"/>
                <a:cs typeface="Arial"/>
              </a:rPr>
              <a:t>Mazumdar</a:t>
            </a:r>
            <a:r>
              <a:rPr sz="1550" b="1" spc="95" dirty="0">
                <a:latin typeface="Arial"/>
                <a:cs typeface="Arial"/>
              </a:rPr>
              <a:t> </a:t>
            </a:r>
            <a:r>
              <a:rPr sz="1550" b="1" dirty="0">
                <a:latin typeface="Arial"/>
                <a:cs typeface="Arial"/>
              </a:rPr>
              <a:t>et</a:t>
            </a:r>
            <a:r>
              <a:rPr sz="1550" b="1" spc="55" dirty="0">
                <a:latin typeface="Arial"/>
                <a:cs typeface="Arial"/>
              </a:rPr>
              <a:t> </a:t>
            </a:r>
            <a:r>
              <a:rPr sz="1550" b="1" dirty="0">
                <a:latin typeface="Arial"/>
                <a:cs typeface="Arial"/>
              </a:rPr>
              <a:t>al.</a:t>
            </a:r>
            <a:r>
              <a:rPr sz="1550" b="1" spc="65" dirty="0">
                <a:latin typeface="Arial"/>
                <a:cs typeface="Arial"/>
              </a:rPr>
              <a:t> </a:t>
            </a:r>
            <a:r>
              <a:rPr sz="1550" b="1" spc="-10" dirty="0">
                <a:latin typeface="Arial"/>
                <a:cs typeface="Arial"/>
              </a:rPr>
              <a:t>(India)</a:t>
            </a:r>
            <a:endParaRPr sz="155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919"/>
              </a:spcBef>
              <a:buFont typeface="Arial"/>
              <a:buChar char="•"/>
              <a:tabLst>
                <a:tab pos="241300" algn="l"/>
              </a:tabLst>
            </a:pPr>
            <a:r>
              <a:rPr sz="1550" b="1" dirty="0">
                <a:latin typeface="Arial"/>
                <a:cs typeface="Arial"/>
              </a:rPr>
              <a:t>M.</a:t>
            </a:r>
            <a:r>
              <a:rPr sz="1550" b="1" spc="80" dirty="0">
                <a:latin typeface="Arial"/>
                <a:cs typeface="Arial"/>
              </a:rPr>
              <a:t> </a:t>
            </a:r>
            <a:r>
              <a:rPr sz="1550" b="1" dirty="0">
                <a:latin typeface="Arial"/>
                <a:cs typeface="Arial"/>
              </a:rPr>
              <a:t>Stanoiu</a:t>
            </a:r>
            <a:r>
              <a:rPr sz="1550" b="1" spc="110" dirty="0">
                <a:latin typeface="Arial"/>
                <a:cs typeface="Arial"/>
              </a:rPr>
              <a:t> </a:t>
            </a:r>
            <a:r>
              <a:rPr sz="1550" b="1" dirty="0">
                <a:latin typeface="Arial"/>
                <a:cs typeface="Arial"/>
              </a:rPr>
              <a:t>et</a:t>
            </a:r>
            <a:r>
              <a:rPr sz="1550" b="1" spc="90" dirty="0">
                <a:latin typeface="Arial"/>
                <a:cs typeface="Arial"/>
              </a:rPr>
              <a:t> </a:t>
            </a:r>
            <a:r>
              <a:rPr sz="1550" b="1" dirty="0">
                <a:latin typeface="Arial"/>
                <a:cs typeface="Arial"/>
              </a:rPr>
              <a:t>al.</a:t>
            </a:r>
            <a:r>
              <a:rPr sz="1550" b="1" spc="100" dirty="0">
                <a:latin typeface="Arial"/>
                <a:cs typeface="Arial"/>
              </a:rPr>
              <a:t> </a:t>
            </a:r>
            <a:r>
              <a:rPr sz="1550" b="1" spc="-10" dirty="0">
                <a:latin typeface="Arial"/>
                <a:cs typeface="Arial"/>
              </a:rPr>
              <a:t>(Bucharest)</a:t>
            </a:r>
            <a:endParaRPr sz="155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844"/>
              </a:spcBef>
              <a:buFont typeface="Arial"/>
              <a:buChar char="•"/>
              <a:tabLst>
                <a:tab pos="241300" algn="l"/>
              </a:tabLst>
            </a:pPr>
            <a:r>
              <a:rPr sz="1550" b="1" dirty="0">
                <a:latin typeface="Arial"/>
                <a:cs typeface="Arial"/>
              </a:rPr>
              <a:t>D.</a:t>
            </a:r>
            <a:r>
              <a:rPr sz="1550" b="1" spc="75" dirty="0">
                <a:latin typeface="Arial"/>
                <a:cs typeface="Arial"/>
              </a:rPr>
              <a:t> </a:t>
            </a:r>
            <a:r>
              <a:rPr sz="1550" b="1" dirty="0">
                <a:latin typeface="Arial"/>
                <a:cs typeface="Arial"/>
              </a:rPr>
              <a:t>Jenkins</a:t>
            </a:r>
            <a:r>
              <a:rPr sz="1550" b="1" spc="90" dirty="0">
                <a:latin typeface="Arial"/>
                <a:cs typeface="Arial"/>
              </a:rPr>
              <a:t> </a:t>
            </a:r>
            <a:r>
              <a:rPr sz="1550" b="1" dirty="0">
                <a:latin typeface="Arial"/>
                <a:cs typeface="Arial"/>
              </a:rPr>
              <a:t>et</a:t>
            </a:r>
            <a:r>
              <a:rPr sz="1550" b="1" spc="65" dirty="0">
                <a:latin typeface="Arial"/>
                <a:cs typeface="Arial"/>
              </a:rPr>
              <a:t> </a:t>
            </a:r>
            <a:r>
              <a:rPr sz="1550" b="1" dirty="0">
                <a:latin typeface="Arial"/>
                <a:cs typeface="Arial"/>
              </a:rPr>
              <a:t>al.</a:t>
            </a:r>
            <a:r>
              <a:rPr sz="1550" b="1" spc="80" dirty="0">
                <a:latin typeface="Arial"/>
                <a:cs typeface="Arial"/>
              </a:rPr>
              <a:t> </a:t>
            </a:r>
            <a:r>
              <a:rPr sz="1550" b="1" dirty="0">
                <a:latin typeface="Arial"/>
                <a:cs typeface="Arial"/>
              </a:rPr>
              <a:t>(York),</a:t>
            </a:r>
            <a:r>
              <a:rPr sz="1550" b="1" spc="80" dirty="0">
                <a:latin typeface="Arial"/>
                <a:cs typeface="Arial"/>
              </a:rPr>
              <a:t> </a:t>
            </a:r>
            <a:r>
              <a:rPr sz="1550" b="1" dirty="0">
                <a:latin typeface="Arial"/>
                <a:cs typeface="Arial"/>
              </a:rPr>
              <a:t>W.</a:t>
            </a:r>
            <a:r>
              <a:rPr sz="1550" b="1" spc="100" dirty="0">
                <a:latin typeface="Arial"/>
                <a:cs typeface="Arial"/>
              </a:rPr>
              <a:t> </a:t>
            </a:r>
            <a:r>
              <a:rPr sz="1550" b="1" dirty="0">
                <a:latin typeface="Arial"/>
                <a:cs typeface="Arial"/>
              </a:rPr>
              <a:t>Catford</a:t>
            </a:r>
            <a:r>
              <a:rPr sz="1550" b="1" spc="80" dirty="0">
                <a:latin typeface="Arial"/>
                <a:cs typeface="Arial"/>
              </a:rPr>
              <a:t> </a:t>
            </a:r>
            <a:r>
              <a:rPr sz="1550" b="1" dirty="0">
                <a:latin typeface="Arial"/>
                <a:cs typeface="Arial"/>
              </a:rPr>
              <a:t>(U.</a:t>
            </a:r>
            <a:r>
              <a:rPr sz="1550" b="1" spc="40" dirty="0">
                <a:latin typeface="Arial"/>
                <a:cs typeface="Arial"/>
              </a:rPr>
              <a:t> </a:t>
            </a:r>
            <a:r>
              <a:rPr sz="1550" b="1" spc="-10" dirty="0">
                <a:latin typeface="Arial"/>
                <a:cs typeface="Arial"/>
              </a:rPr>
              <a:t>Surrey)</a:t>
            </a:r>
            <a:endParaRPr sz="155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919"/>
              </a:spcBef>
              <a:buFont typeface="Arial"/>
              <a:buChar char="•"/>
              <a:tabLst>
                <a:tab pos="241300" algn="l"/>
              </a:tabLst>
            </a:pPr>
            <a:r>
              <a:rPr sz="1550" b="1" dirty="0">
                <a:latin typeface="Arial"/>
                <a:cs typeface="Arial"/>
              </a:rPr>
              <a:t>J.</a:t>
            </a:r>
            <a:r>
              <a:rPr sz="1550" b="1" spc="85" dirty="0">
                <a:latin typeface="Arial"/>
                <a:cs typeface="Arial"/>
              </a:rPr>
              <a:t> </a:t>
            </a:r>
            <a:r>
              <a:rPr sz="1550" b="1" dirty="0">
                <a:latin typeface="Arial"/>
                <a:cs typeface="Arial"/>
              </a:rPr>
              <a:t>Gerl</a:t>
            </a:r>
            <a:r>
              <a:rPr sz="1550" b="1" spc="90" dirty="0">
                <a:latin typeface="Arial"/>
                <a:cs typeface="Arial"/>
              </a:rPr>
              <a:t> </a:t>
            </a:r>
            <a:r>
              <a:rPr sz="1550" b="1" spc="-10" dirty="0">
                <a:latin typeface="Arial"/>
                <a:cs typeface="Arial"/>
              </a:rPr>
              <a:t>(GSI),</a:t>
            </a:r>
            <a:endParaRPr sz="155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840"/>
              </a:spcBef>
              <a:buFont typeface="Arial"/>
              <a:buChar char="•"/>
              <a:tabLst>
                <a:tab pos="241300" algn="l"/>
              </a:tabLst>
            </a:pPr>
            <a:r>
              <a:rPr sz="1550" b="1" i="1" dirty="0">
                <a:latin typeface="Arial"/>
                <a:cs typeface="Arial"/>
              </a:rPr>
              <a:t>PARIS,</a:t>
            </a:r>
            <a:r>
              <a:rPr sz="1550" b="1" i="1" spc="65" dirty="0">
                <a:latin typeface="Arial"/>
                <a:cs typeface="Arial"/>
              </a:rPr>
              <a:t> </a:t>
            </a:r>
            <a:r>
              <a:rPr sz="1550" b="1" i="1" spc="-10" dirty="0">
                <a:latin typeface="Arial"/>
                <a:cs typeface="Arial"/>
              </a:rPr>
              <a:t>AGATA,</a:t>
            </a:r>
            <a:r>
              <a:rPr sz="1550" b="1" i="1" spc="70" dirty="0">
                <a:latin typeface="Arial"/>
                <a:cs typeface="Arial"/>
              </a:rPr>
              <a:t> </a:t>
            </a:r>
            <a:r>
              <a:rPr sz="1550" b="1" i="1" dirty="0">
                <a:latin typeface="Arial"/>
                <a:cs typeface="Arial"/>
              </a:rPr>
              <a:t>VAMOS,</a:t>
            </a:r>
            <a:r>
              <a:rPr sz="1550" b="1" i="1" spc="75" dirty="0">
                <a:latin typeface="Arial"/>
                <a:cs typeface="Arial"/>
              </a:rPr>
              <a:t> </a:t>
            </a:r>
            <a:r>
              <a:rPr sz="1550" b="1" i="1" dirty="0">
                <a:latin typeface="Arial"/>
                <a:cs typeface="Arial"/>
              </a:rPr>
              <a:t>nuBall</a:t>
            </a:r>
            <a:r>
              <a:rPr sz="1550" b="1" i="1" spc="85" dirty="0">
                <a:latin typeface="Arial"/>
                <a:cs typeface="Arial"/>
              </a:rPr>
              <a:t> </a:t>
            </a:r>
            <a:r>
              <a:rPr sz="1550" b="1" i="1" dirty="0">
                <a:latin typeface="Arial"/>
                <a:cs typeface="Arial"/>
              </a:rPr>
              <a:t>and</a:t>
            </a:r>
            <a:r>
              <a:rPr sz="1550" b="1" i="1" spc="70" dirty="0">
                <a:latin typeface="Arial"/>
                <a:cs typeface="Arial"/>
              </a:rPr>
              <a:t> </a:t>
            </a:r>
            <a:r>
              <a:rPr sz="1550" b="1" i="1" dirty="0">
                <a:latin typeface="Arial"/>
                <a:cs typeface="Arial"/>
              </a:rPr>
              <a:t>LICORNE</a:t>
            </a:r>
            <a:r>
              <a:rPr sz="1550" b="1" i="1" spc="50" dirty="0">
                <a:latin typeface="Arial"/>
                <a:cs typeface="Arial"/>
              </a:rPr>
              <a:t> </a:t>
            </a:r>
            <a:r>
              <a:rPr sz="1550" b="1" i="1" spc="-10" dirty="0">
                <a:latin typeface="Arial"/>
                <a:cs typeface="Arial"/>
              </a:rPr>
              <a:t>collaborations</a:t>
            </a:r>
            <a:endParaRPr sz="155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844"/>
              </a:spcBef>
              <a:buFont typeface="Arial"/>
              <a:buChar char="•"/>
              <a:tabLst>
                <a:tab pos="241300" algn="l"/>
              </a:tabLst>
            </a:pPr>
            <a:r>
              <a:rPr sz="1550" b="1" i="1" dirty="0">
                <a:latin typeface="Arial"/>
                <a:cs typeface="Arial"/>
              </a:rPr>
              <a:t>Technical</a:t>
            </a:r>
            <a:r>
              <a:rPr sz="1550" b="1" i="1" spc="55" dirty="0">
                <a:latin typeface="Arial"/>
                <a:cs typeface="Arial"/>
              </a:rPr>
              <a:t> </a:t>
            </a:r>
            <a:r>
              <a:rPr sz="1550" b="1" i="1" dirty="0">
                <a:latin typeface="Arial"/>
                <a:cs typeface="Arial"/>
              </a:rPr>
              <a:t>staff</a:t>
            </a:r>
            <a:r>
              <a:rPr sz="1550" b="1" i="1" spc="50" dirty="0">
                <a:latin typeface="Arial"/>
                <a:cs typeface="Arial"/>
              </a:rPr>
              <a:t> </a:t>
            </a:r>
            <a:r>
              <a:rPr sz="1550" b="1" i="1" dirty="0">
                <a:latin typeface="Arial"/>
                <a:cs typeface="Arial"/>
              </a:rPr>
              <a:t>of</a:t>
            </a:r>
            <a:r>
              <a:rPr sz="1550" b="1" i="1" spc="90" dirty="0">
                <a:latin typeface="Arial"/>
                <a:cs typeface="Arial"/>
              </a:rPr>
              <a:t> </a:t>
            </a:r>
            <a:r>
              <a:rPr sz="1550" b="1" i="1" dirty="0">
                <a:latin typeface="Arial"/>
                <a:cs typeface="Arial"/>
              </a:rPr>
              <a:t>IJCLab</a:t>
            </a:r>
            <a:r>
              <a:rPr sz="1550" b="1" i="1" spc="90" dirty="0">
                <a:latin typeface="Arial"/>
                <a:cs typeface="Arial"/>
              </a:rPr>
              <a:t> </a:t>
            </a:r>
            <a:r>
              <a:rPr sz="1550" b="1" i="1" dirty="0">
                <a:latin typeface="Arial"/>
                <a:cs typeface="Arial"/>
              </a:rPr>
              <a:t>Orsay,</a:t>
            </a:r>
            <a:r>
              <a:rPr sz="1550" b="1" i="1" spc="80" dirty="0">
                <a:latin typeface="Arial"/>
                <a:cs typeface="Arial"/>
              </a:rPr>
              <a:t> </a:t>
            </a:r>
            <a:r>
              <a:rPr sz="1550" b="1" i="1" dirty="0">
                <a:latin typeface="Arial"/>
                <a:cs typeface="Arial"/>
              </a:rPr>
              <a:t>IFJ</a:t>
            </a:r>
            <a:r>
              <a:rPr sz="1550" b="1" i="1" spc="95" dirty="0">
                <a:latin typeface="Arial"/>
                <a:cs typeface="Arial"/>
              </a:rPr>
              <a:t> </a:t>
            </a:r>
            <a:r>
              <a:rPr sz="1550" b="1" i="1" dirty="0">
                <a:latin typeface="Arial"/>
                <a:cs typeface="Arial"/>
              </a:rPr>
              <a:t>PAN</a:t>
            </a:r>
            <a:r>
              <a:rPr sz="1550" b="1" i="1" spc="125" dirty="0">
                <a:latin typeface="Arial"/>
                <a:cs typeface="Arial"/>
              </a:rPr>
              <a:t> </a:t>
            </a:r>
            <a:r>
              <a:rPr sz="1550" b="1" i="1" dirty="0">
                <a:latin typeface="Arial"/>
                <a:cs typeface="Arial"/>
              </a:rPr>
              <a:t>Krakow,</a:t>
            </a:r>
            <a:r>
              <a:rPr sz="1550" b="1" i="1" spc="80" dirty="0">
                <a:latin typeface="Arial"/>
                <a:cs typeface="Arial"/>
              </a:rPr>
              <a:t> </a:t>
            </a:r>
            <a:r>
              <a:rPr sz="1550" b="1" i="1" dirty="0">
                <a:latin typeface="Arial"/>
                <a:cs typeface="Arial"/>
              </a:rPr>
              <a:t>GANIL</a:t>
            </a:r>
            <a:r>
              <a:rPr sz="1550" b="1" i="1" spc="80" dirty="0">
                <a:latin typeface="Arial"/>
                <a:cs typeface="Arial"/>
              </a:rPr>
              <a:t> </a:t>
            </a:r>
            <a:r>
              <a:rPr sz="1550" b="1" i="1" dirty="0">
                <a:latin typeface="Arial"/>
                <a:cs typeface="Arial"/>
              </a:rPr>
              <a:t>Caen,</a:t>
            </a:r>
            <a:r>
              <a:rPr sz="1550" b="1" i="1" spc="-5" dirty="0">
                <a:latin typeface="Arial"/>
                <a:cs typeface="Arial"/>
              </a:rPr>
              <a:t> </a:t>
            </a:r>
            <a:r>
              <a:rPr sz="1550" b="1" i="1" dirty="0">
                <a:latin typeface="Arial"/>
                <a:cs typeface="Arial"/>
              </a:rPr>
              <a:t>ATOMKI</a:t>
            </a:r>
            <a:r>
              <a:rPr sz="1550" b="1" i="1" spc="145" dirty="0">
                <a:latin typeface="Arial"/>
                <a:cs typeface="Arial"/>
              </a:rPr>
              <a:t> </a:t>
            </a:r>
            <a:r>
              <a:rPr sz="1550" b="1" i="1" spc="-10" dirty="0">
                <a:latin typeface="Arial"/>
                <a:cs typeface="Arial"/>
              </a:rPr>
              <a:t>Debrecen</a:t>
            </a:r>
            <a:endParaRPr sz="155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919"/>
              </a:spcBef>
              <a:buFont typeface="Arial"/>
              <a:buChar char="•"/>
              <a:tabLst>
                <a:tab pos="241300" algn="l"/>
              </a:tabLst>
            </a:pPr>
            <a:r>
              <a:rPr sz="1550" b="1" i="1" dirty="0">
                <a:latin typeface="Arial"/>
                <a:cs typeface="Arial"/>
              </a:rPr>
              <a:t>Saint</a:t>
            </a:r>
            <a:r>
              <a:rPr sz="1550" b="1" i="1" spc="105" dirty="0">
                <a:latin typeface="Arial"/>
                <a:cs typeface="Arial"/>
              </a:rPr>
              <a:t> </a:t>
            </a:r>
            <a:r>
              <a:rPr sz="1550" b="1" i="1" dirty="0">
                <a:latin typeface="Arial"/>
                <a:cs typeface="Arial"/>
              </a:rPr>
              <a:t>Gobain</a:t>
            </a:r>
            <a:r>
              <a:rPr sz="1550" b="1" i="1" spc="114" dirty="0">
                <a:latin typeface="Arial"/>
                <a:cs typeface="Arial"/>
              </a:rPr>
              <a:t> </a:t>
            </a:r>
            <a:r>
              <a:rPr sz="1550" b="1" i="1" dirty="0">
                <a:latin typeface="Arial"/>
                <a:cs typeface="Arial"/>
              </a:rPr>
              <a:t>and</a:t>
            </a:r>
            <a:r>
              <a:rPr sz="1550" b="1" i="1" spc="120" dirty="0">
                <a:latin typeface="Arial"/>
                <a:cs typeface="Arial"/>
              </a:rPr>
              <a:t> </a:t>
            </a:r>
            <a:r>
              <a:rPr sz="1550" b="1" i="1" spc="-10" dirty="0">
                <a:latin typeface="Arial"/>
                <a:cs typeface="Arial"/>
              </a:rPr>
              <a:t>Scionix</a:t>
            </a:r>
            <a:endParaRPr sz="155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45"/>
              </a:spcBef>
              <a:buFont typeface="Arial"/>
              <a:buChar char="•"/>
              <a:tabLst>
                <a:tab pos="241300" algn="l"/>
              </a:tabLst>
            </a:pPr>
            <a:r>
              <a:rPr sz="1800" b="1" i="1" dirty="0">
                <a:latin typeface="Arial"/>
                <a:cs typeface="Arial"/>
              </a:rPr>
              <a:t>ENSAR2</a:t>
            </a:r>
            <a:r>
              <a:rPr sz="1800" b="1" i="1" spc="-25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and</a:t>
            </a:r>
            <a:r>
              <a:rPr sz="1800" b="1" i="1" spc="-45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EURO-LABS</a:t>
            </a:r>
            <a:r>
              <a:rPr sz="1800" b="1" i="1" spc="5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(TNA</a:t>
            </a:r>
            <a:r>
              <a:rPr sz="1800" b="1" i="1" spc="-70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support),</a:t>
            </a:r>
            <a:r>
              <a:rPr sz="1800" b="1" i="1" spc="-20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COPIGAL</a:t>
            </a:r>
            <a:r>
              <a:rPr sz="1800" b="1" i="1" spc="-65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and</a:t>
            </a:r>
            <a:r>
              <a:rPr sz="1800" b="1" i="1" spc="-15" dirty="0">
                <a:latin typeface="Arial"/>
                <a:cs typeface="Arial"/>
              </a:rPr>
              <a:t> </a:t>
            </a:r>
            <a:r>
              <a:rPr sz="1800" b="1" i="1" spc="-25" dirty="0">
                <a:latin typeface="Arial"/>
                <a:cs typeface="Arial"/>
              </a:rPr>
              <a:t>POLITA</a:t>
            </a:r>
            <a:r>
              <a:rPr sz="1800" b="1" i="1" spc="-85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collaboration projects,</a:t>
            </a:r>
            <a:r>
              <a:rPr sz="1800" b="1" i="1" spc="-20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Polish</a:t>
            </a:r>
            <a:r>
              <a:rPr sz="1800" b="1" i="1" spc="15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NCN</a:t>
            </a:r>
            <a:r>
              <a:rPr sz="1800" b="1" i="1" spc="-40" dirty="0"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FFFFFF"/>
                </a:solidFill>
                <a:latin typeface="Arial"/>
                <a:cs typeface="Arial"/>
              </a:rPr>
              <a:t>grants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7823"/>
            <a:ext cx="12192000" cy="859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9"/>
          <p:cNvPicPr preferRelativeResize="0"/>
          <p:nvPr/>
        </p:nvPicPr>
        <p:blipFill rotWithShape="1">
          <a:blip r:embed="rId4">
            <a:alphaModFix/>
          </a:blip>
          <a:srcRect b="8924"/>
          <a:stretch/>
        </p:blipFill>
        <p:spPr>
          <a:xfrm>
            <a:off x="1314218" y="3276646"/>
            <a:ext cx="6586989" cy="2624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6328" y="2616516"/>
            <a:ext cx="7344672" cy="825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9"/>
          <p:cNvSpPr txBox="1"/>
          <p:nvPr/>
        </p:nvSpPr>
        <p:spPr>
          <a:xfrm>
            <a:off x="7901207" y="3650316"/>
            <a:ext cx="2702118" cy="825500"/>
          </a:xfrm>
          <a:prstGeom prst="rect">
            <a:avLst/>
          </a:prstGeom>
          <a:solidFill>
            <a:srgbClr val="48611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 b="1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GANIL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 b="1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SAC open </a:t>
            </a:r>
            <a:r>
              <a:rPr lang="pl-PL" sz="1600" b="1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session</a:t>
            </a:r>
            <a:endParaRPr sz="1600" b="1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 b="1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October</a:t>
            </a:r>
            <a:r>
              <a:rPr lang="pl-PL" sz="1600" b="1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19th, 2006</a:t>
            </a:r>
            <a:endParaRPr sz="1600" b="1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9"/>
          <p:cNvSpPr/>
          <p:nvPr/>
        </p:nvSpPr>
        <p:spPr>
          <a:xfrm>
            <a:off x="152400" y="1066800"/>
            <a:ext cx="11277600" cy="1384954"/>
          </a:xfrm>
          <a:prstGeom prst="rect">
            <a:avLst/>
          </a:prstGeom>
          <a:solidFill>
            <a:srgbClr val="755D0C"/>
          </a:solidFill>
          <a:ln>
            <a:solidFill>
              <a:srgbClr val="755D0C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4-5-6th </a:t>
            </a:r>
            <a:r>
              <a:rPr lang="pl-PL" sz="1600" b="1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October</a:t>
            </a:r>
            <a:r>
              <a:rPr lang="pl-PL" sz="16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pl-PL" sz="1600" b="1" dirty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2005</a:t>
            </a:r>
            <a:r>
              <a:rPr lang="pl-PL" sz="16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 „</a:t>
            </a:r>
            <a:r>
              <a:rPr lang="pl-PL" sz="1600" b="1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Future</a:t>
            </a:r>
            <a:r>
              <a:rPr lang="pl-PL" sz="16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pl-PL" sz="1600" b="1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prospects</a:t>
            </a:r>
            <a:r>
              <a:rPr lang="pl-PL" sz="16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for high resolution gamma </a:t>
            </a:r>
            <a:r>
              <a:rPr lang="pl-PL" sz="1600" b="1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spectroscopy</a:t>
            </a:r>
            <a:r>
              <a:rPr lang="pl-PL" sz="16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pl-PL" sz="1600" b="1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at</a:t>
            </a:r>
            <a:r>
              <a:rPr lang="pl-PL" sz="16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GANIL” </a:t>
            </a:r>
            <a:endParaRPr dirty="0"/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sz="1600" b="1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Convenors</a:t>
            </a:r>
            <a:r>
              <a:rPr lang="pl-PL" sz="16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: Bob </a:t>
            </a:r>
            <a:r>
              <a:rPr lang="pl-PL" sz="1600" b="1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Wadsworth</a:t>
            </a:r>
            <a:r>
              <a:rPr lang="pl-PL" sz="16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and Wolfram </a:t>
            </a:r>
            <a:r>
              <a:rPr lang="pl-PL" sz="1600" b="1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Korten</a:t>
            </a:r>
            <a:endParaRPr sz="1600" b="1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sz="16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WG „</a:t>
            </a:r>
            <a:r>
              <a:rPr lang="pl-PL" sz="1600" b="1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Collective</a:t>
            </a:r>
            <a:r>
              <a:rPr lang="pl-PL" sz="16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pl-PL" sz="1600" b="1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modes</a:t>
            </a:r>
            <a:r>
              <a:rPr lang="pl-PL" sz="16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in continuum” – </a:t>
            </a:r>
            <a:r>
              <a:rPr lang="pl-PL" sz="1600" b="1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convenors</a:t>
            </a:r>
            <a:r>
              <a:rPr lang="pl-PL" sz="16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: </a:t>
            </a:r>
            <a:r>
              <a:rPr lang="pl-PL" sz="1600" b="1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Silvia</a:t>
            </a:r>
            <a:r>
              <a:rPr lang="pl-PL" sz="16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Leoni and Adam Maj;           </a:t>
            </a:r>
            <a:endParaRPr dirty="0"/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sz="16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M. Kmiecik: talk on </a:t>
            </a:r>
            <a:r>
              <a:rPr lang="pl-PL" sz="1600" b="1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possible</a:t>
            </a:r>
            <a:r>
              <a:rPr lang="pl-PL" sz="16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Jacobi </a:t>
            </a:r>
            <a:r>
              <a:rPr lang="pl-PL" sz="1600" b="1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shapes</a:t>
            </a:r>
            <a:r>
              <a:rPr lang="pl-PL" sz="16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in </a:t>
            </a:r>
            <a:r>
              <a:rPr lang="pl-PL" sz="1600" b="1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exotic</a:t>
            </a:r>
            <a:r>
              <a:rPr lang="pl-PL" sz="16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pl-PL" sz="1600" b="1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nuclei</a:t>
            </a:r>
            <a:endParaRPr sz="1600" b="1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02" name="Google Shape;302;p9"/>
          <p:cNvSpPr/>
          <p:nvPr/>
        </p:nvSpPr>
        <p:spPr>
          <a:xfrm>
            <a:off x="5511068" y="2488840"/>
            <a:ext cx="559804" cy="412194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 cap="flat" cmpd="sng">
            <a:solidFill>
              <a:srgbClr val="CC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82719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" y="800100"/>
            <a:ext cx="5905500" cy="3724275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29845" rIns="0" bIns="0" rtlCol="0">
            <a:spAutoFit/>
          </a:bodyPr>
          <a:lstStyle/>
          <a:p>
            <a:pPr marL="93345">
              <a:lnSpc>
                <a:spcPts val="2390"/>
              </a:lnSpc>
              <a:spcBef>
                <a:spcPts val="235"/>
              </a:spcBef>
            </a:pPr>
            <a:r>
              <a:rPr sz="2000" b="1" dirty="0">
                <a:solidFill>
                  <a:srgbClr val="FFFF00"/>
                </a:solidFill>
                <a:latin typeface="Calibri"/>
                <a:cs typeface="Calibri"/>
              </a:rPr>
              <a:t>HOT</a:t>
            </a:r>
            <a:r>
              <a:rPr sz="2000" b="1" spc="-9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b="1" spc="-40" dirty="0">
                <a:solidFill>
                  <a:srgbClr val="FFFF00"/>
                </a:solidFill>
                <a:latin typeface="Calibri"/>
                <a:cs typeface="Calibri"/>
              </a:rPr>
              <a:t>ROTATING</a:t>
            </a:r>
            <a:r>
              <a:rPr sz="2000" b="1" spc="-7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00"/>
                </a:solidFill>
                <a:latin typeface="Calibri"/>
                <a:cs typeface="Calibri"/>
              </a:rPr>
              <a:t>NUCLEI</a:t>
            </a:r>
            <a:endParaRPr sz="2000">
              <a:latin typeface="Calibri"/>
              <a:cs typeface="Calibri"/>
            </a:endParaRPr>
          </a:p>
          <a:p>
            <a:pPr marL="379095" indent="-285750">
              <a:lnSpc>
                <a:spcPts val="2150"/>
              </a:lnSpc>
              <a:buFont typeface="Arial"/>
              <a:buChar char="•"/>
              <a:tabLst>
                <a:tab pos="379095" algn="l"/>
              </a:tabLst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Jacobi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Poincare</a:t>
            </a:r>
            <a:r>
              <a:rPr sz="1800" b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shape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transitions</a:t>
            </a:r>
            <a:endParaRPr sz="1800">
              <a:latin typeface="Calibri"/>
              <a:cs typeface="Calibri"/>
            </a:endParaRPr>
          </a:p>
          <a:p>
            <a:pPr marL="379095" indent="-285750">
              <a:lnSpc>
                <a:spcPct val="100000"/>
              </a:lnSpc>
              <a:spcBef>
                <a:spcPts val="15"/>
              </a:spcBef>
              <a:buFont typeface="Arial"/>
              <a:buChar char="•"/>
              <a:tabLst>
                <a:tab pos="379095" algn="l"/>
              </a:tabLst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Studies</a:t>
            </a:r>
            <a:r>
              <a:rPr sz="18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shape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phase</a:t>
            </a:r>
            <a:r>
              <a:rPr sz="18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diagrams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hot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nuclei</a:t>
            </a:r>
            <a:endParaRPr sz="1800">
              <a:latin typeface="Calibri"/>
              <a:cs typeface="Calibri"/>
            </a:endParaRPr>
          </a:p>
          <a:p>
            <a:pPr marL="379095" indent="-285750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379095" algn="l"/>
              </a:tabLst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Hot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GDR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8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neutron-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rich</a:t>
            </a:r>
            <a:r>
              <a:rPr sz="1800" b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nuclei</a:t>
            </a:r>
            <a:endParaRPr sz="1800">
              <a:latin typeface="Calibri"/>
              <a:cs typeface="Calibri"/>
            </a:endParaRPr>
          </a:p>
          <a:p>
            <a:pPr marL="379095" indent="-285750">
              <a:lnSpc>
                <a:spcPct val="100000"/>
              </a:lnSpc>
              <a:spcBef>
                <a:spcPts val="15"/>
              </a:spcBef>
              <a:buFont typeface="Arial"/>
              <a:buChar char="•"/>
              <a:tabLst>
                <a:tab pos="379095" algn="l"/>
              </a:tabLst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Isospin</a:t>
            </a:r>
            <a:r>
              <a:rPr sz="1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mixing at</a:t>
            </a:r>
            <a:r>
              <a:rPr sz="18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finite</a:t>
            </a: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temperatures</a:t>
            </a:r>
            <a:endParaRPr sz="1800">
              <a:latin typeface="Calibri"/>
              <a:cs typeface="Calibri"/>
            </a:endParaRPr>
          </a:p>
          <a:p>
            <a:pPr marL="379095" indent="-285750">
              <a:lnSpc>
                <a:spcPts val="2130"/>
              </a:lnSpc>
              <a:spcBef>
                <a:spcPts val="20"/>
              </a:spcBef>
              <a:buFont typeface="Arial"/>
              <a:buChar char="•"/>
              <a:tabLst>
                <a:tab pos="379095" algn="l"/>
              </a:tabLst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Links</a:t>
            </a:r>
            <a:r>
              <a:rPr sz="18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between</a:t>
            </a:r>
            <a:r>
              <a:rPr sz="18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GDR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emission</a:t>
            </a:r>
            <a:r>
              <a:rPr sz="18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8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SD/HD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structure</a:t>
            </a:r>
            <a:endParaRPr sz="1800">
              <a:latin typeface="Calibri"/>
              <a:cs typeface="Calibri"/>
            </a:endParaRPr>
          </a:p>
          <a:p>
            <a:pPr marL="379095" indent="-285750">
              <a:lnSpc>
                <a:spcPts val="2130"/>
              </a:lnSpc>
              <a:buFont typeface="Arial"/>
              <a:buChar char="•"/>
              <a:tabLst>
                <a:tab pos="379095" algn="l"/>
              </a:tabLst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GDR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8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PDR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built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isomeric</a:t>
            </a:r>
            <a:r>
              <a:rPr sz="18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states</a:t>
            </a:r>
            <a:endParaRPr sz="1800">
              <a:latin typeface="Calibri"/>
              <a:cs typeface="Calibri"/>
            </a:endParaRPr>
          </a:p>
          <a:p>
            <a:pPr marL="379095" indent="-285750">
              <a:lnSpc>
                <a:spcPct val="100000"/>
              </a:lnSpc>
              <a:spcBef>
                <a:spcPts val="15"/>
              </a:spcBef>
              <a:buFont typeface="Arial"/>
              <a:buChar char="•"/>
              <a:tabLst>
                <a:tab pos="379095" algn="l"/>
              </a:tabLst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Onset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chaotic</a:t>
            </a:r>
            <a:r>
              <a:rPr sz="18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regime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(+AGATA)</a:t>
            </a:r>
            <a:endParaRPr sz="1800">
              <a:latin typeface="Calibri"/>
              <a:cs typeface="Calibri"/>
            </a:endParaRPr>
          </a:p>
          <a:p>
            <a:pPr marL="93345">
              <a:lnSpc>
                <a:spcPct val="100000"/>
              </a:lnSpc>
              <a:spcBef>
                <a:spcPts val="2195"/>
              </a:spcBef>
            </a:pP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A.Maj,</a:t>
            </a:r>
            <a:r>
              <a:rPr sz="1800" i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J.</a:t>
            </a:r>
            <a:r>
              <a:rPr sz="1800" i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Dudek,</a:t>
            </a:r>
            <a:r>
              <a:rPr sz="1800" i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K.</a:t>
            </a:r>
            <a:r>
              <a:rPr sz="1800" i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Mazurek,</a:t>
            </a:r>
            <a:r>
              <a:rPr sz="1800" i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M.</a:t>
            </a:r>
            <a:r>
              <a:rPr sz="1800" i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Kmiecik,</a:t>
            </a:r>
            <a:r>
              <a:rPr sz="1800" i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M.</a:t>
            </a:r>
            <a:r>
              <a:rPr sz="1800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spc="-10" dirty="0">
                <a:solidFill>
                  <a:srgbClr val="FFFFFF"/>
                </a:solidFill>
                <a:latin typeface="Calibri"/>
                <a:cs typeface="Calibri"/>
              </a:rPr>
              <a:t>Ciemała</a:t>
            </a:r>
            <a:endParaRPr sz="1800">
              <a:latin typeface="Calibri"/>
              <a:cs typeface="Calibri"/>
            </a:endParaRPr>
          </a:p>
          <a:p>
            <a:pPr marL="93345" marR="510540" indent="52069">
              <a:lnSpc>
                <a:spcPct val="99100"/>
              </a:lnSpc>
              <a:spcBef>
                <a:spcPts val="40"/>
              </a:spcBef>
            </a:pP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A.</a:t>
            </a:r>
            <a:r>
              <a:rPr sz="1800" i="1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Bracco,</a:t>
            </a:r>
            <a:r>
              <a:rPr sz="1800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spc="-80" dirty="0">
                <a:solidFill>
                  <a:srgbClr val="FFFFFF"/>
                </a:solidFill>
                <a:latin typeface="Calibri"/>
                <a:cs typeface="Calibri"/>
              </a:rPr>
              <a:t>F.</a:t>
            </a:r>
            <a:r>
              <a:rPr sz="1800" i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Camera,</a:t>
            </a:r>
            <a:r>
              <a:rPr sz="1800" i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S.</a:t>
            </a:r>
            <a:r>
              <a:rPr sz="1800" i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Leoni,</a:t>
            </a:r>
            <a:r>
              <a:rPr sz="1800" i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I.</a:t>
            </a:r>
            <a:r>
              <a:rPr sz="1800" i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spc="-10" dirty="0">
                <a:solidFill>
                  <a:srgbClr val="FFFFFF"/>
                </a:solidFill>
                <a:latin typeface="Calibri"/>
                <a:cs typeface="Calibri"/>
              </a:rPr>
              <a:t>Mazumdar, </a:t>
            </a:r>
            <a:r>
              <a:rPr sz="1800" i="1" spc="-20" dirty="0">
                <a:solidFill>
                  <a:srgbClr val="FFFFFF"/>
                </a:solidFill>
                <a:latin typeface="Calibri"/>
                <a:cs typeface="Calibri"/>
              </a:rPr>
              <a:t>D.R. </a:t>
            </a:r>
            <a:r>
              <a:rPr sz="1800" i="1" spc="-10" dirty="0">
                <a:solidFill>
                  <a:srgbClr val="FFFFFF"/>
                </a:solidFill>
                <a:latin typeface="Calibri"/>
                <a:cs typeface="Calibri"/>
              </a:rPr>
              <a:t>Chakrabarty,</a:t>
            </a:r>
            <a:r>
              <a:rPr sz="1800" i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spc="-105" dirty="0">
                <a:solidFill>
                  <a:srgbClr val="FFFFFF"/>
                </a:solidFill>
                <a:latin typeface="Calibri"/>
                <a:cs typeface="Calibri"/>
              </a:rPr>
              <a:t>V.</a:t>
            </a:r>
            <a:r>
              <a:rPr sz="1800" i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Nanal, M.</a:t>
            </a:r>
            <a:r>
              <a:rPr sz="1800" i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spc="-20" dirty="0">
                <a:solidFill>
                  <a:srgbClr val="FFFFFF"/>
                </a:solidFill>
                <a:latin typeface="Calibri"/>
                <a:cs typeface="Calibri"/>
              </a:rPr>
              <a:t>Kicinska-</a:t>
            </a:r>
            <a:r>
              <a:rPr sz="1800" i="1" spc="-10" dirty="0">
                <a:solidFill>
                  <a:srgbClr val="FFFFFF"/>
                </a:solidFill>
                <a:latin typeface="Calibri"/>
                <a:cs typeface="Calibri"/>
              </a:rPr>
              <a:t>Habior,</a:t>
            </a:r>
            <a:r>
              <a:rPr sz="1800" i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M.</a:t>
            </a:r>
            <a:r>
              <a:rPr sz="1800" i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Harakeh, </a:t>
            </a:r>
            <a:r>
              <a:rPr sz="1800" i="1" spc="-25" dirty="0">
                <a:solidFill>
                  <a:srgbClr val="FFFFFF"/>
                </a:solidFill>
                <a:latin typeface="Calibri"/>
                <a:cs typeface="Calibri"/>
              </a:rPr>
              <a:t>P. </a:t>
            </a:r>
            <a:r>
              <a:rPr sz="1800" i="1" spc="-10" dirty="0">
                <a:solidFill>
                  <a:srgbClr val="FFFFFF"/>
                </a:solidFill>
                <a:latin typeface="Calibri"/>
                <a:cs typeface="Calibri"/>
              </a:rPr>
              <a:t>Bednarczyk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09944" y="862266"/>
            <a:ext cx="5257800" cy="2532380"/>
          </a:xfrm>
          <a:prstGeom prst="rect">
            <a:avLst/>
          </a:prstGeom>
          <a:solidFill>
            <a:srgbClr val="755D0C"/>
          </a:solidFill>
          <a:ln>
            <a:solidFill>
              <a:srgbClr val="755D0C"/>
            </a:solidFill>
          </a:ln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2390"/>
              </a:lnSpc>
              <a:spcBef>
                <a:spcPts val="125"/>
              </a:spcBef>
            </a:pPr>
            <a:r>
              <a:rPr sz="2000" b="1" dirty="0">
                <a:solidFill>
                  <a:srgbClr val="FFFF00"/>
                </a:solidFill>
                <a:latin typeface="Calibri"/>
                <a:cs typeface="Calibri"/>
              </a:rPr>
              <a:t>REACTION</a:t>
            </a:r>
            <a:r>
              <a:rPr sz="2000" b="1" spc="-6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00"/>
                </a:solidFill>
                <a:latin typeface="Calibri"/>
                <a:cs typeface="Calibri"/>
              </a:rPr>
              <a:t>MECHANISMS</a:t>
            </a:r>
            <a:endParaRPr sz="2000" dirty="0">
              <a:latin typeface="Calibri"/>
              <a:cs typeface="Calibri"/>
            </a:endParaRPr>
          </a:p>
          <a:p>
            <a:pPr marL="298450" indent="-285750">
              <a:lnSpc>
                <a:spcPts val="2150"/>
              </a:lnSpc>
              <a:buFont typeface="Arial"/>
              <a:buChar char="•"/>
              <a:tabLst>
                <a:tab pos="298450" algn="l"/>
              </a:tabLst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Onset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multifragmentation</a:t>
            </a: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GDR</a:t>
            </a:r>
            <a:endParaRPr sz="1800" dirty="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298450" algn="l"/>
              </a:tabLst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Reaction</a:t>
            </a:r>
            <a:r>
              <a:rPr sz="18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mechanism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studied</a:t>
            </a:r>
            <a:r>
              <a:rPr sz="18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via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gamma-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rays</a:t>
            </a:r>
            <a:endParaRPr sz="1800" dirty="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15"/>
              </a:spcBef>
              <a:buFont typeface="Arial"/>
              <a:buChar char="•"/>
              <a:tabLst>
                <a:tab pos="298450" algn="l"/>
              </a:tabLst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Heavy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ion</a:t>
            </a:r>
            <a:r>
              <a:rPr sz="18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radiative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capture</a:t>
            </a:r>
            <a:endParaRPr sz="1800" dirty="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298450" algn="l"/>
              </a:tabLst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Nuclear</a:t>
            </a:r>
            <a:r>
              <a:rPr sz="18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astrophysics</a:t>
            </a:r>
            <a:endParaRPr sz="1800" dirty="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298450" algn="l"/>
              </a:tabLst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Fission</a:t>
            </a: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SHE</a:t>
            </a:r>
            <a:r>
              <a:rPr sz="1800" b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nuclei</a:t>
            </a:r>
            <a:endParaRPr sz="1800" dirty="0">
              <a:latin typeface="Calibri"/>
              <a:cs typeface="Calibri"/>
            </a:endParaRPr>
          </a:p>
          <a:p>
            <a:pPr marL="12700" marR="5080">
              <a:lnSpc>
                <a:spcPct val="100800"/>
              </a:lnSpc>
              <a:spcBef>
                <a:spcPts val="2100"/>
              </a:spcBef>
            </a:pPr>
            <a:r>
              <a:rPr sz="1800" i="1" spc="-55" dirty="0">
                <a:solidFill>
                  <a:srgbClr val="FFFFFF"/>
                </a:solidFill>
                <a:latin typeface="Calibri"/>
                <a:cs typeface="Calibri"/>
              </a:rPr>
              <a:t>J.P.</a:t>
            </a:r>
            <a:r>
              <a:rPr sz="1800" i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spc="-10" dirty="0">
                <a:solidFill>
                  <a:srgbClr val="FFFFFF"/>
                </a:solidFill>
                <a:latin typeface="Calibri"/>
                <a:cs typeface="Calibri"/>
              </a:rPr>
              <a:t>Wieleczko,</a:t>
            </a:r>
            <a:r>
              <a:rPr sz="1800" i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S.</a:t>
            </a:r>
            <a:r>
              <a:rPr sz="1800" i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Santonocito,</a:t>
            </a:r>
            <a:r>
              <a:rPr sz="1800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Ch.</a:t>
            </a:r>
            <a:r>
              <a:rPr sz="1800" i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Schmitt,</a:t>
            </a:r>
            <a:r>
              <a:rPr sz="1800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O.</a:t>
            </a:r>
            <a:r>
              <a:rPr sz="1800" i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Dorvaux,</a:t>
            </a:r>
            <a:r>
              <a:rPr sz="1800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spc="-25" dirty="0">
                <a:solidFill>
                  <a:srgbClr val="FFFFFF"/>
                </a:solidFill>
                <a:latin typeface="Calibri"/>
                <a:cs typeface="Calibri"/>
              </a:rPr>
              <a:t>S.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Courting,</a:t>
            </a:r>
            <a:r>
              <a:rPr sz="1800" i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spc="-10" dirty="0">
                <a:solidFill>
                  <a:srgbClr val="FFFFFF"/>
                </a:solidFill>
                <a:latin typeface="Calibri"/>
                <a:cs typeface="Calibri"/>
              </a:rPr>
              <a:t>D.G.</a:t>
            </a:r>
            <a:r>
              <a:rPr sz="1800" i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Jenkins,</a:t>
            </a:r>
            <a:r>
              <a:rPr sz="1800" i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S.</a:t>
            </a:r>
            <a:r>
              <a:rPr sz="1800" i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Harissopulos,</a:t>
            </a:r>
            <a:r>
              <a:rPr sz="1800" i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A.</a:t>
            </a:r>
            <a:r>
              <a:rPr sz="1800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spc="-25" dirty="0">
                <a:solidFill>
                  <a:srgbClr val="FFFFFF"/>
                </a:solidFill>
                <a:latin typeface="Calibri"/>
                <a:cs typeface="Calibri"/>
              </a:rPr>
              <a:t>Maj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29426" y="3595687"/>
            <a:ext cx="5457825" cy="2857500"/>
          </a:xfrm>
          <a:prstGeom prst="rect">
            <a:avLst/>
          </a:prstGeom>
          <a:solidFill>
            <a:srgbClr val="FF0000"/>
          </a:solidFill>
          <a:ln w="9525">
            <a:solidFill>
              <a:srgbClr val="F8D1C1"/>
            </a:solidFill>
          </a:ln>
        </p:spPr>
        <p:txBody>
          <a:bodyPr vert="horz" wrap="square" lIns="0" tIns="26669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09"/>
              </a:spcBef>
            </a:pPr>
            <a:r>
              <a:rPr sz="1800" b="1" dirty="0">
                <a:solidFill>
                  <a:srgbClr val="FFFF00"/>
                </a:solidFill>
                <a:latin typeface="Calibri"/>
                <a:cs typeface="Calibri"/>
              </a:rPr>
              <a:t>SHELL</a:t>
            </a:r>
            <a:r>
              <a:rPr sz="1800" b="1" spc="-3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00"/>
                </a:solidFill>
                <a:latin typeface="Calibri"/>
                <a:cs typeface="Calibri"/>
              </a:rPr>
              <a:t>STRUCTURE</a:t>
            </a:r>
            <a:endParaRPr sz="1800">
              <a:latin typeface="Calibri"/>
              <a:cs typeface="Calibri"/>
            </a:endParaRPr>
          </a:p>
          <a:p>
            <a:pPr marL="379095" indent="-286385">
              <a:lnSpc>
                <a:spcPct val="100000"/>
              </a:lnSpc>
              <a:spcBef>
                <a:spcPts val="15"/>
              </a:spcBef>
              <a:buFont typeface="Arial"/>
              <a:buChar char="•"/>
              <a:tabLst>
                <a:tab pos="379095" algn="l"/>
              </a:tabLst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Multiple</a:t>
            </a:r>
            <a:r>
              <a:rPr sz="18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Coulex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SD bands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8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light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nuclei</a:t>
            </a:r>
            <a:endParaRPr sz="1800">
              <a:latin typeface="Calibri"/>
              <a:cs typeface="Calibri"/>
            </a:endParaRPr>
          </a:p>
          <a:p>
            <a:pPr marL="379095" indent="-286385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379095" algn="l"/>
              </a:tabLst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Relativistic</a:t>
            </a:r>
            <a:r>
              <a:rPr sz="18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coulex</a:t>
            </a:r>
            <a:endParaRPr sz="1800">
              <a:latin typeface="Calibri"/>
              <a:cs typeface="Calibri"/>
            </a:endParaRPr>
          </a:p>
          <a:p>
            <a:pPr marL="379095" indent="-286385">
              <a:lnSpc>
                <a:spcPct val="100000"/>
              </a:lnSpc>
              <a:spcBef>
                <a:spcPts val="15"/>
              </a:spcBef>
              <a:buFont typeface="Arial"/>
              <a:buChar char="•"/>
              <a:tabLst>
                <a:tab pos="379095" algn="l"/>
              </a:tabLst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Shell</a:t>
            </a:r>
            <a:r>
              <a:rPr sz="18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structure</a:t>
            </a:r>
            <a:r>
              <a:rPr sz="18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intermediate energies</a:t>
            </a:r>
            <a:endParaRPr sz="1800">
              <a:latin typeface="Calibri"/>
              <a:cs typeface="Calibri"/>
            </a:endParaRPr>
          </a:p>
          <a:p>
            <a:pPr marL="379095" indent="-286385">
              <a:lnSpc>
                <a:spcPts val="2130"/>
              </a:lnSpc>
              <a:spcBef>
                <a:spcPts val="20"/>
              </a:spcBef>
              <a:buFont typeface="Arial"/>
              <a:buChar char="•"/>
              <a:tabLst>
                <a:tab pos="379095" algn="l"/>
              </a:tabLst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Near</a:t>
            </a:r>
            <a:r>
              <a:rPr sz="1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barrier</a:t>
            </a:r>
            <a:r>
              <a:rPr sz="1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resonances</a:t>
            </a:r>
            <a:endParaRPr sz="1800">
              <a:latin typeface="Calibri"/>
              <a:cs typeface="Calibri"/>
            </a:endParaRPr>
          </a:p>
          <a:p>
            <a:pPr marL="379095" indent="-286385">
              <a:lnSpc>
                <a:spcPts val="2130"/>
              </a:lnSpc>
              <a:buFont typeface="Arial"/>
              <a:buChar char="•"/>
              <a:tabLst>
                <a:tab pos="379095" algn="l"/>
              </a:tabLst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3-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body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force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 marL="92710">
              <a:lnSpc>
                <a:spcPct val="100000"/>
              </a:lnSpc>
            </a:pPr>
            <a:r>
              <a:rPr sz="1800" i="1" spc="-65" dirty="0">
                <a:solidFill>
                  <a:srgbClr val="FFFFFF"/>
                </a:solidFill>
                <a:latin typeface="Calibri"/>
                <a:cs typeface="Calibri"/>
              </a:rPr>
              <a:t>F.</a:t>
            </a:r>
            <a:r>
              <a:rPr sz="1800" i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Azaiez,</a:t>
            </a:r>
            <a:r>
              <a:rPr sz="1800" i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J.</a:t>
            </a:r>
            <a:r>
              <a:rPr sz="1800" i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Stephan,</a:t>
            </a:r>
            <a:r>
              <a:rPr sz="1800" i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B.</a:t>
            </a:r>
            <a:r>
              <a:rPr sz="1800" i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Fornal,</a:t>
            </a:r>
            <a:r>
              <a:rPr sz="1800" i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S.</a:t>
            </a:r>
            <a:r>
              <a:rPr sz="1800" i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Leoni,</a:t>
            </a:r>
            <a:r>
              <a:rPr sz="1800" i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spc="-65" dirty="0">
                <a:solidFill>
                  <a:srgbClr val="FFFFFF"/>
                </a:solidFill>
                <a:latin typeface="Calibri"/>
                <a:cs typeface="Calibri"/>
              </a:rPr>
              <a:t>P.</a:t>
            </a:r>
            <a:r>
              <a:rPr sz="1800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spc="-10" dirty="0">
                <a:solidFill>
                  <a:srgbClr val="FFFFFF"/>
                </a:solidFill>
                <a:latin typeface="Calibri"/>
                <a:cs typeface="Calibri"/>
              </a:rPr>
              <a:t>Napiorkowski,</a:t>
            </a:r>
            <a:endParaRPr sz="1800">
              <a:latin typeface="Calibri"/>
              <a:cs typeface="Calibri"/>
            </a:endParaRPr>
          </a:p>
          <a:p>
            <a:pPr marL="92710" marR="417195">
              <a:lnSpc>
                <a:spcPct val="100800"/>
              </a:lnSpc>
            </a:pPr>
            <a:r>
              <a:rPr sz="1800" i="1" spc="-120" dirty="0">
                <a:solidFill>
                  <a:srgbClr val="FFFFFF"/>
                </a:solidFill>
                <a:latin typeface="Calibri"/>
                <a:cs typeface="Calibri"/>
              </a:rPr>
              <a:t>P.</a:t>
            </a:r>
            <a:r>
              <a:rPr sz="1800" i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Bednarczyk,</a:t>
            </a:r>
            <a:r>
              <a:rPr sz="1800" i="1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A.</a:t>
            </a:r>
            <a:r>
              <a:rPr sz="1800" i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Maj, Z.</a:t>
            </a:r>
            <a:r>
              <a:rPr sz="1800" i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Dombradi, M.</a:t>
            </a:r>
            <a:r>
              <a:rPr sz="1800" i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Ploszajczak, </a:t>
            </a:r>
            <a:r>
              <a:rPr sz="1800" i="1" spc="-25" dirty="0">
                <a:solidFill>
                  <a:srgbClr val="FFFFFF"/>
                </a:solidFill>
                <a:latin typeface="Calibri"/>
                <a:cs typeface="Calibri"/>
              </a:rPr>
              <a:t>S.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Leoni,</a:t>
            </a:r>
            <a:r>
              <a:rPr sz="1800" i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B.</a:t>
            </a:r>
            <a:r>
              <a:rPr sz="1800" i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Fornal,</a:t>
            </a:r>
            <a:r>
              <a:rPr sz="1800" i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M.</a:t>
            </a:r>
            <a:r>
              <a:rPr sz="1800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Ciemała,</a:t>
            </a:r>
            <a:r>
              <a:rPr sz="1800" i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M.</a:t>
            </a:r>
            <a:r>
              <a:rPr sz="1800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spc="-10" dirty="0">
                <a:solidFill>
                  <a:srgbClr val="FFFFFF"/>
                </a:solidFill>
                <a:latin typeface="Calibri"/>
                <a:cs typeface="Calibri"/>
              </a:rPr>
              <a:t>Lewitowicz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2400" y="4695825"/>
            <a:ext cx="6086475" cy="203835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35560" rIns="0" bIns="0" rtlCol="0">
            <a:spAutoFit/>
          </a:bodyPr>
          <a:lstStyle/>
          <a:p>
            <a:pPr marL="93345">
              <a:lnSpc>
                <a:spcPct val="100000"/>
              </a:lnSpc>
              <a:spcBef>
                <a:spcPts val="280"/>
              </a:spcBef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COLLECTIVE</a:t>
            </a:r>
            <a:r>
              <a:rPr sz="1800" b="1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MODES</a:t>
            </a:r>
            <a:endParaRPr sz="1800" dirty="0">
              <a:latin typeface="Calibri"/>
              <a:cs typeface="Calibri"/>
            </a:endParaRPr>
          </a:p>
          <a:p>
            <a:pPr marL="379095" indent="-285750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379095" algn="l"/>
              </a:tabLst>
            </a:pP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PDR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in</a:t>
            </a:r>
            <a:r>
              <a:rPr sz="18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neutron-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rich</a:t>
            </a:r>
            <a:r>
              <a:rPr sz="1800" b="1" spc="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sz="1800" b="1" spc="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C00000"/>
                </a:solidFill>
                <a:latin typeface="Calibri"/>
                <a:cs typeface="Calibri"/>
              </a:rPr>
              <a:t>proton-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rich</a:t>
            </a:r>
            <a:r>
              <a:rPr sz="1800" b="1" spc="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nuclei</a:t>
            </a:r>
            <a:endParaRPr sz="1800" dirty="0">
              <a:latin typeface="Calibri"/>
              <a:cs typeface="Calibri"/>
            </a:endParaRPr>
          </a:p>
          <a:p>
            <a:pPr marL="379095" indent="-285750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379095" algn="l"/>
              </a:tabLst>
            </a:pP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Gamma-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decay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sz="18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GDR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sz="1800" b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GQR</a:t>
            </a:r>
            <a:r>
              <a:rPr sz="18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built</a:t>
            </a:r>
            <a:r>
              <a:rPr sz="1800" b="1" spc="-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on</a:t>
            </a:r>
            <a:r>
              <a:rPr sz="1800" b="1" spc="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ground</a:t>
            </a:r>
            <a:r>
              <a:rPr sz="1800" b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states</a:t>
            </a:r>
            <a:endParaRPr sz="1800" dirty="0">
              <a:latin typeface="Calibri"/>
              <a:cs typeface="Calibri"/>
            </a:endParaRPr>
          </a:p>
          <a:p>
            <a:pPr marL="379095" indent="-285750">
              <a:lnSpc>
                <a:spcPct val="100000"/>
              </a:lnSpc>
              <a:spcBef>
                <a:spcPts val="15"/>
              </a:spcBef>
              <a:buFont typeface="Arial"/>
              <a:buChar char="•"/>
              <a:tabLst>
                <a:tab pos="379095" algn="l"/>
              </a:tabLst>
            </a:pP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GDR</a:t>
            </a:r>
            <a:r>
              <a:rPr sz="18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built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on</a:t>
            </a:r>
            <a:r>
              <a:rPr sz="1800" b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isomeric</a:t>
            </a:r>
            <a:r>
              <a:rPr sz="1800" b="1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states</a:t>
            </a:r>
            <a:endParaRPr sz="1800" dirty="0">
              <a:latin typeface="Calibri"/>
              <a:cs typeface="Calibri"/>
            </a:endParaRPr>
          </a:p>
          <a:p>
            <a:pPr marL="93345">
              <a:lnSpc>
                <a:spcPct val="100000"/>
              </a:lnSpc>
              <a:spcBef>
                <a:spcPts val="2120"/>
              </a:spcBef>
            </a:pPr>
            <a:r>
              <a:rPr sz="1800" i="1" dirty="0">
                <a:solidFill>
                  <a:srgbClr val="C00000"/>
                </a:solidFill>
                <a:latin typeface="Calibri"/>
                <a:cs typeface="Calibri"/>
              </a:rPr>
              <a:t>A.Bracco,</a:t>
            </a:r>
            <a:r>
              <a:rPr sz="1800" i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C00000"/>
                </a:solidFill>
                <a:latin typeface="Calibri"/>
                <a:cs typeface="Calibri"/>
              </a:rPr>
              <a:t>A.</a:t>
            </a:r>
            <a:r>
              <a:rPr sz="1800" i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C00000"/>
                </a:solidFill>
                <a:latin typeface="Calibri"/>
                <a:cs typeface="Calibri"/>
              </a:rPr>
              <a:t>Maj,</a:t>
            </a:r>
            <a:r>
              <a:rPr sz="1800" i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C00000"/>
                </a:solidFill>
                <a:latin typeface="Calibri"/>
                <a:cs typeface="Calibri"/>
              </a:rPr>
              <a:t>D.</a:t>
            </a:r>
            <a:r>
              <a:rPr sz="1800" i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C00000"/>
                </a:solidFill>
                <a:latin typeface="Calibri"/>
                <a:cs typeface="Calibri"/>
              </a:rPr>
              <a:t>Beaumel,</a:t>
            </a:r>
            <a:r>
              <a:rPr sz="1800" i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C00000"/>
                </a:solidFill>
                <a:latin typeface="Calibri"/>
                <a:cs typeface="Calibri"/>
              </a:rPr>
              <a:t>I.</a:t>
            </a:r>
            <a:r>
              <a:rPr sz="1800" i="1" spc="-9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C00000"/>
                </a:solidFill>
                <a:latin typeface="Calibri"/>
                <a:cs typeface="Calibri"/>
              </a:rPr>
              <a:t>Matea,</a:t>
            </a:r>
            <a:r>
              <a:rPr sz="1800" i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i="1" spc="-100" dirty="0">
                <a:solidFill>
                  <a:srgbClr val="C00000"/>
                </a:solidFill>
                <a:latin typeface="Calibri"/>
                <a:cs typeface="Calibri"/>
              </a:rPr>
              <a:t>F.</a:t>
            </a:r>
            <a:r>
              <a:rPr sz="1800" i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i="1" spc="-10" dirty="0">
                <a:solidFill>
                  <a:srgbClr val="C00000"/>
                </a:solidFill>
                <a:latin typeface="Calibri"/>
                <a:cs typeface="Calibri"/>
              </a:rPr>
              <a:t>Crespi,</a:t>
            </a:r>
            <a:endParaRPr sz="1800" dirty="0">
              <a:latin typeface="Calibri"/>
              <a:cs typeface="Calibri"/>
            </a:endParaRPr>
          </a:p>
          <a:p>
            <a:pPr marL="93345">
              <a:lnSpc>
                <a:spcPct val="100000"/>
              </a:lnSpc>
              <a:spcBef>
                <a:spcPts val="20"/>
              </a:spcBef>
            </a:pPr>
            <a:r>
              <a:rPr sz="1800" i="1" dirty="0">
                <a:solidFill>
                  <a:srgbClr val="C00000"/>
                </a:solidFill>
                <a:latin typeface="Calibri"/>
                <a:cs typeface="Calibri"/>
              </a:rPr>
              <a:t>M.</a:t>
            </a:r>
            <a:r>
              <a:rPr sz="1800" i="1" spc="-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C00000"/>
                </a:solidFill>
                <a:latin typeface="Calibri"/>
                <a:cs typeface="Calibri"/>
              </a:rPr>
              <a:t>Kmiecik,</a:t>
            </a:r>
            <a:r>
              <a:rPr sz="1800" i="1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C00000"/>
                </a:solidFill>
                <a:latin typeface="Calibri"/>
                <a:cs typeface="Calibri"/>
              </a:rPr>
              <a:t>M.</a:t>
            </a:r>
            <a:r>
              <a:rPr sz="1800" i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C00000"/>
                </a:solidFill>
                <a:latin typeface="Calibri"/>
                <a:cs typeface="Calibri"/>
              </a:rPr>
              <a:t>Lewitowicz, M.</a:t>
            </a:r>
            <a:r>
              <a:rPr sz="1800" i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C00000"/>
                </a:solidFill>
                <a:latin typeface="Calibri"/>
                <a:cs typeface="Calibri"/>
              </a:rPr>
              <a:t>Harakeh,</a:t>
            </a:r>
            <a:r>
              <a:rPr sz="1800" i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C00000"/>
                </a:solidFill>
                <a:latin typeface="Calibri"/>
                <a:cs typeface="Calibri"/>
              </a:rPr>
              <a:t>M. </a:t>
            </a:r>
            <a:r>
              <a:rPr sz="1800" i="1" spc="-10" dirty="0">
                <a:solidFill>
                  <a:srgbClr val="C00000"/>
                </a:solidFill>
                <a:latin typeface="Calibri"/>
                <a:cs typeface="Calibri"/>
              </a:rPr>
              <a:t>Kmiecik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7518" y="63884"/>
            <a:ext cx="7305675" cy="56938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5240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120"/>
              </a:spcBef>
            </a:pPr>
            <a:r>
              <a:rPr sz="3600" spc="-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PARIS</a:t>
            </a:r>
            <a:r>
              <a:rPr sz="3600" spc="-114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</a:t>
            </a:r>
            <a:r>
              <a:rPr sz="3600" spc="-1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physics</a:t>
            </a:r>
            <a:r>
              <a:rPr sz="3600" spc="-114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cases</a:t>
            </a:r>
            <a:endParaRPr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296862" y="820955"/>
            <a:ext cx="11212195" cy="5507918"/>
          </a:xfrm>
          <a:prstGeom prst="rect">
            <a:avLst/>
          </a:prstGeom>
          <a:solidFill>
            <a:srgbClr val="006FC0"/>
          </a:solidFill>
        </p:spPr>
        <p:txBody>
          <a:bodyPr vert="horz" wrap="square" lIns="0" tIns="161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70"/>
              </a:spcBef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new</a:t>
            </a:r>
            <a:r>
              <a:rPr sz="24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gamma</a:t>
            </a:r>
            <a:r>
              <a:rPr sz="24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calorimeter</a:t>
            </a:r>
            <a:r>
              <a:rPr sz="2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shall:</a:t>
            </a:r>
            <a:endParaRPr sz="2400" dirty="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1175"/>
              </a:spcBef>
              <a:buFont typeface="Arial"/>
              <a:buChar char="•"/>
              <a:tabLst>
                <a:tab pos="29845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400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transportable</a:t>
            </a:r>
            <a:r>
              <a:rPr sz="2400" spc="-2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(between</a:t>
            </a:r>
            <a:r>
              <a:rPr sz="2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different</a:t>
            </a:r>
            <a:r>
              <a:rPr sz="2400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facilities: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SPIRAL2,</a:t>
            </a:r>
            <a:r>
              <a:rPr sz="24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ALTO,</a:t>
            </a:r>
            <a:r>
              <a:rPr sz="2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Legnaro,</a:t>
            </a:r>
            <a:r>
              <a:rPr sz="24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Kraków,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Warsaw,</a:t>
            </a:r>
            <a:endParaRPr sz="2400" dirty="0">
              <a:latin typeface="Calibri"/>
              <a:cs typeface="Calibri"/>
            </a:endParaRPr>
          </a:p>
          <a:p>
            <a:pPr marL="298450">
              <a:lnSpc>
                <a:spcPct val="100000"/>
              </a:lnSpc>
              <a:spcBef>
                <a:spcPts val="50"/>
              </a:spcBef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Mumbai,...)</a:t>
            </a:r>
            <a:endParaRPr sz="2400" dirty="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1175"/>
              </a:spcBef>
              <a:buFont typeface="Arial"/>
              <a:buChar char="•"/>
              <a:tabLst>
                <a:tab pos="29845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modular</a:t>
            </a:r>
            <a:r>
              <a:rPr sz="2400" spc="-7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(to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connected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other</a:t>
            </a:r>
            <a:r>
              <a:rPr sz="24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detectors: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Calibri"/>
                <a:cs typeface="Calibri"/>
              </a:rPr>
              <a:t>AGATA,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EXOGAM,</a:t>
            </a:r>
            <a:r>
              <a:rPr sz="2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GRIT,</a:t>
            </a:r>
            <a:r>
              <a:rPr sz="2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NEDA,</a:t>
            </a:r>
            <a:r>
              <a:rPr sz="2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FAZIA,</a:t>
            </a:r>
            <a:endParaRPr sz="2400" dirty="0">
              <a:latin typeface="Calibri"/>
              <a:cs typeface="Calibri"/>
            </a:endParaRPr>
          </a:p>
          <a:p>
            <a:pPr marL="298450">
              <a:lnSpc>
                <a:spcPct val="100000"/>
              </a:lnSpc>
              <a:spcBef>
                <a:spcPts val="50"/>
              </a:spcBef>
            </a:pP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ACTAR,</a:t>
            </a:r>
            <a:r>
              <a:rPr sz="24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VAMOS,</a:t>
            </a:r>
            <a:r>
              <a:rPr lang="pl-PL" sz="2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…)</a:t>
            </a:r>
            <a:endParaRPr sz="2400" dirty="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1175"/>
              </a:spcBef>
              <a:buFont typeface="Arial"/>
              <a:buChar char="•"/>
              <a:tabLst>
                <a:tab pos="29845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have</a:t>
            </a:r>
            <a:r>
              <a:rPr sz="24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high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granulation</a:t>
            </a:r>
            <a:r>
              <a:rPr sz="2400" spc="-8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(multiplicity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measurement,</a:t>
            </a:r>
            <a:r>
              <a:rPr sz="24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Doppler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correction,...)</a:t>
            </a:r>
            <a:endParaRPr sz="2400" dirty="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1175"/>
              </a:spcBef>
              <a:buFont typeface="Arial"/>
              <a:buChar char="•"/>
              <a:tabLst>
                <a:tab pos="29845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have</a:t>
            </a:r>
            <a:r>
              <a:rPr sz="24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very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high</a:t>
            </a:r>
            <a:r>
              <a:rPr sz="2400" b="1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efficiency</a:t>
            </a:r>
            <a:r>
              <a:rPr sz="2400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sz="2400" spc="-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high-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energy</a:t>
            </a:r>
            <a:r>
              <a:rPr sz="2400" spc="-10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γ-</a:t>
            </a:r>
            <a:r>
              <a:rPr sz="2400" spc="-20" dirty="0">
                <a:solidFill>
                  <a:schemeClr val="bg1"/>
                </a:solidFill>
                <a:latin typeface="Calibri"/>
                <a:cs typeface="Calibri"/>
              </a:rPr>
              <a:t>rays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1250"/>
              </a:spcBef>
              <a:buFont typeface="Arial"/>
              <a:buChar char="•"/>
              <a:tabLst>
                <a:tab pos="29845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have</a:t>
            </a:r>
            <a:r>
              <a:rPr sz="2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good</a:t>
            </a:r>
            <a:r>
              <a:rPr sz="2400" b="1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timing</a:t>
            </a:r>
            <a:r>
              <a:rPr sz="2400" b="1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resolution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(&lt;600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ps)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resolve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gamma’s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neutrons</a:t>
            </a:r>
            <a:r>
              <a:rPr sz="2400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ToF</a:t>
            </a:r>
            <a:endParaRPr sz="2400" dirty="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1175"/>
              </a:spcBef>
              <a:buFont typeface="Arial"/>
              <a:buChar char="•"/>
              <a:tabLst>
                <a:tab pos="29845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have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energy</a:t>
            </a:r>
            <a:r>
              <a:rPr sz="2400" b="1" spc="-1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resolution</a:t>
            </a:r>
            <a:r>
              <a:rPr sz="24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as</a:t>
            </a:r>
            <a:r>
              <a:rPr sz="2400" b="1" spc="-1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good</a:t>
            </a:r>
            <a:r>
              <a:rPr sz="24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as</a:t>
            </a:r>
            <a:r>
              <a:rPr sz="24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possible</a:t>
            </a:r>
            <a:endParaRPr sz="2400" b="1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1250"/>
              </a:spcBef>
              <a:buFont typeface="Arial"/>
              <a:buChar char="•"/>
              <a:tabLst>
                <a:tab pos="29845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have</a:t>
            </a:r>
            <a:r>
              <a:rPr sz="24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some</a:t>
            </a:r>
            <a:r>
              <a:rPr sz="2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position</a:t>
            </a:r>
            <a:r>
              <a:rPr sz="2400" b="1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sensitivity</a:t>
            </a:r>
            <a:endParaRPr sz="2400" b="1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1175"/>
              </a:spcBef>
              <a:buFont typeface="Arial"/>
              <a:buChar char="•"/>
              <a:tabLst>
                <a:tab pos="298450" algn="l"/>
              </a:tabLst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be</a:t>
            </a:r>
            <a:r>
              <a:rPr sz="24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readout</a:t>
            </a:r>
            <a:r>
              <a:rPr sz="2400" b="1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by</a:t>
            </a: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digital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2400" b="1" spc="-10" dirty="0">
                <a:solidFill>
                  <a:srgbClr val="FF0000"/>
                </a:solidFill>
                <a:latin typeface="Calibri"/>
                <a:cs typeface="Calibri"/>
              </a:rPr>
              <a:t>electronics</a:t>
            </a:r>
            <a:r>
              <a:rPr lang="pl-PL" sz="2400" b="1" spc="-10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endParaRPr sz="2400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-228600" y="-304800"/>
            <a:ext cx="10058400" cy="924547"/>
          </a:xfrm>
          <a:prstGeom prst="rect">
            <a:avLst/>
          </a:prstGeom>
        </p:spPr>
        <p:txBody>
          <a:bodyPr vert="horz" wrap="square" lIns="0" tIns="366966" rIns="0" bIns="0" rtlCol="0">
            <a:spAutoFit/>
          </a:bodyPr>
          <a:lstStyle/>
          <a:p>
            <a:pPr marL="630555">
              <a:lnSpc>
                <a:spcPct val="100000"/>
              </a:lnSpc>
              <a:spcBef>
                <a:spcPts val="125"/>
              </a:spcBef>
            </a:pPr>
            <a:r>
              <a:rPr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  <a:r>
              <a:rPr sz="3600" b="1" spc="5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b="1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assumptions</a:t>
            </a:r>
            <a:endParaRPr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4"/>
          <p:cNvSpPr txBox="1">
            <a:spLocks noGrp="1"/>
          </p:cNvSpPr>
          <p:nvPr>
            <p:ph type="title"/>
          </p:nvPr>
        </p:nvSpPr>
        <p:spPr>
          <a:xfrm>
            <a:off x="145110" y="123529"/>
            <a:ext cx="10515600" cy="656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643F"/>
              </a:buClr>
              <a:buSzPts val="3400"/>
              <a:buFont typeface="Trebuchet MS"/>
              <a:buNone/>
            </a:pPr>
            <a:r>
              <a:rPr lang="pl-PL" sz="3600" b="1" dirty="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PARIS </a:t>
            </a:r>
            <a:r>
              <a:rPr lang="pl-PL" sz="3600" b="1" dirty="0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collaboration</a:t>
            </a:r>
            <a:endParaRPr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" name="Google Shape;368;p14"/>
          <p:cNvSpPr txBox="1"/>
          <p:nvPr/>
        </p:nvSpPr>
        <p:spPr>
          <a:xfrm>
            <a:off x="139929" y="1919173"/>
            <a:ext cx="5262981" cy="2616101"/>
          </a:xfrm>
          <a:prstGeom prst="rect">
            <a:avLst/>
          </a:prstGeom>
          <a:solidFill>
            <a:srgbClr val="EAE6D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PARIS Steering Committee 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pl-PL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Angela Bracco (INFN, Italy)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pl-PL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Wilton Catford (UK)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pl-PL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Oliver Dorvaux (IN2P3, France)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pl-PL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Sefa Ertuerk (Turkey)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pl-PL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Bogdan Fornal (COPIN, Poland) - Vice-Chair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pl-PL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Juergen Gerl (GSI/FAIR, Germany)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Char char="•"/>
            </a:pPr>
            <a:r>
              <a:rPr lang="pl-PL" sz="1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Marek Lewitowicz (GANIL, France) - Chair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pl-PL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Vandana Nanal (India)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pl-PL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Mihai Stanoiu (Romania)</a:t>
            </a:r>
            <a:endParaRPr/>
          </a:p>
        </p:txBody>
      </p:sp>
      <p:sp>
        <p:nvSpPr>
          <p:cNvPr id="369" name="Google Shape;369;p14"/>
          <p:cNvSpPr txBox="1"/>
          <p:nvPr/>
        </p:nvSpPr>
        <p:spPr>
          <a:xfrm>
            <a:off x="5895819" y="1886420"/>
            <a:ext cx="5262981" cy="64633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PARIS Project Manager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Adam Maj (Krakow) </a:t>
            </a:r>
            <a:endParaRPr/>
          </a:p>
        </p:txBody>
      </p:sp>
      <p:sp>
        <p:nvSpPr>
          <p:cNvPr id="370" name="Google Shape;370;p14"/>
          <p:cNvSpPr/>
          <p:nvPr/>
        </p:nvSpPr>
        <p:spPr>
          <a:xfrm>
            <a:off x="5719314" y="2715400"/>
            <a:ext cx="6251760" cy="2123658"/>
          </a:xfrm>
          <a:prstGeom prst="rect">
            <a:avLst/>
          </a:prstGeom>
          <a:solidFill>
            <a:srgbClr val="62170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b="1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Working</a:t>
            </a:r>
            <a:r>
              <a:rPr lang="pl-PL" sz="2000" b="1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sz="2000" b="1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Groups</a:t>
            </a:r>
            <a:r>
              <a:rPr lang="pl-PL" sz="2000" b="1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pl-PL" sz="2000" b="1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their</a:t>
            </a:r>
            <a:r>
              <a:rPr lang="pl-PL" sz="2000" b="1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sz="2000" b="1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Coordinators</a:t>
            </a:r>
            <a:endParaRPr sz="2000" b="1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pl-PL" sz="1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Piotr Bednarczyk </a:t>
            </a:r>
            <a:r>
              <a:rPr lang="pl-PL" sz="1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pl-PL" sz="16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Krakow</a:t>
            </a:r>
            <a:r>
              <a:rPr lang="pl-PL" sz="1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 - Online </a:t>
            </a:r>
            <a:r>
              <a:rPr lang="pl-PL" sz="16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user</a:t>
            </a:r>
            <a:r>
              <a:rPr lang="pl-PL" sz="1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sz="16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interface</a:t>
            </a:r>
            <a:r>
              <a:rPr lang="pl-PL" sz="1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sz="16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integration</a:t>
            </a:r>
            <a:r>
              <a:rPr lang="pl-PL" sz="1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pl-PL" sz="1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Sergio </a:t>
            </a:r>
            <a:r>
              <a:rPr lang="pl-PL" sz="1600" b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Brambilla</a:t>
            </a:r>
            <a:r>
              <a:rPr lang="pl-PL" sz="1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sz="1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pl-PL" sz="16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Milano</a:t>
            </a:r>
            <a:r>
              <a:rPr lang="pl-PL" sz="1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 - </a:t>
            </a:r>
            <a:r>
              <a:rPr lang="pl-PL" sz="16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Electronic</a:t>
            </a:r>
            <a:r>
              <a:rPr lang="pl-PL" sz="1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and DAQ </a:t>
            </a:r>
            <a:r>
              <a:rPr lang="pl-PL" sz="16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integration</a:t>
            </a:r>
            <a:endParaRPr sz="16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pl-PL" sz="1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Michał </a:t>
            </a:r>
            <a:r>
              <a:rPr lang="pl-PL" sz="1600" b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Ciemała</a:t>
            </a:r>
            <a:r>
              <a:rPr lang="pl-PL" sz="1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sz="1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pl-PL" sz="16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Krakow</a:t>
            </a:r>
            <a:r>
              <a:rPr lang="pl-PL" sz="1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 - </a:t>
            </a:r>
            <a:r>
              <a:rPr lang="pl-PL" sz="16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Physics</a:t>
            </a:r>
            <a:r>
              <a:rPr lang="pl-PL" sz="1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event </a:t>
            </a:r>
            <a:r>
              <a:rPr lang="pl-PL" sz="16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generators</a:t>
            </a:r>
            <a:r>
              <a:rPr lang="pl-PL" sz="1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off-</a:t>
            </a:r>
            <a:r>
              <a:rPr lang="pl-PL" sz="16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line</a:t>
            </a:r>
            <a:r>
              <a:rPr lang="pl-PL" sz="1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data </a:t>
            </a:r>
            <a:r>
              <a:rPr lang="pl-PL" sz="16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analysis</a:t>
            </a:r>
            <a:r>
              <a:rPr lang="pl-PL" sz="1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and data management  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pl-PL" sz="1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Oliver </a:t>
            </a:r>
            <a:r>
              <a:rPr lang="pl-PL" sz="1600" b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Dorvaux</a:t>
            </a:r>
            <a:r>
              <a:rPr lang="pl-PL" sz="1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sz="1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(Strasbourg) - </a:t>
            </a:r>
            <a:r>
              <a:rPr lang="pl-PL" sz="16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Detectors</a:t>
            </a:r>
            <a:endParaRPr sz="16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pl-PL" sz="1600" b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Iolanda</a:t>
            </a:r>
            <a:r>
              <a:rPr lang="pl-PL" sz="1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sz="1600" b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Matea</a:t>
            </a:r>
            <a:r>
              <a:rPr lang="pl-PL" sz="1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sz="1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(Orsay) - </a:t>
            </a:r>
            <a:r>
              <a:rPr lang="pl-PL" sz="16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Mechanical</a:t>
            </a:r>
            <a:r>
              <a:rPr lang="pl-PL" sz="1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sz="16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integrations</a:t>
            </a:r>
            <a:endParaRPr sz="16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pl-PL" sz="1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Oliver </a:t>
            </a:r>
            <a:r>
              <a:rPr lang="pl-PL" sz="1600" b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Stezowski</a:t>
            </a:r>
            <a:r>
              <a:rPr lang="pl-PL" sz="1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sz="1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(Lyon) - </a:t>
            </a:r>
            <a:r>
              <a:rPr lang="pl-PL" sz="16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Simulations</a:t>
            </a:r>
            <a:r>
              <a:rPr lang="pl-PL" sz="1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pl-PL" sz="16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characterization</a:t>
            </a:r>
            <a:endParaRPr sz="16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14"/>
          <p:cNvSpPr txBox="1"/>
          <p:nvPr/>
        </p:nvSpPr>
        <p:spPr>
          <a:xfrm>
            <a:off x="139929" y="780441"/>
            <a:ext cx="11622143" cy="923330"/>
          </a:xfrm>
          <a:prstGeom prst="rect">
            <a:avLst/>
          </a:prstGeom>
          <a:solidFill>
            <a:srgbClr val="48432A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10 PARTNERS: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IN2P3 (France), COPIN (Poland), GANIL/SPIRAL2 (France), TIFR/BARC/VECC (India), IFIN HH (Romania),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INFN (Italy), UK, Turkey, GSI/FAIR Darmstadt</a:t>
            </a:r>
            <a:endParaRPr sz="18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14"/>
          <p:cNvSpPr txBox="1"/>
          <p:nvPr/>
        </p:nvSpPr>
        <p:spPr>
          <a:xfrm>
            <a:off x="139929" y="4839058"/>
            <a:ext cx="11850787" cy="1877437"/>
          </a:xfrm>
          <a:prstGeom prst="rect">
            <a:avLst/>
          </a:prstGeom>
          <a:solidFill>
            <a:srgbClr val="FADFC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b="1" dirty="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rPr>
              <a:t>PARIS Collaboration </a:t>
            </a:r>
            <a:r>
              <a:rPr lang="pl-PL" sz="2000" b="1" dirty="0" err="1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rPr>
              <a:t>Council</a:t>
            </a:r>
            <a:r>
              <a:rPr lang="pl-PL" sz="2000" b="1" dirty="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rPr>
              <a:t> (21 </a:t>
            </a:r>
            <a:r>
              <a:rPr lang="pl-PL" sz="2000" b="1" dirty="0" err="1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rPr>
              <a:t>institutions</a:t>
            </a:r>
            <a:r>
              <a:rPr lang="pl-PL" sz="2000" b="1" dirty="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F. </a:t>
            </a:r>
            <a:r>
              <a:rPr lang="pl-PL" sz="16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Camera</a:t>
            </a:r>
            <a:r>
              <a:rPr lang="pl-PL" sz="1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(INFN and U. </a:t>
            </a:r>
            <a:r>
              <a:rPr lang="pl-PL" sz="16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Milano</a:t>
            </a:r>
            <a:r>
              <a:rPr lang="pl-PL" sz="1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) - </a:t>
            </a:r>
            <a:r>
              <a:rPr lang="pl-PL" sz="16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chair</a:t>
            </a:r>
            <a:r>
              <a:rPr lang="pl-PL" sz="1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and PARIS </a:t>
            </a:r>
            <a:r>
              <a:rPr lang="pl-PL" sz="16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spokesman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C. </a:t>
            </a:r>
            <a:r>
              <a:rPr lang="pl-PL" sz="16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Bhattacharya</a:t>
            </a:r>
            <a:r>
              <a:rPr lang="pl-PL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(VECC </a:t>
            </a:r>
            <a:r>
              <a:rPr lang="pl-PL" sz="16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Kolkata</a:t>
            </a:r>
            <a:r>
              <a:rPr lang="pl-PL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), W. </a:t>
            </a:r>
            <a:r>
              <a:rPr lang="pl-PL" sz="16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Catford</a:t>
            </a:r>
            <a:r>
              <a:rPr lang="pl-PL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(U. </a:t>
            </a:r>
            <a:r>
              <a:rPr lang="pl-PL" sz="16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Surrey</a:t>
            </a:r>
            <a:r>
              <a:rPr lang="pl-PL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), M. </a:t>
            </a:r>
            <a:r>
              <a:rPr lang="pl-PL" sz="16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Cinausero</a:t>
            </a:r>
            <a:r>
              <a:rPr lang="pl-PL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(LNL </a:t>
            </a:r>
            <a:r>
              <a:rPr lang="pl-PL" sz="16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Legnaro</a:t>
            </a:r>
            <a:r>
              <a:rPr lang="pl-PL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), S. </a:t>
            </a:r>
            <a:r>
              <a:rPr lang="pl-PL" sz="16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Courtin</a:t>
            </a:r>
            <a:r>
              <a:rPr lang="pl-PL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(IPHC Strasbourg),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Zs</a:t>
            </a:r>
            <a:r>
              <a:rPr lang="pl-PL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pl-PL" sz="16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Dombradi</a:t>
            </a:r>
            <a:r>
              <a:rPr lang="pl-PL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(ATOMKI </a:t>
            </a:r>
            <a:r>
              <a:rPr lang="pl-PL" sz="16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Debrecen</a:t>
            </a:r>
            <a:r>
              <a:rPr lang="pl-PL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), C. </a:t>
            </a:r>
            <a:r>
              <a:rPr lang="pl-PL" sz="16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Ducoin</a:t>
            </a:r>
            <a:r>
              <a:rPr lang="pl-PL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(IPN Lyon), S. </a:t>
            </a:r>
            <a:r>
              <a:rPr lang="pl-PL" sz="16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Ertuerk</a:t>
            </a:r>
            <a:r>
              <a:rPr lang="pl-PL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(U. Nigde), N. </a:t>
            </a:r>
            <a:r>
              <a:rPr lang="pl-PL" sz="16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Gelli</a:t>
            </a:r>
            <a:r>
              <a:rPr lang="pl-PL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(U. Florence), J. </a:t>
            </a:r>
            <a:r>
              <a:rPr lang="pl-PL" sz="16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Gerl</a:t>
            </a:r>
            <a:r>
              <a:rPr lang="pl-PL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(GSI),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A.K. </a:t>
            </a:r>
            <a:r>
              <a:rPr lang="pl-PL" sz="16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Gourishetty</a:t>
            </a:r>
            <a:r>
              <a:rPr lang="pl-PL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(IIT </a:t>
            </a:r>
            <a:r>
              <a:rPr lang="pl-PL" sz="16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Roorkee</a:t>
            </a:r>
            <a:r>
              <a:rPr lang="pl-PL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), D. Jenkins (U. York), M. Kmiecik (IFJ PAN </a:t>
            </a:r>
            <a:r>
              <a:rPr lang="pl-PL" sz="16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Krakow</a:t>
            </a:r>
            <a:r>
              <a:rPr lang="pl-PL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),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B. Kumar </a:t>
            </a:r>
            <a:r>
              <a:rPr lang="pl-PL" sz="16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Nayak</a:t>
            </a:r>
            <a:r>
              <a:rPr lang="pl-PL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(BARC </a:t>
            </a:r>
            <a:r>
              <a:rPr lang="pl-PL" sz="16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Mumbai</a:t>
            </a:r>
            <a:r>
              <a:rPr lang="pl-PL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), M. </a:t>
            </a:r>
            <a:r>
              <a:rPr lang="pl-PL" sz="16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Labiche</a:t>
            </a:r>
            <a:r>
              <a:rPr lang="pl-PL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(STFC </a:t>
            </a:r>
            <a:r>
              <a:rPr lang="pl-PL" sz="16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Daresbury</a:t>
            </a:r>
            <a:r>
              <a:rPr lang="pl-PL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), V. </a:t>
            </a:r>
            <a:r>
              <a:rPr lang="pl-PL" sz="16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Nanal</a:t>
            </a:r>
            <a:r>
              <a:rPr lang="pl-PL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(TIFR </a:t>
            </a:r>
            <a:r>
              <a:rPr lang="pl-PL" sz="16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Mumbai</a:t>
            </a:r>
            <a:r>
              <a:rPr lang="pl-PL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), P. </a:t>
            </a:r>
            <a:r>
              <a:rPr lang="pl-PL" sz="16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Napiorkowski</a:t>
            </a:r>
            <a:r>
              <a:rPr lang="pl-PL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(HIL </a:t>
            </a:r>
            <a:r>
              <a:rPr lang="pl-PL" sz="16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Warsaw</a:t>
            </a:r>
            <a:r>
              <a:rPr lang="pl-PL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), M. </a:t>
            </a:r>
            <a:r>
              <a:rPr lang="pl-PL" sz="16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Ploszajczak</a:t>
            </a:r>
            <a:r>
              <a:rPr lang="pl-PL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(GANIL), M. </a:t>
            </a:r>
            <a:r>
              <a:rPr lang="pl-PL" sz="16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Stanoiu</a:t>
            </a:r>
            <a:r>
              <a:rPr lang="pl-PL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(IFIN-HH </a:t>
            </a:r>
            <a:r>
              <a:rPr lang="pl-PL" sz="16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Bucharest</a:t>
            </a:r>
            <a:r>
              <a:rPr lang="pl-PL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), J. Wilson (IPN Orsay)</a:t>
            </a:r>
            <a:endParaRPr dirty="0"/>
          </a:p>
        </p:txBody>
      </p:sp>
      <p:pic>
        <p:nvPicPr>
          <p:cNvPr id="373" name="Google Shape;37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25777" y="78183"/>
            <a:ext cx="1821080" cy="8233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5110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582275" y="609600"/>
            <a:ext cx="1609725" cy="1504950"/>
            <a:chOff x="10582275" y="609600"/>
            <a:chExt cx="1609725" cy="15049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82275" y="1971675"/>
              <a:ext cx="1609725" cy="14287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582275" y="609600"/>
              <a:ext cx="1609725" cy="1371600"/>
            </a:xfrm>
            <a:custGeom>
              <a:avLst/>
              <a:gdLst/>
              <a:ahLst/>
              <a:cxnLst/>
              <a:rect l="l" t="t" r="r" b="b"/>
              <a:pathLst>
                <a:path w="1609725" h="1371600">
                  <a:moveTo>
                    <a:pt x="1609725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1609725" y="1371600"/>
                  </a:lnTo>
                  <a:lnTo>
                    <a:pt x="1609725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3058" y="2228849"/>
            <a:ext cx="5953125" cy="3590925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0" y="5883240"/>
            <a:ext cx="11268075" cy="39946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2984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35"/>
              </a:spcBef>
            </a:pPr>
            <a:r>
              <a:rPr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Simulations:</a:t>
            </a:r>
            <a:r>
              <a:rPr sz="2400" b="1" spc="-6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O.</a:t>
            </a:r>
            <a:r>
              <a:rPr sz="2400" b="1" spc="-4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Stezowski,</a:t>
            </a:r>
            <a:r>
              <a:rPr sz="2400" b="1"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M.C.</a:t>
            </a:r>
            <a:r>
              <a:rPr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2400" b="1"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</a:t>
            </a:r>
            <a:r>
              <a:rPr sz="2400" b="1" spc="-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Labiche</a:t>
            </a:r>
            <a:r>
              <a:rPr sz="2400" b="1" spc="-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sz="2400" b="1" spc="-4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al.</a:t>
            </a: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53262" y="1524000"/>
            <a:ext cx="4333875" cy="35433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229600" y="4371976"/>
            <a:ext cx="3000375" cy="371475"/>
          </a:xfrm>
          <a:prstGeom prst="rect">
            <a:avLst/>
          </a:prstGeom>
          <a:solidFill>
            <a:srgbClr val="FFFFFF"/>
          </a:solidFill>
          <a:ln w="12700">
            <a:solidFill>
              <a:srgbClr val="C1B56B"/>
            </a:solidFill>
          </a:ln>
        </p:spPr>
        <p:txBody>
          <a:bodyPr vert="horz" wrap="square" lIns="0" tIns="24765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95"/>
              </a:spcBef>
            </a:pPr>
            <a:r>
              <a:rPr sz="1800" dirty="0">
                <a:latin typeface="Calibri"/>
                <a:cs typeface="Calibri"/>
              </a:rPr>
              <a:t>Phoswich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FF"/>
                </a:solidFill>
                <a:latin typeface="Calibri"/>
                <a:cs typeface="Calibri"/>
              </a:rPr>
              <a:t>2”</a:t>
            </a:r>
            <a:r>
              <a:rPr sz="1800" spc="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FF"/>
                </a:solidFill>
                <a:latin typeface="Calibri"/>
                <a:cs typeface="Calibri"/>
              </a:rPr>
              <a:t>LaBr3</a:t>
            </a:r>
            <a:r>
              <a:rPr sz="1800" spc="-5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+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0000"/>
                </a:solidFill>
                <a:latin typeface="Calibri"/>
                <a:cs typeface="Calibri"/>
              </a:rPr>
              <a:t>6”NaI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0" y="22549"/>
            <a:ext cx="12166730" cy="1943100"/>
          </a:xfrm>
          <a:prstGeom prst="rect">
            <a:avLst/>
          </a:prstGeom>
          <a:solidFill>
            <a:srgbClr val="FFFFFF"/>
          </a:solidFill>
          <a:ln w="12700">
            <a:solidFill>
              <a:srgbClr val="C1B56B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83820" marR="107314">
              <a:lnSpc>
                <a:spcPct val="101699"/>
              </a:lnSpc>
              <a:spcBef>
                <a:spcPts val="204"/>
              </a:spcBef>
            </a:pP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Extensive</a:t>
            </a:r>
            <a:r>
              <a:rPr sz="2400" b="1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simulation</a:t>
            </a:r>
            <a:r>
              <a:rPr sz="2400" b="1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studies</a:t>
            </a:r>
            <a:r>
              <a:rPr sz="2400" b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have</a:t>
            </a: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been</a:t>
            </a: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performed</a:t>
            </a:r>
            <a:r>
              <a:rPr sz="24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understand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how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Symbol"/>
                <a:cs typeface="Symbol"/>
              </a:rPr>
              <a:t></a:t>
            </a:r>
            <a:r>
              <a:rPr sz="1800" spc="-10" dirty="0">
                <a:latin typeface="Calibri"/>
                <a:cs typeface="Calibri"/>
              </a:rPr>
              <a:t>–rays</a:t>
            </a:r>
            <a:r>
              <a:rPr sz="1800" spc="-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with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energies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from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few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keV </a:t>
            </a:r>
            <a:r>
              <a:rPr sz="1800" dirty="0">
                <a:latin typeface="Calibri"/>
                <a:cs typeface="Calibri"/>
              </a:rPr>
              <a:t>up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50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MeV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absorbed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recovered.</a:t>
            </a:r>
            <a:endParaRPr sz="1800" dirty="0">
              <a:latin typeface="Calibri"/>
              <a:cs typeface="Calibri"/>
            </a:endParaRPr>
          </a:p>
          <a:p>
            <a:pPr marL="83820">
              <a:lnSpc>
                <a:spcPts val="2130"/>
              </a:lnSpc>
              <a:spcBef>
                <a:spcPts val="15"/>
              </a:spcBef>
            </a:pPr>
            <a:r>
              <a:rPr sz="1800" dirty="0">
                <a:latin typeface="Calibri"/>
                <a:cs typeface="Calibri"/>
              </a:rPr>
              <a:t>All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considerations </a:t>
            </a:r>
            <a:r>
              <a:rPr sz="1800" dirty="0">
                <a:latin typeface="Calibri"/>
                <a:cs typeface="Calibri"/>
              </a:rPr>
              <a:t>drive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design</a:t>
            </a:r>
            <a:r>
              <a:rPr sz="1800" b="1" i="1" spc="-3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of</a:t>
            </a:r>
            <a:r>
              <a:rPr sz="1800" b="1" i="1" spc="4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the</a:t>
            </a:r>
            <a:r>
              <a:rPr sz="1800" b="1" i="1" spc="-4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basic</a:t>
            </a:r>
            <a:r>
              <a:rPr sz="1800" b="1" i="1" spc="-5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element</a:t>
            </a:r>
            <a:r>
              <a:rPr sz="1800" b="1" i="1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PARIS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as</a:t>
            </a:r>
            <a:r>
              <a:rPr sz="1800" spc="-10" dirty="0">
                <a:latin typeface="Calibri"/>
                <a:cs typeface="Calibri"/>
              </a:rPr>
              <a:t> composed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of</a:t>
            </a:r>
            <a:endParaRPr sz="1800" dirty="0">
              <a:latin typeface="Calibri"/>
              <a:cs typeface="Calibri"/>
            </a:endParaRPr>
          </a:p>
          <a:p>
            <a:pPr marL="83820">
              <a:lnSpc>
                <a:spcPts val="2825"/>
              </a:lnSpc>
            </a:pPr>
            <a:r>
              <a:rPr sz="2400" b="1" i="1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400" b="1" i="1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Calibri"/>
                <a:cs typeface="Calibri"/>
              </a:rPr>
              <a:t>phoswich</a:t>
            </a:r>
            <a:r>
              <a:rPr sz="2400" b="1" i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Calibri"/>
                <a:cs typeface="Calibri"/>
              </a:rPr>
              <a:t>2”x2”x2”</a:t>
            </a:r>
            <a:r>
              <a:rPr sz="2400" b="1" i="1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Calibri"/>
                <a:cs typeface="Calibri"/>
              </a:rPr>
              <a:t>LaBr3</a:t>
            </a:r>
            <a:r>
              <a:rPr sz="2400" b="1" i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Calibri"/>
                <a:cs typeface="Calibri"/>
              </a:rPr>
              <a:t>(or</a:t>
            </a:r>
            <a:r>
              <a:rPr sz="2400" b="1" i="1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Calibri"/>
                <a:cs typeface="Calibri"/>
              </a:rPr>
              <a:t>CeBr3)</a:t>
            </a:r>
            <a:r>
              <a:rPr sz="2400" b="1" i="1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Calibri"/>
                <a:cs typeface="Calibri"/>
              </a:rPr>
              <a:t>followed</a:t>
            </a:r>
            <a:r>
              <a:rPr sz="2400" b="1" i="1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Calibri"/>
                <a:cs typeface="Calibri"/>
              </a:rPr>
              <a:t>by</a:t>
            </a:r>
            <a:r>
              <a:rPr sz="2400" b="1" i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Calibri"/>
                <a:cs typeface="Calibri"/>
              </a:rPr>
              <a:t>2”x2”x6”</a:t>
            </a:r>
            <a:r>
              <a:rPr sz="2400" b="1" i="1" spc="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i="1" spc="-20" dirty="0">
                <a:solidFill>
                  <a:srgbClr val="FF0000"/>
                </a:solidFill>
                <a:latin typeface="Calibri"/>
                <a:cs typeface="Calibri"/>
              </a:rPr>
              <a:t>NaI</a:t>
            </a:r>
            <a:r>
              <a:rPr sz="1800" b="1" i="1" spc="-20" dirty="0">
                <a:latin typeface="Calibri"/>
                <a:cs typeface="Calibri"/>
              </a:rPr>
              <a:t>.</a:t>
            </a:r>
            <a:endParaRPr sz="1800" dirty="0">
              <a:latin typeface="Calibri"/>
              <a:cs typeface="Calibri"/>
            </a:endParaRPr>
          </a:p>
          <a:p>
            <a:pPr marL="83820">
              <a:lnSpc>
                <a:spcPts val="2255"/>
              </a:lnSpc>
            </a:pPr>
            <a:r>
              <a:rPr sz="1800" dirty="0">
                <a:latin typeface="Calibri"/>
                <a:cs typeface="Calibri"/>
              </a:rPr>
              <a:t>placed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reasonable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distance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(ca.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20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cm)</a:t>
            </a:r>
            <a:r>
              <a:rPr sz="1800" spc="409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from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target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position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gives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FF0000"/>
                </a:solidFill>
                <a:latin typeface="Calibri"/>
                <a:cs typeface="Calibri"/>
              </a:rPr>
              <a:t>4</a:t>
            </a:r>
            <a:r>
              <a:rPr sz="1900" b="1" i="1" dirty="0">
                <a:solidFill>
                  <a:srgbClr val="FF0000"/>
                </a:solidFill>
                <a:latin typeface="Symbol"/>
                <a:cs typeface="Symbol"/>
              </a:rPr>
              <a:t></a:t>
            </a:r>
            <a:r>
              <a:rPr sz="1900" spc="-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FF0000"/>
                </a:solidFill>
                <a:latin typeface="Calibri"/>
                <a:cs typeface="Calibri"/>
              </a:rPr>
              <a:t>array</a:t>
            </a:r>
            <a:r>
              <a:rPr sz="1800" b="1" i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composed</a:t>
            </a:r>
            <a:r>
              <a:rPr sz="1800" b="1" i="1" spc="-4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of</a:t>
            </a:r>
            <a:r>
              <a:rPr sz="1800" b="1" i="1" spc="-15" dirty="0"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FF0000"/>
                </a:solidFill>
                <a:latin typeface="Calibri"/>
                <a:cs typeface="Calibri"/>
              </a:rPr>
              <a:t>ca.</a:t>
            </a:r>
            <a:r>
              <a:rPr sz="1800" b="1" i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FF0000"/>
                </a:solidFill>
                <a:latin typeface="Calibri"/>
                <a:cs typeface="Calibri"/>
              </a:rPr>
              <a:t>200</a:t>
            </a:r>
            <a:r>
              <a:rPr sz="1800" b="1" i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1800" b="1" i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i="1" spc="-10" dirty="0">
                <a:solidFill>
                  <a:srgbClr val="FF0000"/>
                </a:solidFill>
                <a:latin typeface="Calibri"/>
                <a:cs typeface="Calibri"/>
              </a:rPr>
              <a:t>elements</a:t>
            </a:r>
            <a:endParaRPr sz="1800" dirty="0">
              <a:latin typeface="Calibri"/>
              <a:cs typeface="Calibri"/>
            </a:endParaRPr>
          </a:p>
          <a:p>
            <a:pPr marL="83820">
              <a:lnSpc>
                <a:spcPts val="2160"/>
              </a:lnSpc>
            </a:pPr>
            <a:r>
              <a:rPr sz="1800" dirty="0">
                <a:latin typeface="Calibri"/>
                <a:cs typeface="Calibri"/>
              </a:rPr>
              <a:t>for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optimal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characteristics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b="1" i="1" spc="-10" dirty="0">
                <a:latin typeface="Calibri"/>
                <a:cs typeface="Calibri"/>
              </a:rPr>
              <a:t>non-</a:t>
            </a:r>
            <a:r>
              <a:rPr sz="1800" b="1" i="1" dirty="0">
                <a:latin typeface="Calibri"/>
                <a:cs typeface="Calibri"/>
              </a:rPr>
              <a:t>relativistic</a:t>
            </a:r>
            <a:r>
              <a:rPr sz="1800" b="1" i="1" spc="-6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domain</a:t>
            </a:r>
            <a:r>
              <a:rPr sz="1800" b="1" i="1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</a:t>
            </a:r>
            <a:r>
              <a:rPr sz="1800" dirty="0">
                <a:latin typeface="Symbol"/>
                <a:cs typeface="Symbol"/>
              </a:rPr>
              <a:t>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&lt;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10%).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82275" y="1971675"/>
            <a:ext cx="1609725" cy="14287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9200" y="5562600"/>
            <a:ext cx="1419225" cy="116205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38425" y="5572125"/>
            <a:ext cx="1809750" cy="1152525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455612" y="169926"/>
            <a:ext cx="11671935" cy="5337175"/>
            <a:chOff x="455612" y="169926"/>
            <a:chExt cx="11671935" cy="5337175"/>
          </a:xfrm>
        </p:grpSpPr>
        <p:sp>
          <p:nvSpPr>
            <p:cNvPr id="9" name="object 9"/>
            <p:cNvSpPr/>
            <p:nvPr/>
          </p:nvSpPr>
          <p:spPr>
            <a:xfrm>
              <a:off x="461962" y="176276"/>
              <a:ext cx="11659235" cy="5324475"/>
            </a:xfrm>
            <a:custGeom>
              <a:avLst/>
              <a:gdLst/>
              <a:ahLst/>
              <a:cxnLst/>
              <a:rect l="l" t="t" r="r" b="b"/>
              <a:pathLst>
                <a:path w="11659235" h="5324475">
                  <a:moveTo>
                    <a:pt x="10771187" y="0"/>
                  </a:moveTo>
                  <a:lnTo>
                    <a:pt x="887412" y="0"/>
                  </a:lnTo>
                  <a:lnTo>
                    <a:pt x="838723" y="1312"/>
                  </a:lnTo>
                  <a:lnTo>
                    <a:pt x="790721" y="5206"/>
                  </a:lnTo>
                  <a:lnTo>
                    <a:pt x="743472" y="11613"/>
                  </a:lnTo>
                  <a:lnTo>
                    <a:pt x="697045" y="20465"/>
                  </a:lnTo>
                  <a:lnTo>
                    <a:pt x="651507" y="31695"/>
                  </a:lnTo>
                  <a:lnTo>
                    <a:pt x="606925" y="45235"/>
                  </a:lnTo>
                  <a:lnTo>
                    <a:pt x="563369" y="61017"/>
                  </a:lnTo>
                  <a:lnTo>
                    <a:pt x="520904" y="78975"/>
                  </a:lnTo>
                  <a:lnTo>
                    <a:pt x="479600" y="99039"/>
                  </a:lnTo>
                  <a:lnTo>
                    <a:pt x="439523" y="121143"/>
                  </a:lnTo>
                  <a:lnTo>
                    <a:pt x="400741" y="145219"/>
                  </a:lnTo>
                  <a:lnTo>
                    <a:pt x="363323" y="171200"/>
                  </a:lnTo>
                  <a:lnTo>
                    <a:pt x="327335" y="199016"/>
                  </a:lnTo>
                  <a:lnTo>
                    <a:pt x="292845" y="228602"/>
                  </a:lnTo>
                  <a:lnTo>
                    <a:pt x="259921" y="259889"/>
                  </a:lnTo>
                  <a:lnTo>
                    <a:pt x="228631" y="292810"/>
                  </a:lnTo>
                  <a:lnTo>
                    <a:pt x="199042" y="327296"/>
                  </a:lnTo>
                  <a:lnTo>
                    <a:pt x="171222" y="363281"/>
                  </a:lnTo>
                  <a:lnTo>
                    <a:pt x="145239" y="400697"/>
                  </a:lnTo>
                  <a:lnTo>
                    <a:pt x="121160" y="439476"/>
                  </a:lnTo>
                  <a:lnTo>
                    <a:pt x="99053" y="479550"/>
                  </a:lnTo>
                  <a:lnTo>
                    <a:pt x="78986" y="520852"/>
                  </a:lnTo>
                  <a:lnTo>
                    <a:pt x="61026" y="563314"/>
                  </a:lnTo>
                  <a:lnTo>
                    <a:pt x="45241" y="606868"/>
                  </a:lnTo>
                  <a:lnTo>
                    <a:pt x="31700" y="651448"/>
                  </a:lnTo>
                  <a:lnTo>
                    <a:pt x="20468" y="696984"/>
                  </a:lnTo>
                  <a:lnTo>
                    <a:pt x="11615" y="743410"/>
                  </a:lnTo>
                  <a:lnTo>
                    <a:pt x="5207" y="790658"/>
                  </a:lnTo>
                  <a:lnTo>
                    <a:pt x="1313" y="838660"/>
                  </a:lnTo>
                  <a:lnTo>
                    <a:pt x="0" y="887349"/>
                  </a:lnTo>
                  <a:lnTo>
                    <a:pt x="0" y="4436999"/>
                  </a:lnTo>
                  <a:lnTo>
                    <a:pt x="1313" y="4485687"/>
                  </a:lnTo>
                  <a:lnTo>
                    <a:pt x="5207" y="4533691"/>
                  </a:lnTo>
                  <a:lnTo>
                    <a:pt x="11615" y="4580940"/>
                  </a:lnTo>
                  <a:lnTo>
                    <a:pt x="20468" y="4627369"/>
                  </a:lnTo>
                  <a:lnTo>
                    <a:pt x="31700" y="4672909"/>
                  </a:lnTo>
                  <a:lnTo>
                    <a:pt x="45241" y="4717492"/>
                  </a:lnTo>
                  <a:lnTo>
                    <a:pt x="61026" y="4761050"/>
                  </a:lnTo>
                  <a:lnTo>
                    <a:pt x="78986" y="4803517"/>
                  </a:lnTo>
                  <a:lnTo>
                    <a:pt x="99053" y="4844824"/>
                  </a:lnTo>
                  <a:lnTo>
                    <a:pt x="121160" y="4884904"/>
                  </a:lnTo>
                  <a:lnTo>
                    <a:pt x="145239" y="4923689"/>
                  </a:lnTo>
                  <a:lnTo>
                    <a:pt x="171222" y="4961110"/>
                  </a:lnTo>
                  <a:lnTo>
                    <a:pt x="199042" y="4997101"/>
                  </a:lnTo>
                  <a:lnTo>
                    <a:pt x="228631" y="5031594"/>
                  </a:lnTo>
                  <a:lnTo>
                    <a:pt x="259921" y="5064521"/>
                  </a:lnTo>
                  <a:lnTo>
                    <a:pt x="292845" y="5095815"/>
                  </a:lnTo>
                  <a:lnTo>
                    <a:pt x="327335" y="5125407"/>
                  </a:lnTo>
                  <a:lnTo>
                    <a:pt x="363323" y="5153230"/>
                  </a:lnTo>
                  <a:lnTo>
                    <a:pt x="400741" y="5179216"/>
                  </a:lnTo>
                  <a:lnTo>
                    <a:pt x="439523" y="5203298"/>
                  </a:lnTo>
                  <a:lnTo>
                    <a:pt x="479600" y="5225407"/>
                  </a:lnTo>
                  <a:lnTo>
                    <a:pt x="520904" y="5245477"/>
                  </a:lnTo>
                  <a:lnTo>
                    <a:pt x="563369" y="5263439"/>
                  </a:lnTo>
                  <a:lnTo>
                    <a:pt x="606925" y="5279226"/>
                  </a:lnTo>
                  <a:lnTo>
                    <a:pt x="651507" y="5292770"/>
                  </a:lnTo>
                  <a:lnTo>
                    <a:pt x="697045" y="5304003"/>
                  </a:lnTo>
                  <a:lnTo>
                    <a:pt x="743472" y="5312858"/>
                  </a:lnTo>
                  <a:lnTo>
                    <a:pt x="790721" y="5319266"/>
                  </a:lnTo>
                  <a:lnTo>
                    <a:pt x="838723" y="5323161"/>
                  </a:lnTo>
                  <a:lnTo>
                    <a:pt x="887412" y="5324475"/>
                  </a:lnTo>
                  <a:lnTo>
                    <a:pt x="10771187" y="5324475"/>
                  </a:lnTo>
                  <a:lnTo>
                    <a:pt x="10819876" y="5323161"/>
                  </a:lnTo>
                  <a:lnTo>
                    <a:pt x="10867879" y="5319266"/>
                  </a:lnTo>
                  <a:lnTo>
                    <a:pt x="10915129" y="5312858"/>
                  </a:lnTo>
                  <a:lnTo>
                    <a:pt x="10961557" y="5304003"/>
                  </a:lnTo>
                  <a:lnTo>
                    <a:pt x="11007097" y="5292770"/>
                  </a:lnTo>
                  <a:lnTo>
                    <a:pt x="11051680" y="5279226"/>
                  </a:lnTo>
                  <a:lnTo>
                    <a:pt x="11095239" y="5263439"/>
                  </a:lnTo>
                  <a:lnTo>
                    <a:pt x="11137706" y="5245477"/>
                  </a:lnTo>
                  <a:lnTo>
                    <a:pt x="11179013" y="5225407"/>
                  </a:lnTo>
                  <a:lnTo>
                    <a:pt x="11219092" y="5203298"/>
                  </a:lnTo>
                  <a:lnTo>
                    <a:pt x="11257877" y="5179216"/>
                  </a:lnTo>
                  <a:lnTo>
                    <a:pt x="11295299" y="5153230"/>
                  </a:lnTo>
                  <a:lnTo>
                    <a:pt x="11331290" y="5125407"/>
                  </a:lnTo>
                  <a:lnTo>
                    <a:pt x="11365783" y="5095815"/>
                  </a:lnTo>
                  <a:lnTo>
                    <a:pt x="11398710" y="5064521"/>
                  </a:lnTo>
                  <a:lnTo>
                    <a:pt x="11430003" y="5031594"/>
                  </a:lnTo>
                  <a:lnTo>
                    <a:pt x="11459595" y="4997101"/>
                  </a:lnTo>
                  <a:lnTo>
                    <a:pt x="11487418" y="4961110"/>
                  </a:lnTo>
                  <a:lnTo>
                    <a:pt x="11513404" y="4923689"/>
                  </a:lnTo>
                  <a:lnTo>
                    <a:pt x="11537486" y="4884904"/>
                  </a:lnTo>
                  <a:lnTo>
                    <a:pt x="11559596" y="4844824"/>
                  </a:lnTo>
                  <a:lnTo>
                    <a:pt x="11579665" y="4803517"/>
                  </a:lnTo>
                  <a:lnTo>
                    <a:pt x="11597628" y="4761050"/>
                  </a:lnTo>
                  <a:lnTo>
                    <a:pt x="11613414" y="4717492"/>
                  </a:lnTo>
                  <a:lnTo>
                    <a:pt x="11626958" y="4672909"/>
                  </a:lnTo>
                  <a:lnTo>
                    <a:pt x="11638191" y="4627369"/>
                  </a:lnTo>
                  <a:lnTo>
                    <a:pt x="11647046" y="4580940"/>
                  </a:lnTo>
                  <a:lnTo>
                    <a:pt x="11653455" y="4533691"/>
                  </a:lnTo>
                  <a:lnTo>
                    <a:pt x="11657350" y="4485687"/>
                  </a:lnTo>
                  <a:lnTo>
                    <a:pt x="11658663" y="4436999"/>
                  </a:lnTo>
                  <a:lnTo>
                    <a:pt x="11658663" y="887349"/>
                  </a:lnTo>
                  <a:lnTo>
                    <a:pt x="11657350" y="838660"/>
                  </a:lnTo>
                  <a:lnTo>
                    <a:pt x="11653455" y="790658"/>
                  </a:lnTo>
                  <a:lnTo>
                    <a:pt x="11647046" y="743410"/>
                  </a:lnTo>
                  <a:lnTo>
                    <a:pt x="11638191" y="696984"/>
                  </a:lnTo>
                  <a:lnTo>
                    <a:pt x="11626958" y="651448"/>
                  </a:lnTo>
                  <a:lnTo>
                    <a:pt x="11613414" y="606868"/>
                  </a:lnTo>
                  <a:lnTo>
                    <a:pt x="11597628" y="563314"/>
                  </a:lnTo>
                  <a:lnTo>
                    <a:pt x="11579665" y="520852"/>
                  </a:lnTo>
                  <a:lnTo>
                    <a:pt x="11559596" y="479550"/>
                  </a:lnTo>
                  <a:lnTo>
                    <a:pt x="11537486" y="439476"/>
                  </a:lnTo>
                  <a:lnTo>
                    <a:pt x="11513404" y="400697"/>
                  </a:lnTo>
                  <a:lnTo>
                    <a:pt x="11487418" y="363281"/>
                  </a:lnTo>
                  <a:lnTo>
                    <a:pt x="11459595" y="327296"/>
                  </a:lnTo>
                  <a:lnTo>
                    <a:pt x="11430003" y="292810"/>
                  </a:lnTo>
                  <a:lnTo>
                    <a:pt x="11398710" y="259889"/>
                  </a:lnTo>
                  <a:lnTo>
                    <a:pt x="11365783" y="228602"/>
                  </a:lnTo>
                  <a:lnTo>
                    <a:pt x="11331290" y="199016"/>
                  </a:lnTo>
                  <a:lnTo>
                    <a:pt x="11295299" y="171200"/>
                  </a:lnTo>
                  <a:lnTo>
                    <a:pt x="11257877" y="145219"/>
                  </a:lnTo>
                  <a:lnTo>
                    <a:pt x="11219092" y="121143"/>
                  </a:lnTo>
                  <a:lnTo>
                    <a:pt x="11179013" y="99039"/>
                  </a:lnTo>
                  <a:lnTo>
                    <a:pt x="11137706" y="78975"/>
                  </a:lnTo>
                  <a:lnTo>
                    <a:pt x="11095239" y="61017"/>
                  </a:lnTo>
                  <a:lnTo>
                    <a:pt x="11051680" y="45235"/>
                  </a:lnTo>
                  <a:lnTo>
                    <a:pt x="11007097" y="31695"/>
                  </a:lnTo>
                  <a:lnTo>
                    <a:pt x="10961557" y="20465"/>
                  </a:lnTo>
                  <a:lnTo>
                    <a:pt x="10915129" y="11613"/>
                  </a:lnTo>
                  <a:lnTo>
                    <a:pt x="10867879" y="5206"/>
                  </a:lnTo>
                  <a:lnTo>
                    <a:pt x="10819876" y="1312"/>
                  </a:lnTo>
                  <a:lnTo>
                    <a:pt x="10771187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61962" y="176276"/>
              <a:ext cx="11659235" cy="5324475"/>
            </a:xfrm>
            <a:custGeom>
              <a:avLst/>
              <a:gdLst/>
              <a:ahLst/>
              <a:cxnLst/>
              <a:rect l="l" t="t" r="r" b="b"/>
              <a:pathLst>
                <a:path w="11659235" h="5324475">
                  <a:moveTo>
                    <a:pt x="0" y="887349"/>
                  </a:moveTo>
                  <a:lnTo>
                    <a:pt x="1313" y="838660"/>
                  </a:lnTo>
                  <a:lnTo>
                    <a:pt x="5207" y="790658"/>
                  </a:lnTo>
                  <a:lnTo>
                    <a:pt x="11615" y="743410"/>
                  </a:lnTo>
                  <a:lnTo>
                    <a:pt x="20468" y="696984"/>
                  </a:lnTo>
                  <a:lnTo>
                    <a:pt x="31700" y="651448"/>
                  </a:lnTo>
                  <a:lnTo>
                    <a:pt x="45241" y="606868"/>
                  </a:lnTo>
                  <a:lnTo>
                    <a:pt x="61026" y="563314"/>
                  </a:lnTo>
                  <a:lnTo>
                    <a:pt x="78986" y="520852"/>
                  </a:lnTo>
                  <a:lnTo>
                    <a:pt x="99053" y="479550"/>
                  </a:lnTo>
                  <a:lnTo>
                    <a:pt x="121160" y="439476"/>
                  </a:lnTo>
                  <a:lnTo>
                    <a:pt x="145239" y="400697"/>
                  </a:lnTo>
                  <a:lnTo>
                    <a:pt x="171222" y="363281"/>
                  </a:lnTo>
                  <a:lnTo>
                    <a:pt x="199042" y="327296"/>
                  </a:lnTo>
                  <a:lnTo>
                    <a:pt x="228631" y="292810"/>
                  </a:lnTo>
                  <a:lnTo>
                    <a:pt x="259921" y="259889"/>
                  </a:lnTo>
                  <a:lnTo>
                    <a:pt x="292845" y="228602"/>
                  </a:lnTo>
                  <a:lnTo>
                    <a:pt x="327335" y="199016"/>
                  </a:lnTo>
                  <a:lnTo>
                    <a:pt x="363323" y="171200"/>
                  </a:lnTo>
                  <a:lnTo>
                    <a:pt x="400741" y="145219"/>
                  </a:lnTo>
                  <a:lnTo>
                    <a:pt x="439523" y="121143"/>
                  </a:lnTo>
                  <a:lnTo>
                    <a:pt x="479600" y="99039"/>
                  </a:lnTo>
                  <a:lnTo>
                    <a:pt x="520904" y="78975"/>
                  </a:lnTo>
                  <a:lnTo>
                    <a:pt x="563369" y="61017"/>
                  </a:lnTo>
                  <a:lnTo>
                    <a:pt x="606925" y="45235"/>
                  </a:lnTo>
                  <a:lnTo>
                    <a:pt x="651507" y="31695"/>
                  </a:lnTo>
                  <a:lnTo>
                    <a:pt x="697045" y="20465"/>
                  </a:lnTo>
                  <a:lnTo>
                    <a:pt x="743472" y="11613"/>
                  </a:lnTo>
                  <a:lnTo>
                    <a:pt x="790721" y="5206"/>
                  </a:lnTo>
                  <a:lnTo>
                    <a:pt x="838723" y="1312"/>
                  </a:lnTo>
                  <a:lnTo>
                    <a:pt x="887412" y="0"/>
                  </a:lnTo>
                  <a:lnTo>
                    <a:pt x="10771187" y="0"/>
                  </a:lnTo>
                  <a:lnTo>
                    <a:pt x="10819876" y="1312"/>
                  </a:lnTo>
                  <a:lnTo>
                    <a:pt x="10867879" y="5206"/>
                  </a:lnTo>
                  <a:lnTo>
                    <a:pt x="10915129" y="11613"/>
                  </a:lnTo>
                  <a:lnTo>
                    <a:pt x="10961557" y="20465"/>
                  </a:lnTo>
                  <a:lnTo>
                    <a:pt x="11007097" y="31695"/>
                  </a:lnTo>
                  <a:lnTo>
                    <a:pt x="11051680" y="45235"/>
                  </a:lnTo>
                  <a:lnTo>
                    <a:pt x="11095239" y="61017"/>
                  </a:lnTo>
                  <a:lnTo>
                    <a:pt x="11137706" y="78975"/>
                  </a:lnTo>
                  <a:lnTo>
                    <a:pt x="11179013" y="99039"/>
                  </a:lnTo>
                  <a:lnTo>
                    <a:pt x="11219092" y="121143"/>
                  </a:lnTo>
                  <a:lnTo>
                    <a:pt x="11257877" y="145219"/>
                  </a:lnTo>
                  <a:lnTo>
                    <a:pt x="11295299" y="171200"/>
                  </a:lnTo>
                  <a:lnTo>
                    <a:pt x="11331290" y="199016"/>
                  </a:lnTo>
                  <a:lnTo>
                    <a:pt x="11365783" y="228602"/>
                  </a:lnTo>
                  <a:lnTo>
                    <a:pt x="11398710" y="259889"/>
                  </a:lnTo>
                  <a:lnTo>
                    <a:pt x="11430003" y="292810"/>
                  </a:lnTo>
                  <a:lnTo>
                    <a:pt x="11459595" y="327296"/>
                  </a:lnTo>
                  <a:lnTo>
                    <a:pt x="11487418" y="363281"/>
                  </a:lnTo>
                  <a:lnTo>
                    <a:pt x="11513404" y="400697"/>
                  </a:lnTo>
                  <a:lnTo>
                    <a:pt x="11537486" y="439476"/>
                  </a:lnTo>
                  <a:lnTo>
                    <a:pt x="11559596" y="479550"/>
                  </a:lnTo>
                  <a:lnTo>
                    <a:pt x="11579665" y="520852"/>
                  </a:lnTo>
                  <a:lnTo>
                    <a:pt x="11597628" y="563314"/>
                  </a:lnTo>
                  <a:lnTo>
                    <a:pt x="11613414" y="606868"/>
                  </a:lnTo>
                  <a:lnTo>
                    <a:pt x="11626958" y="651448"/>
                  </a:lnTo>
                  <a:lnTo>
                    <a:pt x="11638191" y="696984"/>
                  </a:lnTo>
                  <a:lnTo>
                    <a:pt x="11647046" y="743410"/>
                  </a:lnTo>
                  <a:lnTo>
                    <a:pt x="11653455" y="790658"/>
                  </a:lnTo>
                  <a:lnTo>
                    <a:pt x="11657350" y="838660"/>
                  </a:lnTo>
                  <a:lnTo>
                    <a:pt x="11658663" y="887349"/>
                  </a:lnTo>
                  <a:lnTo>
                    <a:pt x="11658663" y="4436999"/>
                  </a:lnTo>
                  <a:lnTo>
                    <a:pt x="11657350" y="4485687"/>
                  </a:lnTo>
                  <a:lnTo>
                    <a:pt x="11653455" y="4533691"/>
                  </a:lnTo>
                  <a:lnTo>
                    <a:pt x="11647046" y="4580940"/>
                  </a:lnTo>
                  <a:lnTo>
                    <a:pt x="11638191" y="4627369"/>
                  </a:lnTo>
                  <a:lnTo>
                    <a:pt x="11626958" y="4672909"/>
                  </a:lnTo>
                  <a:lnTo>
                    <a:pt x="11613414" y="4717492"/>
                  </a:lnTo>
                  <a:lnTo>
                    <a:pt x="11597628" y="4761050"/>
                  </a:lnTo>
                  <a:lnTo>
                    <a:pt x="11579665" y="4803517"/>
                  </a:lnTo>
                  <a:lnTo>
                    <a:pt x="11559596" y="4844824"/>
                  </a:lnTo>
                  <a:lnTo>
                    <a:pt x="11537486" y="4884904"/>
                  </a:lnTo>
                  <a:lnTo>
                    <a:pt x="11513404" y="4923689"/>
                  </a:lnTo>
                  <a:lnTo>
                    <a:pt x="11487418" y="4961110"/>
                  </a:lnTo>
                  <a:lnTo>
                    <a:pt x="11459595" y="4997101"/>
                  </a:lnTo>
                  <a:lnTo>
                    <a:pt x="11430003" y="5031594"/>
                  </a:lnTo>
                  <a:lnTo>
                    <a:pt x="11398710" y="5064521"/>
                  </a:lnTo>
                  <a:lnTo>
                    <a:pt x="11365783" y="5095815"/>
                  </a:lnTo>
                  <a:lnTo>
                    <a:pt x="11331290" y="5125407"/>
                  </a:lnTo>
                  <a:lnTo>
                    <a:pt x="11295299" y="5153230"/>
                  </a:lnTo>
                  <a:lnTo>
                    <a:pt x="11257877" y="5179216"/>
                  </a:lnTo>
                  <a:lnTo>
                    <a:pt x="11219092" y="5203298"/>
                  </a:lnTo>
                  <a:lnTo>
                    <a:pt x="11179013" y="5225407"/>
                  </a:lnTo>
                  <a:lnTo>
                    <a:pt x="11137706" y="5245477"/>
                  </a:lnTo>
                  <a:lnTo>
                    <a:pt x="11095239" y="5263439"/>
                  </a:lnTo>
                  <a:lnTo>
                    <a:pt x="11051680" y="5279226"/>
                  </a:lnTo>
                  <a:lnTo>
                    <a:pt x="11007097" y="5292770"/>
                  </a:lnTo>
                  <a:lnTo>
                    <a:pt x="10961557" y="5304003"/>
                  </a:lnTo>
                  <a:lnTo>
                    <a:pt x="10915129" y="5312858"/>
                  </a:lnTo>
                  <a:lnTo>
                    <a:pt x="10867879" y="5319266"/>
                  </a:lnTo>
                  <a:lnTo>
                    <a:pt x="10819876" y="5323161"/>
                  </a:lnTo>
                  <a:lnTo>
                    <a:pt x="10771187" y="5324475"/>
                  </a:lnTo>
                  <a:lnTo>
                    <a:pt x="887412" y="5324475"/>
                  </a:lnTo>
                  <a:lnTo>
                    <a:pt x="838723" y="5323161"/>
                  </a:lnTo>
                  <a:lnTo>
                    <a:pt x="790721" y="5319266"/>
                  </a:lnTo>
                  <a:lnTo>
                    <a:pt x="743472" y="5312858"/>
                  </a:lnTo>
                  <a:lnTo>
                    <a:pt x="697045" y="5304003"/>
                  </a:lnTo>
                  <a:lnTo>
                    <a:pt x="651507" y="5292770"/>
                  </a:lnTo>
                  <a:lnTo>
                    <a:pt x="606925" y="5279226"/>
                  </a:lnTo>
                  <a:lnTo>
                    <a:pt x="563369" y="5263439"/>
                  </a:lnTo>
                  <a:lnTo>
                    <a:pt x="520904" y="5245477"/>
                  </a:lnTo>
                  <a:lnTo>
                    <a:pt x="479600" y="5225407"/>
                  </a:lnTo>
                  <a:lnTo>
                    <a:pt x="439523" y="5203298"/>
                  </a:lnTo>
                  <a:lnTo>
                    <a:pt x="400741" y="5179216"/>
                  </a:lnTo>
                  <a:lnTo>
                    <a:pt x="363323" y="5153230"/>
                  </a:lnTo>
                  <a:lnTo>
                    <a:pt x="327335" y="5125407"/>
                  </a:lnTo>
                  <a:lnTo>
                    <a:pt x="292845" y="5095815"/>
                  </a:lnTo>
                  <a:lnTo>
                    <a:pt x="259921" y="5064521"/>
                  </a:lnTo>
                  <a:lnTo>
                    <a:pt x="228631" y="5031594"/>
                  </a:lnTo>
                  <a:lnTo>
                    <a:pt x="199042" y="4997101"/>
                  </a:lnTo>
                  <a:lnTo>
                    <a:pt x="171222" y="4961110"/>
                  </a:lnTo>
                  <a:lnTo>
                    <a:pt x="145239" y="4923689"/>
                  </a:lnTo>
                  <a:lnTo>
                    <a:pt x="121160" y="4884904"/>
                  </a:lnTo>
                  <a:lnTo>
                    <a:pt x="99053" y="4844824"/>
                  </a:lnTo>
                  <a:lnTo>
                    <a:pt x="78986" y="4803517"/>
                  </a:lnTo>
                  <a:lnTo>
                    <a:pt x="61026" y="4761050"/>
                  </a:lnTo>
                  <a:lnTo>
                    <a:pt x="45241" y="4717492"/>
                  </a:lnTo>
                  <a:lnTo>
                    <a:pt x="31700" y="4672909"/>
                  </a:lnTo>
                  <a:lnTo>
                    <a:pt x="20468" y="4627369"/>
                  </a:lnTo>
                  <a:lnTo>
                    <a:pt x="11615" y="4580940"/>
                  </a:lnTo>
                  <a:lnTo>
                    <a:pt x="5207" y="4533691"/>
                  </a:lnTo>
                  <a:lnTo>
                    <a:pt x="1313" y="4485687"/>
                  </a:lnTo>
                  <a:lnTo>
                    <a:pt x="0" y="4436999"/>
                  </a:lnTo>
                  <a:lnTo>
                    <a:pt x="0" y="887349"/>
                  </a:lnTo>
                  <a:close/>
                </a:path>
              </a:pathLst>
            </a:custGeom>
            <a:ln w="12700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841500" y="1586737"/>
              <a:ext cx="7411084" cy="2771775"/>
            </a:xfrm>
            <a:custGeom>
              <a:avLst/>
              <a:gdLst/>
              <a:ahLst/>
              <a:cxnLst/>
              <a:rect l="l" t="t" r="r" b="b"/>
              <a:pathLst>
                <a:path w="7411084" h="2771775">
                  <a:moveTo>
                    <a:pt x="6709283" y="2702052"/>
                  </a:moveTo>
                  <a:lnTo>
                    <a:pt x="6506083" y="2547112"/>
                  </a:lnTo>
                  <a:lnTo>
                    <a:pt x="6541783" y="2631389"/>
                  </a:lnTo>
                  <a:lnTo>
                    <a:pt x="299847" y="1445260"/>
                  </a:lnTo>
                  <a:lnTo>
                    <a:pt x="285623" y="1520190"/>
                  </a:lnTo>
                  <a:lnTo>
                    <a:pt x="6527546" y="2706319"/>
                  </a:lnTo>
                  <a:lnTo>
                    <a:pt x="6559664" y="2673616"/>
                  </a:lnTo>
                  <a:lnTo>
                    <a:pt x="6527546" y="2706319"/>
                  </a:lnTo>
                  <a:lnTo>
                    <a:pt x="6463411" y="2771648"/>
                  </a:lnTo>
                  <a:lnTo>
                    <a:pt x="6677419" y="2711069"/>
                  </a:lnTo>
                  <a:lnTo>
                    <a:pt x="6709283" y="2702052"/>
                  </a:lnTo>
                  <a:close/>
                </a:path>
                <a:path w="7411084" h="2771775">
                  <a:moveTo>
                    <a:pt x="7260933" y="98513"/>
                  </a:moveTo>
                  <a:lnTo>
                    <a:pt x="7229043" y="65620"/>
                  </a:lnTo>
                  <a:lnTo>
                    <a:pt x="0" y="1407414"/>
                  </a:lnTo>
                  <a:lnTo>
                    <a:pt x="13970" y="1482344"/>
                  </a:lnTo>
                  <a:lnTo>
                    <a:pt x="7242962" y="140538"/>
                  </a:lnTo>
                  <a:lnTo>
                    <a:pt x="7260933" y="98513"/>
                  </a:lnTo>
                  <a:close/>
                </a:path>
                <a:path w="7411084" h="2771775">
                  <a:moveTo>
                    <a:pt x="7410831" y="70612"/>
                  </a:moveTo>
                  <a:lnTo>
                    <a:pt x="7377252" y="60960"/>
                  </a:lnTo>
                  <a:lnTo>
                    <a:pt x="7165213" y="0"/>
                  </a:lnTo>
                  <a:lnTo>
                    <a:pt x="7229043" y="65620"/>
                  </a:lnTo>
                  <a:lnTo>
                    <a:pt x="7261047" y="98513"/>
                  </a:lnTo>
                  <a:lnTo>
                    <a:pt x="7242962" y="140538"/>
                  </a:lnTo>
                  <a:lnTo>
                    <a:pt x="7206996" y="224663"/>
                  </a:lnTo>
                  <a:lnTo>
                    <a:pt x="7410831" y="706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48175" y="3257549"/>
              <a:ext cx="1914525" cy="221932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57650" y="838199"/>
              <a:ext cx="3571875" cy="25908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2925" y="2143124"/>
              <a:ext cx="1809750" cy="257175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67725" y="3047999"/>
              <a:ext cx="1876425" cy="159067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010650" y="266700"/>
              <a:ext cx="2085975" cy="1905000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528637" y="1776476"/>
            <a:ext cx="2019300" cy="304800"/>
          </a:xfrm>
          <a:prstGeom prst="rect">
            <a:avLst/>
          </a:prstGeom>
          <a:solidFill>
            <a:srgbClr val="9D360D"/>
          </a:solidFill>
          <a:ln w="9525">
            <a:solidFill>
              <a:srgbClr val="4AAE73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55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‘Ideal’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spherical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634101" y="3414776"/>
            <a:ext cx="1362075" cy="314325"/>
          </a:xfrm>
          <a:prstGeom prst="rect">
            <a:avLst/>
          </a:prstGeom>
          <a:solidFill>
            <a:srgbClr val="9D360D"/>
          </a:solidFill>
          <a:ln w="9525">
            <a:solidFill>
              <a:srgbClr val="9D360D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20"/>
              </a:lnSpc>
            </a:pP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‘radial’-like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8100" y="190500"/>
            <a:ext cx="11963400" cy="4762500"/>
            <a:chOff x="38100" y="152400"/>
            <a:chExt cx="11963400" cy="4762500"/>
          </a:xfrm>
        </p:grpSpPr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609850" y="3429000"/>
              <a:ext cx="1676400" cy="148590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163175" y="1924050"/>
              <a:ext cx="1838325" cy="1933575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38100" y="152400"/>
              <a:ext cx="5596001" cy="690497"/>
            </a:xfrm>
            <a:custGeom>
              <a:avLst/>
              <a:gdLst/>
              <a:ahLst/>
              <a:cxnLst/>
              <a:rect l="l" t="t" r="r" b="b"/>
              <a:pathLst>
                <a:path w="4362450" h="1143000">
                  <a:moveTo>
                    <a:pt x="436245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4362450" y="1143000"/>
                  </a:lnTo>
                  <a:lnTo>
                    <a:pt x="4362450" y="0"/>
                  </a:lnTo>
                  <a:close/>
                </a:path>
              </a:pathLst>
            </a:custGeom>
            <a:solidFill>
              <a:srgbClr val="9D360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0" y="224534"/>
            <a:ext cx="5805487" cy="53309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65"/>
              </a:spcBef>
            </a:pPr>
            <a:r>
              <a:rPr sz="3600" b="0" spc="-2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Several</a:t>
            </a:r>
            <a:r>
              <a:rPr sz="3600" b="0" spc="-14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b="0" spc="-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geometries </a:t>
            </a:r>
            <a:r>
              <a:rPr sz="3600" b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studied</a:t>
            </a:r>
            <a:endParaRPr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405501" y="5272087"/>
            <a:ext cx="6619875" cy="1571625"/>
          </a:xfrm>
          <a:prstGeom prst="rect">
            <a:avLst/>
          </a:prstGeom>
          <a:solidFill>
            <a:srgbClr val="FFFFFF"/>
          </a:solidFill>
          <a:ln w="12700">
            <a:solidFill>
              <a:srgbClr val="C1B56B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R="81280" algn="r">
              <a:lnSpc>
                <a:spcPts val="2865"/>
              </a:lnSpc>
              <a:spcBef>
                <a:spcPts val="250"/>
              </a:spcBef>
            </a:pP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PARIS</a:t>
            </a:r>
            <a:r>
              <a:rPr sz="2400" b="1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sz="2400" b="1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be</a:t>
            </a: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made</a:t>
            </a:r>
            <a:r>
              <a:rPr sz="24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24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rectangular</a:t>
            </a:r>
            <a:r>
              <a:rPr sz="24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phoswiches</a:t>
            </a:r>
            <a:endParaRPr sz="2400" dirty="0">
              <a:latin typeface="Calibri"/>
              <a:cs typeface="Calibri"/>
            </a:endParaRPr>
          </a:p>
          <a:p>
            <a:pPr marR="83820" algn="r">
              <a:lnSpc>
                <a:spcPts val="2865"/>
              </a:lnSpc>
            </a:pP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Arranged</a:t>
            </a:r>
            <a:r>
              <a:rPr sz="24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sz="2400" b="1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clusters</a:t>
            </a:r>
            <a:r>
              <a:rPr sz="2400" b="1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Calibri"/>
                <a:cs typeface="Calibri"/>
              </a:rPr>
              <a:t>(9</a:t>
            </a:r>
            <a:r>
              <a:rPr sz="2400" b="1" i="1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Calibri"/>
                <a:cs typeface="Calibri"/>
              </a:rPr>
              <a:t>phoswiches</a:t>
            </a:r>
            <a:r>
              <a:rPr sz="2400" b="1" i="1" spc="-10" dirty="0">
                <a:solidFill>
                  <a:srgbClr val="FF0000"/>
                </a:solidFill>
                <a:latin typeface="Calibri"/>
                <a:cs typeface="Calibri"/>
              </a:rPr>
              <a:t> each)</a:t>
            </a:r>
            <a:endParaRPr sz="2400" dirty="0">
              <a:latin typeface="Calibri"/>
              <a:cs typeface="Calibri"/>
            </a:endParaRPr>
          </a:p>
          <a:p>
            <a:pPr marR="82550" algn="r">
              <a:lnSpc>
                <a:spcPts val="2865"/>
              </a:lnSpc>
              <a:spcBef>
                <a:spcPts val="50"/>
              </a:spcBef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This</a:t>
            </a:r>
            <a:r>
              <a:rPr sz="24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allows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Calibri"/>
                <a:cs typeface="Calibri"/>
              </a:rPr>
              <a:t>cubic,</a:t>
            </a:r>
            <a:r>
              <a:rPr sz="2400" b="1" i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Calibri"/>
                <a:cs typeface="Calibri"/>
              </a:rPr>
              <a:t>wall</a:t>
            </a:r>
            <a:r>
              <a:rPr sz="2400" b="1" i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or</a:t>
            </a:r>
            <a:r>
              <a:rPr sz="24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i="1" spc="-10" dirty="0">
                <a:solidFill>
                  <a:srgbClr val="FF0000"/>
                </a:solidFill>
                <a:latin typeface="Calibri"/>
                <a:cs typeface="Calibri"/>
              </a:rPr>
              <a:t>semi-</a:t>
            </a:r>
            <a:r>
              <a:rPr sz="2400" b="1" i="1" dirty="0">
                <a:solidFill>
                  <a:srgbClr val="FF0000"/>
                </a:solidFill>
                <a:latin typeface="Calibri"/>
                <a:cs typeface="Calibri"/>
              </a:rPr>
              <a:t>spherical</a:t>
            </a:r>
            <a:r>
              <a:rPr sz="2400" b="1" i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geometry</a:t>
            </a:r>
            <a:endParaRPr sz="2400" dirty="0">
              <a:latin typeface="Calibri"/>
              <a:cs typeface="Calibri"/>
            </a:endParaRPr>
          </a:p>
          <a:p>
            <a:pPr marR="83820" algn="r">
              <a:lnSpc>
                <a:spcPts val="2865"/>
              </a:lnSpc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with</a:t>
            </a:r>
            <a:r>
              <a:rPr sz="2400" b="1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24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 clusters</a:t>
            </a:r>
            <a:r>
              <a:rPr sz="24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(216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 phoswiches)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29" name="object 17">
            <a:extLst>
              <a:ext uri="{FF2B5EF4-FFF2-40B4-BE49-F238E27FC236}">
                <a16:creationId xmlns:a16="http://schemas.microsoft.com/office/drawing/2014/main" id="{879C8205-ED6E-4899-90A5-7CA4C05A854B}"/>
              </a:ext>
            </a:extLst>
          </p:cNvPr>
          <p:cNvSpPr txBox="1"/>
          <p:nvPr/>
        </p:nvSpPr>
        <p:spPr>
          <a:xfrm>
            <a:off x="5899784" y="1329147"/>
            <a:ext cx="1096392" cy="294953"/>
          </a:xfrm>
          <a:prstGeom prst="rect">
            <a:avLst/>
          </a:prstGeom>
          <a:solidFill>
            <a:srgbClr val="9D360D"/>
          </a:solidFill>
          <a:ln w="9525">
            <a:solidFill>
              <a:srgbClr val="4AAE73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55"/>
              </a:lnSpc>
            </a:pPr>
            <a:r>
              <a:rPr lang="en-US" sz="2000" dirty="0">
                <a:solidFill>
                  <a:schemeClr val="bg1"/>
                </a:solidFill>
                <a:cs typeface="Calibri"/>
              </a:rPr>
              <a:t>‘cubic’-like</a:t>
            </a:r>
            <a:endParaRPr sz="2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kcja">
  <a:themeElements>
    <a:clrScheme name="Retrospekcj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cj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272</TotalTime>
  <Words>3945</Words>
  <Application>Microsoft Office PowerPoint</Application>
  <PresentationFormat>Panoramiczny</PresentationFormat>
  <Paragraphs>409</Paragraphs>
  <Slides>36</Slides>
  <Notes>4</Notes>
  <HiddenSlides>0</HiddenSlides>
  <MMClips>0</MMClips>
  <ScaleCrop>false</ScaleCrop>
  <HeadingPairs>
    <vt:vector size="8" baseType="variant">
      <vt:variant>
        <vt:lpstr>Używane czcionki</vt:lpstr>
      </vt:variant>
      <vt:variant>
        <vt:i4>13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36</vt:i4>
      </vt:variant>
    </vt:vector>
  </HeadingPairs>
  <TitlesOfParts>
    <vt:vector size="51" baseType="lpstr">
      <vt:lpstr>Batang</vt:lpstr>
      <vt:lpstr>AGA Arabesque</vt:lpstr>
      <vt:lpstr>Arial</vt:lpstr>
      <vt:lpstr>Arial Black</vt:lpstr>
      <vt:lpstr>Calibri</vt:lpstr>
      <vt:lpstr>Calibri Light</vt:lpstr>
      <vt:lpstr>Cambria Math</vt:lpstr>
      <vt:lpstr>Symbol</vt:lpstr>
      <vt:lpstr>Times New Roman</vt:lpstr>
      <vt:lpstr>Trebuchet MS</vt:lpstr>
      <vt:lpstr>Wingdings</vt:lpstr>
      <vt:lpstr>Wingdings 2</vt:lpstr>
      <vt:lpstr>Wingdings 3</vt:lpstr>
      <vt:lpstr>Retrospekcja</vt:lpstr>
      <vt:lpstr>Obraz - mapa bitowa</vt:lpstr>
      <vt:lpstr>PARIS gamma calorimeter:  idea, status and perspectives </vt:lpstr>
      <vt:lpstr>Presentation plan</vt:lpstr>
      <vt:lpstr>The concept of the PARIS array and initial tests</vt:lpstr>
      <vt:lpstr>Prezentacja programu PowerPoint</vt:lpstr>
      <vt:lpstr>PARIS main physics cases</vt:lpstr>
      <vt:lpstr>General assumptions</vt:lpstr>
      <vt:lpstr>PARIS collaboration</vt:lpstr>
      <vt:lpstr>Simulations: O. Stezowski, M.C., M. Labiche et al.</vt:lpstr>
      <vt:lpstr>Several geometries studied</vt:lpstr>
      <vt:lpstr>Phoswich tests</vt:lpstr>
      <vt:lpstr>Prezentacja programu PowerPoint</vt:lpstr>
      <vt:lpstr>Prezentacja programu PowerPoint</vt:lpstr>
      <vt:lpstr>Prezentacja programu PowerPoint</vt:lpstr>
      <vt:lpstr>PARIS Energy/Time resolution</vt:lpstr>
      <vt:lpstr>Photon Array for studies with Radioactive Ion and Stable Beam  - PARIS (travelling detector)</vt:lpstr>
      <vt:lpstr>Physics done with PARIS</vt:lpstr>
      <vt:lpstr>PARIS detectors in experiments </vt:lpstr>
      <vt:lpstr>Prezentacja programu PowerPoint</vt:lpstr>
      <vt:lpstr>Prezentacja programu PowerPoint</vt:lpstr>
      <vt:lpstr>NFS: Nuclear structure studies using neutron inelastic scattering reactions, example of the pygmy resonance in 140Ce</vt:lpstr>
      <vt:lpstr>Prezentacja programu PowerPoint</vt:lpstr>
      <vt:lpstr> N,Z gated    properties - PFGS</vt:lpstr>
      <vt:lpstr>Prezentacja programu PowerPoint</vt:lpstr>
      <vt:lpstr>3-4 clusters of PARIS in CCB @ IFJ PAN Krakow for 2024/2026 campaign (beam time only during weekends)</vt:lpstr>
      <vt:lpstr>CCB@IFJ-PAN Krakow (Poland) (2 PARIS clusters) - „Studies of resonances in nuclei using high-energy proton beam in p,p’ reactions at forward angles”</vt:lpstr>
      <vt:lpstr>Prezentacja programu PowerPoint</vt:lpstr>
      <vt:lpstr>IJCLab Orsay (France)</vt:lpstr>
      <vt:lpstr>Prezentacja programu PowerPoint</vt:lpstr>
      <vt:lpstr>“Feeding of low-energy structures of different deformations by the GDR decay: the nuBall array coupled to PARIS”</vt:lpstr>
      <vt:lpstr>PARIS + NuBall2 experiments at IJCLab, France</vt:lpstr>
      <vt:lpstr>Future and Summary</vt:lpstr>
      <vt:lpstr>PARIS Whitebook (concept, physics case, outlook)</vt:lpstr>
      <vt:lpstr>Presently PARIS collaboration possesses 106 phoswich detectors</vt:lpstr>
      <vt:lpstr>The PARIS Collaboration proposes to bring the PARIS calorimeter in its present stage (10 clusters) to LNL</vt:lpstr>
      <vt:lpstr>Prezentacja programu PowerPoint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of PARIS</dc:title>
  <cp:lastModifiedBy>User</cp:lastModifiedBy>
  <cp:revision>65</cp:revision>
  <dcterms:created xsi:type="dcterms:W3CDTF">2025-09-17T10:18:31Z</dcterms:created>
  <dcterms:modified xsi:type="dcterms:W3CDTF">2025-09-22T05:41:10Z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2025-02-14T00:00:00Z</vt:filetime>
  </property>
  <property fmtid="{D5CDD505-2E9C-101B-9397-08002B2CF9AE}" pid="3" name="LastSaved">
    <vt:filetime>2025-09-17T00:00:00Z</vt:filetime>
  </property>
</Properties>
</file>