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2185"/>
    <a:srgbClr val="820DFD"/>
    <a:srgbClr val="7C4EC4"/>
    <a:srgbClr val="626262"/>
    <a:srgbClr val="D0CE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9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modifier les styles du texte du masque</a:t>
            </a:r>
          </a:p>
          <a:p>
            <a:pPr lvl="1"/>
            <a:r>
              <a:rPr lang="en-GB" altLang="fr-FR" smtClean="0"/>
              <a:t>Deuxième niveau</a:t>
            </a:r>
          </a:p>
          <a:p>
            <a:pPr lvl="2"/>
            <a:r>
              <a:rPr lang="en-GB" altLang="fr-FR" smtClean="0"/>
              <a:t>Troisième niveau</a:t>
            </a:r>
          </a:p>
          <a:p>
            <a:pPr lvl="3"/>
            <a:r>
              <a:rPr lang="en-GB" altLang="fr-FR" smtClean="0"/>
              <a:t>Quatrième niveau</a:t>
            </a:r>
          </a:p>
          <a:p>
            <a:pPr lvl="4"/>
            <a:r>
              <a:rPr lang="en-GB" altLang="fr-FR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D390E64-59A7-4756-8D7E-D06F481EBE33}" type="slidenum">
              <a:rPr lang="en-GB" altLang="fr-FR"/>
              <a:pPr/>
              <a:t>‹N°›</a:t>
            </a:fld>
            <a:endParaRPr lang="en-GB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6C815F7D-F04A-48AB-972F-4D5B4F3053C2}" type="slidenum">
              <a:rPr lang="en-GB" altLang="fr-FR" sz="1200"/>
              <a:pPr/>
              <a:t>1</a:t>
            </a:fld>
            <a:endParaRPr lang="en-GB" altLang="fr-FR" sz="1200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fr-FR" noProof="0" dirty="0" smtClean="0"/>
              <a:t>Cliquez et modifiez le titre</a:t>
            </a:r>
            <a:endParaRPr lang="fr-FR" noProof="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noProof="0" dirty="0" smtClean="0"/>
              <a:t>Cliquez pour modifier le style des sous-titres du masque</a:t>
            </a:r>
            <a:endParaRPr lang="fr-FR" noProof="0" dirty="0"/>
          </a:p>
        </p:txBody>
      </p:sp>
      <p:sp>
        <p:nvSpPr>
          <p:cNvPr id="5" name="Text Box 6"/>
          <p:cNvSpPr txBox="1">
            <a:spLocks noChangeArrowheads="1"/>
          </p:cNvSpPr>
          <p:nvPr userDrawn="1"/>
        </p:nvSpPr>
        <p:spPr bwMode="auto">
          <a:xfrm>
            <a:off x="8755063" y="6620590"/>
            <a:ext cx="49244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DAC0C25A-8847-431F-A093-0008AA4B6D08}" type="slidenum">
              <a:rPr lang="fr-FR" altLang="fr-FR" sz="1000" noProof="0" smtClean="0">
                <a:solidFill>
                  <a:srgbClr val="626262"/>
                </a:solidFill>
              </a:rPr>
              <a:pPr algn="r"/>
              <a:t>‹N°›</a:t>
            </a:fld>
            <a:endParaRPr lang="fr-FR" altLang="fr-FR" sz="1000" noProof="0" dirty="0">
              <a:solidFill>
                <a:srgbClr val="6262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93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5520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84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5908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26194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0981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679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110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6984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439909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58106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4826000" y="533400"/>
            <a:ext cx="4318000" cy="3651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rgbClr val="FFFFFF"/>
              </a:gs>
            </a:gsLst>
            <a:lin ang="108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ea typeface="ＭＳ Ｐゴシック" charset="-128"/>
            </a:endParaRPr>
          </a:p>
        </p:txBody>
      </p:sp>
      <p:sp>
        <p:nvSpPr>
          <p:cNvPr id="1027" name="Rectangle 12"/>
          <p:cNvSpPr>
            <a:spLocks noChangeArrowheads="1"/>
          </p:cNvSpPr>
          <p:nvPr userDrawn="1"/>
        </p:nvSpPr>
        <p:spPr bwMode="auto">
          <a:xfrm>
            <a:off x="4826000" y="577850"/>
            <a:ext cx="4318000" cy="36513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502185"/>
              </a:gs>
            </a:gsLst>
            <a:lin ang="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altLang="fr-FR"/>
              <a:t> </a:t>
            </a:r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0" y="6546850"/>
            <a:ext cx="4318000" cy="3651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ea typeface="ＭＳ Ｐゴシック" charset="-128"/>
            </a:endParaRPr>
          </a:p>
        </p:txBody>
      </p:sp>
      <p:sp>
        <p:nvSpPr>
          <p:cNvPr id="1029" name="Rectangle 14"/>
          <p:cNvSpPr>
            <a:spLocks noChangeArrowheads="1"/>
          </p:cNvSpPr>
          <p:nvPr userDrawn="1"/>
        </p:nvSpPr>
        <p:spPr bwMode="auto">
          <a:xfrm>
            <a:off x="0" y="6592888"/>
            <a:ext cx="4318000" cy="36512"/>
          </a:xfrm>
          <a:prstGeom prst="rect">
            <a:avLst/>
          </a:prstGeom>
          <a:gradFill rotWithShape="1">
            <a:gsLst>
              <a:gs pos="0">
                <a:srgbClr val="502185"/>
              </a:gs>
              <a:gs pos="100000">
                <a:srgbClr val="FFFFFF"/>
              </a:gs>
            </a:gsLst>
            <a:lin ang="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fr-FR" altLang="fr-FR"/>
          </a:p>
        </p:txBody>
      </p:sp>
      <p:pic>
        <p:nvPicPr>
          <p:cNvPr id="1030" name="Image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15888"/>
            <a:ext cx="1757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5"/>
          <p:cNvSpPr txBox="1">
            <a:spLocks noChangeArrowheads="1"/>
          </p:cNvSpPr>
          <p:nvPr userDrawn="1"/>
        </p:nvSpPr>
        <p:spPr bwMode="auto">
          <a:xfrm>
            <a:off x="-38100" y="6619717"/>
            <a:ext cx="32079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fr-FR" altLang="fr-FR" sz="1000" noProof="0" dirty="0" smtClean="0">
                <a:solidFill>
                  <a:srgbClr val="626262"/>
                </a:solidFill>
              </a:rPr>
              <a:t>Prospective Cryogénique IN2P3 – Paris – 20/09/2023</a:t>
            </a:r>
            <a:endParaRPr lang="fr-FR" altLang="fr-FR" noProof="0" dirty="0"/>
          </a:p>
        </p:txBody>
      </p:sp>
      <p:sp>
        <p:nvSpPr>
          <p:cNvPr id="8" name="Text Box 6"/>
          <p:cNvSpPr txBox="1">
            <a:spLocks noChangeArrowheads="1"/>
          </p:cNvSpPr>
          <p:nvPr userDrawn="1"/>
        </p:nvSpPr>
        <p:spPr bwMode="auto">
          <a:xfrm>
            <a:off x="8676456" y="6620590"/>
            <a:ext cx="49244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DAC0C25A-8847-431F-A093-0008AA4B6D08}" type="slidenum">
              <a:rPr lang="fr-FR" altLang="fr-FR" sz="1000" noProof="0" smtClean="0">
                <a:solidFill>
                  <a:srgbClr val="626262"/>
                </a:solidFill>
              </a:rPr>
              <a:pPr algn="r"/>
              <a:t>‹N°›</a:t>
            </a:fld>
            <a:endParaRPr lang="fr-FR" altLang="fr-FR" sz="1000" noProof="0" dirty="0">
              <a:solidFill>
                <a:srgbClr val="626262"/>
              </a:solidFill>
            </a:endParaRPr>
          </a:p>
        </p:txBody>
      </p:sp>
      <p:sp>
        <p:nvSpPr>
          <p:cNvPr id="9" name="Text Box 5"/>
          <p:cNvSpPr txBox="1">
            <a:spLocks noChangeArrowheads="1"/>
          </p:cNvSpPr>
          <p:nvPr userDrawn="1"/>
        </p:nvSpPr>
        <p:spPr bwMode="auto">
          <a:xfrm>
            <a:off x="4735187" y="6619717"/>
            <a:ext cx="245451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fr-FR" altLang="fr-FR" sz="1000" noProof="0" dirty="0" smtClean="0">
                <a:solidFill>
                  <a:srgbClr val="626262"/>
                </a:solidFill>
              </a:rPr>
              <a:t>P.-E. Bernaudin – Synthèse du sondage</a:t>
            </a:r>
            <a:endParaRPr lang="fr-FR" altLang="fr-FR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69845" y="2780928"/>
            <a:ext cx="64459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altLang="fr-FR" sz="3200" b="1" dirty="0" smtClean="0"/>
              <a:t>Prospective cryogénique GANIL</a:t>
            </a:r>
            <a:endParaRPr lang="fr-FR" sz="3200" dirty="0"/>
          </a:p>
        </p:txBody>
      </p:sp>
      <p:sp>
        <p:nvSpPr>
          <p:cNvPr id="3" name="ZoneTexte 2"/>
          <p:cNvSpPr txBox="1"/>
          <p:nvPr/>
        </p:nvSpPr>
        <p:spPr>
          <a:xfrm>
            <a:off x="3051392" y="4009419"/>
            <a:ext cx="30412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 smtClean="0"/>
              <a:t>Pierre-Emmanuel BERNAUDIN</a:t>
            </a:r>
          </a:p>
          <a:p>
            <a:pPr algn="ctr"/>
            <a:r>
              <a:rPr lang="fr-FR" sz="1600" dirty="0" smtClean="0"/>
              <a:t>GANIL</a:t>
            </a:r>
            <a:endParaRPr lang="fr-F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115888"/>
            <a:ext cx="7092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fr-FR" altLang="fr-FR" dirty="0">
                <a:solidFill>
                  <a:srgbClr val="502185"/>
                </a:solidFill>
              </a:rPr>
              <a:t>Perspectives </a:t>
            </a:r>
            <a:r>
              <a:rPr lang="fr-FR" altLang="fr-FR" dirty="0" smtClean="0">
                <a:solidFill>
                  <a:srgbClr val="502185"/>
                </a:solidFill>
              </a:rPr>
              <a:t>d’évolution</a:t>
            </a:r>
            <a:endParaRPr lang="fr-FR" altLang="fr-FR" dirty="0">
              <a:solidFill>
                <a:srgbClr val="502185"/>
              </a:solidFill>
            </a:endParaRPr>
          </a:p>
        </p:txBody>
      </p:sp>
      <p:sp>
        <p:nvSpPr>
          <p:cNvPr id="6" name="ZoneTexte 7"/>
          <p:cNvSpPr txBox="1">
            <a:spLocks noChangeArrowheads="1"/>
          </p:cNvSpPr>
          <p:nvPr/>
        </p:nvSpPr>
        <p:spPr bwMode="auto">
          <a:xfrm>
            <a:off x="179512" y="980728"/>
            <a:ext cx="8797925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sz="2000" dirty="0" smtClean="0"/>
              <a:t>Bonne visibilité sur les nouvelles installations liées aux grands </a:t>
            </a:r>
            <a:r>
              <a:rPr lang="fr-FR" altLang="fr-FR" sz="2000" dirty="0" smtClean="0"/>
              <a:t>projets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600" dirty="0" smtClean="0"/>
              <a:t>DESIR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600" dirty="0" smtClean="0"/>
              <a:t>S3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600" dirty="0" err="1" smtClean="0"/>
              <a:t>NewGain</a:t>
            </a:r>
            <a:endParaRPr lang="fr-FR" altLang="fr-FR" sz="16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altLang="fr-FR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sz="2000" dirty="0" smtClean="0"/>
              <a:t>Besoin d’une zone de test cryogénique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600" dirty="0" smtClean="0"/>
              <a:t>Test </a:t>
            </a:r>
            <a:r>
              <a:rPr lang="fr-FR" altLang="fr-FR" sz="1600" dirty="0" smtClean="0"/>
              <a:t>des équipements reconditionnés (</a:t>
            </a:r>
            <a:r>
              <a:rPr lang="fr-FR" altLang="fr-FR" sz="1600" dirty="0" smtClean="0"/>
              <a:t>cryomodules, </a:t>
            </a:r>
            <a:r>
              <a:rPr lang="fr-FR" altLang="fr-FR" sz="1600" dirty="0" smtClean="0"/>
              <a:t>SMT)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600" dirty="0" smtClean="0"/>
              <a:t>Calibrations de sondes de T?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600" dirty="0" smtClean="0"/>
              <a:t>Autres essais cryogéniques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altLang="fr-FR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sz="2000" dirty="0" smtClean="0"/>
              <a:t>Incertitude sur les besoins (volatils) des physiciens. </a:t>
            </a:r>
            <a:endParaRPr lang="fr-FR" altLang="fr-FR" sz="2000" dirty="0"/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600" i="1" dirty="0" smtClean="0"/>
              <a:t>Exemple</a:t>
            </a:r>
            <a:r>
              <a:rPr lang="fr-FR" altLang="fr-FR" sz="1600" i="1" dirty="0" smtClean="0"/>
              <a:t>: cibles </a:t>
            </a:r>
            <a:r>
              <a:rPr lang="fr-FR" altLang="fr-FR" sz="1600" i="1" dirty="0" smtClean="0"/>
              <a:t>cryogéniques H</a:t>
            </a:r>
            <a:endParaRPr lang="fr-FR" altLang="fr-FR" sz="1600" i="1" dirty="0"/>
          </a:p>
        </p:txBody>
      </p:sp>
    </p:spTree>
    <p:extLst>
      <p:ext uri="{BB962C8B-B14F-4D97-AF65-F5344CB8AC3E}">
        <p14:creationId xmlns:p14="http://schemas.microsoft.com/office/powerpoint/2010/main" val="3984948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115888"/>
            <a:ext cx="5761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fr-FR" altLang="fr-FR">
                <a:solidFill>
                  <a:srgbClr val="502185"/>
                </a:solidFill>
              </a:rPr>
              <a:t>Sommaire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93663" y="1125538"/>
            <a:ext cx="8799512" cy="50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Projets</a:t>
            </a:r>
            <a:endParaRPr lang="fr-FR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Thématiques </a:t>
            </a:r>
            <a:r>
              <a:rPr lang="fr-FR" dirty="0"/>
              <a:t>et applications </a:t>
            </a:r>
            <a:r>
              <a:rPr lang="fr-FR" dirty="0" smtClean="0"/>
              <a:t>concernées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dirty="0"/>
              <a:t>D</a:t>
            </a:r>
            <a:r>
              <a:rPr lang="fr-FR" dirty="0" smtClean="0"/>
              <a:t>omaines </a:t>
            </a:r>
            <a:r>
              <a:rPr lang="fr-FR" dirty="0"/>
              <a:t>de </a:t>
            </a:r>
            <a:r>
              <a:rPr lang="fr-FR" dirty="0" smtClean="0"/>
              <a:t>température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dirty="0"/>
              <a:t>E</a:t>
            </a:r>
            <a:r>
              <a:rPr lang="fr-FR" dirty="0" smtClean="0"/>
              <a:t>quipements </a:t>
            </a:r>
            <a:r>
              <a:rPr lang="fr-FR" dirty="0"/>
              <a:t>cryogéniques (sources de froid, réservoirs</a:t>
            </a:r>
            <a:r>
              <a:rPr lang="fr-FR" dirty="0" smtClean="0"/>
              <a:t>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Besoins </a:t>
            </a:r>
            <a:r>
              <a:rPr lang="fr-FR" dirty="0"/>
              <a:t>en fluides </a:t>
            </a:r>
            <a:r>
              <a:rPr lang="fr-FR" dirty="0" smtClean="0"/>
              <a:t>cryogéniques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Ressources </a:t>
            </a:r>
            <a:r>
              <a:rPr lang="fr-FR" dirty="0"/>
              <a:t>humaines et compétences </a:t>
            </a:r>
            <a:r>
              <a:rPr lang="fr-FR" dirty="0" smtClean="0"/>
              <a:t>disponibles</a:t>
            </a:r>
            <a:endParaRPr lang="fr-FR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Perspectives </a:t>
            </a:r>
            <a:r>
              <a:rPr lang="fr-FR" dirty="0"/>
              <a:t>d’évolution </a:t>
            </a:r>
            <a:r>
              <a:rPr lang="fr-FR" dirty="0" smtClean="0"/>
              <a:t>pour </a:t>
            </a:r>
            <a:r>
              <a:rPr lang="fr-FR" dirty="0"/>
              <a:t>les 5 à 10 ans à venir</a:t>
            </a:r>
          </a:p>
          <a:p>
            <a:pPr>
              <a:lnSpc>
                <a:spcPct val="150000"/>
              </a:lnSpc>
              <a:defRPr/>
            </a:pPr>
            <a:endParaRPr lang="fr-FR" dirty="0"/>
          </a:p>
          <a:p>
            <a:pPr>
              <a:lnSpc>
                <a:spcPct val="150000"/>
              </a:lnSpc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4665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115888"/>
            <a:ext cx="5761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fr-FR" altLang="fr-FR" dirty="0" smtClean="0">
                <a:solidFill>
                  <a:srgbClr val="502185"/>
                </a:solidFill>
              </a:rPr>
              <a:t>Projets</a:t>
            </a:r>
            <a:endParaRPr lang="fr-FR" altLang="fr-FR" dirty="0">
              <a:solidFill>
                <a:srgbClr val="502185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5496" y="908720"/>
            <a:ext cx="891165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fr-FR" sz="2000" dirty="0" smtClean="0"/>
              <a:t>Le GANIL est avant tout un exploitant.</a:t>
            </a:r>
            <a:endParaRPr lang="fr-FR" sz="2000" dirty="0"/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endParaRPr lang="fr-FR" sz="2000" dirty="0"/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fr-FR" sz="2000" dirty="0" smtClean="0"/>
              <a:t>La cryogénie est présente dans toutes ses installations.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endParaRPr lang="fr-FR" sz="2000" i="1" dirty="0" smtClean="0"/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fr-FR" sz="2000" dirty="0" smtClean="0"/>
              <a:t>Plusieurs projets en cours de réalisation font appel à la </a:t>
            </a:r>
            <a:r>
              <a:rPr lang="fr-FR" sz="2000" dirty="0" smtClean="0"/>
              <a:t>cryogénie:</a:t>
            </a:r>
            <a:endParaRPr lang="fr-FR" sz="20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5237301"/>
            <a:ext cx="2421404" cy="532259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8144" y="3616782"/>
            <a:ext cx="2088232" cy="659043"/>
          </a:xfrm>
          <a:prstGeom prst="rect">
            <a:avLst/>
          </a:prstGeom>
        </p:spPr>
      </p:pic>
      <p:pic>
        <p:nvPicPr>
          <p:cNvPr id="11" name="Image 10" descr="S3-logo3_white.jpg">
            <a:extLst>
              <a:ext uri="{FF2B5EF4-FFF2-40B4-BE49-F238E27FC236}">
                <a16:creationId xmlns:a16="http://schemas.microsoft.com/office/drawing/2014/main" id="{9CCCF94F-47E1-4B4C-908E-A919D8FAFF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38842" y="2865158"/>
            <a:ext cx="438944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178305" y="5805087"/>
            <a:ext cx="46762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ASTERICS Source supraconductrice (LPSC, </a:t>
            </a:r>
            <a:r>
              <a:rPr lang="fr-FR" sz="1600" dirty="0" err="1" smtClean="0"/>
              <a:t>Irfu</a:t>
            </a:r>
            <a:r>
              <a:rPr lang="fr-FR" sz="1600" dirty="0" smtClean="0"/>
              <a:t>)</a:t>
            </a:r>
          </a:p>
          <a:p>
            <a:r>
              <a:rPr lang="fr-FR" sz="1600" dirty="0" err="1" smtClean="0"/>
              <a:t>Cryogénérateurs</a:t>
            </a:r>
            <a:r>
              <a:rPr lang="fr-FR" sz="1600" dirty="0" smtClean="0"/>
              <a:t> haute puissance</a:t>
            </a:r>
            <a:endParaRPr lang="fr-FR" sz="1600" dirty="0"/>
          </a:p>
        </p:txBody>
      </p:sp>
      <p:sp>
        <p:nvSpPr>
          <p:cNvPr id="12" name="ZoneTexte 11"/>
          <p:cNvSpPr txBox="1"/>
          <p:nvPr/>
        </p:nvSpPr>
        <p:spPr>
          <a:xfrm>
            <a:off x="4014475" y="4365104"/>
            <a:ext cx="51606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MLL </a:t>
            </a:r>
            <a:r>
              <a:rPr lang="fr-FR" sz="1600" dirty="0" err="1" smtClean="0"/>
              <a:t>Trap</a:t>
            </a:r>
            <a:r>
              <a:rPr lang="fr-FR" sz="1600" dirty="0" smtClean="0"/>
              <a:t> (IJCLab) &amp; Piperade</a:t>
            </a:r>
            <a:r>
              <a:rPr lang="fr-FR" sz="1600" dirty="0"/>
              <a:t> (LP2I) </a:t>
            </a:r>
            <a:r>
              <a:rPr lang="fr-FR" sz="1600" dirty="0" smtClean="0"/>
              <a:t>: pièges </a:t>
            </a:r>
            <a:r>
              <a:rPr lang="fr-FR" sz="1600" dirty="0" err="1" smtClean="0"/>
              <a:t>Penning</a:t>
            </a:r>
            <a:endParaRPr lang="fr-FR" sz="1600" dirty="0" smtClean="0"/>
          </a:p>
          <a:p>
            <a:r>
              <a:rPr lang="fr-FR" sz="1600" dirty="0" smtClean="0"/>
              <a:t>Hélium + azote </a:t>
            </a:r>
            <a:r>
              <a:rPr lang="fr-FR" sz="1600" dirty="0" smtClean="0"/>
              <a:t>liquides en </a:t>
            </a:r>
            <a:r>
              <a:rPr lang="fr-FR" sz="1600" dirty="0" smtClean="0"/>
              <a:t>Dewar </a:t>
            </a:r>
            <a:r>
              <a:rPr lang="fr-FR" sz="1600" dirty="0" smtClean="0"/>
              <a:t>mobiles</a:t>
            </a:r>
            <a:endParaRPr lang="fr-FR" sz="1600" dirty="0"/>
          </a:p>
        </p:txBody>
      </p:sp>
      <p:sp>
        <p:nvSpPr>
          <p:cNvPr id="14" name="ZoneTexte 13"/>
          <p:cNvSpPr txBox="1"/>
          <p:nvPr/>
        </p:nvSpPr>
        <p:spPr>
          <a:xfrm>
            <a:off x="178305" y="3509896"/>
            <a:ext cx="33105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S</a:t>
            </a:r>
            <a:r>
              <a:rPr lang="fr-FR" sz="1600" baseline="30000" dirty="0" smtClean="0"/>
              <a:t>3</a:t>
            </a:r>
            <a:r>
              <a:rPr lang="fr-FR" sz="1600" dirty="0" smtClean="0"/>
              <a:t> Spectromètre supraconducteur</a:t>
            </a:r>
          </a:p>
          <a:p>
            <a:r>
              <a:rPr lang="fr-FR" sz="1600" dirty="0" smtClean="0"/>
              <a:t>Réfrigérateur hélium HELIAL SL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172507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115888"/>
            <a:ext cx="5761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fr-FR" altLang="fr-FR" dirty="0">
                <a:solidFill>
                  <a:srgbClr val="502185"/>
                </a:solidFill>
              </a:rPr>
              <a:t>Thématiques et applications concernées</a:t>
            </a:r>
          </a:p>
        </p:txBody>
      </p:sp>
      <p:sp>
        <p:nvSpPr>
          <p:cNvPr id="6" name="ZoneTexte 7"/>
          <p:cNvSpPr txBox="1">
            <a:spLocks noChangeArrowheads="1"/>
          </p:cNvSpPr>
          <p:nvPr/>
        </p:nvSpPr>
        <p:spPr bwMode="auto">
          <a:xfrm>
            <a:off x="179512" y="764704"/>
            <a:ext cx="8797925" cy="558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dirty="0" smtClean="0"/>
              <a:t>Cryopompage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800" dirty="0" smtClean="0"/>
              <a:t>Cyclotrons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800" dirty="0" smtClean="0"/>
              <a:t>Lignes faisceau </a:t>
            </a:r>
            <a:r>
              <a:rPr lang="fr-FR" altLang="fr-FR" sz="1800" dirty="0" smtClean="0"/>
              <a:t>du complexe </a:t>
            </a:r>
            <a:r>
              <a:rPr lang="fr-FR" altLang="fr-FR" sz="1800" dirty="0" smtClean="0"/>
              <a:t>cyclotrons et </a:t>
            </a:r>
            <a:r>
              <a:rPr lang="fr-FR" altLang="fr-FR" sz="1800" dirty="0" smtClean="0"/>
              <a:t>de ses salles </a:t>
            </a:r>
            <a:r>
              <a:rPr lang="fr-FR" altLang="fr-FR" sz="1800" dirty="0" smtClean="0"/>
              <a:t>d’expérience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800" dirty="0" smtClean="0"/>
              <a:t>SPIRAL2 jusqu’au LINAC exclus</a:t>
            </a:r>
            <a:endParaRPr lang="fr-FR" altLang="fr-FR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dirty="0" smtClean="0"/>
              <a:t>Supraconductivité (RF/aimants)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800" dirty="0" smtClean="0"/>
              <a:t>Cavités accélératrices SPIRAL2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800" dirty="0" smtClean="0"/>
              <a:t>En projet: spectromètre S3, source ASTERICS, pièges Piperade et MLL </a:t>
            </a:r>
            <a:r>
              <a:rPr lang="fr-FR" altLang="fr-FR" sz="1800" dirty="0" err="1" smtClean="0"/>
              <a:t>Trap</a:t>
            </a:r>
            <a:endParaRPr lang="fr-FR" altLang="fr-FR" sz="1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dirty="0" smtClean="0"/>
              <a:t>Détecteurs Germanium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800" dirty="0"/>
              <a:t>Détecteurs de </a:t>
            </a:r>
            <a:r>
              <a:rPr lang="fr-FR" altLang="fr-FR" sz="1800" dirty="0" smtClean="0"/>
              <a:t>physique </a:t>
            </a:r>
            <a:r>
              <a:rPr lang="fr-FR" altLang="fr-FR" sz="1800" dirty="0" smtClean="0"/>
              <a:t>(Germanium)</a:t>
            </a:r>
            <a:endParaRPr lang="fr-FR" altLang="fr-FR" sz="1800" dirty="0" smtClean="0"/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800" dirty="0" smtClean="0"/>
              <a:t>Matériel SPR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dirty="0" smtClean="0"/>
              <a:t>Cibles </a:t>
            </a:r>
            <a:r>
              <a:rPr lang="fr-FR" altLang="fr-FR" dirty="0" smtClean="0"/>
              <a:t>cryogéniques H</a:t>
            </a:r>
            <a:endParaRPr lang="fr-FR" altLang="fr-FR" dirty="0" smtClean="0"/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600" dirty="0" smtClean="0"/>
              <a:t>Savoir-faire perdu et matériel transféré à IJC </a:t>
            </a:r>
            <a:r>
              <a:rPr lang="fr-FR" altLang="fr-FR" sz="1600" dirty="0" err="1" smtClean="0"/>
              <a:t>Lab</a:t>
            </a:r>
            <a:endParaRPr lang="fr-FR" altLang="fr-FR" sz="1400" dirty="0"/>
          </a:p>
        </p:txBody>
      </p:sp>
    </p:spTree>
    <p:extLst>
      <p:ext uri="{BB962C8B-B14F-4D97-AF65-F5344CB8AC3E}">
        <p14:creationId xmlns:p14="http://schemas.microsoft.com/office/powerpoint/2010/main" val="2908304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115888"/>
            <a:ext cx="5761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fr-FR" altLang="fr-FR" dirty="0" smtClean="0">
                <a:solidFill>
                  <a:srgbClr val="502185"/>
                </a:solidFill>
              </a:rPr>
              <a:t>Domaines de température</a:t>
            </a:r>
            <a:endParaRPr lang="fr-FR" altLang="fr-FR" dirty="0">
              <a:solidFill>
                <a:srgbClr val="502185"/>
              </a:solidFill>
            </a:endParaRPr>
          </a:p>
        </p:txBody>
      </p:sp>
      <p:sp>
        <p:nvSpPr>
          <p:cNvPr id="6" name="ZoneTexte 7"/>
          <p:cNvSpPr txBox="1">
            <a:spLocks noChangeArrowheads="1"/>
          </p:cNvSpPr>
          <p:nvPr/>
        </p:nvSpPr>
        <p:spPr bwMode="auto">
          <a:xfrm>
            <a:off x="127000" y="908050"/>
            <a:ext cx="8797925" cy="558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dirty="0" smtClean="0"/>
              <a:t>4 </a:t>
            </a:r>
            <a:r>
              <a:rPr lang="fr-FR" altLang="fr-FR" dirty="0" smtClean="0"/>
              <a:t>K</a:t>
            </a:r>
          </a:p>
          <a:p>
            <a:pPr marL="80010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FR" altLang="fr-FR" sz="1800" dirty="0"/>
              <a:t>s</a:t>
            </a:r>
            <a:r>
              <a:rPr lang="fr-FR" altLang="fr-FR" sz="1800" dirty="0" smtClean="0"/>
              <a:t>upraconductivité</a:t>
            </a:r>
            <a:r>
              <a:rPr lang="fr-FR" altLang="fr-FR" sz="1800" dirty="0" smtClean="0"/>
              <a:t> RF (Nb massif)</a:t>
            </a:r>
          </a:p>
          <a:p>
            <a:pPr marL="80010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FR" altLang="fr-FR" sz="1800" dirty="0"/>
              <a:t>s</a:t>
            </a:r>
            <a:r>
              <a:rPr lang="fr-FR" altLang="fr-FR" sz="1800" dirty="0" smtClean="0"/>
              <a:t>upraconductivité aimants (</a:t>
            </a:r>
            <a:r>
              <a:rPr lang="fr-FR" altLang="fr-FR" sz="1800" dirty="0" err="1" smtClean="0"/>
              <a:t>NbTi</a:t>
            </a:r>
            <a:r>
              <a:rPr lang="fr-FR" altLang="fr-FR" sz="1800" dirty="0" smtClean="0"/>
              <a:t>)</a:t>
            </a:r>
            <a:endParaRPr lang="fr-FR" altLang="fr-FR" sz="18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altLang="fr-FR" sz="20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dirty="0" smtClean="0"/>
              <a:t>20 </a:t>
            </a:r>
            <a:r>
              <a:rPr lang="fr-FR" altLang="fr-FR" dirty="0" smtClean="0"/>
              <a:t>K</a:t>
            </a:r>
          </a:p>
          <a:p>
            <a:pPr marL="80010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FR" altLang="fr-FR" sz="1800" dirty="0" smtClean="0"/>
              <a:t>cryopompage</a:t>
            </a:r>
            <a:endParaRPr lang="fr-FR" altLang="fr-FR" sz="18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altLang="fr-FR" sz="20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dirty="0" smtClean="0"/>
              <a:t>77 K</a:t>
            </a:r>
          </a:p>
          <a:p>
            <a:pPr marL="80010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FR" altLang="fr-FR" sz="1800" dirty="0" smtClean="0"/>
              <a:t>détecteurs Germanium</a:t>
            </a:r>
          </a:p>
          <a:p>
            <a:pPr marL="80010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FR" altLang="fr-FR" sz="1800" dirty="0" smtClean="0"/>
              <a:t>écrantages cryostats</a:t>
            </a:r>
          </a:p>
          <a:p>
            <a:pPr marL="80010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FR" altLang="fr-FR" sz="1800" dirty="0"/>
              <a:t>c</a:t>
            </a:r>
            <a:r>
              <a:rPr lang="fr-FR" altLang="fr-FR" sz="1800" dirty="0" smtClean="0"/>
              <a:t>ryopompage</a:t>
            </a:r>
          </a:p>
          <a:p>
            <a:pPr marL="80010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FR" altLang="fr-FR" sz="1800" dirty="0" smtClean="0"/>
              <a:t>supraconductivité HTC</a:t>
            </a:r>
            <a:endParaRPr lang="fr-FR" altLang="fr-FR" sz="1800" dirty="0"/>
          </a:p>
        </p:txBody>
      </p:sp>
    </p:spTree>
    <p:extLst>
      <p:ext uri="{BB962C8B-B14F-4D97-AF65-F5344CB8AC3E}">
        <p14:creationId xmlns:p14="http://schemas.microsoft.com/office/powerpoint/2010/main" val="404110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115888"/>
            <a:ext cx="5761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fr-FR" altLang="fr-FR" dirty="0">
                <a:solidFill>
                  <a:srgbClr val="502185"/>
                </a:solidFill>
              </a:rPr>
              <a:t>Equipements cryogéniques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029941"/>
              </p:ext>
            </p:extLst>
          </p:nvPr>
        </p:nvGraphicFramePr>
        <p:xfrm>
          <a:off x="251520" y="1772816"/>
          <a:ext cx="8712968" cy="3243547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308564">
                  <a:extLst>
                    <a:ext uri="{9D8B030D-6E8A-4147-A177-3AD203B41FA5}">
                      <a16:colId xmlns:a16="http://schemas.microsoft.com/office/drawing/2014/main" val="4192503627"/>
                    </a:ext>
                  </a:extLst>
                </a:gridCol>
                <a:gridCol w="1752565">
                  <a:extLst>
                    <a:ext uri="{9D8B030D-6E8A-4147-A177-3AD203B41FA5}">
                      <a16:colId xmlns:a16="http://schemas.microsoft.com/office/drawing/2014/main" val="2576635394"/>
                    </a:ext>
                  </a:extLst>
                </a:gridCol>
                <a:gridCol w="1084322">
                  <a:extLst>
                    <a:ext uri="{9D8B030D-6E8A-4147-A177-3AD203B41FA5}">
                      <a16:colId xmlns:a16="http://schemas.microsoft.com/office/drawing/2014/main" val="3253454850"/>
                    </a:ext>
                  </a:extLst>
                </a:gridCol>
                <a:gridCol w="1223423">
                  <a:extLst>
                    <a:ext uri="{9D8B030D-6E8A-4147-A177-3AD203B41FA5}">
                      <a16:colId xmlns:a16="http://schemas.microsoft.com/office/drawing/2014/main" val="2743452293"/>
                    </a:ext>
                  </a:extLst>
                </a:gridCol>
                <a:gridCol w="2344094">
                  <a:extLst>
                    <a:ext uri="{9D8B030D-6E8A-4147-A177-3AD203B41FA5}">
                      <a16:colId xmlns:a16="http://schemas.microsoft.com/office/drawing/2014/main" val="1292472352"/>
                    </a:ext>
                  </a:extLst>
                </a:gridCol>
              </a:tblGrid>
              <a:tr h="5072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j-lt"/>
                        </a:rPr>
                        <a:t> </a:t>
                      </a:r>
                      <a:r>
                        <a:rPr lang="fr-FR" sz="1400" dirty="0" smtClean="0">
                          <a:effectLst/>
                          <a:latin typeface="+mj-lt"/>
                        </a:rPr>
                        <a:t>Equipements</a:t>
                      </a:r>
                      <a:endParaRPr lang="fr-FR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Type/modèle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Quantité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Caract.</a:t>
                      </a:r>
                    </a:p>
                    <a:p>
                      <a:pPr algn="ctr"/>
                      <a:r>
                        <a:rPr lang="fr-FR" sz="1400" dirty="0" smtClean="0">
                          <a:latin typeface="+mj-lt"/>
                        </a:rPr>
                        <a:t>techniques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Utilisation</a:t>
                      </a:r>
                      <a:endParaRPr lang="fr-FR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val="1453840230"/>
                  </a:ext>
                </a:extLst>
              </a:tr>
              <a:tr h="10413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+mj-lt"/>
                        </a:rPr>
                        <a:t>Réfrigérateurs</a:t>
                      </a:r>
                      <a:endParaRPr lang="fr-FR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+mj-lt"/>
                        </a:rPr>
                        <a:t>HELIAL LF</a:t>
                      </a:r>
                    </a:p>
                    <a:p>
                      <a:pPr algn="l"/>
                      <a:r>
                        <a:rPr lang="fr-FR" sz="1200" dirty="0" smtClean="0">
                          <a:latin typeface="+mj-lt"/>
                        </a:rPr>
                        <a:t>HELIAL SL</a:t>
                      </a:r>
                      <a:endParaRPr lang="fr-FR" sz="1200" dirty="0">
                        <a:latin typeface="+mj-lt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fr-F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1100 W @ </a:t>
                      </a:r>
                      <a:r>
                        <a:rPr lang="fr-FR" sz="1200" dirty="0" smtClean="0">
                          <a:effectLst/>
                          <a:latin typeface="+mj-lt"/>
                        </a:rPr>
                        <a:t>4K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+mj-lt"/>
                        </a:rPr>
                        <a:t>100 </a:t>
                      </a:r>
                      <a:r>
                        <a:rPr lang="fr-FR" sz="1200" dirty="0">
                          <a:effectLst/>
                          <a:latin typeface="+mj-lt"/>
                        </a:rPr>
                        <a:t>W @ 4K</a:t>
                      </a:r>
                      <a:endParaRPr lang="fr-F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+mj-lt"/>
                        </a:rPr>
                        <a:t>LINAC </a:t>
                      </a:r>
                      <a:r>
                        <a:rPr lang="fr-FR" sz="1200" dirty="0" smtClean="0">
                          <a:effectLst/>
                          <a:latin typeface="+mj-lt"/>
                        </a:rPr>
                        <a:t>SPIRAL2 (cavités Nb)</a:t>
                      </a:r>
                      <a:endParaRPr lang="fr-FR" sz="1200" dirty="0" smtClean="0">
                        <a:effectLst/>
                        <a:latin typeface="+mj-lt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+mj-lt"/>
                        </a:rPr>
                        <a:t>Spectromètre </a:t>
                      </a:r>
                      <a:r>
                        <a:rPr lang="fr-FR" sz="1200" dirty="0" smtClean="0">
                          <a:effectLst/>
                          <a:latin typeface="+mj-lt"/>
                        </a:rPr>
                        <a:t>S3 (bobines </a:t>
                      </a:r>
                      <a:r>
                        <a:rPr lang="fr-FR" sz="1200" dirty="0" err="1" smtClean="0">
                          <a:effectLst/>
                          <a:latin typeface="+mj-lt"/>
                        </a:rPr>
                        <a:t>NbTi</a:t>
                      </a:r>
                      <a:r>
                        <a:rPr lang="fr-FR" sz="1200" dirty="0" smtClean="0">
                          <a:effectLst/>
                          <a:latin typeface="+mj-lt"/>
                        </a:rPr>
                        <a:t>)</a:t>
                      </a:r>
                      <a:endParaRPr lang="fr-F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val="552420411"/>
                  </a:ext>
                </a:extLst>
              </a:tr>
              <a:tr h="50724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err="1" smtClean="0">
                          <a:effectLst/>
                          <a:latin typeface="+mj-lt"/>
                        </a:rPr>
                        <a:t>Cryogénérateurs</a:t>
                      </a:r>
                      <a:endParaRPr lang="fr-FR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err="1" smtClean="0">
                          <a:latin typeface="+mj-lt"/>
                        </a:rPr>
                        <a:t>Leybold</a:t>
                      </a:r>
                      <a:r>
                        <a:rPr lang="fr-FR" sz="1200" dirty="0" smtClean="0">
                          <a:latin typeface="+mj-lt"/>
                        </a:rPr>
                        <a:t>, Trillium, CTI</a:t>
                      </a:r>
                      <a:endParaRPr lang="fr-FR" sz="1200" dirty="0">
                        <a:latin typeface="+mj-lt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~200</a:t>
                      </a: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effectLst/>
                          <a:latin typeface="+mj-lt"/>
                        </a:rPr>
                        <a:t>4-12 W @ 20K</a:t>
                      </a:r>
                      <a:endParaRPr lang="fr-FR" sz="1200" dirty="0" smtClean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+mj-lt"/>
                        </a:rPr>
                        <a:t>Pompage lignes faisceau</a:t>
                      </a:r>
                      <a:endParaRPr lang="fr-F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val="2077898032"/>
                  </a:ext>
                </a:extLst>
              </a:tr>
              <a:tr h="68049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+mj-lt"/>
                        </a:rPr>
                        <a:t>Stockages fixes LN2</a:t>
                      </a:r>
                      <a:endParaRPr lang="fr-FR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+mj-lt"/>
                        </a:rPr>
                        <a:t>(Propriété Sol France)</a:t>
                      </a:r>
                      <a:endParaRPr lang="fr-FR" sz="1200" dirty="0">
                        <a:latin typeface="+mj-lt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+mj-lt"/>
                        </a:rPr>
                        <a:t>21 000 litres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+mj-lt"/>
                        </a:rPr>
                        <a:t>5 000 litres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+mj-lt"/>
                        </a:rPr>
                        <a:t>10 000 litres</a:t>
                      </a:r>
                      <a:endParaRPr lang="fr-FR" sz="1200" dirty="0" smtClean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+mj-lt"/>
                        </a:rPr>
                        <a:t>SPIRAL2 + S3 + NFS</a:t>
                      </a:r>
                      <a:endParaRPr lang="fr-FR" sz="1200" dirty="0" smtClean="0">
                        <a:effectLst/>
                        <a:latin typeface="+mj-lt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+mj-lt"/>
                        </a:rPr>
                        <a:t>Aires cyclotrons</a:t>
                      </a:r>
                      <a:endParaRPr lang="fr-FR" sz="1200" dirty="0" smtClean="0">
                        <a:effectLst/>
                        <a:latin typeface="+mj-lt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+mj-lt"/>
                        </a:rPr>
                        <a:t>Aires cyclotrons + DESIR</a:t>
                      </a:r>
                      <a:endParaRPr lang="fr-FR" sz="1200" dirty="0" smtClean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val="388849576"/>
                  </a:ext>
                </a:extLst>
              </a:tr>
              <a:tr h="50724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Stockages mobiles</a:t>
                      </a:r>
                      <a:r>
                        <a:rPr lang="fr-FR" sz="14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LN2</a:t>
                      </a:r>
                      <a:endParaRPr lang="fr-FR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Cryodiffusion</a:t>
                      </a:r>
                      <a:endParaRPr lang="fr-FR" sz="1200" dirty="0" smtClean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127 litres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 litres</a:t>
                      </a: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Détecteurs </a:t>
                      </a:r>
                      <a: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Germanium</a:t>
                      </a:r>
                      <a:r>
                        <a:rPr lang="fr-FR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(physique et</a:t>
                      </a:r>
                      <a: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SPR)</a:t>
                      </a:r>
                      <a:endParaRPr lang="fr-FR" sz="1200" dirty="0" smtClean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val="2713837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291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115888"/>
            <a:ext cx="5761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fr-FR" altLang="fr-FR" dirty="0">
                <a:solidFill>
                  <a:srgbClr val="502185"/>
                </a:solidFill>
              </a:rPr>
              <a:t>Besoins en fluides cryogéniques</a:t>
            </a:r>
          </a:p>
        </p:txBody>
      </p:sp>
      <p:sp>
        <p:nvSpPr>
          <p:cNvPr id="9" name="ZoneTexte 7"/>
          <p:cNvSpPr txBox="1">
            <a:spLocks noChangeArrowheads="1"/>
          </p:cNvSpPr>
          <p:nvPr/>
        </p:nvSpPr>
        <p:spPr bwMode="auto">
          <a:xfrm>
            <a:off x="127000" y="1052736"/>
            <a:ext cx="9017000" cy="4939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dirty="0" smtClean="0"/>
              <a:t>Hélium: ~2 000 litres/an</a:t>
            </a:r>
          </a:p>
          <a:p>
            <a:pPr lvl="2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altLang="fr-FR" sz="1800" i="1" dirty="0" smtClean="0"/>
              <a:t>La consommation est liée aux pertes des installations de </a:t>
            </a:r>
            <a:r>
              <a:rPr lang="fr-FR" altLang="fr-FR" sz="1800" i="1" dirty="0" smtClean="0"/>
              <a:t>réfrigération, </a:t>
            </a:r>
            <a:r>
              <a:rPr lang="fr-FR" altLang="fr-FR" sz="1800" i="1" dirty="0" smtClean="0"/>
              <a:t>très (trop) importantes</a:t>
            </a:r>
          </a:p>
          <a:p>
            <a:pPr lvl="2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altLang="fr-FR" sz="1800" i="1" dirty="0" smtClean="0"/>
              <a:t>Un apprenti ingénieur travaille sur l’évaluation des pertes et de leurs causes, et sur la mise en place d’un plan de réduction de la consommation d’hélium.</a:t>
            </a:r>
          </a:p>
          <a:p>
            <a:pPr lvl="2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altLang="fr-FR" sz="1800" i="1" dirty="0" smtClean="0"/>
              <a:t>Rattachement au contrat de fourniture des centres </a:t>
            </a:r>
            <a:r>
              <a:rPr lang="fr-FR" altLang="fr-FR" sz="1800" i="1" dirty="0" smtClean="0"/>
              <a:t>CEA</a:t>
            </a:r>
            <a:br>
              <a:rPr lang="fr-FR" altLang="fr-FR" sz="1800" i="1" dirty="0" smtClean="0"/>
            </a:br>
            <a:r>
              <a:rPr lang="fr-FR" altLang="fr-FR" sz="1800" i="1" dirty="0" smtClean="0"/>
              <a:t>(</a:t>
            </a:r>
            <a:r>
              <a:rPr lang="fr-FR" altLang="fr-FR" sz="1800" i="1" dirty="0"/>
              <a:t>Titulaire actuel: Air </a:t>
            </a:r>
            <a:r>
              <a:rPr lang="fr-FR" altLang="fr-FR" sz="1800" i="1" dirty="0" err="1" smtClean="0"/>
              <a:t>Products</a:t>
            </a:r>
            <a:r>
              <a:rPr lang="fr-FR" altLang="fr-FR" sz="1800" i="1" dirty="0" smtClean="0"/>
              <a:t>).</a:t>
            </a:r>
          </a:p>
          <a:p>
            <a:pPr lvl="2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altLang="fr-FR" sz="1800" i="1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dirty="0" smtClean="0"/>
              <a:t>Azote liquide: &gt; 400 000 litres/an</a:t>
            </a:r>
          </a:p>
          <a:p>
            <a:pPr marL="1257300" lvl="2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altLang="fr-FR" sz="1800" i="1" dirty="0" smtClean="0"/>
              <a:t>Contrat de fourniture GANIL. Titulaire actuel: Sol France</a:t>
            </a:r>
            <a:r>
              <a:rPr lang="fr-FR" altLang="fr-FR" sz="1800" dirty="0" smtClean="0"/>
              <a:t>.</a:t>
            </a:r>
            <a:endParaRPr lang="fr-FR" altLang="fr-FR" sz="1800" dirty="0"/>
          </a:p>
        </p:txBody>
      </p:sp>
    </p:spTree>
    <p:extLst>
      <p:ext uri="{BB962C8B-B14F-4D97-AF65-F5344CB8AC3E}">
        <p14:creationId xmlns:p14="http://schemas.microsoft.com/office/powerpoint/2010/main" val="402028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115888"/>
            <a:ext cx="57610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fr-FR" altLang="fr-FR" dirty="0" smtClean="0">
                <a:solidFill>
                  <a:srgbClr val="502185"/>
                </a:solidFill>
              </a:rPr>
              <a:t>RH et </a:t>
            </a:r>
            <a:r>
              <a:rPr lang="fr-FR" altLang="fr-FR" dirty="0">
                <a:solidFill>
                  <a:srgbClr val="502185"/>
                </a:solidFill>
              </a:rPr>
              <a:t>compétences disponibles</a:t>
            </a:r>
          </a:p>
        </p:txBody>
      </p:sp>
      <p:sp>
        <p:nvSpPr>
          <p:cNvPr id="6" name="ZoneTexte 7"/>
          <p:cNvSpPr txBox="1">
            <a:spLocks noChangeArrowheads="1"/>
          </p:cNvSpPr>
          <p:nvPr/>
        </p:nvSpPr>
        <p:spPr bwMode="auto">
          <a:xfrm>
            <a:off x="254000" y="836613"/>
            <a:ext cx="8799513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8001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sz="2000" dirty="0" smtClean="0"/>
              <a:t>RH disponibles</a:t>
            </a:r>
            <a:endParaRPr lang="fr-FR" altLang="fr-FR" sz="2000" dirty="0"/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400" dirty="0" smtClean="0"/>
              <a:t>2 ingénieurs (+ 1 alternant)</a:t>
            </a:r>
            <a:endParaRPr lang="fr-FR" altLang="fr-FR" sz="1400" dirty="0"/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400" dirty="0" smtClean="0"/>
              <a:t>2 techniciens (+1 </a:t>
            </a:r>
            <a:r>
              <a:rPr lang="fr-FR" altLang="fr-FR" sz="1400" dirty="0" smtClean="0"/>
              <a:t>opérateur [~15% ETP] à </a:t>
            </a:r>
            <a:r>
              <a:rPr lang="fr-FR" altLang="fr-FR" sz="1400" dirty="0" smtClean="0"/>
              <a:t>compter de 2024)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400" dirty="0" smtClean="0"/>
              <a:t>Recours à des contrats de </a:t>
            </a:r>
            <a:r>
              <a:rPr lang="fr-FR" altLang="fr-FR" sz="1400" dirty="0" smtClean="0"/>
              <a:t>maintenance (réfrigérateurs, pompes cryogéniques)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altLang="fr-FR" sz="14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sz="2000" dirty="0" smtClean="0"/>
              <a:t>Compétences</a:t>
            </a:r>
            <a:endParaRPr lang="fr-FR" altLang="fr-FR" sz="2000" dirty="0"/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400" dirty="0" smtClean="0"/>
              <a:t>Conception: principalement réalisée par des labos partenaires dans le cadre de projets. </a:t>
            </a:r>
            <a:r>
              <a:rPr lang="fr-FR" altLang="fr-FR" sz="1400" dirty="0" smtClean="0"/>
              <a:t/>
            </a:r>
            <a:br>
              <a:rPr lang="fr-FR" altLang="fr-FR" sz="1400" dirty="0" smtClean="0"/>
            </a:br>
            <a:r>
              <a:rPr lang="fr-FR" altLang="fr-FR" sz="1400" dirty="0" smtClean="0"/>
              <a:t>Le </a:t>
            </a:r>
            <a:r>
              <a:rPr lang="fr-FR" altLang="fr-FR" sz="1400" dirty="0"/>
              <a:t>BE GANIL manque de compétence en conception de systèmes cryogéniques (cryostats)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400" dirty="0" smtClean="0"/>
              <a:t>Fabrication: pas de </a:t>
            </a:r>
            <a:r>
              <a:rPr lang="fr-FR" altLang="fr-FR" sz="1400" dirty="0" smtClean="0"/>
              <a:t>fabrication de cryostats </a:t>
            </a:r>
            <a:r>
              <a:rPr lang="fr-FR" altLang="fr-FR" sz="1400" dirty="0" smtClean="0"/>
              <a:t>en interne (sous-traitance)</a:t>
            </a:r>
            <a:endParaRPr lang="fr-FR" altLang="fr-FR" sz="1400" dirty="0"/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400" dirty="0" smtClean="0"/>
              <a:t>Exploitation/utilisation: point fort du </a:t>
            </a:r>
            <a:r>
              <a:rPr lang="fr-FR" altLang="fr-FR" sz="1400" dirty="0" smtClean="0"/>
              <a:t>GANIL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altLang="fr-FR" sz="14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sz="2000" dirty="0" smtClean="0"/>
              <a:t>Spécificités:</a:t>
            </a:r>
            <a:endParaRPr lang="fr-FR" altLang="fr-FR" sz="2000" dirty="0"/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400" dirty="0" smtClean="0"/>
              <a:t>Pompage cryogénique et </a:t>
            </a:r>
            <a:r>
              <a:rPr lang="fr-FR" altLang="fr-FR" sz="1400" dirty="0" smtClean="0"/>
              <a:t>vide </a:t>
            </a:r>
            <a:r>
              <a:rPr lang="fr-FR" altLang="fr-FR" sz="1400" dirty="0" smtClean="0"/>
              <a:t>d’isolation gérés par équipe Vide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400" dirty="0" smtClean="0"/>
              <a:t>L’électrotechnique, les automatismes et le contrôle/commande sont pris en charge par des groupes transverses du laboratoire </a:t>
            </a:r>
            <a:r>
              <a:rPr lang="fr-FR" altLang="fr-FR" sz="1400" dirty="0" smtClean="0"/>
              <a:t>(mais pas </a:t>
            </a:r>
            <a:r>
              <a:rPr lang="fr-FR" altLang="fr-FR" sz="1400" dirty="0" smtClean="0"/>
              <a:t>de ressource pérenne dédiée à la thématique cryogénie)</a:t>
            </a:r>
            <a:endParaRPr lang="fr-FR" altLang="fr-FR" sz="1400" dirty="0"/>
          </a:p>
        </p:txBody>
      </p:sp>
    </p:spTree>
    <p:extLst>
      <p:ext uri="{BB962C8B-B14F-4D97-AF65-F5344CB8AC3E}">
        <p14:creationId xmlns:p14="http://schemas.microsoft.com/office/powerpoint/2010/main" val="308058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115888"/>
            <a:ext cx="5761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fr-FR" altLang="fr-FR">
                <a:solidFill>
                  <a:srgbClr val="502185"/>
                </a:solidFill>
              </a:rPr>
              <a:t>Evolution des besoins</a:t>
            </a:r>
          </a:p>
        </p:txBody>
      </p:sp>
      <p:sp>
        <p:nvSpPr>
          <p:cNvPr id="6" name="ZoneTexte 7"/>
          <p:cNvSpPr txBox="1">
            <a:spLocks noChangeArrowheads="1"/>
          </p:cNvSpPr>
          <p:nvPr/>
        </p:nvSpPr>
        <p:spPr bwMode="auto">
          <a:xfrm>
            <a:off x="127000" y="908050"/>
            <a:ext cx="8797925" cy="5724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8001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sz="2200" dirty="0" smtClean="0"/>
              <a:t>Peu d’évolution des métiers, peu de développements en interne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800" dirty="0" smtClean="0"/>
              <a:t>Les besoins d’évolution au niveau des réfrigérateurs pose problème (automatisme, maîtrise du </a:t>
            </a:r>
            <a:r>
              <a:rPr lang="fr-FR" altLang="fr-FR" sz="1800" dirty="0" smtClean="0"/>
              <a:t>procédé, RH quantitativement disponibles)</a:t>
            </a:r>
            <a:endParaRPr lang="fr-FR" altLang="fr-FR" sz="1800" dirty="0" smtClean="0"/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800" dirty="0" smtClean="0"/>
              <a:t>Zone de test </a:t>
            </a:r>
            <a:r>
              <a:rPr lang="fr-FR" altLang="fr-FR" sz="1800" dirty="0" smtClean="0"/>
              <a:t>cryogénique pour cavités supra et autres</a:t>
            </a:r>
            <a:endParaRPr lang="fr-FR" altLang="fr-FR" sz="1800" dirty="0" smtClean="0"/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altLang="fr-FR" sz="20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fr-FR" sz="2200" dirty="0" smtClean="0"/>
              <a:t>Besoin </a:t>
            </a:r>
            <a:r>
              <a:rPr lang="fr-FR" altLang="fr-FR" sz="2200" dirty="0"/>
              <a:t>croissant en matière </a:t>
            </a:r>
            <a:r>
              <a:rPr lang="fr-FR" altLang="fr-FR" sz="2200" dirty="0" smtClean="0"/>
              <a:t>d’exploitation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800" dirty="0" smtClean="0"/>
              <a:t>mise en service de nouveaux systèmes </a:t>
            </a:r>
            <a:r>
              <a:rPr lang="fr-FR" altLang="fr-FR" sz="1800" dirty="0" err="1" smtClean="0"/>
              <a:t>cryos</a:t>
            </a:r>
            <a:r>
              <a:rPr lang="fr-FR" altLang="fr-FR" sz="1800" dirty="0" smtClean="0"/>
              <a:t> (S</a:t>
            </a:r>
            <a:r>
              <a:rPr lang="fr-FR" altLang="fr-FR" sz="1800" baseline="30000" dirty="0" smtClean="0"/>
              <a:t>3</a:t>
            </a:r>
            <a:r>
              <a:rPr lang="fr-FR" altLang="fr-FR" sz="1800" dirty="0" smtClean="0"/>
              <a:t>, DESIR, </a:t>
            </a:r>
            <a:r>
              <a:rPr lang="fr-FR" altLang="fr-FR" sz="1800" dirty="0" err="1" smtClean="0"/>
              <a:t>NewGain</a:t>
            </a:r>
            <a:r>
              <a:rPr lang="fr-FR" altLang="fr-FR" sz="1800" dirty="0" smtClean="0"/>
              <a:t>…)</a:t>
            </a:r>
            <a:endParaRPr lang="fr-FR" altLang="fr-FR" sz="1800" dirty="0" smtClean="0"/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800" dirty="0" smtClean="0"/>
              <a:t>Plus de lignes faisceau = plus de pompes </a:t>
            </a:r>
            <a:r>
              <a:rPr lang="fr-FR" altLang="fr-FR" sz="1800" dirty="0" smtClean="0"/>
              <a:t>cryogéniques</a:t>
            </a:r>
            <a:endParaRPr lang="fr-FR" altLang="fr-FR" sz="1800" dirty="0" smtClean="0"/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800" dirty="0" smtClean="0"/>
              <a:t>Haute disponibilité, fonctionnement 24x24, astreintes: effectifs ne peuvent pas descendre en-dessous d’un seuil </a:t>
            </a:r>
            <a:r>
              <a:rPr lang="fr-FR" altLang="fr-FR" sz="1800" dirty="0" smtClean="0"/>
              <a:t>minimal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800" dirty="0" smtClean="0"/>
              <a:t>Recours au CDD encouragé mais peu adapté</a:t>
            </a:r>
            <a:r>
              <a:rPr lang="fr-FR" altLang="fr-FR" sz="1800" smtClean="0"/>
              <a:t> (hors projets)</a:t>
            </a:r>
            <a:endParaRPr lang="fr-FR" altLang="fr-FR" sz="1800" dirty="0" smtClean="0"/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1800" dirty="0" smtClean="0"/>
              <a:t>Plan emploi: </a:t>
            </a:r>
            <a:r>
              <a:rPr lang="fr-FR" altLang="fr-FR" sz="1800" dirty="0" smtClean="0">
                <a:solidFill>
                  <a:srgbClr val="FF0000"/>
                </a:solidFill>
              </a:rPr>
              <a:t>quel objectif à quelle échéance?</a:t>
            </a:r>
            <a:endParaRPr lang="fr-FR" altLang="fr-FR" sz="1800" dirty="0">
              <a:solidFill>
                <a:srgbClr val="FF0000"/>
              </a:solidFill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altLang="fr-FR" sz="1800" dirty="0" smtClean="0"/>
          </a:p>
        </p:txBody>
      </p:sp>
    </p:spTree>
    <p:extLst>
      <p:ext uri="{BB962C8B-B14F-4D97-AF65-F5344CB8AC3E}">
        <p14:creationId xmlns:p14="http://schemas.microsoft.com/office/powerpoint/2010/main" val="1641437237"/>
      </p:ext>
    </p:extLst>
  </p:cSld>
  <p:clrMapOvr>
    <a:masterClrMapping/>
  </p:clrMapOvr>
</p:sld>
</file>

<file path=ppt/theme/theme1.xml><?xml version="1.0" encoding="utf-8"?>
<a:theme xmlns:a="http://schemas.openxmlformats.org/drawingml/2006/main" name="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679</Words>
  <Application>Microsoft Office PowerPoint</Application>
  <PresentationFormat>Affichage à l'écran (4:3)</PresentationFormat>
  <Paragraphs>135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8" baseType="lpstr">
      <vt:lpstr>MS PGothic</vt:lpstr>
      <vt:lpstr>MS PGothic</vt:lpstr>
      <vt:lpstr>Arial</vt:lpstr>
      <vt:lpstr>Calibri</vt:lpstr>
      <vt:lpstr>Courier New</vt:lpstr>
      <vt:lpstr>Times New Roman</vt:lpstr>
      <vt:lpstr>Wingdings</vt:lpstr>
      <vt:lpstr>Nouvelle présentation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syremi GANIL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syremi GANIL</dc:creator>
  <cp:lastModifiedBy>Bernaudin Pierre-Emmanuel</cp:lastModifiedBy>
  <cp:revision>28</cp:revision>
  <dcterms:created xsi:type="dcterms:W3CDTF">2012-02-17T09:33:24Z</dcterms:created>
  <dcterms:modified xsi:type="dcterms:W3CDTF">2023-09-19T07:26:39Z</dcterms:modified>
</cp:coreProperties>
</file>