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02185"/>
    <a:srgbClr val="820DFD"/>
    <a:srgbClr val="7C4EC4"/>
    <a:srgbClr val="626262"/>
    <a:srgbClr val="D0C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.ganil.priv\utilisateurs\bernaudin\Mes%20documents\Projets\NG%20Cryo\Analyse%20sondag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.ganil.priv\utilisateurs\bernaudin\Mes%20documents\Projets\NG%20Cryo\Analyse%20sondag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.ganil.priv\utilisateurs\bernaudin\Mes%20documents\Projets\NG%20Cryo\Analyse%20sondag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.ganil.priv\utilisateurs\bernaudin\Mes%20documents\Projets\NG%20Cryo\Analyse%20sondag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Synthèse!$B$1</c:f>
              <c:strCache>
                <c:ptCount val="1"/>
                <c:pt idx="0">
                  <c:v>Activité cryogénique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D1-4277-88FC-C835D1FDDAA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D1-4277-88FC-C835D1FDDA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Synthèse!$A$2:$A$3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Synthèse!$B$2:$B$3</c:f>
              <c:numCache>
                <c:formatCode>General</c:formatCode>
                <c:ptCount val="2"/>
                <c:pt idx="0">
                  <c:v>9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1-4277-88FC-C835D1FDDAA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618263963684864"/>
          <c:y val="0.85175955148188809"/>
          <c:w val="0.31639749315710269"/>
          <c:h val="9.4380955098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Synthèse!$A$2</c:f>
              <c:strCache>
                <c:ptCount val="1"/>
                <c:pt idx="0">
                  <c:v>oui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Synthèse!$B$1:$E$1</c:f>
              <c:strCache>
                <c:ptCount val="3"/>
                <c:pt idx="0">
                  <c:v>LN2</c:v>
                </c:pt>
                <c:pt idx="1">
                  <c:v>LHe</c:v>
                </c:pt>
                <c:pt idx="2">
                  <c:v>Autres fluides</c:v>
                </c:pt>
              </c:strCache>
            </c:strRef>
          </c:cat>
          <c:val>
            <c:numRef>
              <c:f>Synthèse!$B$2:$E$2</c:f>
              <c:numCache>
                <c:formatCode>General</c:formatCode>
                <c:ptCount val="3"/>
                <c:pt idx="0">
                  <c:v>9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07-46E6-A44C-5BF987B050A1}"/>
            </c:ext>
          </c:extLst>
        </c:ser>
        <c:ser>
          <c:idx val="1"/>
          <c:order val="1"/>
          <c:tx>
            <c:strRef>
              <c:f>Synthèse!$A$3</c:f>
              <c:strCache>
                <c:ptCount val="1"/>
                <c:pt idx="0">
                  <c:v>non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Synthèse!$B$1:$E$1</c:f>
              <c:strCache>
                <c:ptCount val="3"/>
                <c:pt idx="0">
                  <c:v>LN2</c:v>
                </c:pt>
                <c:pt idx="1">
                  <c:v>LHe</c:v>
                </c:pt>
                <c:pt idx="2">
                  <c:v>Autres fluides</c:v>
                </c:pt>
              </c:strCache>
            </c:strRef>
          </c:cat>
          <c:val>
            <c:numRef>
              <c:f>Synthèse!$B$3:$E$3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07-46E6-A44C-5BF987B050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1515467632"/>
        <c:axId val="1515465136"/>
      </c:barChart>
      <c:catAx>
        <c:axId val="151546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15465136"/>
        <c:crosses val="autoZero"/>
        <c:auto val="1"/>
        <c:lblAlgn val="ctr"/>
        <c:lblOffset val="100"/>
        <c:noMultiLvlLbl val="0"/>
      </c:catAx>
      <c:valAx>
        <c:axId val="151546513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1546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LN2</a:t>
            </a:r>
          </a:p>
        </c:rich>
      </c:tx>
      <c:layout>
        <c:manualLayout>
          <c:xMode val="edge"/>
          <c:yMode val="edge"/>
          <c:x val="0.12026012863180426"/>
          <c:y val="0.11020457452584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6377621037608905"/>
          <c:y val="0.15774585343767497"/>
          <c:w val="0.584668768152245"/>
          <c:h val="0.8215199953919643"/>
        </c:manualLayout>
      </c:layout>
      <c:pieChart>
        <c:varyColors val="1"/>
        <c:ser>
          <c:idx val="0"/>
          <c:order val="0"/>
          <c:tx>
            <c:strRef>
              <c:f>Synthèse!$F$6</c:f>
              <c:strCache>
                <c:ptCount val="1"/>
                <c:pt idx="0">
                  <c:v>Volume annuel LN2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69-40C5-BF7C-16FD8BE4421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69-40C5-BF7C-16FD8BE442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69-40C5-BF7C-16FD8BE4421C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69-40C5-BF7C-16FD8BE4421C}"/>
              </c:ext>
            </c:extLst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69-40C5-BF7C-16FD8BE4421C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69-40C5-BF7C-16FD8BE4421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69-40C5-BF7C-16FD8BE4421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369-40C5-BF7C-16FD8BE4421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369-40C5-BF7C-16FD8BE4421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69-40C5-BF7C-16FD8BE4421C}"/>
                </c:ext>
              </c:extLst>
            </c:dLbl>
            <c:dLbl>
              <c:idx val="1"/>
              <c:layout>
                <c:manualLayout>
                  <c:x val="5.5780315872827717E-2"/>
                  <c:y val="-2.66442338413666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69-40C5-BF7C-16FD8BE4421C}"/>
                </c:ext>
              </c:extLst>
            </c:dLbl>
            <c:dLbl>
              <c:idx val="2"/>
              <c:layout>
                <c:manualLayout>
                  <c:x val="9.3569206078795916E-2"/>
                  <c:y val="1.06050130846274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69-40C5-BF7C-16FD8BE4421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69-40C5-BF7C-16FD8BE4421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369-40C5-BF7C-16FD8BE4421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69-40C5-BF7C-16FD8BE44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Synthèse!$E$7:$E$15</c:f>
              <c:strCache>
                <c:ptCount val="9"/>
                <c:pt idx="0">
                  <c:v>APC</c:v>
                </c:pt>
                <c:pt idx="1">
                  <c:v>LP2I</c:v>
                </c:pt>
                <c:pt idx="2">
                  <c:v>CPPM</c:v>
                </c:pt>
                <c:pt idx="3">
                  <c:v>GANIL</c:v>
                </c:pt>
                <c:pt idx="4">
                  <c:v>IJClab</c:v>
                </c:pt>
                <c:pt idx="5">
                  <c:v>LPSC</c:v>
                </c:pt>
                <c:pt idx="6">
                  <c:v>Subatech</c:v>
                </c:pt>
                <c:pt idx="7">
                  <c:v>IP2I</c:v>
                </c:pt>
                <c:pt idx="8">
                  <c:v>LPNHE</c:v>
                </c:pt>
              </c:strCache>
            </c:strRef>
          </c:cat>
          <c:val>
            <c:numRef>
              <c:f>Synthèse!$F$7:$F$15</c:f>
              <c:numCache>
                <c:formatCode>General</c:formatCode>
                <c:ptCount val="9"/>
                <c:pt idx="0">
                  <c:v>2100</c:v>
                </c:pt>
                <c:pt idx="1">
                  <c:v>18000</c:v>
                </c:pt>
                <c:pt idx="2">
                  <c:v>4300</c:v>
                </c:pt>
                <c:pt idx="3">
                  <c:v>428000</c:v>
                </c:pt>
                <c:pt idx="4">
                  <c:v>41200</c:v>
                </c:pt>
                <c:pt idx="5">
                  <c:v>40000</c:v>
                </c:pt>
                <c:pt idx="6">
                  <c:v>1000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369-40C5-BF7C-16FD8BE44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7583294635156996"/>
          <c:y val="0.11345667455903677"/>
          <c:w val="0.21305434335013962"/>
          <c:h val="0.85042570748082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LHe</a:t>
            </a:r>
          </a:p>
        </c:rich>
      </c:tx>
      <c:layout>
        <c:manualLayout>
          <c:xMode val="edge"/>
          <c:yMode val="edge"/>
          <c:x val="0.82051191842881654"/>
          <c:y val="0.11855072622378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2053942636125253"/>
          <c:y val="0.17367599883347912"/>
          <c:w val="0.80367958457969879"/>
          <c:h val="0.79381962671332751"/>
        </c:manualLayout>
      </c:layout>
      <c:pieChart>
        <c:varyColors val="1"/>
        <c:ser>
          <c:idx val="0"/>
          <c:order val="0"/>
          <c:tx>
            <c:strRef>
              <c:f>Synthèse!$G$6</c:f>
              <c:strCache>
                <c:ptCount val="1"/>
                <c:pt idx="0">
                  <c:v>Volume annuel LHe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F2-480A-93D1-2DC2AE2C8A7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F2-480A-93D1-2DC2AE2C8A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F2-480A-93D1-2DC2AE2C8A73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F2-480A-93D1-2DC2AE2C8A73}"/>
              </c:ext>
            </c:extLst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9F2-480A-93D1-2DC2AE2C8A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9F2-480A-93D1-2DC2AE2C8A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9F2-480A-93D1-2DC2AE2C8A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9F2-480A-93D1-2DC2AE2C8A7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9F2-480A-93D1-2DC2AE2C8A73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F2-480A-93D1-2DC2AE2C8A7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9F2-480A-93D1-2DC2AE2C8A7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9F2-480A-93D1-2DC2AE2C8A7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9F2-480A-93D1-2DC2AE2C8A7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9F2-480A-93D1-2DC2AE2C8A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Synthèse!$E$7:$E$15</c:f>
              <c:strCache>
                <c:ptCount val="9"/>
                <c:pt idx="0">
                  <c:v>APC</c:v>
                </c:pt>
                <c:pt idx="1">
                  <c:v>LP2I</c:v>
                </c:pt>
                <c:pt idx="2">
                  <c:v>CPPM</c:v>
                </c:pt>
                <c:pt idx="3">
                  <c:v>GANIL</c:v>
                </c:pt>
                <c:pt idx="4">
                  <c:v>IJClab</c:v>
                </c:pt>
                <c:pt idx="5">
                  <c:v>LPSC</c:v>
                </c:pt>
                <c:pt idx="6">
                  <c:v>Subatech</c:v>
                </c:pt>
                <c:pt idx="7">
                  <c:v>IP2I</c:v>
                </c:pt>
                <c:pt idx="8">
                  <c:v>LPNHE</c:v>
                </c:pt>
              </c:strCache>
            </c:strRef>
          </c:cat>
          <c:val>
            <c:numRef>
              <c:f>Synthèse!$G$7:$G$15</c:f>
              <c:numCache>
                <c:formatCode>General</c:formatCode>
                <c:ptCount val="9"/>
                <c:pt idx="0">
                  <c:v>100</c:v>
                </c:pt>
                <c:pt idx="1">
                  <c:v>2500</c:v>
                </c:pt>
                <c:pt idx="2">
                  <c:v>0</c:v>
                </c:pt>
                <c:pt idx="3">
                  <c:v>2000</c:v>
                </c:pt>
                <c:pt idx="4">
                  <c:v>4000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9F2-480A-93D1-2DC2AE2C8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modifier les styles du texte du masque</a:t>
            </a:r>
          </a:p>
          <a:p>
            <a:pPr lvl="1"/>
            <a:r>
              <a:rPr lang="en-GB" altLang="fr-FR" smtClean="0"/>
              <a:t>Deuxième niveau</a:t>
            </a:r>
          </a:p>
          <a:p>
            <a:pPr lvl="2"/>
            <a:r>
              <a:rPr lang="en-GB" altLang="fr-FR" smtClean="0"/>
              <a:t>Troisième niveau</a:t>
            </a:r>
          </a:p>
          <a:p>
            <a:pPr lvl="3"/>
            <a:r>
              <a:rPr lang="en-GB" altLang="fr-FR" smtClean="0"/>
              <a:t>Quatrième niveau</a:t>
            </a:r>
          </a:p>
          <a:p>
            <a:pPr lvl="4"/>
            <a:r>
              <a:rPr lang="en-GB" alt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390E64-59A7-4756-8D7E-D06F481EBE33}" type="slidenum">
              <a:rPr lang="en-GB" altLang="fr-FR"/>
              <a:pPr/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C815F7D-F04A-48AB-972F-4D5B4F3053C2}" type="slidenum">
              <a:rPr lang="en-GB" altLang="fr-FR" sz="1200"/>
              <a:pPr/>
              <a:t>1</a:t>
            </a:fld>
            <a:endParaRPr lang="en-GB" altLang="fr-FR" sz="120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noProof="0" dirty="0" smtClean="0"/>
              <a:t>Cliquez pour modifier le style des sous-titres du masque</a:t>
            </a:r>
            <a:endParaRPr lang="fr-FR" noProof="0" dirty="0"/>
          </a:p>
        </p:txBody>
      </p:sp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8755063" y="6620590"/>
            <a:ext cx="4924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AC0C25A-8847-431F-A093-0008AA4B6D08}" type="slidenum">
              <a:rPr lang="fr-FR" altLang="fr-FR" sz="1000" noProof="0" smtClean="0">
                <a:solidFill>
                  <a:srgbClr val="626262"/>
                </a:solidFill>
              </a:rPr>
              <a:pPr algn="r"/>
              <a:t>‹N°›</a:t>
            </a:fld>
            <a:endParaRPr lang="fr-FR" altLang="fr-FR" sz="1000" noProof="0" dirty="0">
              <a:solidFill>
                <a:srgbClr val="626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3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52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8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590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619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98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67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10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98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3990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5810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4826000" y="533400"/>
            <a:ext cx="4318000" cy="365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-128"/>
            </a:endParaRPr>
          </a:p>
        </p:txBody>
      </p:sp>
      <p:sp>
        <p:nvSpPr>
          <p:cNvPr id="1027" name="Rectangle 12"/>
          <p:cNvSpPr>
            <a:spLocks noChangeArrowheads="1"/>
          </p:cNvSpPr>
          <p:nvPr userDrawn="1"/>
        </p:nvSpPr>
        <p:spPr bwMode="auto">
          <a:xfrm>
            <a:off x="4826000" y="577850"/>
            <a:ext cx="4318000" cy="365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02185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fr-FR"/>
              <a:t> 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546850"/>
            <a:ext cx="4318000" cy="365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-128"/>
            </a:endParaRP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0" y="6592888"/>
            <a:ext cx="4318000" cy="36512"/>
          </a:xfrm>
          <a:prstGeom prst="rect">
            <a:avLst/>
          </a:prstGeom>
          <a:gradFill rotWithShape="1">
            <a:gsLst>
              <a:gs pos="0">
                <a:srgbClr val="502185"/>
              </a:gs>
              <a:gs pos="100000">
                <a:srgbClr val="FFFFFF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fr-FR" altLang="fr-FR"/>
          </a:p>
        </p:txBody>
      </p:sp>
      <p:pic>
        <p:nvPicPr>
          <p:cNvPr id="1030" name="Imag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15888"/>
            <a:ext cx="175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-38100" y="6619717"/>
            <a:ext cx="3207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sz="1000" noProof="0" dirty="0" smtClean="0">
                <a:solidFill>
                  <a:srgbClr val="626262"/>
                </a:solidFill>
              </a:rPr>
              <a:t>Prospective Cryogénique IN2P3 – Paris – 20/09/2023</a:t>
            </a:r>
            <a:endParaRPr lang="fr-FR" altLang="fr-FR" noProof="0" dirty="0"/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8676456" y="6620590"/>
            <a:ext cx="4924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AC0C25A-8847-431F-A093-0008AA4B6D08}" type="slidenum">
              <a:rPr lang="fr-FR" altLang="fr-FR" sz="1000" noProof="0" smtClean="0">
                <a:solidFill>
                  <a:srgbClr val="626262"/>
                </a:solidFill>
              </a:rPr>
              <a:pPr algn="r"/>
              <a:t>‹N°›</a:t>
            </a:fld>
            <a:endParaRPr lang="fr-FR" altLang="fr-FR" sz="1000" noProof="0" dirty="0">
              <a:solidFill>
                <a:srgbClr val="626262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4735187" y="6619717"/>
            <a:ext cx="24545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sz="1000" noProof="0" dirty="0" smtClean="0">
                <a:solidFill>
                  <a:srgbClr val="626262"/>
                </a:solidFill>
              </a:rPr>
              <a:t>P.-E. Bernaudin – Synthèse du sondage</a:t>
            </a:r>
            <a:endParaRPr lang="fr-FR" altLang="fr-FR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805" y="2780928"/>
            <a:ext cx="60580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altLang="fr-FR" sz="3200" b="1" dirty="0" smtClean="0"/>
              <a:t>Synthèse du sondage</a:t>
            </a:r>
            <a:br>
              <a:rPr lang="fr-FR" altLang="fr-FR" sz="3200" b="1" dirty="0" smtClean="0"/>
            </a:br>
            <a:r>
              <a:rPr lang="fr-FR" altLang="fr-FR" sz="3200" b="1" dirty="0" smtClean="0"/>
              <a:t>« Prospectives en cryogénie »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3051392" y="4009419"/>
            <a:ext cx="3041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Pierre-Emmanuel BERNAUDIN</a:t>
            </a:r>
          </a:p>
          <a:p>
            <a:pPr algn="ctr"/>
            <a:r>
              <a:rPr lang="fr-FR" sz="1600" dirty="0" smtClean="0"/>
              <a:t>GANIL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Evolution des besoins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908050"/>
            <a:ext cx="879792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Sondage ambigu : « évolution des besoins » = </a:t>
            </a:r>
            <a:r>
              <a:rPr lang="fr-FR" altLang="fr-FR" dirty="0" smtClean="0"/>
              <a:t>?</a:t>
            </a:r>
            <a:endParaRPr lang="fr-FR" altLang="fr-F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dirty="0"/>
              <a:t>besoins nouveaux, 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dirty="0"/>
              <a:t>besoins actuels non pourvus, 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dirty="0"/>
              <a:t>besoins de compenser des </a:t>
            </a:r>
            <a:r>
              <a:rPr lang="fr-FR" altLang="fr-FR" sz="1800" dirty="0" smtClean="0"/>
              <a:t>départs</a:t>
            </a:r>
            <a:endParaRPr lang="fr-FR" altLang="fr-FR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IJCLab = la plus grande partie des nouveaux besoins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Projet </a:t>
            </a:r>
            <a:r>
              <a:rPr lang="fr-FR" altLang="fr-FR" dirty="0" err="1"/>
              <a:t>NewGain</a:t>
            </a:r>
            <a:r>
              <a:rPr lang="fr-FR" altLang="fr-FR" dirty="0"/>
              <a:t> = nouveaux besoins GANIL + LPSC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Plus largement, besoin croissant en matière d’exploitation. </a:t>
            </a:r>
            <a:br>
              <a:rPr lang="fr-FR" altLang="fr-FR" dirty="0"/>
            </a:br>
            <a:r>
              <a:rPr lang="fr-FR" altLang="fr-FR" sz="1800" dirty="0"/>
              <a:t>A corréler avec 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mise en service de nouveaux systèmes </a:t>
            </a:r>
            <a:r>
              <a:rPr lang="fr-FR" altLang="fr-FR" sz="1800" dirty="0" err="1"/>
              <a:t>cryos</a:t>
            </a:r>
            <a:r>
              <a:rPr lang="fr-FR" altLang="fr-FR" sz="1800" dirty="0"/>
              <a:t> (notamment au GANIL),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émergence de plateformes technologiques qui nécessitent des ressources pérennes en termes d’exploitation.</a:t>
            </a:r>
          </a:p>
        </p:txBody>
      </p:sp>
    </p:spTree>
    <p:extLst>
      <p:ext uri="{BB962C8B-B14F-4D97-AF65-F5344CB8AC3E}">
        <p14:creationId xmlns:p14="http://schemas.microsoft.com/office/powerpoint/2010/main" val="1641437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7092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Conclusion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836712"/>
            <a:ext cx="8797925" cy="3985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1900" dirty="0"/>
              <a:t>Vision assez fine des infrastructures, compétences &amp; besoins </a:t>
            </a:r>
            <a:r>
              <a:rPr lang="fr-FR" altLang="fr-FR" sz="1900" dirty="0" err="1"/>
              <a:t>cryos</a:t>
            </a:r>
            <a:r>
              <a:rPr lang="fr-FR" altLang="fr-FR" sz="1900" dirty="0"/>
              <a:t> </a:t>
            </a:r>
            <a:r>
              <a:rPr lang="fr-FR" altLang="fr-FR" sz="1900" dirty="0" smtClean="0"/>
              <a:t>à l’IN2P3</a:t>
            </a:r>
            <a:endParaRPr lang="fr-FR" altLang="fr-FR" sz="19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sz="19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1900" i="1" dirty="0"/>
              <a:t>Pas de visibilité sur </a:t>
            </a:r>
            <a:r>
              <a:rPr lang="fr-FR" altLang="fr-FR" sz="1900" i="1" dirty="0" smtClean="0"/>
              <a:t>l’adéquation </a:t>
            </a:r>
            <a:r>
              <a:rPr lang="fr-FR" altLang="fr-FR" sz="1900" i="1" dirty="0"/>
              <a:t>des ressources (humaines &amp; matérielles) par rapport aux besoins</a:t>
            </a:r>
            <a:r>
              <a:rPr lang="fr-FR" altLang="fr-FR" sz="1900" i="1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sz="1900" i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1900" dirty="0"/>
              <a:t>Absence d’un référent cryo au sein de la majorité des labos (= frein à collecte/diffusion des infos</a:t>
            </a:r>
            <a:r>
              <a:rPr lang="fr-FR" altLang="fr-FR" sz="1900" dirty="0" smtClean="0"/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sz="19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1900" dirty="0"/>
              <a:t>Activité cryo à plusieurs vitesses =&gt; cartographie</a:t>
            </a:r>
          </a:p>
        </p:txBody>
      </p:sp>
    </p:spTree>
    <p:extLst>
      <p:ext uri="{BB962C8B-B14F-4D97-AF65-F5344CB8AC3E}">
        <p14:creationId xmlns:p14="http://schemas.microsoft.com/office/powerpoint/2010/main" val="3984948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15888"/>
            <a:ext cx="7092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Conclusion: cartographie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52920"/>
              </p:ext>
            </p:extLst>
          </p:nvPr>
        </p:nvGraphicFramePr>
        <p:xfrm>
          <a:off x="645740" y="692696"/>
          <a:ext cx="7886700" cy="362675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61600">
                  <a:extLst>
                    <a:ext uri="{9D8B030D-6E8A-4147-A177-3AD203B41FA5}">
                      <a16:colId xmlns:a16="http://schemas.microsoft.com/office/drawing/2014/main" val="1934566690"/>
                    </a:ext>
                  </a:extLst>
                </a:gridCol>
                <a:gridCol w="855707">
                  <a:extLst>
                    <a:ext uri="{9D8B030D-6E8A-4147-A177-3AD203B41FA5}">
                      <a16:colId xmlns:a16="http://schemas.microsoft.com/office/drawing/2014/main" val="164173238"/>
                    </a:ext>
                  </a:extLst>
                </a:gridCol>
                <a:gridCol w="855707">
                  <a:extLst>
                    <a:ext uri="{9D8B030D-6E8A-4147-A177-3AD203B41FA5}">
                      <a16:colId xmlns:a16="http://schemas.microsoft.com/office/drawing/2014/main" val="3389474418"/>
                    </a:ext>
                  </a:extLst>
                </a:gridCol>
                <a:gridCol w="1642011">
                  <a:extLst>
                    <a:ext uri="{9D8B030D-6E8A-4147-A177-3AD203B41FA5}">
                      <a16:colId xmlns:a16="http://schemas.microsoft.com/office/drawing/2014/main" val="217926265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73512106"/>
                    </a:ext>
                  </a:extLst>
                </a:gridCol>
              </a:tblGrid>
              <a:tr h="5217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Pas d’activité cryo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Peu d’activité cryo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Beaucoup d’activité cryo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7211426"/>
                  </a:ext>
                </a:extLst>
              </a:tr>
              <a:tr h="12784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Pas d’activité cryo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IPHC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LAPP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LLR</a:t>
                      </a:r>
                      <a:endParaRPr lang="fr-FR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LPC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LPCC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LUPM</a:t>
                      </a:r>
                      <a:endParaRPr lang="fr-FR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1657780"/>
                  </a:ext>
                </a:extLst>
              </a:tr>
              <a:tr h="521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Cryogénie très basse température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effectLst/>
                        </a:rPr>
                        <a:t>IP2I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9933"/>
                          </a:solidFill>
                          <a:effectLst/>
                        </a:rPr>
                        <a:t>LPSC</a:t>
                      </a:r>
                      <a:endParaRPr lang="fr-FR" sz="1600" dirty="0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APC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IJCLab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107374"/>
                  </a:ext>
                </a:extLst>
              </a:tr>
              <a:tr h="13043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Cryogénie « de servitude »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CPPM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LP2I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LPNHE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9933"/>
                          </a:solidFill>
                          <a:effectLst/>
                        </a:rPr>
                        <a:t>LPSC</a:t>
                      </a:r>
                      <a:endParaRPr lang="fr-FR" sz="1600" dirty="0">
                        <a:solidFill>
                          <a:srgbClr val="FF9933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Subatech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GANIL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rgbClr val="FF0000"/>
                          </a:solidFill>
                          <a:effectLst/>
                        </a:rPr>
                        <a:t>IJCLab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rgbClr val="FF0000"/>
                          </a:solidFill>
                          <a:effectLst/>
                        </a:rPr>
                        <a:t>IP2I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7414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79512" y="4365104"/>
            <a:ext cx="8856983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4 labos </a:t>
            </a:r>
            <a:r>
              <a:rPr lang="fr-FR" altLang="fr-FR" sz="2000" dirty="0" smtClean="0"/>
              <a:t>qui ont une forte activité en cryogénie:</a:t>
            </a:r>
            <a:endParaRPr lang="fr-FR" altLang="fr-FR" sz="20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/>
              <a:t>2 labos au spectre d’activités </a:t>
            </a:r>
            <a:r>
              <a:rPr lang="fr-FR" altLang="fr-FR" sz="1600" dirty="0" smtClean="0"/>
              <a:t>large </a:t>
            </a:r>
            <a:r>
              <a:rPr lang="fr-FR" altLang="fr-FR" sz="1600" dirty="0"/>
              <a:t>: </a:t>
            </a:r>
            <a:r>
              <a:rPr lang="fr-FR" altLang="fr-FR" sz="1600" dirty="0">
                <a:solidFill>
                  <a:srgbClr val="FF0000"/>
                </a:solidFill>
              </a:rPr>
              <a:t>IJCLab</a:t>
            </a:r>
            <a:r>
              <a:rPr lang="fr-FR" altLang="fr-FR" sz="1600" dirty="0"/>
              <a:t> et </a:t>
            </a:r>
            <a:r>
              <a:rPr lang="fr-FR" altLang="fr-FR" sz="1600" dirty="0" smtClean="0">
                <a:solidFill>
                  <a:srgbClr val="FF0000"/>
                </a:solidFill>
              </a:rPr>
              <a:t>IP2I</a:t>
            </a:r>
            <a:endParaRPr lang="fr-FR" altLang="fr-FR" sz="16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2 </a:t>
            </a:r>
            <a:r>
              <a:rPr lang="fr-FR" altLang="fr-FR" sz="1600" dirty="0"/>
              <a:t>labos plus spécialisés: APC </a:t>
            </a:r>
            <a:r>
              <a:rPr lang="fr-FR" altLang="fr-FR" sz="1600" dirty="0" smtClean="0"/>
              <a:t>(TBT) et GANIL (servitude)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1 labo qui a peu d’activité cryo mais couvrant un large spectre: </a:t>
            </a:r>
            <a:r>
              <a:rPr lang="fr-FR" altLang="fr-FR" sz="1600" dirty="0">
                <a:solidFill>
                  <a:srgbClr val="FF9933"/>
                </a:solidFill>
              </a:rPr>
              <a:t>LPSC</a:t>
            </a:r>
            <a:endParaRPr lang="fr-FR" altLang="fr-FR" sz="16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4 labos pour lesquels l’activité cryo est limitée: </a:t>
            </a:r>
            <a:r>
              <a:rPr lang="fr-FR" altLang="fr-FR" sz="1600" dirty="0" smtClean="0"/>
              <a:t>CPPM, L22I, LPNHE, </a:t>
            </a:r>
            <a:r>
              <a:rPr lang="fr-FR" altLang="fr-FR" sz="1600" dirty="0" err="1" smtClean="0"/>
              <a:t>Subatech</a:t>
            </a:r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1956033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7092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Infos manquantes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823913"/>
            <a:ext cx="87979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000" u="sng" dirty="0"/>
              <a:t>Liens</a:t>
            </a:r>
            <a:r>
              <a:rPr lang="fr-FR" altLang="fr-FR" sz="2000" dirty="0"/>
              <a:t>: entre labos cryo ? Avec autres labos CNRS ? Réseaux </a:t>
            </a:r>
            <a:r>
              <a:rPr lang="fr-FR" altLang="fr-FR" sz="2000" dirty="0" smtClean="0"/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altLang="fr-FR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000" u="sng" dirty="0"/>
              <a:t>Difficultés</a:t>
            </a:r>
            <a:r>
              <a:rPr lang="fr-FR" altLang="fr-FR" sz="2000" dirty="0"/>
              <a:t> : pénurie hélium, réglementation (ESP), absence de personnel formé académiquement en cryo, etc</a:t>
            </a:r>
            <a:r>
              <a:rPr lang="fr-FR" altLang="fr-FR" sz="20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altLang="fr-FR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000" u="sng" dirty="0"/>
              <a:t>Hélium</a:t>
            </a:r>
            <a:r>
              <a:rPr lang="fr-FR" altLang="fr-FR" sz="2000" dirty="0"/>
              <a:t> : quelles installations en hélium perdu ? Qui assure la  récupération ? Qui gère l’</a:t>
            </a:r>
            <a:r>
              <a:rPr lang="fr-FR" altLang="fr-FR" sz="2000" dirty="0" err="1"/>
              <a:t>appro</a:t>
            </a:r>
            <a:r>
              <a:rPr lang="fr-FR" altLang="fr-FR" sz="2000" dirty="0"/>
              <a:t> (universités, CNRS, autre) ? Gaz ou liquide </a:t>
            </a:r>
            <a:r>
              <a:rPr lang="fr-FR" altLang="fr-FR" sz="2000" dirty="0" smtClean="0"/>
              <a:t>? Besoins en </a:t>
            </a:r>
            <a:r>
              <a:rPr lang="fr-FR" altLang="fr-FR" sz="2000" dirty="0"/>
              <a:t>hélium 3 </a:t>
            </a:r>
            <a:r>
              <a:rPr lang="fr-FR" altLang="fr-FR" sz="2000" dirty="0" smtClean="0"/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altLang="fr-FR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000" u="sng" dirty="0" err="1"/>
              <a:t>Dewars</a:t>
            </a:r>
            <a:r>
              <a:rPr lang="fr-FR" altLang="fr-FR" sz="2000" dirty="0"/>
              <a:t>: Questions à clarifier: mobiles vs. fixes, citernes à azote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000" i="1" dirty="0"/>
              <a:t>qui les gère/en est propriétaire: labo, université ou autre ?</a:t>
            </a:r>
          </a:p>
        </p:txBody>
      </p:sp>
    </p:spTree>
    <p:extLst>
      <p:ext uri="{BB962C8B-B14F-4D97-AF65-F5344CB8AC3E}">
        <p14:creationId xmlns:p14="http://schemas.microsoft.com/office/powerpoint/2010/main" val="283206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>
                <a:solidFill>
                  <a:srgbClr val="502185"/>
                </a:solidFill>
              </a:rPr>
              <a:t>Rappel des </a:t>
            </a:r>
            <a:r>
              <a:rPr lang="fr-FR" altLang="fr-FR" dirty="0" smtClean="0">
                <a:solidFill>
                  <a:srgbClr val="502185"/>
                </a:solidFill>
              </a:rPr>
              <a:t>objectifs du sondage</a:t>
            </a:r>
            <a:endParaRPr lang="fr-FR" altLang="fr-FR" dirty="0">
              <a:solidFill>
                <a:srgbClr val="502185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5250" y="1412875"/>
            <a:ext cx="8799513" cy="3138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2200" dirty="0"/>
              <a:t>Visibilité sur les infrastructures cryogéniques au sein de l’IN2P3 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2200" dirty="0"/>
              <a:t>Aperçu de l’évolution du besoin (projets actuels et futurs) 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2200" dirty="0"/>
              <a:t>Identifier clairement des référents « cryogénie </a:t>
            </a:r>
            <a:r>
              <a:rPr lang="fr-FR" sz="2200" dirty="0" smtClean="0"/>
              <a:t>» au sein des labos.</a:t>
            </a:r>
            <a:endParaRPr lang="fr-FR" sz="2200" dirty="0"/>
          </a:p>
          <a:p>
            <a:pPr>
              <a:lnSpc>
                <a:spcPct val="150000"/>
              </a:lnSpc>
              <a:defRPr/>
            </a:pPr>
            <a:endParaRPr lang="fr-FR" sz="2200" dirty="0"/>
          </a:p>
          <a:p>
            <a:pPr>
              <a:lnSpc>
                <a:spcPct val="150000"/>
              </a:lnSpc>
              <a:defRPr/>
            </a:pPr>
            <a:r>
              <a:rPr lang="fr-FR" sz="2200" i="1" dirty="0"/>
              <a:t>Méthode: </a:t>
            </a:r>
            <a:r>
              <a:rPr lang="fr-FR" sz="2200" dirty="0"/>
              <a:t>sondage adressé aux DT des instituts*</a:t>
            </a:r>
          </a:p>
          <a:p>
            <a:pPr>
              <a:lnSpc>
                <a:spcPct val="150000"/>
              </a:lnSpc>
              <a:defRPr/>
            </a:pPr>
            <a:endParaRPr lang="fr-FR" sz="2200" dirty="0"/>
          </a:p>
        </p:txBody>
      </p:sp>
      <p:sp>
        <p:nvSpPr>
          <p:cNvPr id="9" name="ZoneTexte 3"/>
          <p:cNvSpPr txBox="1">
            <a:spLocks noChangeArrowheads="1"/>
          </p:cNvSpPr>
          <p:nvPr/>
        </p:nvSpPr>
        <p:spPr bwMode="auto">
          <a:xfrm>
            <a:off x="107950" y="5661025"/>
            <a:ext cx="85677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sz="1400" dirty="0"/>
              <a:t>*sauf Laboratoire des 2 infinis – Toulouse (L2IT</a:t>
            </a:r>
            <a:r>
              <a:rPr lang="fr-FR" altLang="fr-FR" sz="1400" dirty="0" smtClean="0"/>
              <a:t>), </a:t>
            </a:r>
            <a:r>
              <a:rPr lang="fr-FR" altLang="fr-FR" sz="1400" dirty="0"/>
              <a:t>Centre Pierre </a:t>
            </a:r>
            <a:r>
              <a:rPr lang="fr-FR" altLang="fr-FR" sz="1400" dirty="0" err="1"/>
              <a:t>Binétruy</a:t>
            </a:r>
            <a:r>
              <a:rPr lang="fr-FR" altLang="fr-FR" sz="1400" dirty="0"/>
              <a:t> (CPB, Berkeley), </a:t>
            </a:r>
            <a:r>
              <a:rPr lang="fr-FR" altLang="fr-FR" sz="1400" dirty="0" err="1"/>
              <a:t>Dark</a:t>
            </a:r>
            <a:r>
              <a:rPr lang="fr-FR" altLang="fr-FR" sz="1400" dirty="0"/>
              <a:t> </a:t>
            </a:r>
            <a:r>
              <a:rPr lang="fr-FR" altLang="fr-FR" sz="1400" dirty="0" err="1"/>
              <a:t>Matter</a:t>
            </a:r>
            <a:r>
              <a:rPr lang="fr-FR" altLang="fr-FR" sz="1400" dirty="0"/>
              <a:t> </a:t>
            </a:r>
            <a:r>
              <a:rPr lang="fr-FR" altLang="fr-FR" sz="1400" dirty="0" err="1"/>
              <a:t>Maboratory</a:t>
            </a:r>
            <a:r>
              <a:rPr lang="fr-FR" altLang="fr-FR" sz="1400" dirty="0"/>
              <a:t> (</a:t>
            </a:r>
            <a:r>
              <a:rPr lang="fr-FR" altLang="fr-FR" sz="1400" dirty="0" err="1"/>
              <a:t>DMLab</a:t>
            </a:r>
            <a:r>
              <a:rPr lang="fr-FR" altLang="fr-FR" sz="1400" dirty="0"/>
              <a:t>, Hambourg), International </a:t>
            </a:r>
            <a:r>
              <a:rPr lang="fr-FR" altLang="fr-FR" sz="1400" dirty="0" err="1"/>
              <a:t>laboratory</a:t>
            </a:r>
            <a:r>
              <a:rPr lang="fr-FR" altLang="fr-FR" sz="1400" dirty="0"/>
              <a:t> for </a:t>
            </a:r>
            <a:r>
              <a:rPr lang="fr-FR" altLang="fr-FR" sz="1400" dirty="0" err="1"/>
              <a:t>Astrophysics</a:t>
            </a:r>
            <a:r>
              <a:rPr lang="fr-FR" altLang="fr-FR" sz="1400" dirty="0"/>
              <a:t>, Neutrino and </a:t>
            </a:r>
            <a:r>
              <a:rPr lang="fr-FR" altLang="fr-FR" sz="1400" dirty="0" err="1"/>
              <a:t>Cosmology</a:t>
            </a:r>
            <a:r>
              <a:rPr lang="fr-FR" altLang="fr-FR" sz="1400" dirty="0"/>
              <a:t> </a:t>
            </a:r>
            <a:r>
              <a:rPr lang="fr-FR" altLang="fr-FR" sz="1400" dirty="0" err="1"/>
              <a:t>Experiments</a:t>
            </a:r>
            <a:r>
              <a:rPr lang="fr-FR" altLang="fr-FR" sz="1400" dirty="0"/>
              <a:t> (ILANCE, Tokyo</a:t>
            </a:r>
            <a:r>
              <a:rPr lang="fr-FR" altLang="fr-FR" sz="1400" dirty="0" smtClean="0"/>
              <a:t>).</a:t>
            </a:r>
            <a:endParaRPr lang="fr-FR" altLang="fr-FR" sz="1400" dirty="0"/>
          </a:p>
        </p:txBody>
      </p:sp>
    </p:spTree>
    <p:extLst>
      <p:ext uri="{BB962C8B-B14F-4D97-AF65-F5344CB8AC3E}">
        <p14:creationId xmlns:p14="http://schemas.microsoft.com/office/powerpoint/2010/main" val="262495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Sommaire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3663" y="1125538"/>
            <a:ext cx="8799512" cy="5076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Généralités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Fluides et consommations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Infrastructures cryogéniques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Compétences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Evolution des besoins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Conclusion et </a:t>
            </a:r>
            <a:r>
              <a:rPr lang="fr-FR" dirty="0"/>
              <a:t>perspectives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>
              <a:lnSpc>
                <a:spcPct val="150000"/>
              </a:lnSpc>
              <a:defRPr/>
            </a:pPr>
            <a:endParaRPr lang="fr-FR" dirty="0"/>
          </a:p>
          <a:p>
            <a:pPr>
              <a:lnSpc>
                <a:spcPct val="150000"/>
              </a:lnSpc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466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Généralités</a:t>
            </a:r>
          </a:p>
        </p:txBody>
      </p:sp>
      <p:sp>
        <p:nvSpPr>
          <p:cNvPr id="6" name="ZoneTexte 2"/>
          <p:cNvSpPr txBox="1">
            <a:spLocks noChangeArrowheads="1"/>
          </p:cNvSpPr>
          <p:nvPr/>
        </p:nvSpPr>
        <p:spPr bwMode="auto">
          <a:xfrm>
            <a:off x="127000" y="908050"/>
            <a:ext cx="879792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/>
              <a:t>Tous les labos ont répondu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/>
              <a:t>Réponses complètes sauf celles du LP2I et du LPNHE</a:t>
            </a:r>
          </a:p>
        </p:txBody>
      </p:sp>
      <p:graphicFrame>
        <p:nvGraphicFramePr>
          <p:cNvPr id="7" name="Graphique 6"/>
          <p:cNvGraphicFramePr/>
          <p:nvPr/>
        </p:nvGraphicFramePr>
        <p:xfrm>
          <a:off x="6026471" y="2276156"/>
          <a:ext cx="2898626" cy="2593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93663" y="2506663"/>
            <a:ext cx="5773737" cy="2892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Aucun des 6 labos sans activité cryo ne déclare un besoin dans un proche futur.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Seulement 3 référents </a:t>
            </a:r>
            <a:r>
              <a:rPr lang="fr-FR" sz="2000" dirty="0" err="1"/>
              <a:t>cryos</a:t>
            </a:r>
            <a:r>
              <a:rPr lang="fr-FR" sz="2000" dirty="0"/>
              <a:t> </a:t>
            </a:r>
            <a:r>
              <a:rPr lang="fr-FR" sz="2000" dirty="0" smtClean="0"/>
              <a:t>uniques </a:t>
            </a:r>
            <a:r>
              <a:rPr lang="fr-FR" sz="2000" dirty="0"/>
              <a:t>à l’échelle du labo (APC, </a:t>
            </a:r>
            <a:r>
              <a:rPr lang="fr-FR" sz="2000" dirty="0" smtClean="0"/>
              <a:t>IP2I</a:t>
            </a:r>
            <a:r>
              <a:rPr lang="fr-FR" sz="2000" dirty="0"/>
              <a:t>, GANIL), soit seulement un tiers des neuf unités utilisant des systèmes cryogéniques. </a:t>
            </a:r>
            <a:r>
              <a:rPr lang="fr-FR" sz="1600" i="1" dirty="0"/>
              <a:t>Depuis le sondage, la situation a évolué à </a:t>
            </a:r>
            <a:r>
              <a:rPr lang="fr-FR" sz="1600" i="1" dirty="0" smtClean="0"/>
              <a:t>l’IJCLab </a:t>
            </a:r>
            <a:r>
              <a:rPr lang="fr-FR" sz="1600" i="1" dirty="0"/>
              <a:t>=&gt; référent identifié.</a:t>
            </a:r>
          </a:p>
          <a:p>
            <a:pPr>
              <a:defRPr/>
            </a:pPr>
            <a:endParaRPr lang="fr-FR" sz="2000" dirty="0"/>
          </a:p>
        </p:txBody>
      </p:sp>
      <p:sp>
        <p:nvSpPr>
          <p:cNvPr id="9" name="ZoneTexte 5"/>
          <p:cNvSpPr txBox="1">
            <a:spLocks noChangeArrowheads="1"/>
          </p:cNvSpPr>
          <p:nvPr/>
        </p:nvSpPr>
        <p:spPr bwMode="auto">
          <a:xfrm>
            <a:off x="6156325" y="4729163"/>
            <a:ext cx="28971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fr-FR" altLang="fr-FR" sz="1200" i="1"/>
              <a:t>Le LAPP signale une activité de refroidissement à 240K, qui ne rentre pas dans la catégorie « cryogénie ».</a:t>
            </a:r>
          </a:p>
          <a:p>
            <a:endParaRPr lang="fr-FR" altLang="fr-FR" sz="1200" i="1"/>
          </a:p>
        </p:txBody>
      </p:sp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196850" y="5561013"/>
            <a:ext cx="87503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altLang="fr-FR" dirty="0" smtClean="0"/>
              <a:t>9 </a:t>
            </a:r>
            <a:r>
              <a:rPr lang="fr-FR" altLang="fr-FR" dirty="0"/>
              <a:t>labos </a:t>
            </a:r>
            <a:r>
              <a:rPr lang="fr-FR" altLang="fr-FR" dirty="0" smtClean="0"/>
              <a:t>avec activité cryo pris </a:t>
            </a:r>
            <a:r>
              <a:rPr lang="fr-FR" altLang="fr-FR" dirty="0"/>
              <a:t>en </a:t>
            </a:r>
            <a:r>
              <a:rPr lang="fr-FR" altLang="fr-FR" dirty="0" smtClean="0"/>
              <a:t>compte: </a:t>
            </a:r>
            <a:endParaRPr lang="fr-FR" altLang="fr-FR" dirty="0" smtClean="0"/>
          </a:p>
          <a:p>
            <a:pPr algn="ctr"/>
            <a:r>
              <a:rPr lang="fr-FR" altLang="fr-FR" sz="1800" dirty="0" smtClean="0"/>
              <a:t>APC</a:t>
            </a:r>
            <a:r>
              <a:rPr lang="fr-FR" altLang="fr-FR" sz="1800" dirty="0"/>
              <a:t>, CPPM, GANIL, IJCLab, IP2I, LP2I, LPNHE, LPSC, </a:t>
            </a:r>
            <a:r>
              <a:rPr lang="fr-FR" altLang="fr-FR" sz="1800" dirty="0" err="1" smtClean="0"/>
              <a:t>SubaTech</a:t>
            </a:r>
            <a:endParaRPr lang="fr-FR" altLang="fr-FR" sz="1800" dirty="0"/>
          </a:p>
        </p:txBody>
      </p:sp>
    </p:spTree>
    <p:extLst>
      <p:ext uri="{BB962C8B-B14F-4D97-AF65-F5344CB8AC3E}">
        <p14:creationId xmlns:p14="http://schemas.microsoft.com/office/powerpoint/2010/main" val="1172507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Fluides et consommations (1)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73038" y="4122738"/>
            <a:ext cx="87979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Tout le monde utilise LN2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7/9 labos utilisent </a:t>
            </a:r>
            <a:r>
              <a:rPr lang="fr-FR" altLang="fr-FR" dirty="0" err="1"/>
              <a:t>LHe</a:t>
            </a:r>
            <a:r>
              <a:rPr lang="fr-FR" altLang="fr-FR" dirty="0"/>
              <a:t>, </a:t>
            </a:r>
            <a:r>
              <a:rPr lang="fr-FR" altLang="fr-FR" dirty="0" smtClean="0"/>
              <a:t>dont 5 </a:t>
            </a:r>
            <a:r>
              <a:rPr lang="fr-FR" altLang="fr-FR" dirty="0"/>
              <a:t>l’utilisent actuellement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Autre fluide: </a:t>
            </a:r>
            <a:r>
              <a:rPr lang="fr-FR" altLang="fr-FR" dirty="0" err="1"/>
              <a:t>LXe</a:t>
            </a:r>
            <a:r>
              <a:rPr lang="fr-FR" altLang="fr-FR" dirty="0"/>
              <a:t> à l’IP2I </a:t>
            </a:r>
            <a:r>
              <a:rPr lang="fr-FR" altLang="fr-FR" sz="1800" dirty="0"/>
              <a:t>(4 000 litres/an)</a:t>
            </a:r>
          </a:p>
        </p:txBody>
      </p:sp>
      <p:graphicFrame>
        <p:nvGraphicFramePr>
          <p:cNvPr id="7" name="Graphique 6"/>
          <p:cNvGraphicFramePr/>
          <p:nvPr/>
        </p:nvGraphicFramePr>
        <p:xfrm>
          <a:off x="1835696" y="908720"/>
          <a:ext cx="5400599" cy="2876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830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Fluides et consommations (2)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908050"/>
            <a:ext cx="8797925" cy="113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LN2: GANIL </a:t>
            </a:r>
            <a:r>
              <a:rPr lang="fr-FR" altLang="fr-FR" dirty="0" smtClean="0"/>
              <a:t>80%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err="1" smtClean="0"/>
              <a:t>LHe</a:t>
            </a:r>
            <a:r>
              <a:rPr lang="fr-FR" altLang="fr-FR" dirty="0"/>
              <a:t>: 95% pour </a:t>
            </a:r>
            <a:r>
              <a:rPr lang="fr-FR" altLang="fr-FR" dirty="0" smtClean="0"/>
              <a:t>IJCLab + </a:t>
            </a:r>
            <a:r>
              <a:rPr lang="fr-FR" altLang="fr-FR" dirty="0"/>
              <a:t>LP2I </a:t>
            </a:r>
            <a:r>
              <a:rPr lang="fr-FR" altLang="fr-FR" dirty="0" smtClean="0"/>
              <a:t>+ </a:t>
            </a:r>
            <a:r>
              <a:rPr lang="fr-FR" altLang="fr-FR" dirty="0"/>
              <a:t>GANIL</a:t>
            </a:r>
          </a:p>
        </p:txBody>
      </p:sp>
      <p:graphicFrame>
        <p:nvGraphicFramePr>
          <p:cNvPr id="7" name="Graphique 6"/>
          <p:cNvGraphicFramePr/>
          <p:nvPr/>
        </p:nvGraphicFramePr>
        <p:xfrm>
          <a:off x="126328" y="2428430"/>
          <a:ext cx="5165752" cy="308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5076056" y="2410544"/>
          <a:ext cx="3240360" cy="31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11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Infrastructure cryogénique (1)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908050"/>
            <a:ext cx="8797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/>
              <a:t>Grosses infrastructures: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334952"/>
              </p:ext>
            </p:extLst>
          </p:nvPr>
        </p:nvGraphicFramePr>
        <p:xfrm>
          <a:off x="1331640" y="2204864"/>
          <a:ext cx="6048375" cy="205581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84080">
                  <a:extLst>
                    <a:ext uri="{9D8B030D-6E8A-4147-A177-3AD203B41FA5}">
                      <a16:colId xmlns:a16="http://schemas.microsoft.com/office/drawing/2014/main" val="4192503627"/>
                    </a:ext>
                  </a:extLst>
                </a:gridCol>
                <a:gridCol w="2301476">
                  <a:extLst>
                    <a:ext uri="{9D8B030D-6E8A-4147-A177-3AD203B41FA5}">
                      <a16:colId xmlns:a16="http://schemas.microsoft.com/office/drawing/2014/main" val="2576635394"/>
                    </a:ext>
                  </a:extLst>
                </a:gridCol>
                <a:gridCol w="2462819">
                  <a:extLst>
                    <a:ext uri="{9D8B030D-6E8A-4147-A177-3AD203B41FA5}">
                      <a16:colId xmlns:a16="http://schemas.microsoft.com/office/drawing/2014/main" val="1292472352"/>
                    </a:ext>
                  </a:extLst>
                </a:gridCol>
              </a:tblGrid>
              <a:tr h="5072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Liquéfacteurs/réfrigérateurs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840230"/>
                  </a:ext>
                </a:extLst>
              </a:tr>
              <a:tr h="1041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GANIL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Réfrigérateur (LINAC)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Réfrigérateur (S3)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1100 W @ </a:t>
                      </a:r>
                      <a:r>
                        <a:rPr lang="fr-FR" sz="1400" dirty="0" smtClean="0">
                          <a:effectLst/>
                        </a:rPr>
                        <a:t>4K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100 W @ 4K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552420411"/>
                  </a:ext>
                </a:extLst>
              </a:tr>
              <a:tr h="507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IJCLab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Liquéfacteur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70 l/h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2077898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9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Infrastructure cryogénique (2)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73038" y="619125"/>
            <a:ext cx="8797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/>
              <a:t>Sources de faibles puissances: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06071"/>
              </p:ext>
            </p:extLst>
          </p:nvPr>
        </p:nvGraphicFramePr>
        <p:xfrm>
          <a:off x="250825" y="1289050"/>
          <a:ext cx="8674101" cy="2935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48">
                  <a:extLst>
                    <a:ext uri="{9D8B030D-6E8A-4147-A177-3AD203B41FA5}">
                      <a16:colId xmlns:a16="http://schemas.microsoft.com/office/drawing/2014/main" val="582339009"/>
                    </a:ext>
                  </a:extLst>
                </a:gridCol>
                <a:gridCol w="648095">
                  <a:extLst>
                    <a:ext uri="{9D8B030D-6E8A-4147-A177-3AD203B41FA5}">
                      <a16:colId xmlns:a16="http://schemas.microsoft.com/office/drawing/2014/main" val="3114276314"/>
                    </a:ext>
                  </a:extLst>
                </a:gridCol>
                <a:gridCol w="1440211">
                  <a:extLst>
                    <a:ext uri="{9D8B030D-6E8A-4147-A177-3AD203B41FA5}">
                      <a16:colId xmlns:a16="http://schemas.microsoft.com/office/drawing/2014/main" val="894128637"/>
                    </a:ext>
                  </a:extLst>
                </a:gridCol>
                <a:gridCol w="432063">
                  <a:extLst>
                    <a:ext uri="{9D8B030D-6E8A-4147-A177-3AD203B41FA5}">
                      <a16:colId xmlns:a16="http://schemas.microsoft.com/office/drawing/2014/main" val="1445602988"/>
                    </a:ext>
                  </a:extLst>
                </a:gridCol>
                <a:gridCol w="1800264">
                  <a:extLst>
                    <a:ext uri="{9D8B030D-6E8A-4147-A177-3AD203B41FA5}">
                      <a16:colId xmlns:a16="http://schemas.microsoft.com/office/drawing/2014/main" val="4026381099"/>
                    </a:ext>
                  </a:extLst>
                </a:gridCol>
                <a:gridCol w="504074">
                  <a:extLst>
                    <a:ext uri="{9D8B030D-6E8A-4147-A177-3AD203B41FA5}">
                      <a16:colId xmlns:a16="http://schemas.microsoft.com/office/drawing/2014/main" val="898998920"/>
                    </a:ext>
                  </a:extLst>
                </a:gridCol>
                <a:gridCol w="2841246">
                  <a:extLst>
                    <a:ext uri="{9D8B030D-6E8A-4147-A177-3AD203B41FA5}">
                      <a16:colId xmlns:a16="http://schemas.microsoft.com/office/drawing/2014/main" val="108550079"/>
                    </a:ext>
                  </a:extLst>
                </a:gridCol>
              </a:tblGrid>
              <a:tr h="228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Cryogénérateurs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Cryostats </a:t>
                      </a:r>
                      <a:r>
                        <a:rPr lang="fr-FR" sz="1400" dirty="0">
                          <a:effectLst/>
                        </a:rPr>
                        <a:t>à dilution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Autres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212919"/>
                  </a:ext>
                </a:extLst>
              </a:tr>
              <a:tr h="3914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APC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6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0,2-1,5 W @ 4K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10 µW @ 100mK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3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ADR : 150mJ à 100mK, 1.8J à 1K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Adsorption : 40 J @ 1K, 10 J @ 0,3K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30584441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LP2I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382863597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CPPM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5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80 W @ 80K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887250580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GANIL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~ </a:t>
                      </a:r>
                      <a:r>
                        <a:rPr lang="fr-FR" sz="1200" dirty="0" smtClean="0">
                          <a:effectLst/>
                        </a:rPr>
                        <a:t>200*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4-12 W @ 20K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841084195"/>
                  </a:ext>
                </a:extLst>
              </a:tr>
              <a:tr h="3914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IJClab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6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1-1,5 W @ 4K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18 W @ 20K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6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50-200 µW @ 100mK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3660279473"/>
                  </a:ext>
                </a:extLst>
              </a:tr>
              <a:tr h="3914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IP2I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 W @ 4K</a:t>
                      </a:r>
                      <a:endParaRPr lang="fr-FR" sz="12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 W @ 80K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200 µW @ 100mK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947499453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LPNHE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3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25 W @ 173K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32342423"/>
                  </a:ext>
                </a:extLst>
              </a:tr>
              <a:tr h="3914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LPSC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? W @ 80K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? W @ 4K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~1 µW @ 100mK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2055827611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Subatech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3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? W @ 80K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3428038700"/>
                  </a:ext>
                </a:extLst>
              </a:tr>
            </a:tbl>
          </a:graphicData>
        </a:graphic>
      </p:graphicFrame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11113" y="5157192"/>
            <a:ext cx="89598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Activité </a:t>
            </a:r>
            <a:r>
              <a:rPr lang="fr-FR" altLang="fr-FR" sz="2000" dirty="0" err="1"/>
              <a:t>sub</a:t>
            </a:r>
            <a:r>
              <a:rPr lang="fr-FR" altLang="fr-FR" sz="2000" dirty="0"/>
              <a:t>-Kelvin: APC, IJCLab, IP2I, LPSC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Cryogénie </a:t>
            </a:r>
            <a:r>
              <a:rPr lang="fr-FR" altLang="fr-FR" sz="2000" dirty="0" smtClean="0"/>
              <a:t>« de servitude »: </a:t>
            </a:r>
            <a:r>
              <a:rPr lang="fr-FR" altLang="fr-FR" sz="2000" dirty="0"/>
              <a:t>GANIL, </a:t>
            </a:r>
            <a:r>
              <a:rPr lang="fr-FR" altLang="fr-FR" sz="2000" dirty="0" smtClean="0"/>
              <a:t>CPPM</a:t>
            </a:r>
            <a:r>
              <a:rPr lang="fr-FR" altLang="fr-FR" sz="2000" dirty="0"/>
              <a:t>, </a:t>
            </a:r>
            <a:r>
              <a:rPr lang="fr-FR" altLang="fr-FR" sz="2000" dirty="0" err="1" smtClean="0"/>
              <a:t>SubaTech</a:t>
            </a:r>
            <a:endParaRPr lang="fr-FR" alt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34784" y="4379416"/>
            <a:ext cx="5000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fr-FR" sz="1400" dirty="0" smtClean="0"/>
              <a:t>* parc </a:t>
            </a:r>
            <a:r>
              <a:rPr lang="fr-FR" altLang="fr-FR" sz="1400" dirty="0" err="1" smtClean="0"/>
              <a:t>cryogénérateurs</a:t>
            </a:r>
            <a:r>
              <a:rPr lang="fr-FR" altLang="fr-FR" sz="1400" dirty="0" smtClean="0"/>
              <a:t> GANIL</a:t>
            </a:r>
            <a:r>
              <a:rPr lang="fr-FR" altLang="fr-FR" sz="1400" dirty="0"/>
              <a:t>: pompage des lignes faisceau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2028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Compétences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254000" y="836613"/>
            <a:ext cx="8799513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Référentiel PECTIN; 3 thématiques: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Conception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Fabrication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Exploitation/utilisation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fr-FR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/>
              <a:t>Analyse: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Labo avec </a:t>
            </a:r>
            <a:r>
              <a:rPr lang="fr-FR" altLang="fr-FR" sz="1800" dirty="0" smtClean="0"/>
              <a:t>activité </a:t>
            </a:r>
            <a:r>
              <a:rPr lang="fr-FR" altLang="fr-FR" sz="1800" dirty="0"/>
              <a:t>cryogénique très importante (IJCLab, GANIL, APC, IP2I) =&gt; compétences variées couvrant une large partie du spectre.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LPSC également très bien gréé.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Compétences disponibles au sein des labos IN2P3 couvrent spectre large.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Adéquation avec les </a:t>
            </a:r>
            <a:r>
              <a:rPr lang="fr-FR" altLang="fr-FR" sz="1800" dirty="0" smtClean="0"/>
              <a:t>besoins</a:t>
            </a:r>
            <a:r>
              <a:rPr lang="fr-FR" altLang="fr-FR" sz="1800" dirty="0"/>
              <a:t> </a:t>
            </a:r>
            <a:r>
              <a:rPr lang="fr-FR" altLang="fr-FR" sz="1800" dirty="0" smtClean="0"/>
              <a:t>(quantitatifs / qualitatifs) </a:t>
            </a:r>
            <a:r>
              <a:rPr lang="fr-FR" altLang="fr-FR" sz="1800" dirty="0" smtClean="0"/>
              <a:t>??</a:t>
            </a:r>
            <a:endParaRPr lang="fr-FR" altLang="fr-FR" sz="1800" dirty="0"/>
          </a:p>
        </p:txBody>
      </p:sp>
    </p:spTree>
    <p:extLst>
      <p:ext uri="{BB962C8B-B14F-4D97-AF65-F5344CB8AC3E}">
        <p14:creationId xmlns:p14="http://schemas.microsoft.com/office/powerpoint/2010/main" val="308058994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940</Words>
  <Application>Microsoft Office PowerPoint</Application>
  <PresentationFormat>Affichage à l'écran (4:3)</PresentationFormat>
  <Paragraphs>207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Symbol</vt:lpstr>
      <vt:lpstr>Times New Roman</vt:lpstr>
      <vt:lpstr>Wingdings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syremi GANIL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syremi GANIL</dc:creator>
  <cp:lastModifiedBy>Bernaudin Pierre-Emmanuel</cp:lastModifiedBy>
  <cp:revision>23</cp:revision>
  <dcterms:created xsi:type="dcterms:W3CDTF">2012-02-17T09:33:24Z</dcterms:created>
  <dcterms:modified xsi:type="dcterms:W3CDTF">2023-09-19T13:41:52Z</dcterms:modified>
</cp:coreProperties>
</file>