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1565" r:id="rId2"/>
    <p:sldId id="1601" r:id="rId3"/>
    <p:sldId id="260" r:id="rId4"/>
    <p:sldId id="1560" r:id="rId5"/>
    <p:sldId id="1614" r:id="rId6"/>
    <p:sldId id="1616" r:id="rId7"/>
    <p:sldId id="1615" r:id="rId8"/>
    <p:sldId id="1628" r:id="rId9"/>
    <p:sldId id="1617" r:id="rId10"/>
    <p:sldId id="1618" r:id="rId11"/>
    <p:sldId id="1619" r:id="rId12"/>
    <p:sldId id="1561" r:id="rId13"/>
    <p:sldId id="1622" r:id="rId14"/>
    <p:sldId id="1620" r:id="rId15"/>
    <p:sldId id="1621" r:id="rId16"/>
    <p:sldId id="1623" r:id="rId17"/>
    <p:sldId id="1624" r:id="rId18"/>
    <p:sldId id="1625" r:id="rId19"/>
    <p:sldId id="1626" r:id="rId20"/>
    <p:sldId id="1562" r:id="rId21"/>
    <p:sldId id="1627" r:id="rId22"/>
    <p:sldId id="1629" r:id="rId23"/>
    <p:sldId id="1630" r:id="rId24"/>
    <p:sldId id="1563" r:id="rId25"/>
    <p:sldId id="1631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618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9B1EA-F1A3-4267-8782-39A193863D14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63564-E468-4FDD-A007-457D4E2793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15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7DC07-3608-4382-A871-0489242FD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ACD44B-F746-4E7C-96D8-E4000B515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AFC812-521E-4627-B87B-E837694E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49B32-936A-4A0D-8E21-0F7AFDF5F41F}" type="datetime1">
              <a:rPr lang="fr-FR" smtClean="0"/>
              <a:t>05/10/2023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4A9BBC-4D6B-444B-9F15-099DF144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0C4713-7E29-423B-AD3B-C5E05D17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80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57B8CF-E0E1-4CC6-9EB7-C6005F48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4213DC-F7FB-48D3-B5D6-D7B172014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692CB0-2C58-431F-8F99-2FC24A7CA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BE2A-4AF2-4A2B-935A-D9711A6B7A0A}" type="datetime1">
              <a:rPr lang="fr-FR" smtClean="0"/>
              <a:t>05/10/2023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49E299-8D5F-43A6-9746-619EB9F1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55A646-40D1-4D08-98C0-1EDA6652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07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03AD706-1392-4A72-B01F-08CA116A8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6AC641F-DF11-4D4C-A4E5-8296334D2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EA6503-1F8A-42E6-9813-0E6FA356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7B-F5CA-48E5-AE2A-916147122F49}" type="datetime1">
              <a:rPr lang="fr-FR" smtClean="0"/>
              <a:t>05/10/2023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DB3EED-D6E7-4C95-B3D1-FCF4F8EBC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E35DB6-2FD3-4A3C-9C25-E1958DDB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16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1C5F0-E12F-4263-885E-B99EF5E42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44A7B6-D05A-4DAE-A49F-D6A57DB98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8FEF89-2852-465E-A50E-550BF7085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D122-E9E9-4B12-A0D9-5C2C1B38A79F}" type="datetime1">
              <a:rPr lang="fr-FR" smtClean="0"/>
              <a:t>05/10/2023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617A5B-6B71-4CB4-9DF6-F7F2D7585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D81FFF-3029-488D-9817-CD4EB9A7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83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5AF14-394B-412F-B69F-E60C5243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164D12-D3B2-40E7-9518-9CBF957DB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A59D2F-227D-4DE8-9986-DEE0FA533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8049-C511-46FE-BE0A-5BCB22AF25B2}" type="datetime1">
              <a:rPr lang="fr-FR" smtClean="0"/>
              <a:t>05/10/2023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EC7047-06C6-4527-8C77-5694D3F30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5AF0F1-EF9E-4B97-B7F7-4C78E587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87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174D2-3612-4F95-AD37-005821697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9073FE-6AA8-475A-AF40-6CBD72A45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BC0E5B-4368-48A0-854F-74A22DF57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D29160-ACD4-4251-AD0C-781D48F4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33DCB-39BC-440F-BBD2-8B747DB91825}" type="datetime1">
              <a:rPr lang="fr-FR" smtClean="0"/>
              <a:t>05/10/2023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0B1FFF-3DD3-454B-9AE4-4DF6995B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11370B-4BDC-49FB-A068-BE8CA6DD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01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28BBD2-1B95-458C-8F39-B2F90F12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4D9D89-F9D5-46DF-99DE-59530E9C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B38EE4-59E8-46B0-B988-D43BFB98F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247E0A-09A6-4AF1-B456-B00FFEB71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47E445-A53D-424E-A2FB-E638B89B79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D41FC9D-B185-4E52-A72F-7CD6EC38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E8A3-0DDA-4D78-8240-377B0ED46A13}" type="datetime1">
              <a:rPr lang="fr-FR" smtClean="0"/>
              <a:t>05/10/2023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3F176EC-92D5-448B-9D4C-B2072B40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D4998F5-B316-4320-8D7B-F9BA2242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36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5143BF-06B0-4AF5-BE23-58BE28DE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5587C6-A7A3-4CCD-A67A-8C4DC81B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44A3-8993-4891-8619-6AECB70A783C}" type="datetime1">
              <a:rPr lang="fr-FR" smtClean="0"/>
              <a:t>05/10/2023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01C009-3086-458B-913C-895CDDA47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3D2B3D-D45D-4304-AF23-B9F04113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91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F61251-A8EF-4704-B718-A0DBB42AA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E12D9-AECF-41E8-A3BF-84616CED5443}" type="datetime1">
              <a:rPr lang="fr-FR" smtClean="0"/>
              <a:t>05/10/2023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3677BF-6FA9-43E9-830C-13308967D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D8759C-830A-427A-919F-6666E5BD9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0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560CB-3986-4074-A603-2C428A05F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EEDE0C-1F90-4107-9216-A927F09AD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AD5352-D76C-4C17-8D57-5AFF10FF2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8F0A5C-B77B-40CD-9F7F-DF5A12BB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5FBFF-A5C6-4232-9505-A1E495B67F04}" type="datetime1">
              <a:rPr lang="fr-FR" smtClean="0"/>
              <a:t>05/10/2023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86355A-926B-4AAA-8E1D-AF6EC5391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A4009A-1883-4E3C-A6A5-5D2FAAE44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43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47F18-A8F5-4875-9244-AB0F1C98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84F9EB-77D8-4306-B982-7317C7F05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A27547-FA72-469E-AADC-AC02B4791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803849-FA1A-4C36-9DDA-2BCD9C34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E4C9-1811-4E31-BC96-A47ACB047E4D}" type="datetime1">
              <a:rPr lang="fr-FR" smtClean="0"/>
              <a:t>05/10/2023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DB371C-E76C-4403-AFA3-2A9FD5F00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242D8E-EBE5-4227-9DCE-F6295586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07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14C7ADD-F32F-408C-894C-B70FBDD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A2C425-6129-4B1F-89FF-43BCFCCC8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2804C2-2721-4F02-BB57-70AA8E8A5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7F33F-AFE1-46C9-9226-185D19C76C9E}" type="datetime1">
              <a:rPr lang="fr-FR" smtClean="0"/>
              <a:t>05/10/2023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4858BE-77A1-4D57-8F15-564C4DD7B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CA9906-047A-4380-ABCE-7745187B3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C7575-710D-4EC1-BFD2-AAB354647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47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oel.daouk@univ-lorraine.fr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5586DB-AF1B-4402-BC98-970C85A0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dirty="0">
                <a:solidFill>
                  <a:srgbClr val="253AEA"/>
                </a:solidFill>
              </a:rPr>
              <a:t>Synthèse Journées </a:t>
            </a:r>
            <a:r>
              <a:rPr lang="fr-FR" sz="4000" dirty="0" err="1">
                <a:solidFill>
                  <a:srgbClr val="253AEA"/>
                </a:solidFill>
              </a:rPr>
              <a:t>Resplandir</a:t>
            </a:r>
            <a:r>
              <a:rPr lang="fr-FR" sz="4000" dirty="0">
                <a:solidFill>
                  <a:srgbClr val="253AEA"/>
                </a:solidFill>
              </a:rPr>
              <a:t> </a:t>
            </a:r>
            <a:br>
              <a:rPr lang="fr-FR" sz="4000" dirty="0">
                <a:solidFill>
                  <a:srgbClr val="253AEA"/>
                </a:solidFill>
              </a:rPr>
            </a:br>
            <a:r>
              <a:rPr lang="fr-FR" sz="3200" dirty="0">
                <a:solidFill>
                  <a:srgbClr val="253AEA"/>
                </a:solidFill>
              </a:rPr>
              <a:t>mars 2023, IPHC </a:t>
            </a:r>
            <a:r>
              <a:rPr lang="fr-FR" sz="3200" dirty="0" err="1">
                <a:solidFill>
                  <a:srgbClr val="253AEA"/>
                </a:solidFill>
              </a:rPr>
              <a:t>Starsbourg</a:t>
            </a:r>
            <a:endParaRPr lang="fr-FR" sz="4000" dirty="0">
              <a:solidFill>
                <a:srgbClr val="253AEA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557377-2E5D-4C59-8289-191A5AB6A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81" y="1739401"/>
            <a:ext cx="8481526" cy="475347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36CBFAB-31C5-4023-8E95-222A7D5D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014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F7F87-506D-4CA0-A9E5-8F0F3F58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srgbClr val="253AEA"/>
                </a:solidFill>
              </a:rPr>
              <a:t>OPTIRAD-BIOSIS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C075B1-4132-4A11-A10D-75DF25F9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301" y="2114446"/>
            <a:ext cx="5254906" cy="39353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D7AD91-7F25-4933-9E54-5434D8F9ED5E}"/>
              </a:ext>
            </a:extLst>
          </p:cNvPr>
          <p:cNvSpPr/>
          <p:nvPr/>
        </p:nvSpPr>
        <p:spPr>
          <a:xfrm>
            <a:off x="304798" y="1365511"/>
            <a:ext cx="688848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2400" b="1" dirty="0">
                <a:solidFill>
                  <a:srgbClr val="0C2368"/>
                </a:solidFill>
                <a:latin typeface="Arial" panose="020B0604020202020204" pitchFamily="34" charset="0"/>
              </a:rPr>
              <a:t>XRAD 320 (</a:t>
            </a:r>
            <a:r>
              <a:rPr lang="fr-FR" sz="2400" b="1" dirty="0" err="1">
                <a:solidFill>
                  <a:srgbClr val="0C2368"/>
                </a:solidFill>
                <a:latin typeface="Arial" panose="020B0604020202020204" pitchFamily="34" charset="0"/>
              </a:rPr>
              <a:t>PXi</a:t>
            </a:r>
            <a:r>
              <a:rPr lang="fr-FR" sz="2400" b="1" dirty="0">
                <a:solidFill>
                  <a:srgbClr val="0C2368"/>
                </a:solidFill>
                <a:latin typeface="Arial" panose="020B0604020202020204" pitchFamily="34" charset="0"/>
              </a:rPr>
              <a:t>–Actemium) acquis en 2015</a:t>
            </a:r>
          </a:p>
          <a:p>
            <a:endParaRPr lang="fr-FR" sz="2400" b="1" dirty="0">
              <a:solidFill>
                <a:srgbClr val="0C2368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C2368"/>
                </a:solidFill>
                <a:latin typeface="Arial" panose="020B0604020202020204" pitchFamily="34" charset="0"/>
              </a:rPr>
              <a:t>25 à 320 kV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C2368"/>
                </a:solidFill>
                <a:latin typeface="Arial" panose="020B0604020202020204" pitchFamily="34" charset="0"/>
              </a:rPr>
              <a:t>Courant max:</a:t>
            </a:r>
            <a:r>
              <a:rPr lang="fr-FR" dirty="0">
                <a:solidFill>
                  <a:srgbClr val="0C2368"/>
                </a:solidFill>
                <a:latin typeface="Arial" panose="020B0604020202020204" pitchFamily="34" charset="0"/>
              </a:rPr>
              <a:t>25 mA (à 160 kV)</a:t>
            </a:r>
          </a:p>
          <a:p>
            <a:r>
              <a:rPr lang="fr-FR" dirty="0">
                <a:solidFill>
                  <a:srgbClr val="0C2368"/>
                </a:solidFill>
                <a:latin typeface="Arial" panose="020B0604020202020204" pitchFamily="34" charset="0"/>
              </a:rPr>
              <a:t>                           12.5 mA (à 320 kV)</a:t>
            </a:r>
          </a:p>
          <a:p>
            <a:endParaRPr lang="fr-FR" dirty="0">
              <a:solidFill>
                <a:srgbClr val="0C2368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C2368"/>
                </a:solidFill>
                <a:latin typeface="Arial" panose="020B0604020202020204" pitchFamily="34" charset="0"/>
              </a:rPr>
              <a:t>Débits de dose classiques:</a:t>
            </a:r>
          </a:p>
          <a:p>
            <a:r>
              <a:rPr lang="fr-FR" sz="2000" dirty="0">
                <a:solidFill>
                  <a:srgbClr val="0C2368"/>
                </a:solidFill>
                <a:latin typeface="Arial" panose="020B0604020202020204" pitchFamily="34" charset="0"/>
              </a:rPr>
              <a:t>	</a:t>
            </a:r>
            <a:r>
              <a:rPr lang="fr-FR" dirty="0">
                <a:solidFill>
                  <a:srgbClr val="0C2368"/>
                </a:solidFill>
                <a:latin typeface="Arial" panose="020B0604020202020204" pitchFamily="34" charset="0"/>
              </a:rPr>
              <a:t>2 Gy/min (in vitro)</a:t>
            </a:r>
          </a:p>
          <a:p>
            <a:r>
              <a:rPr lang="sv-SE" dirty="0">
                <a:solidFill>
                  <a:srgbClr val="0C2368"/>
                </a:solidFill>
                <a:latin typeface="Arial" panose="020B0604020202020204" pitchFamily="34" charset="0"/>
              </a:rPr>
              <a:t>     	3 Gy/min (in vivo)</a:t>
            </a:r>
          </a:p>
          <a:p>
            <a:endParaRPr lang="fr-FR" dirty="0">
              <a:solidFill>
                <a:srgbClr val="0C2368"/>
              </a:solidFill>
              <a:latin typeface="Arial" panose="020B0604020202020204" pitchFamily="34" charset="0"/>
            </a:endParaRPr>
          </a:p>
          <a:p>
            <a:endParaRPr lang="fr-FR" dirty="0">
              <a:solidFill>
                <a:srgbClr val="0C2368"/>
              </a:solidFill>
              <a:latin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ACE5DA-4D6E-4F72-AB8B-1BDDAB23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21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CB479-D7E7-4C55-AC10-DB3AE9134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rgbClr val="253AEA"/>
                </a:solidFill>
              </a:rPr>
              <a:t>OPTIRAD-BIOSIS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F5F610-1C34-4234-A5E2-3AC30487B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880"/>
            <a:ext cx="10515600" cy="4351338"/>
          </a:xfrm>
        </p:spPr>
        <p:txBody>
          <a:bodyPr/>
          <a:lstStyle/>
          <a:p>
            <a:endParaRPr lang="fr-F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b="1" dirty="0" err="1">
                <a:solidFill>
                  <a:srgbClr val="0C2368"/>
                </a:solidFill>
                <a:latin typeface="Arial" panose="020B0604020202020204" pitchFamily="34" charset="0"/>
              </a:rPr>
              <a:t>OptiMAX</a:t>
            </a:r>
            <a:r>
              <a:rPr lang="fr-FR" b="1" dirty="0">
                <a:solidFill>
                  <a:srgbClr val="0C2368"/>
                </a:solidFill>
                <a:latin typeface="Arial" panose="020B0604020202020204" pitchFamily="34" charset="0"/>
              </a:rPr>
              <a:t>(</a:t>
            </a:r>
            <a:r>
              <a:rPr lang="fr-FR" b="1" dirty="0" err="1">
                <a:solidFill>
                  <a:srgbClr val="0C2368"/>
                </a:solidFill>
                <a:latin typeface="Arial" panose="020B0604020202020204" pitchFamily="34" charset="0"/>
              </a:rPr>
              <a:t>PXi</a:t>
            </a:r>
            <a:r>
              <a:rPr lang="fr-FR" b="1" dirty="0">
                <a:solidFill>
                  <a:srgbClr val="0C2368"/>
                </a:solidFill>
                <a:latin typeface="Arial" panose="020B0604020202020204" pitchFamily="34" charset="0"/>
              </a:rPr>
              <a:t>–Actemium) acquis fin 2018</a:t>
            </a:r>
          </a:p>
          <a:p>
            <a:r>
              <a:rPr lang="fr-FR" sz="2400" dirty="0">
                <a:solidFill>
                  <a:srgbClr val="0C2368"/>
                </a:solidFill>
                <a:latin typeface="Arial" panose="020B0604020202020204" pitchFamily="34" charset="0"/>
              </a:rPr>
              <a:t>Caméra CCD 1MPx</a:t>
            </a:r>
          </a:p>
          <a:p>
            <a:r>
              <a:rPr lang="fr-FR" sz="2400" dirty="0">
                <a:solidFill>
                  <a:srgbClr val="0C2368"/>
                </a:solidFill>
                <a:latin typeface="Arial" panose="020B0604020202020204" pitchFamily="34" charset="0"/>
              </a:rPr>
              <a:t>T = -80</a:t>
            </a:r>
            <a:r>
              <a:rPr lang="fr-FR" sz="2400" dirty="0">
                <a:solidFill>
                  <a:srgbClr val="0C2368"/>
                </a:solidFill>
                <a:latin typeface="MS PGothic" panose="020B0600070205080204" pitchFamily="34" charset="-128"/>
              </a:rPr>
              <a:t>°</a:t>
            </a:r>
            <a:r>
              <a:rPr lang="fr-FR" sz="2400" dirty="0">
                <a:solidFill>
                  <a:srgbClr val="0C2368"/>
                </a:solidFill>
                <a:latin typeface="Arial" panose="020B0604020202020204" pitchFamily="34" charset="0"/>
              </a:rPr>
              <a:t>C</a:t>
            </a:r>
          </a:p>
          <a:p>
            <a:r>
              <a:rPr lang="fr-FR" sz="2400" dirty="0">
                <a:solidFill>
                  <a:srgbClr val="0C2368"/>
                </a:solidFill>
                <a:latin typeface="Arial" panose="020B0604020202020204" pitchFamily="34" charset="0"/>
              </a:rPr>
              <a:t>Module d’imagerie multimodale 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C2368"/>
                </a:solidFill>
                <a:latin typeface="Arial" panose="020B0604020202020204" pitchFamily="34" charset="0"/>
              </a:rPr>
              <a:t>(bioluminescence / scintigraphie / X)</a:t>
            </a:r>
          </a:p>
          <a:p>
            <a:endParaRPr lang="fr-FR" sz="2400" dirty="0">
              <a:solidFill>
                <a:srgbClr val="0C2368"/>
              </a:solidFill>
              <a:latin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03D2AA-9CF3-42A6-BA25-B7EBE1376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744" y="2583428"/>
            <a:ext cx="2245489" cy="33277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677EE3-7FC6-450A-968A-C8C851F1D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068" y="2489127"/>
            <a:ext cx="2022264" cy="34113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315C035-E3EC-43E3-AA74-051D4132269D}"/>
              </a:ext>
            </a:extLst>
          </p:cNvPr>
          <p:cNvSpPr txBox="1"/>
          <p:nvPr/>
        </p:nvSpPr>
        <p:spPr>
          <a:xfrm flipH="1">
            <a:off x="6164311" y="5838409"/>
            <a:ext cx="2425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Bioluminescence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5F5D59-248C-4D5B-96B4-D1808EF12D11}"/>
              </a:ext>
            </a:extLst>
          </p:cNvPr>
          <p:cNvSpPr txBox="1"/>
          <p:nvPr/>
        </p:nvSpPr>
        <p:spPr>
          <a:xfrm flipH="1">
            <a:off x="8035777" y="5838409"/>
            <a:ext cx="3871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Imagerie multimodale préclinique : fusion radiographie / imagerie </a:t>
            </a:r>
            <a:r>
              <a:rPr lang="fr-FR" sz="1600" dirty="0" err="1"/>
              <a:t>Cerenkov</a:t>
            </a:r>
            <a:r>
              <a:rPr lang="fr-FR" sz="1600" dirty="0"/>
              <a:t> au </a:t>
            </a:r>
            <a:r>
              <a:rPr lang="fr-FR" sz="1600" baseline="30000" dirty="0"/>
              <a:t>68</a:t>
            </a:r>
            <a:r>
              <a:rPr lang="fr-FR" sz="1600" dirty="0"/>
              <a:t>Ga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E6AD300-0C0D-4171-979D-302BDCDF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960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A5F00-0618-4EE9-A393-5E648180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Session 2:</a:t>
            </a:r>
            <a:r>
              <a:rPr lang="fr-FR" sz="3600" dirty="0">
                <a:solidFill>
                  <a:srgbClr val="253AEA"/>
                </a:solidFill>
              </a:rPr>
              <a:t> Assurance qualité, dosimétrie et outils associés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C89FD0F-17EE-47D9-833E-C0167142C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Développement de fantômes multi-densités pour les études en</a:t>
            </a:r>
          </a:p>
          <a:p>
            <a:pPr marL="0" indent="0">
              <a:buNone/>
            </a:pPr>
            <a:r>
              <a:rPr lang="fr-FR" dirty="0"/>
              <a:t>   radiobiologie : projet </a:t>
            </a:r>
            <a:r>
              <a:rPr lang="fr-FR" dirty="0" err="1"/>
              <a:t>FantoMice</a:t>
            </a:r>
            <a:r>
              <a:rPr lang="fr-FR" dirty="0"/>
              <a:t> (V. Ménard)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Vérification « end to end » du calcul de dose du système de</a:t>
            </a:r>
          </a:p>
          <a:p>
            <a:pPr marL="0" indent="0">
              <a:buNone/>
            </a:pPr>
            <a:r>
              <a:rPr lang="fr-FR" dirty="0"/>
              <a:t>   planification de traitement du SARRP à l’aide de la dosimétrie</a:t>
            </a:r>
          </a:p>
          <a:p>
            <a:pPr marL="0" indent="0">
              <a:buNone/>
            </a:pPr>
            <a:r>
              <a:rPr lang="fr-FR" dirty="0"/>
              <a:t>   alanine (M. Dos Santos)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Systèmes de contention (C. </a:t>
            </a:r>
            <a:r>
              <a:rPr lang="fr-FR" dirty="0" err="1"/>
              <a:t>Mirjolet</a:t>
            </a:r>
            <a:r>
              <a:rPr lang="fr-FR" dirty="0"/>
              <a:t>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417535-FE54-47C2-BA80-CB81084B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86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C136C-3A1E-4E08-9BAD-DE931557D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8500" cy="1806575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dirty="0"/>
              <a:t> </a:t>
            </a:r>
            <a:r>
              <a:rPr lang="fr-FR" sz="4000" dirty="0">
                <a:solidFill>
                  <a:srgbClr val="253AEA"/>
                </a:solidFill>
              </a:rPr>
              <a:t>Développement de fantômes multi-densités pour les études en radiobiologie : projet </a:t>
            </a:r>
            <a:r>
              <a:rPr lang="fr-FR" sz="4000" dirty="0" err="1">
                <a:solidFill>
                  <a:srgbClr val="253AEA"/>
                </a:solidFill>
              </a:rPr>
              <a:t>Fantomice</a:t>
            </a:r>
            <a:endParaRPr lang="fr-FR" sz="4000" dirty="0">
              <a:solidFill>
                <a:srgbClr val="253AEA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1AD490-78F2-456A-8EB2-D91623311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86" y="213354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u="sng" dirty="0"/>
              <a:t>objectifs</a:t>
            </a:r>
          </a:p>
          <a:p>
            <a:r>
              <a:rPr lang="fr-FR" b="1" dirty="0"/>
              <a:t>Développement de fantômes précliniques pour les recherches en radiobiologie</a:t>
            </a:r>
          </a:p>
          <a:p>
            <a:endParaRPr lang="fr-FR" b="1" dirty="0"/>
          </a:p>
          <a:p>
            <a:pPr lvl="1"/>
            <a:r>
              <a:rPr lang="fr-FR" dirty="0"/>
              <a:t>Détermination des doses réellement délivrées sur les rongeurs</a:t>
            </a:r>
          </a:p>
          <a:p>
            <a:pPr lvl="1"/>
            <a:r>
              <a:rPr lang="fr-FR" dirty="0"/>
              <a:t>Fantôme adapté: meilleure détermination de la dose 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04B338-E8B2-411C-901F-06FAE58F44DB}"/>
              </a:ext>
            </a:extLst>
          </p:cNvPr>
          <p:cNvSpPr/>
          <p:nvPr/>
        </p:nvSpPr>
        <p:spPr>
          <a:xfrm>
            <a:off x="533401" y="5371465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Contact: Véronique Ménard</a:t>
            </a:r>
          </a:p>
          <a:p>
            <a:r>
              <a:rPr lang="fr-FR" dirty="0">
                <a:solidFill>
                  <a:srgbClr val="000000"/>
                </a:solidFill>
              </a:rPr>
              <a:t>veronique.menard@cea.fr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40E033-10E7-475E-A8CE-FA78FB085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319" y="1904868"/>
            <a:ext cx="1292995" cy="7677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7DFF82-11EE-43DA-889C-533E2BD78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214" y="3417703"/>
            <a:ext cx="1181100" cy="767715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BFBF35-6DC1-465A-BBE7-BCEF7EB0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655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EE2BAC-DA76-4CB1-B73C-707F5A86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>
                <a:solidFill>
                  <a:srgbClr val="253AEA"/>
                </a:solidFill>
              </a:rPr>
              <a:t>FantoMice</a:t>
            </a:r>
            <a:r>
              <a:rPr lang="fr-FR" sz="3600" dirty="0">
                <a:solidFill>
                  <a:srgbClr val="253AEA"/>
                </a:solidFill>
              </a:rPr>
              <a:t> mono matériaux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32F915-A5CA-4EDF-9555-374ABF57E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Création d’un premier fantôme mono matériaux pour la dosimétrie des hautes énergies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CCC2FE-4AE7-44CB-834E-22686F41E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183" y="5195442"/>
            <a:ext cx="8371121" cy="12314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88CD11-74AD-4839-A3A4-9005719733EC}"/>
              </a:ext>
            </a:extLst>
          </p:cNvPr>
          <p:cNvSpPr/>
          <p:nvPr/>
        </p:nvSpPr>
        <p:spPr>
          <a:xfrm>
            <a:off x="1166948" y="419873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fr-FR" sz="1600" b="1" dirty="0">
                <a:latin typeface="Comic Sans MS" panose="030F0702030302020204" pitchFamily="66" charset="0"/>
              </a:rPr>
              <a:t>Prototype 1 :</a:t>
            </a:r>
            <a:endParaRPr lang="fr-FR" sz="1600" dirty="0">
              <a:latin typeface="Comic Sans MS" panose="030F0702030302020204" pitchFamily="66" charset="0"/>
            </a:endParaRPr>
          </a:p>
          <a:p>
            <a:r>
              <a:rPr lang="fr-FR" sz="1600" dirty="0">
                <a:latin typeface="Comic Sans MS" panose="030F0702030302020204" pitchFamily="66" charset="0"/>
              </a:rPr>
              <a:t>avec insert pour 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chambre d’ionisation </a:t>
            </a:r>
            <a:endParaRPr lang="fr-FR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3DED13-3442-4805-9359-68B0175200E2}"/>
              </a:ext>
            </a:extLst>
          </p:cNvPr>
          <p:cNvSpPr/>
          <p:nvPr/>
        </p:nvSpPr>
        <p:spPr>
          <a:xfrm>
            <a:off x="4255226" y="420278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fr-FR" sz="1600" b="1" dirty="0">
                <a:latin typeface="Comic Sans MS" panose="030F0702030302020204" pitchFamily="66" charset="0"/>
              </a:rPr>
              <a:t>Prototype 2 :</a:t>
            </a:r>
            <a:endParaRPr lang="fr-FR" sz="1600" dirty="0">
              <a:latin typeface="Comic Sans MS" panose="030F0702030302020204" pitchFamily="66" charset="0"/>
            </a:endParaRPr>
          </a:p>
          <a:p>
            <a:r>
              <a:rPr lang="fr-FR" sz="1600" dirty="0">
                <a:latin typeface="Comic Sans MS" panose="030F0702030302020204" pitchFamily="66" charset="0"/>
              </a:rPr>
              <a:t>«en tranche» pour insertion 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de films EBT3</a:t>
            </a:r>
            <a:endParaRPr lang="fr-FR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833B4-7302-402E-B452-AE0AF2D768B1}"/>
              </a:ext>
            </a:extLst>
          </p:cNvPr>
          <p:cNvSpPr/>
          <p:nvPr/>
        </p:nvSpPr>
        <p:spPr>
          <a:xfrm>
            <a:off x="7432052" y="419390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fr-FR" sz="1600" b="1" dirty="0">
                <a:latin typeface="Comic Sans MS" panose="030F0702030302020204" pitchFamily="66" charset="0"/>
              </a:rPr>
              <a:t>Prototype 3 :</a:t>
            </a:r>
            <a:endParaRPr lang="fr-FR" sz="1600" dirty="0">
              <a:latin typeface="Comic Sans MS" panose="030F0702030302020204" pitchFamily="66" charset="0"/>
            </a:endParaRPr>
          </a:p>
          <a:p>
            <a:r>
              <a:rPr lang="fr-FR" sz="1600" dirty="0">
                <a:latin typeface="Comic Sans MS" panose="030F0702030302020204" pitchFamily="66" charset="0"/>
              </a:rPr>
              <a:t>Avec des cavités pour 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l’insertion de petits dosimètres</a:t>
            </a:r>
          </a:p>
          <a:p>
            <a:r>
              <a:rPr lang="fr-FR" dirty="0">
                <a:solidFill>
                  <a:srgbClr val="FFFFFF"/>
                </a:solidFill>
                <a:latin typeface="Trebuchet MS" panose="020B0603020202020204" pitchFamily="34" charset="0"/>
              </a:rPr>
              <a:t>RESPLANDIR_21/22 mars 2023 </a:t>
            </a:r>
            <a:endParaRPr lang="fr-FR" sz="16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A7243A5-D352-4FE0-A633-56A04B0D0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450" y="2528757"/>
            <a:ext cx="6535728" cy="184298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29D972-20D3-4D9C-9BB1-B967E4FA7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256" y="2682298"/>
            <a:ext cx="1828800" cy="1516284"/>
          </a:xfrm>
          <a:prstGeom prst="rect">
            <a:avLst/>
          </a:prstGeom>
        </p:spPr>
      </p:pic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672E4C78-3C3A-4C39-A599-2983455F8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66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4D22C0-5029-49C6-97F6-01B03267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srgbClr val="253AEA"/>
                </a:solidFill>
              </a:rPr>
              <a:t>Prototype de fantômes multi densités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025896-9C92-4B61-80D6-25B9BA1B6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F3E7780-3E87-4838-8276-3BAF2082E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6" r="256"/>
          <a:stretch/>
        </p:blipFill>
        <p:spPr>
          <a:xfrm>
            <a:off x="651981" y="1825625"/>
            <a:ext cx="6829063" cy="40742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05C640-53A3-4E43-BCC4-EBEA723DC385}"/>
              </a:ext>
            </a:extLst>
          </p:cNvPr>
          <p:cNvSpPr/>
          <p:nvPr/>
        </p:nvSpPr>
        <p:spPr>
          <a:xfrm>
            <a:off x="7376269" y="1970229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fr-FR" sz="10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Trebuchet MS" panose="020B0603020202020204" pitchFamily="34" charset="0"/>
              </a:rPr>
              <a:t> Développement de fantômes adaptés</a:t>
            </a:r>
          </a:p>
          <a:p>
            <a:r>
              <a:rPr lang="fr-FR" sz="1600" dirty="0">
                <a:latin typeface="Trebuchet MS" panose="020B0603020202020204" pitchFamily="34" charset="0"/>
              </a:rPr>
              <a:t>      pour les modèles animaux (rongeurs..) 	 </a:t>
            </a:r>
          </a:p>
          <a:p>
            <a:r>
              <a:rPr lang="fr-FR" sz="1600" dirty="0">
                <a:latin typeface="Trebuchet MS" panose="020B0603020202020204" pitchFamily="34" charset="0"/>
              </a:rPr>
              <a:t>      sur toutes les installations</a:t>
            </a:r>
          </a:p>
          <a:p>
            <a:endParaRPr lang="fr-FR" sz="16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Harmonisation des pratiques </a:t>
            </a:r>
          </a:p>
          <a:p>
            <a:r>
              <a:rPr lang="fr-FR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     pour la dosimétrie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Entre le CEA et l’IRSN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Autres partenaires nationaux et européens (RESPLANDIR…)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F613F00-DE05-46A6-8D01-8C6C8995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96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DEB5A0-A86E-42B1-A64F-AB873B41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253AEA"/>
                </a:solidFill>
              </a:rPr>
              <a:t>Vérification « end to end » du calcul de dose du système de planification de traitement du SARRP à l’aide de la dosimétrie alanine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891AD8-DFBD-4A1F-933B-C95367359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0925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Contact : Morgane Dos Santos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83584"/>
                </a:solidFill>
                <a:latin typeface="Calibri" panose="020F0502020204030204" pitchFamily="34" charset="0"/>
              </a:rPr>
              <a:t>morgane.dossantos@irsn.fr</a:t>
            </a:r>
            <a:endParaRPr lang="fr-FR" sz="1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6538D1A-547C-4DC8-9B96-6F1DBDE79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848" y="1690688"/>
            <a:ext cx="3576304" cy="4413311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3AF3B7-696C-43CF-B4A6-4A4A784F4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AD1577-961A-402A-826C-1BE62F921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319" y="1904868"/>
            <a:ext cx="1292995" cy="7677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D651C5-90DD-4AC1-B496-1CBCC7436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266" y="3047937"/>
            <a:ext cx="1181100" cy="7677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BCBED1-E28F-48E8-BBE6-C2D36FEBF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51" y="4330384"/>
            <a:ext cx="8096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10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6AC3CF-83A7-4017-A133-8C84D122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>
                <a:solidFill>
                  <a:srgbClr val="253AEA"/>
                </a:solidFill>
              </a:rPr>
              <a:t>Methodology</a:t>
            </a:r>
            <a:r>
              <a:rPr lang="fr-FR" dirty="0"/>
              <a:t>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B48BD35-02C6-442F-A285-89CAFA036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681" y="1839981"/>
            <a:ext cx="10288196" cy="24479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76C6E7-B6EA-45B4-9A28-91EBB309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416" y="4287976"/>
            <a:ext cx="3618751" cy="1901825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B17192-D65B-4607-A708-A6946900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163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6C933-3449-4D76-B26F-8BE799EBE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>
                <a:solidFill>
                  <a:srgbClr val="253AEA"/>
                </a:solidFill>
              </a:rPr>
              <a:t>Results</a:t>
            </a:r>
            <a:r>
              <a:rPr lang="fr-FR" sz="3200" dirty="0">
                <a:solidFill>
                  <a:srgbClr val="253AEA"/>
                </a:solidFill>
              </a:rPr>
              <a:t>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1BCC53E-A21A-46DA-9EDE-50255E770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982" y="1690688"/>
            <a:ext cx="9660637" cy="429101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597BA0-64CE-4F08-A017-A4E9BFB9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614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A3AAD-7B5A-4F05-BB40-329D2ECA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78593"/>
            <a:ext cx="10515600" cy="1325563"/>
          </a:xfrm>
        </p:spPr>
        <p:txBody>
          <a:bodyPr/>
          <a:lstStyle/>
          <a:p>
            <a:r>
              <a:rPr lang="fr-FR" sz="3200" dirty="0">
                <a:solidFill>
                  <a:srgbClr val="253AEA"/>
                </a:solidFill>
              </a:rPr>
              <a:t>Systèmes de contention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560AB5-584A-4DEB-A8FD-E3D6DC9C3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504156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fr-FR" sz="2000" b="1" dirty="0"/>
              <a:t>Besoins de réaliser des séances de RT :</a:t>
            </a:r>
          </a:p>
          <a:p>
            <a:r>
              <a:rPr lang="fr-FR" sz="2000" dirty="0"/>
              <a:t> Rapides pour traiter jusqu’à 80 animaux par jour</a:t>
            </a:r>
          </a:p>
          <a:p>
            <a:r>
              <a:rPr lang="fr-FR" sz="2000" dirty="0"/>
              <a:t> Réalisables par des techniciens en suivant une procédure simple</a:t>
            </a:r>
          </a:p>
          <a:p>
            <a:r>
              <a:rPr lang="fr-FR" sz="2000" dirty="0"/>
              <a:t> Reproductibles (pas de variation de dose / répartition de dose entre les fraction)</a:t>
            </a:r>
          </a:p>
          <a:p>
            <a:r>
              <a:rPr lang="fr-FR" sz="2000" dirty="0"/>
              <a:t> Qualité : couverture de la dose non variable selon taille de la tumeur…</a:t>
            </a:r>
          </a:p>
          <a:p>
            <a:r>
              <a:rPr lang="fr-FR" sz="2000" dirty="0"/>
              <a:t> Balistique contrôlée : aucune dose à l’animal</a:t>
            </a:r>
          </a:p>
          <a:p>
            <a:endParaRPr lang="fr-FR" sz="2000" dirty="0"/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Contact: Céline  </a:t>
            </a:r>
            <a:r>
              <a:rPr lang="fr-FR" sz="2000" dirty="0" err="1"/>
              <a:t>Mirjolet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Mirjolet@cgfl.fr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2B21BE-AC8D-4474-AFC7-E69015103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781" y="868362"/>
            <a:ext cx="1271587" cy="12715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9AF9D8-EE3C-4164-8CAC-E26B0467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93" y="2187293"/>
            <a:ext cx="2952750" cy="2846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2486D6-74FF-4D27-AFFD-50D641FC3B09}"/>
              </a:ext>
            </a:extLst>
          </p:cNvPr>
          <p:cNvSpPr/>
          <p:nvPr/>
        </p:nvSpPr>
        <p:spPr>
          <a:xfrm>
            <a:off x="2857500" y="40297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latin typeface="Calibri-Bold"/>
              </a:rPr>
              <a:t>Développement d’un système de contention pour</a:t>
            </a:r>
          </a:p>
          <a:p>
            <a:r>
              <a:rPr lang="fr-FR" b="1" dirty="0">
                <a:latin typeface="Calibri-Bold"/>
              </a:rPr>
              <a:t>standardiser les traitements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29BA7F3-533C-498E-BDF9-685AF1B4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60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err="1">
                <a:solidFill>
                  <a:srgbClr val="253AEA"/>
                </a:solidFill>
              </a:rPr>
              <a:t>ResPlaNDIR</a:t>
            </a:r>
            <a:endParaRPr lang="fr-FR" sz="4000" dirty="0">
              <a:solidFill>
                <a:srgbClr val="253AEA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0609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dirty="0"/>
          </a:p>
          <a:p>
            <a:pPr lvl="1"/>
            <a:r>
              <a:rPr lang="fr-FR" dirty="0"/>
              <a:t>Réseau des Plateformes X et Hadron: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Réunir les utilisateurs et les développeurs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Développement des instruments communs pour l ’assurance qualité et  la dosimétrie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Inter-</a:t>
            </a:r>
            <a:r>
              <a:rPr lang="fr-FR" dirty="0" err="1">
                <a:solidFill>
                  <a:srgbClr val="253AEA"/>
                </a:solidFill>
              </a:rPr>
              <a:t>comparison</a:t>
            </a:r>
            <a:r>
              <a:rPr lang="fr-FR" dirty="0">
                <a:solidFill>
                  <a:srgbClr val="253AEA"/>
                </a:solidFill>
              </a:rPr>
              <a:t> de la dosimétrie (physique et biologique)</a:t>
            </a:r>
          </a:p>
          <a:p>
            <a:pPr lvl="2"/>
            <a:endParaRPr lang="fr-FR" dirty="0">
              <a:solidFill>
                <a:srgbClr val="253AEA"/>
              </a:solidFill>
            </a:endParaRPr>
          </a:p>
          <a:p>
            <a:pPr lvl="1"/>
            <a:r>
              <a:rPr lang="fr-FR" dirty="0"/>
              <a:t>Organisation des journées:</a:t>
            </a:r>
          </a:p>
          <a:p>
            <a:pPr lvl="2"/>
            <a:r>
              <a:rPr lang="fr-FR" dirty="0" err="1">
                <a:solidFill>
                  <a:srgbClr val="253AEA"/>
                </a:solidFill>
              </a:rPr>
              <a:t>Dosimetric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comparison</a:t>
            </a:r>
            <a:r>
              <a:rPr lang="fr-FR" dirty="0">
                <a:solidFill>
                  <a:srgbClr val="253AEA"/>
                </a:solidFill>
              </a:rPr>
              <a:t> of X-ray </a:t>
            </a:r>
            <a:r>
              <a:rPr lang="fr-FR" dirty="0" err="1">
                <a:solidFill>
                  <a:srgbClr val="253AEA"/>
                </a:solidFill>
              </a:rPr>
              <a:t>generators</a:t>
            </a:r>
            <a:r>
              <a:rPr lang="fr-FR" dirty="0">
                <a:solidFill>
                  <a:srgbClr val="253AEA"/>
                </a:solidFill>
              </a:rPr>
              <a:t>, Orsay, 2013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High TEL irradiation </a:t>
            </a:r>
            <a:r>
              <a:rPr lang="fr-FR" dirty="0" err="1">
                <a:solidFill>
                  <a:srgbClr val="253AEA"/>
                </a:solidFill>
              </a:rPr>
              <a:t>platforms</a:t>
            </a:r>
            <a:r>
              <a:rPr lang="fr-FR" dirty="0">
                <a:solidFill>
                  <a:srgbClr val="253AEA"/>
                </a:solidFill>
              </a:rPr>
              <a:t>, Orsay, 2013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WS </a:t>
            </a:r>
            <a:r>
              <a:rPr lang="fr-FR" dirty="0" err="1">
                <a:solidFill>
                  <a:srgbClr val="253AEA"/>
                </a:solidFill>
              </a:rPr>
              <a:t>ResPlaNDIR</a:t>
            </a:r>
            <a:r>
              <a:rPr lang="fr-FR" dirty="0">
                <a:solidFill>
                  <a:srgbClr val="253AEA"/>
                </a:solidFill>
              </a:rPr>
              <a:t> =&gt; Start of the PRECy </a:t>
            </a:r>
            <a:r>
              <a:rPr lang="fr-FR" dirty="0" err="1">
                <a:solidFill>
                  <a:srgbClr val="253AEA"/>
                </a:solidFill>
              </a:rPr>
              <a:t>project</a:t>
            </a:r>
            <a:r>
              <a:rPr lang="fr-FR" dirty="0">
                <a:solidFill>
                  <a:srgbClr val="253AEA"/>
                </a:solidFill>
              </a:rPr>
              <a:t>, Strasbourg, </a:t>
            </a:r>
            <a:r>
              <a:rPr lang="fr-FR" dirty="0" err="1">
                <a:solidFill>
                  <a:srgbClr val="253AEA"/>
                </a:solidFill>
              </a:rPr>
              <a:t>November</a:t>
            </a:r>
            <a:r>
              <a:rPr lang="fr-FR" dirty="0">
                <a:solidFill>
                  <a:srgbClr val="253AEA"/>
                </a:solidFill>
              </a:rPr>
              <a:t> 2014</a:t>
            </a:r>
          </a:p>
          <a:p>
            <a:pPr lvl="2"/>
            <a:r>
              <a:rPr lang="fr-FR" dirty="0" err="1">
                <a:solidFill>
                  <a:srgbClr val="253AEA"/>
                </a:solidFill>
              </a:rPr>
              <a:t>Radiobiology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days</a:t>
            </a:r>
            <a:r>
              <a:rPr lang="fr-FR" dirty="0">
                <a:solidFill>
                  <a:srgbClr val="253AEA"/>
                </a:solidFill>
              </a:rPr>
              <a:t>, Lyon, </a:t>
            </a:r>
            <a:r>
              <a:rPr lang="fr-FR" dirty="0" err="1">
                <a:solidFill>
                  <a:srgbClr val="253AEA"/>
                </a:solidFill>
              </a:rPr>
              <a:t>October</a:t>
            </a:r>
            <a:r>
              <a:rPr lang="fr-FR" dirty="0">
                <a:solidFill>
                  <a:srgbClr val="253AEA"/>
                </a:solidFill>
              </a:rPr>
              <a:t> 2017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X-Ray </a:t>
            </a:r>
            <a:r>
              <a:rPr lang="fr-FR" dirty="0" err="1">
                <a:solidFill>
                  <a:srgbClr val="253AEA"/>
                </a:solidFill>
              </a:rPr>
              <a:t>Platforms</a:t>
            </a:r>
            <a:r>
              <a:rPr lang="fr-FR" dirty="0">
                <a:solidFill>
                  <a:srgbClr val="253AEA"/>
                </a:solidFill>
              </a:rPr>
              <a:t>, Dijon, 2018</a:t>
            </a:r>
          </a:p>
          <a:p>
            <a:pPr lvl="2"/>
            <a:r>
              <a:rPr lang="fr-FR" dirty="0" err="1">
                <a:solidFill>
                  <a:srgbClr val="253AEA"/>
                </a:solidFill>
              </a:rPr>
              <a:t>ResPlaNDIR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days</a:t>
            </a:r>
            <a:r>
              <a:rPr lang="fr-FR" dirty="0">
                <a:solidFill>
                  <a:srgbClr val="253AEA"/>
                </a:solidFill>
              </a:rPr>
              <a:t>, Dijon, March 2019</a:t>
            </a:r>
          </a:p>
          <a:p>
            <a:pPr lvl="2"/>
            <a:r>
              <a:rPr lang="fr-FR" dirty="0" err="1">
                <a:solidFill>
                  <a:srgbClr val="253AEA"/>
                </a:solidFill>
              </a:rPr>
              <a:t>ResPlaNDIR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days</a:t>
            </a:r>
            <a:r>
              <a:rPr lang="fr-FR" dirty="0">
                <a:solidFill>
                  <a:srgbClr val="253AEA"/>
                </a:solidFill>
              </a:rPr>
              <a:t>, Strasbourg, March 2023</a:t>
            </a:r>
            <a:endParaRPr lang="fr-FR" dirty="0"/>
          </a:p>
          <a:p>
            <a:pPr lvl="2"/>
            <a:endParaRPr lang="fr-FR" dirty="0"/>
          </a:p>
          <a:p>
            <a:pPr lvl="2"/>
            <a:endParaRPr lang="fr-FR" dirty="0">
              <a:solidFill>
                <a:srgbClr val="253AEA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6EB75C-B8AE-4FF4-9F94-C0888BC34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459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A69E23-9EA6-4C5B-AE00-22E43974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Session 3 : </a:t>
            </a:r>
            <a:r>
              <a:rPr lang="fr-FR" sz="4000" dirty="0">
                <a:solidFill>
                  <a:srgbClr val="253AEA"/>
                </a:solidFill>
              </a:rPr>
              <a:t>Inter-comparaison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838D6F-A335-4A15-9968-95C0F7C0E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Validation dosimétrique de la plateforme </a:t>
            </a:r>
            <a:r>
              <a:rPr lang="fr-FR" dirty="0" err="1"/>
              <a:t>PRECy</a:t>
            </a:r>
            <a:r>
              <a:rPr lang="fr-FR" dirty="0"/>
              <a:t> :</a:t>
            </a:r>
            <a:br>
              <a:rPr lang="fr-FR" dirty="0"/>
            </a:br>
            <a:r>
              <a:rPr lang="fr-FR" dirty="0"/>
              <a:t>Problématiques de l'inter-comparaison (G. Simonin)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9F36C9-D78E-46EC-AFFD-515E36FA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655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FE38A-F20D-4EBE-AC07-AEEEFCFA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solidFill>
                  <a:srgbClr val="253AEA"/>
                </a:solidFill>
              </a:rPr>
              <a:t>Validation dosimétrique de la plateforme </a:t>
            </a:r>
            <a:r>
              <a:rPr lang="fr-FR" sz="3200" dirty="0" err="1">
                <a:solidFill>
                  <a:srgbClr val="253AEA"/>
                </a:solidFill>
              </a:rPr>
              <a:t>PRECy</a:t>
            </a:r>
            <a:r>
              <a:rPr lang="fr-FR" sz="3200" dirty="0">
                <a:solidFill>
                  <a:srgbClr val="253AEA"/>
                </a:solidFill>
              </a:rPr>
              <a:t> :</a:t>
            </a:r>
            <a:br>
              <a:rPr lang="fr-FR" sz="3200" dirty="0">
                <a:solidFill>
                  <a:srgbClr val="253AEA"/>
                </a:solidFill>
              </a:rPr>
            </a:br>
            <a:r>
              <a:rPr lang="fr-FR" sz="3200" dirty="0">
                <a:solidFill>
                  <a:srgbClr val="253AEA"/>
                </a:solidFill>
              </a:rPr>
              <a:t>Problématiques de l'inter-comparaison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C2EC7B-B787-4AE6-AE39-626C1F60E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59" y="1473470"/>
            <a:ext cx="1646274" cy="11318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522D3B-AF59-4ED5-881D-C2F3C0A709B7}"/>
              </a:ext>
            </a:extLst>
          </p:cNvPr>
          <p:cNvSpPr/>
          <p:nvPr/>
        </p:nvSpPr>
        <p:spPr>
          <a:xfrm>
            <a:off x="444665" y="5842537"/>
            <a:ext cx="4007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Contact: Gaël SIMONIN, Marc Rousseau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gael.simonin@iphc.cnrs.fr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43BF2D-D5FB-424E-A00D-E16424ED3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335" y="1808321"/>
            <a:ext cx="5069711" cy="31541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D845D1A-A7AE-4ED8-8DCB-6EBEE5025CE9}"/>
              </a:ext>
            </a:extLst>
          </p:cNvPr>
          <p:cNvSpPr txBox="1"/>
          <p:nvPr/>
        </p:nvSpPr>
        <p:spPr>
          <a:xfrm flipH="1">
            <a:off x="4108295" y="5080055"/>
            <a:ext cx="260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plateforme </a:t>
            </a:r>
            <a:r>
              <a:rPr lang="fr-FR" dirty="0" err="1"/>
              <a:t>PRECy</a:t>
            </a:r>
            <a:r>
              <a:rPr lang="fr-FR" dirty="0"/>
              <a:t> 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D046C62-C42C-4DEE-9822-2BC02CA9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028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78ECE-9AE2-420B-832B-92A86D12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336"/>
            <a:ext cx="10515600" cy="1325563"/>
          </a:xfrm>
        </p:spPr>
        <p:txBody>
          <a:bodyPr/>
          <a:lstStyle/>
          <a:p>
            <a:r>
              <a:rPr lang="fr-FR" sz="3200" dirty="0">
                <a:solidFill>
                  <a:srgbClr val="253AEA"/>
                </a:solidFill>
              </a:rPr>
              <a:t>La ligne d’irradiation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6AF341-3388-4AD3-875A-B3950F389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765" y="1366342"/>
            <a:ext cx="9768470" cy="30248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4FE552-BD32-48AB-AD28-D4BB5206B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65" y="4391238"/>
            <a:ext cx="2106592" cy="17882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40C6CD-1488-400F-8D24-DF7C32C32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081" y="4391238"/>
            <a:ext cx="763929" cy="11921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75A02C-8946-41ED-8D00-9DCA3328B180}"/>
              </a:ext>
            </a:extLst>
          </p:cNvPr>
          <p:cNvSpPr/>
          <p:nvPr/>
        </p:nvSpPr>
        <p:spPr>
          <a:xfrm>
            <a:off x="9250326" y="4114792"/>
            <a:ext cx="297711" cy="27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7369A-25A6-401D-9609-D0F92A506C58}"/>
              </a:ext>
            </a:extLst>
          </p:cNvPr>
          <p:cNvSpPr/>
          <p:nvPr/>
        </p:nvSpPr>
        <p:spPr>
          <a:xfrm>
            <a:off x="3552081" y="454671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latin typeface="Calibri-Bold"/>
              </a:rPr>
              <a:t>Energie du faisceau : </a:t>
            </a:r>
            <a:r>
              <a:rPr lang="fr-FR" dirty="0">
                <a:latin typeface="Calibri" panose="020F0502020204030204" pitchFamily="34" charset="0"/>
              </a:rPr>
              <a:t>jusqu’a 25 MeV (</a:t>
            </a:r>
            <a:r>
              <a:rPr lang="fr-FR" dirty="0">
                <a:latin typeface="CambriaMath"/>
              </a:rPr>
              <a:t>∼</a:t>
            </a:r>
            <a:r>
              <a:rPr lang="fr-FR" dirty="0">
                <a:latin typeface="Calibri" panose="020F0502020204030204" pitchFamily="34" charset="0"/>
              </a:rPr>
              <a:t>6 mm de parcours dans l’eau)</a:t>
            </a:r>
          </a:p>
          <a:p>
            <a:r>
              <a:rPr lang="fr-FR" b="1" dirty="0">
                <a:latin typeface="Calibri-Bold"/>
              </a:rPr>
              <a:t>Champ d’irradiation circulaire : </a:t>
            </a:r>
            <a:r>
              <a:rPr lang="fr-FR" dirty="0">
                <a:latin typeface="Calibri" panose="020F0502020204030204" pitchFamily="34" charset="0"/>
              </a:rPr>
              <a:t>2 a 36 mm de </a:t>
            </a:r>
            <a:r>
              <a:rPr lang="fr-FR" dirty="0" err="1">
                <a:latin typeface="Calibri" panose="020F0502020204030204" pitchFamily="34" charset="0"/>
              </a:rPr>
              <a:t>diametre</a:t>
            </a:r>
            <a:endParaRPr lang="fr-FR" dirty="0">
              <a:latin typeface="Calibri" panose="020F0502020204030204" pitchFamily="34" charset="0"/>
            </a:endParaRPr>
          </a:p>
          <a:p>
            <a:r>
              <a:rPr lang="fr-FR" dirty="0">
                <a:latin typeface="CambriaMath"/>
              </a:rPr>
              <a:t>↳ </a:t>
            </a:r>
            <a:r>
              <a:rPr lang="fr-FR" dirty="0">
                <a:latin typeface="Calibri" panose="020F0502020204030204" pitchFamily="34" charset="0"/>
              </a:rPr>
              <a:t>Boite de culture cellulaire 6 a 96 puits</a:t>
            </a:r>
          </a:p>
          <a:p>
            <a:r>
              <a:rPr lang="pt-BR" b="1" dirty="0">
                <a:latin typeface="Calibri-Bold"/>
              </a:rPr>
              <a:t>Debit de dose : </a:t>
            </a:r>
            <a:r>
              <a:rPr lang="pt-BR" dirty="0">
                <a:latin typeface="Calibri" panose="020F0502020204030204" pitchFamily="34" charset="0"/>
              </a:rPr>
              <a:t>de 10 cGy/s a 1 kGy/s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56C0487-1A8A-4FB8-8D4E-2BF4B49F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789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F266-AE16-435A-9EE3-45C76342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rgbClr val="253AEA"/>
                </a:solidFill>
              </a:rPr>
              <a:t>Validation dosimétrique de la plateforme </a:t>
            </a:r>
            <a:r>
              <a:rPr lang="fr-FR" sz="3200" dirty="0" err="1">
                <a:solidFill>
                  <a:srgbClr val="253AEA"/>
                </a:solidFill>
              </a:rPr>
              <a:t>PRECy</a:t>
            </a:r>
            <a:r>
              <a:rPr lang="fr-FR" sz="3200" dirty="0">
                <a:solidFill>
                  <a:srgbClr val="253AEA"/>
                </a:solidFill>
              </a:rPr>
              <a:t> V79 </a:t>
            </a:r>
            <a:r>
              <a:rPr lang="fr-FR" sz="3200" dirty="0" err="1">
                <a:solidFill>
                  <a:srgbClr val="253AEA"/>
                </a:solidFill>
              </a:rPr>
              <a:t>cells</a:t>
            </a:r>
            <a:endParaRPr lang="fr-FR" sz="3200" dirty="0">
              <a:solidFill>
                <a:srgbClr val="253AEA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C3AC75C-9B27-41BF-9EA4-76F9BE8EB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144" y="1477790"/>
            <a:ext cx="9721546" cy="39024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550DF9-D16F-4F87-8A5D-4EAA92B99CF6}"/>
              </a:ext>
            </a:extLst>
          </p:cNvPr>
          <p:cNvSpPr/>
          <p:nvPr/>
        </p:nvSpPr>
        <p:spPr>
          <a:xfrm>
            <a:off x="1718926" y="5139481"/>
            <a:ext cx="89986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Calibri-Bold"/>
              </a:rPr>
              <a:t>Principales </a:t>
            </a:r>
            <a:r>
              <a:rPr lang="fr-FR" sz="1600" b="1" dirty="0" err="1">
                <a:latin typeface="Calibri-Bold"/>
              </a:rPr>
              <a:t>difficultes</a:t>
            </a:r>
            <a:r>
              <a:rPr lang="fr-FR" sz="1600" b="1" dirty="0">
                <a:latin typeface="Calibri-Bold"/>
              </a:rPr>
              <a:t> </a:t>
            </a:r>
            <a:r>
              <a:rPr lang="fr-FR" sz="1600" b="1" dirty="0" err="1">
                <a:latin typeface="Calibri-Bold"/>
              </a:rPr>
              <a:t>rencontrees</a:t>
            </a:r>
            <a:r>
              <a:rPr lang="fr-FR" sz="1600" b="1" dirty="0">
                <a:latin typeface="Calibri-Bold"/>
              </a:rPr>
              <a:t> lors de la </a:t>
            </a:r>
            <a:r>
              <a:rPr lang="fr-FR" sz="1600" b="1" dirty="0" err="1">
                <a:latin typeface="Calibri-Bold"/>
              </a:rPr>
              <a:t>preparation</a:t>
            </a:r>
            <a:r>
              <a:rPr lang="fr-FR" sz="1600" b="1" dirty="0">
                <a:latin typeface="Calibri-Bold"/>
              </a:rPr>
              <a:t> d’</a:t>
            </a:r>
            <a:r>
              <a:rPr lang="fr-FR" sz="1600" b="1" dirty="0" err="1">
                <a:latin typeface="Calibri-Bold"/>
              </a:rPr>
              <a:t>experiences</a:t>
            </a:r>
            <a:r>
              <a:rPr lang="fr-FR" sz="1600" b="1" dirty="0">
                <a:latin typeface="Calibri-Bold"/>
              </a:rPr>
              <a:t> d’inter-comparaison :</a:t>
            </a:r>
          </a:p>
          <a:p>
            <a:r>
              <a:rPr lang="fr-FR" sz="1600" dirty="0">
                <a:latin typeface="ArialMT"/>
              </a:rPr>
              <a:t>• </a:t>
            </a:r>
            <a:r>
              <a:rPr lang="fr-FR" sz="1600" dirty="0">
                <a:latin typeface="Calibri" panose="020F0502020204030204" pitchFamily="34" charset="0"/>
              </a:rPr>
              <a:t>Bibliographie </a:t>
            </a:r>
            <a:r>
              <a:rPr lang="fr-FR" sz="1600" dirty="0" err="1">
                <a:latin typeface="Calibri" panose="020F0502020204030204" pitchFamily="34" charset="0"/>
              </a:rPr>
              <a:t>limitee</a:t>
            </a:r>
            <a:endParaRPr lang="fr-FR" sz="1600" dirty="0">
              <a:latin typeface="Calibri" panose="020F0502020204030204" pitchFamily="34" charset="0"/>
            </a:endParaRPr>
          </a:p>
          <a:p>
            <a:r>
              <a:rPr lang="fr-FR" sz="1600" dirty="0">
                <a:latin typeface="ArialMT"/>
              </a:rPr>
              <a:t>• </a:t>
            </a:r>
            <a:r>
              <a:rPr lang="fr-FR" sz="1600" dirty="0">
                <a:latin typeface="Calibri" panose="020F0502020204030204" pitchFamily="34" charset="0"/>
              </a:rPr>
              <a:t>Conditions de cultures </a:t>
            </a:r>
            <a:r>
              <a:rPr lang="fr-FR" sz="1600" dirty="0" err="1">
                <a:latin typeface="Calibri" panose="020F0502020204030204" pitchFamily="34" charset="0"/>
              </a:rPr>
              <a:t>differentes</a:t>
            </a:r>
            <a:endParaRPr lang="fr-FR" sz="1600" dirty="0">
              <a:latin typeface="Calibri" panose="020F0502020204030204" pitchFamily="34" charset="0"/>
            </a:endParaRPr>
          </a:p>
          <a:p>
            <a:r>
              <a:rPr lang="fr-FR" sz="1600" dirty="0">
                <a:latin typeface="ArialMT"/>
              </a:rPr>
              <a:t>• </a:t>
            </a:r>
            <a:r>
              <a:rPr lang="fr-FR" sz="1600" dirty="0" err="1">
                <a:latin typeface="Calibri" panose="020F0502020204030204" pitchFamily="34" charset="0"/>
              </a:rPr>
              <a:t>Parametres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</a:rPr>
              <a:t>experimentaux</a:t>
            </a:r>
            <a:r>
              <a:rPr lang="fr-FR" sz="1600" dirty="0">
                <a:latin typeface="Calibri" panose="020F0502020204030204" pitchFamily="34" charset="0"/>
              </a:rPr>
              <a:t> incomplets</a:t>
            </a:r>
          </a:p>
          <a:p>
            <a:r>
              <a:rPr lang="fr-FR" sz="1600" dirty="0">
                <a:latin typeface="ArialMT"/>
              </a:rPr>
              <a:t>• </a:t>
            </a:r>
            <a:r>
              <a:rPr lang="fr-FR" sz="1600" dirty="0">
                <a:latin typeface="Calibri" panose="020F0502020204030204" pitchFamily="34" charset="0"/>
              </a:rPr>
              <a:t>Maitrise </a:t>
            </a:r>
            <a:r>
              <a:rPr lang="fr-FR" sz="1600" dirty="0" err="1">
                <a:latin typeface="Calibri" panose="020F0502020204030204" pitchFamily="34" charset="0"/>
              </a:rPr>
              <a:t>precise</a:t>
            </a:r>
            <a:r>
              <a:rPr lang="fr-FR" sz="1600" dirty="0">
                <a:latin typeface="Calibri" panose="020F0502020204030204" pitchFamily="34" charset="0"/>
              </a:rPr>
              <a:t> de la perte </a:t>
            </a:r>
            <a:r>
              <a:rPr lang="fr-FR" sz="1600" dirty="0" err="1">
                <a:latin typeface="Calibri" panose="020F0502020204030204" pitchFamily="34" charset="0"/>
              </a:rPr>
              <a:t>d’energie</a:t>
            </a:r>
            <a:r>
              <a:rPr lang="fr-FR" sz="1600" dirty="0">
                <a:latin typeface="Calibri" panose="020F0502020204030204" pitchFamily="34" charset="0"/>
              </a:rPr>
              <a:t> dans le setup, notamment a faible </a:t>
            </a:r>
            <a:r>
              <a:rPr lang="fr-FR" sz="1600" dirty="0" err="1">
                <a:latin typeface="Calibri" panose="020F0502020204030204" pitchFamily="34" charset="0"/>
              </a:rPr>
              <a:t>energie</a:t>
            </a:r>
            <a:endParaRPr lang="fr-FR" sz="1600" dirty="0">
              <a:latin typeface="Calibri" panose="020F0502020204030204" pitchFamily="34" charset="0"/>
            </a:endParaRPr>
          </a:p>
          <a:p>
            <a:r>
              <a:rPr lang="fr-FR" sz="1600" dirty="0">
                <a:latin typeface="ArialMT"/>
              </a:rPr>
              <a:t>• </a:t>
            </a:r>
            <a:r>
              <a:rPr lang="fr-FR" sz="1600" dirty="0">
                <a:latin typeface="Calibri" panose="020F0502020204030204" pitchFamily="34" charset="0"/>
              </a:rPr>
              <a:t>Machines </a:t>
            </a:r>
            <a:r>
              <a:rPr lang="fr-FR" sz="1600" dirty="0" err="1">
                <a:latin typeface="Calibri" panose="020F0502020204030204" pitchFamily="34" charset="0"/>
              </a:rPr>
              <a:t>differentes</a:t>
            </a:r>
            <a:r>
              <a:rPr lang="fr-FR" sz="1600" dirty="0">
                <a:latin typeface="Calibri" panose="020F0502020204030204" pitchFamily="34" charset="0"/>
              </a:rPr>
              <a:t> → limites dans la </a:t>
            </a:r>
            <a:r>
              <a:rPr lang="fr-FR" sz="1600" dirty="0" err="1">
                <a:latin typeface="Calibri" panose="020F0502020204030204" pitchFamily="34" charset="0"/>
              </a:rPr>
              <a:t>reproductibilite</a:t>
            </a:r>
            <a:r>
              <a:rPr lang="fr-FR" sz="1600" dirty="0">
                <a:latin typeface="Calibri" panose="020F0502020204030204" pitchFamily="34" charset="0"/>
              </a:rPr>
              <a:t> de l’</a:t>
            </a:r>
            <a:r>
              <a:rPr lang="fr-FR" sz="1600" dirty="0" err="1">
                <a:latin typeface="Calibri" panose="020F0502020204030204" pitchFamily="34" charset="0"/>
              </a:rPr>
              <a:t>experience</a:t>
            </a:r>
            <a:r>
              <a:rPr lang="fr-FR" sz="1600" dirty="0">
                <a:latin typeface="Calibri" panose="020F0502020204030204" pitchFamily="34" charset="0"/>
              </a:rPr>
              <a:t> d’une plateforme a une autre</a:t>
            </a:r>
            <a:endParaRPr lang="fr-FR" sz="160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C790468-7B79-4B6D-8F52-34A1CBE353C7}"/>
              </a:ext>
            </a:extLst>
          </p:cNvPr>
          <p:cNvSpPr/>
          <p:nvPr/>
        </p:nvSpPr>
        <p:spPr>
          <a:xfrm>
            <a:off x="5068224" y="2732567"/>
            <a:ext cx="255182" cy="1041991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DECE621-C522-4FF6-99F8-CA71BBB5ADFB}"/>
              </a:ext>
            </a:extLst>
          </p:cNvPr>
          <p:cNvSpPr txBox="1"/>
          <p:nvPr/>
        </p:nvSpPr>
        <p:spPr>
          <a:xfrm>
            <a:off x="4167963" y="3810549"/>
            <a:ext cx="1711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Goodhead</a:t>
            </a:r>
            <a:r>
              <a:rPr lang="fr-FR" sz="1400" dirty="0"/>
              <a:t> et al 1993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C428BEA8-0B2B-4A48-9008-8A8F2188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521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8FD355-C3D5-4596-BBC6-A6E4EB68E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/>
              <a:t>Table ronde 1 : </a:t>
            </a:r>
            <a:r>
              <a:rPr lang="fr-FR" sz="3200" dirty="0">
                <a:solidFill>
                  <a:srgbClr val="253AEA"/>
                </a:solidFill>
              </a:rPr>
              <a:t>Problématique de l’utilisation des équipements commerciaux et besoins de formations spécifiques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77804D-FA35-4785-98EE-2A92AF182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u="sng" dirty="0"/>
              <a:t>Validation physique des irradiateurs X commerciaux</a:t>
            </a:r>
            <a:r>
              <a:rPr lang="fr-FR" dirty="0"/>
              <a:t> :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Morgane Dos Santos et François Trompier (IRSN) proposent d’intercomparer les plateformes avec des dosimètres à l’alanine. Ils définissent le protocole à utiliser. </a:t>
            </a:r>
          </a:p>
          <a:p>
            <a:pPr marL="0" indent="0">
              <a:buNone/>
            </a:pPr>
            <a:r>
              <a:rPr lang="fr-FR" u="sng" dirty="0"/>
              <a:t>Irradiateurs commerciaux </a:t>
            </a:r>
            <a:r>
              <a:rPr lang="fr-FR" dirty="0"/>
              <a:t>: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Définir les besoins et le cahier des charges avant l’achat d’un irradiateur X en particulier dans le cas des équipes sans physiciens. Le réseau </a:t>
            </a:r>
            <a:r>
              <a:rPr lang="fr-FR" dirty="0" err="1"/>
              <a:t>Resplandir</a:t>
            </a:r>
            <a:r>
              <a:rPr lang="fr-FR" dirty="0"/>
              <a:t> peut conseiller les équipes lors de l’achat de ce type de matériel et aider à la définition des paramètres à contrôler lors leur réception.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La question de la formation des utilisateurs par les sociétés commercialisant ces équipements a également été discuté et semble important pour la communauté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8E8290-3617-43DF-B842-43F60E21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607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1BEA8A-35A7-4A9A-B581-4897A758B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/>
              <a:t>Table ronde 2: </a:t>
            </a:r>
            <a:r>
              <a:rPr lang="fr-FR" sz="3200" dirty="0">
                <a:solidFill>
                  <a:srgbClr val="253AEA"/>
                </a:solidFill>
              </a:rPr>
              <a:t>Besoin d’évolution des plateformes existantes, labélisation des plateformes et du réseau, avenir de </a:t>
            </a:r>
            <a:r>
              <a:rPr lang="fr-FR" sz="3200" dirty="0" err="1">
                <a:solidFill>
                  <a:srgbClr val="253AEA"/>
                </a:solidFill>
              </a:rPr>
              <a:t>Resplandir</a:t>
            </a:r>
            <a:r>
              <a:rPr lang="fr-FR" sz="3200" dirty="0">
                <a:solidFill>
                  <a:srgbClr val="253AEA"/>
                </a:solidFill>
              </a:rPr>
              <a:t> et futures collaborations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3E1F2D-FF16-4EB4-89E8-4D33E713A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u="sng" dirty="0"/>
              <a:t>Validation biologique des plateformes</a:t>
            </a:r>
            <a:r>
              <a:rPr lang="fr-FR" dirty="0"/>
              <a:t> :</a:t>
            </a:r>
          </a:p>
          <a:p>
            <a:r>
              <a:rPr lang="fr-FR" dirty="0"/>
              <a:t>Création d’une master </a:t>
            </a:r>
            <a:r>
              <a:rPr lang="fr-FR" dirty="0" err="1"/>
              <a:t>bank</a:t>
            </a:r>
            <a:r>
              <a:rPr lang="fr-FR" dirty="0"/>
              <a:t> de cellules « </a:t>
            </a:r>
            <a:r>
              <a:rPr lang="fr-FR" dirty="0" err="1"/>
              <a:t>resplandir</a:t>
            </a:r>
            <a:r>
              <a:rPr lang="fr-FR" dirty="0"/>
              <a:t> » qui peut être envoyée sur demande aux différentes plateformes</a:t>
            </a:r>
          </a:p>
          <a:p>
            <a:pPr marL="0" indent="0">
              <a:buNone/>
            </a:pPr>
            <a:r>
              <a:rPr lang="fr-FR" u="sng" dirty="0"/>
              <a:t>Métrologie des faisceaux de hadron</a:t>
            </a:r>
            <a:r>
              <a:rPr lang="fr-FR" dirty="0"/>
              <a:t>:</a:t>
            </a:r>
          </a:p>
          <a:p>
            <a:pPr lvl="0"/>
            <a:r>
              <a:rPr lang="fr-FR" dirty="0"/>
              <a:t>Echange d’expérience entre les plateformes</a:t>
            </a:r>
          </a:p>
          <a:p>
            <a:pPr lvl="0"/>
            <a:r>
              <a:rPr lang="fr-FR" dirty="0"/>
              <a:t>Une discussion sur la définition de moyens de mesures et contrôles, communs aux différentes plateformes est à engager</a:t>
            </a:r>
          </a:p>
          <a:p>
            <a:pPr marL="0" indent="0">
              <a:buNone/>
            </a:pPr>
            <a:r>
              <a:rPr lang="fr-FR" u="sng" dirty="0"/>
              <a:t>Echange de matériel </a:t>
            </a:r>
            <a:r>
              <a:rPr lang="fr-FR" dirty="0"/>
              <a:t>:</a:t>
            </a:r>
          </a:p>
          <a:p>
            <a:pPr lvl="0"/>
            <a:r>
              <a:rPr lang="fr-FR" dirty="0"/>
              <a:t>Fantômes</a:t>
            </a:r>
          </a:p>
          <a:p>
            <a:pPr lvl="0"/>
            <a:r>
              <a:rPr lang="fr-FR" dirty="0"/>
              <a:t>Systèmes de contention</a:t>
            </a:r>
          </a:p>
          <a:p>
            <a:pPr lvl="0"/>
            <a:r>
              <a:rPr lang="fr-FR" dirty="0"/>
              <a:t>Équipements de dosimétrie</a:t>
            </a:r>
          </a:p>
          <a:p>
            <a:pPr marL="0" indent="0">
              <a:buNone/>
            </a:pPr>
            <a:endParaRPr lang="fr-FR" dirty="0"/>
          </a:p>
          <a:p>
            <a:pPr lvl="0"/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06500D-F5AF-429C-9045-03D12EB47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691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6A9E94-CF7E-4445-9674-852DF0B4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253AEA"/>
                </a:solidFill>
              </a:rPr>
              <a:t>Objectifs des journées </a:t>
            </a:r>
            <a:r>
              <a:rPr lang="fr-FR" dirty="0" err="1">
                <a:solidFill>
                  <a:srgbClr val="253AEA"/>
                </a:solidFill>
              </a:rPr>
              <a:t>ResPlaNDIR</a:t>
            </a:r>
            <a:r>
              <a:rPr lang="fr-FR" dirty="0">
                <a:solidFill>
                  <a:srgbClr val="253AEA"/>
                </a:solidFill>
              </a:rPr>
              <a:t> , Strasbourg, March 2023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92CC916-258C-4450-8290-79426F620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fr-FR" dirty="0">
                <a:effectLst/>
              </a:rPr>
              <a:t>Présentation des nouvelles plateformes </a:t>
            </a:r>
          </a:p>
          <a:p>
            <a:endParaRPr lang="fr-FR" dirty="0"/>
          </a:p>
          <a:p>
            <a:r>
              <a:rPr lang="fr-FR" dirty="0">
                <a:effectLst/>
              </a:rPr>
              <a:t>Définition de protocoles d’inter-comparaison</a:t>
            </a:r>
          </a:p>
          <a:p>
            <a:endParaRPr lang="fr-FR" dirty="0"/>
          </a:p>
          <a:p>
            <a:r>
              <a:rPr lang="fr-FR" dirty="0">
                <a:effectLst/>
              </a:rPr>
              <a:t>Assurance qualité, dosimétrie et outils associés</a:t>
            </a:r>
          </a:p>
          <a:p>
            <a:endParaRPr lang="fr-FR" dirty="0"/>
          </a:p>
          <a:p>
            <a:r>
              <a:rPr lang="fr-FR" dirty="0">
                <a:effectLst/>
              </a:rPr>
              <a:t>Les systèmes de contention</a:t>
            </a:r>
          </a:p>
          <a:p>
            <a:endParaRPr lang="fr-FR" dirty="0"/>
          </a:p>
          <a:p>
            <a:r>
              <a:rPr lang="fr-FR" dirty="0">
                <a:effectLst/>
              </a:rPr>
              <a:t>Problématique de l’utilisation des équipements commerciaux et besoins de formations spécifiques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>
                <a:effectLst/>
              </a:rPr>
              <a:t>Labélisation des plateformes et du réseau, avenir de </a:t>
            </a:r>
            <a:r>
              <a:rPr lang="fr-FR" dirty="0" err="1">
                <a:effectLst/>
              </a:rPr>
              <a:t>resplandir</a:t>
            </a:r>
            <a:r>
              <a:rPr lang="fr-FR" dirty="0">
                <a:effectLst/>
              </a:rPr>
              <a:t> et ouverture d’un portail commun pour l’accès aux équipements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ADCBB9-F2CC-45F4-A98F-E6CE6BBE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7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7C08EE-D1E2-4C99-8351-E7714C6E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Session 1 : </a:t>
            </a:r>
            <a:r>
              <a:rPr lang="fr-FR" sz="4000" dirty="0">
                <a:solidFill>
                  <a:srgbClr val="253AEA"/>
                </a:solidFill>
              </a:rPr>
              <a:t>Présentation des nouvelles plateformes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F0DC0D0-1C0D-474A-98D7-3DB5798E5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La plateforme de Radiobiologie du CIMAP-GANIL (F. Chevalier)</a:t>
            </a:r>
          </a:p>
          <a:p>
            <a:endParaRPr lang="fr-FR" dirty="0"/>
          </a:p>
          <a:p>
            <a:r>
              <a:rPr lang="fr-FR" dirty="0" err="1"/>
              <a:t>BioALTO</a:t>
            </a:r>
            <a:r>
              <a:rPr lang="fr-FR" dirty="0"/>
              <a:t>- </a:t>
            </a:r>
            <a:r>
              <a:rPr lang="fr-FR" dirty="0" err="1"/>
              <a:t>anew</a:t>
            </a:r>
            <a:r>
              <a:rPr lang="fr-FR" dirty="0"/>
              <a:t> irradiation </a:t>
            </a:r>
            <a:r>
              <a:rPr lang="fr-FR" dirty="0" err="1"/>
              <a:t>beamline</a:t>
            </a:r>
            <a:r>
              <a:rPr lang="fr-FR" dirty="0"/>
              <a:t> </a:t>
            </a:r>
            <a:r>
              <a:rPr lang="fr-FR" dirty="0" err="1"/>
              <a:t>dedicated</a:t>
            </a:r>
            <a:r>
              <a:rPr lang="fr-FR" dirty="0"/>
              <a:t> to </a:t>
            </a:r>
            <a:r>
              <a:rPr lang="fr-FR" dirty="0" err="1"/>
              <a:t>radiobiological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at ALTO (A. M. </a:t>
            </a:r>
            <a:r>
              <a:rPr lang="fr-FR" dirty="0" err="1"/>
              <a:t>Leite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 err="1"/>
              <a:t>OptiRAD</a:t>
            </a:r>
            <a:r>
              <a:rPr lang="fr-FR" dirty="0"/>
              <a:t>, une plateforme d’irradiation et d’imagerie multimodale préclinique (J. </a:t>
            </a:r>
            <a:r>
              <a:rPr lang="fr-FR" dirty="0" err="1"/>
              <a:t>Daouk</a:t>
            </a:r>
            <a:r>
              <a:rPr lang="fr-FR" dirty="0"/>
              <a:t>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F1C2893-039B-4688-A4D7-570F75E1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984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C6BEB6-559F-4360-95DD-48FD24C24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rgbClr val="253AEA"/>
                </a:solidFill>
              </a:rPr>
              <a:t>La plateforme </a:t>
            </a:r>
            <a:r>
              <a:rPr lang="fr-FR" sz="4000" dirty="0" err="1">
                <a:solidFill>
                  <a:srgbClr val="253AEA"/>
                </a:solidFill>
              </a:rPr>
              <a:t>BIOAlTO</a:t>
            </a:r>
            <a:endParaRPr lang="fr-FR" sz="4000" dirty="0">
              <a:solidFill>
                <a:srgbClr val="253AEA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EF53E3-8D6B-4C7F-B5AC-627DB08C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17" y="1528986"/>
            <a:ext cx="4609887" cy="30701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2400F10-C782-4DDA-AB63-7BAA8D80005C}"/>
              </a:ext>
            </a:extLst>
          </p:cNvPr>
          <p:cNvSpPr txBox="1"/>
          <p:nvPr/>
        </p:nvSpPr>
        <p:spPr>
          <a:xfrm flipH="1">
            <a:off x="838200" y="4606374"/>
            <a:ext cx="403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Accélérateur Linéaire et Tandem d’Orsay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591473-8754-4839-8EC7-93464E92C951}"/>
              </a:ext>
            </a:extLst>
          </p:cNvPr>
          <p:cNvSpPr txBox="1"/>
          <p:nvPr/>
        </p:nvSpPr>
        <p:spPr>
          <a:xfrm>
            <a:off x="5251598" y="1690688"/>
            <a:ext cx="4375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Accélérateur Tandem 14.5 MV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Large choix des faisceaux d’ions (</a:t>
            </a:r>
            <a:r>
              <a:rPr lang="fr-FR" baseline="30000" dirty="0"/>
              <a:t>1</a:t>
            </a:r>
            <a:r>
              <a:rPr lang="fr-FR" dirty="0"/>
              <a:t>H – </a:t>
            </a:r>
            <a:r>
              <a:rPr lang="fr-FR" baseline="30000" dirty="0"/>
              <a:t>127</a:t>
            </a:r>
            <a:r>
              <a:rPr lang="fr-FR" dirty="0"/>
              <a:t>I)</a:t>
            </a:r>
          </a:p>
          <a:p>
            <a:r>
              <a:rPr lang="fr-FR" dirty="0"/>
              <a:t>      avec une intensité jusqu’au µA</a:t>
            </a:r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4897785-1D82-4C07-9FE3-E1DA4123B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757" y="605897"/>
            <a:ext cx="1689904" cy="15741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F067417-03AE-49CA-9844-DB420E5DA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463" y="4903727"/>
            <a:ext cx="2338086" cy="14526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6CF705-C67E-4C0F-BC9F-D15A34BB8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972" y="3069066"/>
            <a:ext cx="4143737" cy="3217762"/>
          </a:xfrm>
          <a:prstGeom prst="rect">
            <a:avLst/>
          </a:prstGeom>
        </p:spPr>
      </p:pic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C17E314-EA07-4471-84CE-56849B707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5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9C50C2-A462-445F-985B-C8444A7C7E68}"/>
              </a:ext>
            </a:extLst>
          </p:cNvPr>
          <p:cNvSpPr/>
          <p:nvPr/>
        </p:nvSpPr>
        <p:spPr>
          <a:xfrm>
            <a:off x="430779" y="5439866"/>
            <a:ext cx="6096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FR" sz="800" dirty="0">
              <a:latin typeface="Calibri" panose="020F0502020204030204" pitchFamily="34" charset="0"/>
            </a:endParaRPr>
          </a:p>
          <a:p>
            <a:r>
              <a:rPr lang="fr-FR" sz="800" dirty="0">
                <a:latin typeface="Calibri" panose="020F050202020403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Contact</a:t>
            </a:r>
            <a:r>
              <a:rPr lang="fr-FR" dirty="0">
                <a:solidFill>
                  <a:srgbClr val="EC7C30"/>
                </a:solidFill>
                <a:latin typeface="Calibri" panose="020F0502020204030204" pitchFamily="34" charset="0"/>
              </a:rPr>
              <a:t>: </a:t>
            </a:r>
            <a:r>
              <a:rPr lang="fr-FR" dirty="0">
                <a:latin typeface="Calibri" panose="020F0502020204030204" pitchFamily="34" charset="0"/>
              </a:rPr>
              <a:t>Amélia Maia </a:t>
            </a:r>
            <a:r>
              <a:rPr lang="fr-FR" dirty="0" err="1">
                <a:latin typeface="Calibri" panose="020F0502020204030204" pitchFamily="34" charset="0"/>
              </a:rPr>
              <a:t>Leite</a:t>
            </a:r>
            <a:endParaRPr lang="fr-FR" dirty="0"/>
          </a:p>
          <a:p>
            <a:r>
              <a:rPr lang="fr-FR" dirty="0"/>
              <a:t>amelia.leite@ijclab.in2p3.fr</a:t>
            </a:r>
          </a:p>
        </p:txBody>
      </p:sp>
    </p:spTree>
    <p:extLst>
      <p:ext uri="{BB962C8B-B14F-4D97-AF65-F5344CB8AC3E}">
        <p14:creationId xmlns:p14="http://schemas.microsoft.com/office/powerpoint/2010/main" val="1363127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01AF7E-0A2E-4946-ACDB-CA9CD44B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265" y="199496"/>
            <a:ext cx="10515600" cy="1325563"/>
          </a:xfrm>
        </p:spPr>
        <p:txBody>
          <a:bodyPr/>
          <a:lstStyle/>
          <a:p>
            <a:r>
              <a:rPr lang="fr-FR" sz="4000" dirty="0">
                <a:solidFill>
                  <a:srgbClr val="253AEA"/>
                </a:solidFill>
              </a:rPr>
              <a:t>L’installation permanente de la ligne de </a:t>
            </a:r>
            <a:r>
              <a:rPr lang="fr-FR" sz="4000" dirty="0" err="1">
                <a:solidFill>
                  <a:srgbClr val="253AEA"/>
                </a:solidFill>
              </a:rPr>
              <a:t>Radiograaff</a:t>
            </a:r>
            <a:r>
              <a:rPr lang="fr-FR" sz="4000" dirty="0">
                <a:solidFill>
                  <a:srgbClr val="253AEA"/>
                </a:solidFill>
              </a:rPr>
              <a:t> à Alto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E7E19E-D96C-42F2-930F-02C84E436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582" y="1721729"/>
            <a:ext cx="4143737" cy="32177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C7D25E-8AB0-44D9-8A40-29F119DFE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24" y="1925458"/>
            <a:ext cx="4781488" cy="204520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7294C90-C464-4592-A391-223314CEA3A1}"/>
              </a:ext>
            </a:extLst>
          </p:cNvPr>
          <p:cNvSpPr txBox="1"/>
          <p:nvPr/>
        </p:nvSpPr>
        <p:spPr>
          <a:xfrm>
            <a:off x="1185681" y="4001732"/>
            <a:ext cx="412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Photo de la ligne </a:t>
            </a:r>
            <a:r>
              <a:rPr lang="fr-FR" dirty="0" err="1"/>
              <a:t>Radiograaff</a:t>
            </a:r>
            <a:r>
              <a:rPr lang="fr-FR" dirty="0"/>
              <a:t> à IP2I (LYON)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6BAA0D9-547D-4DAC-B5FA-BD9D8F895C8C}"/>
              </a:ext>
            </a:extLst>
          </p:cNvPr>
          <p:cNvCxnSpPr>
            <a:stCxn id="5" idx="3"/>
          </p:cNvCxnSpPr>
          <p:nvPr/>
        </p:nvCxnSpPr>
        <p:spPr>
          <a:xfrm flipV="1">
            <a:off x="5821312" y="2948061"/>
            <a:ext cx="2036813" cy="1"/>
          </a:xfrm>
          <a:prstGeom prst="straightConnector1">
            <a:avLst/>
          </a:prstGeom>
          <a:ln w="444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DFBF9D26-6042-42C2-AE0C-35393DDFB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083" y="1925458"/>
            <a:ext cx="856527" cy="8738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362DA6-4D98-4F10-9C8E-AB83FB971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6420" y="743768"/>
            <a:ext cx="1041722" cy="78129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3DE40C0-287E-4EE1-9C6F-0E48B5A06F79}"/>
              </a:ext>
            </a:extLst>
          </p:cNvPr>
          <p:cNvSpPr txBox="1"/>
          <p:nvPr/>
        </p:nvSpPr>
        <p:spPr>
          <a:xfrm>
            <a:off x="2928254" y="5072135"/>
            <a:ext cx="6006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Amélioration de la transmission et de la qualité du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Installation des diagnostiques (détecteurs diamants)</a:t>
            </a:r>
          </a:p>
          <a:p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28F91357-EE7C-41B3-89C9-473CFD41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94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6A179A-A09B-4568-99CD-A6B39F84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rgbClr val="253AEA"/>
                </a:solidFill>
              </a:rPr>
              <a:t>Développement d’un </a:t>
            </a:r>
            <a:r>
              <a:rPr lang="fr-FR" sz="4000" dirty="0" err="1">
                <a:solidFill>
                  <a:srgbClr val="253AEA"/>
                </a:solidFill>
              </a:rPr>
              <a:t>microdosimètre</a:t>
            </a:r>
            <a:r>
              <a:rPr lang="fr-FR" sz="4000" dirty="0">
                <a:solidFill>
                  <a:srgbClr val="253AEA"/>
                </a:solidFill>
              </a:rPr>
              <a:t> à base de silicium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32E94B-300C-48FB-8F3E-B3F618F9A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81" y="1891013"/>
            <a:ext cx="5196282" cy="37573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A9FF8A-E1F5-4DB3-AF42-32E8EA028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" b="31889"/>
          <a:stretch/>
        </p:blipFill>
        <p:spPr>
          <a:xfrm>
            <a:off x="6252241" y="1814813"/>
            <a:ext cx="5035970" cy="26683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01BC888-2DFD-4434-B161-A417412F2F32}"/>
              </a:ext>
            </a:extLst>
          </p:cNvPr>
          <p:cNvSpPr txBox="1"/>
          <p:nvPr/>
        </p:nvSpPr>
        <p:spPr>
          <a:xfrm>
            <a:off x="6719204" y="4693007"/>
            <a:ext cx="3006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Image en 2D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La fluence du faisceau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TELs</a:t>
            </a:r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B26979-DFC4-4231-BC71-E60B76AA2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66" y="5877480"/>
            <a:ext cx="6667018" cy="225706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9D1703-473E-4EB7-A957-27803DEF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885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BF06B-83CE-4778-A709-34FFF1C95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207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253AEA"/>
                </a:solidFill>
              </a:rPr>
              <a:t>Analytical model to design and operate diffusor-based beamlines for large field irradiations: </a:t>
            </a:r>
            <a:r>
              <a:rPr lang="en-US" sz="3200" dirty="0">
                <a:solidFill>
                  <a:srgbClr val="253AEA"/>
                </a:solidFill>
              </a:rPr>
              <a:t>Application to the </a:t>
            </a:r>
            <a:r>
              <a:rPr lang="en-US" sz="3200" dirty="0" err="1">
                <a:solidFill>
                  <a:srgbClr val="253AEA"/>
                </a:solidFill>
              </a:rPr>
              <a:t>Radiograaff</a:t>
            </a:r>
            <a:r>
              <a:rPr lang="en-US" sz="3200" dirty="0">
                <a:solidFill>
                  <a:srgbClr val="253AEA"/>
                </a:solidFill>
              </a:rPr>
              <a:t> beamline for radiobiology experiments at ALTO</a:t>
            </a:r>
            <a:endParaRPr lang="fr-FR" sz="4000" dirty="0">
              <a:solidFill>
                <a:srgbClr val="253AEA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1EC611-3ABD-4F31-90F0-B9C1CA0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151" y="2483200"/>
            <a:ext cx="1016472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Contact:</a:t>
            </a:r>
          </a:p>
          <a:p>
            <a:pPr marL="0" indent="0">
              <a:buNone/>
            </a:pPr>
            <a:r>
              <a:rPr lang="it-IT" sz="1800" dirty="0"/>
              <a:t>M. Pedrosa-Rivera, R. Delorme, E. Testa, M. Beuve</a:t>
            </a:r>
            <a:endParaRPr lang="fr-FR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9E3936-C6BC-409B-BECD-E66A5AAD2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144" y="1462926"/>
            <a:ext cx="1346884" cy="7171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1D52A1-A1E0-461C-B0C3-00961BDEA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322" y="3877578"/>
            <a:ext cx="1041722" cy="78129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4365F4-47C7-42C3-A911-C2FCE83B5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322" y="2650819"/>
            <a:ext cx="856527" cy="8738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67ED89B-26E2-4584-B384-88002F4F4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262" y="1918880"/>
            <a:ext cx="6071235" cy="26253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95C11B-4D2F-4E37-B5E1-3118C3C6A05C}"/>
              </a:ext>
            </a:extLst>
          </p:cNvPr>
          <p:cNvSpPr/>
          <p:nvPr/>
        </p:nvSpPr>
        <p:spPr>
          <a:xfrm>
            <a:off x="1117246" y="4463573"/>
            <a:ext cx="92707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have an instantaneous link (in real time) between the beam parameters (𝐼, 𝑆 and θ) and the </a:t>
            </a:r>
            <a:r>
              <a:rPr lang="en-US" dirty="0" err="1"/>
              <a:t>dosimetric</a:t>
            </a:r>
            <a:r>
              <a:rPr lang="en-US" dirty="0"/>
              <a:t> characteristics at the level of the biological samples</a:t>
            </a:r>
          </a:p>
          <a:p>
            <a:endParaRPr lang="en-US" dirty="0"/>
          </a:p>
          <a:p>
            <a:r>
              <a:rPr lang="en-US" dirty="0"/>
              <a:t>•   MC simulations too heavy in calculation time</a:t>
            </a:r>
          </a:p>
          <a:p>
            <a:r>
              <a:rPr lang="fr-FR" b="1" dirty="0"/>
              <a:t>     Solution</a:t>
            </a:r>
            <a:r>
              <a:rPr lang="fr-FR" dirty="0"/>
              <a:t>: </a:t>
            </a:r>
            <a:r>
              <a:rPr lang="fr-FR" dirty="0" err="1"/>
              <a:t>Analytical</a:t>
            </a:r>
            <a:r>
              <a:rPr lang="fr-FR" dirty="0"/>
              <a:t> model</a:t>
            </a:r>
            <a:endParaRPr lang="it-IT" b="1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60C7AE3-021E-40E2-BBA1-D01EFA6A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899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C628C-408F-40C8-B97A-8DFFF54C7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dirty="0"/>
              <a:t> </a:t>
            </a:r>
            <a:r>
              <a:rPr lang="fr-FR" sz="4000" dirty="0">
                <a:solidFill>
                  <a:srgbClr val="253AEA"/>
                </a:solidFill>
              </a:rPr>
              <a:t>OPTIRAD: une </a:t>
            </a:r>
            <a:r>
              <a:rPr lang="fr-FR" sz="4000" dirty="0" err="1">
                <a:solidFill>
                  <a:srgbClr val="253AEA"/>
                </a:solidFill>
              </a:rPr>
              <a:t>Platforme</a:t>
            </a:r>
            <a:r>
              <a:rPr lang="fr-FR" sz="4000" dirty="0">
                <a:solidFill>
                  <a:srgbClr val="253AEA"/>
                </a:solidFill>
              </a:rPr>
              <a:t> d’Irradiation et d’Imagerie Multimodal Préclinique (CRAN-BIOSIS-Nancy)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693B56-412C-4A52-866C-B9861028F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080" y="1877613"/>
            <a:ext cx="5363758" cy="447873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3ECE3F-B717-4463-9137-5354CE55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7575-710D-4EC1-BFD2-AAB354647DDF}" type="slidenum">
              <a:rPr lang="fr-FR" smtClean="0"/>
              <a:t>9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C57951-9C7C-42F9-8825-0DEF1046543B}"/>
              </a:ext>
            </a:extLst>
          </p:cNvPr>
          <p:cNvSpPr/>
          <p:nvPr/>
        </p:nvSpPr>
        <p:spPr>
          <a:xfrm>
            <a:off x="347331" y="48389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Contact : Joel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Daouk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dirty="0">
                <a:hlinkClick r:id="rId3"/>
              </a:rPr>
              <a:t>joel.daouk@univ-lorraine.fr</a:t>
            </a:r>
            <a:endParaRPr lang="fr-FR" dirty="0"/>
          </a:p>
          <a:p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55EC0D-68CB-481C-840D-A58B938DF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397" y="1611362"/>
            <a:ext cx="2340603" cy="11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042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</TotalTime>
  <Words>1269</Words>
  <Application>Microsoft Office PowerPoint</Application>
  <PresentationFormat>Grand écran</PresentationFormat>
  <Paragraphs>231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5" baseType="lpstr">
      <vt:lpstr>MS PGothic</vt:lpstr>
      <vt:lpstr>Arial</vt:lpstr>
      <vt:lpstr>ArialMT</vt:lpstr>
      <vt:lpstr>Calibri</vt:lpstr>
      <vt:lpstr>Calibri Light</vt:lpstr>
      <vt:lpstr>Calibri-Bold</vt:lpstr>
      <vt:lpstr>CambriaMath</vt:lpstr>
      <vt:lpstr>Comic Sans MS</vt:lpstr>
      <vt:lpstr>Trebuchet MS</vt:lpstr>
      <vt:lpstr>Thème Office</vt:lpstr>
      <vt:lpstr>Synthèse Journées Resplandir  mars 2023, IPHC Starsbourg</vt:lpstr>
      <vt:lpstr>ResPlaNDIR</vt:lpstr>
      <vt:lpstr>Objectifs des journées ResPlaNDIR , Strasbourg, March 2023 </vt:lpstr>
      <vt:lpstr>Session 1 : Présentation des nouvelles plateformes</vt:lpstr>
      <vt:lpstr>La plateforme BIOAlTO</vt:lpstr>
      <vt:lpstr>L’installation permanente de la ligne de Radiograaff à Alto</vt:lpstr>
      <vt:lpstr>Développement d’un microdosimètre à base de silicium</vt:lpstr>
      <vt:lpstr>Analytical model to design and operate diffusor-based beamlines for large field irradiations: Application to the Radiograaff beamline for radiobiology experiments at ALTO</vt:lpstr>
      <vt:lpstr>  OPTIRAD: une Platforme d’Irradiation et d’Imagerie Multimodal Préclinique (CRAN-BIOSIS-Nancy)</vt:lpstr>
      <vt:lpstr>OPTIRAD-BIOSIS</vt:lpstr>
      <vt:lpstr>OPTIRAD-BIOSIS</vt:lpstr>
      <vt:lpstr>Session 2: Assurance qualité, dosimétrie et outils associés</vt:lpstr>
      <vt:lpstr>  Développement de fantômes multi-densités pour les études en radiobiologie : projet Fantomice</vt:lpstr>
      <vt:lpstr>FantoMice mono matériaux</vt:lpstr>
      <vt:lpstr>Prototype de fantômes multi densités</vt:lpstr>
      <vt:lpstr>Vérification « end to end » du calcul de dose du système de planification de traitement du SARRP à l’aide de la dosimétrie alanine</vt:lpstr>
      <vt:lpstr>Methodology </vt:lpstr>
      <vt:lpstr>Results </vt:lpstr>
      <vt:lpstr>Systèmes de contention</vt:lpstr>
      <vt:lpstr>Session 3 : Inter-comparaison</vt:lpstr>
      <vt:lpstr>Validation dosimétrique de la plateforme PRECy : Problématiques de l'inter-comparaison</vt:lpstr>
      <vt:lpstr>La ligne d’irradiation</vt:lpstr>
      <vt:lpstr>Validation dosimétrique de la plateforme PRECy V79 cells</vt:lpstr>
      <vt:lpstr>Table ronde 1 : Problématique de l’utilisation des équipements commerciaux et besoins de formations spécifiques</vt:lpstr>
      <vt:lpstr>Table ronde 2: Besoin d’évolution des plateformes existantes, labélisation des plateformes et du réseau, avenir de Resplandir et futures collaborations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koumeir</dc:creator>
  <cp:lastModifiedBy>koumeir</cp:lastModifiedBy>
  <cp:revision>69</cp:revision>
  <dcterms:created xsi:type="dcterms:W3CDTF">2023-10-03T07:13:32Z</dcterms:created>
  <dcterms:modified xsi:type="dcterms:W3CDTF">2023-10-05T12:12:30Z</dcterms:modified>
</cp:coreProperties>
</file>