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5"/>
  </p:notesMasterIdLst>
  <p:sldIdLst>
    <p:sldId id="510" r:id="rId2"/>
    <p:sldId id="511" r:id="rId3"/>
    <p:sldId id="512" r:id="rId4"/>
    <p:sldId id="513" r:id="rId5"/>
    <p:sldId id="514" r:id="rId6"/>
    <p:sldId id="517" r:id="rId7"/>
    <p:sldId id="521" r:id="rId8"/>
    <p:sldId id="1699" r:id="rId9"/>
    <p:sldId id="1701" r:id="rId10"/>
    <p:sldId id="1700" r:id="rId11"/>
    <p:sldId id="520" r:id="rId12"/>
    <p:sldId id="1702" r:id="rId13"/>
    <p:sldId id="516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F0E"/>
    <a:srgbClr val="0F2D69"/>
    <a:srgbClr val="405888"/>
    <a:srgbClr val="FEFC96"/>
    <a:srgbClr val="FEFEDA"/>
    <a:srgbClr val="1CADE4"/>
    <a:srgbClr val="E7E6E6"/>
    <a:srgbClr val="929292"/>
    <a:srgbClr val="A4A4A4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303" autoAdjust="0"/>
  </p:normalViewPr>
  <p:slideViewPr>
    <p:cSldViewPr snapToGrid="0">
      <p:cViewPr>
        <p:scale>
          <a:sx n="150" d="100"/>
          <a:sy n="150" d="100"/>
        </p:scale>
        <p:origin x="-3754" y="-25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9D60F1-4792-44D0-A043-3BFA29FAED09}" type="datetimeFigureOut">
              <a:rPr lang="fr-FR" smtClean="0"/>
              <a:t>03/10/2023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D02FF0-D5C6-4338-9BFA-DB59C6A9629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4975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02FF0-D5C6-4338-9BFA-DB59C6A9629C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901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7-9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Molle Robin - AG GDR MI2B 2023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5D04-525B-4937-AC1B-BFCB89383A78}" type="slidenum">
              <a:rPr lang="fr-FR" smtClean="0"/>
              <a:t>‹N°›</a:t>
            </a:fld>
            <a:endParaRPr lang="fr-F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7786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7-9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Molle Robin - AG GDR MI2B 2023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5D04-525B-4937-AC1B-BFCB89383A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8143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7-9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Molle Robin - AG GDR MI2B 2023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5D04-525B-4937-AC1B-BFCB89383A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5288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7-9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Molle Robin - AG GDR MI2B 2023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5D04-525B-4937-AC1B-BFCB89383A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6186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7-9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Molle Robin - AG GDR MI2B 2023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5D04-525B-4937-AC1B-BFCB89383A78}" type="slidenum">
              <a:rPr lang="fr-FR" smtClean="0"/>
              <a:t>‹N°›</a:t>
            </a:fld>
            <a:endParaRPr lang="fr-F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3917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7-9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Molle Robin - AG GDR MI2B 2023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5D04-525B-4937-AC1B-BFCB89383A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2559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7-9 June 2021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Molle Robin - AG GDR MI2B 2023</a:t>
            </a:r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5D04-525B-4937-AC1B-BFCB89383A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6768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7-9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Molle Robin - AG GDR MI2B 2023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5D04-525B-4937-AC1B-BFCB89383A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8960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7-9 June 2021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DE"/>
              <a:t>Molle Robin - AG GDR MI2B 2023</a:t>
            </a:r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5D04-525B-4937-AC1B-BFCB89383A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3053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fr-FR"/>
              <a:t>7-9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Molle Robin - AG GDR MI2B 2023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7A05D04-525B-4937-AC1B-BFCB89383A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6504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7-9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Molle Robin - AG GDR MI2B 2023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5D04-525B-4937-AC1B-BFCB89383A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9580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r>
              <a:rPr lang="fr-FR"/>
              <a:t>7-9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de-DE"/>
              <a:t>Molle Robin - AG GDR MI2B 2023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7A05D04-525B-4937-AC1B-BFCB89383A78}" type="slidenum">
              <a:rPr lang="fr-FR" smtClean="0"/>
              <a:t>‹N°›</a:t>
            </a:fld>
            <a:endParaRPr lang="fr-FR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5300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5.jpeg"/><Relationship Id="rId10" Type="http://schemas.openxmlformats.org/officeDocument/2006/relationships/image" Target="../media/image53.jpeg"/><Relationship Id="rId4" Type="http://schemas.openxmlformats.org/officeDocument/2006/relationships/image" Target="../media/image3.png"/><Relationship Id="rId9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hyperlink" Target="https://tel.archives-ouvertes.fr/tel-01022652" TargetMode="Externa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8429/JACoW-IPAC2019-TUPTS008" TargetMode="External"/><Relationship Id="rId5" Type="http://schemas.openxmlformats.org/officeDocument/2006/relationships/image" Target="../media/image9.png"/><Relationship Id="rId4" Type="http://schemas.openxmlformats.org/officeDocument/2006/relationships/hyperlink" Target="https://www.researchgate.net/publication/272623275_Experimental_determination_of_absorbed_dose_to_water_in_a_scanned_proton_beam_using_a_water_calorimeter_and_an_ionization_chamber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hyperlink" Target="https://doi.org/10.18429/JACoW-IPAC2019-TUPTS008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0" Type="http://schemas.openxmlformats.org/officeDocument/2006/relationships/image" Target="../media/image260.png"/><Relationship Id="rId4" Type="http://schemas.openxmlformats.org/officeDocument/2006/relationships/image" Target="../media/image32.png"/><Relationship Id="rId9" Type="http://schemas.openxmlformats.org/officeDocument/2006/relationships/image" Target="../media/image38.png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png"/><Relationship Id="rId10" Type="http://schemas.openxmlformats.org/officeDocument/2006/relationships/image" Target="../media/image49.emf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9F8F4C-FACF-4A00-9FC6-EAC6EE89A2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740" y="783162"/>
            <a:ext cx="11018520" cy="3566160"/>
          </a:xfrm>
        </p:spPr>
        <p:txBody>
          <a:bodyPr>
            <a:normAutofit/>
          </a:bodyPr>
          <a:lstStyle/>
          <a:p>
            <a:r>
              <a:rPr lang="fr-FR" sz="5400" dirty="0"/>
              <a:t>DIAMMONI: </a:t>
            </a:r>
            <a:r>
              <a:rPr lang="fr-FR" sz="5400" dirty="0" err="1"/>
              <a:t>diamond</a:t>
            </a:r>
            <a:r>
              <a:rPr lang="fr-FR" sz="5400" dirty="0"/>
              <a:t>-detector for </a:t>
            </a:r>
            <a:r>
              <a:rPr lang="fr-FR" sz="5400" dirty="0" err="1"/>
              <a:t>beam</a:t>
            </a:r>
            <a:r>
              <a:rPr lang="fr-FR" sz="5400" dirty="0"/>
              <a:t> monitoring at ultra-high dose rate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D3D41F0-3B30-4C02-9176-8F7CBE5B89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Molle Robin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9469966-706F-440B-8100-C33788760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5D04-525B-4937-AC1B-BFCB89383A78}" type="slidenum">
              <a:rPr lang="fr-FR" smtClean="0"/>
              <a:t>1</a:t>
            </a:fld>
            <a:endParaRPr lang="fr-FR"/>
          </a:p>
        </p:txBody>
      </p:sp>
      <p:pic>
        <p:nvPicPr>
          <p:cNvPr id="1026" name="Picture 2" descr="index - LPSC-PLASMAS">
            <a:extLst>
              <a:ext uri="{FF2B5EF4-FFF2-40B4-BE49-F238E27FC236}">
                <a16:creationId xmlns:a16="http://schemas.microsoft.com/office/drawing/2014/main" id="{1A768181-11E1-4417-8570-04F434634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93" y="5153877"/>
            <a:ext cx="1660938" cy="88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8341724-A30D-42DB-9001-F50FD684F0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58" y="5228624"/>
            <a:ext cx="2477800" cy="846214"/>
          </a:xfrm>
          <a:prstGeom prst="rect">
            <a:avLst/>
          </a:prstGeom>
        </p:spPr>
      </p:pic>
      <p:pic>
        <p:nvPicPr>
          <p:cNvPr id="11" name="Image 10" descr="L&amp;#39;ANR prépare la mise en œuvre de la stratégie de non-cession des droits">
            <a:extLst>
              <a:ext uri="{FF2B5EF4-FFF2-40B4-BE49-F238E27FC236}">
                <a16:creationId xmlns:a16="http://schemas.microsoft.com/office/drawing/2014/main" id="{24BC8264-D93E-4D09-91DF-FF90572FD0E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800" y="5100805"/>
            <a:ext cx="1176815" cy="889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 11" descr="Université Grenoble-Alpes — Wikipédia">
            <a:extLst>
              <a:ext uri="{FF2B5EF4-FFF2-40B4-BE49-F238E27FC236}">
                <a16:creationId xmlns:a16="http://schemas.microsoft.com/office/drawing/2014/main" id="{C6EF3385-0748-4A5A-AE52-3F1B660B6DB8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8542" y="5062108"/>
            <a:ext cx="1652348" cy="1012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 12" descr="GIP ARRONAX : Recrutement - Arronax Nantes">
            <a:extLst>
              <a:ext uri="{FF2B5EF4-FFF2-40B4-BE49-F238E27FC236}">
                <a16:creationId xmlns:a16="http://schemas.microsoft.com/office/drawing/2014/main" id="{6FBD645D-357C-4C2A-89BF-402A5CFAD21E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285" y="5054584"/>
            <a:ext cx="981931" cy="981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CF54097-3BD2-4E15-9C0C-A530097BD8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143" y="5023785"/>
            <a:ext cx="1012730" cy="1012730"/>
          </a:xfrm>
          <a:prstGeom prst="rect">
            <a:avLst/>
          </a:prstGeom>
        </p:spPr>
      </p:pic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85C875A-A326-45B7-ABFC-76D2D38E1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Molle Robin - AG GDR MI2B 2023</a:t>
            </a:r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9523F3-A5FF-4C83-8FF2-266A0B3648CC}"/>
              </a:ext>
            </a:extLst>
          </p:cNvPr>
          <p:cNvSpPr/>
          <p:nvPr/>
        </p:nvSpPr>
        <p:spPr>
          <a:xfrm>
            <a:off x="3686185" y="4530380"/>
            <a:ext cx="19044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molle@lpsc.in2p3.fr</a:t>
            </a:r>
            <a:r>
              <a:rPr lang="fr-FR" sz="1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496420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969F08F-A0E2-4371-8073-9EB251C2B31F}"/>
              </a:ext>
            </a:extLst>
          </p:cNvPr>
          <p:cNvSpPr/>
          <p:nvPr/>
        </p:nvSpPr>
        <p:spPr>
          <a:xfrm>
            <a:off x="0" y="1366326"/>
            <a:ext cx="12181845" cy="608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D905F31-7C1E-4B4F-9D63-ECAEDDA19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Molle Robin - AG GDR MI2B 2023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7CB63AF-F77F-4ACB-9A41-7466BAB4A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5D04-525B-4937-AC1B-BFCB89383A78}" type="slidenum">
              <a:rPr lang="fr-FR" smtClean="0"/>
              <a:t>10</a:t>
            </a:fld>
            <a:endParaRPr lang="fr-FR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ABE9B75B-12B8-4829-A5CB-957188577B9A}"/>
              </a:ext>
            </a:extLst>
          </p:cNvPr>
          <p:cNvSpPr txBox="1">
            <a:spLocks/>
          </p:cNvSpPr>
          <p:nvPr/>
        </p:nvSpPr>
        <p:spPr>
          <a:xfrm>
            <a:off x="263770" y="209261"/>
            <a:ext cx="10058400" cy="6021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Conclusion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95FAA8A-6B5F-4A75-8C2E-C63D2DEC388E}"/>
              </a:ext>
            </a:extLst>
          </p:cNvPr>
          <p:cNvSpPr txBox="1"/>
          <p:nvPr/>
        </p:nvSpPr>
        <p:spPr>
          <a:xfrm>
            <a:off x="508716" y="689371"/>
            <a:ext cx="10058400" cy="5565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002060"/>
                </a:solidFill>
              </a:rPr>
              <a:t>DIAMMONI: Diamond detector for </a:t>
            </a:r>
            <a:r>
              <a:rPr lang="fr-FR" sz="2800" dirty="0" err="1">
                <a:solidFill>
                  <a:srgbClr val="002060"/>
                </a:solidFill>
              </a:rPr>
              <a:t>pulsed</a:t>
            </a:r>
            <a:r>
              <a:rPr lang="fr-FR" sz="2800" dirty="0">
                <a:solidFill>
                  <a:srgbClr val="002060"/>
                </a:solidFill>
              </a:rPr>
              <a:t> </a:t>
            </a:r>
            <a:r>
              <a:rPr lang="fr-FR" sz="2800" dirty="0" err="1">
                <a:solidFill>
                  <a:srgbClr val="002060"/>
                </a:solidFill>
              </a:rPr>
              <a:t>beam</a:t>
            </a:r>
            <a:r>
              <a:rPr lang="fr-FR" sz="2800" dirty="0">
                <a:solidFill>
                  <a:srgbClr val="002060"/>
                </a:solidFill>
              </a:rPr>
              <a:t> monitoring in FLASH conditions</a:t>
            </a: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FR" sz="2400" dirty="0" err="1"/>
              <a:t>diamond</a:t>
            </a:r>
            <a:r>
              <a:rPr lang="fr-FR" sz="2400" dirty="0"/>
              <a:t> </a:t>
            </a:r>
            <a:r>
              <a:rPr lang="fr-FR" sz="2400" dirty="0" err="1"/>
              <a:t>used</a:t>
            </a:r>
            <a:r>
              <a:rPr lang="fr-FR" sz="2400" dirty="0"/>
              <a:t> as </a:t>
            </a:r>
            <a:r>
              <a:rPr lang="fr-FR" sz="2400" dirty="0" err="1"/>
              <a:t>solid</a:t>
            </a:r>
            <a:r>
              <a:rPr lang="fr-FR" sz="2400" dirty="0"/>
              <a:t>-state </a:t>
            </a:r>
            <a:r>
              <a:rPr lang="fr-FR" sz="2400" dirty="0" err="1"/>
              <a:t>ionizing</a:t>
            </a:r>
            <a:r>
              <a:rPr lang="fr-FR" sz="2400" dirty="0"/>
              <a:t> </a:t>
            </a:r>
            <a:r>
              <a:rPr lang="fr-FR" sz="2400" dirty="0" err="1"/>
              <a:t>chamber</a:t>
            </a:r>
            <a:endParaRPr lang="fr-FR" sz="2400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fr-FR" sz="2400" dirty="0" err="1"/>
              <a:t>studies</a:t>
            </a:r>
            <a:r>
              <a:rPr lang="fr-FR" sz="2400" dirty="0"/>
              <a:t> </a:t>
            </a:r>
            <a:r>
              <a:rPr lang="fr-FR" sz="2400" dirty="0" err="1"/>
              <a:t>function</a:t>
            </a:r>
            <a:r>
              <a:rPr lang="fr-FR" sz="2400" dirty="0"/>
              <a:t> of 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fr-FR" sz="2400" dirty="0"/>
              <a:t>flux (up to </a:t>
            </a:r>
            <a:r>
              <a:rPr lang="fr-FR" sz="2400" dirty="0" err="1"/>
              <a:t>very</a:t>
            </a:r>
            <a:r>
              <a:rPr lang="fr-FR" sz="2400" dirty="0"/>
              <a:t> high dose rate </a:t>
            </a:r>
            <a:r>
              <a:rPr lang="fr-FR" sz="2400" dirty="0" err="1"/>
              <a:t>beyond</a:t>
            </a:r>
            <a:r>
              <a:rPr lang="fr-FR" sz="2400" dirty="0"/>
              <a:t> FLASH conditions)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fr-FR" sz="2400" dirty="0"/>
              <a:t>fluence (</a:t>
            </a:r>
            <a:r>
              <a:rPr lang="fr-FR" sz="2400" dirty="0" err="1"/>
              <a:t>lifetime</a:t>
            </a:r>
            <a:r>
              <a:rPr lang="fr-FR" sz="2400" dirty="0"/>
              <a:t> of the detector </a:t>
            </a:r>
            <a:r>
              <a:rPr lang="fr-FR" sz="2400" dirty="0" err="1"/>
              <a:t>under</a:t>
            </a:r>
            <a:r>
              <a:rPr lang="fr-FR" sz="2400" dirty="0"/>
              <a:t> </a:t>
            </a:r>
            <a:r>
              <a:rPr lang="fr-FR" sz="2400" dirty="0" err="1"/>
              <a:t>extreme</a:t>
            </a:r>
            <a:r>
              <a:rPr lang="fr-FR" sz="2400" dirty="0"/>
              <a:t> radiation conditions)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 err="1"/>
              <a:t>front-end</a:t>
            </a:r>
            <a:r>
              <a:rPr lang="fr-FR" sz="2400" dirty="0"/>
              <a:t> and </a:t>
            </a:r>
            <a:r>
              <a:rPr lang="fr-FR" sz="2400" dirty="0" err="1"/>
              <a:t>back-end</a:t>
            </a:r>
            <a:r>
              <a:rPr lang="fr-FR" sz="2400" dirty="0"/>
              <a:t> </a:t>
            </a:r>
            <a:r>
              <a:rPr lang="fr-FR" sz="2400" dirty="0" err="1"/>
              <a:t>electronic</a:t>
            </a:r>
            <a:r>
              <a:rPr lang="fr-FR" sz="2400" dirty="0"/>
              <a:t> </a:t>
            </a:r>
            <a:r>
              <a:rPr lang="fr-FR" sz="2400" dirty="0" err="1"/>
              <a:t>developments</a:t>
            </a:r>
            <a:r>
              <a:rPr lang="fr-FR" sz="2400" dirty="0"/>
              <a:t> (</a:t>
            </a:r>
            <a:r>
              <a:rPr lang="fr-FR" sz="2400" dirty="0" err="1"/>
              <a:t>current</a:t>
            </a:r>
            <a:r>
              <a:rPr lang="fr-FR" sz="2400" dirty="0"/>
              <a:t> </a:t>
            </a:r>
            <a:r>
              <a:rPr lang="fr-FR" sz="2400" dirty="0" err="1"/>
              <a:t>integration</a:t>
            </a:r>
            <a:r>
              <a:rPr lang="fr-FR" sz="2400" dirty="0"/>
              <a:t> </a:t>
            </a:r>
          </a:p>
          <a:p>
            <a:r>
              <a:rPr lang="fr-FR" sz="2400" dirty="0"/>
              <a:t>     in proton train) </a:t>
            </a:r>
            <a:r>
              <a:rPr lang="fr-FR" sz="2400" dirty="0">
                <a:sym typeface="Wingdings" panose="05000000000000000000" pitchFamily="2" charset="2"/>
              </a:rPr>
              <a:t> instrumentation of </a:t>
            </a:r>
            <a:r>
              <a:rPr lang="fr-FR" sz="2400" dirty="0" err="1">
                <a:sym typeface="Wingdings" panose="05000000000000000000" pitchFamily="2" charset="2"/>
              </a:rPr>
              <a:t>diamond</a:t>
            </a:r>
            <a:r>
              <a:rPr lang="fr-FR" sz="2400" dirty="0">
                <a:sym typeface="Wingdings" panose="05000000000000000000" pitchFamily="2" charset="2"/>
              </a:rPr>
              <a:t> as </a:t>
            </a:r>
            <a:r>
              <a:rPr lang="fr-FR" sz="2400" dirty="0" err="1">
                <a:sym typeface="Wingdings" panose="05000000000000000000" pitchFamily="2" charset="2"/>
              </a:rPr>
              <a:t>beam</a:t>
            </a:r>
            <a:r>
              <a:rPr lang="fr-FR" sz="2400" dirty="0">
                <a:sym typeface="Wingdings" panose="05000000000000000000" pitchFamily="2" charset="2"/>
              </a:rPr>
              <a:t> monitor</a:t>
            </a:r>
            <a:endParaRPr lang="fr-FR" sz="2400" dirty="0"/>
          </a:p>
          <a:p>
            <a:endParaRPr lang="fr-FR" sz="1050" dirty="0"/>
          </a:p>
          <a:p>
            <a:endParaRPr lang="fr-FR" sz="1050" dirty="0"/>
          </a:p>
          <a:p>
            <a:r>
              <a:rPr lang="fr-FR" sz="2800" dirty="0" err="1">
                <a:solidFill>
                  <a:srgbClr val="002060"/>
                </a:solidFill>
              </a:rPr>
              <a:t>Further</a:t>
            </a:r>
            <a:r>
              <a:rPr lang="fr-FR" sz="2800" dirty="0">
                <a:solidFill>
                  <a:srgbClr val="002060"/>
                </a:solidFill>
              </a:rPr>
              <a:t> </a:t>
            </a:r>
            <a:r>
              <a:rPr lang="fr-FR" sz="2800" dirty="0" err="1">
                <a:solidFill>
                  <a:srgbClr val="002060"/>
                </a:solidFill>
              </a:rPr>
              <a:t>studies</a:t>
            </a:r>
            <a:r>
              <a:rPr lang="fr-FR" sz="2800" dirty="0">
                <a:solidFill>
                  <a:srgbClr val="002060"/>
                </a:solidFill>
              </a:rPr>
              <a:t> </a:t>
            </a:r>
            <a:r>
              <a:rPr lang="fr-FR" sz="2800" dirty="0" err="1">
                <a:solidFill>
                  <a:srgbClr val="002060"/>
                </a:solidFill>
              </a:rPr>
              <a:t>function</a:t>
            </a:r>
            <a:r>
              <a:rPr lang="fr-FR" sz="2800" dirty="0">
                <a:solidFill>
                  <a:srgbClr val="002060"/>
                </a:solidFill>
              </a:rPr>
              <a:t> of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dirty="0" err="1"/>
              <a:t>ionizing</a:t>
            </a:r>
            <a:r>
              <a:rPr lang="fr-FR" sz="2400" dirty="0"/>
              <a:t> </a:t>
            </a:r>
            <a:r>
              <a:rPr lang="fr-FR" sz="2400" dirty="0" err="1"/>
              <a:t>particle</a:t>
            </a:r>
            <a:r>
              <a:rPr lang="fr-FR" sz="2400" dirty="0"/>
              <a:t> type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dirty="0"/>
              <a:t>signal formation (simulation)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sz="2400" dirty="0"/>
          </a:p>
          <a:p>
            <a:r>
              <a:rPr lang="fr-FR" sz="2800" dirty="0" err="1">
                <a:solidFill>
                  <a:srgbClr val="002060"/>
                </a:solidFill>
              </a:rPr>
              <a:t>Ultimate</a:t>
            </a:r>
            <a:r>
              <a:rPr lang="fr-FR" sz="2800" dirty="0">
                <a:solidFill>
                  <a:srgbClr val="002060"/>
                </a:solidFill>
              </a:rPr>
              <a:t> goal : </a:t>
            </a:r>
            <a:r>
              <a:rPr lang="fr-FR" sz="2800" dirty="0" err="1">
                <a:solidFill>
                  <a:srgbClr val="002060"/>
                </a:solidFill>
              </a:rPr>
              <a:t>integration</a:t>
            </a:r>
            <a:r>
              <a:rPr lang="fr-FR" sz="2800" dirty="0">
                <a:solidFill>
                  <a:srgbClr val="002060"/>
                </a:solidFill>
              </a:rPr>
              <a:t> on the </a:t>
            </a:r>
            <a:r>
              <a:rPr lang="fr-FR" sz="2800" dirty="0" err="1">
                <a:solidFill>
                  <a:srgbClr val="002060"/>
                </a:solidFill>
              </a:rPr>
              <a:t>beam</a:t>
            </a:r>
            <a:r>
              <a:rPr lang="fr-FR" sz="2800" dirty="0">
                <a:solidFill>
                  <a:srgbClr val="002060"/>
                </a:solidFill>
              </a:rPr>
              <a:t> line (</a:t>
            </a:r>
            <a:r>
              <a:rPr lang="fr-FR" sz="2800" dirty="0" err="1">
                <a:solidFill>
                  <a:srgbClr val="002060"/>
                </a:solidFill>
              </a:rPr>
              <a:t>summer</a:t>
            </a:r>
            <a:r>
              <a:rPr lang="fr-FR" sz="2800" dirty="0">
                <a:solidFill>
                  <a:srgbClr val="002060"/>
                </a:solidFill>
              </a:rPr>
              <a:t> 2024)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F3B6EEA-0BA0-4C39-8644-3083E70C54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289" y="3847311"/>
            <a:ext cx="2416995" cy="181274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9784643-0141-458F-A82C-68FC66FC3B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087" y="688645"/>
            <a:ext cx="1746583" cy="168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838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50F65A-93BA-4A12-9C32-A35694AFC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Thank</a:t>
            </a: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 for </a:t>
            </a:r>
            <a:r>
              <a:rPr lang="fr-FR" dirty="0" err="1"/>
              <a:t>your</a:t>
            </a:r>
            <a:r>
              <a:rPr lang="fr-FR" dirty="0"/>
              <a:t> attention ! 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CA45615-4836-428D-84D6-18A834C20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Molle Robin - AG GDR MI2B 2023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4BFFEDB-BD85-4185-96CE-D7B9D7F42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5D04-525B-4937-AC1B-BFCB89383A78}" type="slidenum">
              <a:rPr lang="fr-FR" smtClean="0"/>
              <a:t>11</a:t>
            </a:fld>
            <a:endParaRPr lang="fr-FR"/>
          </a:p>
        </p:txBody>
      </p:sp>
      <p:pic>
        <p:nvPicPr>
          <p:cNvPr id="7" name="Picture 2" descr="index - LPSC-PLASMAS">
            <a:extLst>
              <a:ext uri="{FF2B5EF4-FFF2-40B4-BE49-F238E27FC236}">
                <a16:creationId xmlns:a16="http://schemas.microsoft.com/office/drawing/2014/main" id="{D73F8919-42CA-4851-82BE-718739DFA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09" y="2045278"/>
            <a:ext cx="2008843" cy="106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9B3544C-F2C2-4C15-BBC7-D02904BEC1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363" y="2072815"/>
            <a:ext cx="2477800" cy="846214"/>
          </a:xfrm>
          <a:prstGeom prst="rect">
            <a:avLst/>
          </a:prstGeom>
        </p:spPr>
      </p:pic>
      <p:pic>
        <p:nvPicPr>
          <p:cNvPr id="9" name="Image 8" descr="L&amp;#39;ANR prépare la mise en œuvre de la stratégie de non-cession des droits">
            <a:extLst>
              <a:ext uri="{FF2B5EF4-FFF2-40B4-BE49-F238E27FC236}">
                <a16:creationId xmlns:a16="http://schemas.microsoft.com/office/drawing/2014/main" id="{57E19579-146E-4F04-919B-DC493776C7C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592" y="1851424"/>
            <a:ext cx="1176815" cy="889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 10" descr="GIP ARRONAX : Recrutement - Arronax Nantes">
            <a:extLst>
              <a:ext uri="{FF2B5EF4-FFF2-40B4-BE49-F238E27FC236}">
                <a16:creationId xmlns:a16="http://schemas.microsoft.com/office/drawing/2014/main" id="{8A4A3FE5-C888-4587-9B5A-8A2EECCE084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911" y="1970051"/>
            <a:ext cx="897203" cy="948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878E91A-A9E9-4A93-873E-50CB1562F3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712" y="2917186"/>
            <a:ext cx="2491139" cy="239980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731E08F-6792-4709-A41E-EFE4ADCB22BE}"/>
              </a:ext>
            </a:extLst>
          </p:cNvPr>
          <p:cNvSpPr/>
          <p:nvPr/>
        </p:nvSpPr>
        <p:spPr>
          <a:xfrm>
            <a:off x="130537" y="3323230"/>
            <a:ext cx="4475507" cy="2133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en-GB" b="1" dirty="0">
                <a:solidFill>
                  <a:srgbClr val="002060"/>
                </a:solidFill>
                <a:ea typeface="Calibri" panose="020F0502020204030204" pitchFamily="34" charset="0"/>
              </a:rPr>
              <a:t>R. </a:t>
            </a:r>
            <a:r>
              <a:rPr lang="en-GB" b="1" dirty="0" err="1">
                <a:solidFill>
                  <a:srgbClr val="002060"/>
                </a:solidFill>
                <a:ea typeface="Calibri" panose="020F0502020204030204" pitchFamily="34" charset="0"/>
              </a:rPr>
              <a:t>Molle</a:t>
            </a:r>
            <a:r>
              <a:rPr lang="fr-FR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dirty="0">
                <a:ea typeface="Calibri" panose="020F0502020204030204" pitchFamily="34" charset="0"/>
              </a:rPr>
              <a:t>Y. </a:t>
            </a:r>
            <a:r>
              <a:rPr lang="en-GB" dirty="0" err="1">
                <a:ea typeface="Calibri" panose="020F0502020204030204" pitchFamily="34" charset="0"/>
              </a:rPr>
              <a:t>Arnoud</a:t>
            </a:r>
            <a:r>
              <a:rPr lang="en-GB" dirty="0">
                <a:ea typeface="Calibri" panose="020F0502020204030204" pitchFamily="34" charset="0"/>
              </a:rPr>
              <a:t>, A. Bes, </a:t>
            </a:r>
          </a:p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en-GB" dirty="0">
                <a:ea typeface="Calibri" panose="020F0502020204030204" pitchFamily="34" charset="0"/>
              </a:rPr>
              <a:t>JL </a:t>
            </a:r>
            <a:r>
              <a:rPr lang="en-GB" dirty="0" err="1">
                <a:ea typeface="Calibri" panose="020F0502020204030204" pitchFamily="34" charset="0"/>
              </a:rPr>
              <a:t>Bouly</a:t>
            </a:r>
            <a:r>
              <a:rPr lang="en-GB" dirty="0">
                <a:ea typeface="Calibri" panose="020F0502020204030204" pitchFamily="34" charset="0"/>
              </a:rPr>
              <a:t>, J. </a:t>
            </a:r>
            <a:r>
              <a:rPr lang="en-GB" dirty="0" err="1">
                <a:ea typeface="Calibri" panose="020F0502020204030204" pitchFamily="34" charset="0"/>
              </a:rPr>
              <a:t>Collot</a:t>
            </a:r>
            <a:r>
              <a:rPr lang="en-GB" dirty="0">
                <a:ea typeface="Calibri" panose="020F0502020204030204" pitchFamily="34" charset="0"/>
              </a:rPr>
              <a:t>, D. </a:t>
            </a:r>
            <a:r>
              <a:rPr lang="en-GB" dirty="0" err="1">
                <a:ea typeface="Calibri" panose="020F0502020204030204" pitchFamily="34" charset="0"/>
              </a:rPr>
              <a:t>Dauvergne</a:t>
            </a:r>
            <a:r>
              <a:rPr lang="en-GB" dirty="0">
                <a:ea typeface="Calibri" panose="020F0502020204030204" pitchFamily="34" charset="0"/>
              </a:rPr>
              <a:t>, </a:t>
            </a:r>
          </a:p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en-GB" dirty="0">
                <a:ea typeface="Calibri" panose="020F0502020204030204" pitchFamily="34" charset="0"/>
              </a:rPr>
              <a:t>P. </a:t>
            </a:r>
            <a:r>
              <a:rPr lang="en-GB" dirty="0" err="1">
                <a:ea typeface="Calibri" panose="020F0502020204030204" pitchFamily="34" charset="0"/>
              </a:rPr>
              <a:t>Everaere</a:t>
            </a:r>
            <a:r>
              <a:rPr lang="en-GB" dirty="0">
                <a:ea typeface="Calibri" panose="020F0502020204030204" pitchFamily="34" charset="0"/>
              </a:rPr>
              <a:t>, L. </a:t>
            </a:r>
            <a:r>
              <a:rPr lang="en-GB" dirty="0" err="1">
                <a:ea typeface="Calibri" panose="020F0502020204030204" pitchFamily="34" charset="0"/>
              </a:rPr>
              <a:t>Gallin</a:t>
            </a:r>
            <a:r>
              <a:rPr lang="en-GB" dirty="0">
                <a:ea typeface="Calibri" panose="020F0502020204030204" pitchFamily="34" charset="0"/>
              </a:rPr>
              <a:t>-Martel,</a:t>
            </a:r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 ML Gallin-Martel,</a:t>
            </a:r>
            <a:r>
              <a:rPr lang="en-GB" dirty="0">
                <a:ea typeface="Calibri" panose="020F0502020204030204" pitchFamily="34" charset="0"/>
              </a:rPr>
              <a:t> </a:t>
            </a:r>
          </a:p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en-GB" dirty="0">
                <a:ea typeface="Calibri" panose="020F0502020204030204" pitchFamily="34" charset="0"/>
              </a:rPr>
              <a:t>O. </a:t>
            </a:r>
            <a:r>
              <a:rPr lang="en-GB" dirty="0" err="1">
                <a:ea typeface="Calibri" panose="020F0502020204030204" pitchFamily="34" charset="0"/>
              </a:rPr>
              <a:t>Guillaudin</a:t>
            </a:r>
            <a:r>
              <a:rPr lang="en-GB" dirty="0">
                <a:ea typeface="Calibri" panose="020F0502020204030204" pitchFamily="34" charset="0"/>
              </a:rPr>
              <a:t>, C. </a:t>
            </a:r>
            <a:r>
              <a:rPr lang="en-GB" dirty="0" err="1">
                <a:ea typeface="Calibri" panose="020F0502020204030204" pitchFamily="34" charset="0"/>
              </a:rPr>
              <a:t>Hoarau</a:t>
            </a:r>
            <a:r>
              <a:rPr lang="en-GB" dirty="0">
                <a:ea typeface="Calibri" panose="020F0502020204030204" pitchFamily="34" charset="0"/>
              </a:rPr>
              <a:t>,  F. </a:t>
            </a:r>
            <a:r>
              <a:rPr lang="en-GB" dirty="0" err="1">
                <a:ea typeface="Calibri" panose="020F0502020204030204" pitchFamily="34" charset="0"/>
              </a:rPr>
              <a:t>Lafont</a:t>
            </a:r>
            <a:r>
              <a:rPr lang="en-GB" dirty="0">
                <a:ea typeface="Calibri" panose="020F0502020204030204" pitchFamily="34" charset="0"/>
              </a:rPr>
              <a:t>, A. Lacoste, </a:t>
            </a:r>
          </a:p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en-GB" dirty="0">
                <a:ea typeface="Calibri" panose="020F0502020204030204" pitchFamily="34" charset="0"/>
              </a:rPr>
              <a:t>E. </a:t>
            </a:r>
            <a:r>
              <a:rPr lang="en-GB" dirty="0" err="1">
                <a:ea typeface="Calibri" panose="020F0502020204030204" pitchFamily="34" charset="0"/>
              </a:rPr>
              <a:t>Lagorio</a:t>
            </a:r>
            <a:r>
              <a:rPr lang="en-GB" dirty="0">
                <a:ea typeface="Calibri" panose="020F0502020204030204" pitchFamily="34" charset="0"/>
              </a:rPr>
              <a:t>, S. </a:t>
            </a:r>
            <a:r>
              <a:rPr lang="en-GB" dirty="0" err="1">
                <a:ea typeface="Calibri" panose="020F0502020204030204" pitchFamily="34" charset="0"/>
              </a:rPr>
              <a:t>Marcatili</a:t>
            </a:r>
            <a:r>
              <a:rPr lang="en-GB" dirty="0">
                <a:ea typeface="Calibri" panose="020F0502020204030204" pitchFamily="34" charset="0"/>
              </a:rPr>
              <a:t>, M. </a:t>
            </a:r>
            <a:r>
              <a:rPr lang="en-GB" dirty="0" err="1">
                <a:ea typeface="Calibri" panose="020F0502020204030204" pitchFamily="34" charset="0"/>
              </a:rPr>
              <a:t>Marton</a:t>
            </a:r>
            <a:r>
              <a:rPr lang="en-GB" dirty="0">
                <a:ea typeface="Calibri" panose="020F0502020204030204" pitchFamily="34" charset="0"/>
              </a:rPr>
              <a:t>, JF </a:t>
            </a:r>
            <a:r>
              <a:rPr lang="en-GB" dirty="0" err="1">
                <a:ea typeface="Calibri" panose="020F0502020204030204" pitchFamily="34" charset="0"/>
              </a:rPr>
              <a:t>Muraz</a:t>
            </a:r>
            <a:r>
              <a:rPr lang="en-GB" dirty="0">
                <a:ea typeface="Calibri" panose="020F0502020204030204" pitchFamily="34" charset="0"/>
              </a:rPr>
              <a:t>, N. </a:t>
            </a:r>
            <a:r>
              <a:rPr lang="en-GB" dirty="0" err="1">
                <a:ea typeface="Calibri" panose="020F0502020204030204" pitchFamily="34" charset="0"/>
              </a:rPr>
              <a:t>Ponchant</a:t>
            </a:r>
            <a:r>
              <a:rPr lang="en-GB" dirty="0">
                <a:ea typeface="Calibri" panose="020F0502020204030204" pitchFamily="34" charset="0"/>
              </a:rPr>
              <a:t>, F. </a:t>
            </a:r>
            <a:r>
              <a:rPr lang="en-GB" dirty="0" err="1">
                <a:ea typeface="Calibri" panose="020F0502020204030204" pitchFamily="34" charset="0"/>
              </a:rPr>
              <a:t>Rarbi</a:t>
            </a:r>
            <a:r>
              <a:rPr lang="en-GB" dirty="0">
                <a:ea typeface="Calibri" panose="020F0502020204030204" pitchFamily="34" charset="0"/>
              </a:rPr>
              <a:t>, M. Reynaud, O. </a:t>
            </a:r>
            <a:r>
              <a:rPr lang="en-GB" dirty="0" err="1">
                <a:ea typeface="Calibri" panose="020F0502020204030204" pitchFamily="34" charset="0"/>
              </a:rPr>
              <a:t>Rossetto</a:t>
            </a:r>
            <a:r>
              <a:rPr lang="en-GB" dirty="0">
                <a:ea typeface="Calibri" panose="020F0502020204030204" pitchFamily="34" charset="0"/>
              </a:rPr>
              <a:t>, J. </a:t>
            </a:r>
            <a:r>
              <a:rPr lang="en-GB" dirty="0" err="1">
                <a:ea typeface="Calibri" panose="020F0502020204030204" pitchFamily="34" charset="0"/>
              </a:rPr>
              <a:t>Waquet</a:t>
            </a:r>
            <a:endParaRPr lang="fr-FR" dirty="0">
              <a:ea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CCE9D8F-2797-4807-A2AF-702AD45A52C9}"/>
              </a:ext>
            </a:extLst>
          </p:cNvPr>
          <p:cNvSpPr/>
          <p:nvPr/>
        </p:nvSpPr>
        <p:spPr>
          <a:xfrm>
            <a:off x="7783317" y="2919029"/>
            <a:ext cx="3640797" cy="948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A. Guertin, F. Haddad, C. </a:t>
            </a:r>
            <a:r>
              <a:rPr lang="fr-FR" dirty="0" err="1">
                <a:ea typeface="Calibri" panose="020F0502020204030204" pitchFamily="34" charset="0"/>
                <a:cs typeface="Times New Roman" panose="02020603050405020304" pitchFamily="18" charset="0"/>
              </a:rPr>
              <a:t>Koumeir</a:t>
            </a:r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V. Métivier, </a:t>
            </a:r>
            <a:r>
              <a:rPr lang="en-GB" b="1" dirty="0">
                <a:solidFill>
                  <a:srgbClr val="002060"/>
                </a:solidFill>
                <a:ea typeface="Calibri" panose="020F0502020204030204" pitchFamily="34" charset="0"/>
              </a:rPr>
              <a:t>R. </a:t>
            </a:r>
            <a:r>
              <a:rPr lang="en-GB" b="1" dirty="0" err="1">
                <a:solidFill>
                  <a:srgbClr val="002060"/>
                </a:solidFill>
                <a:ea typeface="Calibri" panose="020F0502020204030204" pitchFamily="34" charset="0"/>
              </a:rPr>
              <a:t>Molle</a:t>
            </a:r>
            <a:r>
              <a:rPr lang="fr-FR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, Q. Mouchard, F. Poirier, N. </a:t>
            </a:r>
            <a:r>
              <a:rPr lang="fr-FR" dirty="0" err="1">
                <a:ea typeface="Calibri" panose="020F0502020204030204" pitchFamily="34" charset="0"/>
                <a:cs typeface="Times New Roman" panose="02020603050405020304" pitchFamily="18" charset="0"/>
              </a:rPr>
              <a:t>Servagent</a:t>
            </a:r>
            <a:endParaRPr lang="fr-FR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D2F820D-CB3F-4383-978C-92E30346293A}"/>
              </a:ext>
            </a:extLst>
          </p:cNvPr>
          <p:cNvSpPr/>
          <p:nvPr/>
        </p:nvSpPr>
        <p:spPr>
          <a:xfrm>
            <a:off x="6858748" y="5613666"/>
            <a:ext cx="2448154" cy="518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00"/>
              </a:spcBef>
              <a:spcAft>
                <a:spcPts val="100"/>
              </a:spcAft>
            </a:pPr>
            <a:endParaRPr lang="en-GB" sz="800" dirty="0">
              <a:ea typeface="Calibri" panose="020F0502020204030204" pitchFamily="34" charset="0"/>
            </a:endParaRPr>
          </a:p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fr-FR" dirty="0"/>
              <a:t>F. Lafont, TN. </a:t>
            </a:r>
            <a:r>
              <a:rPr lang="fr-FR" dirty="0" err="1"/>
              <a:t>Tran</a:t>
            </a:r>
            <a:r>
              <a:rPr lang="fr-FR" dirty="0"/>
              <a:t> – Thi</a:t>
            </a:r>
          </a:p>
        </p:txBody>
      </p:sp>
      <p:pic>
        <p:nvPicPr>
          <p:cNvPr id="21" name="Image 20" descr="Université Grenoble-Alpes — Wikipédia">
            <a:extLst>
              <a:ext uri="{FF2B5EF4-FFF2-40B4-BE49-F238E27FC236}">
                <a16:creationId xmlns:a16="http://schemas.microsoft.com/office/drawing/2014/main" id="{F59F4050-8905-4733-9F54-F1BD997B024C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322" y="2054034"/>
            <a:ext cx="722593" cy="413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B3A6B56-6F0D-4281-BEAE-2E0D33C1A7B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732" y="1999099"/>
            <a:ext cx="414896" cy="414896"/>
          </a:xfrm>
          <a:prstGeom prst="rect">
            <a:avLst/>
          </a:prstGeom>
        </p:spPr>
      </p:pic>
      <p:pic>
        <p:nvPicPr>
          <p:cNvPr id="2050" name="Picture 2" descr="Institut polytechnique de Grenoble — Wikipédia">
            <a:extLst>
              <a:ext uri="{FF2B5EF4-FFF2-40B4-BE49-F238E27FC236}">
                <a16:creationId xmlns:a16="http://schemas.microsoft.com/office/drawing/2014/main" id="{9DC3D954-4E80-40BE-AA71-E7DD7F000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657" y="2542133"/>
            <a:ext cx="621083" cy="48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uropean Synchrotron Radiation Facility (ESRF)">
            <a:extLst>
              <a:ext uri="{FF2B5EF4-FFF2-40B4-BE49-F238E27FC236}">
                <a16:creationId xmlns:a16="http://schemas.microsoft.com/office/drawing/2014/main" id="{5D6DF604-BEA3-45BF-AF9E-9FE0163A7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874" y="5564580"/>
            <a:ext cx="563212" cy="71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E17DE27-9C6A-468A-8667-DCB9D7EC9D6A}"/>
              </a:ext>
            </a:extLst>
          </p:cNvPr>
          <p:cNvSpPr/>
          <p:nvPr/>
        </p:nvSpPr>
        <p:spPr>
          <a:xfrm>
            <a:off x="565169" y="5872711"/>
            <a:ext cx="23270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* molle@lpsc.in2p3.fr</a:t>
            </a:r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536074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B7994E-6358-4966-A7F5-61CEE3E56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BACK-UP slides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7BB27F8-C2F1-4379-ABAC-48CC249C9B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2FD6027-6463-4F47-BDC6-24FFFA350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Molle Robin - AG GDR MI2B 2023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90A3F3F-BAC5-4222-ABB5-28422DF47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5D04-525B-4937-AC1B-BFCB89383A78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78229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98F6F8A-8FC4-4596-BF0D-D580FC05D18F}"/>
              </a:ext>
            </a:extLst>
          </p:cNvPr>
          <p:cNvSpPr/>
          <p:nvPr/>
        </p:nvSpPr>
        <p:spPr>
          <a:xfrm>
            <a:off x="10155" y="1409726"/>
            <a:ext cx="12181845" cy="608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3F39EDC-C6D1-479D-8DD6-87E69601D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Molle Robin - AG GDR MI2B 2023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CFA081D-098D-4D79-BEA2-97243FDA6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5D04-525B-4937-AC1B-BFCB89383A78}" type="slidenum">
              <a:rPr lang="fr-FR" smtClean="0"/>
              <a:t>13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8573AFF-8EED-44E9-AB4F-4A01A557C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71" y="2152741"/>
            <a:ext cx="5150129" cy="294014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D34AE8-08CA-4233-B81F-036BA822730C}"/>
              </a:ext>
            </a:extLst>
          </p:cNvPr>
          <p:cNvSpPr/>
          <p:nvPr/>
        </p:nvSpPr>
        <p:spPr>
          <a:xfrm>
            <a:off x="8998610" y="1932696"/>
            <a:ext cx="3115719" cy="830997"/>
          </a:xfrm>
          <a:prstGeom prst="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sz="1600" dirty="0"/>
              <a:t>@ ESRF (France) : Photons 8.5 keV </a:t>
            </a:r>
          </a:p>
          <a:p>
            <a:r>
              <a:rPr lang="fr-FR" sz="1600" b="1" dirty="0">
                <a:solidFill>
                  <a:schemeClr val="tx1"/>
                </a:solidFill>
              </a:rPr>
              <a:t>2D « </a:t>
            </a:r>
            <a:r>
              <a:rPr lang="fr-FR" sz="1600" b="1" dirty="0" err="1">
                <a:solidFill>
                  <a:schemeClr val="tx1"/>
                </a:solidFill>
              </a:rPr>
              <a:t>current</a:t>
            </a:r>
            <a:r>
              <a:rPr lang="fr-FR" sz="1600" b="1" dirty="0">
                <a:solidFill>
                  <a:schemeClr val="tx1"/>
                </a:solidFill>
              </a:rPr>
              <a:t> </a:t>
            </a:r>
            <a:r>
              <a:rPr lang="fr-FR" sz="1600" b="1" dirty="0" err="1">
                <a:solidFill>
                  <a:schemeClr val="tx1"/>
                </a:solidFill>
              </a:rPr>
              <a:t>maps</a:t>
            </a:r>
            <a:r>
              <a:rPr lang="fr-FR" sz="1600" b="1" dirty="0">
                <a:solidFill>
                  <a:schemeClr val="tx1"/>
                </a:solidFill>
              </a:rPr>
              <a:t> » </a:t>
            </a:r>
            <a:r>
              <a:rPr lang="fr-FR" sz="1600" b="1" dirty="0" err="1">
                <a:solidFill>
                  <a:schemeClr val="tx1"/>
                </a:solidFill>
              </a:rPr>
              <a:t>with</a:t>
            </a:r>
            <a:r>
              <a:rPr lang="fr-FR" sz="1600" b="1" dirty="0">
                <a:solidFill>
                  <a:schemeClr val="tx1"/>
                </a:solidFill>
              </a:rPr>
              <a:t> CVD </a:t>
            </a:r>
            <a:r>
              <a:rPr lang="fr-FR" sz="1600" b="1" dirty="0" err="1">
                <a:solidFill>
                  <a:schemeClr val="tx1"/>
                </a:solidFill>
              </a:rPr>
              <a:t>diamonds</a:t>
            </a:r>
            <a:endParaRPr lang="fr-FR" sz="2000" b="1" dirty="0">
              <a:solidFill>
                <a:schemeClr val="tx1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B5F4D4B-A982-4F90-8F9F-D4AF336FF6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099" y="1406803"/>
            <a:ext cx="3546840" cy="265929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F57F8C1-CD0B-4B72-9D1F-46E9D6DE2A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6866" y="3068499"/>
            <a:ext cx="654726" cy="828267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3A3D35D7-F029-4163-AFDC-C45C3DABEE48}"/>
              </a:ext>
            </a:extLst>
          </p:cNvPr>
          <p:cNvSpPr txBox="1"/>
          <p:nvPr/>
        </p:nvSpPr>
        <p:spPr>
          <a:xfrm>
            <a:off x="6468192" y="919259"/>
            <a:ext cx="4751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02060"/>
                </a:solidFill>
              </a:rPr>
              <a:t>XBIC = X rays Beam </a:t>
            </a:r>
            <a:r>
              <a:rPr lang="fr-FR" sz="2400" b="1" dirty="0" err="1">
                <a:solidFill>
                  <a:srgbClr val="002060"/>
                </a:solidFill>
              </a:rPr>
              <a:t>Induced</a:t>
            </a:r>
            <a:r>
              <a:rPr lang="fr-FR" sz="2400" b="1" dirty="0">
                <a:solidFill>
                  <a:srgbClr val="002060"/>
                </a:solidFill>
              </a:rPr>
              <a:t> </a:t>
            </a:r>
            <a:r>
              <a:rPr lang="fr-FR" sz="2400" b="1" dirty="0" err="1">
                <a:solidFill>
                  <a:srgbClr val="002060"/>
                </a:solidFill>
              </a:rPr>
              <a:t>Current</a:t>
            </a:r>
            <a:endParaRPr lang="fr-FR" sz="2400" b="1" dirty="0">
              <a:solidFill>
                <a:srgbClr val="00206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DFD938D-7708-423B-8D91-0E9475113E05}"/>
              </a:ext>
            </a:extLst>
          </p:cNvPr>
          <p:cNvSpPr/>
          <p:nvPr/>
        </p:nvSpPr>
        <p:spPr>
          <a:xfrm>
            <a:off x="360259" y="100981"/>
            <a:ext cx="8952835" cy="1308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43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Diamond detector for beam monitoring: </a:t>
            </a:r>
          </a:p>
          <a:p>
            <a:r>
              <a:rPr lang="fr-FR" sz="3600" spc="-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quality</a:t>
            </a:r>
            <a:r>
              <a:rPr lang="fr-FR" sz="36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of the </a:t>
            </a:r>
            <a:r>
              <a:rPr lang="fr-FR" sz="3600" spc="-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diamond</a:t>
            </a:r>
            <a:r>
              <a:rPr lang="fr-FR" sz="36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C710BEA-F08F-4871-A7AF-E5835540D43B}"/>
              </a:ext>
            </a:extLst>
          </p:cNvPr>
          <p:cNvSpPr/>
          <p:nvPr/>
        </p:nvSpPr>
        <p:spPr>
          <a:xfrm>
            <a:off x="8148296" y="5092890"/>
            <a:ext cx="233704" cy="327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4B526DC-88D9-458E-85AD-A1F79160EFA8}"/>
              </a:ext>
            </a:extLst>
          </p:cNvPr>
          <p:cNvSpPr/>
          <p:nvPr/>
        </p:nvSpPr>
        <p:spPr>
          <a:xfrm>
            <a:off x="8148296" y="3896766"/>
            <a:ext cx="233704" cy="327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C3A02129-CC34-4BAB-B592-E46B47C5F4F4}"/>
              </a:ext>
            </a:extLst>
          </p:cNvPr>
          <p:cNvSpPr txBox="1"/>
          <p:nvPr/>
        </p:nvSpPr>
        <p:spPr>
          <a:xfrm>
            <a:off x="651391" y="5044084"/>
            <a:ext cx="342112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/>
              <a:t>N. </a:t>
            </a:r>
            <a:r>
              <a:rPr lang="fr-FR" sz="900" dirty="0" err="1"/>
              <a:t>Vaissiere</a:t>
            </a:r>
            <a:r>
              <a:rPr lang="fr-FR" sz="900" dirty="0"/>
              <a:t> PhD thesis </a:t>
            </a:r>
            <a:r>
              <a:rPr lang="fr-FR" sz="900" dirty="0">
                <a:hlinkClick r:id="rId5"/>
              </a:rPr>
              <a:t>https://tel.archives-ouvertes.fr/tel-01022652  </a:t>
            </a:r>
            <a:endParaRPr lang="fr-FR" sz="900" dirty="0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F7B8E158-21CD-4295-839E-C178246EE0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1184" y="4076730"/>
            <a:ext cx="6675216" cy="203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34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id="{E8FE56AA-F1A3-4F48-8F4C-D70907ED699A}"/>
              </a:ext>
            </a:extLst>
          </p:cNvPr>
          <p:cNvSpPr/>
          <p:nvPr/>
        </p:nvSpPr>
        <p:spPr>
          <a:xfrm>
            <a:off x="10155" y="1409726"/>
            <a:ext cx="12181845" cy="608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CD2FE14-F5BE-4868-9C8D-4FD27F9BA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770" y="209261"/>
            <a:ext cx="10058400" cy="602160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Why</a:t>
            </a:r>
            <a:r>
              <a:rPr lang="fr-FR" dirty="0"/>
              <a:t> </a:t>
            </a:r>
            <a:r>
              <a:rPr lang="fr-FR" dirty="0" err="1"/>
              <a:t>beam</a:t>
            </a:r>
            <a:r>
              <a:rPr lang="fr-FR" dirty="0"/>
              <a:t> monitoring?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F0AB8F1-8EAA-49A9-B917-C066B2E51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5D04-525B-4937-AC1B-BFCB89383A78}" type="slidenum">
              <a:rPr lang="fr-FR" smtClean="0"/>
              <a:t>2</a:t>
            </a:fld>
            <a:endParaRPr lang="fr-FR"/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0926E0DB-ED53-448D-84B6-70186B772738}"/>
              </a:ext>
            </a:extLst>
          </p:cNvPr>
          <p:cNvSpPr txBox="1"/>
          <p:nvPr/>
        </p:nvSpPr>
        <p:spPr>
          <a:xfrm>
            <a:off x="212576" y="1302614"/>
            <a:ext cx="1737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Ion </a:t>
            </a:r>
            <a:r>
              <a:rPr lang="fr-FR" dirty="0" err="1"/>
              <a:t>beam</a:t>
            </a:r>
            <a:endParaRPr lang="fr-FR" dirty="0"/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B95C3BDA-EC47-4B87-A08E-05410D85C7BA}"/>
              </a:ext>
            </a:extLst>
          </p:cNvPr>
          <p:cNvSpPr txBox="1"/>
          <p:nvPr/>
        </p:nvSpPr>
        <p:spPr>
          <a:xfrm>
            <a:off x="6650" y="1971753"/>
            <a:ext cx="2245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50 MeV – 150 MeV for protons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07F76C6-8104-4498-AAE5-5418750D33EB}"/>
              </a:ext>
            </a:extLst>
          </p:cNvPr>
          <p:cNvSpPr/>
          <p:nvPr/>
        </p:nvSpPr>
        <p:spPr>
          <a:xfrm>
            <a:off x="8502953" y="1077824"/>
            <a:ext cx="2645956" cy="3635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Beam monitoring</a:t>
            </a:r>
          </a:p>
        </p:txBody>
      </p:sp>
      <p:pic>
        <p:nvPicPr>
          <p:cNvPr id="45" name="Picture 2" descr="The Bragg curve: the absorbed dose of a monoenergetic proton pencil... |  Download Scientific Diagram">
            <a:extLst>
              <a:ext uri="{FF2B5EF4-FFF2-40B4-BE49-F238E27FC236}">
                <a16:creationId xmlns:a16="http://schemas.microsoft.com/office/drawing/2014/main" id="{E4A7C635-B782-47DE-842A-A003DC46A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30" y="2618772"/>
            <a:ext cx="4660348" cy="2927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C13B240E-A161-4B74-93D6-819D70DF4F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28157" y="962393"/>
            <a:ext cx="3335686" cy="3335686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3FEBF6AC-8CF5-4062-BBCA-EAE96244D2B6}"/>
              </a:ext>
            </a:extLst>
          </p:cNvPr>
          <p:cNvSpPr/>
          <p:nvPr/>
        </p:nvSpPr>
        <p:spPr>
          <a:xfrm>
            <a:off x="8700765" y="2364669"/>
            <a:ext cx="2250332" cy="6203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Time </a:t>
            </a:r>
            <a:r>
              <a:rPr lang="fr-FR" dirty="0" err="1"/>
              <a:t>tagging</a:t>
            </a:r>
            <a:r>
              <a:rPr lang="fr-FR" dirty="0"/>
              <a:t> for </a:t>
            </a:r>
            <a:r>
              <a:rPr lang="fr-FR" dirty="0" err="1"/>
              <a:t>particles</a:t>
            </a:r>
            <a:endParaRPr lang="fr-FR" dirty="0"/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F5A32B42-0A3B-4195-98D4-9365EF0C7419}"/>
              </a:ext>
            </a:extLst>
          </p:cNvPr>
          <p:cNvSpPr txBox="1"/>
          <p:nvPr/>
        </p:nvSpPr>
        <p:spPr>
          <a:xfrm>
            <a:off x="4078212" y="667624"/>
            <a:ext cx="3631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Secondary</a:t>
            </a:r>
            <a:r>
              <a:rPr lang="fr-FR" dirty="0"/>
              <a:t> </a:t>
            </a:r>
            <a:r>
              <a:rPr lang="fr-FR" dirty="0" err="1"/>
              <a:t>particle</a:t>
            </a:r>
            <a:r>
              <a:rPr lang="fr-FR" dirty="0"/>
              <a:t> </a:t>
            </a:r>
            <a:r>
              <a:rPr lang="fr-FR" dirty="0" err="1"/>
              <a:t>emissions</a:t>
            </a:r>
            <a:endParaRPr lang="fr-FR" dirty="0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D0F47067-207E-4265-9E5D-47ADE5D95078}"/>
              </a:ext>
            </a:extLst>
          </p:cNvPr>
          <p:cNvSpPr txBox="1"/>
          <p:nvPr/>
        </p:nvSpPr>
        <p:spPr>
          <a:xfrm>
            <a:off x="263770" y="5503192"/>
            <a:ext cx="499294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b="0" i="0" dirty="0">
                <a:solidFill>
                  <a:srgbClr val="111111"/>
                </a:solidFill>
                <a:effectLst/>
                <a:latin typeface="+mj-lt"/>
              </a:rPr>
              <a:t>Source : Experimental determination of absorbed dose to water in a scanned proton beam using a water calorimeter and an ionization chamber, S. Gagnebin,2010. URL : </a:t>
            </a:r>
            <a:r>
              <a:rPr lang="en-US" sz="900" b="0" i="0" dirty="0">
                <a:solidFill>
                  <a:srgbClr val="111111"/>
                </a:solidFill>
                <a:effectLst/>
                <a:latin typeface="+mj-lt"/>
                <a:hlinkClick r:id="rId4"/>
              </a:rPr>
              <a:t>https://www.researchgate.net/publication/272623275_Experimental_determination_of_absorbed_dose_to_water_in_a_scanned_proton_beam_using_a_water_calorimeter_and_an_ionization_chamber</a:t>
            </a:r>
            <a:endParaRPr lang="en-US" sz="900" b="0" i="0" dirty="0">
              <a:solidFill>
                <a:srgbClr val="111111"/>
              </a:solidFill>
              <a:effectLst/>
              <a:latin typeface="+mj-lt"/>
            </a:endParaRPr>
          </a:p>
          <a:p>
            <a:pPr algn="ctr"/>
            <a:endParaRPr lang="en-US" sz="900" b="0" i="0" dirty="0">
              <a:solidFill>
                <a:srgbClr val="111111"/>
              </a:solidFill>
              <a:effectLst/>
              <a:latin typeface="+mj-lt"/>
            </a:endParaRPr>
          </a:p>
        </p:txBody>
      </p:sp>
      <p:pic>
        <p:nvPicPr>
          <p:cNvPr id="47" name="Image 46">
            <a:extLst>
              <a:ext uri="{FF2B5EF4-FFF2-40B4-BE49-F238E27FC236}">
                <a16:creationId xmlns:a16="http://schemas.microsoft.com/office/drawing/2014/main" id="{7C22A300-4974-45E6-B821-BB7360DF0760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6" r="2682" b="4928"/>
          <a:stretch/>
        </p:blipFill>
        <p:spPr bwMode="auto">
          <a:xfrm>
            <a:off x="195572" y="3887985"/>
            <a:ext cx="4957777" cy="15189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8" name="ZoneTexte 47">
            <a:extLst>
              <a:ext uri="{FF2B5EF4-FFF2-40B4-BE49-F238E27FC236}">
                <a16:creationId xmlns:a16="http://schemas.microsoft.com/office/drawing/2014/main" id="{3D5C14E4-C30A-415F-80D8-6AB130BFB997}"/>
              </a:ext>
            </a:extLst>
          </p:cNvPr>
          <p:cNvSpPr txBox="1"/>
          <p:nvPr/>
        </p:nvSpPr>
        <p:spPr>
          <a:xfrm>
            <a:off x="55952" y="5381180"/>
            <a:ext cx="5237018" cy="711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ctr">
              <a:lnSpc>
                <a:spcPct val="115000"/>
              </a:lnSpc>
              <a:spcAft>
                <a:spcPts val="600"/>
              </a:spcAft>
            </a:pPr>
            <a:r>
              <a:rPr lang="en-US" sz="1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Source: The pulsing chopper-based system of the ARRONAX C70XP Cyclotron, Poirier et al., International Particle Accelerator Conference, 2019. </a:t>
            </a:r>
            <a:r>
              <a:rPr lang="fr-FR" sz="1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URL </a:t>
            </a:r>
            <a:r>
              <a:rPr lang="fr-FR" sz="1200" u="sng" dirty="0">
                <a:solidFill>
                  <a:srgbClr val="0563C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https://doi.org/10.18429/JACoW-IPAC2019-TUPTS008</a:t>
            </a:r>
            <a:endParaRPr lang="fr-FR" sz="1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467A7494-9B3A-437F-88DB-42CC46A42FD8}"/>
              </a:ext>
            </a:extLst>
          </p:cNvPr>
          <p:cNvGrpSpPr/>
          <p:nvPr/>
        </p:nvGrpSpPr>
        <p:grpSpPr>
          <a:xfrm>
            <a:off x="-248905" y="1524669"/>
            <a:ext cx="6109772" cy="591515"/>
            <a:chOff x="-3744112" y="2614591"/>
            <a:chExt cx="6109772" cy="591515"/>
          </a:xfrm>
          <a:solidFill>
            <a:srgbClr val="00B050"/>
          </a:solidFill>
        </p:grpSpPr>
        <p:sp>
          <p:nvSpPr>
            <p:cNvPr id="50" name="Flèche : droite 49">
              <a:extLst>
                <a:ext uri="{FF2B5EF4-FFF2-40B4-BE49-F238E27FC236}">
                  <a16:creationId xmlns:a16="http://schemas.microsoft.com/office/drawing/2014/main" id="{1E443079-4830-4816-8855-E283EEEF2492}"/>
                </a:ext>
              </a:extLst>
            </p:cNvPr>
            <p:cNvSpPr/>
            <p:nvPr/>
          </p:nvSpPr>
          <p:spPr>
            <a:xfrm>
              <a:off x="-3737276" y="2614591"/>
              <a:ext cx="6080975" cy="371856"/>
            </a:xfrm>
            <a:prstGeom prst="rightArrow">
              <a:avLst>
                <a:gd name="adj1" fmla="val 13934"/>
                <a:gd name="adj2" fmla="val 36885"/>
              </a:avLst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1" name="Flèche : droite 50">
              <a:extLst>
                <a:ext uri="{FF2B5EF4-FFF2-40B4-BE49-F238E27FC236}">
                  <a16:creationId xmlns:a16="http://schemas.microsoft.com/office/drawing/2014/main" id="{E9C7D9D9-10FC-43E4-9D74-C548F49B7518}"/>
                </a:ext>
              </a:extLst>
            </p:cNvPr>
            <p:cNvSpPr/>
            <p:nvPr/>
          </p:nvSpPr>
          <p:spPr>
            <a:xfrm>
              <a:off x="-3715315" y="2643783"/>
              <a:ext cx="6080975" cy="371856"/>
            </a:xfrm>
            <a:prstGeom prst="rightArrow">
              <a:avLst>
                <a:gd name="adj1" fmla="val 13934"/>
                <a:gd name="adj2" fmla="val 36885"/>
              </a:avLst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grpSp>
          <p:nvGrpSpPr>
            <p:cNvPr id="52" name="Groupe 51">
              <a:extLst>
                <a:ext uri="{FF2B5EF4-FFF2-40B4-BE49-F238E27FC236}">
                  <a16:creationId xmlns:a16="http://schemas.microsoft.com/office/drawing/2014/main" id="{DAAF721D-5E71-41E3-B2AB-5D0E003F7719}"/>
                </a:ext>
              </a:extLst>
            </p:cNvPr>
            <p:cNvGrpSpPr/>
            <p:nvPr/>
          </p:nvGrpSpPr>
          <p:grpSpPr>
            <a:xfrm>
              <a:off x="-3744112" y="2681248"/>
              <a:ext cx="6096100" cy="524858"/>
              <a:chOff x="-3802281" y="2090928"/>
              <a:chExt cx="6096100" cy="524858"/>
            </a:xfrm>
            <a:grpFill/>
          </p:grpSpPr>
          <p:sp>
            <p:nvSpPr>
              <p:cNvPr id="53" name="Flèche : droite 52">
                <a:extLst>
                  <a:ext uri="{FF2B5EF4-FFF2-40B4-BE49-F238E27FC236}">
                    <a16:creationId xmlns:a16="http://schemas.microsoft.com/office/drawing/2014/main" id="{357823CF-3CAE-4EF3-B00E-23E6E96C2BC8}"/>
                  </a:ext>
                </a:extLst>
              </p:cNvPr>
              <p:cNvSpPr/>
              <p:nvPr/>
            </p:nvSpPr>
            <p:spPr>
              <a:xfrm>
                <a:off x="-3787156" y="2090928"/>
                <a:ext cx="6080975" cy="371856"/>
              </a:xfrm>
              <a:prstGeom prst="rightArrow">
                <a:avLst>
                  <a:gd name="adj1" fmla="val 13934"/>
                  <a:gd name="adj2" fmla="val 36885"/>
                </a:avLst>
              </a:prstGeom>
              <a:grpFill/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54" name="Flèche : droite 53">
                <a:extLst>
                  <a:ext uri="{FF2B5EF4-FFF2-40B4-BE49-F238E27FC236}">
                    <a16:creationId xmlns:a16="http://schemas.microsoft.com/office/drawing/2014/main" id="{AF4D77FA-7652-41FB-B934-BC71B428F7C6}"/>
                  </a:ext>
                </a:extLst>
              </p:cNvPr>
              <p:cNvSpPr/>
              <p:nvPr/>
            </p:nvSpPr>
            <p:spPr>
              <a:xfrm>
                <a:off x="-3790560" y="2150690"/>
                <a:ext cx="6080975" cy="371856"/>
              </a:xfrm>
              <a:prstGeom prst="rightArrow">
                <a:avLst>
                  <a:gd name="adj1" fmla="val 13934"/>
                  <a:gd name="adj2" fmla="val 36885"/>
                </a:avLst>
              </a:prstGeom>
              <a:grpFill/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55" name="Flèche : droite 54">
                <a:extLst>
                  <a:ext uri="{FF2B5EF4-FFF2-40B4-BE49-F238E27FC236}">
                    <a16:creationId xmlns:a16="http://schemas.microsoft.com/office/drawing/2014/main" id="{68110EA2-D897-41CC-B1BC-32F8D876BC8A}"/>
                  </a:ext>
                </a:extLst>
              </p:cNvPr>
              <p:cNvSpPr/>
              <p:nvPr/>
            </p:nvSpPr>
            <p:spPr>
              <a:xfrm>
                <a:off x="-3802281" y="2243930"/>
                <a:ext cx="6080975" cy="371856"/>
              </a:xfrm>
              <a:prstGeom prst="rightArrow">
                <a:avLst>
                  <a:gd name="adj1" fmla="val 13934"/>
                  <a:gd name="adj2" fmla="val 36885"/>
                </a:avLst>
              </a:prstGeom>
              <a:grpFill/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56" name="Flèche : droite 55">
                <a:extLst>
                  <a:ext uri="{FF2B5EF4-FFF2-40B4-BE49-F238E27FC236}">
                    <a16:creationId xmlns:a16="http://schemas.microsoft.com/office/drawing/2014/main" id="{7933EC4B-7F17-40E3-8C92-3BC53CA9EB8F}"/>
                  </a:ext>
                </a:extLst>
              </p:cNvPr>
              <p:cNvSpPr/>
              <p:nvPr/>
            </p:nvSpPr>
            <p:spPr>
              <a:xfrm>
                <a:off x="-3793964" y="2195670"/>
                <a:ext cx="6080975" cy="371856"/>
              </a:xfrm>
              <a:prstGeom prst="rightArrow">
                <a:avLst>
                  <a:gd name="adj1" fmla="val 13934"/>
                  <a:gd name="adj2" fmla="val 36885"/>
                </a:avLst>
              </a:prstGeom>
              <a:grpFill/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</p:grpSp>
      <p:sp>
        <p:nvSpPr>
          <p:cNvPr id="57" name="Flèche : droite 56">
            <a:extLst>
              <a:ext uri="{FF2B5EF4-FFF2-40B4-BE49-F238E27FC236}">
                <a16:creationId xmlns:a16="http://schemas.microsoft.com/office/drawing/2014/main" id="{E8E92A78-1F5D-4563-995D-3B917DE8EDC8}"/>
              </a:ext>
            </a:extLst>
          </p:cNvPr>
          <p:cNvSpPr/>
          <p:nvPr/>
        </p:nvSpPr>
        <p:spPr>
          <a:xfrm>
            <a:off x="-241461" y="1642388"/>
            <a:ext cx="6080975" cy="371856"/>
          </a:xfrm>
          <a:prstGeom prst="rightArrow">
            <a:avLst>
              <a:gd name="adj1" fmla="val 13934"/>
              <a:gd name="adj2" fmla="val 36885"/>
            </a:avLst>
          </a:prstGeom>
          <a:solidFill>
            <a:srgbClr val="00B05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8" name="Image 57">
            <a:extLst>
              <a:ext uri="{FF2B5EF4-FFF2-40B4-BE49-F238E27FC236}">
                <a16:creationId xmlns:a16="http://schemas.microsoft.com/office/drawing/2014/main" id="{804FF038-E883-4A37-946D-B86263942B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09531">
            <a:off x="5917792" y="1416521"/>
            <a:ext cx="886765" cy="315294"/>
          </a:xfrm>
          <a:prstGeom prst="rect">
            <a:avLst/>
          </a:prstGeom>
        </p:spPr>
      </p:pic>
      <p:pic>
        <p:nvPicPr>
          <p:cNvPr id="59" name="Image 58">
            <a:extLst>
              <a:ext uri="{FF2B5EF4-FFF2-40B4-BE49-F238E27FC236}">
                <a16:creationId xmlns:a16="http://schemas.microsoft.com/office/drawing/2014/main" id="{0F4D74E9-4AD5-420C-B2F8-136B75FD37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80708">
            <a:off x="4473871" y="1365347"/>
            <a:ext cx="886765" cy="315294"/>
          </a:xfrm>
          <a:prstGeom prst="rect">
            <a:avLst/>
          </a:prstGeom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960E60F2-2762-4E89-9D17-F3AB544CE4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28839">
            <a:off x="5470962" y="1319173"/>
            <a:ext cx="886765" cy="315294"/>
          </a:xfrm>
          <a:prstGeom prst="rect">
            <a:avLst/>
          </a:prstGeom>
        </p:spPr>
      </p:pic>
      <p:pic>
        <p:nvPicPr>
          <p:cNvPr id="61" name="Image 60">
            <a:extLst>
              <a:ext uri="{FF2B5EF4-FFF2-40B4-BE49-F238E27FC236}">
                <a16:creationId xmlns:a16="http://schemas.microsoft.com/office/drawing/2014/main" id="{97E5D646-7F9F-488D-8D26-5B01D26DEE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367" y="1705287"/>
            <a:ext cx="886765" cy="315294"/>
          </a:xfrm>
          <a:prstGeom prst="rect">
            <a:avLst/>
          </a:prstGeom>
        </p:spPr>
      </p:pic>
      <p:pic>
        <p:nvPicPr>
          <p:cNvPr id="62" name="Image 61">
            <a:extLst>
              <a:ext uri="{FF2B5EF4-FFF2-40B4-BE49-F238E27FC236}">
                <a16:creationId xmlns:a16="http://schemas.microsoft.com/office/drawing/2014/main" id="{E1F3733F-CB42-4B5E-B2B2-7CD2D28BB4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71177">
            <a:off x="4786673" y="1260231"/>
            <a:ext cx="886765" cy="315294"/>
          </a:xfrm>
          <a:prstGeom prst="rect">
            <a:avLst/>
          </a:prstGeom>
        </p:spPr>
      </p:pic>
      <p:pic>
        <p:nvPicPr>
          <p:cNvPr id="63" name="Image 62">
            <a:extLst>
              <a:ext uri="{FF2B5EF4-FFF2-40B4-BE49-F238E27FC236}">
                <a16:creationId xmlns:a16="http://schemas.microsoft.com/office/drawing/2014/main" id="{E6B37082-AC98-4BBC-B17D-269A14B3DD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78674">
            <a:off x="5031024" y="2051732"/>
            <a:ext cx="886765" cy="315294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17760B7A-92AD-4FB5-9319-9AE243D614E4}"/>
              </a:ext>
            </a:extLst>
          </p:cNvPr>
          <p:cNvSpPr/>
          <p:nvPr/>
        </p:nvSpPr>
        <p:spPr>
          <a:xfrm>
            <a:off x="8700765" y="3155072"/>
            <a:ext cx="2250332" cy="6203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Time </a:t>
            </a:r>
            <a:r>
              <a:rPr lang="fr-FR" dirty="0" err="1"/>
              <a:t>stamps</a:t>
            </a:r>
            <a:r>
              <a:rPr lang="fr-FR" dirty="0"/>
              <a:t> for trains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93727301-1FCC-4DD7-B28F-99A7241025E4}"/>
              </a:ext>
            </a:extLst>
          </p:cNvPr>
          <p:cNvSpPr/>
          <p:nvPr/>
        </p:nvSpPr>
        <p:spPr>
          <a:xfrm>
            <a:off x="8700765" y="1579620"/>
            <a:ext cx="2250332" cy="620387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Number</a:t>
            </a:r>
            <a:r>
              <a:rPr lang="fr-FR" dirty="0"/>
              <a:t> of </a:t>
            </a:r>
            <a:r>
              <a:rPr lang="fr-FR" dirty="0" err="1"/>
              <a:t>particles</a:t>
            </a:r>
            <a:endParaRPr lang="fr-FR" dirty="0"/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DCFB8CB3-C51E-4BEC-BA26-516A56231B17}"/>
              </a:ext>
            </a:extLst>
          </p:cNvPr>
          <p:cNvSpPr txBox="1"/>
          <p:nvPr/>
        </p:nvSpPr>
        <p:spPr>
          <a:xfrm>
            <a:off x="6565051" y="4203141"/>
            <a:ext cx="4509350" cy="19697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Beam structure: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Microstructure : ~30 ns bunch</a:t>
            </a:r>
          </a:p>
          <a:p>
            <a:r>
              <a:rPr lang="fr-FR" dirty="0"/>
              <a:t>	</a:t>
            </a:r>
            <a:r>
              <a:rPr lang="fr-FR" sz="1400" dirty="0"/>
              <a:t>(4 ns ON – 29 ns OFF for ARRONAX cyclotron)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Macrostructure : few µs to 1 ms train</a:t>
            </a:r>
          </a:p>
          <a:p>
            <a:r>
              <a:rPr lang="fr-FR" dirty="0"/>
              <a:t>	</a:t>
            </a:r>
            <a:r>
              <a:rPr lang="fr-FR" sz="1400" dirty="0"/>
              <a:t>train made of </a:t>
            </a:r>
            <a:r>
              <a:rPr lang="fr-FR" sz="1400" dirty="0" err="1"/>
              <a:t>bunches</a:t>
            </a:r>
            <a:endParaRPr lang="fr-FR" sz="1400" dirty="0"/>
          </a:p>
          <a:p>
            <a:r>
              <a:rPr lang="fr-FR" sz="1400" dirty="0"/>
              <a:t>	</a:t>
            </a:r>
            <a:r>
              <a:rPr lang="fr-FR" sz="1400" dirty="0" err="1"/>
              <a:t>tunable</a:t>
            </a:r>
            <a:r>
              <a:rPr lang="fr-FR" sz="1400" dirty="0"/>
              <a:t> duration </a:t>
            </a:r>
            <a:r>
              <a:rPr lang="fr-FR" sz="1400" dirty="0" err="1"/>
              <a:t>dt</a:t>
            </a:r>
            <a:endParaRPr lang="fr-FR" sz="1400" dirty="0"/>
          </a:p>
          <a:p>
            <a:r>
              <a:rPr lang="fr-FR" sz="1400" dirty="0"/>
              <a:t>	</a:t>
            </a:r>
            <a:r>
              <a:rPr lang="fr-FR" sz="1400" dirty="0" err="1"/>
              <a:t>tunable</a:t>
            </a:r>
            <a:r>
              <a:rPr lang="fr-FR" sz="1400" dirty="0"/>
              <a:t> duration </a:t>
            </a:r>
            <a:r>
              <a:rPr lang="fr-FR" sz="1400" dirty="0" err="1"/>
              <a:t>between</a:t>
            </a:r>
            <a:r>
              <a:rPr lang="fr-FR" sz="1400" dirty="0"/>
              <a:t> trains dit</a:t>
            </a:r>
            <a:endParaRPr lang="fr-FR" dirty="0"/>
          </a:p>
        </p:txBody>
      </p:sp>
      <p:pic>
        <p:nvPicPr>
          <p:cNvPr id="68" name="Image 67" descr="GIP ARRONAX : Recrutement - Arronax Nantes">
            <a:extLst>
              <a:ext uri="{FF2B5EF4-FFF2-40B4-BE49-F238E27FC236}">
                <a16:creationId xmlns:a16="http://schemas.microsoft.com/office/drawing/2014/main" id="{4DD86CFA-5F20-426D-8E82-0AD05D8AD64A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098" y="4647444"/>
            <a:ext cx="413718" cy="413718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Espace réservé du pied de page 39">
            <a:extLst>
              <a:ext uri="{FF2B5EF4-FFF2-40B4-BE49-F238E27FC236}">
                <a16:creationId xmlns:a16="http://schemas.microsoft.com/office/drawing/2014/main" id="{34EC0D5B-DA5D-46CE-BCA6-671F3A2C3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de-DE"/>
              <a:t>Molle Robin - AG GDR MI2B 2023</a:t>
            </a:r>
            <a:endParaRPr lang="fr-FR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C165EBA-D4EF-4254-92C5-4CA8EEB64A33}"/>
              </a:ext>
            </a:extLst>
          </p:cNvPr>
          <p:cNvSpPr/>
          <p:nvPr/>
        </p:nvSpPr>
        <p:spPr>
          <a:xfrm>
            <a:off x="2528373" y="1361858"/>
            <a:ext cx="112921" cy="8345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BF798EC-7339-4261-A6AB-3727D7992FC2}"/>
              </a:ext>
            </a:extLst>
          </p:cNvPr>
          <p:cNvSpPr txBox="1"/>
          <p:nvPr/>
        </p:nvSpPr>
        <p:spPr>
          <a:xfrm>
            <a:off x="2142952" y="758051"/>
            <a:ext cx="1196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Diamond detector</a:t>
            </a:r>
          </a:p>
        </p:txBody>
      </p:sp>
    </p:spTree>
    <p:extLst>
      <p:ext uri="{BB962C8B-B14F-4D97-AF65-F5344CB8AC3E}">
        <p14:creationId xmlns:p14="http://schemas.microsoft.com/office/powerpoint/2010/main" val="219004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1"/>
      <p:bldP spid="44" grpId="2"/>
      <p:bldP spid="46" grpId="1"/>
      <p:bldP spid="48" grpId="0"/>
      <p:bldP spid="57" grpId="1" animBg="1"/>
      <p:bldP spid="64" grpId="0" animBg="1"/>
      <p:bldP spid="6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B3603E9-385F-4E83-92C6-53315EFF1DE1}"/>
              </a:ext>
            </a:extLst>
          </p:cNvPr>
          <p:cNvSpPr/>
          <p:nvPr/>
        </p:nvSpPr>
        <p:spPr>
          <a:xfrm>
            <a:off x="10155" y="1411822"/>
            <a:ext cx="12181845" cy="608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AFF2B40-2FDE-4F52-8BAC-D14A0562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5D04-525B-4937-AC1B-BFCB89383A78}" type="slidenum">
              <a:rPr lang="fr-FR" smtClean="0"/>
              <a:t>3</a:t>
            </a:fld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6EE532-DDAA-4363-A6A0-84C5D8F4DFC6}"/>
              </a:ext>
            </a:extLst>
          </p:cNvPr>
          <p:cNvSpPr/>
          <p:nvPr/>
        </p:nvSpPr>
        <p:spPr>
          <a:xfrm>
            <a:off x="7513661" y="2222457"/>
            <a:ext cx="4381120" cy="27953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914676-3A43-4EB1-A077-D0FF8AC9BD9E}"/>
              </a:ext>
            </a:extLst>
          </p:cNvPr>
          <p:cNvSpPr/>
          <p:nvPr/>
        </p:nvSpPr>
        <p:spPr>
          <a:xfrm>
            <a:off x="7910423" y="2035671"/>
            <a:ext cx="3763776" cy="1943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0B4268-ACBA-45D5-B907-6DABCB8BAB7B}"/>
              </a:ext>
            </a:extLst>
          </p:cNvPr>
          <p:cNvSpPr/>
          <p:nvPr/>
        </p:nvSpPr>
        <p:spPr>
          <a:xfrm>
            <a:off x="7910424" y="5018800"/>
            <a:ext cx="3763776" cy="18172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F0A368E-ADA7-49B1-89F8-AEA82055022E}"/>
              </a:ext>
            </a:extLst>
          </p:cNvPr>
          <p:cNvSpPr/>
          <p:nvPr/>
        </p:nvSpPr>
        <p:spPr>
          <a:xfrm>
            <a:off x="9922814" y="3201012"/>
            <a:ext cx="136815" cy="19434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997E4125-E5F8-4460-91E0-6184AC51E0D1}"/>
              </a:ext>
            </a:extLst>
          </p:cNvPr>
          <p:cNvSpPr/>
          <p:nvPr/>
        </p:nvSpPr>
        <p:spPr>
          <a:xfrm>
            <a:off x="9621823" y="3095266"/>
            <a:ext cx="136815" cy="19434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23A9703F-081A-473C-8BF8-3B9744097D02}"/>
              </a:ext>
            </a:extLst>
          </p:cNvPr>
          <p:cNvCxnSpPr>
            <a:cxnSpLocks/>
          </p:cNvCxnSpPr>
          <p:nvPr/>
        </p:nvCxnSpPr>
        <p:spPr>
          <a:xfrm>
            <a:off x="10630452" y="5180301"/>
            <a:ext cx="0" cy="28356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FBC23584-54CF-472A-83A0-0182CAA475D0}"/>
              </a:ext>
            </a:extLst>
          </p:cNvPr>
          <p:cNvCxnSpPr>
            <a:cxnSpLocks/>
          </p:cNvCxnSpPr>
          <p:nvPr/>
        </p:nvCxnSpPr>
        <p:spPr>
          <a:xfrm>
            <a:off x="10630452" y="5765260"/>
            <a:ext cx="0" cy="32465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766C42CB-E28F-4FDF-ADEF-3D0A43E8DF64}"/>
              </a:ext>
            </a:extLst>
          </p:cNvPr>
          <p:cNvCxnSpPr>
            <a:cxnSpLocks/>
          </p:cNvCxnSpPr>
          <p:nvPr/>
        </p:nvCxnSpPr>
        <p:spPr>
          <a:xfrm>
            <a:off x="10436630" y="6089915"/>
            <a:ext cx="38156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C348EF99-229C-4EBA-8C05-9076624EB6C5}"/>
              </a:ext>
            </a:extLst>
          </p:cNvPr>
          <p:cNvCxnSpPr>
            <a:cxnSpLocks/>
          </p:cNvCxnSpPr>
          <p:nvPr/>
        </p:nvCxnSpPr>
        <p:spPr>
          <a:xfrm>
            <a:off x="10482996" y="6172471"/>
            <a:ext cx="28883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33C9B920-4E82-46FF-9BDD-FEDFA6EBBE53}"/>
              </a:ext>
            </a:extLst>
          </p:cNvPr>
          <p:cNvCxnSpPr>
            <a:cxnSpLocks/>
          </p:cNvCxnSpPr>
          <p:nvPr/>
        </p:nvCxnSpPr>
        <p:spPr>
          <a:xfrm>
            <a:off x="10539242" y="6258867"/>
            <a:ext cx="1763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A93C524F-91EE-4888-AC55-50CD38860284}"/>
                  </a:ext>
                </a:extLst>
              </p:cNvPr>
              <p:cNvSpPr txBox="1"/>
              <p:nvPr/>
            </p:nvSpPr>
            <p:spPr>
              <a:xfrm>
                <a:off x="10315661" y="5357037"/>
                <a:ext cx="799840" cy="4234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𝑏𝑖𝑎𝑠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A93C524F-91EE-4888-AC55-50CD388602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5661" y="5357037"/>
                <a:ext cx="799840" cy="42340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Connecteur : en angle 18">
            <a:extLst>
              <a:ext uri="{FF2B5EF4-FFF2-40B4-BE49-F238E27FC236}">
                <a16:creationId xmlns:a16="http://schemas.microsoft.com/office/drawing/2014/main" id="{F4C9BF13-B8E3-4448-A88A-CDB58179A3BF}"/>
              </a:ext>
            </a:extLst>
          </p:cNvPr>
          <p:cNvCxnSpPr>
            <a:cxnSpLocks/>
            <a:stCxn id="8" idx="0"/>
          </p:cNvCxnSpPr>
          <p:nvPr/>
        </p:nvCxnSpPr>
        <p:spPr>
          <a:xfrm rot="5400000" flipH="1" flipV="1">
            <a:off x="10694251" y="705743"/>
            <a:ext cx="427989" cy="2231868"/>
          </a:xfrm>
          <a:prstGeom prst="bentConnector2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DB9589CE-EB36-4A28-BC71-F47668E7E3B3}"/>
              </a:ext>
            </a:extLst>
          </p:cNvPr>
          <p:cNvCxnSpPr/>
          <p:nvPr/>
        </p:nvCxnSpPr>
        <p:spPr>
          <a:xfrm>
            <a:off x="7334893" y="2216386"/>
            <a:ext cx="0" cy="2797351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9A2C9185-0D22-4B1D-8733-0D862C2A6295}"/>
              </a:ext>
            </a:extLst>
          </p:cNvPr>
          <p:cNvSpPr txBox="1"/>
          <p:nvPr/>
        </p:nvSpPr>
        <p:spPr>
          <a:xfrm rot="16200000">
            <a:off x="6188298" y="3384120"/>
            <a:ext cx="1654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d = 150-500 µm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ACA07CDA-A605-45D8-A024-2617864F364E}"/>
              </a:ext>
            </a:extLst>
          </p:cNvPr>
          <p:cNvCxnSpPr/>
          <p:nvPr/>
        </p:nvCxnSpPr>
        <p:spPr>
          <a:xfrm flipV="1">
            <a:off x="11554633" y="2216386"/>
            <a:ext cx="0" cy="279735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8A9042ED-0F3A-4111-904C-EC03E5E43064}"/>
                  </a:ext>
                </a:extLst>
              </p:cNvPr>
              <p:cNvSpPr txBox="1"/>
              <p:nvPr/>
            </p:nvSpPr>
            <p:spPr>
              <a:xfrm>
                <a:off x="10284257" y="3298185"/>
                <a:ext cx="1340128" cy="402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~1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/µ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8A9042ED-0F3A-4111-904C-EC03E5E430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4257" y="3298185"/>
                <a:ext cx="1340128" cy="402931"/>
              </a:xfrm>
              <a:prstGeom prst="rect">
                <a:avLst/>
              </a:prstGeom>
              <a:blipFill>
                <a:blip r:embed="rId3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ZoneTexte 23">
            <a:extLst>
              <a:ext uri="{FF2B5EF4-FFF2-40B4-BE49-F238E27FC236}">
                <a16:creationId xmlns:a16="http://schemas.microsoft.com/office/drawing/2014/main" id="{44BA9B49-181C-41B5-86F1-51CC8DB2A6AF}"/>
              </a:ext>
            </a:extLst>
          </p:cNvPr>
          <p:cNvSpPr txBox="1"/>
          <p:nvPr/>
        </p:nvSpPr>
        <p:spPr>
          <a:xfrm>
            <a:off x="8127781" y="1338017"/>
            <a:ext cx="1795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ea typeface="Cambria Math" panose="02040503050406030204" pitchFamily="18" charset="0"/>
              </a:rPr>
              <a:t>Ionizing</a:t>
            </a:r>
            <a:r>
              <a:rPr lang="fr-FR" dirty="0">
                <a:ea typeface="Cambria Math" panose="02040503050406030204" pitchFamily="18" charset="0"/>
              </a:rPr>
              <a:t> </a:t>
            </a:r>
            <a:r>
              <a:rPr lang="fr-FR" dirty="0" err="1">
                <a:ea typeface="Cambria Math" panose="02040503050406030204" pitchFamily="18" charset="0"/>
              </a:rPr>
              <a:t>particle</a:t>
            </a:r>
            <a:endParaRPr lang="fr-FR" dirty="0">
              <a:ea typeface="Cambria Math" panose="02040503050406030204" pitchFamily="18" charset="0"/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3D27118A-A430-4369-A04D-B87DC3B544F4}"/>
              </a:ext>
            </a:extLst>
          </p:cNvPr>
          <p:cNvSpPr txBox="1"/>
          <p:nvPr/>
        </p:nvSpPr>
        <p:spPr>
          <a:xfrm>
            <a:off x="1176261" y="2639721"/>
            <a:ext cx="4469716" cy="160043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2060"/>
                </a:solidFill>
              </a:rPr>
              <a:t>Diamond compared to other semiconductors</a:t>
            </a:r>
            <a:endParaRPr lang="en-US" sz="12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Diamond Assets :</a:t>
            </a:r>
            <a:endParaRPr lang="fr-FR" sz="7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1200" dirty="0" err="1">
                <a:solidFill>
                  <a:srgbClr val="002060"/>
                </a:solidFill>
              </a:rPr>
              <a:t>Intrinsic</a:t>
            </a:r>
            <a:r>
              <a:rPr lang="fr-FR" sz="1200" dirty="0">
                <a:solidFill>
                  <a:srgbClr val="002060"/>
                </a:solidFill>
              </a:rPr>
              <a:t> radiation </a:t>
            </a:r>
            <a:r>
              <a:rPr lang="fr-FR" sz="1200" dirty="0" err="1">
                <a:solidFill>
                  <a:srgbClr val="002060"/>
                </a:solidFill>
              </a:rPr>
              <a:t>hardness</a:t>
            </a:r>
            <a:r>
              <a:rPr lang="fr-FR" sz="1200" dirty="0">
                <a:solidFill>
                  <a:srgbClr val="002060"/>
                </a:solidFill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200" dirty="0">
                <a:solidFill>
                  <a:srgbClr val="002060"/>
                </a:solidFill>
              </a:rPr>
              <a:t>Fast signal </a:t>
            </a:r>
            <a:r>
              <a:rPr lang="en-US" sz="1200" dirty="0" err="1">
                <a:solidFill>
                  <a:srgbClr val="002060"/>
                </a:solidFill>
              </a:rPr>
              <a:t>risetime</a:t>
            </a:r>
            <a:r>
              <a:rPr lang="en-US" sz="1200" dirty="0">
                <a:solidFill>
                  <a:srgbClr val="002060"/>
                </a:solidFill>
              </a:rPr>
              <a:t> enables timing precision of a few tens of </a:t>
            </a:r>
            <a:r>
              <a:rPr lang="en-US" sz="1200" dirty="0" err="1">
                <a:solidFill>
                  <a:srgbClr val="002060"/>
                </a:solidFill>
              </a:rPr>
              <a:t>ps</a:t>
            </a:r>
            <a:endParaRPr lang="fr-FR" sz="1200" dirty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1200" dirty="0">
                <a:solidFill>
                  <a:srgbClr val="002060"/>
                </a:solidFill>
              </a:rPr>
              <a:t>Low noise</a:t>
            </a:r>
            <a:endParaRPr lang="en-US" sz="1200" b="1" dirty="0">
              <a:solidFill>
                <a:srgbClr val="002060"/>
              </a:solidFill>
            </a:endParaRPr>
          </a:p>
          <a:p>
            <a:pPr lvl="0"/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Issues :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1200" dirty="0" err="1">
                <a:solidFill>
                  <a:srgbClr val="002060"/>
                </a:solidFill>
              </a:rPr>
              <a:t>Cost</a:t>
            </a:r>
            <a:endParaRPr lang="fr-FR" sz="1200" dirty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200" dirty="0">
                <a:solidFill>
                  <a:srgbClr val="002060"/>
                </a:solidFill>
              </a:rPr>
              <a:t>Availability of large area</a:t>
            </a:r>
          </a:p>
        </p:txBody>
      </p:sp>
      <p:sp>
        <p:nvSpPr>
          <p:cNvPr id="40" name="Espace réservé du pied de page 39">
            <a:extLst>
              <a:ext uri="{FF2B5EF4-FFF2-40B4-BE49-F238E27FC236}">
                <a16:creationId xmlns:a16="http://schemas.microsoft.com/office/drawing/2014/main" id="{56632D08-8E75-478F-945B-072649A10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Molle Robin - AG GDR MI2B 2023</a:t>
            </a:r>
            <a:endParaRPr lang="fr-FR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CC782B60-E23B-4FE9-9705-EE419DF2206E}"/>
              </a:ext>
            </a:extLst>
          </p:cNvPr>
          <p:cNvSpPr txBox="1"/>
          <p:nvPr/>
        </p:nvSpPr>
        <p:spPr>
          <a:xfrm>
            <a:off x="112750" y="198070"/>
            <a:ext cx="12079250" cy="1041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65000"/>
              </a:lnSpc>
              <a:spcBef>
                <a:spcPct val="0"/>
              </a:spcBef>
              <a:spcAft>
                <a:spcPts val="400"/>
              </a:spcAft>
            </a:pPr>
            <a:r>
              <a:rPr lang="fr-FR" sz="43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Flash </a:t>
            </a:r>
            <a:r>
              <a:rPr lang="fr-FR" sz="4300" spc="-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therapy</a:t>
            </a:r>
            <a:r>
              <a:rPr lang="fr-FR" sz="43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vs </a:t>
            </a:r>
            <a:r>
              <a:rPr lang="fr-FR" sz="4300" spc="-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conventional</a:t>
            </a:r>
            <a:r>
              <a:rPr lang="fr-FR" sz="43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? </a:t>
            </a:r>
          </a:p>
          <a:p>
            <a:pPr defTabSz="914400">
              <a:lnSpc>
                <a:spcPct val="65000"/>
              </a:lnSpc>
              <a:spcBef>
                <a:spcPct val="0"/>
              </a:spcBef>
              <a:spcAft>
                <a:spcPts val="400"/>
              </a:spcAft>
            </a:pPr>
            <a:r>
              <a:rPr lang="fr-FR" sz="28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</a:t>
            </a:r>
            <a:r>
              <a:rPr lang="fr-FR" sz="43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fr-FR" sz="36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high doses in a </a:t>
            </a:r>
            <a:r>
              <a:rPr lang="fr-FR" sz="3600" spc="-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very</a:t>
            </a:r>
            <a:r>
              <a:rPr lang="fr-FR" sz="36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short time: </a:t>
            </a:r>
            <a:r>
              <a:rPr lang="fr-FR" sz="3600" spc="-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diamond</a:t>
            </a:r>
            <a:r>
              <a:rPr lang="fr-FR" sz="36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fr-FR" sz="3600" spc="-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beam</a:t>
            </a:r>
            <a:r>
              <a:rPr lang="fr-FR" sz="36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monitoring!</a:t>
            </a:r>
            <a:endParaRPr lang="fr-FR" sz="4300" spc="-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B77ECAD5-1E01-45D1-9CBF-67EF8A1F53EB}"/>
              </a:ext>
            </a:extLst>
          </p:cNvPr>
          <p:cNvSpPr txBox="1"/>
          <p:nvPr/>
        </p:nvSpPr>
        <p:spPr>
          <a:xfrm>
            <a:off x="3069898" y="1381605"/>
            <a:ext cx="3658805" cy="1169551"/>
          </a:xfrm>
          <a:prstGeom prst="rect">
            <a:avLst/>
          </a:prstGeom>
          <a:solidFill>
            <a:srgbClr val="00B0F0">
              <a:alpha val="14000"/>
            </a:srgb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 algn="just">
              <a:buFont typeface="Symbol" panose="05050102010706020507" pitchFamily="18" charset="2"/>
              <a:buChar char="Þ"/>
            </a:pPr>
            <a:r>
              <a:rPr lang="fr-FR" sz="1400" b="1" dirty="0">
                <a:solidFill>
                  <a:srgbClr val="002060"/>
                </a:solidFill>
              </a:rPr>
              <a:t>Short pulses to </a:t>
            </a:r>
            <a:r>
              <a:rPr lang="fr-FR" sz="1400" b="1" dirty="0" err="1">
                <a:solidFill>
                  <a:srgbClr val="002060"/>
                </a:solidFill>
              </a:rPr>
              <a:t>be</a:t>
            </a:r>
            <a:r>
              <a:rPr lang="fr-FR" sz="1400" b="1" dirty="0">
                <a:solidFill>
                  <a:srgbClr val="002060"/>
                </a:solidFill>
              </a:rPr>
              <a:t> </a:t>
            </a:r>
            <a:r>
              <a:rPr lang="fr-FR" sz="1400" b="1" dirty="0" err="1">
                <a:solidFill>
                  <a:srgbClr val="002060"/>
                </a:solidFill>
              </a:rPr>
              <a:t>monitored</a:t>
            </a:r>
            <a:r>
              <a:rPr lang="fr-FR" sz="1400" b="1" dirty="0">
                <a:solidFill>
                  <a:srgbClr val="002060"/>
                </a:solidFill>
              </a:rPr>
              <a:t> </a:t>
            </a:r>
            <a:r>
              <a:rPr lang="fr-FR" sz="1400" dirty="0">
                <a:solidFill>
                  <a:srgbClr val="002060"/>
                </a:solidFill>
              </a:rPr>
              <a:t>at </a:t>
            </a:r>
            <a:r>
              <a:rPr lang="fr-FR" sz="1400" b="1" dirty="0">
                <a:solidFill>
                  <a:srgbClr val="002060"/>
                </a:solidFill>
              </a:rPr>
              <a:t>high beam </a:t>
            </a:r>
            <a:r>
              <a:rPr lang="fr-FR" sz="1400" b="1" dirty="0" err="1">
                <a:solidFill>
                  <a:srgbClr val="002060"/>
                </a:solidFill>
              </a:rPr>
              <a:t>intensity</a:t>
            </a:r>
            <a:r>
              <a:rPr lang="fr-FR" sz="1400" b="1" dirty="0">
                <a:solidFill>
                  <a:srgbClr val="002060"/>
                </a:solidFill>
              </a:rPr>
              <a:t> </a:t>
            </a:r>
            <a:r>
              <a:rPr lang="fr-FR" sz="1400" dirty="0">
                <a:solidFill>
                  <a:srgbClr val="002060"/>
                </a:solidFill>
              </a:rPr>
              <a:t>!</a:t>
            </a:r>
          </a:p>
          <a:p>
            <a:pPr marL="285750" indent="-285750" algn="just">
              <a:buFont typeface="Symbol" panose="05050102010706020507" pitchFamily="18" charset="2"/>
              <a:buChar char="Þ"/>
            </a:pPr>
            <a:r>
              <a:rPr lang="fr-FR" sz="1400" b="1" dirty="0">
                <a:solidFill>
                  <a:srgbClr val="002060"/>
                </a:solidFill>
              </a:rPr>
              <a:t>High </a:t>
            </a:r>
            <a:r>
              <a:rPr lang="fr-FR" sz="1400" b="1" dirty="0" err="1">
                <a:solidFill>
                  <a:srgbClr val="002060"/>
                </a:solidFill>
              </a:rPr>
              <a:t>particle</a:t>
            </a:r>
            <a:r>
              <a:rPr lang="fr-FR" sz="1400" b="1" dirty="0">
                <a:solidFill>
                  <a:srgbClr val="002060"/>
                </a:solidFill>
              </a:rPr>
              <a:t> </a:t>
            </a:r>
            <a:r>
              <a:rPr lang="fr-FR" sz="1400" b="1" dirty="0" err="1">
                <a:solidFill>
                  <a:srgbClr val="002060"/>
                </a:solidFill>
              </a:rPr>
              <a:t>couting</a:t>
            </a:r>
            <a:r>
              <a:rPr lang="fr-FR" sz="1400" b="1" dirty="0">
                <a:solidFill>
                  <a:srgbClr val="002060"/>
                </a:solidFill>
              </a:rPr>
              <a:t> rate </a:t>
            </a:r>
            <a:r>
              <a:rPr lang="fr-FR" sz="1400" b="1" dirty="0" err="1">
                <a:solidFill>
                  <a:srgbClr val="002060"/>
                </a:solidFill>
              </a:rPr>
              <a:t>capabilities</a:t>
            </a:r>
            <a:r>
              <a:rPr lang="fr-FR" sz="1400" b="1" dirty="0">
                <a:solidFill>
                  <a:srgbClr val="002060"/>
                </a:solidFill>
              </a:rPr>
              <a:t> </a:t>
            </a:r>
            <a:r>
              <a:rPr lang="fr-FR" sz="1400" dirty="0">
                <a:solidFill>
                  <a:srgbClr val="002060"/>
                </a:solidFill>
              </a:rPr>
              <a:t>to </a:t>
            </a:r>
            <a:r>
              <a:rPr lang="fr-FR" sz="1400" dirty="0" err="1">
                <a:solidFill>
                  <a:srgbClr val="002060"/>
                </a:solidFill>
              </a:rPr>
              <a:t>be</a:t>
            </a:r>
            <a:r>
              <a:rPr lang="fr-FR" sz="1400" dirty="0">
                <a:solidFill>
                  <a:srgbClr val="002060"/>
                </a:solidFill>
              </a:rPr>
              <a:t> </a:t>
            </a:r>
            <a:r>
              <a:rPr lang="fr-FR" sz="1400" dirty="0" err="1">
                <a:solidFill>
                  <a:srgbClr val="002060"/>
                </a:solidFill>
              </a:rPr>
              <a:t>demonstrated</a:t>
            </a:r>
            <a:endParaRPr lang="fr-FR" sz="1400" dirty="0">
              <a:solidFill>
                <a:srgbClr val="002060"/>
              </a:solidFill>
            </a:endParaRPr>
          </a:p>
          <a:p>
            <a:pPr marL="285750" indent="-285750" algn="just">
              <a:buFont typeface="Symbol" panose="05050102010706020507" pitchFamily="18" charset="2"/>
              <a:buChar char="Þ"/>
            </a:pPr>
            <a:r>
              <a:rPr lang="fr-FR" sz="1400" b="1" dirty="0">
                <a:solidFill>
                  <a:srgbClr val="002060"/>
                </a:solidFill>
              </a:rPr>
              <a:t>Bunch or train of </a:t>
            </a:r>
            <a:r>
              <a:rPr lang="fr-FR" sz="1400" b="1" dirty="0" err="1">
                <a:solidFill>
                  <a:srgbClr val="002060"/>
                </a:solidFill>
              </a:rPr>
              <a:t>bunches</a:t>
            </a:r>
            <a:r>
              <a:rPr lang="fr-FR" sz="1400" b="1" dirty="0">
                <a:solidFill>
                  <a:srgbClr val="002060"/>
                </a:solidFill>
              </a:rPr>
              <a:t> time </a:t>
            </a:r>
            <a:r>
              <a:rPr lang="fr-FR" sz="1400" b="1" dirty="0" err="1">
                <a:solidFill>
                  <a:srgbClr val="002060"/>
                </a:solidFill>
              </a:rPr>
              <a:t>stamps</a:t>
            </a:r>
            <a:r>
              <a:rPr lang="fr-FR" sz="14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DC3B4BDE-EA1D-408D-BED3-1263119A24D7}"/>
              </a:ext>
            </a:extLst>
          </p:cNvPr>
          <p:cNvSpPr txBox="1"/>
          <p:nvPr/>
        </p:nvSpPr>
        <p:spPr>
          <a:xfrm>
            <a:off x="167820" y="1465437"/>
            <a:ext cx="2781109" cy="861774"/>
          </a:xfrm>
          <a:prstGeom prst="rect">
            <a:avLst/>
          </a:prstGeom>
          <a:solidFill>
            <a:srgbClr val="FFFFDB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b="1" dirty="0" err="1">
                <a:solidFill>
                  <a:srgbClr val="002060"/>
                </a:solidFill>
              </a:rPr>
              <a:t>Conventional</a:t>
            </a:r>
            <a:r>
              <a:rPr lang="fr-FR" sz="1600" b="1" dirty="0">
                <a:solidFill>
                  <a:srgbClr val="002060"/>
                </a:solidFill>
              </a:rPr>
              <a:t> </a:t>
            </a:r>
            <a:r>
              <a:rPr lang="fr-FR" sz="1600" dirty="0">
                <a:solidFill>
                  <a:srgbClr val="002060"/>
                </a:solidFill>
              </a:rPr>
              <a:t>X-rays </a:t>
            </a:r>
          </a:p>
          <a:p>
            <a:r>
              <a:rPr lang="fr-FR" sz="1600" dirty="0">
                <a:solidFill>
                  <a:srgbClr val="002060"/>
                </a:solidFill>
              </a:rPr>
              <a:t>or </a:t>
            </a:r>
            <a:r>
              <a:rPr lang="fr-FR" sz="1600" dirty="0" err="1">
                <a:solidFill>
                  <a:srgbClr val="002060"/>
                </a:solidFill>
              </a:rPr>
              <a:t>hadrontherapy</a:t>
            </a:r>
            <a:r>
              <a:rPr lang="fr-FR" sz="1600" dirty="0">
                <a:solidFill>
                  <a:srgbClr val="002060"/>
                </a:solidFill>
              </a:rPr>
              <a:t>   </a:t>
            </a:r>
            <a:r>
              <a:rPr lang="fr-FR" sz="1600" dirty="0">
                <a:solidFill>
                  <a:srgbClr val="002060"/>
                </a:solidFill>
                <a:sym typeface="Wingdings" panose="05000000000000000000" pitchFamily="2" charset="2"/>
              </a:rPr>
              <a:t> </a:t>
            </a:r>
            <a:r>
              <a:rPr lang="fr-FR" sz="1600" b="1" dirty="0">
                <a:solidFill>
                  <a:srgbClr val="002060"/>
                </a:solidFill>
              </a:rPr>
              <a:t>Gy/mn</a:t>
            </a:r>
          </a:p>
          <a:p>
            <a:r>
              <a:rPr lang="fr-FR" sz="1600" b="1" dirty="0">
                <a:solidFill>
                  <a:srgbClr val="002060"/>
                </a:solidFill>
              </a:rPr>
              <a:t>Flash</a:t>
            </a:r>
            <a:r>
              <a:rPr lang="fr-FR" sz="1600" dirty="0">
                <a:solidFill>
                  <a:srgbClr val="002060"/>
                </a:solidFill>
              </a:rPr>
              <a:t> </a:t>
            </a:r>
            <a:r>
              <a:rPr lang="fr-FR" sz="1600" dirty="0" err="1">
                <a:solidFill>
                  <a:srgbClr val="002060"/>
                </a:solidFill>
              </a:rPr>
              <a:t>therapies</a:t>
            </a:r>
            <a:r>
              <a:rPr lang="fr-FR" sz="1600" dirty="0">
                <a:solidFill>
                  <a:srgbClr val="002060"/>
                </a:solidFill>
              </a:rPr>
              <a:t>       </a:t>
            </a:r>
            <a:r>
              <a:rPr lang="fr-FR" sz="1600" dirty="0">
                <a:solidFill>
                  <a:srgbClr val="002060"/>
                </a:solidFill>
                <a:sym typeface="Wingdings" panose="05000000000000000000" pitchFamily="2" charset="2"/>
              </a:rPr>
              <a:t> </a:t>
            </a:r>
            <a:r>
              <a:rPr lang="fr-FR" sz="1600" b="1" dirty="0">
                <a:solidFill>
                  <a:srgbClr val="002060"/>
                </a:solidFill>
              </a:rPr>
              <a:t>100 Gy/s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6DB6D1FB-0C94-45F0-829F-749665D09F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300" y="4247623"/>
            <a:ext cx="5128044" cy="2176802"/>
          </a:xfrm>
          <a:prstGeom prst="rect">
            <a:avLst/>
          </a:prstGeom>
        </p:spPr>
      </p:pic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618C360F-4710-4C94-AF67-35284A0CBC02}"/>
              </a:ext>
            </a:extLst>
          </p:cNvPr>
          <p:cNvCxnSpPr>
            <a:cxnSpLocks/>
          </p:cNvCxnSpPr>
          <p:nvPr/>
        </p:nvCxnSpPr>
        <p:spPr>
          <a:xfrm flipH="1">
            <a:off x="9174427" y="1189762"/>
            <a:ext cx="1149889" cy="4900153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Home page">
            <a:extLst>
              <a:ext uri="{FF2B5EF4-FFF2-40B4-BE49-F238E27FC236}">
                <a16:creationId xmlns:a16="http://schemas.microsoft.com/office/drawing/2014/main" id="{503C19F8-69DE-4EA8-BB23-C0F88113F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3" y="5200522"/>
            <a:ext cx="734803" cy="172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49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4" dur="1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0.00026 -0.1382 " pathEditMode="relative" rAng="0" ptsTypes="AA">
                                      <p:cBhvr>
                                        <p:cTn id="56" dur="1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  <p:bldP spid="11" grpId="1" animBg="1"/>
      <p:bldP spid="12" grpId="0" animBg="1"/>
      <p:bldP spid="12" grpId="1" animBg="1"/>
      <p:bldP spid="18" grpId="0"/>
      <p:bldP spid="21" grpId="0"/>
      <p:bldP spid="23" grpId="0"/>
      <p:bldP spid="24" grpId="0"/>
      <p:bldP spid="3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180B2F7-3908-4C47-9E80-90065984D27F}"/>
              </a:ext>
            </a:extLst>
          </p:cNvPr>
          <p:cNvSpPr/>
          <p:nvPr/>
        </p:nvSpPr>
        <p:spPr>
          <a:xfrm>
            <a:off x="10155" y="1409726"/>
            <a:ext cx="12181845" cy="608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C7931E2-A656-4502-B7BA-F18E70AF6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5D04-525B-4937-AC1B-BFCB89383A78}" type="slidenum">
              <a:rPr lang="fr-FR" smtClean="0"/>
              <a:t>4</a:t>
            </a:fld>
            <a:endParaRPr lang="fr-FR"/>
          </a:p>
        </p:txBody>
      </p:sp>
      <p:pic>
        <p:nvPicPr>
          <p:cNvPr id="10" name="Picture 2" descr="Cyclotron ARRONAX — Wikipédia">
            <a:extLst>
              <a:ext uri="{FF2B5EF4-FFF2-40B4-BE49-F238E27FC236}">
                <a16:creationId xmlns:a16="http://schemas.microsoft.com/office/drawing/2014/main" id="{EB672FC2-9753-4943-BE6A-28027CC674B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698" y="242479"/>
            <a:ext cx="4934622" cy="324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F1209F0-B2AF-427B-A632-627C7D6F85B2}"/>
              </a:ext>
            </a:extLst>
          </p:cNvPr>
          <p:cNvSpPr txBox="1"/>
          <p:nvPr/>
        </p:nvSpPr>
        <p:spPr>
          <a:xfrm>
            <a:off x="0" y="4975832"/>
            <a:ext cx="9994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68 MeV proton / 70 MeV alpha </a:t>
            </a:r>
            <a:r>
              <a:rPr lang="fr-FR" dirty="0" err="1"/>
              <a:t>particles</a:t>
            </a:r>
            <a:r>
              <a:rPr lang="fr-FR" dirty="0"/>
              <a:t> cyclotron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Beam </a:t>
            </a:r>
            <a:r>
              <a:rPr lang="fr-FR" dirty="0" err="1"/>
              <a:t>intensity</a:t>
            </a:r>
            <a:r>
              <a:rPr lang="fr-FR" dirty="0"/>
              <a:t> up to 20 µA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Continuous</a:t>
            </a:r>
            <a:r>
              <a:rPr lang="fr-FR" dirty="0"/>
              <a:t> or pulse mode beam </a:t>
            </a:r>
            <a:r>
              <a:rPr lang="fr-FR" dirty="0" err="1"/>
              <a:t>delivery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tunable</a:t>
            </a:r>
            <a:r>
              <a:rPr lang="fr-FR" dirty="0"/>
              <a:t> </a:t>
            </a:r>
            <a:r>
              <a:rPr lang="fr-FR" dirty="0" err="1"/>
              <a:t>dt</a:t>
            </a:r>
            <a:r>
              <a:rPr lang="fr-FR" dirty="0"/>
              <a:t> and dit time duration</a:t>
            </a:r>
            <a:endParaRPr lang="fr-FR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Bunch</a:t>
            </a:r>
            <a:r>
              <a:rPr lang="fr-FR" dirty="0"/>
              <a:t> : 4ns ON, 29ns OFF (f = 30,45 MHz)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3918AE6-175D-4E25-B7D0-BC4271DD4A9A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6" r="2682" b="4928"/>
          <a:stretch/>
        </p:blipFill>
        <p:spPr bwMode="auto">
          <a:xfrm>
            <a:off x="6488279" y="3683622"/>
            <a:ext cx="5156578" cy="15798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841DC66D-9D7C-4C4E-9A8F-2C008FB7618C}"/>
              </a:ext>
            </a:extLst>
          </p:cNvPr>
          <p:cNvSpPr txBox="1"/>
          <p:nvPr/>
        </p:nvSpPr>
        <p:spPr>
          <a:xfrm>
            <a:off x="7802027" y="5331582"/>
            <a:ext cx="4196862" cy="929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ctr">
              <a:lnSpc>
                <a:spcPct val="115000"/>
              </a:lnSpc>
              <a:spcAft>
                <a:spcPts val="600"/>
              </a:spcAft>
            </a:pPr>
            <a:r>
              <a:rPr lang="en-US" sz="1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Source: The pulsing chopper-based system of the ARRONAX C70XP Cyclotron, Poirier et al., International Particle Accelerator Conference, 2019. </a:t>
            </a:r>
            <a:r>
              <a:rPr lang="fr-FR" sz="1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URL </a:t>
            </a:r>
            <a:r>
              <a:rPr lang="fr-FR" sz="1200" u="sng" dirty="0">
                <a:solidFill>
                  <a:srgbClr val="0563C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https://doi.org/10.18429/JACoW-IPAC2019-TUPTS008</a:t>
            </a:r>
            <a:endParaRPr lang="fr-FR" sz="1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58F68E13-E8FC-42DE-A7CF-9FE66012D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Molle Robin - AG GDR MI2B 2023</a:t>
            </a:r>
            <a:endParaRPr lang="fr-FR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D3B75DDB-441D-485B-B2C5-8AFFC9EA0E2B}"/>
              </a:ext>
            </a:extLst>
          </p:cNvPr>
          <p:cNvSpPr txBox="1">
            <a:spLocks/>
          </p:cNvSpPr>
          <p:nvPr/>
        </p:nvSpPr>
        <p:spPr>
          <a:xfrm>
            <a:off x="263770" y="209261"/>
            <a:ext cx="10058400" cy="6021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ARRONAX cyclotron (France)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62E4ECE-0032-4296-A607-D818B50FF2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6000" contrast="-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043" r="7410" b="9942"/>
          <a:stretch/>
        </p:blipFill>
        <p:spPr>
          <a:xfrm>
            <a:off x="215671" y="1010267"/>
            <a:ext cx="6172249" cy="385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796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E4F0F879-95F1-40F8-B108-91F141F195DC}"/>
              </a:ext>
            </a:extLst>
          </p:cNvPr>
          <p:cNvSpPr/>
          <p:nvPr/>
        </p:nvSpPr>
        <p:spPr>
          <a:xfrm>
            <a:off x="10155" y="1409726"/>
            <a:ext cx="12181845" cy="608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CB7B437-5DFC-4539-A74D-B4A18E2D33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6" r="16420"/>
          <a:stretch/>
        </p:blipFill>
        <p:spPr>
          <a:xfrm>
            <a:off x="6934379" y="64412"/>
            <a:ext cx="2134859" cy="419689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6705DDB-5698-4387-BD1E-2E59F4C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5D04-525B-4937-AC1B-BFCB89383A78}" type="slidenum">
              <a:rPr lang="fr-FR" smtClean="0"/>
              <a:t>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7B96E14-AE0B-40FD-AC2B-88CA9EAF9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Molle Robin - AG GDR MI2B 2023</a:t>
            </a:r>
            <a:endParaRPr lang="fr-FR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D044F36F-074B-4CF3-9DF9-5C410A6EF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770" y="780443"/>
            <a:ext cx="5468796" cy="3076198"/>
          </a:xfrm>
          <a:prstGeom prst="rect">
            <a:avLst/>
          </a:prstGeom>
        </p:spPr>
      </p:pic>
      <p:sp>
        <p:nvSpPr>
          <p:cNvPr id="25" name="Titre 1">
            <a:extLst>
              <a:ext uri="{FF2B5EF4-FFF2-40B4-BE49-F238E27FC236}">
                <a16:creationId xmlns:a16="http://schemas.microsoft.com/office/drawing/2014/main" id="{06F214C1-BFA4-450B-B4C1-A36BAC5C6B2C}"/>
              </a:ext>
            </a:extLst>
          </p:cNvPr>
          <p:cNvSpPr txBox="1">
            <a:spLocks/>
          </p:cNvSpPr>
          <p:nvPr/>
        </p:nvSpPr>
        <p:spPr>
          <a:xfrm>
            <a:off x="263770" y="209261"/>
            <a:ext cx="10058400" cy="6021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/>
              <a:t>Experimental</a:t>
            </a:r>
            <a:r>
              <a:rPr lang="fr-FR" dirty="0"/>
              <a:t> </a:t>
            </a:r>
            <a:r>
              <a:rPr lang="fr-FR" dirty="0" err="1"/>
              <a:t>set-up</a:t>
            </a:r>
            <a:endParaRPr lang="fr-FR" dirty="0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014EEEE3-5D6B-4367-ABE3-232E0C0AFA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8" t="26358" r="24874" b="15644"/>
          <a:stretch/>
        </p:blipFill>
        <p:spPr>
          <a:xfrm>
            <a:off x="3787719" y="4281272"/>
            <a:ext cx="1634267" cy="1810378"/>
          </a:xfrm>
          <a:prstGeom prst="rect">
            <a:avLst/>
          </a:prstGeom>
        </p:spPr>
      </p:pic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E282CC6A-9DA3-4969-8A53-52E757519542}"/>
              </a:ext>
            </a:extLst>
          </p:cNvPr>
          <p:cNvCxnSpPr>
            <a:cxnSpLocks/>
          </p:cNvCxnSpPr>
          <p:nvPr/>
        </p:nvCxnSpPr>
        <p:spPr>
          <a:xfrm flipV="1">
            <a:off x="5241701" y="5648452"/>
            <a:ext cx="934210" cy="1549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19EC838D-AB87-4A78-A936-D40986F7297C}"/>
              </a:ext>
            </a:extLst>
          </p:cNvPr>
          <p:cNvCxnSpPr>
            <a:cxnSpLocks/>
          </p:cNvCxnSpPr>
          <p:nvPr/>
        </p:nvCxnSpPr>
        <p:spPr>
          <a:xfrm>
            <a:off x="5303948" y="5942077"/>
            <a:ext cx="85000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>
            <a:extLst>
              <a:ext uri="{FF2B5EF4-FFF2-40B4-BE49-F238E27FC236}">
                <a16:creationId xmlns:a16="http://schemas.microsoft.com/office/drawing/2014/main" id="{123E0331-BCFB-49C1-9E8C-B917C716BCF4}"/>
              </a:ext>
            </a:extLst>
          </p:cNvPr>
          <p:cNvSpPr txBox="1"/>
          <p:nvPr/>
        </p:nvSpPr>
        <p:spPr>
          <a:xfrm>
            <a:off x="6153953" y="5757641"/>
            <a:ext cx="1680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Voltage </a:t>
            </a:r>
            <a:r>
              <a:rPr lang="fr-FR" dirty="0" err="1"/>
              <a:t>bias</a:t>
            </a:r>
            <a:endParaRPr lang="fr-FR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3651764E-C35D-4233-BAD9-30B5C9C6FC7E}"/>
              </a:ext>
            </a:extLst>
          </p:cNvPr>
          <p:cNvSpPr txBox="1"/>
          <p:nvPr/>
        </p:nvSpPr>
        <p:spPr>
          <a:xfrm>
            <a:off x="6153953" y="5448274"/>
            <a:ext cx="1680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Oscilloscope </a:t>
            </a: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ECC35B74-B11D-434D-A274-C186514878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463"/>
          <a:stretch/>
        </p:blipFill>
        <p:spPr>
          <a:xfrm>
            <a:off x="0" y="3783513"/>
            <a:ext cx="3670971" cy="257721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FD6295A-7570-4823-8151-2C59D3FE6714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6" r="2682" b="4928"/>
          <a:stretch/>
        </p:blipFill>
        <p:spPr bwMode="auto">
          <a:xfrm>
            <a:off x="4175863" y="1910654"/>
            <a:ext cx="2184040" cy="6691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F4DA46B-DB7F-4F69-B58B-6F0356891E4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"/>
          <a:stretch/>
        </p:blipFill>
        <p:spPr>
          <a:xfrm>
            <a:off x="9069238" y="63060"/>
            <a:ext cx="3055927" cy="419959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9F7E4E61-34EB-4E7E-B87C-11E28168845E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7470870" y="3121572"/>
            <a:ext cx="363776" cy="170595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F72B1E41-4FD0-4F2F-96DD-DAD55488749A}"/>
              </a:ext>
            </a:extLst>
          </p:cNvPr>
          <p:cNvCxnSpPr>
            <a:cxnSpLocks/>
            <a:stCxn id="33" idx="0"/>
          </p:cNvCxnSpPr>
          <p:nvPr/>
        </p:nvCxnSpPr>
        <p:spPr>
          <a:xfrm flipH="1" flipV="1">
            <a:off x="8142795" y="2505025"/>
            <a:ext cx="1070888" cy="230946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09427EFE-1B33-4D5F-9983-38979D449DE2}"/>
              </a:ext>
            </a:extLst>
          </p:cNvPr>
          <p:cNvCxnSpPr>
            <a:cxnSpLocks/>
            <a:stCxn id="33" idx="0"/>
          </p:cNvCxnSpPr>
          <p:nvPr/>
        </p:nvCxnSpPr>
        <p:spPr>
          <a:xfrm flipV="1">
            <a:off x="9213683" y="1809881"/>
            <a:ext cx="1127897" cy="30046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C119F7B9-DA6B-49B7-8BFE-BCA1421C7123}"/>
              </a:ext>
            </a:extLst>
          </p:cNvPr>
          <p:cNvSpPr txBox="1"/>
          <p:nvPr/>
        </p:nvSpPr>
        <p:spPr>
          <a:xfrm>
            <a:off x="6844072" y="4827529"/>
            <a:ext cx="1253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Diamants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E1AB547A-1CB3-4016-AEF4-F75CA658F471}"/>
              </a:ext>
            </a:extLst>
          </p:cNvPr>
          <p:cNvSpPr txBox="1"/>
          <p:nvPr/>
        </p:nvSpPr>
        <p:spPr>
          <a:xfrm>
            <a:off x="8280814" y="4814487"/>
            <a:ext cx="1865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Collimateur 3 mm</a:t>
            </a:r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DF522CDF-B008-441A-B012-2F19945FDFF3}"/>
              </a:ext>
            </a:extLst>
          </p:cNvPr>
          <p:cNvCxnSpPr>
            <a:cxnSpLocks/>
            <a:stCxn id="40" idx="0"/>
          </p:cNvCxnSpPr>
          <p:nvPr/>
        </p:nvCxnSpPr>
        <p:spPr>
          <a:xfrm flipH="1" flipV="1">
            <a:off x="10341580" y="2743200"/>
            <a:ext cx="788166" cy="207128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>
            <a:extLst>
              <a:ext uri="{FF2B5EF4-FFF2-40B4-BE49-F238E27FC236}">
                <a16:creationId xmlns:a16="http://schemas.microsoft.com/office/drawing/2014/main" id="{C2C47F39-8C0F-4E5A-A3D8-D7530038B0F5}"/>
              </a:ext>
            </a:extLst>
          </p:cNvPr>
          <p:cNvSpPr txBox="1"/>
          <p:nvPr/>
        </p:nvSpPr>
        <p:spPr>
          <a:xfrm>
            <a:off x="10083879" y="4814487"/>
            <a:ext cx="2091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Collimateur 1 mm</a:t>
            </a:r>
          </a:p>
        </p:txBody>
      </p:sp>
    </p:spTree>
    <p:extLst>
      <p:ext uri="{BB962C8B-B14F-4D97-AF65-F5344CB8AC3E}">
        <p14:creationId xmlns:p14="http://schemas.microsoft.com/office/powerpoint/2010/main" val="85051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351526C-D4F2-42E5-9D7A-B18C485E0B6A}"/>
              </a:ext>
            </a:extLst>
          </p:cNvPr>
          <p:cNvSpPr/>
          <p:nvPr/>
        </p:nvSpPr>
        <p:spPr>
          <a:xfrm>
            <a:off x="0" y="1366326"/>
            <a:ext cx="12181845" cy="608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AEF49CE-BDDA-408E-9E84-A36992457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Molle Robin - AG GDR MI2B 2023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7E69505-F5B7-4B59-8698-4F9F8C3C8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5D04-525B-4937-AC1B-BFCB89383A78}" type="slidenum">
              <a:rPr lang="fr-FR" smtClean="0"/>
              <a:t>6</a:t>
            </a:fld>
            <a:endParaRPr lang="fr-FR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9D58CC7D-0E45-4B71-A850-0339616AF515}"/>
              </a:ext>
            </a:extLst>
          </p:cNvPr>
          <p:cNvSpPr txBox="1">
            <a:spLocks/>
          </p:cNvSpPr>
          <p:nvPr/>
        </p:nvSpPr>
        <p:spPr>
          <a:xfrm>
            <a:off x="263770" y="209261"/>
            <a:ext cx="10058400" cy="6021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Diamond </a:t>
            </a:r>
            <a:r>
              <a:rPr lang="fr-FR" dirty="0" err="1"/>
              <a:t>response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proton flux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72FFD26-6A98-4EEE-9465-B26007B93F24}"/>
              </a:ext>
            </a:extLst>
          </p:cNvPr>
          <p:cNvSpPr txBox="1"/>
          <p:nvPr/>
        </p:nvSpPr>
        <p:spPr>
          <a:xfrm>
            <a:off x="7407828" y="920031"/>
            <a:ext cx="3505572" cy="646331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/>
              <a:t>For </a:t>
            </a:r>
            <a:r>
              <a:rPr lang="fr-FR" dirty="0" err="1"/>
              <a:t>each</a:t>
            </a:r>
            <a:r>
              <a:rPr lang="fr-FR" dirty="0"/>
              <a:t> </a:t>
            </a:r>
            <a:r>
              <a:rPr lang="fr-FR" dirty="0" err="1"/>
              <a:t>beam</a:t>
            </a:r>
            <a:r>
              <a:rPr lang="fr-FR" dirty="0"/>
              <a:t> </a:t>
            </a:r>
            <a:r>
              <a:rPr lang="fr-FR" dirty="0" err="1"/>
              <a:t>intensity</a:t>
            </a:r>
            <a:r>
              <a:rPr lang="fr-FR" dirty="0"/>
              <a:t>:</a:t>
            </a:r>
          </a:p>
          <a:p>
            <a:pPr algn="ctr"/>
            <a:r>
              <a:rPr lang="fr-FR" dirty="0"/>
              <a:t>1 train of 50 µs of 68 MeV protons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D0E0CD0-2215-4E04-8D53-97A35B0705C6}"/>
              </a:ext>
            </a:extLst>
          </p:cNvPr>
          <p:cNvSpPr txBox="1"/>
          <p:nvPr/>
        </p:nvSpPr>
        <p:spPr>
          <a:xfrm>
            <a:off x="6809337" y="2667592"/>
            <a:ext cx="4772246" cy="1754326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fr-FR" dirty="0"/>
              <a:t>Saturation </a:t>
            </a:r>
            <a:r>
              <a:rPr lang="fr-FR" dirty="0" err="1"/>
              <a:t>effect</a:t>
            </a:r>
            <a:r>
              <a:rPr lang="fr-FR" dirty="0"/>
              <a:t> for </a:t>
            </a:r>
            <a:r>
              <a:rPr lang="fr-FR" dirty="0" err="1"/>
              <a:t>higher</a:t>
            </a:r>
            <a:r>
              <a:rPr lang="fr-FR" dirty="0"/>
              <a:t> fluxes 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dirty="0"/>
              <a:t>at high flux, an </a:t>
            </a:r>
            <a:r>
              <a:rPr lang="fr-FR" dirty="0" err="1"/>
              <a:t>amount</a:t>
            </a:r>
            <a:r>
              <a:rPr lang="fr-FR" dirty="0"/>
              <a:t> of e-h pairs </a:t>
            </a:r>
            <a:r>
              <a:rPr lang="fr-FR" dirty="0" err="1"/>
              <a:t>created</a:t>
            </a:r>
            <a:endParaRPr lang="fr-FR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dirty="0"/>
              <a:t>can </a:t>
            </a:r>
            <a:r>
              <a:rPr lang="fr-FR" dirty="0" err="1"/>
              <a:t>disturb</a:t>
            </a:r>
            <a:r>
              <a:rPr lang="fr-FR" dirty="0"/>
              <a:t> the </a:t>
            </a:r>
            <a:r>
              <a:rPr lang="fr-FR" dirty="0" err="1"/>
              <a:t>electric</a:t>
            </a:r>
            <a:r>
              <a:rPr lang="fr-FR" dirty="0"/>
              <a:t> </a:t>
            </a:r>
            <a:r>
              <a:rPr lang="fr-FR" dirty="0" err="1"/>
              <a:t>field</a:t>
            </a:r>
            <a:r>
              <a:rPr lang="fr-FR" dirty="0"/>
              <a:t> </a:t>
            </a:r>
            <a:r>
              <a:rPr lang="fr-FR" dirty="0" err="1"/>
              <a:t>applied</a:t>
            </a:r>
            <a:endParaRPr lang="fr-FR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dirty="0" err="1"/>
              <a:t>lifetime</a:t>
            </a:r>
            <a:r>
              <a:rPr lang="fr-FR" dirty="0"/>
              <a:t> of e-h in </a:t>
            </a:r>
            <a:r>
              <a:rPr lang="fr-FR" dirty="0" err="1"/>
              <a:t>diamond</a:t>
            </a:r>
            <a:r>
              <a:rPr lang="fr-FR" dirty="0"/>
              <a:t> longer</a:t>
            </a:r>
          </a:p>
          <a:p>
            <a:pPr algn="just"/>
            <a:r>
              <a:rPr lang="fr-FR" dirty="0">
                <a:sym typeface="Wingdings" panose="05000000000000000000" pitchFamily="2" charset="2"/>
              </a:rPr>
              <a:t> more </a:t>
            </a:r>
            <a:r>
              <a:rPr lang="fr-FR" dirty="0" err="1">
                <a:sym typeface="Wingdings" panose="05000000000000000000" pitchFamily="2" charset="2"/>
              </a:rPr>
              <a:t>risk</a:t>
            </a:r>
            <a:r>
              <a:rPr lang="fr-FR" dirty="0">
                <a:sym typeface="Wingdings" panose="05000000000000000000" pitchFamily="2" charset="2"/>
              </a:rPr>
              <a:t> of </a:t>
            </a:r>
            <a:r>
              <a:rPr lang="fr-FR" dirty="0" err="1">
                <a:sym typeface="Wingdings" panose="05000000000000000000" pitchFamily="2" charset="2"/>
              </a:rPr>
              <a:t>trapping</a:t>
            </a:r>
            <a:r>
              <a:rPr lang="fr-FR" dirty="0">
                <a:sym typeface="Wingdings" panose="05000000000000000000" pitchFamily="2" charset="2"/>
              </a:rPr>
              <a:t> and </a:t>
            </a:r>
            <a:r>
              <a:rPr lang="fr-FR" dirty="0" err="1">
                <a:sym typeface="Wingdings" panose="05000000000000000000" pitchFamily="2" charset="2"/>
              </a:rPr>
              <a:t>recombination</a:t>
            </a:r>
            <a:endParaRPr lang="fr-FR" dirty="0">
              <a:sym typeface="Wingdings" panose="05000000000000000000" pitchFamily="2" charset="2"/>
            </a:endParaRPr>
          </a:p>
          <a:p>
            <a:pPr algn="just"/>
            <a:r>
              <a:rPr lang="fr-FR" dirty="0">
                <a:sym typeface="Wingdings" panose="05000000000000000000" pitchFamily="2" charset="2"/>
              </a:rPr>
              <a:t> saturation </a:t>
            </a:r>
            <a:r>
              <a:rPr lang="fr-FR" dirty="0" err="1">
                <a:sym typeface="Wingdings" panose="05000000000000000000" pitchFamily="2" charset="2"/>
              </a:rPr>
              <a:t>effect</a:t>
            </a:r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90F0D1F-0189-418E-86EC-77C6CC3B4A52}"/>
              </a:ext>
            </a:extLst>
          </p:cNvPr>
          <p:cNvSpPr txBox="1"/>
          <p:nvPr/>
        </p:nvSpPr>
        <p:spPr>
          <a:xfrm>
            <a:off x="7407828" y="1775002"/>
            <a:ext cx="3575264" cy="646331"/>
          </a:xfrm>
          <a:prstGeom prst="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/>
              <a:t>Linearity of sCVD </a:t>
            </a:r>
            <a:r>
              <a:rPr lang="fr-FR" dirty="0" err="1"/>
              <a:t>diamond</a:t>
            </a:r>
            <a:r>
              <a:rPr lang="fr-FR" dirty="0"/>
              <a:t> </a:t>
            </a:r>
            <a:r>
              <a:rPr lang="fr-FR" dirty="0" err="1"/>
              <a:t>until</a:t>
            </a:r>
            <a:r>
              <a:rPr lang="fr-FR" dirty="0"/>
              <a:t> a flux of ~2.5</a:t>
            </a:r>
            <a:r>
              <a:rPr lang="fr-FR" baseline="30000" dirty="0"/>
              <a:t>E</a:t>
            </a:r>
            <a:r>
              <a:rPr lang="fr-FR" dirty="0"/>
              <a:t>13 p/cm²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61C74A19-1990-444C-8A65-0D14B31329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25" t="4941" r="7286" b="4000"/>
          <a:stretch/>
        </p:blipFill>
        <p:spPr>
          <a:xfrm>
            <a:off x="681839" y="724987"/>
            <a:ext cx="5339978" cy="559743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68F283-85D0-4699-A019-A9F938C03B16}"/>
              </a:ext>
            </a:extLst>
          </p:cNvPr>
          <p:cNvSpPr/>
          <p:nvPr/>
        </p:nvSpPr>
        <p:spPr>
          <a:xfrm>
            <a:off x="1267691" y="1447801"/>
            <a:ext cx="699653" cy="3692888"/>
          </a:xfrm>
          <a:prstGeom prst="rect">
            <a:avLst/>
          </a:prstGeom>
          <a:solidFill>
            <a:srgbClr val="FEFC96">
              <a:alpha val="26000"/>
            </a:srgbClr>
          </a:solidFill>
          <a:ln>
            <a:noFill/>
          </a:ln>
          <a:effectLst>
            <a:outerShdw dist="508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05EC18F-87A4-4AA6-A861-F292C74275AF}"/>
              </a:ext>
            </a:extLst>
          </p:cNvPr>
          <p:cNvSpPr txBox="1"/>
          <p:nvPr/>
        </p:nvSpPr>
        <p:spPr>
          <a:xfrm>
            <a:off x="1267691" y="2935669"/>
            <a:ext cx="699653" cy="369332"/>
          </a:xfrm>
          <a:prstGeom prst="rect">
            <a:avLst/>
          </a:prstGeom>
          <a:solidFill>
            <a:srgbClr val="FFFFDB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>
                <a:solidFill>
                  <a:srgbClr val="002060"/>
                </a:solidFill>
              </a:rPr>
              <a:t>Flash : </a:t>
            </a:r>
            <a:r>
              <a:rPr lang="fr-FR" sz="900" dirty="0">
                <a:solidFill>
                  <a:srgbClr val="002060"/>
                </a:solidFill>
              </a:rPr>
              <a:t>&gt;100 Gy/s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DEF65C5-79C7-43FC-93D6-EE8C20EE574A}"/>
              </a:ext>
            </a:extLst>
          </p:cNvPr>
          <p:cNvSpPr txBox="1"/>
          <p:nvPr/>
        </p:nvSpPr>
        <p:spPr>
          <a:xfrm>
            <a:off x="6809337" y="4668177"/>
            <a:ext cx="4772246" cy="1277273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J"/>
            </a:pPr>
            <a:r>
              <a:rPr lang="fr-FR" dirty="0">
                <a:solidFill>
                  <a:srgbClr val="00B050"/>
                </a:solidFill>
                <a:sym typeface="Wingdings" panose="05000000000000000000" pitchFamily="2" charset="2"/>
              </a:rPr>
              <a:t>for </a:t>
            </a:r>
            <a:r>
              <a:rPr lang="fr-FR" dirty="0" err="1">
                <a:solidFill>
                  <a:srgbClr val="00B050"/>
                </a:solidFill>
                <a:sym typeface="Wingdings" panose="05000000000000000000" pitchFamily="2" charset="2"/>
              </a:rPr>
              <a:t>beam</a:t>
            </a:r>
            <a:r>
              <a:rPr lang="fr-FR" dirty="0">
                <a:solidFill>
                  <a:srgbClr val="00B050"/>
                </a:solidFill>
                <a:sym typeface="Wingdings" panose="05000000000000000000" pitchFamily="2" charset="2"/>
              </a:rPr>
              <a:t> monitoring in FLASH conditions</a:t>
            </a:r>
          </a:p>
          <a:p>
            <a:pPr algn="just"/>
            <a:r>
              <a:rPr lang="fr-FR" dirty="0" err="1">
                <a:sym typeface="Wingdings" panose="05000000000000000000" pitchFamily="2" charset="2"/>
              </a:rPr>
              <a:t>What</a:t>
            </a:r>
            <a:r>
              <a:rPr lang="fr-FR" dirty="0">
                <a:sym typeface="Wingdings" panose="05000000000000000000" pitchFamily="2" charset="2"/>
              </a:rPr>
              <a:t> about </a:t>
            </a:r>
            <a:r>
              <a:rPr lang="fr-FR" dirty="0" err="1">
                <a:sym typeface="Wingdings" panose="05000000000000000000" pitchFamily="2" charset="2"/>
              </a:rPr>
              <a:t>lifetime</a:t>
            </a:r>
            <a:r>
              <a:rPr lang="fr-FR" dirty="0">
                <a:sym typeface="Wingdings" panose="05000000000000000000" pitchFamily="2" charset="2"/>
              </a:rPr>
              <a:t> of the detector? </a:t>
            </a:r>
          </a:p>
          <a:p>
            <a:pPr lvl="1" algn="just"/>
            <a:r>
              <a:rPr lang="fr-FR" dirty="0">
                <a:sym typeface="Wingdings" panose="05000000000000000000" pitchFamily="2" charset="2"/>
              </a:rPr>
              <a:t> </a:t>
            </a:r>
            <a:r>
              <a:rPr lang="fr-FR" dirty="0" err="1">
                <a:solidFill>
                  <a:srgbClr val="FF0000"/>
                </a:solidFill>
                <a:sym typeface="Wingdings" panose="05000000000000000000" pitchFamily="2" charset="2"/>
              </a:rPr>
              <a:t>towards</a:t>
            </a:r>
            <a:r>
              <a:rPr lang="fr-FR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fr-FR" dirty="0" err="1">
                <a:solidFill>
                  <a:srgbClr val="FF0000"/>
                </a:solidFill>
                <a:sym typeface="Wingdings" panose="05000000000000000000" pitchFamily="2" charset="2"/>
              </a:rPr>
              <a:t>aging</a:t>
            </a:r>
            <a:r>
              <a:rPr lang="fr-FR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fr-FR" dirty="0" err="1">
                <a:solidFill>
                  <a:srgbClr val="FF0000"/>
                </a:solidFill>
                <a:sym typeface="Wingdings" panose="05000000000000000000" pitchFamily="2" charset="2"/>
              </a:rPr>
              <a:t>studies</a:t>
            </a:r>
            <a:r>
              <a:rPr lang="fr-FR" dirty="0">
                <a:solidFill>
                  <a:srgbClr val="FF0000"/>
                </a:solidFill>
                <a:sym typeface="Wingdings" panose="05000000000000000000" pitchFamily="2" charset="2"/>
              </a:rPr>
              <a:t> in </a:t>
            </a:r>
            <a:r>
              <a:rPr lang="fr-FR" b="1" dirty="0" err="1">
                <a:solidFill>
                  <a:srgbClr val="FF0000"/>
                </a:solidFill>
                <a:sym typeface="Wingdings" panose="05000000000000000000" pitchFamily="2" charset="2"/>
              </a:rPr>
              <a:t>extreme</a:t>
            </a:r>
            <a:r>
              <a:rPr lang="fr-FR" dirty="0">
                <a:solidFill>
                  <a:srgbClr val="FF0000"/>
                </a:solidFill>
                <a:sym typeface="Wingdings" panose="05000000000000000000" pitchFamily="2" charset="2"/>
              </a:rPr>
              <a:t> conditions in </a:t>
            </a:r>
            <a:r>
              <a:rPr lang="fr-FR" dirty="0" err="1">
                <a:solidFill>
                  <a:srgbClr val="FF0000"/>
                </a:solidFill>
                <a:sym typeface="Wingdings" panose="05000000000000000000" pitchFamily="2" charset="2"/>
              </a:rPr>
              <a:t>terms</a:t>
            </a:r>
            <a:r>
              <a:rPr lang="fr-FR" dirty="0">
                <a:solidFill>
                  <a:srgbClr val="FF0000"/>
                </a:solidFill>
                <a:sym typeface="Wingdings" panose="05000000000000000000" pitchFamily="2" charset="2"/>
              </a:rPr>
              <a:t> of flux and fluence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18392D-0FAC-41A3-91E8-248B10CAB999}"/>
              </a:ext>
            </a:extLst>
          </p:cNvPr>
          <p:cNvSpPr/>
          <p:nvPr/>
        </p:nvSpPr>
        <p:spPr>
          <a:xfrm rot="16200000">
            <a:off x="10733033" y="3221094"/>
            <a:ext cx="1754326" cy="6473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Simulation </a:t>
            </a:r>
            <a:r>
              <a:rPr lang="fr-FR" dirty="0" err="1"/>
              <a:t>work</a:t>
            </a:r>
            <a:r>
              <a:rPr lang="fr-FR" dirty="0"/>
              <a:t> on </a:t>
            </a:r>
            <a:r>
              <a:rPr lang="fr-FR" dirty="0" err="1"/>
              <a:t>doing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7602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" grpId="0" animBg="1"/>
      <p:bldP spid="16" grpId="0" animBg="1"/>
      <p:bldP spid="20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78805F6-9AB3-481A-A384-E0FE2DE8438A}"/>
              </a:ext>
            </a:extLst>
          </p:cNvPr>
          <p:cNvSpPr/>
          <p:nvPr/>
        </p:nvSpPr>
        <p:spPr>
          <a:xfrm>
            <a:off x="157477" y="1506695"/>
            <a:ext cx="12181845" cy="608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A14F08-2682-4CB4-9DE6-B402947DAAD8}"/>
              </a:ext>
            </a:extLst>
          </p:cNvPr>
          <p:cNvSpPr/>
          <p:nvPr/>
        </p:nvSpPr>
        <p:spPr>
          <a:xfrm>
            <a:off x="263770" y="903247"/>
            <a:ext cx="11443062" cy="636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1600" dirty="0">
                <a:solidFill>
                  <a:srgbClr val="002060"/>
                </a:solidFill>
                <a:latin typeface="CIDFont+F2"/>
              </a:rPr>
              <a:t>Single-crystal CVD diamond chosen for the experiment</a:t>
            </a: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1600" dirty="0">
                <a:solidFill>
                  <a:srgbClr val="002060"/>
                </a:solidFill>
                <a:latin typeface="CIDFont+F2"/>
              </a:rPr>
              <a:t>Irradiated diamond by </a:t>
            </a:r>
            <a:r>
              <a:rPr lang="en-US" sz="1600" b="1" dirty="0">
                <a:solidFill>
                  <a:srgbClr val="FF0000"/>
                </a:solidFill>
                <a:latin typeface="CIDFont+F2"/>
              </a:rPr>
              <a:t>68-MeV alpha particles </a:t>
            </a:r>
            <a:r>
              <a:rPr lang="en-US" sz="1600" dirty="0">
                <a:solidFill>
                  <a:srgbClr val="002060"/>
                </a:solidFill>
                <a:latin typeface="CIDFont+F2"/>
              </a:rPr>
              <a:t>at ARRONAX.  </a:t>
            </a:r>
            <a:r>
              <a:rPr lang="en-US" sz="1600" dirty="0">
                <a:solidFill>
                  <a:srgbClr val="FF0000"/>
                </a:solidFill>
                <a:latin typeface="CIDFont+F2"/>
              </a:rPr>
              <a:t>Total fluence: 10</a:t>
            </a:r>
            <a:r>
              <a:rPr lang="en-US" sz="1600" baseline="30000" dirty="0">
                <a:solidFill>
                  <a:srgbClr val="FF0000"/>
                </a:solidFill>
                <a:latin typeface="CIDFont+F2"/>
              </a:rPr>
              <a:t>15</a:t>
            </a:r>
            <a:r>
              <a:rPr lang="en-US" sz="1600" dirty="0">
                <a:solidFill>
                  <a:srgbClr val="FF0000"/>
                </a:solidFill>
                <a:latin typeface="CIDFont+F2"/>
              </a:rPr>
              <a:t> ions/cm</a:t>
            </a:r>
            <a:r>
              <a:rPr lang="en-US" sz="1600" baseline="30000" dirty="0">
                <a:solidFill>
                  <a:srgbClr val="FF0000"/>
                </a:solidFill>
                <a:latin typeface="CIDFont+F2"/>
              </a:rPr>
              <a:t>2</a:t>
            </a:r>
            <a:endParaRPr lang="en-US" sz="1600" dirty="0">
              <a:solidFill>
                <a:srgbClr val="FF0000"/>
              </a:solidFill>
              <a:latin typeface="CIDFont+F2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4267FCCD-A3F1-45F6-8509-663CD0B89A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39"/>
          <a:stretch/>
        </p:blipFill>
        <p:spPr>
          <a:xfrm>
            <a:off x="2207093" y="2227424"/>
            <a:ext cx="2374242" cy="1901053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32CFB63-B7C8-4EE4-9386-FB07477A5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Molle Robin - AG GDR MI2B 2023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ED9DB17-839C-46AD-80F3-40221E82E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5D04-525B-4937-AC1B-BFCB89383A78}" type="slidenum">
              <a:rPr lang="fr-FR" smtClean="0"/>
              <a:t>7</a:t>
            </a:fld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C29769-2B58-4546-A289-7CA370CB78ED}"/>
              </a:ext>
            </a:extLst>
          </p:cNvPr>
          <p:cNvSpPr/>
          <p:nvPr/>
        </p:nvSpPr>
        <p:spPr>
          <a:xfrm>
            <a:off x="217714" y="5047996"/>
            <a:ext cx="1176350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200"/>
              </a:spcBef>
              <a:spcAft>
                <a:spcPts val="200"/>
              </a:spcAft>
            </a:pPr>
            <a:r>
              <a:rPr lang="en-US" sz="1600" dirty="0">
                <a:solidFill>
                  <a:srgbClr val="0F2D69"/>
                </a:solidFill>
                <a:latin typeface="CIDFont+F2"/>
              </a:rPr>
              <a:t>Bragg diffraction imaging was performed</a:t>
            </a:r>
          </a:p>
          <a:p>
            <a:pPr lvl="0" algn="just">
              <a:spcBef>
                <a:spcPts val="200"/>
              </a:spcBef>
              <a:spcAft>
                <a:spcPts val="200"/>
              </a:spcAft>
            </a:pPr>
            <a:r>
              <a:rPr lang="en-US" sz="1600" dirty="0">
                <a:solidFill>
                  <a:srgbClr val="FF0000"/>
                </a:solidFill>
                <a:latin typeface="CIDFont+F2"/>
                <a:sym typeface="Wingdings" panose="05000000000000000000" pitchFamily="2" charset="2"/>
              </a:rPr>
              <a:t></a:t>
            </a:r>
            <a:r>
              <a:rPr lang="en-US" sz="1600" dirty="0">
                <a:solidFill>
                  <a:srgbClr val="FF0000"/>
                </a:solidFill>
                <a:latin typeface="CIDFont+F2"/>
              </a:rPr>
              <a:t>No irradiation-related structural defects are visible </a:t>
            </a:r>
          </a:p>
          <a:p>
            <a:pPr lvl="0" algn="just">
              <a:spcBef>
                <a:spcPts val="200"/>
              </a:spcBef>
              <a:spcAft>
                <a:spcPts val="200"/>
              </a:spcAft>
            </a:pPr>
            <a:r>
              <a:rPr lang="en-US" sz="1600" dirty="0">
                <a:solidFill>
                  <a:srgbClr val="FF0000"/>
                </a:solidFill>
                <a:latin typeface="CIDFont+F2"/>
                <a:sym typeface="Wingdings" panose="05000000000000000000" pitchFamily="2" charset="2"/>
              </a:rPr>
              <a:t>	</a:t>
            </a:r>
            <a:r>
              <a:rPr lang="en-US" sz="1600" dirty="0">
                <a:solidFill>
                  <a:srgbClr val="002060"/>
                </a:solidFill>
                <a:latin typeface="CIDFont+F2"/>
                <a:sym typeface="Wingdings" panose="05000000000000000000" pitchFamily="2" charset="2"/>
              </a:rPr>
              <a:t></a:t>
            </a:r>
            <a:r>
              <a:rPr lang="en-US" sz="1600" dirty="0">
                <a:solidFill>
                  <a:srgbClr val="002060"/>
                </a:solidFill>
                <a:latin typeface="CIDFont+F2"/>
              </a:rPr>
              <a:t> Vacancy density is to low to have an impact on the crystal mesh</a:t>
            </a:r>
          </a:p>
          <a:p>
            <a:pPr lvl="0" algn="just">
              <a:spcBef>
                <a:spcPts val="200"/>
              </a:spcBef>
              <a:spcAft>
                <a:spcPts val="200"/>
              </a:spcAft>
            </a:pPr>
            <a:r>
              <a:rPr lang="en-US" sz="1600" dirty="0">
                <a:solidFill>
                  <a:srgbClr val="002060"/>
                </a:solidFill>
                <a:latin typeface="CIDFont+F2"/>
              </a:rPr>
              <a:t>From simple calculations, we estimated the displacements per atom to be of the order of few </a:t>
            </a:r>
            <a:r>
              <a:rPr lang="en-US" sz="1600" dirty="0" err="1">
                <a:solidFill>
                  <a:srgbClr val="002060"/>
                </a:solidFill>
                <a:latin typeface="CIDFont+F2"/>
              </a:rPr>
              <a:t>p.p.m</a:t>
            </a:r>
            <a:endParaRPr lang="fr-FR" sz="16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82EFC78-BAD0-4170-8E87-A6FD07B99B2D}"/>
              </a:ext>
            </a:extLst>
          </p:cNvPr>
          <p:cNvSpPr txBox="1"/>
          <p:nvPr/>
        </p:nvSpPr>
        <p:spPr>
          <a:xfrm>
            <a:off x="2054257" y="4182249"/>
            <a:ext cx="2651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XBIC mapping at ESRF</a:t>
            </a:r>
          </a:p>
          <a:p>
            <a:pPr algn="ctr"/>
            <a:r>
              <a:rPr lang="en-US" sz="1400" b="1" dirty="0">
                <a:solidFill>
                  <a:srgbClr val="FF0000"/>
                </a:solidFill>
              </a:rPr>
              <a:t>Before irradiation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7FA5561-881F-44E4-B075-16737587844D}"/>
              </a:ext>
            </a:extLst>
          </p:cNvPr>
          <p:cNvSpPr txBox="1"/>
          <p:nvPr/>
        </p:nvSpPr>
        <p:spPr>
          <a:xfrm>
            <a:off x="6801820" y="4263006"/>
            <a:ext cx="2651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XBIC mapping at ESRF</a:t>
            </a:r>
          </a:p>
          <a:p>
            <a:pPr algn="ctr"/>
            <a:r>
              <a:rPr lang="en-US" sz="1400" b="1" dirty="0">
                <a:solidFill>
                  <a:srgbClr val="FF0000"/>
                </a:solidFill>
              </a:rPr>
              <a:t>After irradiation</a:t>
            </a:r>
          </a:p>
          <a:p>
            <a:pPr algn="ctr"/>
            <a:r>
              <a:rPr lang="en-US" sz="1400" i="1" dirty="0"/>
              <a:t>In blue the areas of less effective charge collection</a:t>
            </a:r>
            <a:endParaRPr lang="fr-FR" sz="1400" i="1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6A5670A-E204-4A7B-86D5-D2170E156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8244" y="744673"/>
            <a:ext cx="601668" cy="69780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4BFD9D7-47A3-46E8-9179-015783CBBC85}"/>
              </a:ext>
            </a:extLst>
          </p:cNvPr>
          <p:cNvSpPr txBox="1"/>
          <p:nvPr/>
        </p:nvSpPr>
        <p:spPr>
          <a:xfrm>
            <a:off x="633355" y="-8405"/>
            <a:ext cx="99204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High fluences : </a:t>
            </a:r>
            <a:r>
              <a:rPr lang="fr-FR" sz="2800" dirty="0" err="1">
                <a:solidFill>
                  <a:schemeClr val="bg1"/>
                </a:solidFill>
              </a:rPr>
              <a:t>diamond</a:t>
            </a:r>
            <a:r>
              <a:rPr lang="fr-FR" sz="2800" dirty="0">
                <a:solidFill>
                  <a:schemeClr val="bg1"/>
                </a:solidFill>
              </a:rPr>
              <a:t> </a:t>
            </a:r>
            <a:r>
              <a:rPr lang="fr-FR" sz="2800" dirty="0" err="1">
                <a:solidFill>
                  <a:schemeClr val="bg1"/>
                </a:solidFill>
              </a:rPr>
              <a:t>aging</a:t>
            </a:r>
            <a:r>
              <a:rPr lang="fr-FR" sz="2800" dirty="0">
                <a:solidFill>
                  <a:schemeClr val="bg1"/>
                </a:solidFill>
              </a:rPr>
              <a:t> </a:t>
            </a:r>
            <a:r>
              <a:rPr lang="fr-FR" sz="2800" dirty="0" err="1">
                <a:solidFill>
                  <a:schemeClr val="bg1"/>
                </a:solidFill>
              </a:rPr>
              <a:t>studies</a:t>
            </a:r>
            <a:r>
              <a:rPr lang="fr-FR" sz="2800" dirty="0">
                <a:solidFill>
                  <a:schemeClr val="bg1"/>
                </a:solidFill>
              </a:rPr>
              <a:t> </a:t>
            </a:r>
            <a:r>
              <a:rPr lang="fr-FR" sz="2800" dirty="0" err="1">
                <a:solidFill>
                  <a:schemeClr val="bg1"/>
                </a:solidFill>
              </a:rPr>
              <a:t>with</a:t>
            </a:r>
            <a:r>
              <a:rPr lang="fr-FR" sz="2800" dirty="0">
                <a:solidFill>
                  <a:schemeClr val="bg1"/>
                </a:solidFill>
              </a:rPr>
              <a:t> 68 MeV alpha </a:t>
            </a:r>
            <a:r>
              <a:rPr lang="fr-FR" sz="2800" dirty="0" err="1">
                <a:solidFill>
                  <a:schemeClr val="bg1"/>
                </a:solidFill>
              </a:rPr>
              <a:t>particles</a:t>
            </a:r>
            <a:r>
              <a:rPr lang="fr-FR" sz="28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A0FCD85C-C4BD-4FAB-8BF3-E6290A79EF24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1" r="7997"/>
          <a:stretch/>
        </p:blipFill>
        <p:spPr bwMode="auto">
          <a:xfrm flipH="1">
            <a:off x="4750410" y="2129325"/>
            <a:ext cx="1981725" cy="19427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4284608-59CC-4FFE-A13A-5B357302DC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4"/>
          <a:stretch/>
        </p:blipFill>
        <p:spPr>
          <a:xfrm>
            <a:off x="9398048" y="2153695"/>
            <a:ext cx="2761906" cy="212984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BD06B9A-FC37-4F96-9070-0B70F930C1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3"/>
          <a:stretch/>
        </p:blipFill>
        <p:spPr>
          <a:xfrm>
            <a:off x="6801820" y="2187191"/>
            <a:ext cx="2551835" cy="2146162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A0E00D4C-6F3D-4221-985A-F2228363878D}"/>
              </a:ext>
            </a:extLst>
          </p:cNvPr>
          <p:cNvSpPr txBox="1"/>
          <p:nvPr/>
        </p:nvSpPr>
        <p:spPr>
          <a:xfrm>
            <a:off x="9329462" y="4200261"/>
            <a:ext cx="26517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XBIC mapping at ESRF </a:t>
            </a:r>
          </a:p>
          <a:p>
            <a:pPr algn="ctr"/>
            <a:r>
              <a:rPr lang="en-US" sz="1400" b="1" dirty="0">
                <a:solidFill>
                  <a:srgbClr val="FF0000"/>
                </a:solidFill>
              </a:rPr>
              <a:t>After annealing </a:t>
            </a:r>
          </a:p>
          <a:p>
            <a:pPr algn="ctr"/>
            <a:r>
              <a:rPr lang="en-US" sz="1400" b="1" dirty="0">
                <a:solidFill>
                  <a:srgbClr val="FF0000"/>
                </a:solidFill>
              </a:rPr>
              <a:t>(1000 °C for 6 hours)</a:t>
            </a:r>
          </a:p>
          <a:p>
            <a:pPr algn="ctr"/>
            <a:r>
              <a:rPr lang="en-US" sz="1400" dirty="0"/>
              <a:t>Diamond has recovered </a:t>
            </a:r>
          </a:p>
          <a:p>
            <a:pPr algn="ctr"/>
            <a:endParaRPr lang="fr-FR" sz="1400" i="1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54BBBAA-1D38-4184-A511-B4038FA65D55}"/>
              </a:ext>
            </a:extLst>
          </p:cNvPr>
          <p:cNvSpPr/>
          <p:nvPr/>
        </p:nvSpPr>
        <p:spPr>
          <a:xfrm>
            <a:off x="4493847" y="4200261"/>
            <a:ext cx="245049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/>
              <a:t>The diamond is colored in green typical of GR1 type defects</a:t>
            </a:r>
            <a:endParaRPr lang="fr-FR" sz="1400" i="1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35A02C7-362F-449F-836F-D452AC9C581B}"/>
              </a:ext>
            </a:extLst>
          </p:cNvPr>
          <p:cNvSpPr txBox="1"/>
          <p:nvPr/>
        </p:nvSpPr>
        <p:spPr>
          <a:xfrm>
            <a:off x="375401" y="2516418"/>
            <a:ext cx="10102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>
                <a:solidFill>
                  <a:schemeClr val="bg1"/>
                </a:solidFill>
              </a:rPr>
              <a:t>sCVD</a:t>
            </a:r>
            <a:r>
              <a:rPr lang="fr-FR" sz="1000" dirty="0">
                <a:solidFill>
                  <a:schemeClr val="bg1"/>
                </a:solidFill>
              </a:rPr>
              <a:t> 500µm E6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3AC251B-3952-4688-A844-B021707E29AB}"/>
              </a:ext>
            </a:extLst>
          </p:cNvPr>
          <p:cNvSpPr txBox="1"/>
          <p:nvPr/>
        </p:nvSpPr>
        <p:spPr>
          <a:xfrm>
            <a:off x="7179389" y="1721106"/>
            <a:ext cx="4653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F. Laffont, TN , </a:t>
            </a:r>
            <a:r>
              <a:rPr lang="fr-FR" dirty="0" err="1">
                <a:solidFill>
                  <a:srgbClr val="0070C0"/>
                </a:solidFill>
              </a:rPr>
              <a:t>Tran</a:t>
            </a:r>
            <a:r>
              <a:rPr lang="fr-FR" dirty="0">
                <a:solidFill>
                  <a:srgbClr val="0070C0"/>
                </a:solidFill>
              </a:rPr>
              <a:t> – Thi XBIC setup BM05 ESRF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09E3F45E-F6CC-4436-88A2-4898050360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08531" y="4398746"/>
            <a:ext cx="450586" cy="262371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9685BC7E-5B90-471A-8DE6-244C06138F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4407" y="4691404"/>
            <a:ext cx="674292" cy="186947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DDEB1D40-B5C5-47DA-AF90-CFD078207310}"/>
              </a:ext>
            </a:extLst>
          </p:cNvPr>
          <p:cNvSpPr txBox="1"/>
          <p:nvPr/>
        </p:nvSpPr>
        <p:spPr>
          <a:xfrm>
            <a:off x="10352397" y="465213"/>
            <a:ext cx="1854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ANR - DIAMMONI</a:t>
            </a:r>
          </a:p>
        </p:txBody>
      </p:sp>
      <p:sp>
        <p:nvSpPr>
          <p:cNvPr id="28" name="Titre 1">
            <a:extLst>
              <a:ext uri="{FF2B5EF4-FFF2-40B4-BE49-F238E27FC236}">
                <a16:creationId xmlns:a16="http://schemas.microsoft.com/office/drawing/2014/main" id="{7F313414-825E-4DC3-B9B3-E3F1CF8B9B95}"/>
              </a:ext>
            </a:extLst>
          </p:cNvPr>
          <p:cNvSpPr txBox="1">
            <a:spLocks/>
          </p:cNvSpPr>
          <p:nvPr/>
        </p:nvSpPr>
        <p:spPr>
          <a:xfrm>
            <a:off x="263770" y="209261"/>
            <a:ext cx="10058400" cy="6021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Fluence </a:t>
            </a:r>
            <a:r>
              <a:rPr lang="fr-FR" dirty="0" err="1"/>
              <a:t>experiment</a:t>
            </a:r>
            <a:endParaRPr lang="fr-FR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F0981AE-1B9F-47F6-AB7C-73503EA359F2}"/>
              </a:ext>
            </a:extLst>
          </p:cNvPr>
          <p:cNvSpPr/>
          <p:nvPr/>
        </p:nvSpPr>
        <p:spPr>
          <a:xfrm>
            <a:off x="263770" y="1543330"/>
            <a:ext cx="1144306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1600" dirty="0">
                <a:solidFill>
                  <a:srgbClr val="002060"/>
                </a:solidFill>
                <a:latin typeface="CIDFont+F2"/>
                <a:sym typeface="Wingdings" panose="05000000000000000000" pitchFamily="2" charset="2"/>
              </a:rPr>
              <a:t>Homogeneous response of the active surface before irradiation</a:t>
            </a:r>
            <a:endParaRPr lang="en-US" sz="1600" dirty="0">
              <a:solidFill>
                <a:srgbClr val="FF0000"/>
              </a:solidFill>
              <a:latin typeface="CIDFont+F2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8F09655D-EB3C-4855-AC66-F0C8D576190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4709"/>
          <a:stretch/>
        </p:blipFill>
        <p:spPr>
          <a:xfrm>
            <a:off x="20348" y="1990955"/>
            <a:ext cx="2225598" cy="267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47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9" grpId="0"/>
      <p:bldP spid="20" grpId="0"/>
      <p:bldP spid="22" grpId="0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DB04FE3-3B57-4704-9687-0794916EB3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22" r="8743" b="4742"/>
          <a:stretch/>
        </p:blipFill>
        <p:spPr>
          <a:xfrm>
            <a:off x="3459586" y="2290868"/>
            <a:ext cx="3483547" cy="385324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C05F7D7-AC9A-4A97-A7D2-9086066957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99" t="482" r="8619" b="5807"/>
          <a:stretch/>
        </p:blipFill>
        <p:spPr>
          <a:xfrm>
            <a:off x="140058" y="2340804"/>
            <a:ext cx="3370878" cy="3735002"/>
          </a:xfrm>
          <a:prstGeom prst="rect">
            <a:avLst/>
          </a:prstGeom>
        </p:spPr>
      </p:pic>
      <p:sp>
        <p:nvSpPr>
          <p:cNvPr id="30" name="Titre 1">
            <a:extLst>
              <a:ext uri="{FF2B5EF4-FFF2-40B4-BE49-F238E27FC236}">
                <a16:creationId xmlns:a16="http://schemas.microsoft.com/office/drawing/2014/main" id="{E8DE0626-C07B-4297-A1F2-164FB38B89C9}"/>
              </a:ext>
            </a:extLst>
          </p:cNvPr>
          <p:cNvSpPr txBox="1">
            <a:spLocks/>
          </p:cNvSpPr>
          <p:nvPr/>
        </p:nvSpPr>
        <p:spPr>
          <a:xfrm>
            <a:off x="283364" y="162470"/>
            <a:ext cx="10058400" cy="6021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/>
              <a:t>Aging</a:t>
            </a:r>
            <a:r>
              <a:rPr lang="fr-FR" dirty="0"/>
              <a:t> </a:t>
            </a:r>
            <a:r>
              <a:rPr lang="fr-FR" dirty="0" err="1"/>
              <a:t>studies</a:t>
            </a:r>
            <a:r>
              <a:rPr lang="fr-FR" dirty="0"/>
              <a:t> (flux and fluence)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2299242-6707-4F77-8F53-9E3B6EBD428E}"/>
              </a:ext>
            </a:extLst>
          </p:cNvPr>
          <p:cNvSpPr/>
          <p:nvPr/>
        </p:nvSpPr>
        <p:spPr>
          <a:xfrm>
            <a:off x="0" y="1366326"/>
            <a:ext cx="12181845" cy="608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6724BA2-57DD-47B6-BB3E-3C6D00871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Molle Robin - AG GDR MI2B 2023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964AACC-A817-493B-B6D2-93BEF697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5D04-525B-4937-AC1B-BFCB89383A78}" type="slidenum">
              <a:rPr lang="fr-FR" smtClean="0"/>
              <a:t>8</a:t>
            </a:fld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E4C1C1-55A0-4E55-8D34-1B3D2A8085E9}"/>
              </a:ext>
            </a:extLst>
          </p:cNvPr>
          <p:cNvSpPr/>
          <p:nvPr/>
        </p:nvSpPr>
        <p:spPr>
          <a:xfrm>
            <a:off x="4867101" y="631890"/>
            <a:ext cx="1790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IDFont+F2"/>
              </a:rPr>
              <a:t>70-MeV protons</a:t>
            </a: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C754CC4-D2DA-4440-82D1-4EC3858DAC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033" y="705420"/>
            <a:ext cx="426967" cy="42696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5ED162E-42EF-4443-8CAF-A5A6F97454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050" y="896254"/>
            <a:ext cx="1712650" cy="148975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CA313B1-DB6E-45B7-8631-9414F4AEDE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9140" y="1013629"/>
            <a:ext cx="1235309" cy="123849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5A05929-D54E-4CCC-9853-9182C55E620A}"/>
              </a:ext>
            </a:extLst>
          </p:cNvPr>
          <p:cNvSpPr txBox="1"/>
          <p:nvPr/>
        </p:nvSpPr>
        <p:spPr>
          <a:xfrm>
            <a:off x="6987644" y="4587749"/>
            <a:ext cx="52232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**L. </a:t>
            </a:r>
            <a:r>
              <a:rPr lang="fr-FR" sz="1100" dirty="0" err="1"/>
              <a:t>Bäni</a:t>
            </a:r>
            <a:r>
              <a:rPr lang="fr-FR" sz="1100" dirty="0"/>
              <a:t> et al, RD42 coll. , « A </a:t>
            </a:r>
            <a:r>
              <a:rPr lang="fr-FR" sz="1100" dirty="0" err="1"/>
              <a:t>study</a:t>
            </a:r>
            <a:r>
              <a:rPr lang="fr-FR" sz="1100" dirty="0"/>
              <a:t> of the radiation </a:t>
            </a:r>
            <a:r>
              <a:rPr lang="fr-FR" sz="1100" dirty="0" err="1"/>
              <a:t>tolerance</a:t>
            </a:r>
            <a:r>
              <a:rPr lang="fr-FR" sz="1100" dirty="0"/>
              <a:t> of CVD </a:t>
            </a:r>
            <a:r>
              <a:rPr lang="fr-FR" sz="1100" dirty="0" err="1"/>
              <a:t>diamond</a:t>
            </a:r>
            <a:r>
              <a:rPr lang="fr-FR" sz="1100" dirty="0"/>
              <a:t> to 70 MeV protons, fast neutrons and 300 MeV pions », </a:t>
            </a:r>
            <a:r>
              <a:rPr lang="fr-FR" sz="1100" dirty="0" err="1"/>
              <a:t>Sensors</a:t>
            </a:r>
            <a:r>
              <a:rPr lang="fr-FR" sz="1100" dirty="0"/>
              <a:t> 2020, 20, 6648 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BF4A0EF-A97F-47CA-B9C6-79342BF85B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5995" y="988464"/>
            <a:ext cx="1724862" cy="1266228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FD8F7216-71D3-48F9-8B57-C0EE6434A9CF}"/>
              </a:ext>
            </a:extLst>
          </p:cNvPr>
          <p:cNvSpPr txBox="1"/>
          <p:nvPr/>
        </p:nvSpPr>
        <p:spPr>
          <a:xfrm>
            <a:off x="8269407" y="99948"/>
            <a:ext cx="2837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>
                <a:solidFill>
                  <a:srgbClr val="FF0000"/>
                </a:solidFill>
              </a:rPr>
              <a:t>PRELIMINARY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84A283E6-EB04-4B17-BED6-1F771621A75D}"/>
                  </a:ext>
                </a:extLst>
              </p:cNvPr>
              <p:cNvSpPr txBox="1"/>
              <p:nvPr/>
            </p:nvSpPr>
            <p:spPr>
              <a:xfrm>
                <a:off x="1437551" y="3873879"/>
                <a:ext cx="1311706" cy="56707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84A283E6-EB04-4B17-BED6-1F771621A7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7551" y="3873879"/>
                <a:ext cx="1311706" cy="56707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e 16">
            <a:extLst>
              <a:ext uri="{FF2B5EF4-FFF2-40B4-BE49-F238E27FC236}">
                <a16:creationId xmlns:a16="http://schemas.microsoft.com/office/drawing/2014/main" id="{06C590AB-C6F3-4E4C-8C28-4AC2CB78CFB7}"/>
              </a:ext>
            </a:extLst>
          </p:cNvPr>
          <p:cNvGrpSpPr/>
          <p:nvPr/>
        </p:nvGrpSpPr>
        <p:grpSpPr>
          <a:xfrm>
            <a:off x="197656" y="6031472"/>
            <a:ext cx="3791496" cy="277149"/>
            <a:chOff x="7568295" y="3513805"/>
            <a:chExt cx="3791496" cy="27714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3D74E208-BD13-4AEA-8C2D-E561E84EFF9C}"/>
                    </a:ext>
                  </a:extLst>
                </p:cNvPr>
                <p:cNvSpPr/>
                <p:nvPr/>
              </p:nvSpPr>
              <p:spPr>
                <a:xfrm>
                  <a:off x="8575603" y="3513880"/>
                  <a:ext cx="902939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fr-FR" sz="1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a14:m>
                  <a:r>
                    <a:rPr lang="fr-FR" sz="1200" dirty="0">
                      <a:solidFill>
                        <a:srgbClr val="FF0000"/>
                      </a:solidFill>
                    </a:rPr>
                    <a:t> = fluence</a:t>
                  </a:r>
                </a:p>
              </p:txBody>
            </p:sp>
          </mc:Choice>
          <mc:Fallback xmlns=""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3D74E208-BD13-4AEA-8C2D-E561E84EFF9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75603" y="3513880"/>
                  <a:ext cx="902939" cy="276999"/>
                </a:xfrm>
                <a:prstGeom prst="rect">
                  <a:avLst/>
                </a:prstGeom>
                <a:blipFill>
                  <a:blip r:embed="rId9"/>
                  <a:stretch>
                    <a:fillRect b="-1521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B1F9F826-2811-4AF8-BDDD-E7DA0763D203}"/>
                    </a:ext>
                  </a:extLst>
                </p:cNvPr>
                <p:cNvSpPr/>
                <p:nvPr/>
              </p:nvSpPr>
              <p:spPr>
                <a:xfrm>
                  <a:off x="7568295" y="3513955"/>
                  <a:ext cx="101867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fr-FR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FR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𝑐h𝑎𝑟𝑔𝑒</m:t>
                        </m:r>
                      </m:oMath>
                    </m:oMathPara>
                  </a14:m>
                  <a:endParaRPr lang="fr-FR" sz="1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B1F9F826-2811-4AF8-BDDD-E7DA0763D20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68295" y="3513955"/>
                  <a:ext cx="1018676" cy="276999"/>
                </a:xfrm>
                <a:prstGeom prst="rect">
                  <a:avLst/>
                </a:prstGeom>
                <a:blipFill>
                  <a:blip r:embed="rId10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60A1A7E4-567D-497A-A02B-897B1AEE8912}"/>
                    </a:ext>
                  </a:extLst>
                </p:cNvPr>
                <p:cNvSpPr/>
                <p:nvPr/>
              </p:nvSpPr>
              <p:spPr>
                <a:xfrm>
                  <a:off x="9411052" y="3513805"/>
                  <a:ext cx="1948739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1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fr-FR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fr-FR" sz="1200" dirty="0">
                      <a:solidFill>
                        <a:srgbClr val="FF0000"/>
                      </a:solidFill>
                    </a:rPr>
                    <a:t>, </a:t>
                  </a:r>
                  <a14:m>
                    <m:oMath xmlns:m="http://schemas.openxmlformats.org/officeDocument/2006/math">
                      <m:r>
                        <a:rPr lang="fr-FR" sz="1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</m:oMath>
                  </a14:m>
                  <a:r>
                    <a:rPr lang="fr-FR" sz="1200" dirty="0">
                      <a:solidFill>
                        <a:srgbClr val="FF0000"/>
                      </a:solidFill>
                    </a:rPr>
                    <a:t> = Cste = fit </a:t>
                  </a:r>
                  <a:r>
                    <a:rPr lang="fr-FR" sz="1200" dirty="0" err="1">
                      <a:solidFill>
                        <a:srgbClr val="FF0000"/>
                      </a:solidFill>
                    </a:rPr>
                    <a:t>parameters</a:t>
                  </a:r>
                  <a:endParaRPr lang="fr-FR" sz="1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60A1A7E4-567D-497A-A02B-897B1AEE891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11052" y="3513805"/>
                  <a:ext cx="1948739" cy="276999"/>
                </a:xfrm>
                <a:prstGeom prst="rect">
                  <a:avLst/>
                </a:prstGeom>
                <a:blipFill>
                  <a:blip r:embed="rId11"/>
                  <a:stretch>
                    <a:fillRect r="-313" b="-1521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62EC9BCF-2175-43EB-B0DA-AE6D9B5C5A4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44607" y="2599739"/>
            <a:ext cx="2396907" cy="1433445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F74B2D90-C58C-4FF5-95FC-4359DC13EF04}"/>
              </a:ext>
            </a:extLst>
          </p:cNvPr>
          <p:cNvSpPr txBox="1"/>
          <p:nvPr/>
        </p:nvSpPr>
        <p:spPr>
          <a:xfrm>
            <a:off x="6887595" y="2723973"/>
            <a:ext cx="294713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RD42 CERN coll. </a:t>
            </a:r>
            <a:r>
              <a:rPr lang="fr-FR" sz="1400" b="1" dirty="0" err="1">
                <a:solidFill>
                  <a:srgbClr val="002060"/>
                </a:solidFill>
              </a:rPr>
              <a:t>results</a:t>
            </a:r>
            <a:r>
              <a:rPr lang="fr-FR" sz="1400" b="1" dirty="0">
                <a:solidFill>
                  <a:srgbClr val="002060"/>
                </a:solidFill>
              </a:rPr>
              <a:t>**: </a:t>
            </a:r>
          </a:p>
          <a:p>
            <a:r>
              <a:rPr lang="fr-FR" sz="1400" dirty="0">
                <a:solidFill>
                  <a:srgbClr val="002060"/>
                </a:solidFill>
                <a:sym typeface="Wingdings" panose="05000000000000000000" pitchFamily="2" charset="2"/>
              </a:rPr>
              <a:t></a:t>
            </a:r>
            <a:r>
              <a:rPr lang="fr-FR" sz="1400" dirty="0">
                <a:solidFill>
                  <a:srgbClr val="002060"/>
                </a:solidFill>
              </a:rPr>
              <a:t>k </a:t>
            </a:r>
            <a:r>
              <a:rPr lang="fr-FR" sz="1400" dirty="0" err="1">
                <a:solidFill>
                  <a:srgbClr val="002060"/>
                </a:solidFill>
              </a:rPr>
              <a:t>is</a:t>
            </a:r>
            <a:r>
              <a:rPr lang="fr-FR" sz="1400" dirty="0">
                <a:solidFill>
                  <a:srgbClr val="002060"/>
                </a:solidFill>
              </a:rPr>
              <a:t> </a:t>
            </a:r>
            <a:r>
              <a:rPr lang="fr-FR" sz="1400" dirty="0" err="1">
                <a:solidFill>
                  <a:srgbClr val="002060"/>
                </a:solidFill>
              </a:rPr>
              <a:t>decreasing</a:t>
            </a:r>
            <a:r>
              <a:rPr lang="fr-FR" sz="1400" dirty="0">
                <a:solidFill>
                  <a:srgbClr val="002060"/>
                </a:solidFill>
              </a:rPr>
              <a:t> </a:t>
            </a:r>
            <a:r>
              <a:rPr lang="fr-FR" sz="1400" dirty="0" err="1">
                <a:solidFill>
                  <a:srgbClr val="002060"/>
                </a:solidFill>
              </a:rPr>
              <a:t>with</a:t>
            </a:r>
            <a:r>
              <a:rPr lang="fr-FR" sz="1400" dirty="0">
                <a:solidFill>
                  <a:srgbClr val="002060"/>
                </a:solidFill>
              </a:rPr>
              <a:t> proton </a:t>
            </a:r>
            <a:r>
              <a:rPr lang="fr-FR" sz="1400" dirty="0" err="1">
                <a:solidFill>
                  <a:srgbClr val="002060"/>
                </a:solidFill>
              </a:rPr>
              <a:t>energy</a:t>
            </a:r>
            <a:endParaRPr lang="fr-FR" sz="1400" dirty="0">
              <a:solidFill>
                <a:srgbClr val="002060"/>
              </a:solidFill>
            </a:endParaRPr>
          </a:p>
          <a:p>
            <a:r>
              <a:rPr lang="fr-FR" sz="1400" b="1" dirty="0">
                <a:solidFill>
                  <a:srgbClr val="FF0000"/>
                </a:solidFill>
              </a:rPr>
              <a:t>Question to </a:t>
            </a:r>
            <a:r>
              <a:rPr lang="fr-FR" sz="1400" b="1" dirty="0" err="1">
                <a:solidFill>
                  <a:srgbClr val="FF0000"/>
                </a:solidFill>
              </a:rPr>
              <a:t>be</a:t>
            </a:r>
            <a:r>
              <a:rPr lang="fr-FR" sz="1400" b="1" dirty="0">
                <a:solidFill>
                  <a:srgbClr val="FF0000"/>
                </a:solidFill>
              </a:rPr>
              <a:t> </a:t>
            </a:r>
            <a:r>
              <a:rPr lang="fr-FR" sz="1400" b="1" dirty="0" err="1">
                <a:solidFill>
                  <a:srgbClr val="FF0000"/>
                </a:solidFill>
              </a:rPr>
              <a:t>answered</a:t>
            </a:r>
            <a:r>
              <a:rPr lang="fr-FR" sz="1400" b="1" dirty="0">
                <a:solidFill>
                  <a:srgbClr val="FF0000"/>
                </a:solidFill>
              </a:rPr>
              <a:t>:</a:t>
            </a:r>
          </a:p>
          <a:p>
            <a:r>
              <a:rPr lang="fr-FR" sz="1400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fr-FR" sz="1400" dirty="0">
                <a:solidFill>
                  <a:srgbClr val="FF0000"/>
                </a:solidFill>
              </a:rPr>
              <a:t>k = k (</a:t>
            </a:r>
            <a:r>
              <a:rPr lang="en-US" sz="1400" dirty="0">
                <a:solidFill>
                  <a:srgbClr val="FF0000"/>
                </a:solidFill>
              </a:rPr>
              <a:t>𝜑) with 𝜑 = flux? </a:t>
            </a:r>
          </a:p>
          <a:p>
            <a:r>
              <a:rPr lang="en-US" sz="1400" dirty="0">
                <a:solidFill>
                  <a:srgbClr val="FF0000"/>
                </a:solidFill>
                <a:sym typeface="Wingdings" panose="05000000000000000000" pitchFamily="2" charset="2"/>
              </a:rPr>
              <a:t>    Ongoing studies!</a:t>
            </a:r>
            <a:endParaRPr lang="fr-FR" sz="1400" dirty="0">
              <a:solidFill>
                <a:srgbClr val="FF0000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98F61355-D000-4511-AA61-7CE8F79987D7}"/>
              </a:ext>
            </a:extLst>
          </p:cNvPr>
          <p:cNvSpPr txBox="1"/>
          <p:nvPr/>
        </p:nvSpPr>
        <p:spPr>
          <a:xfrm>
            <a:off x="7947938" y="5026150"/>
            <a:ext cx="2959721" cy="1200329"/>
          </a:xfrm>
          <a:prstGeom prst="rect">
            <a:avLst/>
          </a:prstGeom>
          <a:solidFill>
            <a:srgbClr val="FFFFDB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002060"/>
                </a:solidFill>
              </a:rPr>
              <a:t>Remind</a:t>
            </a:r>
            <a:r>
              <a:rPr lang="fr-FR" b="1" dirty="0">
                <a:solidFill>
                  <a:srgbClr val="002060"/>
                </a:solidFill>
              </a:rPr>
              <a:t> proton </a:t>
            </a:r>
            <a:r>
              <a:rPr lang="fr-FR" b="1" dirty="0" err="1">
                <a:solidFill>
                  <a:srgbClr val="002060"/>
                </a:solidFill>
              </a:rPr>
              <a:t>therapy</a:t>
            </a:r>
            <a:r>
              <a:rPr lang="fr-FR" b="1" dirty="0">
                <a:solidFill>
                  <a:srgbClr val="002060"/>
                </a:solidFill>
              </a:rPr>
              <a:t>:</a:t>
            </a:r>
          </a:p>
          <a:p>
            <a:r>
              <a:rPr lang="fr-FR" dirty="0">
                <a:solidFill>
                  <a:srgbClr val="002060"/>
                </a:solidFill>
              </a:rPr>
              <a:t>~10</a:t>
            </a:r>
            <a:r>
              <a:rPr lang="fr-FR" baseline="30000" dirty="0">
                <a:solidFill>
                  <a:srgbClr val="002060"/>
                </a:solidFill>
              </a:rPr>
              <a:t>10</a:t>
            </a:r>
            <a:r>
              <a:rPr lang="fr-FR" dirty="0">
                <a:solidFill>
                  <a:srgbClr val="002060"/>
                </a:solidFill>
              </a:rPr>
              <a:t> protons/cm</a:t>
            </a:r>
            <a:r>
              <a:rPr lang="fr-FR" baseline="30000" dirty="0">
                <a:solidFill>
                  <a:srgbClr val="002060"/>
                </a:solidFill>
              </a:rPr>
              <a:t>2</a:t>
            </a:r>
            <a:r>
              <a:rPr lang="fr-FR" dirty="0">
                <a:solidFill>
                  <a:srgbClr val="002060"/>
                </a:solidFill>
              </a:rPr>
              <a:t>/</a:t>
            </a:r>
            <a:r>
              <a:rPr lang="fr-FR" dirty="0" err="1">
                <a:solidFill>
                  <a:srgbClr val="002060"/>
                </a:solidFill>
              </a:rPr>
              <a:t>treatment</a:t>
            </a:r>
            <a:endParaRPr lang="fr-FR" dirty="0">
              <a:solidFill>
                <a:srgbClr val="002060"/>
              </a:solidFill>
            </a:endParaRPr>
          </a:p>
          <a:p>
            <a:r>
              <a:rPr lang="fr-FR" dirty="0">
                <a:solidFill>
                  <a:srgbClr val="002060"/>
                </a:solidFill>
              </a:rPr>
              <a:t>~20 patient/</a:t>
            </a:r>
            <a:r>
              <a:rPr lang="fr-FR" dirty="0" err="1">
                <a:solidFill>
                  <a:srgbClr val="002060"/>
                </a:solidFill>
              </a:rPr>
              <a:t>day</a:t>
            </a:r>
            <a:endParaRPr lang="fr-FR" dirty="0">
              <a:solidFill>
                <a:srgbClr val="002060"/>
              </a:solidFill>
            </a:endParaRPr>
          </a:p>
          <a:p>
            <a:r>
              <a:rPr lang="fr-FR" dirty="0">
                <a:solidFill>
                  <a:srgbClr val="002060"/>
                </a:solidFill>
              </a:rPr>
              <a:t>~10</a:t>
            </a:r>
            <a:r>
              <a:rPr lang="fr-FR" baseline="30000" dirty="0">
                <a:solidFill>
                  <a:srgbClr val="002060"/>
                </a:solidFill>
              </a:rPr>
              <a:t>13</a:t>
            </a:r>
            <a:r>
              <a:rPr lang="fr-FR" dirty="0">
                <a:solidFill>
                  <a:srgbClr val="002060"/>
                </a:solidFill>
              </a:rPr>
              <a:t> proton/cm</a:t>
            </a:r>
            <a:r>
              <a:rPr lang="fr-FR" baseline="30000" dirty="0">
                <a:solidFill>
                  <a:srgbClr val="002060"/>
                </a:solidFill>
              </a:rPr>
              <a:t>2</a:t>
            </a:r>
            <a:r>
              <a:rPr lang="fr-FR" dirty="0">
                <a:solidFill>
                  <a:srgbClr val="002060"/>
                </a:solidFill>
              </a:rPr>
              <a:t>/</a:t>
            </a:r>
            <a:r>
              <a:rPr lang="fr-FR" dirty="0" err="1">
                <a:solidFill>
                  <a:srgbClr val="002060"/>
                </a:solidFill>
              </a:rPr>
              <a:t>year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B2B4B921-5580-4115-B0A4-7567CCF4A4EA}"/>
              </a:ext>
            </a:extLst>
          </p:cNvPr>
          <p:cNvSpPr txBox="1"/>
          <p:nvPr/>
        </p:nvSpPr>
        <p:spPr>
          <a:xfrm>
            <a:off x="1146950" y="3478610"/>
            <a:ext cx="2022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Literature</a:t>
            </a:r>
            <a:r>
              <a:rPr lang="fr-FR" dirty="0"/>
              <a:t> * and **: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DB83040E-175F-4995-848C-1643E0200282}"/>
              </a:ext>
            </a:extLst>
          </p:cNvPr>
          <p:cNvSpPr txBox="1"/>
          <p:nvPr/>
        </p:nvSpPr>
        <p:spPr>
          <a:xfrm>
            <a:off x="6987644" y="4079634"/>
            <a:ext cx="4880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* A. </a:t>
            </a:r>
            <a:r>
              <a:rPr lang="fr-FR" sz="1200" dirty="0" err="1"/>
              <a:t>Bhattacharya</a:t>
            </a:r>
            <a:r>
              <a:rPr lang="fr-FR" sz="1200" dirty="0"/>
              <a:t> et al, « </a:t>
            </a:r>
            <a:r>
              <a:rPr lang="fr-FR" sz="1200" dirty="0" err="1"/>
              <a:t>Degradation</a:t>
            </a:r>
            <a:r>
              <a:rPr lang="fr-FR" sz="1200" dirty="0"/>
              <a:t> of single </a:t>
            </a:r>
            <a:r>
              <a:rPr lang="fr-FR" sz="1200" dirty="0" err="1"/>
              <a:t>crystal</a:t>
            </a:r>
            <a:r>
              <a:rPr lang="fr-FR" sz="1200" dirty="0"/>
              <a:t> </a:t>
            </a:r>
            <a:r>
              <a:rPr lang="fr-FR" sz="1200" dirty="0" err="1"/>
              <a:t>diamond</a:t>
            </a:r>
            <a:r>
              <a:rPr lang="fr-FR" sz="1200" dirty="0"/>
              <a:t> detectors in </a:t>
            </a:r>
            <a:r>
              <a:rPr lang="fr-FR" sz="1200" dirty="0" err="1"/>
              <a:t>swift</a:t>
            </a:r>
            <a:r>
              <a:rPr lang="fr-FR" sz="1200" dirty="0"/>
              <a:t> </a:t>
            </a:r>
            <a:r>
              <a:rPr lang="fr-FR" sz="1200" dirty="0" err="1"/>
              <a:t>heavy</a:t>
            </a:r>
            <a:r>
              <a:rPr lang="fr-FR" sz="1200" dirty="0"/>
              <a:t> ion </a:t>
            </a:r>
            <a:r>
              <a:rPr lang="fr-FR" sz="1200" dirty="0" err="1"/>
              <a:t>beams</a:t>
            </a:r>
            <a:r>
              <a:rPr lang="fr-FR" sz="1200" dirty="0"/>
              <a:t>, Diamond and </a:t>
            </a:r>
            <a:r>
              <a:rPr lang="fr-FR" sz="1200" dirty="0" err="1"/>
              <a:t>related</a:t>
            </a:r>
            <a:r>
              <a:rPr lang="fr-FR" sz="1200" dirty="0"/>
              <a:t> Materials 70 (2016) 124-131 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7A18467-D42B-4472-807D-059E0673AA96}"/>
              </a:ext>
            </a:extLst>
          </p:cNvPr>
          <p:cNvSpPr txBox="1"/>
          <p:nvPr/>
        </p:nvSpPr>
        <p:spPr>
          <a:xfrm>
            <a:off x="7544637" y="589819"/>
            <a:ext cx="1422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chemeClr val="accent2"/>
                </a:solidFill>
              </a:rPr>
              <a:t>sCVD</a:t>
            </a:r>
            <a:r>
              <a:rPr lang="fr-FR" b="1" dirty="0">
                <a:solidFill>
                  <a:schemeClr val="accent2"/>
                </a:solidFill>
              </a:rPr>
              <a:t> </a:t>
            </a:r>
            <a:r>
              <a:rPr lang="fr-FR" b="1" dirty="0" err="1">
                <a:solidFill>
                  <a:schemeClr val="accent2"/>
                </a:solidFill>
              </a:rPr>
              <a:t>results</a:t>
            </a:r>
            <a:r>
              <a:rPr lang="fr-FR" dirty="0"/>
              <a:t> 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88242EF6-9EA6-4BB2-9DBD-55D18E88ADD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86551" y="949090"/>
            <a:ext cx="2105449" cy="861614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3CEB69F9-6B3D-4439-8F20-3CA47D47545A}"/>
              </a:ext>
            </a:extLst>
          </p:cNvPr>
          <p:cNvSpPr txBox="1"/>
          <p:nvPr/>
        </p:nvSpPr>
        <p:spPr>
          <a:xfrm>
            <a:off x="10164830" y="1857154"/>
            <a:ext cx="1887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err="1">
                <a:latin typeface="+mj-lt"/>
                <a:ea typeface="Cambria Math" panose="02040503050406030204" pitchFamily="18" charset="0"/>
              </a:rPr>
              <a:t>dt</a:t>
            </a:r>
            <a:r>
              <a:rPr lang="fr-FR" sz="1200" dirty="0">
                <a:latin typeface="+mj-lt"/>
                <a:ea typeface="Cambria Math" panose="02040503050406030204" pitchFamily="18" charset="0"/>
              </a:rPr>
              <a:t> = 50µs</a:t>
            </a:r>
          </a:p>
          <a:p>
            <a:pPr algn="ctr"/>
            <a:r>
              <a:rPr lang="fr-FR" sz="1200" dirty="0">
                <a:latin typeface="+mj-lt"/>
                <a:ea typeface="Cambria Math" panose="02040503050406030204" pitchFamily="18" charset="0"/>
              </a:rPr>
              <a:t>dit : variable =&gt; &lt;I&gt; = cste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4F7DD54E-BF6F-480F-8D17-CCBDBEB6511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38463"/>
          <a:stretch/>
        </p:blipFill>
        <p:spPr>
          <a:xfrm>
            <a:off x="898551" y="749496"/>
            <a:ext cx="2876196" cy="161598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74E4771-3994-49B4-BDD4-93558CADEB27}"/>
              </a:ext>
            </a:extLst>
          </p:cNvPr>
          <p:cNvSpPr txBox="1"/>
          <p:nvPr/>
        </p:nvSpPr>
        <p:spPr>
          <a:xfrm>
            <a:off x="2615399" y="2743268"/>
            <a:ext cx="978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(</a:t>
            </a:r>
            <a:r>
              <a:rPr lang="fr-FR" dirty="0" err="1"/>
              <a:t>lin,lin</a:t>
            </a:r>
            <a:r>
              <a:rPr lang="fr-FR" dirty="0"/>
              <a:t>)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50ABE37D-EF57-4BAE-876F-CE756A884F13}"/>
              </a:ext>
            </a:extLst>
          </p:cNvPr>
          <p:cNvSpPr txBox="1"/>
          <p:nvPr/>
        </p:nvSpPr>
        <p:spPr>
          <a:xfrm>
            <a:off x="5965088" y="2730999"/>
            <a:ext cx="978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(</a:t>
            </a:r>
            <a:r>
              <a:rPr lang="fr-FR" dirty="0" err="1"/>
              <a:t>log,log</a:t>
            </a:r>
            <a:r>
              <a:rPr lang="fr-F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9529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  <p:bldP spid="22" grpId="0"/>
      <p:bldP spid="23" grpId="0" animBg="1"/>
      <p:bldP spid="24" grpId="0"/>
      <p:bldP spid="25" grpId="0"/>
      <p:bldP spid="2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A8EBEC30-E6E3-4A7C-A527-1174E3838D73}"/>
              </a:ext>
            </a:extLst>
          </p:cNvPr>
          <p:cNvSpPr/>
          <p:nvPr/>
        </p:nvSpPr>
        <p:spPr>
          <a:xfrm>
            <a:off x="0" y="1366326"/>
            <a:ext cx="12181845" cy="608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40D6057A-4B63-4D2D-8B09-D3AA81325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Molle Robin - AG GDR MI2B 2023</a:t>
            </a:r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6EF5ABB-5441-44A5-A222-B51096A80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5D04-525B-4937-AC1B-BFCB89383A78}" type="slidenum">
              <a:rPr lang="fr-FR" smtClean="0"/>
              <a:t>9</a:t>
            </a:fld>
            <a:endParaRPr lang="fr-FR"/>
          </a:p>
        </p:txBody>
      </p:sp>
      <p:sp>
        <p:nvSpPr>
          <p:cNvPr id="4" name="Flèche : droite 3">
            <a:extLst>
              <a:ext uri="{FF2B5EF4-FFF2-40B4-BE49-F238E27FC236}">
                <a16:creationId xmlns:a16="http://schemas.microsoft.com/office/drawing/2014/main" id="{DA52BA4F-C91D-4809-A0FA-2281B19F2CA1}"/>
              </a:ext>
            </a:extLst>
          </p:cNvPr>
          <p:cNvSpPr/>
          <p:nvPr/>
        </p:nvSpPr>
        <p:spPr>
          <a:xfrm>
            <a:off x="780651" y="1700527"/>
            <a:ext cx="4068737" cy="3958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940AB3B7-FF3F-45CF-8A01-4CE28E561E97}"/>
              </a:ext>
            </a:extLst>
          </p:cNvPr>
          <p:cNvGrpSpPr/>
          <p:nvPr/>
        </p:nvGrpSpPr>
        <p:grpSpPr>
          <a:xfrm>
            <a:off x="4055502" y="3750979"/>
            <a:ext cx="3748360" cy="2527950"/>
            <a:chOff x="8295257" y="3862549"/>
            <a:chExt cx="3748360" cy="2527950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8274FB38-5013-48D4-922C-31A32121FE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7642" r="6895"/>
            <a:stretch/>
          </p:blipFill>
          <p:spPr>
            <a:xfrm>
              <a:off x="8515998" y="3862549"/>
              <a:ext cx="3290508" cy="2380857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AEEE271F-A7EB-4941-84E2-0C5594CA31AE}"/>
                </a:ext>
              </a:extLst>
            </p:cNvPr>
            <p:cNvSpPr txBox="1"/>
            <p:nvPr/>
          </p:nvSpPr>
          <p:spPr>
            <a:xfrm>
              <a:off x="10704540" y="6113500"/>
              <a:ext cx="13390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Time ( µs)</a:t>
              </a: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63E367F4-5928-4E7D-A9EE-564764A59356}"/>
                </a:ext>
              </a:extLst>
            </p:cNvPr>
            <p:cNvSpPr txBox="1"/>
            <p:nvPr/>
          </p:nvSpPr>
          <p:spPr>
            <a:xfrm rot="16200000">
              <a:off x="8227835" y="4080501"/>
              <a:ext cx="4118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A.U</a:t>
              </a: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7C794FC4-3AAD-4CDA-89D7-A4FACC234CBF}"/>
              </a:ext>
            </a:extLst>
          </p:cNvPr>
          <p:cNvSpPr txBox="1"/>
          <p:nvPr/>
        </p:nvSpPr>
        <p:spPr>
          <a:xfrm>
            <a:off x="123408" y="2605537"/>
            <a:ext cx="23222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+mj-lt"/>
                <a:ea typeface="Cambria Math" panose="02040503050406030204" pitchFamily="18" charset="0"/>
              </a:rPr>
              <a:t>I = 10nA, </a:t>
            </a:r>
            <a:r>
              <a:rPr lang="fr-FR" sz="1400" dirty="0" err="1">
                <a:latin typeface="+mj-lt"/>
                <a:ea typeface="Cambria Math" panose="02040503050406030204" pitchFamily="18" charset="0"/>
              </a:rPr>
              <a:t>dt</a:t>
            </a:r>
            <a:r>
              <a:rPr lang="fr-FR" sz="1400" dirty="0">
                <a:latin typeface="+mj-lt"/>
                <a:ea typeface="Cambria Math" panose="02040503050406030204" pitchFamily="18" charset="0"/>
              </a:rPr>
              <a:t> = 10µs, dit = 1s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6D52F039-4529-4646-9180-608B4A85F891}"/>
              </a:ext>
            </a:extLst>
          </p:cNvPr>
          <p:cNvGrpSpPr/>
          <p:nvPr/>
        </p:nvGrpSpPr>
        <p:grpSpPr>
          <a:xfrm>
            <a:off x="8480899" y="3804054"/>
            <a:ext cx="3503861" cy="2431509"/>
            <a:chOff x="8075142" y="1368747"/>
            <a:chExt cx="3503861" cy="2431509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4CC3E6A2-31C3-4021-9957-14FFDD8A0A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476" t="6730" r="9714" b="6426"/>
            <a:stretch/>
          </p:blipFill>
          <p:spPr>
            <a:xfrm>
              <a:off x="8075142" y="1368747"/>
              <a:ext cx="3219141" cy="2215402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871ED7E9-1F8A-480D-B319-0B4493184895}"/>
                </a:ext>
              </a:extLst>
            </p:cNvPr>
            <p:cNvSpPr txBox="1"/>
            <p:nvPr/>
          </p:nvSpPr>
          <p:spPr>
            <a:xfrm>
              <a:off x="10239926" y="3523257"/>
              <a:ext cx="13390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Time ( µs)</a:t>
              </a:r>
            </a:p>
          </p:txBody>
        </p:sp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4FB727D1-5035-4559-B8E9-C2ADDF236DBD}"/>
              </a:ext>
            </a:extLst>
          </p:cNvPr>
          <p:cNvSpPr txBox="1"/>
          <p:nvPr/>
        </p:nvSpPr>
        <p:spPr>
          <a:xfrm>
            <a:off x="8480899" y="3474359"/>
            <a:ext cx="3272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Train </a:t>
            </a:r>
            <a:r>
              <a:rPr lang="fr-FR" dirty="0" err="1"/>
              <a:t>integral</a:t>
            </a:r>
            <a:r>
              <a:rPr lang="fr-FR" dirty="0"/>
              <a:t> = </a:t>
            </a:r>
            <a:r>
              <a:rPr lang="fr-FR" dirty="0">
                <a:solidFill>
                  <a:srgbClr val="0070C0"/>
                </a:solidFill>
              </a:rPr>
              <a:t>DSO post </a:t>
            </a:r>
            <a:r>
              <a:rPr lang="fr-FR" dirty="0" err="1">
                <a:solidFill>
                  <a:srgbClr val="0070C0"/>
                </a:solidFill>
              </a:rPr>
              <a:t>analysis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AD426B7-9A8B-4C25-87B4-EDB335D4E9BD}"/>
              </a:ext>
            </a:extLst>
          </p:cNvPr>
          <p:cNvSpPr txBox="1"/>
          <p:nvPr/>
        </p:nvSpPr>
        <p:spPr>
          <a:xfrm>
            <a:off x="4128489" y="3506516"/>
            <a:ext cx="35157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Train </a:t>
            </a:r>
            <a:r>
              <a:rPr lang="fr-FR" sz="1200" dirty="0" err="1"/>
              <a:t>integral</a:t>
            </a:r>
            <a:r>
              <a:rPr lang="fr-FR" sz="1200" dirty="0"/>
              <a:t> = </a:t>
            </a:r>
            <a:r>
              <a:rPr lang="fr-FR" sz="1200" dirty="0">
                <a:solidFill>
                  <a:srgbClr val="FF0000"/>
                </a:solidFill>
              </a:rPr>
              <a:t>on line </a:t>
            </a:r>
            <a:r>
              <a:rPr lang="fr-FR" sz="1200" dirty="0" err="1">
                <a:solidFill>
                  <a:srgbClr val="FF0000"/>
                </a:solidFill>
              </a:rPr>
              <a:t>measurement</a:t>
            </a:r>
            <a:r>
              <a:rPr lang="fr-FR" sz="1200" dirty="0">
                <a:solidFill>
                  <a:srgbClr val="FF0000"/>
                </a:solidFill>
              </a:rPr>
              <a:t> </a:t>
            </a:r>
            <a:r>
              <a:rPr lang="fr-FR" sz="1200" dirty="0" err="1">
                <a:solidFill>
                  <a:srgbClr val="FF0000"/>
                </a:solidFill>
              </a:rPr>
              <a:t>with</a:t>
            </a:r>
            <a:r>
              <a:rPr lang="fr-FR" sz="1200" dirty="0">
                <a:solidFill>
                  <a:srgbClr val="FF0000"/>
                </a:solidFill>
              </a:rPr>
              <a:t>  LPSC QDC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4A394B74-9135-459D-8CDE-FEFE7977DD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487"/>
          <a:stretch/>
        </p:blipFill>
        <p:spPr>
          <a:xfrm>
            <a:off x="248706" y="2029207"/>
            <a:ext cx="1423797" cy="579186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1BF1011-DC2C-46E7-906C-1EEC2EDB3E07}"/>
              </a:ext>
            </a:extLst>
          </p:cNvPr>
          <p:cNvSpPr txBox="1"/>
          <p:nvPr/>
        </p:nvSpPr>
        <p:spPr>
          <a:xfrm>
            <a:off x="5747666" y="746866"/>
            <a:ext cx="2148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DSO </a:t>
            </a:r>
            <a:r>
              <a:rPr lang="fr-FR" dirty="0" err="1">
                <a:solidFill>
                  <a:srgbClr val="0070C0"/>
                </a:solidFill>
              </a:rPr>
              <a:t>Lecroy</a:t>
            </a:r>
            <a:r>
              <a:rPr lang="fr-FR" baseline="30000" dirty="0">
                <a:solidFill>
                  <a:srgbClr val="0070C0"/>
                </a:solidFill>
              </a:rPr>
              <a:t> </a:t>
            </a:r>
            <a:endParaRPr lang="fr-FR" dirty="0">
              <a:solidFill>
                <a:srgbClr val="0070C0"/>
              </a:solidFill>
            </a:endParaRPr>
          </a:p>
          <a:p>
            <a:pPr algn="ctr"/>
            <a:r>
              <a:rPr lang="fr-FR" dirty="0">
                <a:solidFill>
                  <a:srgbClr val="0070C0"/>
                </a:solidFill>
              </a:rPr>
              <a:t>2 GHz; 10 or 20 GS/s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DA13C3CC-B562-4F74-AEFD-C727680AF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1029" y="1444872"/>
            <a:ext cx="1886040" cy="14029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144BEEE-6B12-49BD-AE62-B48229A979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94380" y="3825020"/>
            <a:ext cx="2469853" cy="185239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9CA23BAE-E4D0-4AB6-9DE7-24456D903D2C}"/>
              </a:ext>
            </a:extLst>
          </p:cNvPr>
          <p:cNvSpPr txBox="1"/>
          <p:nvPr/>
        </p:nvSpPr>
        <p:spPr>
          <a:xfrm>
            <a:off x="1043663" y="1790911"/>
            <a:ext cx="13276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>
                <a:solidFill>
                  <a:schemeClr val="bg1"/>
                </a:solidFill>
              </a:rPr>
              <a:t>68 MeV Proton beam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D6F7C4F-3233-45F4-B185-A4F021B575F7}"/>
              </a:ext>
            </a:extLst>
          </p:cNvPr>
          <p:cNvSpPr txBox="1"/>
          <p:nvPr/>
        </p:nvSpPr>
        <p:spPr>
          <a:xfrm>
            <a:off x="87550" y="3880118"/>
            <a:ext cx="20519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QDC </a:t>
            </a:r>
            <a:r>
              <a:rPr lang="fr-FR" dirty="0" err="1"/>
              <a:t>board</a:t>
            </a:r>
            <a:endParaRPr lang="fr-FR" dirty="0"/>
          </a:p>
          <a:p>
            <a:r>
              <a:rPr lang="fr-FR" dirty="0" err="1"/>
              <a:t>developped</a:t>
            </a:r>
            <a:r>
              <a:rPr lang="fr-FR" dirty="0"/>
              <a:t> @ LPSC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642596C-22A2-4D80-BD31-32F9C1965E1E}"/>
              </a:ext>
            </a:extLst>
          </p:cNvPr>
          <p:cNvSpPr txBox="1"/>
          <p:nvPr/>
        </p:nvSpPr>
        <p:spPr>
          <a:xfrm>
            <a:off x="87550" y="4978145"/>
            <a:ext cx="20519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DAQ</a:t>
            </a:r>
          </a:p>
          <a:p>
            <a:r>
              <a:rPr lang="fr-FR" dirty="0" err="1"/>
              <a:t>developped</a:t>
            </a:r>
            <a:r>
              <a:rPr lang="fr-FR" dirty="0"/>
              <a:t> @ LPSC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4E9370A4-5EA9-4F4A-A0B2-20383EF273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081" y="1069064"/>
            <a:ext cx="1325497" cy="721847"/>
          </a:xfrm>
          <a:prstGeom prst="rect">
            <a:avLst/>
          </a:prstGeom>
        </p:spPr>
      </p:pic>
      <p:sp>
        <p:nvSpPr>
          <p:cNvPr id="23" name="Ellipse 22">
            <a:extLst>
              <a:ext uri="{FF2B5EF4-FFF2-40B4-BE49-F238E27FC236}">
                <a16:creationId xmlns:a16="http://schemas.microsoft.com/office/drawing/2014/main" id="{D573CB10-289D-467E-AA88-BB6E27109611}"/>
              </a:ext>
            </a:extLst>
          </p:cNvPr>
          <p:cNvSpPr/>
          <p:nvPr/>
        </p:nvSpPr>
        <p:spPr>
          <a:xfrm>
            <a:off x="381341" y="1335334"/>
            <a:ext cx="331414" cy="42342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DDA4B1F-A426-46BD-9902-38FF7C27F623}"/>
              </a:ext>
            </a:extLst>
          </p:cNvPr>
          <p:cNvSpPr/>
          <p:nvPr/>
        </p:nvSpPr>
        <p:spPr>
          <a:xfrm>
            <a:off x="7925723" y="1210317"/>
            <a:ext cx="211853" cy="4608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43399B3D-B334-4D60-84DF-8FD5232A59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9623" y="1055884"/>
            <a:ext cx="859758" cy="647731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DB20F2CF-DD2C-4F22-BE4D-A56E7250544B}"/>
              </a:ext>
            </a:extLst>
          </p:cNvPr>
          <p:cNvSpPr txBox="1"/>
          <p:nvPr/>
        </p:nvSpPr>
        <p:spPr>
          <a:xfrm rot="16200000">
            <a:off x="8116094" y="3900779"/>
            <a:ext cx="54814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 err="1"/>
              <a:t>V.s</a:t>
            </a:r>
            <a:endParaRPr lang="fr-FR" sz="1200" dirty="0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747DD71A-26F7-4EF1-B4F4-13D0B12FB9E1}"/>
              </a:ext>
            </a:extLst>
          </p:cNvPr>
          <p:cNvGrpSpPr/>
          <p:nvPr/>
        </p:nvGrpSpPr>
        <p:grpSpPr>
          <a:xfrm>
            <a:off x="8469778" y="923021"/>
            <a:ext cx="3075693" cy="2339900"/>
            <a:chOff x="8504987" y="1147008"/>
            <a:chExt cx="3075693" cy="2339900"/>
          </a:xfrm>
        </p:grpSpPr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C563B2F3-5269-4CFB-8184-28F41DC2F163}"/>
                </a:ext>
              </a:extLst>
            </p:cNvPr>
            <p:cNvGrpSpPr/>
            <p:nvPr/>
          </p:nvGrpSpPr>
          <p:grpSpPr>
            <a:xfrm>
              <a:off x="8763037" y="1263438"/>
              <a:ext cx="2817643" cy="2154823"/>
              <a:chOff x="6135504" y="1759538"/>
              <a:chExt cx="2817643" cy="2154823"/>
            </a:xfrm>
          </p:grpSpPr>
          <p:pic>
            <p:nvPicPr>
              <p:cNvPr id="32" name="Image 31">
                <a:extLst>
                  <a:ext uri="{FF2B5EF4-FFF2-40B4-BE49-F238E27FC236}">
                    <a16:creationId xmlns:a16="http://schemas.microsoft.com/office/drawing/2014/main" id="{F973F9AB-D0B2-480C-9ED8-14987CFD61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6471" t="7374" r="5437" b="5327"/>
              <a:stretch/>
            </p:blipFill>
            <p:spPr>
              <a:xfrm>
                <a:off x="6374877" y="2054280"/>
                <a:ext cx="2186872" cy="1589265"/>
              </a:xfrm>
              <a:prstGeom prst="rect">
                <a:avLst/>
              </a:prstGeom>
            </p:spPr>
          </p:pic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08C970A6-5C44-4E8B-9175-93D17CA8EED4}"/>
                  </a:ext>
                </a:extLst>
              </p:cNvPr>
              <p:cNvSpPr txBox="1"/>
              <p:nvPr/>
            </p:nvSpPr>
            <p:spPr>
              <a:xfrm rot="16200000">
                <a:off x="5604465" y="2290577"/>
                <a:ext cx="133907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/>
                  <a:t>Tension(en V)</a:t>
                </a:r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5DAECADE-5A66-4138-8E2B-5A89DA279578}"/>
                  </a:ext>
                </a:extLst>
              </p:cNvPr>
              <p:cNvSpPr txBox="1"/>
              <p:nvPr/>
            </p:nvSpPr>
            <p:spPr>
              <a:xfrm>
                <a:off x="7614070" y="3637362"/>
                <a:ext cx="133907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/>
                  <a:t>Temps (µs)</a:t>
                </a:r>
              </a:p>
            </p:txBody>
          </p:sp>
        </p:grp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4D65E32A-8743-46EB-886C-D39072651734}"/>
                </a:ext>
              </a:extLst>
            </p:cNvPr>
            <p:cNvSpPr txBox="1"/>
            <p:nvPr/>
          </p:nvSpPr>
          <p:spPr>
            <a:xfrm>
              <a:off x="8504987" y="1147008"/>
              <a:ext cx="3003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Signal of 10µs train of protons</a:t>
              </a: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2C252890-659D-4181-9C61-7E0A2411865E}"/>
                </a:ext>
              </a:extLst>
            </p:cNvPr>
            <p:cNvSpPr txBox="1"/>
            <p:nvPr/>
          </p:nvSpPr>
          <p:spPr>
            <a:xfrm>
              <a:off x="10322427" y="3209909"/>
              <a:ext cx="103205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Time ( µs)</a:t>
              </a: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DDAD38E3-3A6C-47F9-B015-011F7DF25DF3}"/>
                </a:ext>
              </a:extLst>
            </p:cNvPr>
            <p:cNvSpPr txBox="1"/>
            <p:nvPr/>
          </p:nvSpPr>
          <p:spPr>
            <a:xfrm rot="16200000">
              <a:off x="8339319" y="1922682"/>
              <a:ext cx="110498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Amplitude (V)</a:t>
              </a:r>
            </a:p>
          </p:txBody>
        </p:sp>
      </p:grpSp>
      <p:pic>
        <p:nvPicPr>
          <p:cNvPr id="35" name="Image 34">
            <a:extLst>
              <a:ext uri="{FF2B5EF4-FFF2-40B4-BE49-F238E27FC236}">
                <a16:creationId xmlns:a16="http://schemas.microsoft.com/office/drawing/2014/main" id="{C8B06FDD-E7E7-4179-BDDF-00B7A3DBAE1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1263" t="10269" r="56633" b="2998"/>
          <a:stretch/>
        </p:blipFill>
        <p:spPr>
          <a:xfrm>
            <a:off x="2687827" y="1162533"/>
            <a:ext cx="667785" cy="1339078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3D9714F0-72B8-41BA-ABAD-31D3C6A7BC6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6297" t="9781" r="21598" b="3486"/>
          <a:stretch/>
        </p:blipFill>
        <p:spPr>
          <a:xfrm>
            <a:off x="3527377" y="1150941"/>
            <a:ext cx="667785" cy="1339078"/>
          </a:xfrm>
          <a:prstGeom prst="rect">
            <a:avLst/>
          </a:prstGeom>
        </p:spPr>
      </p:pic>
      <p:cxnSp>
        <p:nvCxnSpPr>
          <p:cNvPr id="37" name="Connecteur : en angle 36">
            <a:extLst>
              <a:ext uri="{FF2B5EF4-FFF2-40B4-BE49-F238E27FC236}">
                <a16:creationId xmlns:a16="http://schemas.microsoft.com/office/drawing/2014/main" id="{2B8AE5BC-03BD-43D7-ADD3-70A7EC7BB660}"/>
              </a:ext>
            </a:extLst>
          </p:cNvPr>
          <p:cNvCxnSpPr>
            <a:cxnSpLocks/>
          </p:cNvCxnSpPr>
          <p:nvPr/>
        </p:nvCxnSpPr>
        <p:spPr>
          <a:xfrm rot="5400000">
            <a:off x="2573215" y="2936282"/>
            <a:ext cx="1390740" cy="126700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9033C836-FFB1-423F-A49E-3F03C05299A1}"/>
              </a:ext>
            </a:extLst>
          </p:cNvPr>
          <p:cNvSpPr/>
          <p:nvPr/>
        </p:nvSpPr>
        <p:spPr>
          <a:xfrm>
            <a:off x="3720731" y="1367762"/>
            <a:ext cx="225451" cy="869073"/>
          </a:xfrm>
          <a:prstGeom prst="rect">
            <a:avLst/>
          </a:prstGeom>
          <a:solidFill>
            <a:srgbClr val="E7E6E6"/>
          </a:solidFill>
          <a:ln>
            <a:solidFill>
              <a:srgbClr val="E7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1AA1130-E6C1-4CD0-AE84-51BB09F5E639}"/>
              </a:ext>
            </a:extLst>
          </p:cNvPr>
          <p:cNvSpPr/>
          <p:nvPr/>
        </p:nvSpPr>
        <p:spPr>
          <a:xfrm>
            <a:off x="2892735" y="1404791"/>
            <a:ext cx="225451" cy="869073"/>
          </a:xfrm>
          <a:prstGeom prst="rect">
            <a:avLst/>
          </a:prstGeom>
          <a:solidFill>
            <a:srgbClr val="E7E6E6"/>
          </a:solidFill>
          <a:ln>
            <a:solidFill>
              <a:srgbClr val="E7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FEDCEA75-EDAA-47D4-9238-2B00216AA69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046" y="1581000"/>
            <a:ext cx="509580" cy="490896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BFB50132-74E2-4D60-A634-BD9765FA00F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134" y="1597975"/>
            <a:ext cx="486013" cy="468194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39170EF6-898B-48E2-BD14-A867108881C6}"/>
              </a:ext>
            </a:extLst>
          </p:cNvPr>
          <p:cNvSpPr/>
          <p:nvPr/>
        </p:nvSpPr>
        <p:spPr>
          <a:xfrm>
            <a:off x="123408" y="3390120"/>
            <a:ext cx="7573825" cy="283724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0527329-A403-4E70-B93A-4617119603DD}"/>
              </a:ext>
            </a:extLst>
          </p:cNvPr>
          <p:cNvSpPr/>
          <p:nvPr/>
        </p:nvSpPr>
        <p:spPr>
          <a:xfrm>
            <a:off x="8021278" y="770986"/>
            <a:ext cx="3854701" cy="5464578"/>
          </a:xfrm>
          <a:prstGeom prst="rect">
            <a:avLst/>
          </a:prstGeom>
          <a:noFill/>
          <a:ln w="28575">
            <a:solidFill>
              <a:srgbClr val="1CAD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F2B706F-EA7C-4EB9-8546-7BB2E31B4DF9}"/>
              </a:ext>
            </a:extLst>
          </p:cNvPr>
          <p:cNvSpPr/>
          <p:nvPr/>
        </p:nvSpPr>
        <p:spPr>
          <a:xfrm>
            <a:off x="5743826" y="771806"/>
            <a:ext cx="2275463" cy="2536138"/>
          </a:xfrm>
          <a:prstGeom prst="rect">
            <a:avLst/>
          </a:prstGeom>
          <a:noFill/>
          <a:ln w="28575">
            <a:solidFill>
              <a:srgbClr val="1CAD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456D563F-043B-4470-A792-BF2FE3695581}"/>
              </a:ext>
            </a:extLst>
          </p:cNvPr>
          <p:cNvCxnSpPr>
            <a:cxnSpLocks/>
          </p:cNvCxnSpPr>
          <p:nvPr/>
        </p:nvCxnSpPr>
        <p:spPr>
          <a:xfrm>
            <a:off x="8019289" y="786009"/>
            <a:ext cx="0" cy="250561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itre 1">
            <a:extLst>
              <a:ext uri="{FF2B5EF4-FFF2-40B4-BE49-F238E27FC236}">
                <a16:creationId xmlns:a16="http://schemas.microsoft.com/office/drawing/2014/main" id="{F4835805-08CC-4F64-B813-7E91040726A4}"/>
              </a:ext>
            </a:extLst>
          </p:cNvPr>
          <p:cNvSpPr txBox="1">
            <a:spLocks/>
          </p:cNvSpPr>
          <p:nvPr/>
        </p:nvSpPr>
        <p:spPr>
          <a:xfrm>
            <a:off x="263770" y="209261"/>
            <a:ext cx="10058400" cy="6021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DIAMMONI detector </a:t>
            </a:r>
            <a:r>
              <a:rPr lang="fr-FR" dirty="0" err="1"/>
              <a:t>development</a:t>
            </a:r>
            <a:endParaRPr lang="fr-FR" dirty="0"/>
          </a:p>
        </p:txBody>
      </p:sp>
      <p:cxnSp>
        <p:nvCxnSpPr>
          <p:cNvPr id="47" name="Connecteur : en angle 46">
            <a:extLst>
              <a:ext uri="{FF2B5EF4-FFF2-40B4-BE49-F238E27FC236}">
                <a16:creationId xmlns:a16="http://schemas.microsoft.com/office/drawing/2014/main" id="{7A9E9967-5EFD-42C1-9411-5A9E46F2D422}"/>
              </a:ext>
            </a:extLst>
          </p:cNvPr>
          <p:cNvCxnSpPr>
            <a:cxnSpLocks/>
          </p:cNvCxnSpPr>
          <p:nvPr/>
        </p:nvCxnSpPr>
        <p:spPr>
          <a:xfrm>
            <a:off x="3549352" y="2302414"/>
            <a:ext cx="2607608" cy="255347"/>
          </a:xfrm>
          <a:prstGeom prst="bentConnector3">
            <a:avLst>
              <a:gd name="adj1" fmla="val 103"/>
            </a:avLst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0694451"/>
      </p:ext>
    </p:extLst>
  </p:cSld>
  <p:clrMapOvr>
    <a:masterClrMapping/>
  </p:clrMapOvr>
</p:sld>
</file>

<file path=ppt/theme/theme1.xml><?xml version="1.0" encoding="utf-8"?>
<a:theme xmlns:a="http://schemas.openxmlformats.org/drawingml/2006/main" name="Rétrospective">
  <a:themeElements>
    <a:clrScheme name="Rétrospective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étrospectiv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étrospectiv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4780</TotalTime>
  <Words>1335</Words>
  <Application>Microsoft Office PowerPoint</Application>
  <PresentationFormat>Grand écran</PresentationFormat>
  <Paragraphs>194</Paragraphs>
  <Slides>13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22" baseType="lpstr">
      <vt:lpstr>Arial</vt:lpstr>
      <vt:lpstr>Calibri</vt:lpstr>
      <vt:lpstr>Calibri Light</vt:lpstr>
      <vt:lpstr>Cambria Math</vt:lpstr>
      <vt:lpstr>CIDFont+F2</vt:lpstr>
      <vt:lpstr>Symbol</vt:lpstr>
      <vt:lpstr>Times New Roman</vt:lpstr>
      <vt:lpstr>Wingdings</vt:lpstr>
      <vt:lpstr>Rétrospective</vt:lpstr>
      <vt:lpstr>DIAMMONI: diamond-detector for beam monitoring at ultra-high dose rate</vt:lpstr>
      <vt:lpstr>Why beam monitoring?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Thank you for your attention ! </vt:lpstr>
      <vt:lpstr>BACK-UP slides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Marie-Laure Gallin-Martel</dc:creator>
  <cp:lastModifiedBy>Robin MOLLE</cp:lastModifiedBy>
  <cp:revision>416</cp:revision>
  <dcterms:created xsi:type="dcterms:W3CDTF">2022-02-21T11:02:48Z</dcterms:created>
  <dcterms:modified xsi:type="dcterms:W3CDTF">2023-10-03T15:08:42Z</dcterms:modified>
</cp:coreProperties>
</file>