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9" r:id="rId4"/>
    <p:sldId id="260" r:id="rId5"/>
    <p:sldId id="272" r:id="rId6"/>
    <p:sldId id="282" r:id="rId7"/>
    <p:sldId id="283" r:id="rId8"/>
    <p:sldId id="273" r:id="rId9"/>
    <p:sldId id="278" r:id="rId10"/>
    <p:sldId id="261" r:id="rId11"/>
    <p:sldId id="290" r:id="rId12"/>
    <p:sldId id="271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E638531-CF14-45FA-81C1-CCE692A894FA}">
          <p14:sldIdLst>
            <p14:sldId id="256"/>
            <p14:sldId id="259"/>
            <p14:sldId id="269"/>
            <p14:sldId id="260"/>
            <p14:sldId id="272"/>
            <p14:sldId id="282"/>
            <p14:sldId id="283"/>
            <p14:sldId id="273"/>
            <p14:sldId id="278"/>
          </p14:sldIdLst>
        </p14:section>
        <p14:section name="Section sans titre" id="{F056A2BB-D2D7-4D20-9D63-BCB4A49FAD10}">
          <p14:sldIdLst>
            <p14:sldId id="261"/>
            <p14:sldId id="290"/>
            <p14:sldId id="271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7688C0"/>
    <a:srgbClr val="32BC9B"/>
    <a:srgbClr val="59D3B6"/>
    <a:srgbClr val="E40E65"/>
    <a:srgbClr val="FFFFFF"/>
    <a:srgbClr val="E15587"/>
    <a:srgbClr val="E3799F"/>
    <a:srgbClr val="746D54"/>
    <a:srgbClr val="756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8" autoAdjust="0"/>
    <p:restoredTop sz="94668" autoAdjust="0"/>
  </p:normalViewPr>
  <p:slideViewPr>
    <p:cSldViewPr snapToGrid="0">
      <p:cViewPr>
        <p:scale>
          <a:sx n="110" d="100"/>
          <a:sy n="110" d="100"/>
        </p:scale>
        <p:origin x="312" y="4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47E02-6B5D-4820-9C71-555EDBABE60A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2FC96-14FA-4865-AD73-A02CBB46BF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57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FC96-14FA-4865-AD73-A02CBB46BF4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87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FC96-14FA-4865-AD73-A02CBB46BF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6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FC96-14FA-4865-AD73-A02CBB46BF4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31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FC96-14FA-4865-AD73-A02CBB46BF4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09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FC96-14FA-4865-AD73-A02CBB46BF4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39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2FC96-14FA-4865-AD73-A02CBB46BF4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78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73BC-3107-4617-98B1-0F7DFEF58C84}" type="datetime1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03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968A-5B10-4B43-88AE-17A32C551087}" type="datetime1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7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ABA6-6D38-4EF6-B699-7B6662F543E8}" type="datetime1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29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645" y="542853"/>
            <a:ext cx="11140155" cy="328817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1C51-79E9-40EE-B985-1C6ABF6D2BA9}" type="datetime1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18847" y="6466354"/>
            <a:ext cx="3473153" cy="365125"/>
          </a:xfrm>
        </p:spPr>
        <p:txBody>
          <a:bodyPr/>
          <a:lstStyle>
            <a:lvl1pPr>
              <a:defRPr sz="1400" b="1">
                <a:solidFill>
                  <a:srgbClr val="002060"/>
                </a:solidFill>
              </a:defRPr>
            </a:lvl1pPr>
          </a:lstStyle>
          <a:p>
            <a:fld id="{83D1DDF5-6E4E-430F-91FF-7BBA8CB90B8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lèche droite 6"/>
          <p:cNvSpPr/>
          <p:nvPr userDrawn="1"/>
        </p:nvSpPr>
        <p:spPr>
          <a:xfrm>
            <a:off x="0" y="0"/>
            <a:ext cx="12192000" cy="542853"/>
          </a:xfrm>
          <a:prstGeom prst="rightArrow">
            <a:avLst>
              <a:gd name="adj1" fmla="val 50000"/>
              <a:gd name="adj2" fmla="val 66263"/>
            </a:avLst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 flipV="1">
            <a:off x="0" y="1048871"/>
            <a:ext cx="6436659" cy="17929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7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BAE3-661C-4FFB-B85B-682EA7448A7F}" type="datetime1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54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76A-DB82-4181-93FB-E3FF214C304F}" type="datetime1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28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2490-9324-4255-B879-2E2711EBDEF6}" type="datetime1">
              <a:rPr lang="fr-FR" smtClean="0"/>
              <a:t>03/10/2023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26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EFDC-2ABE-447B-9D96-31EB4E86CC76}" type="datetime1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32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2A2F-0304-47DD-BCA8-7362355F47FA}" type="datetime1">
              <a:rPr lang="fr-FR" smtClean="0"/>
              <a:t>03/10/2023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65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3668-9F84-4589-AE2B-78F54B41C758}" type="datetime1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22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D28F-A1F2-42C8-AE3B-7F11D2A7D2DB}" type="datetime1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80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65EC-D6C0-4070-B0BD-120491FDD46E}" type="datetime1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DDF5-6E4E-430F-91FF-7BBA8CB9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9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2/mp.15526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s://hal.science/hal-0368003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dx.doi.org/10.1073/pnas.1901777116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mt-atlantique.hal.science/hal-03885576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812" y="1786896"/>
            <a:ext cx="9144000" cy="2228056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en-US" sz="4200" dirty="0" err="1">
                <a:solidFill>
                  <a:srgbClr val="002060"/>
                </a:solidFill>
              </a:rPr>
              <a:t>Dosimetric</a:t>
            </a:r>
            <a:r>
              <a:rPr lang="en-US" sz="4200" dirty="0">
                <a:solidFill>
                  <a:srgbClr val="002060"/>
                </a:solidFill>
              </a:rPr>
              <a:t> environment of preclinical FLASH </a:t>
            </a:r>
            <a:r>
              <a:rPr lang="en-US" sz="4200" dirty="0" err="1">
                <a:solidFill>
                  <a:srgbClr val="002060"/>
                </a:solidFill>
              </a:rPr>
              <a:t>hadrontherapy</a:t>
            </a:r>
            <a:r>
              <a:rPr lang="en-US" sz="4200" dirty="0">
                <a:solidFill>
                  <a:srgbClr val="002060"/>
                </a:solidFill>
              </a:rPr>
              <a:t> studies at the</a:t>
            </a:r>
            <a:br>
              <a:rPr lang="en-US" sz="4200" dirty="0">
                <a:solidFill>
                  <a:srgbClr val="002060"/>
                </a:solidFill>
              </a:rPr>
            </a:br>
            <a:r>
              <a:rPr lang="en-US" sz="4200" dirty="0">
                <a:solidFill>
                  <a:srgbClr val="002060"/>
                </a:solidFill>
              </a:rPr>
              <a:t> ARRONAX cyclotron</a:t>
            </a:r>
            <a:br>
              <a:rPr lang="fr-FR" sz="4200" dirty="0"/>
            </a:br>
            <a:endParaRPr lang="fr-FR" sz="4200" dirty="0">
              <a:solidFill>
                <a:srgbClr val="002060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36" y="210659"/>
            <a:ext cx="2194790" cy="16460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79502"/>
            <a:ext cx="1419225" cy="865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604000"/>
            <a:ext cx="12192000" cy="254000"/>
          </a:xfrm>
          <a:prstGeom prst="rect">
            <a:avLst/>
          </a:prstGeom>
          <a:solidFill>
            <a:srgbClr val="E40E65"/>
          </a:solidFill>
          <a:ln>
            <a:solidFill>
              <a:srgbClr val="E4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492241"/>
            <a:ext cx="12192000" cy="111759"/>
          </a:xfrm>
          <a:prstGeom prst="rect">
            <a:avLst/>
          </a:prstGeom>
          <a:solidFill>
            <a:srgbClr val="FEE2EF"/>
          </a:solidFill>
          <a:ln>
            <a:solidFill>
              <a:srgbClr val="FEE2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7" y="447926"/>
            <a:ext cx="2678666" cy="6428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27" y="579502"/>
            <a:ext cx="3598695" cy="6580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1B6FF7-6202-4E1C-8AFF-17ACBA6FA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324" y="5011529"/>
            <a:ext cx="3990975" cy="1143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9197118-A9C2-405D-AED4-238D1C288FF2}"/>
              </a:ext>
            </a:extLst>
          </p:cNvPr>
          <p:cNvSpPr txBox="1"/>
          <p:nvPr/>
        </p:nvSpPr>
        <p:spPr>
          <a:xfrm>
            <a:off x="2808891" y="3798549"/>
            <a:ext cx="6997261" cy="95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600" b="1" dirty="0">
                <a:solidFill>
                  <a:srgbClr val="002060"/>
                </a:solidFill>
              </a:rPr>
              <a:t>Manon Evin</a:t>
            </a:r>
            <a:r>
              <a:rPr lang="fr-FR" sz="1600" dirty="0">
                <a:solidFill>
                  <a:srgbClr val="002060"/>
                </a:solidFill>
              </a:rPr>
              <a:t>, </a:t>
            </a:r>
            <a:r>
              <a:rPr lang="fr-FR" sz="1600" u="sng" dirty="0">
                <a:solidFill>
                  <a:srgbClr val="002060"/>
                </a:solidFill>
              </a:rPr>
              <a:t>Charbel Koumeir</a:t>
            </a:r>
            <a:r>
              <a:rPr lang="fr-FR" sz="1600" dirty="0">
                <a:solidFill>
                  <a:srgbClr val="002060"/>
                </a:solidFill>
              </a:rPr>
              <a:t>, Quentin Mouchard, Gregory </a:t>
            </a:r>
            <a:r>
              <a:rPr lang="fr-FR" sz="1600" dirty="0" err="1">
                <a:solidFill>
                  <a:srgbClr val="002060"/>
                </a:solidFill>
              </a:rPr>
              <a:t>Delpon</a:t>
            </a:r>
            <a:r>
              <a:rPr lang="fr-FR" sz="1600" dirty="0">
                <a:solidFill>
                  <a:srgbClr val="002060"/>
                </a:solidFill>
              </a:rPr>
              <a:t>, </a:t>
            </a:r>
            <a:r>
              <a:rPr lang="fr-FR" sz="1600" dirty="0" err="1">
                <a:solidFill>
                  <a:srgbClr val="002060"/>
                </a:solidFill>
              </a:rPr>
              <a:t>Ferid</a:t>
            </a:r>
            <a:r>
              <a:rPr lang="fr-FR" sz="1600" dirty="0">
                <a:solidFill>
                  <a:srgbClr val="002060"/>
                </a:solidFill>
              </a:rPr>
              <a:t> Haddad, Vincent Potiron, Gaëlle </a:t>
            </a:r>
            <a:r>
              <a:rPr lang="fr-FR" sz="1600" dirty="0" err="1">
                <a:solidFill>
                  <a:srgbClr val="002060"/>
                </a:solidFill>
              </a:rPr>
              <a:t>Saade</a:t>
            </a:r>
            <a:r>
              <a:rPr lang="fr-FR" sz="1600" dirty="0">
                <a:solidFill>
                  <a:srgbClr val="002060"/>
                </a:solidFill>
              </a:rPr>
              <a:t>, Mathieu </a:t>
            </a:r>
            <a:r>
              <a:rPr lang="fr-FR" sz="1600" dirty="0" err="1">
                <a:solidFill>
                  <a:srgbClr val="002060"/>
                </a:solidFill>
              </a:rPr>
              <a:t>Chocry</a:t>
            </a:r>
            <a:r>
              <a:rPr lang="fr-FR" sz="1600" dirty="0">
                <a:solidFill>
                  <a:srgbClr val="002060"/>
                </a:solidFill>
              </a:rPr>
              <a:t>, Noël </a:t>
            </a:r>
            <a:r>
              <a:rPr lang="fr-FR" sz="1600" dirty="0" err="1">
                <a:solidFill>
                  <a:srgbClr val="002060"/>
                </a:solidFill>
              </a:rPr>
              <a:t>Servagent</a:t>
            </a:r>
            <a:r>
              <a:rPr lang="fr-FR" sz="1600" dirty="0">
                <a:solidFill>
                  <a:srgbClr val="002060"/>
                </a:solidFill>
              </a:rPr>
              <a:t>, Stéphane </a:t>
            </a:r>
            <a:r>
              <a:rPr lang="fr-FR" sz="1600" dirty="0" err="1">
                <a:solidFill>
                  <a:srgbClr val="002060"/>
                </a:solidFill>
              </a:rPr>
              <a:t>Supiot</a:t>
            </a:r>
            <a:r>
              <a:rPr lang="fr-FR" sz="1600" dirty="0">
                <a:solidFill>
                  <a:srgbClr val="002060"/>
                </a:solidFill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lang="fr-FR" sz="1600" dirty="0">
                <a:solidFill>
                  <a:srgbClr val="002060"/>
                </a:solidFill>
              </a:rPr>
              <a:t>Vincent Métivier, Sophie </a:t>
            </a:r>
            <a:r>
              <a:rPr lang="fr-FR" sz="1600" dirty="0" err="1">
                <a:solidFill>
                  <a:srgbClr val="002060"/>
                </a:solidFill>
              </a:rPr>
              <a:t>Chiavassa</a:t>
            </a:r>
            <a:r>
              <a:rPr lang="fr-FR" sz="16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86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498" y="529042"/>
            <a:ext cx="11140155" cy="328817"/>
          </a:xfrm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rgbClr val="E40E65"/>
                </a:solidFill>
              </a:rPr>
              <a:t>In vivo </a:t>
            </a:r>
            <a:r>
              <a:rPr lang="fr-FR" dirty="0" err="1">
                <a:solidFill>
                  <a:srgbClr val="E40E65"/>
                </a:solidFill>
              </a:rPr>
              <a:t>dosimetry</a:t>
            </a:r>
            <a:r>
              <a:rPr lang="fr-FR" dirty="0">
                <a:solidFill>
                  <a:srgbClr val="E40E65"/>
                </a:solidFill>
              </a:rPr>
              <a:t> </a:t>
            </a:r>
            <a:r>
              <a:rPr lang="fr-FR" dirty="0" err="1">
                <a:solidFill>
                  <a:srgbClr val="E40E65"/>
                </a:solidFill>
              </a:rPr>
              <a:t>with</a:t>
            </a:r>
            <a:r>
              <a:rPr lang="fr-FR" dirty="0">
                <a:solidFill>
                  <a:srgbClr val="E40E65"/>
                </a:solidFill>
              </a:rPr>
              <a:t> </a:t>
            </a:r>
            <a:r>
              <a:rPr lang="fr-FR" dirty="0" err="1">
                <a:solidFill>
                  <a:srgbClr val="E40E65"/>
                </a:solidFill>
              </a:rPr>
              <a:t>radiochromic</a:t>
            </a:r>
            <a:r>
              <a:rPr lang="fr-FR" dirty="0">
                <a:solidFill>
                  <a:srgbClr val="E40E65"/>
                </a:solidFill>
              </a:rPr>
              <a:t> films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5914" y="4142321"/>
            <a:ext cx="560525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9999"/>
                </a:solidFill>
              </a:rPr>
              <a:t>Independent of dose rate</a:t>
            </a:r>
          </a:p>
          <a:p>
            <a:r>
              <a:rPr lang="fr-FR" sz="1600" dirty="0">
                <a:solidFill>
                  <a:srgbClr val="009999"/>
                </a:solidFill>
              </a:rPr>
              <a:t> </a:t>
            </a:r>
          </a:p>
          <a:p>
            <a:r>
              <a:rPr lang="fr-FR" sz="1200" dirty="0">
                <a:solidFill>
                  <a:srgbClr val="002060"/>
                </a:solidFill>
              </a:rPr>
              <a:t>           Calibration  for proton in CONV </a:t>
            </a:r>
            <a:r>
              <a:rPr lang="fr-FR" sz="1200" dirty="0" err="1">
                <a:solidFill>
                  <a:srgbClr val="002060"/>
                </a:solidFill>
              </a:rPr>
              <a:t>with</a:t>
            </a:r>
            <a:r>
              <a:rPr lang="fr-FR" sz="1200" dirty="0">
                <a:solidFill>
                  <a:srgbClr val="002060"/>
                </a:solidFill>
              </a:rPr>
              <a:t> TRS-398 </a:t>
            </a:r>
            <a:r>
              <a:rPr lang="fr-FR" sz="1200" dirty="0" err="1">
                <a:solidFill>
                  <a:srgbClr val="002060"/>
                </a:solidFill>
              </a:rPr>
              <a:t>formalism</a:t>
            </a:r>
            <a:r>
              <a:rPr lang="fr-FR" sz="1200" dirty="0">
                <a:solidFill>
                  <a:srgbClr val="002060"/>
                </a:solidFill>
              </a:rPr>
              <a:t> (PTW Advanced Markus)</a:t>
            </a:r>
          </a:p>
          <a:p>
            <a:endParaRPr lang="fr-FR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0" t="20625"/>
          <a:stretch/>
        </p:blipFill>
        <p:spPr>
          <a:xfrm>
            <a:off x="442403" y="2177737"/>
            <a:ext cx="2401204" cy="128921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80" y="2138714"/>
            <a:ext cx="2806003" cy="8367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3460" y="1333892"/>
            <a:ext cx="25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09999"/>
                </a:solidFill>
              </a:rPr>
              <a:t>OrthoChromic</a:t>
            </a:r>
            <a:r>
              <a:rPr lang="fr-FR" dirty="0">
                <a:solidFill>
                  <a:srgbClr val="009999"/>
                </a:solidFill>
              </a:rPr>
              <a:t> Films OC-1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372463" y="3106554"/>
            <a:ext cx="26657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181031" y="3217657"/>
            <a:ext cx="305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Absorbed</a:t>
            </a:r>
            <a:r>
              <a:rPr lang="fr-FR" dirty="0">
                <a:solidFill>
                  <a:schemeClr val="accent1"/>
                </a:solidFill>
              </a:rPr>
              <a:t> dose </a:t>
            </a:r>
            <a:r>
              <a:rPr lang="fr-FR" sz="1400" dirty="0"/>
              <a:t>(2, 5, 10, 20, 30 Gy)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7" r="13222" b="4148"/>
          <a:stretch/>
        </p:blipFill>
        <p:spPr>
          <a:xfrm>
            <a:off x="8548216" y="1177398"/>
            <a:ext cx="2943073" cy="1801266"/>
          </a:xfrm>
          <a:prstGeom prst="rect">
            <a:avLst/>
          </a:prstGeom>
        </p:spPr>
      </p:pic>
      <p:pic>
        <p:nvPicPr>
          <p:cNvPr id="3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30" y="3376740"/>
            <a:ext cx="4776670" cy="2388335"/>
          </a:xfrm>
        </p:spPr>
      </p:pic>
      <p:sp>
        <p:nvSpPr>
          <p:cNvPr id="38" name="ZoneTexte 37"/>
          <p:cNvSpPr txBox="1"/>
          <p:nvPr/>
        </p:nvSpPr>
        <p:spPr>
          <a:xfrm>
            <a:off x="7441183" y="6132417"/>
            <a:ext cx="348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2060"/>
                </a:solidFill>
              </a:rPr>
              <a:t>Determination</a:t>
            </a:r>
            <a:r>
              <a:rPr lang="fr-FR" sz="1400" dirty="0">
                <a:solidFill>
                  <a:srgbClr val="002060"/>
                </a:solidFill>
              </a:rPr>
              <a:t> of the correction factor </a:t>
            </a:r>
            <a:r>
              <a:rPr lang="fr-FR" sz="1400" b="1" dirty="0">
                <a:solidFill>
                  <a:srgbClr val="002060"/>
                </a:solidFill>
              </a:rPr>
              <a:t>f(LET)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750395" y="4767108"/>
            <a:ext cx="28538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099722" y="6452974"/>
            <a:ext cx="4092278" cy="365125"/>
          </a:xfrm>
        </p:spPr>
        <p:txBody>
          <a:bodyPr/>
          <a:lstStyle/>
          <a:p>
            <a:r>
              <a:rPr lang="fr-FR" dirty="0"/>
              <a:t>9</a:t>
            </a:r>
          </a:p>
        </p:txBody>
      </p:sp>
      <p:cxnSp>
        <p:nvCxnSpPr>
          <p:cNvPr id="41" name="Connecteur droit avec flèche 40"/>
          <p:cNvCxnSpPr>
            <a:cxnSpLocks/>
          </p:cNvCxnSpPr>
          <p:nvPr/>
        </p:nvCxnSpPr>
        <p:spPr>
          <a:xfrm>
            <a:off x="7008602" y="6286305"/>
            <a:ext cx="40175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61063" y="6219427"/>
            <a:ext cx="60689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009999"/>
                </a:solidFill>
              </a:rPr>
              <a:t>Villoing</a:t>
            </a:r>
            <a:r>
              <a:rPr lang="fr-FR" sz="1100" dirty="0">
                <a:solidFill>
                  <a:srgbClr val="009999"/>
                </a:solidFill>
              </a:rPr>
              <a:t>., et al., « </a:t>
            </a:r>
            <a:r>
              <a:rPr lang="fr-FR" sz="1100" dirty="0" err="1">
                <a:solidFill>
                  <a:srgbClr val="009999"/>
                </a:solidFill>
              </a:rPr>
              <a:t>Response</a:t>
            </a:r>
            <a:r>
              <a:rPr lang="fr-FR" sz="1100" dirty="0">
                <a:solidFill>
                  <a:srgbClr val="009999"/>
                </a:solidFill>
              </a:rPr>
              <a:t> </a:t>
            </a:r>
            <a:r>
              <a:rPr lang="fr-FR" sz="1100" dirty="0" err="1">
                <a:solidFill>
                  <a:srgbClr val="009999"/>
                </a:solidFill>
              </a:rPr>
              <a:t>characterization</a:t>
            </a:r>
            <a:r>
              <a:rPr lang="fr-FR" sz="1100" dirty="0">
                <a:solidFill>
                  <a:srgbClr val="009999"/>
                </a:solidFill>
              </a:rPr>
              <a:t> of a new </a:t>
            </a:r>
            <a:r>
              <a:rPr lang="fr-FR" sz="1100" dirty="0" err="1">
                <a:solidFill>
                  <a:srgbClr val="009999"/>
                </a:solidFill>
              </a:rPr>
              <a:t>radiochromic</a:t>
            </a:r>
            <a:r>
              <a:rPr lang="fr-FR" sz="1100" dirty="0">
                <a:solidFill>
                  <a:srgbClr val="009999"/>
                </a:solidFill>
              </a:rPr>
              <a:t> film to ultra high dose rates for light ions </a:t>
            </a:r>
            <a:r>
              <a:rPr lang="fr-FR" sz="1100" dirty="0" err="1">
                <a:solidFill>
                  <a:srgbClr val="009999"/>
                </a:solidFill>
              </a:rPr>
              <a:t>beams</a:t>
            </a:r>
            <a:r>
              <a:rPr lang="fr-FR" sz="1100" dirty="0">
                <a:solidFill>
                  <a:srgbClr val="009999"/>
                </a:solidFill>
              </a:rPr>
              <a:t>. » (</a:t>
            </a:r>
            <a:r>
              <a:rPr lang="fr-FR" sz="1100" i="1" dirty="0">
                <a:solidFill>
                  <a:srgbClr val="009999"/>
                </a:solidFill>
              </a:rPr>
              <a:t>ESTRO 2022)</a:t>
            </a:r>
            <a:r>
              <a:rPr lang="fr-FR" sz="1100" dirty="0">
                <a:solidFill>
                  <a:srgbClr val="009999"/>
                </a:solidFill>
              </a:rPr>
              <a:t>. </a:t>
            </a:r>
            <a:r>
              <a:rPr lang="fr-FR" sz="1100" dirty="0">
                <a:solidFill>
                  <a:srgbClr val="009999"/>
                </a:solidFill>
                <a:hlinkClick r:id="rId7"/>
              </a:rPr>
              <a:t>⟨hal-03680039⟩</a:t>
            </a:r>
            <a:endParaRPr lang="fr-FR" sz="1100" dirty="0">
              <a:solidFill>
                <a:srgbClr val="0099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1063" y="5546372"/>
            <a:ext cx="64537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009999"/>
                </a:solidFill>
              </a:rPr>
              <a:t>Villoing,et</a:t>
            </a:r>
            <a:r>
              <a:rPr lang="fr-FR" sz="1100" dirty="0">
                <a:solidFill>
                  <a:srgbClr val="009999"/>
                </a:solidFill>
              </a:rPr>
              <a:t> al. « Proton </a:t>
            </a:r>
            <a:r>
              <a:rPr lang="fr-FR" sz="1100" dirty="0" err="1">
                <a:solidFill>
                  <a:srgbClr val="009999"/>
                </a:solidFill>
              </a:rPr>
              <a:t>Beam</a:t>
            </a:r>
            <a:r>
              <a:rPr lang="fr-FR" sz="1100" dirty="0">
                <a:solidFill>
                  <a:srgbClr val="009999"/>
                </a:solidFill>
              </a:rPr>
              <a:t> </a:t>
            </a:r>
            <a:r>
              <a:rPr lang="fr-FR" sz="1100" dirty="0" err="1">
                <a:solidFill>
                  <a:srgbClr val="009999"/>
                </a:solidFill>
              </a:rPr>
              <a:t>Dosimetry</a:t>
            </a:r>
            <a:r>
              <a:rPr lang="fr-FR" sz="1100" dirty="0">
                <a:solidFill>
                  <a:srgbClr val="009999"/>
                </a:solidFill>
              </a:rPr>
              <a:t> at Ultra-High Dose Rates (FLASH): Evaluation of </a:t>
            </a:r>
            <a:r>
              <a:rPr lang="fr-FR" sz="1100" dirty="0" err="1">
                <a:solidFill>
                  <a:srgbClr val="009999"/>
                </a:solidFill>
              </a:rPr>
              <a:t>GAFchromic</a:t>
            </a:r>
            <a:r>
              <a:rPr lang="fr-FR" sz="1100" baseline="30000" dirty="0" err="1">
                <a:solidFill>
                  <a:srgbClr val="009999"/>
                </a:solidFill>
              </a:rPr>
              <a:t>TM</a:t>
            </a:r>
            <a:r>
              <a:rPr lang="fr-FR" sz="1100" dirty="0">
                <a:solidFill>
                  <a:srgbClr val="009999"/>
                </a:solidFill>
              </a:rPr>
              <a:t> (EBT3, EBT-XD) and </a:t>
            </a:r>
            <a:r>
              <a:rPr lang="fr-FR" sz="1100" dirty="0" err="1">
                <a:solidFill>
                  <a:srgbClr val="009999"/>
                </a:solidFill>
              </a:rPr>
              <a:t>OrthoChromic</a:t>
            </a:r>
            <a:r>
              <a:rPr lang="fr-FR" sz="1100" dirty="0">
                <a:solidFill>
                  <a:srgbClr val="009999"/>
                </a:solidFill>
              </a:rPr>
              <a:t> (OC-1) Film Performances ». </a:t>
            </a:r>
            <a:r>
              <a:rPr lang="fr-FR" sz="1100" i="1" dirty="0" err="1">
                <a:solidFill>
                  <a:srgbClr val="009999"/>
                </a:solidFill>
              </a:rPr>
              <a:t>Medical</a:t>
            </a:r>
            <a:r>
              <a:rPr lang="fr-FR" sz="1100" i="1" dirty="0">
                <a:solidFill>
                  <a:srgbClr val="009999"/>
                </a:solidFill>
              </a:rPr>
              <a:t> </a:t>
            </a:r>
            <a:r>
              <a:rPr lang="fr-FR" sz="1100" i="1" dirty="0" err="1">
                <a:solidFill>
                  <a:srgbClr val="009999"/>
                </a:solidFill>
              </a:rPr>
              <a:t>Physics</a:t>
            </a:r>
            <a:r>
              <a:rPr lang="fr-FR" sz="1100" dirty="0">
                <a:solidFill>
                  <a:srgbClr val="009999"/>
                </a:solidFill>
              </a:rPr>
              <a:t>, 2022. </a:t>
            </a:r>
            <a:r>
              <a:rPr lang="fr-FR" sz="1100" dirty="0">
                <a:solidFill>
                  <a:srgbClr val="009999"/>
                </a:solidFill>
                <a:hlinkClick r:id="rId8"/>
              </a:rPr>
              <a:t>https://doi.org/10.1002/mp.15526</a:t>
            </a:r>
            <a:r>
              <a:rPr lang="fr-FR" sz="1100" dirty="0">
                <a:solidFill>
                  <a:srgbClr val="009999"/>
                </a:solidFill>
              </a:rPr>
              <a:t>.</a:t>
            </a:r>
            <a:endParaRPr lang="fr-FR" sz="1100" dirty="0">
              <a:solidFill>
                <a:srgbClr val="009999"/>
              </a:solidFill>
              <a:effectLst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86402" y="768615"/>
            <a:ext cx="3628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009999"/>
                </a:solidFill>
              </a:rPr>
              <a:t>LET (</a:t>
            </a:r>
            <a:r>
              <a:rPr lang="fr-FR" sz="1600" dirty="0" err="1">
                <a:solidFill>
                  <a:srgbClr val="009999"/>
                </a:solidFill>
              </a:rPr>
              <a:t>Linear</a:t>
            </a:r>
            <a:r>
              <a:rPr lang="fr-FR" sz="1600" dirty="0">
                <a:solidFill>
                  <a:srgbClr val="009999"/>
                </a:solidFill>
              </a:rPr>
              <a:t> Energy Transfert) </a:t>
            </a:r>
            <a:r>
              <a:rPr lang="fr-FR" sz="1600" dirty="0" err="1">
                <a:solidFill>
                  <a:srgbClr val="009999"/>
                </a:solidFill>
              </a:rPr>
              <a:t>dependency</a:t>
            </a:r>
            <a:endParaRPr lang="fr-FR" sz="1600" dirty="0">
              <a:solidFill>
                <a:srgbClr val="009999"/>
              </a:solidFill>
            </a:endParaRPr>
          </a:p>
        </p:txBody>
      </p:sp>
      <p:cxnSp>
        <p:nvCxnSpPr>
          <p:cNvPr id="8" name="Connecteur droit avec flèche 7"/>
          <p:cNvCxnSpPr>
            <a:stCxn id="9" idx="2"/>
          </p:cNvCxnSpPr>
          <p:nvPr/>
        </p:nvCxnSpPr>
        <p:spPr>
          <a:xfrm flipH="1">
            <a:off x="11501636" y="3097040"/>
            <a:ext cx="413133" cy="63928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1630075" y="282004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2"/>
                </a:solidFill>
              </a:rPr>
              <a:t>- 12 %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8209270" y="1646883"/>
            <a:ext cx="961697" cy="385735"/>
          </a:xfrm>
          <a:prstGeom prst="straightConnector1">
            <a:avLst/>
          </a:prstGeom>
          <a:ln w="19050">
            <a:solidFill>
              <a:srgbClr val="2A69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931817" y="1413665"/>
            <a:ext cx="130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5B9BD5"/>
                </a:solidFill>
              </a:rPr>
              <a:t>Chamber</a:t>
            </a:r>
            <a:r>
              <a:rPr lang="fr-FR" sz="1200" dirty="0">
                <a:solidFill>
                  <a:srgbClr val="5B9BD5"/>
                </a:solidFill>
              </a:rPr>
              <a:t> </a:t>
            </a:r>
          </a:p>
          <a:p>
            <a:r>
              <a:rPr lang="fr-FR" sz="1200" dirty="0">
                <a:solidFill>
                  <a:srgbClr val="5B9BD5"/>
                </a:solidFill>
              </a:rPr>
              <a:t>Advanced Markus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" b="6306"/>
          <a:stretch/>
        </p:blipFill>
        <p:spPr bwMode="auto">
          <a:xfrm>
            <a:off x="6815424" y="1817651"/>
            <a:ext cx="1575091" cy="64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rc 27"/>
          <p:cNvSpPr/>
          <p:nvPr/>
        </p:nvSpPr>
        <p:spPr>
          <a:xfrm rot="4914657">
            <a:off x="10761442" y="4616880"/>
            <a:ext cx="1400450" cy="927130"/>
          </a:xfrm>
          <a:prstGeom prst="arc">
            <a:avLst/>
          </a:prstGeom>
          <a:ln w="12700">
            <a:solidFill>
              <a:schemeClr val="bg2">
                <a:lumMod val="1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823771" y="5779905"/>
            <a:ext cx="1339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Gate</a:t>
            </a:r>
            <a:r>
              <a:rPr lang="fr-FR" sz="1400" dirty="0"/>
              <a:t> simulation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69B4416-4B36-445A-AF27-F185597354D5}"/>
              </a:ext>
            </a:extLst>
          </p:cNvPr>
          <p:cNvCxnSpPr/>
          <p:nvPr/>
        </p:nvCxnSpPr>
        <p:spPr>
          <a:xfrm flipH="1">
            <a:off x="6573398" y="1413665"/>
            <a:ext cx="0" cy="515022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10C4D445-856F-4C8A-A132-CFA640C72AAD}"/>
              </a:ext>
            </a:extLst>
          </p:cNvPr>
          <p:cNvSpPr/>
          <p:nvPr/>
        </p:nvSpPr>
        <p:spPr>
          <a:xfrm>
            <a:off x="11829" y="29058"/>
            <a:ext cx="12099134" cy="511739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5C3EF5-D69D-4FBC-8C41-0DD1FD6F4158}"/>
              </a:ext>
            </a:extLst>
          </p:cNvPr>
          <p:cNvSpPr/>
          <p:nvPr/>
        </p:nvSpPr>
        <p:spPr>
          <a:xfrm>
            <a:off x="71724" y="97335"/>
            <a:ext cx="120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59D3B6"/>
                </a:solidFill>
              </a:rPr>
              <a:t>Context</a:t>
            </a:r>
            <a:r>
              <a:rPr lang="fr-FR" dirty="0">
                <a:solidFill>
                  <a:srgbClr val="59D3B6"/>
                </a:solidFill>
              </a:rPr>
              <a:t>             Beam control             </a:t>
            </a:r>
            <a:r>
              <a:rPr lang="fr-FR" dirty="0" err="1">
                <a:solidFill>
                  <a:srgbClr val="59D3B6"/>
                </a:solidFill>
              </a:rPr>
              <a:t>Set-up</a:t>
            </a:r>
            <a:r>
              <a:rPr lang="fr-FR" dirty="0">
                <a:solidFill>
                  <a:srgbClr val="59D3B6"/>
                </a:solidFill>
              </a:rPr>
              <a:t> &amp; </a:t>
            </a:r>
            <a:r>
              <a:rPr lang="fr-FR" dirty="0" err="1">
                <a:solidFill>
                  <a:srgbClr val="59D3B6"/>
                </a:solidFill>
              </a:rPr>
              <a:t>methodology</a:t>
            </a:r>
            <a:r>
              <a:rPr lang="fr-FR" dirty="0">
                <a:solidFill>
                  <a:srgbClr val="59D3B6"/>
                </a:solidFill>
              </a:rPr>
              <a:t> for </a:t>
            </a:r>
            <a:r>
              <a:rPr lang="fr-FR" dirty="0" err="1">
                <a:solidFill>
                  <a:srgbClr val="59D3B6"/>
                </a:solidFill>
              </a:rPr>
              <a:t>preclinical</a:t>
            </a:r>
            <a:r>
              <a:rPr lang="fr-FR" dirty="0">
                <a:solidFill>
                  <a:srgbClr val="59D3B6"/>
                </a:solidFill>
              </a:rPr>
              <a:t> irradiations         </a:t>
            </a:r>
            <a:r>
              <a:rPr lang="fr-FR" i="1" dirty="0">
                <a:solidFill>
                  <a:schemeClr val="bg1"/>
                </a:solidFill>
              </a:rPr>
              <a:t>In vivo </a:t>
            </a:r>
            <a:r>
              <a:rPr lang="fr-FR" dirty="0" err="1">
                <a:solidFill>
                  <a:schemeClr val="bg1"/>
                </a:solidFill>
              </a:rPr>
              <a:t>dosimetry</a:t>
            </a:r>
            <a:r>
              <a:rPr lang="fr-FR" dirty="0">
                <a:solidFill>
                  <a:schemeClr val="bg1"/>
                </a:solidFill>
              </a:rPr>
              <a:t>        </a:t>
            </a:r>
            <a:r>
              <a:rPr lang="fr-FR" dirty="0">
                <a:solidFill>
                  <a:srgbClr val="59D3B6"/>
                </a:solidFill>
              </a:rPr>
              <a:t>Conclusion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553C46DF-25D3-49FA-BE2A-D3BFD2E59A9D}"/>
              </a:ext>
            </a:extLst>
          </p:cNvPr>
          <p:cNvCxnSpPr/>
          <p:nvPr/>
        </p:nvCxnSpPr>
        <p:spPr>
          <a:xfrm>
            <a:off x="0" y="1003374"/>
            <a:ext cx="7712355" cy="0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0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2C40020-7252-493C-90A5-34BE765BB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54" y="4415686"/>
            <a:ext cx="2936756" cy="167878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60E325-E7C2-440D-B50B-5766F8AA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8847" y="6405112"/>
            <a:ext cx="3473153" cy="365125"/>
          </a:xfrm>
        </p:spPr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A4BA9D-089A-4D18-8E22-15A828CD0BAF}"/>
              </a:ext>
            </a:extLst>
          </p:cNvPr>
          <p:cNvSpPr txBox="1"/>
          <p:nvPr/>
        </p:nvSpPr>
        <p:spPr>
          <a:xfrm>
            <a:off x="165181" y="1065943"/>
            <a:ext cx="1139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Mouse </a:t>
            </a:r>
            <a:r>
              <a:rPr lang="fr-FR" b="1" dirty="0" err="1">
                <a:solidFill>
                  <a:srgbClr val="002060"/>
                </a:solidFill>
              </a:rPr>
              <a:t>whole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brain</a:t>
            </a:r>
            <a:r>
              <a:rPr lang="fr-FR" b="1" dirty="0">
                <a:solidFill>
                  <a:srgbClr val="002060"/>
                </a:solidFill>
              </a:rPr>
              <a:t> irradiation: </a:t>
            </a:r>
            <a:r>
              <a:rPr lang="fr-FR" dirty="0">
                <a:solidFill>
                  <a:srgbClr val="002060"/>
                </a:solidFill>
              </a:rPr>
              <a:t>GATE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sz="1700" dirty="0">
                <a:solidFill>
                  <a:srgbClr val="002060"/>
                </a:solidFill>
              </a:rPr>
              <a:t>simulation </a:t>
            </a:r>
            <a:r>
              <a:rPr lang="fr-FR" sz="1700" dirty="0" err="1">
                <a:solidFill>
                  <a:srgbClr val="002060"/>
                </a:solidFill>
              </a:rPr>
              <a:t>from</a:t>
            </a:r>
            <a:r>
              <a:rPr lang="fr-FR" sz="1700" dirty="0">
                <a:solidFill>
                  <a:srgbClr val="002060"/>
                </a:solidFill>
              </a:rPr>
              <a:t> XRAD225Cx µCBCT and </a:t>
            </a:r>
            <a:r>
              <a:rPr lang="fr-FR" sz="1700" dirty="0" err="1">
                <a:solidFill>
                  <a:srgbClr val="002060"/>
                </a:solidFill>
              </a:rPr>
              <a:t>targeting</a:t>
            </a:r>
            <a:r>
              <a:rPr lang="fr-FR" sz="1700" dirty="0">
                <a:solidFill>
                  <a:srgbClr val="002060"/>
                </a:solidFill>
              </a:rPr>
              <a:t> </a:t>
            </a:r>
            <a:r>
              <a:rPr lang="fr-FR" sz="1700" dirty="0" err="1">
                <a:solidFill>
                  <a:srgbClr val="002060"/>
                </a:solidFill>
              </a:rPr>
              <a:t>without</a:t>
            </a:r>
            <a:r>
              <a:rPr lang="fr-FR" sz="1700" dirty="0">
                <a:solidFill>
                  <a:srgbClr val="002060"/>
                </a:solidFill>
              </a:rPr>
              <a:t> image guidance at ARRONAX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5E5FB91-AC3B-4CF4-B3A2-9E50364D2E4C}"/>
              </a:ext>
            </a:extLst>
          </p:cNvPr>
          <p:cNvSpPr txBox="1"/>
          <p:nvPr/>
        </p:nvSpPr>
        <p:spPr>
          <a:xfrm>
            <a:off x="8216833" y="4105957"/>
            <a:ext cx="343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9999"/>
                </a:solidFill>
              </a:rPr>
              <a:t>Local gamma index 2D  (DD 1% - DTA 1 mm): </a:t>
            </a:r>
            <a:r>
              <a:rPr lang="fr-FR" sz="1400" b="1" dirty="0" err="1">
                <a:solidFill>
                  <a:srgbClr val="009999"/>
                </a:solidFill>
              </a:rPr>
              <a:t>pass</a:t>
            </a:r>
            <a:r>
              <a:rPr lang="fr-FR" sz="1400" b="1" dirty="0">
                <a:solidFill>
                  <a:srgbClr val="009999"/>
                </a:solidFill>
              </a:rPr>
              <a:t> rate 98,2 %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4B9119A-850F-4CBB-9533-DDEAF499F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2920" r="65946" b="55189"/>
          <a:stretch/>
        </p:blipFill>
        <p:spPr>
          <a:xfrm>
            <a:off x="8482148" y="1905847"/>
            <a:ext cx="2847250" cy="19389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3DB7E89-9E17-4D23-8F0F-8D6581D16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9" r="65338"/>
          <a:stretch/>
        </p:blipFill>
        <p:spPr>
          <a:xfrm>
            <a:off x="5125000" y="1909089"/>
            <a:ext cx="3005820" cy="19511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204D87E-5FA6-43A3-A52A-D52A65209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8" t="56510" r="2399"/>
          <a:stretch/>
        </p:blipFill>
        <p:spPr>
          <a:xfrm>
            <a:off x="8601332" y="4628327"/>
            <a:ext cx="2623347" cy="1899288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38AF32E-54B6-4858-99ED-E695FC688835}"/>
              </a:ext>
            </a:extLst>
          </p:cNvPr>
          <p:cNvGrpSpPr/>
          <p:nvPr/>
        </p:nvGrpSpPr>
        <p:grpSpPr>
          <a:xfrm>
            <a:off x="385026" y="4287082"/>
            <a:ext cx="3548467" cy="1057716"/>
            <a:chOff x="6594054" y="5218027"/>
            <a:chExt cx="3548467" cy="1057716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C09504C-86EB-4597-90F2-C773827D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054" y="5218027"/>
              <a:ext cx="3548467" cy="105771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8DA806-CD12-4FC6-BEDE-B41199E69CA1}"/>
                </a:ext>
              </a:extLst>
            </p:cNvPr>
            <p:cNvSpPr/>
            <p:nvPr/>
          </p:nvSpPr>
          <p:spPr>
            <a:xfrm>
              <a:off x="6594054" y="5218027"/>
              <a:ext cx="270616" cy="257209"/>
            </a:xfrm>
            <a:prstGeom prst="rect">
              <a:avLst/>
            </a:prstGeom>
            <a:solidFill>
              <a:srgbClr val="A9AFCE"/>
            </a:solidFill>
            <a:ln>
              <a:solidFill>
                <a:srgbClr val="A9AF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216056-3E91-4B09-91AF-6F7856FFF54D}"/>
                </a:ext>
              </a:extLst>
            </p:cNvPr>
            <p:cNvSpPr/>
            <p:nvPr/>
          </p:nvSpPr>
          <p:spPr>
            <a:xfrm>
              <a:off x="8488022" y="5558790"/>
              <a:ext cx="142875" cy="110490"/>
            </a:xfrm>
            <a:prstGeom prst="rect">
              <a:avLst/>
            </a:prstGeom>
            <a:solidFill>
              <a:srgbClr val="A9AFCE"/>
            </a:solidFill>
            <a:ln>
              <a:solidFill>
                <a:srgbClr val="A9AF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90F7DC3-E354-45F3-9056-B9857B7F7ECD}"/>
              </a:ext>
            </a:extLst>
          </p:cNvPr>
          <p:cNvSpPr txBox="1"/>
          <p:nvPr/>
        </p:nvSpPr>
        <p:spPr>
          <a:xfrm>
            <a:off x="5055181" y="6128113"/>
            <a:ext cx="2778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1D illustration of the gamma index </a:t>
            </a:r>
            <a:r>
              <a:rPr lang="fr-FR" sz="1200" dirty="0" err="1"/>
              <a:t>metric</a:t>
            </a:r>
            <a:endParaRPr lang="fr-FR" sz="12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5C67E1D-6AF9-4A0E-B44E-E8F68D89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 dirty="0">
                <a:solidFill>
                  <a:srgbClr val="E40E65"/>
                </a:solidFill>
              </a:rPr>
              <a:t>In vivo </a:t>
            </a:r>
            <a:r>
              <a:rPr lang="fr-FR" sz="3200" dirty="0" err="1">
                <a:solidFill>
                  <a:srgbClr val="E40E65"/>
                </a:solidFill>
              </a:rPr>
              <a:t>dosimetry</a:t>
            </a:r>
            <a:r>
              <a:rPr lang="fr-FR" sz="3200" dirty="0">
                <a:solidFill>
                  <a:srgbClr val="E40E65"/>
                </a:solidFill>
              </a:rPr>
              <a:t> </a:t>
            </a:r>
            <a:r>
              <a:rPr lang="fr-FR" sz="3200" dirty="0" err="1">
                <a:solidFill>
                  <a:srgbClr val="E40E65"/>
                </a:solidFill>
              </a:rPr>
              <a:t>with</a:t>
            </a:r>
            <a:r>
              <a:rPr lang="fr-FR" sz="3200" dirty="0">
                <a:solidFill>
                  <a:srgbClr val="E40E65"/>
                </a:solidFill>
              </a:rPr>
              <a:t> </a:t>
            </a:r>
            <a:r>
              <a:rPr lang="fr-FR" sz="3200" dirty="0" err="1">
                <a:solidFill>
                  <a:srgbClr val="E40E65"/>
                </a:solidFill>
              </a:rPr>
              <a:t>radiochromic</a:t>
            </a:r>
            <a:r>
              <a:rPr lang="fr-FR" sz="3200" dirty="0">
                <a:solidFill>
                  <a:srgbClr val="E40E65"/>
                </a:solidFill>
              </a:rPr>
              <a:t> films</a:t>
            </a:r>
            <a:endParaRPr lang="fr-FR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9303112" y="1545799"/>
            <a:ext cx="915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9999"/>
                </a:solidFill>
              </a:rPr>
              <a:t>Simulated</a:t>
            </a:r>
            <a:endParaRPr lang="fr-FR" sz="1400" dirty="0">
              <a:solidFill>
                <a:srgbClr val="009999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783722" y="1545799"/>
            <a:ext cx="115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9999"/>
                </a:solidFill>
              </a:rPr>
              <a:t>Experimental</a:t>
            </a:r>
            <a:endParaRPr lang="fr-FR" sz="1400" dirty="0">
              <a:solidFill>
                <a:srgbClr val="009999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6FCA72-ED48-4AA8-AE56-4643BF00B9E0}"/>
              </a:ext>
            </a:extLst>
          </p:cNvPr>
          <p:cNvSpPr txBox="1"/>
          <p:nvPr/>
        </p:nvSpPr>
        <p:spPr>
          <a:xfrm>
            <a:off x="652687" y="5344798"/>
            <a:ext cx="631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688C0"/>
                </a:solidFill>
              </a:rPr>
              <a:t>Front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DF4921B-589B-4449-A625-05ECFF0E601B}"/>
              </a:ext>
            </a:extLst>
          </p:cNvPr>
          <p:cNvSpPr txBox="1"/>
          <p:nvPr/>
        </p:nvSpPr>
        <p:spPr>
          <a:xfrm>
            <a:off x="3078415" y="5345462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688C0"/>
                </a:solidFill>
              </a:rPr>
              <a:t>Back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64179" y="6609575"/>
            <a:ext cx="11304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rgbClr val="002060"/>
                </a:solidFill>
              </a:rPr>
              <a:t>Verisoft</a:t>
            </a:r>
            <a:r>
              <a:rPr lang="fr-FR" sz="1050" dirty="0">
                <a:solidFill>
                  <a:srgbClr val="002060"/>
                </a:solidFill>
              </a:rPr>
              <a:t> software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0E3D6CB-4F84-43A1-9902-3F0E64E2E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18" y="2138576"/>
            <a:ext cx="3175619" cy="16297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EBF28BD-4EC5-47FB-95F3-DB74AB92AB6B}"/>
              </a:ext>
            </a:extLst>
          </p:cNvPr>
          <p:cNvSpPr txBox="1"/>
          <p:nvPr/>
        </p:nvSpPr>
        <p:spPr>
          <a:xfrm>
            <a:off x="200395" y="1906423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OC-1 films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E16CCDA-8A99-4762-8100-EDBB1A3BE455}"/>
              </a:ext>
            </a:extLst>
          </p:cNvPr>
          <p:cNvCxnSpPr/>
          <p:nvPr/>
        </p:nvCxnSpPr>
        <p:spPr>
          <a:xfrm flipH="1">
            <a:off x="1546972" y="1841005"/>
            <a:ext cx="286328" cy="347948"/>
          </a:xfrm>
          <a:prstGeom prst="straightConnector1">
            <a:avLst/>
          </a:prstGeom>
          <a:ln w="19050">
            <a:solidFill>
              <a:srgbClr val="E40E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B5BDD6BA-F6CA-4685-968A-6857CA5458E2}"/>
              </a:ext>
            </a:extLst>
          </p:cNvPr>
          <p:cNvSpPr txBox="1"/>
          <p:nvPr/>
        </p:nvSpPr>
        <p:spPr>
          <a:xfrm>
            <a:off x="1796312" y="1855765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E40E65"/>
                </a:solidFill>
              </a:rPr>
              <a:t>H</a:t>
            </a:r>
            <a:r>
              <a:rPr lang="fr-FR" sz="1400" baseline="30000" dirty="0">
                <a:solidFill>
                  <a:srgbClr val="E40E65"/>
                </a:solidFill>
              </a:rPr>
              <a:t>+</a:t>
            </a:r>
            <a:r>
              <a:rPr lang="fr-FR" sz="1400" dirty="0">
                <a:solidFill>
                  <a:srgbClr val="E40E65"/>
                </a:solidFill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21C0AE-1EA3-4BE1-938B-97AD78A41557}"/>
              </a:ext>
            </a:extLst>
          </p:cNvPr>
          <p:cNvSpPr/>
          <p:nvPr/>
        </p:nvSpPr>
        <p:spPr>
          <a:xfrm>
            <a:off x="2674155" y="4316586"/>
            <a:ext cx="270616" cy="257209"/>
          </a:xfrm>
          <a:prstGeom prst="rect">
            <a:avLst/>
          </a:prstGeom>
          <a:solidFill>
            <a:srgbClr val="A9AFCE"/>
          </a:solidFill>
          <a:ln>
            <a:solidFill>
              <a:srgbClr val="A9A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5A9A25A-E34E-45B3-A678-25A681D4758D}"/>
              </a:ext>
            </a:extLst>
          </p:cNvPr>
          <p:cNvCxnSpPr>
            <a:cxnSpLocks/>
          </p:cNvCxnSpPr>
          <p:nvPr/>
        </p:nvCxnSpPr>
        <p:spPr>
          <a:xfrm>
            <a:off x="4445115" y="1855765"/>
            <a:ext cx="0" cy="461271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60E5F9F-0157-470A-A792-CC127E475347}"/>
              </a:ext>
            </a:extLst>
          </p:cNvPr>
          <p:cNvSpPr/>
          <p:nvPr/>
        </p:nvSpPr>
        <p:spPr>
          <a:xfrm>
            <a:off x="5470341" y="5098473"/>
            <a:ext cx="313381" cy="24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7F3C4F4-BD13-4163-8408-D31CF45DBA17}"/>
              </a:ext>
            </a:extLst>
          </p:cNvPr>
          <p:cNvSpPr txBox="1"/>
          <p:nvPr/>
        </p:nvSpPr>
        <p:spPr>
          <a:xfrm>
            <a:off x="5352165" y="5057719"/>
            <a:ext cx="55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>
                <a:solidFill>
                  <a:srgbClr val="07C979"/>
                </a:solidFill>
              </a:rPr>
              <a:t>Measure</a:t>
            </a:r>
            <a:endParaRPr lang="fr-FR" sz="800" dirty="0">
              <a:solidFill>
                <a:srgbClr val="07C979"/>
              </a:solidFill>
            </a:endParaRPr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FE616D1C-2C02-4619-B873-D267871847C2}"/>
              </a:ext>
            </a:extLst>
          </p:cNvPr>
          <p:cNvSpPr/>
          <p:nvPr/>
        </p:nvSpPr>
        <p:spPr>
          <a:xfrm>
            <a:off x="11829" y="29058"/>
            <a:ext cx="12099134" cy="511739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E5D698-25AC-45E4-A0E0-1BB02EDC8C34}"/>
              </a:ext>
            </a:extLst>
          </p:cNvPr>
          <p:cNvSpPr/>
          <p:nvPr/>
        </p:nvSpPr>
        <p:spPr>
          <a:xfrm>
            <a:off x="71724" y="97335"/>
            <a:ext cx="120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59D3B6"/>
                </a:solidFill>
              </a:rPr>
              <a:t>Context</a:t>
            </a:r>
            <a:r>
              <a:rPr lang="fr-FR" dirty="0">
                <a:solidFill>
                  <a:srgbClr val="59D3B6"/>
                </a:solidFill>
              </a:rPr>
              <a:t>             Beam control             </a:t>
            </a:r>
            <a:r>
              <a:rPr lang="fr-FR" dirty="0" err="1">
                <a:solidFill>
                  <a:srgbClr val="59D3B6"/>
                </a:solidFill>
              </a:rPr>
              <a:t>Set-up</a:t>
            </a:r>
            <a:r>
              <a:rPr lang="fr-FR" dirty="0">
                <a:solidFill>
                  <a:srgbClr val="59D3B6"/>
                </a:solidFill>
              </a:rPr>
              <a:t> &amp; </a:t>
            </a:r>
            <a:r>
              <a:rPr lang="fr-FR" dirty="0" err="1">
                <a:solidFill>
                  <a:srgbClr val="59D3B6"/>
                </a:solidFill>
              </a:rPr>
              <a:t>methodology</a:t>
            </a:r>
            <a:r>
              <a:rPr lang="fr-FR" dirty="0">
                <a:solidFill>
                  <a:srgbClr val="59D3B6"/>
                </a:solidFill>
              </a:rPr>
              <a:t> for </a:t>
            </a:r>
            <a:r>
              <a:rPr lang="fr-FR" dirty="0" err="1">
                <a:solidFill>
                  <a:srgbClr val="59D3B6"/>
                </a:solidFill>
              </a:rPr>
              <a:t>preclinical</a:t>
            </a:r>
            <a:r>
              <a:rPr lang="fr-FR" dirty="0">
                <a:solidFill>
                  <a:srgbClr val="59D3B6"/>
                </a:solidFill>
              </a:rPr>
              <a:t> irradiations         </a:t>
            </a:r>
            <a:r>
              <a:rPr lang="fr-FR" i="1" dirty="0">
                <a:solidFill>
                  <a:schemeClr val="bg1"/>
                </a:solidFill>
              </a:rPr>
              <a:t>In vivo </a:t>
            </a:r>
            <a:r>
              <a:rPr lang="fr-FR" dirty="0" err="1">
                <a:solidFill>
                  <a:schemeClr val="bg1"/>
                </a:solidFill>
              </a:rPr>
              <a:t>dosimetry</a:t>
            </a:r>
            <a:r>
              <a:rPr lang="fr-FR" dirty="0">
                <a:solidFill>
                  <a:schemeClr val="bg1"/>
                </a:solidFill>
              </a:rPr>
              <a:t>        </a:t>
            </a:r>
            <a:r>
              <a:rPr lang="fr-FR" dirty="0">
                <a:solidFill>
                  <a:srgbClr val="59D3B6"/>
                </a:solidFill>
              </a:rPr>
              <a:t>Conclusion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A92487D-9AC2-478D-A740-0C143EA660A8}"/>
              </a:ext>
            </a:extLst>
          </p:cNvPr>
          <p:cNvCxnSpPr/>
          <p:nvPr/>
        </p:nvCxnSpPr>
        <p:spPr>
          <a:xfrm>
            <a:off x="0" y="1003374"/>
            <a:ext cx="7712355" cy="0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55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645" y="555953"/>
            <a:ext cx="11140155" cy="328817"/>
          </a:xfrm>
        </p:spPr>
        <p:txBody>
          <a:bodyPr/>
          <a:lstStyle/>
          <a:p>
            <a:r>
              <a:rPr lang="fr-FR" sz="3200" dirty="0">
                <a:solidFill>
                  <a:srgbClr val="E40E65"/>
                </a:solidFill>
              </a:rPr>
              <a:t>Conclusion and perspective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514846" y="2721290"/>
            <a:ext cx="5162308" cy="1122744"/>
          </a:xfrm>
          <a:prstGeom prst="roundRect">
            <a:avLst/>
          </a:prstGeom>
          <a:noFill/>
          <a:ln w="28575">
            <a:solidFill>
              <a:srgbClr val="E4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27654" y="2891473"/>
            <a:ext cx="489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E40E65"/>
                </a:solidFill>
              </a:rPr>
              <a:t>Dosimetric</a:t>
            </a:r>
            <a:r>
              <a:rPr lang="fr-FR" sz="2400" dirty="0">
                <a:solidFill>
                  <a:srgbClr val="E40E65"/>
                </a:solidFill>
              </a:rPr>
              <a:t> </a:t>
            </a:r>
            <a:r>
              <a:rPr lang="fr-FR" sz="2400" dirty="0" err="1">
                <a:solidFill>
                  <a:srgbClr val="E40E65"/>
                </a:solidFill>
              </a:rPr>
              <a:t>environment</a:t>
            </a:r>
            <a:r>
              <a:rPr lang="fr-FR" sz="2400" dirty="0">
                <a:solidFill>
                  <a:srgbClr val="E40E65"/>
                </a:solidFill>
              </a:rPr>
              <a:t> of </a:t>
            </a:r>
            <a:r>
              <a:rPr lang="fr-FR" sz="2400" dirty="0" err="1">
                <a:solidFill>
                  <a:srgbClr val="E40E65"/>
                </a:solidFill>
              </a:rPr>
              <a:t>preclinical</a:t>
            </a:r>
            <a:r>
              <a:rPr lang="fr-FR" sz="2400" dirty="0">
                <a:solidFill>
                  <a:srgbClr val="E40E65"/>
                </a:solidFill>
              </a:rPr>
              <a:t> FLASH </a:t>
            </a:r>
            <a:r>
              <a:rPr lang="fr-FR" sz="2400" dirty="0" err="1">
                <a:solidFill>
                  <a:srgbClr val="E40E65"/>
                </a:solidFill>
              </a:rPr>
              <a:t>hadrontherapy</a:t>
            </a:r>
            <a:r>
              <a:rPr lang="fr-FR" sz="2400" dirty="0">
                <a:solidFill>
                  <a:srgbClr val="E40E65"/>
                </a:solidFill>
              </a:rPr>
              <a:t> at ARRONAX </a:t>
            </a:r>
          </a:p>
        </p:txBody>
      </p:sp>
      <p:sp>
        <p:nvSpPr>
          <p:cNvPr id="7" name="Arc 6"/>
          <p:cNvSpPr/>
          <p:nvPr/>
        </p:nvSpPr>
        <p:spPr>
          <a:xfrm rot="17824408">
            <a:off x="8176671" y="1771748"/>
            <a:ext cx="2789114" cy="2578241"/>
          </a:xfrm>
          <a:prstGeom prst="arc">
            <a:avLst>
              <a:gd name="adj1" fmla="val 15444264"/>
              <a:gd name="adj2" fmla="val 17807652"/>
            </a:avLst>
          </a:prstGeom>
          <a:ln w="28575">
            <a:solidFill>
              <a:srgbClr val="E40E6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322246" y="1235291"/>
            <a:ext cx="340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002060"/>
                </a:solidFill>
              </a:rPr>
              <a:t>Methodology</a:t>
            </a:r>
            <a:r>
              <a:rPr lang="fr-FR" dirty="0">
                <a:solidFill>
                  <a:srgbClr val="002060"/>
                </a:solidFill>
              </a:rPr>
              <a:t> for </a:t>
            </a:r>
            <a:r>
              <a:rPr lang="fr-FR" dirty="0" err="1">
                <a:solidFill>
                  <a:srgbClr val="002060"/>
                </a:solidFill>
              </a:rPr>
              <a:t>internal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organs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targeting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without</a:t>
            </a:r>
            <a:r>
              <a:rPr lang="fr-FR" dirty="0">
                <a:solidFill>
                  <a:srgbClr val="002060"/>
                </a:solidFill>
              </a:rPr>
              <a:t> image guidance</a:t>
            </a:r>
          </a:p>
        </p:txBody>
      </p:sp>
      <p:sp>
        <p:nvSpPr>
          <p:cNvPr id="9" name="Arc 8"/>
          <p:cNvSpPr/>
          <p:nvPr/>
        </p:nvSpPr>
        <p:spPr>
          <a:xfrm rot="3268219">
            <a:off x="1174848" y="1617839"/>
            <a:ext cx="2789114" cy="2578241"/>
          </a:xfrm>
          <a:prstGeom prst="arc">
            <a:avLst>
              <a:gd name="adj1" fmla="val 15444264"/>
              <a:gd name="adj2" fmla="val 17807652"/>
            </a:avLst>
          </a:prstGeom>
          <a:ln w="28575">
            <a:solidFill>
              <a:srgbClr val="E40E6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39045" y="1309225"/>
            <a:ext cx="281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PMT for </a:t>
            </a:r>
            <a:r>
              <a:rPr lang="fr-FR" dirty="0" err="1">
                <a:solidFill>
                  <a:srgbClr val="002060"/>
                </a:solidFill>
              </a:rPr>
              <a:t>beam</a:t>
            </a:r>
            <a:r>
              <a:rPr lang="fr-FR" dirty="0">
                <a:solidFill>
                  <a:srgbClr val="002060"/>
                </a:solidFill>
              </a:rPr>
              <a:t> control </a:t>
            </a:r>
            <a:r>
              <a:rPr lang="fr-FR" dirty="0" err="1">
                <a:solidFill>
                  <a:srgbClr val="002060"/>
                </a:solidFill>
              </a:rPr>
              <a:t>through</a:t>
            </a:r>
            <a:r>
              <a:rPr lang="fr-FR" dirty="0">
                <a:solidFill>
                  <a:srgbClr val="002060"/>
                </a:solidFill>
              </a:rPr>
              <a:t> light </a:t>
            </a:r>
            <a:r>
              <a:rPr lang="fr-FR" dirty="0" err="1">
                <a:solidFill>
                  <a:srgbClr val="002060"/>
                </a:solidFill>
              </a:rPr>
              <a:t>emitted</a:t>
            </a:r>
            <a:r>
              <a:rPr lang="fr-FR" dirty="0">
                <a:solidFill>
                  <a:srgbClr val="002060"/>
                </a:solidFill>
              </a:rPr>
              <a:t> by air</a:t>
            </a:r>
          </a:p>
        </p:txBody>
      </p:sp>
      <p:cxnSp>
        <p:nvCxnSpPr>
          <p:cNvPr id="16" name="Connecteur droit avec flèche 15"/>
          <p:cNvCxnSpPr>
            <a:stCxn id="5" idx="0"/>
          </p:cNvCxnSpPr>
          <p:nvPr/>
        </p:nvCxnSpPr>
        <p:spPr>
          <a:xfrm flipV="1">
            <a:off x="6096000" y="1988519"/>
            <a:ext cx="0" cy="732771"/>
          </a:xfrm>
          <a:prstGeom prst="straightConnector1">
            <a:avLst/>
          </a:prstGeom>
          <a:ln w="29210">
            <a:solidFill>
              <a:srgbClr val="E40E65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174660" y="1294528"/>
            <a:ext cx="18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002060"/>
                </a:solidFill>
              </a:rPr>
              <a:t>In vivo </a:t>
            </a:r>
            <a:r>
              <a:rPr lang="fr-FR" dirty="0" err="1">
                <a:solidFill>
                  <a:srgbClr val="002060"/>
                </a:solidFill>
              </a:rPr>
              <a:t>dosimetry</a:t>
            </a: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dirty="0" err="1">
                <a:solidFill>
                  <a:srgbClr val="002060"/>
                </a:solidFill>
              </a:rPr>
              <a:t>with</a:t>
            </a:r>
            <a:r>
              <a:rPr lang="fr-FR" dirty="0">
                <a:solidFill>
                  <a:srgbClr val="002060"/>
                </a:solidFill>
              </a:rPr>
              <a:t> OC-1 films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97" t="49432" r="9710" b="11641"/>
          <a:stretch/>
        </p:blipFill>
        <p:spPr>
          <a:xfrm>
            <a:off x="9222639" y="2093490"/>
            <a:ext cx="2464348" cy="1142191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>
            <a:off x="235877" y="5630331"/>
            <a:ext cx="428264" cy="0"/>
          </a:xfrm>
          <a:prstGeom prst="straightConnector1">
            <a:avLst/>
          </a:prstGeom>
          <a:ln w="28575">
            <a:solidFill>
              <a:srgbClr val="0099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64596" y="5445665"/>
            <a:ext cx="729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9999"/>
                </a:solidFill>
              </a:rPr>
              <a:t>Design of a </a:t>
            </a:r>
            <a:r>
              <a:rPr lang="fr-FR" dirty="0" err="1">
                <a:solidFill>
                  <a:srgbClr val="009999"/>
                </a:solidFill>
              </a:rPr>
              <a:t>ridge</a:t>
            </a:r>
            <a:r>
              <a:rPr lang="fr-FR" dirty="0">
                <a:solidFill>
                  <a:srgbClr val="009999"/>
                </a:solidFill>
              </a:rPr>
              <a:t> </a:t>
            </a:r>
            <a:r>
              <a:rPr lang="fr-FR" dirty="0" err="1">
                <a:solidFill>
                  <a:srgbClr val="009999"/>
                </a:solidFill>
              </a:rPr>
              <a:t>filter</a:t>
            </a:r>
            <a:r>
              <a:rPr lang="fr-FR" dirty="0">
                <a:solidFill>
                  <a:srgbClr val="009999"/>
                </a:solidFill>
              </a:rPr>
              <a:t> for Spread Out Bragg Peak irradiations (SOPB)</a:t>
            </a:r>
          </a:p>
          <a:p>
            <a:r>
              <a:rPr lang="fr-FR" dirty="0">
                <a:solidFill>
                  <a:srgbClr val="009999"/>
                </a:solidFill>
              </a:rPr>
              <a:t>as for </a:t>
            </a:r>
            <a:r>
              <a:rPr lang="fr-FR" dirty="0" err="1">
                <a:solidFill>
                  <a:srgbClr val="009999"/>
                </a:solidFill>
              </a:rPr>
              <a:t>clinical</a:t>
            </a:r>
            <a:r>
              <a:rPr lang="fr-FR" dirty="0">
                <a:solidFill>
                  <a:srgbClr val="009999"/>
                </a:solidFill>
              </a:rPr>
              <a:t> irradiation</a:t>
            </a:r>
          </a:p>
        </p:txBody>
      </p:sp>
      <p:pic>
        <p:nvPicPr>
          <p:cNvPr id="17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14" y="4863031"/>
            <a:ext cx="2887520" cy="1443760"/>
          </a:xfr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0" b="12740"/>
          <a:stretch/>
        </p:blipFill>
        <p:spPr>
          <a:xfrm>
            <a:off x="10157782" y="4601440"/>
            <a:ext cx="1845975" cy="15250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783722" y="6339885"/>
            <a:ext cx="16408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009999"/>
                </a:solidFill>
              </a:rPr>
              <a:t>Patriarca</a:t>
            </a:r>
            <a:r>
              <a:rPr lang="fr-FR" sz="1050" dirty="0">
                <a:solidFill>
                  <a:srgbClr val="009999"/>
                </a:solidFill>
              </a:rPr>
              <a:t> A, et al. « </a:t>
            </a:r>
            <a:r>
              <a:rPr lang="fr-FR" sz="1050" dirty="0" err="1">
                <a:solidFill>
                  <a:srgbClr val="009999"/>
                </a:solidFill>
              </a:rPr>
              <a:t>Experimental</a:t>
            </a:r>
            <a:r>
              <a:rPr lang="fr-FR" sz="1050" dirty="0">
                <a:solidFill>
                  <a:srgbClr val="009999"/>
                </a:solidFill>
              </a:rPr>
              <a:t> </a:t>
            </a:r>
            <a:r>
              <a:rPr lang="fr-FR" sz="1050" dirty="0" err="1">
                <a:solidFill>
                  <a:srgbClr val="009999"/>
                </a:solidFill>
              </a:rPr>
              <a:t>Set-up</a:t>
            </a:r>
            <a:r>
              <a:rPr lang="fr-FR" sz="1050" dirty="0">
                <a:solidFill>
                  <a:srgbClr val="009999"/>
                </a:solidFill>
              </a:rPr>
              <a:t> for FLASH Proton Irradiation of Small </a:t>
            </a:r>
            <a:r>
              <a:rPr lang="fr-FR" sz="1050" dirty="0" err="1">
                <a:solidFill>
                  <a:srgbClr val="009999"/>
                </a:solidFill>
              </a:rPr>
              <a:t>Animals</a:t>
            </a:r>
            <a:r>
              <a:rPr lang="fr-FR" sz="1050" dirty="0">
                <a:solidFill>
                  <a:srgbClr val="009999"/>
                </a:solidFill>
              </a:rPr>
              <a:t> </a:t>
            </a:r>
            <a:r>
              <a:rPr lang="fr-FR" sz="1050" dirty="0" err="1">
                <a:solidFill>
                  <a:srgbClr val="009999"/>
                </a:solidFill>
              </a:rPr>
              <a:t>Using</a:t>
            </a:r>
            <a:r>
              <a:rPr lang="fr-FR" sz="1050" dirty="0">
                <a:solidFill>
                  <a:srgbClr val="009999"/>
                </a:solidFill>
              </a:rPr>
              <a:t> a </a:t>
            </a:r>
            <a:r>
              <a:rPr lang="fr-FR" sz="1050" dirty="0" err="1">
                <a:solidFill>
                  <a:srgbClr val="009999"/>
                </a:solidFill>
              </a:rPr>
              <a:t>Clinical</a:t>
            </a:r>
            <a:r>
              <a:rPr lang="fr-FR" sz="1050" dirty="0">
                <a:solidFill>
                  <a:srgbClr val="009999"/>
                </a:solidFill>
              </a:rPr>
              <a:t> System »,</a:t>
            </a:r>
          </a:p>
          <a:p>
            <a:r>
              <a:rPr lang="fr-FR" sz="1050" dirty="0">
                <a:solidFill>
                  <a:srgbClr val="009999"/>
                </a:solidFill>
              </a:rPr>
              <a:t>      International Journal of Radiation </a:t>
            </a:r>
            <a:r>
              <a:rPr lang="fr-FR" sz="1050" dirty="0" err="1">
                <a:solidFill>
                  <a:srgbClr val="009999"/>
                </a:solidFill>
              </a:rPr>
              <a:t>Oncology</a:t>
            </a:r>
            <a:r>
              <a:rPr lang="fr-FR" sz="1050" dirty="0">
                <a:solidFill>
                  <a:srgbClr val="009999"/>
                </a:solidFill>
              </a:rPr>
              <a:t>*</a:t>
            </a:r>
            <a:r>
              <a:rPr lang="fr-FR" sz="1050" dirty="0" err="1">
                <a:solidFill>
                  <a:srgbClr val="009999"/>
                </a:solidFill>
              </a:rPr>
              <a:t>Biology</a:t>
            </a:r>
            <a:r>
              <a:rPr lang="fr-FR" sz="1050" dirty="0">
                <a:solidFill>
                  <a:srgbClr val="009999"/>
                </a:solidFill>
              </a:rPr>
              <a:t>*</a:t>
            </a:r>
            <a:r>
              <a:rPr lang="fr-FR" sz="1050" dirty="0" err="1">
                <a:solidFill>
                  <a:srgbClr val="009999"/>
                </a:solidFill>
              </a:rPr>
              <a:t>Physics</a:t>
            </a:r>
            <a:r>
              <a:rPr lang="fr-FR" sz="1050" dirty="0">
                <a:solidFill>
                  <a:srgbClr val="009999"/>
                </a:solidFill>
              </a:rPr>
              <a:t>, DOI: 10.1016/j.ijrobp.2018.06.403.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7517" y="4852545"/>
            <a:ext cx="254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2060"/>
                </a:solidFill>
              </a:rPr>
              <a:t>Other</a:t>
            </a:r>
            <a:r>
              <a:rPr lang="fr-FR" b="1" dirty="0">
                <a:solidFill>
                  <a:srgbClr val="002060"/>
                </a:solidFill>
              </a:rPr>
              <a:t> main perspective: </a:t>
            </a: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CDB01B43-8EF8-4E24-8E3E-42EB8E443EF5}"/>
              </a:ext>
            </a:extLst>
          </p:cNvPr>
          <p:cNvSpPr/>
          <p:nvPr/>
        </p:nvSpPr>
        <p:spPr>
          <a:xfrm>
            <a:off x="11829" y="29058"/>
            <a:ext cx="12099134" cy="511739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3F41E1-6C80-4F22-ABE6-0FBA13D2AFFD}"/>
              </a:ext>
            </a:extLst>
          </p:cNvPr>
          <p:cNvSpPr/>
          <p:nvPr/>
        </p:nvSpPr>
        <p:spPr>
          <a:xfrm>
            <a:off x="71724" y="97335"/>
            <a:ext cx="120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59D3B6"/>
                </a:solidFill>
              </a:rPr>
              <a:t>Context</a:t>
            </a:r>
            <a:r>
              <a:rPr lang="fr-FR" dirty="0">
                <a:solidFill>
                  <a:srgbClr val="59D3B6"/>
                </a:solidFill>
              </a:rPr>
              <a:t>             Beam control             </a:t>
            </a:r>
            <a:r>
              <a:rPr lang="fr-FR" dirty="0" err="1">
                <a:solidFill>
                  <a:srgbClr val="59D3B6"/>
                </a:solidFill>
              </a:rPr>
              <a:t>Set-up</a:t>
            </a:r>
            <a:r>
              <a:rPr lang="fr-FR" dirty="0">
                <a:solidFill>
                  <a:srgbClr val="59D3B6"/>
                </a:solidFill>
              </a:rPr>
              <a:t> &amp; </a:t>
            </a:r>
            <a:r>
              <a:rPr lang="fr-FR" dirty="0" err="1">
                <a:solidFill>
                  <a:srgbClr val="59D3B6"/>
                </a:solidFill>
              </a:rPr>
              <a:t>methodology</a:t>
            </a:r>
            <a:r>
              <a:rPr lang="fr-FR" dirty="0">
                <a:solidFill>
                  <a:srgbClr val="59D3B6"/>
                </a:solidFill>
              </a:rPr>
              <a:t> for </a:t>
            </a:r>
            <a:r>
              <a:rPr lang="fr-FR" dirty="0" err="1">
                <a:solidFill>
                  <a:srgbClr val="59D3B6"/>
                </a:solidFill>
              </a:rPr>
              <a:t>preclinical</a:t>
            </a:r>
            <a:r>
              <a:rPr lang="fr-FR" dirty="0">
                <a:solidFill>
                  <a:srgbClr val="59D3B6"/>
                </a:solidFill>
              </a:rPr>
              <a:t> irradiations         </a:t>
            </a:r>
            <a:r>
              <a:rPr lang="fr-FR" i="1" dirty="0">
                <a:solidFill>
                  <a:schemeClr val="bg1"/>
                </a:solidFill>
              </a:rPr>
              <a:t>In vivo </a:t>
            </a:r>
            <a:r>
              <a:rPr lang="fr-FR" dirty="0" err="1">
                <a:solidFill>
                  <a:schemeClr val="bg1"/>
                </a:solidFill>
              </a:rPr>
              <a:t>dosimetry</a:t>
            </a:r>
            <a:r>
              <a:rPr lang="fr-FR" dirty="0">
                <a:solidFill>
                  <a:schemeClr val="bg1"/>
                </a:solidFill>
              </a:rPr>
              <a:t>        </a:t>
            </a:r>
            <a:r>
              <a:rPr lang="fr-FR" dirty="0">
                <a:solidFill>
                  <a:srgbClr val="59D3B6"/>
                </a:solidFill>
              </a:rPr>
              <a:t>Conclusion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3452AB3-823B-465E-A891-FEB6BC878DF9}"/>
              </a:ext>
            </a:extLst>
          </p:cNvPr>
          <p:cNvCxnSpPr/>
          <p:nvPr/>
        </p:nvCxnSpPr>
        <p:spPr>
          <a:xfrm>
            <a:off x="0" y="1003374"/>
            <a:ext cx="7712355" cy="0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DCFAE3A7-4EAD-47A5-A643-81CBC8532CCC}"/>
              </a:ext>
            </a:extLst>
          </p:cNvPr>
          <p:cNvSpPr txBox="1"/>
          <p:nvPr/>
        </p:nvSpPr>
        <p:spPr>
          <a:xfrm>
            <a:off x="2629206" y="3993629"/>
            <a:ext cx="686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9999"/>
                </a:solidFill>
              </a:rPr>
              <a:t>Ready for irradiation of small animals (tumors and healthy tissues)</a:t>
            </a:r>
            <a:r>
              <a:rPr lang="fr-FR" dirty="0">
                <a:solidFill>
                  <a:srgbClr val="009999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4420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42" y="649762"/>
            <a:ext cx="4234813" cy="4705349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855192" y="676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009999"/>
                </a:solidFill>
                <a:latin typeface="Microsoft New Tai Lue" panose="020B0502040204020203" pitchFamily="34" charset="0"/>
                <a:ea typeface="Microsoft JhengHei" panose="020B0604030504040204" pitchFamily="34" charset="-120"/>
                <a:cs typeface="Microsoft New Tai Lue" panose="020B0502040204020203" pitchFamily="34" charset="0"/>
              </a:rPr>
              <a:t>FLASHMOD </a:t>
            </a:r>
            <a:r>
              <a:rPr lang="fr-FR" sz="2400" dirty="0" err="1">
                <a:solidFill>
                  <a:srgbClr val="009999"/>
                </a:solidFill>
                <a:latin typeface="Microsoft New Tai Lue" panose="020B0502040204020203" pitchFamily="34" charset="0"/>
                <a:ea typeface="Microsoft JhengHei" panose="020B0604030504040204" pitchFamily="34" charset="-120"/>
                <a:cs typeface="Microsoft New Tai Lue" panose="020B0502040204020203" pitchFamily="34" charset="0"/>
              </a:rPr>
              <a:t>project</a:t>
            </a:r>
            <a:endParaRPr lang="fr-FR" sz="2400" dirty="0">
              <a:solidFill>
                <a:srgbClr val="009999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28" y="3292139"/>
            <a:ext cx="1153314" cy="8184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770094" y="2360476"/>
            <a:ext cx="1129072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33" b="1" dirty="0">
                <a:latin typeface="Arial" panose="020B0604020202020204" pitchFamily="34" charset="0"/>
                <a:cs typeface="Arial" panose="020B0604020202020204" pitchFamily="34" charset="0"/>
              </a:rPr>
              <a:t>Nantes</a:t>
            </a:r>
          </a:p>
          <a:p>
            <a:pPr algn="ctr"/>
            <a:r>
              <a:rPr lang="fr-FR" sz="933" b="1" dirty="0">
                <a:latin typeface="Arial" panose="020B0604020202020204" pitchFamily="34" charset="0"/>
                <a:cs typeface="Arial" panose="020B0604020202020204" pitchFamily="34" charset="0"/>
              </a:rPr>
              <a:t>Saint-Herblain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84348" y="2988795"/>
            <a:ext cx="16256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33" b="1" dirty="0">
                <a:latin typeface="Arial" panose="020B0604020202020204" pitchFamily="34" charset="0"/>
                <a:cs typeface="Arial" panose="020B0604020202020204" pitchFamily="34" charset="0"/>
              </a:rPr>
              <a:t>Clermont-Ferrand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454422" y="3237530"/>
            <a:ext cx="1800505" cy="501682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25" idx="5"/>
          </p:cNvCxnSpPr>
          <p:nvPr/>
        </p:nvCxnSpPr>
        <p:spPr>
          <a:xfrm flipH="1" flipV="1">
            <a:off x="3062646" y="2091888"/>
            <a:ext cx="2764008" cy="368738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25" idx="0"/>
          </p:cNvCxnSpPr>
          <p:nvPr/>
        </p:nvCxnSpPr>
        <p:spPr>
          <a:xfrm flipH="1">
            <a:off x="4371308" y="2499650"/>
            <a:ext cx="1471510" cy="2261546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42" y="4855418"/>
            <a:ext cx="1506960" cy="85350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373384" y="4811626"/>
            <a:ext cx="3851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FR" sz="1200" b="1" dirty="0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fr-FR" sz="1200" b="1" dirty="0">
              <a:solidFill>
                <a:srgbClr val="0FAD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CHIAVASSA (PRISMA)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Grégory DELPON (PRISMA)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 err="1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Radiobiology</a:t>
            </a:r>
            <a:endParaRPr lang="fr-FR" sz="1200" b="1" dirty="0">
              <a:solidFill>
                <a:srgbClr val="0FAD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Mathieu CHOCRY</a:t>
            </a:r>
            <a:b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Vincent POTIRON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Gaëlle SAADE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Stéphane SUPIOT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0533" y="2550207"/>
            <a:ext cx="3368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 team (</a:t>
            </a:r>
            <a:r>
              <a:rPr lang="fr-FR" sz="1200" b="1" dirty="0" err="1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fr-FR" sz="1200" b="1" dirty="0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Radiation</a:t>
            </a:r>
          </a:p>
          <a:p>
            <a:r>
              <a:rPr lang="fr-FR" sz="1200" b="1" dirty="0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 </a:t>
            </a:r>
            <a:r>
              <a:rPr lang="fr-FR" sz="1200" b="1" dirty="0" err="1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200" b="1" dirty="0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fr-FR" sz="1200" b="1" dirty="0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Applications) 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Manon EVIN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Arnaud GUERTIN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Vincent METIVIER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Quentin MOUCHARD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Noël SERVAGENT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solidFill>
                <a:srgbClr val="0FAD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 err="1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Radiochemistry</a:t>
            </a:r>
            <a:r>
              <a:rPr lang="fr-FR" sz="1200" b="1" dirty="0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Guillaume BLAIN</a:t>
            </a:r>
          </a:p>
          <a:p>
            <a:r>
              <a:rPr lang="fr-FR" sz="1200" dirty="0">
                <a:solidFill>
                  <a:srgbClr val="002060"/>
                </a:solidFill>
              </a:rPr>
              <a:t>É</a:t>
            </a: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meline CRAFF</a:t>
            </a:r>
          </a:p>
          <a:p>
            <a:r>
              <a:rPr lang="fr-FR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Sarra</a:t>
            </a: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TERFAS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 VANDENBORRE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0533" y="3838963"/>
            <a:ext cx="3976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Ferid</a:t>
            </a: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HADDAD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Charbel KOUMEIR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Freddy POIRIER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254927" y="4049371"/>
            <a:ext cx="3140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FA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GATE/Geant4-DNA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Lydia MAIGNE</a:t>
            </a:r>
          </a:p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Giovanna FOIS</a:t>
            </a:r>
          </a:p>
          <a:p>
            <a:endParaRPr lang="fr-F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747" y="789604"/>
            <a:ext cx="1023620" cy="538227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 flipV="1">
            <a:off x="5854714" y="1144577"/>
            <a:ext cx="2169500" cy="132859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947825" y="1377493"/>
            <a:ext cx="343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</a:t>
            </a:r>
            <a:r>
              <a:rPr lang="fr-FR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de Namur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de Louvain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Société IBA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400" y="3815968"/>
            <a:ext cx="1426814" cy="36679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343" y="5979980"/>
            <a:ext cx="1043171" cy="52158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6"/>
          <a:stretch/>
        </p:blipFill>
        <p:spPr>
          <a:xfrm>
            <a:off x="804125" y="1145856"/>
            <a:ext cx="2051067" cy="1327314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 flipH="1" flipV="1">
            <a:off x="5819959" y="2453931"/>
            <a:ext cx="45719" cy="4571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 flipH="1">
            <a:off x="7408703" y="3191811"/>
            <a:ext cx="45719" cy="4571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 flipV="1">
            <a:off x="6110464" y="3555065"/>
            <a:ext cx="45719" cy="45719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6137518" y="3585743"/>
            <a:ext cx="3117409" cy="409019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15" y="3415709"/>
            <a:ext cx="943598" cy="50619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6185314" y="3287269"/>
            <a:ext cx="16256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33" b="1" dirty="0">
                <a:latin typeface="Arial" panose="020B0604020202020204" pitchFamily="34" charset="0"/>
                <a:cs typeface="Arial" panose="020B0604020202020204" pitchFamily="34" charset="0"/>
              </a:rPr>
              <a:t>Bordeaux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967234" y="4309952"/>
            <a:ext cx="985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 </a:t>
            </a:r>
            <a:r>
              <a:rPr lang="fr-FR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endParaRPr lang="fr-FR" sz="1200" dirty="0">
              <a:solidFill>
                <a:srgbClr val="002060"/>
              </a:solidFill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309451" y="8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>
                <a:solidFill>
                  <a:srgbClr val="E3245E"/>
                </a:solidFill>
                <a:latin typeface="Microsoft New Tai Lue" panose="020B0502040204020203" pitchFamily="34" charset="0"/>
                <a:ea typeface="Microsoft JhengHei" panose="020B0604030504040204" pitchFamily="34" charset="-120"/>
                <a:cs typeface="Microsoft New Tai Lue" panose="020B0502040204020203" pitchFamily="34" charset="0"/>
              </a:rPr>
              <a:t>Thank</a:t>
            </a:r>
            <a:r>
              <a:rPr lang="fr-FR" sz="3600" dirty="0">
                <a:solidFill>
                  <a:srgbClr val="E3245E"/>
                </a:solidFill>
                <a:latin typeface="Microsoft New Tai Lue" panose="020B0502040204020203" pitchFamily="34" charset="0"/>
                <a:ea typeface="Microsoft JhengHei" panose="020B0604030504040204" pitchFamily="34" charset="-120"/>
                <a:cs typeface="Microsoft New Tai Lue" panose="020B0502040204020203" pitchFamily="34" charset="0"/>
              </a:rPr>
              <a:t> </a:t>
            </a:r>
            <a:r>
              <a:rPr lang="fr-FR" sz="3600" dirty="0" err="1">
                <a:solidFill>
                  <a:srgbClr val="E3245E"/>
                </a:solidFill>
                <a:latin typeface="Microsoft New Tai Lue" panose="020B0502040204020203" pitchFamily="34" charset="0"/>
                <a:ea typeface="Microsoft JhengHei" panose="020B0604030504040204" pitchFamily="34" charset="-120"/>
                <a:cs typeface="Microsoft New Tai Lue" panose="020B0502040204020203" pitchFamily="34" charset="0"/>
              </a:rPr>
              <a:t>you</a:t>
            </a:r>
            <a:r>
              <a:rPr lang="fr-FR" sz="3600" dirty="0">
                <a:solidFill>
                  <a:srgbClr val="E3245E"/>
                </a:solidFill>
                <a:latin typeface="Microsoft New Tai Lue" panose="020B0502040204020203" pitchFamily="34" charset="0"/>
                <a:ea typeface="Microsoft JhengHei" panose="020B0604030504040204" pitchFamily="34" charset="-120"/>
                <a:cs typeface="Microsoft New Tai Lue" panose="020B0502040204020203" pitchFamily="34" charset="0"/>
              </a:rPr>
              <a:t> for </a:t>
            </a:r>
            <a:r>
              <a:rPr lang="fr-FR" sz="3600" dirty="0" err="1">
                <a:solidFill>
                  <a:srgbClr val="E3245E"/>
                </a:solidFill>
                <a:latin typeface="Microsoft New Tai Lue" panose="020B0502040204020203" pitchFamily="34" charset="0"/>
                <a:ea typeface="Microsoft JhengHei" panose="020B0604030504040204" pitchFamily="34" charset="-120"/>
                <a:cs typeface="Microsoft New Tai Lue" panose="020B0502040204020203" pitchFamily="34" charset="0"/>
              </a:rPr>
              <a:t>your</a:t>
            </a:r>
            <a:r>
              <a:rPr lang="fr-FR" sz="3600" dirty="0">
                <a:solidFill>
                  <a:srgbClr val="E3245E"/>
                </a:solidFill>
                <a:latin typeface="Microsoft New Tai Lue" panose="020B0502040204020203" pitchFamily="34" charset="0"/>
                <a:ea typeface="Microsoft JhengHei" panose="020B0604030504040204" pitchFamily="34" charset="-120"/>
                <a:cs typeface="Microsoft New Tai Lue" panose="020B0502040204020203" pitchFamily="34" charset="0"/>
              </a:rPr>
              <a:t> attention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2298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6" y="5238295"/>
            <a:ext cx="2259736" cy="148759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806" y="2850239"/>
            <a:ext cx="6955575" cy="208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2060"/>
                </a:solidFill>
              </a:rPr>
              <a:t>Understand the FLASH effect mechanisms</a:t>
            </a:r>
          </a:p>
          <a:p>
            <a:pPr marL="0" indent="0" algn="ctr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2060"/>
                </a:solidFill>
              </a:rPr>
              <a:t>Facing the technical challenges of UHDR</a:t>
            </a:r>
          </a:p>
        </p:txBody>
      </p:sp>
      <p:pic>
        <p:nvPicPr>
          <p:cNvPr id="5" name="Espace réservé du graphiqu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98" y="1000025"/>
            <a:ext cx="3870908" cy="286502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7264" y="559904"/>
            <a:ext cx="11140155" cy="328817"/>
          </a:xfrm>
        </p:spPr>
        <p:txBody>
          <a:bodyPr/>
          <a:lstStyle/>
          <a:p>
            <a:r>
              <a:rPr lang="fr-FR" sz="3200" dirty="0">
                <a:solidFill>
                  <a:srgbClr val="E40E65"/>
                </a:solidFill>
              </a:rPr>
              <a:t>FLASHMOD </a:t>
            </a:r>
            <a:r>
              <a:rPr lang="fr-FR" sz="3200" dirty="0" err="1">
                <a:solidFill>
                  <a:srgbClr val="E40E65"/>
                </a:solidFill>
              </a:rPr>
              <a:t>project</a:t>
            </a:r>
            <a:endParaRPr lang="fr-FR" sz="3200" dirty="0">
              <a:solidFill>
                <a:srgbClr val="E40E65"/>
              </a:solidFill>
            </a:endParaRPr>
          </a:p>
        </p:txBody>
      </p:sp>
      <p:sp>
        <p:nvSpPr>
          <p:cNvPr id="6" name="Titre 6"/>
          <p:cNvSpPr txBox="1">
            <a:spLocks/>
          </p:cNvSpPr>
          <p:nvPr/>
        </p:nvSpPr>
        <p:spPr>
          <a:xfrm>
            <a:off x="851352" y="4556665"/>
            <a:ext cx="11140155" cy="328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E40E65"/>
                </a:solidFill>
              </a:rPr>
              <a:t>Multidisciplinary team around the ARRONAX cyclotron</a:t>
            </a:r>
            <a:endParaRPr lang="fr-FR" sz="2000" dirty="0">
              <a:solidFill>
                <a:srgbClr val="E40E65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92106" y="1190126"/>
            <a:ext cx="10515600" cy="148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rgbClr val="E40E65"/>
                </a:solidFill>
              </a:rPr>
              <a:t>FLASH </a:t>
            </a:r>
            <a:r>
              <a:rPr lang="fr-FR" sz="2000" dirty="0" err="1">
                <a:solidFill>
                  <a:srgbClr val="E40E65"/>
                </a:solidFill>
              </a:rPr>
              <a:t>effect</a:t>
            </a:r>
            <a:endParaRPr lang="fr-FR" sz="2000" dirty="0">
              <a:solidFill>
                <a:srgbClr val="E40E65"/>
              </a:solidFill>
            </a:endParaRPr>
          </a:p>
          <a:p>
            <a:endParaRPr lang="fr-FR" sz="2000" dirty="0">
              <a:solidFill>
                <a:srgbClr val="E40E65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12166749">
            <a:off x="1746055" y="3029654"/>
            <a:ext cx="952500" cy="1153191"/>
          </a:xfrm>
          <a:prstGeom prst="arc">
            <a:avLst/>
          </a:prstGeom>
          <a:ln w="28575">
            <a:solidFill>
              <a:srgbClr val="0099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/>
          <p:cNvSpPr/>
          <p:nvPr/>
        </p:nvSpPr>
        <p:spPr>
          <a:xfrm rot="2854541">
            <a:off x="5321091" y="3239537"/>
            <a:ext cx="952500" cy="1153191"/>
          </a:xfrm>
          <a:prstGeom prst="arc">
            <a:avLst/>
          </a:prstGeom>
          <a:ln w="28575">
            <a:solidFill>
              <a:srgbClr val="0099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 bwMode="auto">
          <a:xfrm>
            <a:off x="581014" y="6392827"/>
            <a:ext cx="3054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8FFFC7"/>
                </a:solidFill>
              </a:rPr>
              <a:t>Cyclotron C70XP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52593" y="4779922"/>
            <a:ext cx="8562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E40E65"/>
                </a:solidFill>
              </a:rPr>
              <a:t>Accélérateur pour la Recherche en Radiochimie et Oncologie à Nantes-Atlantique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313522" y="2653214"/>
            <a:ext cx="10515600" cy="594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rgbClr val="E40E65"/>
                </a:solidFill>
              </a:rPr>
              <a:t>Main goals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99209" y="5015597"/>
            <a:ext cx="38179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400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CONV :  </a:t>
            </a:r>
            <a:r>
              <a:rPr lang="fr-FR" sz="1400" baseline="-10000" dirty="0">
                <a:solidFill>
                  <a:srgbClr val="002060"/>
                </a:solidFill>
              </a:rPr>
              <a:t>~</a:t>
            </a:r>
            <a:r>
              <a:rPr lang="fr-FR" sz="1400" dirty="0">
                <a:solidFill>
                  <a:srgbClr val="002060"/>
                </a:solidFill>
              </a:rPr>
              <a:t> 0.1 Gy/s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UHDR</a:t>
            </a:r>
            <a:r>
              <a:rPr lang="fr-FR" sz="1400" i="1" dirty="0">
                <a:solidFill>
                  <a:srgbClr val="002060"/>
                </a:solidFill>
              </a:rPr>
              <a:t> </a:t>
            </a:r>
            <a:r>
              <a:rPr lang="fr-FR" sz="1400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Up to </a:t>
            </a:r>
            <a:r>
              <a:rPr lang="fr-FR" sz="1400" dirty="0" err="1">
                <a:solidFill>
                  <a:srgbClr val="002060"/>
                </a:solidFill>
              </a:rPr>
              <a:t>several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hundred</a:t>
            </a:r>
            <a:r>
              <a:rPr lang="fr-FR" sz="1400" dirty="0">
                <a:solidFill>
                  <a:srgbClr val="002060"/>
                </a:solidFill>
              </a:rPr>
              <a:t> of  </a:t>
            </a:r>
            <a:r>
              <a:rPr lang="fr-FR" sz="1400" b="1" dirty="0" err="1">
                <a:solidFill>
                  <a:srgbClr val="002060"/>
                </a:solidFill>
              </a:rPr>
              <a:t>kGy</a:t>
            </a:r>
            <a:r>
              <a:rPr lang="fr-FR" sz="1400" b="1" dirty="0">
                <a:solidFill>
                  <a:srgbClr val="002060"/>
                </a:solidFill>
              </a:rPr>
              <a:t>/s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0206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0275638" y="5555810"/>
            <a:ext cx="5973" cy="432089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9663804" y="4908054"/>
            <a:ext cx="122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9999"/>
                </a:solidFill>
              </a:rPr>
              <a:t>Dose rates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593300" y="2189951"/>
            <a:ext cx="2925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2060"/>
                </a:solidFill>
              </a:rPr>
              <a:t>Reduced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toxicity</a:t>
            </a:r>
            <a:r>
              <a:rPr lang="fr-FR" sz="1400" dirty="0">
                <a:solidFill>
                  <a:srgbClr val="002060"/>
                </a:solidFill>
              </a:rPr>
              <a:t> to </a:t>
            </a:r>
            <a:r>
              <a:rPr lang="fr-FR" sz="1400" dirty="0" err="1">
                <a:solidFill>
                  <a:srgbClr val="002060"/>
                </a:solidFill>
              </a:rPr>
              <a:t>healthy</a:t>
            </a:r>
            <a:r>
              <a:rPr lang="fr-FR" sz="1400" dirty="0">
                <a:solidFill>
                  <a:srgbClr val="002060"/>
                </a:solidFill>
              </a:rPr>
              <a:t>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2060"/>
                </a:solidFill>
              </a:rPr>
              <a:t>Same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anti-tumoral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efficiency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13522" y="1941143"/>
            <a:ext cx="3316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2060"/>
                </a:solidFill>
              </a:rPr>
              <a:t>Increase</a:t>
            </a:r>
            <a:r>
              <a:rPr lang="fr-FR" sz="1400" dirty="0">
                <a:solidFill>
                  <a:srgbClr val="002060"/>
                </a:solidFill>
              </a:rPr>
              <a:t> in </a:t>
            </a:r>
            <a:r>
              <a:rPr lang="fr-FR" sz="1400" b="1" dirty="0">
                <a:solidFill>
                  <a:srgbClr val="002060"/>
                </a:solidFill>
              </a:rPr>
              <a:t>dose rate </a:t>
            </a:r>
            <a:r>
              <a:rPr lang="fr-FR" sz="1400" dirty="0" err="1">
                <a:solidFill>
                  <a:srgbClr val="002060"/>
                </a:solidFill>
              </a:rPr>
              <a:t>from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b="1" dirty="0">
                <a:solidFill>
                  <a:srgbClr val="002060"/>
                </a:solidFill>
              </a:rPr>
              <a:t>0.1 Gy/s </a:t>
            </a:r>
            <a:r>
              <a:rPr lang="fr-FR" sz="1400" dirty="0">
                <a:solidFill>
                  <a:srgbClr val="002060"/>
                </a:solidFill>
              </a:rPr>
              <a:t>(CONV)</a:t>
            </a:r>
          </a:p>
          <a:p>
            <a:r>
              <a:rPr lang="fr-FR" sz="1400" dirty="0">
                <a:solidFill>
                  <a:srgbClr val="002060"/>
                </a:solidFill>
              </a:rPr>
              <a:t>to at least </a:t>
            </a:r>
            <a:r>
              <a:rPr lang="fr-FR" sz="1400" b="1" dirty="0">
                <a:solidFill>
                  <a:srgbClr val="002060"/>
                </a:solidFill>
              </a:rPr>
              <a:t>40 Gy/s </a:t>
            </a:r>
            <a:r>
              <a:rPr lang="fr-FR" sz="1400" dirty="0">
                <a:solidFill>
                  <a:srgbClr val="002060"/>
                </a:solidFill>
              </a:rPr>
              <a:t>(UHDR):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410841" y="2559341"/>
            <a:ext cx="577850" cy="0"/>
          </a:xfrm>
          <a:prstGeom prst="straightConnector1">
            <a:avLst/>
          </a:prstGeom>
          <a:ln w="28575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971121" y="2233141"/>
            <a:ext cx="1498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009999"/>
                </a:solidFill>
              </a:rPr>
              <a:t>Enlargement</a:t>
            </a:r>
            <a:r>
              <a:rPr lang="fr-FR" sz="1400" dirty="0">
                <a:solidFill>
                  <a:srgbClr val="009999"/>
                </a:solidFill>
              </a:rPr>
              <a:t> of the </a:t>
            </a:r>
            <a:r>
              <a:rPr lang="fr-FR" sz="1400" dirty="0" err="1">
                <a:solidFill>
                  <a:srgbClr val="009999"/>
                </a:solidFill>
              </a:rPr>
              <a:t>therapeutic</a:t>
            </a:r>
            <a:r>
              <a:rPr lang="fr-FR" sz="1400" dirty="0">
                <a:solidFill>
                  <a:srgbClr val="009999"/>
                </a:solidFill>
              </a:rPr>
              <a:t> </a:t>
            </a:r>
            <a:r>
              <a:rPr lang="fr-FR" sz="1400" dirty="0" err="1">
                <a:solidFill>
                  <a:srgbClr val="009999"/>
                </a:solidFill>
              </a:rPr>
              <a:t>window</a:t>
            </a:r>
            <a:endParaRPr lang="fr-FR" sz="1400" dirty="0">
              <a:solidFill>
                <a:srgbClr val="009999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82347" y="3833395"/>
            <a:ext cx="367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solidFill>
                  <a:srgbClr val="009999"/>
                </a:solidFill>
              </a:rPr>
              <a:t>Montay-Gruel,P</a:t>
            </a:r>
            <a:r>
              <a:rPr lang="fr-FR" sz="1000" dirty="0">
                <a:solidFill>
                  <a:srgbClr val="009999"/>
                </a:solidFill>
              </a:rPr>
              <a:t>., et al. (2019). DOI: </a:t>
            </a:r>
            <a:r>
              <a:rPr lang="fr-FR" sz="1000" dirty="0">
                <a:solidFill>
                  <a:srgbClr val="009999"/>
                </a:solidFill>
                <a:hlinkClick r:id="rId5"/>
              </a:rPr>
              <a:t>10.1073/pnas.1901777116</a:t>
            </a:r>
            <a:endParaRPr lang="fr-FR" sz="1000" dirty="0">
              <a:solidFill>
                <a:srgbClr val="009999"/>
              </a:solidFill>
            </a:endParaRP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 rot="5400000">
            <a:off x="10898397" y="1740583"/>
            <a:ext cx="193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Irradiation time (s)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07886" y="6515858"/>
            <a:ext cx="3473153" cy="36512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1760" y="1170927"/>
            <a:ext cx="4944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>
                <a:solidFill>
                  <a:srgbClr val="009999"/>
                </a:solidFill>
              </a:rPr>
              <a:t>Development</a:t>
            </a:r>
            <a:r>
              <a:rPr lang="fr-FR" sz="2000" dirty="0">
                <a:solidFill>
                  <a:srgbClr val="009999"/>
                </a:solidFill>
              </a:rPr>
              <a:t> of FLASH  </a:t>
            </a:r>
            <a:r>
              <a:rPr lang="fr-FR" sz="2000" dirty="0" err="1">
                <a:solidFill>
                  <a:srgbClr val="009999"/>
                </a:solidFill>
              </a:rPr>
              <a:t>external</a:t>
            </a:r>
            <a:r>
              <a:rPr lang="fr-FR" sz="2000" dirty="0">
                <a:solidFill>
                  <a:srgbClr val="009999"/>
                </a:solidFill>
              </a:rPr>
              <a:t> </a:t>
            </a:r>
            <a:r>
              <a:rPr lang="fr-FR" sz="2000" dirty="0" err="1">
                <a:solidFill>
                  <a:srgbClr val="009999"/>
                </a:solidFill>
              </a:rPr>
              <a:t>radiotherapy</a:t>
            </a:r>
            <a:endParaRPr lang="fr-FR" sz="2000" dirty="0">
              <a:solidFill>
                <a:srgbClr val="009999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09196" y="4736051"/>
            <a:ext cx="513988" cy="0"/>
          </a:xfrm>
          <a:prstGeom prst="straightConnector1">
            <a:avLst/>
          </a:prstGeom>
          <a:ln w="28575">
            <a:solidFill>
              <a:srgbClr val="E40E6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426078" y="1367187"/>
            <a:ext cx="513988" cy="0"/>
          </a:xfrm>
          <a:prstGeom prst="straightConnector1">
            <a:avLst/>
          </a:prstGeom>
          <a:ln w="28575">
            <a:solidFill>
              <a:srgbClr val="0099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4504EA63-D175-4493-B706-4950C12AE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970" y="5345975"/>
            <a:ext cx="4057592" cy="880829"/>
          </a:xfrm>
          <a:prstGeom prst="rect">
            <a:avLst/>
          </a:prstGeom>
        </p:spPr>
      </p:pic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94A1C683-B19D-4794-8CD9-FD8AFFF7CD70}"/>
              </a:ext>
            </a:extLst>
          </p:cNvPr>
          <p:cNvSpPr/>
          <p:nvPr/>
        </p:nvSpPr>
        <p:spPr>
          <a:xfrm>
            <a:off x="11829" y="29058"/>
            <a:ext cx="12099134" cy="511739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69A8EF-2AB4-4EFC-B108-FABA59CE6554}"/>
              </a:ext>
            </a:extLst>
          </p:cNvPr>
          <p:cNvSpPr/>
          <p:nvPr/>
        </p:nvSpPr>
        <p:spPr>
          <a:xfrm>
            <a:off x="71724" y="97335"/>
            <a:ext cx="120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Context</a:t>
            </a:r>
            <a:r>
              <a:rPr lang="fr-FR" dirty="0">
                <a:solidFill>
                  <a:schemeClr val="bg1"/>
                </a:solidFill>
              </a:rPr>
              <a:t>   </a:t>
            </a:r>
            <a:r>
              <a:rPr lang="fr-FR" dirty="0">
                <a:solidFill>
                  <a:srgbClr val="59D3B6"/>
                </a:solidFill>
              </a:rPr>
              <a:t>          Beam control             </a:t>
            </a:r>
            <a:r>
              <a:rPr lang="fr-FR" dirty="0" err="1">
                <a:solidFill>
                  <a:srgbClr val="59D3B6"/>
                </a:solidFill>
              </a:rPr>
              <a:t>Set-up</a:t>
            </a:r>
            <a:r>
              <a:rPr lang="fr-FR" dirty="0">
                <a:solidFill>
                  <a:srgbClr val="59D3B6"/>
                </a:solidFill>
              </a:rPr>
              <a:t> &amp; </a:t>
            </a:r>
            <a:r>
              <a:rPr lang="fr-FR" dirty="0" err="1">
                <a:solidFill>
                  <a:srgbClr val="59D3B6"/>
                </a:solidFill>
              </a:rPr>
              <a:t>methodology</a:t>
            </a:r>
            <a:r>
              <a:rPr lang="fr-FR" dirty="0">
                <a:solidFill>
                  <a:srgbClr val="59D3B6"/>
                </a:solidFill>
              </a:rPr>
              <a:t> for </a:t>
            </a:r>
            <a:r>
              <a:rPr lang="fr-FR" dirty="0" err="1">
                <a:solidFill>
                  <a:srgbClr val="59D3B6"/>
                </a:solidFill>
              </a:rPr>
              <a:t>preclinical</a:t>
            </a:r>
            <a:r>
              <a:rPr lang="fr-FR" dirty="0">
                <a:solidFill>
                  <a:srgbClr val="59D3B6"/>
                </a:solidFill>
              </a:rPr>
              <a:t> irradiations         </a:t>
            </a:r>
            <a:r>
              <a:rPr lang="fr-FR" i="1" dirty="0">
                <a:solidFill>
                  <a:srgbClr val="59D3B6"/>
                </a:solidFill>
              </a:rPr>
              <a:t>In vivo </a:t>
            </a:r>
            <a:r>
              <a:rPr lang="fr-FR" dirty="0" err="1">
                <a:solidFill>
                  <a:srgbClr val="59D3B6"/>
                </a:solidFill>
              </a:rPr>
              <a:t>dosimetry</a:t>
            </a:r>
            <a:r>
              <a:rPr lang="fr-FR" dirty="0">
                <a:solidFill>
                  <a:srgbClr val="59D3B6"/>
                </a:solidFill>
              </a:rPr>
              <a:t>        Conclusion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1257BA8-76A8-41BA-85C3-D47C67891913}"/>
              </a:ext>
            </a:extLst>
          </p:cNvPr>
          <p:cNvCxnSpPr/>
          <p:nvPr/>
        </p:nvCxnSpPr>
        <p:spPr>
          <a:xfrm>
            <a:off x="0" y="1003374"/>
            <a:ext cx="7712355" cy="0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3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60253">
            <a:off x="9430851" y="3519938"/>
            <a:ext cx="1761028" cy="563476"/>
          </a:xfrm>
          <a:prstGeom prst="rect">
            <a:avLst/>
          </a:prstGeom>
        </p:spPr>
      </p:pic>
      <p:cxnSp>
        <p:nvCxnSpPr>
          <p:cNvPr id="34" name="Connecteur droit 33"/>
          <p:cNvCxnSpPr/>
          <p:nvPr/>
        </p:nvCxnSpPr>
        <p:spPr>
          <a:xfrm>
            <a:off x="761730" y="3412247"/>
            <a:ext cx="913485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/>
          <p:cNvSpPr txBox="1">
            <a:spLocks/>
          </p:cNvSpPr>
          <p:nvPr/>
        </p:nvSpPr>
        <p:spPr>
          <a:xfrm>
            <a:off x="47779" y="855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 </a:t>
            </a:r>
            <a:r>
              <a:rPr lang="fr-FR" sz="3200" dirty="0">
                <a:solidFill>
                  <a:srgbClr val="E40E65"/>
                </a:solidFill>
              </a:rPr>
              <a:t>ARRONAX </a:t>
            </a:r>
            <a:r>
              <a:rPr lang="fr-FR" sz="3200" dirty="0" err="1">
                <a:solidFill>
                  <a:srgbClr val="E40E65"/>
                </a:solidFill>
              </a:rPr>
              <a:t>preclinical</a:t>
            </a:r>
            <a:r>
              <a:rPr lang="fr-FR" sz="3200" dirty="0">
                <a:solidFill>
                  <a:srgbClr val="E40E65"/>
                </a:solidFill>
              </a:rPr>
              <a:t> irradiation platform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31310" y="3077450"/>
            <a:ext cx="1274618" cy="6770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205928" y="3271412"/>
            <a:ext cx="75783" cy="2693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2760110" y="2911195"/>
            <a:ext cx="13854" cy="9698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e 39"/>
          <p:cNvGrpSpPr/>
          <p:nvPr/>
        </p:nvGrpSpPr>
        <p:grpSpPr>
          <a:xfrm>
            <a:off x="4971377" y="3077450"/>
            <a:ext cx="283048" cy="677074"/>
            <a:chOff x="2819817" y="3144982"/>
            <a:chExt cx="283048" cy="677074"/>
          </a:xfrm>
          <a:solidFill>
            <a:schemeClr val="accent5">
              <a:lumMod val="75000"/>
            </a:schemeClr>
          </a:solidFill>
        </p:grpSpPr>
        <p:sp>
          <p:nvSpPr>
            <p:cNvPr id="41" name="Rectangle 40"/>
            <p:cNvSpPr/>
            <p:nvPr/>
          </p:nvSpPr>
          <p:spPr>
            <a:xfrm flipH="1">
              <a:off x="3057146" y="3144982"/>
              <a:ext cx="45719" cy="677073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Triangle isocèle 41"/>
            <p:cNvSpPr/>
            <p:nvPr/>
          </p:nvSpPr>
          <p:spPr>
            <a:xfrm rot="16200000" flipH="1">
              <a:off x="2889505" y="3075295"/>
              <a:ext cx="88808" cy="228183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Triangle isocèle 42"/>
            <p:cNvSpPr/>
            <p:nvPr/>
          </p:nvSpPr>
          <p:spPr>
            <a:xfrm rot="16200000" flipH="1">
              <a:off x="2892554" y="3192720"/>
              <a:ext cx="88808" cy="228183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Triangle isocèle 43"/>
            <p:cNvSpPr/>
            <p:nvPr/>
          </p:nvSpPr>
          <p:spPr>
            <a:xfrm rot="16200000" flipH="1">
              <a:off x="2904424" y="3300440"/>
              <a:ext cx="88808" cy="228183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Triangle isocèle 44"/>
            <p:cNvSpPr/>
            <p:nvPr/>
          </p:nvSpPr>
          <p:spPr>
            <a:xfrm rot="16200000" flipH="1">
              <a:off x="2892602" y="3436481"/>
              <a:ext cx="88808" cy="228183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Triangle isocèle 45"/>
            <p:cNvSpPr/>
            <p:nvPr/>
          </p:nvSpPr>
          <p:spPr>
            <a:xfrm rot="16200000" flipH="1">
              <a:off x="2904066" y="3548008"/>
              <a:ext cx="88808" cy="228183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Triangle isocèle 46"/>
            <p:cNvSpPr/>
            <p:nvPr/>
          </p:nvSpPr>
          <p:spPr>
            <a:xfrm rot="16200000" flipH="1">
              <a:off x="2904424" y="3663560"/>
              <a:ext cx="88808" cy="228183"/>
            </a:xfrm>
            <a:prstGeom prst="triangl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Rectangle à coins arrondis 47"/>
          <p:cNvSpPr/>
          <p:nvPr/>
        </p:nvSpPr>
        <p:spPr>
          <a:xfrm>
            <a:off x="5822519" y="2986150"/>
            <a:ext cx="137160" cy="36021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5825013" y="3493227"/>
            <a:ext cx="137160" cy="36021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7300615" y="3173880"/>
            <a:ext cx="384048" cy="499455"/>
          </a:xfrm>
          <a:prstGeom prst="rect">
            <a:avLst/>
          </a:prstGeom>
          <a:solidFill>
            <a:srgbClr val="E40E65"/>
          </a:solidFill>
          <a:ln>
            <a:solidFill>
              <a:srgbClr val="E4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369195" y="3298848"/>
            <a:ext cx="246888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E4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7428631" y="2738153"/>
            <a:ext cx="149216" cy="435726"/>
          </a:xfrm>
          <a:prstGeom prst="roundRect">
            <a:avLst/>
          </a:prstGeom>
          <a:solidFill>
            <a:srgbClr val="E40E65"/>
          </a:solidFill>
          <a:ln>
            <a:solidFill>
              <a:srgbClr val="E4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7345505" y="2274758"/>
            <a:ext cx="315468" cy="468235"/>
          </a:xfrm>
          <a:prstGeom prst="rect">
            <a:avLst/>
          </a:prstGeom>
          <a:solidFill>
            <a:srgbClr val="E40E65"/>
          </a:solidFill>
          <a:ln>
            <a:solidFill>
              <a:srgbClr val="E4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à coins arrondis 53"/>
          <p:cNvSpPr/>
          <p:nvPr/>
        </p:nvSpPr>
        <p:spPr>
          <a:xfrm>
            <a:off x="8076930" y="3210663"/>
            <a:ext cx="45720" cy="418892"/>
          </a:xfrm>
          <a:prstGeom prst="roundRect">
            <a:avLst/>
          </a:prstGeom>
          <a:solidFill>
            <a:srgbClr val="E40E65"/>
          </a:solidFill>
          <a:ln>
            <a:solidFill>
              <a:srgbClr val="E4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766420" y="1703942"/>
            <a:ext cx="180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Beam </a:t>
            </a:r>
            <a:r>
              <a:rPr lang="fr-FR" sz="1400" b="1" dirty="0" err="1">
                <a:solidFill>
                  <a:schemeClr val="accent6">
                    <a:lumMod val="75000"/>
                  </a:schemeClr>
                </a:solidFill>
              </a:rPr>
              <a:t>creation</a:t>
            </a:r>
            <a:endParaRPr lang="fr-FR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Energy and temporal structure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474879" y="1877343"/>
            <a:ext cx="2523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Beam shaping </a:t>
            </a:r>
          </a:p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Lateral and distal homogeneity, field size and geometry 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950373" y="1770120"/>
            <a:ext cx="106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E40E65"/>
                </a:solidFill>
              </a:rPr>
              <a:t>Beam monitoring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9146136" y="1662984"/>
            <a:ext cx="210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accent2"/>
                </a:solidFill>
              </a:rPr>
              <a:t>Sample</a:t>
            </a:r>
            <a:r>
              <a:rPr lang="fr-FR" sz="1400" b="1" dirty="0">
                <a:solidFill>
                  <a:schemeClr val="accent2"/>
                </a:solidFill>
              </a:rPr>
              <a:t> or animal</a:t>
            </a:r>
          </a:p>
          <a:p>
            <a:pPr algn="ctr"/>
            <a:r>
              <a:rPr lang="fr-FR" sz="1400" dirty="0" err="1">
                <a:solidFill>
                  <a:schemeClr val="accent2"/>
                </a:solidFill>
              </a:rPr>
              <a:t>positioning</a:t>
            </a:r>
            <a:r>
              <a:rPr lang="fr-FR" sz="1400" dirty="0">
                <a:solidFill>
                  <a:schemeClr val="accent2"/>
                </a:solidFill>
              </a:rPr>
              <a:t> and </a:t>
            </a:r>
            <a:r>
              <a:rPr lang="fr-FR" sz="1400" dirty="0" err="1">
                <a:solidFill>
                  <a:schemeClr val="accent2"/>
                </a:solidFill>
              </a:rPr>
              <a:t>targeting</a:t>
            </a:r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9713877" y="2419452"/>
            <a:ext cx="2100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chemeClr val="accent2"/>
                </a:solidFill>
              </a:rPr>
              <a:t>In</a:t>
            </a:r>
            <a:r>
              <a:rPr lang="fr-FR" sz="1400" b="1" dirty="0">
                <a:solidFill>
                  <a:schemeClr val="accent2"/>
                </a:solidFill>
              </a:rPr>
              <a:t> </a:t>
            </a:r>
            <a:r>
              <a:rPr lang="fr-FR" sz="1400" b="1" i="1" dirty="0">
                <a:solidFill>
                  <a:schemeClr val="accent2"/>
                </a:solidFill>
              </a:rPr>
              <a:t>vivo </a:t>
            </a:r>
            <a:r>
              <a:rPr lang="fr-FR" sz="1400" b="1" dirty="0" err="1">
                <a:solidFill>
                  <a:schemeClr val="accent2"/>
                </a:solidFill>
              </a:rPr>
              <a:t>dosimetry</a:t>
            </a:r>
            <a:endParaRPr lang="fr-FR" sz="1400" b="1" dirty="0">
              <a:solidFill>
                <a:schemeClr val="accent2"/>
              </a:solidFill>
            </a:endParaRPr>
          </a:p>
        </p:txBody>
      </p:sp>
      <p:cxnSp>
        <p:nvCxnSpPr>
          <p:cNvPr id="60" name="Connecteur droit 59"/>
          <p:cNvCxnSpPr>
            <a:stCxn id="51" idx="2"/>
            <a:endCxn id="51" idx="6"/>
          </p:cNvCxnSpPr>
          <p:nvPr/>
        </p:nvCxnSpPr>
        <p:spPr>
          <a:xfrm>
            <a:off x="7369195" y="3413148"/>
            <a:ext cx="246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2119072" y="3919252"/>
            <a:ext cx="1343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2060"/>
                </a:solidFill>
              </a:rPr>
              <a:t>100 µm </a:t>
            </a:r>
            <a:r>
              <a:rPr lang="fr-FR" sz="1050" dirty="0" err="1">
                <a:solidFill>
                  <a:srgbClr val="002060"/>
                </a:solidFill>
              </a:rPr>
              <a:t>Tungsten</a:t>
            </a:r>
            <a:r>
              <a:rPr lang="fr-FR" sz="1050" dirty="0">
                <a:solidFill>
                  <a:srgbClr val="002060"/>
                </a:solidFill>
              </a:rPr>
              <a:t> foil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47779" y="3269146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Cyclotron 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680723" y="3540609"/>
            <a:ext cx="8499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chemeClr val="accent6">
                    <a:lumMod val="75000"/>
                  </a:schemeClr>
                </a:solidFill>
              </a:rPr>
              <a:t>Kapton</a:t>
            </a:r>
            <a:r>
              <a:rPr lang="fr-FR" sz="105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fr-FR" sz="1050" dirty="0">
                <a:solidFill>
                  <a:schemeClr val="accent6">
                    <a:lumMod val="75000"/>
                  </a:schemeClr>
                </a:solidFill>
              </a:rPr>
              <a:t>exit </a:t>
            </a:r>
            <a:r>
              <a:rPr lang="fr-FR" sz="1050" dirty="0" err="1">
                <a:solidFill>
                  <a:schemeClr val="accent6">
                    <a:lumMod val="75000"/>
                  </a:schemeClr>
                </a:solidFill>
              </a:rPr>
              <a:t>window</a:t>
            </a:r>
            <a:endParaRPr lang="fr-F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699490" y="3868591"/>
            <a:ext cx="7521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rgbClr val="002060"/>
                </a:solidFill>
              </a:rPr>
              <a:t>Collimator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452799" y="3765783"/>
            <a:ext cx="1237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rgbClr val="002060"/>
                </a:solidFill>
              </a:rPr>
              <a:t>Ridge </a:t>
            </a:r>
            <a:r>
              <a:rPr lang="fr-FR" sz="1050" dirty="0" err="1">
                <a:solidFill>
                  <a:srgbClr val="002060"/>
                </a:solidFill>
              </a:rPr>
              <a:t>filter</a:t>
            </a:r>
            <a:r>
              <a:rPr lang="fr-FR" sz="1050" dirty="0">
                <a:solidFill>
                  <a:srgbClr val="002060"/>
                </a:solidFill>
              </a:rPr>
              <a:t> for SOPB (</a:t>
            </a:r>
            <a:r>
              <a:rPr lang="fr-FR" sz="1050" dirty="0" err="1">
                <a:solidFill>
                  <a:srgbClr val="002060"/>
                </a:solidFill>
              </a:rPr>
              <a:t>optional</a:t>
            </a:r>
            <a:r>
              <a:rPr lang="fr-FR" sz="105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6974691" y="3826234"/>
            <a:ext cx="10919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 err="1">
                <a:solidFill>
                  <a:srgbClr val="E40E65"/>
                </a:solidFill>
              </a:rPr>
              <a:t>Photomultipliers</a:t>
            </a:r>
            <a:endParaRPr lang="fr-FR" sz="1050" dirty="0">
              <a:solidFill>
                <a:srgbClr val="E40E65"/>
              </a:solidFill>
            </a:endParaRPr>
          </a:p>
          <a:p>
            <a:pPr algn="ctr"/>
            <a:r>
              <a:rPr lang="fr-FR" sz="1050" dirty="0">
                <a:solidFill>
                  <a:srgbClr val="E40E65"/>
                </a:solidFill>
              </a:rPr>
              <a:t>Opaque </a:t>
            </a:r>
            <a:r>
              <a:rPr lang="fr-FR" sz="1050" dirty="0" err="1">
                <a:solidFill>
                  <a:srgbClr val="E40E65"/>
                </a:solidFill>
              </a:rPr>
              <a:t>cavities</a:t>
            </a:r>
            <a:endParaRPr lang="fr-FR" sz="1050" dirty="0">
              <a:solidFill>
                <a:srgbClr val="E40E65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7861456" y="3601100"/>
            <a:ext cx="12378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 err="1">
                <a:solidFill>
                  <a:srgbClr val="E40E65"/>
                </a:solidFill>
              </a:rPr>
              <a:t>Ionization</a:t>
            </a:r>
            <a:r>
              <a:rPr lang="fr-FR" sz="1050" dirty="0">
                <a:solidFill>
                  <a:srgbClr val="E40E65"/>
                </a:solidFill>
              </a:rPr>
              <a:t> </a:t>
            </a:r>
            <a:r>
              <a:rPr lang="fr-FR" sz="1050" dirty="0" err="1">
                <a:solidFill>
                  <a:srgbClr val="E40E65"/>
                </a:solidFill>
              </a:rPr>
              <a:t>chamber</a:t>
            </a:r>
            <a:endParaRPr lang="fr-FR" sz="1050" dirty="0">
              <a:solidFill>
                <a:srgbClr val="E40E65"/>
              </a:solidFill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9648825" y="3209084"/>
            <a:ext cx="0" cy="40812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9124062" y="3705551"/>
            <a:ext cx="9348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 err="1">
                <a:solidFill>
                  <a:schemeClr val="accent2"/>
                </a:solidFill>
              </a:rPr>
              <a:t>Radiochromic</a:t>
            </a:r>
            <a:endParaRPr lang="fr-FR" sz="1050" dirty="0">
              <a:solidFill>
                <a:schemeClr val="accent2"/>
              </a:solidFill>
            </a:endParaRPr>
          </a:p>
          <a:p>
            <a:pPr algn="ctr"/>
            <a:r>
              <a:rPr lang="fr-FR" sz="1050" dirty="0">
                <a:solidFill>
                  <a:schemeClr val="accent2"/>
                </a:solidFill>
              </a:rPr>
              <a:t> film</a:t>
            </a: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905" y="4333391"/>
            <a:ext cx="5129003" cy="213609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972197" y="835631"/>
            <a:ext cx="4697949" cy="5159688"/>
          </a:xfrm>
          <a:prstGeom prst="ellipse">
            <a:avLst/>
          </a:prstGeom>
          <a:noFill/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17" y="6564054"/>
            <a:ext cx="83332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9999"/>
                </a:solidFill>
                <a:latin typeface="Arial" panose="020B0604020202020204" pitchFamily="34" charset="0"/>
              </a:rPr>
              <a:t>Poirier F et al., “The injection and chopper-</a:t>
            </a:r>
            <a:r>
              <a:rPr lang="fr-FR" sz="900" dirty="0" err="1">
                <a:solidFill>
                  <a:srgbClr val="009999"/>
                </a:solidFill>
                <a:latin typeface="Arial" panose="020B0604020202020204" pitchFamily="34" charset="0"/>
              </a:rPr>
              <a:t>based</a:t>
            </a:r>
            <a:r>
              <a:rPr lang="fr-FR" sz="900" dirty="0">
                <a:solidFill>
                  <a:srgbClr val="009999"/>
                </a:solidFill>
                <a:latin typeface="Arial" panose="020B0604020202020204" pitchFamily="34" charset="0"/>
              </a:rPr>
              <a:t> system at ARRONAX C70XP cyclotron”, cyc19, sept. 2019, doi:10.18429/jacow-cyclotrons2019-tup006</a:t>
            </a:r>
            <a:endParaRPr lang="fr-FR" sz="900" dirty="0">
              <a:solidFill>
                <a:srgbClr val="0099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8348" y="4744129"/>
            <a:ext cx="34715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Innovative dosimetry 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through radiations emitted by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 the irradiated medium</a:t>
            </a:r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0015031" y="3765783"/>
            <a:ext cx="2100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2"/>
                </a:solidFill>
              </a:rPr>
              <a:t>Applications </a:t>
            </a:r>
            <a:endParaRPr lang="fr-FR" sz="1400" b="1" i="1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0B45A-8805-420F-B42E-139C4150881C}"/>
              </a:ext>
            </a:extLst>
          </p:cNvPr>
          <p:cNvSpPr/>
          <p:nvPr/>
        </p:nvSpPr>
        <p:spPr>
          <a:xfrm>
            <a:off x="4125403" y="5413383"/>
            <a:ext cx="327396" cy="96829"/>
          </a:xfrm>
          <a:prstGeom prst="rect">
            <a:avLst/>
          </a:prstGeom>
          <a:solidFill>
            <a:srgbClr val="75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lèche : droite 65">
            <a:extLst>
              <a:ext uri="{FF2B5EF4-FFF2-40B4-BE49-F238E27FC236}">
                <a16:creationId xmlns:a16="http://schemas.microsoft.com/office/drawing/2014/main" id="{12E63DA5-900C-4161-B7A5-31481ADC8667}"/>
              </a:ext>
            </a:extLst>
          </p:cNvPr>
          <p:cNvSpPr/>
          <p:nvPr/>
        </p:nvSpPr>
        <p:spPr>
          <a:xfrm>
            <a:off x="11829" y="29058"/>
            <a:ext cx="12099134" cy="511739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23348E1-4ACC-4D5A-8655-C1E333577FC9}"/>
              </a:ext>
            </a:extLst>
          </p:cNvPr>
          <p:cNvSpPr/>
          <p:nvPr/>
        </p:nvSpPr>
        <p:spPr>
          <a:xfrm>
            <a:off x="71724" y="97335"/>
            <a:ext cx="120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Context</a:t>
            </a:r>
            <a:r>
              <a:rPr lang="fr-FR" dirty="0">
                <a:solidFill>
                  <a:schemeClr val="bg1"/>
                </a:solidFill>
              </a:rPr>
              <a:t>  </a:t>
            </a:r>
            <a:r>
              <a:rPr lang="fr-FR" dirty="0">
                <a:solidFill>
                  <a:srgbClr val="59D3B6"/>
                </a:solidFill>
              </a:rPr>
              <a:t>           Beam control             </a:t>
            </a:r>
            <a:r>
              <a:rPr lang="fr-FR" dirty="0" err="1">
                <a:solidFill>
                  <a:srgbClr val="59D3B6"/>
                </a:solidFill>
              </a:rPr>
              <a:t>Set-up</a:t>
            </a:r>
            <a:r>
              <a:rPr lang="fr-FR" dirty="0">
                <a:solidFill>
                  <a:srgbClr val="59D3B6"/>
                </a:solidFill>
              </a:rPr>
              <a:t> &amp; </a:t>
            </a:r>
            <a:r>
              <a:rPr lang="fr-FR" dirty="0" err="1">
                <a:solidFill>
                  <a:srgbClr val="59D3B6"/>
                </a:solidFill>
              </a:rPr>
              <a:t>methodology</a:t>
            </a:r>
            <a:r>
              <a:rPr lang="fr-FR" dirty="0">
                <a:solidFill>
                  <a:srgbClr val="59D3B6"/>
                </a:solidFill>
              </a:rPr>
              <a:t> for </a:t>
            </a:r>
            <a:r>
              <a:rPr lang="fr-FR" dirty="0" err="1">
                <a:solidFill>
                  <a:srgbClr val="59D3B6"/>
                </a:solidFill>
              </a:rPr>
              <a:t>preclinical</a:t>
            </a:r>
            <a:r>
              <a:rPr lang="fr-FR" dirty="0">
                <a:solidFill>
                  <a:srgbClr val="59D3B6"/>
                </a:solidFill>
              </a:rPr>
              <a:t> irradiations         </a:t>
            </a:r>
            <a:r>
              <a:rPr lang="fr-FR" i="1" dirty="0">
                <a:solidFill>
                  <a:srgbClr val="59D3B6"/>
                </a:solidFill>
              </a:rPr>
              <a:t>In vivo </a:t>
            </a:r>
            <a:r>
              <a:rPr lang="fr-FR" dirty="0" err="1">
                <a:solidFill>
                  <a:srgbClr val="59D3B6"/>
                </a:solidFill>
              </a:rPr>
              <a:t>dosimetry</a:t>
            </a:r>
            <a:r>
              <a:rPr lang="fr-FR" dirty="0">
                <a:solidFill>
                  <a:srgbClr val="59D3B6"/>
                </a:solidFill>
              </a:rPr>
              <a:t>        Conclusion</a:t>
            </a: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C8D62335-C6CE-4D99-8425-27B4B31850F4}"/>
              </a:ext>
            </a:extLst>
          </p:cNvPr>
          <p:cNvCxnSpPr/>
          <p:nvPr/>
        </p:nvCxnSpPr>
        <p:spPr>
          <a:xfrm>
            <a:off x="0" y="1003374"/>
            <a:ext cx="7712355" cy="0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2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FE91F91-43CE-40A1-ADB6-291370328A22}"/>
              </a:ext>
            </a:extLst>
          </p:cNvPr>
          <p:cNvSpPr/>
          <p:nvPr/>
        </p:nvSpPr>
        <p:spPr>
          <a:xfrm>
            <a:off x="11829" y="29058"/>
            <a:ext cx="12099134" cy="511739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454" y="564266"/>
            <a:ext cx="11140155" cy="32881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E40E65"/>
                </a:solidFill>
              </a:rPr>
              <a:t>UHDD and CONV </a:t>
            </a:r>
            <a:r>
              <a:rPr lang="fr-FR" dirty="0" err="1">
                <a:solidFill>
                  <a:srgbClr val="E40E65"/>
                </a:solidFill>
              </a:rPr>
              <a:t>beam</a:t>
            </a:r>
            <a:r>
              <a:rPr lang="fr-FR" dirty="0">
                <a:solidFill>
                  <a:srgbClr val="E40E65"/>
                </a:solidFill>
              </a:rPr>
              <a:t> monitoring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820600" y="3796667"/>
            <a:ext cx="3478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rgbClr val="009999"/>
                </a:solidFill>
              </a:rPr>
              <a:t>Temporal structures of </a:t>
            </a:r>
            <a:r>
              <a:rPr lang="fr-FR" sz="1600" dirty="0" err="1">
                <a:solidFill>
                  <a:srgbClr val="009999"/>
                </a:solidFill>
              </a:rPr>
              <a:t>beams</a:t>
            </a:r>
            <a:endParaRPr lang="fr-FR" sz="1600" dirty="0">
              <a:solidFill>
                <a:srgbClr val="009999"/>
              </a:solidFill>
            </a:endParaRPr>
          </a:p>
        </p:txBody>
      </p:sp>
      <p:pic>
        <p:nvPicPr>
          <p:cNvPr id="9" name="Espace réservé du contenu 4" descr="Atmospheric Fluorescence | SpringerLink">
            <a:extLst>
              <a:ext uri="{FF2B5EF4-FFF2-40B4-BE49-F238E27FC236}">
                <a16:creationId xmlns:a16="http://schemas.microsoft.com/office/drawing/2014/main" id="{04832EE6-DECA-492A-81E6-413A821A4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706" y="1690167"/>
            <a:ext cx="2516041" cy="141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261" y="1634212"/>
            <a:ext cx="2461085" cy="111060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01264" y="1142729"/>
            <a:ext cx="755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Fluorescence of the air </a:t>
            </a:r>
            <a:r>
              <a:rPr lang="fr-FR" sz="1600" dirty="0" err="1">
                <a:solidFill>
                  <a:srgbClr val="002060"/>
                </a:solidFill>
              </a:rPr>
              <a:t>dinitrogen</a:t>
            </a:r>
            <a:r>
              <a:rPr lang="fr-FR" sz="1600" dirty="0">
                <a:solidFill>
                  <a:srgbClr val="002060"/>
                </a:solidFill>
              </a:rPr>
              <a:t>: </a:t>
            </a:r>
            <a:r>
              <a:rPr lang="fr-FR" sz="1600" dirty="0" err="1">
                <a:solidFill>
                  <a:srgbClr val="002060"/>
                </a:solidFill>
              </a:rPr>
              <a:t>peak</a:t>
            </a:r>
            <a:r>
              <a:rPr lang="fr-FR" sz="1600" dirty="0">
                <a:solidFill>
                  <a:srgbClr val="002060"/>
                </a:solidFill>
              </a:rPr>
              <a:t> at 337 nm (UV)          </a:t>
            </a:r>
            <a:r>
              <a:rPr lang="fr-FR" sz="1600" dirty="0" err="1">
                <a:solidFill>
                  <a:srgbClr val="002060"/>
                </a:solidFill>
              </a:rPr>
              <a:t>Photomultiplier</a:t>
            </a:r>
            <a:r>
              <a:rPr lang="fr-FR" sz="1600" dirty="0">
                <a:solidFill>
                  <a:srgbClr val="002060"/>
                </a:solidFill>
              </a:rPr>
              <a:t> tube (PMT)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78907" y="3969201"/>
            <a:ext cx="878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009999"/>
                </a:solidFill>
                <a:sym typeface="Wingdings" panose="05000000000000000000" pitchFamily="2" charset="2"/>
              </a:rPr>
              <a:t>Charaterization</a:t>
            </a:r>
            <a:r>
              <a:rPr lang="fr-FR" sz="1600" b="1" dirty="0">
                <a:solidFill>
                  <a:srgbClr val="009999"/>
                </a:solidFill>
                <a:sym typeface="Wingdings" panose="05000000000000000000" pitchFamily="2" charset="2"/>
              </a:rPr>
              <a:t> of the </a:t>
            </a:r>
            <a:r>
              <a:rPr lang="fr-FR" sz="1600" b="1" dirty="0" err="1">
                <a:solidFill>
                  <a:srgbClr val="009999"/>
                </a:solidFill>
                <a:sym typeface="Wingdings" panose="05000000000000000000" pitchFamily="2" charset="2"/>
              </a:rPr>
              <a:t>method</a:t>
            </a:r>
            <a:endParaRPr lang="fr-FR" sz="1600" b="1" dirty="0">
              <a:solidFill>
                <a:srgbClr val="009999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64404" y="3968748"/>
            <a:ext cx="4836911" cy="16689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fr-FR" sz="1400" dirty="0"/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n-US" sz="1400" dirty="0"/>
              <a:t>Selection of the best PMT candidates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n-US" sz="1400" dirty="0"/>
              <a:t>Feasibility of </a:t>
            </a:r>
            <a:r>
              <a:rPr lang="en-US" sz="1400" dirty="0">
                <a:solidFill>
                  <a:srgbClr val="E40E65"/>
                </a:solidFill>
              </a:rPr>
              <a:t>UHDR and CONV monitoring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n-US" sz="1400" dirty="0"/>
              <a:t>Feasibility of </a:t>
            </a:r>
            <a:r>
              <a:rPr lang="en-US" sz="1400" dirty="0">
                <a:solidFill>
                  <a:srgbClr val="E40E65"/>
                </a:solidFill>
              </a:rPr>
              <a:t>temporal monitoring</a:t>
            </a:r>
          </a:p>
          <a:p>
            <a:pPr marL="285743" indent="-285743">
              <a:buFont typeface="Wingdings" panose="05000000000000000000" pitchFamily="2" charset="2"/>
              <a:buChar char="ü"/>
            </a:pPr>
            <a:r>
              <a:rPr lang="en-US" sz="1400" dirty="0"/>
              <a:t>Feasibility of a </a:t>
            </a:r>
            <a:r>
              <a:rPr lang="en-US" sz="1400" dirty="0">
                <a:solidFill>
                  <a:srgbClr val="E40E65"/>
                </a:solidFill>
              </a:rPr>
              <a:t>geometric profile</a:t>
            </a:r>
            <a:endParaRPr lang="fr-FR" sz="1400" dirty="0">
              <a:solidFill>
                <a:srgbClr val="E40E65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18684" y="2760816"/>
            <a:ext cx="279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>
                <a:solidFill>
                  <a:srgbClr val="009999"/>
                </a:solidFill>
              </a:rPr>
              <a:t>Matsuada</a:t>
            </a:r>
            <a:r>
              <a:rPr lang="fr-FR" sz="900" dirty="0">
                <a:solidFill>
                  <a:srgbClr val="009999"/>
                </a:solidFill>
              </a:rPr>
              <a:t> </a:t>
            </a:r>
            <a:r>
              <a:rPr lang="fr-FR" sz="900" dirty="0" err="1">
                <a:solidFill>
                  <a:srgbClr val="009999"/>
                </a:solidFill>
              </a:rPr>
              <a:t>website</a:t>
            </a:r>
            <a:r>
              <a:rPr lang="fr-FR" sz="900" dirty="0">
                <a:solidFill>
                  <a:srgbClr val="009999"/>
                </a:solidFill>
              </a:rPr>
              <a:t>, « </a:t>
            </a:r>
            <a:r>
              <a:rPr lang="fr-FR" sz="900" dirty="0" err="1">
                <a:solidFill>
                  <a:srgbClr val="009999"/>
                </a:solidFill>
              </a:rPr>
              <a:t>Photomultiplier</a:t>
            </a:r>
            <a:r>
              <a:rPr lang="fr-FR" sz="900" dirty="0">
                <a:solidFill>
                  <a:srgbClr val="009999"/>
                </a:solidFill>
              </a:rPr>
              <a:t> Tube (PMT) ». [31/05/2023].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020364" y="1336626"/>
            <a:ext cx="303574" cy="0"/>
          </a:xfrm>
          <a:prstGeom prst="straightConnector1">
            <a:avLst/>
          </a:prstGeom>
          <a:ln w="28575">
            <a:solidFill>
              <a:srgbClr val="0099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e 45"/>
          <p:cNvGrpSpPr/>
          <p:nvPr/>
        </p:nvGrpSpPr>
        <p:grpSpPr>
          <a:xfrm>
            <a:off x="56018" y="3832610"/>
            <a:ext cx="3345391" cy="2615111"/>
            <a:chOff x="37497" y="4364966"/>
            <a:chExt cx="3345391" cy="261511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1" t="13454" r="1847" b="19044"/>
            <a:stretch/>
          </p:blipFill>
          <p:spPr>
            <a:xfrm>
              <a:off x="339163" y="4364966"/>
              <a:ext cx="3043725" cy="1654901"/>
            </a:xfrm>
            <a:prstGeom prst="rect">
              <a:avLst/>
            </a:prstGeom>
          </p:spPr>
        </p:pic>
        <p:cxnSp>
          <p:nvCxnSpPr>
            <p:cNvPr id="14" name="Connecteur droit avec flèche 13"/>
            <p:cNvCxnSpPr/>
            <p:nvPr/>
          </p:nvCxnSpPr>
          <p:spPr>
            <a:xfrm flipV="1">
              <a:off x="301264" y="5506962"/>
              <a:ext cx="518245" cy="653813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 flipV="1">
              <a:off x="1617118" y="4498300"/>
              <a:ext cx="79493" cy="1967275"/>
            </a:xfrm>
            <a:prstGeom prst="straightConnector1">
              <a:avLst/>
            </a:prstGeom>
            <a:ln w="38100">
              <a:solidFill>
                <a:srgbClr val="E40E6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1696611" y="5335555"/>
              <a:ext cx="106655" cy="1144921"/>
            </a:xfrm>
            <a:prstGeom prst="straightConnector1">
              <a:avLst/>
            </a:prstGeom>
            <a:ln w="38100">
              <a:solidFill>
                <a:srgbClr val="E40E6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 flipV="1">
              <a:off x="1002364" y="5655754"/>
              <a:ext cx="694247" cy="809821"/>
            </a:xfrm>
            <a:prstGeom prst="straightConnector1">
              <a:avLst/>
            </a:prstGeom>
            <a:ln w="38100">
              <a:solidFill>
                <a:srgbClr val="E40E6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flipH="1" flipV="1">
              <a:off x="1002363" y="5385894"/>
              <a:ext cx="2310180" cy="352188"/>
            </a:xfrm>
            <a:prstGeom prst="straightConnector1">
              <a:avLst/>
            </a:prstGeom>
            <a:ln w="38100">
              <a:solidFill>
                <a:srgbClr val="8FFFC7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37497" y="6241413"/>
              <a:ext cx="13149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Vacuum faraday cage with guard ring</a:t>
              </a:r>
              <a:endParaRPr lang="fr-FR" sz="1400" dirty="0">
                <a:solidFill>
                  <a:schemeClr val="accent2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513314" y="6515914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E40E65"/>
                  </a:solidFill>
                </a:rPr>
                <a:t>PMT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614156" y="5738081"/>
              <a:ext cx="609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8FFFC7"/>
                  </a:solidFill>
                </a:rPr>
                <a:t>Beam</a:t>
              </a: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55" y="4174180"/>
            <a:ext cx="4306892" cy="2153446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/>
          <a:stretch/>
        </p:blipFill>
        <p:spPr>
          <a:xfrm>
            <a:off x="8600245" y="1250569"/>
            <a:ext cx="3574722" cy="2224024"/>
          </a:xfrm>
          <a:prstGeom prst="rect">
            <a:avLst/>
          </a:prstGeom>
        </p:spPr>
      </p:pic>
      <p:cxnSp>
        <p:nvCxnSpPr>
          <p:cNvPr id="24" name="Connecteur droit avec flèche 23"/>
          <p:cNvCxnSpPr>
            <a:cxnSpLocks/>
          </p:cNvCxnSpPr>
          <p:nvPr/>
        </p:nvCxnSpPr>
        <p:spPr>
          <a:xfrm flipV="1">
            <a:off x="7091669" y="2271982"/>
            <a:ext cx="1460592" cy="2431853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6644189" y="5030550"/>
            <a:ext cx="876926" cy="341329"/>
          </a:xfrm>
          <a:prstGeom prst="straightConnector1">
            <a:avLst/>
          </a:prstGeom>
          <a:ln w="190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3651540" y="4377119"/>
            <a:ext cx="3666833" cy="1031503"/>
          </a:xfrm>
          <a:prstGeom prst="roundRect">
            <a:avLst/>
          </a:prstGeom>
          <a:noFill/>
          <a:ln w="28575">
            <a:solidFill>
              <a:srgbClr val="E4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 bwMode="auto">
          <a:xfrm>
            <a:off x="9362908" y="1003374"/>
            <a:ext cx="3478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 err="1">
                <a:solidFill>
                  <a:srgbClr val="009999"/>
                </a:solidFill>
              </a:rPr>
              <a:t>Linearity</a:t>
            </a:r>
            <a:r>
              <a:rPr lang="fr-FR" sz="1600" dirty="0">
                <a:solidFill>
                  <a:srgbClr val="009999"/>
                </a:solidFill>
              </a:rPr>
              <a:t> </a:t>
            </a:r>
            <a:r>
              <a:rPr lang="fr-FR" sz="1600" dirty="0" err="1">
                <a:solidFill>
                  <a:srgbClr val="009999"/>
                </a:solidFill>
              </a:rPr>
              <a:t>with</a:t>
            </a:r>
            <a:r>
              <a:rPr lang="fr-FR" sz="1600" dirty="0">
                <a:solidFill>
                  <a:srgbClr val="009999"/>
                </a:solidFill>
              </a:rPr>
              <a:t> dose rate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80" y="6568792"/>
            <a:ext cx="8390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9999"/>
                </a:solidFill>
              </a:rPr>
              <a:t>Mouchard Q., et al.. Upgrade of the flash </a:t>
            </a:r>
            <a:r>
              <a:rPr lang="fr-FR" sz="1200" dirty="0" err="1">
                <a:solidFill>
                  <a:srgbClr val="009999"/>
                </a:solidFill>
              </a:rPr>
              <a:t>beam</a:t>
            </a:r>
            <a:r>
              <a:rPr lang="fr-FR" sz="1200" dirty="0">
                <a:solidFill>
                  <a:srgbClr val="009999"/>
                </a:solidFill>
              </a:rPr>
              <a:t> monitoring system at ARRONAX cyclotron. </a:t>
            </a:r>
            <a:r>
              <a:rPr lang="fr-FR" sz="1200" i="1" dirty="0">
                <a:solidFill>
                  <a:srgbClr val="009999"/>
                </a:solidFill>
              </a:rPr>
              <a:t>(FRPT 2022). </a:t>
            </a:r>
            <a:r>
              <a:rPr lang="fr-FR" sz="1200" dirty="0">
                <a:solidFill>
                  <a:srgbClr val="009999"/>
                </a:solidFill>
                <a:hlinkClick r:id="rId8"/>
              </a:rPr>
              <a:t>⟨hal-03885576⟩</a:t>
            </a:r>
            <a:endParaRPr lang="fr-FR" sz="1200" dirty="0">
              <a:solidFill>
                <a:srgbClr val="009999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0432050" y="5487687"/>
            <a:ext cx="185394" cy="106837"/>
          </a:xfrm>
          <a:prstGeom prst="straightConnector1">
            <a:avLst/>
          </a:prstGeom>
          <a:ln w="19050">
            <a:solidFill>
              <a:srgbClr val="E40E6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658570" y="5079437"/>
            <a:ext cx="119407" cy="627517"/>
          </a:xfrm>
          <a:prstGeom prst="rect">
            <a:avLst/>
          </a:prstGeom>
          <a:noFill/>
          <a:ln w="19050">
            <a:solidFill>
              <a:srgbClr val="E4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393459" y="493812"/>
            <a:ext cx="1805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Quentin Mouchard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2A06EF-B984-46EF-84A0-49E4207975B7}"/>
              </a:ext>
            </a:extLst>
          </p:cNvPr>
          <p:cNvSpPr/>
          <p:nvPr/>
        </p:nvSpPr>
        <p:spPr>
          <a:xfrm>
            <a:off x="8565439" y="1340982"/>
            <a:ext cx="255556" cy="1618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7CC97C-2355-4E17-B434-DBA86E79CFF2}"/>
              </a:ext>
            </a:extLst>
          </p:cNvPr>
          <p:cNvSpPr/>
          <p:nvPr/>
        </p:nvSpPr>
        <p:spPr>
          <a:xfrm rot="5400000">
            <a:off x="10327644" y="2197374"/>
            <a:ext cx="255556" cy="2359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2A52D9-AC27-4D2E-89D8-9F4999DFF548}"/>
              </a:ext>
            </a:extLst>
          </p:cNvPr>
          <p:cNvSpPr txBox="1"/>
          <p:nvPr/>
        </p:nvSpPr>
        <p:spPr>
          <a:xfrm>
            <a:off x="9619915" y="3217842"/>
            <a:ext cx="1809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2060"/>
                </a:solidFill>
              </a:rPr>
              <a:t>Mean</a:t>
            </a:r>
            <a:r>
              <a:rPr lang="fr-FR" sz="1400" dirty="0">
                <a:solidFill>
                  <a:srgbClr val="002060"/>
                </a:solidFill>
              </a:rPr>
              <a:t> dose rate (Gy/s)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C556C53-1287-4E20-815F-E453228ADAD6}"/>
              </a:ext>
            </a:extLst>
          </p:cNvPr>
          <p:cNvSpPr txBox="1"/>
          <p:nvPr/>
        </p:nvSpPr>
        <p:spPr>
          <a:xfrm rot="16200000">
            <a:off x="7728182" y="1897275"/>
            <a:ext cx="1877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PMT </a:t>
            </a:r>
            <a:r>
              <a:rPr lang="fr-FR" sz="1400" dirty="0" err="1">
                <a:solidFill>
                  <a:srgbClr val="002060"/>
                </a:solidFill>
              </a:rPr>
              <a:t>intensity</a:t>
            </a:r>
            <a:r>
              <a:rPr lang="fr-FR" sz="1400" dirty="0">
                <a:solidFill>
                  <a:srgbClr val="002060"/>
                </a:solidFill>
              </a:rPr>
              <a:t> (</a:t>
            </a:r>
            <a:r>
              <a:rPr lang="fr-FR" sz="1400" dirty="0" err="1">
                <a:solidFill>
                  <a:srgbClr val="002060"/>
                </a:solidFill>
              </a:rPr>
              <a:t>nA</a:t>
            </a:r>
            <a:r>
              <a:rPr lang="fr-FR" sz="1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C54EDC-9F26-4B7B-9726-B190C8E1385E}"/>
              </a:ext>
            </a:extLst>
          </p:cNvPr>
          <p:cNvSpPr/>
          <p:nvPr/>
        </p:nvSpPr>
        <p:spPr>
          <a:xfrm>
            <a:off x="71724" y="97335"/>
            <a:ext cx="120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59D3B6"/>
                </a:solidFill>
              </a:rPr>
              <a:t>Context</a:t>
            </a:r>
            <a:r>
              <a:rPr lang="fr-FR" dirty="0">
                <a:solidFill>
                  <a:srgbClr val="59D3B6"/>
                </a:solidFill>
              </a:rPr>
              <a:t>             </a:t>
            </a:r>
            <a:r>
              <a:rPr lang="fr-FR" dirty="0">
                <a:solidFill>
                  <a:schemeClr val="bg1"/>
                </a:solidFill>
              </a:rPr>
              <a:t>Beam control             </a:t>
            </a:r>
            <a:r>
              <a:rPr lang="fr-FR" dirty="0" err="1">
                <a:solidFill>
                  <a:srgbClr val="59D3B6"/>
                </a:solidFill>
              </a:rPr>
              <a:t>Set-up</a:t>
            </a:r>
            <a:r>
              <a:rPr lang="fr-FR" dirty="0">
                <a:solidFill>
                  <a:srgbClr val="59D3B6"/>
                </a:solidFill>
              </a:rPr>
              <a:t> &amp; </a:t>
            </a:r>
            <a:r>
              <a:rPr lang="fr-FR" dirty="0" err="1">
                <a:solidFill>
                  <a:srgbClr val="59D3B6"/>
                </a:solidFill>
              </a:rPr>
              <a:t>methodology</a:t>
            </a:r>
            <a:r>
              <a:rPr lang="fr-FR" dirty="0">
                <a:solidFill>
                  <a:srgbClr val="59D3B6"/>
                </a:solidFill>
              </a:rPr>
              <a:t> for </a:t>
            </a:r>
            <a:r>
              <a:rPr lang="fr-FR" dirty="0" err="1">
                <a:solidFill>
                  <a:srgbClr val="59D3B6"/>
                </a:solidFill>
              </a:rPr>
              <a:t>preclinical</a:t>
            </a:r>
            <a:r>
              <a:rPr lang="fr-FR" dirty="0">
                <a:solidFill>
                  <a:srgbClr val="59D3B6"/>
                </a:solidFill>
              </a:rPr>
              <a:t> irradiations         </a:t>
            </a:r>
            <a:r>
              <a:rPr lang="fr-FR" i="1" dirty="0">
                <a:solidFill>
                  <a:srgbClr val="59D3B6"/>
                </a:solidFill>
              </a:rPr>
              <a:t>In vivo </a:t>
            </a:r>
            <a:r>
              <a:rPr lang="fr-FR" dirty="0" err="1">
                <a:solidFill>
                  <a:srgbClr val="59D3B6"/>
                </a:solidFill>
              </a:rPr>
              <a:t>dosimetry</a:t>
            </a:r>
            <a:r>
              <a:rPr lang="fr-FR" dirty="0">
                <a:solidFill>
                  <a:srgbClr val="59D3B6"/>
                </a:solidFill>
              </a:rPr>
              <a:t>        Conclusion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7DE4DE7-5745-452D-A434-4DF67F93EADB}"/>
              </a:ext>
            </a:extLst>
          </p:cNvPr>
          <p:cNvCxnSpPr/>
          <p:nvPr/>
        </p:nvCxnSpPr>
        <p:spPr>
          <a:xfrm>
            <a:off x="0" y="1003374"/>
            <a:ext cx="7712355" cy="0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53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2CB0D-A25C-42FA-9C57-ED989E90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>
                <a:solidFill>
                  <a:srgbClr val="E40E65"/>
                </a:solidFill>
              </a:rPr>
              <a:t>Preclinical</a:t>
            </a:r>
            <a:r>
              <a:rPr lang="fr-FR" sz="3200" dirty="0">
                <a:solidFill>
                  <a:srgbClr val="E40E65"/>
                </a:solidFill>
              </a:rPr>
              <a:t> irradiations at ARRONAX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F1E0ED8-1EB4-475D-8D7D-93BC77D84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" b="12034"/>
          <a:stretch/>
        </p:blipFill>
        <p:spPr>
          <a:xfrm>
            <a:off x="2954012" y="3484711"/>
            <a:ext cx="8720925" cy="304432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9F4F2F-BB79-4759-B78F-AEB2F127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7A7019-BBE4-49AE-AFCC-AC6F33EDD6EE}"/>
              </a:ext>
            </a:extLst>
          </p:cNvPr>
          <p:cNvSpPr txBox="1"/>
          <p:nvPr/>
        </p:nvSpPr>
        <p:spPr>
          <a:xfrm>
            <a:off x="7995369" y="594598"/>
            <a:ext cx="41461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 Workflow and </a:t>
            </a:r>
            <a:r>
              <a:rPr lang="fr-FR" sz="2000" dirty="0" err="1">
                <a:solidFill>
                  <a:srgbClr val="002060"/>
                </a:solidFill>
              </a:rPr>
              <a:t>methodology</a:t>
            </a:r>
            <a:r>
              <a:rPr lang="fr-FR" sz="2000" dirty="0">
                <a:solidFill>
                  <a:srgbClr val="002060"/>
                </a:solidFill>
              </a:rPr>
              <a:t> for</a:t>
            </a:r>
            <a:r>
              <a:rPr lang="fr-FR" dirty="0">
                <a:solidFill>
                  <a:srgbClr val="002060"/>
                </a:solidFill>
              </a:rPr>
              <a:t>: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pPr marL="360363" indent="17938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Internal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organs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targeting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without</a:t>
            </a:r>
            <a:r>
              <a:rPr lang="fr-FR" dirty="0">
                <a:solidFill>
                  <a:srgbClr val="002060"/>
                </a:solidFill>
              </a:rPr>
              <a:t> online </a:t>
            </a:r>
            <a:r>
              <a:rPr lang="fr-FR" dirty="0" err="1">
                <a:solidFill>
                  <a:srgbClr val="002060"/>
                </a:solidFill>
              </a:rPr>
              <a:t>imaging</a:t>
            </a:r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</a:endParaRPr>
          </a:p>
          <a:p>
            <a:pPr marL="360363" indent="269875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2060"/>
                </a:solidFill>
              </a:rPr>
              <a:t>Fixed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collimators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8" name="Image 7" descr="Image1">
            <a:extLst>
              <a:ext uri="{FF2B5EF4-FFF2-40B4-BE49-F238E27FC236}">
                <a16:creationId xmlns:a16="http://schemas.microsoft.com/office/drawing/2014/main" id="{AF124915-8392-4374-815C-6A44BD4B3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866"/>
            <a:ext cx="4770511" cy="202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11709" t="19108" r="62218" b="47245"/>
          <a:stretch/>
        </p:blipFill>
        <p:spPr>
          <a:xfrm>
            <a:off x="5369265" y="2120025"/>
            <a:ext cx="1801599" cy="1199002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>
            <a:off x="6711515" y="2600953"/>
            <a:ext cx="587325" cy="0"/>
          </a:xfrm>
          <a:prstGeom prst="straightConnector1">
            <a:avLst/>
          </a:prstGeom>
          <a:ln w="57150">
            <a:solidFill>
              <a:srgbClr val="E324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314475" y="2358719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</a:t>
            </a:r>
            <a:r>
              <a:rPr lang="fr-FR" sz="1400" b="1" baseline="30000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339A81-008D-43C1-955E-E8595B7935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65" t="9768" r="50035" b="73021"/>
          <a:stretch/>
        </p:blipFill>
        <p:spPr>
          <a:xfrm>
            <a:off x="4857189" y="2294292"/>
            <a:ext cx="414576" cy="61332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D81705B-0D14-40B0-9450-A89712106960}"/>
              </a:ext>
            </a:extLst>
          </p:cNvPr>
          <p:cNvSpPr txBox="1"/>
          <p:nvPr/>
        </p:nvSpPr>
        <p:spPr>
          <a:xfrm>
            <a:off x="406400" y="3258220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3D </a:t>
            </a:r>
            <a:r>
              <a:rPr lang="fr-FR" dirty="0" err="1">
                <a:solidFill>
                  <a:srgbClr val="002060"/>
                </a:solidFill>
              </a:rPr>
              <a:t>printed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bed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40819" y="3073554"/>
            <a:ext cx="516039" cy="369332"/>
          </a:xfrm>
          <a:prstGeom prst="rect">
            <a:avLst/>
          </a:pr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xmlns="" sd="850576756">
                  <a:custGeom>
                    <a:avLst/>
                    <a:gdLst>
                      <a:gd name="connsiteX0" fmla="*/ 0 w 516039"/>
                      <a:gd name="connsiteY0" fmla="*/ 0 h 369332"/>
                      <a:gd name="connsiteX1" fmla="*/ 516039 w 516039"/>
                      <a:gd name="connsiteY1" fmla="*/ 0 h 369332"/>
                      <a:gd name="connsiteX2" fmla="*/ 516039 w 516039"/>
                      <a:gd name="connsiteY2" fmla="*/ 369332 h 369332"/>
                      <a:gd name="connsiteX3" fmla="*/ 0 w 516039"/>
                      <a:gd name="connsiteY3" fmla="*/ 369332 h 369332"/>
                      <a:gd name="connsiteX4" fmla="*/ 0 w 516039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039" h="369332" extrusionOk="0">
                        <a:moveTo>
                          <a:pt x="0" y="0"/>
                        </a:moveTo>
                        <a:cubicBezTo>
                          <a:pt x="250399" y="12284"/>
                          <a:pt x="394900" y="8621"/>
                          <a:pt x="516039" y="0"/>
                        </a:cubicBezTo>
                        <a:cubicBezTo>
                          <a:pt x="517703" y="154912"/>
                          <a:pt x="510952" y="209426"/>
                          <a:pt x="516039" y="369332"/>
                        </a:cubicBezTo>
                        <a:cubicBezTo>
                          <a:pt x="331250" y="360496"/>
                          <a:pt x="160537" y="344261"/>
                          <a:pt x="0" y="369332"/>
                        </a:cubicBezTo>
                        <a:cubicBezTo>
                          <a:pt x="11540" y="211664"/>
                          <a:pt x="-2213" y="1237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ICO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173227" y="2920316"/>
            <a:ext cx="1120178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ARRONAX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883073" y="4347680"/>
            <a:ext cx="169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E15587"/>
                </a:solidFill>
              </a:rPr>
              <a:t>Preclinical</a:t>
            </a:r>
            <a:r>
              <a:rPr lang="fr-FR" sz="1400" dirty="0">
                <a:solidFill>
                  <a:srgbClr val="E15587"/>
                </a:solidFill>
              </a:rPr>
              <a:t> </a:t>
            </a:r>
            <a:r>
              <a:rPr lang="fr-FR" sz="1400" dirty="0" err="1">
                <a:solidFill>
                  <a:srgbClr val="E15587"/>
                </a:solidFill>
              </a:rPr>
              <a:t>irradiator</a:t>
            </a:r>
            <a:endParaRPr lang="fr-FR" sz="1400" dirty="0">
              <a:solidFill>
                <a:srgbClr val="E15587"/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353CB4ED-ABDB-401E-AE17-B011589BC3B9}"/>
              </a:ext>
            </a:extLst>
          </p:cNvPr>
          <p:cNvSpPr/>
          <p:nvPr/>
        </p:nvSpPr>
        <p:spPr>
          <a:xfrm>
            <a:off x="11829" y="29058"/>
            <a:ext cx="12099134" cy="511739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3FFB1B-94BA-4372-B94D-4F55B5129A50}"/>
              </a:ext>
            </a:extLst>
          </p:cNvPr>
          <p:cNvSpPr/>
          <p:nvPr/>
        </p:nvSpPr>
        <p:spPr>
          <a:xfrm>
            <a:off x="71724" y="97335"/>
            <a:ext cx="120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59D3B6"/>
                </a:solidFill>
              </a:rPr>
              <a:t>Context</a:t>
            </a:r>
            <a:r>
              <a:rPr lang="fr-FR" dirty="0">
                <a:solidFill>
                  <a:srgbClr val="59D3B6"/>
                </a:solidFill>
              </a:rPr>
              <a:t>             Beam control             </a:t>
            </a:r>
            <a:r>
              <a:rPr lang="fr-FR" dirty="0" err="1">
                <a:solidFill>
                  <a:schemeClr val="bg1"/>
                </a:solidFill>
              </a:rPr>
              <a:t>Set-up</a:t>
            </a:r>
            <a:r>
              <a:rPr lang="fr-FR" dirty="0">
                <a:solidFill>
                  <a:schemeClr val="bg1"/>
                </a:solidFill>
              </a:rPr>
              <a:t> &amp; </a:t>
            </a:r>
            <a:r>
              <a:rPr lang="fr-FR" dirty="0" err="1">
                <a:solidFill>
                  <a:schemeClr val="bg1"/>
                </a:solidFill>
              </a:rPr>
              <a:t>methodology</a:t>
            </a:r>
            <a:r>
              <a:rPr lang="fr-FR" dirty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preclinical</a:t>
            </a:r>
            <a:r>
              <a:rPr lang="fr-FR" dirty="0">
                <a:solidFill>
                  <a:schemeClr val="bg1"/>
                </a:solidFill>
              </a:rPr>
              <a:t> irradiations         </a:t>
            </a:r>
            <a:r>
              <a:rPr lang="fr-FR" i="1" dirty="0">
                <a:solidFill>
                  <a:srgbClr val="59D3B6"/>
                </a:solidFill>
              </a:rPr>
              <a:t>In vivo </a:t>
            </a:r>
            <a:r>
              <a:rPr lang="fr-FR" dirty="0" err="1">
                <a:solidFill>
                  <a:srgbClr val="59D3B6"/>
                </a:solidFill>
              </a:rPr>
              <a:t>dosimetry</a:t>
            </a:r>
            <a:r>
              <a:rPr lang="fr-FR" dirty="0">
                <a:solidFill>
                  <a:srgbClr val="59D3B6"/>
                </a:solidFill>
              </a:rPr>
              <a:t>        Conclusion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5DBE23C-E334-42EB-8B07-AB524ADE6A0D}"/>
              </a:ext>
            </a:extLst>
          </p:cNvPr>
          <p:cNvCxnSpPr/>
          <p:nvPr/>
        </p:nvCxnSpPr>
        <p:spPr>
          <a:xfrm>
            <a:off x="0" y="1003374"/>
            <a:ext cx="7712355" cy="0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36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7CF29-55BA-4280-9F66-DEBDE6FB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3" y="573760"/>
            <a:ext cx="11140155" cy="328817"/>
          </a:xfrm>
        </p:spPr>
        <p:txBody>
          <a:bodyPr/>
          <a:lstStyle/>
          <a:p>
            <a:r>
              <a:rPr lang="fr-FR" sz="3200" dirty="0">
                <a:solidFill>
                  <a:srgbClr val="E40E65"/>
                </a:solidFill>
              </a:rPr>
              <a:t>Irradiation </a:t>
            </a:r>
            <a:r>
              <a:rPr lang="fr-FR" sz="3200" dirty="0" err="1">
                <a:solidFill>
                  <a:srgbClr val="E40E65"/>
                </a:solidFill>
              </a:rPr>
              <a:t>field</a:t>
            </a:r>
            <a:r>
              <a:rPr lang="fr-FR" sz="3200" dirty="0">
                <a:solidFill>
                  <a:srgbClr val="E40E65"/>
                </a:solidFill>
              </a:rPr>
              <a:t> sizes and </a:t>
            </a:r>
            <a:r>
              <a:rPr lang="fr-FR" sz="3200" dirty="0" err="1">
                <a:solidFill>
                  <a:srgbClr val="E40E65"/>
                </a:solidFill>
              </a:rPr>
              <a:t>margins</a:t>
            </a:r>
            <a:endParaRPr lang="fr-FR" sz="3200" dirty="0">
              <a:solidFill>
                <a:srgbClr val="E40E65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8271AA-2C48-465F-AC89-A9C2E86A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pic>
        <p:nvPicPr>
          <p:cNvPr id="12" name="Image 11" descr="histo_crane">
            <a:extLst>
              <a:ext uri="{FF2B5EF4-FFF2-40B4-BE49-F238E27FC236}">
                <a16:creationId xmlns:a16="http://schemas.microsoft.com/office/drawing/2014/main" id="{FB21EB72-A72E-44AD-B2A0-2E82B761E8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60" y="2573110"/>
            <a:ext cx="3054565" cy="210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6B53C4-52CD-49AF-9C42-F34385366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3" y="1838795"/>
            <a:ext cx="4395425" cy="263725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r="3424"/>
          <a:stretch/>
        </p:blipFill>
        <p:spPr>
          <a:xfrm>
            <a:off x="5678195" y="5170826"/>
            <a:ext cx="1941480" cy="1121178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 rotWithShape="1">
          <a:blip r:embed="rId5"/>
          <a:srcRect l="13414" t="18457" r="70707" b="48937"/>
          <a:stretch/>
        </p:blipFill>
        <p:spPr bwMode="auto">
          <a:xfrm>
            <a:off x="5678195" y="4008114"/>
            <a:ext cx="1941479" cy="1121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31" y="4326092"/>
            <a:ext cx="1832565" cy="945131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837AD13-37B8-4994-95D5-9D9F6341BB78}"/>
              </a:ext>
            </a:extLst>
          </p:cNvPr>
          <p:cNvCxnSpPr>
            <a:cxnSpLocks/>
          </p:cNvCxnSpPr>
          <p:nvPr/>
        </p:nvCxnSpPr>
        <p:spPr>
          <a:xfrm flipH="1">
            <a:off x="3852809" y="1634941"/>
            <a:ext cx="700765" cy="40770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A9E6662-CB37-4697-B898-D01E15AC2A87}"/>
              </a:ext>
            </a:extLst>
          </p:cNvPr>
          <p:cNvCxnSpPr>
            <a:cxnSpLocks/>
          </p:cNvCxnSpPr>
          <p:nvPr/>
        </p:nvCxnSpPr>
        <p:spPr>
          <a:xfrm flipH="1">
            <a:off x="7113464" y="1722560"/>
            <a:ext cx="85583" cy="64090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2D933E9-3881-4B99-AC54-51B83D435693}"/>
              </a:ext>
            </a:extLst>
          </p:cNvPr>
          <p:cNvSpPr txBox="1"/>
          <p:nvPr/>
        </p:nvSpPr>
        <p:spPr>
          <a:xfrm>
            <a:off x="5532988" y="3429000"/>
            <a:ext cx="223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2"/>
                </a:solidFill>
              </a:rPr>
              <a:t>Reference image (orange)</a:t>
            </a:r>
          </a:p>
          <a:p>
            <a:pPr algn="ctr"/>
            <a:r>
              <a:rPr lang="fr-FR" sz="1400" dirty="0" err="1">
                <a:solidFill>
                  <a:srgbClr val="009999"/>
                </a:solidFill>
              </a:rPr>
              <a:t>Repositionning</a:t>
            </a:r>
            <a:r>
              <a:rPr lang="fr-FR" sz="1400" dirty="0">
                <a:solidFill>
                  <a:srgbClr val="009999"/>
                </a:solidFill>
              </a:rPr>
              <a:t> image (</a:t>
            </a:r>
            <a:r>
              <a:rPr lang="fr-FR" sz="1400" dirty="0" err="1">
                <a:solidFill>
                  <a:srgbClr val="009999"/>
                </a:solidFill>
              </a:rPr>
              <a:t>blue</a:t>
            </a:r>
            <a:r>
              <a:rPr lang="fr-FR" sz="1400" dirty="0">
                <a:solidFill>
                  <a:srgbClr val="009999"/>
                </a:solidFill>
              </a:rPr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54A1C86-4BDD-4C0D-99FA-D13CAC9639B9}"/>
              </a:ext>
            </a:extLst>
          </p:cNvPr>
          <p:cNvSpPr txBox="1"/>
          <p:nvPr/>
        </p:nvSpPr>
        <p:spPr>
          <a:xfrm>
            <a:off x="4861456" y="4528212"/>
            <a:ext cx="90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2060"/>
                </a:solidFill>
              </a:rPr>
              <a:t>Before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</a:p>
          <a:p>
            <a:r>
              <a:rPr lang="fr-FR" sz="1200" dirty="0">
                <a:solidFill>
                  <a:srgbClr val="002060"/>
                </a:solidFill>
              </a:rPr>
              <a:t>registration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67FE62B-4607-4FD9-8BBE-53D60B77055B}"/>
              </a:ext>
            </a:extLst>
          </p:cNvPr>
          <p:cNvSpPr txBox="1"/>
          <p:nvPr/>
        </p:nvSpPr>
        <p:spPr>
          <a:xfrm>
            <a:off x="4831488" y="5386425"/>
            <a:ext cx="9008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2060"/>
                </a:solidFill>
              </a:rPr>
              <a:t>After</a:t>
            </a:r>
            <a:endParaRPr lang="fr-FR" sz="1200" dirty="0">
              <a:solidFill>
                <a:srgbClr val="002060"/>
              </a:solidFill>
            </a:endParaRPr>
          </a:p>
          <a:p>
            <a:r>
              <a:rPr lang="fr-FR" sz="1200" dirty="0">
                <a:solidFill>
                  <a:srgbClr val="002060"/>
                </a:solidFill>
              </a:rPr>
              <a:t>registration</a:t>
            </a:r>
          </a:p>
          <a:p>
            <a:endParaRPr lang="fr-FR" sz="1100" dirty="0">
              <a:solidFill>
                <a:srgbClr val="00206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53B1524-96C5-4351-B757-D59A99CDD142}"/>
              </a:ext>
            </a:extLst>
          </p:cNvPr>
          <p:cNvSpPr txBox="1"/>
          <p:nvPr/>
        </p:nvSpPr>
        <p:spPr>
          <a:xfrm>
            <a:off x="8248307" y="677755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002060"/>
                </a:solidFill>
              </a:rPr>
              <a:t>Study</a:t>
            </a:r>
            <a:r>
              <a:rPr lang="fr-FR" sz="1600" dirty="0">
                <a:solidFill>
                  <a:srgbClr val="002060"/>
                </a:solidFill>
              </a:rPr>
              <a:t> </a:t>
            </a:r>
            <a:r>
              <a:rPr lang="fr-FR" sz="1600" dirty="0" err="1">
                <a:solidFill>
                  <a:srgbClr val="002060"/>
                </a:solidFill>
              </a:rPr>
              <a:t>with</a:t>
            </a:r>
            <a:r>
              <a:rPr lang="fr-FR" sz="1600" dirty="0">
                <a:solidFill>
                  <a:srgbClr val="002060"/>
                </a:solidFill>
              </a:rPr>
              <a:t> 11 </a:t>
            </a:r>
            <a:r>
              <a:rPr lang="fr-FR" sz="1600" dirty="0" err="1">
                <a:solidFill>
                  <a:srgbClr val="002060"/>
                </a:solidFill>
              </a:rPr>
              <a:t>mice</a:t>
            </a:r>
            <a:r>
              <a:rPr lang="fr-FR" sz="1600" dirty="0">
                <a:solidFill>
                  <a:srgbClr val="002060"/>
                </a:solidFill>
              </a:rPr>
              <a:t> </a:t>
            </a:r>
            <a:r>
              <a:rPr lang="fr-FR" sz="1600" dirty="0" err="1">
                <a:solidFill>
                  <a:srgbClr val="002060"/>
                </a:solidFill>
              </a:rPr>
              <a:t>using</a:t>
            </a:r>
            <a:r>
              <a:rPr lang="fr-FR" sz="1600" dirty="0">
                <a:solidFill>
                  <a:srgbClr val="002060"/>
                </a:solidFill>
              </a:rPr>
              <a:t> the XRAD225Cx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3AB8518-2ADE-4205-86C4-05A267749A4F}"/>
              </a:ext>
            </a:extLst>
          </p:cNvPr>
          <p:cNvSpPr txBox="1"/>
          <p:nvPr/>
        </p:nvSpPr>
        <p:spPr>
          <a:xfrm>
            <a:off x="745856" y="5466164"/>
            <a:ext cx="324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9999"/>
                </a:solidFill>
              </a:rPr>
              <a:t>Selection</a:t>
            </a:r>
            <a:r>
              <a:rPr lang="fr-FR" sz="1400" dirty="0">
                <a:solidFill>
                  <a:srgbClr val="009999"/>
                </a:solidFill>
              </a:rPr>
              <a:t> of a </a:t>
            </a:r>
            <a:r>
              <a:rPr lang="fr-FR" sz="1400" dirty="0" err="1">
                <a:solidFill>
                  <a:srgbClr val="009999"/>
                </a:solidFill>
              </a:rPr>
              <a:t>cohort</a:t>
            </a:r>
            <a:r>
              <a:rPr lang="fr-FR" sz="1400" dirty="0">
                <a:solidFill>
                  <a:srgbClr val="009999"/>
                </a:solidFill>
              </a:rPr>
              <a:t> </a:t>
            </a:r>
            <a:r>
              <a:rPr lang="fr-FR" sz="1400" dirty="0" err="1">
                <a:solidFill>
                  <a:srgbClr val="009999"/>
                </a:solidFill>
              </a:rPr>
              <a:t>based</a:t>
            </a:r>
            <a:r>
              <a:rPr lang="fr-FR" sz="1400" dirty="0">
                <a:solidFill>
                  <a:srgbClr val="009999"/>
                </a:solidFill>
              </a:rPr>
              <a:t> on the </a:t>
            </a:r>
            <a:r>
              <a:rPr lang="fr-FR" sz="1400" dirty="0" err="1">
                <a:solidFill>
                  <a:srgbClr val="009999"/>
                </a:solidFill>
              </a:rPr>
              <a:t>weight</a:t>
            </a:r>
            <a:r>
              <a:rPr lang="fr-FR" sz="1400" dirty="0">
                <a:solidFill>
                  <a:srgbClr val="009999"/>
                </a:solidFill>
              </a:rPr>
              <a:t> enables the use of a unique </a:t>
            </a:r>
            <a:r>
              <a:rPr lang="fr-FR" sz="1400" dirty="0" err="1">
                <a:solidFill>
                  <a:srgbClr val="009999"/>
                </a:solidFill>
              </a:rPr>
              <a:t>field</a:t>
            </a:r>
            <a:r>
              <a:rPr lang="fr-FR" sz="1400" dirty="0">
                <a:solidFill>
                  <a:srgbClr val="009999"/>
                </a:solidFill>
              </a:rPr>
              <a:t> size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6F3E7902-A778-45FE-9AED-8F01C9305FAC}"/>
              </a:ext>
            </a:extLst>
          </p:cNvPr>
          <p:cNvCxnSpPr/>
          <p:nvPr/>
        </p:nvCxnSpPr>
        <p:spPr>
          <a:xfrm>
            <a:off x="385007" y="5648186"/>
            <a:ext cx="360849" cy="0"/>
          </a:xfrm>
          <a:prstGeom prst="straightConnector1">
            <a:avLst/>
          </a:prstGeom>
          <a:ln w="28575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0B60B4ED-C334-4AE4-BE91-3247F80C05CD}"/>
              </a:ext>
            </a:extLst>
          </p:cNvPr>
          <p:cNvSpPr txBox="1"/>
          <p:nvPr/>
        </p:nvSpPr>
        <p:spPr>
          <a:xfrm>
            <a:off x="3697836" y="3271992"/>
            <a:ext cx="7521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9999"/>
                </a:solidFill>
              </a:rPr>
              <a:t>R</a:t>
            </a:r>
            <a:r>
              <a:rPr lang="fr-FR" sz="1400" baseline="30000" dirty="0">
                <a:solidFill>
                  <a:srgbClr val="009999"/>
                </a:solidFill>
              </a:rPr>
              <a:t>2</a:t>
            </a:r>
            <a:r>
              <a:rPr lang="fr-FR" sz="1400" dirty="0">
                <a:solidFill>
                  <a:srgbClr val="009999"/>
                </a:solidFill>
              </a:rPr>
              <a:t>=0.78</a:t>
            </a:r>
            <a:endParaRPr lang="fr-FR" sz="1400" baseline="30000" dirty="0">
              <a:solidFill>
                <a:srgbClr val="009999"/>
              </a:solidFill>
            </a:endParaRPr>
          </a:p>
          <a:p>
            <a:endParaRPr lang="fr-FR" baseline="300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790013A-782C-4BF0-A3B4-A7C91B3A6D5C}"/>
              </a:ext>
            </a:extLst>
          </p:cNvPr>
          <p:cNvSpPr txBox="1"/>
          <p:nvPr/>
        </p:nvSpPr>
        <p:spPr>
          <a:xfrm>
            <a:off x="3401710" y="2481505"/>
            <a:ext cx="10832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R</a:t>
            </a:r>
            <a:r>
              <a:rPr lang="fr-FR" sz="1400" baseline="30000" dirty="0">
                <a:solidFill>
                  <a:schemeClr val="accent2"/>
                </a:solidFill>
              </a:rPr>
              <a:t>2</a:t>
            </a:r>
            <a:r>
              <a:rPr lang="fr-FR" sz="1400" dirty="0">
                <a:solidFill>
                  <a:schemeClr val="accent2"/>
                </a:solidFill>
              </a:rPr>
              <a:t>=0.88</a:t>
            </a:r>
            <a:endParaRPr lang="fr-FR" sz="1400" baseline="30000" dirty="0">
              <a:solidFill>
                <a:schemeClr val="accent2"/>
              </a:solidFill>
            </a:endParaRPr>
          </a:p>
          <a:p>
            <a:endParaRPr lang="fr-FR" baseline="30000" dirty="0"/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D1C3DDE-3A7D-4814-B343-2637C9207284}"/>
              </a:ext>
            </a:extLst>
          </p:cNvPr>
          <p:cNvCxnSpPr>
            <a:cxnSpLocks/>
          </p:cNvCxnSpPr>
          <p:nvPr/>
        </p:nvCxnSpPr>
        <p:spPr>
          <a:xfrm>
            <a:off x="4744898" y="2218765"/>
            <a:ext cx="0" cy="461271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A312448E-8992-467A-AEA9-028A7EA11D57}"/>
              </a:ext>
            </a:extLst>
          </p:cNvPr>
          <p:cNvSpPr/>
          <p:nvPr/>
        </p:nvSpPr>
        <p:spPr>
          <a:xfrm>
            <a:off x="11829" y="29058"/>
            <a:ext cx="12099134" cy="511739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DEBD27-E810-44D1-A796-841F888B1519}"/>
              </a:ext>
            </a:extLst>
          </p:cNvPr>
          <p:cNvSpPr/>
          <p:nvPr/>
        </p:nvSpPr>
        <p:spPr>
          <a:xfrm>
            <a:off x="71724" y="97335"/>
            <a:ext cx="120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59D3B6"/>
                </a:solidFill>
              </a:rPr>
              <a:t>Context</a:t>
            </a:r>
            <a:r>
              <a:rPr lang="fr-FR" dirty="0">
                <a:solidFill>
                  <a:srgbClr val="59D3B6"/>
                </a:solidFill>
              </a:rPr>
              <a:t>             Beam control             </a:t>
            </a:r>
            <a:r>
              <a:rPr lang="fr-FR" dirty="0" err="1">
                <a:solidFill>
                  <a:schemeClr val="bg1"/>
                </a:solidFill>
              </a:rPr>
              <a:t>Set-up</a:t>
            </a:r>
            <a:r>
              <a:rPr lang="fr-FR" dirty="0">
                <a:solidFill>
                  <a:schemeClr val="bg1"/>
                </a:solidFill>
              </a:rPr>
              <a:t> &amp; </a:t>
            </a:r>
            <a:r>
              <a:rPr lang="fr-FR" dirty="0" err="1">
                <a:solidFill>
                  <a:schemeClr val="bg1"/>
                </a:solidFill>
              </a:rPr>
              <a:t>methodology</a:t>
            </a:r>
            <a:r>
              <a:rPr lang="fr-FR" dirty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preclinical</a:t>
            </a:r>
            <a:r>
              <a:rPr lang="fr-FR" dirty="0">
                <a:solidFill>
                  <a:schemeClr val="bg1"/>
                </a:solidFill>
              </a:rPr>
              <a:t> irradiations         </a:t>
            </a:r>
            <a:r>
              <a:rPr lang="fr-FR" i="1" dirty="0">
                <a:solidFill>
                  <a:srgbClr val="59D3B6"/>
                </a:solidFill>
              </a:rPr>
              <a:t>In vivo </a:t>
            </a:r>
            <a:r>
              <a:rPr lang="fr-FR" dirty="0" err="1">
                <a:solidFill>
                  <a:srgbClr val="59D3B6"/>
                </a:solidFill>
              </a:rPr>
              <a:t>dosimetry</a:t>
            </a:r>
            <a:r>
              <a:rPr lang="fr-FR" dirty="0">
                <a:solidFill>
                  <a:srgbClr val="59D3B6"/>
                </a:solidFill>
              </a:rPr>
              <a:t>        Conclusion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852FE966-E736-402F-BEEE-17BF60DAD4FE}"/>
              </a:ext>
            </a:extLst>
          </p:cNvPr>
          <p:cNvCxnSpPr/>
          <p:nvPr/>
        </p:nvCxnSpPr>
        <p:spPr>
          <a:xfrm>
            <a:off x="0" y="1003374"/>
            <a:ext cx="7712355" cy="0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18FAF91-3E0C-48EE-8527-C1A46706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8307" y="5290769"/>
            <a:ext cx="3331564" cy="7926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E8B2915-EACF-48BD-B360-0BBC5E301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2237" y="4960628"/>
            <a:ext cx="4093857" cy="21019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707A6D5-A036-459C-A34B-DECD238528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512" y="1234427"/>
            <a:ext cx="9266960" cy="43165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803419D-BF74-4D67-BBE9-52ABB85111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7895" y="2563757"/>
            <a:ext cx="3516399" cy="4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CBDA9A6-91C9-4B4B-93D2-34A9B9FF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12" y="1234427"/>
            <a:ext cx="9266960" cy="4316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97CF29-55BA-4280-9F66-DEBDE6FB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3" y="573760"/>
            <a:ext cx="11140155" cy="328817"/>
          </a:xfrm>
        </p:spPr>
        <p:txBody>
          <a:bodyPr/>
          <a:lstStyle/>
          <a:p>
            <a:r>
              <a:rPr lang="fr-FR" sz="3200" dirty="0">
                <a:solidFill>
                  <a:srgbClr val="E40E65"/>
                </a:solidFill>
              </a:rPr>
              <a:t>Irradiation </a:t>
            </a:r>
            <a:r>
              <a:rPr lang="fr-FR" sz="3200" dirty="0" err="1">
                <a:solidFill>
                  <a:srgbClr val="E40E65"/>
                </a:solidFill>
              </a:rPr>
              <a:t>field</a:t>
            </a:r>
            <a:r>
              <a:rPr lang="fr-FR" sz="3200" dirty="0">
                <a:solidFill>
                  <a:srgbClr val="E40E65"/>
                </a:solidFill>
              </a:rPr>
              <a:t> sizes and </a:t>
            </a:r>
            <a:r>
              <a:rPr lang="fr-FR" sz="3200" dirty="0" err="1">
                <a:solidFill>
                  <a:srgbClr val="E40E65"/>
                </a:solidFill>
              </a:rPr>
              <a:t>margins</a:t>
            </a:r>
            <a:endParaRPr lang="fr-FR" sz="3200" dirty="0">
              <a:solidFill>
                <a:srgbClr val="E40E65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8271AA-2C48-465F-AC89-A9C2E86A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DDF5-6E4E-430F-91FF-7BBA8CB90B85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8588AEB-A146-4232-9E3A-5B0BCA789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10" y="4466550"/>
            <a:ext cx="5627628" cy="2259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47D2A7B-B0D2-44A5-8434-1E519F3633BA}"/>
              </a:ext>
            </a:extLst>
          </p:cNvPr>
          <p:cNvSpPr/>
          <p:nvPr/>
        </p:nvSpPr>
        <p:spPr>
          <a:xfrm>
            <a:off x="7711915" y="1049762"/>
            <a:ext cx="1900232" cy="810848"/>
          </a:xfrm>
          <a:custGeom>
            <a:avLst/>
            <a:gdLst>
              <a:gd name="connsiteX0" fmla="*/ 0 w 1900232"/>
              <a:gd name="connsiteY0" fmla="*/ 405424 h 810848"/>
              <a:gd name="connsiteX1" fmla="*/ 950116 w 1900232"/>
              <a:gd name="connsiteY1" fmla="*/ 0 h 810848"/>
              <a:gd name="connsiteX2" fmla="*/ 1900232 w 1900232"/>
              <a:gd name="connsiteY2" fmla="*/ 405424 h 810848"/>
              <a:gd name="connsiteX3" fmla="*/ 950116 w 1900232"/>
              <a:gd name="connsiteY3" fmla="*/ 810848 h 810848"/>
              <a:gd name="connsiteX4" fmla="*/ 0 w 1900232"/>
              <a:gd name="connsiteY4" fmla="*/ 405424 h 81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232" h="810848" extrusionOk="0">
                <a:moveTo>
                  <a:pt x="0" y="405424"/>
                </a:moveTo>
                <a:cubicBezTo>
                  <a:pt x="27464" y="246903"/>
                  <a:pt x="385250" y="-9521"/>
                  <a:pt x="950116" y="0"/>
                </a:cubicBezTo>
                <a:cubicBezTo>
                  <a:pt x="1448481" y="4140"/>
                  <a:pt x="1918557" y="174548"/>
                  <a:pt x="1900232" y="405424"/>
                </a:cubicBezTo>
                <a:cubicBezTo>
                  <a:pt x="1913402" y="677412"/>
                  <a:pt x="1467667" y="792347"/>
                  <a:pt x="950116" y="810848"/>
                </a:cubicBezTo>
                <a:cubicBezTo>
                  <a:pt x="453283" y="808143"/>
                  <a:pt x="-2738" y="626997"/>
                  <a:pt x="0" y="405424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65792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23AA972-12ED-470B-8D77-1EF3E133C250}"/>
              </a:ext>
            </a:extLst>
          </p:cNvPr>
          <p:cNvGrpSpPr/>
          <p:nvPr/>
        </p:nvGrpSpPr>
        <p:grpSpPr>
          <a:xfrm>
            <a:off x="7345613" y="1982991"/>
            <a:ext cx="2651731" cy="1795509"/>
            <a:chOff x="914049" y="622920"/>
            <a:chExt cx="847799" cy="561820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7160A984-5329-4B70-B5A5-82C52F8C362D}"/>
                </a:ext>
              </a:extLst>
            </p:cNvPr>
            <p:cNvGrpSpPr/>
            <p:nvPr/>
          </p:nvGrpSpPr>
          <p:grpSpPr>
            <a:xfrm>
              <a:off x="914049" y="622920"/>
              <a:ext cx="847799" cy="561820"/>
              <a:chOff x="914049" y="622920"/>
              <a:chExt cx="847799" cy="561820"/>
            </a:xfrm>
          </p:grpSpPr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8EA86793-C0D0-4744-B60B-6A24EF3DE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03" t="10411" r="31431" b="15398"/>
              <a:stretch/>
            </p:blipFill>
            <p:spPr>
              <a:xfrm rot="5400000">
                <a:off x="1057039" y="479930"/>
                <a:ext cx="561820" cy="847799"/>
              </a:xfrm>
              <a:prstGeom prst="rect">
                <a:avLst/>
              </a:prstGeom>
            </p:spPr>
          </p:pic>
          <p:cxnSp>
            <p:nvCxnSpPr>
              <p:cNvPr id="33" name="Connecteur droit avec flèche 32">
                <a:extLst>
                  <a:ext uri="{FF2B5EF4-FFF2-40B4-BE49-F238E27FC236}">
                    <a16:creationId xmlns:a16="http://schemas.microsoft.com/office/drawing/2014/main" id="{29FE921F-BB17-4417-BC48-22ACC67970CE}"/>
                  </a:ext>
                </a:extLst>
              </p:cNvPr>
              <p:cNvCxnSpPr/>
              <p:nvPr/>
            </p:nvCxnSpPr>
            <p:spPr bwMode="auto">
              <a:xfrm flipH="1">
                <a:off x="1096192" y="985405"/>
                <a:ext cx="194591" cy="0"/>
              </a:xfrm>
              <a:prstGeom prst="straightConnector1">
                <a:avLst/>
              </a:prstGeom>
              <a:solidFill>
                <a:srgbClr val="000066"/>
              </a:solidFill>
              <a:ln w="22225" cap="flat" cmpd="sng" algn="ctr">
                <a:solidFill>
                  <a:srgbClr val="FC1869"/>
                </a:solidFill>
                <a:prstDash val="solid"/>
                <a:miter lim="800000"/>
                <a:headEnd type="none" w="med" len="med"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4" name="ZoneTexte 160">
                <a:extLst>
                  <a:ext uri="{FF2B5EF4-FFF2-40B4-BE49-F238E27FC236}">
                    <a16:creationId xmlns:a16="http://schemas.microsoft.com/office/drawing/2014/main" id="{9B3949B6-59CF-4127-9103-6CF37E9711C2}"/>
                  </a:ext>
                </a:extLst>
              </p:cNvPr>
              <p:cNvSpPr txBox="1"/>
              <p:nvPr/>
            </p:nvSpPr>
            <p:spPr>
              <a:xfrm>
                <a:off x="991519" y="1016341"/>
                <a:ext cx="403936" cy="8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just" eaLnBrk="0" fontAlgn="base" hangingPunct="0">
                  <a:lnSpc>
                    <a:spcPts val="1300"/>
                  </a:lnSpc>
                </a:pPr>
                <a:r>
                  <a:rPr lang="en-US" sz="1200" b="1" kern="1200" dirty="0">
                    <a:solidFill>
                      <a:srgbClr val="FC1869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Delta Diaphragm</a:t>
                </a:r>
                <a:endParaRPr lang="fr-FR" sz="12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ZoneTexte 161">
                <a:extLst>
                  <a:ext uri="{FF2B5EF4-FFF2-40B4-BE49-F238E27FC236}">
                    <a16:creationId xmlns:a16="http://schemas.microsoft.com/office/drawing/2014/main" id="{6096C18D-C855-4532-8D7E-534CDF50AFCF}"/>
                  </a:ext>
                </a:extLst>
              </p:cNvPr>
              <p:cNvSpPr txBox="1"/>
              <p:nvPr/>
            </p:nvSpPr>
            <p:spPr>
              <a:xfrm>
                <a:off x="1108492" y="645341"/>
                <a:ext cx="519823" cy="81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just" eaLnBrk="0" fontAlgn="base" hangingPunct="0">
                  <a:lnSpc>
                    <a:spcPts val="1300"/>
                  </a:lnSpc>
                </a:pPr>
                <a:r>
                  <a:rPr lang="en-US" sz="1200" b="1" kern="1200" dirty="0">
                    <a:solidFill>
                      <a:srgbClr val="00B485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Delta Antero-Posterior</a:t>
                </a:r>
                <a:endParaRPr lang="fr-FR" sz="1200" dirty="0">
                  <a:solidFill>
                    <a:srgbClr val="000000"/>
                  </a:solidFill>
                  <a:effectLst/>
                  <a:latin typeface="Palatino Linotype" panose="0204050205050503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6190A3A9-36A8-4AF4-B875-CFFA59580383}"/>
                </a:ext>
              </a:extLst>
            </p:cNvPr>
            <p:cNvCxnSpPr/>
            <p:nvPr/>
          </p:nvCxnSpPr>
          <p:spPr bwMode="auto">
            <a:xfrm flipV="1">
              <a:off x="1287409" y="741865"/>
              <a:ext cx="3374" cy="178166"/>
            </a:xfrm>
            <a:prstGeom prst="straightConnector1">
              <a:avLst/>
            </a:prstGeom>
            <a:ln w="25400">
              <a:solidFill>
                <a:srgbClr val="03BD9E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FBC8E145-2A90-459F-95B6-2E6C3741C28B}"/>
              </a:ext>
            </a:extLst>
          </p:cNvPr>
          <p:cNvSpPr txBox="1"/>
          <p:nvPr/>
        </p:nvSpPr>
        <p:spPr>
          <a:xfrm>
            <a:off x="506707" y="1886802"/>
            <a:ext cx="611143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700" b="1" dirty="0" err="1">
                <a:solidFill>
                  <a:srgbClr val="002060"/>
                </a:solidFill>
              </a:rPr>
              <a:t>Fluoroscopy</a:t>
            </a:r>
            <a:r>
              <a:rPr lang="fr-FR" sz="1700" b="1" dirty="0">
                <a:solidFill>
                  <a:srgbClr val="002060"/>
                </a:solidFill>
              </a:rPr>
              <a:t> mode XRAD225Cx </a:t>
            </a:r>
            <a:r>
              <a:rPr lang="fr-FR" sz="1700" dirty="0">
                <a:solidFill>
                  <a:srgbClr val="002060"/>
                </a:solidFill>
              </a:rPr>
              <a:t>(8 images/s)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31B641A7-3934-457B-8E82-6932AD1B09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06" y="2736300"/>
            <a:ext cx="3745361" cy="216834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845000A-E6B3-4231-9295-BA2915477207}"/>
              </a:ext>
            </a:extLst>
          </p:cNvPr>
          <p:cNvSpPr txBox="1"/>
          <p:nvPr/>
        </p:nvSpPr>
        <p:spPr>
          <a:xfrm>
            <a:off x="1100070" y="2376786"/>
            <a:ext cx="4741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Maximal amplitudes over 10 cycles of an </a:t>
            </a:r>
            <a:r>
              <a:rPr lang="fr-FR" sz="1400" dirty="0" err="1">
                <a:solidFill>
                  <a:srgbClr val="002060"/>
                </a:solidFill>
              </a:rPr>
              <a:t>anaesthetized</a:t>
            </a:r>
            <a:r>
              <a:rPr lang="fr-FR" sz="1400" dirty="0">
                <a:solidFill>
                  <a:srgbClr val="002060"/>
                </a:solidFill>
              </a:rPr>
              <a:t> mouse 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5E19A06-F4C8-4330-9C3D-A6FE252E232F}"/>
              </a:ext>
            </a:extLst>
          </p:cNvPr>
          <p:cNvSpPr/>
          <p:nvPr/>
        </p:nvSpPr>
        <p:spPr>
          <a:xfrm>
            <a:off x="185394" y="5374416"/>
            <a:ext cx="372236" cy="93799"/>
          </a:xfrm>
          <a:prstGeom prst="rightArrow">
            <a:avLst/>
          </a:prstGeom>
          <a:solidFill>
            <a:srgbClr val="E40E65"/>
          </a:solidFill>
          <a:ln>
            <a:solidFill>
              <a:srgbClr val="E40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space réservé du numéro de diapositive 3">
            <a:extLst>
              <a:ext uri="{FF2B5EF4-FFF2-40B4-BE49-F238E27FC236}">
                <a16:creationId xmlns:a16="http://schemas.microsoft.com/office/drawing/2014/main" id="{516438ED-CF97-408F-BDDE-60588D40B5EA}"/>
              </a:ext>
            </a:extLst>
          </p:cNvPr>
          <p:cNvSpPr txBox="1">
            <a:spLocks/>
          </p:cNvSpPr>
          <p:nvPr/>
        </p:nvSpPr>
        <p:spPr>
          <a:xfrm>
            <a:off x="8702166" y="6492875"/>
            <a:ext cx="3473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6</a:t>
            </a:r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11DBA825-6500-443A-9100-64C119382426}"/>
              </a:ext>
            </a:extLst>
          </p:cNvPr>
          <p:cNvSpPr/>
          <p:nvPr/>
        </p:nvSpPr>
        <p:spPr>
          <a:xfrm>
            <a:off x="11829" y="29058"/>
            <a:ext cx="12099134" cy="511739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7C4E4A-AC2E-4AB0-9571-68B9EE7E6FB4}"/>
              </a:ext>
            </a:extLst>
          </p:cNvPr>
          <p:cNvSpPr/>
          <p:nvPr/>
        </p:nvSpPr>
        <p:spPr>
          <a:xfrm>
            <a:off x="71724" y="97335"/>
            <a:ext cx="120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59D3B6"/>
                </a:solidFill>
              </a:rPr>
              <a:t>Context</a:t>
            </a:r>
            <a:r>
              <a:rPr lang="fr-FR" dirty="0">
                <a:solidFill>
                  <a:srgbClr val="59D3B6"/>
                </a:solidFill>
              </a:rPr>
              <a:t>             Beam control             </a:t>
            </a:r>
            <a:r>
              <a:rPr lang="fr-FR" dirty="0" err="1">
                <a:solidFill>
                  <a:schemeClr val="bg1"/>
                </a:solidFill>
              </a:rPr>
              <a:t>Set-up</a:t>
            </a:r>
            <a:r>
              <a:rPr lang="fr-FR" dirty="0">
                <a:solidFill>
                  <a:schemeClr val="bg1"/>
                </a:solidFill>
              </a:rPr>
              <a:t> &amp; </a:t>
            </a:r>
            <a:r>
              <a:rPr lang="fr-FR" dirty="0" err="1">
                <a:solidFill>
                  <a:schemeClr val="bg1"/>
                </a:solidFill>
              </a:rPr>
              <a:t>methodology</a:t>
            </a:r>
            <a:r>
              <a:rPr lang="fr-FR" dirty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preclinical</a:t>
            </a:r>
            <a:r>
              <a:rPr lang="fr-FR" dirty="0">
                <a:solidFill>
                  <a:schemeClr val="bg1"/>
                </a:solidFill>
              </a:rPr>
              <a:t> irradiations         </a:t>
            </a:r>
            <a:r>
              <a:rPr lang="fr-FR" i="1" dirty="0">
                <a:solidFill>
                  <a:srgbClr val="59D3B6"/>
                </a:solidFill>
              </a:rPr>
              <a:t>In vivo </a:t>
            </a:r>
            <a:r>
              <a:rPr lang="fr-FR" dirty="0" err="1">
                <a:solidFill>
                  <a:srgbClr val="59D3B6"/>
                </a:solidFill>
              </a:rPr>
              <a:t>dosimetry</a:t>
            </a:r>
            <a:r>
              <a:rPr lang="fr-FR" dirty="0">
                <a:solidFill>
                  <a:srgbClr val="59D3B6"/>
                </a:solidFill>
              </a:rPr>
              <a:t>        Conclusion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64D5258-D8AC-40F8-9992-F7766C55BF5C}"/>
              </a:ext>
            </a:extLst>
          </p:cNvPr>
          <p:cNvCxnSpPr/>
          <p:nvPr/>
        </p:nvCxnSpPr>
        <p:spPr>
          <a:xfrm>
            <a:off x="0" y="1003374"/>
            <a:ext cx="7712355" cy="0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9EB59965-C944-4DDB-8B14-DC9038BF7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63" y="5212441"/>
            <a:ext cx="5919515" cy="4177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DE09568-C0AB-4355-8DF8-B0CED1F0A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7541" y="5650537"/>
            <a:ext cx="1816126" cy="318891"/>
          </a:xfrm>
          <a:prstGeom prst="rect">
            <a:avLst/>
          </a:pr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84594983-00C5-489B-8B66-15A770DC4F4F}"/>
              </a:ext>
            </a:extLst>
          </p:cNvPr>
          <p:cNvSpPr/>
          <p:nvPr/>
        </p:nvSpPr>
        <p:spPr>
          <a:xfrm rot="5400000" flipH="1" flipV="1">
            <a:off x="5853800" y="5276346"/>
            <a:ext cx="2079937" cy="2651731"/>
          </a:xfrm>
          <a:prstGeom prst="arc">
            <a:avLst>
              <a:gd name="adj1" fmla="val 18645907"/>
              <a:gd name="adj2" fmla="val 20346259"/>
            </a:avLst>
          </a:prstGeom>
          <a:ln w="28575">
            <a:solidFill>
              <a:srgbClr val="7688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78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space réservé du contenu 32">
            <a:extLst>
              <a:ext uri="{FF2B5EF4-FFF2-40B4-BE49-F238E27FC236}">
                <a16:creationId xmlns:a16="http://schemas.microsoft.com/office/drawing/2014/main" id="{C4450C4F-C289-40A8-ADCB-56D21600F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4910" y="4115103"/>
            <a:ext cx="4106241" cy="246374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4693002-19E7-4690-BFF9-3BD195ED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E40E65"/>
                </a:solidFill>
              </a:rPr>
              <a:t>Impact of </a:t>
            </a:r>
            <a:r>
              <a:rPr lang="fr-FR" sz="3200" dirty="0" err="1">
                <a:solidFill>
                  <a:srgbClr val="E40E65"/>
                </a:solidFill>
              </a:rPr>
              <a:t>respiratory</a:t>
            </a:r>
            <a:r>
              <a:rPr lang="fr-FR" sz="3200" dirty="0">
                <a:solidFill>
                  <a:srgbClr val="E40E65"/>
                </a:solidFill>
              </a:rPr>
              <a:t> cycle </a:t>
            </a:r>
            <a:r>
              <a:rPr lang="fr-FR" sz="3200" dirty="0" err="1">
                <a:solidFill>
                  <a:srgbClr val="E40E65"/>
                </a:solidFill>
              </a:rPr>
              <a:t>under</a:t>
            </a:r>
            <a:r>
              <a:rPr lang="fr-FR" sz="3200" dirty="0">
                <a:solidFill>
                  <a:srgbClr val="E40E65"/>
                </a:solidFill>
              </a:rPr>
              <a:t> FLASH-RT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F404C7-82D1-4E72-BBF9-694643E4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485E0F6-7703-406F-AEBD-92D5D91E7AA3}"/>
              </a:ext>
            </a:extLst>
          </p:cNvPr>
          <p:cNvSpPr txBox="1"/>
          <p:nvPr/>
        </p:nvSpPr>
        <p:spPr>
          <a:xfrm>
            <a:off x="-24417" y="496671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ADE9202-97EE-4EC8-96C0-947CD0E68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15" b="19586"/>
          <a:stretch/>
        </p:blipFill>
        <p:spPr>
          <a:xfrm rot="10800000" flipH="1">
            <a:off x="949135" y="4269326"/>
            <a:ext cx="3168198" cy="1001703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19C602B-50DE-443C-8E0B-0411133BB3BB}"/>
              </a:ext>
            </a:extLst>
          </p:cNvPr>
          <p:cNvCxnSpPr>
            <a:cxnSpLocks/>
          </p:cNvCxnSpPr>
          <p:nvPr/>
        </p:nvCxnSpPr>
        <p:spPr>
          <a:xfrm flipH="1">
            <a:off x="2130997" y="4755981"/>
            <a:ext cx="402237" cy="14197"/>
          </a:xfrm>
          <a:prstGeom prst="straightConnector1">
            <a:avLst/>
          </a:prstGeom>
          <a:ln w="28575">
            <a:solidFill>
              <a:srgbClr val="E40E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20F714C-66C2-4B8A-A67E-19133D7EF05B}"/>
              </a:ext>
            </a:extLst>
          </p:cNvPr>
          <p:cNvCxnSpPr>
            <a:cxnSpLocks/>
          </p:cNvCxnSpPr>
          <p:nvPr/>
        </p:nvCxnSpPr>
        <p:spPr>
          <a:xfrm flipV="1">
            <a:off x="2536711" y="4110203"/>
            <a:ext cx="12757" cy="444583"/>
          </a:xfrm>
          <a:prstGeom prst="straightConnector1">
            <a:avLst/>
          </a:prstGeom>
          <a:ln w="28575">
            <a:solidFill>
              <a:srgbClr val="32BC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8700141-EF3F-47F6-9716-03DF24EC0A76}"/>
              </a:ext>
            </a:extLst>
          </p:cNvPr>
          <p:cNvSpPr txBox="1"/>
          <p:nvPr/>
        </p:nvSpPr>
        <p:spPr>
          <a:xfrm>
            <a:off x="886325" y="1690189"/>
            <a:ext cx="3089820" cy="369332"/>
          </a:xfrm>
          <a:prstGeom prst="rect">
            <a:avLst/>
          </a:prstGeom>
          <a:noFill/>
          <a:ln w="19050">
            <a:solidFill>
              <a:srgbClr val="E3245E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FLASH-RT irradiation time </a:t>
            </a:r>
            <a:r>
              <a:rPr lang="fr-FR" baseline="-25000" dirty="0"/>
              <a:t>˜</a:t>
            </a:r>
            <a:r>
              <a:rPr lang="fr-FR" dirty="0"/>
              <a:t> ms</a:t>
            </a:r>
          </a:p>
        </p:txBody>
      </p:sp>
      <p:sp>
        <p:nvSpPr>
          <p:cNvPr id="23" name="Flèche droite 25">
            <a:extLst>
              <a:ext uri="{FF2B5EF4-FFF2-40B4-BE49-F238E27FC236}">
                <a16:creationId xmlns:a16="http://schemas.microsoft.com/office/drawing/2014/main" id="{1DE992FC-76D4-4CDC-BCDD-8F9720933FE6}"/>
              </a:ext>
            </a:extLst>
          </p:cNvPr>
          <p:cNvSpPr/>
          <p:nvPr/>
        </p:nvSpPr>
        <p:spPr>
          <a:xfrm rot="5400000">
            <a:off x="2074553" y="2875734"/>
            <a:ext cx="713363" cy="370728"/>
          </a:xfrm>
          <a:prstGeom prst="rightArrow">
            <a:avLst/>
          </a:prstGeom>
          <a:solidFill>
            <a:srgbClr val="009999"/>
          </a:solidFill>
          <a:ln w="952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0BC9B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5D6896B-B341-4C7C-A968-116037780AB0}"/>
              </a:ext>
            </a:extLst>
          </p:cNvPr>
          <p:cNvSpPr txBox="1"/>
          <p:nvPr/>
        </p:nvSpPr>
        <p:spPr>
          <a:xfrm>
            <a:off x="1627324" y="2260426"/>
            <a:ext cx="1844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009999"/>
                </a:solidFill>
              </a:rPr>
              <a:t>Dosimetric</a:t>
            </a:r>
            <a:r>
              <a:rPr lang="fr-FR" sz="1600" dirty="0">
                <a:solidFill>
                  <a:srgbClr val="009999"/>
                </a:solidFill>
              </a:rPr>
              <a:t> impact ?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A2B0F5D-2AC0-43CC-A2A7-BACDEAAECE9E}"/>
              </a:ext>
            </a:extLst>
          </p:cNvPr>
          <p:cNvSpPr txBox="1"/>
          <p:nvPr/>
        </p:nvSpPr>
        <p:spPr>
          <a:xfrm>
            <a:off x="1910547" y="4856775"/>
            <a:ext cx="94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E40E65"/>
                </a:solidFill>
              </a:rPr>
              <a:t>Delta </a:t>
            </a:r>
            <a:r>
              <a:rPr lang="fr-FR" sz="900" b="1" dirty="0" err="1">
                <a:solidFill>
                  <a:srgbClr val="E40E65"/>
                </a:solidFill>
              </a:rPr>
              <a:t>Diaphragm</a:t>
            </a:r>
            <a:endParaRPr lang="fr-FR" sz="900" b="1" dirty="0">
              <a:solidFill>
                <a:srgbClr val="E40E65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73E1BF4-5FC7-421F-BA39-8C066F3E6F73}"/>
              </a:ext>
            </a:extLst>
          </p:cNvPr>
          <p:cNvSpPr txBox="1"/>
          <p:nvPr/>
        </p:nvSpPr>
        <p:spPr>
          <a:xfrm>
            <a:off x="2501725" y="4058454"/>
            <a:ext cx="139749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32BC9B"/>
                </a:solidFill>
              </a:rPr>
              <a:t>Delta </a:t>
            </a:r>
            <a:r>
              <a:rPr lang="fr-FR" sz="900" b="1" dirty="0" err="1">
                <a:solidFill>
                  <a:srgbClr val="32BC9B"/>
                </a:solidFill>
              </a:rPr>
              <a:t>Antero-Posterior</a:t>
            </a:r>
            <a:endParaRPr lang="fr-FR" sz="900" b="1" dirty="0">
              <a:solidFill>
                <a:srgbClr val="32BC9B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90E40E0-970F-4285-AA02-E1BC356B160D}"/>
              </a:ext>
            </a:extLst>
          </p:cNvPr>
          <p:cNvSpPr txBox="1"/>
          <p:nvPr/>
        </p:nvSpPr>
        <p:spPr>
          <a:xfrm>
            <a:off x="364850" y="3638354"/>
            <a:ext cx="4336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E3245E"/>
                </a:solidFill>
              </a:rPr>
              <a:t>MOBY (Mouse </a:t>
            </a:r>
            <a:r>
              <a:rPr lang="fr-FR" sz="1600" dirty="0" err="1">
                <a:solidFill>
                  <a:srgbClr val="E3245E"/>
                </a:solidFill>
              </a:rPr>
              <a:t>Whole</a:t>
            </a:r>
            <a:r>
              <a:rPr lang="fr-FR" sz="1600" dirty="0">
                <a:solidFill>
                  <a:srgbClr val="E3245E"/>
                </a:solidFill>
              </a:rPr>
              <a:t> Body 4D Digital </a:t>
            </a:r>
            <a:r>
              <a:rPr lang="fr-FR" sz="1600" dirty="0" err="1">
                <a:solidFill>
                  <a:srgbClr val="E3245E"/>
                </a:solidFill>
              </a:rPr>
              <a:t>Fantom</a:t>
            </a:r>
            <a:r>
              <a:rPr lang="fr-FR" sz="1600" dirty="0">
                <a:solidFill>
                  <a:srgbClr val="E3245E"/>
                </a:solidFill>
              </a:rPr>
              <a:t>) V.2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54466" y="5524485"/>
            <a:ext cx="3553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rgbClr val="002060"/>
                </a:solidFill>
              </a:rPr>
              <a:t>Full expiration and full inspiration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</a:rPr>
              <a:t>(</a:t>
            </a:r>
            <a:r>
              <a:rPr lang="fr-FR" sz="1600" dirty="0" err="1">
                <a:solidFill>
                  <a:srgbClr val="002060"/>
                </a:solidFill>
              </a:rPr>
              <a:t>density</a:t>
            </a:r>
            <a:r>
              <a:rPr lang="fr-FR" sz="1600" dirty="0">
                <a:solidFill>
                  <a:srgbClr val="002060"/>
                </a:solidFill>
              </a:rPr>
              <a:t>, composition ICRU and volume)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156B53C-2E12-494D-92C8-E9635AAFE2A1}"/>
              </a:ext>
            </a:extLst>
          </p:cNvPr>
          <p:cNvCxnSpPr>
            <a:cxnSpLocks/>
          </p:cNvCxnSpPr>
          <p:nvPr/>
        </p:nvCxnSpPr>
        <p:spPr>
          <a:xfrm>
            <a:off x="5091858" y="1502661"/>
            <a:ext cx="0" cy="461271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364035" y="4132964"/>
            <a:ext cx="2967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Cumulative Dose-Volume </a:t>
            </a:r>
            <a:r>
              <a:rPr lang="fr-FR" sz="1400" dirty="0" err="1">
                <a:solidFill>
                  <a:srgbClr val="002060"/>
                </a:solidFill>
              </a:rPr>
              <a:t>Histogram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B3AD832-FD0E-460C-BE7F-B0EC868F8C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97" t="3644" r="26113" b="51642"/>
          <a:stretch/>
        </p:blipFill>
        <p:spPr>
          <a:xfrm rot="10800000">
            <a:off x="5921380" y="2084747"/>
            <a:ext cx="1855636" cy="166839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2B3AD832-FD0E-460C-BE7F-B0EC868F8C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00" t="55021" r="24827"/>
          <a:stretch/>
        </p:blipFill>
        <p:spPr>
          <a:xfrm rot="10800000">
            <a:off x="8907326" y="2080146"/>
            <a:ext cx="1834774" cy="16729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688" y="2074303"/>
            <a:ext cx="602515" cy="1598407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CBF0A983-E34F-4E8E-922F-E8596C0969E2}"/>
              </a:ext>
            </a:extLst>
          </p:cNvPr>
          <p:cNvSpPr txBox="1"/>
          <p:nvPr/>
        </p:nvSpPr>
        <p:spPr>
          <a:xfrm>
            <a:off x="6948537" y="1678925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</a:t>
            </a:r>
            <a:r>
              <a:rPr lang="fr-FR" sz="1400" b="1" baseline="30000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51496BD-6C3F-4624-8BD9-517B82685161}"/>
              </a:ext>
            </a:extLst>
          </p:cNvPr>
          <p:cNvCxnSpPr/>
          <p:nvPr/>
        </p:nvCxnSpPr>
        <p:spPr>
          <a:xfrm>
            <a:off x="9722109" y="1702460"/>
            <a:ext cx="0" cy="371843"/>
          </a:xfrm>
          <a:prstGeom prst="straightConnector1">
            <a:avLst/>
          </a:prstGeom>
          <a:ln w="38100">
            <a:solidFill>
              <a:srgbClr val="E324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451496BD-6C3F-4624-8BD9-517B82685161}"/>
              </a:ext>
            </a:extLst>
          </p:cNvPr>
          <p:cNvCxnSpPr/>
          <p:nvPr/>
        </p:nvCxnSpPr>
        <p:spPr>
          <a:xfrm>
            <a:off x="6854039" y="1704971"/>
            <a:ext cx="0" cy="371843"/>
          </a:xfrm>
          <a:prstGeom prst="straightConnector1">
            <a:avLst/>
          </a:prstGeom>
          <a:ln w="38100">
            <a:solidFill>
              <a:srgbClr val="E324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1B87EC08-C816-4480-864C-04D01556A7E6}"/>
              </a:ext>
            </a:extLst>
          </p:cNvPr>
          <p:cNvSpPr txBox="1"/>
          <p:nvPr/>
        </p:nvSpPr>
        <p:spPr>
          <a:xfrm>
            <a:off x="5549890" y="1147772"/>
            <a:ext cx="2680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9999"/>
                </a:solidFill>
              </a:rPr>
              <a:t>Full expiration</a:t>
            </a:r>
          </a:p>
          <a:p>
            <a:pPr algn="ctr"/>
            <a:r>
              <a:rPr lang="fr-FR" sz="1400" dirty="0">
                <a:solidFill>
                  <a:srgbClr val="009999"/>
                </a:solidFill>
              </a:rPr>
              <a:t>(d=0,45 g/cm</a:t>
            </a:r>
            <a:r>
              <a:rPr lang="fr-FR" sz="1400" baseline="30000" dirty="0">
                <a:solidFill>
                  <a:srgbClr val="009999"/>
                </a:solidFill>
              </a:rPr>
              <a:t>3</a:t>
            </a:r>
            <a:r>
              <a:rPr lang="fr-FR" sz="1400" dirty="0">
                <a:solidFill>
                  <a:srgbClr val="009999"/>
                </a:solidFill>
              </a:rPr>
              <a:t>, volume 0,56 cm</a:t>
            </a:r>
            <a:r>
              <a:rPr lang="fr-FR" sz="1400" baseline="30000" dirty="0">
                <a:solidFill>
                  <a:srgbClr val="009999"/>
                </a:solidFill>
              </a:rPr>
              <a:t>3</a:t>
            </a:r>
            <a:r>
              <a:rPr lang="fr-FR" sz="1400" dirty="0">
                <a:solidFill>
                  <a:srgbClr val="009999"/>
                </a:solidFill>
              </a:rPr>
              <a:t>) 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9994076-1114-414B-86F3-CE79A804C6A5}"/>
              </a:ext>
            </a:extLst>
          </p:cNvPr>
          <p:cNvSpPr txBox="1"/>
          <p:nvPr/>
        </p:nvSpPr>
        <p:spPr>
          <a:xfrm>
            <a:off x="9178157" y="1101605"/>
            <a:ext cx="1293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9999"/>
                </a:solidFill>
              </a:rPr>
              <a:t>Full inspiration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FA05AB7E-A342-48F9-8ED3-631555E63287}"/>
              </a:ext>
            </a:extLst>
          </p:cNvPr>
          <p:cNvSpPr txBox="1"/>
          <p:nvPr/>
        </p:nvSpPr>
        <p:spPr>
          <a:xfrm>
            <a:off x="8574540" y="1352399"/>
            <a:ext cx="61165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9999"/>
                </a:solidFill>
              </a:rPr>
              <a:t>(d=0,26 g/cm</a:t>
            </a:r>
            <a:r>
              <a:rPr lang="fr-FR" sz="1400" baseline="30000" dirty="0">
                <a:solidFill>
                  <a:srgbClr val="009999"/>
                </a:solidFill>
              </a:rPr>
              <a:t>3</a:t>
            </a:r>
            <a:r>
              <a:rPr lang="fr-FR" sz="1400" dirty="0">
                <a:solidFill>
                  <a:srgbClr val="009999"/>
                </a:solidFill>
              </a:rPr>
              <a:t>, volume 0,79 cm</a:t>
            </a:r>
            <a:r>
              <a:rPr lang="fr-FR" sz="1400" baseline="30000" dirty="0">
                <a:solidFill>
                  <a:srgbClr val="009999"/>
                </a:solidFill>
              </a:rPr>
              <a:t>3</a:t>
            </a:r>
            <a:r>
              <a:rPr lang="fr-FR" sz="1400" dirty="0">
                <a:solidFill>
                  <a:srgbClr val="009999"/>
                </a:solidFill>
              </a:rPr>
              <a:t>)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BF0A983-E34F-4E8E-922F-E8596C0969E2}"/>
              </a:ext>
            </a:extLst>
          </p:cNvPr>
          <p:cNvSpPr txBox="1"/>
          <p:nvPr/>
        </p:nvSpPr>
        <p:spPr>
          <a:xfrm>
            <a:off x="9816607" y="1762665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</a:t>
            </a:r>
            <a:r>
              <a:rPr lang="fr-FR" sz="1400" b="1" baseline="30000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7EE2F7F-A565-4150-8A7E-0B789824AD74}"/>
              </a:ext>
            </a:extLst>
          </p:cNvPr>
          <p:cNvSpPr txBox="1"/>
          <p:nvPr/>
        </p:nvSpPr>
        <p:spPr>
          <a:xfrm>
            <a:off x="9833166" y="5044766"/>
            <a:ext cx="208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002060"/>
                </a:solidFill>
              </a:rPr>
              <a:t>Differences</a:t>
            </a:r>
            <a:r>
              <a:rPr lang="fr-FR" sz="1600" dirty="0">
                <a:solidFill>
                  <a:srgbClr val="002060"/>
                </a:solidFill>
              </a:rPr>
              <a:t> in </a:t>
            </a:r>
          </a:p>
          <a:p>
            <a:pPr algn="ctr"/>
            <a:r>
              <a:rPr lang="fr-FR" sz="1600" b="1" dirty="0" err="1">
                <a:solidFill>
                  <a:srgbClr val="002060"/>
                </a:solidFill>
              </a:rPr>
              <a:t>homogeneity</a:t>
            </a:r>
            <a:r>
              <a:rPr lang="fr-FR" sz="1600" b="1" dirty="0">
                <a:solidFill>
                  <a:srgbClr val="002060"/>
                </a:solidFill>
              </a:rPr>
              <a:t> </a:t>
            </a:r>
            <a:r>
              <a:rPr lang="fr-FR" sz="1600" dirty="0">
                <a:solidFill>
                  <a:srgbClr val="002060"/>
                </a:solidFill>
              </a:rPr>
              <a:t>and </a:t>
            </a:r>
          </a:p>
          <a:p>
            <a:pPr algn="ctr"/>
            <a:r>
              <a:rPr lang="fr-FR" sz="1600" b="1" dirty="0" err="1">
                <a:solidFill>
                  <a:srgbClr val="002060"/>
                </a:solidFill>
              </a:rPr>
              <a:t>mean</a:t>
            </a:r>
            <a:r>
              <a:rPr lang="fr-FR" sz="1600" b="1" dirty="0">
                <a:solidFill>
                  <a:srgbClr val="002060"/>
                </a:solidFill>
              </a:rPr>
              <a:t> dose </a:t>
            </a:r>
            <a:r>
              <a:rPr lang="fr-FR" sz="1600" b="1" dirty="0">
                <a:solidFill>
                  <a:srgbClr val="FC1869"/>
                </a:solidFill>
              </a:rPr>
              <a:t>&lt; 1 %</a:t>
            </a: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16D09516-E740-47BF-A39D-343315F2F421}"/>
              </a:ext>
            </a:extLst>
          </p:cNvPr>
          <p:cNvSpPr/>
          <p:nvPr/>
        </p:nvSpPr>
        <p:spPr>
          <a:xfrm>
            <a:off x="11829" y="29058"/>
            <a:ext cx="12099134" cy="511739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80396E-D504-4265-A610-F0CB2507FD28}"/>
              </a:ext>
            </a:extLst>
          </p:cNvPr>
          <p:cNvSpPr/>
          <p:nvPr/>
        </p:nvSpPr>
        <p:spPr>
          <a:xfrm>
            <a:off x="71724" y="97335"/>
            <a:ext cx="120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59D3B6"/>
                </a:solidFill>
              </a:rPr>
              <a:t>Context</a:t>
            </a:r>
            <a:r>
              <a:rPr lang="fr-FR" dirty="0">
                <a:solidFill>
                  <a:srgbClr val="59D3B6"/>
                </a:solidFill>
              </a:rPr>
              <a:t>             Beam control             </a:t>
            </a:r>
            <a:r>
              <a:rPr lang="fr-FR" dirty="0" err="1">
                <a:solidFill>
                  <a:schemeClr val="bg1"/>
                </a:solidFill>
              </a:rPr>
              <a:t>Set-up</a:t>
            </a:r>
            <a:r>
              <a:rPr lang="fr-FR" dirty="0">
                <a:solidFill>
                  <a:schemeClr val="bg1"/>
                </a:solidFill>
              </a:rPr>
              <a:t> &amp; </a:t>
            </a:r>
            <a:r>
              <a:rPr lang="fr-FR" dirty="0" err="1">
                <a:solidFill>
                  <a:schemeClr val="bg1"/>
                </a:solidFill>
              </a:rPr>
              <a:t>methodology</a:t>
            </a:r>
            <a:r>
              <a:rPr lang="fr-FR" dirty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preclinical</a:t>
            </a:r>
            <a:r>
              <a:rPr lang="fr-FR" dirty="0">
                <a:solidFill>
                  <a:schemeClr val="bg1"/>
                </a:solidFill>
              </a:rPr>
              <a:t> irradiations        </a:t>
            </a:r>
            <a:r>
              <a:rPr lang="fr-FR" i="1" dirty="0">
                <a:solidFill>
                  <a:srgbClr val="59D3B6"/>
                </a:solidFill>
              </a:rPr>
              <a:t>In vivo </a:t>
            </a:r>
            <a:r>
              <a:rPr lang="fr-FR" dirty="0" err="1">
                <a:solidFill>
                  <a:srgbClr val="59D3B6"/>
                </a:solidFill>
              </a:rPr>
              <a:t>dosimetry</a:t>
            </a:r>
            <a:r>
              <a:rPr lang="fr-FR" dirty="0">
                <a:solidFill>
                  <a:srgbClr val="59D3B6"/>
                </a:solidFill>
              </a:rPr>
              <a:t>        Conclusion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D83AEC11-F6BD-4D4F-A213-8973A7CEA0D4}"/>
              </a:ext>
            </a:extLst>
          </p:cNvPr>
          <p:cNvCxnSpPr/>
          <p:nvPr/>
        </p:nvCxnSpPr>
        <p:spPr>
          <a:xfrm>
            <a:off x="0" y="1003374"/>
            <a:ext cx="7712355" cy="0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6C8AB581-EF72-4BA1-8E08-EAFE6DF27014}"/>
              </a:ext>
            </a:extLst>
          </p:cNvPr>
          <p:cNvSpPr txBox="1"/>
          <p:nvPr/>
        </p:nvSpPr>
        <p:spPr>
          <a:xfrm>
            <a:off x="1" y="6427697"/>
            <a:ext cx="6232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err="1">
                <a:solidFill>
                  <a:srgbClr val="009999"/>
                </a:solidFill>
                <a:effectLst/>
              </a:rPr>
              <a:t>Heyden</a:t>
            </a:r>
            <a:r>
              <a:rPr lang="fr-FR" sz="1000" dirty="0">
                <a:solidFill>
                  <a:srgbClr val="009999"/>
                </a:solidFill>
                <a:effectLst/>
              </a:rPr>
              <a:t>, Brent van der, et al.. « The Influence of </a:t>
            </a:r>
            <a:r>
              <a:rPr lang="fr-FR" sz="1000" dirty="0" err="1">
                <a:solidFill>
                  <a:srgbClr val="009999"/>
                </a:solidFill>
                <a:effectLst/>
              </a:rPr>
              <a:t>Respiratory</a:t>
            </a:r>
            <a:r>
              <a:rPr lang="fr-FR" sz="1000" dirty="0">
                <a:solidFill>
                  <a:srgbClr val="009999"/>
                </a:solidFill>
                <a:effectLst/>
              </a:rPr>
              <a:t> Motion on Dose Delivery in a Mouse Lung </a:t>
            </a:r>
            <a:r>
              <a:rPr lang="fr-FR" sz="1000" dirty="0" err="1">
                <a:solidFill>
                  <a:srgbClr val="009999"/>
                </a:solidFill>
                <a:effectLst/>
              </a:rPr>
              <a:t>Tumour</a:t>
            </a:r>
            <a:r>
              <a:rPr lang="fr-FR" sz="1000" dirty="0">
                <a:solidFill>
                  <a:srgbClr val="009999"/>
                </a:solidFill>
                <a:effectLst/>
              </a:rPr>
              <a:t> Irradiation </a:t>
            </a:r>
            <a:r>
              <a:rPr lang="fr-FR" sz="1000" dirty="0" err="1">
                <a:solidFill>
                  <a:srgbClr val="009999"/>
                </a:solidFill>
                <a:effectLst/>
              </a:rPr>
              <a:t>Using</a:t>
            </a:r>
            <a:r>
              <a:rPr lang="fr-FR" sz="1000" dirty="0">
                <a:solidFill>
                  <a:srgbClr val="009999"/>
                </a:solidFill>
                <a:effectLst/>
              </a:rPr>
              <a:t> the 4D MOBY Phantom ». </a:t>
            </a:r>
            <a:r>
              <a:rPr lang="fr-FR" sz="1000" i="1" dirty="0">
                <a:solidFill>
                  <a:srgbClr val="009999"/>
                </a:solidFill>
                <a:effectLst/>
              </a:rPr>
              <a:t>The British Journal of </a:t>
            </a:r>
            <a:r>
              <a:rPr lang="fr-FR" sz="1000" i="1" dirty="0" err="1">
                <a:solidFill>
                  <a:srgbClr val="009999"/>
                </a:solidFill>
                <a:effectLst/>
              </a:rPr>
              <a:t>Radiology</a:t>
            </a:r>
            <a:r>
              <a:rPr lang="fr-FR" sz="1000" dirty="0">
                <a:solidFill>
                  <a:srgbClr val="009999"/>
                </a:solidFill>
                <a:effectLst/>
              </a:rPr>
              <a:t> 90, n</a:t>
            </a:r>
            <a:r>
              <a:rPr lang="fr-FR" sz="1000" baseline="30000" dirty="0">
                <a:solidFill>
                  <a:srgbClr val="009999"/>
                </a:solidFill>
                <a:effectLst/>
              </a:rPr>
              <a:t>o</a:t>
            </a:r>
            <a:r>
              <a:rPr lang="fr-FR" sz="1000" dirty="0">
                <a:solidFill>
                  <a:srgbClr val="009999"/>
                </a:solidFill>
                <a:effectLst/>
              </a:rPr>
              <a:t> 1069 (janvier 2017): 20160419.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04557D-583E-461D-8C47-D42404699676}"/>
              </a:ext>
            </a:extLst>
          </p:cNvPr>
          <p:cNvSpPr txBox="1"/>
          <p:nvPr/>
        </p:nvSpPr>
        <p:spPr>
          <a:xfrm>
            <a:off x="8137692" y="629784"/>
            <a:ext cx="1918089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Vertical irradiation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CD211B3-3763-4A70-BE54-D41C92708E77}"/>
              </a:ext>
            </a:extLst>
          </p:cNvPr>
          <p:cNvSpPr txBox="1"/>
          <p:nvPr/>
        </p:nvSpPr>
        <p:spPr>
          <a:xfrm>
            <a:off x="7217802" y="3682316"/>
            <a:ext cx="54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Left</a:t>
            </a:r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FCE9B7-F2CE-4F11-B262-4A660DDFB2FA}"/>
              </a:ext>
            </a:extLst>
          </p:cNvPr>
          <p:cNvSpPr/>
          <p:nvPr/>
        </p:nvSpPr>
        <p:spPr>
          <a:xfrm>
            <a:off x="5758997" y="3680528"/>
            <a:ext cx="860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286237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637F32B5-40C4-4799-B1CF-6D10AED6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479" y="1520970"/>
            <a:ext cx="4615967" cy="276958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4C1248-1B31-4AD4-9F79-0D506DFA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4693002-19E7-4690-BFF9-3BD195ED4EF5}"/>
              </a:ext>
            </a:extLst>
          </p:cNvPr>
          <p:cNvSpPr txBox="1">
            <a:spLocks/>
          </p:cNvSpPr>
          <p:nvPr/>
        </p:nvSpPr>
        <p:spPr>
          <a:xfrm>
            <a:off x="207019" y="548682"/>
            <a:ext cx="11140155" cy="328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E40E65"/>
                </a:solidFill>
              </a:rPr>
              <a:t>Impact of </a:t>
            </a:r>
            <a:r>
              <a:rPr lang="fr-FR" sz="3200" dirty="0" err="1">
                <a:solidFill>
                  <a:srgbClr val="E40E65"/>
                </a:solidFill>
              </a:rPr>
              <a:t>respiratory</a:t>
            </a:r>
            <a:r>
              <a:rPr lang="fr-FR" sz="3200" dirty="0">
                <a:solidFill>
                  <a:srgbClr val="E40E65"/>
                </a:solidFill>
              </a:rPr>
              <a:t> cycle </a:t>
            </a:r>
            <a:r>
              <a:rPr lang="fr-FR" sz="3200" dirty="0" err="1">
                <a:solidFill>
                  <a:srgbClr val="E40E65"/>
                </a:solidFill>
              </a:rPr>
              <a:t>under</a:t>
            </a:r>
            <a:r>
              <a:rPr lang="fr-FR" sz="3200" dirty="0">
                <a:solidFill>
                  <a:srgbClr val="E40E65"/>
                </a:solidFill>
              </a:rPr>
              <a:t> FLASH-RT</a:t>
            </a:r>
          </a:p>
        </p:txBody>
      </p:sp>
      <p:pic>
        <p:nvPicPr>
          <p:cNvPr id="11" name="Espace réservé du contenu 6">
            <a:extLst>
              <a:ext uri="{FF2B5EF4-FFF2-40B4-BE49-F238E27FC236}">
                <a16:creationId xmlns:a16="http://schemas.microsoft.com/office/drawing/2014/main" id="{D0541BB4-A4C9-4D08-ABEF-E8067DEB5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76" t="3612" r="18659" b="51579"/>
          <a:stretch/>
        </p:blipFill>
        <p:spPr>
          <a:xfrm rot="10800000">
            <a:off x="774898" y="2023430"/>
            <a:ext cx="1915540" cy="1455639"/>
          </a:xfrm>
          <a:prstGeom prst="rect">
            <a:avLst/>
          </a:prstGeom>
        </p:spPr>
      </p:pic>
      <p:pic>
        <p:nvPicPr>
          <p:cNvPr id="12" name="Espace réservé du contenu 6">
            <a:extLst>
              <a:ext uri="{FF2B5EF4-FFF2-40B4-BE49-F238E27FC236}">
                <a16:creationId xmlns:a16="http://schemas.microsoft.com/office/drawing/2014/main" id="{DD9B18AB-670A-4F1B-8DFA-4E3539A3C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76" t="55191" r="20899"/>
          <a:stretch/>
        </p:blipFill>
        <p:spPr>
          <a:xfrm rot="10800000">
            <a:off x="3743972" y="1918579"/>
            <a:ext cx="1875177" cy="14797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B87EC08-C816-4480-864C-04D01556A7E6}"/>
              </a:ext>
            </a:extLst>
          </p:cNvPr>
          <p:cNvSpPr txBox="1"/>
          <p:nvPr/>
        </p:nvSpPr>
        <p:spPr>
          <a:xfrm>
            <a:off x="450463" y="1215213"/>
            <a:ext cx="2680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9999"/>
                </a:solidFill>
              </a:rPr>
              <a:t>Full expiration (</a:t>
            </a:r>
            <a:r>
              <a:rPr lang="fr-FR" sz="1400" b="1" dirty="0" err="1">
                <a:solidFill>
                  <a:srgbClr val="009999"/>
                </a:solidFill>
              </a:rPr>
              <a:t>Deflate</a:t>
            </a:r>
            <a:r>
              <a:rPr lang="fr-FR" sz="1400" b="1" dirty="0">
                <a:solidFill>
                  <a:srgbClr val="009999"/>
                </a:solidFill>
              </a:rPr>
              <a:t>)</a:t>
            </a:r>
          </a:p>
          <a:p>
            <a:pPr algn="ctr"/>
            <a:r>
              <a:rPr lang="fr-FR" sz="1400" dirty="0">
                <a:solidFill>
                  <a:srgbClr val="009999"/>
                </a:solidFill>
              </a:rPr>
              <a:t>(d=0,45 g/cm</a:t>
            </a:r>
            <a:r>
              <a:rPr lang="fr-FR" sz="1400" baseline="30000" dirty="0">
                <a:solidFill>
                  <a:srgbClr val="009999"/>
                </a:solidFill>
              </a:rPr>
              <a:t>3</a:t>
            </a:r>
            <a:r>
              <a:rPr lang="fr-FR" sz="1400" dirty="0">
                <a:solidFill>
                  <a:srgbClr val="009999"/>
                </a:solidFill>
              </a:rPr>
              <a:t>, volume 0,56 cm</a:t>
            </a:r>
            <a:r>
              <a:rPr lang="fr-FR" sz="1400" baseline="30000" dirty="0">
                <a:solidFill>
                  <a:srgbClr val="009999"/>
                </a:solidFill>
              </a:rPr>
              <a:t>3</a:t>
            </a:r>
            <a:r>
              <a:rPr lang="fr-FR" sz="1400" dirty="0">
                <a:solidFill>
                  <a:srgbClr val="009999"/>
                </a:solidFill>
              </a:rPr>
              <a:t>)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9994076-1114-414B-86F3-CE79A804C6A5}"/>
              </a:ext>
            </a:extLst>
          </p:cNvPr>
          <p:cNvSpPr txBox="1"/>
          <p:nvPr/>
        </p:nvSpPr>
        <p:spPr>
          <a:xfrm>
            <a:off x="3824672" y="1205796"/>
            <a:ext cx="1926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9999"/>
                </a:solidFill>
              </a:rPr>
              <a:t>Full inspiration (</a:t>
            </a:r>
            <a:r>
              <a:rPr lang="fr-FR" sz="1400" b="1" dirty="0" err="1">
                <a:solidFill>
                  <a:srgbClr val="009999"/>
                </a:solidFill>
              </a:rPr>
              <a:t>Inflate</a:t>
            </a:r>
            <a:r>
              <a:rPr lang="fr-FR" sz="1400" b="1" dirty="0">
                <a:solidFill>
                  <a:srgbClr val="009999"/>
                </a:solidFill>
              </a:rPr>
              <a:t>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A05AB7E-A342-48F9-8ED3-631555E63287}"/>
              </a:ext>
            </a:extLst>
          </p:cNvPr>
          <p:cNvSpPr txBox="1"/>
          <p:nvPr/>
        </p:nvSpPr>
        <p:spPr>
          <a:xfrm>
            <a:off x="3577758" y="1426980"/>
            <a:ext cx="61165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9999"/>
                </a:solidFill>
              </a:rPr>
              <a:t>(d=0,26 g/cm</a:t>
            </a:r>
            <a:r>
              <a:rPr lang="fr-FR" sz="1400" baseline="30000" dirty="0">
                <a:solidFill>
                  <a:srgbClr val="009999"/>
                </a:solidFill>
              </a:rPr>
              <a:t>3</a:t>
            </a:r>
            <a:r>
              <a:rPr lang="fr-FR" sz="1400" dirty="0">
                <a:solidFill>
                  <a:srgbClr val="009999"/>
                </a:solidFill>
              </a:rPr>
              <a:t>, volume 0,79 cm</a:t>
            </a:r>
            <a:r>
              <a:rPr lang="fr-FR" sz="1400" baseline="30000" dirty="0">
                <a:solidFill>
                  <a:srgbClr val="009999"/>
                </a:solidFill>
              </a:rPr>
              <a:t>3</a:t>
            </a:r>
            <a:r>
              <a:rPr lang="fr-FR" sz="1400" dirty="0">
                <a:solidFill>
                  <a:srgbClr val="009999"/>
                </a:solidFill>
              </a:rPr>
              <a:t>) 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51496BD-6C3F-4624-8BD9-517B82685161}"/>
              </a:ext>
            </a:extLst>
          </p:cNvPr>
          <p:cNvCxnSpPr/>
          <p:nvPr/>
        </p:nvCxnSpPr>
        <p:spPr>
          <a:xfrm flipH="1" flipV="1">
            <a:off x="2690438" y="4952853"/>
            <a:ext cx="502516" cy="8461"/>
          </a:xfrm>
          <a:prstGeom prst="straightConnector1">
            <a:avLst/>
          </a:prstGeom>
          <a:ln w="38100">
            <a:solidFill>
              <a:srgbClr val="E324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BF0A983-E34F-4E8E-922F-E8596C0969E2}"/>
              </a:ext>
            </a:extLst>
          </p:cNvPr>
          <p:cNvSpPr txBox="1"/>
          <p:nvPr/>
        </p:nvSpPr>
        <p:spPr>
          <a:xfrm>
            <a:off x="5692649" y="4605504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</a:t>
            </a:r>
            <a:r>
              <a:rPr lang="fr-FR" sz="1400" b="1" baseline="30000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146914" y="3398280"/>
            <a:ext cx="56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Left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075485" y="3351386"/>
            <a:ext cx="54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Left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175944" y="3830944"/>
            <a:ext cx="1241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Top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3616680" y="3349598"/>
            <a:ext cx="860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Right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23EFBA1-431F-4F1F-A114-02911BD68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18" r="22843" b="54675"/>
          <a:stretch/>
        </p:blipFill>
        <p:spPr>
          <a:xfrm rot="10800000">
            <a:off x="918644" y="4182703"/>
            <a:ext cx="1771794" cy="155923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0" y="1952045"/>
            <a:ext cx="602515" cy="159840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23EFBA1-431F-4F1F-A114-02911BD68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04" t="54003" r="23256"/>
          <a:stretch/>
        </p:blipFill>
        <p:spPr>
          <a:xfrm rot="10800000">
            <a:off x="3809429" y="4187888"/>
            <a:ext cx="1788513" cy="159730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45554" y="3431914"/>
            <a:ext cx="860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Right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82709" y="3813371"/>
            <a:ext cx="1241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Top </a:t>
            </a:r>
            <a:r>
              <a:rPr lang="fr-FR" dirty="0" err="1"/>
              <a:t>view</a:t>
            </a:r>
            <a:endParaRPr lang="fr-FR" dirty="0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51496BD-6C3F-4624-8BD9-517B82685161}"/>
              </a:ext>
            </a:extLst>
          </p:cNvPr>
          <p:cNvCxnSpPr/>
          <p:nvPr/>
        </p:nvCxnSpPr>
        <p:spPr>
          <a:xfrm flipH="1">
            <a:off x="2554152" y="2751248"/>
            <a:ext cx="576725" cy="1"/>
          </a:xfrm>
          <a:prstGeom prst="straightConnector1">
            <a:avLst/>
          </a:prstGeom>
          <a:ln w="38100">
            <a:solidFill>
              <a:srgbClr val="E324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51496BD-6C3F-4624-8BD9-517B82685161}"/>
              </a:ext>
            </a:extLst>
          </p:cNvPr>
          <p:cNvCxnSpPr>
            <a:cxnSpLocks/>
          </p:cNvCxnSpPr>
          <p:nvPr/>
        </p:nvCxnSpPr>
        <p:spPr>
          <a:xfrm flipH="1" flipV="1">
            <a:off x="5597943" y="2746170"/>
            <a:ext cx="498057" cy="4230"/>
          </a:xfrm>
          <a:prstGeom prst="straightConnector1">
            <a:avLst/>
          </a:prstGeom>
          <a:ln w="38100">
            <a:solidFill>
              <a:srgbClr val="E324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51496BD-6C3F-4624-8BD9-517B82685161}"/>
              </a:ext>
            </a:extLst>
          </p:cNvPr>
          <p:cNvCxnSpPr/>
          <p:nvPr/>
        </p:nvCxnSpPr>
        <p:spPr>
          <a:xfrm flipH="1" flipV="1">
            <a:off x="5618775" y="4957083"/>
            <a:ext cx="502516" cy="8461"/>
          </a:xfrm>
          <a:prstGeom prst="straightConnector1">
            <a:avLst/>
          </a:prstGeom>
          <a:ln w="38100">
            <a:solidFill>
              <a:srgbClr val="E324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CBF0A983-E34F-4E8E-922F-E8596C0969E2}"/>
              </a:ext>
            </a:extLst>
          </p:cNvPr>
          <p:cNvSpPr txBox="1"/>
          <p:nvPr/>
        </p:nvSpPr>
        <p:spPr>
          <a:xfrm>
            <a:off x="2872643" y="4605504"/>
            <a:ext cx="57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</a:t>
            </a:r>
            <a:r>
              <a:rPr lang="fr-FR" sz="1400" b="1" baseline="30000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813373" y="1508916"/>
            <a:ext cx="328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Cumulative Dose-Volume </a:t>
            </a:r>
            <a:r>
              <a:rPr lang="fr-FR" sz="1600" dirty="0" err="1">
                <a:solidFill>
                  <a:srgbClr val="002060"/>
                </a:solidFill>
              </a:rPr>
              <a:t>Histogram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9FB58F6-811C-453F-BF93-2E18576CE9C9}"/>
              </a:ext>
            </a:extLst>
          </p:cNvPr>
          <p:cNvSpPr txBox="1"/>
          <p:nvPr/>
        </p:nvSpPr>
        <p:spPr>
          <a:xfrm>
            <a:off x="6337708" y="4815466"/>
            <a:ext cx="5009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002060"/>
                </a:solidFill>
              </a:rPr>
              <a:t>Differences</a:t>
            </a:r>
            <a:r>
              <a:rPr lang="fr-FR" dirty="0">
                <a:solidFill>
                  <a:srgbClr val="002060"/>
                </a:solidFill>
              </a:rPr>
              <a:t> in </a:t>
            </a:r>
            <a:r>
              <a:rPr lang="fr-FR" b="1" dirty="0" err="1">
                <a:solidFill>
                  <a:srgbClr val="002060"/>
                </a:solidFill>
              </a:rPr>
              <a:t>homogeneity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and </a:t>
            </a:r>
            <a:r>
              <a:rPr lang="fr-FR" b="1" dirty="0" err="1">
                <a:solidFill>
                  <a:srgbClr val="002060"/>
                </a:solidFill>
              </a:rPr>
              <a:t>mean</a:t>
            </a:r>
            <a:r>
              <a:rPr lang="fr-FR" b="1" dirty="0">
                <a:solidFill>
                  <a:srgbClr val="002060"/>
                </a:solidFill>
              </a:rPr>
              <a:t> dose:</a:t>
            </a:r>
          </a:p>
          <a:p>
            <a:pPr marL="263525" lvl="1" algn="ctr">
              <a:buSzPct val="65000"/>
            </a:pPr>
            <a:endParaRPr lang="fr-FR" b="1" dirty="0">
              <a:solidFill>
                <a:srgbClr val="002060"/>
              </a:solidFill>
            </a:endParaRPr>
          </a:p>
          <a:p>
            <a:pPr marL="539750" lvl="1" indent="-179388">
              <a:buSzPct val="65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C1869"/>
                </a:solidFill>
              </a:rPr>
              <a:t> </a:t>
            </a:r>
            <a:r>
              <a:rPr lang="fr-FR" b="1" dirty="0">
                <a:solidFill>
                  <a:srgbClr val="FC1869"/>
                </a:solidFill>
              </a:rPr>
              <a:t>&lt; 1 % </a:t>
            </a:r>
            <a:r>
              <a:rPr lang="fr-FR" dirty="0">
                <a:solidFill>
                  <a:srgbClr val="002060"/>
                </a:solidFill>
              </a:rPr>
              <a:t>for entrance </a:t>
            </a:r>
            <a:r>
              <a:rPr lang="fr-FR" dirty="0" err="1">
                <a:solidFill>
                  <a:srgbClr val="002060"/>
                </a:solidFill>
              </a:rPr>
              <a:t>lung</a:t>
            </a:r>
            <a:endParaRPr lang="fr-FR" dirty="0">
              <a:solidFill>
                <a:srgbClr val="002060"/>
              </a:solidFill>
            </a:endParaRPr>
          </a:p>
          <a:p>
            <a:pPr marL="360362" lvl="1">
              <a:buSzPct val="65000"/>
            </a:pPr>
            <a:endParaRPr lang="fr-FR" dirty="0">
              <a:solidFill>
                <a:srgbClr val="002060"/>
              </a:solidFill>
            </a:endParaRPr>
          </a:p>
          <a:p>
            <a:pPr marL="360363" lvl="1" indent="179388">
              <a:buSzPct val="650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C1869"/>
                </a:solidFill>
              </a:rPr>
              <a:t> [1-3] % </a:t>
            </a:r>
            <a:r>
              <a:rPr lang="fr-FR" dirty="0">
                <a:solidFill>
                  <a:srgbClr val="002060"/>
                </a:solidFill>
              </a:rPr>
              <a:t>for exit </a:t>
            </a:r>
            <a:r>
              <a:rPr lang="fr-FR" dirty="0" err="1">
                <a:solidFill>
                  <a:srgbClr val="002060"/>
                </a:solidFill>
              </a:rPr>
              <a:t>lung</a:t>
            </a:r>
            <a:r>
              <a:rPr lang="fr-FR" dirty="0">
                <a:solidFill>
                  <a:srgbClr val="002060"/>
                </a:solidFill>
              </a:rPr>
              <a:t> and </a:t>
            </a:r>
            <a:r>
              <a:rPr lang="fr-FR" dirty="0" err="1">
                <a:solidFill>
                  <a:srgbClr val="002060"/>
                </a:solidFill>
              </a:rPr>
              <a:t>both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lungs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69C4E3-F52E-460B-B434-BAE091431C47}"/>
              </a:ext>
            </a:extLst>
          </p:cNvPr>
          <p:cNvSpPr txBox="1"/>
          <p:nvPr/>
        </p:nvSpPr>
        <p:spPr>
          <a:xfrm>
            <a:off x="2856400" y="239805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</a:t>
            </a:r>
            <a:r>
              <a:rPr lang="fr-FR" sz="1400" b="1" baseline="30000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77A07BD-0E47-4677-AA3A-33877EC7465F}"/>
              </a:ext>
            </a:extLst>
          </p:cNvPr>
          <p:cNvSpPr txBox="1"/>
          <p:nvPr/>
        </p:nvSpPr>
        <p:spPr>
          <a:xfrm>
            <a:off x="5740374" y="2390879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</a:t>
            </a:r>
            <a:r>
              <a:rPr lang="fr-FR" sz="1400" b="1" baseline="30000" dirty="0">
                <a:solidFill>
                  <a:srgbClr val="E3245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  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5466DF16-0AE8-44FD-BCA0-909F47AC644F}"/>
              </a:ext>
            </a:extLst>
          </p:cNvPr>
          <p:cNvSpPr/>
          <p:nvPr/>
        </p:nvSpPr>
        <p:spPr>
          <a:xfrm>
            <a:off x="11829" y="29058"/>
            <a:ext cx="12099134" cy="511739"/>
          </a:xfrm>
          <a:prstGeom prst="rightArrow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A9B518-EBFD-4B23-84D8-A4275CC06A47}"/>
              </a:ext>
            </a:extLst>
          </p:cNvPr>
          <p:cNvSpPr/>
          <p:nvPr/>
        </p:nvSpPr>
        <p:spPr>
          <a:xfrm>
            <a:off x="71724" y="97335"/>
            <a:ext cx="1209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rgbClr val="59D3B6"/>
                </a:solidFill>
              </a:rPr>
              <a:t>Context</a:t>
            </a:r>
            <a:r>
              <a:rPr lang="fr-FR" dirty="0">
                <a:solidFill>
                  <a:srgbClr val="59D3B6"/>
                </a:solidFill>
              </a:rPr>
              <a:t>             Beam control             </a:t>
            </a:r>
            <a:r>
              <a:rPr lang="fr-FR" dirty="0" err="1">
                <a:solidFill>
                  <a:schemeClr val="bg1"/>
                </a:solidFill>
              </a:rPr>
              <a:t>Set-up</a:t>
            </a:r>
            <a:r>
              <a:rPr lang="fr-FR" dirty="0">
                <a:solidFill>
                  <a:schemeClr val="bg1"/>
                </a:solidFill>
              </a:rPr>
              <a:t> &amp; </a:t>
            </a:r>
            <a:r>
              <a:rPr lang="fr-FR" dirty="0" err="1">
                <a:solidFill>
                  <a:schemeClr val="bg1"/>
                </a:solidFill>
              </a:rPr>
              <a:t>methodology</a:t>
            </a:r>
            <a:r>
              <a:rPr lang="fr-FR" dirty="0">
                <a:solidFill>
                  <a:schemeClr val="bg1"/>
                </a:solidFill>
              </a:rPr>
              <a:t> for </a:t>
            </a:r>
            <a:r>
              <a:rPr lang="fr-FR" dirty="0" err="1">
                <a:solidFill>
                  <a:schemeClr val="bg1"/>
                </a:solidFill>
              </a:rPr>
              <a:t>preclinical</a:t>
            </a:r>
            <a:r>
              <a:rPr lang="fr-FR" dirty="0">
                <a:solidFill>
                  <a:schemeClr val="bg1"/>
                </a:solidFill>
              </a:rPr>
              <a:t> irradiations         </a:t>
            </a:r>
            <a:r>
              <a:rPr lang="fr-FR" i="1" dirty="0">
                <a:solidFill>
                  <a:srgbClr val="59D3B6"/>
                </a:solidFill>
              </a:rPr>
              <a:t>In vivo </a:t>
            </a:r>
            <a:r>
              <a:rPr lang="fr-FR" dirty="0" err="1">
                <a:solidFill>
                  <a:srgbClr val="59D3B6"/>
                </a:solidFill>
              </a:rPr>
              <a:t>dosimetry</a:t>
            </a:r>
            <a:r>
              <a:rPr lang="fr-FR" dirty="0">
                <a:solidFill>
                  <a:srgbClr val="59D3B6"/>
                </a:solidFill>
              </a:rPr>
              <a:t>        Conclusion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2188721-1718-48B4-AA98-628B04D325BC}"/>
              </a:ext>
            </a:extLst>
          </p:cNvPr>
          <p:cNvCxnSpPr/>
          <p:nvPr/>
        </p:nvCxnSpPr>
        <p:spPr>
          <a:xfrm>
            <a:off x="0" y="1003374"/>
            <a:ext cx="7712355" cy="0"/>
          </a:xfrm>
          <a:prstGeom prst="line">
            <a:avLst/>
          </a:prstGeom>
          <a:ln w="28575">
            <a:solidFill>
              <a:srgbClr val="E40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C11F670-378F-4D2C-99F2-932B1555E564}"/>
              </a:ext>
            </a:extLst>
          </p:cNvPr>
          <p:cNvCxnSpPr>
            <a:cxnSpLocks/>
          </p:cNvCxnSpPr>
          <p:nvPr/>
        </p:nvCxnSpPr>
        <p:spPr>
          <a:xfrm>
            <a:off x="9292828" y="5554130"/>
            <a:ext cx="434715" cy="0"/>
          </a:xfrm>
          <a:prstGeom prst="straightConnector1">
            <a:avLst/>
          </a:prstGeom>
          <a:ln w="28575">
            <a:solidFill>
              <a:srgbClr val="32BC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5A30D19B-1D45-4BE4-8C82-6D1AD8E32288}"/>
              </a:ext>
            </a:extLst>
          </p:cNvPr>
          <p:cNvSpPr txBox="1"/>
          <p:nvPr/>
        </p:nvSpPr>
        <p:spPr>
          <a:xfrm>
            <a:off x="9821769" y="5291722"/>
            <a:ext cx="2473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2BC9B"/>
                </a:solidFill>
              </a:rPr>
              <a:t>the one to be considered for biological analyses</a:t>
            </a:r>
            <a:endParaRPr lang="fr-FR" sz="1600" dirty="0">
              <a:solidFill>
                <a:srgbClr val="32BC9B"/>
              </a:solidFill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D5911D3-0094-49D2-BE45-2F33332799E4}"/>
              </a:ext>
            </a:extLst>
          </p:cNvPr>
          <p:cNvCxnSpPr>
            <a:cxnSpLocks/>
          </p:cNvCxnSpPr>
          <p:nvPr/>
        </p:nvCxnSpPr>
        <p:spPr>
          <a:xfrm>
            <a:off x="6516838" y="1680080"/>
            <a:ext cx="0" cy="461271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D8099409-CF1C-4B63-A9F0-2A25C4FE9A7E}"/>
              </a:ext>
            </a:extLst>
          </p:cNvPr>
          <p:cNvSpPr txBox="1"/>
          <p:nvPr/>
        </p:nvSpPr>
        <p:spPr>
          <a:xfrm>
            <a:off x="8477326" y="749190"/>
            <a:ext cx="1848391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2060"/>
                </a:solidFill>
              </a:rPr>
              <a:t>Lateral</a:t>
            </a:r>
            <a:r>
              <a:rPr lang="fr-FR" dirty="0">
                <a:solidFill>
                  <a:srgbClr val="002060"/>
                </a:solidFill>
              </a:rPr>
              <a:t> irradiation</a:t>
            </a:r>
          </a:p>
        </p:txBody>
      </p:sp>
    </p:spTree>
    <p:extLst>
      <p:ext uri="{BB962C8B-B14F-4D97-AF65-F5344CB8AC3E}">
        <p14:creationId xmlns:p14="http://schemas.microsoft.com/office/powerpoint/2010/main" val="14968418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11971</TotalTime>
  <Words>1285</Words>
  <Application>Microsoft Office PowerPoint</Application>
  <PresentationFormat>Grand écran</PresentationFormat>
  <Paragraphs>258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Microsoft JhengHei</vt:lpstr>
      <vt:lpstr>Microsoft JhengHei UI</vt:lpstr>
      <vt:lpstr>SimSun</vt:lpstr>
      <vt:lpstr>Arial</vt:lpstr>
      <vt:lpstr>Calibri</vt:lpstr>
      <vt:lpstr>Calibri Light</vt:lpstr>
      <vt:lpstr>Microsoft New Tai Lue</vt:lpstr>
      <vt:lpstr>Palatino Linotype</vt:lpstr>
      <vt:lpstr>Times New Roman</vt:lpstr>
      <vt:lpstr>Wingdings</vt:lpstr>
      <vt:lpstr>Thème Office</vt:lpstr>
      <vt:lpstr> Dosimetric environment of preclinical FLASH hadrontherapy studies at the  ARRONAX cyclotron </vt:lpstr>
      <vt:lpstr>FLASHMOD project</vt:lpstr>
      <vt:lpstr>Présentation PowerPoint</vt:lpstr>
      <vt:lpstr>UHDD and CONV beam monitoring</vt:lpstr>
      <vt:lpstr>Preclinical irradiations at ARRONAX</vt:lpstr>
      <vt:lpstr>Irradiation field sizes and margins</vt:lpstr>
      <vt:lpstr>Irradiation field sizes and margins</vt:lpstr>
      <vt:lpstr>Impact of respiratory cycle under FLASH-RT</vt:lpstr>
      <vt:lpstr>Présentation PowerPoint</vt:lpstr>
      <vt:lpstr>In vivo dosimetry with radiochromic films</vt:lpstr>
      <vt:lpstr>In vivo dosimetry with radiochromic films</vt:lpstr>
      <vt:lpstr>Conclusion and perspective</vt:lpstr>
      <vt:lpstr>Présentation PowerPoint</vt:lpstr>
    </vt:vector>
  </TitlesOfParts>
  <Company>SUBATECH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EVIN</dc:creator>
  <cp:lastModifiedBy>koumeir</cp:lastModifiedBy>
  <cp:revision>306</cp:revision>
  <dcterms:created xsi:type="dcterms:W3CDTF">2023-05-05T12:19:02Z</dcterms:created>
  <dcterms:modified xsi:type="dcterms:W3CDTF">2023-10-03T17:39:46Z</dcterms:modified>
</cp:coreProperties>
</file>