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1183" r:id="rId4"/>
    <p:sldId id="1213" r:id="rId5"/>
    <p:sldId id="409" r:id="rId6"/>
    <p:sldId id="1245" r:id="rId7"/>
    <p:sldId id="271" r:id="rId8"/>
    <p:sldId id="1251" r:id="rId9"/>
    <p:sldId id="1237" r:id="rId10"/>
    <p:sldId id="124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79228"/>
  </p:normalViewPr>
  <p:slideViewPr>
    <p:cSldViewPr snapToGrid="0" snapToObjects="1">
      <p:cViewPr>
        <p:scale>
          <a:sx n="84" d="100"/>
          <a:sy n="84" d="100"/>
        </p:scale>
        <p:origin x="-424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8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Avenir Book" panose="02000503020000020003" pitchFamily="2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>
                <a:latin typeface="Avenir Book" panose="02000503020000020003" pitchFamily="2" charset="0"/>
              </a:rPr>
              <a:t>08/08/23</a:t>
            </a:fld>
            <a:endParaRPr lang="it-IT">
              <a:latin typeface="Avenir Book" panose="02000503020000020003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Avenir Book" panose="02000503020000020003" pitchFamily="2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>
                <a:latin typeface="Avenir Book" panose="02000503020000020003" pitchFamily="2" charset="0"/>
              </a:rPr>
              <a:t>‹#›</a:t>
            </a:fld>
            <a:endParaRPr lang="it-IT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62E046F7-DDA4-3648-BD7E-85E6D1DE148B}" type="datetimeFigureOut">
              <a:rPr lang="it-IT" smtClean="0"/>
              <a:pPr/>
              <a:t>08/08/23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815490F3-ADF7-B042-987D-93AF3DA3A92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707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Data Lake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Build a scalable, federated, data infrastructure as the basis of open science for the ESFRI projects within ESCAPE.  Enable connection to compute and storage resources.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Software Repository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Repository of "scientific software" as a major component of the “data” to be curated in EOSC. Implementation of a community-based approach for the continuous development of shared software and for training of researchers and data scientists.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Virtual Observatory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Extend the VO </a:t>
            </a:r>
            <a:r>
              <a:rPr lang="en-GB" sz="1900" i="1" dirty="0">
                <a:solidFill>
                  <a:srgbClr val="002060"/>
                </a:solidFill>
              </a:rPr>
              <a:t>FAIR </a:t>
            </a:r>
            <a:r>
              <a:rPr lang="en-GB" sz="1900" dirty="0">
                <a:solidFill>
                  <a:srgbClr val="002060"/>
                </a:solidFill>
              </a:rPr>
              <a:t>standards, methods and to a broader scientific context;    prepare the VO to interface the large data volumes of next facilities.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Science Platforms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Flexible science platforms to enable the open data analysis tailored by and for each facility as well as a global one for transversal workflows.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Citizen Science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Open gateway for citizen science on ESCAPE data archives and ESFRI community</a:t>
            </a:r>
            <a:endParaRPr dirty="0"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28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679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66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66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b="0" i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b="0" i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de-DE"/>
              <a:t>08/2023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it-IT" dirty="0"/>
              <a:t>OSSR and SciCodes - K. Graf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b="0" i="0">
                <a:solidFill>
                  <a:schemeClr val="tx1"/>
                </a:solidFill>
                <a:latin typeface="Avenir Book" panose="02000503020000020003" pitchFamily="2" charset="0"/>
              </a:rPr>
              <a:t>Funded by the European Union’s </a:t>
            </a:r>
          </a:p>
          <a:p>
            <a:pPr algn="r"/>
            <a:r>
              <a:rPr lang="en-US" sz="1050" b="0" i="0">
                <a:solidFill>
                  <a:schemeClr val="tx1"/>
                </a:solidFill>
                <a:latin typeface="Avenir Book" panose="02000503020000020003" pitchFamily="2" charset="0"/>
              </a:rPr>
              <a:t>Horizon 2020 - Grant N° </a:t>
            </a:r>
            <a:r>
              <a:rPr lang="uk-UA" sz="1050" b="0" i="0">
                <a:solidFill>
                  <a:schemeClr val="tx1"/>
                </a:solidFill>
              </a:rPr>
              <a:t>824064</a:t>
            </a:r>
            <a:endParaRPr lang="en-GB" sz="1400" b="0" i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escape.eu/serv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communities/escape2020/" TargetMode="External"/><Relationship Id="rId13" Type="http://schemas.openxmlformats.org/officeDocument/2006/relationships/hyperlink" Target="https://explore.eosc-portal.eu/search/dataprovider?datasourceId=re3data_____::c19518b015a3941a3e0675d398ca33f6" TargetMode="External"/><Relationship Id="rId3" Type="http://schemas.openxmlformats.org/officeDocument/2006/relationships/hyperlink" Target="https://gitlab.com/escape-ossr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zenodo.org/communities/escape20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rl.org/escape/ossr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purl.org/escape/ossr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gitlab.in2p3.fr/escape2020" TargetMode="External"/><Relationship Id="rId4" Type="http://schemas.openxmlformats.org/officeDocument/2006/relationships/hyperlink" Target="https://zenodo.org/communities/escape2020?page=1&amp;size=20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projectescape.eu/servic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plore.openaire.eu/search/project?projectId=corda__h2020::12147f5add27acd4a1f5bf3f7a358d52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purl.org/escape/ossr" TargetMode="External"/><Relationship Id="rId9" Type="http://schemas.openxmlformats.org/officeDocument/2006/relationships/hyperlink" Target="https://escape2020.github.io/school2021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18" Type="http://schemas.openxmlformats.org/officeDocument/2006/relationships/image" Target="../media/image27.tiff"/><Relationship Id="rId3" Type="http://schemas.openxmlformats.org/officeDocument/2006/relationships/image" Target="../media/image16.png"/><Relationship Id="rId7" Type="http://schemas.openxmlformats.org/officeDocument/2006/relationships/image" Target="../media/image19.tiff"/><Relationship Id="rId12" Type="http://schemas.openxmlformats.org/officeDocument/2006/relationships/image" Target="../media/image23.jpeg"/><Relationship Id="rId17" Type="http://schemas.openxmlformats.org/officeDocument/2006/relationships/hyperlink" Target="https://gitlab.in2p3.fr/escape2020/wp3/eossr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s://zenodo.org/communities/escape2020" TargetMode="External"/><Relationship Id="rId5" Type="http://schemas.openxmlformats.org/officeDocument/2006/relationships/image" Target="../media/image17.tiff"/><Relationship Id="rId15" Type="http://schemas.openxmlformats.org/officeDocument/2006/relationships/hyperlink" Target="https://gitlab.in2p3.fr/" TargetMode="External"/><Relationship Id="rId10" Type="http://schemas.openxmlformats.org/officeDocument/2006/relationships/image" Target="../media/image22.jpeg"/><Relationship Id="rId19" Type="http://schemas.openxmlformats.org/officeDocument/2006/relationships/hyperlink" Target="https://zenodo.org/record/5592584#.Yg_UGpPML0o" TargetMode="External"/><Relationship Id="rId4" Type="http://schemas.openxmlformats.org/officeDocument/2006/relationships/hyperlink" Target="https://gitlab.in2p3.fr/escape2020/wp3" TargetMode="External"/><Relationship Id="rId9" Type="http://schemas.openxmlformats.org/officeDocument/2006/relationships/image" Target="../media/image21.tiff"/><Relationship Id="rId14" Type="http://schemas.openxmlformats.org/officeDocument/2006/relationships/image" Target="../media/image25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://doi.org/10.17616/R31NJN5V" TargetMode="External"/><Relationship Id="rId2" Type="http://schemas.openxmlformats.org/officeDocument/2006/relationships/hyperlink" Target="https://explore.eosc-portal.eu/search/dataprovider?datasourceId=re3data_____::c19518b015a3941a3e0675d398ca33f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3data.org/repository/r3d100013827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zenodo.org/search?page=1&amp;size=20&amp;q=escape202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url.org/escape/ossr/onboard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research-europe.ec.europa.eu/articles/3-46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indico.in2p3.fr/event/27630/attachments/74260/106970/ESCAPE_WP3_White_Paper_v1.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hyperlink" Target="https://doi.org/10.5281/zenodo.67571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582" y="3884934"/>
            <a:ext cx="8497455" cy="1595705"/>
          </a:xfrm>
        </p:spPr>
        <p:txBody>
          <a:bodyPr>
            <a:normAutofit/>
          </a:bodyPr>
          <a:lstStyle/>
          <a:p>
            <a:br>
              <a:rPr lang="en-GB" b="1" dirty="0">
                <a:latin typeface="Avenir Heavy"/>
                <a:cs typeface="Avenir Heavy"/>
              </a:rPr>
            </a:br>
            <a:r>
              <a:rPr lang="en-GB" b="1" dirty="0">
                <a:latin typeface="Avenir Heavy"/>
                <a:cs typeface="Avenir Heavy"/>
              </a:rPr>
              <a:t>OSSR: Application for </a:t>
            </a:r>
            <a:br>
              <a:rPr lang="en-GB" b="1" dirty="0">
                <a:latin typeface="Avenir Heavy"/>
                <a:cs typeface="Avenir Heavy"/>
              </a:rPr>
            </a:br>
            <a:r>
              <a:rPr lang="en-GB" b="1" dirty="0">
                <a:latin typeface="Avenir Heavy"/>
                <a:cs typeface="Avenir Heavy"/>
              </a:rPr>
              <a:t>SciCodes Membership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Kay GRAF</a:t>
            </a:r>
          </a:p>
          <a:p>
            <a:r>
              <a:rPr lang="en-GB" sz="1200" b="1" dirty="0">
                <a:latin typeface="Avenir Heavy"/>
                <a:cs typeface="Avenir Heavy"/>
              </a:rPr>
              <a:t>ECAP, Erlangen Centre for Astroparticle Physics, Friedrich-Alexander-Universität Erlangen-Nürnberg</a:t>
            </a:r>
          </a:p>
          <a:p>
            <a:r>
              <a:rPr lang="en-GB" sz="1200" b="1" dirty="0">
                <a:latin typeface="Avenir Heavy"/>
                <a:cs typeface="Avenir Heavy"/>
              </a:rPr>
              <a:t>on behalf of the OSSR Group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42700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6EEB-1DBE-8917-0DC8-8D9C49D7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731" y="4253914"/>
            <a:ext cx="9648537" cy="1595705"/>
          </a:xfrm>
        </p:spPr>
        <p:txBody>
          <a:bodyPr>
            <a:normAutofit/>
          </a:bodyPr>
          <a:lstStyle/>
          <a:p>
            <a:r>
              <a:rPr lang="en-GB" dirty="0"/>
              <a:t>OSSR started as EOSC Project and became an </a:t>
            </a:r>
            <a:br>
              <a:rPr lang="en-GB" dirty="0"/>
            </a:br>
            <a:r>
              <a:rPr lang="en-GB" dirty="0"/>
              <a:t>Open Collaboration lately</a:t>
            </a:r>
            <a:br>
              <a:rPr lang="en-GB" dirty="0"/>
            </a:br>
            <a:r>
              <a:rPr lang="en-GB" dirty="0"/>
              <a:t>Many overlapping topics with SciCodes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2B18-186F-5B72-0277-A8D371BBC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581" y="5849619"/>
            <a:ext cx="8497456" cy="624057"/>
          </a:xfrm>
        </p:spPr>
        <p:txBody>
          <a:bodyPr/>
          <a:lstStyle/>
          <a:p>
            <a:r>
              <a:rPr lang="en-GB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9787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5"/>
          <p:cNvSpPr>
            <a:spLocks noGrp="1"/>
          </p:cNvSpPr>
          <p:nvPr>
            <p:ph type="title"/>
          </p:nvPr>
        </p:nvSpPr>
        <p:spPr>
          <a:xfrm>
            <a:off x="1738136" y="334605"/>
            <a:ext cx="10258791" cy="705112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000090"/>
                </a:solidFill>
                <a:latin typeface="Avenir Book" panose="02000503020000020003" pitchFamily="2" charset="0"/>
                <a:ea typeface="MS PGothic" charset="0"/>
              </a:rPr>
              <a:t>ESCAPE EOSC cell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8AD5A-0985-7E46-AD73-39257E72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08/2023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48D3F-6B54-5046-89F3-B35EC313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5CDFC6-5067-AD32-3B81-134DF353741A}"/>
              </a:ext>
            </a:extLst>
          </p:cNvPr>
          <p:cNvSpPr/>
          <p:nvPr/>
        </p:nvSpPr>
        <p:spPr>
          <a:xfrm>
            <a:off x="1123405" y="1224327"/>
            <a:ext cx="1487523" cy="3475439"/>
          </a:xfrm>
          <a:prstGeom prst="roundRect">
            <a:avLst/>
          </a:pr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441405218">
                  <a:custGeom>
                    <a:avLst/>
                    <a:gdLst>
                      <a:gd name="connsiteX0" fmla="*/ 0 w 1487523"/>
                      <a:gd name="connsiteY0" fmla="*/ 247925 h 3475439"/>
                      <a:gd name="connsiteX1" fmla="*/ 247925 w 1487523"/>
                      <a:gd name="connsiteY1" fmla="*/ 0 h 3475439"/>
                      <a:gd name="connsiteX2" fmla="*/ 733845 w 1487523"/>
                      <a:gd name="connsiteY2" fmla="*/ 0 h 3475439"/>
                      <a:gd name="connsiteX3" fmla="*/ 1239598 w 1487523"/>
                      <a:gd name="connsiteY3" fmla="*/ 0 h 3475439"/>
                      <a:gd name="connsiteX4" fmla="*/ 1487523 w 1487523"/>
                      <a:gd name="connsiteY4" fmla="*/ 247925 h 3475439"/>
                      <a:gd name="connsiteX5" fmla="*/ 1487523 w 1487523"/>
                      <a:gd name="connsiteY5" fmla="*/ 903435 h 3475439"/>
                      <a:gd name="connsiteX6" fmla="*/ 1487523 w 1487523"/>
                      <a:gd name="connsiteY6" fmla="*/ 1529148 h 3475439"/>
                      <a:gd name="connsiteX7" fmla="*/ 1487523 w 1487523"/>
                      <a:gd name="connsiteY7" fmla="*/ 2035678 h 3475439"/>
                      <a:gd name="connsiteX8" fmla="*/ 1487523 w 1487523"/>
                      <a:gd name="connsiteY8" fmla="*/ 2542209 h 3475439"/>
                      <a:gd name="connsiteX9" fmla="*/ 1487523 w 1487523"/>
                      <a:gd name="connsiteY9" fmla="*/ 3227514 h 3475439"/>
                      <a:gd name="connsiteX10" fmla="*/ 1239598 w 1487523"/>
                      <a:gd name="connsiteY10" fmla="*/ 3475439 h 3475439"/>
                      <a:gd name="connsiteX11" fmla="*/ 753678 w 1487523"/>
                      <a:gd name="connsiteY11" fmla="*/ 3475439 h 3475439"/>
                      <a:gd name="connsiteX12" fmla="*/ 247925 w 1487523"/>
                      <a:gd name="connsiteY12" fmla="*/ 3475439 h 3475439"/>
                      <a:gd name="connsiteX13" fmla="*/ 0 w 1487523"/>
                      <a:gd name="connsiteY13" fmla="*/ 3227514 h 3475439"/>
                      <a:gd name="connsiteX14" fmla="*/ 0 w 1487523"/>
                      <a:gd name="connsiteY14" fmla="*/ 2572004 h 3475439"/>
                      <a:gd name="connsiteX15" fmla="*/ 0 w 1487523"/>
                      <a:gd name="connsiteY15" fmla="*/ 2035678 h 3475439"/>
                      <a:gd name="connsiteX16" fmla="*/ 0 w 1487523"/>
                      <a:gd name="connsiteY16" fmla="*/ 1380169 h 3475439"/>
                      <a:gd name="connsiteX17" fmla="*/ 0 w 1487523"/>
                      <a:gd name="connsiteY17" fmla="*/ 873639 h 3475439"/>
                      <a:gd name="connsiteX18" fmla="*/ 0 w 1487523"/>
                      <a:gd name="connsiteY18" fmla="*/ 247925 h 3475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487523" h="3475439" extrusionOk="0">
                        <a:moveTo>
                          <a:pt x="0" y="247925"/>
                        </a:moveTo>
                        <a:cubicBezTo>
                          <a:pt x="-14564" y="121715"/>
                          <a:pt x="146039" y="-7644"/>
                          <a:pt x="247925" y="0"/>
                        </a:cubicBezTo>
                        <a:cubicBezTo>
                          <a:pt x="385472" y="-25204"/>
                          <a:pt x="561161" y="11928"/>
                          <a:pt x="733845" y="0"/>
                        </a:cubicBezTo>
                        <a:cubicBezTo>
                          <a:pt x="906529" y="-11928"/>
                          <a:pt x="1054173" y="26490"/>
                          <a:pt x="1239598" y="0"/>
                        </a:cubicBezTo>
                        <a:cubicBezTo>
                          <a:pt x="1362729" y="11853"/>
                          <a:pt x="1498316" y="124131"/>
                          <a:pt x="1487523" y="247925"/>
                        </a:cubicBezTo>
                        <a:cubicBezTo>
                          <a:pt x="1556945" y="387944"/>
                          <a:pt x="1466871" y="634891"/>
                          <a:pt x="1487523" y="903435"/>
                        </a:cubicBezTo>
                        <a:cubicBezTo>
                          <a:pt x="1508175" y="1171979"/>
                          <a:pt x="1481470" y="1264904"/>
                          <a:pt x="1487523" y="1529148"/>
                        </a:cubicBezTo>
                        <a:cubicBezTo>
                          <a:pt x="1493576" y="1793392"/>
                          <a:pt x="1465299" y="1833397"/>
                          <a:pt x="1487523" y="2035678"/>
                        </a:cubicBezTo>
                        <a:cubicBezTo>
                          <a:pt x="1509747" y="2237959"/>
                          <a:pt x="1436295" y="2429809"/>
                          <a:pt x="1487523" y="2542209"/>
                        </a:cubicBezTo>
                        <a:cubicBezTo>
                          <a:pt x="1538751" y="2654609"/>
                          <a:pt x="1457252" y="3020808"/>
                          <a:pt x="1487523" y="3227514"/>
                        </a:cubicBezTo>
                        <a:cubicBezTo>
                          <a:pt x="1480569" y="3357345"/>
                          <a:pt x="1376179" y="3467897"/>
                          <a:pt x="1239598" y="3475439"/>
                        </a:cubicBezTo>
                        <a:cubicBezTo>
                          <a:pt x="1138656" y="3515348"/>
                          <a:pt x="859049" y="3463911"/>
                          <a:pt x="753678" y="3475439"/>
                        </a:cubicBezTo>
                        <a:cubicBezTo>
                          <a:pt x="648307" y="3486967"/>
                          <a:pt x="424031" y="3417377"/>
                          <a:pt x="247925" y="3475439"/>
                        </a:cubicBezTo>
                        <a:cubicBezTo>
                          <a:pt x="145171" y="3482564"/>
                          <a:pt x="770" y="3370031"/>
                          <a:pt x="0" y="3227514"/>
                        </a:cubicBezTo>
                        <a:cubicBezTo>
                          <a:pt x="-64736" y="3042801"/>
                          <a:pt x="55879" y="2742449"/>
                          <a:pt x="0" y="2572004"/>
                        </a:cubicBezTo>
                        <a:cubicBezTo>
                          <a:pt x="-55879" y="2401559"/>
                          <a:pt x="35569" y="2219054"/>
                          <a:pt x="0" y="2035678"/>
                        </a:cubicBezTo>
                        <a:cubicBezTo>
                          <a:pt x="-35569" y="1852302"/>
                          <a:pt x="59090" y="1635041"/>
                          <a:pt x="0" y="1380169"/>
                        </a:cubicBezTo>
                        <a:cubicBezTo>
                          <a:pt x="-59090" y="1125297"/>
                          <a:pt x="6699" y="1089719"/>
                          <a:pt x="0" y="873639"/>
                        </a:cubicBezTo>
                        <a:cubicBezTo>
                          <a:pt x="-6699" y="657559"/>
                          <a:pt x="15784" y="511356"/>
                          <a:pt x="0" y="24792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01468-DFD0-AE74-2F4C-FE01B7B8AF3B}"/>
              </a:ext>
            </a:extLst>
          </p:cNvPr>
          <p:cNvGrpSpPr/>
          <p:nvPr/>
        </p:nvGrpSpPr>
        <p:grpSpPr>
          <a:xfrm>
            <a:off x="923025" y="660132"/>
            <a:ext cx="9614265" cy="4072180"/>
            <a:chOff x="923025" y="660132"/>
            <a:chExt cx="9614265" cy="4072180"/>
          </a:xfrm>
        </p:grpSpPr>
        <p:pic>
          <p:nvPicPr>
            <p:cNvPr id="5" name="Immagine 4">
              <a:hlinkClick r:id="rId3"/>
              <a:extLst>
                <a:ext uri="{FF2B5EF4-FFF2-40B4-BE49-F238E27FC236}">
                  <a16:creationId xmlns:a16="http://schemas.microsoft.com/office/drawing/2014/main" id="{E7C32CBA-8EA6-294F-861A-549183B83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3025" y="660132"/>
              <a:ext cx="9614265" cy="407218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2639" y="1477348"/>
              <a:ext cx="853361" cy="26734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FB7FFA-B1BE-157F-CCBE-F3367AE0916A}"/>
              </a:ext>
            </a:extLst>
          </p:cNvPr>
          <p:cNvSpPr txBox="1"/>
          <p:nvPr/>
        </p:nvSpPr>
        <p:spPr>
          <a:xfrm>
            <a:off x="923025" y="4751316"/>
            <a:ext cx="10382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OSSR was developed as part of the ESCAPE project </a:t>
            </a:r>
            <a:br>
              <a:rPr lang="en-GB" dirty="0">
                <a:latin typeface="Avenir Book" panose="02000503020000020003" pitchFamily="2" charset="0"/>
              </a:rPr>
            </a:br>
            <a:r>
              <a:rPr lang="en-GB" dirty="0">
                <a:latin typeface="Avenir Book" panose="02000503020000020003" pitchFamily="2" charset="0"/>
              </a:rPr>
              <a:t>(Astro/particle, Particle Physics and Astronomy Research Infrastructures) </a:t>
            </a:r>
            <a:br>
              <a:rPr lang="en-GB" dirty="0">
                <a:latin typeface="Avenir Book" panose="02000503020000020003" pitchFamily="2" charset="0"/>
              </a:rPr>
            </a:br>
            <a:r>
              <a:rPr lang="en-GB" dirty="0">
                <a:latin typeface="Avenir Book" panose="02000503020000020003" pitchFamily="2" charset="0"/>
              </a:rPr>
              <a:t>in the EOSC (European Open Science Cloud)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servicing the needs of the 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Since 03/2023: ESCAPE is an Open Collaboration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>
            <a:extLst>
              <a:ext uri="{FF2B5EF4-FFF2-40B4-BE49-F238E27FC236}">
                <a16:creationId xmlns:a16="http://schemas.microsoft.com/office/drawing/2014/main" id="{3D90E9F7-5B01-1246-BF26-CEA8470449A3}"/>
              </a:ext>
            </a:extLst>
          </p:cNvPr>
          <p:cNvSpPr/>
          <p:nvPr/>
        </p:nvSpPr>
        <p:spPr>
          <a:xfrm>
            <a:off x="6440659" y="1045279"/>
            <a:ext cx="2777785" cy="1656976"/>
          </a:xfrm>
          <a:prstGeom prst="cube">
            <a:avLst>
              <a:gd name="adj" fmla="val 928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  <a:hlinkClick r:id="rId3"/>
              </a:rPr>
              <a:t>Development Platform</a:t>
            </a:r>
            <a:endParaRPr lang="en-GB" dirty="0">
              <a:latin typeface="Avenir Book" panose="02000503020000020003" pitchFamily="2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Software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Integration &amp; Automation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50EBD133-EBF2-6C4C-900B-D481F48D3EB7}"/>
              </a:ext>
            </a:extLst>
          </p:cNvPr>
          <p:cNvSpPr/>
          <p:nvPr/>
        </p:nvSpPr>
        <p:spPr>
          <a:xfrm>
            <a:off x="6440659" y="2726997"/>
            <a:ext cx="2777785" cy="1633388"/>
          </a:xfrm>
          <a:prstGeom prst="cube">
            <a:avLst>
              <a:gd name="adj" fmla="val 928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  <a:hlinkClick r:id="rId4"/>
              </a:rPr>
              <a:t>Repository</a:t>
            </a:r>
            <a:endParaRPr lang="en-GB" dirty="0">
              <a:latin typeface="Avenir Book" panose="02000503020000020003" pitchFamily="2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Service Aggregation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Preservation / 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(link to EOSC)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Book" panose="02000503020000020003" pitchFamily="2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BDB795F-F085-554E-875B-D8D714B25B8E}"/>
              </a:ext>
            </a:extLst>
          </p:cNvPr>
          <p:cNvSpPr/>
          <p:nvPr/>
        </p:nvSpPr>
        <p:spPr>
          <a:xfrm>
            <a:off x="6440659" y="4385127"/>
            <a:ext cx="2777785" cy="1633388"/>
          </a:xfrm>
          <a:prstGeom prst="cube">
            <a:avLst>
              <a:gd name="adj" fmla="val 928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  <a:hlinkClick r:id="rId5"/>
              </a:rPr>
              <a:t>Landing Page</a:t>
            </a:r>
            <a:endParaRPr lang="en-GB" dirty="0">
              <a:latin typeface="Avenir Book" panose="02000503020000020003" pitchFamily="2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Entry point, </a:t>
            </a:r>
            <a:b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</a:b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Link Aggregation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  <a:ea typeface="Helvetica Neue" charset="0"/>
                <a:cs typeface="Helvetica Neue" charset="0"/>
              </a:rPr>
              <a:t>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Book" panose="02000503020000020003" pitchFamily="2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A94F9-4D23-6F43-82EE-4026248F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>
                <a:solidFill>
                  <a:srgbClr val="000090"/>
                </a:solidFill>
                <a:latin typeface="Avenir Book" panose="02000503020000020003" pitchFamily="2" charset="0"/>
                <a:ea typeface="MS PGothic" charset="0"/>
              </a:rPr>
              <a:t>OSSR Aims and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BB08-3A71-EF4F-976D-2128A9D6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08/2023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859C-5D4D-0F47-986A-A720E5B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OSSR and SciCodes - K. Graf</a:t>
            </a:r>
            <a:endParaRPr lang="it-IT" dirty="0"/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04F14E3-CDE0-5B4B-8079-46AB46E249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802" y="4443720"/>
            <a:ext cx="2777785" cy="1801362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A4BABE15-DBF5-BB47-85D5-342A9D57641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802" y="2692857"/>
            <a:ext cx="2811196" cy="1656976"/>
          </a:xfrm>
          <a:prstGeom prst="rect">
            <a:avLst/>
          </a:prstGeom>
        </p:spPr>
      </p:pic>
      <p:pic>
        <p:nvPicPr>
          <p:cNvPr id="19" name="Picture 18">
            <a:hlinkClick r:id="rId10"/>
            <a:extLst>
              <a:ext uri="{FF2B5EF4-FFF2-40B4-BE49-F238E27FC236}">
                <a16:creationId xmlns:a16="http://schemas.microsoft.com/office/drawing/2014/main" id="{70EB0905-2BBC-A644-A83D-2689ECA0897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795" y="868238"/>
            <a:ext cx="2405798" cy="180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DB182-EA15-4713-0972-3A99F0269EDD}"/>
              </a:ext>
            </a:extLst>
          </p:cNvPr>
          <p:cNvSpPr txBox="1"/>
          <p:nvPr/>
        </p:nvSpPr>
        <p:spPr>
          <a:xfrm>
            <a:off x="2071242" y="1604838"/>
            <a:ext cx="42110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The ESCAPE Open-source Scientific Software and Service Repository (OSSR) is a </a:t>
            </a:r>
            <a:r>
              <a:rPr lang="en-GB" sz="2000" b="1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sustainable open-access repository</a:t>
            </a:r>
            <a:r>
              <a:rPr lang="en-GB" sz="2000" dirty="0">
                <a:solidFill>
                  <a:srgbClr val="404040"/>
                </a:solidFill>
                <a:latin typeface="Avenir Book" panose="02000503020000020003" pitchFamily="2" charset="0"/>
              </a:rPr>
              <a:t> </a:t>
            </a: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to share </a:t>
            </a:r>
            <a:r>
              <a:rPr lang="en-GB" sz="2000" b="1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scientific software, services</a:t>
            </a: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 to the </a:t>
            </a:r>
            <a:r>
              <a:rPr lang="en-GB" sz="2000" b="1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astro-particle-physics-related communities </a:t>
            </a: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and enable open science. It is built as a </a:t>
            </a:r>
            <a:r>
              <a:rPr lang="en-GB" sz="2000" b="1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curated </a:t>
            </a:r>
            <a:r>
              <a:rPr lang="en-GB" sz="2000" b="1" i="0" u="none" strike="noStrike" dirty="0">
                <a:solidFill>
                  <a:srgbClr val="008AFF"/>
                </a:solidFill>
                <a:effectLst/>
                <a:latin typeface="Avenir Book" panose="02000503020000020003" pitchFamily="2" charset="0"/>
                <a:hlinkClick r:id="rId12"/>
              </a:rPr>
              <a:t>Zenodo community</a:t>
            </a: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 integrated with </a:t>
            </a:r>
            <a:r>
              <a:rPr lang="en-GB" sz="2000" b="1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dedicated tools </a:t>
            </a: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to enable a complete software life-cycle. The OSSR is fully onboarded into the </a:t>
            </a:r>
            <a:r>
              <a:rPr lang="en-GB" sz="2000" b="1" i="0" u="none" strike="noStrike" dirty="0">
                <a:solidFill>
                  <a:srgbClr val="008AFF"/>
                </a:solidFill>
                <a:effectLst/>
                <a:latin typeface="Avenir Book" panose="02000503020000020003" pitchFamily="2" charset="0"/>
                <a:hlinkClick r:id="rId13"/>
              </a:rPr>
              <a:t>EOSC explorer</a:t>
            </a:r>
            <a:r>
              <a:rPr lang="en-GB" sz="2000" b="0" i="0" u="none" strike="noStrike" dirty="0">
                <a:solidFill>
                  <a:srgbClr val="404040"/>
                </a:solidFill>
                <a:effectLst/>
                <a:latin typeface="Avenir Book" panose="02000503020000020003" pitchFamily="2" charset="0"/>
              </a:rPr>
              <a:t>.</a:t>
            </a:r>
            <a:endParaRPr lang="en-GB" sz="2000" dirty="0">
              <a:latin typeface="Avenir Book" panose="02000503020000020003" pitchFamily="2" charset="0"/>
            </a:endParaRPr>
          </a:p>
        </p:txBody>
      </p:sp>
      <p:pic>
        <p:nvPicPr>
          <p:cNvPr id="8" name="Immagine 4">
            <a:hlinkClick r:id="rId14"/>
            <a:extLst>
              <a:ext uri="{FF2B5EF4-FFF2-40B4-BE49-F238E27FC236}">
                <a16:creationId xmlns:a16="http://schemas.microsoft.com/office/drawing/2014/main" id="{1832FE6D-34E4-8AC6-35A2-E380BCFA21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524" y="658936"/>
            <a:ext cx="2143766" cy="53595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6EEE3-3E70-7862-6D66-0A625007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94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1D87-AF3C-5E47-BDCA-96582383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>
                <a:solidFill>
                  <a:srgbClr val="000090"/>
                </a:solidFill>
                <a:latin typeface="Avenir Book" panose="02000503020000020003" pitchFamily="2" charset="0"/>
                <a:ea typeface="MS PGothic" charset="0"/>
              </a:rPr>
              <a:t>OSSR – User’s 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20250A-52B2-384E-8ECA-3D6C37003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3567"/>
            <a:ext cx="5155004" cy="42390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7BD3-86F7-C143-8C1A-A2485F47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08/2023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512C-BBC1-EB49-BEE9-B00417B9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OSSR and SciCodes - K. Graf</a:t>
            </a: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DF5A8-0AAE-4741-ABFE-F00C17AD7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241" y="3336679"/>
            <a:ext cx="2990335" cy="3521321"/>
          </a:xfrm>
          <a:prstGeom prst="rect">
            <a:avLst/>
          </a:prstGeom>
        </p:spPr>
      </p:pic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5B9FC3D2-7EF9-964A-8C44-EF64F53F8AB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 flipH="1" flipV="1">
            <a:off x="2721490" y="3192690"/>
            <a:ext cx="2335930" cy="2623907"/>
          </a:xfrm>
          <a:prstGeom prst="bentConnector5">
            <a:avLst>
              <a:gd name="adj1" fmla="val -9786"/>
              <a:gd name="adj2" fmla="val 41084"/>
              <a:gd name="adj3" fmla="val 109786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EBBD3D4-C7A5-7247-AE71-FECE66A2226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712688" y="1932997"/>
            <a:ext cx="3039875" cy="275748"/>
          </a:xfrm>
          <a:prstGeom prst="bentConnector3">
            <a:avLst>
              <a:gd name="adj1" fmla="val 5271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id="{0285E2EE-2643-B347-A432-000EC678818C}"/>
              </a:ext>
            </a:extLst>
          </p:cNvPr>
          <p:cNvSpPr/>
          <p:nvPr/>
        </p:nvSpPr>
        <p:spPr>
          <a:xfrm>
            <a:off x="1597558" y="921412"/>
            <a:ext cx="297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 panose="02000503020000020003" pitchFamily="2" charset="0"/>
                <a:hlinkClick r:id="rId4"/>
              </a:rPr>
              <a:t>http://purl.org/escape/ossr</a:t>
            </a:r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073796-B8ED-3040-9A85-FE3FCF832180}"/>
              </a:ext>
            </a:extLst>
          </p:cNvPr>
          <p:cNvSpPr txBox="1"/>
          <p:nvPr/>
        </p:nvSpPr>
        <p:spPr>
          <a:xfrm>
            <a:off x="389627" y="5965674"/>
            <a:ext cx="33166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+ related projects / collections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EF07AD-2929-6043-A55A-ADA82EED60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562" y="833815"/>
            <a:ext cx="2851606" cy="2198364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D72DFCF6-2C15-024D-A3A5-CC56010F950B}"/>
              </a:ext>
            </a:extLst>
          </p:cNvPr>
          <p:cNvCxnSpPr>
            <a:cxnSpLocks/>
            <a:stCxn id="21" idx="3"/>
            <a:endCxn id="9" idx="0"/>
          </p:cNvCxnSpPr>
          <p:nvPr/>
        </p:nvCxnSpPr>
        <p:spPr>
          <a:xfrm>
            <a:off x="9604168" y="1932997"/>
            <a:ext cx="1100570" cy="1165248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D045F5F-6024-A74A-B05E-15871A093ACE}"/>
              </a:ext>
            </a:extLst>
          </p:cNvPr>
          <p:cNvSpPr/>
          <p:nvPr/>
        </p:nvSpPr>
        <p:spPr>
          <a:xfrm>
            <a:off x="9199809" y="3816176"/>
            <a:ext cx="707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openAIRE</a:t>
            </a:r>
            <a:endParaRPr lang="en-GB" dirty="0"/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4536F27F-B855-B349-80F3-9671958FB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935" y="3098245"/>
            <a:ext cx="2851606" cy="8440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FC6E4C-EFC9-C679-B8AF-A8321FD5E151}"/>
              </a:ext>
            </a:extLst>
          </p:cNvPr>
          <p:cNvSpPr txBox="1"/>
          <p:nvPr/>
        </p:nvSpPr>
        <p:spPr>
          <a:xfrm rot="1706866">
            <a:off x="5631699" y="3316728"/>
            <a:ext cx="19949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Federation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B4CA-B946-D6E9-2F48-3751DF552898}"/>
              </a:ext>
            </a:extLst>
          </p:cNvPr>
          <p:cNvSpPr txBox="1"/>
          <p:nvPr/>
        </p:nvSpPr>
        <p:spPr>
          <a:xfrm rot="1706866">
            <a:off x="8784599" y="1278087"/>
            <a:ext cx="19949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Long-term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E3184A-9558-7089-CD09-E16780946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229" y="4245148"/>
            <a:ext cx="3520944" cy="26128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B3BBD9-D4BC-68C9-8D30-937E27A9E23A}"/>
              </a:ext>
            </a:extLst>
          </p:cNvPr>
          <p:cNvSpPr/>
          <p:nvPr/>
        </p:nvSpPr>
        <p:spPr>
          <a:xfrm>
            <a:off x="8344930" y="6027654"/>
            <a:ext cx="2701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ESCAPE Software Schools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DB6C43-C159-FE47-98E6-64859C2AE088}"/>
              </a:ext>
            </a:extLst>
          </p:cNvPr>
          <p:cNvSpPr txBox="1"/>
          <p:nvPr/>
        </p:nvSpPr>
        <p:spPr>
          <a:xfrm rot="1706866">
            <a:off x="10007174" y="2905433"/>
            <a:ext cx="22170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EOSC Integration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D26722-73BC-4158-EE45-4B6D5C8CA8C9}"/>
              </a:ext>
            </a:extLst>
          </p:cNvPr>
          <p:cNvSpPr txBox="1"/>
          <p:nvPr/>
        </p:nvSpPr>
        <p:spPr>
          <a:xfrm rot="1706866">
            <a:off x="9505130" y="4592263"/>
            <a:ext cx="19949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Training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30EC37-5F82-8E7B-E46E-9241BC5D2E68}"/>
              </a:ext>
            </a:extLst>
          </p:cNvPr>
          <p:cNvSpPr txBox="1"/>
          <p:nvPr/>
        </p:nvSpPr>
        <p:spPr>
          <a:xfrm rot="1706866">
            <a:off x="3616874" y="2083763"/>
            <a:ext cx="19949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Entry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EDD310-4067-9282-BEB7-92B145B5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82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6" grpId="0" animBg="1"/>
      <p:bldP spid="13" grpId="0"/>
      <p:bldP spid="16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89CFE2E-0C15-4F15-5609-090D49EB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6" y="1531675"/>
            <a:ext cx="2523995" cy="14197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773B76-C954-F047-8352-98F5A088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000090"/>
                </a:solidFill>
                <a:latin typeface="Avenir Book" panose="02000503020000020003" pitchFamily="2" charset="0"/>
                <a:ea typeface="MS PGothic" charset="0"/>
              </a:rPr>
              <a:t>OSSR – Provider Workflow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3A7EBD-1164-D449-8CD7-17DEF2F3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08/2023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C45C12-2848-9E4F-8B5E-5659D716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OSSR and SciCodes - K. Graf</a:t>
            </a:r>
          </a:p>
        </p:txBody>
      </p:sp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975549B8-023E-A243-B02B-5BAC7A986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74" y="2483294"/>
            <a:ext cx="2722894" cy="120032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CEB3F7-0FEA-2F49-A501-46F3B3AED90F}"/>
              </a:ext>
            </a:extLst>
          </p:cNvPr>
          <p:cNvSpPr txBox="1"/>
          <p:nvPr/>
        </p:nvSpPr>
        <p:spPr>
          <a:xfrm>
            <a:off x="-4474" y="3478303"/>
            <a:ext cx="2879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develop/maintain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tag a version(release)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add metadata (CodeMeta)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let the CI do the rest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32BECAE-03FA-F14B-8307-1578CEE4A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131E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438771" flipH="1" flipV="1">
            <a:off x="2584937" y="3574750"/>
            <a:ext cx="2093279" cy="43981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BBF7FB6-1A94-FE43-B779-BF22C24E2BF4}"/>
              </a:ext>
            </a:extLst>
          </p:cNvPr>
          <p:cNvSpPr txBox="1"/>
          <p:nvPr/>
        </p:nvSpPr>
        <p:spPr>
          <a:xfrm>
            <a:off x="2755398" y="3921072"/>
            <a:ext cx="218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builds a </a:t>
            </a:r>
            <a:br>
              <a:rPr lang="en-GB" dirty="0">
                <a:latin typeface="Avenir Book" panose="02000503020000020003" pitchFamily="2" charset="0"/>
              </a:rPr>
            </a:br>
            <a:r>
              <a:rPr lang="en-GB" dirty="0">
                <a:latin typeface="Avenir Book" panose="02000503020000020003" pitchFamily="2" charset="0"/>
              </a:rPr>
              <a:t>container image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E2BFD23-0B26-4243-9178-090E7747C2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36" y="2865700"/>
            <a:ext cx="1468358" cy="146835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39C5CB9-4850-5C49-BD9B-159C5BBA47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131E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84344" flipH="1" flipV="1">
            <a:off x="6142624" y="3225090"/>
            <a:ext cx="1535441" cy="43981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04C132A-F0F9-7444-91DF-770BA53E15A8}"/>
              </a:ext>
            </a:extLst>
          </p:cNvPr>
          <p:cNvSpPr txBox="1"/>
          <p:nvPr/>
        </p:nvSpPr>
        <p:spPr>
          <a:xfrm>
            <a:off x="7275240" y="2925564"/>
            <a:ext cx="218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publishes </a:t>
            </a:r>
            <a:br>
              <a:rPr lang="en-GB" dirty="0">
                <a:latin typeface="Avenir Book" panose="02000503020000020003" pitchFamily="2" charset="0"/>
              </a:rPr>
            </a:br>
            <a:r>
              <a:rPr lang="en-GB" dirty="0">
                <a:latin typeface="Avenir Book" panose="02000503020000020003" pitchFamily="2" charset="0"/>
              </a:rPr>
              <a:t>image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AE41BDD-DB51-234F-A53C-B1D00D92F5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949" y="4289975"/>
            <a:ext cx="1819910" cy="103209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95E64DF-0F21-7D45-B76F-86A75A0747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131E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189642" flipH="1">
            <a:off x="6162872" y="4061318"/>
            <a:ext cx="1753133" cy="43981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D782FD4-E484-CD40-8A01-EFDE91455FE0}"/>
              </a:ext>
            </a:extLst>
          </p:cNvPr>
          <p:cNvSpPr txBox="1"/>
          <p:nvPr/>
        </p:nvSpPr>
        <p:spPr>
          <a:xfrm>
            <a:off x="9901216" y="3781262"/>
            <a:ext cx="218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integrates into ESCAPE EOSC cell</a:t>
            </a:r>
          </a:p>
        </p:txBody>
      </p:sp>
      <p:pic>
        <p:nvPicPr>
          <p:cNvPr id="9" name="Image 8">
            <a:hlinkClick r:id="rId11"/>
            <a:extLst>
              <a:ext uri="{FF2B5EF4-FFF2-40B4-BE49-F238E27FC236}">
                <a16:creationId xmlns:a16="http://schemas.microsoft.com/office/drawing/2014/main" id="{A36C9B01-4D99-4E42-AF30-AFA808387DF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22" y="1435156"/>
            <a:ext cx="1981200" cy="11116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BE3EBE-EFD5-BC45-8971-18FD6B7819B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131E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143880" flipH="1">
            <a:off x="2726825" y="2444484"/>
            <a:ext cx="3828960" cy="30583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02FF01A-4AAF-0A47-AC60-E57763DF712B}"/>
              </a:ext>
            </a:extLst>
          </p:cNvPr>
          <p:cNvSpPr txBox="1"/>
          <p:nvPr/>
        </p:nvSpPr>
        <p:spPr>
          <a:xfrm>
            <a:off x="2498519" y="1466836"/>
            <a:ext cx="307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publishes source code</a:t>
            </a:r>
            <a:br>
              <a:rPr lang="en-GB" dirty="0">
                <a:latin typeface="Avenir Book" panose="02000503020000020003" pitchFamily="2" charset="0"/>
              </a:rPr>
            </a:br>
            <a:r>
              <a:rPr lang="en-GB" dirty="0">
                <a:latin typeface="Avenir Book" panose="02000503020000020003" pitchFamily="2" charset="0"/>
              </a:rPr>
              <a:t>(updates your existing record with new versions)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AF31EE5-4407-8A4E-A386-E23C31FB9C12}"/>
              </a:ext>
            </a:extLst>
          </p:cNvPr>
          <p:cNvSpPr txBox="1"/>
          <p:nvPr/>
        </p:nvSpPr>
        <p:spPr>
          <a:xfrm>
            <a:off x="8431007" y="1414000"/>
            <a:ext cx="206029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long term archived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findable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citable</a:t>
            </a:r>
          </a:p>
        </p:txBody>
      </p:sp>
      <p:pic>
        <p:nvPicPr>
          <p:cNvPr id="33" name="Image 22">
            <a:extLst>
              <a:ext uri="{FF2B5EF4-FFF2-40B4-BE49-F238E27FC236}">
                <a16:creationId xmlns:a16="http://schemas.microsoft.com/office/drawing/2014/main" id="{127655D5-EC6D-0440-90BB-7A893EC41B1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319" y="4558306"/>
            <a:ext cx="2060294" cy="864538"/>
          </a:xfrm>
          <a:prstGeom prst="rect">
            <a:avLst/>
          </a:prstGeom>
        </p:spPr>
      </p:pic>
      <p:pic>
        <p:nvPicPr>
          <p:cNvPr id="34" name="Image 6">
            <a:hlinkClick r:id="rId15"/>
            <a:extLst>
              <a:ext uri="{FF2B5EF4-FFF2-40B4-BE49-F238E27FC236}">
                <a16:creationId xmlns:a16="http://schemas.microsoft.com/office/drawing/2014/main" id="{DB42068D-FC71-1242-8348-0CE989D1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319" y="5422844"/>
            <a:ext cx="2060294" cy="908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65287D-6115-DF4E-B6AA-FB26BD476769}"/>
              </a:ext>
            </a:extLst>
          </p:cNvPr>
          <p:cNvSpPr txBox="1"/>
          <p:nvPr/>
        </p:nvSpPr>
        <p:spPr>
          <a:xfrm>
            <a:off x="7709143" y="6023538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venir Book" panose="02000503020000020003" pitchFamily="2" charset="0"/>
              </a:rPr>
              <a:t>Container Registry</a:t>
            </a:r>
          </a:p>
          <a:p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35" name="Image 23">
            <a:extLst>
              <a:ext uri="{FF2B5EF4-FFF2-40B4-BE49-F238E27FC236}">
                <a16:creationId xmlns:a16="http://schemas.microsoft.com/office/drawing/2014/main" id="{6E2C6BDB-3938-E54E-857C-EC4AC446F05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131E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189642" flipH="1">
            <a:off x="8237209" y="2625842"/>
            <a:ext cx="1753133" cy="439810"/>
          </a:xfrm>
          <a:prstGeom prst="rect">
            <a:avLst/>
          </a:prstGeom>
        </p:spPr>
      </p:pic>
      <p:pic>
        <p:nvPicPr>
          <p:cNvPr id="36" name="Picture 2" descr="https://lh4.googleusercontent.com/H4FKbk7DsOlO70LIcnKaep8QOWlIrv4FZ4VQflmddKV-ZMUjVgFAKcCZIoFPWrpQS-NFIH-DqWcoVrvlyliNJxRLmDwBfi-FOSgPNyT1XG1Y7-r09_dlQEPKI7L2UuA0G14uURqVsd8">
            <a:extLst>
              <a:ext uri="{FF2B5EF4-FFF2-40B4-BE49-F238E27FC236}">
                <a16:creationId xmlns:a16="http://schemas.microsoft.com/office/drawing/2014/main" id="{BFBA4EEF-D6FA-0C4D-B761-348FB3C6B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215" y="2404193"/>
            <a:ext cx="1817015" cy="14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24">
            <a:extLst>
              <a:ext uri="{FF2B5EF4-FFF2-40B4-BE49-F238E27FC236}">
                <a16:creationId xmlns:a16="http://schemas.microsoft.com/office/drawing/2014/main" id="{DB738C0D-6129-7343-99FC-C3A85E5163AD}"/>
              </a:ext>
            </a:extLst>
          </p:cNvPr>
          <p:cNvSpPr txBox="1"/>
          <p:nvPr/>
        </p:nvSpPr>
        <p:spPr>
          <a:xfrm>
            <a:off x="7275240" y="3907820"/>
            <a:ext cx="218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registers </a:t>
            </a:r>
            <a:br>
              <a:rPr lang="en-GB" dirty="0">
                <a:latin typeface="Avenir Book" panose="02000503020000020003" pitchFamily="2" charset="0"/>
              </a:rPr>
            </a:br>
            <a:r>
              <a:rPr lang="en-GB" dirty="0">
                <a:latin typeface="Avenir Book" panose="02000503020000020003" pitchFamily="2" charset="0"/>
              </a:rPr>
              <a:t>image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CB67C5B5-B100-FD4B-A5D6-327D5E1E6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6" y="5646126"/>
            <a:ext cx="5110655" cy="485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implemented in </a:t>
            </a:r>
            <a:r>
              <a:rPr lang="en-GB" i="1" dirty="0">
                <a:hlinkClick r:id="rId17"/>
              </a:rPr>
              <a:t>eOSSR</a:t>
            </a:r>
            <a:r>
              <a:rPr lang="en-GB" dirty="0">
                <a:hlinkClick r:id="rId17"/>
              </a:rPr>
              <a:t> library</a:t>
            </a:r>
            <a:endParaRPr lang="en-GB" dirty="0"/>
          </a:p>
        </p:txBody>
      </p:sp>
      <p:pic>
        <p:nvPicPr>
          <p:cNvPr id="27" name="Image 6">
            <a:extLst>
              <a:ext uri="{FF2B5EF4-FFF2-40B4-BE49-F238E27FC236}">
                <a16:creationId xmlns:a16="http://schemas.microsoft.com/office/drawing/2014/main" id="{1455E14F-4BD2-954E-BD5F-A7792BC104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81" y="5637933"/>
            <a:ext cx="1854168" cy="381019"/>
          </a:xfrm>
          <a:prstGeom prst="rect">
            <a:avLst/>
          </a:prstGeom>
        </p:spPr>
      </p:pic>
      <p:pic>
        <p:nvPicPr>
          <p:cNvPr id="28" name="Image 7">
            <a:hlinkClick r:id="rId19"/>
            <a:extLst>
              <a:ext uri="{FF2B5EF4-FFF2-40B4-BE49-F238E27FC236}">
                <a16:creationId xmlns:a16="http://schemas.microsoft.com/office/drawing/2014/main" id="{15F545A6-328B-BA41-A412-7192DE223F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93749" y="6077080"/>
            <a:ext cx="2362200" cy="25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73A91-8255-E00F-0E3F-8A05EF933118}"/>
              </a:ext>
            </a:extLst>
          </p:cNvPr>
          <p:cNvSpPr txBox="1"/>
          <p:nvPr/>
        </p:nvSpPr>
        <p:spPr>
          <a:xfrm rot="1706866">
            <a:off x="1327351" y="2002421"/>
            <a:ext cx="199492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FAIR </a:t>
            </a:r>
            <a:br>
              <a:rPr lang="en-GB" sz="2000" dirty="0">
                <a:latin typeface="Avenir Book" panose="02000503020000020003" pitchFamily="2" charset="0"/>
              </a:rPr>
            </a:br>
            <a:r>
              <a:rPr lang="en-GB" sz="2000" dirty="0">
                <a:latin typeface="Avenir Book" panose="02000503020000020003" pitchFamily="2" charset="0"/>
              </a:rPr>
              <a:t>Open-source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BC15B-D916-7FB3-1E24-DFB53A5D86F6}"/>
              </a:ext>
            </a:extLst>
          </p:cNvPr>
          <p:cNvSpPr txBox="1"/>
          <p:nvPr/>
        </p:nvSpPr>
        <p:spPr>
          <a:xfrm rot="1706866">
            <a:off x="6855403" y="1156655"/>
            <a:ext cx="170748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Long-term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E6463-9396-5559-F8D7-6EDEAF8C0082}"/>
              </a:ext>
            </a:extLst>
          </p:cNvPr>
          <p:cNvSpPr txBox="1"/>
          <p:nvPr/>
        </p:nvSpPr>
        <p:spPr>
          <a:xfrm rot="1706866">
            <a:off x="3338877" y="4940834"/>
            <a:ext cx="170748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Reprocessing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752EF-7535-CD6B-203D-7B2E8531BD05}"/>
              </a:ext>
            </a:extLst>
          </p:cNvPr>
          <p:cNvSpPr txBox="1"/>
          <p:nvPr/>
        </p:nvSpPr>
        <p:spPr>
          <a:xfrm rot="1706866">
            <a:off x="10423613" y="1820847"/>
            <a:ext cx="170748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Integration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73F180D-CB39-9F02-3A89-84C0264E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53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5" grpId="0"/>
      <p:bldP spid="11" grpId="0"/>
      <p:bldP spid="31" grpId="0"/>
      <p:bldP spid="20" grpId="0"/>
      <p:bldP spid="37" grpId="0"/>
      <p:bldP spid="26" grpId="0" build="p"/>
      <p:bldP spid="3" grpId="0" animBg="1"/>
      <p:bldP spid="6" grpId="0" animBg="1"/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A0378FD4-C4A4-A60A-09C5-3D3599278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0" y="1350964"/>
            <a:ext cx="6223000" cy="4050505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8A9BA5C6-6FC7-2D0C-E01C-12D6B2F56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0964"/>
            <a:ext cx="5969000" cy="4279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95D75-937A-43C1-6A1D-32168DF1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rgbClr val="000090"/>
                </a:solidFill>
                <a:latin typeface="Avenir Book" panose="02000503020000020003" pitchFamily="2" charset="0"/>
                <a:ea typeface="MS PGothic" charset="0"/>
              </a:rPr>
              <a:t>OSSR Onboarded Entries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731D1-4F61-9556-FE8A-0F26710B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08/2023</a:t>
            </a:r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911BC-08FE-520C-8A7E-BA5F960178E4}"/>
              </a:ext>
            </a:extLst>
          </p:cNvPr>
          <p:cNvSpPr txBox="1"/>
          <p:nvPr/>
        </p:nvSpPr>
        <p:spPr>
          <a:xfrm rot="1706866">
            <a:off x="4151622" y="1281431"/>
            <a:ext cx="19949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Direct: Zenodo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BAA8F-BFD5-9D69-83E7-A448A5F62292}"/>
              </a:ext>
            </a:extLst>
          </p:cNvPr>
          <p:cNvSpPr txBox="1"/>
          <p:nvPr/>
        </p:nvSpPr>
        <p:spPr>
          <a:xfrm rot="1706866">
            <a:off x="10148917" y="1211105"/>
            <a:ext cx="199492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venir Book" panose="02000503020000020003" pitchFamily="2" charset="0"/>
              </a:rPr>
              <a:t>Aggregated: EOSC Portal via OpenAIRE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9A7AF-172A-4A46-B333-746FE86E972B}"/>
              </a:ext>
            </a:extLst>
          </p:cNvPr>
          <p:cNvSpPr txBox="1"/>
          <p:nvPr/>
        </p:nvSpPr>
        <p:spPr>
          <a:xfrm>
            <a:off x="939800" y="5791200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Repository </a:t>
            </a:r>
            <a:r>
              <a:rPr lang="en-GB" dirty="0">
                <a:latin typeface="Avenir Book" panose="02000503020000020003" pitchFamily="2" charset="0"/>
                <a:hlinkClick r:id="rId6"/>
              </a:rPr>
              <a:t>registered at re3data.org</a:t>
            </a:r>
            <a:r>
              <a:rPr lang="en-GB" dirty="0">
                <a:latin typeface="Avenir Book" panose="02000503020000020003" pitchFamily="2" charset="0"/>
              </a:rPr>
              <a:t>;  </a:t>
            </a:r>
            <a:r>
              <a:rPr lang="en-GB" dirty="0">
                <a:latin typeface="Avenir Book" panose="02000503020000020003" pitchFamily="2" charset="0"/>
                <a:hlinkClick r:id="rId7"/>
              </a:rPr>
              <a:t>http://doi.org/10.17616/R31NJN5V</a:t>
            </a:r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3153F-264F-750A-F84E-F21C8493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16185-C167-E6BC-3601-B5C73C8F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9FCC8-70FC-BA20-780E-A0FFDFEA9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88" y="4913896"/>
            <a:ext cx="11284094" cy="809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20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B34B-60CB-071F-B66C-B00F6733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>
                <a:solidFill>
                  <a:srgbClr val="000090"/>
                </a:solidFill>
                <a:latin typeface="Avenir Book" panose="02000503020000020003" pitchFamily="2" charset="0"/>
                <a:ea typeface="MS PGothic" charset="0"/>
              </a:rPr>
              <a:t>OSSR in the Open Collaboration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F8A5-BFBD-E0D8-99A9-D1B85A81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Transition from project organisation into </a:t>
            </a:r>
            <a:br>
              <a:rPr lang="en-GB" dirty="0"/>
            </a:br>
            <a:r>
              <a:rPr lang="en-GB" dirty="0"/>
              <a:t>open collaboration under an MoU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Three main areas of collaboration: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Policy, Strategy and Collaboration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Onboarding → Curated Repository!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Technical Developments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(further sub-groups under discussion)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Aims: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Collect software to provide additional visibility and cite-ability </a:t>
            </a:r>
            <a:br>
              <a:rPr lang="en-GB" dirty="0"/>
            </a:br>
            <a:r>
              <a:rPr lang="en-GB" dirty="0"/>
              <a:t>for RSEs; strengthen software competence with quality in focus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of OSSR as forum to foster publications/opportunities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Offer standards for new communities to join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B5BFE-9851-F8A6-3F4B-B905B975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1450-C249-1FA0-6500-842C02A3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E823A-208D-E0C7-D9F2-0FE60D30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5C664C7D-2B09-274C-BF3C-AD93C8557CA3}"/>
              </a:ext>
            </a:extLst>
          </p:cNvPr>
          <p:cNvSpPr/>
          <p:nvPr/>
        </p:nvSpPr>
        <p:spPr bwMode="auto">
          <a:xfrm>
            <a:off x="9663268" y="4098914"/>
            <a:ext cx="2432891" cy="895120"/>
          </a:xfrm>
          <a:prstGeom prst="foldedCorner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699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 dirty="0">
                <a:solidFill>
                  <a:schemeClr val="tx1"/>
                </a:solidFill>
                <a:latin typeface="Avenir Book" panose="02000503020000020003" pitchFamily="2" charset="0"/>
              </a:rPr>
              <a:t>Sharing best practices</a:t>
            </a:r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0DFFDA89-96BF-1943-5FF2-BA41530B8B99}"/>
              </a:ext>
            </a:extLst>
          </p:cNvPr>
          <p:cNvSpPr/>
          <p:nvPr/>
        </p:nvSpPr>
        <p:spPr bwMode="auto">
          <a:xfrm>
            <a:off x="9558568" y="2227796"/>
            <a:ext cx="2537591" cy="615322"/>
          </a:xfrm>
          <a:prstGeom prst="foldedCorner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699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 dirty="0">
                <a:solidFill>
                  <a:schemeClr val="tx1"/>
                </a:solidFill>
                <a:latin typeface="Avenir Book" panose="02000503020000020003" pitchFamily="2" charset="0"/>
              </a:rPr>
              <a:t>By software curation &amp; standards</a:t>
            </a:r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445600-F894-E922-8BD9-34BD5E0D8BE7}"/>
              </a:ext>
            </a:extLst>
          </p:cNvPr>
          <p:cNvSpPr/>
          <p:nvPr/>
        </p:nvSpPr>
        <p:spPr bwMode="auto">
          <a:xfrm>
            <a:off x="9210256" y="5134768"/>
            <a:ext cx="2885903" cy="895119"/>
          </a:xfrm>
          <a:prstGeom prst="foldedCorner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699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>
                <a:solidFill>
                  <a:schemeClr val="tx1"/>
                </a:solidFill>
                <a:latin typeface="Avenir Book" panose="02000503020000020003" pitchFamily="2" charset="0"/>
              </a:rPr>
              <a:t>Foster co-development of software</a:t>
            </a: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C1E5BFC7-C419-0D1C-3D95-D681C01E4F83}"/>
              </a:ext>
            </a:extLst>
          </p:cNvPr>
          <p:cNvSpPr/>
          <p:nvPr/>
        </p:nvSpPr>
        <p:spPr bwMode="auto">
          <a:xfrm>
            <a:off x="9154356" y="2983852"/>
            <a:ext cx="2941803" cy="974328"/>
          </a:xfrm>
          <a:prstGeom prst="foldedCorner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699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2000" dirty="0">
                <a:solidFill>
                  <a:schemeClr val="tx1"/>
                </a:solidFill>
                <a:latin typeface="Avenir Book" panose="02000503020000020003" pitchFamily="2" charset="0"/>
              </a:rPr>
              <a:t>Enable sustainability by encouraging open 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323149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921935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r">
              <a:defRPr/>
            </a:pPr>
            <a:r>
              <a:rPr lang="en-GB" sz="3200">
                <a:solidFill>
                  <a:srgbClr val="000090"/>
                </a:solidFill>
                <a:latin typeface="Avenir Book"/>
                <a:ea typeface="MS PGothic"/>
              </a:rPr>
              <a:t>Onboarding</a:t>
            </a:r>
            <a:endParaRPr/>
          </a:p>
        </p:txBody>
      </p:sp>
      <p:sp>
        <p:nvSpPr>
          <p:cNvPr id="1582875243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434980"/>
            <a:ext cx="10515600" cy="481818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GB" dirty="0"/>
              <a:t>Type of projects to onboard: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Software/Services/Projects from the ESCAPE &amp; EOSC-future (Astro/Particle/Physics) context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Any open software from the scientific field beneficial for the community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Analyses and workflows</a:t>
            </a:r>
          </a:p>
          <a:p>
            <a:pPr>
              <a:lnSpc>
                <a:spcPct val="120000"/>
              </a:lnSpc>
              <a:defRPr/>
            </a:pPr>
            <a:r>
              <a:rPr lang="en-GB" dirty="0"/>
              <a:t>How to onboard:</a:t>
            </a:r>
            <a:endParaRPr dirty="0"/>
          </a:p>
          <a:p>
            <a:pPr lvl="1" algn="just">
              <a:lnSpc>
                <a:spcPct val="120000"/>
              </a:lnSpc>
              <a:defRPr/>
            </a:pPr>
            <a:r>
              <a:rPr lang="en-GB" dirty="0"/>
              <a:t>Register at the OSSR: </a:t>
            </a:r>
            <a:r>
              <a:rPr lang="en-GB" u="sng" dirty="0">
                <a:solidFill>
                  <a:schemeClr val="hlink"/>
                </a:solidFill>
                <a:hlinkClick r:id="rId2" tooltip="https://gitlab.com/escape-ossr/ossr-curation/-/issues"/>
              </a:rPr>
              <a:t>https://purl.org/escape/ossr/onboarding</a:t>
            </a:r>
            <a:endParaRPr dirty="0"/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Present your work at an OSSR onboarding session (several per year)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Add your project to </a:t>
            </a:r>
            <a:r>
              <a:rPr lang="en-GB" dirty="0" err="1"/>
              <a:t>zenodo</a:t>
            </a:r>
            <a:r>
              <a:rPr lang="en-GB" dirty="0"/>
              <a:t> and get it curated</a:t>
            </a:r>
            <a:endParaRPr dirty="0"/>
          </a:p>
        </p:txBody>
      </p:sp>
      <p:sp>
        <p:nvSpPr>
          <p:cNvPr id="895439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08/2023</a:t>
            </a:r>
            <a:endParaRPr lang="it-IT"/>
          </a:p>
        </p:txBody>
      </p:sp>
      <p:sp>
        <p:nvSpPr>
          <p:cNvPr id="79143207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dirty="0"/>
              <a:t>OSSR and SciCodes - K. Graf</a:t>
            </a:r>
          </a:p>
        </p:txBody>
      </p:sp>
      <p:sp>
        <p:nvSpPr>
          <p:cNvPr id="96777325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BFA6620A-9244-4BFE-5D40-17CB0590A6AA}" type="slidenum">
              <a:rPr lang="it-IT"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8D02-3470-C5CD-1CDC-78AFDCBF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>
                <a:solidFill>
                  <a:srgbClr val="000090"/>
                </a:solidFill>
                <a:latin typeface="Avenir Book" panose="02000503020000020003" pitchFamily="2" charset="0"/>
                <a:ea typeface="MS PGothic" charset="0"/>
              </a:rPr>
              <a:t>Further Reading: OSSR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5063-FEF6-E626-A375-6BCBB4A1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81"/>
            <a:ext cx="5699401" cy="48181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hlinkClick r:id="rId2"/>
              </a:rPr>
              <a:t>OSSR White Paper</a:t>
            </a:r>
            <a:r>
              <a:rPr lang="en-GB" dirty="0"/>
              <a:t>:</a:t>
            </a:r>
            <a:br>
              <a:rPr lang="en-GB" dirty="0"/>
            </a:br>
            <a:r>
              <a:rPr lang="en-GB" i="1" dirty="0"/>
              <a:t>ESCAPE Work Package 3 (OSSR): Achievements and Future Prospects </a:t>
            </a:r>
            <a:br>
              <a:rPr lang="en-GB" i="1" dirty="0"/>
            </a:b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hlinkClick r:id="rId3"/>
              </a:rPr>
              <a:t>Scientific paper</a:t>
            </a:r>
            <a:r>
              <a:rPr lang="en-GB" dirty="0"/>
              <a:t>: </a:t>
            </a:r>
            <a:br>
              <a:rPr lang="en-GB" dirty="0"/>
            </a:br>
            <a:r>
              <a:rPr lang="en-GB" i="1" dirty="0"/>
              <a:t>The ESCAPE Open-source Software and Service Repository</a:t>
            </a:r>
            <a:br>
              <a:rPr lang="en-GB" dirty="0"/>
            </a:br>
            <a:r>
              <a:rPr lang="en-GB" dirty="0"/>
              <a:t>ORE 2023, 3:46 (under review)</a:t>
            </a:r>
            <a:endParaRPr lang="en-GB" i="1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hlinkClick r:id="rId4"/>
              </a:rPr>
              <a:t>Policy Paper</a:t>
            </a:r>
            <a:r>
              <a:rPr lang="en-GB" dirty="0"/>
              <a:t>: </a:t>
            </a:r>
            <a:br>
              <a:rPr lang="en-GB" dirty="0"/>
            </a:br>
            <a:r>
              <a:rPr lang="en-GB" i="1" dirty="0"/>
              <a:t>Open Source and Service Repository Policy</a:t>
            </a:r>
            <a:br>
              <a:rPr lang="en-GB" i="1" dirty="0"/>
            </a:br>
            <a:r>
              <a:rPr lang="en-GB" dirty="0"/>
              <a:t>DOI: </a:t>
            </a:r>
            <a:r>
              <a:rPr lang="en-GB" dirty="0">
                <a:hlinkClick r:id="rId4"/>
              </a:rPr>
              <a:t>10.5281/zenodo.6757112</a:t>
            </a: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AC172-B4F9-3359-FBE5-CFEE114C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08/2023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F6CA-B13E-83D4-6117-BAB6501B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OSSR and SciCodes - K. Graf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00C61-6F80-91DC-4155-1DDA579E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823491"/>
            <a:ext cx="3962400" cy="5607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5CA691-F444-8BF6-D22D-4F0551912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35" y="2362195"/>
            <a:ext cx="5402649" cy="2898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5F65D9-937A-85D1-1A7B-B6300C5BC8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00" y="4128551"/>
            <a:ext cx="5654399" cy="27602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A4E3F-B538-6EE2-5B37-71AB380A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425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4_16-9" id="{F69436B8-0B6C-C84A-924F-A924AA470464}" vid="{518A6F0E-2D71-A84F-914F-4A4C1B479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22116</TotalTime>
  <Words>787</Words>
  <Application>Microsoft Macintosh PowerPoint</Application>
  <PresentationFormat>Widescreen</PresentationFormat>
  <Paragraphs>122</Paragraphs>
  <Slides>10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Avenir Heavy</vt:lpstr>
      <vt:lpstr>Calibri</vt:lpstr>
      <vt:lpstr>Calibri Light</vt:lpstr>
      <vt:lpstr>Roboto</vt:lpstr>
      <vt:lpstr>Tema di Office</vt:lpstr>
      <vt:lpstr> OSSR: Application for  SciCodes Membership</vt:lpstr>
      <vt:lpstr>ESCAPE EOSC cell</vt:lpstr>
      <vt:lpstr>OSSR Aims and Structure</vt:lpstr>
      <vt:lpstr>OSSR – User’s View</vt:lpstr>
      <vt:lpstr>OSSR – Provider Workflow</vt:lpstr>
      <vt:lpstr>OSSR Onboarded Entries</vt:lpstr>
      <vt:lpstr>OSSR in the Open Collaboration Area</vt:lpstr>
      <vt:lpstr>Onboarding</vt:lpstr>
      <vt:lpstr>Further Reading: OSSR Publications</vt:lpstr>
      <vt:lpstr>OSSR started as EOSC Project and became an  Open Collaboration lately Many overlapping topics with SciCodes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MidTerm Review ESCAPE WP3 – E-OSSR</dc:title>
  <dc:creator>Kay Graf</dc:creator>
  <cp:lastModifiedBy>Kay Graf</cp:lastModifiedBy>
  <cp:revision>123</cp:revision>
  <dcterms:created xsi:type="dcterms:W3CDTF">2020-11-06T13:35:13Z</dcterms:created>
  <dcterms:modified xsi:type="dcterms:W3CDTF">2023-08-10T11:29:29Z</dcterms:modified>
</cp:coreProperties>
</file>