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981" r:id="rId5"/>
    <p:sldMasterId id="2147483985" r:id="rId6"/>
  </p:sldMasterIdLst>
  <p:notesMasterIdLst>
    <p:notesMasterId r:id="rId20"/>
  </p:notesMasterIdLst>
  <p:handoutMasterIdLst>
    <p:handoutMasterId r:id="rId21"/>
  </p:handoutMasterIdLst>
  <p:sldIdLst>
    <p:sldId id="382" r:id="rId7"/>
    <p:sldId id="558" r:id="rId8"/>
    <p:sldId id="559" r:id="rId9"/>
    <p:sldId id="560" r:id="rId10"/>
    <p:sldId id="561" r:id="rId11"/>
    <p:sldId id="562" r:id="rId12"/>
    <p:sldId id="567" r:id="rId13"/>
    <p:sldId id="563" r:id="rId14"/>
    <p:sldId id="564" r:id="rId15"/>
    <p:sldId id="565" r:id="rId16"/>
    <p:sldId id="568" r:id="rId17"/>
    <p:sldId id="566" r:id="rId18"/>
    <p:sldId id="460" r:id="rId19"/>
  </p:sldIdLst>
  <p:sldSz cx="10160000" cy="5715000"/>
  <p:notesSz cx="6669088" cy="9926638"/>
  <p:defaultTextStyle>
    <a:defPPr>
      <a:defRPr lang="fr-FR"/>
    </a:defPPr>
    <a:lvl1pPr marL="0" algn="l" defTabSz="797174" rtl="0" eaLnBrk="1" latinLnBrk="0" hangingPunct="1">
      <a:defRPr sz="1569" kern="1200">
        <a:solidFill>
          <a:schemeClr val="tx1"/>
        </a:solidFill>
        <a:latin typeface="+mn-lt"/>
        <a:ea typeface="+mn-ea"/>
        <a:cs typeface="+mn-cs"/>
      </a:defRPr>
    </a:lvl1pPr>
    <a:lvl2pPr marL="398587" algn="l" defTabSz="797174" rtl="0" eaLnBrk="1" latinLnBrk="0" hangingPunct="1">
      <a:defRPr sz="1569" kern="1200">
        <a:solidFill>
          <a:schemeClr val="tx1"/>
        </a:solidFill>
        <a:latin typeface="+mn-lt"/>
        <a:ea typeface="+mn-ea"/>
        <a:cs typeface="+mn-cs"/>
      </a:defRPr>
    </a:lvl2pPr>
    <a:lvl3pPr marL="797174" algn="l" defTabSz="797174" rtl="0" eaLnBrk="1" latinLnBrk="0" hangingPunct="1">
      <a:defRPr sz="1569" kern="1200">
        <a:solidFill>
          <a:schemeClr val="tx1"/>
        </a:solidFill>
        <a:latin typeface="+mn-lt"/>
        <a:ea typeface="+mn-ea"/>
        <a:cs typeface="+mn-cs"/>
      </a:defRPr>
    </a:lvl3pPr>
    <a:lvl4pPr marL="1195761" algn="l" defTabSz="797174" rtl="0" eaLnBrk="1" latinLnBrk="0" hangingPunct="1">
      <a:defRPr sz="1569" kern="1200">
        <a:solidFill>
          <a:schemeClr val="tx1"/>
        </a:solidFill>
        <a:latin typeface="+mn-lt"/>
        <a:ea typeface="+mn-ea"/>
        <a:cs typeface="+mn-cs"/>
      </a:defRPr>
    </a:lvl4pPr>
    <a:lvl5pPr marL="1594348" algn="l" defTabSz="797174" rtl="0" eaLnBrk="1" latinLnBrk="0" hangingPunct="1">
      <a:defRPr sz="1569" kern="1200">
        <a:solidFill>
          <a:schemeClr val="tx1"/>
        </a:solidFill>
        <a:latin typeface="+mn-lt"/>
        <a:ea typeface="+mn-ea"/>
        <a:cs typeface="+mn-cs"/>
      </a:defRPr>
    </a:lvl5pPr>
    <a:lvl6pPr marL="1992935" algn="l" defTabSz="797174" rtl="0" eaLnBrk="1" latinLnBrk="0" hangingPunct="1">
      <a:defRPr sz="1569" kern="1200">
        <a:solidFill>
          <a:schemeClr val="tx1"/>
        </a:solidFill>
        <a:latin typeface="+mn-lt"/>
        <a:ea typeface="+mn-ea"/>
        <a:cs typeface="+mn-cs"/>
      </a:defRPr>
    </a:lvl6pPr>
    <a:lvl7pPr marL="2391522" algn="l" defTabSz="797174" rtl="0" eaLnBrk="1" latinLnBrk="0" hangingPunct="1">
      <a:defRPr sz="1569" kern="1200">
        <a:solidFill>
          <a:schemeClr val="tx1"/>
        </a:solidFill>
        <a:latin typeface="+mn-lt"/>
        <a:ea typeface="+mn-ea"/>
        <a:cs typeface="+mn-cs"/>
      </a:defRPr>
    </a:lvl7pPr>
    <a:lvl8pPr marL="2790109" algn="l" defTabSz="797174" rtl="0" eaLnBrk="1" latinLnBrk="0" hangingPunct="1">
      <a:defRPr sz="1569" kern="1200">
        <a:solidFill>
          <a:schemeClr val="tx1"/>
        </a:solidFill>
        <a:latin typeface="+mn-lt"/>
        <a:ea typeface="+mn-ea"/>
        <a:cs typeface="+mn-cs"/>
      </a:defRPr>
    </a:lvl8pPr>
    <a:lvl9pPr marL="3188696" algn="l" defTabSz="797174" rtl="0" eaLnBrk="1" latinLnBrk="0" hangingPunct="1">
      <a:defRPr sz="1569"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2190D22-B9BC-4008-9728-56BE786A10C8}">
          <p14:sldIdLst>
            <p14:sldId id="382"/>
            <p14:sldId id="558"/>
            <p14:sldId id="559"/>
            <p14:sldId id="560"/>
            <p14:sldId id="561"/>
            <p14:sldId id="562"/>
            <p14:sldId id="567"/>
            <p14:sldId id="563"/>
            <p14:sldId id="564"/>
            <p14:sldId id="565"/>
            <p14:sldId id="568"/>
            <p14:sldId id="566"/>
            <p14:sldId id="460"/>
          </p14:sldIdLst>
        </p14:section>
      </p14:sectionLst>
    </p:ext>
    <p:ext uri="{EFAFB233-063F-42B5-8137-9DF3F51BA10A}">
      <p15:sldGuideLst xmlns:p15="http://schemas.microsoft.com/office/powerpoint/2012/main">
        <p15:guide id="1" orient="horz" pos="1800">
          <p15:clr>
            <a:srgbClr val="A4A3A4"/>
          </p15:clr>
        </p15:guide>
        <p15:guide id="2" pos="32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uret Martine" initials="JM" lastIdx="1" clrIdx="0">
    <p:extLst>
      <p:ext uri="{19B8F6BF-5375-455C-9EA6-DF929625EA0E}">
        <p15:presenceInfo xmlns:p15="http://schemas.microsoft.com/office/powerpoint/2012/main" userId="S-1-5-21-335591254-3743126510-2744721249-10417" providerId="AD"/>
      </p:ext>
    </p:extLst>
  </p:cmAuthor>
  <p:cmAuthor id="2" name="Lorfevre Eric" initials="LE" lastIdx="1" clrIdx="1">
    <p:extLst>
      <p:ext uri="{19B8F6BF-5375-455C-9EA6-DF929625EA0E}">
        <p15:presenceInfo xmlns:p15="http://schemas.microsoft.com/office/powerpoint/2012/main" userId="S-1-5-21-335591254-3743126510-2744721249-10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00"/>
    <a:srgbClr val="FF1919"/>
    <a:srgbClr val="FFFFFF"/>
    <a:srgbClr val="7030A0"/>
    <a:srgbClr val="CC3300"/>
    <a:srgbClr val="CCECFF"/>
    <a:srgbClr val="000000"/>
    <a:srgbClr val="FFCC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3" autoAdjust="0"/>
    <p:restoredTop sz="94087" autoAdjust="0"/>
  </p:normalViewPr>
  <p:slideViewPr>
    <p:cSldViewPr snapToGrid="0" snapToObjects="1">
      <p:cViewPr varScale="1">
        <p:scale>
          <a:sx n="80" d="100"/>
          <a:sy n="80" d="100"/>
        </p:scale>
        <p:origin x="632" y="40"/>
      </p:cViewPr>
      <p:guideLst>
        <p:guide orient="horz" pos="1800"/>
        <p:guide pos="320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8336"/>
    </p:cViewPr>
  </p:sorterViewPr>
  <p:notesViewPr>
    <p:cSldViewPr snapToGrid="0" snapToObjects="1">
      <p:cViewPr varScale="1">
        <p:scale>
          <a:sx n="69" d="100"/>
          <a:sy n="69" d="100"/>
        </p:scale>
        <p:origin x="326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A9C34CF8-61D3-4647-84DE-21552641F5DC}" type="datetimeFigureOut">
              <a:rPr lang="fr-FR" smtClean="0"/>
              <a:t>19/09/2023</a:t>
            </a:fld>
            <a:endParaRPr lang="fr-FR"/>
          </a:p>
        </p:txBody>
      </p:sp>
      <p:sp>
        <p:nvSpPr>
          <p:cNvPr id="4" name="Espace réservé du pied de page 3"/>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949E5DE9-8BF2-4758-8CDB-53D1C06EA9A4}" type="slidenum">
              <a:rPr lang="fr-FR" smtClean="0"/>
              <a:t>‹N°›</a:t>
            </a:fld>
            <a:endParaRPr lang="fr-FR"/>
          </a:p>
        </p:txBody>
      </p:sp>
    </p:spTree>
    <p:extLst>
      <p:ext uri="{BB962C8B-B14F-4D97-AF65-F5344CB8AC3E}">
        <p14:creationId xmlns:p14="http://schemas.microsoft.com/office/powerpoint/2010/main" val="227531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31B93242-A1A9-CC43-A2EE-9EE798A2CEAF}" type="datetimeFigureOut">
              <a:rPr lang="fr-FR" smtClean="0"/>
              <a:t>19/09/2023</a:t>
            </a:fld>
            <a:endParaRPr lang="fr-FR"/>
          </a:p>
        </p:txBody>
      </p:sp>
      <p:sp>
        <p:nvSpPr>
          <p:cNvPr id="4" name="Espace réservé de l’image des diapositives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10E462F-C152-3342-BD7F-580EF8FAFC2F}" type="slidenum">
              <a:rPr lang="fr-FR" smtClean="0"/>
              <a:t>‹N°›</a:t>
            </a:fld>
            <a:endParaRPr lang="fr-FR"/>
          </a:p>
        </p:txBody>
      </p:sp>
    </p:spTree>
    <p:extLst>
      <p:ext uri="{BB962C8B-B14F-4D97-AF65-F5344CB8AC3E}">
        <p14:creationId xmlns:p14="http://schemas.microsoft.com/office/powerpoint/2010/main" val="769379439"/>
      </p:ext>
    </p:extLst>
  </p:cSld>
  <p:clrMap bg1="lt1" tx1="dk1" bg2="lt2" tx2="dk2" accent1="accent1" accent2="accent2" accent3="accent3" accent4="accent4" accent5="accent5" accent6="accent6" hlink="hlink" folHlink="folHlink"/>
  <p:notesStyle>
    <a:lvl1pPr marL="0" algn="l" defTabSz="797174" rtl="0" eaLnBrk="1" latinLnBrk="0" hangingPunct="1">
      <a:defRPr sz="1046" kern="1200">
        <a:solidFill>
          <a:schemeClr val="tx1"/>
        </a:solidFill>
        <a:latin typeface="+mn-lt"/>
        <a:ea typeface="+mn-ea"/>
        <a:cs typeface="+mn-cs"/>
      </a:defRPr>
    </a:lvl1pPr>
    <a:lvl2pPr marL="398587" algn="l" defTabSz="797174" rtl="0" eaLnBrk="1" latinLnBrk="0" hangingPunct="1">
      <a:defRPr sz="1046" kern="1200">
        <a:solidFill>
          <a:schemeClr val="tx1"/>
        </a:solidFill>
        <a:latin typeface="+mn-lt"/>
        <a:ea typeface="+mn-ea"/>
        <a:cs typeface="+mn-cs"/>
      </a:defRPr>
    </a:lvl2pPr>
    <a:lvl3pPr marL="797174" algn="l" defTabSz="797174" rtl="0" eaLnBrk="1" latinLnBrk="0" hangingPunct="1">
      <a:defRPr sz="1046" kern="1200">
        <a:solidFill>
          <a:schemeClr val="tx1"/>
        </a:solidFill>
        <a:latin typeface="+mn-lt"/>
        <a:ea typeface="+mn-ea"/>
        <a:cs typeface="+mn-cs"/>
      </a:defRPr>
    </a:lvl3pPr>
    <a:lvl4pPr marL="1195761" algn="l" defTabSz="797174" rtl="0" eaLnBrk="1" latinLnBrk="0" hangingPunct="1">
      <a:defRPr sz="1046" kern="1200">
        <a:solidFill>
          <a:schemeClr val="tx1"/>
        </a:solidFill>
        <a:latin typeface="+mn-lt"/>
        <a:ea typeface="+mn-ea"/>
        <a:cs typeface="+mn-cs"/>
      </a:defRPr>
    </a:lvl4pPr>
    <a:lvl5pPr marL="1594348" algn="l" defTabSz="797174" rtl="0" eaLnBrk="1" latinLnBrk="0" hangingPunct="1">
      <a:defRPr sz="1046" kern="1200">
        <a:solidFill>
          <a:schemeClr val="tx1"/>
        </a:solidFill>
        <a:latin typeface="+mn-lt"/>
        <a:ea typeface="+mn-ea"/>
        <a:cs typeface="+mn-cs"/>
      </a:defRPr>
    </a:lvl5pPr>
    <a:lvl6pPr marL="1992935" algn="l" defTabSz="797174" rtl="0" eaLnBrk="1" latinLnBrk="0" hangingPunct="1">
      <a:defRPr sz="1046" kern="1200">
        <a:solidFill>
          <a:schemeClr val="tx1"/>
        </a:solidFill>
        <a:latin typeface="+mn-lt"/>
        <a:ea typeface="+mn-ea"/>
        <a:cs typeface="+mn-cs"/>
      </a:defRPr>
    </a:lvl6pPr>
    <a:lvl7pPr marL="2391522" algn="l" defTabSz="797174" rtl="0" eaLnBrk="1" latinLnBrk="0" hangingPunct="1">
      <a:defRPr sz="1046" kern="1200">
        <a:solidFill>
          <a:schemeClr val="tx1"/>
        </a:solidFill>
        <a:latin typeface="+mn-lt"/>
        <a:ea typeface="+mn-ea"/>
        <a:cs typeface="+mn-cs"/>
      </a:defRPr>
    </a:lvl7pPr>
    <a:lvl8pPr marL="2790109" algn="l" defTabSz="797174" rtl="0" eaLnBrk="1" latinLnBrk="0" hangingPunct="1">
      <a:defRPr sz="1046" kern="1200">
        <a:solidFill>
          <a:schemeClr val="tx1"/>
        </a:solidFill>
        <a:latin typeface="+mn-lt"/>
        <a:ea typeface="+mn-ea"/>
        <a:cs typeface="+mn-cs"/>
      </a:defRPr>
    </a:lvl8pPr>
    <a:lvl9pPr marL="3188696" algn="l" defTabSz="797174" rtl="0" eaLnBrk="1" latinLnBrk="0" hangingPunct="1">
      <a:defRPr sz="10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10E462F-C152-3342-BD7F-580EF8FAFC2F}" type="slidenum">
              <a:rPr lang="fr-FR" smtClean="0"/>
              <a:t>1</a:t>
            </a:fld>
            <a:endParaRPr lang="fr-FR"/>
          </a:p>
        </p:txBody>
      </p:sp>
    </p:spTree>
    <p:extLst>
      <p:ext uri="{BB962C8B-B14F-4D97-AF65-F5344CB8AC3E}">
        <p14:creationId xmlns:p14="http://schemas.microsoft.com/office/powerpoint/2010/main" val="1440949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e - Bleu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114660" y="607795"/>
            <a:ext cx="5178736" cy="369332"/>
          </a:xfrm>
        </p:spPr>
        <p:txBody>
          <a:bodyPr/>
          <a:lstStyle>
            <a:lvl1pPr>
              <a:defRPr>
                <a:solidFill>
                  <a:schemeClr val="bg1"/>
                </a:solidFill>
              </a:defRPr>
            </a:lvl1pPr>
          </a:lstStyle>
          <a:p>
            <a:r>
              <a:rPr lang="fr-FR" dirty="0" smtClean="0"/>
              <a:t>Sommaire </a:t>
            </a:r>
            <a:endParaRPr lang="fr-FR" dirty="0"/>
          </a:p>
        </p:txBody>
      </p:sp>
      <p:sp>
        <p:nvSpPr>
          <p:cNvPr id="8" name="Sous-titre 2"/>
          <p:cNvSpPr>
            <a:spLocks noGrp="1"/>
          </p:cNvSpPr>
          <p:nvPr>
            <p:ph type="subTitle" idx="14" hasCustomPrompt="1"/>
          </p:nvPr>
        </p:nvSpPr>
        <p:spPr>
          <a:xfrm>
            <a:off x="3114660" y="304427"/>
            <a:ext cx="5178736" cy="265037"/>
          </a:xfrm>
          <a:prstGeom prst="rect">
            <a:avLst/>
          </a:prstGeom>
        </p:spPr>
        <p:txBody>
          <a:bodyPr>
            <a:normAutofit/>
          </a:bodyPr>
          <a:lstStyle>
            <a:lvl1pPr marL="0" indent="0" algn="l">
              <a:buNone/>
              <a:defRPr lang="fr-FR" sz="1100" b="0" kern="1200" baseline="0">
                <a:solidFill>
                  <a:schemeClr val="bg1"/>
                </a:solidFill>
                <a:latin typeface="Arial" charset="0"/>
                <a:ea typeface="Arial" charset="0"/>
                <a:cs typeface="Arial" charset="0"/>
              </a:defRPr>
            </a:lvl1pPr>
            <a:lvl2pPr marL="507995" indent="0" algn="ctr">
              <a:buNone/>
              <a:defRPr sz="2222"/>
            </a:lvl2pPr>
            <a:lvl3pPr marL="1015990" indent="0" algn="ctr">
              <a:buNone/>
              <a:defRPr sz="2000"/>
            </a:lvl3pPr>
            <a:lvl4pPr marL="1523985" indent="0" algn="ctr">
              <a:buNone/>
              <a:defRPr sz="1778"/>
            </a:lvl4pPr>
            <a:lvl5pPr marL="2031980" indent="0" algn="ctr">
              <a:buNone/>
              <a:defRPr sz="1778"/>
            </a:lvl5pPr>
            <a:lvl6pPr marL="2539975" indent="0" algn="ctr">
              <a:buNone/>
              <a:defRPr sz="1778"/>
            </a:lvl6pPr>
            <a:lvl7pPr marL="3047970" indent="0" algn="ctr">
              <a:buNone/>
              <a:defRPr sz="1778"/>
            </a:lvl7pPr>
            <a:lvl8pPr marL="3555964" indent="0" algn="ctr">
              <a:buNone/>
              <a:defRPr sz="1778"/>
            </a:lvl8pPr>
            <a:lvl9pPr marL="4063959" indent="0" algn="ctr">
              <a:buNone/>
              <a:defRPr sz="1778"/>
            </a:lvl9pPr>
          </a:lstStyle>
          <a:p>
            <a:r>
              <a:rPr lang="fr-FR" dirty="0"/>
              <a:t>INDIQUEZ L’OBJET DE LA PRESENTATION - DATE</a:t>
            </a:r>
          </a:p>
        </p:txBody>
      </p:sp>
      <p:sp>
        <p:nvSpPr>
          <p:cNvPr id="11" name="Espace réservé du contenu 2"/>
          <p:cNvSpPr>
            <a:spLocks noGrp="1"/>
          </p:cNvSpPr>
          <p:nvPr>
            <p:ph idx="16"/>
          </p:nvPr>
        </p:nvSpPr>
        <p:spPr>
          <a:xfrm>
            <a:off x="3114668" y="1201485"/>
            <a:ext cx="6768203" cy="39753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numéro de diapositive 5"/>
          <p:cNvSpPr>
            <a:spLocks noGrp="1"/>
          </p:cNvSpPr>
          <p:nvPr>
            <p:ph type="sldNum" sz="quarter" idx="4"/>
          </p:nvPr>
        </p:nvSpPr>
        <p:spPr>
          <a:xfrm>
            <a:off x="9090218" y="5379247"/>
            <a:ext cx="371886" cy="303212"/>
          </a:xfrm>
          <a:prstGeom prst="rect">
            <a:avLst/>
          </a:prstGeom>
        </p:spPr>
        <p:txBody>
          <a:bodyPr vert="horz" lIns="91440" tIns="45720" rIns="91440" bIns="45720" rtlCol="0" anchor="ctr"/>
          <a:lstStyle>
            <a:lvl1pPr algn="ctr">
              <a:defRPr sz="600">
                <a:solidFill>
                  <a:srgbClr val="002060"/>
                </a:solidFill>
                <a:latin typeface="Arial" charset="0"/>
                <a:ea typeface="Arial" charset="0"/>
                <a:cs typeface="Arial" charset="0"/>
              </a:defRPr>
            </a:lvl1pPr>
          </a:lstStyle>
          <a:p>
            <a:fld id="{EB81167D-292E-8142-ABF3-3BDF0609D345}" type="slidenum">
              <a:rPr lang="fr-FR" smtClean="0"/>
              <a:pPr/>
              <a:t>‹N°›</a:t>
            </a:fld>
            <a:endParaRPr lang="fr-FR" dirty="0"/>
          </a:p>
        </p:txBody>
      </p:sp>
      <p:sp>
        <p:nvSpPr>
          <p:cNvPr id="7" name="Espace réservé du pied de page 2"/>
          <p:cNvSpPr>
            <a:spLocks noGrp="1"/>
          </p:cNvSpPr>
          <p:nvPr>
            <p:ph type="ftr" sz="quarter" idx="3"/>
          </p:nvPr>
        </p:nvSpPr>
        <p:spPr>
          <a:xfrm>
            <a:off x="32789" y="5484813"/>
            <a:ext cx="3687156" cy="265983"/>
          </a:xfrm>
          <a:prstGeom prst="rect">
            <a:avLst/>
          </a:prstGeom>
        </p:spPr>
        <p:txBody>
          <a:bodyPr vert="horz" lIns="91440" tIns="45720" rIns="91440" bIns="45720" rtlCol="0" anchor="ctr"/>
          <a:lstStyle>
            <a:lvl1pPr algn="ctr">
              <a:defRPr sz="1200">
                <a:solidFill>
                  <a:schemeClr val="accent1">
                    <a:lumMod val="75000"/>
                  </a:schemeClr>
                </a:solidFill>
              </a:defRPr>
            </a:lvl1pPr>
          </a:lstStyle>
          <a:p>
            <a:r>
              <a:rPr lang="fr-FR" dirty="0" smtClean="0"/>
              <a:t>SVOM SYSTEM CDR – 2020 06 29 to 2020 07 </a:t>
            </a:r>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onn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18984" y="516300"/>
            <a:ext cx="9481183" cy="424732"/>
          </a:xfrm>
        </p:spPr>
        <p:txBody>
          <a:bodyPr/>
          <a:lstStyle/>
          <a:p>
            <a:r>
              <a:rPr lang="fr-FR" smtClean="0"/>
              <a:t>Cliquez et modifiez le titre</a:t>
            </a:r>
            <a:endParaRPr lang="fr-FR"/>
          </a:p>
        </p:txBody>
      </p:sp>
      <p:sp>
        <p:nvSpPr>
          <p:cNvPr id="6" name="Espace réservé du numéro de diapositive 5"/>
          <p:cNvSpPr>
            <a:spLocks noGrp="1"/>
          </p:cNvSpPr>
          <p:nvPr>
            <p:ph type="sldNum" sz="quarter" idx="12"/>
          </p:nvPr>
        </p:nvSpPr>
        <p:spPr/>
        <p:txBody>
          <a:bodyPr/>
          <a:lstStyle/>
          <a:p>
            <a:fld id="{62B8EFC2-1E6F-E543-8F2B-2782CBB9317F}" type="slidenum">
              <a:rPr lang="fr-FR" smtClean="0"/>
              <a:t>‹N°›</a:t>
            </a:fld>
            <a:endParaRPr lang="fr-FR"/>
          </a:p>
        </p:txBody>
      </p:sp>
      <p:sp>
        <p:nvSpPr>
          <p:cNvPr id="9" name="Espace réservé du contenu 2"/>
          <p:cNvSpPr>
            <a:spLocks noGrp="1"/>
          </p:cNvSpPr>
          <p:nvPr>
            <p:ph idx="15"/>
          </p:nvPr>
        </p:nvSpPr>
        <p:spPr>
          <a:xfrm>
            <a:off x="318978" y="1201738"/>
            <a:ext cx="4586273" cy="1190069"/>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11" name="Espace réservé du contenu 2"/>
          <p:cNvSpPr>
            <a:spLocks noGrp="1"/>
          </p:cNvSpPr>
          <p:nvPr>
            <p:ph idx="16"/>
          </p:nvPr>
        </p:nvSpPr>
        <p:spPr>
          <a:xfrm>
            <a:off x="5296590" y="1201738"/>
            <a:ext cx="4503577" cy="1190069"/>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281040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exte - Bleu 2">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0446" y="190710"/>
            <a:ext cx="6949830" cy="369332"/>
          </a:xfrm>
        </p:spPr>
        <p:txBody>
          <a:bodyPr/>
          <a:lstStyle>
            <a:lvl1pPr algn="ctr">
              <a:defRPr>
                <a:solidFill>
                  <a:schemeClr val="bg1"/>
                </a:solidFill>
              </a:defRPr>
            </a:lvl1pPr>
          </a:lstStyle>
          <a:p>
            <a:r>
              <a:rPr lang="fr-FR" dirty="0"/>
              <a:t>Cliquez et modifiez le titre</a:t>
            </a:r>
          </a:p>
        </p:txBody>
      </p:sp>
      <p:sp>
        <p:nvSpPr>
          <p:cNvPr id="11" name="Espace réservé du contenu 2"/>
          <p:cNvSpPr>
            <a:spLocks noGrp="1"/>
          </p:cNvSpPr>
          <p:nvPr>
            <p:ph idx="16"/>
          </p:nvPr>
        </p:nvSpPr>
        <p:spPr>
          <a:xfrm>
            <a:off x="318979" y="756228"/>
            <a:ext cx="9563887" cy="442061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numéro de diapositive 5"/>
          <p:cNvSpPr>
            <a:spLocks noGrp="1"/>
          </p:cNvSpPr>
          <p:nvPr>
            <p:ph type="sldNum" sz="quarter" idx="4"/>
          </p:nvPr>
        </p:nvSpPr>
        <p:spPr>
          <a:xfrm>
            <a:off x="9206754" y="5343387"/>
            <a:ext cx="371886" cy="303212"/>
          </a:xfrm>
          <a:prstGeom prst="rect">
            <a:avLst/>
          </a:prstGeom>
        </p:spPr>
        <p:txBody>
          <a:bodyPr vert="horz" lIns="91440" tIns="45720" rIns="91440" bIns="45720" rtlCol="0" anchor="ctr"/>
          <a:lstStyle>
            <a:lvl1pPr algn="ctr">
              <a:defRPr sz="500">
                <a:solidFill>
                  <a:srgbClr val="002060"/>
                </a:solidFill>
                <a:latin typeface="Arial" charset="0"/>
                <a:ea typeface="Arial" charset="0"/>
                <a:cs typeface="Arial" charset="0"/>
              </a:defRPr>
            </a:lvl1pPr>
          </a:lstStyle>
          <a:p>
            <a:fld id="{EB81167D-292E-8142-ABF3-3BDF0609D345}" type="slidenum">
              <a:rPr lang="fr-FR" smtClean="0"/>
              <a:pPr/>
              <a:t>‹N°›</a:t>
            </a:fld>
            <a:endParaRPr lang="fr-FR" dirty="0"/>
          </a:p>
        </p:txBody>
      </p:sp>
      <p:pic>
        <p:nvPicPr>
          <p:cNvPr id="7"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4822" y="85742"/>
            <a:ext cx="651394" cy="39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space réservé du pied de page 4"/>
          <p:cNvSpPr>
            <a:spLocks noGrp="1"/>
          </p:cNvSpPr>
          <p:nvPr>
            <p:ph type="ftr" sz="quarter" idx="3"/>
          </p:nvPr>
        </p:nvSpPr>
        <p:spPr>
          <a:xfrm>
            <a:off x="32789" y="5484813"/>
            <a:ext cx="3988878" cy="265983"/>
          </a:xfrm>
        </p:spPr>
        <p:txBody>
          <a:bodyPr/>
          <a:lstStyle>
            <a:lvl1pPr>
              <a:defRPr>
                <a:solidFill>
                  <a:srgbClr val="0070C0"/>
                </a:solidFill>
              </a:defRPr>
            </a:lvl1pPr>
          </a:lstStyle>
          <a:p>
            <a:pPr algn="l"/>
            <a:r>
              <a:rPr lang="en-US" sz="800" dirty="0" smtClean="0"/>
              <a:t>In Flight Commissioning - Regular Joint Synthesis Meeting– 2022, June 21</a:t>
            </a:r>
            <a:r>
              <a:rPr lang="en-US" sz="800" baseline="30000" dirty="0" smtClean="0"/>
              <a:t>st</a:t>
            </a:r>
            <a:endParaRPr lang="en-US" sz="800" dirty="0" smtClean="0"/>
          </a:p>
        </p:txBody>
      </p:sp>
    </p:spTree>
    <p:extLst>
      <p:ext uri="{BB962C8B-B14F-4D97-AF65-F5344CB8AC3E}">
        <p14:creationId xmlns:p14="http://schemas.microsoft.com/office/powerpoint/2010/main" val="234368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0791" y="544000"/>
            <a:ext cx="8749709" cy="369332"/>
          </a:xfrm>
        </p:spPr>
        <p:txBody>
          <a:bodyPr/>
          <a:lstStyle/>
          <a:p>
            <a:r>
              <a:rPr lang="fr-FR" dirty="0"/>
              <a:t>Cliquez et modifiez le titre</a:t>
            </a:r>
          </a:p>
        </p:txBody>
      </p:sp>
      <p:sp>
        <p:nvSpPr>
          <p:cNvPr id="8" name="Sous-titre 2"/>
          <p:cNvSpPr>
            <a:spLocks noGrp="1"/>
          </p:cNvSpPr>
          <p:nvPr>
            <p:ph type="subTitle" idx="14" hasCustomPrompt="1"/>
          </p:nvPr>
        </p:nvSpPr>
        <p:spPr>
          <a:xfrm>
            <a:off x="330791" y="251261"/>
            <a:ext cx="7962604" cy="265037"/>
          </a:xfrm>
          <a:prstGeom prst="rect">
            <a:avLst/>
          </a:prstGeom>
        </p:spPr>
        <p:txBody>
          <a:bodyPr>
            <a:normAutofit/>
          </a:bodyPr>
          <a:lstStyle>
            <a:lvl1pPr marL="0" indent="0" algn="l">
              <a:buNone/>
              <a:defRPr lang="fr-FR" sz="1100" b="0" kern="1200" baseline="0">
                <a:solidFill>
                  <a:srgbClr val="002060"/>
                </a:solidFill>
                <a:latin typeface="Arial" charset="0"/>
                <a:ea typeface="Arial" charset="0"/>
                <a:cs typeface="Arial" charset="0"/>
              </a:defRPr>
            </a:lvl1pPr>
            <a:lvl2pPr marL="507995" indent="0" algn="ctr">
              <a:buNone/>
              <a:defRPr sz="2222"/>
            </a:lvl2pPr>
            <a:lvl3pPr marL="1015990" indent="0" algn="ctr">
              <a:buNone/>
              <a:defRPr sz="2000"/>
            </a:lvl3pPr>
            <a:lvl4pPr marL="1523985" indent="0" algn="ctr">
              <a:buNone/>
              <a:defRPr sz="1778"/>
            </a:lvl4pPr>
            <a:lvl5pPr marL="2031980" indent="0" algn="ctr">
              <a:buNone/>
              <a:defRPr sz="1778"/>
            </a:lvl5pPr>
            <a:lvl6pPr marL="2539975" indent="0" algn="ctr">
              <a:buNone/>
              <a:defRPr sz="1778"/>
            </a:lvl6pPr>
            <a:lvl7pPr marL="3047970" indent="0" algn="ctr">
              <a:buNone/>
              <a:defRPr sz="1778"/>
            </a:lvl7pPr>
            <a:lvl8pPr marL="3555964" indent="0" algn="ctr">
              <a:buNone/>
              <a:defRPr sz="1778"/>
            </a:lvl8pPr>
            <a:lvl9pPr marL="4063959" indent="0" algn="ctr">
              <a:buNone/>
              <a:defRPr sz="1778"/>
            </a:lvl9pPr>
          </a:lstStyle>
          <a:p>
            <a:r>
              <a:rPr lang="fr-FR" dirty="0"/>
              <a:t>INDIQUEZ L’OBJET DE LA PRESENTATION - DATE</a:t>
            </a:r>
          </a:p>
        </p:txBody>
      </p:sp>
      <p:sp>
        <p:nvSpPr>
          <p:cNvPr id="9" name="Espace réservé du contenu 8"/>
          <p:cNvSpPr>
            <a:spLocks noGrp="1"/>
          </p:cNvSpPr>
          <p:nvPr>
            <p:ph sz="quarter" idx="15"/>
          </p:nvPr>
        </p:nvSpPr>
        <p:spPr>
          <a:xfrm>
            <a:off x="331612" y="1206500"/>
            <a:ext cx="9209267" cy="3971556"/>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5"/>
          <p:cNvSpPr>
            <a:spLocks noGrp="1"/>
          </p:cNvSpPr>
          <p:nvPr>
            <p:ph type="sldNum" sz="quarter" idx="4"/>
          </p:nvPr>
        </p:nvSpPr>
        <p:spPr>
          <a:xfrm>
            <a:off x="9188827" y="5343387"/>
            <a:ext cx="371886" cy="303212"/>
          </a:xfrm>
          <a:prstGeom prst="rect">
            <a:avLst/>
          </a:prstGeom>
        </p:spPr>
        <p:txBody>
          <a:bodyPr vert="horz" lIns="91440" tIns="45720" rIns="91440" bIns="45720" rtlCol="0" anchor="ctr"/>
          <a:lstStyle>
            <a:lvl1pPr algn="ctr">
              <a:defRPr sz="600">
                <a:solidFill>
                  <a:srgbClr val="002060"/>
                </a:solidFill>
                <a:latin typeface="Arial" charset="0"/>
                <a:ea typeface="Arial" charset="0"/>
                <a:cs typeface="Arial" charset="0"/>
              </a:defRPr>
            </a:lvl1pPr>
          </a:lstStyle>
          <a:p>
            <a:fld id="{EB81167D-292E-8142-ABF3-3BDF0609D345}" type="slidenum">
              <a:rPr lang="fr-FR" smtClean="0"/>
              <a:pPr/>
              <a:t>‹N°›</a:t>
            </a:fld>
            <a:endParaRPr lang="fr-FR" dirty="0"/>
          </a:p>
        </p:txBody>
      </p:sp>
    </p:spTree>
    <p:extLst>
      <p:ext uri="{BB962C8B-B14F-4D97-AF65-F5344CB8AC3E}">
        <p14:creationId xmlns:p14="http://schemas.microsoft.com/office/powerpoint/2010/main" val="172916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NES - couv institutionnel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270000" y="2344253"/>
            <a:ext cx="7620000" cy="369332"/>
          </a:xfrm>
        </p:spPr>
        <p:txBody>
          <a:bodyPr anchor="ctr" anchorCtr="0">
            <a:spAutoFit/>
          </a:bodyPr>
          <a:lstStyle>
            <a:lvl1pPr algn="ctr">
              <a:defRPr lang="fr-FR" sz="2000" b="1" i="0" kern="1200" dirty="0">
                <a:solidFill>
                  <a:schemeClr val="bg1"/>
                </a:solidFill>
                <a:latin typeface="Arial Black" charset="0"/>
                <a:ea typeface="Arial Black" charset="0"/>
                <a:cs typeface="Arial Black" charset="0"/>
              </a:defRPr>
            </a:lvl1pPr>
          </a:lstStyle>
          <a:p>
            <a:r>
              <a:rPr lang="fr-FR" dirty="0"/>
              <a:t>CLIQUEZ ET MODIFIEZ LE TITRE</a:t>
            </a:r>
          </a:p>
        </p:txBody>
      </p:sp>
      <p:sp>
        <p:nvSpPr>
          <p:cNvPr id="3" name="Sous-titre 2"/>
          <p:cNvSpPr>
            <a:spLocks noGrp="1"/>
          </p:cNvSpPr>
          <p:nvPr>
            <p:ph type="subTitle" idx="1" hasCustomPrompt="1"/>
          </p:nvPr>
        </p:nvSpPr>
        <p:spPr>
          <a:xfrm>
            <a:off x="1373909" y="2855221"/>
            <a:ext cx="7620000" cy="400110"/>
          </a:xfrm>
        </p:spPr>
        <p:txBody>
          <a:bodyPr>
            <a:spAutoFit/>
          </a:bodyPr>
          <a:lstStyle>
            <a:lvl1pPr marL="0" indent="0" algn="ctr">
              <a:buNone/>
              <a:defRPr lang="fr-FR" sz="2000" b="1" i="0" kern="1200" dirty="0">
                <a:solidFill>
                  <a:srgbClr val="00B0F0"/>
                </a:solidFill>
                <a:latin typeface="Arial Black" charset="0"/>
                <a:ea typeface="Arial Black" charset="0"/>
                <a:cs typeface="Arial Black" charset="0"/>
              </a:defRPr>
            </a:lvl1pPr>
            <a:lvl2pPr marL="507995" indent="0" algn="ctr">
              <a:buNone/>
              <a:defRPr sz="2222"/>
            </a:lvl2pPr>
            <a:lvl3pPr marL="1015990" indent="0" algn="ctr">
              <a:buNone/>
              <a:defRPr sz="2000"/>
            </a:lvl3pPr>
            <a:lvl4pPr marL="1523985" indent="0" algn="ctr">
              <a:buNone/>
              <a:defRPr sz="1778"/>
            </a:lvl4pPr>
            <a:lvl5pPr marL="2031980" indent="0" algn="ctr">
              <a:buNone/>
              <a:defRPr sz="1778"/>
            </a:lvl5pPr>
            <a:lvl6pPr marL="2539975" indent="0" algn="ctr">
              <a:buNone/>
              <a:defRPr sz="1778"/>
            </a:lvl6pPr>
            <a:lvl7pPr marL="3047970" indent="0" algn="ctr">
              <a:buNone/>
              <a:defRPr sz="1778"/>
            </a:lvl7pPr>
            <a:lvl8pPr marL="3555964" indent="0" algn="ctr">
              <a:buNone/>
              <a:defRPr sz="1778"/>
            </a:lvl8pPr>
            <a:lvl9pPr marL="4063959" indent="0" algn="ctr">
              <a:buNone/>
              <a:defRPr sz="1778"/>
            </a:lvl9pPr>
          </a:lstStyle>
          <a:p>
            <a:r>
              <a:rPr lang="fr-FR" dirty="0"/>
              <a:t>CLIQUEZ POUR MODIFIER LE TITRE 2</a:t>
            </a:r>
          </a:p>
        </p:txBody>
      </p:sp>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4800" y="4698873"/>
            <a:ext cx="2190613" cy="863727"/>
          </a:xfrm>
          <a:prstGeom prst="rect">
            <a:avLst/>
          </a:prstGeom>
        </p:spPr>
      </p:pic>
      <p:pic>
        <p:nvPicPr>
          <p:cNvPr id="9"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7" y="4020457"/>
            <a:ext cx="2162677" cy="12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D:\Utilisateurs\jaubertj\Documents\PROJETS\SVOM\Divers\SVOM_2015_Illustre_A_1920x1393_mini.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2003" y="244787"/>
            <a:ext cx="2270482" cy="164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7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emerciem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Espace réservé du contenu 2"/>
          <p:cNvSpPr>
            <a:spLocks noGrp="1"/>
          </p:cNvSpPr>
          <p:nvPr>
            <p:ph idx="16" hasCustomPrompt="1"/>
          </p:nvPr>
        </p:nvSpPr>
        <p:spPr>
          <a:xfrm>
            <a:off x="318979" y="781237"/>
            <a:ext cx="9563887" cy="4395603"/>
          </a:xfrm>
          <a:prstGeom prst="rect">
            <a:avLst/>
          </a:prstGeom>
        </p:spPr>
        <p:txBody>
          <a:bodyPr>
            <a:noAutofit/>
          </a:bodyPr>
          <a:lstStyle>
            <a:lvl1pPr algn="ctr">
              <a:defRPr sz="1667">
                <a:solidFill>
                  <a:schemeClr val="bg1"/>
                </a:solidFill>
              </a:defRPr>
            </a:lvl1pPr>
            <a:lvl2pPr marL="121661" indent="0">
              <a:buNone/>
              <a:defRPr baseline="0">
                <a:solidFill>
                  <a:schemeClr val="bg1"/>
                </a:solidFill>
              </a:defRPr>
            </a:lvl2pPr>
            <a:lvl3pPr>
              <a:defRPr>
                <a:solidFill>
                  <a:schemeClr val="bg1"/>
                </a:solidFill>
              </a:defRPr>
            </a:lvl3pPr>
          </a:lstStyle>
          <a:p>
            <a:pPr lvl="0"/>
            <a:r>
              <a:rPr lang="fr-FR" dirty="0"/>
              <a:t>REMERCIEMENTS</a:t>
            </a:r>
          </a:p>
          <a:p>
            <a:pPr lvl="1"/>
            <a:r>
              <a:rPr lang="fr-FR" dirty="0"/>
              <a:t>Cliquez pour modifier les styles du texte du masque</a:t>
            </a:r>
          </a:p>
        </p:txBody>
      </p:sp>
      <p:sp>
        <p:nvSpPr>
          <p:cNvPr id="7" name="Espace réservé du numéro de diapositive 5"/>
          <p:cNvSpPr>
            <a:spLocks noGrp="1"/>
          </p:cNvSpPr>
          <p:nvPr>
            <p:ph type="sldNum" sz="quarter" idx="4"/>
          </p:nvPr>
        </p:nvSpPr>
        <p:spPr>
          <a:xfrm>
            <a:off x="9208306" y="5329202"/>
            <a:ext cx="398781" cy="303212"/>
          </a:xfrm>
          <a:prstGeom prst="rect">
            <a:avLst/>
          </a:prstGeom>
        </p:spPr>
        <p:txBody>
          <a:bodyPr vert="horz" lIns="91440" tIns="45720" rIns="91440" bIns="45720" rtlCol="0" anchor="ctr"/>
          <a:lstStyle>
            <a:lvl1pPr algn="ctr">
              <a:defRPr sz="556">
                <a:solidFill>
                  <a:srgbClr val="002060"/>
                </a:solidFill>
                <a:latin typeface="Arial" charset="0"/>
                <a:ea typeface="Arial" charset="0"/>
                <a:cs typeface="Arial" charset="0"/>
              </a:defRPr>
            </a:lvl1pPr>
          </a:lstStyle>
          <a:p>
            <a:fld id="{EB81167D-292E-8142-ABF3-3BDF0609D345}" type="slidenum">
              <a:rPr lang="fr-FR" smtClean="0"/>
              <a:pPr/>
              <a:t>‹N°›</a:t>
            </a:fld>
            <a:endParaRPr lang="fr-FR" dirty="0"/>
          </a:p>
        </p:txBody>
      </p:sp>
      <p:pic>
        <p:nvPicPr>
          <p:cNvPr id="4" name="Picture 1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44821" y="85742"/>
            <a:ext cx="723035" cy="35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pied de page 4"/>
          <p:cNvSpPr>
            <a:spLocks noGrp="1"/>
          </p:cNvSpPr>
          <p:nvPr>
            <p:ph type="ftr" sz="quarter" idx="3"/>
          </p:nvPr>
        </p:nvSpPr>
        <p:spPr>
          <a:xfrm>
            <a:off x="32789" y="5484813"/>
            <a:ext cx="3988878" cy="265983"/>
          </a:xfrm>
        </p:spPr>
        <p:txBody>
          <a:bodyPr/>
          <a:lstStyle>
            <a:lvl1pPr>
              <a:defRPr>
                <a:solidFill>
                  <a:srgbClr val="0070C0"/>
                </a:solidFill>
              </a:defRPr>
            </a:lvl1pPr>
          </a:lstStyle>
          <a:p>
            <a:pPr algn="l"/>
            <a:r>
              <a:rPr lang="en-US" sz="800" dirty="0" smtClean="0"/>
              <a:t>In Flight Commissioning - Regular Joint Synthesis Meeting– 2022, June 21</a:t>
            </a:r>
            <a:r>
              <a:rPr lang="en-US" sz="800" baseline="30000" dirty="0" smtClean="0"/>
              <a:t>st</a:t>
            </a:r>
            <a:endParaRPr lang="en-US" sz="800" dirty="0" smtClean="0"/>
          </a:p>
        </p:txBody>
      </p:sp>
    </p:spTree>
    <p:extLst>
      <p:ext uri="{BB962C8B-B14F-4D97-AF65-F5344CB8AC3E}">
        <p14:creationId xmlns:p14="http://schemas.microsoft.com/office/powerpoint/2010/main" val="124741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NES - couv institutionnel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270000" y="2161360"/>
            <a:ext cx="7620000" cy="286232"/>
          </a:xfrm>
        </p:spPr>
        <p:txBody>
          <a:bodyPr anchor="ctr" anchorCtr="0">
            <a:spAutoFit/>
          </a:bodyPr>
          <a:lstStyle>
            <a:lvl1pPr algn="ctr">
              <a:defRPr lang="fr-FR" sz="1400" b="1" i="0" kern="1200" dirty="0">
                <a:solidFill>
                  <a:schemeClr val="bg1"/>
                </a:solidFill>
                <a:latin typeface="Arial Black" charset="0"/>
                <a:ea typeface="Arial Black" charset="0"/>
                <a:cs typeface="Arial Black" charset="0"/>
              </a:defRPr>
            </a:lvl1pPr>
          </a:lstStyle>
          <a:p>
            <a:r>
              <a:rPr lang="fr-FR" dirty="0" smtClean="0"/>
              <a:t>CLIQUEZ ET MODIFIEZ LE TITRE</a:t>
            </a:r>
            <a:endParaRPr lang="fr-FR" dirty="0"/>
          </a:p>
        </p:txBody>
      </p:sp>
      <p:sp>
        <p:nvSpPr>
          <p:cNvPr id="3" name="Sous-titre 2"/>
          <p:cNvSpPr>
            <a:spLocks noGrp="1"/>
          </p:cNvSpPr>
          <p:nvPr>
            <p:ph type="subTitle" idx="1" hasCustomPrompt="1"/>
          </p:nvPr>
        </p:nvSpPr>
        <p:spPr>
          <a:xfrm>
            <a:off x="1270000" y="2461446"/>
            <a:ext cx="7620000" cy="400110"/>
          </a:xfrm>
        </p:spPr>
        <p:txBody>
          <a:bodyPr>
            <a:spAutoFit/>
          </a:bodyPr>
          <a:lstStyle>
            <a:lvl1pPr marL="0" indent="0" algn="ctr">
              <a:buNone/>
              <a:defRPr lang="fr-FR" sz="2000" b="1" i="0" kern="1200" dirty="0">
                <a:solidFill>
                  <a:srgbClr val="00B0F0"/>
                </a:solidFill>
                <a:latin typeface="Arial Black" charset="0"/>
                <a:ea typeface="Arial Black" charset="0"/>
                <a:cs typeface="Arial Blac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CLIQUEZ POUR MODIFIER LE TITRE 2</a:t>
            </a:r>
            <a:endParaRPr lang="fr-FR" dirty="0"/>
          </a:p>
        </p:txBody>
      </p:sp>
      <p:sp>
        <p:nvSpPr>
          <p:cNvPr id="9" name="Espace réservé du contenu 2"/>
          <p:cNvSpPr>
            <a:spLocks noGrp="1"/>
          </p:cNvSpPr>
          <p:nvPr>
            <p:ph idx="10"/>
          </p:nvPr>
        </p:nvSpPr>
        <p:spPr>
          <a:xfrm>
            <a:off x="1270000" y="2830781"/>
            <a:ext cx="7620000" cy="480459"/>
          </a:xfrm>
        </p:spPr>
        <p:txBody>
          <a:bodyPr/>
          <a:lstStyle>
            <a:lvl1pPr>
              <a:lnSpc>
                <a:spcPct val="100000"/>
              </a:lnSpc>
              <a:defRPr/>
            </a:lvl1pPr>
            <a:lvl2pPr>
              <a:lnSpc>
                <a:spcPct val="100000"/>
              </a:lnSpc>
              <a:spcBef>
                <a:spcPts val="0"/>
              </a:spcBef>
              <a:defRPr/>
            </a:lvl2pPr>
          </a:lstStyle>
          <a:p>
            <a:pPr lvl="0"/>
            <a:r>
              <a:rPr lang="fr-FR" smtClean="0"/>
              <a:t>Modifiez les styles du texte du masque</a:t>
            </a:r>
          </a:p>
          <a:p>
            <a:pPr lvl="1"/>
            <a:r>
              <a:rPr lang="fr-FR" smtClean="0"/>
              <a:t>Deuxième niveau</a:t>
            </a:r>
          </a:p>
        </p:txBody>
      </p:sp>
    </p:spTree>
    <p:extLst>
      <p:ext uri="{BB962C8B-B14F-4D97-AF65-F5344CB8AC3E}">
        <p14:creationId xmlns:p14="http://schemas.microsoft.com/office/powerpoint/2010/main" val="45601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NES - couv proje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270000" y="2161360"/>
            <a:ext cx="7620000" cy="286232"/>
          </a:xfrm>
        </p:spPr>
        <p:txBody>
          <a:bodyPr anchor="ctr" anchorCtr="0">
            <a:spAutoFit/>
          </a:bodyPr>
          <a:lstStyle>
            <a:lvl1pPr algn="ctr">
              <a:defRPr lang="fr-FR" sz="1400" b="1" i="0" kern="1200" dirty="0">
                <a:solidFill>
                  <a:schemeClr val="bg1"/>
                </a:solidFill>
                <a:latin typeface="Arial Black" charset="0"/>
                <a:ea typeface="Arial Black" charset="0"/>
                <a:cs typeface="Arial Black" charset="0"/>
              </a:defRPr>
            </a:lvl1pPr>
          </a:lstStyle>
          <a:p>
            <a:r>
              <a:rPr lang="fr-FR" dirty="0" smtClean="0"/>
              <a:t>CLIQUEZ ET MODIFIEZ LE TITRE</a:t>
            </a:r>
            <a:endParaRPr lang="fr-FR" dirty="0"/>
          </a:p>
        </p:txBody>
      </p:sp>
      <p:sp>
        <p:nvSpPr>
          <p:cNvPr id="3" name="Sous-titre 2"/>
          <p:cNvSpPr>
            <a:spLocks noGrp="1"/>
          </p:cNvSpPr>
          <p:nvPr>
            <p:ph type="subTitle" idx="1" hasCustomPrompt="1"/>
          </p:nvPr>
        </p:nvSpPr>
        <p:spPr>
          <a:xfrm>
            <a:off x="1270000" y="2461446"/>
            <a:ext cx="7620000" cy="400110"/>
          </a:xfrm>
        </p:spPr>
        <p:txBody>
          <a:bodyPr>
            <a:spAutoFit/>
          </a:bodyPr>
          <a:lstStyle>
            <a:lvl1pPr marL="0" indent="0" algn="ctr">
              <a:buNone/>
              <a:defRPr lang="fr-FR" sz="2000" b="1" i="0" kern="1200" dirty="0">
                <a:solidFill>
                  <a:srgbClr val="00B0F0"/>
                </a:solidFill>
                <a:latin typeface="Arial Black" charset="0"/>
                <a:ea typeface="Arial Black" charset="0"/>
                <a:cs typeface="Arial Blac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CLIQUEZ POUR MODIFIER LE TITRE 2</a:t>
            </a:r>
            <a:endParaRPr lang="fr-FR" dirty="0"/>
          </a:p>
        </p:txBody>
      </p:sp>
      <p:sp>
        <p:nvSpPr>
          <p:cNvPr id="9" name="Espace réservé du contenu 2"/>
          <p:cNvSpPr>
            <a:spLocks noGrp="1"/>
          </p:cNvSpPr>
          <p:nvPr>
            <p:ph idx="10"/>
          </p:nvPr>
        </p:nvSpPr>
        <p:spPr>
          <a:xfrm>
            <a:off x="1270000" y="2830781"/>
            <a:ext cx="7620000" cy="480459"/>
          </a:xfrm>
        </p:spPr>
        <p:txBody>
          <a:bodyPr/>
          <a:lstStyle>
            <a:lvl1pPr>
              <a:lnSpc>
                <a:spcPct val="100000"/>
              </a:lnSpc>
              <a:defRPr/>
            </a:lvl1pPr>
            <a:lvl2pPr>
              <a:lnSpc>
                <a:spcPct val="100000"/>
              </a:lnSpc>
              <a:spcBef>
                <a:spcPts val="0"/>
              </a:spcBef>
              <a:defRPr/>
            </a:lvl2pPr>
          </a:lstStyle>
          <a:p>
            <a:pPr lvl="0"/>
            <a:r>
              <a:rPr lang="fr-FR" smtClean="0"/>
              <a:t>Modifiez les styles du texte du masque</a:t>
            </a:r>
          </a:p>
          <a:p>
            <a:pPr lvl="1"/>
            <a:r>
              <a:rPr lang="fr-FR" smtClean="0"/>
              <a:t>Deuxième niveau</a:t>
            </a:r>
          </a:p>
        </p:txBody>
      </p:sp>
    </p:spTree>
    <p:extLst>
      <p:ext uri="{BB962C8B-B14F-4D97-AF65-F5344CB8AC3E}">
        <p14:creationId xmlns:p14="http://schemas.microsoft.com/office/powerpoint/2010/main" val="598005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a:xfrm>
            <a:off x="330791" y="516300"/>
            <a:ext cx="9469376" cy="424732"/>
          </a:xfrm>
        </p:spPr>
        <p:txBody>
          <a:bodyPr/>
          <a:lstStyle>
            <a:lvl1pPr>
              <a:defRPr cap="none" baseline="0"/>
            </a:lvl1pPr>
          </a:lstStyle>
          <a:p>
            <a:r>
              <a:rPr lang="fr-FR" dirty="0" smtClean="0"/>
              <a:t>Cliquez et modifiez le titre</a:t>
            </a:r>
            <a:endParaRPr lang="fr-FR" dirty="0"/>
          </a:p>
        </p:txBody>
      </p:sp>
      <p:sp>
        <p:nvSpPr>
          <p:cNvPr id="3" name="Espace réservé du contenu 2"/>
          <p:cNvSpPr>
            <a:spLocks noGrp="1"/>
          </p:cNvSpPr>
          <p:nvPr>
            <p:ph idx="1" hasCustomPrompt="1"/>
          </p:nvPr>
        </p:nvSpPr>
        <p:spPr>
          <a:xfrm>
            <a:off x="330791" y="1201739"/>
            <a:ext cx="9469376" cy="1631729"/>
          </a:xfrm>
        </p:spPr>
        <p:txBody>
          <a:bodyPr/>
          <a:lstStyle>
            <a:lvl3pPr marL="708025" indent="-228600">
              <a:buFont typeface="Wingdings 2" panose="05020102010507070707" pitchFamily="18" charset="2"/>
              <a:buChar char=""/>
              <a:defRPr/>
            </a:lvl3pPr>
            <a:lvl4pPr marL="1071563" indent="-285750">
              <a:buSzPct val="150000"/>
              <a:buFont typeface="Wingdings 2" panose="05020102010507070707" pitchFamily="18" charset="2"/>
              <a:buChar char=""/>
              <a:defRPr baseline="0"/>
            </a:lvl4pPr>
            <a:lvl5pPr marL="1201738" indent="0">
              <a:buFont typeface="Wingdings 2" panose="05020102010507070707" pitchFamily="18" charset="2"/>
              <a:buChar char=""/>
              <a:defRPr lang="fr-FR" sz="1200" kern="1200" dirty="0" smtClean="0">
                <a:solidFill>
                  <a:srgbClr val="002060"/>
                </a:solidFill>
                <a:latin typeface="Arial" charset="0"/>
                <a:ea typeface="Arial" charset="0"/>
                <a:cs typeface="Arial"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marL="1430338" lvl="4" indent="-228600" algn="l" defTabSz="914400" rtl="0" eaLnBrk="1" latinLnBrk="0" hangingPunct="1">
              <a:lnSpc>
                <a:spcPct val="90000"/>
              </a:lnSpc>
              <a:spcBef>
                <a:spcPts val="500"/>
              </a:spcBef>
              <a:buFont typeface="Wingdings" panose="05000000000000000000" pitchFamily="2" charset="2"/>
              <a:buChar char="§"/>
            </a:pPr>
            <a:r>
              <a:rPr lang="fr-FR" dirty="0" smtClean="0"/>
              <a:t>Cinquième niveau</a:t>
            </a:r>
          </a:p>
          <a:p>
            <a:pPr marL="1430338" lvl="4" indent="-228600" algn="l" defTabSz="914400" rtl="0" eaLnBrk="1" latinLnBrk="0" hangingPunct="1">
              <a:lnSpc>
                <a:spcPct val="90000"/>
              </a:lnSpc>
              <a:spcBef>
                <a:spcPts val="500"/>
              </a:spcBef>
              <a:buFont typeface="Wingdings" panose="05000000000000000000" pitchFamily="2" charset="2"/>
              <a:buChar char="§"/>
            </a:pPr>
            <a:endParaRPr lang="fr-FR" dirty="0" smtClean="0"/>
          </a:p>
        </p:txBody>
      </p:sp>
      <p:sp>
        <p:nvSpPr>
          <p:cNvPr id="6" name="Espace réservé du numéro de diapositive 5"/>
          <p:cNvSpPr>
            <a:spLocks noGrp="1"/>
          </p:cNvSpPr>
          <p:nvPr>
            <p:ph type="sldNum" sz="quarter" idx="12"/>
          </p:nvPr>
        </p:nvSpPr>
        <p:spPr/>
        <p:txBody>
          <a:bodyPr/>
          <a:lstStyle/>
          <a:p>
            <a:fld id="{62B8EFC2-1E6F-E543-8F2B-2782CBB9317F}" type="slidenum">
              <a:rPr lang="fr-FR" smtClean="0"/>
              <a:t>‹N°›</a:t>
            </a:fld>
            <a:endParaRPr lang="fr-FR"/>
          </a:p>
        </p:txBody>
      </p:sp>
    </p:spTree>
    <p:extLst>
      <p:ext uri="{BB962C8B-B14F-4D97-AF65-F5344CB8AC3E}">
        <p14:creationId xmlns:p14="http://schemas.microsoft.com/office/powerpoint/2010/main" val="161318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2" name="Titre 1"/>
          <p:cNvSpPr>
            <a:spLocks noGrp="1"/>
          </p:cNvSpPr>
          <p:nvPr>
            <p:ph type="title"/>
          </p:nvPr>
        </p:nvSpPr>
        <p:spPr>
          <a:xfrm>
            <a:off x="3778249" y="516300"/>
            <a:ext cx="6021918" cy="424732"/>
          </a:xfrm>
        </p:spPr>
        <p:txBody>
          <a:bodyPr/>
          <a:lstStyle/>
          <a:p>
            <a:r>
              <a:rPr lang="fr-FR" smtClean="0"/>
              <a:t>Cliquez et modifiez le titre</a:t>
            </a:r>
            <a:endParaRPr lang="fr-FR"/>
          </a:p>
        </p:txBody>
      </p:sp>
      <p:sp>
        <p:nvSpPr>
          <p:cNvPr id="3" name="Espace réservé du contenu 2"/>
          <p:cNvSpPr>
            <a:spLocks noGrp="1"/>
          </p:cNvSpPr>
          <p:nvPr>
            <p:ph idx="1"/>
          </p:nvPr>
        </p:nvSpPr>
        <p:spPr>
          <a:xfrm>
            <a:off x="3778249" y="1201738"/>
            <a:ext cx="6021918" cy="1190069"/>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6" name="Espace réservé du numéro de diapositive 5"/>
          <p:cNvSpPr>
            <a:spLocks noGrp="1"/>
          </p:cNvSpPr>
          <p:nvPr>
            <p:ph type="sldNum" sz="quarter" idx="12"/>
          </p:nvPr>
        </p:nvSpPr>
        <p:spPr/>
        <p:txBody>
          <a:bodyPr/>
          <a:lstStyle/>
          <a:p>
            <a:fld id="{62B8EFC2-1E6F-E543-8F2B-2782CBB9317F}" type="slidenum">
              <a:rPr lang="fr-FR" smtClean="0"/>
              <a:t>‹N°›</a:t>
            </a:fld>
            <a:endParaRPr lang="fr-FR"/>
          </a:p>
        </p:txBody>
      </p:sp>
      <p:sp>
        <p:nvSpPr>
          <p:cNvPr id="7" name="Picture Placeholder 2"/>
          <p:cNvSpPr>
            <a:spLocks noGrp="1" noChangeAspect="1"/>
          </p:cNvSpPr>
          <p:nvPr>
            <p:ph type="pic" idx="13"/>
          </p:nvPr>
        </p:nvSpPr>
        <p:spPr>
          <a:xfrm>
            <a:off x="342604" y="516301"/>
            <a:ext cx="3192519" cy="1754326"/>
          </a:xfrm>
        </p:spPr>
        <p:txBody>
          <a:bodyPr anchor="t"/>
          <a:lstStyle>
            <a:lvl1pPr marL="0" indent="0">
              <a:buNone/>
              <a:defRPr sz="2400" i="1">
                <a:solidFill>
                  <a:srgbClr val="00206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smtClean="0"/>
              <a:t>Faire glisser l'image vers l'espace réservé ou cliquer sur l'icône pour l'ajouter</a:t>
            </a:r>
            <a:endParaRPr lang="en-US" dirty="0"/>
          </a:p>
        </p:txBody>
      </p:sp>
    </p:spTree>
    <p:extLst>
      <p:ext uri="{BB962C8B-B14F-4D97-AF65-F5344CB8AC3E}">
        <p14:creationId xmlns:p14="http://schemas.microsoft.com/office/powerpoint/2010/main" val="3296634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9.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17500" y="544000"/>
            <a:ext cx="8763000" cy="369332"/>
          </a:xfrm>
          <a:prstGeom prst="rect">
            <a:avLst/>
          </a:prstGeom>
        </p:spPr>
        <p:txBody>
          <a:bodyPr vert="horz" lIns="91440" tIns="45720" rIns="91440" bIns="45720" rtlCol="0" anchor="ctr">
            <a:spAutoFit/>
          </a:bodyPr>
          <a:lstStyle/>
          <a:p>
            <a:r>
              <a:rPr lang="fr-FR" dirty="0"/>
              <a:t>CLIQUEZ ET MODIFIEZ LE TITRE</a:t>
            </a:r>
          </a:p>
        </p:txBody>
      </p:sp>
      <p:sp>
        <p:nvSpPr>
          <p:cNvPr id="4" name="Espace réservé du texte 3"/>
          <p:cNvSpPr>
            <a:spLocks noGrp="1"/>
          </p:cNvSpPr>
          <p:nvPr>
            <p:ph type="body" idx="1"/>
          </p:nvPr>
        </p:nvSpPr>
        <p:spPr>
          <a:xfrm>
            <a:off x="698500" y="1520825"/>
            <a:ext cx="8763000" cy="36274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u numéro de diapositive 5"/>
          <p:cNvSpPr>
            <a:spLocks noGrp="1"/>
          </p:cNvSpPr>
          <p:nvPr>
            <p:ph type="sldNum" sz="quarter" idx="4"/>
          </p:nvPr>
        </p:nvSpPr>
        <p:spPr>
          <a:xfrm>
            <a:off x="9188827" y="5343387"/>
            <a:ext cx="371886" cy="303212"/>
          </a:xfrm>
          <a:prstGeom prst="rect">
            <a:avLst/>
          </a:prstGeom>
        </p:spPr>
        <p:txBody>
          <a:bodyPr vert="horz" lIns="91440" tIns="45720" rIns="91440" bIns="45720" rtlCol="0" anchor="ctr"/>
          <a:lstStyle>
            <a:lvl1pPr algn="ctr">
              <a:defRPr sz="600">
                <a:solidFill>
                  <a:srgbClr val="002060"/>
                </a:solidFill>
                <a:latin typeface="Arial" charset="0"/>
                <a:ea typeface="Arial" charset="0"/>
                <a:cs typeface="Arial" charset="0"/>
              </a:defRPr>
            </a:lvl1pPr>
          </a:lstStyle>
          <a:p>
            <a:fld id="{EB81167D-292E-8142-ABF3-3BDF0609D345}" type="slidenum">
              <a:rPr lang="fr-FR" smtClean="0"/>
              <a:pPr/>
              <a:t>‹N°›</a:t>
            </a:fld>
            <a:endParaRPr lang="fr-FR" dirty="0"/>
          </a:p>
        </p:txBody>
      </p:sp>
      <p:sp>
        <p:nvSpPr>
          <p:cNvPr id="3" name="Espace réservé du pied de page 2"/>
          <p:cNvSpPr>
            <a:spLocks noGrp="1"/>
          </p:cNvSpPr>
          <p:nvPr>
            <p:ph type="ftr" sz="quarter" idx="3"/>
          </p:nvPr>
        </p:nvSpPr>
        <p:spPr>
          <a:xfrm>
            <a:off x="32789" y="5484813"/>
            <a:ext cx="3687156" cy="265983"/>
          </a:xfrm>
          <a:prstGeom prst="rect">
            <a:avLst/>
          </a:prstGeom>
        </p:spPr>
        <p:txBody>
          <a:bodyPr vert="horz" lIns="91440" tIns="45720" rIns="91440" bIns="45720" rtlCol="0" anchor="ctr"/>
          <a:lstStyle>
            <a:lvl1pPr algn="ctr">
              <a:defRPr sz="1200">
                <a:solidFill>
                  <a:schemeClr val="bg1"/>
                </a:solidFill>
              </a:defRPr>
            </a:lvl1pPr>
          </a:lstStyle>
          <a:p>
            <a:r>
              <a:rPr lang="fr-FR" dirty="0" smtClean="0"/>
              <a:t>SVOM SYSTEM CDR – 2020 06 29 to 2020 07 </a:t>
            </a:r>
            <a:endParaRPr lang="fr-FR" dirty="0"/>
          </a:p>
        </p:txBody>
      </p:sp>
    </p:spTree>
    <p:extLst>
      <p:ext uri="{BB962C8B-B14F-4D97-AF65-F5344CB8AC3E}">
        <p14:creationId xmlns:p14="http://schemas.microsoft.com/office/powerpoint/2010/main" val="1049560957"/>
      </p:ext>
    </p:extLst>
  </p:cSld>
  <p:clrMap bg1="lt1" tx1="dk1" bg2="lt2" tx2="dk2" accent1="accent1" accent2="accent2" accent3="accent3" accent4="accent4" accent5="accent5" accent6="accent6" hlink="hlink" folHlink="folHlink"/>
  <p:sldLayoutIdLst>
    <p:sldLayoutId id="2147483800" r:id="rId1"/>
    <p:sldLayoutId id="2147483962" r:id="rId2"/>
    <p:sldLayoutId id="2147483788" r:id="rId3"/>
    <p:sldLayoutId id="2147483967" r:id="rId4"/>
    <p:sldLayoutId id="2147483993" r:id="rId5"/>
  </p:sldLayoutIdLst>
  <p:hf hdr="0" dt="0"/>
  <p:txStyles>
    <p:titleStyle>
      <a:lvl1pPr algn="l" defTabSz="1015990" rtl="0" eaLnBrk="1" latinLnBrk="0" hangingPunct="1">
        <a:lnSpc>
          <a:spcPct val="90000"/>
        </a:lnSpc>
        <a:spcBef>
          <a:spcPct val="0"/>
        </a:spcBef>
        <a:buNone/>
        <a:defRPr lang="fr-FR" sz="2000" b="1" i="0" kern="1200" smtClean="0">
          <a:solidFill>
            <a:srgbClr val="002060"/>
          </a:solidFill>
          <a:latin typeface="Arial Black" charset="0"/>
          <a:ea typeface="Arial Black" charset="0"/>
          <a:cs typeface="Arial Black" charset="0"/>
        </a:defRPr>
      </a:lvl1pPr>
    </p:titleStyle>
    <p:bodyStyle>
      <a:lvl1pPr marL="0" indent="0" algn="l" defTabSz="1015990" rtl="0" eaLnBrk="1" latinLnBrk="0" hangingPunct="1">
        <a:lnSpc>
          <a:spcPct val="100000"/>
        </a:lnSpc>
        <a:spcBef>
          <a:spcPts val="0"/>
        </a:spcBef>
        <a:spcAft>
          <a:spcPts val="1333"/>
        </a:spcAft>
        <a:buFont typeface="Arial"/>
        <a:buNone/>
        <a:defRPr lang="fr-FR" sz="1800" b="1" kern="1200" dirty="0" smtClean="0">
          <a:solidFill>
            <a:srgbClr val="002060"/>
          </a:solidFill>
          <a:latin typeface="Arial" charset="0"/>
          <a:ea typeface="Arial" charset="0"/>
          <a:cs typeface="Arial" charset="0"/>
        </a:defRPr>
      </a:lvl1pPr>
      <a:lvl2pPr marL="399996" indent="-253997" algn="l" defTabSz="1015990" rtl="0" eaLnBrk="1" latinLnBrk="0" hangingPunct="1">
        <a:lnSpc>
          <a:spcPct val="100000"/>
        </a:lnSpc>
        <a:spcBef>
          <a:spcPts val="0"/>
        </a:spcBef>
        <a:spcAft>
          <a:spcPts val="1333"/>
        </a:spcAft>
        <a:buClr>
          <a:srgbClr val="00B0F0"/>
        </a:buClr>
        <a:buFont typeface="Wingdings" panose="05000000000000000000" pitchFamily="2" charset="2"/>
        <a:buChar char="v"/>
        <a:defRPr sz="1800" kern="1200">
          <a:solidFill>
            <a:srgbClr val="002060"/>
          </a:solidFill>
          <a:latin typeface="Arial" charset="0"/>
          <a:ea typeface="Arial" charset="0"/>
          <a:cs typeface="Arial" charset="0"/>
        </a:defRPr>
      </a:lvl2pPr>
      <a:lvl3pPr marL="679993" indent="-253997" algn="l" defTabSz="1015990" rtl="0" eaLnBrk="1" latinLnBrk="0" hangingPunct="1">
        <a:lnSpc>
          <a:spcPct val="100000"/>
        </a:lnSpc>
        <a:spcBef>
          <a:spcPts val="0"/>
        </a:spcBef>
        <a:spcAft>
          <a:spcPts val="1333"/>
        </a:spcAft>
        <a:buClr>
          <a:srgbClr val="00B0F0"/>
        </a:buClr>
        <a:buFont typeface="Wingdings" panose="05000000000000000000" pitchFamily="2" charset="2"/>
        <a:buChar char="Ø"/>
        <a:defRPr sz="1600" kern="1200">
          <a:solidFill>
            <a:srgbClr val="002060"/>
          </a:solidFill>
          <a:latin typeface="Arial" charset="0"/>
          <a:ea typeface="Arial" charset="0"/>
          <a:cs typeface="Arial" charset="0"/>
        </a:defRPr>
      </a:lvl3pPr>
      <a:lvl4pPr marL="1777982" indent="-253997" algn="l" defTabSz="1015990" rtl="0" eaLnBrk="1" latinLnBrk="0" hangingPunct="1">
        <a:lnSpc>
          <a:spcPct val="90000"/>
        </a:lnSpc>
        <a:spcBef>
          <a:spcPts val="556"/>
        </a:spcBef>
        <a:buFont typeface="Arial"/>
        <a:buChar char="•"/>
        <a:defRPr sz="2000" kern="1200">
          <a:solidFill>
            <a:srgbClr val="002060"/>
          </a:solidFill>
          <a:latin typeface="Arial" charset="0"/>
          <a:ea typeface="Arial" charset="0"/>
          <a:cs typeface="Arial" charset="0"/>
        </a:defRPr>
      </a:lvl4pPr>
      <a:lvl5pPr marL="2285977" indent="-253997" algn="l" defTabSz="1015990" rtl="0" eaLnBrk="1" latinLnBrk="0" hangingPunct="1">
        <a:lnSpc>
          <a:spcPct val="90000"/>
        </a:lnSpc>
        <a:spcBef>
          <a:spcPts val="556"/>
        </a:spcBef>
        <a:buFont typeface="Arial"/>
        <a:buChar char="•"/>
        <a:defRPr sz="2000" kern="1200">
          <a:solidFill>
            <a:srgbClr val="002060"/>
          </a:solidFill>
          <a:latin typeface="Arial" charset="0"/>
          <a:ea typeface="Arial" charset="0"/>
          <a:cs typeface="Arial" charset="0"/>
        </a:defRPr>
      </a:lvl5pPr>
      <a:lvl6pPr marL="279397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a:buChar char="•"/>
        <a:defRPr sz="2000" kern="1200">
          <a:solidFill>
            <a:schemeClr val="tx1"/>
          </a:solidFill>
          <a:latin typeface="+mn-lt"/>
          <a:ea typeface="+mn-ea"/>
          <a:cs typeface="+mn-cs"/>
        </a:defRPr>
      </a:lvl9pPr>
    </p:bodyStyle>
    <p:otherStyle>
      <a:defPPr>
        <a:defRPr lang="fr-FR"/>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8500" y="304800"/>
            <a:ext cx="8763000" cy="1104900"/>
          </a:xfrm>
          <a:prstGeom prst="rect">
            <a:avLst/>
          </a:prstGeom>
        </p:spPr>
        <p:txBody>
          <a:bodyPr vert="horz" lIns="91440" tIns="45720" rIns="91440" bIns="45720" rtlCol="0" anchor="ctr">
            <a:normAutofit/>
          </a:bodyPr>
          <a:lstStyle/>
          <a:p>
            <a:r>
              <a:rPr lang="fr-FR" dirty="0" smtClean="0"/>
              <a:t>CLIQUEZ ET MODIFIEZ LE TITRE 1</a:t>
            </a:r>
            <a:endParaRPr lang="fr-FR" dirty="0"/>
          </a:p>
        </p:txBody>
      </p:sp>
      <p:sp>
        <p:nvSpPr>
          <p:cNvPr id="3" name="Espace réservé du texte 2"/>
          <p:cNvSpPr>
            <a:spLocks noGrp="1"/>
          </p:cNvSpPr>
          <p:nvPr>
            <p:ph type="body" idx="1"/>
          </p:nvPr>
        </p:nvSpPr>
        <p:spPr>
          <a:xfrm>
            <a:off x="698500" y="1520825"/>
            <a:ext cx="8763000" cy="3627438"/>
          </a:xfrm>
          <a:prstGeom prst="rect">
            <a:avLst/>
          </a:prstGeom>
        </p:spPr>
        <p:txBody>
          <a:bodyPr vert="horz" lIns="91440" tIns="45720" rIns="91440" bIns="45720" rtlCol="0">
            <a:normAutofit/>
          </a:bodyPr>
          <a:lstStyle/>
          <a:p>
            <a:pPr lvl="0"/>
            <a:r>
              <a:rPr lang="fr-FR" dirty="0" smtClean="0"/>
              <a:t>CLIQUEZ POUR MODIFIER LE TEXTE</a:t>
            </a:r>
          </a:p>
          <a:p>
            <a:pPr lvl="1"/>
            <a:r>
              <a:rPr lang="fr-FR" dirty="0" smtClean="0"/>
              <a:t>Deuxième niveau</a:t>
            </a:r>
          </a:p>
        </p:txBody>
      </p:sp>
      <p:sp>
        <p:nvSpPr>
          <p:cNvPr id="4" name="ZoneTexte 3"/>
          <p:cNvSpPr txBox="1"/>
          <p:nvPr userDrawn="1"/>
        </p:nvSpPr>
        <p:spPr>
          <a:xfrm>
            <a:off x="78155" y="5253269"/>
            <a:ext cx="2529701" cy="251113"/>
          </a:xfrm>
          <a:prstGeom prst="rect">
            <a:avLst/>
          </a:prstGeom>
          <a:noFill/>
        </p:spPr>
        <p:txBody>
          <a:bodyPr wrap="none" lIns="81043" tIns="40522" rIns="81043" bIns="40522" rtlCol="0">
            <a:spAutoFit/>
          </a:bodyPr>
          <a:lstStyle/>
          <a:p>
            <a:pPr marL="0" marR="0" indent="0" algn="l" defTabSz="706535" rtl="0" eaLnBrk="1" fontAlgn="auto" latinLnBrk="0" hangingPunct="1">
              <a:lnSpc>
                <a:spcPct val="100000"/>
              </a:lnSpc>
              <a:spcBef>
                <a:spcPts val="0"/>
              </a:spcBef>
              <a:spcAft>
                <a:spcPts val="0"/>
              </a:spcAft>
              <a:buClrTx/>
              <a:buSzTx/>
              <a:buFontTx/>
              <a:buNone/>
              <a:tabLst/>
              <a:defRPr/>
            </a:pPr>
            <a:r>
              <a:rPr lang="fr-FR" sz="1100" noProof="0" dirty="0" smtClean="0">
                <a:solidFill>
                  <a:schemeClr val="bg1"/>
                </a:solidFill>
              </a:rPr>
              <a:t>ECLAIRs – M.C. CHARMEAU – 2021-05-28</a:t>
            </a:r>
          </a:p>
        </p:txBody>
      </p:sp>
    </p:spTree>
    <p:extLst>
      <p:ext uri="{BB962C8B-B14F-4D97-AF65-F5344CB8AC3E}">
        <p14:creationId xmlns:p14="http://schemas.microsoft.com/office/powerpoint/2010/main" val="3402038102"/>
      </p:ext>
    </p:extLst>
  </p:cSld>
  <p:clrMap bg1="lt1" tx1="dk1" bg2="lt2" tx2="dk2" accent1="accent1" accent2="accent2" accent3="accent3" accent4="accent4" accent5="accent5" accent6="accent6" hlink="hlink" folHlink="folHlink"/>
  <p:sldLayoutIdLst>
    <p:sldLayoutId id="2147483982" r:id="rId1"/>
    <p:sldLayoutId id="2147483983" r:id="rId2"/>
  </p:sldLayoutIdLst>
  <p:hf hdr="0" ftr="0" dt="0"/>
  <p:txStyles>
    <p:titleStyle>
      <a:lvl1pPr algn="ctr" defTabSz="914400" rtl="0" eaLnBrk="1" latinLnBrk="0" hangingPunct="1">
        <a:lnSpc>
          <a:spcPct val="90000"/>
        </a:lnSpc>
        <a:spcBef>
          <a:spcPct val="0"/>
        </a:spcBef>
        <a:buNone/>
        <a:defRPr lang="fr-FR" sz="1400" b="1" i="0" kern="1200" dirty="0">
          <a:solidFill>
            <a:schemeClr val="bg1"/>
          </a:solidFill>
          <a:latin typeface="Arial Black" charset="0"/>
          <a:ea typeface="Arial Black" charset="0"/>
          <a:cs typeface="Arial Black" charset="0"/>
        </a:defRPr>
      </a:lvl1pPr>
    </p:titleStyle>
    <p:bodyStyle>
      <a:lvl1pPr marL="0" indent="0" algn="ctr" defTabSz="914400" rtl="0" eaLnBrk="1" latinLnBrk="0" hangingPunct="1">
        <a:lnSpc>
          <a:spcPct val="100000"/>
        </a:lnSpc>
        <a:spcBef>
          <a:spcPts val="1000"/>
        </a:spcBef>
        <a:buFont typeface="Arial"/>
        <a:buNone/>
        <a:defRPr sz="1400" b="1" i="0" kern="1200">
          <a:solidFill>
            <a:schemeClr val="bg1"/>
          </a:solidFill>
          <a:latin typeface="Arial Black" charset="0"/>
          <a:ea typeface="Arial Black" charset="0"/>
          <a:cs typeface="Arial Black" charset="0"/>
        </a:defRPr>
      </a:lvl1pPr>
      <a:lvl2pPr marL="0" indent="0" algn="ctr" defTabSz="685800" rtl="0" eaLnBrk="1" latinLnBrk="0" hangingPunct="1">
        <a:lnSpc>
          <a:spcPct val="100000"/>
        </a:lnSpc>
        <a:spcBef>
          <a:spcPts val="0"/>
        </a:spcBef>
        <a:buFont typeface="Arial" panose="020B0604020202020204" pitchFamily="34" charset="0"/>
        <a:buNone/>
        <a:defRPr lang="fr-FR" sz="1400" b="1" i="0" kern="1200" dirty="0" smtClean="0">
          <a:solidFill>
            <a:srgbClr val="00B0F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30791" y="516300"/>
            <a:ext cx="9469376" cy="424732"/>
          </a:xfrm>
          <a:prstGeom prst="rect">
            <a:avLst/>
          </a:prstGeom>
        </p:spPr>
        <p:txBody>
          <a:bodyPr vert="horz" wrap="square" lIns="91440" tIns="45720" rIns="91440" bIns="45720" rtlCol="0" anchor="ctr">
            <a:spAutoFit/>
          </a:bodyPr>
          <a:lstStyle/>
          <a:p>
            <a:r>
              <a:rPr lang="en-US" noProof="0" dirty="0" smtClean="0"/>
              <a:t>CLIQUEZ ET MODIFIEZ LE TITRE</a:t>
            </a:r>
            <a:endParaRPr lang="en-US" noProof="0" dirty="0"/>
          </a:p>
        </p:txBody>
      </p:sp>
      <p:sp>
        <p:nvSpPr>
          <p:cNvPr id="3" name="Espace réservé du texte 2"/>
          <p:cNvSpPr>
            <a:spLocks noGrp="1"/>
          </p:cNvSpPr>
          <p:nvPr>
            <p:ph type="body" idx="1"/>
          </p:nvPr>
        </p:nvSpPr>
        <p:spPr>
          <a:xfrm>
            <a:off x="330791" y="1201270"/>
            <a:ext cx="9469376" cy="1401409"/>
          </a:xfrm>
          <a:prstGeom prst="rect">
            <a:avLst/>
          </a:prstGeom>
        </p:spPr>
        <p:txBody>
          <a:bodyPr vert="horz" wrap="square" lIns="91440" tIns="45720" rIns="91440" bIns="45720" rtlCol="0">
            <a:spAutoFit/>
          </a:bodyPr>
          <a:lstStyle/>
          <a:p>
            <a:pPr lvl="0"/>
            <a:r>
              <a:rPr lang="en-US" noProof="0" dirty="0" err="1" smtClean="0"/>
              <a:t>Cliquez</a:t>
            </a:r>
            <a:r>
              <a:rPr lang="en-US" noProof="0" dirty="0" smtClean="0"/>
              <a:t> pour modifier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marL="1430338" lvl="4" indent="-228600" algn="l" defTabSz="914400" rtl="0" eaLnBrk="1" latinLnBrk="0" hangingPunct="1">
              <a:lnSpc>
                <a:spcPct val="90000"/>
              </a:lnSpc>
              <a:spcBef>
                <a:spcPts val="500"/>
              </a:spcBef>
              <a:buFont typeface="Wingdings" panose="05000000000000000000" pitchFamily="2" charset="2"/>
              <a:buChar char="§"/>
            </a:pPr>
            <a:r>
              <a:rPr lang="en-US" noProof="0" dirty="0" err="1" smtClean="0"/>
              <a:t>Cinquième</a:t>
            </a:r>
            <a:r>
              <a:rPr lang="en-US" noProof="0" dirty="0" smtClean="0"/>
              <a:t> </a:t>
            </a:r>
            <a:r>
              <a:rPr lang="en-US" noProof="0" dirty="0" err="1" smtClean="0"/>
              <a:t>niveau</a:t>
            </a:r>
            <a:endParaRPr lang="en-US" noProof="0" dirty="0" smtClean="0"/>
          </a:p>
        </p:txBody>
      </p:sp>
      <p:sp>
        <p:nvSpPr>
          <p:cNvPr id="6" name="Espace réservé du numéro de diapositive 5"/>
          <p:cNvSpPr>
            <a:spLocks noGrp="1"/>
          </p:cNvSpPr>
          <p:nvPr>
            <p:ph type="sldNum" sz="quarter" idx="4"/>
          </p:nvPr>
        </p:nvSpPr>
        <p:spPr>
          <a:xfrm>
            <a:off x="7254878" y="5340352"/>
            <a:ext cx="2286000" cy="303212"/>
          </a:xfrm>
          <a:prstGeom prst="rect">
            <a:avLst/>
          </a:prstGeom>
        </p:spPr>
        <p:txBody>
          <a:bodyPr vert="horz" lIns="91440" tIns="45720" rIns="91440" bIns="45720" rtlCol="0" anchor="ctr"/>
          <a:lstStyle>
            <a:lvl1pPr algn="r">
              <a:defRPr sz="800">
                <a:solidFill>
                  <a:srgbClr val="002060"/>
                </a:solidFill>
                <a:latin typeface="Arial" charset="0"/>
                <a:ea typeface="Arial" charset="0"/>
                <a:cs typeface="Arial" charset="0"/>
              </a:defRPr>
            </a:lvl1pPr>
          </a:lstStyle>
          <a:p>
            <a:fld id="{62B8EFC2-1E6F-E543-8F2B-2782CBB9317F}" type="slidenum">
              <a:rPr lang="fr-FR" smtClean="0"/>
              <a:pPr/>
              <a:t>‹N°›</a:t>
            </a:fld>
            <a:endParaRPr lang="fr-FR" dirty="0"/>
          </a:p>
        </p:txBody>
      </p:sp>
      <p:sp>
        <p:nvSpPr>
          <p:cNvPr id="5" name="Sous-titre 4"/>
          <p:cNvSpPr txBox="1">
            <a:spLocks/>
          </p:cNvSpPr>
          <p:nvPr userDrawn="1"/>
        </p:nvSpPr>
        <p:spPr>
          <a:xfrm>
            <a:off x="359833" y="251261"/>
            <a:ext cx="7933562" cy="265037"/>
          </a:xfrm>
          <a:prstGeom prst="rect">
            <a:avLst/>
          </a:prstGeom>
        </p:spPr>
        <p:txBody>
          <a:bodyPr/>
          <a:lstStyle>
            <a:lvl1pPr marL="0" indent="0" algn="l" defTabSz="914400" rtl="0" eaLnBrk="1" latinLnBrk="0" hangingPunct="1">
              <a:lnSpc>
                <a:spcPct val="90000"/>
              </a:lnSpc>
              <a:spcBef>
                <a:spcPts val="1000"/>
              </a:spcBef>
              <a:buFont typeface="Arial"/>
              <a:buNone/>
              <a:defRPr sz="2000" kern="1200">
                <a:solidFill>
                  <a:srgbClr val="00206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00206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2060"/>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002060"/>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002060"/>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1200" noProof="0" dirty="0" smtClean="0"/>
              <a:t>ECLAIRs : commande-contrôle du trigger</a:t>
            </a:r>
            <a:endParaRPr lang="fr-FR" sz="1200" noProof="0" dirty="0"/>
          </a:p>
        </p:txBody>
      </p:sp>
    </p:spTree>
    <p:extLst>
      <p:ext uri="{BB962C8B-B14F-4D97-AF65-F5344CB8AC3E}">
        <p14:creationId xmlns:p14="http://schemas.microsoft.com/office/powerpoint/2010/main" val="2830644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Lst>
  <p:hf hdr="0" ftr="0" dt="0"/>
  <p:txStyles>
    <p:titleStyle>
      <a:lvl1pPr algn="l" defTabSz="914400" rtl="0" eaLnBrk="1" latinLnBrk="0" hangingPunct="1">
        <a:lnSpc>
          <a:spcPct val="90000"/>
        </a:lnSpc>
        <a:spcBef>
          <a:spcPct val="0"/>
        </a:spcBef>
        <a:buNone/>
        <a:defRPr lang="fr-FR" sz="2400" b="1" i="0" kern="1200" baseline="0" smtClean="0">
          <a:solidFill>
            <a:srgbClr val="002060"/>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1000"/>
        </a:spcBef>
        <a:buFont typeface="Arial"/>
        <a:buNone/>
        <a:defRPr lang="fr-FR" sz="2000" b="1" kern="1200" dirty="0" smtClean="0">
          <a:solidFill>
            <a:srgbClr val="00B0F0"/>
          </a:solidFill>
          <a:latin typeface="Arial" charset="0"/>
          <a:ea typeface="Arial" charset="0"/>
          <a:cs typeface="Arial" charset="0"/>
        </a:defRPr>
      </a:lvl1pPr>
      <a:lvl2pPr marL="361950" indent="-276225" algn="l" defTabSz="914400" rtl="0" eaLnBrk="1" latinLnBrk="0" hangingPunct="1">
        <a:lnSpc>
          <a:spcPct val="90000"/>
        </a:lnSpc>
        <a:spcBef>
          <a:spcPts val="500"/>
        </a:spcBef>
        <a:buClr>
          <a:srgbClr val="00B0F0"/>
        </a:buClr>
        <a:buFont typeface="Wingdings" panose="05000000000000000000" pitchFamily="2" charset="2"/>
        <a:buChar char="v"/>
        <a:defRPr sz="1600" kern="1200">
          <a:solidFill>
            <a:srgbClr val="002060"/>
          </a:solidFill>
          <a:latin typeface="Arial" charset="0"/>
          <a:ea typeface="Arial" charset="0"/>
          <a:cs typeface="Arial" charset="0"/>
        </a:defRPr>
      </a:lvl2pPr>
      <a:lvl3pPr marL="708025" indent="-228600" algn="l" defTabSz="914400" rtl="0" eaLnBrk="1" latinLnBrk="0" hangingPunct="1">
        <a:lnSpc>
          <a:spcPct val="90000"/>
        </a:lnSpc>
        <a:spcBef>
          <a:spcPts val="500"/>
        </a:spcBef>
        <a:buClr>
          <a:srgbClr val="00B0F0"/>
        </a:buClr>
        <a:buFont typeface="Wingdings 2" panose="05020102010507070707" pitchFamily="18" charset="2"/>
        <a:buChar char=""/>
        <a:defRPr sz="1400" kern="1200">
          <a:solidFill>
            <a:srgbClr val="002060"/>
          </a:solidFill>
          <a:latin typeface="Arial" charset="0"/>
          <a:ea typeface="Arial" charset="0"/>
          <a:cs typeface="Arial" charset="0"/>
        </a:defRPr>
      </a:lvl3pPr>
      <a:lvl4pPr marL="1071563" indent="-285750" algn="l" defTabSz="914400" rtl="0" eaLnBrk="1" latinLnBrk="0" hangingPunct="1">
        <a:lnSpc>
          <a:spcPct val="90000"/>
        </a:lnSpc>
        <a:spcBef>
          <a:spcPts val="500"/>
        </a:spcBef>
        <a:buClr>
          <a:srgbClr val="00B0F0"/>
        </a:buClr>
        <a:buSzPct val="150000"/>
        <a:buFont typeface="Wingdings 2" panose="05020102010507070707" pitchFamily="18" charset="2"/>
        <a:buChar char=""/>
        <a:defRPr sz="1400" kern="1200" baseline="0">
          <a:solidFill>
            <a:srgbClr val="002060"/>
          </a:solidFill>
          <a:latin typeface="Arial" charset="0"/>
          <a:ea typeface="Arial" charset="0"/>
          <a:cs typeface="Arial" charset="0"/>
        </a:defRPr>
      </a:lvl4pPr>
      <a:lvl5pPr marL="1201738" indent="0" algn="l" defTabSz="914400" rtl="0" eaLnBrk="1" latinLnBrk="0" hangingPunct="1">
        <a:lnSpc>
          <a:spcPct val="90000"/>
        </a:lnSpc>
        <a:spcBef>
          <a:spcPts val="500"/>
        </a:spcBef>
        <a:buClr>
          <a:srgbClr val="00B0F0"/>
        </a:buClr>
        <a:buFont typeface="Wingdings 2" panose="05020102010507070707" pitchFamily="18" charset="2"/>
        <a:buChar char=""/>
        <a:defRPr lang="fr-FR" sz="1200" kern="1200" dirty="0" smtClean="0">
          <a:solidFill>
            <a:srgbClr val="002060"/>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2226637"/>
            <a:ext cx="10123055" cy="1015663"/>
          </a:xfrm>
          <a:prstGeom prst="rect">
            <a:avLst/>
          </a:prstGeom>
        </p:spPr>
        <p:txBody>
          <a:bodyPr vert="horz" lIns="91440" tIns="45720" rIns="91440" bIns="45720" rtlCol="0" anchor="ctr" anchorCtr="0">
            <a:spAutoFit/>
          </a:bodyPr>
          <a:lstStyle>
            <a:lvl1pPr algn="ctr" defTabSz="1015990" rtl="0" eaLnBrk="1" latinLnBrk="0" hangingPunct="1">
              <a:lnSpc>
                <a:spcPct val="90000"/>
              </a:lnSpc>
              <a:spcBef>
                <a:spcPct val="0"/>
              </a:spcBef>
              <a:buNone/>
              <a:defRPr lang="fr-FR" sz="2000" b="1" i="0" kern="1200" dirty="0">
                <a:solidFill>
                  <a:schemeClr val="bg1"/>
                </a:solidFill>
                <a:latin typeface="Arial Black" charset="0"/>
                <a:ea typeface="Arial Black" charset="0"/>
                <a:cs typeface="Arial Black" charset="0"/>
              </a:defRPr>
            </a:lvl1pPr>
          </a:lstStyle>
          <a:p>
            <a:pPr>
              <a:lnSpc>
                <a:spcPct val="100000"/>
              </a:lnSpc>
              <a:spcBef>
                <a:spcPts val="0"/>
              </a:spcBef>
            </a:pPr>
            <a:r>
              <a:rPr lang="en-US" smtClean="0">
                <a:latin typeface="Arial Black" panose="020B0A04020102020204" pitchFamily="34" charset="0"/>
              </a:rPr>
              <a:t>SVOM</a:t>
            </a:r>
            <a:br>
              <a:rPr lang="en-US" smtClean="0">
                <a:latin typeface="Arial Black" panose="020B0A04020102020204" pitchFamily="34" charset="0"/>
              </a:rPr>
            </a:br>
            <a:r>
              <a:rPr lang="en-US" smtClean="0">
                <a:latin typeface="Arial Black" panose="020B0A04020102020204" pitchFamily="34" charset="0"/>
              </a:rPr>
              <a:t>Presentation of SSTOMP web tool</a:t>
            </a:r>
          </a:p>
          <a:p>
            <a:pPr>
              <a:lnSpc>
                <a:spcPct val="100000"/>
              </a:lnSpc>
              <a:spcBef>
                <a:spcPts val="0"/>
              </a:spcBef>
            </a:pPr>
            <a:r>
              <a:rPr lang="en-US" smtClean="0">
                <a:latin typeface="Arial Black" panose="020B0A04020102020204" pitchFamily="34" charset="0"/>
              </a:rPr>
              <a:t>(</a:t>
            </a:r>
            <a:r>
              <a:rPr lang="en-US" sz="1600" smtClean="0">
                <a:latin typeface="Arial Black" panose="020B0A04020102020204" pitchFamily="34" charset="0"/>
              </a:rPr>
              <a:t>SVOM Support Tool for Observation Mission Planning</a:t>
            </a:r>
            <a:r>
              <a:rPr lang="en-US" smtClean="0">
                <a:latin typeface="Arial Black" panose="020B0A04020102020204" pitchFamily="34" charset="0"/>
              </a:rPr>
              <a:t>)</a:t>
            </a:r>
            <a:endParaRPr lang="en-US" dirty="0" smtClean="0">
              <a:latin typeface="Arial Black" panose="020B0A04020102020204" pitchFamily="34" charset="0"/>
            </a:endParaRPr>
          </a:p>
        </p:txBody>
      </p:sp>
      <p:sp>
        <p:nvSpPr>
          <p:cNvPr id="8" name="Espace réservé du contenu 22"/>
          <p:cNvSpPr>
            <a:spLocks noGrp="1"/>
          </p:cNvSpPr>
          <p:nvPr>
            <p:ph idx="4294967295"/>
          </p:nvPr>
        </p:nvSpPr>
        <p:spPr>
          <a:xfrm>
            <a:off x="417133" y="3532362"/>
            <a:ext cx="9209315" cy="262544"/>
          </a:xfrm>
        </p:spPr>
        <p:txBody>
          <a:bodyPr>
            <a:noAutofit/>
          </a:bodyPr>
          <a:lstStyle/>
          <a:p>
            <a:pPr algn="r">
              <a:spcAft>
                <a:spcPts val="0"/>
              </a:spcAft>
            </a:pPr>
            <a:r>
              <a:rPr lang="en-US" sz="1600" smtClean="0">
                <a:solidFill>
                  <a:srgbClr val="FFC000"/>
                </a:solidFill>
              </a:rPr>
              <a:t>Burst Advocate Workshop – APC Paris – 20th September 2023</a:t>
            </a:r>
          </a:p>
          <a:p>
            <a:pPr algn="r">
              <a:spcAft>
                <a:spcPts val="0"/>
              </a:spcAft>
            </a:pPr>
            <a:endParaRPr lang="en-US" sz="1600" dirty="0" smtClean="0">
              <a:solidFill>
                <a:srgbClr val="FFC000"/>
              </a:solidFill>
            </a:endParaRPr>
          </a:p>
          <a:p>
            <a:pPr algn="r"/>
            <a:endParaRPr lang="en-US" sz="1600" dirty="0">
              <a:solidFill>
                <a:srgbClr val="FFC000"/>
              </a:solidFill>
            </a:endParaRPr>
          </a:p>
        </p:txBody>
      </p:sp>
      <p:pic>
        <p:nvPicPr>
          <p:cNvPr id="2" name="Image 1"/>
          <p:cNvPicPr>
            <a:picLocks noChangeAspect="1"/>
          </p:cNvPicPr>
          <p:nvPr/>
        </p:nvPicPr>
        <p:blipFill>
          <a:blip r:embed="rId3"/>
          <a:stretch>
            <a:fillRect/>
          </a:stretch>
        </p:blipFill>
        <p:spPr>
          <a:xfrm>
            <a:off x="1404376" y="84354"/>
            <a:ext cx="4140806" cy="1924272"/>
          </a:xfrm>
          <a:prstGeom prst="rect">
            <a:avLst/>
          </a:prstGeom>
        </p:spPr>
      </p:pic>
      <p:sp>
        <p:nvSpPr>
          <p:cNvPr id="3" name="ZoneTexte 2"/>
          <p:cNvSpPr txBox="1"/>
          <p:nvPr/>
        </p:nvSpPr>
        <p:spPr>
          <a:xfrm>
            <a:off x="8536577" y="4356464"/>
            <a:ext cx="1325881" cy="461665"/>
          </a:xfrm>
          <a:prstGeom prst="rect">
            <a:avLst/>
          </a:prstGeom>
          <a:noFill/>
        </p:spPr>
        <p:txBody>
          <a:bodyPr wrap="square" rtlCol="0">
            <a:spAutoFit/>
          </a:bodyPr>
          <a:lstStyle/>
          <a:p>
            <a:r>
              <a:rPr lang="fr-FR" sz="1200" b="1" smtClean="0">
                <a:solidFill>
                  <a:srgbClr val="00B0F0"/>
                </a:solidFill>
              </a:rPr>
              <a:t>J. Jaubert</a:t>
            </a:r>
            <a:br>
              <a:rPr lang="fr-FR" sz="1200" b="1" smtClean="0">
                <a:solidFill>
                  <a:srgbClr val="00B0F0"/>
                </a:solidFill>
              </a:rPr>
            </a:br>
            <a:r>
              <a:rPr lang="fr-FR" sz="1200" b="1" smtClean="0">
                <a:solidFill>
                  <a:srgbClr val="00B0F0"/>
                </a:solidFill>
              </a:rPr>
              <a:t>CNES</a:t>
            </a:r>
            <a:endParaRPr lang="fr-FR" sz="1200" b="1">
              <a:solidFill>
                <a:srgbClr val="00B0F0"/>
              </a:solidFill>
            </a:endParaRPr>
          </a:p>
        </p:txBody>
      </p:sp>
    </p:spTree>
    <p:extLst>
      <p:ext uri="{BB962C8B-B14F-4D97-AF65-F5344CB8AC3E}">
        <p14:creationId xmlns:p14="http://schemas.microsoft.com/office/powerpoint/2010/main" val="3947135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Additional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10</a:t>
            </a:fld>
            <a:endParaRPr lang="fr-FR" dirty="0"/>
          </a:p>
        </p:txBody>
      </p:sp>
      <p:sp>
        <p:nvSpPr>
          <p:cNvPr id="6" name="Rectangle 5"/>
          <p:cNvSpPr/>
          <p:nvPr/>
        </p:nvSpPr>
        <p:spPr>
          <a:xfrm>
            <a:off x="363338" y="703699"/>
            <a:ext cx="9511883" cy="4647426"/>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Compatibility with B1 law reference pointing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Gives the days in the year when a chosen sky source (RA, Dec) direction is compatible (= within 10 deg) from the B1 reference pointing of each day.</a:t>
            </a:r>
          </a:p>
          <a:p>
            <a:pPr lvl="1"/>
            <a:endParaRPr lang="en-US" sz="1400" smtClean="0">
              <a:solidFill>
                <a:schemeClr val="bg1"/>
              </a:solidFill>
              <a:latin typeface="Arial" charset="0"/>
              <a:ea typeface="Arial" charset="0"/>
              <a:cs typeface="Arial" charset="0"/>
              <a:sym typeface="Wingdings" panose="05000000000000000000" pitchFamily="2" charset="2"/>
            </a:endParaRPr>
          </a:p>
          <a:p>
            <a:pPr marL="285750" lvl="0" indent="-285750">
              <a:buFont typeface="Wingdings" panose="05000000000000000000" pitchFamily="2" charset="2"/>
              <a:buChar char="v"/>
            </a:pPr>
            <a:r>
              <a:rPr lang="en-US" sz="1800" b="1" smtClean="0">
                <a:solidFill>
                  <a:srgbClr val="00B0F0"/>
                </a:solidFill>
                <a:latin typeface="Arial" charset="0"/>
                <a:ea typeface="Arial" charset="0"/>
                <a:cs typeface="Arial" charset="0"/>
              </a:rPr>
              <a:t>Charts of full sky availability :</a:t>
            </a:r>
            <a:endParaRPr lang="en-US" sz="1800" b="1">
              <a:solidFill>
                <a:srgbClr val="00B0F0"/>
              </a:solidFill>
              <a:latin typeface="Arial" charset="0"/>
              <a:ea typeface="Arial" charset="0"/>
              <a:cs typeface="Arial" charset="0"/>
            </a:endParaRPr>
          </a:p>
          <a:p>
            <a:pPr marL="285750" lvl="0" indent="-285750">
              <a:buFont typeface="Wingdings" panose="05000000000000000000" pitchFamily="2" charset="2"/>
              <a:buChar char="v"/>
            </a:pPr>
            <a:endParaRPr lang="en-US" sz="1400">
              <a:solidFill>
                <a:prstClr val="white"/>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prstClr val="white"/>
                </a:solidFill>
                <a:latin typeface="Arial" charset="0"/>
                <a:ea typeface="Arial" charset="0"/>
                <a:cs typeface="Arial" charset="0"/>
                <a:sym typeface="Wingdings" panose="05000000000000000000" pitchFamily="2" charset="2"/>
              </a:rPr>
              <a:t>Production of sky charts showing if any direction is accessible (= valid pointing wrt Sun and Moon constraints) over a given period with indication of average ratio for effective observation duration per orbit.</a:t>
            </a:r>
            <a:endParaRPr lang="en-US" sz="1400">
              <a:solidFill>
                <a:prstClr val="white"/>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marL="285750" lvl="0" indent="-285750">
              <a:buFont typeface="Wingdings" panose="05000000000000000000" pitchFamily="2" charset="2"/>
              <a:buChar char="v"/>
            </a:pPr>
            <a:r>
              <a:rPr lang="en-US" sz="1800" b="1" smtClean="0">
                <a:solidFill>
                  <a:srgbClr val="00B0F0"/>
                </a:solidFill>
                <a:latin typeface="Arial" charset="0"/>
                <a:ea typeface="Arial" charset="0"/>
                <a:cs typeface="Arial" charset="0"/>
              </a:rPr>
              <a:t>Combined observation with a ground telescope :</a:t>
            </a:r>
            <a:endParaRPr lang="en-US" sz="1800" b="1">
              <a:solidFill>
                <a:srgbClr val="00B0F0"/>
              </a:solidFill>
              <a:latin typeface="Arial" charset="0"/>
              <a:ea typeface="Arial" charset="0"/>
              <a:cs typeface="Arial" charset="0"/>
            </a:endParaRPr>
          </a:p>
          <a:p>
            <a:pPr marL="285750" lvl="0" indent="-285750">
              <a:buFont typeface="Wingdings" panose="05000000000000000000" pitchFamily="2" charset="2"/>
              <a:buChar char="v"/>
            </a:pPr>
            <a:endParaRPr lang="en-US" sz="1400">
              <a:solidFill>
                <a:prstClr val="white"/>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prstClr val="white"/>
                </a:solidFill>
                <a:latin typeface="Arial" charset="0"/>
                <a:ea typeface="Arial" charset="0"/>
                <a:cs typeface="Arial" charset="0"/>
                <a:sym typeface="Wingdings" panose="05000000000000000000" pitchFamily="2" charset="2"/>
              </a:rPr>
              <a:t>Compute the time slots over a period when </a:t>
            </a:r>
            <a:r>
              <a:rPr lang="en-US" sz="1400">
                <a:solidFill>
                  <a:schemeClr val="bg1"/>
                </a:solidFill>
                <a:latin typeface="Arial" charset="0"/>
                <a:ea typeface="Arial" charset="0"/>
                <a:cs typeface="Arial" charset="0"/>
                <a:sym typeface="Wingdings" panose="05000000000000000000" pitchFamily="2" charset="2"/>
              </a:rPr>
              <a:t>a chosen sky source (RA, Dec) </a:t>
            </a:r>
            <a:r>
              <a:rPr lang="en-US" sz="1400" smtClean="0">
                <a:solidFill>
                  <a:schemeClr val="bg1"/>
                </a:solidFill>
                <a:latin typeface="Arial" charset="0"/>
                <a:ea typeface="Arial" charset="0"/>
                <a:cs typeface="Arial" charset="0"/>
                <a:sym typeface="Wingdings" panose="05000000000000000000" pitchFamily="2" charset="2"/>
              </a:rPr>
              <a:t>is accessible by both SVOM and a ground telescope (predefined or custom) considering all applicable constraints for each one of them</a:t>
            </a:r>
            <a:r>
              <a:rPr lang="en-US" sz="1400" smtClean="0">
                <a:solidFill>
                  <a:prstClr val="white"/>
                </a:solidFill>
                <a:latin typeface="Arial" charset="0"/>
                <a:ea typeface="Arial" charset="0"/>
                <a:cs typeface="Arial" charset="0"/>
                <a:sym typeface="Wingdings" panose="05000000000000000000" pitchFamily="2" charset="2"/>
              </a:rPr>
              <a:t>.</a:t>
            </a:r>
          </a:p>
          <a:p>
            <a:pPr marL="684337" lvl="1" indent="-285750">
              <a:buFont typeface="Wingdings" panose="05000000000000000000" pitchFamily="2" charset="2"/>
              <a:buChar char="ü"/>
            </a:pPr>
            <a:endParaRPr lang="en-US" sz="1400">
              <a:solidFill>
                <a:prstClr val="white"/>
              </a:solidFill>
              <a:latin typeface="Arial" charset="0"/>
              <a:ea typeface="Arial" charset="0"/>
              <a:cs typeface="Arial" charset="0"/>
              <a:sym typeface="Wingdings" panose="05000000000000000000" pitchFamily="2" charset="2"/>
            </a:endParaRPr>
          </a:p>
          <a:p>
            <a:pPr marL="285750" lvl="0" indent="-285750">
              <a:buFont typeface="Wingdings" panose="05000000000000000000" pitchFamily="2" charset="2"/>
              <a:buChar char="v"/>
            </a:pPr>
            <a:r>
              <a:rPr lang="en-US" sz="1800" b="1" smtClean="0">
                <a:solidFill>
                  <a:srgbClr val="00B0F0"/>
                </a:solidFill>
                <a:latin typeface="Arial" charset="0"/>
                <a:ea typeface="Arial" charset="0"/>
                <a:cs typeface="Arial" charset="0"/>
              </a:rPr>
              <a:t>Accessibility of a list of sky sources :</a:t>
            </a:r>
            <a:endParaRPr lang="en-US" sz="1800" b="1">
              <a:solidFill>
                <a:srgbClr val="00B0F0"/>
              </a:solidFill>
              <a:latin typeface="Arial" charset="0"/>
              <a:ea typeface="Arial" charset="0"/>
              <a:cs typeface="Arial" charset="0"/>
            </a:endParaRPr>
          </a:p>
          <a:p>
            <a:pPr marL="285750" lvl="0" indent="-285750">
              <a:buFont typeface="Wingdings" panose="05000000000000000000" pitchFamily="2" charset="2"/>
              <a:buChar char="v"/>
            </a:pPr>
            <a:endParaRPr lang="en-US" sz="1400">
              <a:solidFill>
                <a:prstClr val="white"/>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prstClr val="white"/>
                </a:solidFill>
                <a:latin typeface="Arial" charset="0"/>
                <a:ea typeface="Arial" charset="0"/>
                <a:cs typeface="Arial" charset="0"/>
                <a:sym typeface="Wingdings" panose="05000000000000000000" pitchFamily="2" charset="2"/>
              </a:rPr>
              <a:t>Batch computing of </a:t>
            </a:r>
            <a:r>
              <a:rPr lang="en-US" sz="1400">
                <a:solidFill>
                  <a:prstClr val="white"/>
                </a:solidFill>
                <a:latin typeface="Arial" charset="0"/>
                <a:ea typeface="Arial" charset="0"/>
                <a:cs typeface="Arial" charset="0"/>
                <a:sym typeface="Wingdings" panose="05000000000000000000" pitchFamily="2" charset="2"/>
              </a:rPr>
              <a:t>the </a:t>
            </a:r>
            <a:r>
              <a:rPr lang="en-US" sz="1400" smtClean="0">
                <a:solidFill>
                  <a:prstClr val="white"/>
                </a:solidFill>
                <a:latin typeface="Arial" charset="0"/>
                <a:ea typeface="Arial" charset="0"/>
                <a:cs typeface="Arial" charset="0"/>
                <a:sym typeface="Wingdings" panose="05000000000000000000" pitchFamily="2" charset="2"/>
              </a:rPr>
              <a:t>accessibility </a:t>
            </a:r>
            <a:r>
              <a:rPr lang="en-US" sz="1400">
                <a:solidFill>
                  <a:prstClr val="white"/>
                </a:solidFill>
                <a:latin typeface="Arial" charset="0"/>
                <a:ea typeface="Arial" charset="0"/>
                <a:cs typeface="Arial" charset="0"/>
                <a:sym typeface="Wingdings" panose="05000000000000000000" pitchFamily="2" charset="2"/>
              </a:rPr>
              <a:t>(= </a:t>
            </a:r>
            <a:r>
              <a:rPr lang="en-US" sz="1400" smtClean="0">
                <a:solidFill>
                  <a:prstClr val="white"/>
                </a:solidFill>
                <a:latin typeface="Arial" charset="0"/>
                <a:ea typeface="Arial" charset="0"/>
                <a:cs typeface="Arial" charset="0"/>
                <a:sym typeface="Wingdings" panose="05000000000000000000" pitchFamily="2" charset="2"/>
              </a:rPr>
              <a:t>feasibility of </a:t>
            </a:r>
            <a:r>
              <a:rPr lang="en-US" sz="1400">
                <a:solidFill>
                  <a:prstClr val="white"/>
                </a:solidFill>
                <a:latin typeface="Arial" charset="0"/>
                <a:ea typeface="Arial" charset="0"/>
                <a:cs typeface="Arial" charset="0"/>
                <a:sym typeface="Wingdings" panose="05000000000000000000" pitchFamily="2" charset="2"/>
              </a:rPr>
              <a:t>pointing wrt Sun and Moon </a:t>
            </a:r>
            <a:r>
              <a:rPr lang="en-US" sz="1400" smtClean="0">
                <a:solidFill>
                  <a:prstClr val="white"/>
                </a:solidFill>
                <a:latin typeface="Arial" charset="0"/>
                <a:ea typeface="Arial" charset="0"/>
                <a:cs typeface="Arial" charset="0"/>
                <a:sym typeface="Wingdings" panose="05000000000000000000" pitchFamily="2" charset="2"/>
              </a:rPr>
              <a:t>constraints) for a whole list of sky sources (predefined or external input) over a period.</a:t>
            </a:r>
            <a:endParaRPr lang="en-US" sz="1400">
              <a:solidFill>
                <a:prstClr val="white"/>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prstClr val="white"/>
              </a:solidFill>
              <a:latin typeface="Arial" charset="0"/>
              <a:ea typeface="Arial" charset="0"/>
              <a:cs typeface="Arial" charset="0"/>
              <a:sym typeface="Wingdings" panose="05000000000000000000" pitchFamily="2" charset="2"/>
            </a:endParaRPr>
          </a:p>
        </p:txBody>
      </p:sp>
      <p:sp>
        <p:nvSpPr>
          <p:cNvPr id="7"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1010102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Additional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11</a:t>
            </a:fld>
            <a:endParaRPr lang="fr-FR" dirty="0"/>
          </a:p>
        </p:txBody>
      </p:sp>
      <p:pic>
        <p:nvPicPr>
          <p:cNvPr id="2" name="Image 1"/>
          <p:cNvPicPr>
            <a:picLocks noChangeAspect="1"/>
          </p:cNvPicPr>
          <p:nvPr/>
        </p:nvPicPr>
        <p:blipFill>
          <a:blip r:embed="rId2"/>
          <a:stretch>
            <a:fillRect/>
          </a:stretch>
        </p:blipFill>
        <p:spPr>
          <a:xfrm>
            <a:off x="147006" y="1642927"/>
            <a:ext cx="2206880" cy="3519079"/>
          </a:xfrm>
          <a:prstGeom prst="rect">
            <a:avLst/>
          </a:prstGeom>
        </p:spPr>
      </p:pic>
      <p:pic>
        <p:nvPicPr>
          <p:cNvPr id="4" name="Image 3"/>
          <p:cNvPicPr>
            <a:picLocks noChangeAspect="1"/>
          </p:cNvPicPr>
          <p:nvPr/>
        </p:nvPicPr>
        <p:blipFill>
          <a:blip r:embed="rId3"/>
          <a:stretch>
            <a:fillRect/>
          </a:stretch>
        </p:blipFill>
        <p:spPr>
          <a:xfrm>
            <a:off x="189742" y="643417"/>
            <a:ext cx="965654" cy="916133"/>
          </a:xfrm>
          <a:prstGeom prst="rect">
            <a:avLst/>
          </a:prstGeom>
        </p:spPr>
      </p:pic>
      <p:pic>
        <p:nvPicPr>
          <p:cNvPr id="8" name="Image 7"/>
          <p:cNvPicPr>
            <a:picLocks noChangeAspect="1"/>
          </p:cNvPicPr>
          <p:nvPr/>
        </p:nvPicPr>
        <p:blipFill>
          <a:blip r:embed="rId4"/>
          <a:stretch>
            <a:fillRect/>
          </a:stretch>
        </p:blipFill>
        <p:spPr>
          <a:xfrm>
            <a:off x="2582057" y="607949"/>
            <a:ext cx="2094094" cy="1301962"/>
          </a:xfrm>
          <a:prstGeom prst="rect">
            <a:avLst/>
          </a:prstGeom>
        </p:spPr>
      </p:pic>
      <p:pic>
        <p:nvPicPr>
          <p:cNvPr id="7" name="Image 6"/>
          <p:cNvPicPr>
            <a:picLocks noChangeAspect="1"/>
          </p:cNvPicPr>
          <p:nvPr/>
        </p:nvPicPr>
        <p:blipFill>
          <a:blip r:embed="rId5"/>
          <a:stretch>
            <a:fillRect/>
          </a:stretch>
        </p:blipFill>
        <p:spPr>
          <a:xfrm>
            <a:off x="4241555" y="1192388"/>
            <a:ext cx="5402399" cy="1707362"/>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484" y="3304139"/>
            <a:ext cx="3882487" cy="1941244"/>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9739" y="3298372"/>
            <a:ext cx="4198255" cy="2099128"/>
          </a:xfrm>
          <a:prstGeom prst="rect">
            <a:avLst/>
          </a:prstGeom>
        </p:spPr>
      </p:pic>
      <p:sp>
        <p:nvSpPr>
          <p:cNvPr id="12"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283412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F</a:t>
            </a:r>
            <a:r>
              <a:rPr lang="en-US" smtClean="0">
                <a:latin typeface="Arial Black" panose="020B0A04020102020204" pitchFamily="34" charset="0"/>
              </a:rPr>
              <a:t>uture work</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12</a:t>
            </a:fld>
            <a:endParaRPr lang="fr-FR" dirty="0"/>
          </a:p>
        </p:txBody>
      </p:sp>
      <p:sp>
        <p:nvSpPr>
          <p:cNvPr id="6" name="Rectangle 5"/>
          <p:cNvSpPr/>
          <p:nvPr/>
        </p:nvSpPr>
        <p:spPr>
          <a:xfrm>
            <a:off x="363338" y="703699"/>
            <a:ext cx="9511883" cy="3447098"/>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New functions :	</a:t>
            </a:r>
            <a:r>
              <a:rPr lang="en-US" sz="1800" smtClean="0">
                <a:solidFill>
                  <a:srgbClr val="00B0F0"/>
                </a:solidFill>
                <a:latin typeface="Arial" charset="0"/>
                <a:ea typeface="Arial" charset="0"/>
                <a:cs typeface="Arial" charset="0"/>
                <a:sym typeface="Wingdings" panose="05000000000000000000" pitchFamily="2" charset="2"/>
              </a:rPr>
              <a:t> </a:t>
            </a:r>
            <a:r>
              <a:rPr lang="en-US" sz="1800">
                <a:solidFill>
                  <a:srgbClr val="00B0F0"/>
                </a:solidFill>
                <a:latin typeface="Arial" charset="0"/>
                <a:ea typeface="Arial" charset="0"/>
                <a:cs typeface="Arial" charset="0"/>
                <a:sym typeface="Wingdings" panose="05000000000000000000" pitchFamily="2" charset="2"/>
              </a:rPr>
              <a:t>In progress</a:t>
            </a:r>
            <a:endParaRPr lang="en-US" sz="1800" b="1" smtClean="0">
              <a:solidFill>
                <a:srgbClr val="00B0F0"/>
              </a:solidFill>
              <a:latin typeface="Arial" charset="0"/>
              <a:ea typeface="Arial" charset="0"/>
              <a:cs typeface="Arial" charset="0"/>
            </a:endParaRP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Combined observation with other satellites (Fermi, Integral, JWST, …)</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Representation of Moon position</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Dynamic tuning of mission parameters</a:t>
            </a: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lvl="1"/>
            <a:endParaRPr lang="en-US" sz="1400" smtClean="0">
              <a:solidFill>
                <a:schemeClr val="bg1"/>
              </a:solidFill>
              <a:latin typeface="Arial" charset="0"/>
              <a:ea typeface="Arial" charset="0"/>
              <a:cs typeface="Arial" charset="0"/>
              <a:sym typeface="Wingdings" panose="05000000000000000000" pitchFamily="2" charset="2"/>
            </a:endParaRPr>
          </a:p>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Maintenance :</a:t>
            </a:r>
            <a:endParaRPr lang="en-US" sz="1800" b="1">
              <a:solidFill>
                <a:srgbClr val="00B0F0"/>
              </a:solidFill>
              <a:latin typeface="Arial" charset="0"/>
              <a:ea typeface="Arial" charset="0"/>
              <a:cs typeface="Arial" charset="0"/>
            </a:endParaRP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Various improvements for existing functions (additional results, …)</a:t>
            </a: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Consideration of users’ feedback</a:t>
            </a:r>
            <a:endParaRPr lang="en-US" sz="1400">
              <a:solidFill>
                <a:schemeClr val="bg1"/>
              </a:solidFill>
              <a:latin typeface="Arial" charset="0"/>
              <a:ea typeface="Arial" charset="0"/>
              <a:cs typeface="Arial" charset="0"/>
              <a:sym typeface="Wingdings" panose="05000000000000000000" pitchFamily="2" charset="2"/>
            </a:endParaRPr>
          </a:p>
          <a:p>
            <a:pPr lvl="1"/>
            <a:endParaRPr lang="en-US" sz="1400">
              <a:solidFill>
                <a:prstClr val="white"/>
              </a:solidFill>
              <a:latin typeface="Arial" charset="0"/>
              <a:ea typeface="Arial" charset="0"/>
              <a:cs typeface="Arial" charset="0"/>
              <a:sym typeface="Wingdings" panose="05000000000000000000" pitchFamily="2" charset="2"/>
            </a:endParaRPr>
          </a:p>
        </p:txBody>
      </p:sp>
      <p:sp>
        <p:nvSpPr>
          <p:cNvPr id="7"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367281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EB81167D-292E-8142-ABF3-3BDF0609D345}" type="slidenum">
              <a:rPr lang="fr-FR" smtClean="0"/>
              <a:pPr/>
              <a:t>13</a:t>
            </a:fld>
            <a:endParaRPr lang="fr-FR" dirty="0"/>
          </a:p>
        </p:txBody>
      </p:sp>
      <p:sp>
        <p:nvSpPr>
          <p:cNvPr id="8" name="Espace réservé du contenu 7"/>
          <p:cNvSpPr>
            <a:spLocks noGrp="1"/>
          </p:cNvSpPr>
          <p:nvPr>
            <p:ph idx="16"/>
          </p:nvPr>
        </p:nvSpPr>
        <p:spPr/>
        <p:txBody>
          <a:bodyPr/>
          <a:lstStyle/>
          <a:p>
            <a:endParaRPr lang="fr-FR" altLang="ja-JP" sz="5000" dirty="0"/>
          </a:p>
          <a:p>
            <a:r>
              <a:rPr lang="ja-JP" altLang="fr-FR" sz="5000" dirty="0"/>
              <a:t>谢谢</a:t>
            </a:r>
            <a:endParaRPr lang="en-US" sz="5000" dirty="0"/>
          </a:p>
          <a:p>
            <a:r>
              <a:rPr lang="en-US" sz="3333" dirty="0"/>
              <a:t>Thank you</a:t>
            </a:r>
          </a:p>
        </p:txBody>
      </p:sp>
      <p:sp>
        <p:nvSpPr>
          <p:cNvPr id="6"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84181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latin typeface="Arial Black" panose="020B0A04020102020204" pitchFamily="34" charset="0"/>
              </a:rPr>
              <a:t>SSTOMP : General points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2</a:t>
            </a:fld>
            <a:endParaRPr lang="fr-FR" dirty="0"/>
          </a:p>
        </p:txBody>
      </p:sp>
      <p:sp>
        <p:nvSpPr>
          <p:cNvPr id="6" name="Rectangle 5"/>
          <p:cNvSpPr/>
          <p:nvPr/>
        </p:nvSpPr>
        <p:spPr>
          <a:xfrm>
            <a:off x="363338" y="703699"/>
            <a:ext cx="9511883" cy="4616648"/>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What SSTOMP </a:t>
            </a:r>
            <a:r>
              <a:rPr lang="en-US" sz="1800" b="1" u="sng" smtClean="0">
                <a:solidFill>
                  <a:srgbClr val="00B0F0"/>
                </a:solidFill>
                <a:latin typeface="Arial" charset="0"/>
                <a:ea typeface="Arial" charset="0"/>
                <a:cs typeface="Arial" charset="0"/>
              </a:rPr>
              <a:t>is</a:t>
            </a:r>
            <a:r>
              <a:rPr lang="en-US" sz="1800" b="1" smtClean="0">
                <a:solidFill>
                  <a:srgbClr val="00B0F0"/>
                </a:solidFill>
                <a:latin typeface="Arial" charset="0"/>
                <a:ea typeface="Arial" charset="0"/>
                <a:cs typeface="Arial" charset="0"/>
              </a:rPr>
              <a:t>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FFFF"/>
                </a:solidFill>
                <a:latin typeface="Arial" charset="0"/>
                <a:ea typeface="Arial" charset="0"/>
                <a:cs typeface="Arial" charset="0"/>
                <a:sym typeface="Wingdings" panose="05000000000000000000" pitchFamily="2" charset="2"/>
              </a:rPr>
              <a:t>SSTOMP = SVOM </a:t>
            </a:r>
            <a:r>
              <a:rPr lang="en-US" sz="1400">
                <a:solidFill>
                  <a:srgbClr val="FFFFFF"/>
                </a:solidFill>
                <a:latin typeface="Arial" charset="0"/>
                <a:ea typeface="Arial" charset="0"/>
                <a:cs typeface="Arial" charset="0"/>
                <a:sym typeface="Wingdings" panose="05000000000000000000" pitchFamily="2" charset="2"/>
              </a:rPr>
              <a:t>Support Tool for Observation Mission </a:t>
            </a:r>
            <a:r>
              <a:rPr lang="en-US" sz="1400" smtClean="0">
                <a:solidFill>
                  <a:srgbClr val="FFFFFF"/>
                </a:solidFill>
                <a:latin typeface="Arial" charset="0"/>
                <a:ea typeface="Arial" charset="0"/>
                <a:cs typeface="Arial" charset="0"/>
                <a:sym typeface="Wingdings" panose="05000000000000000000" pitchFamily="2" charset="2"/>
              </a:rPr>
              <a:t>Planning</a:t>
            </a:r>
          </a:p>
          <a:p>
            <a:pPr lvl="1"/>
            <a:endParaRPr lang="en-US" sz="1400">
              <a:solidFill>
                <a:srgbClr val="FFFFFF"/>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u="sng" smtClean="0">
                <a:solidFill>
                  <a:srgbClr val="FFC000"/>
                </a:solidFill>
                <a:latin typeface="Arial" charset="0"/>
                <a:ea typeface="Arial" charset="0"/>
                <a:cs typeface="Arial" charset="0"/>
                <a:sym typeface="Wingdings" panose="05000000000000000000" pitchFamily="2" charset="2"/>
              </a:rPr>
              <a:t>Objective</a:t>
            </a:r>
            <a:r>
              <a:rPr lang="en-US" sz="1400" smtClean="0">
                <a:solidFill>
                  <a:srgbClr val="FFC000"/>
                </a:solidFill>
                <a:latin typeface="Arial" charset="0"/>
                <a:ea typeface="Arial" charset="0"/>
                <a:cs typeface="Arial" charset="0"/>
                <a:sym typeface="Wingdings" panose="05000000000000000000" pitchFamily="2" charset="2"/>
              </a:rPr>
              <a:t> :</a:t>
            </a:r>
            <a:endParaRPr lang="en-US" sz="1400">
              <a:solidFill>
                <a:srgbClr val="FFC000"/>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200" smtClean="0">
                <a:solidFill>
                  <a:srgbClr val="FFFFFF"/>
                </a:solidFill>
                <a:latin typeface="Arial" charset="0"/>
                <a:ea typeface="Arial" charset="0"/>
                <a:cs typeface="Arial" charset="0"/>
                <a:sym typeface="Wingdings" panose="05000000000000000000" pitchFamily="2" charset="2"/>
              </a:rPr>
              <a:t>Help any potential user of the SVOM system (scientific, system, operation teams) to define or analyze an observation request while being provided with assessment of feasibility of the observation, status of applicable constraints and several associated features for the observation sequence.</a:t>
            </a:r>
            <a:br>
              <a:rPr lang="en-US" sz="1200" smtClean="0">
                <a:solidFill>
                  <a:srgbClr val="FFFFFF"/>
                </a:solidFill>
                <a:latin typeface="Arial" charset="0"/>
                <a:ea typeface="Arial" charset="0"/>
                <a:cs typeface="Arial" charset="0"/>
                <a:sym typeface="Wingdings" panose="05000000000000000000" pitchFamily="2" charset="2"/>
              </a:rPr>
            </a:br>
            <a:endParaRPr lang="en-US" sz="1200" smtClean="0">
              <a:solidFill>
                <a:srgbClr val="FFFFFF"/>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200" smtClean="0">
                <a:solidFill>
                  <a:srgbClr val="FFFFFF"/>
                </a:solidFill>
                <a:latin typeface="Arial" charset="0"/>
                <a:ea typeface="Arial" charset="0"/>
                <a:cs typeface="Arial" charset="0"/>
                <a:sym typeface="Wingdings" panose="05000000000000000000" pitchFamily="2" charset="2"/>
              </a:rPr>
              <a:t>Globally representative </a:t>
            </a:r>
            <a:r>
              <a:rPr lang="en-US" sz="1200">
                <a:solidFill>
                  <a:srgbClr val="FFFFFF"/>
                </a:solidFill>
                <a:latin typeface="Arial" charset="0"/>
                <a:ea typeface="Arial" charset="0"/>
                <a:cs typeface="Arial" charset="0"/>
                <a:sym typeface="Wingdings" panose="05000000000000000000" pitchFamily="2" charset="2"/>
              </a:rPr>
              <a:t>of the SVOM </a:t>
            </a:r>
            <a:r>
              <a:rPr lang="en-US" sz="1200" smtClean="0">
                <a:solidFill>
                  <a:srgbClr val="FFFFFF"/>
                </a:solidFill>
                <a:latin typeface="Arial" charset="0"/>
                <a:ea typeface="Arial" charset="0"/>
                <a:cs typeface="Arial" charset="0"/>
                <a:sym typeface="Wingdings" panose="05000000000000000000" pitchFamily="2" charset="2"/>
              </a:rPr>
              <a:t>system (requirements, methods, conventions, …).</a:t>
            </a:r>
            <a:br>
              <a:rPr lang="en-US" sz="1200" smtClean="0">
                <a:solidFill>
                  <a:srgbClr val="FFFFFF"/>
                </a:solidFill>
                <a:latin typeface="Arial" charset="0"/>
                <a:ea typeface="Arial" charset="0"/>
                <a:cs typeface="Arial" charset="0"/>
                <a:sym typeface="Wingdings" panose="05000000000000000000" pitchFamily="2" charset="2"/>
              </a:rPr>
            </a:br>
            <a:endParaRPr lang="en-US" sz="1200" smtClean="0">
              <a:solidFill>
                <a:srgbClr val="FFFFFF"/>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200" smtClean="0">
                <a:solidFill>
                  <a:srgbClr val="FFFFFF"/>
                </a:solidFill>
                <a:latin typeface="Arial" charset="0"/>
                <a:ea typeface="Arial" charset="0"/>
                <a:cs typeface="Arial" charset="0"/>
                <a:sym typeface="Wingdings" panose="05000000000000000000" pitchFamily="2" charset="2"/>
              </a:rPr>
              <a:t>Can </a:t>
            </a:r>
            <a:r>
              <a:rPr lang="en-US" sz="1200">
                <a:solidFill>
                  <a:srgbClr val="FFFFFF"/>
                </a:solidFill>
                <a:latin typeface="Arial" charset="0"/>
                <a:ea typeface="Arial" charset="0"/>
                <a:cs typeface="Arial" charset="0"/>
                <a:sym typeface="Wingdings" panose="05000000000000000000" pitchFamily="2" charset="2"/>
              </a:rPr>
              <a:t>be used </a:t>
            </a:r>
            <a:r>
              <a:rPr lang="en-US" sz="1200" u="sng">
                <a:solidFill>
                  <a:srgbClr val="FFFFFF"/>
                </a:solidFill>
                <a:latin typeface="Arial" charset="0"/>
                <a:ea typeface="Arial" charset="0"/>
                <a:cs typeface="Arial" charset="0"/>
                <a:sym typeface="Wingdings" panose="05000000000000000000" pitchFamily="2" charset="2"/>
              </a:rPr>
              <a:t>before launch</a:t>
            </a:r>
            <a:r>
              <a:rPr lang="en-US" sz="1200">
                <a:solidFill>
                  <a:srgbClr val="FFFFFF"/>
                </a:solidFill>
                <a:latin typeface="Arial" charset="0"/>
                <a:ea typeface="Arial" charset="0"/>
                <a:cs typeface="Arial" charset="0"/>
                <a:sym typeface="Wingdings" panose="05000000000000000000" pitchFamily="2" charset="2"/>
              </a:rPr>
              <a:t> (preparation </a:t>
            </a:r>
            <a:r>
              <a:rPr lang="en-US" sz="1200" smtClean="0">
                <a:solidFill>
                  <a:srgbClr val="FFFFFF"/>
                </a:solidFill>
                <a:latin typeface="Arial" charset="0"/>
                <a:ea typeface="Arial" charset="0"/>
                <a:cs typeface="Arial" charset="0"/>
                <a:sym typeface="Wingdings" panose="05000000000000000000" pitchFamily="2" charset="2"/>
              </a:rPr>
              <a:t>of tests scenarios, commissioning</a:t>
            </a:r>
            <a:r>
              <a:rPr lang="en-US" sz="1200">
                <a:solidFill>
                  <a:srgbClr val="FFFFFF"/>
                </a:solidFill>
                <a:latin typeface="Arial" charset="0"/>
                <a:ea typeface="Arial" charset="0"/>
                <a:cs typeface="Arial" charset="0"/>
                <a:sym typeface="Wingdings" panose="05000000000000000000" pitchFamily="2" charset="2"/>
              </a:rPr>
              <a:t>, …) and </a:t>
            </a:r>
            <a:r>
              <a:rPr lang="en-US" sz="1200" u="sng">
                <a:solidFill>
                  <a:srgbClr val="FFFFFF"/>
                </a:solidFill>
                <a:latin typeface="Arial" charset="0"/>
                <a:ea typeface="Arial" charset="0"/>
                <a:cs typeface="Arial" charset="0"/>
                <a:sym typeface="Wingdings" panose="05000000000000000000" pitchFamily="2" charset="2"/>
              </a:rPr>
              <a:t>after launch</a:t>
            </a:r>
            <a:r>
              <a:rPr lang="en-US" sz="1200">
                <a:solidFill>
                  <a:srgbClr val="FFFFFF"/>
                </a:solidFill>
                <a:latin typeface="Arial" charset="0"/>
                <a:ea typeface="Arial" charset="0"/>
                <a:cs typeface="Arial" charset="0"/>
                <a:sym typeface="Wingdings" panose="05000000000000000000" pitchFamily="2" charset="2"/>
              </a:rPr>
              <a:t>, to help for the elaboration and tuning of observation requests to be sent to the </a:t>
            </a:r>
            <a:r>
              <a:rPr lang="en-US" sz="1200" smtClean="0">
                <a:solidFill>
                  <a:srgbClr val="FFFFFF"/>
                </a:solidFill>
                <a:latin typeface="Arial" charset="0"/>
                <a:ea typeface="Arial" charset="0"/>
                <a:cs typeface="Arial" charset="0"/>
                <a:sym typeface="Wingdings" panose="05000000000000000000" pitchFamily="2" charset="2"/>
              </a:rPr>
              <a:t>operational SVOM system (e.g. submission of a request to CSC) or to analyze an event occurred during flight (e.g. condition of a GRB detection).</a:t>
            </a:r>
          </a:p>
          <a:p>
            <a:pPr marL="684337" lvl="1" indent="-285750">
              <a:buFont typeface="Wingdings" panose="05000000000000000000" pitchFamily="2" charset="2"/>
              <a:buChar char="ü"/>
            </a:pPr>
            <a:endParaRPr lang="en-US" sz="1400">
              <a:solidFill>
                <a:srgbClr val="FFFFFF"/>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a:solidFill>
                  <a:srgbClr val="FFFFFF"/>
                </a:solidFill>
                <a:latin typeface="Arial" charset="0"/>
                <a:ea typeface="Arial" charset="0"/>
                <a:cs typeface="Arial" charset="0"/>
                <a:sym typeface="Wingdings" panose="05000000000000000000" pitchFamily="2" charset="2"/>
              </a:rPr>
              <a:t>Tool accessible through internet </a:t>
            </a:r>
            <a:r>
              <a:rPr lang="en-US" sz="1400" smtClean="0">
                <a:solidFill>
                  <a:srgbClr val="FFFFFF"/>
                </a:solidFill>
                <a:latin typeface="Arial" charset="0"/>
                <a:ea typeface="Arial" charset="0"/>
                <a:cs typeface="Arial" charset="0"/>
                <a:sym typeface="Wingdings" panose="05000000000000000000" pitchFamily="2" charset="2"/>
              </a:rPr>
              <a:t>(free access) : </a:t>
            </a:r>
            <a:r>
              <a:rPr lang="en-US" sz="1400">
                <a:solidFill>
                  <a:srgbClr val="FFFFFF"/>
                </a:solidFill>
                <a:latin typeface="Arial" charset="0"/>
                <a:ea typeface="Arial" charset="0"/>
                <a:cs typeface="Arial" charset="0"/>
                <a:sym typeface="Wingdings" panose="05000000000000000000" pitchFamily="2" charset="2"/>
              </a:rPr>
              <a:t>	</a:t>
            </a:r>
            <a:r>
              <a:rPr lang="fr-FR" sz="1400" u="sng">
                <a:solidFill>
                  <a:srgbClr val="FFFF00"/>
                </a:solidFill>
              </a:rPr>
              <a:t>https://</a:t>
            </a:r>
            <a:r>
              <a:rPr lang="fr-FR" sz="1400" u="sng" smtClean="0">
                <a:solidFill>
                  <a:srgbClr val="FFFF00"/>
                </a:solidFill>
              </a:rPr>
              <a:t>sstomp.cnes.fr/sstomp/home</a:t>
            </a:r>
            <a:endParaRPr lang="fr-FR" sz="1400" smtClean="0">
              <a:solidFill>
                <a:srgbClr val="FFFF00"/>
              </a:solidFill>
            </a:endParaRPr>
          </a:p>
          <a:p>
            <a:pPr marL="684337" lvl="1" indent="-285750">
              <a:buFont typeface="Wingdings" panose="05000000000000000000" pitchFamily="2" charset="2"/>
              <a:buChar char="ü"/>
            </a:pPr>
            <a:endParaRPr lang="fr-FR" sz="1400" u="sng">
              <a:solidFill>
                <a:srgbClr val="FFFFFF"/>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FFFF"/>
                </a:solidFill>
                <a:latin typeface="Arial" charset="0"/>
                <a:ea typeface="Arial" charset="0"/>
                <a:cs typeface="Arial" charset="0"/>
                <a:sym typeface="Wingdings" panose="05000000000000000000" pitchFamily="2" charset="2"/>
              </a:rPr>
              <a:t>Interactive tool - Default / Custom inputs - Downloadable results</a:t>
            </a:r>
          </a:p>
          <a:p>
            <a:pPr marL="684337" lvl="1" indent="-285750">
              <a:buFont typeface="Wingdings" panose="05000000000000000000" pitchFamily="2" charset="2"/>
              <a:buChar char="ü"/>
            </a:pPr>
            <a:endParaRPr lang="en-US" sz="1400">
              <a:solidFill>
                <a:srgbClr val="FFFFFF"/>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FFFF"/>
                </a:solidFill>
                <a:latin typeface="Arial" charset="0"/>
                <a:ea typeface="Arial" charset="0"/>
                <a:cs typeface="Arial" charset="0"/>
                <a:sym typeface="Wingdings" panose="05000000000000000000" pitchFamily="2" charset="2"/>
              </a:rPr>
              <a:t>Stand-alone and independent</a:t>
            </a:r>
          </a:p>
          <a:p>
            <a:pPr lvl="1"/>
            <a:endParaRPr lang="en-US" sz="1400">
              <a:solidFill>
                <a:srgbClr val="FFFFFF"/>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a:solidFill>
                  <a:srgbClr val="FFFFFF"/>
                </a:solidFill>
                <a:latin typeface="Arial" charset="0"/>
                <a:ea typeface="Arial" charset="0"/>
                <a:cs typeface="Arial" charset="0"/>
                <a:sym typeface="Wingdings" panose="05000000000000000000" pitchFamily="2" charset="2"/>
              </a:rPr>
              <a:t>I</a:t>
            </a:r>
            <a:r>
              <a:rPr lang="en-US" sz="1400" smtClean="0">
                <a:solidFill>
                  <a:srgbClr val="FFFFFF"/>
                </a:solidFill>
                <a:latin typeface="Arial" charset="0"/>
                <a:ea typeface="Arial" charset="0"/>
                <a:cs typeface="Arial" charset="0"/>
                <a:sym typeface="Wingdings" panose="05000000000000000000" pitchFamily="2" charset="2"/>
              </a:rPr>
              <a:t>nternal development at CNES (internships, internal support) – Hosted and maintained at CNES.</a:t>
            </a:r>
            <a:endParaRPr lang="en-US" sz="1400">
              <a:solidFill>
                <a:srgbClr val="FFFFFF"/>
              </a:solidFill>
              <a:latin typeface="Arial" charset="0"/>
              <a:ea typeface="Arial" charset="0"/>
              <a:cs typeface="Arial" charset="0"/>
              <a:sym typeface="Wingdings" panose="05000000000000000000" pitchFamily="2" charset="2"/>
            </a:endParaRPr>
          </a:p>
        </p:txBody>
      </p:sp>
      <p:sp>
        <p:nvSpPr>
          <p:cNvPr id="11"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146672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General </a:t>
            </a:r>
            <a:r>
              <a:rPr lang="en-US">
                <a:latin typeface="Arial Black" panose="020B0A04020102020204" pitchFamily="34" charset="0"/>
              </a:rPr>
              <a:t>points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3</a:t>
            </a:fld>
            <a:endParaRPr lang="fr-FR" dirty="0"/>
          </a:p>
        </p:txBody>
      </p:sp>
      <p:sp>
        <p:nvSpPr>
          <p:cNvPr id="6" name="Rectangle 5"/>
          <p:cNvSpPr/>
          <p:nvPr/>
        </p:nvSpPr>
        <p:spPr>
          <a:xfrm>
            <a:off x="363338" y="703699"/>
            <a:ext cx="9511883" cy="2308324"/>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What SSTOMP </a:t>
            </a:r>
            <a:r>
              <a:rPr lang="en-US" sz="1800" b="1" u="sng" smtClean="0">
                <a:solidFill>
                  <a:srgbClr val="00B0F0"/>
                </a:solidFill>
                <a:latin typeface="Arial" charset="0"/>
                <a:ea typeface="Arial" charset="0"/>
                <a:cs typeface="Arial" charset="0"/>
              </a:rPr>
              <a:t>is not</a:t>
            </a:r>
            <a:r>
              <a:rPr lang="en-US" sz="1800" b="1" smtClean="0">
                <a:solidFill>
                  <a:srgbClr val="00B0F0"/>
                </a:solidFill>
                <a:latin typeface="Arial" charset="0"/>
                <a:ea typeface="Arial" charset="0"/>
                <a:cs typeface="Arial" charset="0"/>
              </a:rPr>
              <a:t>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Not an operational tool (i.e. not managed as a component of the operational system)</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No connections with the real SVOM system (no direct use of interfaces, data, software, …)</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Results provided by SSTOMP are indicative and give some representative and reliable trends (as precise as possible) but have in the end to be defined, processed and checked using the operational means and programming chains.</a:t>
            </a:r>
          </a:p>
          <a:p>
            <a:pPr lvl="1"/>
            <a:endParaRPr lang="en-US" sz="1400">
              <a:solidFill>
                <a:srgbClr val="FFFF00"/>
              </a:solidFill>
              <a:latin typeface="Arial" charset="0"/>
              <a:ea typeface="Arial" charset="0"/>
              <a:cs typeface="Arial" charset="0"/>
              <a:sym typeface="Wingdings" panose="05000000000000000000" pitchFamily="2" charset="2"/>
            </a:endParaRPr>
          </a:p>
        </p:txBody>
      </p:sp>
      <p:sp>
        <p:nvSpPr>
          <p:cNvPr id="7"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115522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General </a:t>
            </a:r>
            <a:r>
              <a:rPr lang="en-US">
                <a:latin typeface="Arial Black" panose="020B0A04020102020204" pitchFamily="34" charset="0"/>
              </a:rPr>
              <a:t>points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4</a:t>
            </a:fld>
            <a:endParaRPr lang="fr-FR" dirty="0"/>
          </a:p>
        </p:txBody>
      </p:sp>
      <p:sp>
        <p:nvSpPr>
          <p:cNvPr id="6" name="Rectangle 5"/>
          <p:cNvSpPr/>
          <p:nvPr/>
        </p:nvSpPr>
        <p:spPr>
          <a:xfrm>
            <a:off x="363338" y="703699"/>
            <a:ext cx="9511883" cy="4739759"/>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Current status of SSTOMP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Current version on line : </a:t>
            </a:r>
            <a:r>
              <a:rPr lang="en-US" sz="1400" b="1" smtClean="0">
                <a:solidFill>
                  <a:schemeClr val="bg1"/>
                </a:solidFill>
                <a:latin typeface="Arial" charset="0"/>
                <a:ea typeface="Arial" charset="0"/>
                <a:cs typeface="Arial" charset="0"/>
                <a:sym typeface="Wingdings" panose="05000000000000000000" pitchFamily="2" charset="2"/>
              </a:rPr>
              <a:t>2.2.9</a:t>
            </a: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Many functions have already been developed and released, but other ones </a:t>
            </a:r>
            <a:r>
              <a:rPr lang="en-US" sz="1400">
                <a:solidFill>
                  <a:schemeClr val="bg1"/>
                </a:solidFill>
                <a:latin typeface="Arial" charset="0"/>
                <a:ea typeface="Arial" charset="0"/>
                <a:cs typeface="Arial" charset="0"/>
                <a:sym typeface="Wingdings" panose="05000000000000000000" pitchFamily="2" charset="2"/>
              </a:rPr>
              <a:t>in </a:t>
            </a:r>
            <a:r>
              <a:rPr lang="en-US" sz="1400" smtClean="0">
                <a:solidFill>
                  <a:schemeClr val="bg1"/>
                </a:solidFill>
                <a:latin typeface="Arial" charset="0"/>
                <a:ea typeface="Arial" charset="0"/>
                <a:cs typeface="Arial" charset="0"/>
                <a:sym typeface="Wingdings" panose="05000000000000000000" pitchFamily="2" charset="2"/>
              </a:rPr>
              <a:t>progress or intended</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Good level of validation (functional results, mainly tested with Firefox for web interface)</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Possible evolutions derived from users’ feedback</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On-line help for each function available</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Open access to www </a:t>
            </a:r>
            <a:r>
              <a:rPr lang="fr-FR" sz="1400" u="sng" smtClean="0">
                <a:solidFill>
                  <a:srgbClr val="FFFF00"/>
                </a:solidFill>
              </a:rPr>
              <a:t>https</a:t>
            </a:r>
            <a:r>
              <a:rPr lang="fr-FR" sz="1400" u="sng">
                <a:solidFill>
                  <a:srgbClr val="FFFF00"/>
                </a:solidFill>
              </a:rPr>
              <a:t>://</a:t>
            </a:r>
            <a:r>
              <a:rPr lang="fr-FR" sz="1400" u="sng" smtClean="0">
                <a:solidFill>
                  <a:srgbClr val="FFFF00"/>
                </a:solidFill>
              </a:rPr>
              <a:t>sstomp.cnes.fr/sstomp/home</a:t>
            </a:r>
          </a:p>
          <a:p>
            <a:pPr lvl="1"/>
            <a:r>
              <a:rPr lang="fr-FR" sz="1400">
                <a:solidFill>
                  <a:srgbClr val="00B050"/>
                </a:solidFill>
                <a:latin typeface="Arial" charset="0"/>
                <a:ea typeface="Arial" charset="0"/>
                <a:cs typeface="Arial" charset="0"/>
                <a:sym typeface="Wingdings" panose="05000000000000000000" pitchFamily="2" charset="2"/>
              </a:rPr>
              <a:t>	</a:t>
            </a:r>
            <a:r>
              <a:rPr lang="fr-FR" sz="1400" smtClean="0">
                <a:solidFill>
                  <a:srgbClr val="00B050"/>
                </a:solidFill>
                <a:latin typeface="Arial" charset="0"/>
                <a:ea typeface="Arial" charset="0"/>
                <a:cs typeface="Arial" charset="0"/>
                <a:sym typeface="Wingdings" panose="05000000000000000000" pitchFamily="2" charset="2"/>
              </a:rPr>
              <a:t>			</a:t>
            </a:r>
          </a:p>
          <a:p>
            <a:pPr lvl="1"/>
            <a:endParaRPr lang="en-US" sz="1400" smtClean="0">
              <a:solidFill>
                <a:srgbClr val="FFFF00"/>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rgbClr val="FFFF00"/>
              </a:solidFill>
              <a:latin typeface="Arial" charset="0"/>
              <a:ea typeface="Arial" charset="0"/>
              <a:cs typeface="Arial" charset="0"/>
              <a:sym typeface="Wingdings" panose="05000000000000000000" pitchFamily="2" charset="2"/>
            </a:endParaRPr>
          </a:p>
          <a:p>
            <a:pPr marL="285750" lvl="0" indent="-285750">
              <a:buFont typeface="Wingdings" panose="05000000000000000000" pitchFamily="2" charset="2"/>
              <a:buChar char="v"/>
            </a:pPr>
            <a:r>
              <a:rPr lang="en-US" sz="1800" b="1" smtClean="0">
                <a:solidFill>
                  <a:srgbClr val="00B0F0"/>
                </a:solidFill>
                <a:latin typeface="Arial" charset="0"/>
                <a:ea typeface="Arial" charset="0"/>
                <a:cs typeface="Arial" charset="0"/>
              </a:rPr>
              <a:t>Contacts :</a:t>
            </a:r>
            <a:endParaRPr lang="en-US" sz="1800" b="1">
              <a:solidFill>
                <a:srgbClr val="00B0F0"/>
              </a:solidFill>
              <a:latin typeface="Arial" charset="0"/>
              <a:ea typeface="Arial" charset="0"/>
              <a:cs typeface="Arial" charset="0"/>
            </a:endParaRPr>
          </a:p>
          <a:p>
            <a:endParaRPr lang="en-US" sz="1400" smtClean="0">
              <a:solidFill>
                <a:srgbClr val="FFFF00"/>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FFFF"/>
                </a:solidFill>
                <a:latin typeface="Arial" charset="0"/>
                <a:ea typeface="Arial" charset="0"/>
                <a:cs typeface="Arial" charset="0"/>
                <a:sym typeface="Wingdings" panose="05000000000000000000" pitchFamily="2" charset="2"/>
              </a:rPr>
              <a:t>Dedicated @ :</a:t>
            </a:r>
            <a:r>
              <a:rPr lang="en-US" sz="1400" smtClean="0">
                <a:solidFill>
                  <a:srgbClr val="FFFF00"/>
                </a:solidFill>
                <a:latin typeface="Arial" charset="0"/>
                <a:ea typeface="Arial" charset="0"/>
                <a:cs typeface="Arial" charset="0"/>
                <a:sym typeface="Wingdings" panose="05000000000000000000" pitchFamily="2" charset="2"/>
              </a:rPr>
              <a:t> </a:t>
            </a:r>
            <a:r>
              <a:rPr lang="fr-FR" sz="1400" smtClean="0">
                <a:solidFill>
                  <a:srgbClr val="FFFF00"/>
                </a:solidFill>
              </a:rPr>
              <a:t>svom-sstomp@cnes.fr</a:t>
            </a:r>
            <a:r>
              <a:rPr lang="fr-FR" sz="1400" smtClean="0"/>
              <a:t> </a:t>
            </a:r>
            <a:endParaRPr lang="en-US" sz="1400" smtClean="0">
              <a:solidFill>
                <a:srgbClr val="FFFF00"/>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rgbClr val="FFFF00"/>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FFFF"/>
                </a:solidFill>
                <a:latin typeface="Arial" charset="0"/>
                <a:ea typeface="Arial" charset="0"/>
                <a:cs typeface="Arial" charset="0"/>
                <a:sym typeface="Wingdings" panose="05000000000000000000" pitchFamily="2" charset="2"/>
              </a:rPr>
              <a:t>Jean Jaubert : </a:t>
            </a:r>
            <a:r>
              <a:rPr lang="en-US" sz="1400" smtClean="0">
                <a:solidFill>
                  <a:srgbClr val="FFFF00"/>
                </a:solidFill>
                <a:latin typeface="Arial" charset="0"/>
                <a:ea typeface="Arial" charset="0"/>
                <a:cs typeface="Arial" charset="0"/>
                <a:sym typeface="Wingdings" panose="05000000000000000000" pitchFamily="2" charset="2"/>
              </a:rPr>
              <a:t>jean.jaubert@cnes.fr</a:t>
            </a:r>
            <a:endParaRPr lang="en-US" sz="1400" smtClean="0">
              <a:solidFill>
                <a:srgbClr val="FFFFFF"/>
              </a:solidFill>
              <a:latin typeface="Arial" charset="0"/>
              <a:ea typeface="Arial" charset="0"/>
              <a:cs typeface="Arial" charset="0"/>
              <a:sym typeface="Wingdings" panose="05000000000000000000" pitchFamily="2" charset="2"/>
            </a:endParaRPr>
          </a:p>
        </p:txBody>
      </p:sp>
      <p:sp>
        <p:nvSpPr>
          <p:cNvPr id="7"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57816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Main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5</a:t>
            </a:fld>
            <a:endParaRPr lang="fr-FR" dirty="0"/>
          </a:p>
        </p:txBody>
      </p:sp>
      <p:sp>
        <p:nvSpPr>
          <p:cNvPr id="6" name="Rectangle 5"/>
          <p:cNvSpPr/>
          <p:nvPr/>
        </p:nvSpPr>
        <p:spPr>
          <a:xfrm>
            <a:off x="363338" y="703699"/>
            <a:ext cx="9511883" cy="4678204"/>
          </a:xfrm>
          <a:prstGeom prst="rect">
            <a:avLst/>
          </a:prstGeom>
        </p:spPr>
        <p:txBody>
          <a:bodyPr wrap="square">
            <a:spAutoFit/>
          </a:bodyPr>
          <a:lstStyle/>
          <a:p>
            <a:pPr marL="285750" indent="-285750">
              <a:buFont typeface="Wingdings" panose="05000000000000000000" pitchFamily="2" charset="2"/>
              <a:buChar char="v"/>
            </a:pPr>
            <a:r>
              <a:rPr lang="en-US" sz="1800" b="1" smtClean="0">
                <a:solidFill>
                  <a:srgbClr val="00B0F0"/>
                </a:solidFill>
                <a:latin typeface="Arial" charset="0"/>
                <a:ea typeface="Arial" charset="0"/>
                <a:cs typeface="Arial" charset="0"/>
              </a:rPr>
              <a:t>Orbit initialisation and propagation :</a:t>
            </a:r>
          </a:p>
          <a:p>
            <a:pPr marL="285750" indent="-285750">
              <a:buFont typeface="Wingdings" panose="05000000000000000000" pitchFamily="2" charset="2"/>
              <a:buChar char="v"/>
            </a:pPr>
            <a:endParaRPr lang="en-US" sz="1400">
              <a:solidFill>
                <a:srgbClr val="00B0F0"/>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6600"/>
                </a:solidFill>
                <a:latin typeface="Arial" charset="0"/>
                <a:ea typeface="Arial" charset="0"/>
                <a:cs typeface="Arial" charset="0"/>
                <a:sym typeface="Wingdings" panose="05000000000000000000" pitchFamily="2" charset="2"/>
              </a:rPr>
              <a:t>Mode automatic </a:t>
            </a:r>
            <a:r>
              <a:rPr lang="en-US" sz="1400" smtClean="0">
                <a:solidFill>
                  <a:schemeClr val="bg1"/>
                </a:solidFill>
                <a:latin typeface="Arial" charset="0"/>
                <a:ea typeface="Arial" charset="0"/>
                <a:cs typeface="Arial" charset="0"/>
                <a:sym typeface="Wingdings" panose="05000000000000000000" pitchFamily="2" charset="2"/>
              </a:rPr>
              <a:t>:</a:t>
            </a:r>
          </a:p>
          <a:p>
            <a:pPr lvl="2"/>
            <a:r>
              <a:rPr lang="en-US" sz="1400" smtClean="0">
                <a:solidFill>
                  <a:schemeClr val="bg1"/>
                </a:solidFill>
                <a:latin typeface="Arial" charset="0"/>
                <a:ea typeface="Arial" charset="0"/>
                <a:cs typeface="Arial" charset="0"/>
                <a:sym typeface="Wingdings" panose="05000000000000000000" pitchFamily="2" charset="2"/>
              </a:rPr>
              <a:t>Orbit initialized automatically from </a:t>
            </a:r>
            <a:r>
              <a:rPr lang="en-US" sz="1400">
                <a:solidFill>
                  <a:schemeClr val="bg1"/>
                </a:solidFill>
                <a:latin typeface="Arial" charset="0"/>
                <a:ea typeface="Arial" charset="0"/>
                <a:cs typeface="Arial" charset="0"/>
                <a:sym typeface="Wingdings" panose="05000000000000000000" pitchFamily="2" charset="2"/>
              </a:rPr>
              <a:t>Two-Line Elements </a:t>
            </a:r>
            <a:r>
              <a:rPr lang="en-US" sz="1400" smtClean="0">
                <a:solidFill>
                  <a:schemeClr val="bg1"/>
                </a:solidFill>
                <a:latin typeface="Arial" charset="0"/>
                <a:ea typeface="Arial" charset="0"/>
                <a:cs typeface="Arial" charset="0"/>
                <a:sym typeface="Wingdings" panose="05000000000000000000" pitchFamily="2" charset="2"/>
              </a:rPr>
              <a:t>(</a:t>
            </a:r>
            <a:r>
              <a:rPr lang="en-US" sz="1400" smtClean="0">
                <a:solidFill>
                  <a:schemeClr val="accent4">
                    <a:lumMod val="60000"/>
                    <a:lumOff val="40000"/>
                  </a:schemeClr>
                </a:solidFill>
                <a:latin typeface="Arial" charset="0"/>
                <a:ea typeface="Arial" charset="0"/>
                <a:cs typeface="Arial" charset="0"/>
                <a:sym typeface="Wingdings" panose="05000000000000000000" pitchFamily="2" charset="2"/>
              </a:rPr>
              <a:t>TLE</a:t>
            </a:r>
            <a:r>
              <a:rPr lang="en-US" sz="1400" smtClean="0">
                <a:solidFill>
                  <a:schemeClr val="bg1"/>
                </a:solidFill>
                <a:latin typeface="Arial" charset="0"/>
                <a:ea typeface="Arial" charset="0"/>
                <a:cs typeface="Arial" charset="0"/>
                <a:sym typeface="Wingdings" panose="05000000000000000000" pitchFamily="2" charset="2"/>
              </a:rPr>
              <a:t>) downloaded from Spacetrack.org website.</a:t>
            </a:r>
            <a:br>
              <a:rPr lang="en-US" sz="1400" smtClean="0">
                <a:solidFill>
                  <a:schemeClr val="bg1"/>
                </a:solidFill>
                <a:latin typeface="Arial" charset="0"/>
                <a:ea typeface="Arial" charset="0"/>
                <a:cs typeface="Arial" charset="0"/>
                <a:sym typeface="Wingdings" panose="05000000000000000000" pitchFamily="2" charset="2"/>
              </a:rPr>
            </a:br>
            <a:r>
              <a:rPr lang="en-US" sz="1400" smtClean="0">
                <a:solidFill>
                  <a:schemeClr val="bg1"/>
                </a:solidFill>
                <a:latin typeface="Arial" charset="0"/>
                <a:ea typeface="Arial" charset="0"/>
                <a:cs typeface="Arial" charset="0"/>
                <a:sym typeface="Wingdings" panose="05000000000000000000" pitchFamily="2" charset="2"/>
              </a:rPr>
              <a:t>TLE are usually refreshed every day.</a:t>
            </a:r>
            <a:br>
              <a:rPr lang="en-US" sz="1400" smtClean="0">
                <a:solidFill>
                  <a:schemeClr val="bg1"/>
                </a:solidFill>
                <a:latin typeface="Arial" charset="0"/>
                <a:ea typeface="Arial" charset="0"/>
                <a:cs typeface="Arial" charset="0"/>
                <a:sym typeface="Wingdings" panose="05000000000000000000" pitchFamily="2" charset="2"/>
              </a:rPr>
            </a:br>
            <a:r>
              <a:rPr lang="en-US" sz="1400" smtClean="0">
                <a:solidFill>
                  <a:schemeClr val="bg1"/>
                </a:solidFill>
                <a:latin typeface="Arial" charset="0"/>
                <a:ea typeface="Arial" charset="0"/>
                <a:cs typeface="Arial" charset="0"/>
                <a:sym typeface="Wingdings" panose="05000000000000000000" pitchFamily="2" charset="2"/>
              </a:rPr>
              <a:t>	</a:t>
            </a:r>
          </a:p>
          <a:p>
            <a:pPr lvl="2"/>
            <a:r>
              <a:rPr lang="en-US" sz="1400" smtClean="0">
                <a:solidFill>
                  <a:schemeClr val="bg1"/>
                </a:solidFill>
                <a:latin typeface="Arial" charset="0"/>
                <a:ea typeface="Arial" charset="0"/>
                <a:cs typeface="Arial" charset="0"/>
                <a:sym typeface="Wingdings" panose="05000000000000000000" pitchFamily="2" charset="2"/>
              </a:rPr>
              <a:t>(</a:t>
            </a:r>
            <a:r>
              <a:rPr lang="en-US" sz="1400" smtClean="0">
                <a:solidFill>
                  <a:srgbClr val="FF0000"/>
                </a:solidFill>
                <a:latin typeface="Arial" charset="0"/>
                <a:ea typeface="Arial" charset="0"/>
                <a:cs typeface="Arial" charset="0"/>
                <a:sym typeface="Wingdings" panose="05000000000000000000" pitchFamily="2" charset="2"/>
              </a:rPr>
              <a:t>Warning :</a:t>
            </a:r>
            <a:r>
              <a:rPr lang="en-US" sz="1400" smtClean="0">
                <a:solidFill>
                  <a:schemeClr val="bg1"/>
                </a:solidFill>
                <a:latin typeface="Arial" charset="0"/>
                <a:ea typeface="Arial" charset="0"/>
                <a:cs typeface="Arial" charset="0"/>
                <a:sym typeface="Wingdings" panose="05000000000000000000" pitchFamily="2" charset="2"/>
              </a:rPr>
              <a:t> </a:t>
            </a:r>
            <a:r>
              <a:rPr lang="en-US" sz="1400" smtClean="0">
                <a:solidFill>
                  <a:srgbClr val="FF1919"/>
                </a:solidFill>
                <a:latin typeface="Arial" charset="0"/>
                <a:ea typeface="Arial" charset="0"/>
                <a:cs typeface="Arial" charset="0"/>
                <a:sym typeface="Wingdings" panose="05000000000000000000" pitchFamily="2" charset="2"/>
              </a:rPr>
              <a:t>currently, simulated by retrieval of TLE for SWIFT satellite</a:t>
            </a:r>
            <a:r>
              <a:rPr lang="en-US" sz="1400" smtClean="0">
                <a:solidFill>
                  <a:schemeClr val="bg1"/>
                </a:solidFill>
                <a:latin typeface="Arial" charset="0"/>
                <a:ea typeface="Arial" charset="0"/>
                <a:cs typeface="Arial" charset="0"/>
                <a:sym typeface="Wingdings" panose="05000000000000000000" pitchFamily="2" charset="2"/>
              </a:rPr>
              <a:t>)</a:t>
            </a:r>
          </a:p>
          <a:p>
            <a:pPr lvl="2"/>
            <a:endParaRPr lang="en-US" sz="1400" smtClean="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a:solidFill>
                  <a:srgbClr val="FF6600"/>
                </a:solidFill>
                <a:latin typeface="Arial" charset="0"/>
                <a:ea typeface="Arial" charset="0"/>
                <a:cs typeface="Arial" charset="0"/>
                <a:sym typeface="Wingdings" panose="05000000000000000000" pitchFamily="2" charset="2"/>
              </a:rPr>
              <a:t>Mode manual </a:t>
            </a:r>
            <a:r>
              <a:rPr lang="en-US" sz="1400">
                <a:solidFill>
                  <a:schemeClr val="bg1"/>
                </a:solidFill>
                <a:latin typeface="Arial" charset="0"/>
                <a:ea typeface="Arial" charset="0"/>
                <a:cs typeface="Arial" charset="0"/>
                <a:sym typeface="Wingdings" panose="05000000000000000000" pitchFamily="2" charset="2"/>
              </a:rPr>
              <a:t>: </a:t>
            </a:r>
          </a:p>
          <a:p>
            <a:pPr lvl="1"/>
            <a:r>
              <a:rPr lang="en-US" sz="1400">
                <a:solidFill>
                  <a:schemeClr val="bg1"/>
                </a:solidFill>
                <a:latin typeface="Arial" charset="0"/>
                <a:ea typeface="Arial" charset="0"/>
                <a:cs typeface="Arial" charset="0"/>
                <a:sym typeface="Wingdings" panose="05000000000000000000" pitchFamily="2" charset="2"/>
              </a:rPr>
              <a:t>	Orbit initialized from external </a:t>
            </a:r>
            <a:r>
              <a:rPr lang="en-US" sz="1400" smtClean="0">
                <a:solidFill>
                  <a:schemeClr val="bg1"/>
                </a:solidFill>
                <a:latin typeface="Arial" charset="0"/>
                <a:ea typeface="Arial" charset="0"/>
                <a:cs typeface="Arial" charset="0"/>
                <a:sym typeface="Wingdings" panose="05000000000000000000" pitchFamily="2" charset="2"/>
              </a:rPr>
              <a:t>data being either “</a:t>
            </a:r>
            <a:r>
              <a:rPr lang="en-US" sz="1400">
                <a:solidFill>
                  <a:schemeClr val="accent4">
                    <a:lumMod val="60000"/>
                    <a:lumOff val="40000"/>
                  </a:schemeClr>
                </a:solidFill>
                <a:latin typeface="Arial" charset="0"/>
                <a:ea typeface="Arial" charset="0"/>
                <a:cs typeface="Arial" charset="0"/>
                <a:sym typeface="Wingdings" panose="05000000000000000000" pitchFamily="2" charset="2"/>
              </a:rPr>
              <a:t>K</a:t>
            </a:r>
            <a:r>
              <a:rPr lang="en-US" sz="1400" smtClean="0">
                <a:solidFill>
                  <a:schemeClr val="accent4">
                    <a:lumMod val="60000"/>
                    <a:lumOff val="40000"/>
                  </a:schemeClr>
                </a:solidFill>
                <a:latin typeface="Arial" charset="0"/>
                <a:ea typeface="Arial" charset="0"/>
                <a:cs typeface="Arial" charset="0"/>
                <a:sym typeface="Wingdings" panose="05000000000000000000" pitchFamily="2" charset="2"/>
              </a:rPr>
              <a:t>eplerian bulletin</a:t>
            </a:r>
            <a:r>
              <a:rPr lang="en-US" sz="1400" smtClean="0">
                <a:solidFill>
                  <a:schemeClr val="bg1"/>
                </a:solidFill>
                <a:latin typeface="Arial" charset="0"/>
                <a:ea typeface="Arial" charset="0"/>
                <a:cs typeface="Arial" charset="0"/>
                <a:sym typeface="Wingdings" panose="05000000000000000000" pitchFamily="2" charset="2"/>
              </a:rPr>
              <a:t>” </a:t>
            </a:r>
            <a:r>
              <a:rPr lang="en-US" sz="1400">
                <a:solidFill>
                  <a:schemeClr val="bg1"/>
                </a:solidFill>
                <a:latin typeface="Arial" charset="0"/>
                <a:ea typeface="Arial" charset="0"/>
                <a:cs typeface="Arial" charset="0"/>
                <a:sym typeface="Wingdings" panose="05000000000000000000" pitchFamily="2" charset="2"/>
              </a:rPr>
              <a:t>or </a:t>
            </a:r>
            <a:r>
              <a:rPr lang="en-US" sz="1400" smtClean="0">
                <a:solidFill>
                  <a:schemeClr val="bg1"/>
                </a:solidFill>
                <a:latin typeface="Arial" charset="0"/>
                <a:ea typeface="Arial" charset="0"/>
                <a:cs typeface="Arial" charset="0"/>
                <a:sym typeface="Wingdings" panose="05000000000000000000" pitchFamily="2" charset="2"/>
              </a:rPr>
              <a:t>“</a:t>
            </a:r>
            <a:r>
              <a:rPr lang="en-US" sz="1400" smtClean="0">
                <a:solidFill>
                  <a:schemeClr val="accent4">
                    <a:lumMod val="60000"/>
                    <a:lumOff val="40000"/>
                  </a:schemeClr>
                </a:solidFill>
                <a:latin typeface="Arial" charset="0"/>
                <a:ea typeface="Arial" charset="0"/>
                <a:cs typeface="Arial" charset="0"/>
                <a:sym typeface="Wingdings" panose="05000000000000000000" pitchFamily="2" charset="2"/>
              </a:rPr>
              <a:t>TLE</a:t>
            </a:r>
            <a:r>
              <a:rPr lang="en-US" sz="1400" smtClean="0">
                <a:solidFill>
                  <a:schemeClr val="bg1"/>
                </a:solidFill>
                <a:latin typeface="Arial" charset="0"/>
                <a:ea typeface="Arial" charset="0"/>
                <a:cs typeface="Arial" charset="0"/>
                <a:sym typeface="Wingdings" panose="05000000000000000000" pitchFamily="2" charset="2"/>
              </a:rPr>
              <a:t>”</a:t>
            </a: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smtClean="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rgbClr val="FF6600"/>
                </a:solidFill>
                <a:latin typeface="Arial" charset="0"/>
                <a:ea typeface="Arial" charset="0"/>
                <a:cs typeface="Arial" charset="0"/>
                <a:sym typeface="Wingdings" panose="05000000000000000000" pitchFamily="2" charset="2"/>
              </a:rPr>
              <a:t>Propagation</a:t>
            </a:r>
            <a:r>
              <a:rPr lang="en-US" sz="1400" smtClean="0">
                <a:solidFill>
                  <a:schemeClr val="bg1"/>
                </a:solidFill>
                <a:latin typeface="Arial" charset="0"/>
                <a:ea typeface="Arial" charset="0"/>
                <a:cs typeface="Arial" charset="0"/>
                <a:sym typeface="Wingdings" panose="05000000000000000000" pitchFamily="2" charset="2"/>
              </a:rPr>
              <a:t> :</a:t>
            </a:r>
          </a:p>
          <a:p>
            <a:pPr lvl="2"/>
            <a:r>
              <a:rPr lang="en-US" sz="1400">
                <a:solidFill>
                  <a:schemeClr val="bg1"/>
                </a:solidFill>
                <a:latin typeface="Arial" charset="0"/>
                <a:ea typeface="Arial" charset="0"/>
                <a:cs typeface="Arial" charset="0"/>
                <a:sym typeface="Wingdings" panose="05000000000000000000" pitchFamily="2" charset="2"/>
              </a:rPr>
              <a:t>A</a:t>
            </a:r>
            <a:r>
              <a:rPr lang="en-US" sz="1400" smtClean="0">
                <a:solidFill>
                  <a:schemeClr val="bg1"/>
                </a:solidFill>
                <a:latin typeface="Arial" charset="0"/>
                <a:ea typeface="Arial" charset="0"/>
                <a:cs typeface="Arial" charset="0"/>
                <a:sym typeface="Wingdings" panose="05000000000000000000" pitchFamily="2" charset="2"/>
              </a:rPr>
              <a:t>nalytical model (Eckstein-Hechler) for </a:t>
            </a:r>
            <a:r>
              <a:rPr lang="en-US" sz="1400">
                <a:solidFill>
                  <a:schemeClr val="accent4">
                    <a:lumMod val="60000"/>
                    <a:lumOff val="40000"/>
                  </a:schemeClr>
                </a:solidFill>
                <a:latin typeface="Arial" charset="0"/>
                <a:ea typeface="Arial" charset="0"/>
                <a:cs typeface="Arial" charset="0"/>
                <a:sym typeface="Wingdings" panose="05000000000000000000" pitchFamily="2" charset="2"/>
              </a:rPr>
              <a:t>keplerian bulletin </a:t>
            </a:r>
            <a:r>
              <a:rPr lang="en-US" sz="1400">
                <a:solidFill>
                  <a:schemeClr val="bg1"/>
                </a:solidFill>
                <a:latin typeface="Arial" charset="0"/>
                <a:ea typeface="Arial" charset="0"/>
                <a:cs typeface="Arial" charset="0"/>
                <a:sym typeface="Wingdings" panose="05000000000000000000" pitchFamily="2" charset="2"/>
              </a:rPr>
              <a:t> </a:t>
            </a:r>
            <a:r>
              <a:rPr lang="en-US" sz="1400" smtClean="0">
                <a:solidFill>
                  <a:schemeClr val="bg1"/>
                </a:solidFill>
                <a:latin typeface="Arial" charset="0"/>
                <a:ea typeface="Arial" charset="0"/>
                <a:cs typeface="Arial" charset="0"/>
                <a:sym typeface="Wingdings" panose="05000000000000000000" pitchFamily="2" charset="2"/>
              </a:rPr>
              <a:t>   long term propagation  (days, monthes, year)</a:t>
            </a:r>
            <a:br>
              <a:rPr lang="en-US" sz="1400" smtClean="0">
                <a:solidFill>
                  <a:schemeClr val="bg1"/>
                </a:solidFill>
                <a:latin typeface="Arial" charset="0"/>
                <a:ea typeface="Arial" charset="0"/>
                <a:cs typeface="Arial" charset="0"/>
                <a:sym typeface="Wingdings" panose="05000000000000000000" pitchFamily="2" charset="2"/>
              </a:rPr>
            </a:br>
            <a:r>
              <a:rPr lang="en-US" sz="1400" smtClean="0">
                <a:solidFill>
                  <a:schemeClr val="bg1"/>
                </a:solidFill>
                <a:latin typeface="Arial" charset="0"/>
                <a:ea typeface="Arial" charset="0"/>
                <a:cs typeface="Arial" charset="0"/>
                <a:sym typeface="Wingdings" panose="05000000000000000000" pitchFamily="2" charset="2"/>
              </a:rPr>
              <a:t>Dedicated model (SGP) for </a:t>
            </a:r>
            <a:r>
              <a:rPr lang="en-US" sz="1400">
                <a:solidFill>
                  <a:schemeClr val="accent4">
                    <a:lumMod val="60000"/>
                    <a:lumOff val="40000"/>
                  </a:schemeClr>
                </a:solidFill>
                <a:latin typeface="Arial" charset="0"/>
                <a:ea typeface="Arial" charset="0"/>
                <a:cs typeface="Arial" charset="0"/>
                <a:sym typeface="Wingdings" panose="05000000000000000000" pitchFamily="2" charset="2"/>
              </a:rPr>
              <a:t>T</a:t>
            </a:r>
            <a:r>
              <a:rPr lang="en-US" sz="1400">
                <a:solidFill>
                  <a:schemeClr val="accent4">
                    <a:lumMod val="60000"/>
                    <a:lumOff val="40000"/>
                  </a:schemeClr>
                </a:solidFill>
                <a:latin typeface="Arial" charset="0"/>
                <a:ea typeface="Arial" charset="0"/>
                <a:cs typeface="Arial" charset="0"/>
                <a:sym typeface="Wingdings" panose="05000000000000000000" pitchFamily="2" charset="2"/>
              </a:rPr>
              <a:t>L</a:t>
            </a:r>
            <a:r>
              <a:rPr lang="en-US" sz="1400">
                <a:solidFill>
                  <a:schemeClr val="accent4">
                    <a:lumMod val="60000"/>
                    <a:lumOff val="40000"/>
                  </a:schemeClr>
                </a:solidFill>
                <a:latin typeface="Arial" charset="0"/>
                <a:ea typeface="Arial" charset="0"/>
                <a:cs typeface="Arial" charset="0"/>
                <a:sym typeface="Wingdings" panose="05000000000000000000" pitchFamily="2" charset="2"/>
              </a:rPr>
              <a:t>E </a:t>
            </a:r>
            <a:r>
              <a:rPr lang="en-US" sz="1400" smtClean="0">
                <a:solidFill>
                  <a:schemeClr val="bg1"/>
                </a:solidFill>
                <a:latin typeface="Arial" charset="0"/>
                <a:ea typeface="Arial" charset="0"/>
                <a:cs typeface="Arial" charset="0"/>
                <a:sym typeface="Wingdings" panose="05000000000000000000" pitchFamily="2" charset="2"/>
              </a:rPr>
              <a:t>		              short term propagation (days, week</a:t>
            </a:r>
            <a:r>
              <a:rPr lang="en-US" sz="1400" smtClean="0">
                <a:solidFill>
                  <a:schemeClr val="bg1"/>
                </a:solidFill>
                <a:latin typeface="Arial" charset="0"/>
                <a:ea typeface="Arial" charset="0"/>
                <a:cs typeface="Arial" charset="0"/>
                <a:sym typeface="Wingdings" panose="05000000000000000000" pitchFamily="2" charset="2"/>
              </a:rPr>
              <a:t>)		</a:t>
            </a:r>
            <a:endParaRPr lang="en-US" sz="1400">
              <a:solidFill>
                <a:srgbClr val="FFFF00"/>
              </a:solidFill>
              <a:latin typeface="Arial" charset="0"/>
              <a:ea typeface="Arial" charset="0"/>
              <a:cs typeface="Arial" charset="0"/>
              <a:sym typeface="Wingdings" panose="05000000000000000000" pitchFamily="2" charset="2"/>
            </a:endParaRPr>
          </a:p>
          <a:p>
            <a:pPr lvl="2"/>
            <a:r>
              <a:rPr lang="en-US" sz="1400" smtClean="0">
                <a:solidFill>
                  <a:schemeClr val="bg1"/>
                </a:solidFill>
                <a:latin typeface="Arial" charset="0"/>
                <a:ea typeface="Arial" charset="0"/>
                <a:cs typeface="Arial" charset="0"/>
                <a:sym typeface="Wingdings" panose="05000000000000000000" pitchFamily="2" charset="2"/>
              </a:rPr>
              <a:t>Note : Backward propagation is possible  analyze of event in the past</a:t>
            </a:r>
          </a:p>
        </p:txBody>
      </p:sp>
      <p:pic>
        <p:nvPicPr>
          <p:cNvPr id="2" name="Image 1"/>
          <p:cNvPicPr>
            <a:picLocks noChangeAspect="1"/>
          </p:cNvPicPr>
          <p:nvPr/>
        </p:nvPicPr>
        <p:blipFill>
          <a:blip r:embed="rId2"/>
          <a:stretch>
            <a:fillRect/>
          </a:stretch>
        </p:blipFill>
        <p:spPr>
          <a:xfrm>
            <a:off x="6055892" y="1777921"/>
            <a:ext cx="3819329" cy="240425"/>
          </a:xfrm>
          <a:prstGeom prst="rect">
            <a:avLst/>
          </a:prstGeom>
        </p:spPr>
      </p:pic>
      <p:pic>
        <p:nvPicPr>
          <p:cNvPr id="4" name="Image 3"/>
          <p:cNvPicPr>
            <a:picLocks noChangeAspect="1"/>
          </p:cNvPicPr>
          <p:nvPr/>
        </p:nvPicPr>
        <p:blipFill>
          <a:blip r:embed="rId3"/>
          <a:stretch>
            <a:fillRect/>
          </a:stretch>
        </p:blipFill>
        <p:spPr>
          <a:xfrm>
            <a:off x="7728481" y="2377441"/>
            <a:ext cx="1664216" cy="1818837"/>
          </a:xfrm>
          <a:prstGeom prst="rect">
            <a:avLst/>
          </a:prstGeom>
        </p:spPr>
      </p:pic>
      <p:sp>
        <p:nvSpPr>
          <p:cNvPr id="8"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230973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Main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6</a:t>
            </a:fld>
            <a:endParaRPr lang="fr-FR" dirty="0"/>
          </a:p>
        </p:txBody>
      </p:sp>
      <p:sp>
        <p:nvSpPr>
          <p:cNvPr id="6" name="Rectangle 5"/>
          <p:cNvSpPr/>
          <p:nvPr/>
        </p:nvSpPr>
        <p:spPr>
          <a:xfrm>
            <a:off x="363338" y="703699"/>
            <a:ext cx="9511883" cy="4247317"/>
          </a:xfrm>
          <a:prstGeom prst="rect">
            <a:avLst/>
          </a:prstGeom>
        </p:spPr>
        <p:txBody>
          <a:bodyPr wrap="square">
            <a:spAutoFit/>
          </a:bodyPr>
          <a:lstStyle/>
          <a:p>
            <a:pPr marL="285750" indent="-285750">
              <a:buFont typeface="Wingdings" panose="05000000000000000000" pitchFamily="2" charset="2"/>
              <a:buChar char="v"/>
            </a:pPr>
            <a:r>
              <a:rPr lang="en-US" sz="1800" b="1">
                <a:solidFill>
                  <a:srgbClr val="00B0F0"/>
                </a:solidFill>
                <a:latin typeface="Arial" charset="0"/>
                <a:ea typeface="Arial" charset="0"/>
                <a:cs typeface="Arial" charset="0"/>
              </a:rPr>
              <a:t>Observation </a:t>
            </a:r>
            <a:r>
              <a:rPr lang="en-US" sz="1800" b="1" smtClean="0">
                <a:solidFill>
                  <a:srgbClr val="00B0F0"/>
                </a:solidFill>
                <a:latin typeface="Arial" charset="0"/>
                <a:ea typeface="Arial" charset="0"/>
                <a:cs typeface="Arial" charset="0"/>
              </a:rPr>
              <a:t>with  </a:t>
            </a:r>
            <a:r>
              <a:rPr lang="en-US" sz="1800" b="1">
                <a:solidFill>
                  <a:srgbClr val="00B0F0"/>
                </a:solidFill>
                <a:latin typeface="Arial" charset="0"/>
                <a:ea typeface="Arial" charset="0"/>
                <a:cs typeface="Arial" charset="0"/>
              </a:rPr>
              <a:t>VT  </a:t>
            </a:r>
            <a:r>
              <a:rPr lang="en-US" sz="1800" b="1" smtClean="0">
                <a:solidFill>
                  <a:srgbClr val="00B0F0"/>
                </a:solidFill>
                <a:latin typeface="Arial" charset="0"/>
                <a:ea typeface="Arial" charset="0"/>
                <a:cs typeface="Arial" charset="0"/>
              </a:rPr>
              <a:t>/  </a:t>
            </a:r>
            <a:r>
              <a:rPr lang="en-US" sz="1800" b="1">
                <a:solidFill>
                  <a:srgbClr val="00B0F0"/>
                </a:solidFill>
                <a:latin typeface="Arial" charset="0"/>
                <a:ea typeface="Arial" charset="0"/>
                <a:cs typeface="Arial" charset="0"/>
              </a:rPr>
              <a:t>MXT </a:t>
            </a:r>
            <a:r>
              <a:rPr lang="en-US" sz="1800" b="1" smtClean="0">
                <a:solidFill>
                  <a:srgbClr val="00B0F0"/>
                </a:solidFill>
                <a:latin typeface="Arial" charset="0"/>
                <a:ea typeface="Arial" charset="0"/>
                <a:cs typeface="Arial" charset="0"/>
              </a:rPr>
              <a:t> /  ECLAIRs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Assess the feasibility and characteristics of an observation of </a:t>
            </a:r>
            <a:r>
              <a:rPr lang="en-US" sz="1400" u="sng" smtClean="0">
                <a:solidFill>
                  <a:schemeClr val="bg1"/>
                </a:solidFill>
                <a:latin typeface="Arial" charset="0"/>
                <a:ea typeface="Arial" charset="0"/>
                <a:cs typeface="Arial" charset="0"/>
                <a:sym typeface="Wingdings" panose="05000000000000000000" pitchFamily="2" charset="2"/>
              </a:rPr>
              <a:t>a chosen sky source (RA, Dec)</a:t>
            </a:r>
            <a:r>
              <a:rPr lang="en-US" sz="1400" smtClean="0">
                <a:solidFill>
                  <a:schemeClr val="bg1"/>
                </a:solidFill>
                <a:latin typeface="Arial" charset="0"/>
                <a:ea typeface="Arial" charset="0"/>
                <a:cs typeface="Arial" charset="0"/>
                <a:sym typeface="Wingdings" panose="05000000000000000000" pitchFamily="2" charset="2"/>
              </a:rPr>
              <a:t> at a given date or over a given period.</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Source pointed to with </a:t>
            </a:r>
            <a:r>
              <a:rPr lang="en-US" sz="1400" smtClean="0">
                <a:solidFill>
                  <a:srgbClr val="FFFF00"/>
                </a:solidFill>
                <a:latin typeface="Arial" charset="0"/>
                <a:ea typeface="Arial" charset="0"/>
                <a:cs typeface="Arial" charset="0"/>
                <a:sym typeface="Wingdings" panose="05000000000000000000" pitchFamily="2" charset="2"/>
              </a:rPr>
              <a:t>satellite X-axis   </a:t>
            </a:r>
            <a:r>
              <a:rPr lang="en-US" sz="1400" smtClean="0">
                <a:solidFill>
                  <a:schemeClr val="bg1"/>
                </a:solidFill>
                <a:latin typeface="Arial" charset="0"/>
                <a:ea typeface="Arial" charset="0"/>
                <a:cs typeface="Arial" charset="0"/>
                <a:sym typeface="Wingdings" panose="05000000000000000000" pitchFamily="2" charset="2"/>
              </a:rPr>
              <a:t>(supposed = LoS of VT / MXT / ECL)</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Choice of the instrument (VT / MXT / ECL)  applicable constraints (Sun, Moon, SAA, Earth occultations, …)</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u="sng" smtClean="0">
                <a:solidFill>
                  <a:srgbClr val="FFC000"/>
                </a:solidFill>
                <a:latin typeface="Arial" charset="0"/>
                <a:ea typeface="Arial" charset="0"/>
                <a:cs typeface="Arial" charset="0"/>
                <a:sym typeface="Wingdings" panose="05000000000000000000" pitchFamily="2" charset="2"/>
              </a:rPr>
              <a:t>Results</a:t>
            </a:r>
            <a:r>
              <a:rPr lang="en-US" sz="1400" smtClean="0">
                <a:solidFill>
                  <a:srgbClr val="FFC000"/>
                </a:solidFill>
                <a:latin typeface="Arial" charset="0"/>
                <a:ea typeface="Arial" charset="0"/>
                <a:cs typeface="Arial" charset="0"/>
                <a:sym typeface="Wingdings" panose="05000000000000000000" pitchFamily="2" charset="2"/>
              </a:rPr>
              <a:t> :</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Feasability of observation / constraints</a:t>
            </a:r>
          </a:p>
          <a:p>
            <a:pPr marL="1082924" lvl="2" indent="-285750">
              <a:buFont typeface="Courier New" panose="02070309020205020404" pitchFamily="49" charset="0"/>
              <a:buChar char="o"/>
            </a:pPr>
            <a:r>
              <a:rPr lang="en-US" sz="1400">
                <a:solidFill>
                  <a:schemeClr val="bg1"/>
                </a:solidFill>
                <a:latin typeface="Arial" charset="0"/>
                <a:ea typeface="Arial" charset="0"/>
                <a:cs typeface="Arial" charset="0"/>
                <a:sym typeface="Wingdings" panose="05000000000000000000" pitchFamily="2" charset="2"/>
              </a:rPr>
              <a:t>Computation of </a:t>
            </a:r>
            <a:r>
              <a:rPr lang="en-US" sz="1400" smtClean="0">
                <a:solidFill>
                  <a:schemeClr val="bg1"/>
                </a:solidFill>
                <a:latin typeface="Arial" charset="0"/>
                <a:ea typeface="Arial" charset="0"/>
                <a:cs typeface="Arial" charset="0"/>
                <a:sym typeface="Wingdings" panose="05000000000000000000" pitchFamily="2" charset="2"/>
              </a:rPr>
              <a:t>slots </a:t>
            </a:r>
            <a:r>
              <a:rPr lang="en-US" sz="1400">
                <a:solidFill>
                  <a:schemeClr val="bg1"/>
                </a:solidFill>
                <a:latin typeface="Arial" charset="0"/>
                <a:ea typeface="Arial" charset="0"/>
                <a:cs typeface="Arial" charset="0"/>
                <a:sym typeface="Wingdings" panose="05000000000000000000" pitchFamily="2" charset="2"/>
              </a:rPr>
              <a:t>and duration for </a:t>
            </a:r>
            <a:r>
              <a:rPr lang="en-US" sz="1400" smtClean="0">
                <a:solidFill>
                  <a:schemeClr val="bg1"/>
                </a:solidFill>
                <a:latin typeface="Arial" charset="0"/>
                <a:ea typeface="Arial" charset="0"/>
                <a:cs typeface="Arial" charset="0"/>
                <a:sym typeface="Wingdings" panose="05000000000000000000" pitchFamily="2" charset="2"/>
              </a:rPr>
              <a:t>effective observation </a:t>
            </a:r>
            <a:r>
              <a:rPr lang="en-US" sz="1400">
                <a:solidFill>
                  <a:schemeClr val="bg1"/>
                </a:solidFill>
                <a:latin typeface="Arial" charset="0"/>
                <a:ea typeface="Arial" charset="0"/>
                <a:cs typeface="Arial" charset="0"/>
                <a:sym typeface="Wingdings" panose="05000000000000000000" pitchFamily="2" charset="2"/>
              </a:rPr>
              <a:t>over the period</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Production of associated data (PVT, GSP, quaternion, sampled status for constraints with angles, …)</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Graphic representations (ground tracks on Earth map, sky charts with pointings, FoV instruments, other predefined sources, …)</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Additional pointings associated (for GRM/GRD, theta/phi or other RA/Dec direction)</a:t>
            </a:r>
          </a:p>
          <a:p>
            <a:pPr marL="1082924" lvl="2" indent="-285750">
              <a:buFont typeface="Courier New" panose="02070309020205020404" pitchFamily="49" charset="0"/>
              <a:buChar char="o"/>
            </a:pPr>
            <a:endParaRPr lang="en-US" sz="1400" smtClean="0">
              <a:solidFill>
                <a:schemeClr val="bg1"/>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Downloadable (formated / raw)</a:t>
            </a:r>
            <a:endParaRPr lang="en-US" sz="1400">
              <a:solidFill>
                <a:schemeClr val="bg1"/>
              </a:solidFill>
              <a:latin typeface="Arial" charset="0"/>
              <a:ea typeface="Arial" charset="0"/>
              <a:cs typeface="Arial" charset="0"/>
              <a:sym typeface="Wingdings" panose="05000000000000000000" pitchFamily="2" charset="2"/>
            </a:endParaRPr>
          </a:p>
          <a:p>
            <a:pPr lvl="1"/>
            <a:endParaRPr lang="en-US" sz="1400">
              <a:solidFill>
                <a:srgbClr val="FFFF00"/>
              </a:solidFill>
              <a:latin typeface="Arial" charset="0"/>
              <a:ea typeface="Arial" charset="0"/>
              <a:cs typeface="Arial" charset="0"/>
              <a:sym typeface="Wingdings" panose="05000000000000000000" pitchFamily="2" charset="2"/>
            </a:endParaRPr>
          </a:p>
        </p:txBody>
      </p:sp>
      <p:sp>
        <p:nvSpPr>
          <p:cNvPr id="7"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61733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Main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7</a:t>
            </a:fld>
            <a:endParaRPr lang="fr-FR" dirty="0"/>
          </a:p>
        </p:txBody>
      </p:sp>
      <p:sp>
        <p:nvSpPr>
          <p:cNvPr id="6" name="Rectangle 5"/>
          <p:cNvSpPr/>
          <p:nvPr/>
        </p:nvSpPr>
        <p:spPr>
          <a:xfrm>
            <a:off x="363338" y="703699"/>
            <a:ext cx="9511883" cy="800219"/>
          </a:xfrm>
          <a:prstGeom prst="rect">
            <a:avLst/>
          </a:prstGeom>
        </p:spPr>
        <p:txBody>
          <a:bodyPr wrap="square">
            <a:spAutoFit/>
          </a:bodyPr>
          <a:lstStyle/>
          <a:p>
            <a:pPr marL="285750" indent="-285750">
              <a:buFont typeface="Wingdings" panose="05000000000000000000" pitchFamily="2" charset="2"/>
              <a:buChar char="v"/>
            </a:pPr>
            <a:r>
              <a:rPr lang="en-US" sz="1800" b="1">
                <a:solidFill>
                  <a:srgbClr val="00B0F0"/>
                </a:solidFill>
                <a:latin typeface="Arial" charset="0"/>
                <a:ea typeface="Arial" charset="0"/>
                <a:cs typeface="Arial" charset="0"/>
              </a:rPr>
              <a:t>Observation </a:t>
            </a:r>
            <a:r>
              <a:rPr lang="en-US" sz="1800" b="1" smtClean="0">
                <a:solidFill>
                  <a:srgbClr val="00B0F0"/>
                </a:solidFill>
                <a:latin typeface="Arial" charset="0"/>
                <a:ea typeface="Arial" charset="0"/>
                <a:cs typeface="Arial" charset="0"/>
              </a:rPr>
              <a:t>with  </a:t>
            </a:r>
            <a:r>
              <a:rPr lang="en-US" sz="1800" b="1">
                <a:solidFill>
                  <a:srgbClr val="00B0F0"/>
                </a:solidFill>
                <a:latin typeface="Arial" charset="0"/>
                <a:ea typeface="Arial" charset="0"/>
                <a:cs typeface="Arial" charset="0"/>
              </a:rPr>
              <a:t>VT  </a:t>
            </a:r>
            <a:r>
              <a:rPr lang="en-US" sz="1800" b="1" smtClean="0">
                <a:solidFill>
                  <a:srgbClr val="00B0F0"/>
                </a:solidFill>
                <a:latin typeface="Arial" charset="0"/>
                <a:ea typeface="Arial" charset="0"/>
                <a:cs typeface="Arial" charset="0"/>
              </a:rPr>
              <a:t>/  </a:t>
            </a:r>
            <a:r>
              <a:rPr lang="en-US" sz="1800" b="1">
                <a:solidFill>
                  <a:srgbClr val="00B0F0"/>
                </a:solidFill>
                <a:latin typeface="Arial" charset="0"/>
                <a:ea typeface="Arial" charset="0"/>
                <a:cs typeface="Arial" charset="0"/>
              </a:rPr>
              <a:t>MXT </a:t>
            </a:r>
            <a:r>
              <a:rPr lang="en-US" sz="1800" b="1" smtClean="0">
                <a:solidFill>
                  <a:srgbClr val="00B0F0"/>
                </a:solidFill>
                <a:latin typeface="Arial" charset="0"/>
                <a:ea typeface="Arial" charset="0"/>
                <a:cs typeface="Arial" charset="0"/>
              </a:rPr>
              <a:t> /  ECLAIRs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lvl="1"/>
            <a:endParaRPr lang="en-US" sz="1400">
              <a:solidFill>
                <a:srgbClr val="FFFF00"/>
              </a:solidFill>
              <a:latin typeface="Arial" charset="0"/>
              <a:ea typeface="Arial" charset="0"/>
              <a:cs typeface="Arial" charset="0"/>
              <a:sym typeface="Wingdings" panose="05000000000000000000" pitchFamily="2" charset="2"/>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1" y="2873101"/>
            <a:ext cx="4983480" cy="249174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88" y="1256573"/>
            <a:ext cx="4650377" cy="2325189"/>
          </a:xfrm>
          <a:prstGeom prst="rect">
            <a:avLst/>
          </a:prstGeom>
        </p:spPr>
      </p:pic>
      <p:pic>
        <p:nvPicPr>
          <p:cNvPr id="7" name="Image 6"/>
          <p:cNvPicPr>
            <a:picLocks noChangeAspect="1"/>
          </p:cNvPicPr>
          <p:nvPr/>
        </p:nvPicPr>
        <p:blipFill>
          <a:blip r:embed="rId4"/>
          <a:stretch>
            <a:fillRect/>
          </a:stretch>
        </p:blipFill>
        <p:spPr>
          <a:xfrm>
            <a:off x="5912620" y="817382"/>
            <a:ext cx="2454139" cy="1751283"/>
          </a:xfrm>
          <a:prstGeom prst="rect">
            <a:avLst/>
          </a:prstGeom>
        </p:spPr>
      </p:pic>
      <p:sp>
        <p:nvSpPr>
          <p:cNvPr id="9"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3692838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Main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8</a:t>
            </a:fld>
            <a:endParaRPr lang="fr-FR" dirty="0"/>
          </a:p>
        </p:txBody>
      </p:sp>
      <p:sp>
        <p:nvSpPr>
          <p:cNvPr id="6" name="Rectangle 5"/>
          <p:cNvSpPr/>
          <p:nvPr/>
        </p:nvSpPr>
        <p:spPr>
          <a:xfrm>
            <a:off x="363338" y="703699"/>
            <a:ext cx="9511883" cy="3816429"/>
          </a:xfrm>
          <a:prstGeom prst="rect">
            <a:avLst/>
          </a:prstGeom>
        </p:spPr>
        <p:txBody>
          <a:bodyPr wrap="square">
            <a:spAutoFit/>
          </a:bodyPr>
          <a:lstStyle/>
          <a:p>
            <a:pPr marL="285750" indent="-285750">
              <a:buFont typeface="Wingdings" panose="05000000000000000000" pitchFamily="2" charset="2"/>
              <a:buChar char="v"/>
            </a:pPr>
            <a:r>
              <a:rPr lang="en-US" sz="1800" b="1">
                <a:solidFill>
                  <a:srgbClr val="00B0F0"/>
                </a:solidFill>
                <a:latin typeface="Arial" charset="0"/>
                <a:ea typeface="Arial" charset="0"/>
                <a:cs typeface="Arial" charset="0"/>
              </a:rPr>
              <a:t>Observation </a:t>
            </a:r>
            <a:r>
              <a:rPr lang="en-US" sz="1800" b="1" smtClean="0">
                <a:solidFill>
                  <a:srgbClr val="00B0F0"/>
                </a:solidFill>
                <a:latin typeface="Arial" charset="0"/>
                <a:ea typeface="Arial" charset="0"/>
                <a:cs typeface="Arial" charset="0"/>
              </a:rPr>
              <a:t>with  GRM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Assess the feasibility and characteristics of an observation of </a:t>
            </a:r>
            <a:r>
              <a:rPr lang="en-US" sz="1400" u="sng" smtClean="0">
                <a:solidFill>
                  <a:schemeClr val="bg1"/>
                </a:solidFill>
                <a:latin typeface="Arial" charset="0"/>
                <a:ea typeface="Arial" charset="0"/>
                <a:cs typeface="Arial" charset="0"/>
                <a:sym typeface="Wingdings" panose="05000000000000000000" pitchFamily="2" charset="2"/>
              </a:rPr>
              <a:t>a chosen sky source (RA, Dec)</a:t>
            </a:r>
            <a:r>
              <a:rPr lang="en-US" sz="1400" smtClean="0">
                <a:solidFill>
                  <a:schemeClr val="bg1"/>
                </a:solidFill>
                <a:latin typeface="Arial" charset="0"/>
                <a:ea typeface="Arial" charset="0"/>
                <a:cs typeface="Arial" charset="0"/>
                <a:sym typeface="Wingdings" panose="05000000000000000000" pitchFamily="2" charset="2"/>
              </a:rPr>
              <a:t> at a given date or over a given period.</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Source pointed to </a:t>
            </a:r>
            <a:r>
              <a:rPr lang="en-US" sz="1400" smtClean="0">
                <a:solidFill>
                  <a:srgbClr val="FFFF00"/>
                </a:solidFill>
                <a:latin typeface="Arial" charset="0"/>
                <a:ea typeface="Arial" charset="0"/>
                <a:cs typeface="Arial" charset="0"/>
                <a:sym typeface="Wingdings" panose="05000000000000000000" pitchFamily="2" charset="2"/>
              </a:rPr>
              <a:t>with LoS of one of the 3 GRD heads</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Choice of the GRD head  applicable constraints (Sun, Moon, SAA, Earth occultations, …)</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u="sng" smtClean="0">
                <a:solidFill>
                  <a:srgbClr val="FFC000"/>
                </a:solidFill>
                <a:latin typeface="Arial" charset="0"/>
                <a:ea typeface="Arial" charset="0"/>
                <a:cs typeface="Arial" charset="0"/>
                <a:sym typeface="Wingdings" panose="05000000000000000000" pitchFamily="2" charset="2"/>
              </a:rPr>
              <a:t>Results</a:t>
            </a:r>
            <a:r>
              <a:rPr lang="en-US" sz="1400" smtClean="0">
                <a:solidFill>
                  <a:srgbClr val="FFC000"/>
                </a:solidFill>
                <a:latin typeface="Arial" charset="0"/>
                <a:ea typeface="Arial" charset="0"/>
                <a:cs typeface="Arial" charset="0"/>
                <a:sym typeface="Wingdings" panose="05000000000000000000" pitchFamily="2" charset="2"/>
              </a:rPr>
              <a:t> :</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Feasability of observation / constraints</a:t>
            </a:r>
          </a:p>
          <a:p>
            <a:pPr marL="1082924" lvl="2" indent="-285750">
              <a:buFont typeface="Courier New" panose="02070309020205020404" pitchFamily="49" charset="0"/>
              <a:buChar char="o"/>
            </a:pPr>
            <a:r>
              <a:rPr lang="en-US" sz="1400">
                <a:solidFill>
                  <a:schemeClr val="bg1"/>
                </a:solidFill>
                <a:latin typeface="Arial" charset="0"/>
                <a:ea typeface="Arial" charset="0"/>
                <a:cs typeface="Arial" charset="0"/>
                <a:sym typeface="Wingdings" panose="05000000000000000000" pitchFamily="2" charset="2"/>
              </a:rPr>
              <a:t>Computation of slots and duration for effective </a:t>
            </a:r>
            <a:r>
              <a:rPr lang="en-US" sz="1400" smtClean="0">
                <a:solidFill>
                  <a:schemeClr val="bg1"/>
                </a:solidFill>
                <a:latin typeface="Arial" charset="0"/>
                <a:ea typeface="Arial" charset="0"/>
                <a:cs typeface="Arial" charset="0"/>
                <a:sym typeface="Wingdings" panose="05000000000000000000" pitchFamily="2" charset="2"/>
              </a:rPr>
              <a:t>observation by GRD </a:t>
            </a:r>
            <a:r>
              <a:rPr lang="en-US" sz="1400">
                <a:solidFill>
                  <a:schemeClr val="bg1"/>
                </a:solidFill>
                <a:latin typeface="Arial" charset="0"/>
                <a:ea typeface="Arial" charset="0"/>
                <a:cs typeface="Arial" charset="0"/>
                <a:sym typeface="Wingdings" panose="05000000000000000000" pitchFamily="2" charset="2"/>
              </a:rPr>
              <a:t>over the </a:t>
            </a:r>
            <a:r>
              <a:rPr lang="en-US" sz="1400" smtClean="0">
                <a:solidFill>
                  <a:schemeClr val="bg1"/>
                </a:solidFill>
                <a:latin typeface="Arial" charset="0"/>
                <a:ea typeface="Arial" charset="0"/>
                <a:cs typeface="Arial" charset="0"/>
                <a:sym typeface="Wingdings" panose="05000000000000000000" pitchFamily="2" charset="2"/>
              </a:rPr>
              <a:t>period</a:t>
            </a:r>
          </a:p>
          <a:p>
            <a:pPr marL="1082924" lvl="2" indent="-285750">
              <a:buFont typeface="Courier New" panose="02070309020205020404" pitchFamily="49" charset="0"/>
              <a:buChar char="o"/>
            </a:pPr>
            <a:r>
              <a:rPr lang="en-US" sz="1400" smtClean="0">
                <a:solidFill>
                  <a:srgbClr val="FFFF00"/>
                </a:solidFill>
                <a:latin typeface="Arial" charset="0"/>
                <a:ea typeface="Arial" charset="0"/>
                <a:cs typeface="Arial" charset="0"/>
                <a:sym typeface="Wingdings" panose="05000000000000000000" pitchFamily="2" charset="2"/>
              </a:rPr>
              <a:t>Pointing quaternion </a:t>
            </a:r>
            <a:r>
              <a:rPr lang="en-US" sz="1400">
                <a:solidFill>
                  <a:srgbClr val="FFFF00"/>
                </a:solidFill>
                <a:latin typeface="Arial" charset="0"/>
                <a:ea typeface="Arial" charset="0"/>
                <a:cs typeface="Arial" charset="0"/>
                <a:sym typeface="Wingdings" panose="05000000000000000000" pitchFamily="2" charset="2"/>
              </a:rPr>
              <a:t>and RA,Dec</a:t>
            </a:r>
            <a:r>
              <a:rPr lang="en-US" sz="1400" smtClean="0">
                <a:solidFill>
                  <a:srgbClr val="FFFF00"/>
                </a:solidFill>
                <a:latin typeface="Arial" charset="0"/>
                <a:ea typeface="Arial" charset="0"/>
                <a:cs typeface="Arial" charset="0"/>
                <a:sym typeface="Wingdings" panose="05000000000000000000" pitchFamily="2" charset="2"/>
              </a:rPr>
              <a:t> for the satellite </a:t>
            </a:r>
            <a:r>
              <a:rPr lang="en-US" sz="1400" smtClean="0">
                <a:solidFill>
                  <a:schemeClr val="bg1"/>
                </a:solidFill>
                <a:latin typeface="Arial" charset="0"/>
                <a:ea typeface="Arial" charset="0"/>
                <a:cs typeface="Arial" charset="0"/>
                <a:sym typeface="Wingdings" panose="05000000000000000000" pitchFamily="2" charset="2"/>
              </a:rPr>
              <a:t>(if feasible wrt satellite Sun constraint)</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Graphic representation (sky charts with pointings, FoV GRD, </a:t>
            </a:r>
            <a:r>
              <a:rPr lang="en-US" sz="1400">
                <a:solidFill>
                  <a:schemeClr val="bg1"/>
                </a:solidFill>
                <a:latin typeface="Arial" charset="0"/>
                <a:ea typeface="Arial" charset="0"/>
                <a:cs typeface="Arial" charset="0"/>
                <a:sym typeface="Wingdings" panose="05000000000000000000" pitchFamily="2" charset="2"/>
              </a:rPr>
              <a:t>other predefined sources</a:t>
            </a:r>
            <a:r>
              <a:rPr lang="en-US" sz="1400" smtClean="0">
                <a:solidFill>
                  <a:schemeClr val="bg1"/>
                </a:solidFill>
                <a:latin typeface="Arial" charset="0"/>
                <a:ea typeface="Arial" charset="0"/>
                <a:cs typeface="Arial" charset="0"/>
                <a:sym typeface="Wingdings" panose="05000000000000000000" pitchFamily="2" charset="2"/>
              </a:rPr>
              <a:t>,…)</a:t>
            </a:r>
          </a:p>
          <a:p>
            <a:pPr marL="1082924" lvl="2" indent="-285750">
              <a:buFont typeface="Courier New" panose="02070309020205020404" pitchFamily="49" charset="0"/>
              <a:buChar char="o"/>
            </a:pPr>
            <a:endParaRPr lang="en-US" sz="1400" smtClean="0">
              <a:solidFill>
                <a:schemeClr val="bg1"/>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Downloadable (formated / raw)</a:t>
            </a:r>
            <a:endParaRPr lang="en-US" sz="1400">
              <a:solidFill>
                <a:schemeClr val="bg1"/>
              </a:solidFill>
              <a:latin typeface="Arial" charset="0"/>
              <a:ea typeface="Arial" charset="0"/>
              <a:cs typeface="Arial" charset="0"/>
              <a:sym typeface="Wingdings" panose="05000000000000000000" pitchFamily="2" charset="2"/>
            </a:endParaRPr>
          </a:p>
          <a:p>
            <a:pPr lvl="1"/>
            <a:endParaRPr lang="en-US" sz="1400">
              <a:solidFill>
                <a:srgbClr val="FFFF00"/>
              </a:solidFill>
              <a:latin typeface="Arial" charset="0"/>
              <a:ea typeface="Arial" charset="0"/>
              <a:cs typeface="Arial" charset="0"/>
              <a:sym typeface="Wingdings" panose="05000000000000000000" pitchFamily="2" charset="2"/>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262" y="1604525"/>
            <a:ext cx="1664983" cy="141589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000" y="3931589"/>
            <a:ext cx="2978730" cy="1489365"/>
          </a:xfrm>
          <a:prstGeom prst="rect">
            <a:avLst/>
          </a:prstGeom>
        </p:spPr>
      </p:pic>
      <p:sp>
        <p:nvSpPr>
          <p:cNvPr id="8"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pic>
        <p:nvPicPr>
          <p:cNvPr id="7" name="Image 6"/>
          <p:cNvPicPr>
            <a:picLocks noChangeAspect="1"/>
          </p:cNvPicPr>
          <p:nvPr/>
        </p:nvPicPr>
        <p:blipFill>
          <a:blip r:embed="rId4"/>
          <a:stretch>
            <a:fillRect/>
          </a:stretch>
        </p:blipFill>
        <p:spPr>
          <a:xfrm>
            <a:off x="2434471" y="4307221"/>
            <a:ext cx="3169496" cy="1113733"/>
          </a:xfrm>
          <a:prstGeom prst="rect">
            <a:avLst/>
          </a:prstGeom>
        </p:spPr>
      </p:pic>
    </p:spTree>
    <p:extLst>
      <p:ext uri="{BB962C8B-B14F-4D97-AF65-F5344CB8AC3E}">
        <p14:creationId xmlns:p14="http://schemas.microsoft.com/office/powerpoint/2010/main" val="328960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Arial Black" panose="020B0A04020102020204" pitchFamily="34" charset="0"/>
              </a:rPr>
              <a:t>SSTOMP : </a:t>
            </a:r>
            <a:r>
              <a:rPr lang="en-US" smtClean="0">
                <a:latin typeface="Arial Black" panose="020B0A04020102020204" pitchFamily="34" charset="0"/>
              </a:rPr>
              <a:t>Main functions</a:t>
            </a:r>
            <a:endParaRPr lang="fr-FR" dirty="0"/>
          </a:p>
        </p:txBody>
      </p:sp>
      <p:sp>
        <p:nvSpPr>
          <p:cNvPr id="5" name="Espace réservé du numéro de diapositive 4"/>
          <p:cNvSpPr>
            <a:spLocks noGrp="1"/>
          </p:cNvSpPr>
          <p:nvPr>
            <p:ph type="sldNum" sz="quarter" idx="4"/>
          </p:nvPr>
        </p:nvSpPr>
        <p:spPr/>
        <p:txBody>
          <a:bodyPr/>
          <a:lstStyle/>
          <a:p>
            <a:fld id="{EB81167D-292E-8142-ABF3-3BDF0609D345}" type="slidenum">
              <a:rPr lang="fr-FR" smtClean="0"/>
              <a:pPr/>
              <a:t>9</a:t>
            </a:fld>
            <a:endParaRPr lang="fr-FR" dirty="0"/>
          </a:p>
        </p:txBody>
      </p:sp>
      <p:sp>
        <p:nvSpPr>
          <p:cNvPr id="6" name="Rectangle 5"/>
          <p:cNvSpPr/>
          <p:nvPr/>
        </p:nvSpPr>
        <p:spPr>
          <a:xfrm>
            <a:off x="363338" y="703699"/>
            <a:ext cx="9511883" cy="3816429"/>
          </a:xfrm>
          <a:prstGeom prst="rect">
            <a:avLst/>
          </a:prstGeom>
        </p:spPr>
        <p:txBody>
          <a:bodyPr wrap="square">
            <a:spAutoFit/>
          </a:bodyPr>
          <a:lstStyle/>
          <a:p>
            <a:pPr marL="285750" indent="-285750">
              <a:buFont typeface="Wingdings" panose="05000000000000000000" pitchFamily="2" charset="2"/>
              <a:buChar char="v"/>
            </a:pPr>
            <a:r>
              <a:rPr lang="en-US" sz="1800" b="1">
                <a:solidFill>
                  <a:srgbClr val="00B0F0"/>
                </a:solidFill>
                <a:latin typeface="Arial" charset="0"/>
                <a:ea typeface="Arial" charset="0"/>
                <a:cs typeface="Arial" charset="0"/>
              </a:rPr>
              <a:t>Observation </a:t>
            </a:r>
            <a:r>
              <a:rPr lang="en-US" sz="1800" b="1" smtClean="0">
                <a:solidFill>
                  <a:srgbClr val="00B0F0"/>
                </a:solidFill>
                <a:latin typeface="Arial" charset="0"/>
                <a:ea typeface="Arial" charset="0"/>
                <a:cs typeface="Arial" charset="0"/>
              </a:rPr>
              <a:t>towards direction defined by theta / phi angles :</a:t>
            </a:r>
          </a:p>
          <a:p>
            <a:pPr marL="285750" indent="-285750">
              <a:buFont typeface="Wingdings" panose="05000000000000000000" pitchFamily="2" charset="2"/>
              <a:buChar char="v"/>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Assess the feasibility and characteristics of an observation of </a:t>
            </a:r>
            <a:r>
              <a:rPr lang="en-US" sz="1400" u="sng" smtClean="0">
                <a:solidFill>
                  <a:schemeClr val="bg1"/>
                </a:solidFill>
                <a:latin typeface="Arial" charset="0"/>
                <a:ea typeface="Arial" charset="0"/>
                <a:cs typeface="Arial" charset="0"/>
                <a:sym typeface="Wingdings" panose="05000000000000000000" pitchFamily="2" charset="2"/>
              </a:rPr>
              <a:t>a chosen sky source (RA, Dec)</a:t>
            </a:r>
            <a:r>
              <a:rPr lang="en-US" sz="1400" smtClean="0">
                <a:solidFill>
                  <a:schemeClr val="bg1"/>
                </a:solidFill>
                <a:latin typeface="Arial" charset="0"/>
                <a:ea typeface="Arial" charset="0"/>
                <a:cs typeface="Arial" charset="0"/>
                <a:sym typeface="Wingdings" panose="05000000000000000000" pitchFamily="2" charset="2"/>
              </a:rPr>
              <a:t> at a given date or over a given period.</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smtClean="0">
                <a:solidFill>
                  <a:schemeClr val="bg1"/>
                </a:solidFill>
                <a:latin typeface="Arial" charset="0"/>
                <a:ea typeface="Arial" charset="0"/>
                <a:cs typeface="Arial" charset="0"/>
                <a:sym typeface="Wingdings" panose="05000000000000000000" pitchFamily="2" charset="2"/>
              </a:rPr>
              <a:t>Source pointed to </a:t>
            </a:r>
            <a:r>
              <a:rPr lang="en-US" sz="1400" smtClean="0">
                <a:solidFill>
                  <a:srgbClr val="FFFF00"/>
                </a:solidFill>
                <a:latin typeface="Arial" charset="0"/>
                <a:ea typeface="Arial" charset="0"/>
                <a:cs typeface="Arial" charset="0"/>
                <a:sym typeface="Wingdings" panose="05000000000000000000" pitchFamily="2" charset="2"/>
              </a:rPr>
              <a:t>with direction defined by chosen theta / phi angles    (wrt to statellite frame)</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a:solidFill>
                  <a:prstClr val="white"/>
                </a:solidFill>
                <a:latin typeface="Arial" charset="0"/>
                <a:ea typeface="Arial" charset="0"/>
                <a:cs typeface="Arial" charset="0"/>
                <a:sym typeface="Wingdings" panose="05000000000000000000" pitchFamily="2" charset="2"/>
              </a:rPr>
              <a:t>Choice of the instrument (VT/MXT/ECL)  applicable constraints (Sun, Moon, SAA, Earth occultations, …)</a:t>
            </a:r>
          </a:p>
          <a:p>
            <a:pPr marL="684337" lvl="1" indent="-285750">
              <a:buFont typeface="Wingdings" panose="05000000000000000000" pitchFamily="2" charset="2"/>
              <a:buChar char="ü"/>
            </a:pPr>
            <a:endParaRPr lang="en-US" sz="1400">
              <a:solidFill>
                <a:schemeClr val="bg1"/>
              </a:solidFill>
              <a:latin typeface="Arial" charset="0"/>
              <a:ea typeface="Arial" charset="0"/>
              <a:cs typeface="Arial" charset="0"/>
              <a:sym typeface="Wingdings" panose="05000000000000000000" pitchFamily="2" charset="2"/>
            </a:endParaRPr>
          </a:p>
          <a:p>
            <a:pPr marL="684337" lvl="1" indent="-285750">
              <a:buFont typeface="Wingdings" panose="05000000000000000000" pitchFamily="2" charset="2"/>
              <a:buChar char="ü"/>
            </a:pPr>
            <a:r>
              <a:rPr lang="en-US" sz="1400" u="sng" smtClean="0">
                <a:solidFill>
                  <a:srgbClr val="FFC000"/>
                </a:solidFill>
                <a:latin typeface="Arial" charset="0"/>
                <a:ea typeface="Arial" charset="0"/>
                <a:cs typeface="Arial" charset="0"/>
                <a:sym typeface="Wingdings" panose="05000000000000000000" pitchFamily="2" charset="2"/>
              </a:rPr>
              <a:t>Results</a:t>
            </a:r>
            <a:r>
              <a:rPr lang="en-US" sz="1400" smtClean="0">
                <a:solidFill>
                  <a:srgbClr val="FFC000"/>
                </a:solidFill>
                <a:latin typeface="Arial" charset="0"/>
                <a:ea typeface="Arial" charset="0"/>
                <a:cs typeface="Arial" charset="0"/>
                <a:sym typeface="Wingdings" panose="05000000000000000000" pitchFamily="2" charset="2"/>
              </a:rPr>
              <a:t> :</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Feasability of observation / constraints</a:t>
            </a:r>
          </a:p>
          <a:p>
            <a:pPr marL="1082924" lvl="2" indent="-285750">
              <a:buFont typeface="Courier New" panose="02070309020205020404" pitchFamily="49" charset="0"/>
              <a:buChar char="o"/>
            </a:pPr>
            <a:r>
              <a:rPr lang="en-US" sz="1400">
                <a:solidFill>
                  <a:schemeClr val="bg1"/>
                </a:solidFill>
                <a:latin typeface="Arial" charset="0"/>
                <a:ea typeface="Arial" charset="0"/>
                <a:cs typeface="Arial" charset="0"/>
                <a:sym typeface="Wingdings" panose="05000000000000000000" pitchFamily="2" charset="2"/>
              </a:rPr>
              <a:t>Computation of slots and duration for effective </a:t>
            </a:r>
            <a:r>
              <a:rPr lang="en-US" sz="1400" smtClean="0">
                <a:solidFill>
                  <a:schemeClr val="bg1"/>
                </a:solidFill>
                <a:latin typeface="Arial" charset="0"/>
                <a:ea typeface="Arial" charset="0"/>
                <a:cs typeface="Arial" charset="0"/>
                <a:sym typeface="Wingdings" panose="05000000000000000000" pitchFamily="2" charset="2"/>
              </a:rPr>
              <a:t>observation towards theta / phi direction</a:t>
            </a:r>
          </a:p>
          <a:p>
            <a:pPr marL="1082924" lvl="2" indent="-285750">
              <a:buFont typeface="Courier New" panose="02070309020205020404" pitchFamily="49" charset="0"/>
              <a:buChar char="o"/>
            </a:pPr>
            <a:r>
              <a:rPr lang="en-US" sz="1400" smtClean="0">
                <a:solidFill>
                  <a:srgbClr val="FFFF00"/>
                </a:solidFill>
                <a:latin typeface="Arial" charset="0"/>
                <a:ea typeface="Arial" charset="0"/>
                <a:cs typeface="Arial" charset="0"/>
                <a:sym typeface="Wingdings" panose="05000000000000000000" pitchFamily="2" charset="2"/>
              </a:rPr>
              <a:t>Pointing quaternion and RA,Dec for the satellite </a:t>
            </a:r>
            <a:r>
              <a:rPr lang="en-US" sz="1400" smtClean="0">
                <a:solidFill>
                  <a:schemeClr val="bg1"/>
                </a:solidFill>
                <a:latin typeface="Arial" charset="0"/>
                <a:ea typeface="Arial" charset="0"/>
                <a:cs typeface="Arial" charset="0"/>
                <a:sym typeface="Wingdings" panose="05000000000000000000" pitchFamily="2" charset="2"/>
              </a:rPr>
              <a:t>(if feasible wrt satellite Sun constraint)</a:t>
            </a: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Graphic representation (sky charts with pointings, theta / phi direction, </a:t>
            </a:r>
            <a:r>
              <a:rPr lang="en-US" sz="1400">
                <a:solidFill>
                  <a:schemeClr val="bg1"/>
                </a:solidFill>
                <a:latin typeface="Arial" charset="0"/>
                <a:ea typeface="Arial" charset="0"/>
                <a:cs typeface="Arial" charset="0"/>
                <a:sym typeface="Wingdings" panose="05000000000000000000" pitchFamily="2" charset="2"/>
              </a:rPr>
              <a:t>other predefined sources</a:t>
            </a:r>
            <a:r>
              <a:rPr lang="en-US" sz="1400" smtClean="0">
                <a:solidFill>
                  <a:schemeClr val="bg1"/>
                </a:solidFill>
                <a:latin typeface="Arial" charset="0"/>
                <a:ea typeface="Arial" charset="0"/>
                <a:cs typeface="Arial" charset="0"/>
                <a:sym typeface="Wingdings" panose="05000000000000000000" pitchFamily="2" charset="2"/>
              </a:rPr>
              <a:t>,…)</a:t>
            </a:r>
          </a:p>
          <a:p>
            <a:pPr marL="1082924" lvl="2" indent="-285750">
              <a:buFont typeface="Courier New" panose="02070309020205020404" pitchFamily="49" charset="0"/>
              <a:buChar char="o"/>
            </a:pPr>
            <a:endParaRPr lang="en-US" sz="1400" smtClean="0">
              <a:solidFill>
                <a:schemeClr val="bg1"/>
              </a:solidFill>
              <a:latin typeface="Arial" charset="0"/>
              <a:ea typeface="Arial" charset="0"/>
              <a:cs typeface="Arial" charset="0"/>
              <a:sym typeface="Wingdings" panose="05000000000000000000" pitchFamily="2" charset="2"/>
            </a:endParaRPr>
          </a:p>
          <a:p>
            <a:pPr marL="1082924" lvl="2" indent="-285750">
              <a:buFont typeface="Courier New" panose="02070309020205020404" pitchFamily="49" charset="0"/>
              <a:buChar char="o"/>
            </a:pPr>
            <a:r>
              <a:rPr lang="en-US" sz="1400" smtClean="0">
                <a:solidFill>
                  <a:schemeClr val="bg1"/>
                </a:solidFill>
                <a:latin typeface="Arial" charset="0"/>
                <a:ea typeface="Arial" charset="0"/>
                <a:cs typeface="Arial" charset="0"/>
                <a:sym typeface="Wingdings" panose="05000000000000000000" pitchFamily="2" charset="2"/>
              </a:rPr>
              <a:t>Downloadable (formated / raw)</a:t>
            </a:r>
            <a:endParaRPr lang="en-US" sz="1400">
              <a:solidFill>
                <a:schemeClr val="bg1"/>
              </a:solidFill>
              <a:latin typeface="Arial" charset="0"/>
              <a:ea typeface="Arial" charset="0"/>
              <a:cs typeface="Arial" charset="0"/>
              <a:sym typeface="Wingdings" panose="05000000000000000000" pitchFamily="2" charset="2"/>
            </a:endParaRPr>
          </a:p>
          <a:p>
            <a:pPr lvl="1"/>
            <a:endParaRPr lang="en-US" sz="1400">
              <a:solidFill>
                <a:srgbClr val="FFFF00"/>
              </a:solidFill>
              <a:latin typeface="Arial" charset="0"/>
              <a:ea typeface="Arial" charset="0"/>
              <a:cs typeface="Arial" charset="0"/>
              <a:sym typeface="Wingdings" panose="05000000000000000000" pitchFamily="2" charset="2"/>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804" y="1521822"/>
            <a:ext cx="1050794" cy="75459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986" y="3820193"/>
            <a:ext cx="3154612" cy="1577306"/>
          </a:xfrm>
          <a:prstGeom prst="rect">
            <a:avLst/>
          </a:prstGeom>
        </p:spPr>
      </p:pic>
      <p:pic>
        <p:nvPicPr>
          <p:cNvPr id="7" name="Image 6"/>
          <p:cNvPicPr>
            <a:picLocks noChangeAspect="1"/>
          </p:cNvPicPr>
          <p:nvPr/>
        </p:nvPicPr>
        <p:blipFill>
          <a:blip r:embed="rId4"/>
          <a:stretch>
            <a:fillRect/>
          </a:stretch>
        </p:blipFill>
        <p:spPr>
          <a:xfrm>
            <a:off x="1759999" y="4310744"/>
            <a:ext cx="4664029" cy="1032644"/>
          </a:xfrm>
          <a:prstGeom prst="rect">
            <a:avLst/>
          </a:prstGeom>
        </p:spPr>
      </p:pic>
      <p:sp>
        <p:nvSpPr>
          <p:cNvPr id="9" name="Espace réservé du pied de page 4"/>
          <p:cNvSpPr>
            <a:spLocks noGrp="1"/>
          </p:cNvSpPr>
          <p:nvPr>
            <p:ph type="ftr" sz="quarter" idx="3"/>
          </p:nvPr>
        </p:nvSpPr>
        <p:spPr>
          <a:xfrm>
            <a:off x="32789" y="5484813"/>
            <a:ext cx="4963754" cy="265983"/>
          </a:xfrm>
        </p:spPr>
        <p:txBody>
          <a:bodyPr/>
          <a:lstStyle>
            <a:lvl1pPr>
              <a:defRPr>
                <a:solidFill>
                  <a:srgbClr val="0070C0"/>
                </a:solidFill>
              </a:defRPr>
            </a:lvl1pPr>
          </a:lstStyle>
          <a:p>
            <a:pPr algn="l"/>
            <a:r>
              <a:rPr lang="en-US" sz="800" smtClean="0"/>
              <a:t>Presentation of SSTOMP - Burst </a:t>
            </a:r>
            <a:r>
              <a:rPr lang="en-US" sz="800"/>
              <a:t>Advocate Workshop – APC Paris </a:t>
            </a:r>
            <a:r>
              <a:rPr lang="en-US" sz="800" smtClean="0"/>
              <a:t>– 20th </a:t>
            </a:r>
            <a:r>
              <a:rPr lang="en-US" sz="800"/>
              <a:t>September 2023</a:t>
            </a:r>
            <a:endParaRPr lang="en-US" sz="800" dirty="0" smtClean="0"/>
          </a:p>
        </p:txBody>
      </p:sp>
    </p:spTree>
    <p:extLst>
      <p:ext uri="{BB962C8B-B14F-4D97-AF65-F5344CB8AC3E}">
        <p14:creationId xmlns:p14="http://schemas.microsoft.com/office/powerpoint/2010/main" val="18093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NES - Text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èle PPT charté 2017">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NES - Text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Formulaires CNES" ma:contentTypeID="0x01010000DC6006A7BDDE4C8FF96CE1CE05F6EF002240421B177A4145A68A1D0509C7E11F" ma:contentTypeVersion="33" ma:contentTypeDescription="" ma:contentTypeScope="" ma:versionID="6cb003d7151bbf2dd31a1dab00518f38">
  <xsd:schema xmlns:xsd="http://www.w3.org/2001/XMLSchema" xmlns:xs="http://www.w3.org/2001/XMLSchema" xmlns:p="http://schemas.microsoft.com/office/2006/metadata/properties" xmlns:ns1="http://schemas.microsoft.com/sharepoint/v3" xmlns:ns2="c04198d5-9d41-4f87-9c9b-25c9d99d68b2" xmlns:ns3="d98edb7b-4b69-42c3-ba31-f9a07c1e3c46" xmlns:ns4="1480e229-d1f0-4dea-859f-b8c45efabb7a" xmlns:ns5="http://schemas.microsoft.com/sharepoint/v4" targetNamespace="http://schemas.microsoft.com/office/2006/metadata/properties" ma:root="true" ma:fieldsID="9d568613726fabfb1c1005df81fc9cff" ns1:_="" ns2:_="" ns3:_="" ns4:_="" ns5:_="">
    <xsd:import namespace="http://schemas.microsoft.com/sharepoint/v3"/>
    <xsd:import namespace="c04198d5-9d41-4f87-9c9b-25c9d99d68b2"/>
    <xsd:import namespace="d98edb7b-4b69-42c3-ba31-f9a07c1e3c46"/>
    <xsd:import namespace="1480e229-d1f0-4dea-859f-b8c45efabb7a"/>
    <xsd:import namespace="http://schemas.microsoft.com/sharepoint/v4"/>
    <xsd:element name="properties">
      <xsd:complexType>
        <xsd:sequence>
          <xsd:element name="documentManagement">
            <xsd:complexType>
              <xsd:all>
                <xsd:element ref="ns2:Nature"/>
                <xsd:element ref="ns3:Thème_x0020_LL"/>
                <xsd:element ref="ns3:Services_x0020_Pratiques" minOccurs="0"/>
                <xsd:element ref="ns3:RespForm"/>
                <xsd:element ref="ns3:RespTheme" minOccurs="0"/>
                <xsd:element ref="ns3:Cible"/>
                <xsd:element ref="ns4:TaxCatchAll" minOccurs="0"/>
                <xsd:element ref="ns4:TaxCatchAllLabel" minOccurs="0"/>
                <xsd:element ref="ns3:cfCentres0" minOccurs="0"/>
                <xsd:element ref="ns1:DocumentSetDescription" minOccurs="0"/>
                <xsd:element ref="ns5: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7" nillable="true" ma:displayName="Description" ma:description="Description de l’ensemble de documents" ma:hidden="true"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4198d5-9d41-4f87-9c9b-25c9d99d68b2" elementFormDefault="qualified">
    <xsd:import namespace="http://schemas.microsoft.com/office/2006/documentManagement/types"/>
    <xsd:import namespace="http://schemas.microsoft.com/office/infopath/2007/PartnerControls"/>
    <xsd:element name="Nature" ma:index="2" ma:displayName="Nature" ma:default="Formulaire" ma:format="RadioButtons" ma:internalName="Nature">
      <xsd:simpleType>
        <xsd:restriction base="dms:Choice">
          <xsd:enumeration value="Formulaire"/>
          <xsd:enumeration value="Modèle"/>
        </xsd:restriction>
      </xsd:simpleType>
    </xsd:element>
  </xsd:schema>
  <xsd:schema xmlns:xsd="http://www.w3.org/2001/XMLSchema" xmlns:xs="http://www.w3.org/2001/XMLSchema" xmlns:dms="http://schemas.microsoft.com/office/2006/documentManagement/types" xmlns:pc="http://schemas.microsoft.com/office/infopath/2007/PartnerControls" targetNamespace="d98edb7b-4b69-42c3-ba31-f9a07c1e3c46" elementFormDefault="qualified">
    <xsd:import namespace="http://schemas.microsoft.com/office/2006/documentManagement/types"/>
    <xsd:import namespace="http://schemas.microsoft.com/office/infopath/2007/PartnerControls"/>
    <xsd:element name="Thème_x0020_LL" ma:index="3" ma:displayName="Thème" ma:format="Dropdown" ma:internalName="Th_x00e8_me_x0020_LL">
      <xsd:simpleType>
        <xsd:restriction base="dms:Choice">
          <xsd:enumeration value="Z-archives"/>
          <xsd:enumeration value="Achats/recettes"/>
          <xsd:enumeration value="Actions R&amp;T"/>
          <xsd:enumeration value="ADHS"/>
          <xsd:enumeration value="Bureautique"/>
          <xsd:enumeration value="Conseil Administration"/>
          <xsd:enumeration value="Documentation Archives"/>
          <xsd:enumeration value="Gestion Finance"/>
          <xsd:enumeration value="Logistique, moyens généraux - Toulouse"/>
          <xsd:enumeration value="Logistique, moyens généraux - Kourou"/>
          <xsd:enumeration value="Logistique, moyens généraux, sécurité d'accès - Paris Daumesnil"/>
          <xsd:enumeration value="Logistique, moyens généraux, sécurité d'accès - Paris Les Halles"/>
          <xsd:enumeration value="Management des affaires et des projets"/>
          <xsd:enumeration value="Qualité"/>
          <xsd:enumeration value="Reach"/>
          <xsd:enumeration value="Représentation"/>
          <xsd:enumeration value="Ressources Humaines"/>
          <xsd:enumeration value="Sécurité du travail Ergonomie Environnement"/>
          <xsd:enumeration value="SSI"/>
          <xsd:enumeration value="Sûreté Accès - Toulouse"/>
          <xsd:enumeration value="Sûreté Accès - Kourou"/>
          <xsd:enumeration value="Système d'information"/>
        </xsd:restriction>
      </xsd:simpleType>
    </xsd:element>
    <xsd:element name="Services_x0020_Pratiques" ma:index="4" nillable="true" ma:displayName="Thématique" ma:internalName="Services_x0020_Pratiques" ma:readOnly="false" ma:requiredMultiChoice="true">
      <xsd:complexType>
        <xsd:complexContent>
          <xsd:extension base="dms:MultiChoice">
            <xsd:sequence>
              <xsd:element name="Value" maxOccurs="unbounded" minOccurs="0" nillable="true">
                <xsd:simpleType>
                  <xsd:restriction base="dms:Choice">
                    <xsd:enumeration value="Courrier&amp;Colis"/>
                    <xsd:enumeration value="Dépannage, réparation, installation"/>
                    <xsd:enumeration value="Déplacement&amp;missions"/>
                    <xsd:enumeration value="Espace de travail"/>
                    <xsd:enumeration value="Informatique"/>
                    <xsd:enumeration value="Imprimerie&amp;média"/>
                    <xsd:enumeration value="Prestations de services"/>
                    <xsd:enumeration value="Prêt"/>
                    <xsd:enumeration value="Prévention&amp;santé"/>
                    <xsd:enumeration value="Protection&amp;sécurité"/>
                    <xsd:enumeration value="Réunions, rencontres&amp;événements"/>
                    <xsd:enumeration value="Téléphonie"/>
                    <xsd:enumeration value="----"/>
                    <xsd:enumeration value="RH Carrière"/>
                    <xsd:enumeration value="RH Temps de travail"/>
                    <xsd:enumeration value="RH Rémunération"/>
                    <xsd:enumeration value="RH Protection sociale"/>
                    <xsd:enumeration value="RH Santé au travail"/>
                    <xsd:enumeration value="RH Missions&amp;remboursement de frais"/>
                    <xsd:enumeration value="RH Accord&amp;réglementation"/>
                    <xsd:enumeration value="Management"/>
                    <xsd:enumeration value="Projet"/>
                  </xsd:restriction>
                </xsd:simpleType>
              </xsd:element>
            </xsd:sequence>
          </xsd:extension>
        </xsd:complexContent>
      </xsd:complexType>
    </xsd:element>
    <xsd:element name="RespForm" ma:index="5" ma:displayName="Responsable du formulaire" ma:description="Responsable du formulaire" ma:list="UserInfo" ma:SharePointGroup="8" ma:internalName="RespForm" ma:readOnly="false" ma:showField="Titl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pTheme" ma:index="6" nillable="true" ma:displayName="Correspondant de thème" ma:description="Correspondant de thème" ma:list="UserInfo" ma:SharePointGroup="41" ma:internalName="Responsable_x0020_de_x0020_th_x00e8_m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ible" ma:index="8" ma:displayName="Cible" ma:format="Dropdown" ma:internalName="Cible" ma:readOnly="false">
      <xsd:simpleType>
        <xsd:restriction base="dms:Choice">
          <xsd:enumeration value="Manager-C/Projet"/>
          <xsd:enumeration value="Secrétaire"/>
          <xsd:enumeration value="Salariés CNES"/>
          <xsd:enumeration value="Tout public"/>
        </xsd:restriction>
      </xsd:simpleType>
    </xsd:element>
    <xsd:element name="cfCentres0" ma:index="13" ma:taxonomy="true" ma:internalName="cfCentres0" ma:taxonomyFieldName="cfCentres" ma:displayName="Centres - Etablissements" ma:readOnly="false" ma:fieldId="{cfae7dbf-fc1c-4884-b2c3-5ccd83607b77}" ma:taxonomyMulti="true" ma:sspId="43899476-92d5-47bd-aa4b-8ef5a50c3054" ma:termSetId="28451ea1-9d87-422f-b714-f82e1d7878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80e229-d1f0-4dea-859f-b8c45efabb7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bfb6061-b2cf-40ef-b5f8-aa9297de9445}" ma:internalName="TaxCatchAll" ma:showField="CatchAllData" ma:web="d98edb7b-4b69-42c3-ba31-f9a07c1e3c4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5bfb6061-b2cf-40ef-b5f8-aa9297de9445}" ma:internalName="TaxCatchAllLabel" ma:readOnly="true" ma:showField="CatchAllDataLabel" ma:web="d98edb7b-4b69-42c3-ba31-f9a07c1e3c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ype de contenu"/>
        <xsd:element ref="dc:title"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rvices_x0020_Pratiques xmlns="d98edb7b-4b69-42c3-ba31-f9a07c1e3c46">
      <Value>Imprimerie&amp;média</Value>
    </Services_x0020_Pratiques>
    <Nature xmlns="c04198d5-9d41-4f87-9c9b-25c9d99d68b2">Modèle</Nature>
    <RespForm xmlns="d98edb7b-4b69-42c3-ba31-f9a07c1e3c46">
      <UserInfo>
        <DisplayName>i:0#.w|cnesnet\medaillee</DisplayName>
        <AccountId>1243</AccountId>
        <AccountType/>
      </UserInfo>
    </RespForm>
    <DocumentSetDescription xmlns="http://schemas.microsoft.com/sharepoint/v3" xsi:nil="true"/>
    <RespTheme xmlns="d98edb7b-4b69-42c3-ba31-f9a07c1e3c46">
      <UserInfo>
        <DisplayName>i:0#.w|cnesnet\lepinec</DisplayName>
        <AccountId>35</AccountId>
        <AccountType/>
      </UserInfo>
    </RespTheme>
    <Cible xmlns="d98edb7b-4b69-42c3-ba31-f9a07c1e3c46">Salariés CNES</Cible>
    <TaxCatchAll xmlns="1480e229-d1f0-4dea-859f-b8c45efabb7a">
      <Value>8</Value>
      <Value>26</Value>
      <Value>2</Value>
      <Value>1</Value>
    </TaxCatchAll>
    <cfCentres0 xmlns="d98edb7b-4b69-42c3-ba31-f9a07c1e3c46">
      <Terms xmlns="http://schemas.microsoft.com/office/infopath/2007/PartnerControls">
        <TermInfo xmlns="http://schemas.microsoft.com/office/infopath/2007/PartnerControls">
          <TermName xmlns="http://schemas.microsoft.com/office/infopath/2007/PartnerControls">Kourou</TermName>
          <TermId xmlns="http://schemas.microsoft.com/office/infopath/2007/PartnerControls">10e6e4f8-5444-4c46-91d9-1d88f2248fca</TermId>
        </TermInfo>
        <TermInfo xmlns="http://schemas.microsoft.com/office/infopath/2007/PartnerControls">
          <TermName xmlns="http://schemas.microsoft.com/office/infopath/2007/PartnerControls"> Paris 2</TermName>
          <TermId xmlns="http://schemas.microsoft.com/office/infopath/2007/PartnerControls">e5d5a7c2-9e1f-49dd-b608-1d310d9817dc</TermId>
        </TermInfo>
        <TermInfo xmlns="http://schemas.microsoft.com/office/infopath/2007/PartnerControls">
          <TermName xmlns="http://schemas.microsoft.com/office/infopath/2007/PartnerControls"> Paris</TermName>
          <TermId xmlns="http://schemas.microsoft.com/office/infopath/2007/PartnerControls">808df145-e770-4e55-a124-c99bdc3fc87b</TermId>
        </TermInfo>
        <TermInfo xmlns="http://schemas.microsoft.com/office/infopath/2007/PartnerControls">
          <TermName xmlns="http://schemas.microsoft.com/office/infopath/2007/PartnerControls"> Toulouse</TermName>
          <TermId xmlns="http://schemas.microsoft.com/office/infopath/2007/PartnerControls">4631c293-d816-4767-8a32-a2fe4467ee72</TermId>
        </TermInfo>
      </Terms>
    </cfCentres0>
    <Thème_x0020_LL xmlns="d98edb7b-4b69-42c3-ba31-f9a07c1e3c46">Bureautique</Thème_x0020_LL>
    <IconOverlay xmlns="http://schemas.microsoft.com/sharepoint/v4" xsi:nil="true"/>
  </documentManagement>
</p:properties>
</file>

<file path=customXml/itemProps1.xml><?xml version="1.0" encoding="utf-8"?>
<ds:datastoreItem xmlns:ds="http://schemas.openxmlformats.org/officeDocument/2006/customXml" ds:itemID="{284CCE7C-573A-462D-A36A-E5B90F71D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4198d5-9d41-4f87-9c9b-25c9d99d68b2"/>
    <ds:schemaRef ds:uri="d98edb7b-4b69-42c3-ba31-f9a07c1e3c46"/>
    <ds:schemaRef ds:uri="1480e229-d1f0-4dea-859f-b8c45efabb7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33FBEC-7AB9-46F9-AC66-66346D60A28C}">
  <ds:schemaRefs>
    <ds:schemaRef ds:uri="http://schemas.microsoft.com/sharepoint/v3/contenttype/forms"/>
  </ds:schemaRefs>
</ds:datastoreItem>
</file>

<file path=customXml/itemProps3.xml><?xml version="1.0" encoding="utf-8"?>
<ds:datastoreItem xmlns:ds="http://schemas.openxmlformats.org/officeDocument/2006/customXml" ds:itemID="{1C36A867-4093-432E-8127-59A54A2971D7}">
  <ds:schemaRefs>
    <ds:schemaRef ds:uri="http://schemas.microsoft.com/office/2006/documentManagement/types"/>
    <ds:schemaRef ds:uri="http://purl.org/dc/dcmitype/"/>
    <ds:schemaRef ds:uri="1480e229-d1f0-4dea-859f-b8c45efabb7a"/>
    <ds:schemaRef ds:uri="http://purl.org/dc/elements/1.1/"/>
    <ds:schemaRef ds:uri="http://schemas.microsoft.com/office/2006/metadata/properties"/>
    <ds:schemaRef ds:uri="http://schemas.microsoft.com/sharepoint/v4"/>
    <ds:schemaRef ds:uri="http://schemas.microsoft.com/sharepoint/v3"/>
    <ds:schemaRef ds:uri="http://purl.org/dc/terms/"/>
    <ds:schemaRef ds:uri="c04198d5-9d41-4f87-9c9b-25c9d99d68b2"/>
    <ds:schemaRef ds:uri="http://schemas.microsoft.com/office/infopath/2007/PartnerControls"/>
    <ds:schemaRef ds:uri="http://schemas.openxmlformats.org/package/2006/metadata/core-properties"/>
    <ds:schemaRef ds:uri="d98edb7b-4b69-42c3-ba31-f9a07c1e3c4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19230</TotalTime>
  <Words>1355</Words>
  <Application>Microsoft Office PowerPoint</Application>
  <PresentationFormat>Personnalisé</PresentationFormat>
  <Paragraphs>180</Paragraphs>
  <Slides>13</Slides>
  <Notes>1</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13</vt:i4>
      </vt:variant>
    </vt:vector>
  </HeadingPairs>
  <TitlesOfParts>
    <vt:vector size="22" baseType="lpstr">
      <vt:lpstr>Arial</vt:lpstr>
      <vt:lpstr>Arial Black</vt:lpstr>
      <vt:lpstr>Calibri</vt:lpstr>
      <vt:lpstr>Courier New</vt:lpstr>
      <vt:lpstr>Wingdings</vt:lpstr>
      <vt:lpstr>Wingdings 2</vt:lpstr>
      <vt:lpstr>CNES - Texte</vt:lpstr>
      <vt:lpstr>modèle PPT charté 2017</vt:lpstr>
      <vt:lpstr>1_CNES - Texte</vt:lpstr>
      <vt:lpstr>Présentation PowerPoint</vt:lpstr>
      <vt:lpstr>SSTOMP : General points</vt:lpstr>
      <vt:lpstr>SSTOMP : General points</vt:lpstr>
      <vt:lpstr>SSTOMP : General points</vt:lpstr>
      <vt:lpstr>SSTOMP : Main functions</vt:lpstr>
      <vt:lpstr>SSTOMP : Main functions</vt:lpstr>
      <vt:lpstr>SSTOMP : Main functions</vt:lpstr>
      <vt:lpstr>SSTOMP : Main functions</vt:lpstr>
      <vt:lpstr>SSTOMP : Main functions</vt:lpstr>
      <vt:lpstr>SSTOMP : Additional functions</vt:lpstr>
      <vt:lpstr>SSTOMP : Additional functions</vt:lpstr>
      <vt:lpstr>SSTOMP : Future work</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Lola PEIRE</dc:creator>
  <cp:lastModifiedBy>Jaubert Jean</cp:lastModifiedBy>
  <cp:revision>1278</cp:revision>
  <cp:lastPrinted>2021-11-16T12:07:16Z</cp:lastPrinted>
  <dcterms:created xsi:type="dcterms:W3CDTF">2017-04-10T17:55:28Z</dcterms:created>
  <dcterms:modified xsi:type="dcterms:W3CDTF">2023-09-19T13:25:41Z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fCentres">
    <vt:lpwstr>26;#Kourou|10e6e4f8-5444-4c46-91d9-1d88f2248fca;#1;# Paris 2|e5d5a7c2-9e1f-49dd-b608-1d310d9817dc;#8;# Paris|808df145-e770-4e55-a124-c99bdc3fc87b;#2;# Toulouse|4631c293-d816-4767-8a32-a2fe4467ee72</vt:lpwstr>
  </property>
  <property fmtid="{D5CDD505-2E9C-101B-9397-08002B2CF9AE}" pid="3" name="Projet">
    <vt:lpwstr/>
  </property>
  <property fmtid="{D5CDD505-2E9C-101B-9397-08002B2CF9AE}" pid="4" name="Classification">
    <vt:lpwstr/>
  </property>
  <property fmtid="{D5CDD505-2E9C-101B-9397-08002B2CF9AE}" pid="5" name="Direction">
    <vt:lpwstr/>
  </property>
  <property fmtid="{D5CDD505-2E9C-101B-9397-08002B2CF9AE}" pid="6" name="ContentTypeId">
    <vt:lpwstr>0x01010000DC6006A7BDDE4C8FF96CE1CE05F6EF002240421B177A4145A68A1D0509C7E11F</vt:lpwstr>
  </property>
  <property fmtid="{D5CDD505-2E9C-101B-9397-08002B2CF9AE}" pid="7" name="Affiliation">
    <vt:lpwstr>CNES</vt:lpwstr>
  </property>
  <property fmtid="{D5CDD505-2E9C-101B-9397-08002B2CF9AE}" pid="8" name="n23abec99e074c2aa90fa92cbc1c54cd">
    <vt:lpwstr/>
  </property>
  <property fmtid="{D5CDD505-2E9C-101B-9397-08002B2CF9AE}" pid="9" name="n5aee8f940e84a44a9d0a82d1e7cc607">
    <vt:lpwstr/>
  </property>
  <property fmtid="{D5CDD505-2E9C-101B-9397-08002B2CF9AE}" pid="10" name="m87c471c6bd344bca5d69bd9ba6ed2b9">
    <vt:lpwstr/>
  </property>
  <property fmtid="{D5CDD505-2E9C-101B-9397-08002B2CF9AE}" pid="11" name="_docset_NoMedatataSyncRequired">
    <vt:lpwstr>False</vt:lpwstr>
  </property>
</Properties>
</file>