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640" r:id="rId2"/>
    <p:sldId id="656" r:id="rId3"/>
    <p:sldId id="655" r:id="rId4"/>
    <p:sldId id="657" r:id="rId5"/>
    <p:sldId id="658" r:id="rId6"/>
    <p:sldId id="644" r:id="rId7"/>
    <p:sldId id="645" r:id="rId8"/>
    <p:sldId id="646" r:id="rId9"/>
    <p:sldId id="647" r:id="rId10"/>
    <p:sldId id="651" r:id="rId11"/>
    <p:sldId id="652" r:id="rId12"/>
    <p:sldId id="653" r:id="rId13"/>
    <p:sldId id="648" r:id="rId14"/>
    <p:sldId id="649" r:id="rId15"/>
    <p:sldId id="650" r:id="rId16"/>
    <p:sldId id="654" r:id="rId17"/>
  </p:sldIdLst>
  <p:sldSz cx="12192000" cy="6858000"/>
  <p:notesSz cx="7099300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E60"/>
    <a:srgbClr val="CBE3CB"/>
    <a:srgbClr val="AACAAA"/>
    <a:srgbClr val="C00000"/>
    <a:srgbClr val="FFCCFF"/>
    <a:srgbClr val="660066"/>
    <a:srgbClr val="FF6600"/>
    <a:srgbClr val="000099"/>
    <a:srgbClr val="33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4" autoAdjust="0"/>
    <p:restoredTop sz="90523" autoAdjust="0"/>
  </p:normalViewPr>
  <p:slideViewPr>
    <p:cSldViewPr>
      <p:cViewPr varScale="1">
        <p:scale>
          <a:sx n="103" d="100"/>
          <a:sy n="103" d="100"/>
        </p:scale>
        <p:origin x="300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1344" y="-72"/>
      </p:cViewPr>
      <p:guideLst>
        <p:guide orient="horz" pos="3223"/>
        <p:guide pos="2236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7BD4676C-9653-4126-826C-4DE55546A9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0461731-7730-4B1B-A5BB-66B71D49E13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62C9C75B-2E94-42D4-9265-61AE75AE2DD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96F07E54-D947-45F6-AE68-A8766653FF0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DE33940-8FDF-4984-8BD7-0703EFC018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A1C5C2BA-4D12-4FE6-8478-11C220024E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5A58922-77AF-416F-95D2-201D041E0E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5EF931D1-251A-4782-B68B-BD8A6572AB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16567AC6-71C0-4F3B-8DFA-B38A90ADB1B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A1C6FDC9-006C-4E9D-9060-D6F223E987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50C06D0E-ED7C-4D78-B21C-23D28E2701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68EEF6-D307-4F5A-9164-87F474DAA9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68EEF6-D307-4F5A-9164-87F474DAA949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669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68EEF6-D307-4F5A-9164-87F474DAA949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8766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68EEF6-D307-4F5A-9164-87F474DAA949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0540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68EEF6-D307-4F5A-9164-87F474DAA949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4226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封面">
            <a:extLst>
              <a:ext uri="{FF2B5EF4-FFF2-40B4-BE49-F238E27FC236}">
                <a16:creationId xmlns:a16="http://schemas.microsoft.com/office/drawing/2014/main" id="{C2B3F5CC-42C4-4C0E-BD14-C04C74A9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LOGO">
            <a:extLst>
              <a:ext uri="{FF2B5EF4-FFF2-40B4-BE49-F238E27FC236}">
                <a16:creationId xmlns:a16="http://schemas.microsoft.com/office/drawing/2014/main" id="{DAF02538-37A4-4663-A1A9-2B0D05E0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1416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76184" y="3886200"/>
            <a:ext cx="8015816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Here 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296834" y="2130426"/>
            <a:ext cx="7895167" cy="1470025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pPr lvl="0"/>
            <a:r>
              <a:rPr lang="en-US" altLang="zh-CN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961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0790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47152" y="368300"/>
            <a:ext cx="2849033" cy="59055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95818" y="368300"/>
            <a:ext cx="8348133" cy="59055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54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4751" y="368301"/>
            <a:ext cx="8701616" cy="7651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95818" y="1314450"/>
            <a:ext cx="5598583" cy="49593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314451"/>
            <a:ext cx="5598584" cy="2403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870326"/>
            <a:ext cx="5598584" cy="2403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710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46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4751" y="368301"/>
            <a:ext cx="8701616" cy="7651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95818" y="1314450"/>
            <a:ext cx="5598583" cy="49593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314450"/>
            <a:ext cx="5598584" cy="49593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89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4528" y="609589"/>
            <a:ext cx="9144000" cy="44319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74343" y="1824990"/>
            <a:ext cx="6036564" cy="435292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/>
          </p:nvPr>
        </p:nvSpPr>
        <p:spPr>
          <a:xfrm>
            <a:off x="414528" y="299353"/>
            <a:ext cx="9144000" cy="242118"/>
          </a:xfrm>
        </p:spPr>
        <p:txBody>
          <a:bodyPr>
            <a:spAutoFit/>
          </a:bodyPr>
          <a:lstStyle>
            <a:lvl1pPr marL="0" indent="0" algn="l">
              <a:buNone/>
              <a:defRPr sz="99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2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3" indent="0" algn="ctr">
              <a:buNone/>
              <a:defRPr sz="1600"/>
            </a:lvl7pPr>
            <a:lvl8pPr marL="3200368" indent="0" algn="ctr">
              <a:buNone/>
              <a:defRPr sz="1600"/>
            </a:lvl8pPr>
            <a:lvl9pPr marL="36575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4"/>
          </p:nvPr>
        </p:nvSpPr>
        <p:spPr>
          <a:xfrm>
            <a:off x="11201401" y="1824990"/>
            <a:ext cx="647699" cy="43529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43F3EA-538B-472E-968E-E8EAAA3391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25188" y="6411913"/>
            <a:ext cx="447675" cy="363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500"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0D883F8D-C504-4A7F-9E45-55B42CFA53E3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  <p:extLst>
      <p:ext uri="{BB962C8B-B14F-4D97-AF65-F5344CB8AC3E}">
        <p14:creationId xmlns:p14="http://schemas.microsoft.com/office/powerpoint/2010/main" val="1412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39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5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95818" y="1314450"/>
            <a:ext cx="5598583" cy="4959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314450"/>
            <a:ext cx="5598584" cy="4959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01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47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47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1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059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3582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7" descr="内页">
            <a:extLst>
              <a:ext uri="{FF2B5EF4-FFF2-40B4-BE49-F238E27FC236}">
                <a16:creationId xmlns:a16="http://schemas.microsoft.com/office/drawing/2014/main" id="{08C505C3-661C-44E4-B134-565355022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BEEB785E-68F1-48F8-B468-9A79A4F78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314450"/>
            <a:ext cx="11401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CN"/>
              <a:t>Level 1</a:t>
            </a:r>
          </a:p>
          <a:p>
            <a:pPr lvl="1"/>
            <a:r>
              <a:rPr lang="fr-FR" altLang="zh-CN"/>
              <a:t>Level 2</a:t>
            </a:r>
          </a:p>
          <a:p>
            <a:pPr lvl="2"/>
            <a:r>
              <a:rPr lang="fr-FR" altLang="zh-CN"/>
              <a:t>Level 3</a:t>
            </a:r>
          </a:p>
          <a:p>
            <a:pPr lvl="3"/>
            <a:r>
              <a:rPr lang="fr-FR" altLang="zh-CN"/>
              <a:t>Level 4</a:t>
            </a:r>
          </a:p>
          <a:p>
            <a:pPr lvl="4"/>
            <a:r>
              <a:rPr lang="fr-FR" altLang="zh-CN"/>
              <a:t>Level 5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DE425AE-A652-4C0E-B4EB-969D3AD08F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74750" y="368300"/>
            <a:ext cx="87010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altLang="zh-CN"/>
          </a:p>
        </p:txBody>
      </p:sp>
      <p:sp>
        <p:nvSpPr>
          <p:cNvPr id="1029" name="Rectangle 15">
            <a:extLst>
              <a:ext uri="{FF2B5EF4-FFF2-40B4-BE49-F238E27FC236}">
                <a16:creationId xmlns:a16="http://schemas.microsoft.com/office/drawing/2014/main" id="{6FD1A5C9-2198-4F7A-A9E7-E9D682AE1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1087438"/>
            <a:ext cx="5581650" cy="46037"/>
          </a:xfrm>
          <a:prstGeom prst="rect">
            <a:avLst/>
          </a:prstGeom>
          <a:gradFill rotWithShape="1">
            <a:gsLst>
              <a:gs pos="0">
                <a:srgbClr val="33CCFF"/>
              </a:gs>
              <a:gs pos="100000">
                <a:schemeClr val="bg1">
                  <a:alpha val="99001"/>
                </a:schemeClr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lang="zh-CN" altLang="en-US"/>
          </a:p>
        </p:txBody>
      </p:sp>
      <p:sp>
        <p:nvSpPr>
          <p:cNvPr id="1030" name="Rectangle 21">
            <a:extLst>
              <a:ext uri="{FF2B5EF4-FFF2-40B4-BE49-F238E27FC236}">
                <a16:creationId xmlns:a16="http://schemas.microsoft.com/office/drawing/2014/main" id="{CA25B043-87C9-4534-BC6B-2187A973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6535738"/>
            <a:ext cx="300038" cy="17938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fld id="{C87E9ABA-0DC8-44D8-A44B-ADE26CC0A88B}" type="slidenum">
              <a:rPr lang="fr-FR" altLang="zh-CN" sz="1000" b="1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</a:rPr>
              <a:pPr algn="ctr">
                <a:defRPr/>
              </a:pPr>
              <a:t>‹#›</a:t>
            </a:fld>
            <a:endParaRPr lang="en-US" altLang="zh-CN" sz="1000" b="1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</a:endParaRPr>
          </a:p>
        </p:txBody>
      </p:sp>
      <p:pic>
        <p:nvPicPr>
          <p:cNvPr id="1031" name="Picture 28" descr="LOGO">
            <a:extLst>
              <a:ext uri="{FF2B5EF4-FFF2-40B4-BE49-F238E27FC236}">
                <a16:creationId xmlns:a16="http://schemas.microsoft.com/office/drawing/2014/main" id="{C4BDEC64-E636-4CED-BF71-3B3EBA3E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63" y="233363"/>
            <a:ext cx="101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  <p:sldLayoutId id="2147484557" r:id="rId12"/>
    <p:sldLayoutId id="2147484558" r:id="rId13"/>
    <p:sldLayoutId id="2147484559" r:id="rId14"/>
    <p:sldLayoutId id="2147484561" r:id="rId15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hf sldNum="0" hdr="0" ftr="0" dt="0"/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Arial" charset="0"/>
          <a:ea typeface="黑体" pitchFamily="2" charset="-122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Arial" charset="0"/>
          <a:ea typeface="黑体" pitchFamily="2" charset="-122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Arial" charset="0"/>
          <a:ea typeface="黑体" pitchFamily="2" charset="-122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Arial" charset="0"/>
          <a:ea typeface="黑体" pitchFamily="2" charset="-122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Arial" charset="0"/>
          <a:ea typeface="黑体" pitchFamily="2" charset="-122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Arial" charset="0"/>
          <a:ea typeface="黑体" pitchFamily="2" charset="-122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Arial" charset="0"/>
          <a:ea typeface="黑体" pitchFamily="2" charset="-122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333399"/>
          </a:solidFill>
          <a:latin typeface="Arial" charset="0"/>
          <a:ea typeface="黑体" pitchFamily="2" charset="-122"/>
        </a:defRPr>
      </a:lvl9pPr>
    </p:titleStyle>
    <p:bodyStyle>
      <a:lvl1pPr marL="355600" indent="-355600" algn="l" defTabSz="762000" rtl="0" eaLnBrk="0" fontAlgn="base" hangingPunct="0">
        <a:spcBef>
          <a:spcPct val="50000"/>
        </a:spcBef>
        <a:spcAft>
          <a:spcPct val="20000"/>
        </a:spcAft>
        <a:buClr>
          <a:srgbClr val="333399"/>
        </a:buClr>
        <a:buSzPct val="125000"/>
        <a:buFont typeface="Wingdings" panose="05000000000000000000" pitchFamily="2" charset="2"/>
        <a:buChar char="ð"/>
        <a:defRPr sz="2000">
          <a:solidFill>
            <a:srgbClr val="333399"/>
          </a:solidFill>
          <a:latin typeface="+mn-lt"/>
          <a:ea typeface="+mn-ea"/>
          <a:cs typeface="+mn-cs"/>
        </a:defRPr>
      </a:lvl1pPr>
      <a:lvl2pPr marL="812800" indent="-277813" algn="l" defTabSz="762000" rtl="0" eaLnBrk="0" fontAlgn="base" hangingPunct="0">
        <a:spcBef>
          <a:spcPct val="20000"/>
        </a:spcBef>
        <a:spcAft>
          <a:spcPct val="0"/>
        </a:spcAft>
        <a:buClr>
          <a:srgbClr val="333399"/>
        </a:buClr>
        <a:buFont typeface="Wingdings" panose="05000000000000000000" pitchFamily="2" charset="2"/>
        <a:buChar char="þ"/>
        <a:defRPr sz="2800">
          <a:solidFill>
            <a:srgbClr val="333399"/>
          </a:solidFill>
          <a:latin typeface="+mn-lt"/>
          <a:ea typeface="+mn-ea"/>
        </a:defRPr>
      </a:lvl2pPr>
      <a:lvl3pPr marL="1346200" indent="-354013" algn="l" defTabSz="7620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è"/>
        <a:defRPr sz="1600">
          <a:solidFill>
            <a:schemeClr val="tx1"/>
          </a:solidFill>
          <a:latin typeface="+mn-lt"/>
          <a:ea typeface="+mn-ea"/>
        </a:defRPr>
      </a:lvl3pPr>
      <a:lvl4pPr marL="1816100" indent="-22860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FF"/>
          </a:solidFill>
          <a:latin typeface="+mn-lt"/>
          <a:ea typeface="+mn-ea"/>
        </a:defRPr>
      </a:lvl4pPr>
      <a:lvl5pPr marL="2324100" indent="-228600" algn="l" defTabSz="7620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+mn-ea"/>
        </a:defRPr>
      </a:lvl5pPr>
      <a:lvl6pPr marL="2781300" indent="-228600" algn="l" defTabSz="7620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+mn-ea"/>
        </a:defRPr>
      </a:lvl6pPr>
      <a:lvl7pPr marL="3238500" indent="-228600" algn="l" defTabSz="7620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+mn-ea"/>
        </a:defRPr>
      </a:lvl7pPr>
      <a:lvl8pPr marL="3695700" indent="-228600" algn="l" defTabSz="7620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+mn-ea"/>
        </a:defRPr>
      </a:lvl8pPr>
      <a:lvl9pPr marL="4152900" indent="-228600" algn="l" defTabSz="7620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1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35.png"/><Relationship Id="rId7" Type="http://schemas.openxmlformats.org/officeDocument/2006/relationships/image" Target="../media/image25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36.png"/><Relationship Id="rId9" Type="http://schemas.openxmlformats.org/officeDocument/2006/relationships/image" Target="../media/image2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A1E1CC3C-9011-4E92-AEE1-8D45F29FA1E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90068" y="2933945"/>
            <a:ext cx="6011863" cy="1531938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altLang="zh-CN" sz="2400" i="0" dirty="0">
                <a:latin typeface="+mn-ea"/>
              </a:rPr>
              <a:t>SHI </a:t>
            </a:r>
            <a:r>
              <a:rPr lang="en-US" altLang="zh-CN" sz="2400" i="0" dirty="0" err="1">
                <a:latin typeface="+mn-ea"/>
              </a:rPr>
              <a:t>Haoli,HUANG</a:t>
            </a:r>
            <a:r>
              <a:rPr lang="en-US" altLang="zh-CN" sz="2400" i="0" dirty="0">
                <a:latin typeface="+mn-ea"/>
              </a:rPr>
              <a:t> </a:t>
            </a:r>
            <a:r>
              <a:rPr lang="en-US" altLang="zh-CN" sz="2400" i="0" dirty="0" err="1">
                <a:latin typeface="+mn-ea"/>
              </a:rPr>
              <a:t>Yue,HE</a:t>
            </a:r>
            <a:r>
              <a:rPr lang="en-US" altLang="zh-CN" sz="2400" i="0" dirty="0">
                <a:latin typeface="+mn-ea"/>
              </a:rPr>
              <a:t> Jiang</a:t>
            </a:r>
          </a:p>
          <a:p>
            <a:pPr>
              <a:spcBef>
                <a:spcPts val="600"/>
              </a:spcBef>
              <a:defRPr/>
            </a:pPr>
            <a:r>
              <a:rPr lang="en-US" altLang="zh-CN" sz="2400" i="0" dirty="0">
                <a:latin typeface="+mn-ea"/>
              </a:rPr>
              <a:t>2023.09.18</a:t>
            </a:r>
          </a:p>
        </p:txBody>
      </p:sp>
      <p:sp>
        <p:nvSpPr>
          <p:cNvPr id="7171" name="Titre 1">
            <a:extLst>
              <a:ext uri="{FF2B5EF4-FFF2-40B4-BE49-F238E27FC236}">
                <a16:creationId xmlns:a16="http://schemas.microsoft.com/office/drawing/2014/main" id="{675D7530-A37D-4D02-BABB-7F010FC3F953}"/>
              </a:ext>
            </a:extLst>
          </p:cNvPr>
          <p:cNvSpPr txBox="1">
            <a:spLocks/>
          </p:cNvSpPr>
          <p:nvPr/>
        </p:nvSpPr>
        <p:spPr bwMode="auto">
          <a:xfrm>
            <a:off x="2211388" y="1088740"/>
            <a:ext cx="7620000" cy="1146975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 anchor="ctr"/>
          <a:lstStyle>
            <a:lvl1pPr defTabSz="762000">
              <a:spcBef>
                <a:spcPct val="50000"/>
              </a:spcBef>
              <a:spcAft>
                <a:spcPct val="20000"/>
              </a:spcAft>
              <a:buClr>
                <a:srgbClr val="333399"/>
              </a:buClr>
              <a:buSzPct val="125000"/>
              <a:buFont typeface="Wingdings" panose="05000000000000000000" pitchFamily="2" charset="2"/>
              <a:buChar char="ð"/>
              <a:defRPr sz="2000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812800" indent="-277813" defTabSz="762000">
              <a:spcBef>
                <a:spcPct val="20000"/>
              </a:spcBef>
              <a:buClr>
                <a:srgbClr val="333399"/>
              </a:buClr>
              <a:buFont typeface="Wingdings" panose="05000000000000000000" pitchFamily="2" charset="2"/>
              <a:buChar char="þ"/>
              <a:defRPr sz="2800">
                <a:solidFill>
                  <a:srgbClr val="333399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346200" indent="-354013" defTabSz="7620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è"/>
              <a:defRPr sz="16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816100" indent="-228600" defTabSz="76200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324100" indent="-228600" defTabSz="762000">
              <a:spcBef>
                <a:spcPct val="20000"/>
              </a:spcBef>
              <a:buChar char="»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7813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32385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6957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41529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GRM performance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n-ea"/>
                <a:ea typeface="+mn-ea"/>
              </a:rPr>
              <a:t>Requirements &amp; Validation</a:t>
            </a:r>
            <a:endParaRPr lang="en-US" altLang="zh-CN" sz="34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3CAF33A-7B43-4024-A2F6-3B279EE3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/>
          <a:stretch>
            <a:fillRect/>
          </a:stretch>
        </p:blipFill>
        <p:spPr bwMode="auto">
          <a:xfrm>
            <a:off x="374919" y="1673805"/>
            <a:ext cx="5465647" cy="346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F82882-915C-4568-A76D-3B1F513E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"/>
          <a:stretch>
            <a:fillRect/>
          </a:stretch>
        </p:blipFill>
        <p:spPr bwMode="auto">
          <a:xfrm>
            <a:off x="6351436" y="1666192"/>
            <a:ext cx="5383062" cy="347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C985F90-A0B9-4732-B723-547053E0E097}"/>
              </a:ext>
            </a:extLst>
          </p:cNvPr>
          <p:cNvSpPr/>
          <p:nvPr/>
        </p:nvSpPr>
        <p:spPr>
          <a:xfrm>
            <a:off x="1775520" y="5320292"/>
            <a:ext cx="3292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24keV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全能峰相对效率变化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535291-0269-44D0-9416-4005EC5ED83F}"/>
              </a:ext>
            </a:extLst>
          </p:cNvPr>
          <p:cNvSpPr/>
          <p:nvPr/>
        </p:nvSpPr>
        <p:spPr>
          <a:xfrm>
            <a:off x="7851195" y="5320292"/>
            <a:ext cx="377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392keV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全能峰相对效率变化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CFFD3F6-A95B-4C7C-85B7-674E7BD27671}"/>
              </a:ext>
            </a:extLst>
          </p:cNvPr>
          <p:cNvSpPr/>
          <p:nvPr/>
        </p:nvSpPr>
        <p:spPr>
          <a:xfrm>
            <a:off x="5067898" y="362852"/>
            <a:ext cx="2056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/>
            <a:r>
              <a:rPr lang="en-US" altLang="zh-CN" sz="2400" b="1" dirty="0"/>
              <a:t>Field of View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9381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F8135B4E-D7B9-42E7-AF9E-47470206A8CE}"/>
              </a:ext>
            </a:extLst>
          </p:cNvPr>
          <p:cNvSpPr txBox="1">
            <a:spLocks/>
          </p:cNvSpPr>
          <p:nvPr/>
        </p:nvSpPr>
        <p:spPr bwMode="auto">
          <a:xfrm>
            <a:off x="695400" y="1368704"/>
            <a:ext cx="10801200" cy="435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762000" rtl="0" eaLnBrk="0" fontAlgn="base" hangingPunct="0">
              <a:spcBef>
                <a:spcPct val="50000"/>
              </a:spcBef>
              <a:spcAft>
                <a:spcPct val="20000"/>
              </a:spcAft>
              <a:buClr>
                <a:srgbClr val="333399"/>
              </a:buClr>
              <a:buSzPct val="125000"/>
              <a:buFont typeface="Wingdings" panose="05000000000000000000" pitchFamily="2" charset="2"/>
              <a:buNone/>
              <a:defRPr sz="99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96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None/>
              <a:defRPr sz="2000">
                <a:solidFill>
                  <a:srgbClr val="333399"/>
                </a:solidFill>
                <a:latin typeface="+mn-lt"/>
                <a:ea typeface="+mn-ea"/>
              </a:defRPr>
            </a:lvl2pPr>
            <a:lvl3pPr marL="914391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587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4pPr>
            <a:lvl5pPr marL="1828782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5pPr>
            <a:lvl6pPr marL="2285978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6pPr>
            <a:lvl7pPr marL="2743173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7pPr>
            <a:lvl8pPr marL="3200368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8pPr>
            <a:lvl9pPr marL="3657563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area of GRD</a:t>
            </a:r>
          </a:p>
          <a:p>
            <a:pPr>
              <a:defRPr/>
            </a:pPr>
            <a:r>
              <a:rPr lang="en-US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diameter of </a:t>
            </a:r>
            <a:r>
              <a:rPr lang="en-US" altLang="zh-CN" sz="1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altLang="zh-C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 is 16 cm, thus the sensitive area of each GRD is </a:t>
            </a:r>
            <a:r>
              <a:rPr lang="en-US" altLang="zh-CN" sz="1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201.06 cm</a:t>
            </a:r>
            <a:r>
              <a:rPr lang="en-US" altLang="zh-CN" sz="1800" kern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 time</a:t>
            </a:r>
          </a:p>
          <a:p>
            <a:pPr>
              <a:defRPr/>
            </a:pPr>
            <a:r>
              <a:rPr lang="en-US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test result on GRD FM is about 4us.</a:t>
            </a:r>
            <a:endParaRPr lang="fr-FR" altLang="zh-CN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fr-FR" altLang="zh-CN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fr-FR" altLang="zh-CN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fr-FR" altLang="zh-CN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en-US" altLang="zh-CN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en-US" altLang="zh-CN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en-US" altLang="zh-CN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endParaRPr lang="en-US" altLang="zh-CN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8181533D-2DC0-4A5C-98F8-E6196933E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96" y="3546479"/>
            <a:ext cx="5248397" cy="218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4FB8DC41-F730-46B7-8D0F-64743FD4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55" y="3546479"/>
            <a:ext cx="452717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298A320-D3A6-4D29-B516-958759A6D843}"/>
              </a:ext>
            </a:extLst>
          </p:cNvPr>
          <p:cNvSpPr/>
          <p:nvPr/>
        </p:nvSpPr>
        <p:spPr>
          <a:xfrm>
            <a:off x="3891723" y="362852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/>
            <a:r>
              <a:rPr lang="en-US" altLang="zh-CN" sz="2400" b="1" dirty="0"/>
              <a:t>Sensitive area and dead time</a:t>
            </a:r>
            <a:endParaRPr lang="zh-CN" altLang="en-US" sz="2400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FA0B7BF-A598-499B-936D-3B3484381F88}"/>
              </a:ext>
            </a:extLst>
          </p:cNvPr>
          <p:cNvSpPr/>
          <p:nvPr/>
        </p:nvSpPr>
        <p:spPr>
          <a:xfrm>
            <a:off x="2135559" y="6083498"/>
            <a:ext cx="28353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time interval spectrum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67291C-E390-4A29-BFEC-CC6BC7314530}"/>
              </a:ext>
            </a:extLst>
          </p:cNvPr>
          <p:cNvSpPr/>
          <p:nvPr/>
        </p:nvSpPr>
        <p:spPr bwMode="auto">
          <a:xfrm>
            <a:off x="1640505" y="3834045"/>
            <a:ext cx="90010" cy="1890210"/>
          </a:xfrm>
          <a:prstGeom prst="rect">
            <a:avLst/>
          </a:prstGeom>
          <a:noFill/>
          <a:ln w="28575" cap="flat" cmpd="sng" algn="ctr">
            <a:solidFill>
              <a:srgbClr val="73FE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511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F8135B4E-D7B9-42E7-AF9E-47470206A8CE}"/>
              </a:ext>
            </a:extLst>
          </p:cNvPr>
          <p:cNvSpPr txBox="1">
            <a:spLocks/>
          </p:cNvSpPr>
          <p:nvPr/>
        </p:nvSpPr>
        <p:spPr bwMode="auto">
          <a:xfrm>
            <a:off x="695400" y="1368704"/>
            <a:ext cx="10801200" cy="130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762000" rtl="0" eaLnBrk="0" fontAlgn="base" hangingPunct="0">
              <a:spcBef>
                <a:spcPct val="50000"/>
              </a:spcBef>
              <a:spcAft>
                <a:spcPct val="20000"/>
              </a:spcAft>
              <a:buClr>
                <a:srgbClr val="333399"/>
              </a:buClr>
              <a:buSzPct val="125000"/>
              <a:buFont typeface="Wingdings" panose="05000000000000000000" pitchFamily="2" charset="2"/>
              <a:buNone/>
              <a:defRPr sz="99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96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None/>
              <a:defRPr sz="2000">
                <a:solidFill>
                  <a:srgbClr val="333399"/>
                </a:solidFill>
                <a:latin typeface="+mn-lt"/>
                <a:ea typeface="+mn-ea"/>
              </a:defRPr>
            </a:lvl2pPr>
            <a:lvl3pPr marL="914391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587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4pPr>
            <a:lvl5pPr marL="1828782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5pPr>
            <a:lvl6pPr marL="2285978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6pPr>
            <a:lvl7pPr marL="2743173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7pPr>
            <a:lvl8pPr marL="3200368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8pPr>
            <a:lvl9pPr marL="3657563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l"/>
              <a:defRPr/>
            </a:pPr>
            <a:r>
              <a:rPr lang="en-US" altLang="zh-C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resolution</a:t>
            </a:r>
          </a:p>
          <a:p>
            <a:pPr>
              <a:defRPr/>
            </a:pPr>
            <a:r>
              <a:rPr lang="en-US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The temporal resolution is the accuracy of arrival time of each event, which is designed to be </a:t>
            </a:r>
            <a:r>
              <a:rPr lang="fr-FR" altLang="zh-CN" sz="2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1μs</a:t>
            </a:r>
            <a:r>
              <a:rPr lang="fr-FR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Crystal frequency 30MHz, for events, its time </a:t>
            </a:r>
            <a:r>
              <a:rPr lang="en-US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fr-FR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fr-FR" altLang="zh-CN" sz="2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1us</a:t>
            </a:r>
            <a:r>
              <a:rPr lang="fr-FR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raw data.</a:t>
            </a:r>
            <a:endParaRPr lang="en-US" altLang="zh-CN" sz="1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298A320-D3A6-4D29-B516-958759A6D843}"/>
              </a:ext>
            </a:extLst>
          </p:cNvPr>
          <p:cNvSpPr/>
          <p:nvPr/>
        </p:nvSpPr>
        <p:spPr>
          <a:xfrm>
            <a:off x="3891723" y="362852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/>
            <a:r>
              <a:rPr lang="en-US" altLang="zh-CN" sz="2400" b="1" dirty="0"/>
              <a:t>Sensitive area and dead time</a:t>
            </a:r>
            <a:endParaRPr lang="zh-CN" altLang="en-US" sz="2400" b="1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97D34EB7-18B2-4ADC-A5FE-46C535549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415166"/>
              </p:ext>
            </p:extLst>
          </p:nvPr>
        </p:nvGraphicFramePr>
        <p:xfrm>
          <a:off x="2090555" y="2888940"/>
          <a:ext cx="8370930" cy="29462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339008109"/>
                    </a:ext>
                  </a:extLst>
                </a:gridCol>
                <a:gridCol w="1035115">
                  <a:extLst>
                    <a:ext uri="{9D8B030D-6E8A-4147-A177-3AD203B41FA5}">
                      <a16:colId xmlns:a16="http://schemas.microsoft.com/office/drawing/2014/main" val="1152879293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1629725182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2374114644"/>
                    </a:ext>
                  </a:extLst>
                </a:gridCol>
                <a:gridCol w="1409610">
                  <a:extLst>
                    <a:ext uri="{9D8B030D-6E8A-4147-A177-3AD203B41FA5}">
                      <a16:colId xmlns:a16="http://schemas.microsoft.com/office/drawing/2014/main" val="1752749989"/>
                    </a:ext>
                  </a:extLst>
                </a:gridCol>
                <a:gridCol w="1470710">
                  <a:extLst>
                    <a:ext uri="{9D8B030D-6E8A-4147-A177-3AD203B41FA5}">
                      <a16:colId xmlns:a16="http://schemas.microsoft.com/office/drawing/2014/main" val="416615089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198052690"/>
                    </a:ext>
                  </a:extLst>
                </a:gridCol>
                <a:gridCol w="495055">
                  <a:extLst>
                    <a:ext uri="{9D8B030D-6E8A-4147-A177-3AD203B41FA5}">
                      <a16:colId xmlns:a16="http://schemas.microsoft.com/office/drawing/2014/main" val="331276497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409854908"/>
                    </a:ext>
                  </a:extLst>
                </a:gridCol>
              </a:tblGrid>
              <a:tr h="152400"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Byte No.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contents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714678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D7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D6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D5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D4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D3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D2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D1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58141"/>
                  </a:ext>
                </a:extLst>
              </a:tr>
              <a:tr h="609600">
                <a:tc row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byte 1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Packet type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(‘1’)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CH(1 to 0)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invalid,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GRD1,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GRD2, 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GRD3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gain event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Coincide flag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endParaRPr lang="en-US" altLang="zh-C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non-coincide event</a:t>
                      </a:r>
                    </a:p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coincide event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Gain </a:t>
                      </a:r>
                      <a:r>
                        <a:rPr lang="en-US" altLang="zh-CN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falg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</a:p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low gain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high gain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Packet sequence number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zh-CN" sz="12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471607"/>
                  </a:ext>
                </a:extLst>
              </a:tr>
              <a:tr h="57086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double gain event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20026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byte 2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ptime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 to 12)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microsecond counts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 to 12)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8133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byte 3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ptime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 to 4) 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microsecond counts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 to 4)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72829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byte 4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ptime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to 0) &amp; energy(11to 8)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microsecond counts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to 0) &amp;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(11to 8)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8982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byte 5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energy(7 to 0)</a:t>
                      </a:r>
                      <a:r>
                        <a:rPr 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(7to 0)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435976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FD77D894-2820-4EC5-A6E9-9ED4EFB13B59}"/>
              </a:ext>
            </a:extLst>
          </p:cNvPr>
          <p:cNvSpPr/>
          <p:nvPr/>
        </p:nvSpPr>
        <p:spPr>
          <a:xfrm>
            <a:off x="4790677" y="6083119"/>
            <a:ext cx="29706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GRM x-band event packet definition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5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7298A320-D3A6-4D29-B516-958759A6D843}"/>
              </a:ext>
            </a:extLst>
          </p:cNvPr>
          <p:cNvSpPr/>
          <p:nvPr/>
        </p:nvSpPr>
        <p:spPr>
          <a:xfrm>
            <a:off x="4713262" y="362852"/>
            <a:ext cx="2765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/>
            <a:r>
              <a:rPr lang="en-US" altLang="zh-CN" sz="2400" b="1" dirty="0"/>
              <a:t>energy resolution</a:t>
            </a:r>
            <a:endParaRPr lang="zh-CN" altLang="en-US" sz="2400" b="1" dirty="0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7651439-71BE-47C5-B4AE-362CCBBE3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5319210"/>
            <a:ext cx="504056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99"/>
                </a:solidFill>
              </a:defRPr>
            </a:lvl2pPr>
            <a:lvl3pPr marL="1143000" indent="-228600">
              <a:defRPr>
                <a:solidFill>
                  <a:srgbClr val="000099"/>
                </a:solidFill>
              </a:defRPr>
            </a:lvl3pPr>
            <a:lvl4pPr marL="1600200" indent="-228600">
              <a:defRPr>
                <a:solidFill>
                  <a:srgbClr val="000099"/>
                </a:solidFill>
              </a:defRPr>
            </a:lvl4pPr>
            <a:lvl5pPr marL="2057400" indent="-228600">
              <a:defRPr>
                <a:solidFill>
                  <a:srgbClr val="000099"/>
                </a:solidFill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9pPr>
          </a:lstStyle>
          <a:p>
            <a:r>
              <a:rPr lang="en-US" altLang="zh-CN" dirty="0"/>
              <a:t>Energy resolution of GRD FM.</a:t>
            </a:r>
          </a:p>
          <a:p>
            <a:r>
              <a:rPr lang="en-US" altLang="zh-CN" dirty="0"/>
              <a:t>Measured with </a:t>
            </a:r>
            <a:r>
              <a:rPr lang="en-US" altLang="zh-CN" baseline="30000" dirty="0"/>
              <a:t>241</a:t>
            </a:r>
            <a:r>
              <a:rPr lang="en-US" altLang="zh-CN" dirty="0"/>
              <a:t>AM.</a:t>
            </a:r>
            <a:endParaRPr lang="zh-CN" altLang="en-US" dirty="0"/>
          </a:p>
        </p:txBody>
      </p:sp>
      <p:pic>
        <p:nvPicPr>
          <p:cNvPr id="16" name="图片 2">
            <a:extLst>
              <a:ext uri="{FF2B5EF4-FFF2-40B4-BE49-F238E27FC236}">
                <a16:creationId xmlns:a16="http://schemas.microsoft.com/office/drawing/2014/main" id="{39E2CD35-8892-4596-B1CA-9E7E0E4C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403775"/>
            <a:ext cx="6006931" cy="37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CB601D4-66E5-4F17-95AA-051CC77AC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378119"/>
              </p:ext>
            </p:extLst>
          </p:nvPr>
        </p:nvGraphicFramePr>
        <p:xfrm>
          <a:off x="6366030" y="3113965"/>
          <a:ext cx="552541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9">
                  <a:extLst>
                    <a:ext uri="{9D8B030D-6E8A-4147-A177-3AD203B41FA5}">
                      <a16:colId xmlns:a16="http://schemas.microsoft.com/office/drawing/2014/main" val="274365962"/>
                    </a:ext>
                  </a:extLst>
                </a:gridCol>
                <a:gridCol w="1157322">
                  <a:extLst>
                    <a:ext uri="{9D8B030D-6E8A-4147-A177-3AD203B41FA5}">
                      <a16:colId xmlns:a16="http://schemas.microsoft.com/office/drawing/2014/main" val="1908882409"/>
                    </a:ext>
                  </a:extLst>
                </a:gridCol>
                <a:gridCol w="1633549">
                  <a:extLst>
                    <a:ext uri="{9D8B030D-6E8A-4147-A177-3AD203B41FA5}">
                      <a16:colId xmlns:a16="http://schemas.microsoft.com/office/drawing/2014/main" val="3337960491"/>
                    </a:ext>
                  </a:extLst>
                </a:gridCol>
                <a:gridCol w="1294380">
                  <a:extLst>
                    <a:ext uri="{9D8B030D-6E8A-4147-A177-3AD203B41FA5}">
                      <a16:colId xmlns:a16="http://schemas.microsoft.com/office/drawing/2014/main" val="10486656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GRD1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GRD2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GRD3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1721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Resolution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@60keV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16.2%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16.5%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2515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4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926E866-DA83-429A-BDC7-F1698DE91D24}"/>
              </a:ext>
            </a:extLst>
          </p:cNvPr>
          <p:cNvSpPr txBox="1"/>
          <p:nvPr/>
        </p:nvSpPr>
        <p:spPr>
          <a:xfrm>
            <a:off x="1910535" y="4562444"/>
            <a:ext cx="2976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Fig.1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B1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law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" altLang="zh-CN" sz="1600" b="0" i="0" u="none" strike="noStrike" dirty="0">
                <a:effectLst/>
                <a:latin typeface="Noto Sans SC"/>
              </a:rPr>
              <a:t>operational strategy</a:t>
            </a:r>
            <a:endParaRPr lang="zh-CN" altLang="en-US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AD0355-58FF-46A5-BAA4-C56101DBA621}"/>
                  </a:ext>
                </a:extLst>
              </p:cNvPr>
              <p:cNvSpPr txBox="1"/>
              <p:nvPr/>
            </p:nvSpPr>
            <p:spPr>
              <a:xfrm>
                <a:off x="6726070" y="4562444"/>
                <a:ext cx="43647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Fig.2</a:t>
                </a:r>
                <a:r>
                  <a:rPr lang="zh-CN" altLang="en-US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exposure</a:t>
                </a:r>
                <a:r>
                  <a:rPr lang="zh-CN" altLang="en-US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time</a:t>
                </a:r>
                <a:r>
                  <a:rPr lang="zh-CN" altLang="en-US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one</a:t>
                </a:r>
                <a:r>
                  <a:rPr lang="zh-CN" altLang="en-US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year(FOV=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).</a:t>
                </a:r>
                <a:endParaRPr lang="zh-CN" altLang="en-US" sz="1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AD0355-58FF-46A5-BAA4-C56101DBA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070" y="4562444"/>
                <a:ext cx="4364785" cy="338554"/>
              </a:xfrm>
              <a:prstGeom prst="rect">
                <a:avLst/>
              </a:prstGeom>
              <a:blipFill>
                <a:blip r:embed="rId2"/>
                <a:stretch>
                  <a:fillRect l="-698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89CBF282-5461-4AB9-AFB1-F1BF2ED82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9" r="5760" b="15976"/>
          <a:stretch/>
        </p:blipFill>
        <p:spPr>
          <a:xfrm>
            <a:off x="200345" y="1330726"/>
            <a:ext cx="5940903" cy="3122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CBFF81-CE46-49A4-849E-344FDBCF56C8}"/>
                  </a:ext>
                </a:extLst>
              </p:cNvPr>
              <p:cNvSpPr txBox="1"/>
              <p:nvPr/>
            </p:nvSpPr>
            <p:spPr>
              <a:xfrm>
                <a:off x="805583" y="5147027"/>
                <a:ext cx="10712497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assume that there are </a:t>
                </a:r>
                <a:r>
                  <a:rPr lang="en-US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550 gamma-ray bursts with peak flux greater than 0.3 </a:t>
                </a:r>
                <a:r>
                  <a:rPr lang="en" altLang="zh-CN" b="0" i="0" u="none" strike="noStrike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en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/cm2/s within one year. Therefore, within three years of operation, there will be approximately 1650 gamma-ray bursts. These bursts will be uniformly sampled in time and space. The energy spectrum and peak flux of GRB</a:t>
                </a:r>
                <a:r>
                  <a:rPr lang="en-US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derived from the results of BATSE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0" i="0" u="none" strike="noStrike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at least two detectors are required for triggering</a:t>
                </a:r>
                <a:r>
                  <a:rPr lang="en-US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(&gt;5</a:t>
                </a:r>
                <a14:m>
                  <m:oMath xmlns:m="http://schemas.openxmlformats.org/officeDocument/2006/math">
                    <m:r>
                      <a:rPr lang="en-US" altLang="zh-CN" b="0" i="1" u="none" strike="noStrike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then </a:t>
                </a:r>
                <a:r>
                  <a:rPr lang="en-US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~330</a:t>
                </a:r>
                <a:r>
                  <a:rPr lang="en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GRBs</a:t>
                </a:r>
                <a:r>
                  <a:rPr lang="en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triggered within three years, with an average of approximately </a:t>
                </a:r>
                <a:r>
                  <a:rPr lang="en-US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~110</a:t>
                </a:r>
                <a:r>
                  <a:rPr lang="en" altLang="zh-CN" b="0" i="0" u="none" strike="noStrike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triggers per year.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CBFF81-CE46-49A4-849E-344FDBCF5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83" y="5147027"/>
                <a:ext cx="10712497" cy="954107"/>
              </a:xfrm>
              <a:prstGeom prst="rect">
                <a:avLst/>
              </a:prstGeom>
              <a:blipFill>
                <a:blip r:embed="rId4"/>
                <a:stretch>
                  <a:fillRect l="-171" t="-637" r="-171" b="-57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8F5F8442-71FE-455A-B06F-2EBA42DCC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397" y="1137375"/>
            <a:ext cx="5734585" cy="316703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145C3C1-6E9E-4B54-92AF-A3B20E81E77D}"/>
              </a:ext>
            </a:extLst>
          </p:cNvPr>
          <p:cNvSpPr/>
          <p:nvPr/>
        </p:nvSpPr>
        <p:spPr>
          <a:xfrm>
            <a:off x="4713262" y="362852"/>
            <a:ext cx="3196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2400" b="1" dirty="0"/>
              <a:t>Burst observation rate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660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CF85843-B007-4F8F-A10D-5434FFA10ABA}"/>
              </a:ext>
            </a:extLst>
          </p:cNvPr>
          <p:cNvSpPr txBox="1"/>
          <p:nvPr/>
        </p:nvSpPr>
        <p:spPr>
          <a:xfrm>
            <a:off x="1165399" y="1133745"/>
            <a:ext cx="5666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Incident</a:t>
            </a:r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direction(30,120)</a:t>
            </a:r>
            <a:r>
              <a:rPr lang="en" altLang="zh-CN" sz="2000" b="0" i="0" u="none" strike="noStrike" dirty="0">
                <a:solidFill>
                  <a:srgbClr val="C9D1D9"/>
                </a:solidFill>
                <a:effectLst/>
                <a:latin typeface="Noto Sans SC"/>
              </a:rPr>
              <a:t> 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9AC9FB9-A9F1-4508-9759-F71F3575724F}"/>
                  </a:ext>
                </a:extLst>
              </p:cNvPr>
              <p:cNvSpPr txBox="1"/>
              <p:nvPr/>
            </p:nvSpPr>
            <p:spPr>
              <a:xfrm>
                <a:off x="860555" y="4772707"/>
                <a:ext cx="59710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7200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Band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=−1,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=−2.3,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Epeak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=230 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keV</m:t>
                          </m:r>
                        </m:e>
                      </m:d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</m:oMath>
                  </m:oMathPara>
                </a14:m>
                <a:endParaRPr lang="en-US" altLang="zh-CN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indent="4572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sty m:val="p"/>
                        </m:rP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luence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erg</m:t>
                      </m:r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  <m:r>
                        <m:rPr>
                          <m:sty m:val="p"/>
                        </m:rP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duration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9AC9FB9-A9F1-4508-9759-F71F35757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55" y="4772707"/>
                <a:ext cx="5971002" cy="523220"/>
              </a:xfrm>
              <a:prstGeom prst="rect">
                <a:avLst/>
              </a:prstGeom>
              <a:blipFill>
                <a:blip r:embed="rId2"/>
                <a:stretch>
                  <a:fillRect b="-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9D54B1B9-7564-443C-B2B7-2A13963A3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45" y="1616927"/>
            <a:ext cx="4346253" cy="30933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83FC6D-3B8E-4D9F-85FB-03FAA53C2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653" y="1616927"/>
            <a:ext cx="4672084" cy="31366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02F6A8E-34ED-4CCA-BDF1-DAF306D06DCB}"/>
                  </a:ext>
                </a:extLst>
              </p:cNvPr>
              <p:cNvSpPr txBox="1"/>
              <p:nvPr/>
            </p:nvSpPr>
            <p:spPr>
              <a:xfrm>
                <a:off x="5615608" y="4775750"/>
                <a:ext cx="5971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720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Band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=−1,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=−2.3,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Epeak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=230 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keV</m:t>
                          </m:r>
                        </m:e>
                      </m:d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</m:oMath>
                  </m:oMathPara>
                </a14:m>
                <a:endParaRPr lang="en-US" altLang="zh-CN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indent="45720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luence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erg</m:t>
                      </m:r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  <m:r>
                        <m:rPr>
                          <m:sty m:val="p"/>
                        </m:rPr>
                        <a:rPr lang="en-US" altLang="zh-CN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duration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02F6A8E-34ED-4CCA-BDF1-DAF306D06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608" y="4775750"/>
                <a:ext cx="5971002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00F04CE-AAB2-433B-9DBC-65B9F20A9624}"/>
                  </a:ext>
                </a:extLst>
              </p:cNvPr>
              <p:cNvSpPr txBox="1"/>
              <p:nvPr/>
            </p:nvSpPr>
            <p:spPr>
              <a:xfrm>
                <a:off x="1303538" y="5362056"/>
                <a:ext cx="3382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" altLang="zh-CN" b="0" i="0" u="none" strike="noStrike" dirty="0">
                    <a:effectLst/>
                    <a:latin typeface="Noto Sans SC"/>
                  </a:rPr>
                  <a:t>68% confidence interval</a:t>
                </a:r>
                <a:r>
                  <a:rPr lang="zh-CN" altLang="en-US" b="0" i="0" u="none" strike="noStrike" dirty="0">
                    <a:effectLst/>
                    <a:latin typeface="Noto Sans SC"/>
                  </a:rPr>
                  <a:t>（</a:t>
                </a:r>
                <a:r>
                  <a:rPr lang="en-US" altLang="zh-CN" b="0" i="0" u="none" strike="noStrike" dirty="0">
                    <a:effectLst/>
                    <a:latin typeface="Noto Sans SC"/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CN" b="0" i="1" u="none" strike="noStrike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b="0" i="0" u="none" strike="noStrike" dirty="0">
                    <a:effectLst/>
                    <a:latin typeface="Noto Sans SC"/>
                  </a:rPr>
                  <a:t>）：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00F04CE-AAB2-433B-9DBC-65B9F20A9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538" y="5362056"/>
                <a:ext cx="3382336" cy="369332"/>
              </a:xfrm>
              <a:prstGeom prst="rect">
                <a:avLst/>
              </a:prstGeom>
              <a:blipFill>
                <a:blip r:embed="rId6"/>
                <a:stretch>
                  <a:fillRect l="-541" t="-6667"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42CB942-A365-47B8-AF11-217B4FC2F5C1}"/>
                  </a:ext>
                </a:extLst>
              </p:cNvPr>
              <p:cNvSpPr txBox="1"/>
              <p:nvPr/>
            </p:nvSpPr>
            <p:spPr>
              <a:xfrm>
                <a:off x="6567149" y="5740198"/>
                <a:ext cx="249333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(25.65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33.75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zh-CN" i="1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109.8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31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.4°)</m:t>
                      </m:r>
                    </m:oMath>
                  </m:oMathPara>
                </a14:m>
                <a:endParaRPr kumimoji="1" lang="en-US" altLang="zh-CN" b="0" i="1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42CB942-A365-47B8-AF11-217B4FC2F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149" y="5740198"/>
                <a:ext cx="249333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5C9A34F-F4AA-4722-9368-9870B92FDF08}"/>
                  </a:ext>
                </a:extLst>
              </p:cNvPr>
              <p:cNvSpPr txBox="1"/>
              <p:nvPr/>
            </p:nvSpPr>
            <p:spPr>
              <a:xfrm>
                <a:off x="6567149" y="5358373"/>
                <a:ext cx="3382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" altLang="zh-CN" b="0" i="0" u="none" strike="noStrike" dirty="0">
                    <a:effectLst/>
                    <a:latin typeface="Noto Sans SC"/>
                  </a:rPr>
                  <a:t>68% confidence interval</a:t>
                </a:r>
                <a:r>
                  <a:rPr lang="zh-CN" altLang="en-US" b="0" i="0" u="none" strike="noStrike" dirty="0">
                    <a:effectLst/>
                    <a:latin typeface="Noto Sans SC"/>
                  </a:rPr>
                  <a:t>（</a:t>
                </a:r>
                <a:r>
                  <a:rPr lang="en-US" altLang="zh-CN" b="0" i="0" u="none" strike="noStrike" dirty="0">
                    <a:effectLst/>
                    <a:latin typeface="Noto Sans SC"/>
                  </a:rPr>
                  <a:t>1</a:t>
                </a:r>
                <a14:m>
                  <m:oMath xmlns:m="http://schemas.openxmlformats.org/officeDocument/2006/math">
                    <m:r>
                      <a:rPr lang="en-US" altLang="zh-CN" b="0" i="1" u="none" strike="noStrike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b="0" i="0" u="none" strike="noStrike" dirty="0">
                    <a:effectLst/>
                    <a:latin typeface="Noto Sans SC"/>
                  </a:rPr>
                  <a:t>）：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5C9A34F-F4AA-4722-9368-9870B92FD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149" y="5358373"/>
                <a:ext cx="3382336" cy="369332"/>
              </a:xfrm>
              <a:prstGeom prst="rect">
                <a:avLst/>
              </a:prstGeom>
              <a:blipFill>
                <a:blip r:embed="rId8"/>
                <a:stretch>
                  <a:fillRect l="-541" t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E6F204A6-99DE-4476-BE10-268BB7E9323E}"/>
              </a:ext>
            </a:extLst>
          </p:cNvPr>
          <p:cNvSpPr txBox="1"/>
          <p:nvPr/>
        </p:nvSpPr>
        <p:spPr>
          <a:xfrm>
            <a:off x="6567149" y="6300028"/>
            <a:ext cx="161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latin typeface="Noto Sans SC"/>
              </a:rPr>
              <a:t>Local</a:t>
            </a:r>
            <a:r>
              <a:rPr kumimoji="1" lang="zh-CN" altLang="en-US" dirty="0">
                <a:latin typeface="Noto Sans SC"/>
              </a:rPr>
              <a:t> </a:t>
            </a:r>
            <a:r>
              <a:rPr kumimoji="1" lang="en-US" altLang="zh-CN" dirty="0">
                <a:latin typeface="Noto Sans SC"/>
              </a:rPr>
              <a:t>error</a:t>
            </a:r>
            <a:r>
              <a:rPr kumimoji="1" lang="zh-CN" altLang="en-US" dirty="0">
                <a:latin typeface="Noto Sans SC"/>
              </a:rPr>
              <a:t> </a:t>
            </a:r>
            <a:r>
              <a:rPr kumimoji="1" lang="en-US" altLang="zh-CN" dirty="0">
                <a:latin typeface="Noto Sans SC"/>
              </a:rPr>
              <a:t>~5°</a:t>
            </a:r>
            <a:r>
              <a:rPr kumimoji="1" lang="zh-CN" altLang="en-US" dirty="0">
                <a:latin typeface="Noto Sans SC"/>
              </a:rPr>
              <a:t> 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4FABD5C-4451-4205-BCEC-F1FEE05DF806}"/>
                  </a:ext>
                </a:extLst>
              </p:cNvPr>
              <p:cNvSpPr txBox="1"/>
              <p:nvPr/>
            </p:nvSpPr>
            <p:spPr>
              <a:xfrm>
                <a:off x="1303538" y="5740198"/>
                <a:ext cx="225334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21.15</m:t>
                          </m:r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  <m:r>
                            <a:rPr kumimoji="1"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，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40.05</m:t>
                          </m:r>
                          <m:r>
                            <a:rPr kumimoji="1"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d>
                    </m:oMath>
                  </m:oMathPara>
                </a14:m>
                <a:endParaRPr kumimoji="1" lang="en-US" altLang="zh-CN" b="0" i="1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(91.8°，149.4°)</m:t>
                      </m:r>
                    </m:oMath>
                  </m:oMathPara>
                </a14:m>
                <a:endParaRPr kumimoji="1" lang="en-US" altLang="zh-CN" b="0" i="1" dirty="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4FABD5C-4451-4205-BCEC-F1FEE05DF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538" y="5740198"/>
                <a:ext cx="2253343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FF974B73-1BB9-4261-8204-32CC7AFFD5FF}"/>
              </a:ext>
            </a:extLst>
          </p:cNvPr>
          <p:cNvSpPr txBox="1"/>
          <p:nvPr/>
        </p:nvSpPr>
        <p:spPr>
          <a:xfrm>
            <a:off x="1303538" y="6300028"/>
            <a:ext cx="173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latin typeface="Noto Sans SC"/>
              </a:rPr>
              <a:t>Local</a:t>
            </a:r>
            <a:r>
              <a:rPr kumimoji="1" lang="zh-CN" altLang="en-US" dirty="0">
                <a:latin typeface="Noto Sans SC"/>
              </a:rPr>
              <a:t> </a:t>
            </a:r>
            <a:r>
              <a:rPr kumimoji="1" lang="en-US" altLang="zh-CN" dirty="0">
                <a:latin typeface="Noto Sans SC"/>
              </a:rPr>
              <a:t>error</a:t>
            </a:r>
            <a:r>
              <a:rPr kumimoji="1" lang="zh-CN" altLang="en-US" dirty="0">
                <a:latin typeface="Noto Sans SC"/>
              </a:rPr>
              <a:t> </a:t>
            </a:r>
            <a:r>
              <a:rPr kumimoji="1" lang="en-US" altLang="zh-CN" dirty="0">
                <a:latin typeface="Noto Sans SC"/>
              </a:rPr>
              <a:t>~10°</a:t>
            </a:r>
            <a:r>
              <a:rPr kumimoji="1" lang="zh-CN" altLang="en-US" dirty="0">
                <a:latin typeface="Noto Sans SC"/>
              </a:rPr>
              <a:t> </a:t>
            </a:r>
            <a:endParaRPr kumimoji="1"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20AC7A1-EDD4-4B9A-B222-383EDED5BF29}"/>
              </a:ext>
            </a:extLst>
          </p:cNvPr>
          <p:cNvSpPr/>
          <p:nvPr/>
        </p:nvSpPr>
        <p:spPr>
          <a:xfrm>
            <a:off x="4980165" y="362852"/>
            <a:ext cx="2662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2400" b="1" dirty="0"/>
              <a:t>localization error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537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DE8ACA7-57F8-40B6-AFFC-785E660AA64B}"/>
              </a:ext>
            </a:extLst>
          </p:cNvPr>
          <p:cNvSpPr txBox="1">
            <a:spLocks/>
          </p:cNvSpPr>
          <p:nvPr/>
        </p:nvSpPr>
        <p:spPr bwMode="auto">
          <a:xfrm>
            <a:off x="730998" y="1448780"/>
            <a:ext cx="11161240" cy="36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762000" rtl="0" eaLnBrk="0" fontAlgn="base" hangingPunct="0">
              <a:spcBef>
                <a:spcPct val="50000"/>
              </a:spcBef>
              <a:spcAft>
                <a:spcPct val="20000"/>
              </a:spcAft>
              <a:buClr>
                <a:srgbClr val="333399"/>
              </a:buClr>
              <a:buSzPct val="125000"/>
              <a:buFont typeface="Wingdings" panose="05000000000000000000" pitchFamily="2" charset="2"/>
              <a:buNone/>
              <a:defRPr sz="99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96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None/>
              <a:defRPr sz="2000">
                <a:solidFill>
                  <a:srgbClr val="333399"/>
                </a:solidFill>
                <a:latin typeface="+mn-lt"/>
                <a:ea typeface="+mn-ea"/>
              </a:defRPr>
            </a:lvl2pPr>
            <a:lvl3pPr marL="914391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587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4pPr>
            <a:lvl5pPr marL="1828782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5pPr>
            <a:lvl6pPr marL="2285978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6pPr>
            <a:lvl7pPr marL="2743173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7pPr>
            <a:lvl8pPr marL="3200368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8pPr>
            <a:lvl9pPr marL="3657563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CN" sz="2400" kern="0" dirty="0">
                <a:latin typeface="+mj-lt"/>
                <a:cs typeface="Times New Roman" panose="02020603050405020304" pitchFamily="18" charset="0"/>
              </a:rPr>
              <a:t>All the performances of GRM meet </a:t>
            </a:r>
            <a:r>
              <a:rPr lang="en-US" altLang="zh-CN" sz="2400" kern="0">
                <a:latin typeface="+mj-lt"/>
                <a:cs typeface="Times New Roman" panose="02020603050405020304" pitchFamily="18" charset="0"/>
              </a:rPr>
              <a:t>the requirements,</a:t>
            </a:r>
            <a:r>
              <a:rPr lang="zh-CN" alt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400" kern="0" dirty="0">
                <a:latin typeface="+mj-lt"/>
                <a:cs typeface="Times New Roman" panose="02020603050405020304" pitchFamily="18" charset="0"/>
              </a:rPr>
              <a:t>and</a:t>
            </a:r>
            <a:r>
              <a:rPr lang="zh-CN" altLang="en-US" sz="2400" kern="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400" kern="0" dirty="0">
                <a:latin typeface="+mj-lt"/>
                <a:cs typeface="Times New Roman" panose="02020603050405020304" pitchFamily="18" charset="0"/>
              </a:rPr>
              <a:t>validated by tests, simulation, calculation or analysis for GRM FM.</a:t>
            </a:r>
          </a:p>
          <a:p>
            <a:pPr>
              <a:defRPr/>
            </a:pPr>
            <a:endParaRPr lang="en-US" altLang="zh-CN" sz="2400" kern="0" dirty="0">
              <a:latin typeface="+mj-lt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Merci!</a:t>
            </a:r>
          </a:p>
          <a:p>
            <a:pPr algn="ctr">
              <a:defRPr/>
            </a:pPr>
            <a:r>
              <a:rPr lang="en-US" altLang="zh-CN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zh-CN" altLang="en-US" sz="4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653A21F-C350-4DF8-9FC2-77C3F824DF46}"/>
              </a:ext>
            </a:extLst>
          </p:cNvPr>
          <p:cNvSpPr/>
          <p:nvPr/>
        </p:nvSpPr>
        <p:spPr>
          <a:xfrm>
            <a:off x="5408166" y="362852"/>
            <a:ext cx="1806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2400" b="1" dirty="0"/>
              <a:t>conclusion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421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5E8DE89F-2D62-4CEE-A1AA-48FCC6CD5547}"/>
              </a:ext>
            </a:extLst>
          </p:cNvPr>
          <p:cNvGrpSpPr>
            <a:grpSpLocks/>
          </p:cNvGrpSpPr>
          <p:nvPr/>
        </p:nvGrpSpPr>
        <p:grpSpPr bwMode="auto">
          <a:xfrm>
            <a:off x="833993" y="1275790"/>
            <a:ext cx="10579092" cy="2815346"/>
            <a:chOff x="234841" y="2758490"/>
            <a:chExt cx="8737278" cy="2815018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E976E2A-8488-4FC2-A2C6-C8ECF3ADD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41" y="2853206"/>
              <a:ext cx="1855401" cy="2645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23E57D15-A987-4E87-BB99-5E96E6370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3" t="1643" r="47617" b="1643"/>
            <a:stretch>
              <a:fillRect/>
            </a:stretch>
          </p:blipFill>
          <p:spPr bwMode="auto">
            <a:xfrm>
              <a:off x="3768852" y="3085701"/>
              <a:ext cx="947474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D03D84CD-70DA-4EFB-92C8-86DB606EB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5" t="9837" r="35825"/>
            <a:stretch>
              <a:fillRect/>
            </a:stretch>
          </p:blipFill>
          <p:spPr bwMode="auto">
            <a:xfrm>
              <a:off x="2249841" y="3052851"/>
              <a:ext cx="1321946" cy="2428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2">
              <a:extLst>
                <a:ext uri="{FF2B5EF4-FFF2-40B4-BE49-F238E27FC236}">
                  <a16:creationId xmlns:a16="http://schemas.microsoft.com/office/drawing/2014/main" id="{06CE3791-F57D-4B11-BA92-801DAD872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7" t="13062" r="8858" b="31784"/>
            <a:stretch>
              <a:fillRect/>
            </a:stretch>
          </p:blipFill>
          <p:spPr bwMode="auto">
            <a:xfrm>
              <a:off x="5135062" y="4268990"/>
              <a:ext cx="1476164" cy="130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13" descr="C:\Users\liujt\Desktop\QQ图片20150509173604.png">
              <a:extLst>
                <a:ext uri="{FF2B5EF4-FFF2-40B4-BE49-F238E27FC236}">
                  <a16:creationId xmlns:a16="http://schemas.microsoft.com/office/drawing/2014/main" id="{92266C4E-863D-4307-9806-B053E60115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9347" y="2758490"/>
              <a:ext cx="1782772" cy="148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C922DC3-00F4-4FD0-ACA0-DC8E0B8BFFD0}"/>
              </a:ext>
            </a:extLst>
          </p:cNvPr>
          <p:cNvSpPr/>
          <p:nvPr/>
        </p:nvSpPr>
        <p:spPr>
          <a:xfrm>
            <a:off x="833994" y="1195535"/>
            <a:ext cx="5528929" cy="300196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369ED42-1E2F-44B6-BE54-B380FD8E578E}"/>
              </a:ext>
            </a:extLst>
          </p:cNvPr>
          <p:cNvSpPr/>
          <p:nvPr/>
        </p:nvSpPr>
        <p:spPr>
          <a:xfrm>
            <a:off x="6586465" y="1195535"/>
            <a:ext cx="2164984" cy="3001963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dash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8EB7C41-4B0B-448F-86A4-DE57DF9BC630}"/>
              </a:ext>
            </a:extLst>
          </p:cNvPr>
          <p:cNvSpPr/>
          <p:nvPr/>
        </p:nvSpPr>
        <p:spPr>
          <a:xfrm>
            <a:off x="8936486" y="1170136"/>
            <a:ext cx="2577880" cy="3055600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dash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图片 18">
            <a:extLst>
              <a:ext uri="{FF2B5EF4-FFF2-40B4-BE49-F238E27FC236}">
                <a16:creationId xmlns:a16="http://schemas.microsoft.com/office/drawing/2014/main" id="{35455A80-6D55-4DF7-B44E-182B56EFB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4848"/>
          <a:stretch>
            <a:fillRect/>
          </a:stretch>
        </p:blipFill>
        <p:spPr bwMode="auto">
          <a:xfrm>
            <a:off x="9311983" y="2757322"/>
            <a:ext cx="190658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15E17A7A-72E4-48F5-BF52-58BA8A7799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57" y="1275790"/>
            <a:ext cx="1443038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5">
            <a:extLst>
              <a:ext uri="{FF2B5EF4-FFF2-40B4-BE49-F238E27FC236}">
                <a16:creationId xmlns:a16="http://schemas.microsoft.com/office/drawing/2014/main" id="{E0705204-12FA-4A09-B15C-B91A83C8F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415" y="4406041"/>
            <a:ext cx="55289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GRD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(Gamma Ray Detector)</a:t>
            </a:r>
            <a:r>
              <a: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3GRDs (</a:t>
            </a:r>
            <a:r>
              <a:rPr lang="en-US" altLang="zh-CN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NaI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+ PMT)</a:t>
            </a:r>
            <a:r>
              <a: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used for GRB trigger, spectrum measurement and rough localization.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GCD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(GRM Calibration Detector)</a:t>
            </a:r>
            <a:r>
              <a: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241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Am+PS+SiPM</a:t>
            </a:r>
            <a:r>
              <a: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used for on-orbit calibration.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GPM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(GRM Particle Monitor)</a:t>
            </a:r>
            <a:r>
              <a: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PS+PMT</a:t>
            </a:r>
            <a:r>
              <a: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monitor the electrons and judge the SAR.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GEB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(GRM Electronic Box)</a:t>
            </a:r>
            <a:r>
              <a:rPr lang="zh-CN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 generate GRM packets.</a:t>
            </a:r>
          </a:p>
        </p:txBody>
      </p:sp>
      <p:sp>
        <p:nvSpPr>
          <p:cNvPr id="18" name="文本框 16">
            <a:extLst>
              <a:ext uri="{FF2B5EF4-FFF2-40B4-BE49-F238E27FC236}">
                <a16:creationId xmlns:a16="http://schemas.microsoft.com/office/drawing/2014/main" id="{3E8CA6B2-C762-4E1E-8DE5-6CD252AC4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519" y="1170135"/>
            <a:ext cx="127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GRD(GCD)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文本框 22">
            <a:extLst>
              <a:ext uri="{FF2B5EF4-FFF2-40B4-BE49-F238E27FC236}">
                <a16:creationId xmlns:a16="http://schemas.microsoft.com/office/drawing/2014/main" id="{7B67ECC5-62FC-4E9A-9EDD-EB770AC6B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100" y="1202988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GPM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文本框 23">
            <a:extLst>
              <a:ext uri="{FF2B5EF4-FFF2-40B4-BE49-F238E27FC236}">
                <a16:creationId xmlns:a16="http://schemas.microsoft.com/office/drawing/2014/main" id="{94F02EC1-1C2F-4C37-8D90-7006F9DFA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4218" y="1238398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GEB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3395CD2-E5FE-4D21-8154-ABE9108D791C}"/>
              </a:ext>
            </a:extLst>
          </p:cNvPr>
          <p:cNvSpPr/>
          <p:nvPr/>
        </p:nvSpPr>
        <p:spPr>
          <a:xfrm>
            <a:off x="425370" y="458670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400" b="1" dirty="0"/>
              <a:t>GRM introduction</a:t>
            </a:r>
            <a:endParaRPr lang="zh-CN" altLang="en-US" sz="2400" b="1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4189131-42C2-40B3-BEF0-DF0934D70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5459" y="4300617"/>
            <a:ext cx="3551700" cy="24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5398ECA-D9CF-4FE9-9F64-71F3AA228ADE}"/>
              </a:ext>
            </a:extLst>
          </p:cNvPr>
          <p:cNvSpPr/>
          <p:nvPr/>
        </p:nvSpPr>
        <p:spPr>
          <a:xfrm>
            <a:off x="425370" y="458670"/>
            <a:ext cx="5925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400" b="1" dirty="0"/>
              <a:t>FM calibration experiment introduction</a:t>
            </a:r>
            <a:endParaRPr lang="zh-CN" altLang="en-US" sz="2400" b="1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7D261B86-6503-419D-B15E-D9D1D839D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326439"/>
              </p:ext>
            </p:extLst>
          </p:nvPr>
        </p:nvGraphicFramePr>
        <p:xfrm>
          <a:off x="110335" y="1119630"/>
          <a:ext cx="5445605" cy="556527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4140460">
                  <a:extLst>
                    <a:ext uri="{9D8B030D-6E8A-4147-A177-3AD203B41FA5}">
                      <a16:colId xmlns:a16="http://schemas.microsoft.com/office/drawing/2014/main" val="588213665"/>
                    </a:ext>
                  </a:extLst>
                </a:gridCol>
                <a:gridCol w="1305145">
                  <a:extLst>
                    <a:ext uri="{9D8B030D-6E8A-4147-A177-3AD203B41FA5}">
                      <a16:colId xmlns:a16="http://schemas.microsoft.com/office/drawing/2014/main" val="3358059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 used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238664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response, detection efficiency, angular response calibrations and HV effect with radioactive sources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GRD01-05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0859115"/>
                  </a:ext>
                </a:extLst>
              </a:tr>
              <a:tr h="6691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response, detection efficiency calibrations with x-ray beam (10-160keV)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GRD01-05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2341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GPM threshold and x-ray efficiency calibrations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(electron: 1MeV, proton: 20MeV, x-ray beam for efficiency ranging from 10keV-130keV)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GPM01-02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4514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 threshold and HV research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(threshold:0x21, 15keV detectable, 0x0d to check the lowest detectable energy)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(HV: E-C, resolution, ratio of high gain and low gain)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GRD01-03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6013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 response 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(5-35</a:t>
                      </a:r>
                      <a:r>
                        <a:rPr lang="zh-CN" alt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CN" sz="14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Am, </a:t>
                      </a:r>
                      <a:r>
                        <a:rPr lang="en-US" altLang="zh-CN" sz="14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Co, </a:t>
                      </a:r>
                      <a:r>
                        <a:rPr lang="en-US" altLang="zh-CN" sz="14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133</a:t>
                      </a:r>
                      <a:r>
                        <a:rPr lang="en-US" altLang="zh-CN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Ba…, full-energy peak, energy resolution)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GRD05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1721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Dead time test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GRD01-05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3349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variation test for a long term</a:t>
                      </a:r>
                      <a:b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CN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(Energy response, detection efficiency, energy resolution)</a:t>
                      </a:r>
                      <a:endParaRPr lang="zh-CN" sz="14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GRD01-05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GCD01-05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GPM01-02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5570429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B7FFA788-B796-454C-8A67-47AD1A0C655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80" y="1132426"/>
            <a:ext cx="2700300" cy="19802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7FAE697-6D13-478F-9CDE-D6161D795884}"/>
              </a:ext>
            </a:extLst>
          </p:cNvPr>
          <p:cNvSpPr/>
          <p:nvPr/>
        </p:nvSpPr>
        <p:spPr>
          <a:xfrm>
            <a:off x="8886310" y="1133745"/>
            <a:ext cx="2601994" cy="912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310"/>
              </a:spcBef>
              <a:spcAft>
                <a:spcPts val="0"/>
              </a:spcAft>
            </a:pPr>
            <a:r>
              <a:rPr lang="en-US" altLang="zh-CN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GRD01-05:</a:t>
            </a:r>
          </a:p>
          <a:p>
            <a:pPr marL="285750" indent="-285750" algn="just">
              <a:lnSpc>
                <a:spcPct val="150000"/>
              </a:lnSpc>
              <a:spcBef>
                <a:spcPts val="31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GRD04 &amp; 05 as spares</a:t>
            </a:r>
            <a:endParaRPr lang="zh-CN" altLang="zh-CN" sz="1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B0DF63E-46F5-440F-9D9F-68B4347CD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3062" r="8858" b="31784"/>
          <a:stretch>
            <a:fillRect/>
          </a:stretch>
        </p:blipFill>
        <p:spPr bwMode="auto">
          <a:xfrm>
            <a:off x="5915980" y="3429000"/>
            <a:ext cx="1787339" cy="13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7A43CB1-5F6A-4924-A78F-532AE385A8F5}"/>
              </a:ext>
            </a:extLst>
          </p:cNvPr>
          <p:cNvSpPr/>
          <p:nvPr/>
        </p:nvSpPr>
        <p:spPr>
          <a:xfrm>
            <a:off x="7941205" y="3473500"/>
            <a:ext cx="2159566" cy="912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310"/>
              </a:spcBef>
              <a:spcAft>
                <a:spcPts val="0"/>
              </a:spcAft>
            </a:pPr>
            <a:r>
              <a:rPr lang="en-US" altLang="zh-CN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GPM01-02:</a:t>
            </a:r>
          </a:p>
          <a:p>
            <a:pPr marL="285750" indent="-285750" algn="just">
              <a:lnSpc>
                <a:spcPct val="150000"/>
              </a:lnSpc>
              <a:spcBef>
                <a:spcPts val="31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18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GPM02 as a spare</a:t>
            </a:r>
            <a:endParaRPr lang="zh-CN" altLang="zh-CN" sz="1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图片 72">
            <a:extLst>
              <a:ext uri="{FF2B5EF4-FFF2-40B4-BE49-F238E27FC236}">
                <a16:creationId xmlns:a16="http://schemas.microsoft.com/office/drawing/2014/main" id="{BBEE524E-7347-405E-BA87-A6B2EF1C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8" y="1096613"/>
            <a:ext cx="2598555" cy="195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图片 87">
            <a:extLst>
              <a:ext uri="{FF2B5EF4-FFF2-40B4-BE49-F238E27FC236}">
                <a16:creationId xmlns:a16="http://schemas.microsoft.com/office/drawing/2014/main" id="{EC3AC04F-10EF-4AEE-90F4-92607BE66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70" y="1096613"/>
            <a:ext cx="2612376" cy="19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图片 86">
            <a:extLst>
              <a:ext uri="{FF2B5EF4-FFF2-40B4-BE49-F238E27FC236}">
                <a16:creationId xmlns:a16="http://schemas.microsoft.com/office/drawing/2014/main" id="{54023A8E-E13D-4A18-ABB1-2F90EDA73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8" y="3058752"/>
            <a:ext cx="2594244" cy="194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图片 128">
            <a:extLst>
              <a:ext uri="{FF2B5EF4-FFF2-40B4-BE49-F238E27FC236}">
                <a16:creationId xmlns:a16="http://schemas.microsoft.com/office/drawing/2014/main" id="{866F227A-9F6A-4C53-8B5E-919B36422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86" y="3040292"/>
            <a:ext cx="2612376" cy="196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C4DADA-4B4D-4890-A903-0B185228F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9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37" name="图片 1">
            <a:extLst>
              <a:ext uri="{FF2B5EF4-FFF2-40B4-BE49-F238E27FC236}">
                <a16:creationId xmlns:a16="http://schemas.microsoft.com/office/drawing/2014/main" id="{2320FB8A-E69D-4378-AFBA-A90DEA64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197" y="1658038"/>
            <a:ext cx="25812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图片 2">
            <a:extLst>
              <a:ext uri="{FF2B5EF4-FFF2-40B4-BE49-F238E27FC236}">
                <a16:creationId xmlns:a16="http://schemas.microsoft.com/office/drawing/2014/main" id="{739E77B6-8184-4B01-A9FB-BE0AE2677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76" y="1652976"/>
            <a:ext cx="25812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图片 4">
            <a:extLst>
              <a:ext uri="{FF2B5EF4-FFF2-40B4-BE49-F238E27FC236}">
                <a16:creationId xmlns:a16="http://schemas.microsoft.com/office/drawing/2014/main" id="{2BD15E46-3246-43BD-8801-FB4E42237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074" y="3601138"/>
            <a:ext cx="2590796" cy="194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图片 3">
            <a:extLst>
              <a:ext uri="{FF2B5EF4-FFF2-40B4-BE49-F238E27FC236}">
                <a16:creationId xmlns:a16="http://schemas.microsoft.com/office/drawing/2014/main" id="{203BC30B-C6AE-45D9-BCB5-745AC5E4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77" y="3601135"/>
            <a:ext cx="2581262" cy="194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419451E5-A814-45B2-ADFC-0912B51CC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303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5724256-6AD7-4974-AF89-4C50071C15CB}"/>
              </a:ext>
            </a:extLst>
          </p:cNvPr>
          <p:cNvSpPr/>
          <p:nvPr/>
        </p:nvSpPr>
        <p:spPr>
          <a:xfrm>
            <a:off x="425370" y="458670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400" b="1" dirty="0"/>
              <a:t>Equipment assembly</a:t>
            </a:r>
            <a:endParaRPr lang="zh-CN" altLang="en-US" sz="2400" b="1" dirty="0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9245B724-E935-471C-B72B-8FA812CF6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5810873"/>
            <a:ext cx="19725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000" b="1" dirty="0"/>
              <a:t>f</a:t>
            </a:r>
            <a:r>
              <a:rPr lang="en-US" altLang="zh-CN" sz="2000" b="1" dirty="0">
                <a:ea typeface="宋体" panose="02010600030101010101" pitchFamily="2" charset="-122"/>
              </a:rPr>
              <a:t>or X-ray beam</a:t>
            </a:r>
            <a:endParaRPr lang="zh-CN" altLang="en-US" sz="2000" b="1" dirty="0">
              <a:ea typeface="宋体" panose="02010600030101010101" pitchFamily="2" charset="-122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98256783-E9EF-4939-8E3A-A83C8A877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809" y="5821253"/>
            <a:ext cx="3743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000" b="1" dirty="0">
                <a:ea typeface="宋体" panose="02010600030101010101" pitchFamily="2" charset="-122"/>
              </a:rPr>
              <a:t>for sources</a:t>
            </a:r>
            <a:endParaRPr lang="zh-CN" altLang="en-US" sz="2000" b="1" dirty="0">
              <a:ea typeface="宋体" panose="02010600030101010101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6678D85-47AB-4F19-8312-E5727B1EF3F3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9" y="4995556"/>
            <a:ext cx="2581263" cy="18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AC129D9-52D3-4F6F-B9EB-005512FB7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060371"/>
              </p:ext>
            </p:extLst>
          </p:nvPr>
        </p:nvGraphicFramePr>
        <p:xfrm>
          <a:off x="5787735" y="1268760"/>
          <a:ext cx="4847006" cy="379095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796556">
                  <a:extLst>
                    <a:ext uri="{9D8B030D-6E8A-4147-A177-3AD203B41FA5}">
                      <a16:colId xmlns:a16="http://schemas.microsoft.com/office/drawing/2014/main" val="110693738"/>
                    </a:ext>
                  </a:extLst>
                </a:gridCol>
                <a:gridCol w="1266904">
                  <a:extLst>
                    <a:ext uri="{9D8B030D-6E8A-4147-A177-3AD203B41FA5}">
                      <a16:colId xmlns:a16="http://schemas.microsoft.com/office/drawing/2014/main" val="270253087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1724795793"/>
                    </a:ext>
                  </a:extLst>
                </a:gridCol>
                <a:gridCol w="1433396">
                  <a:extLst>
                    <a:ext uri="{9D8B030D-6E8A-4147-A177-3AD203B41FA5}">
                      <a16:colId xmlns:a16="http://schemas.microsoft.com/office/drawing/2014/main" val="434120682"/>
                    </a:ext>
                  </a:extLst>
                </a:gridCol>
              </a:tblGrid>
              <a:tr h="340995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No.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Source type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energy</a:t>
                      </a:r>
                      <a:r>
                        <a:rPr lang="en-US" sz="1600" kern="100" dirty="0">
                          <a:effectLst/>
                        </a:rPr>
                        <a:t>(keV)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zh-CN" sz="1600" kern="100">
                          <a:effectLst/>
                        </a:rPr>
                        <a:t>活度</a:t>
                      </a:r>
                      <a:r>
                        <a:rPr lang="en-US" sz="1600" kern="100">
                          <a:effectLst/>
                        </a:rPr>
                        <a:t>(Bq)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9539112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baseline="30000" dirty="0">
                          <a:effectLst/>
                        </a:rPr>
                        <a:t>137</a:t>
                      </a:r>
                      <a:r>
                        <a:rPr lang="en-US" sz="1600" kern="100" dirty="0">
                          <a:effectLst/>
                        </a:rPr>
                        <a:t>Cs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661.657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1.993E+06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1017743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32.194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023956"/>
                  </a:ext>
                </a:extLst>
              </a:tr>
              <a:tr h="25019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113</a:t>
                      </a:r>
                      <a:r>
                        <a:rPr lang="en-US" sz="1600" kern="100">
                          <a:effectLst/>
                        </a:rPr>
                        <a:t>Sn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391.698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2.457E+06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19675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60</a:t>
                      </a:r>
                      <a:r>
                        <a:rPr lang="en-US" sz="1600" kern="100">
                          <a:effectLst/>
                        </a:rPr>
                        <a:t>Co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1173.228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3.504E+06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0949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1332.492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129081"/>
                  </a:ext>
                </a:extLst>
              </a:tr>
              <a:tr h="103505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88</a:t>
                      </a:r>
                      <a:r>
                        <a:rPr lang="en-US" sz="1600" kern="100">
                          <a:effectLst/>
                        </a:rPr>
                        <a:t>Y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14.958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1.518E+06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7684145"/>
                  </a:ext>
                </a:extLst>
              </a:tr>
              <a:tr h="103505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7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898.042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743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8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1836.063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645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9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57</a:t>
                      </a:r>
                      <a:r>
                        <a:rPr lang="en-US" sz="1600" kern="100">
                          <a:effectLst/>
                        </a:rPr>
                        <a:t>Co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14.41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/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2833680"/>
                  </a:ext>
                </a:extLst>
              </a:tr>
              <a:tr h="66675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10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122.06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957641"/>
                  </a:ext>
                </a:extLst>
              </a:tr>
              <a:tr h="66675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11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22</a:t>
                      </a:r>
                      <a:r>
                        <a:rPr lang="en-US" sz="1600" kern="100">
                          <a:effectLst/>
                        </a:rPr>
                        <a:t>Na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511.0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/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9547613"/>
                  </a:ext>
                </a:extLst>
              </a:tr>
              <a:tr h="66675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12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1274.537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236555"/>
                  </a:ext>
                </a:extLst>
              </a:tr>
              <a:tr h="66675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>
                          <a:effectLst/>
                        </a:rPr>
                        <a:t>13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baseline="30000">
                          <a:effectLst/>
                        </a:rPr>
                        <a:t>241</a:t>
                      </a:r>
                      <a:r>
                        <a:rPr lang="en-US" sz="1600" kern="100">
                          <a:effectLst/>
                        </a:rPr>
                        <a:t>Am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59.5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/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479025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8156829F-EC9A-4B90-BC00-0A077B795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263403"/>
              </p:ext>
            </p:extLst>
          </p:nvPr>
        </p:nvGraphicFramePr>
        <p:xfrm>
          <a:off x="695399" y="1403775"/>
          <a:ext cx="3285365" cy="271272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285365">
                  <a:extLst>
                    <a:ext uri="{9D8B030D-6E8A-4147-A177-3AD203B41FA5}">
                      <a16:colId xmlns:a16="http://schemas.microsoft.com/office/drawing/2014/main" val="3239090078"/>
                    </a:ext>
                  </a:extLst>
                </a:gridCol>
              </a:tblGrid>
              <a:tr h="60960"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Energy(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keV)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9373075"/>
                  </a:ext>
                </a:extLst>
              </a:tr>
              <a:tr h="28575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</a:t>
                      </a:r>
                      <a:r>
                        <a:rPr lang="zh-CN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9)10</a:t>
                      </a:r>
                      <a:endParaRPr lang="zh-CN" sz="16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9541165"/>
                  </a:ext>
                </a:extLst>
              </a:tr>
              <a:tr h="28575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11-12</a:t>
                      </a:r>
                      <a:endParaRPr lang="zh-CN" sz="16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0469986"/>
                  </a:ext>
                </a:extLst>
              </a:tr>
              <a:tr h="28575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13-15</a:t>
                      </a:r>
                      <a:endParaRPr lang="zh-CN" sz="16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5903161"/>
                  </a:ext>
                </a:extLst>
              </a:tr>
              <a:tr h="28575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16-20</a:t>
                      </a:r>
                      <a:r>
                        <a:rPr lang="zh-CN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zh-CN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zh-CN" sz="16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3653352"/>
                  </a:ext>
                </a:extLst>
              </a:tr>
              <a:tr h="28575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zh-CN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zh-CN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30-31</a:t>
                      </a:r>
                      <a:endParaRPr lang="zh-CN" sz="16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0996921"/>
                  </a:ext>
                </a:extLst>
              </a:tr>
              <a:tr h="28575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32-40</a:t>
                      </a:r>
                      <a:endParaRPr lang="zh-CN" sz="16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2103209"/>
                  </a:ext>
                </a:extLst>
              </a:tr>
              <a:tr h="28575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41-44</a:t>
                      </a:r>
                      <a:endParaRPr lang="zh-CN" sz="16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2194893"/>
                  </a:ext>
                </a:extLst>
              </a:tr>
              <a:tr h="28575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45-51</a:t>
                      </a:r>
                      <a:endParaRPr lang="zh-CN" sz="16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1979216"/>
                  </a:ext>
                </a:extLst>
              </a:tr>
              <a:tr h="28575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55/65/75/80/</a:t>
                      </a:r>
                      <a:endParaRPr lang="zh-CN" sz="16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525020"/>
                  </a:ext>
                </a:extLst>
              </a:tr>
              <a:tr h="28575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lang="zh-CN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lang="zh-CN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lang="zh-CN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r>
                        <a:rPr lang="zh-CN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lang="zh-CN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zh-CN" sz="16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091301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3FEBC352-B387-40FE-9ED8-8C17FBB366E8}"/>
              </a:ext>
            </a:extLst>
          </p:cNvPr>
          <p:cNvSpPr/>
          <p:nvPr/>
        </p:nvSpPr>
        <p:spPr>
          <a:xfrm>
            <a:off x="433415" y="4799735"/>
            <a:ext cx="49875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kern="100" dirty="0">
                <a:cs typeface="Times New Roman" panose="02020603050405020304" pitchFamily="18" charset="0"/>
              </a:rPr>
              <a:t>Non-linearity of </a:t>
            </a:r>
            <a:r>
              <a:rPr lang="en-US" altLang="zh-CN" kern="100" dirty="0" err="1">
                <a:cs typeface="Times New Roman" panose="02020603050405020304" pitchFamily="18" charset="0"/>
              </a:rPr>
              <a:t>NaI</a:t>
            </a:r>
            <a:r>
              <a:rPr lang="en-US" altLang="zh-CN" kern="100" dirty="0">
                <a:cs typeface="Times New Roman" panose="02020603050405020304" pitchFamily="18" charset="0"/>
              </a:rPr>
              <a:t> crystal in low energy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kern="100" dirty="0">
                <a:cs typeface="Times New Roman" panose="02020603050405020304" pitchFamily="18" charset="0"/>
              </a:rPr>
              <a:t>The absorption edge of </a:t>
            </a:r>
            <a:r>
              <a:rPr lang="en-US" altLang="zh-CN" dirty="0"/>
              <a:t>Iodine element </a:t>
            </a:r>
            <a:r>
              <a:rPr lang="en-US" altLang="zh-CN" kern="100" dirty="0">
                <a:cs typeface="Times New Roman" panose="02020603050405020304" pitchFamily="18" charset="0"/>
              </a:rPr>
              <a:t>on 33keV </a:t>
            </a:r>
          </a:p>
          <a:p>
            <a:endParaRPr lang="en-US" altLang="zh-CN" kern="100" dirty="0">
              <a:cs typeface="Times New Roman" panose="02020603050405020304" pitchFamily="18" charset="0"/>
            </a:endParaRPr>
          </a:p>
          <a:p>
            <a:r>
              <a:rPr lang="en-US" altLang="zh-CN" kern="100" dirty="0">
                <a:cs typeface="Times New Roman" panose="02020603050405020304" pitchFamily="18" charset="0"/>
              </a:rPr>
              <a:t>We do the test with more energy points under 20keV and near 33keV</a:t>
            </a:r>
            <a:endParaRPr lang="zh-CN" altLang="en-US" dirty="0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4571BC8D-A9A9-4B12-B37B-BC61D7024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15" y="4258060"/>
            <a:ext cx="3743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000" b="1" dirty="0"/>
              <a:t>Energy test points</a:t>
            </a:r>
            <a:endParaRPr lang="zh-CN" altLang="en-US" sz="2000" b="1" dirty="0">
              <a:ea typeface="宋体" panose="02010600030101010101" pitchFamily="2" charset="-122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744CE71-21F1-462D-9F88-FF7152EC3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5279140"/>
            <a:ext cx="3743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000" b="1" dirty="0"/>
              <a:t>Sources list</a:t>
            </a:r>
            <a:endParaRPr lang="zh-CN" altLang="en-US" sz="2000" b="1" dirty="0">
              <a:ea typeface="宋体" panose="0201060003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3541F17-6637-4A9B-8D93-042F944A9834}"/>
              </a:ext>
            </a:extLst>
          </p:cNvPr>
          <p:cNvSpPr/>
          <p:nvPr/>
        </p:nvSpPr>
        <p:spPr>
          <a:xfrm>
            <a:off x="425370" y="458670"/>
            <a:ext cx="6255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400" b="1" dirty="0"/>
              <a:t>X-ray beam setting and sources selection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5639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D016FFB-32E2-4F76-A366-688E38B18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536784"/>
              </p:ext>
            </p:extLst>
          </p:nvPr>
        </p:nvGraphicFramePr>
        <p:xfrm>
          <a:off x="1212957" y="1358770"/>
          <a:ext cx="9766085" cy="4197729"/>
        </p:xfrm>
        <a:graphic>
          <a:graphicData uri="http://schemas.openxmlformats.org/drawingml/2006/table">
            <a:tbl>
              <a:tblPr/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7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43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Item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Specification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Verification method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43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Energy range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15 - 5000 keV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test &amp; analysis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776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Field of View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± 60° (for one GRD)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Simulation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43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Sensitive area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&gt; 200 cm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 (for one GRD)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test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43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Dead time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&lt; 8 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μs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test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43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Temporal resolution</a:t>
                      </a: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&lt; 20 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μs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review of Design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43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Energy resolution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≤ 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19%@60 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keV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test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187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Burst observation rate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&gt;90/year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simulation &amp; analysis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1896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GRB localization error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&lt;5 degrees (fluence &gt; 1e-6 erg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sym typeface="Wingdings 2" panose="05020102010507070707" pitchFamily="18" charset="2"/>
                        </a:rPr>
                        <a:t>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cm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-2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@1-1000 keV, 1s)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b="1">
                          <a:solidFill>
                            <a:srgbClr val="000099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simulation &amp; analysis</a:t>
                      </a: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B6ED60C3-18CA-4146-8B3B-D41EF91BBC46}"/>
              </a:ext>
            </a:extLst>
          </p:cNvPr>
          <p:cNvSpPr/>
          <p:nvPr/>
        </p:nvSpPr>
        <p:spPr>
          <a:xfrm>
            <a:off x="425370" y="458670"/>
            <a:ext cx="4104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zh-CN" sz="2400" b="1" dirty="0"/>
              <a:t>Performance requirements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386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F3C6B89-48A5-4FB6-88C8-BE29FAF28E54}"/>
              </a:ext>
            </a:extLst>
          </p:cNvPr>
          <p:cNvSpPr txBox="1">
            <a:spLocks/>
          </p:cNvSpPr>
          <p:nvPr/>
        </p:nvSpPr>
        <p:spPr bwMode="auto">
          <a:xfrm>
            <a:off x="457200" y="1168505"/>
            <a:ext cx="3110657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762000" rtl="0" eaLnBrk="0" fontAlgn="base" hangingPunct="0">
              <a:spcBef>
                <a:spcPct val="50000"/>
              </a:spcBef>
              <a:spcAft>
                <a:spcPct val="20000"/>
              </a:spcAft>
              <a:buClr>
                <a:srgbClr val="333399"/>
              </a:buClr>
              <a:buSzPct val="125000"/>
              <a:buFont typeface="Wingdings" panose="05000000000000000000" pitchFamily="2" charset="2"/>
              <a:buNone/>
              <a:defRPr sz="99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96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None/>
              <a:defRPr sz="2000">
                <a:solidFill>
                  <a:srgbClr val="333399"/>
                </a:solidFill>
                <a:latin typeface="+mn-lt"/>
                <a:ea typeface="+mn-ea"/>
              </a:defRPr>
            </a:lvl2pPr>
            <a:lvl3pPr marL="914391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587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4pPr>
            <a:lvl5pPr marL="1828782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5pPr>
            <a:lvl6pPr marL="2285978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6pPr>
            <a:lvl7pPr marL="2743173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7pPr>
            <a:lvl8pPr marL="3200368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8pPr>
            <a:lvl9pPr marL="3657563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CN" sz="1800" kern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E-C relation calibrations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DE2F39E1-9603-4263-B5AD-99051A85D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6" y="5556290"/>
            <a:ext cx="3743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99"/>
                </a:solidFill>
              </a:defRPr>
            </a:lvl2pPr>
            <a:lvl3pPr marL="1143000" indent="-228600">
              <a:defRPr>
                <a:solidFill>
                  <a:srgbClr val="000099"/>
                </a:solidFill>
              </a:defRPr>
            </a:lvl3pPr>
            <a:lvl4pPr marL="1600200" indent="-228600">
              <a:defRPr>
                <a:solidFill>
                  <a:srgbClr val="000099"/>
                </a:solidFill>
              </a:defRPr>
            </a:lvl4pPr>
            <a:lvl5pPr marL="2057400" indent="-228600">
              <a:defRPr>
                <a:solidFill>
                  <a:srgbClr val="000099"/>
                </a:solidFill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9pPr>
          </a:lstStyle>
          <a:p>
            <a:r>
              <a:rPr lang="en-US" altLang="zh-CN" dirty="0"/>
              <a:t>E-C relation of GRD with hard X-ray beam and sources</a:t>
            </a:r>
            <a:endParaRPr lang="zh-CN" altLang="en-US" dirty="0"/>
          </a:p>
        </p:txBody>
      </p:sp>
      <p:pic>
        <p:nvPicPr>
          <p:cNvPr id="8" name="图片 26">
            <a:extLst>
              <a:ext uri="{FF2B5EF4-FFF2-40B4-BE49-F238E27FC236}">
                <a16:creationId xmlns:a16="http://schemas.microsoft.com/office/drawing/2014/main" id="{0C75746C-0BE2-41F4-86C8-47EA1E2CD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739670"/>
            <a:ext cx="43561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5">
            <a:extLst>
              <a:ext uri="{FF2B5EF4-FFF2-40B4-BE49-F238E27FC236}">
                <a16:creationId xmlns:a16="http://schemas.microsoft.com/office/drawing/2014/main" id="{E40122C7-8ABF-4893-8F38-87FF77F27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9670"/>
            <a:ext cx="4370387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0591A31D-C2A0-4964-9B62-544B76257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2" y="5490263"/>
            <a:ext cx="3743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99"/>
                </a:solidFill>
              </a:defRPr>
            </a:lvl2pPr>
            <a:lvl3pPr marL="1143000" indent="-228600">
              <a:defRPr>
                <a:solidFill>
                  <a:srgbClr val="000099"/>
                </a:solidFill>
              </a:defRPr>
            </a:lvl3pPr>
            <a:lvl4pPr marL="1600200" indent="-228600">
              <a:defRPr>
                <a:solidFill>
                  <a:srgbClr val="000099"/>
                </a:solidFill>
              </a:defRPr>
            </a:lvl4pPr>
            <a:lvl5pPr marL="2057400" indent="-228600">
              <a:defRPr>
                <a:solidFill>
                  <a:srgbClr val="000099"/>
                </a:solidFill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9pPr>
          </a:lstStyle>
          <a:p>
            <a:r>
              <a:rPr lang="en-US" altLang="zh-CN" dirty="0"/>
              <a:t>E-C relation of GRD with radioactive sources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D3A02D6-F183-4922-8E47-6BDA58438206}"/>
              </a:ext>
            </a:extLst>
          </p:cNvPr>
          <p:cNvSpPr/>
          <p:nvPr/>
        </p:nvSpPr>
        <p:spPr>
          <a:xfrm>
            <a:off x="5020224" y="362852"/>
            <a:ext cx="2151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/>
            <a:r>
              <a:rPr lang="en-US" altLang="zh-CN" sz="2400" b="1" dirty="0"/>
              <a:t>Energy range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47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BBDEC70-0F87-427A-B249-5C762CCE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6" y="1448780"/>
            <a:ext cx="5625624" cy="362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78C6D82E-80A0-433A-9357-A0301FF89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485" y="5214156"/>
            <a:ext cx="3743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99"/>
                </a:solidFill>
              </a:defRPr>
            </a:lvl2pPr>
            <a:lvl3pPr marL="1143000" indent="-228600">
              <a:defRPr>
                <a:solidFill>
                  <a:srgbClr val="000099"/>
                </a:solidFill>
              </a:defRPr>
            </a:lvl3pPr>
            <a:lvl4pPr marL="1600200" indent="-228600">
              <a:defRPr>
                <a:solidFill>
                  <a:srgbClr val="000099"/>
                </a:solidFill>
              </a:defRPr>
            </a:lvl4pPr>
            <a:lvl5pPr marL="2057400" indent="-228600">
              <a:defRPr>
                <a:solidFill>
                  <a:srgbClr val="000099"/>
                </a:solidFill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9pPr>
          </a:lstStyle>
          <a:p>
            <a:r>
              <a:rPr lang="en-US" altLang="zh-CN" dirty="0"/>
              <a:t>8kev spectrum measurement </a:t>
            </a:r>
          </a:p>
          <a:p>
            <a:r>
              <a:rPr lang="en-US" altLang="zh-CN" dirty="0"/>
              <a:t>with x-ray calibration (threshold:0x0d)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C3A802D-7783-4BFF-B54A-B6A4C435CCD3}"/>
              </a:ext>
            </a:extLst>
          </p:cNvPr>
          <p:cNvSpPr/>
          <p:nvPr/>
        </p:nvSpPr>
        <p:spPr>
          <a:xfrm>
            <a:off x="5020224" y="362852"/>
            <a:ext cx="2151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/>
            <a:r>
              <a:rPr lang="en-US" altLang="zh-CN" sz="2400" b="1" dirty="0"/>
              <a:t>Energy range</a:t>
            </a:r>
            <a:endParaRPr lang="zh-CN" altLang="en-US" sz="2400" b="1" dirty="0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577B1A85-A0F7-40C7-AFCE-B2B34FA02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076204"/>
              </p:ext>
            </p:extLst>
          </p:nvPr>
        </p:nvGraphicFramePr>
        <p:xfrm>
          <a:off x="6231015" y="3429000"/>
          <a:ext cx="512523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395">
                  <a:extLst>
                    <a:ext uri="{9D8B030D-6E8A-4147-A177-3AD203B41FA5}">
                      <a16:colId xmlns:a16="http://schemas.microsoft.com/office/drawing/2014/main" val="274365962"/>
                    </a:ext>
                  </a:extLst>
                </a:gridCol>
                <a:gridCol w="1241347">
                  <a:extLst>
                    <a:ext uri="{9D8B030D-6E8A-4147-A177-3AD203B41FA5}">
                      <a16:colId xmlns:a16="http://schemas.microsoft.com/office/drawing/2014/main" val="1908882409"/>
                    </a:ext>
                  </a:extLst>
                </a:gridCol>
                <a:gridCol w="1487693">
                  <a:extLst>
                    <a:ext uri="{9D8B030D-6E8A-4147-A177-3AD203B41FA5}">
                      <a16:colId xmlns:a16="http://schemas.microsoft.com/office/drawing/2014/main" val="3337960491"/>
                    </a:ext>
                  </a:extLst>
                </a:gridCol>
                <a:gridCol w="1209795">
                  <a:extLst>
                    <a:ext uri="{9D8B030D-6E8A-4147-A177-3AD203B41FA5}">
                      <a16:colId xmlns:a16="http://schemas.microsoft.com/office/drawing/2014/main" val="104866562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channel</a:t>
                      </a:r>
                      <a:endParaRPr lang="zh-CN" alt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detector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17217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GRD1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GRD2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GRD3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3969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3200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6109keV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5861keV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5763keV</a:t>
                      </a:r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515241"/>
                  </a:ext>
                </a:extLst>
              </a:tr>
            </a:tbl>
          </a:graphicData>
        </a:graphic>
      </p:graphicFrame>
      <p:sp>
        <p:nvSpPr>
          <p:cNvPr id="11" name="TextBox 15">
            <a:extLst>
              <a:ext uri="{FF2B5EF4-FFF2-40B4-BE49-F238E27FC236}">
                <a16:creationId xmlns:a16="http://schemas.microsoft.com/office/drawing/2014/main" id="{202D5C77-1A95-4EA4-B7C0-93A44B36C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065" y="5077634"/>
            <a:ext cx="46751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range calculation of low gain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91B692EB-3023-4AD1-B5F8-FD3375057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013" y="3007055"/>
            <a:ext cx="38156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dirty="0"/>
              <a:t>According to the EC for low gain, one can get:</a:t>
            </a:r>
            <a:endParaRPr lang="zh-CN" altLang="en-US" sz="20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669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E4754157-4937-4C9E-BEBB-8BF456185BAB}"/>
              </a:ext>
            </a:extLst>
          </p:cNvPr>
          <p:cNvSpPr txBox="1">
            <a:spLocks/>
          </p:cNvSpPr>
          <p:nvPr/>
        </p:nvSpPr>
        <p:spPr bwMode="auto">
          <a:xfrm>
            <a:off x="425370" y="1313765"/>
            <a:ext cx="11476275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762000" rtl="0" eaLnBrk="0" fontAlgn="base" hangingPunct="0">
              <a:spcBef>
                <a:spcPct val="50000"/>
              </a:spcBef>
              <a:spcAft>
                <a:spcPct val="20000"/>
              </a:spcAft>
              <a:buClr>
                <a:srgbClr val="333399"/>
              </a:buClr>
              <a:buSzPct val="125000"/>
              <a:buFont typeface="Wingdings" panose="05000000000000000000" pitchFamily="2" charset="2"/>
              <a:buNone/>
              <a:defRPr sz="99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96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Wingdings" panose="05000000000000000000" pitchFamily="2" charset="2"/>
              <a:buNone/>
              <a:defRPr sz="2000">
                <a:solidFill>
                  <a:srgbClr val="333399"/>
                </a:solidFill>
                <a:latin typeface="+mn-lt"/>
                <a:ea typeface="+mn-ea"/>
              </a:defRPr>
            </a:lvl2pPr>
            <a:lvl3pPr marL="914391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587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4pPr>
            <a:lvl5pPr marL="1828782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5pPr>
            <a:lvl6pPr marL="2285978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6pPr>
            <a:lvl7pPr marL="2743173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7pPr>
            <a:lvl8pPr marL="3200368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8pPr>
            <a:lvl9pPr marL="3657563" indent="0" algn="ctr" defTabSz="762000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FF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CN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FOV of GRD is defined as the solid angle with the incident polar angle where the effective area of GRD drops half.</a:t>
            </a:r>
            <a:endParaRPr lang="en-US" altLang="zh-CN" sz="1800" kern="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D0C17692-39B7-48D9-AB05-A404DD30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05" y="2169780"/>
            <a:ext cx="6127564" cy="358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2CDB154-1F7C-40BA-960A-FEF7CFC02106}"/>
              </a:ext>
            </a:extLst>
          </p:cNvPr>
          <p:cNvSpPr/>
          <p:nvPr/>
        </p:nvSpPr>
        <p:spPr>
          <a:xfrm>
            <a:off x="5067898" y="362852"/>
            <a:ext cx="2056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/>
            <a:r>
              <a:rPr lang="en-US" altLang="zh-CN" sz="2400" b="1" dirty="0"/>
              <a:t>Field of View</a:t>
            </a:r>
            <a:endParaRPr lang="zh-CN" altLang="en-US" sz="2400" b="1" dirty="0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183BD7F-BE6F-4C80-9E09-1745E60A0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1205" y="3625594"/>
            <a:ext cx="3743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99"/>
                </a:solidFill>
              </a:defRPr>
            </a:lvl1pPr>
            <a:lvl2pPr marL="742950" indent="-285750">
              <a:defRPr>
                <a:solidFill>
                  <a:srgbClr val="000099"/>
                </a:solidFill>
              </a:defRPr>
            </a:lvl2pPr>
            <a:lvl3pPr marL="1143000" indent="-228600">
              <a:defRPr>
                <a:solidFill>
                  <a:srgbClr val="000099"/>
                </a:solidFill>
              </a:defRPr>
            </a:lvl3pPr>
            <a:lvl4pPr marL="1600200" indent="-228600">
              <a:defRPr>
                <a:solidFill>
                  <a:srgbClr val="000099"/>
                </a:solidFill>
              </a:defRPr>
            </a:lvl4pPr>
            <a:lvl5pPr marL="2057400" indent="-228600">
              <a:defRPr>
                <a:solidFill>
                  <a:srgbClr val="000099"/>
                </a:solidFill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9pPr>
          </a:lstStyle>
          <a:p>
            <a:r>
              <a:rPr lang="en-US" altLang="zh-CN" dirty="0"/>
              <a:t>simulation (angular response)</a:t>
            </a:r>
            <a:endParaRPr lang="zh-CN" altLang="en-US" dirty="0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EECC54C8-8A85-46D6-A7A4-6ED79FD42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856" y="6084295"/>
            <a:ext cx="58922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99"/>
                </a:solidFill>
              </a:defRPr>
            </a:lvl2pPr>
            <a:lvl3pPr marL="1143000" indent="-228600">
              <a:defRPr>
                <a:solidFill>
                  <a:srgbClr val="000099"/>
                </a:solidFill>
              </a:defRPr>
            </a:lvl3pPr>
            <a:lvl4pPr marL="1600200" indent="-228600">
              <a:defRPr>
                <a:solidFill>
                  <a:srgbClr val="000099"/>
                </a:solidFill>
              </a:defRPr>
            </a:lvl4pPr>
            <a:lvl5pPr marL="2057400" indent="-228600">
              <a:defRPr>
                <a:solidFill>
                  <a:srgbClr val="000099"/>
                </a:solidFill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</a:defRPr>
            </a:lvl9pPr>
          </a:lstStyle>
          <a:p>
            <a:pPr algn="l"/>
            <a:r>
              <a:rPr lang="en-US" altLang="zh-CN" dirty="0"/>
              <a:t>Theta=60°: effective area is more than half of the sensitive area. </a:t>
            </a:r>
          </a:p>
          <a:p>
            <a:pPr algn="l"/>
            <a:r>
              <a:rPr lang="en-US" altLang="zh-CN" dirty="0"/>
              <a:t>Meet the requirement of FOV (±60°)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33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theme/theme1.xml><?xml version="1.0" encoding="utf-8"?>
<a:theme xmlns:a="http://schemas.openxmlformats.org/drawingml/2006/main" name="SVOM_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SVOM_presentation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VOM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VOM_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VOM_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X-band commanding_2007.11.15</Template>
  <TotalTime>85355</TotalTime>
  <Words>1145</Words>
  <Application>Microsoft Office PowerPoint</Application>
  <PresentationFormat>宽屏</PresentationFormat>
  <Paragraphs>239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 Unicode MS</vt:lpstr>
      <vt:lpstr>Noto Sans SC</vt:lpstr>
      <vt:lpstr>黑体</vt:lpstr>
      <vt:lpstr>华文楷体</vt:lpstr>
      <vt:lpstr>宋体</vt:lpstr>
      <vt:lpstr>宋体</vt:lpstr>
      <vt:lpstr>Arial</vt:lpstr>
      <vt:lpstr>Calibri</vt:lpstr>
      <vt:lpstr>Cambria Math</vt:lpstr>
      <vt:lpstr>Times New Roman</vt:lpstr>
      <vt:lpstr>Wingdings</vt:lpstr>
      <vt:lpstr>Wingdings 2</vt:lpstr>
      <vt:lpstr>SVOM_presentation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yonghe</dc:creator>
  <cp:lastModifiedBy>shihl</cp:lastModifiedBy>
  <cp:revision>2829</cp:revision>
  <cp:lastPrinted>2015-07-01T07:13:23Z</cp:lastPrinted>
  <dcterms:created xsi:type="dcterms:W3CDTF">1601-01-01T00:00:00Z</dcterms:created>
  <dcterms:modified xsi:type="dcterms:W3CDTF">2023-09-18T10:25:17Z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