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09" r:id="rId4"/>
    <p:sldId id="314" r:id="rId5"/>
    <p:sldId id="310" r:id="rId6"/>
    <p:sldId id="287" r:id="rId7"/>
    <p:sldId id="292" r:id="rId8"/>
    <p:sldId id="312" r:id="rId9"/>
    <p:sldId id="943" r:id="rId10"/>
    <p:sldId id="313" r:id="rId11"/>
    <p:sldId id="783" r:id="rId12"/>
    <p:sldId id="311" r:id="rId13"/>
    <p:sldId id="946" r:id="rId14"/>
    <p:sldId id="945" r:id="rId15"/>
    <p:sldId id="306" r:id="rId16"/>
    <p:sldId id="94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/>
    <p:restoredTop sz="94118"/>
  </p:normalViewPr>
  <p:slideViewPr>
    <p:cSldViewPr snapToGrid="0">
      <p:cViewPr varScale="1">
        <p:scale>
          <a:sx n="87" d="100"/>
          <a:sy n="87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7C2B-537B-FB42-9274-74A713915894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2EF86-91FB-A04F-8259-9DFC973D45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822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2EF86-91FB-A04F-8259-9DFC973D457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794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DF4F2-BE9A-0509-EDBA-E4AABD982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16F4A8-FDB3-3501-FFE0-57DC2621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DE9A79-8DA7-3E61-6F1A-9BAA33F2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FA9F7-C044-950E-5024-241AC60E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796E6-353C-821D-0A95-390F82D3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679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8B65A-189C-9139-C110-0B79AACD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BB03BB-6F85-3792-9B31-BDF4A7EA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960E3-32A7-C6A5-ADE6-F0B51D89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30938-7D32-2DF2-A8A1-349F4054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0F214-C60B-FC8C-F130-F79152F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845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86D3E2-960B-0409-119F-4A5B06EBE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6D043D-8661-C1E4-4521-9404003D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80EBB-C165-7201-5900-AB783535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79A4E-009C-3662-A34A-1DF8E0B6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535E4D-ED7A-7EFD-6A11-B2610A74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94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57FAC-AB28-A735-AA08-732F2B2B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C74FDB-666A-60A4-DFA9-AE2411CC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713CE0-5220-78B7-2B3E-2759764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A77A6C-67ED-9646-D4FC-8726E89A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52BEF-8E58-907D-0073-4148977D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05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8BD55-F29F-C2E4-68BE-F7EFC75B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66A4A6-F2CC-4096-F863-602B8AE9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1D03E-6CCD-2E0C-04D3-CB4E0831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B411D6-8A73-23D6-BC75-907FF948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087891-7202-59E4-2950-A5B62BD1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9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92173-946A-D7EE-62E3-18D383CA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0BAD79-F62E-2E5F-D22F-AEE7D5BBB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5A534-AB47-1835-7A37-E19E79A07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C30CD3-D067-12F7-75A7-DE973907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4540B0-9727-8C4A-5CCF-01643D7D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60728-59A3-43F1-9D5A-BD29855A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26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722CA-66F3-0761-0FB9-672877F3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B5FB3F-3349-BDB2-8B95-424D6955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8CF86-CBEE-DC04-28F6-A9946CA53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0DE17E-7BF1-4DED-A473-3F6418D4E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AE1C8C-A4DB-826A-023D-FA31D82E1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98E555-FC8E-7598-DB9D-E3DABDD9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8D66BD-2CF2-3438-6585-AD4320A0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D8215-0F46-613F-3D80-96243F09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51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02C84-A808-5FA3-D13E-375BF6C6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F9EA03-813A-CC7C-41B1-72073050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59E817-B633-CACA-D8F9-13B48F21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60CAB4-DF99-EB7F-BCDD-18AB2384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404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4F2A1B-FC8D-EE5B-72EE-D24FDF73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9E8734-D5B1-3A5D-1DE0-C005C5F8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40479F-0A6F-BC84-5E60-A674645B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739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07438-485C-06BB-8E31-FFD92A8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3F9D9-CB08-C505-A634-06EDFDF5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29759F-18A3-AB9C-AFA7-3B99FAE28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21EE58-A9DA-2ED2-F98A-67678F6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5268C-AB39-57E6-C464-DE7E27DF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51C982-2155-7DA0-96E4-3F27EAF4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72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CC3CF-8A90-6417-B46B-E60F7201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DA5F7-0415-0E05-B250-54EE4C63B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4633B7-8CF7-F2D1-378B-7E16C873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AC4B54-0A55-2374-C535-4436E34D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10734B-4008-DDF9-3176-CBA7B9DC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0C6A36-325F-5CFF-3D92-2D9F09CA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01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64157B-42F1-4175-E1FB-C0930A41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90B926-1322-2946-44A4-4B3439824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0D4F26-5F09-DA67-1712-62CFBAAD0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2DAB-894F-C944-84BF-D846B2B6D9AA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E37780-B75E-6DC3-EDA7-44CC5A79D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4E91A-CD47-C45F-4108-B5E8CC08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6F28-83F6-E741-AA48-64CC87A655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42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08A79-19D3-92DD-EA68-500ACD118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940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zh-CN" sz="4000" b="1" dirty="0"/>
              <a:t>The performance of Visible Telescope </a:t>
            </a:r>
            <a:br>
              <a:rPr kumimoji="1" lang="en-US" altLang="zh-CN" sz="4000" b="1" dirty="0"/>
            </a:br>
            <a:r>
              <a:rPr kumimoji="1" lang="en-US" altLang="zh-CN" sz="4000" b="1" dirty="0"/>
              <a:t>--- in the view of scientists</a:t>
            </a:r>
            <a:endParaRPr kumimoji="1" lang="zh-CN" altLang="en-US" sz="40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CC1F2-62DB-A124-6889-1DDCC64A3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/>
              <a:t>Yulei</a:t>
            </a:r>
            <a:r>
              <a:rPr kumimoji="1" lang="zh-CN" altLang="en-US" dirty="0"/>
              <a:t> </a:t>
            </a:r>
            <a:r>
              <a:rPr kumimoji="1" lang="en-US" altLang="zh-CN" dirty="0"/>
              <a:t>QIU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Liping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XIN</a:t>
            </a:r>
          </a:p>
          <a:p>
            <a:r>
              <a:rPr kumimoji="1" lang="en-US" altLang="zh-CN" dirty="0"/>
              <a:t>NAOC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71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7102E-AD9E-1AF0-31A4-D0BB50B1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Photometric accuracy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FF099F-284D-9253-CF73-FB1CDC58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891"/>
            <a:ext cx="4775791" cy="353378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dirty="0"/>
              <a:t>Short term calibration</a:t>
            </a:r>
          </a:p>
          <a:p>
            <a:pPr lvl="1">
              <a:buFont typeface="Wingdings" pitchFamily="2" charset="2"/>
              <a:buChar char="ü"/>
            </a:pPr>
            <a:endParaRPr kumimoji="1" lang="en-US" altLang="zh-CN" dirty="0"/>
          </a:p>
          <a:p>
            <a:pPr lvl="1">
              <a:buFont typeface="Wingdings" pitchFamily="2" charset="2"/>
              <a:buChar char="ü"/>
            </a:pPr>
            <a:r>
              <a:rPr kumimoji="1" lang="en-US" altLang="zh-CN" dirty="0" err="1"/>
              <a:t>Psf</a:t>
            </a:r>
            <a:r>
              <a:rPr kumimoji="1" lang="en-US" altLang="zh-CN" dirty="0"/>
              <a:t> correction</a:t>
            </a:r>
          </a:p>
          <a:p>
            <a:pPr marL="457200" lvl="1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err="1"/>
              <a:t>psf</a:t>
            </a:r>
            <a:r>
              <a:rPr kumimoji="1" lang="en-US" altLang="zh-CN" dirty="0"/>
              <a:t>   is measured for each frame. 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pPr marL="228600" lvl="1"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sz="2800" dirty="0" err="1"/>
              <a:t>Longterm</a:t>
            </a:r>
            <a:r>
              <a:rPr kumimoji="1" lang="en-US" altLang="zh-CN" sz="2800" dirty="0"/>
              <a:t> calibration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zh-CN" dirty="0"/>
              <a:t>Before launch : Throughput test</a:t>
            </a:r>
          </a:p>
          <a:p>
            <a:pPr lvl="1">
              <a:buFont typeface="Wingdings" pitchFamily="2" charset="2"/>
              <a:buChar char="ü"/>
            </a:pPr>
            <a:endParaRPr kumimoji="1" lang="en-US" altLang="zh-CN" dirty="0"/>
          </a:p>
          <a:p>
            <a:pPr lvl="1">
              <a:buFont typeface="Wingdings" pitchFamily="2" charset="2"/>
              <a:buChar char="ü"/>
            </a:pPr>
            <a:r>
              <a:rPr kumimoji="1" lang="en-US" altLang="zh-CN" dirty="0"/>
              <a:t>In orbit:  validation and re-calibration with standard stars</a:t>
            </a:r>
          </a:p>
          <a:p>
            <a:pPr marL="457200" lvl="1" indent="0">
              <a:buNone/>
            </a:pPr>
            <a:r>
              <a:rPr kumimoji="1" lang="en-US" altLang="zh-CN" dirty="0"/>
              <a:t>  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zh-CN" dirty="0"/>
              <a:t>Monitor GAIN of detectors</a:t>
            </a:r>
          </a:p>
          <a:p>
            <a:pPr marL="914400" lvl="2" indent="0">
              <a:buNone/>
            </a:pPr>
            <a:r>
              <a:rPr kumimoji="1" lang="en-US" altLang="zh-CN" dirty="0"/>
              <a:t>Internal calibration (LED lamps)</a:t>
            </a: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8E4D6F6A-BBA8-2514-DFC9-5DC5F123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9" y="1846891"/>
            <a:ext cx="5447709" cy="420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47E2C5B-7016-9EEF-0332-50EB4D9AFE66}"/>
              </a:ext>
            </a:extLst>
          </p:cNvPr>
          <p:cNvSpPr txBox="1"/>
          <p:nvPr/>
        </p:nvSpPr>
        <p:spPr>
          <a:xfrm>
            <a:off x="838200" y="5536875"/>
            <a:ext cx="85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i="1">
                <a:solidFill>
                  <a:srgbClr val="FF0000"/>
                </a:solidFill>
              </a:rPr>
              <a:t>Systematic </a:t>
            </a:r>
            <a:r>
              <a:rPr lang="en-US" altLang="zh-CN" b="1" i="1" dirty="0">
                <a:solidFill>
                  <a:srgbClr val="FF0000"/>
                </a:solidFill>
              </a:rPr>
              <a:t>photometric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CN" b="1" i="1">
                <a:solidFill>
                  <a:srgbClr val="FF0000"/>
                </a:solidFill>
              </a:rPr>
              <a:t>calibratio</a:t>
            </a:r>
            <a:r>
              <a:rPr lang="en-US" altLang="zh-CN" b="1" i="1" dirty="0">
                <a:solidFill>
                  <a:srgbClr val="FF0000"/>
                </a:solidFill>
              </a:rPr>
              <a:t>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accuracy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can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be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endParaRPr lang="en-CN" b="1" i="1" dirty="0">
              <a:solidFill>
                <a:srgbClr val="FF0000"/>
              </a:solidFill>
            </a:endParaRPr>
          </a:p>
          <a:p>
            <a:r>
              <a:rPr lang="en-US" altLang="zh-CN" b="1" i="1" dirty="0">
                <a:solidFill>
                  <a:srgbClr val="FF0000"/>
                </a:solidFill>
              </a:rPr>
              <a:t>b</a:t>
            </a:r>
            <a:r>
              <a:rPr lang="en-CN" b="1" i="1">
                <a:solidFill>
                  <a:srgbClr val="FF0000"/>
                </a:solidFill>
              </a:rPr>
              <a:t>etter than </a:t>
            </a:r>
            <a:r>
              <a:rPr lang="en-US" altLang="zh-CN" b="1" i="1" dirty="0">
                <a:solidFill>
                  <a:srgbClr val="FF0000"/>
                </a:solidFill>
              </a:rPr>
              <a:t>1%--meets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the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requirements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in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MRR</a:t>
            </a:r>
            <a:endParaRPr lang="en-CN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6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">
            <a:extLst>
              <a:ext uri="{FF2B5EF4-FFF2-40B4-BE49-F238E27FC236}">
                <a16:creationId xmlns:a16="http://schemas.microsoft.com/office/drawing/2014/main" id="{C960B805-15FF-C061-9717-0EC2552B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30" y="1015800"/>
            <a:ext cx="7084026" cy="54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文本框 1">
            <a:extLst>
              <a:ext uri="{FF2B5EF4-FFF2-40B4-BE49-F238E27FC236}">
                <a16:creationId xmlns:a16="http://schemas.microsoft.com/office/drawing/2014/main" id="{5A46FC6D-39C9-B7D9-3C1F-0214A44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233" y="586292"/>
            <a:ext cx="698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zh-CN" dirty="0">
                <a:solidFill>
                  <a:srgbClr val="FF0000"/>
                </a:solidFill>
              </a:rPr>
              <a:t>Astrometric accuracy </a:t>
            </a:r>
            <a:endParaRPr kumimoji="1" lang="zh-CN" altLang="en-US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905A0-3930-9064-26C7-1FC210739BD0}"/>
              </a:ext>
            </a:extLst>
          </p:cNvPr>
          <p:cNvSpPr txBox="1"/>
          <p:nvPr/>
        </p:nvSpPr>
        <p:spPr>
          <a:xfrm>
            <a:off x="8144539" y="3105834"/>
            <a:ext cx="3104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</a:t>
            </a:r>
            <a:r>
              <a:rPr lang="en-US" altLang="zh-CN" dirty="0"/>
              <a:t>mulations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endParaRPr lang="en-US" dirty="0"/>
          </a:p>
          <a:p>
            <a:endParaRPr lang="en-US" dirty="0"/>
          </a:p>
          <a:p>
            <a:r>
              <a:rPr lang="en-CN"/>
              <a:t>Systematic calibratio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endParaRPr lang="en-CN" dirty="0"/>
          </a:p>
          <a:p>
            <a:r>
              <a:rPr lang="en-US" altLang="zh-CN" dirty="0"/>
              <a:t>b</a:t>
            </a:r>
            <a:r>
              <a:rPr lang="en-CN"/>
              <a:t>etter </a:t>
            </a:r>
            <a:r>
              <a:rPr lang="en-CN" dirty="0"/>
              <a:t>than 0.1 pixel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F2C00-89C2-8936-F64B-0458CE51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Alignment calibrations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C5EED1-0122-877D-E98B-8211C47A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zh-CN" dirty="0"/>
              <a:t>VT and Star-trackers</a:t>
            </a:r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VT and Eclairs</a:t>
            </a:r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dirty="0"/>
              <a:t>VT and MXT</a:t>
            </a:r>
          </a:p>
        </p:txBody>
      </p:sp>
    </p:spTree>
    <p:extLst>
      <p:ext uri="{BB962C8B-B14F-4D97-AF65-F5344CB8AC3E}">
        <p14:creationId xmlns:p14="http://schemas.microsoft.com/office/powerpoint/2010/main" val="274520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6A5B7-BA22-D2AC-19F3-6D073B05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Data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Processing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Pipelines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C2D2B-0611-C8B1-0E19-A75D301A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1650525"/>
            <a:ext cx="5757334" cy="4842350"/>
          </a:xfr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r>
              <a:rPr kumimoji="1" lang="en-US" altLang="zh-CN" sz="1600" b="1" dirty="0">
                <a:solidFill>
                  <a:srgbClr val="FF0000"/>
                </a:solidFill>
              </a:rPr>
              <a:t>VOPP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(VT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 err="1">
                <a:solidFill>
                  <a:srgbClr val="FF0000"/>
                </a:solidFill>
              </a:rPr>
              <a:t>Onbarod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Processing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Pipeline)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endParaRPr kumimoji="1" lang="en-US" altLang="zh-CN" sz="1600" b="1" dirty="0">
              <a:solidFill>
                <a:srgbClr val="FF0000"/>
              </a:solidFill>
            </a:endParaRPr>
          </a:p>
          <a:p>
            <a:pPr lvl="1"/>
            <a:r>
              <a:rPr kumimoji="1" lang="en-US" altLang="zh-CN" sz="1600" dirty="0"/>
              <a:t>NAOC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SCEM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teams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are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testing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software</a:t>
            </a:r>
          </a:p>
          <a:p>
            <a:pPr lvl="1"/>
            <a:r>
              <a:rPr kumimoji="1" lang="en-US" altLang="zh-CN" sz="1600" dirty="0"/>
              <a:t>VT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Beidou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packets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will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optimized</a:t>
            </a:r>
          </a:p>
          <a:p>
            <a:endParaRPr kumimoji="1" lang="en-US" altLang="zh-CN" sz="1600" b="1" dirty="0">
              <a:solidFill>
                <a:srgbClr val="FF0000"/>
              </a:solidFill>
            </a:endParaRPr>
          </a:p>
          <a:p>
            <a:r>
              <a:rPr kumimoji="1" lang="en-US" altLang="zh-CN" sz="1600" b="1" dirty="0">
                <a:solidFill>
                  <a:srgbClr val="FF0000"/>
                </a:solidFill>
              </a:rPr>
              <a:t>VVPP(VT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VHF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data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Processing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Pipeline)</a:t>
            </a:r>
          </a:p>
          <a:p>
            <a:pPr lvl="1"/>
            <a:r>
              <a:rPr kumimoji="1" lang="en-US" altLang="zh-CN" sz="1600" dirty="0"/>
              <a:t>CALDB: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astrometric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photometric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calibrations</a:t>
            </a:r>
          </a:p>
          <a:p>
            <a:pPr lvl="1"/>
            <a:r>
              <a:rPr kumimoji="1" lang="en-US" altLang="zh-CN" sz="1600" dirty="0"/>
              <a:t>Participate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NMS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test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April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2023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pPr lvl="1"/>
            <a:r>
              <a:rPr kumimoji="1" lang="en-US" altLang="zh-CN" sz="1600" dirty="0" err="1"/>
              <a:t>Qsourcelist_VT</a:t>
            </a:r>
            <a:r>
              <a:rPr kumimoji="1" lang="en-US" altLang="zh-CN" sz="1600" dirty="0"/>
              <a:t>, </a:t>
            </a:r>
            <a:r>
              <a:rPr kumimoji="1" lang="en-US" altLang="zh-CN" sz="1600" dirty="0" err="1"/>
              <a:t>Qsky_VT</a:t>
            </a:r>
            <a:r>
              <a:rPr kumimoji="1" lang="en-US" altLang="zh-CN" sz="1600" dirty="0"/>
              <a:t>, 1 bit images with WCS</a:t>
            </a:r>
          </a:p>
          <a:p>
            <a:pPr lvl="1"/>
            <a:endParaRPr kumimoji="1" lang="en-US" altLang="zh-CN" sz="1600" dirty="0"/>
          </a:p>
          <a:p>
            <a:r>
              <a:rPr kumimoji="1" lang="en-US" altLang="zh-CN" sz="1800" b="1" dirty="0">
                <a:solidFill>
                  <a:srgbClr val="FF0000"/>
                </a:solidFill>
              </a:rPr>
              <a:t>VTAC(VT VHF Afterglow Candidate)</a:t>
            </a:r>
          </a:p>
          <a:p>
            <a:pPr lvl="1"/>
            <a:r>
              <a:rPr kumimoji="1" lang="en-US" altLang="zh-CN" sz="1600" dirty="0"/>
              <a:t>GRB candidate search by crossmatch of VT source lists  and archived data</a:t>
            </a:r>
          </a:p>
          <a:p>
            <a:pPr lvl="1"/>
            <a:endParaRPr kumimoji="1" lang="en-US" altLang="zh-CN" sz="1600" dirty="0"/>
          </a:p>
          <a:p>
            <a:r>
              <a:rPr kumimoji="1" lang="en-US" altLang="zh-CN" sz="2000" dirty="0">
                <a:solidFill>
                  <a:srgbClr val="00B0F0"/>
                </a:solidFill>
              </a:rPr>
              <a:t>Science products: </a:t>
            </a:r>
          </a:p>
          <a:p>
            <a:pPr lvl="1"/>
            <a:r>
              <a:rPr kumimoji="1" lang="en-US" altLang="zh-CN" sz="1600" dirty="0" err="1">
                <a:solidFill>
                  <a:srgbClr val="00B0F0"/>
                </a:solidFill>
              </a:rPr>
              <a:t>Qsourcelist_VT</a:t>
            </a:r>
            <a:endParaRPr kumimoji="1" lang="en-US" altLang="zh-CN" sz="1600" dirty="0">
              <a:solidFill>
                <a:srgbClr val="00B0F0"/>
              </a:solidFill>
            </a:endParaRPr>
          </a:p>
          <a:p>
            <a:pPr lvl="1"/>
            <a:r>
              <a:rPr kumimoji="1" lang="en-US" altLang="zh-CN" sz="1600" dirty="0" err="1">
                <a:solidFill>
                  <a:srgbClr val="00B0F0"/>
                </a:solidFill>
              </a:rPr>
              <a:t>Qsky_VT</a:t>
            </a:r>
            <a:endParaRPr kumimoji="1" lang="en-US" altLang="zh-CN" sz="1600" dirty="0">
              <a:solidFill>
                <a:srgbClr val="00B0F0"/>
              </a:solidFill>
            </a:endParaRPr>
          </a:p>
          <a:p>
            <a:pPr lvl="1"/>
            <a:r>
              <a:rPr kumimoji="1" lang="en-US" altLang="zh-CN" sz="1600" dirty="0">
                <a:solidFill>
                  <a:srgbClr val="00B0F0"/>
                </a:solidFill>
              </a:rPr>
              <a:t>QCANDI_VT</a:t>
            </a:r>
          </a:p>
          <a:p>
            <a:pPr lvl="1"/>
            <a:r>
              <a:rPr kumimoji="1" lang="en-US" altLang="zh-CN" sz="1600" dirty="0">
                <a:solidFill>
                  <a:srgbClr val="00B0F0"/>
                </a:solidFill>
              </a:rPr>
              <a:t>QIM1B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FF588-0F57-C29C-DF24-DA8C03124364}"/>
              </a:ext>
            </a:extLst>
          </p:cNvPr>
          <p:cNvSpPr txBox="1"/>
          <p:nvPr/>
        </p:nvSpPr>
        <p:spPr>
          <a:xfrm>
            <a:off x="6282266" y="1650524"/>
            <a:ext cx="5909734" cy="48423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kumimoji="1" lang="en-US" altLang="zh-CN" sz="1600" b="1" dirty="0">
                <a:solidFill>
                  <a:srgbClr val="FF0000"/>
                </a:solidFill>
              </a:rPr>
              <a:t>VXPP(VT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X-band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data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Processing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Pipeline)</a:t>
            </a:r>
          </a:p>
          <a:p>
            <a:pPr marL="685800" lvl="2">
              <a:spcBef>
                <a:spcPts val="1000"/>
              </a:spcBef>
            </a:pPr>
            <a:r>
              <a:rPr kumimoji="1" lang="zh-CN" altLang="en-US" sz="2000" dirty="0"/>
              <a:t> </a:t>
            </a:r>
            <a:r>
              <a:rPr kumimoji="1" lang="en-US" altLang="zh-CN" sz="2000" dirty="0"/>
              <a:t>CP:</a:t>
            </a:r>
          </a:p>
          <a:p>
            <a:pPr lvl="2">
              <a:buFont typeface="Wingdings" pitchFamily="2" charset="2"/>
              <a:buChar char="Ø"/>
            </a:pPr>
            <a:r>
              <a:rPr kumimoji="1" lang="zh-CN" altLang="en-US" sz="1600" dirty="0"/>
              <a:t> </a:t>
            </a:r>
            <a:r>
              <a:rPr kumimoji="1" lang="en-US" altLang="zh-CN" sz="1600" dirty="0"/>
              <a:t>CP01: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case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that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optical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counterpart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has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been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identified.</a:t>
            </a:r>
          </a:p>
          <a:p>
            <a:pPr lvl="3">
              <a:buFont typeface="Wingdings" pitchFamily="2" charset="2"/>
              <a:buChar char="u"/>
            </a:pPr>
            <a:r>
              <a:rPr kumimoji="1" lang="en-US" altLang="zh-CN" sz="1600" dirty="0"/>
              <a:t>Optimize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strategy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image-combination</a:t>
            </a:r>
          </a:p>
          <a:p>
            <a:pPr lvl="3">
              <a:buFont typeface="Wingdings" pitchFamily="2" charset="2"/>
              <a:buChar char="u"/>
            </a:pPr>
            <a:r>
              <a:rPr kumimoji="1" lang="en-US" altLang="zh-CN" sz="1600" dirty="0"/>
              <a:t>Find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variable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objects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error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box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MXT</a:t>
            </a:r>
          </a:p>
          <a:p>
            <a:pPr lvl="2">
              <a:buFont typeface="Wingdings" pitchFamily="2" charset="2"/>
              <a:buChar char="Ø"/>
            </a:pPr>
            <a:r>
              <a:rPr kumimoji="1" lang="zh-CN" altLang="en-US" sz="1600" dirty="0"/>
              <a:t> </a:t>
            </a:r>
            <a:r>
              <a:rPr kumimoji="1" lang="en-US" altLang="zh-CN" sz="1600" dirty="0"/>
              <a:t>CP02:</a:t>
            </a:r>
            <a:r>
              <a:rPr kumimoji="1" lang="zh-CN" altLang="en-US" sz="1600" dirty="0"/>
              <a:t>  </a:t>
            </a:r>
            <a:r>
              <a:rPr kumimoji="1" lang="en-US" altLang="zh-CN" sz="1600" dirty="0"/>
              <a:t>photometry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identified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GRBs.</a:t>
            </a:r>
          </a:p>
          <a:p>
            <a:pPr lvl="2"/>
            <a:endParaRPr kumimoji="1" lang="en-US" altLang="zh-CN" sz="1600" dirty="0"/>
          </a:p>
          <a:p>
            <a:pPr marL="685800" lvl="2">
              <a:spcBef>
                <a:spcPts val="1000"/>
              </a:spcBef>
            </a:pPr>
            <a:r>
              <a:rPr kumimoji="1" lang="en-US" altLang="zh-CN" sz="1600" dirty="0" err="1"/>
              <a:t>ToO</a:t>
            </a:r>
            <a:r>
              <a:rPr kumimoji="1" lang="en-US" altLang="zh-CN" sz="1600" dirty="0"/>
              <a:t>-MM</a:t>
            </a:r>
            <a:r>
              <a:rPr kumimoji="1" lang="zh-CN" altLang="en-US" sz="1600" dirty="0"/>
              <a:t> </a:t>
            </a:r>
            <a:endParaRPr kumimoji="1" lang="en-US" altLang="zh-CN" sz="1600" dirty="0"/>
          </a:p>
          <a:p>
            <a:pPr lvl="2">
              <a:buFont typeface="Wingdings" pitchFamily="2" charset="2"/>
              <a:buChar char="Ø"/>
            </a:pPr>
            <a:r>
              <a:rPr kumimoji="1" lang="en-US" altLang="zh-CN" sz="1600" dirty="0"/>
              <a:t>find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transients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nearby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galaxies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with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algorithm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image-subtraction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.</a:t>
            </a:r>
            <a:r>
              <a:rPr kumimoji="1" lang="zh-CN" altLang="en-US" sz="1600" dirty="0"/>
              <a:t>  </a:t>
            </a:r>
            <a:endParaRPr kumimoji="1" lang="en-US" altLang="zh-CN" sz="1600" dirty="0"/>
          </a:p>
          <a:p>
            <a:pPr lvl="2">
              <a:buFont typeface="Wingdings" pitchFamily="2" charset="2"/>
              <a:buChar char="Ø"/>
            </a:pPr>
            <a:endParaRPr kumimoji="1" lang="en-US" altLang="zh-CN" sz="1600" dirty="0"/>
          </a:p>
          <a:p>
            <a:pPr lvl="2">
              <a:buFont typeface="Wingdings" pitchFamily="2" charset="2"/>
              <a:buChar char="Ø"/>
            </a:pPr>
            <a:endParaRPr kumimoji="1" lang="en-US" altLang="zh-CN" sz="1600" dirty="0"/>
          </a:p>
          <a:p>
            <a:pPr lvl="1"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rgbClr val="00B0F0"/>
                </a:solidFill>
              </a:rPr>
              <a:t>Science products :   CANDI_VT</a:t>
            </a:r>
          </a:p>
          <a:p>
            <a:pPr lvl="2"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rgbClr val="00B0F0"/>
                </a:solidFill>
              </a:rPr>
              <a:t>Candidates list or counterpart</a:t>
            </a:r>
          </a:p>
          <a:p>
            <a:pPr lvl="2"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rgbClr val="00B0F0"/>
                </a:solidFill>
              </a:rPr>
              <a:t>Positions</a:t>
            </a:r>
          </a:p>
          <a:p>
            <a:pPr lvl="2"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rgbClr val="00B0F0"/>
                </a:solidFill>
              </a:rPr>
              <a:t>Light curves,</a:t>
            </a:r>
          </a:p>
          <a:p>
            <a:pPr lvl="2">
              <a:buFont typeface="Wingdings" pitchFamily="2" charset="2"/>
              <a:buChar char="Ø"/>
            </a:pPr>
            <a:r>
              <a:rPr kumimoji="1" lang="en-US" altLang="zh-CN" sz="1600" dirty="0">
                <a:solidFill>
                  <a:srgbClr val="00B0F0"/>
                </a:solidFill>
              </a:rPr>
              <a:t>Finding charts </a:t>
            </a:r>
          </a:p>
        </p:txBody>
      </p:sp>
    </p:spTree>
    <p:extLst>
      <p:ext uri="{BB962C8B-B14F-4D97-AF65-F5344CB8AC3E}">
        <p14:creationId xmlns:p14="http://schemas.microsoft.com/office/powerpoint/2010/main" val="374918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B5A968-FFFF-2C80-B327-97DD33BE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</a:rPr>
              <a:t>VXPP-p01: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photometry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for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optical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counterparts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of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>
                <a:solidFill>
                  <a:srgbClr val="FF0000"/>
                </a:solidFill>
              </a:rPr>
              <a:t>GRB</a:t>
            </a:r>
            <a:r>
              <a:rPr kumimoji="1" lang="zh-CN" alt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EDF4D-B0A7-CBE7-C98C-9100506C9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1393"/>
            <a:ext cx="5446582" cy="40894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728B51-6FDF-43D9-37EA-513E240D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893" y="1480819"/>
            <a:ext cx="5150995" cy="411997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4D917E-D2F7-7149-FA21-950F1B0A94AE}"/>
              </a:ext>
            </a:extLst>
          </p:cNvPr>
          <p:cNvSpPr txBox="1"/>
          <p:nvPr/>
        </p:nvSpPr>
        <p:spPr>
          <a:xfrm>
            <a:off x="6284782" y="3371531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For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faint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GRBs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0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87905-C882-048A-E3AD-C28783B7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75" y="1285793"/>
            <a:ext cx="7327900" cy="5572207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FC19CEA9-5C68-37DB-BB92-72608B5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9660" cy="1049005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</a:rPr>
              <a:t>VXPP-p02: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automatically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search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for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candidates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of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optical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afterglows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in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VT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images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2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AACFB-F3F7-44CA-9CD3-D830D870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9E8C3-3AE8-3A54-2C25-242D32F0D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sz="3600" b="1" dirty="0"/>
              <a:t>Merci beaucoup!</a:t>
            </a:r>
          </a:p>
          <a:p>
            <a:endParaRPr kumimoji="1" lang="en-US" altLang="zh-CN" sz="3600" b="1" dirty="0"/>
          </a:p>
          <a:p>
            <a:r>
              <a:rPr kumimoji="1" lang="zh-CN" altLang="en-US" sz="3600" b="1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60666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F63CB-B8CB-5AB3-CE66-95A6BDA2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A88FC1-CAB3-A1D0-28B3-5ACF2930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071344" cy="3157759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b="1" dirty="0"/>
              <a:t>General</a:t>
            </a:r>
            <a:r>
              <a:rPr kumimoji="1" lang="zh-CN" altLang="en-US" b="1" dirty="0"/>
              <a:t>  </a:t>
            </a:r>
            <a:r>
              <a:rPr kumimoji="1" lang="en-US" altLang="zh-CN" b="1" dirty="0"/>
              <a:t>specifications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and</a:t>
            </a:r>
            <a:r>
              <a:rPr kumimoji="1" lang="zh-CN" altLang="en-US" b="1" dirty="0"/>
              <a:t>  </a:t>
            </a:r>
            <a:r>
              <a:rPr kumimoji="1" lang="en-US" altLang="zh-CN" b="1" dirty="0"/>
              <a:t>functions</a:t>
            </a:r>
          </a:p>
          <a:p>
            <a:endParaRPr kumimoji="1" lang="en-US" altLang="zh-CN" b="1" dirty="0"/>
          </a:p>
          <a:p>
            <a:r>
              <a:rPr kumimoji="1" lang="en-US" altLang="zh-CN" b="1" dirty="0"/>
              <a:t>Detection capability  </a:t>
            </a:r>
          </a:p>
          <a:p>
            <a:endParaRPr kumimoji="1" lang="en-US" altLang="zh-CN" b="1" dirty="0"/>
          </a:p>
          <a:p>
            <a:r>
              <a:rPr kumimoji="1" lang="en-US" altLang="zh-CN" b="1" dirty="0"/>
              <a:t>Two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major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modifications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for</a:t>
            </a:r>
            <a:r>
              <a:rPr kumimoji="1" lang="zh-CN" altLang="en-US" b="1" dirty="0"/>
              <a:t>  </a:t>
            </a:r>
            <a:r>
              <a:rPr kumimoji="1" lang="en-US" altLang="zh-CN" b="1" dirty="0"/>
              <a:t>VT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FM</a:t>
            </a:r>
          </a:p>
          <a:p>
            <a:endParaRPr kumimoji="1" lang="en-US" altLang="zh-CN" b="1" dirty="0"/>
          </a:p>
          <a:p>
            <a:r>
              <a:rPr kumimoji="1" lang="en-US" altLang="zh-CN" b="1" dirty="0"/>
              <a:t>Calibrations </a:t>
            </a:r>
          </a:p>
          <a:p>
            <a:endParaRPr kumimoji="1" lang="en-US" altLang="zh-CN" b="1" dirty="0"/>
          </a:p>
          <a:p>
            <a:r>
              <a:rPr kumimoji="1" lang="en-US" altLang="zh-CN" b="1" dirty="0"/>
              <a:t>Data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Processing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Pipelines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97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F1484-72CD-E106-0814-1656B466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General</a:t>
            </a:r>
            <a:r>
              <a:rPr lang="zh-CN" altLang="en-US" sz="2800" b="1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Specifications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of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VT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F77DB0-E5C2-FC46-91AA-34BFD862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42544" cy="4532645"/>
          </a:xfrm>
        </p:spPr>
        <p:txBody>
          <a:bodyPr/>
          <a:lstStyle/>
          <a:p>
            <a:pPr eaLnBrk="1">
              <a:buClr>
                <a:srgbClr val="00808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Diameter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:  44cm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;    Focal Length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:  360cm</a:t>
            </a:r>
          </a:p>
          <a:p>
            <a:pPr eaLnBrk="1">
              <a:buClr>
                <a:srgbClr val="00808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FOV: 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26‘x26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’              Sensitivity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: 22.5 Mv in 300s</a:t>
            </a:r>
          </a:p>
          <a:p>
            <a:pPr eaLnBrk="1">
              <a:buClr>
                <a:srgbClr val="00808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Encircled energy :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80%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and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70%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within the radius of 0.77aresec in blue and red channels, respectively.</a:t>
            </a:r>
          </a:p>
          <a:p>
            <a:pPr eaLnBrk="1">
              <a:buClr>
                <a:srgbClr val="00808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Two channels: 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400 – 650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nm(blue); 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650 – 1000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nm(red) </a:t>
            </a:r>
          </a:p>
          <a:p>
            <a:pPr eaLnBrk="1">
              <a:buClr>
                <a:srgbClr val="00808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CCDs for two channels :</a:t>
            </a:r>
          </a:p>
          <a:p>
            <a:pPr lvl="2" eaLnBrk="1">
              <a:buClr>
                <a:srgbClr val="008080"/>
              </a:buClr>
              <a:buSzPct val="45000"/>
              <a:buFont typeface="Wingdings" pitchFamily="2" charset="2"/>
              <a:buChar char="ü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2kx2k, 13.5 </a:t>
            </a:r>
            <a:r>
              <a:rPr lang="zh-CN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μ</a:t>
            </a:r>
            <a:r>
              <a:rPr lang="en-GB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m </a:t>
            </a:r>
            <a:r>
              <a:rPr lang="en-GB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for both CCDs</a:t>
            </a:r>
            <a:endParaRPr lang="en-US" altLang="zh-CN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lvl="2" eaLnBrk="1">
              <a:buClr>
                <a:srgbClr val="008080"/>
              </a:buClr>
              <a:buSzPct val="45000"/>
              <a:buFont typeface="Wingdings" pitchFamily="2" charset="2"/>
              <a:buChar char="ü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Cooling temperatures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:  -65C 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blue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）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and 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-75C 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red 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）</a:t>
            </a:r>
            <a:endParaRPr lang="en-US" altLang="zh-CN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lvl="2" eaLnBrk="1">
              <a:buClr>
                <a:srgbClr val="008080"/>
              </a:buClr>
              <a:buSzPct val="45000"/>
              <a:buFont typeface="Wingdings" pitchFamily="2" charset="2"/>
              <a:buChar char="ü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blue :   thinned CCD,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QE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~90%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at 600nm cooling</a:t>
            </a:r>
          </a:p>
          <a:p>
            <a:pPr lvl="2" eaLnBrk="1">
              <a:buClr>
                <a:srgbClr val="008080"/>
              </a:buClr>
              <a:buSzPct val="45000"/>
              <a:buFont typeface="Wingdings" pitchFamily="2" charset="2"/>
              <a:buChar char="ü"/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Red :    deep depletion CCD, 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QE  &gt;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50% 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at 900nm)</a:t>
            </a:r>
          </a:p>
          <a:p>
            <a:pPr lvl="2" eaLnBrk="1">
              <a:buClr>
                <a:srgbClr val="008080"/>
              </a:buClr>
              <a:buSzPct val="45000"/>
              <a:buFont typeface="Wingdings" pitchFamily="2" charset="2"/>
              <a:buChar char="ü"/>
              <a:defRPr/>
            </a:pPr>
            <a:r>
              <a:rPr lang="pt-BR" altLang="zh-CN" sz="1800" b="1" dirty="0">
                <a:ea typeface="宋体" pitchFamily="2" charset="-122"/>
              </a:rPr>
              <a:t>  </a:t>
            </a:r>
            <a:r>
              <a:rPr lang="pt-BR" altLang="zh-CN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Readout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pt-BR" altLang="zh-CN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noise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for </a:t>
            </a:r>
            <a:r>
              <a:rPr lang="pt-BR" altLang="zh-CN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both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pt-BR" altLang="zh-CN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CCDs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: </a:t>
            </a:r>
          </a:p>
          <a:p>
            <a:pPr marL="904875" lvl="2" indent="0" eaLnBrk="1">
              <a:buClr>
                <a:srgbClr val="008080"/>
              </a:buClr>
              <a:buSzPct val="45000"/>
              <a:defRPr/>
            </a:pP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         &lt;</a:t>
            </a:r>
            <a:r>
              <a:rPr lang="pt-B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8e-/</a:t>
            </a:r>
            <a:r>
              <a:rPr lang="pt-BR" altLang="zh-CN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pix</a:t>
            </a:r>
            <a:r>
              <a:rPr lang="pt-B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zh-CN" altLang="pt-B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for 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15s exp.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) ;  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&lt;</a:t>
            </a:r>
            <a:r>
              <a:rPr lang="pt-B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6e-/</a:t>
            </a:r>
            <a:r>
              <a:rPr lang="pt-BR" altLang="zh-CN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pix</a:t>
            </a:r>
            <a:r>
              <a:rPr lang="pt-B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</a:t>
            </a:r>
            <a:r>
              <a:rPr lang="zh-CN" altLang="pt-B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（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for &gt;=</a:t>
            </a:r>
            <a:r>
              <a:rPr lang="pt-BR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100s exp.</a:t>
            </a:r>
            <a:r>
              <a:rPr lang="zh-CN" altLang="en-US" sz="1800" dirty="0">
                <a:ea typeface="宋体" pitchFamily="2" charset="-122"/>
              </a:rPr>
              <a:t>）</a:t>
            </a:r>
            <a:endParaRPr lang="en-US" altLang="zh-CN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lvl="1" indent="0" eaLnBrk="1">
              <a:buClr>
                <a:srgbClr val="008080"/>
              </a:buClr>
              <a:buSzPct val="45000"/>
              <a:defRPr/>
            </a:pP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endParaRPr kumimoji="1"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330178-3320-8CB4-F3DA-7015A451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66" y="1027906"/>
            <a:ext cx="229552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57EB7-A0E6-424F-638F-32D83ABE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1" y="276779"/>
            <a:ext cx="10515600" cy="977864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</a:rPr>
              <a:t>General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functions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of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VT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285810-4B0E-3F5A-3B5B-C49F968B5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Supports all of the SVOM tasks (CP ,GP , </a:t>
            </a:r>
            <a:r>
              <a:rPr kumimoji="1" lang="en-US" altLang="zh-CN" dirty="0" err="1"/>
              <a:t>ToO</a:t>
            </a:r>
            <a:r>
              <a:rPr kumimoji="1" lang="en-US" altLang="zh-CN" dirty="0"/>
              <a:t>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Calibrations : photometry, astrometry and alignments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Data processing : onboard and on-ground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Data link (VHF, </a:t>
            </a:r>
            <a:r>
              <a:rPr kumimoji="1" lang="en-US" altLang="zh-CN" dirty="0" err="1"/>
              <a:t>Beidou</a:t>
            </a:r>
            <a:r>
              <a:rPr kumimoji="1" lang="en-US" altLang="zh-CN" dirty="0"/>
              <a:t>, X-band, S-band)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Data budgets : maximum of 30Gbit per day.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32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254D3-F4FC-327A-2B71-81D05D9A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Detection capability</a:t>
            </a:r>
            <a:r>
              <a:rPr kumimoji="1" lang="en-US" altLang="zh-CN" dirty="0"/>
              <a:t>	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ACDC97-539C-C4FE-73CB-C4EEB008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38" y="1385422"/>
            <a:ext cx="10866124" cy="14895978"/>
          </a:xfrm>
        </p:spPr>
        <p:txBody>
          <a:bodyPr>
            <a:normAutofit/>
          </a:bodyPr>
          <a:lstStyle/>
          <a:p>
            <a:endParaRPr kumimoji="1" lang="en-US" altLang="zh-CN" b="1" dirty="0"/>
          </a:p>
          <a:p>
            <a:pPr marL="0" indent="0">
              <a:buNone/>
            </a:pPr>
            <a:r>
              <a:rPr kumimoji="1" lang="en-US" altLang="zh-CN" sz="2000" b="1" dirty="0"/>
              <a:t>                       SNR=</a:t>
            </a:r>
          </a:p>
          <a:p>
            <a:pPr>
              <a:buFont typeface="Wingdings" pitchFamily="2" charset="2"/>
              <a:buChar char="u"/>
            </a:pPr>
            <a:r>
              <a:rPr kumimoji="1" lang="zh-CN" altLang="en-US" sz="2000" b="1" dirty="0"/>
              <a:t>   </a:t>
            </a:r>
            <a:r>
              <a:rPr kumimoji="1" lang="en-US" altLang="zh-CN" sz="2000" b="1" dirty="0"/>
              <a:t>R</a:t>
            </a:r>
            <a:r>
              <a:rPr kumimoji="1" lang="zh-CN" altLang="en-US" sz="2000" b="1" dirty="0"/>
              <a:t>* </a:t>
            </a:r>
            <a:r>
              <a:rPr kumimoji="1" lang="en-US" altLang="zh-CN" sz="2000" b="1" dirty="0"/>
              <a:t>: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derived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from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throughput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the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telescope:</a:t>
            </a:r>
          </a:p>
          <a:p>
            <a:pPr lvl="2">
              <a:buFont typeface="Wingdings" pitchFamily="2" charset="2"/>
              <a:buChar char="l"/>
            </a:pPr>
            <a:r>
              <a:rPr kumimoji="1" lang="en-US" altLang="zh-CN" sz="1600" b="1" dirty="0"/>
              <a:t>CCDs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: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calibration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of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FM</a:t>
            </a:r>
          </a:p>
          <a:p>
            <a:pPr lvl="2">
              <a:buFont typeface="Wingdings" pitchFamily="2" charset="2"/>
              <a:buChar char="l"/>
            </a:pPr>
            <a:r>
              <a:rPr kumimoji="1" lang="en-US" altLang="zh-CN" sz="1600" b="1" dirty="0"/>
              <a:t>Optics: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 err="1"/>
              <a:t>calirbration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of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FM</a:t>
            </a:r>
            <a:r>
              <a:rPr kumimoji="1" lang="zh-CN" altLang="en-US" sz="1600" b="1" dirty="0"/>
              <a:t> </a:t>
            </a:r>
            <a:endParaRPr kumimoji="1" lang="en-US" altLang="zh-CN" sz="1600" b="1" dirty="0"/>
          </a:p>
          <a:p>
            <a:pPr lvl="2">
              <a:buFont typeface="Wingdings" pitchFamily="2" charset="2"/>
              <a:buChar char="l"/>
            </a:pP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whole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system: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direct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measurements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and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indirect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measurements</a:t>
            </a:r>
          </a:p>
          <a:p>
            <a:pPr marL="342900" lvl="2" indent="-342900">
              <a:spcBef>
                <a:spcPts val="1000"/>
              </a:spcBef>
              <a:buFont typeface="Wingdings" pitchFamily="2" charset="2"/>
              <a:buChar char="u"/>
            </a:pPr>
            <a:r>
              <a:rPr kumimoji="1" lang="en-US" altLang="zh-CN" b="1" dirty="0" err="1"/>
              <a:t>Rsky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derived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from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brightness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sky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background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throughput</a:t>
            </a:r>
          </a:p>
          <a:p>
            <a:pPr marL="342900" lvl="2" indent="-342900">
              <a:spcBef>
                <a:spcPts val="1000"/>
              </a:spcBef>
              <a:buFont typeface="Wingdings" pitchFamily="2" charset="2"/>
              <a:buChar char="u"/>
            </a:pPr>
            <a:r>
              <a:rPr kumimoji="1" lang="en-US" altLang="zh-CN" b="1" dirty="0" err="1"/>
              <a:t>Npix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kumimoji="1" lang="en-US" altLang="zh-CN" b="1" dirty="0" err="1"/>
              <a:t>dirived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from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Encircled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energy</a:t>
            </a:r>
            <a:r>
              <a:rPr kumimoji="1" lang="zh-CN" altLang="en-US" b="1" dirty="0"/>
              <a:t> </a:t>
            </a:r>
            <a:r>
              <a:rPr kumimoji="1" lang="en-US" altLang="zh-CN" b="1" dirty="0" err="1"/>
              <a:t>performace</a:t>
            </a:r>
            <a:r>
              <a:rPr kumimoji="1" lang="en-US" altLang="zh-CN" b="1" dirty="0"/>
              <a:t>(measurements)</a:t>
            </a:r>
          </a:p>
          <a:p>
            <a:pPr marL="342900" lvl="2" indent="-342900">
              <a:spcBef>
                <a:spcPts val="1000"/>
              </a:spcBef>
              <a:buFont typeface="Wingdings" pitchFamily="2" charset="2"/>
              <a:buChar char="u"/>
            </a:pPr>
            <a:r>
              <a:rPr kumimoji="1" lang="en-US" altLang="zh-CN" b="1" dirty="0"/>
              <a:t>RN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and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Dark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: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noise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detector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(measurements)</a:t>
            </a:r>
          </a:p>
          <a:p>
            <a:pPr marL="0" indent="0">
              <a:buNone/>
            </a:pPr>
            <a:r>
              <a:rPr kumimoji="1" lang="en-US" altLang="zh-CN" sz="2000" b="1" dirty="0"/>
              <a:t>Estimated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detection capability :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For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GRB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with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magnitude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22.5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and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spectrum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index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-1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for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 3*100s exposure,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SNR:</a:t>
            </a:r>
            <a:endParaRPr kumimoji="1" lang="en-US" altLang="zh-CN" b="1" dirty="0"/>
          </a:p>
          <a:p>
            <a:pPr marL="914400" lvl="2" indent="0">
              <a:buNone/>
            </a:pP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Blue band:   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4.56</a:t>
            </a:r>
          </a:p>
          <a:p>
            <a:pPr marL="914400" lvl="2" indent="0">
              <a:buNone/>
            </a:pPr>
            <a:r>
              <a:rPr kumimoji="1" lang="zh-CN" altLang="en-US" sz="1600" b="1" dirty="0">
                <a:solidFill>
                  <a:srgbClr val="FF0000"/>
                </a:solidFill>
              </a:rPr>
              <a:t> 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Red band:</a:t>
            </a:r>
            <a:r>
              <a:rPr kumimoji="1" lang="zh-CN" altLang="en-US" sz="1600" b="1" dirty="0">
                <a:solidFill>
                  <a:srgbClr val="FF0000"/>
                </a:solidFill>
              </a:rPr>
              <a:t>    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6.20</a:t>
            </a:r>
          </a:p>
          <a:p>
            <a:pPr marL="0" indent="0">
              <a:buNone/>
            </a:pPr>
            <a:r>
              <a:rPr kumimoji="1" lang="en-US" altLang="zh-CN" sz="2000" b="1" i="1" dirty="0">
                <a:solidFill>
                  <a:srgbClr val="FF0000"/>
                </a:solidFill>
              </a:rPr>
              <a:t>The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performance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of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the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detection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capability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meets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the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requirement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in</a:t>
            </a:r>
            <a:r>
              <a:rPr kumimoji="1" lang="zh-CN" altLang="en-US" sz="2000" b="1" i="1" dirty="0">
                <a:solidFill>
                  <a:srgbClr val="FF0000"/>
                </a:solidFill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</a:rPr>
              <a:t>MRR (&gt;3sigma)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B74C5A-A1C6-0F3E-8712-9A48FCC9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911"/>
            <a:ext cx="23645584" cy="13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508F30-B71E-AB48-83BE-4276F70B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3211"/>
            <a:ext cx="23645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B23CD08-B64B-F420-0F7C-346B569FB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9020"/>
              </p:ext>
            </p:extLst>
          </p:nvPr>
        </p:nvGraphicFramePr>
        <p:xfrm>
          <a:off x="3498112" y="1573211"/>
          <a:ext cx="3327991" cy="71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43300" imgH="800100" progId="Microsoft">
                  <p:embed/>
                </p:oleObj>
              </mc:Choice>
              <mc:Fallback>
                <p:oleObj r:id="rId2" imgW="3543300" imgH="800100" progId="Microsoft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B338C8B-0864-C382-9348-60DCD7A79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112" y="1573211"/>
                        <a:ext cx="3327991" cy="7180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80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E7FD4-902E-0452-A8FD-592458ED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New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 err="1">
                <a:solidFill>
                  <a:srgbClr val="FF0000"/>
                </a:solidFill>
              </a:rPr>
              <a:t>thermo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design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br>
              <a:rPr kumimoji="1" lang="en-US" altLang="zh-CN" sz="3200" b="1" dirty="0"/>
            </a:br>
            <a:r>
              <a:rPr kumimoji="1" lang="en-US" altLang="zh-CN" sz="3200" b="1" dirty="0"/>
              <a:t> </a:t>
            </a:r>
            <a:r>
              <a:rPr kumimoji="1" lang="en-US" altLang="zh-CN" sz="2400" b="1" dirty="0"/>
              <a:t>one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of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two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major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modification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of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FM</a:t>
            </a:r>
            <a:r>
              <a:rPr kumimoji="1" lang="zh-CN" altLang="en-US" sz="2400" b="1" dirty="0"/>
              <a:t> 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58AFB9E-E45F-4AE1-29D0-25D33780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00250"/>
            <a:ext cx="4846163" cy="34168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A64E88-F94E-81AB-7A97-7AB37B4B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02" y="2000250"/>
            <a:ext cx="5439779" cy="33797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458D033-C56B-4F39-D877-DA5EDCBB4F47}"/>
              </a:ext>
            </a:extLst>
          </p:cNvPr>
          <p:cNvSpPr txBox="1"/>
          <p:nvPr/>
        </p:nvSpPr>
        <p:spPr>
          <a:xfrm>
            <a:off x="2204740" y="5717286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Old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thermo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9786B8-E901-9CFF-4C72-6B54799A0BBE}"/>
              </a:ext>
            </a:extLst>
          </p:cNvPr>
          <p:cNvSpPr txBox="1"/>
          <p:nvPr/>
        </p:nvSpPr>
        <p:spPr>
          <a:xfrm>
            <a:off x="6927800" y="5717286"/>
            <a:ext cx="3624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/>
              <a:t>new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thermo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75B6DF-E70E-1CEA-ECC0-0D22609E2587}"/>
              </a:ext>
            </a:extLst>
          </p:cNvPr>
          <p:cNvSpPr txBox="1"/>
          <p:nvPr/>
        </p:nvSpPr>
        <p:spPr>
          <a:xfrm>
            <a:off x="281354" y="3059723"/>
            <a:ext cx="55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</a:t>
            </a:r>
          </a:p>
          <a:p>
            <a:r>
              <a:rPr kumimoji="1" lang="en-US" altLang="zh-CN" dirty="0"/>
              <a:t>E</a:t>
            </a:r>
          </a:p>
          <a:p>
            <a:r>
              <a:rPr kumimoji="1" lang="en-US" altLang="zh-CN" dirty="0"/>
              <a:t>(pix)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02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379EA-BFBD-9742-1752-75807710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</a:rPr>
              <a:t>New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design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of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VT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to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avoid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ghost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images: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 </a:t>
            </a:r>
            <a:br>
              <a:rPr kumimoji="1" lang="en-US" altLang="zh-CN" sz="3200" dirty="0"/>
            </a:br>
            <a:r>
              <a:rPr kumimoji="1" lang="en-US" altLang="zh-CN" sz="2800" b="1" i="1" dirty="0"/>
              <a:t>one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of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two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major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modifications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of</a:t>
            </a:r>
            <a:r>
              <a:rPr kumimoji="1" lang="zh-CN" altLang="en-US" sz="2800" b="1" i="1" dirty="0"/>
              <a:t> </a:t>
            </a:r>
            <a:r>
              <a:rPr kumimoji="1" lang="en-US" altLang="zh-CN" sz="2800" b="1" i="1" dirty="0"/>
              <a:t>FM</a:t>
            </a:r>
            <a:endParaRPr kumimoji="1" lang="zh-CN" altLang="en-US" sz="2800" b="1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EB919D-C6A8-D2CA-00B4-A4938F411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56" y="169166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baffle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effectively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remove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ghost-images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significant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capability.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74D99F-54F9-AF05-CED5-859F6280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6678"/>
            <a:ext cx="5511800" cy="2235200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95E6F0B4-9CA0-D9AD-4CBC-C5319A83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33" y="2836557"/>
            <a:ext cx="4554490" cy="30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13ADF-5FB0-C258-0547-AA83A0D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Calibration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:throughput </a:t>
            </a:r>
            <a:br>
              <a:rPr kumimoji="1" lang="en-US" altLang="zh-CN" b="1" dirty="0">
                <a:solidFill>
                  <a:srgbClr val="FF0000"/>
                </a:solidFill>
              </a:rPr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287207-1797-3696-BA45-BFF82272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kumimoji="1" lang="en-US" altLang="zh-CN" dirty="0">
                <a:solidFill>
                  <a:schemeClr val="accent1"/>
                </a:solidFill>
              </a:rPr>
              <a:t>Before launch: </a:t>
            </a:r>
          </a:p>
          <a:p>
            <a:pPr marL="457200" lvl="1" indent="0">
              <a:buNone/>
            </a:pPr>
            <a:r>
              <a:rPr kumimoji="1" lang="en-US" altLang="zh-CN" dirty="0"/>
              <a:t>Two different method </a:t>
            </a:r>
          </a:p>
          <a:p>
            <a:pPr lvl="1">
              <a:buFont typeface="Wingdings" pitchFamily="2" charset="2"/>
              <a:buChar char="n"/>
            </a:pPr>
            <a:r>
              <a:rPr kumimoji="1" lang="en-US" altLang="zh-CN" dirty="0"/>
              <a:t>: </a:t>
            </a:r>
            <a:r>
              <a:rPr kumimoji="1" lang="en-US" altLang="zh-CN" sz="1800" dirty="0"/>
              <a:t>Directly </a:t>
            </a:r>
          </a:p>
          <a:p>
            <a:pPr lvl="1">
              <a:buFont typeface="Wingdings" pitchFamily="2" charset="2"/>
              <a:buChar char="n"/>
            </a:pPr>
            <a:r>
              <a:rPr kumimoji="1" lang="en-US" altLang="zh-CN" sz="1800" dirty="0"/>
              <a:t>  CCD and optics were measured separately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400" dirty="0">
                <a:solidFill>
                  <a:schemeClr val="accent1"/>
                </a:solidFill>
              </a:rPr>
              <a:t>     In orbit : </a:t>
            </a:r>
          </a:p>
          <a:p>
            <a:pPr marL="0" indent="0">
              <a:buNone/>
            </a:pPr>
            <a:r>
              <a:rPr kumimoji="1" lang="en-US" altLang="zh-CN" dirty="0"/>
              <a:t>validation and zero point Correction by observing standard stars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9C14F59D-2DBA-D4C4-C9B5-D9F897BF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77" y="1690688"/>
            <a:ext cx="4734319" cy="3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>
            <a:extLst>
              <a:ext uri="{FF2B5EF4-FFF2-40B4-BE49-F238E27FC236}">
                <a16:creationId xmlns:a16="http://schemas.microsoft.com/office/drawing/2014/main" id="{9D33CED4-F919-7846-CB2D-6636BA72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140" y="1191622"/>
            <a:ext cx="984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Calibration: SVOM AB magnitudes to Johnson</a:t>
            </a:r>
            <a:r>
              <a:rPr lang="zh-C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System</a:t>
            </a:r>
            <a:endParaRPr kumimoji="1"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0" name="图片 2" descr="图片包含 照片, 天空, 地图&#10;&#10;描述已自动生成">
            <a:extLst>
              <a:ext uri="{FF2B5EF4-FFF2-40B4-BE49-F238E27FC236}">
                <a16:creationId xmlns:a16="http://schemas.microsoft.com/office/drawing/2014/main" id="{8334E69C-E84A-3DA1-5284-FD2385DE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5" y="2039255"/>
            <a:ext cx="5346371" cy="413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3" descr="图片包含 地图, 文字, 天空&#10;&#10;描述已自动生成">
            <a:extLst>
              <a:ext uri="{FF2B5EF4-FFF2-40B4-BE49-F238E27FC236}">
                <a16:creationId xmlns:a16="http://schemas.microsoft.com/office/drawing/2014/main" id="{3F352DD0-62FE-9885-A8BB-80DFEF52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42" y="2048593"/>
            <a:ext cx="5467651" cy="41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5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728</Words>
  <Application>Microsoft Macintosh PowerPoint</Application>
  <PresentationFormat>宽屏</PresentationFormat>
  <Paragraphs>138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Wingdings</vt:lpstr>
      <vt:lpstr>Office 主题​​</vt:lpstr>
      <vt:lpstr>Microsoft</vt:lpstr>
      <vt:lpstr>The performance of Visible Telescope  --- in the view of scientists</vt:lpstr>
      <vt:lpstr>Outline</vt:lpstr>
      <vt:lpstr>General  Specifications of VT</vt:lpstr>
      <vt:lpstr>General functions of VT </vt:lpstr>
      <vt:lpstr>Detection capability  </vt:lpstr>
      <vt:lpstr> New thermo design   one of two major modification of FM </vt:lpstr>
      <vt:lpstr>New design of VT to avoid ghost images:  one of two major modifications of FM</vt:lpstr>
      <vt:lpstr>Calibration :throughput  </vt:lpstr>
      <vt:lpstr>PowerPoint 演示文稿</vt:lpstr>
      <vt:lpstr>Photometric accuracy </vt:lpstr>
      <vt:lpstr>PowerPoint 演示文稿</vt:lpstr>
      <vt:lpstr>Alignment calibrations </vt:lpstr>
      <vt:lpstr>Data Processing Pipelines</vt:lpstr>
      <vt:lpstr>VXPP-p01: photometry for optical counterparts of GRB </vt:lpstr>
      <vt:lpstr>VXPP-p02: automatically search for candidates of optical afterglows in VT images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VT</dc:title>
  <dc:creator>裘 予雷</dc:creator>
  <cp:lastModifiedBy>Microsoft Office 用户</cp:lastModifiedBy>
  <cp:revision>31</cp:revision>
  <dcterms:created xsi:type="dcterms:W3CDTF">2022-10-28T05:31:25Z</dcterms:created>
  <dcterms:modified xsi:type="dcterms:W3CDTF">2023-09-18T07:47:23Z</dcterms:modified>
</cp:coreProperties>
</file>