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57" r:id="rId4"/>
    <p:sldId id="349" r:id="rId5"/>
    <p:sldId id="350" r:id="rId6"/>
    <p:sldId id="344" r:id="rId7"/>
    <p:sldId id="421" r:id="rId8"/>
    <p:sldId id="389" r:id="rId9"/>
    <p:sldId id="351" r:id="rId10"/>
    <p:sldId id="259" r:id="rId11"/>
    <p:sldId id="260" r:id="rId12"/>
    <p:sldId id="352" r:id="rId13"/>
    <p:sldId id="262" r:id="rId14"/>
    <p:sldId id="354" r:id="rId15"/>
    <p:sldId id="263" r:id="rId16"/>
    <p:sldId id="355" r:id="rId17"/>
    <p:sldId id="264" r:id="rId18"/>
    <p:sldId id="265" r:id="rId19"/>
    <p:sldId id="417" r:id="rId20"/>
    <p:sldId id="266" r:id="rId21"/>
    <p:sldId id="419" r:id="rId22"/>
    <p:sldId id="420" r:id="rId23"/>
    <p:sldId id="422" r:id="rId24"/>
    <p:sldId id="382" r:id="rId25"/>
    <p:sldId id="261" r:id="rId26"/>
    <p:sldId id="414" r:id="rId27"/>
    <p:sldId id="411" r:id="rId28"/>
    <p:sldId id="415" r:id="rId29"/>
    <p:sldId id="412" r:id="rId30"/>
    <p:sldId id="381" r:id="rId31"/>
    <p:sldId id="413" r:id="rId32"/>
    <p:sldId id="390" r:id="rId33"/>
    <p:sldId id="423" r:id="rId34"/>
    <p:sldId id="25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C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4"/>
    <p:restoredTop sz="95431"/>
  </p:normalViewPr>
  <p:slideViewPr>
    <p:cSldViewPr snapToGrid="0" snapToObjects="1">
      <p:cViewPr varScale="1">
        <p:scale>
          <a:sx n="80" d="100"/>
          <a:sy n="80" d="100"/>
        </p:scale>
        <p:origin x="2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5E618-ADBE-2A4E-AD58-22812CA32394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AEBE-5F0D-2A47-947B-15287C30B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79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C40A-6D69-534E-A81B-CB36550A7BDB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97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8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6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01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989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799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045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299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05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826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311E7-1A36-D04E-9EE4-D5D143DB67B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8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C40A-6D69-534E-A81B-CB36550A7BDB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619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96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24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96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8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11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96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8695A-9C45-6948-BD51-D2C6395C0E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01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CC40A-6D69-534E-A81B-CB36550A7BD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10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CC40A-6D69-534E-A81B-CB36550A7BD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6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C40A-6D69-534E-A81B-CB36550A7BDB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4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A0CEB63-4665-AC42-9B0B-827A92DDF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485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9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17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CAEBE-5F0D-2A47-947B-15287C30BF7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86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B48A0-C67D-094F-A6B3-3FD62087DDB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79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06F97-97E3-5A42-B2B5-9F7F58AEC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1CC491-DF76-E24F-91A7-3FA0F7B60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7B0643-781E-2F47-A6A1-DAEA3273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6A93D-727B-184E-B702-FA7F11AD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481704-2064-BB48-B88F-724B5F38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07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7E245-4034-814D-A5D0-4AA35DFD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FC60CA-634F-944C-98B5-412680024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5DFAD4-3B5E-404A-921E-C9C8A22A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3A72BF-898D-FF4A-A3B4-6A0451F1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223E68-9565-3D46-A291-5F94C10F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25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EC57F85-FCCD-424C-B66A-2F52A7B67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5A70D0-604A-BA40-AB94-C54FA4389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9A1AEC-FD7A-A349-8D31-3F9A2AD9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01707-3F19-A345-B988-F1247097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319336-62AC-DE41-97AF-F5C29521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07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80053-79D2-2A41-B536-BA1D79EE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99BEDC-BC86-FE4A-8E5E-AC21C43B4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30C6ED-31B3-5B47-8A6B-7AA17E63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349AD-0DA8-7541-9F32-4BC5F8C8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D27C2-1924-4641-AC04-72F37984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09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64824-5B9C-BE4C-A898-975EA250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D13150-84EB-E046-B030-3522470FA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68C5D-1810-9642-9860-C839176B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4FD525-D148-9E46-8D61-03D5F70B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BA541F-17BE-4743-8B32-D75DDA2B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766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7BED4-39B9-9342-B594-A116C9D1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1B3020-6BFA-104F-8434-DE0848850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5A130E-5AAC-1347-A168-D4DDD377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DE0F18-23AD-2F48-AC43-58377922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B3BDE-A743-244B-A500-48446039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75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72088-DF68-7A49-A2FF-4BF986AB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6FA97C-E406-D747-ABF0-4C8828112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A91F50-3EAB-E647-98EA-B9FC8BF37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E93BA4-A518-CF49-9804-E984151A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B2CBBB-14D0-9845-807D-B2D943FA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F26B92-4930-0141-BEB2-058300FD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60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D2FFE-4AC9-AB41-B71F-0D5419DC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A325E4-E1F3-6744-ACFB-709FB3E43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226662-043E-AE4D-BBBC-8B0B1E72E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3F3048-02DF-AA43-A99B-4DA7FCDE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407AA4-E4BF-4C40-8EB8-96F94FAEE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5F8631-8AAA-DA43-ADBF-4EB98289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CE1875-8230-274E-8D5C-2DAF312E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E1FD62-7CE9-994F-B861-5811CCDE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0297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EF6BB-33B2-0B47-B132-EA1B342C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57AF34-EA5D-2C45-82EB-E49456F8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82FB8-0A4A-0A41-92B5-FB9DB766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4F58F0-086F-6741-9730-30CB284E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38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EDC435-8AFF-FF41-A28D-227CC08A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8C9D91-A8B2-EC4F-BBCE-70025D6C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71DB3-8168-5B48-8EE4-A72DE91A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901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C5BB-27C3-E040-8C9C-731D8389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7155C-92D2-E348-92C6-EF7778BC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41C718-3D72-EA4C-8005-8996B1E02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0A12DA-B966-9B43-AE3C-0FBB443E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BD605D-3452-6D47-B103-8B03EDB7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B6A8B9-A1B6-6240-B70F-3662B6DC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183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E512F-9089-3F47-8B13-59EDF852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AD8F4-B3DE-574A-B611-495CCBF5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8766EC-A474-544B-9F77-40A115B6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8D2539-62A4-A24D-8B62-8A2728CE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99D31-0E70-894A-BCDA-54225CBF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085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EBE0F-46AD-2D41-A60A-C6BDD1E5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EEE59D-0775-DD40-B7A7-983122E6A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D4534B-541D-1849-9A36-985435292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3D3B2B-869D-0D4B-9901-80B76AB7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62C6EB-0EE4-B347-B35E-DA3B68F0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4A74C8-D441-C242-A5F4-E9E6C6A9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428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75AB3-97AE-CD4D-90EB-82EF1228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62778C-C809-0D4F-AE53-6CCA88979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2F191-985D-E34A-AB64-D19782AA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F5AFEF-703F-2A49-BD46-831A141F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14155-6D1B-C148-B6A8-48709F8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24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F3A6C2-2B41-FE4A-AFEB-EA0E043B0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88BCCF-0285-ED42-9529-3D03251CD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BD4FF5-400E-0947-9AD9-B408C3FF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B86A4-CE85-2C44-9D2B-FBF797D5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5776A-56C4-F341-B68C-BEC4EFC2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5143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079"/>
            <a:ext cx="12192000" cy="1709928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7218096" y="594110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Gisela SCHACH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1"/>
          </p:nvPr>
        </p:nvSpPr>
        <p:spPr>
          <a:xfrm>
            <a:off x="6270891" y="3006680"/>
            <a:ext cx="5164667" cy="8382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2"/>
          </p:nvPr>
        </p:nvSpPr>
        <p:spPr>
          <a:xfrm>
            <a:off x="6433403" y="4431353"/>
            <a:ext cx="4910667" cy="5889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162868"/>
                </a:solidFill>
              </a:defRPr>
            </a:lvl1pPr>
            <a:lvl2pPr marL="457200" indent="0">
              <a:buNone/>
              <a:defRPr>
                <a:solidFill>
                  <a:srgbClr val="282069"/>
                </a:solidFill>
              </a:defRPr>
            </a:lvl2pPr>
            <a:lvl3pPr marL="914400" indent="0">
              <a:buNone/>
              <a:defRPr>
                <a:solidFill>
                  <a:srgbClr val="282069"/>
                </a:solidFill>
              </a:defRPr>
            </a:lvl3pPr>
            <a:lvl4pPr marL="1371600" indent="0">
              <a:buNone/>
              <a:defRPr>
                <a:solidFill>
                  <a:srgbClr val="282069"/>
                </a:solidFill>
              </a:defRPr>
            </a:lvl4pPr>
            <a:lvl5pPr marL="1828800" indent="0">
              <a:buNone/>
              <a:defRPr>
                <a:solidFill>
                  <a:srgbClr val="282069"/>
                </a:solidFill>
              </a:defRPr>
            </a:lvl5pPr>
          </a:lstStyle>
          <a:p>
            <a:pPr lvl="0"/>
            <a:r>
              <a:rPr lang="fr-FR" dirty="0"/>
              <a:t>Modifiez les styles du texte </a:t>
            </a: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6439342" y="4966672"/>
            <a:ext cx="5406917" cy="41433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2F2F2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</a:t>
            </a:r>
          </a:p>
        </p:txBody>
      </p:sp>
      <p:sp>
        <p:nvSpPr>
          <p:cNvPr id="32" name="Espace réservé du texte 31"/>
          <p:cNvSpPr>
            <a:spLocks noGrp="1"/>
          </p:cNvSpPr>
          <p:nvPr>
            <p:ph type="body" sz="quarter" idx="14"/>
          </p:nvPr>
        </p:nvSpPr>
        <p:spPr>
          <a:xfrm>
            <a:off x="7545947" y="5941616"/>
            <a:ext cx="3708400" cy="368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2F2F2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</a:t>
            </a:r>
          </a:p>
        </p:txBody>
      </p:sp>
      <p:sp>
        <p:nvSpPr>
          <p:cNvPr id="38" name="Espace réservé pour une image  37"/>
          <p:cNvSpPr>
            <a:spLocks noGrp="1"/>
          </p:cNvSpPr>
          <p:nvPr>
            <p:ph type="pic" sz="quarter" idx="15"/>
          </p:nvPr>
        </p:nvSpPr>
        <p:spPr>
          <a:xfrm>
            <a:off x="6584920" y="5849541"/>
            <a:ext cx="739200" cy="55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63" y="881536"/>
            <a:ext cx="3216584" cy="107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557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0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80053-79D2-2A41-B536-BA1D79EE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99BEDC-BC86-FE4A-8E5E-AC21C43B4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30C6ED-31B3-5B47-8A6B-7AA17E63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349AD-0DA8-7541-9F32-4BC5F8C8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D27C2-1924-4641-AC04-72F37984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8531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64824-5B9C-BE4C-A898-975EA250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D13150-84EB-E046-B030-3522470FA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68C5D-1810-9642-9860-C839176B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4FD525-D148-9E46-8D61-03D5F70B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BA541F-17BE-4743-8B32-D75DDA2B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0659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7BED4-39B9-9342-B594-A116C9D1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1B3020-6BFA-104F-8434-DE0848850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5A130E-5AAC-1347-A168-D4DDD377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DE0F18-23AD-2F48-AC43-58377922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B3BDE-A743-244B-A500-48446039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4155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72088-DF68-7A49-A2FF-4BF986AB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6FA97C-E406-D747-ABF0-4C8828112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A91F50-3EAB-E647-98EA-B9FC8BF37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E93BA4-A518-CF49-9804-E984151A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B2CBBB-14D0-9845-807D-B2D943FA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F26B92-4930-0141-BEB2-058300FD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221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D2FFE-4AC9-AB41-B71F-0D5419DC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A325E4-E1F3-6744-ACFB-709FB3E43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226662-043E-AE4D-BBBC-8B0B1E72E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3F3048-02DF-AA43-A99B-4DA7FCDE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407AA4-E4BF-4C40-8EB8-96F94FAEE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5F8631-8AAA-DA43-ADBF-4EB98289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CE1875-8230-274E-8D5C-2DAF312E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E1FD62-7CE9-994F-B861-5811CCDE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EF6BB-33B2-0B47-B132-EA1B342C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57AF34-EA5D-2C45-82EB-E49456F8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82FB8-0A4A-0A41-92B5-FB9DB766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4F58F0-086F-6741-9730-30CB284E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85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C749C4-ABDF-A146-9A0D-89D6CD62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78CF6B-B95D-4444-85DC-2886D37CA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B7AD03-C167-6B45-9C48-66583847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AE0908-F2D7-334C-98C6-B9044090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5BFAB6-C356-6344-9261-CB2A6793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548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EDC435-8AFF-FF41-A28D-227CC08A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8C9D91-A8B2-EC4F-BBCE-70025D6C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71DB3-8168-5B48-8EE4-A72DE91A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782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C5BB-27C3-E040-8C9C-731D8389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7155C-92D2-E348-92C6-EF7778BC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41C718-3D72-EA4C-8005-8996B1E02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0A12DA-B966-9B43-AE3C-0FBB443E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BD605D-3452-6D47-B103-8B03EDB7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B6A8B9-A1B6-6240-B70F-3662B6DC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57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EBE0F-46AD-2D41-A60A-C6BDD1E5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EEE59D-0775-DD40-B7A7-983122E6A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D4534B-541D-1849-9A36-985435292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3D3B2B-869D-0D4B-9901-80B76AB7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62C6EB-0EE4-B347-B35E-DA3B68F0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4A74C8-D441-C242-A5F4-E9E6C6A9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2650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75AB3-97AE-CD4D-90EB-82EF1228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62778C-C809-0D4F-AE53-6CCA88979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2F191-985D-E34A-AB64-D19782AA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F5AFEF-703F-2A49-BD46-831A141F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14155-6D1B-C148-B6A8-48709F8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001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F3A6C2-2B41-FE4A-AFEB-EA0E043B0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88BCCF-0285-ED42-9529-3D03251CD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BD4FF5-400E-0947-9AD9-B408C3FF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B86A4-CE85-2C44-9D2B-FBF797D5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5776A-56C4-F341-B68C-BEC4EFC2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30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41C13-971E-5849-8358-9BE629879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F94C59-19F1-D14A-BF16-58CFE8A8A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B168A4-CE4B-F848-B423-69C4F0B95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5748AB-F729-DB44-B3DF-F3A31566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06D9C0-A695-3A45-9B75-6F2EA4DF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323D5-4DBA-9248-B381-91713B03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66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76839-D789-F345-BDA1-E01CE624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837467-6D07-3445-BFBA-7547CB600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6EF02C-0E40-9141-A9F6-884A57387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84D5AD-C2BF-954F-92CE-C223EF048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356571-E637-C444-A2DD-61201B5AD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58EF2D-FC89-754A-B404-8E54F04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5B2975-E518-2642-906A-7C1FB306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AC4D747-BB4D-2146-9474-EBAFB9BD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2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1AAFE-4EDF-0F44-9957-548C1F17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0AE114-2FC9-FD4A-83A3-0575CCDA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70F7FA-6D87-5E4F-9895-8A4C5463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EC6CEA-15CA-BB42-BEC8-3B6F5297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97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EE6BEF-0B8D-0C4D-B7C0-2EE120F4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9B3CA8-DC27-9943-9ED3-4C33A915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95979D-9B92-1949-A8BB-D8F571BA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12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F69A1-5B2B-0049-BB8E-01D2EB8B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B7F658-8757-5D40-B4F3-224D26FF4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095F5D-8123-B648-A152-35B98F212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70606B-17CE-8B41-B4ED-E8C269CE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DAD846-1DC2-D44F-8513-333199AE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CF2486-8A36-B042-9A8D-2B4D565B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94574-F574-494B-A75D-BF056BC0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6A45FB-E5D4-C54C-9CEE-723634F56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417BC3-FD10-4043-B377-638B42340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68530-61FD-3745-9690-B6CB1CEB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E1F87D-151A-F143-83AB-7D31A4D55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AAF892-258D-2149-B664-268596A1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14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95DA381-B9EC-A54C-A4F5-097417D5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5839A4-F344-014C-BDA4-034278420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4A9A7-8AFA-874F-9E5A-56979E720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80B3-5A88-8947-81E9-C0AA01EC180B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171B2-8625-5840-BCD6-3845D31D4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D614C2-A74D-0445-BE41-F84CE33B0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F386E-9651-C048-873A-0BD2C2832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50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F23741E-E081-C043-B077-D9342695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8C2D57-C5A9-FC4B-9C4B-9646087F9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FC134A-C3DC-5F47-AD95-00F573272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E1F5D-8CB0-1541-9CAD-A7E33F464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F2E57-E991-2A44-983B-057727EC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12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F23741E-E081-C043-B077-D9342695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8C2D57-C5A9-FC4B-9C4B-9646087F9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FC134A-C3DC-5F47-AD95-00F573272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10/02/2022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E1F5D-8CB0-1541-9CAD-A7E33F464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Plateforme AITNA, LP2I Bordeaux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F2E57-E991-2A44-983B-057727EC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30B87-9563-F041-A618-B6622FBC37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48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26" Type="http://schemas.openxmlformats.org/officeDocument/2006/relationships/image" Target="../media/image11.tiff"/><Relationship Id="rId3" Type="http://schemas.openxmlformats.org/officeDocument/2006/relationships/image" Target="../media/image52.jpe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jpe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tiff"/><Relationship Id="rId9" Type="http://schemas.openxmlformats.org/officeDocument/2006/relationships/image" Target="../media/image58.jpe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88.png"/><Relationship Id="rId4" Type="http://schemas.openxmlformats.org/officeDocument/2006/relationships/image" Target="../media/image8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9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9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9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1.tif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9.png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11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58" y="2035881"/>
            <a:ext cx="1993459" cy="12929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318" y="2037138"/>
            <a:ext cx="1924151" cy="12921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735" y="2019758"/>
            <a:ext cx="1757274" cy="12921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34" y="2019757"/>
            <a:ext cx="1761067" cy="1319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33" y="2019758"/>
            <a:ext cx="1227666" cy="1309511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1507067" y="2019757"/>
            <a:ext cx="9144000" cy="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507067" y="3338857"/>
            <a:ext cx="9144000" cy="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0651067" y="2019757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9169401" y="2037137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196949" y="1992788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161157" y="2037137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3332360" y="2019757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540933" y="2037137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860729" y="662946"/>
            <a:ext cx="6407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41C3D8"/>
                </a:solidFill>
              </a:rPr>
              <a:t>Laboratoire de Physique des 2 Infinis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767" y="6014770"/>
            <a:ext cx="1892300" cy="762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35" y="5910090"/>
            <a:ext cx="1562101" cy="8666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ED4FA5-82C5-0343-9617-C849D9ECC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7009" y="5834164"/>
            <a:ext cx="1909910" cy="10238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4E381B-24C9-024D-AA80-14690C39DCA5}"/>
              </a:ext>
            </a:extLst>
          </p:cNvPr>
          <p:cNvSpPr txBox="1"/>
          <p:nvPr/>
        </p:nvSpPr>
        <p:spPr>
          <a:xfrm>
            <a:off x="4554033" y="4570423"/>
            <a:ext cx="2539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Journée LP2I – LAB</a:t>
            </a:r>
          </a:p>
          <a:p>
            <a:pPr algn="ctr"/>
            <a:r>
              <a:rPr lang="fr-FR" sz="2400" dirty="0"/>
              <a:t>27 juin 2023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A359D3-9B7E-F94A-8216-1F33E2437208}"/>
              </a:ext>
            </a:extLst>
          </p:cNvPr>
          <p:cNvSpPr txBox="1"/>
          <p:nvPr/>
        </p:nvSpPr>
        <p:spPr>
          <a:xfrm>
            <a:off x="4776146" y="3764690"/>
            <a:ext cx="2095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F. Piquemal</a:t>
            </a:r>
          </a:p>
        </p:txBody>
      </p:sp>
    </p:spTree>
    <p:extLst>
      <p:ext uri="{BB962C8B-B14F-4D97-AF65-F5344CB8AC3E}">
        <p14:creationId xmlns:p14="http://schemas.microsoft.com/office/powerpoint/2010/main" val="390074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E432D5-6F3A-974F-A6D4-5AE0A7A62D4E}"/>
              </a:ext>
            </a:extLst>
          </p:cNvPr>
          <p:cNvSpPr/>
          <p:nvPr/>
        </p:nvSpPr>
        <p:spPr>
          <a:xfrm>
            <a:off x="491682" y="989861"/>
            <a:ext cx="11402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Physique nucléaire dans les plasmas, faisceau de particules produits et accélérés par laser, diagnostiques et</a:t>
            </a:r>
          </a:p>
          <a:p>
            <a:r>
              <a:rPr lang="fr-FR" b="1" dirty="0">
                <a:solidFill>
                  <a:schemeClr val="accent2"/>
                </a:solidFill>
              </a:rPr>
              <a:t>techniques expérimentales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7D8A5-A565-D845-B7ED-CB8AF10FA0FC}"/>
              </a:ext>
            </a:extLst>
          </p:cNvPr>
          <p:cNvSpPr/>
          <p:nvPr/>
        </p:nvSpPr>
        <p:spPr>
          <a:xfrm>
            <a:off x="491682" y="1777291"/>
            <a:ext cx="11700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1 permanent : </a:t>
            </a:r>
            <a:r>
              <a:rPr lang="fr-FR" i="1" u="sng" dirty="0">
                <a:latin typeface="Arial"/>
                <a:cs typeface="Arial"/>
              </a:rPr>
              <a:t>M. </a:t>
            </a:r>
            <a:r>
              <a:rPr lang="fr-FR" i="1" u="sng" dirty="0" err="1">
                <a:latin typeface="Arial"/>
                <a:cs typeface="Arial"/>
              </a:rPr>
              <a:t>Tarisien</a:t>
            </a:r>
            <a:r>
              <a:rPr lang="fr-FR" i="1" dirty="0">
                <a:latin typeface="Arial"/>
                <a:cs typeface="Arial"/>
              </a:rPr>
              <a:t> (UB) </a:t>
            </a:r>
            <a:r>
              <a:rPr lang="fr-FR" sz="1600" b="1" dirty="0">
                <a:latin typeface="Arial"/>
                <a:cs typeface="Arial"/>
              </a:rPr>
              <a:t>1 </a:t>
            </a:r>
            <a:r>
              <a:rPr lang="fr-FR" sz="1600" b="1" dirty="0" err="1">
                <a:latin typeface="Arial"/>
                <a:cs typeface="Arial"/>
              </a:rPr>
              <a:t>Emerite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i="1" dirty="0">
                <a:latin typeface="Arial"/>
                <a:cs typeface="Arial"/>
              </a:rPr>
              <a:t>F. Hannachi (CNRS) </a:t>
            </a:r>
            <a:r>
              <a:rPr lang="fr-FR" sz="1600" b="1" dirty="0">
                <a:latin typeface="Arial"/>
                <a:cs typeface="Arial"/>
              </a:rPr>
              <a:t>2 post-docs : </a:t>
            </a:r>
            <a:r>
              <a:rPr lang="fr-FR" i="1" dirty="0">
                <a:latin typeface="Arial"/>
                <a:cs typeface="Arial"/>
              </a:rPr>
              <a:t>A. Huber, A. </a:t>
            </a:r>
            <a:r>
              <a:rPr lang="fr-FR" i="1" dirty="0" err="1">
                <a:latin typeface="Arial"/>
                <a:cs typeface="Arial"/>
              </a:rPr>
              <a:t>Maitrallain</a:t>
            </a:r>
            <a:endParaRPr lang="fr-FR" i="1" dirty="0">
              <a:latin typeface="Arial"/>
              <a:cs typeface="Arial"/>
            </a:endParaRPr>
          </a:p>
          <a:p>
            <a:r>
              <a:rPr lang="fr-FR" sz="1600" b="1" dirty="0">
                <a:latin typeface="Arial"/>
                <a:cs typeface="Arial"/>
              </a:rPr>
              <a:t>1 doctorante :</a:t>
            </a:r>
            <a:r>
              <a:rPr lang="fr-FR" sz="1600" i="1" dirty="0">
                <a:latin typeface="Arial"/>
                <a:cs typeface="Arial"/>
              </a:rPr>
              <a:t> </a:t>
            </a:r>
            <a:r>
              <a:rPr lang="fr-FR" i="1" dirty="0">
                <a:latin typeface="Arial"/>
                <a:cs typeface="Arial"/>
              </a:rPr>
              <a:t>K. Bontemps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2B0305-677B-2C41-BAAB-D508EE1DC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99" y="3530992"/>
            <a:ext cx="2132622" cy="2132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E5ACD0A-60BF-3E4C-BE29-64D9F36A79E5}"/>
              </a:ext>
            </a:extLst>
          </p:cNvPr>
          <p:cNvSpPr txBox="1"/>
          <p:nvPr/>
        </p:nvSpPr>
        <p:spPr>
          <a:xfrm>
            <a:off x="500655" y="2504916"/>
            <a:ext cx="852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détecteurs de particules (scintillateurs, CMOS,…), cibles gazeuses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97CCBC-5A4C-4446-AEC4-62791CFB2907}"/>
              </a:ext>
            </a:extLst>
          </p:cNvPr>
          <p:cNvSpPr txBox="1"/>
          <p:nvPr/>
        </p:nvSpPr>
        <p:spPr>
          <a:xfrm>
            <a:off x="1061261" y="3179930"/>
            <a:ext cx="16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Cibles gazeuses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B42B81-5B94-E646-A39F-C0C072074DBE}"/>
              </a:ext>
            </a:extLst>
          </p:cNvPr>
          <p:cNvSpPr txBox="1"/>
          <p:nvPr/>
        </p:nvSpPr>
        <p:spPr>
          <a:xfrm>
            <a:off x="619376" y="5830010"/>
            <a:ext cx="254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Conception-optimisation</a:t>
            </a:r>
          </a:p>
          <a:p>
            <a:r>
              <a:rPr lang="fr-FR" dirty="0"/>
              <a:t>Tests sous faisceaux laser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9EA704F-CE68-694C-8F2B-35C22642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55" y="3532361"/>
            <a:ext cx="2259819" cy="225981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41F54B8-780C-BE4D-AB1C-A7E60F8E3D8A}"/>
              </a:ext>
            </a:extLst>
          </p:cNvPr>
          <p:cNvSpPr txBox="1"/>
          <p:nvPr/>
        </p:nvSpPr>
        <p:spPr>
          <a:xfrm>
            <a:off x="4367347" y="3161660"/>
            <a:ext cx="287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forme de jets de gaz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5B3C1F-28FA-2345-8BD9-FF71698EF864}"/>
              </a:ext>
            </a:extLst>
          </p:cNvPr>
          <p:cNvSpPr txBox="1"/>
          <p:nvPr/>
        </p:nvSpPr>
        <p:spPr>
          <a:xfrm>
            <a:off x="5030235" y="5951301"/>
            <a:ext cx="156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Etudes et tests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DB1852B-B795-B747-B590-0A15591B8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66" y="3580084"/>
            <a:ext cx="2212096" cy="221209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7A428AD-F8F1-C146-95EF-60054D6A8FCE}"/>
              </a:ext>
            </a:extLst>
          </p:cNvPr>
          <p:cNvSpPr txBox="1"/>
          <p:nvPr/>
        </p:nvSpPr>
        <p:spPr>
          <a:xfrm>
            <a:off x="8470740" y="2923994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Expériences auprès </a:t>
            </a:r>
          </a:p>
          <a:p>
            <a:r>
              <a:rPr lang="fr-FR" dirty="0"/>
              <a:t>de laser de puissance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8821A5E-FAF9-1D45-8002-404E26DE8316}"/>
              </a:ext>
            </a:extLst>
          </p:cNvPr>
          <p:cNvSpPr txBox="1"/>
          <p:nvPr/>
        </p:nvSpPr>
        <p:spPr>
          <a:xfrm>
            <a:off x="8310537" y="5951301"/>
            <a:ext cx="264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LULLI, GSI, Salamanque,…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BF74E7A-75E5-B44C-AEB0-427E6DE0DD1F}"/>
              </a:ext>
            </a:extLst>
          </p:cNvPr>
          <p:cNvSpPr txBox="1"/>
          <p:nvPr/>
        </p:nvSpPr>
        <p:spPr>
          <a:xfrm>
            <a:off x="2329068" y="98014"/>
            <a:ext cx="925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Nucléaire : Groupe ENL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(Excitations Nucléaires par Laser)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CCF1B35-DCF7-384E-96E4-C15CBEC37EE0}"/>
              </a:ext>
            </a:extLst>
          </p:cNvPr>
          <p:cNvCxnSpPr>
            <a:cxnSpLocks/>
          </p:cNvCxnSpPr>
          <p:nvPr/>
        </p:nvCxnSpPr>
        <p:spPr bwMode="auto">
          <a:xfrm>
            <a:off x="2325680" y="682789"/>
            <a:ext cx="9048175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8F20A084-F587-4E4C-AF88-69C45095E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6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249703" y="1364421"/>
            <a:ext cx="125378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5 permanents :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sz="1600" i="1" dirty="0">
                <a:latin typeface="Arial"/>
                <a:cs typeface="Arial"/>
              </a:rPr>
              <a:t>M. </a:t>
            </a:r>
            <a:r>
              <a:rPr lang="fr-FR" sz="1600" i="1" dirty="0" err="1">
                <a:latin typeface="Arial"/>
                <a:cs typeface="Arial"/>
              </a:rPr>
              <a:t>Aïche</a:t>
            </a:r>
            <a:r>
              <a:rPr lang="fr-FR" sz="1600" i="1" dirty="0">
                <a:latin typeface="Arial"/>
                <a:cs typeface="Arial"/>
              </a:rPr>
              <a:t>; S. </a:t>
            </a:r>
            <a:r>
              <a:rPr lang="fr-FR" sz="1600" i="1" dirty="0" err="1">
                <a:latin typeface="Arial"/>
                <a:cs typeface="Arial"/>
              </a:rPr>
              <a:t>Czajkowski</a:t>
            </a:r>
            <a:r>
              <a:rPr lang="fr-FR" sz="1600" i="1" dirty="0">
                <a:latin typeface="Arial"/>
                <a:cs typeface="Arial"/>
              </a:rPr>
              <a:t>, P. Marini, </a:t>
            </a:r>
            <a:r>
              <a:rPr lang="fr-FR" sz="1600" i="1" u="sng" dirty="0">
                <a:latin typeface="Arial"/>
                <a:cs typeface="Arial"/>
              </a:rPr>
              <a:t>L. Mathieu</a:t>
            </a:r>
            <a:r>
              <a:rPr lang="fr-FR" sz="1600" i="1" dirty="0">
                <a:latin typeface="Arial"/>
                <a:cs typeface="Arial"/>
              </a:rPr>
              <a:t>, I. </a:t>
            </a:r>
            <a:r>
              <a:rPr lang="fr-FR" sz="1600" i="1" dirty="0" err="1">
                <a:latin typeface="Arial"/>
                <a:cs typeface="Arial"/>
              </a:rPr>
              <a:t>Tsekhanovitch</a:t>
            </a:r>
            <a:r>
              <a:rPr lang="fr-FR" sz="1600" i="1" dirty="0">
                <a:latin typeface="Arial"/>
                <a:cs typeface="Arial"/>
              </a:rPr>
              <a:t>. </a:t>
            </a:r>
            <a:r>
              <a:rPr lang="fr-FR" sz="1600" b="1" dirty="0">
                <a:latin typeface="Arial"/>
                <a:cs typeface="Arial"/>
              </a:rPr>
              <a:t>1 doctorante : </a:t>
            </a:r>
            <a:r>
              <a:rPr lang="fr-FR" sz="1600" i="1" dirty="0">
                <a:latin typeface="Arial"/>
                <a:cs typeface="Arial"/>
              </a:rPr>
              <a:t>D. </a:t>
            </a:r>
            <a:r>
              <a:rPr lang="fr-FR" sz="1600" i="1" dirty="0" err="1">
                <a:latin typeface="Arial"/>
                <a:cs typeface="Arial"/>
              </a:rPr>
              <a:t>Kattikat</a:t>
            </a:r>
            <a:r>
              <a:rPr lang="fr-FR" sz="1600" i="1" dirty="0">
                <a:latin typeface="Arial"/>
                <a:cs typeface="Arial"/>
              </a:rPr>
              <a:t> </a:t>
            </a:r>
            <a:r>
              <a:rPr lang="fr-FR" sz="1600" i="1" dirty="0" err="1">
                <a:latin typeface="Arial"/>
                <a:cs typeface="Arial"/>
              </a:rPr>
              <a:t>Melcom</a:t>
            </a:r>
            <a:endParaRPr lang="fr-FR" sz="1600" i="1" dirty="0">
              <a:latin typeface="Arial"/>
              <a:cs typeface="Arial"/>
            </a:endParaRPr>
          </a:p>
          <a:p>
            <a:endParaRPr lang="fr-FR" sz="1600" i="1" dirty="0">
              <a:latin typeface="Arial"/>
              <a:cs typeface="Arial"/>
            </a:endParaRPr>
          </a:p>
        </p:txBody>
      </p:sp>
      <p:pic>
        <p:nvPicPr>
          <p:cNvPr id="3074" name="Picture 2" descr="http://www.cenbg.in2p3.fr/IMG/jpg/fission-2.jpg">
            <a:extLst>
              <a:ext uri="{FF2B5EF4-FFF2-40B4-BE49-F238E27FC236}">
                <a16:creationId xmlns:a16="http://schemas.microsoft.com/office/drawing/2014/main" id="{8540E7EA-3EA2-9147-88E9-74DF3BDFA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5249" r="7958" b="6465"/>
          <a:stretch/>
        </p:blipFill>
        <p:spPr bwMode="auto">
          <a:xfrm>
            <a:off x="590843" y="3124464"/>
            <a:ext cx="2674620" cy="19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B4241-DCD1-6948-B721-769F8A845CC4}"/>
              </a:ext>
            </a:extLst>
          </p:cNvPr>
          <p:cNvSpPr/>
          <p:nvPr/>
        </p:nvSpPr>
        <p:spPr>
          <a:xfrm>
            <a:off x="249703" y="792966"/>
            <a:ext cx="10090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Section efficaces production des actinides mineurs, cycle du thorium, simulations numériques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6AA1CD-0304-8748-A5C5-F3593D86DC72}"/>
              </a:ext>
            </a:extLst>
          </p:cNvPr>
          <p:cNvSpPr txBox="1"/>
          <p:nvPr/>
        </p:nvSpPr>
        <p:spPr>
          <a:xfrm>
            <a:off x="365760" y="2024719"/>
            <a:ext cx="701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détecteurs neutrons, détecteurs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photovoltaiques</a:t>
            </a:r>
            <a:endParaRPr lang="fr-F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9852A-12F0-5448-8BCC-43A7F3B116BE}"/>
              </a:ext>
            </a:extLst>
          </p:cNvPr>
          <p:cNvSpPr txBox="1"/>
          <p:nvPr/>
        </p:nvSpPr>
        <p:spPr>
          <a:xfrm>
            <a:off x="838111" y="2755132"/>
            <a:ext cx="218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 des neutrons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966233-2140-334E-8584-A40E918ED437}"/>
              </a:ext>
            </a:extLst>
          </p:cNvPr>
          <p:cNvSpPr txBox="1"/>
          <p:nvPr/>
        </p:nvSpPr>
        <p:spPr>
          <a:xfrm>
            <a:off x="1357163" y="509725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DPR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F00D40-9741-8147-A4B2-CCDB294349BD}"/>
              </a:ext>
            </a:extLst>
          </p:cNvPr>
          <p:cNvSpPr txBox="1"/>
          <p:nvPr/>
        </p:nvSpPr>
        <p:spPr>
          <a:xfrm>
            <a:off x="590843" y="5571633"/>
            <a:ext cx="2559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Conception- construction</a:t>
            </a:r>
          </a:p>
          <a:p>
            <a:r>
              <a:rPr lang="fr-FR" dirty="0" err="1"/>
              <a:t>Commissioning</a:t>
            </a:r>
            <a:r>
              <a:rPr lang="fr-FR" dirty="0"/>
              <a:t> en cours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9AB617-E8B3-CD44-B5B7-2ECD92103E14}"/>
              </a:ext>
            </a:extLst>
          </p:cNvPr>
          <p:cNvSpPr txBox="1"/>
          <p:nvPr/>
        </p:nvSpPr>
        <p:spPr>
          <a:xfrm>
            <a:off x="4629445" y="2755132"/>
            <a:ext cx="188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 de la fission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DEC2E7-3D62-FD4E-9081-7F66D899D22C}"/>
              </a:ext>
            </a:extLst>
          </p:cNvPr>
          <p:cNvSpPr txBox="1"/>
          <p:nvPr/>
        </p:nvSpPr>
        <p:spPr>
          <a:xfrm>
            <a:off x="4887016" y="5057441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JAEA (Japon)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CA291D-BF9A-BC49-AD4A-A7F564A871AA}"/>
              </a:ext>
            </a:extLst>
          </p:cNvPr>
          <p:cNvSpPr txBox="1"/>
          <p:nvPr/>
        </p:nvSpPr>
        <p:spPr>
          <a:xfrm>
            <a:off x="4335628" y="5571633"/>
            <a:ext cx="2344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expérience</a:t>
            </a:r>
          </a:p>
          <a:p>
            <a:r>
              <a:rPr lang="fr-FR" dirty="0"/>
              <a:t>Analyses</a:t>
            </a:r>
          </a:p>
          <a:p>
            <a:r>
              <a:rPr lang="fr-FR" dirty="0"/>
              <a:t>Simulation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17B054F-A9AE-C04F-9F47-8EEABE24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28" y="3297301"/>
            <a:ext cx="3813637" cy="176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42F1BE2-5CDC-9345-A734-BAC5C0515AD1}"/>
              </a:ext>
            </a:extLst>
          </p:cNvPr>
          <p:cNvSpPr txBox="1"/>
          <p:nvPr/>
        </p:nvSpPr>
        <p:spPr>
          <a:xfrm>
            <a:off x="9439421" y="2755132"/>
            <a:ext cx="15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Projet DEMAIN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0FF1CB-9668-4142-A4C4-430974B73560}"/>
              </a:ext>
            </a:extLst>
          </p:cNvPr>
          <p:cNvGrpSpPr/>
          <p:nvPr/>
        </p:nvGrpSpPr>
        <p:grpSpPr>
          <a:xfrm>
            <a:off x="8596654" y="3243897"/>
            <a:ext cx="3051396" cy="2182496"/>
            <a:chOff x="465773" y="421236"/>
            <a:chExt cx="8121222" cy="608783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1C4B621-56FE-174C-ADBE-48FD1079A5FD}"/>
                </a:ext>
              </a:extLst>
            </p:cNvPr>
            <p:cNvSpPr/>
            <p:nvPr/>
          </p:nvSpPr>
          <p:spPr>
            <a:xfrm>
              <a:off x="1818262" y="692573"/>
              <a:ext cx="5472854" cy="54728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>
                <a:solidFill>
                  <a:schemeClr val="lt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1B09670-52DD-2C47-ADED-08C166604C06}"/>
                </a:ext>
              </a:extLst>
            </p:cNvPr>
            <p:cNvSpPr txBox="1"/>
            <p:nvPr/>
          </p:nvSpPr>
          <p:spPr>
            <a:xfrm>
              <a:off x="3351456" y="438142"/>
              <a:ext cx="1150864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Physique nucléaire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016B582-76D1-AD47-B2C9-7488EC63BE00}"/>
                </a:ext>
              </a:extLst>
            </p:cNvPr>
            <p:cNvSpPr txBox="1"/>
            <p:nvPr/>
          </p:nvSpPr>
          <p:spPr>
            <a:xfrm>
              <a:off x="2176958" y="955516"/>
              <a:ext cx="1030560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Physico</a:t>
              </a:r>
            </a:p>
            <a:p>
              <a:r>
                <a:rPr lang="fr-FR" sz="700" dirty="0"/>
                <a:t>- chimie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40A9488-68AD-9544-9D69-5D2A5EFF0907}"/>
                </a:ext>
              </a:extLst>
            </p:cNvPr>
            <p:cNvSpPr txBox="1"/>
            <p:nvPr/>
          </p:nvSpPr>
          <p:spPr>
            <a:xfrm>
              <a:off x="1587501" y="1719175"/>
              <a:ext cx="1050291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Chimie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687439D-E466-4D41-96EC-37CBC8E5CDDE}"/>
                </a:ext>
              </a:extLst>
            </p:cNvPr>
            <p:cNvSpPr txBox="1"/>
            <p:nvPr/>
          </p:nvSpPr>
          <p:spPr>
            <a:xfrm>
              <a:off x="4769709" y="514993"/>
              <a:ext cx="2006864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9933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Sciences Humaines et Sociales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8E2095D-AD9E-044C-BEA7-A09FCBBAC779}"/>
                </a:ext>
              </a:extLst>
            </p:cNvPr>
            <p:cNvSpPr txBox="1"/>
            <p:nvPr/>
          </p:nvSpPr>
          <p:spPr>
            <a:xfrm>
              <a:off x="4780690" y="5590564"/>
              <a:ext cx="1368516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Mécanique des fluides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E955386-5925-3F4A-906C-916E341258B3}"/>
                </a:ext>
              </a:extLst>
            </p:cNvPr>
            <p:cNvSpPr txBox="1"/>
            <p:nvPr/>
          </p:nvSpPr>
          <p:spPr>
            <a:xfrm>
              <a:off x="1068225" y="2387053"/>
              <a:ext cx="1358982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Matériaux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9EC6598-EA28-0744-8DD6-FB6216C53CCB}"/>
                </a:ext>
              </a:extLst>
            </p:cNvPr>
            <p:cNvSpPr txBox="1"/>
            <p:nvPr/>
          </p:nvSpPr>
          <p:spPr>
            <a:xfrm>
              <a:off x="2772448" y="5539646"/>
              <a:ext cx="1735727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Instrumentation &amp; Méthodes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9534444-38EE-F348-896C-F7DAAC7E490F}"/>
                </a:ext>
              </a:extLst>
            </p:cNvPr>
            <p:cNvSpPr txBox="1"/>
            <p:nvPr/>
          </p:nvSpPr>
          <p:spPr>
            <a:xfrm>
              <a:off x="6876933" y="3448698"/>
              <a:ext cx="1224121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Biologie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E06FD35-A9FC-A64C-84F3-55ACE67EC30F}"/>
                </a:ext>
              </a:extLst>
            </p:cNvPr>
            <p:cNvSpPr txBox="1"/>
            <p:nvPr/>
          </p:nvSpPr>
          <p:spPr>
            <a:xfrm>
              <a:off x="6039391" y="4988802"/>
              <a:ext cx="1604594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Remédiation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57428E9-B332-564A-B904-B8EA00F3F03D}"/>
                </a:ext>
              </a:extLst>
            </p:cNvPr>
            <p:cNvSpPr txBox="1"/>
            <p:nvPr/>
          </p:nvSpPr>
          <p:spPr>
            <a:xfrm>
              <a:off x="6157455" y="1452321"/>
              <a:ext cx="1344961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9933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Economie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76A9A12-B642-3545-B7C2-FF8DB9FEDB3E}"/>
                </a:ext>
              </a:extLst>
            </p:cNvPr>
            <p:cNvSpPr txBox="1"/>
            <p:nvPr/>
          </p:nvSpPr>
          <p:spPr>
            <a:xfrm>
              <a:off x="6721046" y="2099606"/>
              <a:ext cx="824264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9933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Droit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FC621B1-44C0-CC4B-B5AE-B199A91B37F1}"/>
                </a:ext>
              </a:extLst>
            </p:cNvPr>
            <p:cNvSpPr txBox="1"/>
            <p:nvPr/>
          </p:nvSpPr>
          <p:spPr>
            <a:xfrm>
              <a:off x="1407497" y="4788750"/>
              <a:ext cx="1421109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Robotique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7C8218C-7186-1441-823D-FD9B1898D770}"/>
                </a:ext>
              </a:extLst>
            </p:cNvPr>
            <p:cNvSpPr txBox="1"/>
            <p:nvPr/>
          </p:nvSpPr>
          <p:spPr>
            <a:xfrm>
              <a:off x="465773" y="3119906"/>
              <a:ext cx="1847505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Mathématiques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912A5BF-4AD4-7143-9259-6F9EFE1F1CCC}"/>
                </a:ext>
              </a:extLst>
            </p:cNvPr>
            <p:cNvSpPr txBox="1"/>
            <p:nvPr/>
          </p:nvSpPr>
          <p:spPr>
            <a:xfrm>
              <a:off x="737939" y="3996545"/>
              <a:ext cx="1660742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Informatique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0CC15A1-1F4B-B84D-B6AB-1FC49535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4" y="1113819"/>
              <a:ext cx="996384" cy="3263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185F1415-91A1-C248-B323-7449E6E4A2A2}"/>
                </a:ext>
              </a:extLst>
            </p:cNvPr>
            <p:cNvGrpSpPr/>
            <p:nvPr/>
          </p:nvGrpSpPr>
          <p:grpSpPr>
            <a:xfrm>
              <a:off x="2772000" y="1629001"/>
              <a:ext cx="3600000" cy="3600000"/>
              <a:chOff x="2772000" y="1629001"/>
              <a:chExt cx="3600000" cy="3600000"/>
            </a:xfrm>
          </p:grpSpPr>
          <p:sp>
            <p:nvSpPr>
              <p:cNvPr id="106" name="Arc plein 105">
                <a:extLst>
                  <a:ext uri="{FF2B5EF4-FFF2-40B4-BE49-F238E27FC236}">
                    <a16:creationId xmlns:a16="http://schemas.microsoft.com/office/drawing/2014/main" id="{EE48AF52-DC8D-2C4C-A405-10050D2D3F66}"/>
                  </a:ext>
                </a:extLst>
              </p:cNvPr>
              <p:cNvSpPr/>
              <p:nvPr/>
            </p:nvSpPr>
            <p:spPr>
              <a:xfrm>
                <a:off x="2772000" y="1629417"/>
                <a:ext cx="3600000" cy="3599167"/>
              </a:xfrm>
              <a:prstGeom prst="blockArc">
                <a:avLst>
                  <a:gd name="adj1" fmla="val 11909281"/>
                  <a:gd name="adj2" fmla="val 16165137"/>
                  <a:gd name="adj3" fmla="val 17558"/>
                </a:avLst>
              </a:prstGeom>
              <a:solidFill>
                <a:srgbClr val="FFC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E9669596-8598-A545-9545-24C74C2B6ECF}"/>
                  </a:ext>
                </a:extLst>
              </p:cNvPr>
              <p:cNvSpPr txBox="1"/>
              <p:nvPr/>
            </p:nvSpPr>
            <p:spPr>
              <a:xfrm rot="19283866">
                <a:off x="2937622" y="2104534"/>
                <a:ext cx="1509765" cy="408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800" dirty="0"/>
                  <a:t>Sciences dures</a:t>
                </a:r>
              </a:p>
            </p:txBody>
          </p:sp>
          <p:sp>
            <p:nvSpPr>
              <p:cNvPr id="108" name="Arc plein 107">
                <a:extLst>
                  <a:ext uri="{FF2B5EF4-FFF2-40B4-BE49-F238E27FC236}">
                    <a16:creationId xmlns:a16="http://schemas.microsoft.com/office/drawing/2014/main" id="{7277D89A-FEDA-0F41-A694-87FD2A17A349}"/>
                  </a:ext>
                </a:extLst>
              </p:cNvPr>
              <p:cNvSpPr/>
              <p:nvPr/>
            </p:nvSpPr>
            <p:spPr>
              <a:xfrm rot="4316458">
                <a:off x="2772000" y="1629417"/>
                <a:ext cx="3600000" cy="3599167"/>
              </a:xfrm>
              <a:prstGeom prst="blockArc">
                <a:avLst>
                  <a:gd name="adj1" fmla="val 11876155"/>
                  <a:gd name="adj2" fmla="val 16165137"/>
                  <a:gd name="adj3" fmla="val 17558"/>
                </a:avLst>
              </a:prstGeom>
              <a:solidFill>
                <a:srgbClr val="CC99FF"/>
              </a:solidFill>
              <a:ln w="38100">
                <a:solidFill>
                  <a:srgbClr val="99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Arc plein 108">
                <a:extLst>
                  <a:ext uri="{FF2B5EF4-FFF2-40B4-BE49-F238E27FC236}">
                    <a16:creationId xmlns:a16="http://schemas.microsoft.com/office/drawing/2014/main" id="{762B9E24-D179-1440-A4EC-0F45813D8593}"/>
                  </a:ext>
                </a:extLst>
              </p:cNvPr>
              <p:cNvSpPr/>
              <p:nvPr/>
            </p:nvSpPr>
            <p:spPr>
              <a:xfrm rot="8632419">
                <a:off x="2772000" y="1629417"/>
                <a:ext cx="3600000" cy="3599167"/>
              </a:xfrm>
              <a:prstGeom prst="blockArc">
                <a:avLst>
                  <a:gd name="adj1" fmla="val 11876155"/>
                  <a:gd name="adj2" fmla="val 16165137"/>
                  <a:gd name="adj3" fmla="val 17558"/>
                </a:avLst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Arc plein 109">
                <a:extLst>
                  <a:ext uri="{FF2B5EF4-FFF2-40B4-BE49-F238E27FC236}">
                    <a16:creationId xmlns:a16="http://schemas.microsoft.com/office/drawing/2014/main" id="{58BA11D7-939A-D249-9021-751AF78E31AB}"/>
                  </a:ext>
                </a:extLst>
              </p:cNvPr>
              <p:cNvSpPr/>
              <p:nvPr/>
            </p:nvSpPr>
            <p:spPr>
              <a:xfrm rot="12940777">
                <a:off x="2772000" y="1629417"/>
                <a:ext cx="3600000" cy="3599167"/>
              </a:xfrm>
              <a:prstGeom prst="blockArc">
                <a:avLst>
                  <a:gd name="adj1" fmla="val 11876155"/>
                  <a:gd name="adj2" fmla="val 16165137"/>
                  <a:gd name="adj3" fmla="val 17558"/>
                </a:avLst>
              </a:prstGeom>
              <a:solidFill>
                <a:srgbClr val="00B0F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Arc plein 110">
                <a:extLst>
                  <a:ext uri="{FF2B5EF4-FFF2-40B4-BE49-F238E27FC236}">
                    <a16:creationId xmlns:a16="http://schemas.microsoft.com/office/drawing/2014/main" id="{86365623-B112-DF46-B083-D7FA855493FB}"/>
                  </a:ext>
                </a:extLst>
              </p:cNvPr>
              <p:cNvSpPr/>
              <p:nvPr/>
            </p:nvSpPr>
            <p:spPr>
              <a:xfrm rot="17271442">
                <a:off x="2772000" y="1629417"/>
                <a:ext cx="3600000" cy="3599167"/>
              </a:xfrm>
              <a:prstGeom prst="blockArc">
                <a:avLst>
                  <a:gd name="adj1" fmla="val 11910831"/>
                  <a:gd name="adj2" fmla="val 16165137"/>
                  <a:gd name="adj3" fmla="val 17558"/>
                </a:avLst>
              </a:prstGeom>
              <a:solidFill>
                <a:srgbClr val="FFFFCC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CBD5E0D0-BD34-DA4F-9369-1E7653C52AB3}"/>
                  </a:ext>
                </a:extLst>
              </p:cNvPr>
              <p:cNvSpPr txBox="1"/>
              <p:nvPr/>
            </p:nvSpPr>
            <p:spPr>
              <a:xfrm rot="4087082">
                <a:off x="2540452" y="3597378"/>
                <a:ext cx="1394374" cy="641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800" dirty="0"/>
                  <a:t>Informatique</a:t>
                </a:r>
              </a:p>
              <a:p>
                <a:pPr algn="ctr"/>
                <a:r>
                  <a:rPr lang="fr-FR" sz="800" dirty="0"/>
                  <a:t>&amp; Robotique</a:t>
                </a:r>
              </a:p>
            </p:txBody>
          </p:sp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48D0E54B-619B-5D40-A5A3-7B050A202413}"/>
                  </a:ext>
                </a:extLst>
              </p:cNvPr>
              <p:cNvSpPr txBox="1"/>
              <p:nvPr/>
            </p:nvSpPr>
            <p:spPr>
              <a:xfrm>
                <a:off x="3762455" y="4576662"/>
                <a:ext cx="1640335" cy="641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800" dirty="0"/>
                  <a:t>Instrumentation</a:t>
                </a:r>
              </a:p>
              <a:p>
                <a:pPr algn="ctr"/>
                <a:r>
                  <a:rPr lang="fr-FR" sz="800" dirty="0"/>
                  <a:t>&amp; Applications</a:t>
                </a:r>
              </a:p>
            </p:txBody>
          </p:sp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3D7CAADA-668A-F547-BD1E-23F618F8FE5C}"/>
                  </a:ext>
                </a:extLst>
              </p:cNvPr>
              <p:cNvSpPr txBox="1"/>
              <p:nvPr/>
            </p:nvSpPr>
            <p:spPr>
              <a:xfrm rot="17444503">
                <a:off x="5121037" y="3562542"/>
                <a:ext cx="1573531" cy="641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800" dirty="0"/>
                  <a:t>Environnement</a:t>
                </a:r>
              </a:p>
              <a:p>
                <a:pPr algn="ctr"/>
                <a:r>
                  <a:rPr lang="fr-FR" sz="800" dirty="0"/>
                  <a:t>&amp; Santé</a:t>
                </a: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753B9339-5736-C647-96E0-C28EDF115B76}"/>
                  </a:ext>
                </a:extLst>
              </p:cNvPr>
              <p:cNvSpPr txBox="1"/>
              <p:nvPr/>
            </p:nvSpPr>
            <p:spPr>
              <a:xfrm rot="2135369">
                <a:off x="4483179" y="1971064"/>
                <a:ext cx="1858965" cy="641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800" dirty="0"/>
                  <a:t>Sciences Humaines</a:t>
                </a:r>
              </a:p>
              <a:p>
                <a:pPr algn="ctr"/>
                <a:r>
                  <a:rPr lang="fr-FR" sz="800" dirty="0"/>
                  <a:t>et Sociales</a:t>
                </a:r>
              </a:p>
            </p:txBody>
          </p: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1D617B1-DAF8-6143-AE05-40C96A81629B}"/>
                </a:ext>
              </a:extLst>
            </p:cNvPr>
            <p:cNvSpPr txBox="1"/>
            <p:nvPr/>
          </p:nvSpPr>
          <p:spPr>
            <a:xfrm>
              <a:off x="6767753" y="2810128"/>
              <a:ext cx="1819242" cy="408110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800" dirty="0"/>
                <a:t>Santé publique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AAF5C2A-C69C-0F49-B8F5-3237604CD44A}"/>
                </a:ext>
              </a:extLst>
            </p:cNvPr>
            <p:cNvSpPr txBox="1"/>
            <p:nvPr/>
          </p:nvSpPr>
          <p:spPr>
            <a:xfrm>
              <a:off x="6646843" y="4116081"/>
              <a:ext cx="1257917" cy="583014"/>
            </a:xfrm>
            <a:prstGeom prst="rect">
              <a:avLst/>
            </a:prstGeom>
            <a:solidFill>
              <a:srgbClr val="FFFEF7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002060"/>
                  </a:solidFill>
                </a:defRPr>
              </a:lvl1pPr>
            </a:lstStyle>
            <a:p>
              <a:r>
                <a:rPr lang="fr-FR" sz="700" dirty="0"/>
                <a:t>Mesures &amp; Pollution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5A3A7CDD-2175-3045-8925-646715B06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809" y="727790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5CFC2244-8D57-8F47-8D4C-BE0660A89CA8}"/>
                </a:ext>
              </a:extLst>
            </p:cNvPr>
            <p:cNvGrpSpPr/>
            <p:nvPr/>
          </p:nvGrpSpPr>
          <p:grpSpPr>
            <a:xfrm>
              <a:off x="1756624" y="876975"/>
              <a:ext cx="491771" cy="380046"/>
              <a:chOff x="725425" y="488021"/>
              <a:chExt cx="762000" cy="58888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123D476-EA3F-9848-9537-C5FA5F431526}"/>
                  </a:ext>
                </a:extLst>
              </p:cNvPr>
              <p:cNvSpPr/>
              <p:nvPr/>
            </p:nvSpPr>
            <p:spPr>
              <a:xfrm>
                <a:off x="725425" y="489854"/>
                <a:ext cx="762000" cy="585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105" name="Image 104">
                <a:extLst>
                  <a:ext uri="{FF2B5EF4-FFF2-40B4-BE49-F238E27FC236}">
                    <a16:creationId xmlns:a16="http://schemas.microsoft.com/office/drawing/2014/main" id="{563A2259-8ABE-A848-B7FE-9B718488F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30" y="488021"/>
                <a:ext cx="741991" cy="588882"/>
              </a:xfrm>
              <a:prstGeom prst="rect">
                <a:avLst/>
              </a:prstGeom>
              <a:ln w="12700">
                <a:noFill/>
              </a:ln>
            </p:spPr>
          </p:pic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293DDB2E-719D-D646-BD2A-3BB6EBD234C9}"/>
                </a:ext>
              </a:extLst>
            </p:cNvPr>
            <p:cNvGrpSpPr/>
            <p:nvPr/>
          </p:nvGrpSpPr>
          <p:grpSpPr>
            <a:xfrm>
              <a:off x="1343414" y="1470739"/>
              <a:ext cx="710279" cy="330046"/>
              <a:chOff x="552918" y="869396"/>
              <a:chExt cx="881819" cy="40975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66B3976-2902-9947-B0D9-395966228C4B}"/>
                  </a:ext>
                </a:extLst>
              </p:cNvPr>
              <p:cNvSpPr/>
              <p:nvPr/>
            </p:nvSpPr>
            <p:spPr>
              <a:xfrm>
                <a:off x="552918" y="869396"/>
                <a:ext cx="881819" cy="409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4CA04F16-19F9-C64F-978D-1DF0EF198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029" y="877239"/>
                <a:ext cx="841596" cy="39407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088F9345-6406-EE4F-81D0-140F1BE97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849" y="1775440"/>
              <a:ext cx="725830" cy="35851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5AE4C755-4B85-3C4E-B13B-FBAEAFB06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32" y="2217164"/>
              <a:ext cx="926707" cy="2521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A913BAB-C22B-6040-8819-0999B21F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37" y="2726333"/>
              <a:ext cx="876875" cy="3069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F942C8FE-0337-7944-B284-C1CD5D5929A4}"/>
                </a:ext>
              </a:extLst>
            </p:cNvPr>
            <p:cNvGrpSpPr/>
            <p:nvPr/>
          </p:nvGrpSpPr>
          <p:grpSpPr>
            <a:xfrm>
              <a:off x="2387052" y="2321488"/>
              <a:ext cx="394995" cy="509486"/>
              <a:chOff x="635094" y="4314701"/>
              <a:chExt cx="549022" cy="70815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CCDA034-E97A-BB49-88B2-3DDE153CF16F}"/>
                  </a:ext>
                </a:extLst>
              </p:cNvPr>
              <p:cNvSpPr/>
              <p:nvPr/>
            </p:nvSpPr>
            <p:spPr>
              <a:xfrm>
                <a:off x="635094" y="4315403"/>
                <a:ext cx="549022" cy="70675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4571D1F5-E06F-6440-B584-EC7C80B7A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094" y="4314701"/>
                <a:ext cx="549022" cy="708159"/>
              </a:xfrm>
              <a:prstGeom prst="rect">
                <a:avLst/>
              </a:prstGeom>
              <a:ln w="12700">
                <a:noFill/>
              </a:ln>
            </p:spPr>
          </p:pic>
        </p:grp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C8CC0377-DD6A-BD4B-A85F-F4E77CCA2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836" y="1044870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7AFCB58B-2A6F-5349-A362-BDB50FED0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790" y="2200717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1477ACB5-F4A1-BC4E-8C65-26EC70F2E914}"/>
                </a:ext>
              </a:extLst>
            </p:cNvPr>
            <p:cNvGrpSpPr/>
            <p:nvPr/>
          </p:nvGrpSpPr>
          <p:grpSpPr>
            <a:xfrm>
              <a:off x="2469285" y="1773669"/>
              <a:ext cx="491771" cy="380046"/>
              <a:chOff x="725425" y="488021"/>
              <a:chExt cx="762000" cy="588882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EDD8133-C337-5547-B309-BCB5A7C13B37}"/>
                  </a:ext>
                </a:extLst>
              </p:cNvPr>
              <p:cNvSpPr/>
              <p:nvPr/>
            </p:nvSpPr>
            <p:spPr>
              <a:xfrm>
                <a:off x="725425" y="489854"/>
                <a:ext cx="762000" cy="585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611DECBF-8FD5-0345-9E5A-042C6B934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30" y="488021"/>
                <a:ext cx="741991" cy="588882"/>
              </a:xfrm>
              <a:prstGeom prst="rect">
                <a:avLst/>
              </a:prstGeom>
              <a:ln w="12700">
                <a:noFill/>
              </a:ln>
            </p:spPr>
          </p:pic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23964B18-315F-C840-8888-E4B348810C20}"/>
                </a:ext>
              </a:extLst>
            </p:cNvPr>
            <p:cNvGrpSpPr/>
            <p:nvPr/>
          </p:nvGrpSpPr>
          <p:grpSpPr>
            <a:xfrm>
              <a:off x="647341" y="2487974"/>
              <a:ext cx="491771" cy="380046"/>
              <a:chOff x="725425" y="488021"/>
              <a:chExt cx="762000" cy="588882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3A507F3-30C5-B34C-9B50-13321A44EE69}"/>
                  </a:ext>
                </a:extLst>
              </p:cNvPr>
              <p:cNvSpPr/>
              <p:nvPr/>
            </p:nvSpPr>
            <p:spPr>
              <a:xfrm>
                <a:off x="725425" y="489854"/>
                <a:ext cx="762000" cy="585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A4E28D77-6FF5-1A46-B2B7-703211B66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30" y="488021"/>
                <a:ext cx="741991" cy="588882"/>
              </a:xfrm>
              <a:prstGeom prst="rect">
                <a:avLst/>
              </a:prstGeom>
              <a:ln w="12700">
                <a:noFill/>
              </a:ln>
            </p:spPr>
          </p:pic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B2219B8-C078-F340-8F26-00592D0FF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6" y="2758324"/>
              <a:ext cx="717883" cy="2791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6EE9DE29-EDD7-7B4F-A977-E8C96191E345}"/>
                </a:ext>
              </a:extLst>
            </p:cNvPr>
            <p:cNvGrpSpPr/>
            <p:nvPr/>
          </p:nvGrpSpPr>
          <p:grpSpPr>
            <a:xfrm>
              <a:off x="6519628" y="3383756"/>
              <a:ext cx="452201" cy="454851"/>
              <a:chOff x="2342657" y="5704632"/>
              <a:chExt cx="575450" cy="578822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B51D9A6-D226-7041-B8C5-A0C960A0E1D6}"/>
                  </a:ext>
                </a:extLst>
              </p:cNvPr>
              <p:cNvSpPr/>
              <p:nvPr/>
            </p:nvSpPr>
            <p:spPr>
              <a:xfrm>
                <a:off x="2342657" y="5704632"/>
                <a:ext cx="575450" cy="57882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id="{BA8E742A-FF75-864F-94DD-6ECB83895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200" y="5706266"/>
                <a:ext cx="574364" cy="575554"/>
              </a:xfrm>
              <a:prstGeom prst="rect">
                <a:avLst/>
              </a:prstGeom>
              <a:ln w="6350">
                <a:noFill/>
              </a:ln>
            </p:spPr>
          </p:pic>
        </p:grp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52608792-A203-804D-A872-90A1E6E8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410" y="2464224"/>
              <a:ext cx="626627" cy="36830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5EA2D33-BED5-9A49-990F-E372D8EC7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212" y="3284591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C8720D9D-1B43-2D42-90DC-B85D085F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492" y="4541392"/>
              <a:ext cx="669620" cy="3276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89E55041-C46C-144C-96D1-5289D91D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132" y="3940752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A9431B3C-6380-D248-BE5E-C81C3B4F09A8}"/>
                </a:ext>
              </a:extLst>
            </p:cNvPr>
            <p:cNvGrpSpPr/>
            <p:nvPr/>
          </p:nvGrpSpPr>
          <p:grpSpPr>
            <a:xfrm>
              <a:off x="7803217" y="4010853"/>
              <a:ext cx="452201" cy="454851"/>
              <a:chOff x="2342657" y="5704632"/>
              <a:chExt cx="575450" cy="578822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8E6E8B3-028B-5E4D-B032-E50F88C49007}"/>
                  </a:ext>
                </a:extLst>
              </p:cNvPr>
              <p:cNvSpPr/>
              <p:nvPr/>
            </p:nvSpPr>
            <p:spPr>
              <a:xfrm>
                <a:off x="2342657" y="5704632"/>
                <a:ext cx="575450" cy="57882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783E6BF0-C95F-9149-A72E-65CE72C34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200" y="5706266"/>
                <a:ext cx="574364" cy="575554"/>
              </a:xfrm>
              <a:prstGeom prst="rect">
                <a:avLst/>
              </a:prstGeom>
              <a:ln w="6350">
                <a:noFill/>
              </a:ln>
            </p:spPr>
          </p:pic>
        </p:grp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98518EF5-E518-8E4E-A504-5A37861C0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546" y="5358596"/>
              <a:ext cx="876875" cy="3069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731E2339-5D22-8542-A36F-78E9C2F34A62}"/>
                </a:ext>
              </a:extLst>
            </p:cNvPr>
            <p:cNvGrpSpPr/>
            <p:nvPr/>
          </p:nvGrpSpPr>
          <p:grpSpPr>
            <a:xfrm>
              <a:off x="7567684" y="5086079"/>
              <a:ext cx="452201" cy="454851"/>
              <a:chOff x="2342657" y="5704632"/>
              <a:chExt cx="575450" cy="57882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AAB11A0-C165-7B44-8464-EAA54DBB1708}"/>
                  </a:ext>
                </a:extLst>
              </p:cNvPr>
              <p:cNvSpPr/>
              <p:nvPr/>
            </p:nvSpPr>
            <p:spPr>
              <a:xfrm>
                <a:off x="2342657" y="5704632"/>
                <a:ext cx="575450" cy="57882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4C176E48-D1DF-D548-BE93-A9F460BD5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200" y="5706266"/>
                <a:ext cx="574364" cy="575554"/>
              </a:xfrm>
              <a:prstGeom prst="rect">
                <a:avLst/>
              </a:prstGeom>
              <a:ln w="6350">
                <a:noFill/>
              </a:ln>
            </p:spPr>
          </p:pic>
        </p:grp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75DAE748-AA4F-0744-B726-625BA44D9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217" y="4864006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90B8F44-AFF2-3C4D-BC7E-3AF8ACC33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6" y="5256153"/>
              <a:ext cx="746220" cy="3465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E7B06686-2AEE-0A4D-BCA4-46A19A74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37" y="6166522"/>
              <a:ext cx="876875" cy="3069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CABDAF93-471E-9F4C-A425-C1A3B3BD3050}"/>
                </a:ext>
              </a:extLst>
            </p:cNvPr>
            <p:cNvGrpSpPr/>
            <p:nvPr/>
          </p:nvGrpSpPr>
          <p:grpSpPr>
            <a:xfrm>
              <a:off x="3797423" y="6129028"/>
              <a:ext cx="491771" cy="380046"/>
              <a:chOff x="725425" y="488021"/>
              <a:chExt cx="762000" cy="588882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48331F9-E04F-D44D-8B82-E7DF459679E4}"/>
                  </a:ext>
                </a:extLst>
              </p:cNvPr>
              <p:cNvSpPr/>
              <p:nvPr/>
            </p:nvSpPr>
            <p:spPr>
              <a:xfrm>
                <a:off x="725425" y="489854"/>
                <a:ext cx="762000" cy="585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89" name="Image 88">
                <a:extLst>
                  <a:ext uri="{FF2B5EF4-FFF2-40B4-BE49-F238E27FC236}">
                    <a16:creationId xmlns:a16="http://schemas.microsoft.com/office/drawing/2014/main" id="{B7222494-FC9C-1542-8EB0-E22892E63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30" y="488021"/>
                <a:ext cx="741991" cy="588882"/>
              </a:xfrm>
              <a:prstGeom prst="rect">
                <a:avLst/>
              </a:prstGeom>
              <a:ln w="12700">
                <a:noFill/>
              </a:ln>
            </p:spPr>
          </p:pic>
        </p:grpSp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3FACA336-3C95-D34F-BDDE-EB45BA11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653" y="5383024"/>
              <a:ext cx="724106" cy="247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C60B17F-5CB9-E642-8CFA-B309F764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083" y="6182617"/>
              <a:ext cx="717883" cy="27917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2CB3DE-1B6B-2444-A6AD-C04101C4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017" y="6214948"/>
              <a:ext cx="926707" cy="2521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E0894E4A-3763-5340-B698-53BE0B9A337F}"/>
                </a:ext>
              </a:extLst>
            </p:cNvPr>
            <p:cNvGrpSpPr/>
            <p:nvPr/>
          </p:nvGrpSpPr>
          <p:grpSpPr>
            <a:xfrm>
              <a:off x="6037132" y="5707591"/>
              <a:ext cx="491771" cy="380046"/>
              <a:chOff x="725425" y="488021"/>
              <a:chExt cx="762000" cy="588882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49EB2A1-199D-1341-A3FA-708DCF2C18C5}"/>
                  </a:ext>
                </a:extLst>
              </p:cNvPr>
              <p:cNvSpPr/>
              <p:nvPr/>
            </p:nvSpPr>
            <p:spPr>
              <a:xfrm>
                <a:off x="725425" y="489854"/>
                <a:ext cx="762000" cy="585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957647AB-FE72-9F43-959C-3BB2E061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30" y="488021"/>
                <a:ext cx="741991" cy="588882"/>
              </a:xfrm>
              <a:prstGeom prst="rect">
                <a:avLst/>
              </a:prstGeom>
              <a:ln w="12700">
                <a:noFill/>
              </a:ln>
            </p:spPr>
          </p:pic>
        </p:grp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536C2387-BC33-D54C-A72F-4E280A3F1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877" y="5329977"/>
              <a:ext cx="876875" cy="3069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D4F61712-5B99-1844-A402-BA915A639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635" y="5140214"/>
              <a:ext cx="746220" cy="3465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858E0B99-98CA-7F42-BDE5-FC1E4EE7C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07" y="4900461"/>
              <a:ext cx="571131" cy="3712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68C2B39A-709E-9742-9A60-1BB8CF486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49" y="4333985"/>
              <a:ext cx="571131" cy="3712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BEA25D9-729A-D64D-A9AF-B0C141F31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67" y="3470313"/>
              <a:ext cx="649527" cy="4122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6E2C81B-2D91-3947-968A-D957D067A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9338" y="2104093"/>
              <a:ext cx="775654" cy="2829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0FFB5EC9-1DBA-F64D-A66D-C0F17254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300" y="1940620"/>
              <a:ext cx="720696" cy="2522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054B7B3B-BCF8-0245-A243-25E2A2711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400"/>
            <a:stretch/>
          </p:blipFill>
          <p:spPr>
            <a:xfrm>
              <a:off x="7392670" y="1542735"/>
              <a:ext cx="645078" cy="36066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86268073-E70A-E64F-886D-964286B6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306" y="421236"/>
              <a:ext cx="496534" cy="5533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7E39FD55-72B4-CA4A-8317-32BD06FB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891" y="2421976"/>
              <a:ext cx="787154" cy="2755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3A1DEEB5-75BD-3B48-98EF-755784F0C21F}"/>
                </a:ext>
              </a:extLst>
            </p:cNvPr>
            <p:cNvGrpSpPr/>
            <p:nvPr/>
          </p:nvGrpSpPr>
          <p:grpSpPr>
            <a:xfrm>
              <a:off x="6100793" y="1077707"/>
              <a:ext cx="928627" cy="305936"/>
              <a:chOff x="6155109" y="1058197"/>
              <a:chExt cx="928627" cy="305936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69EAD5E-10DF-B84B-8A24-02962ACF9756}"/>
                  </a:ext>
                </a:extLst>
              </p:cNvPr>
              <p:cNvSpPr/>
              <p:nvPr/>
            </p:nvSpPr>
            <p:spPr>
              <a:xfrm>
                <a:off x="6155109" y="1058197"/>
                <a:ext cx="928627" cy="3059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700"/>
              </a:p>
            </p:txBody>
          </p:sp>
          <p:pic>
            <p:nvPicPr>
              <p:cNvPr id="85" name="Image 84">
                <a:extLst>
                  <a:ext uri="{FF2B5EF4-FFF2-40B4-BE49-F238E27FC236}">
                    <a16:creationId xmlns:a16="http://schemas.microsoft.com/office/drawing/2014/main" id="{3602C8FB-584B-DC49-9228-091876E41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1989" y="1067206"/>
                <a:ext cx="913746" cy="291891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69869545-5DA5-DB40-8D31-8997913123DA}"/>
                </a:ext>
              </a:extLst>
            </p:cNvPr>
            <p:cNvSpPr txBox="1"/>
            <p:nvPr/>
          </p:nvSpPr>
          <p:spPr>
            <a:xfrm>
              <a:off x="3734467" y="3011953"/>
              <a:ext cx="1694119" cy="8394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fr-FR" sz="900" dirty="0">
                  <a:solidFill>
                    <a:srgbClr val="0070C0"/>
                  </a:solidFill>
                </a:rPr>
                <a:t>Synergies possibles entre laboratoires</a:t>
              </a:r>
              <a:endParaRPr lang="fr-FR" sz="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0BE2100-D139-CC40-9ED9-0B2FDD2AB6B1}"/>
              </a:ext>
            </a:extLst>
          </p:cNvPr>
          <p:cNvSpPr txBox="1"/>
          <p:nvPr/>
        </p:nvSpPr>
        <p:spPr>
          <a:xfrm>
            <a:off x="8079599" y="5585392"/>
            <a:ext cx="390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Démantèlement Installations nucléaires</a:t>
            </a:r>
          </a:p>
          <a:p>
            <a:r>
              <a:rPr lang="fr-FR" dirty="0"/>
              <a:t>Portage projet 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CBF98BB6-C398-2E40-9F9E-205EAA5E2278}"/>
              </a:ext>
            </a:extLst>
          </p:cNvPr>
          <p:cNvSpPr txBox="1"/>
          <p:nvPr/>
        </p:nvSpPr>
        <p:spPr>
          <a:xfrm>
            <a:off x="2329068" y="98014"/>
            <a:ext cx="9521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Nucléaire : Groupe  ACEN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(Aval du Cycle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Electro-Nucléaire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5045B020-B23B-5345-894C-468812CCB8F4}"/>
              </a:ext>
            </a:extLst>
          </p:cNvPr>
          <p:cNvCxnSpPr>
            <a:cxnSpLocks/>
          </p:cNvCxnSpPr>
          <p:nvPr/>
        </p:nvCxnSpPr>
        <p:spPr bwMode="auto">
          <a:xfrm>
            <a:off x="2325680" y="682789"/>
            <a:ext cx="9524649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9" name="Image 118">
            <a:extLst>
              <a:ext uri="{FF2B5EF4-FFF2-40B4-BE49-F238E27FC236}">
                <a16:creationId xmlns:a16="http://schemas.microsoft.com/office/drawing/2014/main" id="{03D068BD-53B2-D941-B5D8-AF3CFE40E3D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6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ésultat de recherche d'images pour &quot;theorie nucléaire structure nucleaire&quot;">
            <a:extLst>
              <a:ext uri="{FF2B5EF4-FFF2-40B4-BE49-F238E27FC236}">
                <a16:creationId xmlns:a16="http://schemas.microsoft.com/office/drawing/2014/main" id="{283DE36D-EF70-684A-9A54-3903E522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6" y="3970706"/>
            <a:ext cx="3155070" cy="243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7DD3C-C497-0C4D-A201-AC69BC6292F3}"/>
              </a:ext>
            </a:extLst>
          </p:cNvPr>
          <p:cNvSpPr/>
          <p:nvPr/>
        </p:nvSpPr>
        <p:spPr>
          <a:xfrm>
            <a:off x="379484" y="2487959"/>
            <a:ext cx="11422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3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 </a:t>
            </a:r>
            <a:r>
              <a:rPr lang="fr-FR" i="1" dirty="0">
                <a:latin typeface="Arial"/>
                <a:cs typeface="Arial"/>
              </a:rPr>
              <a:t>J.C. </a:t>
            </a:r>
            <a:r>
              <a:rPr lang="fr-FR" i="1" dirty="0" err="1">
                <a:latin typeface="Arial"/>
                <a:cs typeface="Arial"/>
              </a:rPr>
              <a:t>Caillon</a:t>
            </a:r>
            <a:r>
              <a:rPr lang="fr-FR" i="1" dirty="0">
                <a:latin typeface="Arial"/>
                <a:cs typeface="Arial"/>
              </a:rPr>
              <a:t> (UB), </a:t>
            </a:r>
            <a:r>
              <a:rPr lang="fr-FR" i="1" u="sng" dirty="0">
                <a:latin typeface="Arial"/>
                <a:cs typeface="Arial"/>
              </a:rPr>
              <a:t>L. Bonneau</a:t>
            </a:r>
            <a:r>
              <a:rPr lang="fr-FR" i="1" dirty="0">
                <a:latin typeface="Arial"/>
                <a:cs typeface="Arial"/>
              </a:rPr>
              <a:t> (UB), N. </a:t>
            </a:r>
            <a:r>
              <a:rPr lang="fr-FR" i="1" dirty="0" err="1">
                <a:latin typeface="Arial"/>
                <a:cs typeface="Arial"/>
              </a:rPr>
              <a:t>Simirova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sz="1600" b="1" dirty="0">
                <a:latin typeface="Arial"/>
                <a:cs typeface="Arial"/>
              </a:rPr>
              <a:t>1 </a:t>
            </a:r>
            <a:r>
              <a:rPr lang="fr-FR" sz="1600" b="1" dirty="0" err="1">
                <a:latin typeface="Arial"/>
                <a:cs typeface="Arial"/>
              </a:rPr>
              <a:t>Emerite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i="1" dirty="0">
                <a:latin typeface="Arial"/>
                <a:cs typeface="Arial"/>
              </a:rPr>
              <a:t>P. Quentin (UB)</a:t>
            </a:r>
          </a:p>
          <a:p>
            <a:r>
              <a:rPr lang="fr-FR" sz="1600" b="1" dirty="0">
                <a:latin typeface="Arial"/>
                <a:cs typeface="Arial"/>
              </a:rPr>
              <a:t> 1 bénévole : </a:t>
            </a:r>
            <a:r>
              <a:rPr lang="fr-FR" i="1" dirty="0">
                <a:latin typeface="Arial"/>
                <a:cs typeface="Arial"/>
              </a:rPr>
              <a:t>N. </a:t>
            </a:r>
            <a:r>
              <a:rPr lang="fr-FR" i="1" dirty="0" err="1">
                <a:latin typeface="Arial"/>
                <a:cs typeface="Arial"/>
              </a:rPr>
              <a:t>Carjan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sz="1600" b="1" dirty="0">
                <a:latin typeface="Arial"/>
                <a:cs typeface="Arial"/>
              </a:rPr>
              <a:t>2 doctorants</a:t>
            </a:r>
            <a:r>
              <a:rPr lang="fr-FR" sz="1600" b="1" i="1" dirty="0">
                <a:latin typeface="Arial"/>
                <a:cs typeface="Arial"/>
              </a:rPr>
              <a:t> : </a:t>
            </a:r>
            <a:r>
              <a:rPr lang="fr-FR" i="1" dirty="0">
                <a:latin typeface="Arial"/>
                <a:cs typeface="Arial"/>
              </a:rPr>
              <a:t> N. </a:t>
            </a:r>
            <a:r>
              <a:rPr lang="fr-FR" i="1" dirty="0" err="1">
                <a:latin typeface="Arial"/>
                <a:cs typeface="Arial"/>
              </a:rPr>
              <a:t>Kontowicz</a:t>
            </a:r>
            <a:r>
              <a:rPr lang="fr-FR" i="1" dirty="0">
                <a:latin typeface="Arial"/>
                <a:cs typeface="Arial"/>
              </a:rPr>
              <a:t>, L. </a:t>
            </a:r>
            <a:r>
              <a:rPr lang="fr-FR" i="1" dirty="0" err="1">
                <a:latin typeface="Arial"/>
                <a:cs typeface="Arial"/>
              </a:rPr>
              <a:t>Zhen</a:t>
            </a:r>
            <a:endParaRPr lang="fr-FR" i="1" dirty="0"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14656-7FBC-F343-A60B-5DF333D20572}"/>
              </a:ext>
            </a:extLst>
          </p:cNvPr>
          <p:cNvSpPr/>
          <p:nvPr/>
        </p:nvSpPr>
        <p:spPr>
          <a:xfrm>
            <a:off x="590841" y="814857"/>
            <a:ext cx="106492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2"/>
                </a:solidFill>
              </a:rPr>
              <a:t> Structure nucléaire et astrophysique nucléa</a:t>
            </a:r>
            <a:r>
              <a:rPr lang="fr-FR" dirty="0">
                <a:solidFill>
                  <a:schemeClr val="accent2"/>
                </a:solidFill>
              </a:rPr>
              <a:t>ire :</a:t>
            </a:r>
          </a:p>
          <a:p>
            <a:pPr marL="285750" indent="-285750">
              <a:buFontTx/>
              <a:buChar char="-"/>
              <a:defRPr/>
            </a:pPr>
            <a:r>
              <a:rPr lang="fr-FR" b="1" dirty="0">
                <a:solidFill>
                  <a:schemeClr val="accent2"/>
                </a:solidFill>
              </a:rPr>
              <a:t>Utilisation potentiels </a:t>
            </a:r>
            <a:r>
              <a:rPr lang="fr-FR" b="1" dirty="0" err="1">
                <a:solidFill>
                  <a:schemeClr val="accent2"/>
                </a:solidFill>
              </a:rPr>
              <a:t>internucléons</a:t>
            </a:r>
            <a:r>
              <a:rPr lang="fr-FR" b="1" dirty="0">
                <a:solidFill>
                  <a:schemeClr val="accent2"/>
                </a:solidFill>
              </a:rPr>
              <a:t> dans approches de champ moyen et</a:t>
            </a:r>
          </a:p>
          <a:p>
            <a:pPr>
              <a:defRPr/>
            </a:pPr>
            <a:r>
              <a:rPr lang="fr-FR" b="1" dirty="0">
                <a:solidFill>
                  <a:schemeClr val="accent2"/>
                </a:solidFill>
              </a:rPr>
              <a:t>     de modèle en couches</a:t>
            </a:r>
          </a:p>
          <a:p>
            <a:pPr>
              <a:defRPr/>
            </a:pPr>
            <a:r>
              <a:rPr lang="fr-FR" b="1" dirty="0">
                <a:solidFill>
                  <a:schemeClr val="accent2"/>
                </a:solidFill>
              </a:rPr>
              <a:t>-    Réactions de capture de proton radiative</a:t>
            </a:r>
          </a:p>
          <a:p>
            <a:pPr marL="285750" indent="-285750">
              <a:buFontTx/>
              <a:buChar char="-"/>
              <a:defRPr/>
            </a:pPr>
            <a:r>
              <a:rPr lang="fr-FR" b="1" dirty="0">
                <a:solidFill>
                  <a:schemeClr val="accent2"/>
                </a:solidFill>
              </a:rPr>
              <a:t>Etudes de la brisure d’isospin et des interactions fondamentales dans les   noyaux lourds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2AB88-CE57-4C47-BAC3-CFCA15C374DF}"/>
              </a:ext>
            </a:extLst>
          </p:cNvPr>
          <p:cNvSpPr/>
          <p:nvPr/>
        </p:nvSpPr>
        <p:spPr>
          <a:xfrm>
            <a:off x="5031544" y="431254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Modèles de structure nucléaire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Modèle de structure du nucléon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Interaction nucléon-nucléon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Phénomènes collectifs et individuels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Processus électromagnétiques et faibles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Réactions d’intérêt astrophysique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86F765-9920-5A4E-A568-B05457E0D979}"/>
              </a:ext>
            </a:extLst>
          </p:cNvPr>
          <p:cNvSpPr txBox="1"/>
          <p:nvPr/>
        </p:nvSpPr>
        <p:spPr>
          <a:xfrm>
            <a:off x="2874500" y="46929"/>
            <a:ext cx="5775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Nucléaire : Groupe THEORIE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1345156-82FD-AE48-837F-DC456DB5C311}"/>
              </a:ext>
            </a:extLst>
          </p:cNvPr>
          <p:cNvCxnSpPr>
            <a:cxnSpLocks/>
          </p:cNvCxnSpPr>
          <p:nvPr/>
        </p:nvCxnSpPr>
        <p:spPr bwMode="auto">
          <a:xfrm>
            <a:off x="2753468" y="631704"/>
            <a:ext cx="5896203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BB47E627-BDBA-F347-A78C-0E0FC3D8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F3885A-4C10-144A-9D30-5C4C502A2EDB}"/>
              </a:ext>
            </a:extLst>
          </p:cNvPr>
          <p:cNvSpPr/>
          <p:nvPr/>
        </p:nvSpPr>
        <p:spPr>
          <a:xfrm>
            <a:off x="287911" y="1717637"/>
            <a:ext cx="9593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rial"/>
                <a:cs typeface="Arial"/>
              </a:rPr>
              <a:t>3</a:t>
            </a:r>
            <a:r>
              <a:rPr lang="fr-FR" sz="1600" b="1" dirty="0">
                <a:latin typeface="Arial"/>
                <a:cs typeface="Arial"/>
              </a:rPr>
              <a:t>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sz="1600" i="1" dirty="0">
                <a:latin typeface="Arial"/>
                <a:cs typeface="Arial"/>
              </a:rPr>
              <a:t>A. Carmona, </a:t>
            </a:r>
            <a:r>
              <a:rPr lang="fr-FR" sz="1600" i="1" u="sng" dirty="0">
                <a:latin typeface="Arial"/>
                <a:cs typeface="Arial"/>
              </a:rPr>
              <a:t>R. Ortega</a:t>
            </a:r>
            <a:r>
              <a:rPr lang="fr-FR" sz="1600" i="1" dirty="0">
                <a:latin typeface="Arial"/>
                <a:cs typeface="Arial"/>
              </a:rPr>
              <a:t>, S. </a:t>
            </a:r>
            <a:r>
              <a:rPr lang="fr-FR" sz="1600" i="1" dirty="0" err="1">
                <a:latin typeface="Arial"/>
                <a:cs typeface="Arial"/>
              </a:rPr>
              <a:t>Roudeau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b="1" dirty="0">
                <a:latin typeface="Arial"/>
                <a:cs typeface="Arial"/>
              </a:rPr>
              <a:t>1 doctorante : </a:t>
            </a:r>
            <a:r>
              <a:rPr lang="fr-FR" sz="1600" dirty="0">
                <a:latin typeface="Arial"/>
                <a:cs typeface="Arial"/>
              </a:rPr>
              <a:t>A. </a:t>
            </a:r>
            <a:r>
              <a:rPr lang="fr-FR" sz="1600" dirty="0" err="1">
                <a:latin typeface="Arial"/>
                <a:cs typeface="Arial"/>
              </a:rPr>
              <a:t>Kittilukkana</a:t>
            </a:r>
            <a:endParaRPr lang="fr-FR" sz="1600" i="1" dirty="0"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1A5409-698A-D047-9348-1A63206C960C}"/>
              </a:ext>
            </a:extLst>
          </p:cNvPr>
          <p:cNvSpPr/>
          <p:nvPr/>
        </p:nvSpPr>
        <p:spPr>
          <a:xfrm>
            <a:off x="287911" y="878402"/>
            <a:ext cx="1160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E46C0A"/>
                </a:solidFill>
              </a:rPr>
              <a:t>Neurobiologie du cuivre et du zinc, </a:t>
            </a:r>
            <a:r>
              <a:rPr lang="fr-FR" b="1" dirty="0" err="1">
                <a:solidFill>
                  <a:srgbClr val="E46C0A"/>
                </a:solidFill>
              </a:rPr>
              <a:t>Neurotoxicologie</a:t>
            </a:r>
            <a:r>
              <a:rPr lang="fr-FR" b="1" dirty="0">
                <a:solidFill>
                  <a:srgbClr val="E46C0A"/>
                </a:solidFill>
              </a:rPr>
              <a:t> du manganèse et de l’uranium, </a:t>
            </a:r>
            <a:r>
              <a:rPr lang="fr-FR" b="1" dirty="0" err="1">
                <a:solidFill>
                  <a:srgbClr val="E46C0A"/>
                </a:solidFill>
              </a:rPr>
              <a:t>Dyshoméostasie</a:t>
            </a:r>
            <a:r>
              <a:rPr lang="fr-FR" b="1" dirty="0">
                <a:solidFill>
                  <a:srgbClr val="E46C0A"/>
                </a:solidFill>
              </a:rPr>
              <a:t> du fer et du cuivre dans les maladies neurodégénératives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9F20BC-4005-C94B-ABA1-C39C180EF902}"/>
              </a:ext>
            </a:extLst>
          </p:cNvPr>
          <p:cNvSpPr txBox="1"/>
          <p:nvPr/>
        </p:nvSpPr>
        <p:spPr>
          <a:xfrm>
            <a:off x="287910" y="2249095"/>
            <a:ext cx="1190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Nano-imagerie par rayonnement synchrotron, micro-spéciation par spectroscopie d’absorption des rayons X ;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Micro-imagerie chimique quantitative en analyse par faisceau d’ions. Techniques de préparation d’échantillons biologiques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6261E1-CA5B-184E-84F9-B61A3ACED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10" y="3812293"/>
            <a:ext cx="3772956" cy="12088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8ABED9-24F1-F649-B84B-A3E1BC2E9CDD}"/>
              </a:ext>
            </a:extLst>
          </p:cNvPr>
          <p:cNvSpPr txBox="1"/>
          <p:nvPr/>
        </p:nvSpPr>
        <p:spPr>
          <a:xfrm>
            <a:off x="376810" y="3250456"/>
            <a:ext cx="348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Neurobiologie du Zinc et du cuivre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74BEF8-EF61-0643-990E-C10685A43B16}"/>
              </a:ext>
            </a:extLst>
          </p:cNvPr>
          <p:cNvSpPr txBox="1"/>
          <p:nvPr/>
        </p:nvSpPr>
        <p:spPr>
          <a:xfrm>
            <a:off x="256680" y="5126051"/>
            <a:ext cx="38853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Développement imagerie corrélative </a:t>
            </a:r>
          </a:p>
          <a:p>
            <a:r>
              <a:rPr lang="fr-FR" dirty="0"/>
              <a:t>des métaux et des protéines</a:t>
            </a:r>
          </a:p>
          <a:p>
            <a:r>
              <a:rPr lang="fr-FR" dirty="0"/>
              <a:t>rayonnement synchrotron (nano-XRF)  </a:t>
            </a:r>
          </a:p>
          <a:p>
            <a:r>
              <a:rPr lang="fr-FR" dirty="0"/>
              <a:t>+ microscopie de super résolution STED</a:t>
            </a:r>
          </a:p>
          <a:p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928FF-3637-0E44-990A-AAD06CE10C24}"/>
              </a:ext>
            </a:extLst>
          </p:cNvPr>
          <p:cNvSpPr/>
          <p:nvPr/>
        </p:nvSpPr>
        <p:spPr>
          <a:xfrm>
            <a:off x="5085525" y="3232454"/>
            <a:ext cx="2967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Neurotoxicologie</a:t>
            </a:r>
            <a:r>
              <a:rPr lang="fr-FR" dirty="0"/>
              <a:t> des métaux </a:t>
            </a:r>
          </a:p>
          <a:p>
            <a:r>
              <a:rPr lang="fr-FR" dirty="0"/>
              <a:t>environnementaux (Mn, U)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A6E0DD-F3D2-2E40-91EF-D708BA90E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861" y="3826375"/>
            <a:ext cx="2462794" cy="121322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6395436-9681-7645-B5BA-82A05A844E60}"/>
              </a:ext>
            </a:extLst>
          </p:cNvPr>
          <p:cNvSpPr txBox="1"/>
          <p:nvPr/>
        </p:nvSpPr>
        <p:spPr>
          <a:xfrm>
            <a:off x="4947179" y="5140133"/>
            <a:ext cx="350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Imagerie rayonnement synchrotron</a:t>
            </a:r>
          </a:p>
          <a:p>
            <a:r>
              <a:rPr lang="fr-FR" dirty="0"/>
              <a:t>+ microscopie fluorescence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2985CA5-E4C6-C649-B30E-C2BC443D7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073" y="3777489"/>
            <a:ext cx="2717264" cy="137868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193FDC8-3F20-1C45-8440-30CFF5A922E8}"/>
              </a:ext>
            </a:extLst>
          </p:cNvPr>
          <p:cNvSpPr txBox="1"/>
          <p:nvPr/>
        </p:nvSpPr>
        <p:spPr>
          <a:xfrm>
            <a:off x="9117409" y="3268610"/>
            <a:ext cx="251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Effet du fer sur maladies </a:t>
            </a:r>
          </a:p>
          <a:p>
            <a:r>
              <a:rPr lang="fr-FR" dirty="0"/>
              <a:t>neurodégénératives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CBFB6AF-E44A-6143-AAD3-999A6A0A3A36}"/>
              </a:ext>
            </a:extLst>
          </p:cNvPr>
          <p:cNvSpPr txBox="1"/>
          <p:nvPr/>
        </p:nvSpPr>
        <p:spPr>
          <a:xfrm>
            <a:off x="8989073" y="5264550"/>
            <a:ext cx="3146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Méthodes de séparation</a:t>
            </a:r>
          </a:p>
          <a:p>
            <a:r>
              <a:rPr lang="fr-FR" dirty="0"/>
              <a:t>des protéines</a:t>
            </a:r>
          </a:p>
          <a:p>
            <a:r>
              <a:rPr lang="fr-FR" dirty="0"/>
              <a:t>Analyses par faisceaux d’ions et</a:t>
            </a:r>
          </a:p>
          <a:p>
            <a:r>
              <a:rPr lang="fr-FR" dirty="0"/>
              <a:t>rayonnement synchrotron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6350B4-19F4-264E-9DA4-E9A7207E5D79}"/>
              </a:ext>
            </a:extLst>
          </p:cNvPr>
          <p:cNvSpPr txBox="1"/>
          <p:nvPr/>
        </p:nvSpPr>
        <p:spPr>
          <a:xfrm>
            <a:off x="1767595" y="17803"/>
            <a:ext cx="1060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Santé-Environnement : Groupe ICS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(Imagerie Chimique et Spéciation)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D7230D7-6F41-134E-B2B2-5702FE194CFD}"/>
              </a:ext>
            </a:extLst>
          </p:cNvPr>
          <p:cNvCxnSpPr>
            <a:cxnSpLocks/>
          </p:cNvCxnSpPr>
          <p:nvPr/>
        </p:nvCxnSpPr>
        <p:spPr bwMode="auto">
          <a:xfrm>
            <a:off x="1767595" y="682789"/>
            <a:ext cx="10367980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F5AC6CAD-2B18-E84D-BB43-E49FB6341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9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636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235635" y="1693158"/>
            <a:ext cx="11606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9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sz="1600" i="1" dirty="0">
                <a:latin typeface="Arial"/>
                <a:cs typeface="Arial"/>
              </a:rPr>
              <a:t>Ph, </a:t>
            </a:r>
            <a:r>
              <a:rPr lang="fr-FR" sz="1600" i="1" dirty="0" err="1">
                <a:latin typeface="Arial"/>
                <a:cs typeface="Arial"/>
              </a:rPr>
              <a:t>Barberet</a:t>
            </a:r>
            <a:r>
              <a:rPr lang="fr-FR" sz="1600" i="1" dirty="0">
                <a:latin typeface="Arial"/>
                <a:cs typeface="Arial"/>
              </a:rPr>
              <a:t> (UB), F. Gobet (UB), G. </a:t>
            </a:r>
            <a:r>
              <a:rPr lang="fr-FR" sz="1600" i="1" dirty="0" err="1">
                <a:latin typeface="Arial"/>
                <a:cs typeface="Arial"/>
              </a:rPr>
              <a:t>Debes</a:t>
            </a:r>
            <a:r>
              <a:rPr lang="fr-FR" sz="1600" i="1" dirty="0">
                <a:latin typeface="Arial"/>
                <a:cs typeface="Arial"/>
              </a:rPr>
              <a:t> (CNRS), </a:t>
            </a:r>
            <a:r>
              <a:rPr lang="fr-FR" sz="1600" i="1" dirty="0" err="1">
                <a:latin typeface="Arial"/>
                <a:cs typeface="Arial"/>
              </a:rPr>
              <a:t>T</a:t>
            </a:r>
            <a:r>
              <a:rPr lang="fr-FR" sz="1600" i="1" dirty="0">
                <a:latin typeface="Arial"/>
                <a:cs typeface="Arial"/>
              </a:rPr>
              <a:t>. Hoang (CNRS) S. </a:t>
            </a:r>
            <a:r>
              <a:rPr lang="fr-FR" sz="1600" i="1" dirty="0" err="1">
                <a:latin typeface="Arial"/>
                <a:cs typeface="Arial"/>
              </a:rPr>
              <a:t>Incerti</a:t>
            </a:r>
            <a:r>
              <a:rPr lang="fr-FR" sz="1600" i="1" dirty="0">
                <a:latin typeface="Arial"/>
                <a:cs typeface="Arial"/>
              </a:rPr>
              <a:t> (CNRS), C. Michelet (UB), P. Moretto (UB),  L. </a:t>
            </a:r>
            <a:r>
              <a:rPr lang="fr-FR" sz="1600" i="1" dirty="0" err="1">
                <a:latin typeface="Arial"/>
                <a:cs typeface="Arial"/>
              </a:rPr>
              <a:t>Plawinski</a:t>
            </a:r>
            <a:r>
              <a:rPr lang="fr-FR" sz="1600" i="1" dirty="0">
                <a:latin typeface="Arial"/>
                <a:cs typeface="Arial"/>
              </a:rPr>
              <a:t> (CNRS), </a:t>
            </a:r>
            <a:r>
              <a:rPr lang="fr-FR" sz="1600" i="1" u="sng" dirty="0">
                <a:latin typeface="Arial"/>
                <a:cs typeface="Arial"/>
              </a:rPr>
              <a:t>H. </a:t>
            </a:r>
            <a:r>
              <a:rPr lang="fr-FR" sz="1600" i="1" u="sng" dirty="0" err="1">
                <a:latin typeface="Arial"/>
                <a:cs typeface="Arial"/>
              </a:rPr>
              <a:t>Seznec</a:t>
            </a:r>
            <a:r>
              <a:rPr lang="fr-FR" sz="1600" i="1" dirty="0">
                <a:latin typeface="Arial"/>
                <a:cs typeface="Arial"/>
              </a:rPr>
              <a:t> (CNRS) </a:t>
            </a:r>
            <a:r>
              <a:rPr lang="fr-FR" sz="1600" b="1" dirty="0">
                <a:latin typeface="Arial"/>
                <a:cs typeface="Arial"/>
              </a:rPr>
              <a:t>2 Post-docs : </a:t>
            </a:r>
            <a:r>
              <a:rPr lang="fr-FR" sz="1600" i="1" dirty="0">
                <a:latin typeface="Arial"/>
                <a:cs typeface="Arial"/>
              </a:rPr>
              <a:t>I. </a:t>
            </a:r>
            <a:r>
              <a:rPr lang="fr-FR" sz="1600" i="1" dirty="0" err="1">
                <a:latin typeface="Arial"/>
                <a:cs typeface="Arial"/>
              </a:rPr>
              <a:t>Demirkan</a:t>
            </a:r>
            <a:r>
              <a:rPr lang="fr-FR" sz="1600" i="1" dirty="0">
                <a:latin typeface="Arial"/>
                <a:cs typeface="Arial"/>
              </a:rPr>
              <a:t>, S. </a:t>
            </a:r>
            <a:r>
              <a:rPr lang="fr-FR" sz="1600" i="1" dirty="0" err="1">
                <a:latin typeface="Arial"/>
                <a:cs typeface="Arial"/>
              </a:rPr>
              <a:t>Zein</a:t>
            </a:r>
            <a:r>
              <a:rPr lang="fr-FR" sz="1600" i="1" dirty="0">
                <a:latin typeface="Arial"/>
                <a:cs typeface="Arial"/>
              </a:rPr>
              <a:t> </a:t>
            </a:r>
            <a:r>
              <a:rPr lang="fr-FR" sz="1600" b="1" dirty="0">
                <a:latin typeface="Arial"/>
                <a:cs typeface="Arial"/>
              </a:rPr>
              <a:t>1 doctorante : </a:t>
            </a:r>
            <a:r>
              <a:rPr lang="fr-FR" sz="1600" i="1" dirty="0">
                <a:latin typeface="Arial"/>
                <a:cs typeface="Arial"/>
              </a:rPr>
              <a:t>Z. Li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BA0EFB-9F94-2C49-BE88-87E00509027B}"/>
              </a:ext>
            </a:extLst>
          </p:cNvPr>
          <p:cNvSpPr/>
          <p:nvPr/>
        </p:nvSpPr>
        <p:spPr>
          <a:xfrm>
            <a:off x="268388" y="1020552"/>
            <a:ext cx="1104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E46C0A"/>
                </a:solidFill>
              </a:rPr>
              <a:t>Micro-irradiation cellulaire et cancer, micro-analyse chimique et nanoparticules, micro-dosimétrie et simulations  numériques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B5F8B4-E5E6-894E-B8A9-BA68A7901F97}"/>
              </a:ext>
            </a:extLst>
          </p:cNvPr>
          <p:cNvSpPr txBox="1"/>
          <p:nvPr/>
        </p:nvSpPr>
        <p:spPr>
          <a:xfrm>
            <a:off x="268388" y="2526570"/>
            <a:ext cx="11808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modélisations, biologie, techniques nucléaires expérimentales, utilisation faisceau d’ions, imagerie,</a:t>
            </a:r>
          </a:p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Techniques de préparation d’échantillons biologiques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0151D4-E06D-0245-9BCF-D5F9D43D5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53" y="4259199"/>
            <a:ext cx="1588283" cy="1588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D7D047-6A95-4244-831E-96757153A432}"/>
              </a:ext>
            </a:extLst>
          </p:cNvPr>
          <p:cNvSpPr/>
          <p:nvPr/>
        </p:nvSpPr>
        <p:spPr>
          <a:xfrm>
            <a:off x="684628" y="3300017"/>
            <a:ext cx="3549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Impact des expositions à des doses contrôlées de rayonnement ionisant </a:t>
            </a:r>
          </a:p>
          <a:p>
            <a:r>
              <a:rPr lang="fr-FR" dirty="0"/>
              <a:t>sur les organismes vivants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086783-9839-B946-8476-E64551B4AE91}"/>
              </a:ext>
            </a:extLst>
          </p:cNvPr>
          <p:cNvSpPr txBox="1"/>
          <p:nvPr/>
        </p:nvSpPr>
        <p:spPr>
          <a:xfrm>
            <a:off x="731520" y="6006905"/>
            <a:ext cx="283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– réalisation</a:t>
            </a:r>
          </a:p>
          <a:p>
            <a:r>
              <a:rPr lang="fr-FR" dirty="0"/>
              <a:t> ligne </a:t>
            </a:r>
            <a:r>
              <a:rPr lang="fr-FR" dirty="0" err="1"/>
              <a:t>micro-faisceau</a:t>
            </a:r>
            <a:r>
              <a:rPr lang="fr-FR" dirty="0"/>
              <a:t>. AIFIRA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DFF077-FE38-594F-8008-DA61963C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26" y="4126050"/>
            <a:ext cx="1910178" cy="18545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0EE51E-F1C8-0349-98A0-D5A57D9E41F8}"/>
              </a:ext>
            </a:extLst>
          </p:cNvPr>
          <p:cNvSpPr/>
          <p:nvPr/>
        </p:nvSpPr>
        <p:spPr>
          <a:xfrm>
            <a:off x="5198226" y="3300017"/>
            <a:ext cx="2276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Analyses quantitatives</a:t>
            </a:r>
          </a:p>
          <a:p>
            <a:r>
              <a:rPr lang="fr-FR" dirty="0"/>
              <a:t>de nanoparticules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9F692A-ACF9-9343-9E92-706F34BF4C22}"/>
              </a:ext>
            </a:extLst>
          </p:cNvPr>
          <p:cNvSpPr txBox="1"/>
          <p:nvPr/>
        </p:nvSpPr>
        <p:spPr>
          <a:xfrm>
            <a:off x="5145543" y="6006905"/>
            <a:ext cx="1934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Imagerie 2D et 3D</a:t>
            </a:r>
          </a:p>
          <a:p>
            <a:r>
              <a:rPr lang="fr-FR" dirty="0"/>
              <a:t>par faisceau d’ions</a:t>
            </a:r>
          </a:p>
          <a:p>
            <a:r>
              <a:rPr lang="fr-FR" dirty="0"/>
              <a:t>AIFIRA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76D407-810A-5244-B6F1-149E3D5F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195" y="4126050"/>
            <a:ext cx="1602713" cy="172143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9A0DD9-D18E-7F49-9383-6919E1A87133}"/>
              </a:ext>
            </a:extLst>
          </p:cNvPr>
          <p:cNvSpPr txBox="1"/>
          <p:nvPr/>
        </p:nvSpPr>
        <p:spPr>
          <a:xfrm>
            <a:off x="8531327" y="3323415"/>
            <a:ext cx="241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Simulation GEANT-DNA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3574F7-1386-7E49-B39F-6D29CD4607FB}"/>
              </a:ext>
            </a:extLst>
          </p:cNvPr>
          <p:cNvSpPr txBox="1"/>
          <p:nvPr/>
        </p:nvSpPr>
        <p:spPr>
          <a:xfrm>
            <a:off x="8404045" y="5980630"/>
            <a:ext cx="252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Développement code</a:t>
            </a:r>
          </a:p>
          <a:p>
            <a:r>
              <a:rPr lang="fr-FR" dirty="0"/>
              <a:t>Simulation d’expériences</a:t>
            </a:r>
          </a:p>
          <a:p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7ABFA15-EA04-A24D-BC8F-3B3EE7F733F6}"/>
              </a:ext>
            </a:extLst>
          </p:cNvPr>
          <p:cNvCxnSpPr>
            <a:cxnSpLocks/>
          </p:cNvCxnSpPr>
          <p:nvPr/>
        </p:nvCxnSpPr>
        <p:spPr bwMode="auto">
          <a:xfrm>
            <a:off x="1767595" y="682789"/>
            <a:ext cx="10367980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DE3292F3-DAD8-5F45-8E30-C23BE6B79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F112B26-18D3-EB47-B929-57A6516A07D8}"/>
              </a:ext>
            </a:extLst>
          </p:cNvPr>
          <p:cNvSpPr txBox="1"/>
          <p:nvPr/>
        </p:nvSpPr>
        <p:spPr>
          <a:xfrm>
            <a:off x="1767595" y="17803"/>
            <a:ext cx="10533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Santé-Environnement : Groupe IRIBIO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(Interaction Rayonnement Ionisant et Biologie)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1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287911" y="1668655"/>
            <a:ext cx="7684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5 permanents :  </a:t>
            </a:r>
            <a:r>
              <a:rPr lang="fr-FR" sz="1600" dirty="0">
                <a:latin typeface="Arial"/>
                <a:cs typeface="Arial"/>
              </a:rPr>
              <a:t>J. </a:t>
            </a:r>
            <a:r>
              <a:rPr lang="fr-FR" sz="1600" dirty="0" err="1">
                <a:latin typeface="Arial"/>
                <a:cs typeface="Arial"/>
              </a:rPr>
              <a:t>Domange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i="1" dirty="0">
                <a:latin typeface="Arial"/>
                <a:cs typeface="Arial"/>
              </a:rPr>
              <a:t>E. </a:t>
            </a:r>
            <a:r>
              <a:rPr lang="fr-FR" sz="1600" i="1" dirty="0" err="1">
                <a:latin typeface="Arial"/>
                <a:cs typeface="Arial"/>
              </a:rPr>
              <a:t>Gilabert</a:t>
            </a:r>
            <a:r>
              <a:rPr lang="fr-FR" sz="1600" i="1" dirty="0">
                <a:latin typeface="Arial"/>
                <a:cs typeface="Arial"/>
              </a:rPr>
              <a:t>, D. </a:t>
            </a:r>
            <a:r>
              <a:rPr lang="fr-FR" sz="1600" i="1" dirty="0" err="1">
                <a:latin typeface="Arial"/>
                <a:cs typeface="Arial"/>
              </a:rPr>
              <a:t>Horlait</a:t>
            </a:r>
            <a:r>
              <a:rPr lang="fr-FR" sz="1600" i="1" dirty="0">
                <a:latin typeface="Arial"/>
                <a:cs typeface="Arial"/>
              </a:rPr>
              <a:t>,</a:t>
            </a:r>
            <a:r>
              <a:rPr lang="fr-FR" sz="1600" i="1" u="sng" dirty="0">
                <a:latin typeface="Arial"/>
                <a:cs typeface="Arial"/>
              </a:rPr>
              <a:t> C. </a:t>
            </a:r>
            <a:r>
              <a:rPr lang="fr-FR" sz="1600" i="1" u="sng" dirty="0" err="1">
                <a:latin typeface="Arial"/>
                <a:cs typeface="Arial"/>
              </a:rPr>
              <a:t>Sergeant</a:t>
            </a:r>
            <a:r>
              <a:rPr lang="fr-FR" sz="1600" i="1" dirty="0">
                <a:latin typeface="Arial"/>
                <a:cs typeface="Arial"/>
              </a:rPr>
              <a:t>, M.-H. </a:t>
            </a:r>
            <a:r>
              <a:rPr lang="fr-FR" sz="1600" i="1" dirty="0" err="1">
                <a:latin typeface="Arial"/>
                <a:cs typeface="Arial"/>
              </a:rPr>
              <a:t>Vesvres</a:t>
            </a:r>
            <a:r>
              <a:rPr lang="fr-FR" sz="1600" i="1" dirty="0">
                <a:latin typeface="Arial"/>
                <a:cs typeface="Arial"/>
              </a:rPr>
              <a:t> </a:t>
            </a:r>
            <a:r>
              <a:rPr lang="fr-FR" i="1" dirty="0">
                <a:latin typeface="Arial"/>
                <a:cs typeface="Arial"/>
              </a:rPr>
              <a:t> </a:t>
            </a:r>
            <a:endParaRPr lang="fr-FR" sz="1600" i="1" dirty="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31516-8D68-EB42-B3AE-457DDB268DAF}"/>
              </a:ext>
            </a:extLst>
          </p:cNvPr>
          <p:cNvSpPr/>
          <p:nvPr/>
        </p:nvSpPr>
        <p:spPr>
          <a:xfrm>
            <a:off x="155426" y="924521"/>
            <a:ext cx="11106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Arial"/>
                <a:cs typeface="Arial"/>
              </a:rPr>
              <a:t>Mesure des gaz rares pour étude météorites, géochimie, industrie du nucléaire, environnement</a:t>
            </a:r>
          </a:p>
          <a:p>
            <a:r>
              <a:rPr lang="fr-FR" b="1" dirty="0">
                <a:solidFill>
                  <a:schemeClr val="accent2"/>
                </a:solidFill>
                <a:latin typeface="Arial"/>
                <a:cs typeface="Arial"/>
              </a:rPr>
              <a:t>Interactions radioéléments-microorganismes dans sites nucléaire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B9B996-2A04-094F-B676-2802AFE1DE06}"/>
              </a:ext>
            </a:extLst>
          </p:cNvPr>
          <p:cNvSpPr txBox="1"/>
          <p:nvPr/>
        </p:nvSpPr>
        <p:spPr>
          <a:xfrm>
            <a:off x="287911" y="2342147"/>
            <a:ext cx="101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Spectrométrie de masse, désorption par laser, techniques du vide,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bioremédiation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cultures bactériennes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BC3E60-6799-7B40-9AE1-304445E30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1" y="3641557"/>
            <a:ext cx="3232189" cy="10908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8426F3-8DE0-FF4F-94E5-CC5B2E55D5D7}"/>
              </a:ext>
            </a:extLst>
          </p:cNvPr>
          <p:cNvSpPr txBox="1"/>
          <p:nvPr/>
        </p:nvSpPr>
        <p:spPr>
          <a:xfrm>
            <a:off x="912708" y="3113442"/>
            <a:ext cx="198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 de gaz rare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296EA0-F734-5F44-8722-4540723715A8}"/>
              </a:ext>
            </a:extLst>
          </p:cNvPr>
          <p:cNvSpPr txBox="1"/>
          <p:nvPr/>
        </p:nvSpPr>
        <p:spPr>
          <a:xfrm>
            <a:off x="287911" y="4891204"/>
            <a:ext cx="2984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Plateforme PIAGARA</a:t>
            </a:r>
          </a:p>
          <a:p>
            <a:r>
              <a:rPr lang="fr-FR" dirty="0"/>
              <a:t>Conception – Développement</a:t>
            </a:r>
          </a:p>
          <a:p>
            <a:r>
              <a:rPr lang="fr-FR" dirty="0"/>
              <a:t>de 5 </a:t>
            </a:r>
            <a:r>
              <a:rPr lang="fr-FR" dirty="0" err="1"/>
              <a:t>spectromèttres</a:t>
            </a:r>
            <a:endParaRPr lang="fr-FR" dirty="0"/>
          </a:p>
          <a:p>
            <a:r>
              <a:rPr lang="fr-FR" dirty="0"/>
              <a:t>Sensibilité Kr et Xe 10</a:t>
            </a:r>
            <a:r>
              <a:rPr lang="fr-FR" baseline="30000" dirty="0"/>
              <a:t>-18</a:t>
            </a:r>
            <a:r>
              <a:rPr lang="fr-FR" dirty="0"/>
              <a:t> g/g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0B3C643-3ACF-8C4B-846D-0CA6E1C65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271" y="3633869"/>
            <a:ext cx="1312561" cy="13125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726D1B-7543-C648-8AC9-7CBD2AAC7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641" y="3633869"/>
            <a:ext cx="1312561" cy="131256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3BBBA56-0B4D-B24D-B747-4F658F95F119}"/>
              </a:ext>
            </a:extLst>
          </p:cNvPr>
          <p:cNvSpPr txBox="1"/>
          <p:nvPr/>
        </p:nvSpPr>
        <p:spPr>
          <a:xfrm>
            <a:off x="9127415" y="2987538"/>
            <a:ext cx="236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Micro-organismes dans</a:t>
            </a:r>
          </a:p>
          <a:p>
            <a:r>
              <a:rPr lang="fr-FR" dirty="0"/>
              <a:t> sites nucléaires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5C75BF-7A1D-274D-A116-11C33EAFCE26}"/>
              </a:ext>
            </a:extLst>
          </p:cNvPr>
          <p:cNvSpPr txBox="1"/>
          <p:nvPr/>
        </p:nvSpPr>
        <p:spPr>
          <a:xfrm>
            <a:off x="8753641" y="5165558"/>
            <a:ext cx="3023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Identification souches</a:t>
            </a:r>
          </a:p>
          <a:p>
            <a:r>
              <a:rPr lang="fr-FR" dirty="0"/>
              <a:t>Techniques de </a:t>
            </a:r>
            <a:r>
              <a:rPr lang="fr-FR" dirty="0" err="1"/>
              <a:t>bioremédiation</a:t>
            </a:r>
            <a:endParaRPr lang="fr-FR" dirty="0"/>
          </a:p>
          <a:p>
            <a:r>
              <a:rPr lang="fr-FR" dirty="0"/>
              <a:t>par utilisation de bactéries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63BAD91-8191-B74F-B621-D0BF40F442D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35205" y="3633869"/>
            <a:ext cx="2752308" cy="1643984"/>
            <a:chOff x="7455159" y="1472943"/>
            <a:chExt cx="4702520" cy="393462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DC7295-A1C7-354F-B0A5-ADFB6DE78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" t="562" r="2780" b="-1"/>
            <a:stretch/>
          </p:blipFill>
          <p:spPr>
            <a:xfrm>
              <a:off x="7455159" y="1472943"/>
              <a:ext cx="4702520" cy="3934623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702E2A2-377F-2246-BA9E-E17F52300484}"/>
                </a:ext>
              </a:extLst>
            </p:cNvPr>
            <p:cNvSpPr txBox="1"/>
            <p:nvPr/>
          </p:nvSpPr>
          <p:spPr>
            <a:xfrm>
              <a:off x="10193105" y="3625778"/>
              <a:ext cx="1964574" cy="662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200" b="1" u="none" baseline="0">
                  <a:solidFill>
                    <a:schemeClr val="bg2">
                      <a:lumMod val="75000"/>
                      <a:lumOff val="25000"/>
                    </a:schemeClr>
                  </a:solidFill>
                </a:defRPr>
              </a:lvl1pPr>
            </a:lstStyle>
            <a:p>
              <a:r>
                <a:rPr lang="fr-FR" sz="1050" dirty="0">
                  <a:solidFill>
                    <a:srgbClr val="00B050"/>
                  </a:solidFill>
                </a:rPr>
                <a:t>Fractionnement isotopique moyen : </a:t>
              </a:r>
            </a:p>
            <a:p>
              <a:r>
                <a:rPr lang="fr-FR" sz="1050" dirty="0">
                  <a:solidFill>
                    <a:srgbClr val="00B050"/>
                  </a:solidFill>
                </a:rPr>
                <a:t>2,2 ± 0,4 ‰/</a:t>
              </a:r>
              <a:r>
                <a:rPr lang="fr-FR" sz="1050" dirty="0" err="1">
                  <a:solidFill>
                    <a:srgbClr val="00B050"/>
                  </a:solidFill>
                </a:rPr>
                <a:t>uma</a:t>
              </a:r>
              <a:endParaRPr lang="fr-FR" sz="1050" dirty="0">
                <a:solidFill>
                  <a:srgbClr val="00B050"/>
                </a:solidFill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4B3F386-F2D2-E148-A735-EFC46C3AB203}"/>
              </a:ext>
            </a:extLst>
          </p:cNvPr>
          <p:cNvSpPr txBox="1"/>
          <p:nvPr/>
        </p:nvSpPr>
        <p:spPr>
          <a:xfrm>
            <a:off x="5414881" y="3113442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Géochimie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A16F078-313E-A44F-AB64-2507A20CBE94}"/>
              </a:ext>
            </a:extLst>
          </p:cNvPr>
          <p:cNvSpPr txBox="1"/>
          <p:nvPr/>
        </p:nvSpPr>
        <p:spPr>
          <a:xfrm>
            <a:off x="4588532" y="5496336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Enigme du </a:t>
            </a:r>
            <a:r>
              <a:rPr lang="fr-FR" dirty="0" err="1"/>
              <a:t>Xenon</a:t>
            </a:r>
            <a:r>
              <a:rPr lang="fr-FR" dirty="0"/>
              <a:t> manquant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6CA256F-A51D-7C4D-8B24-E7B8935A882F}"/>
              </a:ext>
            </a:extLst>
          </p:cNvPr>
          <p:cNvCxnSpPr>
            <a:cxnSpLocks/>
          </p:cNvCxnSpPr>
          <p:nvPr/>
        </p:nvCxnSpPr>
        <p:spPr bwMode="auto">
          <a:xfrm>
            <a:off x="1767595" y="682789"/>
            <a:ext cx="10367980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2BD55D3B-1D27-014F-AE92-7E92B3AE3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BFAC338-42F7-854B-B764-0E35B93CDA2C}"/>
              </a:ext>
            </a:extLst>
          </p:cNvPr>
          <p:cNvSpPr txBox="1"/>
          <p:nvPr/>
        </p:nvSpPr>
        <p:spPr>
          <a:xfrm>
            <a:off x="1767595" y="17803"/>
            <a:ext cx="1056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Santé-Environnement : Groupe RADEN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RADioactivité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ENvironnement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32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636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395801" y="1825625"/>
            <a:ext cx="11364091" cy="40318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9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sz="1600" i="1" dirty="0">
                <a:latin typeface="Arial"/>
                <a:cs typeface="Arial"/>
              </a:rPr>
              <a:t>P. </a:t>
            </a:r>
            <a:r>
              <a:rPr lang="fr-FR" sz="1600" i="1" dirty="0" err="1">
                <a:latin typeface="Arial"/>
                <a:cs typeface="Arial"/>
              </a:rPr>
              <a:t>Alfaurt</a:t>
            </a:r>
            <a:r>
              <a:rPr lang="fr-FR" sz="1600" i="1" dirty="0">
                <a:latin typeface="Arial"/>
                <a:cs typeface="Arial"/>
              </a:rPr>
              <a:t> (CNRS), A. </a:t>
            </a:r>
            <a:r>
              <a:rPr lang="fr-FR" sz="1600" i="1" dirty="0" err="1">
                <a:latin typeface="Arial"/>
                <a:cs typeface="Arial"/>
              </a:rPr>
              <a:t>Balana</a:t>
            </a:r>
            <a:r>
              <a:rPr lang="fr-FR" sz="1600" i="1" dirty="0">
                <a:latin typeface="Arial"/>
                <a:cs typeface="Arial"/>
              </a:rPr>
              <a:t> (UB), </a:t>
            </a:r>
            <a:r>
              <a:rPr lang="fr-FR" sz="1600" i="1" u="sng" dirty="0">
                <a:latin typeface="Arial"/>
                <a:cs typeface="Arial"/>
              </a:rPr>
              <a:t>G. Claverie</a:t>
            </a:r>
            <a:r>
              <a:rPr lang="fr-FR" sz="1600" i="1" dirty="0">
                <a:latin typeface="Arial"/>
                <a:cs typeface="Arial"/>
              </a:rPr>
              <a:t> (CNRS), L. </a:t>
            </a:r>
            <a:r>
              <a:rPr lang="fr-FR" sz="1600" i="1" dirty="0" err="1">
                <a:latin typeface="Arial"/>
                <a:cs typeface="Arial"/>
              </a:rPr>
              <a:t>Daudin</a:t>
            </a:r>
            <a:r>
              <a:rPr lang="fr-FR" sz="1600" i="1" dirty="0">
                <a:latin typeface="Arial"/>
                <a:cs typeface="Arial"/>
              </a:rPr>
              <a:t> (CNRS), C.E. </a:t>
            </a:r>
            <a:r>
              <a:rPr lang="fr-FR" sz="1600" i="1" dirty="0" err="1">
                <a:latin typeface="Arial"/>
                <a:cs typeface="Arial"/>
              </a:rPr>
              <a:t>Demonchy</a:t>
            </a:r>
            <a:r>
              <a:rPr lang="fr-FR" sz="1600" i="1" dirty="0">
                <a:latin typeface="Arial"/>
                <a:cs typeface="Arial"/>
              </a:rPr>
              <a:t> (CNRS), C. Lacombe (CNRS), B. </a:t>
            </a:r>
            <a:r>
              <a:rPr lang="fr-FR" sz="1600" i="1" dirty="0" err="1">
                <a:latin typeface="Arial"/>
                <a:cs typeface="Arial"/>
              </a:rPr>
              <a:t>Lachacincki</a:t>
            </a:r>
            <a:r>
              <a:rPr lang="fr-FR" sz="1600" i="1" dirty="0">
                <a:latin typeface="Arial"/>
                <a:cs typeface="Arial"/>
              </a:rPr>
              <a:t> (CNRS), L. </a:t>
            </a:r>
            <a:r>
              <a:rPr lang="fr-FR" sz="1600" i="1" dirty="0" err="1">
                <a:latin typeface="Arial"/>
                <a:cs typeface="Arial"/>
              </a:rPr>
              <a:t>Serani</a:t>
            </a:r>
            <a:r>
              <a:rPr lang="fr-FR" sz="1600" i="1" dirty="0">
                <a:latin typeface="Arial"/>
                <a:cs typeface="Arial"/>
              </a:rPr>
              <a:t> (CNRS), N. Tournier (CNRS)</a:t>
            </a:r>
          </a:p>
          <a:p>
            <a:endParaRPr lang="fr-FR" sz="1600" i="1" dirty="0">
              <a:latin typeface="Arial"/>
              <a:cs typeface="Arial"/>
            </a:endParaRPr>
          </a:p>
          <a:p>
            <a:r>
              <a:rPr lang="fr-FR" sz="1600" b="1" dirty="0">
                <a:solidFill>
                  <a:schemeClr val="accent1"/>
                </a:solidFill>
                <a:latin typeface="Arial"/>
                <a:cs typeface="Arial"/>
              </a:rPr>
              <a:t>Compétences</a:t>
            </a:r>
          </a:p>
          <a:p>
            <a:r>
              <a:rPr lang="fr-FR" sz="1600" dirty="0">
                <a:latin typeface="Arial"/>
                <a:cs typeface="Arial"/>
              </a:rPr>
              <a:t>-    Instrumentation nucléaire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Détecteurs gazeux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Détecteurs à scintillation</a:t>
            </a:r>
          </a:p>
          <a:p>
            <a:r>
              <a:rPr lang="fr-FR" sz="1600" dirty="0">
                <a:latin typeface="Arial"/>
                <a:cs typeface="Arial"/>
              </a:rPr>
              <a:t>-    Diagnostiques &amp; détection</a:t>
            </a:r>
          </a:p>
          <a:p>
            <a:r>
              <a:rPr lang="fr-FR" sz="1600" dirty="0">
                <a:latin typeface="Arial"/>
                <a:cs typeface="Arial"/>
              </a:rPr>
              <a:t> -   Source d’ion</a:t>
            </a:r>
          </a:p>
          <a:p>
            <a:r>
              <a:rPr lang="fr-FR" sz="1600" dirty="0">
                <a:latin typeface="Arial"/>
                <a:cs typeface="Arial"/>
              </a:rPr>
              <a:t>-    Conduite faisceau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Outils de modélisation et d’aide à la conception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Automatisme (Siemens, OPC,…)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Niveau matériel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Niveau « Interface Homme Machine »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Arial"/>
                <a:cs typeface="Arial"/>
              </a:rPr>
              <a:t>Electrotechnique</a:t>
            </a:r>
          </a:p>
          <a:p>
            <a:pPr marL="285750" indent="-285750">
              <a:buFontTx/>
              <a:buChar char="-"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7D3719-B6A1-6942-92F0-9558EBCF375D}"/>
              </a:ext>
            </a:extLst>
          </p:cNvPr>
          <p:cNvSpPr txBox="1"/>
          <p:nvPr/>
        </p:nvSpPr>
        <p:spPr>
          <a:xfrm>
            <a:off x="395801" y="1062228"/>
            <a:ext cx="621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Management et gestion de projet, conception, instrumentation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C97900-22B3-074B-BC9F-5F479718A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285" y="2784467"/>
            <a:ext cx="1776663" cy="17766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D8DA7D-AC1C-2F4C-B530-6EB3DEEC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853" y="2784467"/>
            <a:ext cx="1799642" cy="17996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ACCE49-9C81-DE4F-B0E9-A4939C8CA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874" y="4730834"/>
            <a:ext cx="6971126" cy="1613234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F9E1843-2BE9-9649-AE1D-382920CA3032}"/>
              </a:ext>
            </a:extLst>
          </p:cNvPr>
          <p:cNvCxnSpPr>
            <a:cxnSpLocks/>
          </p:cNvCxnSpPr>
          <p:nvPr/>
        </p:nvCxnSpPr>
        <p:spPr bwMode="auto">
          <a:xfrm>
            <a:off x="2502568" y="682789"/>
            <a:ext cx="7383498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0F83D77-0B15-1546-AB24-F529BA93B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74145D8-FC0C-A34F-9C7A-C8F1326CAD9B}"/>
              </a:ext>
            </a:extLst>
          </p:cNvPr>
          <p:cNvSpPr txBox="1"/>
          <p:nvPr/>
        </p:nvSpPr>
        <p:spPr>
          <a:xfrm>
            <a:off x="2730121" y="18702"/>
            <a:ext cx="7139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Service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66984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50D3B6-31CE-724D-ABD8-22F69C1198E7}"/>
              </a:ext>
            </a:extLst>
          </p:cNvPr>
          <p:cNvSpPr/>
          <p:nvPr/>
        </p:nvSpPr>
        <p:spPr>
          <a:xfrm>
            <a:off x="123341" y="2548170"/>
            <a:ext cx="11844069" cy="33547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7 permanents : </a:t>
            </a:r>
            <a:r>
              <a:rPr lang="fr-FR" sz="1600" i="1" dirty="0" err="1">
                <a:latin typeface="Arial"/>
                <a:cs typeface="Arial"/>
              </a:rPr>
              <a:t>T</a:t>
            </a:r>
            <a:r>
              <a:rPr lang="fr-FR" sz="1600" i="1" dirty="0">
                <a:latin typeface="Arial"/>
                <a:cs typeface="Arial"/>
              </a:rPr>
              <a:t>. Chabaud (CNRS), </a:t>
            </a:r>
            <a:r>
              <a:rPr lang="fr-FR" sz="1600" i="1" u="sng" dirty="0">
                <a:latin typeface="Arial"/>
                <a:cs typeface="Arial"/>
              </a:rPr>
              <a:t>F. </a:t>
            </a:r>
            <a:r>
              <a:rPr lang="fr-FR" sz="1600" i="1" u="sng" dirty="0" err="1">
                <a:latin typeface="Arial"/>
                <a:cs typeface="Arial"/>
              </a:rPr>
              <a:t>Druillole</a:t>
            </a:r>
            <a:r>
              <a:rPr lang="fr-FR" sz="1600" i="1" dirty="0">
                <a:latin typeface="Arial"/>
                <a:cs typeface="Arial"/>
              </a:rPr>
              <a:t> (CNRS), P. Helmut (CNRS), C. </a:t>
            </a:r>
            <a:r>
              <a:rPr lang="fr-FR" sz="1600" i="1" dirty="0" err="1">
                <a:latin typeface="Arial"/>
                <a:cs typeface="Arial"/>
              </a:rPr>
              <a:t>Huss</a:t>
            </a:r>
            <a:r>
              <a:rPr lang="fr-FR" sz="1600" i="1" dirty="0">
                <a:latin typeface="Arial"/>
                <a:cs typeface="Arial"/>
              </a:rPr>
              <a:t> (CNRS), J. </a:t>
            </a:r>
            <a:r>
              <a:rPr lang="fr-FR" sz="1600" i="1" dirty="0" err="1">
                <a:latin typeface="Arial"/>
                <a:cs typeface="Arial"/>
              </a:rPr>
              <a:t>Pibernat</a:t>
            </a:r>
            <a:r>
              <a:rPr lang="fr-FR" sz="1600" i="1" dirty="0">
                <a:latin typeface="Arial"/>
                <a:cs typeface="Arial"/>
              </a:rPr>
              <a:t> (CNRS), A. </a:t>
            </a:r>
            <a:r>
              <a:rPr lang="fr-FR" sz="1600" i="1" dirty="0" err="1">
                <a:latin typeface="Arial"/>
                <a:cs typeface="Arial"/>
              </a:rPr>
              <a:t>Rebii</a:t>
            </a:r>
            <a:r>
              <a:rPr lang="fr-FR" sz="1600" i="1" dirty="0">
                <a:latin typeface="Arial"/>
                <a:cs typeface="Arial"/>
              </a:rPr>
              <a:t> (CNRS), R. </a:t>
            </a:r>
            <a:r>
              <a:rPr lang="fr-FR" sz="1600" i="1" dirty="0" err="1">
                <a:latin typeface="Arial"/>
                <a:cs typeface="Arial"/>
              </a:rPr>
              <a:t>Bouet</a:t>
            </a:r>
            <a:r>
              <a:rPr lang="fr-FR" sz="1600" i="1" dirty="0">
                <a:latin typeface="Arial"/>
                <a:cs typeface="Arial"/>
              </a:rPr>
              <a:t> (CNRS)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Compétences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Electronique analogique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Electronique numérique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Traitement des signaux</a:t>
            </a:r>
          </a:p>
          <a:p>
            <a:pPr marL="285750" indent="-285750">
              <a:buFontTx/>
              <a:buChar char="-"/>
            </a:pPr>
            <a:r>
              <a:rPr lang="fr-FR" dirty="0"/>
              <a:t>IA embarquée sur FPGA</a:t>
            </a:r>
          </a:p>
          <a:p>
            <a:pPr marL="285750" indent="-285750">
              <a:buFontTx/>
              <a:buChar char="-"/>
            </a:pPr>
            <a:r>
              <a:rPr lang="fr-FR" dirty="0"/>
              <a:t>Acquisition de données et contrôle de processus.</a:t>
            </a:r>
          </a:p>
          <a:p>
            <a:pPr marL="285750" indent="-285750">
              <a:buFontTx/>
              <a:buChar char="-"/>
            </a:pPr>
            <a:r>
              <a:rPr lang="fr-FR" dirty="0"/>
              <a:t>Outils de conception et ingénierie assistée par ordinateur</a:t>
            </a:r>
          </a:p>
          <a:p>
            <a:pPr marL="285750" indent="-285750">
              <a:buFontTx/>
              <a:buChar char="-"/>
            </a:pPr>
            <a:r>
              <a:rPr lang="fr-FR" dirty="0"/>
              <a:t>Modélisation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Simulation, développement et tests.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5198FF-5119-F649-A7B6-DFEBB5A8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01" y="3516708"/>
            <a:ext cx="2450432" cy="24504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25AE8A-9B17-4944-B80D-42BC7CD33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905" y="3011903"/>
            <a:ext cx="2404663" cy="3460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17962D-60C1-B240-8399-DAAC2884E920}"/>
              </a:ext>
            </a:extLst>
          </p:cNvPr>
          <p:cNvSpPr/>
          <p:nvPr/>
        </p:nvSpPr>
        <p:spPr>
          <a:xfrm>
            <a:off x="417095" y="931309"/>
            <a:ext cx="11020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Conception de cartes électroniques, , Etude et conception des amplificateurs, Expertise en technologie PCB, Développement de systèmes embarqués à base de FPGA avec une expertise sur </a:t>
            </a:r>
            <a:r>
              <a:rPr lang="fr-FR" b="1" dirty="0" err="1">
                <a:solidFill>
                  <a:schemeClr val="accent2"/>
                </a:solidFill>
              </a:rPr>
              <a:t>Xilinx</a:t>
            </a:r>
            <a:r>
              <a:rPr lang="fr-FR" b="1" dirty="0">
                <a:solidFill>
                  <a:schemeClr val="accent2"/>
                </a:solidFill>
              </a:rPr>
              <a:t> (ARTY, </a:t>
            </a:r>
            <a:r>
              <a:rPr lang="fr-FR" b="1" dirty="0" err="1">
                <a:solidFill>
                  <a:schemeClr val="accent2"/>
                </a:solidFill>
              </a:rPr>
              <a:t>Zynq</a:t>
            </a:r>
            <a:r>
              <a:rPr lang="fr-FR" b="1" dirty="0">
                <a:solidFill>
                  <a:schemeClr val="accent2"/>
                </a:solidFill>
              </a:rPr>
              <a:t> &amp; </a:t>
            </a:r>
            <a:r>
              <a:rPr lang="fr-FR" b="1" dirty="0" err="1">
                <a:solidFill>
                  <a:schemeClr val="accent2"/>
                </a:solidFill>
              </a:rPr>
              <a:t>Kintex</a:t>
            </a:r>
            <a:r>
              <a:rPr lang="fr-FR" b="1" dirty="0">
                <a:solidFill>
                  <a:schemeClr val="accent2"/>
                </a:solidFill>
              </a:rPr>
              <a:t>).</a:t>
            </a:r>
          </a:p>
          <a:p>
            <a:r>
              <a:rPr lang="fr-FR" b="1" dirty="0">
                <a:solidFill>
                  <a:schemeClr val="accent2"/>
                </a:solidFill>
              </a:rPr>
              <a:t>Développement de banc de test et des scénarios de test de vérification et validation des produits.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C79F64A-181E-7B47-9FE1-FC75BC31AF8A}"/>
              </a:ext>
            </a:extLst>
          </p:cNvPr>
          <p:cNvCxnSpPr>
            <a:cxnSpLocks/>
          </p:cNvCxnSpPr>
          <p:nvPr/>
        </p:nvCxnSpPr>
        <p:spPr bwMode="auto">
          <a:xfrm>
            <a:off x="2216774" y="682789"/>
            <a:ext cx="882019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A1157486-2BA2-1049-8BA4-3CBDB1919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0575C11-FA36-3B44-93ED-E9696146EEBC}"/>
              </a:ext>
            </a:extLst>
          </p:cNvPr>
          <p:cNvSpPr txBox="1"/>
          <p:nvPr/>
        </p:nvSpPr>
        <p:spPr>
          <a:xfrm>
            <a:off x="2216774" y="33809"/>
            <a:ext cx="8959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Service Electronique et Acquisition</a:t>
            </a:r>
          </a:p>
        </p:txBody>
      </p:sp>
    </p:spTree>
    <p:extLst>
      <p:ext uri="{BB962C8B-B14F-4D97-AF65-F5344CB8AC3E}">
        <p14:creationId xmlns:p14="http://schemas.microsoft.com/office/powerpoint/2010/main" val="351580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235636" y="1825625"/>
            <a:ext cx="11106133" cy="41242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8 permanents :</a:t>
            </a:r>
          </a:p>
          <a:p>
            <a:r>
              <a:rPr lang="fr-FR" sz="1600" i="1" dirty="0">
                <a:latin typeface="Arial"/>
                <a:cs typeface="Arial"/>
              </a:rPr>
              <a:t>A. </a:t>
            </a:r>
            <a:r>
              <a:rPr lang="fr-FR" sz="1600" i="1" dirty="0" err="1">
                <a:latin typeface="Arial"/>
                <a:cs typeface="Arial"/>
              </a:rPr>
              <a:t>Founier</a:t>
            </a:r>
            <a:r>
              <a:rPr lang="fr-FR" sz="1600" i="1" dirty="0">
                <a:latin typeface="Arial"/>
                <a:cs typeface="Arial"/>
              </a:rPr>
              <a:t> (CNRS), S. List (CNRS),  E. Maillard (CNRS) F. </a:t>
            </a:r>
            <a:r>
              <a:rPr lang="fr-FR" sz="1600" i="1" dirty="0" err="1">
                <a:latin typeface="Arial"/>
                <a:cs typeface="Arial"/>
              </a:rPr>
              <a:t>Mesples-Carrere</a:t>
            </a:r>
            <a:r>
              <a:rPr lang="fr-FR" sz="1600" i="1" dirty="0">
                <a:latin typeface="Arial"/>
                <a:cs typeface="Arial"/>
              </a:rPr>
              <a:t> (UB), F. Munoz (CNRS), S. Perard (CNRS),  </a:t>
            </a:r>
            <a:r>
              <a:rPr lang="fr-FR" sz="1600" i="1" u="sng" dirty="0">
                <a:latin typeface="Arial"/>
                <a:cs typeface="Arial"/>
              </a:rPr>
              <a:t>M. Roche</a:t>
            </a:r>
            <a:r>
              <a:rPr lang="fr-FR" sz="1600" i="1" dirty="0">
                <a:latin typeface="Arial"/>
                <a:cs typeface="Arial"/>
              </a:rPr>
              <a:t> (CNRS)</a:t>
            </a:r>
          </a:p>
          <a:p>
            <a:endParaRPr lang="fr-FR" sz="1600" i="1" dirty="0">
              <a:latin typeface="Arial"/>
              <a:cs typeface="Arial"/>
            </a:endParaRPr>
          </a:p>
          <a:p>
            <a:r>
              <a:rPr lang="fr-FR" dirty="0"/>
              <a:t>Un bureau d’études (5 permanents) et un atelier (3 permanents)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Compétences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Calculs et simulations numériques dans le</a:t>
            </a:r>
          </a:p>
          <a:p>
            <a:r>
              <a:rPr lang="fr-FR" dirty="0"/>
              <a:t>     domaine mécanique et thermique.</a:t>
            </a:r>
          </a:p>
          <a:p>
            <a:pPr marL="285750" indent="-285750">
              <a:buFontTx/>
              <a:buChar char="-"/>
            </a:pPr>
            <a:r>
              <a:rPr lang="fr-FR" dirty="0"/>
              <a:t>Montage et mise au point des matériels</a:t>
            </a:r>
          </a:p>
          <a:p>
            <a:r>
              <a:rPr lang="fr-FR" dirty="0"/>
              <a:t>     étudiés et réalisés.</a:t>
            </a:r>
          </a:p>
          <a:p>
            <a:pPr marL="285750" indent="-285750">
              <a:buFontTx/>
              <a:buChar char="-"/>
            </a:pPr>
            <a:r>
              <a:rPr lang="fr-FR" dirty="0"/>
              <a:t>Maintenance, modifications ou</a:t>
            </a:r>
          </a:p>
          <a:p>
            <a:r>
              <a:rPr lang="fr-FR" dirty="0"/>
              <a:t>     transformations des ensembles mécaniques</a:t>
            </a:r>
          </a:p>
          <a:p>
            <a:r>
              <a:rPr lang="fr-FR" dirty="0"/>
              <a:t>     du matériel expérimental du LP2i et de</a:t>
            </a:r>
          </a:p>
          <a:p>
            <a:r>
              <a:rPr lang="fr-FR" dirty="0"/>
              <a:t>     ses plates-formes</a:t>
            </a:r>
            <a:r>
              <a:rPr lang="fr-FR" sz="1600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28F78D-70B8-6C43-B676-158F6E9B8303}"/>
              </a:ext>
            </a:extLst>
          </p:cNvPr>
          <p:cNvSpPr txBox="1"/>
          <p:nvPr/>
        </p:nvSpPr>
        <p:spPr>
          <a:xfrm>
            <a:off x="529389" y="914400"/>
            <a:ext cx="888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Conception mécanique, Simulations numériques, fabrication, Intégration, Gestion de projet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E063EF-C64C-DD48-8186-859D7BAD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02" y="3248860"/>
            <a:ext cx="2694406" cy="26944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77EFB3-93C0-BB48-AAAA-816567367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935" y="3248860"/>
            <a:ext cx="2694406" cy="2694406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142BE41-4B69-2343-B60B-85EB682A2481}"/>
              </a:ext>
            </a:extLst>
          </p:cNvPr>
          <p:cNvCxnSpPr>
            <a:cxnSpLocks/>
          </p:cNvCxnSpPr>
          <p:nvPr/>
        </p:nvCxnSpPr>
        <p:spPr bwMode="auto">
          <a:xfrm>
            <a:off x="2502568" y="682789"/>
            <a:ext cx="6523367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F6CC8E2F-16E9-3646-9C30-69105C941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A711DC3-5A50-8B4E-97E1-801005C3C7B5}"/>
              </a:ext>
            </a:extLst>
          </p:cNvPr>
          <p:cNvSpPr txBox="1"/>
          <p:nvPr/>
        </p:nvSpPr>
        <p:spPr>
          <a:xfrm>
            <a:off x="2730121" y="18702"/>
            <a:ext cx="6270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Service Mécanique</a:t>
            </a:r>
          </a:p>
        </p:txBody>
      </p:sp>
    </p:spTree>
    <p:extLst>
      <p:ext uri="{BB962C8B-B14F-4D97-AF65-F5344CB8AC3E}">
        <p14:creationId xmlns:p14="http://schemas.microsoft.com/office/powerpoint/2010/main" val="91710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50D3B6-31CE-724D-ABD8-22F69C1198E7}"/>
              </a:ext>
            </a:extLst>
          </p:cNvPr>
          <p:cNvSpPr/>
          <p:nvPr/>
        </p:nvSpPr>
        <p:spPr>
          <a:xfrm>
            <a:off x="231377" y="2006821"/>
            <a:ext cx="778967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3 </a:t>
            </a:r>
            <a:r>
              <a:rPr lang="fr-FR" b="1" dirty="0" err="1">
                <a:latin typeface="Arial"/>
                <a:cs typeface="Arial"/>
              </a:rPr>
              <a:t>permanent.e.s</a:t>
            </a:r>
            <a:r>
              <a:rPr lang="fr-FR" b="1" dirty="0">
                <a:latin typeface="Arial"/>
                <a:cs typeface="Arial"/>
              </a:rPr>
              <a:t>  </a:t>
            </a:r>
            <a:r>
              <a:rPr lang="fr-FR" sz="1600" i="1" dirty="0">
                <a:latin typeface="Arial"/>
                <a:cs typeface="Arial"/>
              </a:rPr>
              <a:t>A. </a:t>
            </a:r>
            <a:r>
              <a:rPr lang="fr-FR" sz="1600" i="1" dirty="0" err="1">
                <a:latin typeface="Arial"/>
                <a:cs typeface="Arial"/>
              </a:rPr>
              <a:t>Habbouze</a:t>
            </a:r>
            <a:r>
              <a:rPr lang="fr-FR" sz="1600" i="1" dirty="0">
                <a:latin typeface="Arial"/>
                <a:cs typeface="Arial"/>
              </a:rPr>
              <a:t> (UB), </a:t>
            </a:r>
            <a:r>
              <a:rPr lang="fr-FR" sz="1600" i="1" u="sng" dirty="0">
                <a:latin typeface="Arial"/>
                <a:cs typeface="Arial"/>
              </a:rPr>
              <a:t>I. Moreau</a:t>
            </a:r>
            <a:r>
              <a:rPr lang="fr-FR" sz="1600" i="1" dirty="0">
                <a:latin typeface="Arial"/>
                <a:cs typeface="Arial"/>
              </a:rPr>
              <a:t> (CNRS), C. </a:t>
            </a:r>
            <a:r>
              <a:rPr lang="fr-FR" sz="1600" i="1" dirty="0" err="1">
                <a:latin typeface="Arial"/>
                <a:cs typeface="Arial"/>
              </a:rPr>
              <a:t>Seznec</a:t>
            </a:r>
            <a:r>
              <a:rPr lang="fr-FR" sz="1600" i="1" dirty="0">
                <a:latin typeface="Arial"/>
                <a:cs typeface="Arial"/>
              </a:rPr>
              <a:t> (CNRS)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Compétences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Support matériel, systèmes d’exploitation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Support réseau</a:t>
            </a:r>
          </a:p>
          <a:p>
            <a:pPr marL="285750" indent="-285750">
              <a:buFontTx/>
              <a:buChar char="-"/>
            </a:pPr>
            <a:r>
              <a:rPr lang="fr-FR" dirty="0"/>
              <a:t>Sécurité réseau</a:t>
            </a:r>
          </a:p>
          <a:p>
            <a:pPr marL="285750" indent="-285750">
              <a:buFontTx/>
              <a:buChar char="-"/>
            </a:pPr>
            <a:r>
              <a:rPr lang="fr-FR" dirty="0"/>
              <a:t>Support calcul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Développement d’un pôle calcul scientifique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77A25-4C87-4C40-B6FB-7B4137EFB9B0}"/>
              </a:ext>
            </a:extLst>
          </p:cNvPr>
          <p:cNvSpPr txBox="1"/>
          <p:nvPr/>
        </p:nvSpPr>
        <p:spPr>
          <a:xfrm>
            <a:off x="609600" y="978568"/>
            <a:ext cx="858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Gestion de l’infrastructure informatique, support aux utilisateurs, gestion du parc, calcul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6CD176-88FA-7C4A-83A1-03343335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437" y="2927837"/>
            <a:ext cx="2774616" cy="27746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A9963E-E613-EF4C-937A-DB3655F9C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111" y="2727645"/>
            <a:ext cx="3175000" cy="3175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593214D-F54D-E744-84E9-18A69E7EEF58}"/>
              </a:ext>
            </a:extLst>
          </p:cNvPr>
          <p:cNvCxnSpPr>
            <a:cxnSpLocks/>
          </p:cNvCxnSpPr>
          <p:nvPr/>
        </p:nvCxnSpPr>
        <p:spPr bwMode="auto">
          <a:xfrm>
            <a:off x="2502568" y="682789"/>
            <a:ext cx="6929259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75C0D00C-08EE-0B49-836E-7B9A7C92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7292AE5-3D14-3743-932B-E5757122CA3F}"/>
              </a:ext>
            </a:extLst>
          </p:cNvPr>
          <p:cNvSpPr txBox="1"/>
          <p:nvPr/>
        </p:nvSpPr>
        <p:spPr>
          <a:xfrm>
            <a:off x="2730121" y="18702"/>
            <a:ext cx="6701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Service Informatique</a:t>
            </a:r>
          </a:p>
        </p:txBody>
      </p:sp>
    </p:spTree>
    <p:extLst>
      <p:ext uri="{BB962C8B-B14F-4D97-AF65-F5344CB8AC3E}">
        <p14:creationId xmlns:p14="http://schemas.microsoft.com/office/powerpoint/2010/main" val="306697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277A9E-9247-6549-B095-7ABF29D2A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-175" b="15019"/>
          <a:stretch/>
        </p:blipFill>
        <p:spPr>
          <a:xfrm>
            <a:off x="1524000" y="226597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84614" y="903214"/>
            <a:ext cx="8252460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350" dirty="0"/>
          </a:p>
          <a:p>
            <a:pPr algn="ctr"/>
            <a:r>
              <a:rPr lang="fr-FR" sz="21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Laboratoire de physique des 2 Infinis Bordeaux </a:t>
            </a:r>
          </a:p>
          <a:p>
            <a:r>
              <a:rPr lang="fr-FR" sz="2100" dirty="0">
                <a:latin typeface="Arial"/>
                <a:cs typeface="Arial"/>
              </a:rPr>
              <a:t>                             </a:t>
            </a:r>
            <a:r>
              <a:rPr lang="fr-FR" dirty="0">
                <a:latin typeface="Arial"/>
                <a:cs typeface="Arial"/>
              </a:rPr>
              <a:t>Site Haut Vigneau (Gradignan)</a:t>
            </a:r>
          </a:p>
          <a:p>
            <a:endParaRPr lang="fr-FR" sz="2100" dirty="0">
              <a:latin typeface="Arial"/>
              <a:cs typeface="Arial"/>
            </a:endParaRPr>
          </a:p>
          <a:p>
            <a:endParaRPr lang="fr-FR" sz="15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Tutelles:  </a:t>
            </a:r>
          </a:p>
          <a:p>
            <a:endParaRPr lang="fr-FR" sz="15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fr-FR" sz="1500" b="1" dirty="0">
                <a:latin typeface="Arial"/>
                <a:cs typeface="Arial"/>
              </a:rPr>
              <a:t>Université de Bordeaux (Département Sciences de la Matière et du Rayonnement)</a:t>
            </a:r>
          </a:p>
          <a:p>
            <a:endParaRPr lang="fr-FR" sz="1500" b="1" dirty="0">
              <a:latin typeface="Arial"/>
              <a:cs typeface="Arial"/>
            </a:endParaRPr>
          </a:p>
          <a:p>
            <a:r>
              <a:rPr lang="fr-FR" sz="1500" b="1" dirty="0">
                <a:latin typeface="Arial"/>
                <a:cs typeface="Arial"/>
              </a:rPr>
              <a:t>CNRS (IN2P3 institut principal, INC institut secondaire)</a:t>
            </a:r>
          </a:p>
          <a:p>
            <a:endParaRPr lang="fr-FR" sz="1500" b="1" dirty="0">
              <a:latin typeface="Arial"/>
              <a:cs typeface="Arial"/>
            </a:endParaRPr>
          </a:p>
          <a:p>
            <a:endParaRPr lang="fr-FR" sz="1500" dirty="0">
              <a:latin typeface="Arial"/>
              <a:cs typeface="Arial"/>
            </a:endParaRP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Nombre de chercheurs CNRS</a:t>
            </a:r>
            <a:r>
              <a:rPr lang="fr-FR" sz="15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: </a:t>
            </a:r>
            <a:r>
              <a:rPr lang="fr-FR" sz="1500" b="1" dirty="0">
                <a:latin typeface="Arial"/>
                <a:cs typeface="Arial"/>
              </a:rPr>
              <a:t>23             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Nombre d’Enseignants-Chercheurs:  </a:t>
            </a:r>
            <a:r>
              <a:rPr lang="fr-FR" sz="1500" b="1" dirty="0">
                <a:latin typeface="Arial"/>
                <a:cs typeface="Arial"/>
              </a:rPr>
              <a:t>18</a:t>
            </a:r>
          </a:p>
          <a:p>
            <a:endParaRPr lang="fr-FR" sz="15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Nombre d’IT CNRS</a:t>
            </a:r>
            <a:r>
              <a:rPr lang="fr-FR" sz="1500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r>
              <a:rPr lang="fr-FR" sz="1500" dirty="0">
                <a:latin typeface="Arial"/>
                <a:cs typeface="Arial"/>
              </a:rPr>
              <a:t> </a:t>
            </a:r>
            <a:r>
              <a:rPr lang="fr-FR" sz="1500" b="1" dirty="0">
                <a:latin typeface="Arial"/>
                <a:cs typeface="Arial"/>
              </a:rPr>
              <a:t>41                                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Nombre de BIATTS: </a:t>
            </a:r>
            <a:r>
              <a:rPr lang="fr-FR" sz="1500" b="1" dirty="0">
                <a:latin typeface="Arial"/>
                <a:cs typeface="Arial"/>
              </a:rPr>
              <a:t>8</a:t>
            </a:r>
          </a:p>
          <a:p>
            <a:endParaRPr lang="fr-FR" sz="1500" dirty="0">
              <a:latin typeface="Arial"/>
              <a:cs typeface="Arial"/>
            </a:endParaRPr>
          </a:p>
          <a:p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Nombre de Doctorants:  </a:t>
            </a:r>
            <a:r>
              <a:rPr lang="fr-FR" sz="1500" b="1" dirty="0">
                <a:latin typeface="Arial"/>
                <a:cs typeface="Arial"/>
              </a:rPr>
              <a:t>16</a:t>
            </a:r>
            <a:r>
              <a:rPr lang="fr-FR" sz="1500" dirty="0">
                <a:latin typeface="Arial"/>
                <a:cs typeface="Arial"/>
              </a:rPr>
              <a:t> 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                                   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CDD Chercheurs: </a:t>
            </a:r>
            <a:r>
              <a:rPr lang="fr-FR" sz="1500" b="1" dirty="0">
                <a:latin typeface="Arial"/>
                <a:cs typeface="Arial"/>
              </a:rPr>
              <a:t>10</a:t>
            </a:r>
            <a:endParaRPr lang="fr-FR" sz="1500" dirty="0">
              <a:latin typeface="Arial"/>
              <a:cs typeface="Arial"/>
            </a:endParaRPr>
          </a:p>
          <a:p>
            <a:endParaRPr lang="fr-FR" sz="1500" dirty="0">
              <a:latin typeface="Arial"/>
              <a:cs typeface="Arial"/>
            </a:endParaRPr>
          </a:p>
          <a:p>
            <a:endParaRPr lang="fr-FR" sz="1500" dirty="0">
              <a:latin typeface="Arial"/>
              <a:cs typeface="Arial"/>
            </a:endParaRPr>
          </a:p>
          <a:p>
            <a:endParaRPr lang="fr-FR" sz="1500" dirty="0">
              <a:latin typeface="Arial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2A04CF-C019-DF42-AEBB-43745E3F82A4}"/>
              </a:ext>
            </a:extLst>
          </p:cNvPr>
          <p:cNvSpPr txBox="1"/>
          <p:nvPr/>
        </p:nvSpPr>
        <p:spPr>
          <a:xfrm>
            <a:off x="2328348" y="5634104"/>
            <a:ext cx="7217424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Laboratoire de physique nucléaire et physique des particules avec </a:t>
            </a:r>
          </a:p>
          <a:p>
            <a:pPr algn="ctr"/>
            <a:r>
              <a:rPr lang="fr-FR" sz="2000" b="1" dirty="0"/>
              <a:t>des activités de recherche interdisciplinaires </a:t>
            </a:r>
          </a:p>
          <a:p>
            <a:pPr algn="ctr"/>
            <a:r>
              <a:rPr lang="fr-FR" sz="2000" b="1" dirty="0"/>
              <a:t>à l’interface avec la chimie, la biologie et l’environnement</a:t>
            </a:r>
          </a:p>
        </p:txBody>
      </p:sp>
      <p:pic>
        <p:nvPicPr>
          <p:cNvPr id="8196" name="Picture 4" descr="CNRS">
            <a:extLst>
              <a:ext uri="{FF2B5EF4-FFF2-40B4-BE49-F238E27FC236}">
                <a16:creationId xmlns:a16="http://schemas.microsoft.com/office/drawing/2014/main" id="{3DDBE737-4DCE-934A-A6E8-102DE896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82" y="86921"/>
            <a:ext cx="665665" cy="6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niversitÃ© Bordeaux">
            <a:extLst>
              <a:ext uri="{FF2B5EF4-FFF2-40B4-BE49-F238E27FC236}">
                <a16:creationId xmlns:a16="http://schemas.microsoft.com/office/drawing/2014/main" id="{AB28D0EB-B7C5-0C4B-9D32-1C025C70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642" y="66054"/>
            <a:ext cx="1194205" cy="5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4E44B8-F5C8-BC44-B93D-BF3DD9AF7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5130"/>
            <a:ext cx="1639046" cy="8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636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14F74-BE25-CA48-95A4-6E1F6C9937B8}"/>
              </a:ext>
            </a:extLst>
          </p:cNvPr>
          <p:cNvSpPr/>
          <p:nvPr/>
        </p:nvSpPr>
        <p:spPr>
          <a:xfrm>
            <a:off x="235636" y="1999820"/>
            <a:ext cx="11683649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8 </a:t>
            </a:r>
            <a:r>
              <a:rPr lang="fr-FR" b="1" dirty="0" err="1">
                <a:latin typeface="Arial"/>
                <a:cs typeface="Arial"/>
              </a:rPr>
              <a:t>permanent.e.s</a:t>
            </a:r>
            <a:r>
              <a:rPr lang="fr-FR" b="1" dirty="0">
                <a:latin typeface="Arial"/>
                <a:cs typeface="Arial"/>
              </a:rPr>
              <a:t>: </a:t>
            </a:r>
            <a:r>
              <a:rPr lang="fr-FR" sz="1600" i="1" u="sng" dirty="0">
                <a:latin typeface="Arial"/>
                <a:cs typeface="Arial"/>
              </a:rPr>
              <a:t>J. </a:t>
            </a:r>
            <a:r>
              <a:rPr lang="fr-FR" sz="1600" i="1" u="sng" dirty="0" err="1">
                <a:latin typeface="Arial"/>
                <a:cs typeface="Arial"/>
              </a:rPr>
              <a:t>Baussart</a:t>
            </a:r>
            <a:r>
              <a:rPr lang="fr-FR" sz="1600" i="1" dirty="0">
                <a:latin typeface="Arial"/>
                <a:cs typeface="Arial"/>
              </a:rPr>
              <a:t> (CNRS), E. Boulet (UB), F. Cadou (CNRS), </a:t>
            </a:r>
            <a:r>
              <a:rPr lang="fr-FR" sz="1600" i="1" dirty="0" err="1">
                <a:latin typeface="Arial"/>
                <a:cs typeface="Arial"/>
              </a:rPr>
              <a:t>N.Carmona</a:t>
            </a:r>
            <a:r>
              <a:rPr lang="fr-FR" sz="1600" i="1" dirty="0">
                <a:latin typeface="Arial"/>
                <a:cs typeface="Arial"/>
              </a:rPr>
              <a:t> (CNRS), M.-A. De </a:t>
            </a:r>
            <a:r>
              <a:rPr lang="fr-FR" sz="1600" i="1" dirty="0" err="1">
                <a:latin typeface="Arial"/>
                <a:cs typeface="Arial"/>
              </a:rPr>
              <a:t>Britos</a:t>
            </a:r>
            <a:r>
              <a:rPr lang="fr-FR" sz="1600" i="1" dirty="0">
                <a:latin typeface="Arial"/>
                <a:cs typeface="Arial"/>
              </a:rPr>
              <a:t> (UB), </a:t>
            </a:r>
          </a:p>
          <a:p>
            <a:r>
              <a:rPr lang="fr-FR" sz="1600" i="1" dirty="0">
                <a:latin typeface="Arial"/>
                <a:cs typeface="Arial"/>
              </a:rPr>
              <a:t>P. Chambon (CNRS), N. </a:t>
            </a:r>
            <a:r>
              <a:rPr lang="fr-FR" sz="1600" i="1" dirty="0" err="1">
                <a:latin typeface="Arial"/>
                <a:cs typeface="Arial"/>
              </a:rPr>
              <a:t>Favret</a:t>
            </a:r>
            <a:r>
              <a:rPr lang="fr-FR" sz="1600" i="1" dirty="0">
                <a:latin typeface="Arial"/>
                <a:cs typeface="Arial"/>
              </a:rPr>
              <a:t> (CNRS), S. </a:t>
            </a:r>
            <a:r>
              <a:rPr lang="fr-FR" sz="1600" i="1" dirty="0" err="1">
                <a:latin typeface="Arial"/>
                <a:cs typeface="Arial"/>
              </a:rPr>
              <a:t>Perreve</a:t>
            </a:r>
            <a:r>
              <a:rPr lang="fr-FR" sz="1600" i="1" dirty="0">
                <a:latin typeface="Arial"/>
                <a:cs typeface="Arial"/>
              </a:rPr>
              <a:t> (CNRS),- 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Compétences :</a:t>
            </a:r>
          </a:p>
          <a:p>
            <a:r>
              <a:rPr lang="fr-FR" dirty="0">
                <a:effectLst/>
              </a:rPr>
              <a:t>- Gestion financière</a:t>
            </a:r>
          </a:p>
          <a:p>
            <a:r>
              <a:rPr lang="fr-FR" dirty="0">
                <a:effectLst/>
              </a:rPr>
              <a:t>- Budget</a:t>
            </a:r>
          </a:p>
          <a:p>
            <a:r>
              <a:rPr lang="fr-FR" dirty="0">
                <a:effectLst/>
              </a:rPr>
              <a:t>- Préparation et mise en place du budget</a:t>
            </a:r>
          </a:p>
          <a:p>
            <a:r>
              <a:rPr lang="fr-FR" dirty="0">
                <a:effectLst/>
              </a:rPr>
              <a:t>- Aide au montage de </a:t>
            </a:r>
            <a:r>
              <a:rPr lang="fr-FR" dirty="0" err="1">
                <a:effectLst/>
              </a:rPr>
              <a:t>pojets</a:t>
            </a:r>
            <a:endParaRPr lang="fr-FR" dirty="0">
              <a:effectLst/>
            </a:endParaRPr>
          </a:p>
          <a:p>
            <a:r>
              <a:rPr lang="fr-FR" dirty="0">
                <a:effectLst/>
              </a:rPr>
              <a:t>- Justification de contrats</a:t>
            </a:r>
          </a:p>
          <a:p>
            <a:r>
              <a:rPr lang="fr-FR" dirty="0">
                <a:effectLst/>
              </a:rPr>
              <a:t>- Achats et missions</a:t>
            </a:r>
          </a:p>
          <a:p>
            <a:r>
              <a:rPr lang="fr-FR" dirty="0">
                <a:effectLst/>
              </a:rPr>
              <a:t>- Accueil et secrétariat</a:t>
            </a:r>
          </a:p>
          <a:p>
            <a:r>
              <a:rPr lang="fr-FR" dirty="0">
                <a:effectLst/>
              </a:rPr>
              <a:t>- Ressources humaines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59A48F-E104-6C49-9873-26D3958D0C13}"/>
              </a:ext>
            </a:extLst>
          </p:cNvPr>
          <p:cNvSpPr txBox="1"/>
          <p:nvPr/>
        </p:nvSpPr>
        <p:spPr>
          <a:xfrm>
            <a:off x="430750" y="1162843"/>
            <a:ext cx="809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Administration, gestion, entretien campus, communication, formation permanente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31B55-1C35-6A4F-AD9B-0D90556ED4FB}"/>
              </a:ext>
            </a:extLst>
          </p:cNvPr>
          <p:cNvSpPr/>
          <p:nvPr/>
        </p:nvSpPr>
        <p:spPr>
          <a:xfrm>
            <a:off x="4381277" y="30663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effectLst/>
              </a:rPr>
              <a:t>- Maintenance des bâtiments</a:t>
            </a:r>
          </a:p>
          <a:p>
            <a:r>
              <a:rPr lang="fr-FR" dirty="0">
                <a:effectLst/>
              </a:rPr>
              <a:t>- Parc automobile</a:t>
            </a:r>
          </a:p>
          <a:p>
            <a:r>
              <a:rPr lang="fr-FR" dirty="0">
                <a:effectLst/>
              </a:rPr>
              <a:t>- Entretien des locaux</a:t>
            </a:r>
          </a:p>
          <a:p>
            <a:r>
              <a:rPr lang="fr-FR" dirty="0">
                <a:effectLst/>
              </a:rPr>
              <a:t>- Espaces verts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48C914-BE7B-7B43-80D6-7BC9417B6B2E}"/>
              </a:ext>
            </a:extLst>
          </p:cNvPr>
          <p:cNvSpPr txBox="1"/>
          <p:nvPr/>
        </p:nvSpPr>
        <p:spPr>
          <a:xfrm>
            <a:off x="7652823" y="3029968"/>
            <a:ext cx="3545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 Communication interne et externe</a:t>
            </a:r>
          </a:p>
          <a:p>
            <a:r>
              <a:rPr lang="fr-FR" dirty="0"/>
              <a:t>- </a:t>
            </a:r>
            <a:r>
              <a:rPr lang="fr-FR" dirty="0" err="1"/>
              <a:t>Mediation</a:t>
            </a:r>
            <a:r>
              <a:rPr lang="fr-FR" dirty="0"/>
              <a:t> scientifique</a:t>
            </a:r>
          </a:p>
          <a:p>
            <a:r>
              <a:rPr lang="fr-FR" dirty="0"/>
              <a:t>- Formation permanente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726111-FB53-BE4B-9E22-561FD9DF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492" y="4953907"/>
            <a:ext cx="2222500" cy="1765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7C1C76-0770-194E-B32D-FDAE1EB6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381" y="4552311"/>
            <a:ext cx="2222500" cy="19431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905949-6AE9-7A4C-908B-49DD4A4B4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736" y="4521960"/>
            <a:ext cx="2222500" cy="1905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E8CAFA-6725-F440-AA19-C3ABF6DC97D9}"/>
              </a:ext>
            </a:extLst>
          </p:cNvPr>
          <p:cNvCxnSpPr>
            <a:cxnSpLocks/>
          </p:cNvCxnSpPr>
          <p:nvPr/>
        </p:nvCxnSpPr>
        <p:spPr bwMode="auto">
          <a:xfrm>
            <a:off x="1595596" y="682789"/>
            <a:ext cx="10452025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50997F32-A796-454C-8617-0E9468DA2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80345E1-3712-5A49-818D-41D9FF038462}"/>
              </a:ext>
            </a:extLst>
          </p:cNvPr>
          <p:cNvSpPr txBox="1"/>
          <p:nvPr/>
        </p:nvSpPr>
        <p:spPr>
          <a:xfrm>
            <a:off x="1595596" y="35650"/>
            <a:ext cx="1059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Administration – Campus - Communication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3DB8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5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636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14F74-BE25-CA48-95A4-6E1F6C9937B8}"/>
              </a:ext>
            </a:extLst>
          </p:cNvPr>
          <p:cNvSpPr/>
          <p:nvPr/>
        </p:nvSpPr>
        <p:spPr>
          <a:xfrm>
            <a:off x="235636" y="1999820"/>
            <a:ext cx="11795943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4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: </a:t>
            </a:r>
            <a:r>
              <a:rPr lang="fr-FR" sz="1600" i="1" dirty="0">
                <a:latin typeface="Arial"/>
                <a:cs typeface="Arial"/>
              </a:rPr>
              <a:t>S. </a:t>
            </a:r>
            <a:r>
              <a:rPr lang="fr-FR" sz="1600" i="1" dirty="0" err="1">
                <a:latin typeface="Arial"/>
                <a:cs typeface="Arial"/>
              </a:rPr>
              <a:t>Crabos</a:t>
            </a:r>
            <a:r>
              <a:rPr lang="fr-FR" sz="1600" i="1" dirty="0">
                <a:latin typeface="Arial"/>
                <a:cs typeface="Arial"/>
              </a:rPr>
              <a:t> (CNRS), J. Jouve (CNRS), S. Leblanc (CNRS), S. </a:t>
            </a:r>
            <a:r>
              <a:rPr lang="fr-FR" sz="1600" i="1" dirty="0" err="1">
                <a:latin typeface="Arial"/>
                <a:cs typeface="Arial"/>
              </a:rPr>
              <a:t>Sorieul</a:t>
            </a:r>
            <a:r>
              <a:rPr lang="fr-FR" sz="1600" i="1" dirty="0">
                <a:latin typeface="Arial"/>
                <a:cs typeface="Arial"/>
              </a:rPr>
              <a:t> (CNRS) </a:t>
            </a:r>
            <a:r>
              <a:rPr lang="fr-FR" sz="1600" b="1" dirty="0">
                <a:latin typeface="Arial"/>
                <a:cs typeface="Arial"/>
              </a:rPr>
              <a:t>2 CDD : </a:t>
            </a:r>
            <a:r>
              <a:rPr lang="fr-FR" sz="1600" i="1" dirty="0">
                <a:latin typeface="Arial"/>
                <a:cs typeface="Arial"/>
              </a:rPr>
              <a:t>O. </a:t>
            </a:r>
            <a:r>
              <a:rPr lang="fr-FR" sz="1600" i="1" dirty="0" err="1">
                <a:latin typeface="Arial"/>
                <a:cs typeface="Arial"/>
              </a:rPr>
              <a:t>Lagrabette</a:t>
            </a:r>
            <a:r>
              <a:rPr lang="fr-FR" sz="1600" i="1" dirty="0">
                <a:latin typeface="Arial"/>
                <a:cs typeface="Arial"/>
              </a:rPr>
              <a:t> (CNRS), S. </a:t>
            </a:r>
            <a:r>
              <a:rPr lang="fr-FR" sz="1600" i="1" dirty="0" err="1">
                <a:latin typeface="Arial"/>
                <a:cs typeface="Arial"/>
              </a:rPr>
              <a:t>Vaubaillon</a:t>
            </a:r>
            <a:r>
              <a:rPr lang="fr-FR" sz="1600" i="1" dirty="0">
                <a:latin typeface="Arial"/>
                <a:cs typeface="Arial"/>
              </a:rPr>
              <a:t> (UB)</a:t>
            </a:r>
          </a:p>
          <a:p>
            <a:endParaRPr lang="fr-FR" sz="1600" i="1" dirty="0">
              <a:latin typeface="Arial"/>
              <a:cs typeface="Arial"/>
            </a:endParaRPr>
          </a:p>
          <a:p>
            <a:r>
              <a:rPr lang="fr-FR" sz="1600" i="1" dirty="0">
                <a:latin typeface="Arial"/>
                <a:cs typeface="Arial"/>
              </a:rPr>
              <a:t>+ P. </a:t>
            </a:r>
            <a:r>
              <a:rPr lang="fr-FR" sz="1600" i="1" dirty="0" err="1">
                <a:latin typeface="Arial"/>
                <a:cs typeface="Arial"/>
              </a:rPr>
              <a:t>Alfaurt</a:t>
            </a:r>
            <a:r>
              <a:rPr lang="fr-FR" sz="1600" i="1" dirty="0">
                <a:latin typeface="Arial"/>
                <a:cs typeface="Arial"/>
              </a:rPr>
              <a:t> (CNRS), P. </a:t>
            </a:r>
            <a:r>
              <a:rPr lang="fr-FR" sz="1600" i="1" dirty="0" err="1">
                <a:latin typeface="Arial"/>
                <a:cs typeface="Arial"/>
              </a:rPr>
              <a:t>Barberet</a:t>
            </a:r>
            <a:r>
              <a:rPr lang="fr-FR" sz="1600" i="1" dirty="0">
                <a:latin typeface="Arial"/>
                <a:cs typeface="Arial"/>
              </a:rPr>
              <a:t> (UB), C. Cerna (CNRS), G. Claverie (CNRS), C.-E. </a:t>
            </a:r>
            <a:r>
              <a:rPr lang="fr-FR" sz="1600" i="1" dirty="0" err="1">
                <a:latin typeface="Arial"/>
                <a:cs typeface="Arial"/>
              </a:rPr>
              <a:t>Demonchy</a:t>
            </a:r>
            <a:r>
              <a:rPr lang="fr-FR" sz="1600" i="1" dirty="0">
                <a:latin typeface="Arial"/>
                <a:cs typeface="Arial"/>
              </a:rPr>
              <a:t> (CNRS), D. </a:t>
            </a:r>
            <a:r>
              <a:rPr lang="fr-FR" sz="1600" i="1" dirty="0" err="1">
                <a:latin typeface="Arial"/>
                <a:cs typeface="Arial"/>
              </a:rPr>
              <a:t>Horlait</a:t>
            </a:r>
            <a:r>
              <a:rPr lang="fr-FR" sz="1600" i="1" dirty="0">
                <a:latin typeface="Arial"/>
                <a:cs typeface="Arial"/>
              </a:rPr>
              <a:t> (CNRS), F. Piquemal (CNRS),  L. </a:t>
            </a:r>
            <a:r>
              <a:rPr lang="fr-FR" sz="1600" i="1" dirty="0" err="1">
                <a:latin typeface="Arial"/>
                <a:cs typeface="Arial"/>
              </a:rPr>
              <a:t>Serani</a:t>
            </a:r>
            <a:r>
              <a:rPr lang="fr-FR" sz="1600" i="1" dirty="0">
                <a:latin typeface="Arial"/>
                <a:cs typeface="Arial"/>
              </a:rPr>
              <a:t> (CNRS)</a:t>
            </a:r>
          </a:p>
          <a:p>
            <a:endParaRPr lang="fr-FR" sz="1600" dirty="0"/>
          </a:p>
          <a:p>
            <a:r>
              <a:rPr lang="fr-FR" b="1" dirty="0">
                <a:solidFill>
                  <a:schemeClr val="accent1"/>
                </a:solidFill>
              </a:rPr>
              <a:t>Compétences :</a:t>
            </a:r>
          </a:p>
          <a:p>
            <a:r>
              <a:rPr lang="fr-FR" dirty="0">
                <a:effectLst/>
              </a:rPr>
              <a:t>-    Analyses</a:t>
            </a:r>
          </a:p>
          <a:p>
            <a:r>
              <a:rPr lang="fr-FR" dirty="0">
                <a:effectLst/>
              </a:rPr>
              <a:t>-    Préparation d’échantillons</a:t>
            </a:r>
          </a:p>
          <a:p>
            <a:r>
              <a:rPr lang="fr-FR" dirty="0">
                <a:effectLst/>
              </a:rPr>
              <a:t>-    Assurances qualité</a:t>
            </a:r>
          </a:p>
          <a:p>
            <a:pPr marL="285750" indent="-285750">
              <a:buFontTx/>
              <a:buChar char="-"/>
            </a:pPr>
            <a:r>
              <a:rPr lang="fr-FR" dirty="0">
                <a:effectLst/>
              </a:rPr>
              <a:t>Support aux utilisateurs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Développement détecteurs</a:t>
            </a:r>
          </a:p>
          <a:p>
            <a:pPr marL="285750" indent="-285750">
              <a:buFontTx/>
              <a:buChar char="-"/>
            </a:pPr>
            <a:r>
              <a:rPr lang="fr-FR" dirty="0">
                <a:effectLst/>
              </a:rPr>
              <a:t>Maintenance accélérateur</a:t>
            </a:r>
          </a:p>
          <a:p>
            <a:pPr marL="285750" indent="-285750">
              <a:buFontTx/>
              <a:buChar char="-"/>
            </a:pPr>
            <a:r>
              <a:rPr lang="fr-FR" dirty="0"/>
              <a:t>Spectroscopie gamma</a:t>
            </a:r>
          </a:p>
          <a:p>
            <a:pPr marL="285750" indent="-285750">
              <a:buFontTx/>
              <a:buChar char="-"/>
            </a:pPr>
            <a:r>
              <a:rPr lang="fr-FR" dirty="0">
                <a:effectLst/>
              </a:rPr>
              <a:t>Détecteurs Ge</a:t>
            </a:r>
          </a:p>
          <a:p>
            <a:pPr marL="285750" indent="-285750">
              <a:buFontTx/>
              <a:buChar char="-"/>
            </a:pPr>
            <a:endParaRPr lang="fr-FR" dirty="0">
              <a:effectLst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59A48F-E104-6C49-9873-26D3958D0C13}"/>
              </a:ext>
            </a:extLst>
          </p:cNvPr>
          <p:cNvSpPr txBox="1"/>
          <p:nvPr/>
        </p:nvSpPr>
        <p:spPr>
          <a:xfrm>
            <a:off x="235636" y="1146393"/>
            <a:ext cx="11857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Gestion plateformes, Maintenance, Développement techniques et méthodologiques, Mesures, Accueil équipes extérieurs, </a:t>
            </a:r>
          </a:p>
          <a:p>
            <a:r>
              <a:rPr lang="fr-FR" b="1" dirty="0">
                <a:solidFill>
                  <a:schemeClr val="accent2"/>
                </a:solidFill>
              </a:rPr>
              <a:t>Valorisation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E5979B4-8458-F840-AEE2-C4B2595BA408}"/>
              </a:ext>
            </a:extLst>
          </p:cNvPr>
          <p:cNvCxnSpPr>
            <a:cxnSpLocks/>
          </p:cNvCxnSpPr>
          <p:nvPr/>
        </p:nvCxnSpPr>
        <p:spPr bwMode="auto">
          <a:xfrm>
            <a:off x="2502568" y="682789"/>
            <a:ext cx="6485613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6DF4A90-31B1-844A-A88B-A6A6A16D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08B534-2C68-7647-A27C-FB5910CF7C0C}"/>
              </a:ext>
            </a:extLst>
          </p:cNvPr>
          <p:cNvSpPr txBox="1"/>
          <p:nvPr/>
        </p:nvSpPr>
        <p:spPr>
          <a:xfrm>
            <a:off x="2730121" y="18702"/>
            <a:ext cx="625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Technique : Service plateforme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416B00-3331-6D44-82CB-2284ABABA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43" y="3833216"/>
            <a:ext cx="2999746" cy="23147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0EFB5-220E-844A-8C94-2E45E781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668" y="3833215"/>
            <a:ext cx="2150489" cy="21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8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0C79BC4-F0D9-B04B-B8A9-5558DA680123}"/>
              </a:ext>
            </a:extLst>
          </p:cNvPr>
          <p:cNvCxnSpPr/>
          <p:nvPr/>
        </p:nvCxnSpPr>
        <p:spPr bwMode="auto">
          <a:xfrm>
            <a:off x="3343251" y="697977"/>
            <a:ext cx="6858000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4452881-5798-8742-AEF2-025973D8588F}"/>
              </a:ext>
            </a:extLst>
          </p:cNvPr>
          <p:cNvSpPr/>
          <p:nvPr/>
        </p:nvSpPr>
        <p:spPr>
          <a:xfrm>
            <a:off x="5148299" y="91475"/>
            <a:ext cx="2533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2400" b="1" dirty="0">
                <a:solidFill>
                  <a:srgbClr val="3DB7D0"/>
                </a:solidFill>
                <a:latin typeface="Calibri" panose="020F0502020204030204"/>
                <a:cs typeface="American Typewriter Condensed"/>
              </a:rPr>
              <a:t>Plateforme AITNA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38CD11-9EEF-EE4C-8E3A-69BD6C2A01E0}"/>
              </a:ext>
            </a:extLst>
          </p:cNvPr>
          <p:cNvSpPr txBox="1"/>
          <p:nvPr/>
        </p:nvSpPr>
        <p:spPr>
          <a:xfrm>
            <a:off x="3605340" y="1405038"/>
            <a:ext cx="8268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600" b="1" dirty="0">
                <a:solidFill>
                  <a:prstClr val="black"/>
                </a:solidFill>
                <a:latin typeface="Calibri" panose="020F0502020204030204"/>
              </a:rPr>
              <a:t>Mission : 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Support aux activités scientifiques interdisciplinaires du LP2I </a:t>
            </a:r>
          </a:p>
          <a:p>
            <a:pPr marL="214313" indent="-214313" defTabSz="685800">
              <a:buFont typeface="Wingdings" pitchFamily="2" charset="2"/>
              <a:buChar char="Ø"/>
            </a:pPr>
            <a:endParaRPr lang="fr-FR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Composée de 3 plateaux techniques (AIFIRA, PRISNA, PIAGARA)</a:t>
            </a:r>
          </a:p>
          <a:p>
            <a:pPr marL="214313" indent="-214313" defTabSz="685800">
              <a:buFont typeface="Wingdings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Mesure d’éléments traces stables ou radioactifs sur matrices solides, liquides ou gazeuses</a:t>
            </a:r>
          </a:p>
          <a:p>
            <a:pPr marL="214313" indent="-214313" defTabSz="685800">
              <a:buFont typeface="Wingdings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Localisée au LP2I Bordeaux (UMR 5797, CNRS et U. Bordeaux). Site du Haut Vigneau Gradignan</a:t>
            </a:r>
          </a:p>
          <a:p>
            <a:pPr marL="214313" indent="-214313" defTabSz="685800">
              <a:buFont typeface="Wingdings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Gestion CNRS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F96556-ABF8-B34A-910E-ADE3A51E9C55}"/>
              </a:ext>
            </a:extLst>
          </p:cNvPr>
          <p:cNvSpPr txBox="1"/>
          <p:nvPr/>
        </p:nvSpPr>
        <p:spPr>
          <a:xfrm>
            <a:off x="3605340" y="956603"/>
            <a:ext cx="669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AITNA : Analyse, Irradiation et éléments Traces en Nouvelle Aquitaine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6C79D0-9DE8-2B46-9D23-13E1D9F87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592" y="3053801"/>
            <a:ext cx="8140274" cy="38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7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6">
            <a:extLst>
              <a:ext uri="{FF2B5EF4-FFF2-40B4-BE49-F238E27FC236}">
                <a16:creationId xmlns:a16="http://schemas.microsoft.com/office/drawing/2014/main" id="{243BCF36-A9FF-324E-9570-1C75BA5B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9" y="1607888"/>
            <a:ext cx="78502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Une plateforme d’analyse, d’imagerie et d’irradiation par faisceau d’ions 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Labellisée IN2P3 et UB (2019)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09D2BF-3F37-0D42-811A-1D5F6EED0F22}"/>
              </a:ext>
            </a:extLst>
          </p:cNvPr>
          <p:cNvSpPr txBox="1"/>
          <p:nvPr/>
        </p:nvSpPr>
        <p:spPr>
          <a:xfrm>
            <a:off x="6687402" y="112248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AIFIRA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F00E-A4B9-DC44-99B8-8E850B965238}"/>
              </a:ext>
            </a:extLst>
          </p:cNvPr>
          <p:cNvSpPr/>
          <p:nvPr/>
        </p:nvSpPr>
        <p:spPr>
          <a:xfrm>
            <a:off x="577973" y="5078073"/>
            <a:ext cx="840138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Analyses quantitatives multi-élémentaires à des échelles allant micromètre à quelques millimètres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Combinaison d’analyses : PIXE, RBS, NRA,ERDA,….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Micro-irradiations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Production de champs neutronique et gamma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3FCC17-9DFE-9349-B691-DBBE78AA3A2E}"/>
              </a:ext>
            </a:extLst>
          </p:cNvPr>
          <p:cNvSpPr txBox="1"/>
          <p:nvPr/>
        </p:nvSpPr>
        <p:spPr>
          <a:xfrm>
            <a:off x="577973" y="2332998"/>
            <a:ext cx="6868675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Accélérateur électrostatique d’ions H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He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1-3 MeV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lignes de faisceau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Micro-faisceau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pour l’irradiation de cellules vivantes à l’échelle du micron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Micro-faisceau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pour imagerie d’éléments au niveau du micromètre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Macro-faisceau pour analyse d’échantillons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Faisceau extrait pour objets de grande taille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Faisceau ligne de physique (neutrons + gammas)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Upgrades de lignes récents ou en cours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Réflexion sur développement irradiation sur grande surface (10 cm x 10 cm)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1B1F5D-4A47-B641-B1F2-D804BF533724}"/>
              </a:ext>
            </a:extLst>
          </p:cNvPr>
          <p:cNvSpPr txBox="1"/>
          <p:nvPr/>
        </p:nvSpPr>
        <p:spPr>
          <a:xfrm>
            <a:off x="9318984" y="4566670"/>
            <a:ext cx="265027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Physique nucléaire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 du vivant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 des matériaux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Météorites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Archéologie,….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E4F634-161F-B242-8125-C944F6A199B0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3267AFE-F5F0-BA4D-899D-283195E23261}"/>
              </a:ext>
            </a:extLst>
          </p:cNvPr>
          <p:cNvSpPr txBox="1"/>
          <p:nvPr/>
        </p:nvSpPr>
        <p:spPr>
          <a:xfrm>
            <a:off x="577973" y="6345821"/>
            <a:ext cx="2296398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Coûts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auditables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CNRS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7609662-12C7-444A-867D-494A0D3059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994" y="1915665"/>
            <a:ext cx="3340655" cy="25102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669B6B-5127-FA40-929D-A49692697236}"/>
              </a:ext>
            </a:extLst>
          </p:cNvPr>
          <p:cNvSpPr txBox="1"/>
          <p:nvPr/>
        </p:nvSpPr>
        <p:spPr>
          <a:xfrm>
            <a:off x="4377842" y="837765"/>
            <a:ext cx="711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DB9D0"/>
                </a:solidFill>
              </a:rPr>
              <a:t>Applications Interdisciplinaires des Faisceaux d’Ions en Région Aquitaine</a:t>
            </a:r>
          </a:p>
        </p:txBody>
      </p:sp>
    </p:spTree>
    <p:extLst>
      <p:ext uri="{BB962C8B-B14F-4D97-AF65-F5344CB8AC3E}">
        <p14:creationId xmlns:p14="http://schemas.microsoft.com/office/powerpoint/2010/main" val="4282159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409D2BF-3F37-0D42-811A-1D5F6EED0F22}"/>
              </a:ext>
            </a:extLst>
          </p:cNvPr>
          <p:cNvSpPr txBox="1"/>
          <p:nvPr/>
        </p:nvSpPr>
        <p:spPr>
          <a:xfrm>
            <a:off x="6687402" y="112248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AIFIRA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E4F634-161F-B242-8125-C944F6A199B0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8669B6B-5127-FA40-929D-A49692697236}"/>
              </a:ext>
            </a:extLst>
          </p:cNvPr>
          <p:cNvSpPr txBox="1"/>
          <p:nvPr/>
        </p:nvSpPr>
        <p:spPr>
          <a:xfrm>
            <a:off x="4377842" y="837765"/>
            <a:ext cx="711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B9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 Interdisciplinaires des Faisceaux d’Ions en Région Aquitaine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817A44-8964-2045-8E1A-5FCDBD61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911" y="1628332"/>
            <a:ext cx="6346054" cy="45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28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409D2BF-3F37-0D42-811A-1D5F6EED0F22}"/>
              </a:ext>
            </a:extLst>
          </p:cNvPr>
          <p:cNvSpPr txBox="1"/>
          <p:nvPr/>
        </p:nvSpPr>
        <p:spPr>
          <a:xfrm>
            <a:off x="6687402" y="112248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AIFIRA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E4F634-161F-B242-8125-C944F6A199B0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8669B6B-5127-FA40-929D-A49692697236}"/>
              </a:ext>
            </a:extLst>
          </p:cNvPr>
          <p:cNvSpPr txBox="1"/>
          <p:nvPr/>
        </p:nvSpPr>
        <p:spPr>
          <a:xfrm>
            <a:off x="4377842" y="837765"/>
            <a:ext cx="711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B9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 Interdisciplinaires des Faisceaux d’Ions en Région Aquitaine</a:t>
            </a:r>
          </a:p>
        </p:txBody>
      </p:sp>
      <p:pic>
        <p:nvPicPr>
          <p:cNvPr id="17" name="Picture 1" descr="C:\Users\Proprietaire\Documents\CENBG\recherche\publis_confs-2012\Presentations\images CNANO\fig2.tif">
            <a:extLst>
              <a:ext uri="{FF2B5EF4-FFF2-40B4-BE49-F238E27FC236}">
                <a16:creationId xmlns:a16="http://schemas.microsoft.com/office/drawing/2014/main" id="{E29B34B3-3DB9-B346-A9D1-AC352C36B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9056" y="2623364"/>
            <a:ext cx="2407791" cy="2045555"/>
          </a:xfrm>
          <a:prstGeom prst="rect">
            <a:avLst/>
          </a:prstGeom>
          <a:noFill/>
          <a:effectLst/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02262B1-C5E4-1F41-8D78-F03181418C67}"/>
              </a:ext>
            </a:extLst>
          </p:cNvPr>
          <p:cNvGrpSpPr/>
          <p:nvPr/>
        </p:nvGrpSpPr>
        <p:grpSpPr>
          <a:xfrm>
            <a:off x="574662" y="2172422"/>
            <a:ext cx="2592000" cy="316260"/>
            <a:chOff x="6314281" y="3299501"/>
            <a:chExt cx="2592000" cy="316260"/>
          </a:xfrm>
        </p:grpSpPr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B8230DE4-26FD-FD45-BAAF-EA189C9E015A}"/>
                </a:ext>
              </a:extLst>
            </p:cNvPr>
            <p:cNvSpPr/>
            <p:nvPr/>
          </p:nvSpPr>
          <p:spPr>
            <a:xfrm>
              <a:off x="7597606" y="3317257"/>
              <a:ext cx="920428" cy="176591"/>
            </a:xfrm>
            <a:custGeom>
              <a:avLst/>
              <a:gdLst>
                <a:gd name="connsiteX0" fmla="*/ 1526699 w 4107839"/>
                <a:gd name="connsiteY0" fmla="*/ 421638 h 519329"/>
                <a:gd name="connsiteX1" fmla="*/ 1654116 w 4107839"/>
                <a:gd name="connsiteY1" fmla="*/ 489094 h 519329"/>
                <a:gd name="connsiteX2" fmla="*/ 1759047 w 4107839"/>
                <a:gd name="connsiteY2" fmla="*/ 511579 h 519329"/>
                <a:gd name="connsiteX3" fmla="*/ 1901453 w 4107839"/>
                <a:gd name="connsiteY3" fmla="*/ 474104 h 519329"/>
                <a:gd name="connsiteX4" fmla="*/ 2006384 w 4107839"/>
                <a:gd name="connsiteY4" fmla="*/ 519074 h 519329"/>
                <a:gd name="connsiteX5" fmla="*/ 2261217 w 4107839"/>
                <a:gd name="connsiteY5" fmla="*/ 489094 h 519329"/>
                <a:gd name="connsiteX6" fmla="*/ 2568516 w 4107839"/>
                <a:gd name="connsiteY6" fmla="*/ 421638 h 519329"/>
                <a:gd name="connsiteX7" fmla="*/ 2898299 w 4107839"/>
                <a:gd name="connsiteY7" fmla="*/ 361678 h 519329"/>
                <a:gd name="connsiteX8" fmla="*/ 3228083 w 4107839"/>
                <a:gd name="connsiteY8" fmla="*/ 301717 h 519329"/>
                <a:gd name="connsiteX9" fmla="*/ 3512896 w 4107839"/>
                <a:gd name="connsiteY9" fmla="*/ 264241 h 519329"/>
                <a:gd name="connsiteX10" fmla="*/ 3670293 w 4107839"/>
                <a:gd name="connsiteY10" fmla="*/ 271737 h 519329"/>
                <a:gd name="connsiteX11" fmla="*/ 3737748 w 4107839"/>
                <a:gd name="connsiteY11" fmla="*/ 301717 h 519329"/>
                <a:gd name="connsiteX12" fmla="*/ 3835184 w 4107839"/>
                <a:gd name="connsiteY12" fmla="*/ 309212 h 519329"/>
                <a:gd name="connsiteX13" fmla="*/ 4060037 w 4107839"/>
                <a:gd name="connsiteY13" fmla="*/ 271737 h 519329"/>
                <a:gd name="connsiteX14" fmla="*/ 4090017 w 4107839"/>
                <a:gd name="connsiteY14" fmla="*/ 181796 h 519329"/>
                <a:gd name="connsiteX15" fmla="*/ 4090017 w 4107839"/>
                <a:gd name="connsiteY15" fmla="*/ 84360 h 519329"/>
                <a:gd name="connsiteX16" fmla="*/ 3865165 w 4107839"/>
                <a:gd name="connsiteY16" fmla="*/ 9409 h 519329"/>
                <a:gd name="connsiteX17" fmla="*/ 3677788 w 4107839"/>
                <a:gd name="connsiteY17" fmla="*/ 1914 h 519329"/>
                <a:gd name="connsiteX18" fmla="*/ 3415460 w 4107839"/>
                <a:gd name="connsiteY18" fmla="*/ 16904 h 519329"/>
                <a:gd name="connsiteX19" fmla="*/ 3130647 w 4107839"/>
                <a:gd name="connsiteY19" fmla="*/ 39389 h 519329"/>
                <a:gd name="connsiteX20" fmla="*/ 2958260 w 4107839"/>
                <a:gd name="connsiteY20" fmla="*/ 99350 h 519329"/>
                <a:gd name="connsiteX21" fmla="*/ 2845834 w 4107839"/>
                <a:gd name="connsiteY21" fmla="*/ 159310 h 519329"/>
                <a:gd name="connsiteX22" fmla="*/ 2635971 w 4107839"/>
                <a:gd name="connsiteY22" fmla="*/ 211776 h 519329"/>
                <a:gd name="connsiteX23" fmla="*/ 2388634 w 4107839"/>
                <a:gd name="connsiteY23" fmla="*/ 294222 h 519329"/>
                <a:gd name="connsiteX24" fmla="*/ 2051355 w 4107839"/>
                <a:gd name="connsiteY24" fmla="*/ 294222 h 519329"/>
                <a:gd name="connsiteX25" fmla="*/ 1474234 w 4107839"/>
                <a:gd name="connsiteY25" fmla="*/ 309212 h 519329"/>
                <a:gd name="connsiteX26" fmla="*/ 1047014 w 4107839"/>
                <a:gd name="connsiteY26" fmla="*/ 271737 h 519329"/>
                <a:gd name="connsiteX27" fmla="*/ 424922 w 4107839"/>
                <a:gd name="connsiteY27" fmla="*/ 234261 h 519329"/>
                <a:gd name="connsiteX28" fmla="*/ 170089 w 4107839"/>
                <a:gd name="connsiteY28" fmla="*/ 196786 h 519329"/>
                <a:gd name="connsiteX29" fmla="*/ 12693 w 4107839"/>
                <a:gd name="connsiteY29" fmla="*/ 264241 h 519329"/>
                <a:gd name="connsiteX30" fmla="*/ 42673 w 4107839"/>
                <a:gd name="connsiteY30" fmla="*/ 316707 h 519329"/>
                <a:gd name="connsiteX31" fmla="*/ 305001 w 4107839"/>
                <a:gd name="connsiteY31" fmla="*/ 346687 h 519329"/>
                <a:gd name="connsiteX32" fmla="*/ 732221 w 4107839"/>
                <a:gd name="connsiteY32" fmla="*/ 324202 h 519329"/>
                <a:gd name="connsiteX33" fmla="*/ 1354312 w 4107839"/>
                <a:gd name="connsiteY33" fmla="*/ 361678 h 519329"/>
                <a:gd name="connsiteX34" fmla="*/ 1526699 w 4107839"/>
                <a:gd name="connsiteY34" fmla="*/ 421638 h 51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07839" h="519329">
                  <a:moveTo>
                    <a:pt x="1526699" y="421638"/>
                  </a:moveTo>
                  <a:cubicBezTo>
                    <a:pt x="1576666" y="442874"/>
                    <a:pt x="1615391" y="474104"/>
                    <a:pt x="1654116" y="489094"/>
                  </a:cubicBezTo>
                  <a:cubicBezTo>
                    <a:pt x="1692841" y="504084"/>
                    <a:pt x="1717824" y="514077"/>
                    <a:pt x="1759047" y="511579"/>
                  </a:cubicBezTo>
                  <a:cubicBezTo>
                    <a:pt x="1800270" y="509081"/>
                    <a:pt x="1860230" y="472855"/>
                    <a:pt x="1901453" y="474104"/>
                  </a:cubicBezTo>
                  <a:cubicBezTo>
                    <a:pt x="1942676" y="475353"/>
                    <a:pt x="1946423" y="516576"/>
                    <a:pt x="2006384" y="519074"/>
                  </a:cubicBezTo>
                  <a:cubicBezTo>
                    <a:pt x="2066345" y="521572"/>
                    <a:pt x="2167528" y="505333"/>
                    <a:pt x="2261217" y="489094"/>
                  </a:cubicBezTo>
                  <a:cubicBezTo>
                    <a:pt x="2354906" y="472855"/>
                    <a:pt x="2462336" y="442874"/>
                    <a:pt x="2568516" y="421638"/>
                  </a:cubicBezTo>
                  <a:cubicBezTo>
                    <a:pt x="2674696" y="400402"/>
                    <a:pt x="2898299" y="361678"/>
                    <a:pt x="2898299" y="361678"/>
                  </a:cubicBezTo>
                  <a:cubicBezTo>
                    <a:pt x="3008227" y="341691"/>
                    <a:pt x="3125650" y="317956"/>
                    <a:pt x="3228083" y="301717"/>
                  </a:cubicBezTo>
                  <a:cubicBezTo>
                    <a:pt x="3330516" y="285478"/>
                    <a:pt x="3439194" y="269238"/>
                    <a:pt x="3512896" y="264241"/>
                  </a:cubicBezTo>
                  <a:cubicBezTo>
                    <a:pt x="3586598" y="259244"/>
                    <a:pt x="3632818" y="265491"/>
                    <a:pt x="3670293" y="271737"/>
                  </a:cubicBezTo>
                  <a:cubicBezTo>
                    <a:pt x="3707768" y="277983"/>
                    <a:pt x="3710266" y="295471"/>
                    <a:pt x="3737748" y="301717"/>
                  </a:cubicBezTo>
                  <a:cubicBezTo>
                    <a:pt x="3765230" y="307963"/>
                    <a:pt x="3781469" y="314209"/>
                    <a:pt x="3835184" y="309212"/>
                  </a:cubicBezTo>
                  <a:cubicBezTo>
                    <a:pt x="3888899" y="304215"/>
                    <a:pt x="4017565" y="292973"/>
                    <a:pt x="4060037" y="271737"/>
                  </a:cubicBezTo>
                  <a:cubicBezTo>
                    <a:pt x="4102509" y="250501"/>
                    <a:pt x="4085020" y="213025"/>
                    <a:pt x="4090017" y="181796"/>
                  </a:cubicBezTo>
                  <a:cubicBezTo>
                    <a:pt x="4095014" y="150566"/>
                    <a:pt x="4127492" y="113091"/>
                    <a:pt x="4090017" y="84360"/>
                  </a:cubicBezTo>
                  <a:cubicBezTo>
                    <a:pt x="4052542" y="55629"/>
                    <a:pt x="3933870" y="23150"/>
                    <a:pt x="3865165" y="9409"/>
                  </a:cubicBezTo>
                  <a:cubicBezTo>
                    <a:pt x="3796460" y="-4332"/>
                    <a:pt x="3752739" y="665"/>
                    <a:pt x="3677788" y="1914"/>
                  </a:cubicBezTo>
                  <a:cubicBezTo>
                    <a:pt x="3602837" y="3163"/>
                    <a:pt x="3506650" y="10658"/>
                    <a:pt x="3415460" y="16904"/>
                  </a:cubicBezTo>
                  <a:cubicBezTo>
                    <a:pt x="3324270" y="23150"/>
                    <a:pt x="3206847" y="25648"/>
                    <a:pt x="3130647" y="39389"/>
                  </a:cubicBezTo>
                  <a:cubicBezTo>
                    <a:pt x="3054447" y="53130"/>
                    <a:pt x="3005729" y="79363"/>
                    <a:pt x="2958260" y="99350"/>
                  </a:cubicBezTo>
                  <a:cubicBezTo>
                    <a:pt x="2910791" y="119337"/>
                    <a:pt x="2899549" y="140572"/>
                    <a:pt x="2845834" y="159310"/>
                  </a:cubicBezTo>
                  <a:cubicBezTo>
                    <a:pt x="2792119" y="178048"/>
                    <a:pt x="2712171" y="189291"/>
                    <a:pt x="2635971" y="211776"/>
                  </a:cubicBezTo>
                  <a:cubicBezTo>
                    <a:pt x="2559771" y="234261"/>
                    <a:pt x="2486070" y="280481"/>
                    <a:pt x="2388634" y="294222"/>
                  </a:cubicBezTo>
                  <a:cubicBezTo>
                    <a:pt x="2291198" y="307963"/>
                    <a:pt x="2051355" y="294222"/>
                    <a:pt x="2051355" y="294222"/>
                  </a:cubicBezTo>
                  <a:cubicBezTo>
                    <a:pt x="1898955" y="296720"/>
                    <a:pt x="1641624" y="312959"/>
                    <a:pt x="1474234" y="309212"/>
                  </a:cubicBezTo>
                  <a:cubicBezTo>
                    <a:pt x="1306844" y="305465"/>
                    <a:pt x="1221899" y="284229"/>
                    <a:pt x="1047014" y="271737"/>
                  </a:cubicBezTo>
                  <a:cubicBezTo>
                    <a:pt x="872129" y="259245"/>
                    <a:pt x="571076" y="246753"/>
                    <a:pt x="424922" y="234261"/>
                  </a:cubicBezTo>
                  <a:cubicBezTo>
                    <a:pt x="278768" y="221769"/>
                    <a:pt x="238794" y="191789"/>
                    <a:pt x="170089" y="196786"/>
                  </a:cubicBezTo>
                  <a:cubicBezTo>
                    <a:pt x="101384" y="201783"/>
                    <a:pt x="33929" y="244254"/>
                    <a:pt x="12693" y="264241"/>
                  </a:cubicBezTo>
                  <a:cubicBezTo>
                    <a:pt x="-8543" y="284228"/>
                    <a:pt x="-6045" y="302966"/>
                    <a:pt x="42673" y="316707"/>
                  </a:cubicBezTo>
                  <a:cubicBezTo>
                    <a:pt x="91391" y="330448"/>
                    <a:pt x="190076" y="345438"/>
                    <a:pt x="305001" y="346687"/>
                  </a:cubicBezTo>
                  <a:cubicBezTo>
                    <a:pt x="419926" y="347936"/>
                    <a:pt x="557336" y="321704"/>
                    <a:pt x="732221" y="324202"/>
                  </a:cubicBezTo>
                  <a:cubicBezTo>
                    <a:pt x="907106" y="326700"/>
                    <a:pt x="1218151" y="342940"/>
                    <a:pt x="1354312" y="361678"/>
                  </a:cubicBezTo>
                  <a:cubicBezTo>
                    <a:pt x="1490472" y="380416"/>
                    <a:pt x="1476732" y="400402"/>
                    <a:pt x="1526699" y="42163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0DC308C-5358-C44E-9197-7B694F8DE145}"/>
                </a:ext>
              </a:extLst>
            </p:cNvPr>
            <p:cNvSpPr/>
            <p:nvPr/>
          </p:nvSpPr>
          <p:spPr>
            <a:xfrm>
              <a:off x="6319534" y="3365700"/>
              <a:ext cx="1293333" cy="245555"/>
            </a:xfrm>
            <a:custGeom>
              <a:avLst/>
              <a:gdLst>
                <a:gd name="connsiteX0" fmla="*/ 93447 w 5772105"/>
                <a:gd name="connsiteY0" fmla="*/ 0 h 722141"/>
                <a:gd name="connsiteX1" fmla="*/ 18419 w 5772105"/>
                <a:gd name="connsiteY1" fmla="*/ 4689 h 722141"/>
                <a:gd name="connsiteX2" fmla="*/ 9041 w 5772105"/>
                <a:gd name="connsiteY2" fmla="*/ 18757 h 722141"/>
                <a:gd name="connsiteX3" fmla="*/ 9041 w 5772105"/>
                <a:gd name="connsiteY3" fmla="*/ 46892 h 722141"/>
                <a:gd name="connsiteX4" fmla="*/ 126271 w 5772105"/>
                <a:gd name="connsiteY4" fmla="*/ 98473 h 722141"/>
                <a:gd name="connsiteX5" fmla="*/ 351354 w 5772105"/>
                <a:gd name="connsiteY5" fmla="*/ 159433 h 722141"/>
                <a:gd name="connsiteX6" fmla="*/ 698358 w 5772105"/>
                <a:gd name="connsiteY6" fmla="*/ 239150 h 722141"/>
                <a:gd name="connsiteX7" fmla="*/ 1317336 w 5772105"/>
                <a:gd name="connsiteY7" fmla="*/ 356381 h 722141"/>
                <a:gd name="connsiteX8" fmla="*/ 2264561 w 5772105"/>
                <a:gd name="connsiteY8" fmla="*/ 492369 h 722141"/>
                <a:gd name="connsiteX9" fmla="*/ 2860093 w 5772105"/>
                <a:gd name="connsiteY9" fmla="*/ 548640 h 722141"/>
                <a:gd name="connsiteX10" fmla="*/ 3554099 w 5772105"/>
                <a:gd name="connsiteY10" fmla="*/ 595532 h 722141"/>
                <a:gd name="connsiteX11" fmla="*/ 3736979 w 5772105"/>
                <a:gd name="connsiteY11" fmla="*/ 628357 h 722141"/>
                <a:gd name="connsiteX12" fmla="*/ 3919859 w 5772105"/>
                <a:gd name="connsiteY12" fmla="*/ 670560 h 722141"/>
                <a:gd name="connsiteX13" fmla="*/ 4238727 w 5772105"/>
                <a:gd name="connsiteY13" fmla="*/ 689317 h 722141"/>
                <a:gd name="connsiteX14" fmla="*/ 4599798 w 5772105"/>
                <a:gd name="connsiteY14" fmla="*/ 689317 h 722141"/>
                <a:gd name="connsiteX15" fmla="*/ 4918665 w 5772105"/>
                <a:gd name="connsiteY15" fmla="*/ 722141 h 722141"/>
                <a:gd name="connsiteX16" fmla="*/ 4993693 w 5772105"/>
                <a:gd name="connsiteY16" fmla="*/ 717452 h 722141"/>
                <a:gd name="connsiteX17" fmla="*/ 5171884 w 5772105"/>
                <a:gd name="connsiteY17" fmla="*/ 708073 h 722141"/>
                <a:gd name="connsiteX18" fmla="*/ 5471994 w 5772105"/>
                <a:gd name="connsiteY18" fmla="*/ 684627 h 722141"/>
                <a:gd name="connsiteX19" fmla="*/ 5570468 w 5772105"/>
                <a:gd name="connsiteY19" fmla="*/ 665870 h 722141"/>
                <a:gd name="connsiteX20" fmla="*/ 5678321 w 5772105"/>
                <a:gd name="connsiteY20" fmla="*/ 694006 h 722141"/>
                <a:gd name="connsiteX21" fmla="*/ 5748659 w 5772105"/>
                <a:gd name="connsiteY21" fmla="*/ 712763 h 722141"/>
                <a:gd name="connsiteX22" fmla="*/ 5772105 w 5772105"/>
                <a:gd name="connsiteY22" fmla="*/ 694006 h 7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72105" h="722141">
                  <a:moveTo>
                    <a:pt x="93447" y="0"/>
                  </a:moveTo>
                  <a:lnTo>
                    <a:pt x="18419" y="4689"/>
                  </a:lnTo>
                  <a:cubicBezTo>
                    <a:pt x="4351" y="7815"/>
                    <a:pt x="9041" y="18757"/>
                    <a:pt x="9041" y="18757"/>
                  </a:cubicBezTo>
                  <a:cubicBezTo>
                    <a:pt x="7478" y="25791"/>
                    <a:pt x="-10497" y="33606"/>
                    <a:pt x="9041" y="46892"/>
                  </a:cubicBezTo>
                  <a:cubicBezTo>
                    <a:pt x="28579" y="60178"/>
                    <a:pt x="69219" y="79716"/>
                    <a:pt x="126271" y="98473"/>
                  </a:cubicBezTo>
                  <a:cubicBezTo>
                    <a:pt x="183323" y="117230"/>
                    <a:pt x="256006" y="135987"/>
                    <a:pt x="351354" y="159433"/>
                  </a:cubicBezTo>
                  <a:cubicBezTo>
                    <a:pt x="446702" y="182879"/>
                    <a:pt x="537361" y="206325"/>
                    <a:pt x="698358" y="239150"/>
                  </a:cubicBezTo>
                  <a:cubicBezTo>
                    <a:pt x="859355" y="271975"/>
                    <a:pt x="1056302" y="314178"/>
                    <a:pt x="1317336" y="356381"/>
                  </a:cubicBezTo>
                  <a:cubicBezTo>
                    <a:pt x="1578370" y="398584"/>
                    <a:pt x="2007435" y="460326"/>
                    <a:pt x="2264561" y="492369"/>
                  </a:cubicBezTo>
                  <a:cubicBezTo>
                    <a:pt x="2521687" y="524412"/>
                    <a:pt x="2645170" y="531446"/>
                    <a:pt x="2860093" y="548640"/>
                  </a:cubicBezTo>
                  <a:cubicBezTo>
                    <a:pt x="3075016" y="565834"/>
                    <a:pt x="3407951" y="582246"/>
                    <a:pt x="3554099" y="595532"/>
                  </a:cubicBezTo>
                  <a:cubicBezTo>
                    <a:pt x="3700247" y="608818"/>
                    <a:pt x="3676019" y="615852"/>
                    <a:pt x="3736979" y="628357"/>
                  </a:cubicBezTo>
                  <a:cubicBezTo>
                    <a:pt x="3797939" y="640862"/>
                    <a:pt x="3836234" y="660400"/>
                    <a:pt x="3919859" y="670560"/>
                  </a:cubicBezTo>
                  <a:cubicBezTo>
                    <a:pt x="4003484" y="680720"/>
                    <a:pt x="4125404" y="686191"/>
                    <a:pt x="4238727" y="689317"/>
                  </a:cubicBezTo>
                  <a:cubicBezTo>
                    <a:pt x="4352050" y="692443"/>
                    <a:pt x="4486475" y="683846"/>
                    <a:pt x="4599798" y="689317"/>
                  </a:cubicBezTo>
                  <a:cubicBezTo>
                    <a:pt x="4713121" y="694788"/>
                    <a:pt x="4853016" y="717452"/>
                    <a:pt x="4918665" y="722141"/>
                  </a:cubicBezTo>
                  <a:lnTo>
                    <a:pt x="4993693" y="717452"/>
                  </a:lnTo>
                  <a:lnTo>
                    <a:pt x="5171884" y="708073"/>
                  </a:lnTo>
                  <a:lnTo>
                    <a:pt x="5471994" y="684627"/>
                  </a:lnTo>
                  <a:cubicBezTo>
                    <a:pt x="5538425" y="677593"/>
                    <a:pt x="5536080" y="664307"/>
                    <a:pt x="5570468" y="665870"/>
                  </a:cubicBezTo>
                  <a:cubicBezTo>
                    <a:pt x="5604856" y="667433"/>
                    <a:pt x="5678321" y="694006"/>
                    <a:pt x="5678321" y="694006"/>
                  </a:cubicBezTo>
                  <a:lnTo>
                    <a:pt x="5748659" y="712763"/>
                  </a:lnTo>
                  <a:cubicBezTo>
                    <a:pt x="5764290" y="712763"/>
                    <a:pt x="5768197" y="703384"/>
                    <a:pt x="5772105" y="69400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86C91C17-C16E-B144-AD0C-1195CAA96240}"/>
                </a:ext>
              </a:extLst>
            </p:cNvPr>
            <p:cNvSpPr/>
            <p:nvPr/>
          </p:nvSpPr>
          <p:spPr>
            <a:xfrm>
              <a:off x="6314281" y="3311884"/>
              <a:ext cx="1310010" cy="57653"/>
            </a:xfrm>
            <a:custGeom>
              <a:avLst/>
              <a:gdLst>
                <a:gd name="connsiteX0" fmla="*/ 116292 w 5846532"/>
                <a:gd name="connsiteY0" fmla="*/ 122658 h 169551"/>
                <a:gd name="connsiteX1" fmla="*/ 27197 w 5846532"/>
                <a:gd name="connsiteY1" fmla="*/ 89834 h 169551"/>
                <a:gd name="connsiteX2" fmla="*/ 8440 w 5846532"/>
                <a:gd name="connsiteY2" fmla="*/ 80455 h 169551"/>
                <a:gd name="connsiteX3" fmla="*/ 13129 w 5846532"/>
                <a:gd name="connsiteY3" fmla="*/ 52320 h 169551"/>
                <a:gd name="connsiteX4" fmla="*/ 158495 w 5846532"/>
                <a:gd name="connsiteY4" fmla="*/ 24185 h 169551"/>
                <a:gd name="connsiteX5" fmla="*/ 496120 w 5846532"/>
                <a:gd name="connsiteY5" fmla="*/ 738 h 169551"/>
                <a:gd name="connsiteX6" fmla="*/ 1021314 w 5846532"/>
                <a:gd name="connsiteY6" fmla="*/ 5428 h 169551"/>
                <a:gd name="connsiteX7" fmla="*/ 1476169 w 5846532"/>
                <a:gd name="connsiteY7" fmla="*/ 14806 h 169551"/>
                <a:gd name="connsiteX8" fmla="*/ 1893511 w 5846532"/>
                <a:gd name="connsiteY8" fmla="*/ 28874 h 169551"/>
                <a:gd name="connsiteX9" fmla="*/ 2296785 w 5846532"/>
                <a:gd name="connsiteY9" fmla="*/ 47631 h 169551"/>
                <a:gd name="connsiteX10" fmla="*/ 2498421 w 5846532"/>
                <a:gd name="connsiteY10" fmla="*/ 66388 h 169551"/>
                <a:gd name="connsiteX11" fmla="*/ 2662545 w 5846532"/>
                <a:gd name="connsiteY11" fmla="*/ 66388 h 169551"/>
                <a:gd name="connsiteX12" fmla="*/ 2957966 w 5846532"/>
                <a:gd name="connsiteY12" fmla="*/ 75766 h 169551"/>
                <a:gd name="connsiteX13" fmla="*/ 3173671 w 5846532"/>
                <a:gd name="connsiteY13" fmla="*/ 71077 h 169551"/>
                <a:gd name="connsiteX14" fmla="*/ 3473781 w 5846532"/>
                <a:gd name="connsiteY14" fmla="*/ 89834 h 169551"/>
                <a:gd name="connsiteX15" fmla="*/ 3844231 w 5846532"/>
                <a:gd name="connsiteY15" fmla="*/ 113280 h 169551"/>
                <a:gd name="connsiteX16" fmla="*/ 4163098 w 5846532"/>
                <a:gd name="connsiteY16" fmla="*/ 141415 h 169551"/>
                <a:gd name="connsiteX17" fmla="*/ 4472588 w 5846532"/>
                <a:gd name="connsiteY17" fmla="*/ 160172 h 169551"/>
                <a:gd name="connsiteX18" fmla="*/ 4880551 w 5846532"/>
                <a:gd name="connsiteY18" fmla="*/ 169551 h 169551"/>
                <a:gd name="connsiteX19" fmla="*/ 5265068 w 5846532"/>
                <a:gd name="connsiteY19" fmla="*/ 160172 h 169551"/>
                <a:gd name="connsiteX20" fmla="*/ 5598003 w 5846532"/>
                <a:gd name="connsiteY20" fmla="*/ 150794 h 169551"/>
                <a:gd name="connsiteX21" fmla="*/ 5846532 w 5846532"/>
                <a:gd name="connsiteY21" fmla="*/ 150794 h 16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46532" h="169551">
                  <a:moveTo>
                    <a:pt x="116292" y="122658"/>
                  </a:moveTo>
                  <a:lnTo>
                    <a:pt x="27197" y="89834"/>
                  </a:lnTo>
                  <a:cubicBezTo>
                    <a:pt x="9222" y="82800"/>
                    <a:pt x="8440" y="80455"/>
                    <a:pt x="8440" y="80455"/>
                  </a:cubicBezTo>
                  <a:cubicBezTo>
                    <a:pt x="6095" y="74203"/>
                    <a:pt x="-11880" y="61698"/>
                    <a:pt x="13129" y="52320"/>
                  </a:cubicBezTo>
                  <a:cubicBezTo>
                    <a:pt x="38138" y="42942"/>
                    <a:pt x="77996" y="32782"/>
                    <a:pt x="158495" y="24185"/>
                  </a:cubicBezTo>
                  <a:cubicBezTo>
                    <a:pt x="238994" y="15588"/>
                    <a:pt x="352317" y="3864"/>
                    <a:pt x="496120" y="738"/>
                  </a:cubicBezTo>
                  <a:cubicBezTo>
                    <a:pt x="639923" y="-2388"/>
                    <a:pt x="1021314" y="5428"/>
                    <a:pt x="1021314" y="5428"/>
                  </a:cubicBezTo>
                  <a:lnTo>
                    <a:pt x="1476169" y="14806"/>
                  </a:lnTo>
                  <a:lnTo>
                    <a:pt x="1893511" y="28874"/>
                  </a:lnTo>
                  <a:lnTo>
                    <a:pt x="2296785" y="47631"/>
                  </a:lnTo>
                  <a:cubicBezTo>
                    <a:pt x="2397603" y="53883"/>
                    <a:pt x="2437461" y="63262"/>
                    <a:pt x="2498421" y="66388"/>
                  </a:cubicBezTo>
                  <a:cubicBezTo>
                    <a:pt x="2559381" y="69514"/>
                    <a:pt x="2585954" y="64825"/>
                    <a:pt x="2662545" y="66388"/>
                  </a:cubicBezTo>
                  <a:cubicBezTo>
                    <a:pt x="2739136" y="67951"/>
                    <a:pt x="2872778" y="74985"/>
                    <a:pt x="2957966" y="75766"/>
                  </a:cubicBezTo>
                  <a:cubicBezTo>
                    <a:pt x="3043154" y="76547"/>
                    <a:pt x="3087702" y="68732"/>
                    <a:pt x="3173671" y="71077"/>
                  </a:cubicBezTo>
                  <a:cubicBezTo>
                    <a:pt x="3259640" y="73422"/>
                    <a:pt x="3473781" y="89834"/>
                    <a:pt x="3473781" y="89834"/>
                  </a:cubicBezTo>
                  <a:lnTo>
                    <a:pt x="3844231" y="113280"/>
                  </a:lnTo>
                  <a:cubicBezTo>
                    <a:pt x="3959117" y="121877"/>
                    <a:pt x="4058372" y="133600"/>
                    <a:pt x="4163098" y="141415"/>
                  </a:cubicBezTo>
                  <a:cubicBezTo>
                    <a:pt x="4267824" y="149230"/>
                    <a:pt x="4353013" y="155483"/>
                    <a:pt x="4472588" y="160172"/>
                  </a:cubicBezTo>
                  <a:cubicBezTo>
                    <a:pt x="4592163" y="164861"/>
                    <a:pt x="4748471" y="169551"/>
                    <a:pt x="4880551" y="169551"/>
                  </a:cubicBezTo>
                  <a:cubicBezTo>
                    <a:pt x="5012631" y="169551"/>
                    <a:pt x="5265068" y="160172"/>
                    <a:pt x="5265068" y="160172"/>
                  </a:cubicBezTo>
                  <a:lnTo>
                    <a:pt x="5598003" y="150794"/>
                  </a:lnTo>
                  <a:cubicBezTo>
                    <a:pt x="5694914" y="149231"/>
                    <a:pt x="5770723" y="150012"/>
                    <a:pt x="5846532" y="15079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D734780B-8039-7047-9B61-D7C6D34D96D7}"/>
                </a:ext>
              </a:extLst>
            </p:cNvPr>
            <p:cNvSpPr/>
            <p:nvPr/>
          </p:nvSpPr>
          <p:spPr>
            <a:xfrm>
              <a:off x="7597606" y="3299501"/>
              <a:ext cx="1308675" cy="316260"/>
            </a:xfrm>
            <a:custGeom>
              <a:avLst/>
              <a:gdLst>
                <a:gd name="connsiteX0" fmla="*/ 0 w 5622567"/>
                <a:gd name="connsiteY0" fmla="*/ 174202 h 835434"/>
                <a:gd name="connsiteX1" fmla="*/ 389745 w 5622567"/>
                <a:gd name="connsiteY1" fmla="*/ 174202 h 835434"/>
                <a:gd name="connsiteX2" fmla="*/ 831955 w 5622567"/>
                <a:gd name="connsiteY2" fmla="*/ 174202 h 835434"/>
                <a:gd name="connsiteX3" fmla="*/ 966866 w 5622567"/>
                <a:gd name="connsiteY3" fmla="*/ 189192 h 835434"/>
                <a:gd name="connsiteX4" fmla="*/ 1124263 w 5622567"/>
                <a:gd name="connsiteY4" fmla="*/ 159212 h 835434"/>
                <a:gd name="connsiteX5" fmla="*/ 1611443 w 5622567"/>
                <a:gd name="connsiteY5" fmla="*/ 136727 h 835434"/>
                <a:gd name="connsiteX6" fmla="*/ 2091128 w 5622567"/>
                <a:gd name="connsiteY6" fmla="*/ 106747 h 835434"/>
                <a:gd name="connsiteX7" fmla="*/ 2615784 w 5622567"/>
                <a:gd name="connsiteY7" fmla="*/ 91756 h 835434"/>
                <a:gd name="connsiteX8" fmla="*/ 3065489 w 5622567"/>
                <a:gd name="connsiteY8" fmla="*/ 61776 h 835434"/>
                <a:gd name="connsiteX9" fmla="*/ 3402768 w 5622567"/>
                <a:gd name="connsiteY9" fmla="*/ 39291 h 835434"/>
                <a:gd name="connsiteX10" fmla="*/ 3800007 w 5622567"/>
                <a:gd name="connsiteY10" fmla="*/ 9310 h 835434"/>
                <a:gd name="connsiteX11" fmla="*/ 4002374 w 5622567"/>
                <a:gd name="connsiteY11" fmla="*/ 1815 h 835434"/>
                <a:gd name="connsiteX12" fmla="*/ 4302178 w 5622567"/>
                <a:gd name="connsiteY12" fmla="*/ 39291 h 835434"/>
                <a:gd name="connsiteX13" fmla="*/ 4437089 w 5622567"/>
                <a:gd name="connsiteY13" fmla="*/ 76766 h 835434"/>
                <a:gd name="connsiteX14" fmla="*/ 4601981 w 5622567"/>
                <a:gd name="connsiteY14" fmla="*/ 91756 h 835434"/>
                <a:gd name="connsiteX15" fmla="*/ 5044191 w 5622567"/>
                <a:gd name="connsiteY15" fmla="*/ 69271 h 835434"/>
                <a:gd name="connsiteX16" fmla="*/ 5396460 w 5622567"/>
                <a:gd name="connsiteY16" fmla="*/ 31796 h 835434"/>
                <a:gd name="connsiteX17" fmla="*/ 5621312 w 5622567"/>
                <a:gd name="connsiteY17" fmla="*/ 16806 h 835434"/>
                <a:gd name="connsiteX18" fmla="*/ 5299023 w 5622567"/>
                <a:gd name="connsiteY18" fmla="*/ 54281 h 835434"/>
                <a:gd name="connsiteX19" fmla="*/ 4946755 w 5622567"/>
                <a:gd name="connsiteY19" fmla="*/ 114242 h 835434"/>
                <a:gd name="connsiteX20" fmla="*/ 4564505 w 5622567"/>
                <a:gd name="connsiteY20" fmla="*/ 159212 h 835434"/>
                <a:gd name="connsiteX21" fmla="*/ 4332158 w 5622567"/>
                <a:gd name="connsiteY21" fmla="*/ 219173 h 835434"/>
                <a:gd name="connsiteX22" fmla="*/ 4234722 w 5622567"/>
                <a:gd name="connsiteY22" fmla="*/ 271638 h 835434"/>
                <a:gd name="connsiteX23" fmla="*/ 4144781 w 5622567"/>
                <a:gd name="connsiteY23" fmla="*/ 286628 h 835434"/>
                <a:gd name="connsiteX24" fmla="*/ 3095469 w 5622567"/>
                <a:gd name="connsiteY24" fmla="*/ 541461 h 835434"/>
                <a:gd name="connsiteX25" fmla="*/ 2181069 w 5622567"/>
                <a:gd name="connsiteY25" fmla="*/ 736333 h 835434"/>
                <a:gd name="connsiteX26" fmla="*/ 1678899 w 5622567"/>
                <a:gd name="connsiteY26" fmla="*/ 796294 h 835434"/>
                <a:gd name="connsiteX27" fmla="*/ 1349115 w 5622567"/>
                <a:gd name="connsiteY27" fmla="*/ 811284 h 835434"/>
                <a:gd name="connsiteX28" fmla="*/ 929391 w 5622567"/>
                <a:gd name="connsiteY28" fmla="*/ 833769 h 835434"/>
                <a:gd name="connsiteX29" fmla="*/ 517161 w 5622567"/>
                <a:gd name="connsiteY29" fmla="*/ 833769 h 835434"/>
                <a:gd name="connsiteX30" fmla="*/ 382250 w 5622567"/>
                <a:gd name="connsiteY30" fmla="*/ 833769 h 835434"/>
                <a:gd name="connsiteX31" fmla="*/ 314794 w 5622567"/>
                <a:gd name="connsiteY31" fmla="*/ 811284 h 835434"/>
                <a:gd name="connsiteX32" fmla="*/ 247338 w 5622567"/>
                <a:gd name="connsiteY32" fmla="*/ 811284 h 835434"/>
                <a:gd name="connsiteX33" fmla="*/ 164892 w 5622567"/>
                <a:gd name="connsiteY33" fmla="*/ 833769 h 835434"/>
                <a:gd name="connsiteX34" fmla="*/ 112427 w 5622567"/>
                <a:gd name="connsiteY34" fmla="*/ 833769 h 835434"/>
                <a:gd name="connsiteX35" fmla="*/ 82446 w 5622567"/>
                <a:gd name="connsiteY35" fmla="*/ 811284 h 835434"/>
                <a:gd name="connsiteX36" fmla="*/ 82446 w 5622567"/>
                <a:gd name="connsiteY36" fmla="*/ 721343 h 83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622567" h="835434">
                  <a:moveTo>
                    <a:pt x="0" y="174202"/>
                  </a:moveTo>
                  <a:lnTo>
                    <a:pt x="389745" y="174202"/>
                  </a:lnTo>
                  <a:lnTo>
                    <a:pt x="831955" y="174202"/>
                  </a:lnTo>
                  <a:cubicBezTo>
                    <a:pt x="928142" y="176700"/>
                    <a:pt x="918148" y="191690"/>
                    <a:pt x="966866" y="189192"/>
                  </a:cubicBezTo>
                  <a:cubicBezTo>
                    <a:pt x="1015584" y="186694"/>
                    <a:pt x="1016834" y="167956"/>
                    <a:pt x="1124263" y="159212"/>
                  </a:cubicBezTo>
                  <a:cubicBezTo>
                    <a:pt x="1231692" y="150468"/>
                    <a:pt x="1611443" y="136727"/>
                    <a:pt x="1611443" y="136727"/>
                  </a:cubicBezTo>
                  <a:lnTo>
                    <a:pt x="2091128" y="106747"/>
                  </a:lnTo>
                  <a:cubicBezTo>
                    <a:pt x="2258518" y="99252"/>
                    <a:pt x="2453391" y="99251"/>
                    <a:pt x="2615784" y="91756"/>
                  </a:cubicBezTo>
                  <a:cubicBezTo>
                    <a:pt x="2778177" y="84261"/>
                    <a:pt x="3065489" y="61776"/>
                    <a:pt x="3065489" y="61776"/>
                  </a:cubicBezTo>
                  <a:lnTo>
                    <a:pt x="3402768" y="39291"/>
                  </a:lnTo>
                  <a:lnTo>
                    <a:pt x="3800007" y="9310"/>
                  </a:lnTo>
                  <a:cubicBezTo>
                    <a:pt x="3899941" y="3064"/>
                    <a:pt x="3918679" y="-3182"/>
                    <a:pt x="4002374" y="1815"/>
                  </a:cubicBezTo>
                  <a:cubicBezTo>
                    <a:pt x="4086069" y="6812"/>
                    <a:pt x="4229726" y="26799"/>
                    <a:pt x="4302178" y="39291"/>
                  </a:cubicBezTo>
                  <a:cubicBezTo>
                    <a:pt x="4374630" y="51783"/>
                    <a:pt x="4387122" y="68022"/>
                    <a:pt x="4437089" y="76766"/>
                  </a:cubicBezTo>
                  <a:cubicBezTo>
                    <a:pt x="4487056" y="85510"/>
                    <a:pt x="4500797" y="93005"/>
                    <a:pt x="4601981" y="91756"/>
                  </a:cubicBezTo>
                  <a:cubicBezTo>
                    <a:pt x="4703165" y="90507"/>
                    <a:pt x="4911778" y="79264"/>
                    <a:pt x="5044191" y="69271"/>
                  </a:cubicBezTo>
                  <a:cubicBezTo>
                    <a:pt x="5176604" y="59278"/>
                    <a:pt x="5300273" y="40540"/>
                    <a:pt x="5396460" y="31796"/>
                  </a:cubicBezTo>
                  <a:cubicBezTo>
                    <a:pt x="5492647" y="23052"/>
                    <a:pt x="5637551" y="13059"/>
                    <a:pt x="5621312" y="16806"/>
                  </a:cubicBezTo>
                  <a:cubicBezTo>
                    <a:pt x="5605073" y="20553"/>
                    <a:pt x="5411449" y="38042"/>
                    <a:pt x="5299023" y="54281"/>
                  </a:cubicBezTo>
                  <a:cubicBezTo>
                    <a:pt x="5186597" y="70520"/>
                    <a:pt x="5069175" y="96754"/>
                    <a:pt x="4946755" y="114242"/>
                  </a:cubicBezTo>
                  <a:cubicBezTo>
                    <a:pt x="4824335" y="131730"/>
                    <a:pt x="4666938" y="141723"/>
                    <a:pt x="4564505" y="159212"/>
                  </a:cubicBezTo>
                  <a:cubicBezTo>
                    <a:pt x="4462072" y="176701"/>
                    <a:pt x="4387122" y="200435"/>
                    <a:pt x="4332158" y="219173"/>
                  </a:cubicBezTo>
                  <a:cubicBezTo>
                    <a:pt x="4277194" y="237911"/>
                    <a:pt x="4265952" y="260396"/>
                    <a:pt x="4234722" y="271638"/>
                  </a:cubicBezTo>
                  <a:cubicBezTo>
                    <a:pt x="4203493" y="282881"/>
                    <a:pt x="4144781" y="286628"/>
                    <a:pt x="4144781" y="286628"/>
                  </a:cubicBezTo>
                  <a:lnTo>
                    <a:pt x="3095469" y="541461"/>
                  </a:lnTo>
                  <a:cubicBezTo>
                    <a:pt x="2768184" y="616412"/>
                    <a:pt x="2417164" y="693861"/>
                    <a:pt x="2181069" y="736333"/>
                  </a:cubicBezTo>
                  <a:cubicBezTo>
                    <a:pt x="1944974" y="778805"/>
                    <a:pt x="1817558" y="783802"/>
                    <a:pt x="1678899" y="796294"/>
                  </a:cubicBezTo>
                  <a:cubicBezTo>
                    <a:pt x="1540240" y="808786"/>
                    <a:pt x="1349115" y="811284"/>
                    <a:pt x="1349115" y="811284"/>
                  </a:cubicBezTo>
                  <a:cubicBezTo>
                    <a:pt x="1224197" y="817530"/>
                    <a:pt x="1068050" y="830022"/>
                    <a:pt x="929391" y="833769"/>
                  </a:cubicBezTo>
                  <a:cubicBezTo>
                    <a:pt x="790732" y="837517"/>
                    <a:pt x="517161" y="833769"/>
                    <a:pt x="517161" y="833769"/>
                  </a:cubicBezTo>
                  <a:cubicBezTo>
                    <a:pt x="425971" y="833769"/>
                    <a:pt x="415978" y="837516"/>
                    <a:pt x="382250" y="833769"/>
                  </a:cubicBezTo>
                  <a:cubicBezTo>
                    <a:pt x="348522" y="830022"/>
                    <a:pt x="337279" y="815031"/>
                    <a:pt x="314794" y="811284"/>
                  </a:cubicBezTo>
                  <a:cubicBezTo>
                    <a:pt x="292309" y="807537"/>
                    <a:pt x="272322" y="807537"/>
                    <a:pt x="247338" y="811284"/>
                  </a:cubicBezTo>
                  <a:cubicBezTo>
                    <a:pt x="222354" y="815031"/>
                    <a:pt x="187377" y="830022"/>
                    <a:pt x="164892" y="833769"/>
                  </a:cubicBezTo>
                  <a:cubicBezTo>
                    <a:pt x="142407" y="837516"/>
                    <a:pt x="112427" y="833769"/>
                    <a:pt x="112427" y="833769"/>
                  </a:cubicBezTo>
                  <a:cubicBezTo>
                    <a:pt x="98686" y="830022"/>
                    <a:pt x="87443" y="830022"/>
                    <a:pt x="82446" y="811284"/>
                  </a:cubicBezTo>
                  <a:cubicBezTo>
                    <a:pt x="77449" y="792546"/>
                    <a:pt x="79947" y="756944"/>
                    <a:pt x="82446" y="72134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6CFAA77-CE8E-DB4B-B979-FFB6BAEB4DBA}"/>
                </a:ext>
              </a:extLst>
            </p:cNvPr>
            <p:cNvSpPr/>
            <p:nvPr/>
          </p:nvSpPr>
          <p:spPr>
            <a:xfrm>
              <a:off x="7599881" y="3333042"/>
              <a:ext cx="843091" cy="132892"/>
            </a:xfrm>
            <a:custGeom>
              <a:avLst/>
              <a:gdLst>
                <a:gd name="connsiteX0" fmla="*/ 90218 w 3762689"/>
                <a:gd name="connsiteY0" fmla="*/ 344907 h 390813"/>
                <a:gd name="connsiteX1" fmla="*/ 15268 w 3762689"/>
                <a:gd name="connsiteY1" fmla="*/ 269956 h 390813"/>
                <a:gd name="connsiteX2" fmla="*/ 22763 w 3762689"/>
                <a:gd name="connsiteY2" fmla="*/ 195005 h 390813"/>
                <a:gd name="connsiteX3" fmla="*/ 247615 w 3762689"/>
                <a:gd name="connsiteY3" fmla="*/ 135045 h 390813"/>
                <a:gd name="connsiteX4" fmla="*/ 524933 w 3762689"/>
                <a:gd name="connsiteY4" fmla="*/ 120054 h 390813"/>
                <a:gd name="connsiteX5" fmla="*/ 929668 w 3762689"/>
                <a:gd name="connsiteY5" fmla="*/ 150035 h 390813"/>
                <a:gd name="connsiteX6" fmla="*/ 1117045 w 3762689"/>
                <a:gd name="connsiteY6" fmla="*/ 172520 h 390813"/>
                <a:gd name="connsiteX7" fmla="*/ 1409353 w 3762689"/>
                <a:gd name="connsiteY7" fmla="*/ 120054 h 390813"/>
                <a:gd name="connsiteX8" fmla="*/ 1769117 w 3762689"/>
                <a:gd name="connsiteY8" fmla="*/ 105064 h 390813"/>
                <a:gd name="connsiteX9" fmla="*/ 2196337 w 3762689"/>
                <a:gd name="connsiteY9" fmla="*/ 67589 h 390813"/>
                <a:gd name="connsiteX10" fmla="*/ 2616061 w 3762689"/>
                <a:gd name="connsiteY10" fmla="*/ 67589 h 390813"/>
                <a:gd name="connsiteX11" fmla="*/ 2908369 w 3762689"/>
                <a:gd name="connsiteY11" fmla="*/ 37609 h 390813"/>
                <a:gd name="connsiteX12" fmla="*/ 3193182 w 3762689"/>
                <a:gd name="connsiteY12" fmla="*/ 30113 h 390813"/>
                <a:gd name="connsiteX13" fmla="*/ 3418035 w 3762689"/>
                <a:gd name="connsiteY13" fmla="*/ 133 h 390813"/>
                <a:gd name="connsiteX14" fmla="*/ 3597917 w 3762689"/>
                <a:gd name="connsiteY14" fmla="*/ 22618 h 390813"/>
                <a:gd name="connsiteX15" fmla="*/ 3725333 w 3762689"/>
                <a:gd name="connsiteY15" fmla="*/ 97569 h 390813"/>
                <a:gd name="connsiteX16" fmla="*/ 3755314 w 3762689"/>
                <a:gd name="connsiteY16" fmla="*/ 187510 h 390813"/>
                <a:gd name="connsiteX17" fmla="*/ 3755314 w 3762689"/>
                <a:gd name="connsiteY17" fmla="*/ 254966 h 390813"/>
                <a:gd name="connsiteX18" fmla="*/ 3672868 w 3762689"/>
                <a:gd name="connsiteY18" fmla="*/ 307431 h 390813"/>
                <a:gd name="connsiteX19" fmla="*/ 3635392 w 3762689"/>
                <a:gd name="connsiteY19" fmla="*/ 307431 h 390813"/>
                <a:gd name="connsiteX20" fmla="*/ 3597917 w 3762689"/>
                <a:gd name="connsiteY20" fmla="*/ 209995 h 390813"/>
                <a:gd name="connsiteX21" fmla="*/ 3567937 w 3762689"/>
                <a:gd name="connsiteY21" fmla="*/ 172520 h 390813"/>
                <a:gd name="connsiteX22" fmla="*/ 3492986 w 3762689"/>
                <a:gd name="connsiteY22" fmla="*/ 172520 h 390813"/>
                <a:gd name="connsiteX23" fmla="*/ 3245648 w 3762689"/>
                <a:gd name="connsiteY23" fmla="*/ 217490 h 390813"/>
                <a:gd name="connsiteX24" fmla="*/ 3073261 w 3762689"/>
                <a:gd name="connsiteY24" fmla="*/ 217490 h 390813"/>
                <a:gd name="connsiteX25" fmla="*/ 2683517 w 3762689"/>
                <a:gd name="connsiteY25" fmla="*/ 284946 h 390813"/>
                <a:gd name="connsiteX26" fmla="*/ 2233812 w 3762689"/>
                <a:gd name="connsiteY26" fmla="*/ 344907 h 390813"/>
                <a:gd name="connsiteX27" fmla="*/ 2091405 w 3762689"/>
                <a:gd name="connsiteY27" fmla="*/ 382382 h 390813"/>
                <a:gd name="connsiteX28" fmla="*/ 1844068 w 3762689"/>
                <a:gd name="connsiteY28" fmla="*/ 389877 h 390813"/>
                <a:gd name="connsiteX29" fmla="*/ 1566750 w 3762689"/>
                <a:gd name="connsiteY29" fmla="*/ 389877 h 390813"/>
                <a:gd name="connsiteX30" fmla="*/ 1349392 w 3762689"/>
                <a:gd name="connsiteY30" fmla="*/ 382382 h 390813"/>
                <a:gd name="connsiteX31" fmla="*/ 1049589 w 3762689"/>
                <a:gd name="connsiteY31" fmla="*/ 389877 h 390813"/>
                <a:gd name="connsiteX32" fmla="*/ 704815 w 3762689"/>
                <a:gd name="connsiteY32" fmla="*/ 359897 h 390813"/>
                <a:gd name="connsiteX33" fmla="*/ 382527 w 3762689"/>
                <a:gd name="connsiteY33" fmla="*/ 374887 h 390813"/>
                <a:gd name="connsiteX34" fmla="*/ 172664 w 3762689"/>
                <a:gd name="connsiteY34" fmla="*/ 352402 h 390813"/>
                <a:gd name="connsiteX35" fmla="*/ 90218 w 3762689"/>
                <a:gd name="connsiteY35" fmla="*/ 344907 h 3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62689" h="390813">
                  <a:moveTo>
                    <a:pt x="90218" y="344907"/>
                  </a:moveTo>
                  <a:cubicBezTo>
                    <a:pt x="63985" y="331166"/>
                    <a:pt x="26510" y="294940"/>
                    <a:pt x="15268" y="269956"/>
                  </a:cubicBezTo>
                  <a:cubicBezTo>
                    <a:pt x="4025" y="244972"/>
                    <a:pt x="-15961" y="217490"/>
                    <a:pt x="22763" y="195005"/>
                  </a:cubicBezTo>
                  <a:cubicBezTo>
                    <a:pt x="61487" y="172520"/>
                    <a:pt x="163920" y="147537"/>
                    <a:pt x="247615" y="135045"/>
                  </a:cubicBezTo>
                  <a:cubicBezTo>
                    <a:pt x="331310" y="122553"/>
                    <a:pt x="411258" y="117556"/>
                    <a:pt x="524933" y="120054"/>
                  </a:cubicBezTo>
                  <a:cubicBezTo>
                    <a:pt x="638608" y="122552"/>
                    <a:pt x="830983" y="141291"/>
                    <a:pt x="929668" y="150035"/>
                  </a:cubicBezTo>
                  <a:cubicBezTo>
                    <a:pt x="1028353" y="158779"/>
                    <a:pt x="1037098" y="177517"/>
                    <a:pt x="1117045" y="172520"/>
                  </a:cubicBezTo>
                  <a:cubicBezTo>
                    <a:pt x="1196992" y="167523"/>
                    <a:pt x="1300674" y="131297"/>
                    <a:pt x="1409353" y="120054"/>
                  </a:cubicBezTo>
                  <a:cubicBezTo>
                    <a:pt x="1518032" y="108811"/>
                    <a:pt x="1637953" y="113808"/>
                    <a:pt x="1769117" y="105064"/>
                  </a:cubicBezTo>
                  <a:cubicBezTo>
                    <a:pt x="1900281" y="96320"/>
                    <a:pt x="2055180" y="73835"/>
                    <a:pt x="2196337" y="67589"/>
                  </a:cubicBezTo>
                  <a:cubicBezTo>
                    <a:pt x="2337494" y="61343"/>
                    <a:pt x="2497389" y="72586"/>
                    <a:pt x="2616061" y="67589"/>
                  </a:cubicBezTo>
                  <a:cubicBezTo>
                    <a:pt x="2734733" y="62592"/>
                    <a:pt x="2812182" y="43855"/>
                    <a:pt x="2908369" y="37609"/>
                  </a:cubicBezTo>
                  <a:cubicBezTo>
                    <a:pt x="3004556" y="31363"/>
                    <a:pt x="3108238" y="36359"/>
                    <a:pt x="3193182" y="30113"/>
                  </a:cubicBezTo>
                  <a:cubicBezTo>
                    <a:pt x="3278126" y="23867"/>
                    <a:pt x="3350579" y="1382"/>
                    <a:pt x="3418035" y="133"/>
                  </a:cubicBezTo>
                  <a:cubicBezTo>
                    <a:pt x="3485491" y="-1116"/>
                    <a:pt x="3546701" y="6379"/>
                    <a:pt x="3597917" y="22618"/>
                  </a:cubicBezTo>
                  <a:cubicBezTo>
                    <a:pt x="3649133" y="38857"/>
                    <a:pt x="3699100" y="70087"/>
                    <a:pt x="3725333" y="97569"/>
                  </a:cubicBezTo>
                  <a:cubicBezTo>
                    <a:pt x="3751566" y="125051"/>
                    <a:pt x="3750317" y="161277"/>
                    <a:pt x="3755314" y="187510"/>
                  </a:cubicBezTo>
                  <a:cubicBezTo>
                    <a:pt x="3760311" y="213743"/>
                    <a:pt x="3769055" y="234979"/>
                    <a:pt x="3755314" y="254966"/>
                  </a:cubicBezTo>
                  <a:cubicBezTo>
                    <a:pt x="3741573" y="274953"/>
                    <a:pt x="3692855" y="298687"/>
                    <a:pt x="3672868" y="307431"/>
                  </a:cubicBezTo>
                  <a:cubicBezTo>
                    <a:pt x="3652881" y="316175"/>
                    <a:pt x="3647884" y="323670"/>
                    <a:pt x="3635392" y="307431"/>
                  </a:cubicBezTo>
                  <a:cubicBezTo>
                    <a:pt x="3622900" y="291192"/>
                    <a:pt x="3597917" y="209995"/>
                    <a:pt x="3597917" y="209995"/>
                  </a:cubicBezTo>
                  <a:cubicBezTo>
                    <a:pt x="3586675" y="187510"/>
                    <a:pt x="3585426" y="178766"/>
                    <a:pt x="3567937" y="172520"/>
                  </a:cubicBezTo>
                  <a:cubicBezTo>
                    <a:pt x="3550449" y="166274"/>
                    <a:pt x="3546701" y="165025"/>
                    <a:pt x="3492986" y="172520"/>
                  </a:cubicBezTo>
                  <a:cubicBezTo>
                    <a:pt x="3439271" y="180015"/>
                    <a:pt x="3315602" y="209995"/>
                    <a:pt x="3245648" y="217490"/>
                  </a:cubicBezTo>
                  <a:cubicBezTo>
                    <a:pt x="3175694" y="224985"/>
                    <a:pt x="3166949" y="206247"/>
                    <a:pt x="3073261" y="217490"/>
                  </a:cubicBezTo>
                  <a:cubicBezTo>
                    <a:pt x="2979573" y="228733"/>
                    <a:pt x="2823425" y="263710"/>
                    <a:pt x="2683517" y="284946"/>
                  </a:cubicBezTo>
                  <a:cubicBezTo>
                    <a:pt x="2543609" y="306182"/>
                    <a:pt x="2332497" y="328668"/>
                    <a:pt x="2233812" y="344907"/>
                  </a:cubicBezTo>
                  <a:cubicBezTo>
                    <a:pt x="2135127" y="361146"/>
                    <a:pt x="2156362" y="374887"/>
                    <a:pt x="2091405" y="382382"/>
                  </a:cubicBezTo>
                  <a:cubicBezTo>
                    <a:pt x="2026448" y="389877"/>
                    <a:pt x="1931510" y="388628"/>
                    <a:pt x="1844068" y="389877"/>
                  </a:cubicBezTo>
                  <a:cubicBezTo>
                    <a:pt x="1756626" y="391126"/>
                    <a:pt x="1649196" y="391126"/>
                    <a:pt x="1566750" y="389877"/>
                  </a:cubicBezTo>
                  <a:cubicBezTo>
                    <a:pt x="1484304" y="388628"/>
                    <a:pt x="1435585" y="382382"/>
                    <a:pt x="1349392" y="382382"/>
                  </a:cubicBezTo>
                  <a:cubicBezTo>
                    <a:pt x="1263199" y="382382"/>
                    <a:pt x="1157018" y="393624"/>
                    <a:pt x="1049589" y="389877"/>
                  </a:cubicBezTo>
                  <a:cubicBezTo>
                    <a:pt x="942160" y="386130"/>
                    <a:pt x="815992" y="362395"/>
                    <a:pt x="704815" y="359897"/>
                  </a:cubicBezTo>
                  <a:cubicBezTo>
                    <a:pt x="593638" y="357399"/>
                    <a:pt x="471219" y="376136"/>
                    <a:pt x="382527" y="374887"/>
                  </a:cubicBezTo>
                  <a:cubicBezTo>
                    <a:pt x="293835" y="373638"/>
                    <a:pt x="220133" y="358648"/>
                    <a:pt x="172664" y="352402"/>
                  </a:cubicBezTo>
                  <a:cubicBezTo>
                    <a:pt x="125195" y="346156"/>
                    <a:pt x="116451" y="358648"/>
                    <a:pt x="90218" y="34490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5F792C09-93CA-4945-913C-01B6ED392228}"/>
                </a:ext>
              </a:extLst>
            </p:cNvPr>
            <p:cNvSpPr/>
            <p:nvPr/>
          </p:nvSpPr>
          <p:spPr>
            <a:xfrm>
              <a:off x="8440662" y="3374376"/>
              <a:ext cx="122595" cy="30210"/>
            </a:xfrm>
            <a:custGeom>
              <a:avLst/>
              <a:gdLst>
                <a:gd name="connsiteX0" fmla="*/ 0 w 547141"/>
                <a:gd name="connsiteY0" fmla="*/ 6394 h 88840"/>
                <a:gd name="connsiteX1" fmla="*/ 187377 w 547141"/>
                <a:gd name="connsiteY1" fmla="*/ 13889 h 88840"/>
                <a:gd name="connsiteX2" fmla="*/ 322289 w 547141"/>
                <a:gd name="connsiteY2" fmla="*/ 6394 h 88840"/>
                <a:gd name="connsiteX3" fmla="*/ 389745 w 547141"/>
                <a:gd name="connsiteY3" fmla="*/ 6394 h 88840"/>
                <a:gd name="connsiteX4" fmla="*/ 547141 w 547141"/>
                <a:gd name="connsiteY4" fmla="*/ 88840 h 88840"/>
                <a:gd name="connsiteX5" fmla="*/ 547141 w 547141"/>
                <a:gd name="connsiteY5" fmla="*/ 88840 h 8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141" h="88840">
                  <a:moveTo>
                    <a:pt x="0" y="6394"/>
                  </a:moveTo>
                  <a:cubicBezTo>
                    <a:pt x="66831" y="10141"/>
                    <a:pt x="133662" y="13889"/>
                    <a:pt x="187377" y="13889"/>
                  </a:cubicBezTo>
                  <a:cubicBezTo>
                    <a:pt x="241092" y="13889"/>
                    <a:pt x="288561" y="7643"/>
                    <a:pt x="322289" y="6394"/>
                  </a:cubicBezTo>
                  <a:cubicBezTo>
                    <a:pt x="356017" y="5145"/>
                    <a:pt x="352270" y="-7347"/>
                    <a:pt x="389745" y="6394"/>
                  </a:cubicBezTo>
                  <a:cubicBezTo>
                    <a:pt x="427220" y="20135"/>
                    <a:pt x="547141" y="88840"/>
                    <a:pt x="547141" y="88840"/>
                  </a:cubicBezTo>
                  <a:lnTo>
                    <a:pt x="547141" y="88840"/>
                  </a:lnTo>
                </a:path>
              </a:pathLst>
            </a:custGeom>
            <a:solidFill>
              <a:srgbClr val="C00000">
                <a:alpha val="86000"/>
              </a:srgb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321803DC-7D01-7A48-8818-3FFCD5F0E755}"/>
                </a:ext>
              </a:extLst>
            </p:cNvPr>
            <p:cNvSpPr/>
            <p:nvPr/>
          </p:nvSpPr>
          <p:spPr>
            <a:xfrm>
              <a:off x="8382753" y="3390207"/>
              <a:ext cx="35855" cy="60577"/>
            </a:xfrm>
            <a:custGeom>
              <a:avLst/>
              <a:gdLst>
                <a:gd name="connsiteX0" fmla="*/ 55893 w 160017"/>
                <a:gd name="connsiteY0" fmla="*/ 1762 h 158025"/>
                <a:gd name="connsiteX1" fmla="*/ 3038 w 160017"/>
                <a:gd name="connsiteY1" fmla="*/ 28189 h 158025"/>
                <a:gd name="connsiteX2" fmla="*/ 8323 w 160017"/>
                <a:gd name="connsiteY2" fmla="*/ 70474 h 158025"/>
                <a:gd name="connsiteX3" fmla="*/ 24180 w 160017"/>
                <a:gd name="connsiteY3" fmla="*/ 133900 h 158025"/>
                <a:gd name="connsiteX4" fmla="*/ 61179 w 160017"/>
                <a:gd name="connsiteY4" fmla="*/ 155043 h 158025"/>
                <a:gd name="connsiteX5" fmla="*/ 98178 w 160017"/>
                <a:gd name="connsiteY5" fmla="*/ 155043 h 158025"/>
                <a:gd name="connsiteX6" fmla="*/ 135176 w 160017"/>
                <a:gd name="connsiteY6" fmla="*/ 128615 h 158025"/>
                <a:gd name="connsiteX7" fmla="*/ 156319 w 160017"/>
                <a:gd name="connsiteY7" fmla="*/ 86330 h 158025"/>
                <a:gd name="connsiteX8" fmla="*/ 156319 w 160017"/>
                <a:gd name="connsiteY8" fmla="*/ 49332 h 158025"/>
                <a:gd name="connsiteX9" fmla="*/ 119320 w 160017"/>
                <a:gd name="connsiteY9" fmla="*/ 7047 h 158025"/>
                <a:gd name="connsiteX10" fmla="*/ 55893 w 160017"/>
                <a:gd name="connsiteY10" fmla="*/ 1762 h 15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017" h="158025">
                  <a:moveTo>
                    <a:pt x="55893" y="1762"/>
                  </a:moveTo>
                  <a:cubicBezTo>
                    <a:pt x="36513" y="5286"/>
                    <a:pt x="10966" y="16737"/>
                    <a:pt x="3038" y="28189"/>
                  </a:cubicBezTo>
                  <a:cubicBezTo>
                    <a:pt x="-4890" y="39641"/>
                    <a:pt x="4799" y="52856"/>
                    <a:pt x="8323" y="70474"/>
                  </a:cubicBezTo>
                  <a:cubicBezTo>
                    <a:pt x="11847" y="88092"/>
                    <a:pt x="15371" y="119805"/>
                    <a:pt x="24180" y="133900"/>
                  </a:cubicBezTo>
                  <a:cubicBezTo>
                    <a:pt x="32989" y="147995"/>
                    <a:pt x="48846" y="151519"/>
                    <a:pt x="61179" y="155043"/>
                  </a:cubicBezTo>
                  <a:cubicBezTo>
                    <a:pt x="73512" y="158567"/>
                    <a:pt x="85845" y="159448"/>
                    <a:pt x="98178" y="155043"/>
                  </a:cubicBezTo>
                  <a:cubicBezTo>
                    <a:pt x="110511" y="150638"/>
                    <a:pt x="125486" y="140067"/>
                    <a:pt x="135176" y="128615"/>
                  </a:cubicBezTo>
                  <a:cubicBezTo>
                    <a:pt x="144866" y="117163"/>
                    <a:pt x="152795" y="99544"/>
                    <a:pt x="156319" y="86330"/>
                  </a:cubicBezTo>
                  <a:cubicBezTo>
                    <a:pt x="159843" y="73116"/>
                    <a:pt x="162485" y="62546"/>
                    <a:pt x="156319" y="49332"/>
                  </a:cubicBezTo>
                  <a:cubicBezTo>
                    <a:pt x="150153" y="36118"/>
                    <a:pt x="136058" y="14094"/>
                    <a:pt x="119320" y="7047"/>
                  </a:cubicBezTo>
                  <a:cubicBezTo>
                    <a:pt x="102582" y="0"/>
                    <a:pt x="75273" y="-1762"/>
                    <a:pt x="55893" y="176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01DB975C-5D84-EE47-99CD-F4F5645945F6}"/>
                </a:ext>
              </a:extLst>
            </p:cNvPr>
            <p:cNvSpPr/>
            <p:nvPr/>
          </p:nvSpPr>
          <p:spPr>
            <a:xfrm rot="795155">
              <a:off x="8350292" y="3395963"/>
              <a:ext cx="35995" cy="73447"/>
            </a:xfrm>
            <a:custGeom>
              <a:avLst/>
              <a:gdLst>
                <a:gd name="connsiteX0" fmla="*/ 151636 w 160642"/>
                <a:gd name="connsiteY0" fmla="*/ 138377 h 191600"/>
                <a:gd name="connsiteX1" fmla="*/ 151636 w 160642"/>
                <a:gd name="connsiteY1" fmla="*/ 64379 h 191600"/>
                <a:gd name="connsiteX2" fmla="*/ 114637 w 160642"/>
                <a:gd name="connsiteY2" fmla="*/ 11524 h 191600"/>
                <a:gd name="connsiteX3" fmla="*/ 88210 w 160642"/>
                <a:gd name="connsiteY3" fmla="*/ 953 h 191600"/>
                <a:gd name="connsiteX4" fmla="*/ 35354 w 160642"/>
                <a:gd name="connsiteY4" fmla="*/ 27380 h 191600"/>
                <a:gd name="connsiteX5" fmla="*/ 3641 w 160642"/>
                <a:gd name="connsiteY5" fmla="*/ 64379 h 191600"/>
                <a:gd name="connsiteX6" fmla="*/ 3641 w 160642"/>
                <a:gd name="connsiteY6" fmla="*/ 96093 h 191600"/>
                <a:gd name="connsiteX7" fmla="*/ 30069 w 160642"/>
                <a:gd name="connsiteY7" fmla="*/ 154234 h 191600"/>
                <a:gd name="connsiteX8" fmla="*/ 51211 w 160642"/>
                <a:gd name="connsiteY8" fmla="*/ 191232 h 191600"/>
                <a:gd name="connsiteX9" fmla="*/ 151636 w 160642"/>
                <a:gd name="connsiteY9" fmla="*/ 138377 h 19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642" h="191600">
                  <a:moveTo>
                    <a:pt x="151636" y="138377"/>
                  </a:moveTo>
                  <a:cubicBezTo>
                    <a:pt x="168373" y="117235"/>
                    <a:pt x="157802" y="85521"/>
                    <a:pt x="151636" y="64379"/>
                  </a:cubicBezTo>
                  <a:cubicBezTo>
                    <a:pt x="145470" y="43237"/>
                    <a:pt x="114637" y="11524"/>
                    <a:pt x="114637" y="11524"/>
                  </a:cubicBezTo>
                  <a:cubicBezTo>
                    <a:pt x="104066" y="953"/>
                    <a:pt x="101424" y="-1690"/>
                    <a:pt x="88210" y="953"/>
                  </a:cubicBezTo>
                  <a:cubicBezTo>
                    <a:pt x="74996" y="3596"/>
                    <a:pt x="49449" y="16809"/>
                    <a:pt x="35354" y="27380"/>
                  </a:cubicBezTo>
                  <a:cubicBezTo>
                    <a:pt x="21259" y="37951"/>
                    <a:pt x="3641" y="64379"/>
                    <a:pt x="3641" y="64379"/>
                  </a:cubicBezTo>
                  <a:cubicBezTo>
                    <a:pt x="-1645" y="75831"/>
                    <a:pt x="-764" y="81117"/>
                    <a:pt x="3641" y="96093"/>
                  </a:cubicBezTo>
                  <a:cubicBezTo>
                    <a:pt x="8046" y="111069"/>
                    <a:pt x="22141" y="138378"/>
                    <a:pt x="30069" y="154234"/>
                  </a:cubicBezTo>
                  <a:cubicBezTo>
                    <a:pt x="37997" y="170090"/>
                    <a:pt x="34474" y="186828"/>
                    <a:pt x="51211" y="191232"/>
                  </a:cubicBezTo>
                  <a:cubicBezTo>
                    <a:pt x="67948" y="195636"/>
                    <a:pt x="134899" y="159519"/>
                    <a:pt x="151636" y="13837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16AEF93C-D022-A549-98CE-348B71A6A434}"/>
                </a:ext>
              </a:extLst>
            </p:cNvPr>
            <p:cNvSpPr/>
            <p:nvPr/>
          </p:nvSpPr>
          <p:spPr>
            <a:xfrm rot="683619">
              <a:off x="8316447" y="3415606"/>
              <a:ext cx="42581" cy="68038"/>
            </a:xfrm>
            <a:custGeom>
              <a:avLst/>
              <a:gdLst>
                <a:gd name="connsiteX0" fmla="*/ 143644 w 190035"/>
                <a:gd name="connsiteY0" fmla="*/ 31165 h 177489"/>
                <a:gd name="connsiteX1" fmla="*/ 92844 w 190035"/>
                <a:gd name="connsiteY1" fmla="*/ 5765 h 177489"/>
                <a:gd name="connsiteX2" fmla="*/ 45219 w 190035"/>
                <a:gd name="connsiteY2" fmla="*/ 2590 h 177489"/>
                <a:gd name="connsiteX3" fmla="*/ 16644 w 190035"/>
                <a:gd name="connsiteY3" fmla="*/ 37515 h 177489"/>
                <a:gd name="connsiteX4" fmla="*/ 3944 w 190035"/>
                <a:gd name="connsiteY4" fmla="*/ 69265 h 177489"/>
                <a:gd name="connsiteX5" fmla="*/ 769 w 190035"/>
                <a:gd name="connsiteY5" fmla="*/ 110540 h 177489"/>
                <a:gd name="connsiteX6" fmla="*/ 16644 w 190035"/>
                <a:gd name="connsiteY6" fmla="*/ 148640 h 177489"/>
                <a:gd name="connsiteX7" fmla="*/ 48394 w 190035"/>
                <a:gd name="connsiteY7" fmla="*/ 177215 h 177489"/>
                <a:gd name="connsiteX8" fmla="*/ 124594 w 190035"/>
                <a:gd name="connsiteY8" fmla="*/ 161340 h 177489"/>
                <a:gd name="connsiteX9" fmla="*/ 184919 w 190035"/>
                <a:gd name="connsiteY9" fmla="*/ 132765 h 177489"/>
                <a:gd name="connsiteX10" fmla="*/ 184919 w 190035"/>
                <a:gd name="connsiteY10" fmla="*/ 104190 h 177489"/>
                <a:gd name="connsiteX11" fmla="*/ 143644 w 190035"/>
                <a:gd name="connsiteY11" fmla="*/ 31165 h 17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035" h="177489">
                  <a:moveTo>
                    <a:pt x="143644" y="31165"/>
                  </a:moveTo>
                  <a:cubicBezTo>
                    <a:pt x="128298" y="14761"/>
                    <a:pt x="109248" y="10528"/>
                    <a:pt x="92844" y="5765"/>
                  </a:cubicBezTo>
                  <a:cubicBezTo>
                    <a:pt x="76440" y="1002"/>
                    <a:pt x="57919" y="-2702"/>
                    <a:pt x="45219" y="2590"/>
                  </a:cubicBezTo>
                  <a:cubicBezTo>
                    <a:pt x="32519" y="7882"/>
                    <a:pt x="23523" y="26403"/>
                    <a:pt x="16644" y="37515"/>
                  </a:cubicBezTo>
                  <a:cubicBezTo>
                    <a:pt x="9765" y="48627"/>
                    <a:pt x="6590" y="57094"/>
                    <a:pt x="3944" y="69265"/>
                  </a:cubicBezTo>
                  <a:cubicBezTo>
                    <a:pt x="1298" y="81436"/>
                    <a:pt x="-1348" y="97311"/>
                    <a:pt x="769" y="110540"/>
                  </a:cubicBezTo>
                  <a:cubicBezTo>
                    <a:pt x="2886" y="123769"/>
                    <a:pt x="8706" y="137528"/>
                    <a:pt x="16644" y="148640"/>
                  </a:cubicBezTo>
                  <a:cubicBezTo>
                    <a:pt x="24581" y="159753"/>
                    <a:pt x="30402" y="175098"/>
                    <a:pt x="48394" y="177215"/>
                  </a:cubicBezTo>
                  <a:cubicBezTo>
                    <a:pt x="66386" y="179332"/>
                    <a:pt x="101840" y="168748"/>
                    <a:pt x="124594" y="161340"/>
                  </a:cubicBezTo>
                  <a:cubicBezTo>
                    <a:pt x="147348" y="153932"/>
                    <a:pt x="174865" y="142290"/>
                    <a:pt x="184919" y="132765"/>
                  </a:cubicBezTo>
                  <a:cubicBezTo>
                    <a:pt x="194973" y="123240"/>
                    <a:pt x="187565" y="117948"/>
                    <a:pt x="184919" y="104190"/>
                  </a:cubicBezTo>
                  <a:cubicBezTo>
                    <a:pt x="182273" y="90432"/>
                    <a:pt x="158990" y="47569"/>
                    <a:pt x="143644" y="3116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0D7EB94D-2CB0-1C4C-92A1-BDAB520049B6}"/>
                </a:ext>
              </a:extLst>
            </p:cNvPr>
            <p:cNvSpPr/>
            <p:nvPr/>
          </p:nvSpPr>
          <p:spPr>
            <a:xfrm>
              <a:off x="8276108" y="3430398"/>
              <a:ext cx="47580" cy="64633"/>
            </a:xfrm>
            <a:custGeom>
              <a:avLst/>
              <a:gdLst>
                <a:gd name="connsiteX0" fmla="*/ 185702 w 212349"/>
                <a:gd name="connsiteY0" fmla="*/ 38785 h 168607"/>
                <a:gd name="connsiteX1" fmla="*/ 144427 w 212349"/>
                <a:gd name="connsiteY1" fmla="*/ 685 h 168607"/>
                <a:gd name="connsiteX2" fmla="*/ 55527 w 212349"/>
                <a:gd name="connsiteY2" fmla="*/ 16560 h 168607"/>
                <a:gd name="connsiteX3" fmla="*/ 4727 w 212349"/>
                <a:gd name="connsiteY3" fmla="*/ 45135 h 168607"/>
                <a:gd name="connsiteX4" fmla="*/ 4727 w 212349"/>
                <a:gd name="connsiteY4" fmla="*/ 86410 h 168607"/>
                <a:gd name="connsiteX5" fmla="*/ 26952 w 212349"/>
                <a:gd name="connsiteY5" fmla="*/ 127685 h 168607"/>
                <a:gd name="connsiteX6" fmla="*/ 26952 w 212349"/>
                <a:gd name="connsiteY6" fmla="*/ 165785 h 168607"/>
                <a:gd name="connsiteX7" fmla="*/ 84102 w 212349"/>
                <a:gd name="connsiteY7" fmla="*/ 165785 h 168607"/>
                <a:gd name="connsiteX8" fmla="*/ 157127 w 212349"/>
                <a:gd name="connsiteY8" fmla="*/ 165785 h 168607"/>
                <a:gd name="connsiteX9" fmla="*/ 207927 w 212349"/>
                <a:gd name="connsiteY9" fmla="*/ 137210 h 168607"/>
                <a:gd name="connsiteX10" fmla="*/ 207927 w 212349"/>
                <a:gd name="connsiteY10" fmla="*/ 99110 h 168607"/>
                <a:gd name="connsiteX11" fmla="*/ 185702 w 212349"/>
                <a:gd name="connsiteY11" fmla="*/ 38785 h 16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2349" h="168607">
                  <a:moveTo>
                    <a:pt x="185702" y="38785"/>
                  </a:moveTo>
                  <a:cubicBezTo>
                    <a:pt x="175119" y="22381"/>
                    <a:pt x="166123" y="4389"/>
                    <a:pt x="144427" y="685"/>
                  </a:cubicBezTo>
                  <a:cubicBezTo>
                    <a:pt x="122731" y="-3019"/>
                    <a:pt x="78810" y="9152"/>
                    <a:pt x="55527" y="16560"/>
                  </a:cubicBezTo>
                  <a:cubicBezTo>
                    <a:pt x="32244" y="23968"/>
                    <a:pt x="13194" y="33493"/>
                    <a:pt x="4727" y="45135"/>
                  </a:cubicBezTo>
                  <a:cubicBezTo>
                    <a:pt x="-3740" y="56777"/>
                    <a:pt x="1023" y="72652"/>
                    <a:pt x="4727" y="86410"/>
                  </a:cubicBezTo>
                  <a:cubicBezTo>
                    <a:pt x="8431" y="100168"/>
                    <a:pt x="23248" y="114456"/>
                    <a:pt x="26952" y="127685"/>
                  </a:cubicBezTo>
                  <a:cubicBezTo>
                    <a:pt x="30656" y="140914"/>
                    <a:pt x="17427" y="159435"/>
                    <a:pt x="26952" y="165785"/>
                  </a:cubicBezTo>
                  <a:cubicBezTo>
                    <a:pt x="36477" y="172135"/>
                    <a:pt x="84102" y="165785"/>
                    <a:pt x="84102" y="165785"/>
                  </a:cubicBezTo>
                  <a:cubicBezTo>
                    <a:pt x="105798" y="165785"/>
                    <a:pt x="136490" y="170547"/>
                    <a:pt x="157127" y="165785"/>
                  </a:cubicBezTo>
                  <a:cubicBezTo>
                    <a:pt x="177764" y="161023"/>
                    <a:pt x="199460" y="148322"/>
                    <a:pt x="207927" y="137210"/>
                  </a:cubicBezTo>
                  <a:cubicBezTo>
                    <a:pt x="216394" y="126098"/>
                    <a:pt x="210573" y="116043"/>
                    <a:pt x="207927" y="99110"/>
                  </a:cubicBezTo>
                  <a:cubicBezTo>
                    <a:pt x="205281" y="82177"/>
                    <a:pt x="196285" y="55189"/>
                    <a:pt x="185702" y="3878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CC5251DF-829E-AD46-B286-88F1D2DD2B6D}"/>
                </a:ext>
              </a:extLst>
            </p:cNvPr>
            <p:cNvSpPr/>
            <p:nvPr/>
          </p:nvSpPr>
          <p:spPr>
            <a:xfrm>
              <a:off x="7907399" y="3480825"/>
              <a:ext cx="95919" cy="98891"/>
            </a:xfrm>
            <a:custGeom>
              <a:avLst/>
              <a:gdLst>
                <a:gd name="connsiteX0" fmla="*/ 178930 w 373229"/>
                <a:gd name="connsiteY0" fmla="*/ 31880 h 257974"/>
                <a:gd name="connsiteX1" fmla="*/ 80505 w 373229"/>
                <a:gd name="connsiteY1" fmla="*/ 130 h 257974"/>
                <a:gd name="connsiteX2" fmla="*/ 23355 w 373229"/>
                <a:gd name="connsiteY2" fmla="*/ 22355 h 257974"/>
                <a:gd name="connsiteX3" fmla="*/ 1130 w 373229"/>
                <a:gd name="connsiteY3" fmla="*/ 63630 h 257974"/>
                <a:gd name="connsiteX4" fmla="*/ 55105 w 373229"/>
                <a:gd name="connsiteY4" fmla="*/ 177930 h 257974"/>
                <a:gd name="connsiteX5" fmla="*/ 102730 w 373229"/>
                <a:gd name="connsiteY5" fmla="*/ 250955 h 257974"/>
                <a:gd name="connsiteX6" fmla="*/ 147180 w 373229"/>
                <a:gd name="connsiteY6" fmla="*/ 250955 h 257974"/>
                <a:gd name="connsiteX7" fmla="*/ 194805 w 373229"/>
                <a:gd name="connsiteY7" fmla="*/ 235080 h 257974"/>
                <a:gd name="connsiteX8" fmla="*/ 248780 w 373229"/>
                <a:gd name="connsiteY8" fmla="*/ 244605 h 257974"/>
                <a:gd name="connsiteX9" fmla="*/ 290055 w 373229"/>
                <a:gd name="connsiteY9" fmla="*/ 257305 h 257974"/>
                <a:gd name="connsiteX10" fmla="*/ 359905 w 373229"/>
                <a:gd name="connsiteY10" fmla="*/ 222380 h 257974"/>
                <a:gd name="connsiteX11" fmla="*/ 372605 w 373229"/>
                <a:gd name="connsiteY11" fmla="*/ 162055 h 257974"/>
                <a:gd name="connsiteX12" fmla="*/ 350380 w 373229"/>
                <a:gd name="connsiteY12" fmla="*/ 95380 h 257974"/>
                <a:gd name="connsiteX13" fmla="*/ 296405 w 373229"/>
                <a:gd name="connsiteY13" fmla="*/ 69980 h 257974"/>
                <a:gd name="connsiteX14" fmla="*/ 258305 w 373229"/>
                <a:gd name="connsiteY14" fmla="*/ 69980 h 257974"/>
                <a:gd name="connsiteX15" fmla="*/ 178930 w 373229"/>
                <a:gd name="connsiteY15" fmla="*/ 31880 h 2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229" h="257974">
                  <a:moveTo>
                    <a:pt x="178930" y="31880"/>
                  </a:moveTo>
                  <a:cubicBezTo>
                    <a:pt x="149297" y="20238"/>
                    <a:pt x="106434" y="1717"/>
                    <a:pt x="80505" y="130"/>
                  </a:cubicBezTo>
                  <a:cubicBezTo>
                    <a:pt x="54576" y="-1458"/>
                    <a:pt x="36584" y="11772"/>
                    <a:pt x="23355" y="22355"/>
                  </a:cubicBezTo>
                  <a:cubicBezTo>
                    <a:pt x="10126" y="32938"/>
                    <a:pt x="-4162" y="37701"/>
                    <a:pt x="1130" y="63630"/>
                  </a:cubicBezTo>
                  <a:cubicBezTo>
                    <a:pt x="6422" y="89559"/>
                    <a:pt x="38172" y="146709"/>
                    <a:pt x="55105" y="177930"/>
                  </a:cubicBezTo>
                  <a:cubicBezTo>
                    <a:pt x="72038" y="209151"/>
                    <a:pt x="87384" y="238784"/>
                    <a:pt x="102730" y="250955"/>
                  </a:cubicBezTo>
                  <a:cubicBezTo>
                    <a:pt x="118076" y="263126"/>
                    <a:pt x="131834" y="253601"/>
                    <a:pt x="147180" y="250955"/>
                  </a:cubicBezTo>
                  <a:cubicBezTo>
                    <a:pt x="162526" y="248309"/>
                    <a:pt x="177872" y="236138"/>
                    <a:pt x="194805" y="235080"/>
                  </a:cubicBezTo>
                  <a:cubicBezTo>
                    <a:pt x="211738" y="234022"/>
                    <a:pt x="232905" y="240901"/>
                    <a:pt x="248780" y="244605"/>
                  </a:cubicBezTo>
                  <a:cubicBezTo>
                    <a:pt x="264655" y="248309"/>
                    <a:pt x="271534" y="261009"/>
                    <a:pt x="290055" y="257305"/>
                  </a:cubicBezTo>
                  <a:cubicBezTo>
                    <a:pt x="308576" y="253601"/>
                    <a:pt x="346147" y="238255"/>
                    <a:pt x="359905" y="222380"/>
                  </a:cubicBezTo>
                  <a:cubicBezTo>
                    <a:pt x="373663" y="206505"/>
                    <a:pt x="374192" y="183222"/>
                    <a:pt x="372605" y="162055"/>
                  </a:cubicBezTo>
                  <a:cubicBezTo>
                    <a:pt x="371018" y="140888"/>
                    <a:pt x="363080" y="110726"/>
                    <a:pt x="350380" y="95380"/>
                  </a:cubicBezTo>
                  <a:cubicBezTo>
                    <a:pt x="337680" y="80034"/>
                    <a:pt x="311751" y="74213"/>
                    <a:pt x="296405" y="69980"/>
                  </a:cubicBezTo>
                  <a:cubicBezTo>
                    <a:pt x="281059" y="65747"/>
                    <a:pt x="279471" y="75272"/>
                    <a:pt x="258305" y="69980"/>
                  </a:cubicBezTo>
                  <a:cubicBezTo>
                    <a:pt x="237139" y="64688"/>
                    <a:pt x="208563" y="43522"/>
                    <a:pt x="178930" y="3188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4188D9E5-2866-ED49-A724-2E2396ECE2AA}"/>
                </a:ext>
              </a:extLst>
            </p:cNvPr>
            <p:cNvSpPr/>
            <p:nvPr/>
          </p:nvSpPr>
          <p:spPr>
            <a:xfrm>
              <a:off x="7857221" y="3462599"/>
              <a:ext cx="64559" cy="143417"/>
            </a:xfrm>
            <a:custGeom>
              <a:avLst/>
              <a:gdLst>
                <a:gd name="connsiteX0" fmla="*/ 104422 w 288124"/>
                <a:gd name="connsiteY0" fmla="*/ 53 h 374126"/>
                <a:gd name="connsiteX1" fmla="*/ 15522 w 288124"/>
                <a:gd name="connsiteY1" fmla="*/ 47678 h 374126"/>
                <a:gd name="connsiteX2" fmla="*/ 2822 w 288124"/>
                <a:gd name="connsiteY2" fmla="*/ 92128 h 374126"/>
                <a:gd name="connsiteX3" fmla="*/ 47272 w 288124"/>
                <a:gd name="connsiteY3" fmla="*/ 190553 h 374126"/>
                <a:gd name="connsiteX4" fmla="*/ 69497 w 288124"/>
                <a:gd name="connsiteY4" fmla="*/ 266753 h 374126"/>
                <a:gd name="connsiteX5" fmla="*/ 120297 w 288124"/>
                <a:gd name="connsiteY5" fmla="*/ 330253 h 374126"/>
                <a:gd name="connsiteX6" fmla="*/ 174272 w 288124"/>
                <a:gd name="connsiteY6" fmla="*/ 371528 h 374126"/>
                <a:gd name="connsiteX7" fmla="*/ 237772 w 288124"/>
                <a:gd name="connsiteY7" fmla="*/ 365178 h 374126"/>
                <a:gd name="connsiteX8" fmla="*/ 272697 w 288124"/>
                <a:gd name="connsiteY8" fmla="*/ 327078 h 374126"/>
                <a:gd name="connsiteX9" fmla="*/ 285397 w 288124"/>
                <a:gd name="connsiteY9" fmla="*/ 257228 h 374126"/>
                <a:gd name="connsiteX10" fmla="*/ 221897 w 288124"/>
                <a:gd name="connsiteY10" fmla="*/ 130228 h 374126"/>
                <a:gd name="connsiteX11" fmla="*/ 196497 w 288124"/>
                <a:gd name="connsiteY11" fmla="*/ 57203 h 374126"/>
                <a:gd name="connsiteX12" fmla="*/ 104422 w 288124"/>
                <a:gd name="connsiteY12" fmla="*/ 53 h 3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124" h="374126">
                  <a:moveTo>
                    <a:pt x="104422" y="53"/>
                  </a:moveTo>
                  <a:cubicBezTo>
                    <a:pt x="74260" y="-1534"/>
                    <a:pt x="32455" y="32332"/>
                    <a:pt x="15522" y="47678"/>
                  </a:cubicBezTo>
                  <a:cubicBezTo>
                    <a:pt x="-1411" y="63024"/>
                    <a:pt x="-2470" y="68315"/>
                    <a:pt x="2822" y="92128"/>
                  </a:cubicBezTo>
                  <a:cubicBezTo>
                    <a:pt x="8114" y="115941"/>
                    <a:pt x="36159" y="161449"/>
                    <a:pt x="47272" y="190553"/>
                  </a:cubicBezTo>
                  <a:cubicBezTo>
                    <a:pt x="58384" y="219657"/>
                    <a:pt x="57326" y="243470"/>
                    <a:pt x="69497" y="266753"/>
                  </a:cubicBezTo>
                  <a:cubicBezTo>
                    <a:pt x="81668" y="290036"/>
                    <a:pt x="102835" y="312791"/>
                    <a:pt x="120297" y="330253"/>
                  </a:cubicBezTo>
                  <a:cubicBezTo>
                    <a:pt x="137759" y="347715"/>
                    <a:pt x="154693" y="365707"/>
                    <a:pt x="174272" y="371528"/>
                  </a:cubicBezTo>
                  <a:cubicBezTo>
                    <a:pt x="193851" y="377349"/>
                    <a:pt x="221368" y="372586"/>
                    <a:pt x="237772" y="365178"/>
                  </a:cubicBezTo>
                  <a:cubicBezTo>
                    <a:pt x="254176" y="357770"/>
                    <a:pt x="264760" y="345070"/>
                    <a:pt x="272697" y="327078"/>
                  </a:cubicBezTo>
                  <a:cubicBezTo>
                    <a:pt x="280635" y="309086"/>
                    <a:pt x="293864" y="290036"/>
                    <a:pt x="285397" y="257228"/>
                  </a:cubicBezTo>
                  <a:cubicBezTo>
                    <a:pt x="276930" y="224420"/>
                    <a:pt x="236714" y="163566"/>
                    <a:pt x="221897" y="130228"/>
                  </a:cubicBezTo>
                  <a:cubicBezTo>
                    <a:pt x="207080" y="96891"/>
                    <a:pt x="208668" y="77311"/>
                    <a:pt x="196497" y="57203"/>
                  </a:cubicBezTo>
                  <a:cubicBezTo>
                    <a:pt x="184326" y="37095"/>
                    <a:pt x="134584" y="1640"/>
                    <a:pt x="104422" y="5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94921E8D-D19E-4B45-9BF8-2075E9B022BE}"/>
                </a:ext>
              </a:extLst>
            </p:cNvPr>
            <p:cNvSpPr/>
            <p:nvPr/>
          </p:nvSpPr>
          <p:spPr>
            <a:xfrm>
              <a:off x="7815340" y="3457737"/>
              <a:ext cx="58593" cy="142277"/>
            </a:xfrm>
            <a:custGeom>
              <a:avLst/>
              <a:gdLst>
                <a:gd name="connsiteX0" fmla="*/ 78610 w 261495"/>
                <a:gd name="connsiteY0" fmla="*/ 34 h 371156"/>
                <a:gd name="connsiteX1" fmla="*/ 8760 w 261495"/>
                <a:gd name="connsiteY1" fmla="*/ 41309 h 371156"/>
                <a:gd name="connsiteX2" fmla="*/ 2410 w 261495"/>
                <a:gd name="connsiteY2" fmla="*/ 79409 h 371156"/>
                <a:gd name="connsiteX3" fmla="*/ 21460 w 261495"/>
                <a:gd name="connsiteY3" fmla="*/ 171484 h 371156"/>
                <a:gd name="connsiteX4" fmla="*/ 40510 w 261495"/>
                <a:gd name="connsiteY4" fmla="*/ 269909 h 371156"/>
                <a:gd name="connsiteX5" fmla="*/ 72260 w 261495"/>
                <a:gd name="connsiteY5" fmla="*/ 336584 h 371156"/>
                <a:gd name="connsiteX6" fmla="*/ 104010 w 261495"/>
                <a:gd name="connsiteY6" fmla="*/ 368334 h 371156"/>
                <a:gd name="connsiteX7" fmla="*/ 164335 w 261495"/>
                <a:gd name="connsiteY7" fmla="*/ 368334 h 371156"/>
                <a:gd name="connsiteX8" fmla="*/ 221485 w 261495"/>
                <a:gd name="connsiteY8" fmla="*/ 368334 h 371156"/>
                <a:gd name="connsiteX9" fmla="*/ 259585 w 261495"/>
                <a:gd name="connsiteY9" fmla="*/ 330234 h 371156"/>
                <a:gd name="connsiteX10" fmla="*/ 253235 w 261495"/>
                <a:gd name="connsiteY10" fmla="*/ 247684 h 371156"/>
                <a:gd name="connsiteX11" fmla="*/ 231010 w 261495"/>
                <a:gd name="connsiteY11" fmla="*/ 171484 h 371156"/>
                <a:gd name="connsiteX12" fmla="*/ 177035 w 261495"/>
                <a:gd name="connsiteY12" fmla="*/ 82584 h 371156"/>
                <a:gd name="connsiteX13" fmla="*/ 154810 w 261495"/>
                <a:gd name="connsiteY13" fmla="*/ 34959 h 371156"/>
                <a:gd name="connsiteX14" fmla="*/ 78610 w 261495"/>
                <a:gd name="connsiteY14" fmla="*/ 34 h 3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495" h="371156">
                  <a:moveTo>
                    <a:pt x="78610" y="34"/>
                  </a:moveTo>
                  <a:cubicBezTo>
                    <a:pt x="54268" y="1092"/>
                    <a:pt x="21460" y="28080"/>
                    <a:pt x="8760" y="41309"/>
                  </a:cubicBezTo>
                  <a:cubicBezTo>
                    <a:pt x="-3940" y="54538"/>
                    <a:pt x="293" y="57713"/>
                    <a:pt x="2410" y="79409"/>
                  </a:cubicBezTo>
                  <a:cubicBezTo>
                    <a:pt x="4527" y="101105"/>
                    <a:pt x="15110" y="139734"/>
                    <a:pt x="21460" y="171484"/>
                  </a:cubicBezTo>
                  <a:cubicBezTo>
                    <a:pt x="27810" y="203234"/>
                    <a:pt x="32043" y="242392"/>
                    <a:pt x="40510" y="269909"/>
                  </a:cubicBezTo>
                  <a:cubicBezTo>
                    <a:pt x="48977" y="297426"/>
                    <a:pt x="61677" y="320180"/>
                    <a:pt x="72260" y="336584"/>
                  </a:cubicBezTo>
                  <a:cubicBezTo>
                    <a:pt x="82843" y="352988"/>
                    <a:pt x="88664" y="363042"/>
                    <a:pt x="104010" y="368334"/>
                  </a:cubicBezTo>
                  <a:cubicBezTo>
                    <a:pt x="119356" y="373626"/>
                    <a:pt x="164335" y="368334"/>
                    <a:pt x="164335" y="368334"/>
                  </a:cubicBezTo>
                  <a:cubicBezTo>
                    <a:pt x="183914" y="368334"/>
                    <a:pt x="205610" y="374684"/>
                    <a:pt x="221485" y="368334"/>
                  </a:cubicBezTo>
                  <a:cubicBezTo>
                    <a:pt x="237360" y="361984"/>
                    <a:pt x="254293" y="350342"/>
                    <a:pt x="259585" y="330234"/>
                  </a:cubicBezTo>
                  <a:cubicBezTo>
                    <a:pt x="264877" y="310126"/>
                    <a:pt x="257997" y="274142"/>
                    <a:pt x="253235" y="247684"/>
                  </a:cubicBezTo>
                  <a:cubicBezTo>
                    <a:pt x="248473" y="221226"/>
                    <a:pt x="243710" y="199001"/>
                    <a:pt x="231010" y="171484"/>
                  </a:cubicBezTo>
                  <a:cubicBezTo>
                    <a:pt x="218310" y="143967"/>
                    <a:pt x="189735" y="105338"/>
                    <a:pt x="177035" y="82584"/>
                  </a:cubicBezTo>
                  <a:cubicBezTo>
                    <a:pt x="164335" y="59830"/>
                    <a:pt x="166452" y="47659"/>
                    <a:pt x="154810" y="34959"/>
                  </a:cubicBezTo>
                  <a:cubicBezTo>
                    <a:pt x="143168" y="22259"/>
                    <a:pt x="102952" y="-1024"/>
                    <a:pt x="78610" y="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C1A7339-5521-434B-83F8-CB32B8433A84}"/>
                </a:ext>
              </a:extLst>
            </p:cNvPr>
            <p:cNvSpPr/>
            <p:nvPr/>
          </p:nvSpPr>
          <p:spPr>
            <a:xfrm>
              <a:off x="7769516" y="3458960"/>
              <a:ext cx="57908" cy="144979"/>
            </a:xfrm>
            <a:custGeom>
              <a:avLst/>
              <a:gdLst>
                <a:gd name="connsiteX0" fmla="*/ 547 w 258441"/>
                <a:gd name="connsiteY0" fmla="*/ 79395 h 378203"/>
                <a:gd name="connsiteX1" fmla="*/ 22772 w 258441"/>
                <a:gd name="connsiteY1" fmla="*/ 22245 h 378203"/>
                <a:gd name="connsiteX2" fmla="*/ 108497 w 258441"/>
                <a:gd name="connsiteY2" fmla="*/ 20 h 378203"/>
                <a:gd name="connsiteX3" fmla="*/ 175172 w 258441"/>
                <a:gd name="connsiteY3" fmla="*/ 25420 h 378203"/>
                <a:gd name="connsiteX4" fmla="*/ 191047 w 258441"/>
                <a:gd name="connsiteY4" fmla="*/ 69870 h 378203"/>
                <a:gd name="connsiteX5" fmla="*/ 235497 w 258441"/>
                <a:gd name="connsiteY5" fmla="*/ 200045 h 378203"/>
                <a:gd name="connsiteX6" fmla="*/ 257722 w 258441"/>
                <a:gd name="connsiteY6" fmla="*/ 330220 h 378203"/>
                <a:gd name="connsiteX7" fmla="*/ 210097 w 258441"/>
                <a:gd name="connsiteY7" fmla="*/ 371495 h 378203"/>
                <a:gd name="connsiteX8" fmla="*/ 152947 w 258441"/>
                <a:gd name="connsiteY8" fmla="*/ 374670 h 378203"/>
                <a:gd name="connsiteX9" fmla="*/ 95797 w 258441"/>
                <a:gd name="connsiteY9" fmla="*/ 336570 h 378203"/>
                <a:gd name="connsiteX10" fmla="*/ 60872 w 258441"/>
                <a:gd name="connsiteY10" fmla="*/ 266720 h 378203"/>
                <a:gd name="connsiteX11" fmla="*/ 44997 w 258441"/>
                <a:gd name="connsiteY11" fmla="*/ 196870 h 378203"/>
                <a:gd name="connsiteX12" fmla="*/ 38647 w 258441"/>
                <a:gd name="connsiteY12" fmla="*/ 146070 h 378203"/>
                <a:gd name="connsiteX13" fmla="*/ 547 w 258441"/>
                <a:gd name="connsiteY13" fmla="*/ 79395 h 37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441" h="378203">
                  <a:moveTo>
                    <a:pt x="547" y="79395"/>
                  </a:moveTo>
                  <a:cubicBezTo>
                    <a:pt x="-2099" y="58758"/>
                    <a:pt x="4780" y="35474"/>
                    <a:pt x="22772" y="22245"/>
                  </a:cubicBezTo>
                  <a:cubicBezTo>
                    <a:pt x="40764" y="9016"/>
                    <a:pt x="83097" y="-509"/>
                    <a:pt x="108497" y="20"/>
                  </a:cubicBezTo>
                  <a:cubicBezTo>
                    <a:pt x="133897" y="549"/>
                    <a:pt x="161414" y="13778"/>
                    <a:pt x="175172" y="25420"/>
                  </a:cubicBezTo>
                  <a:cubicBezTo>
                    <a:pt x="188930" y="37062"/>
                    <a:pt x="180993" y="40766"/>
                    <a:pt x="191047" y="69870"/>
                  </a:cubicBezTo>
                  <a:cubicBezTo>
                    <a:pt x="201101" y="98974"/>
                    <a:pt x="224385" y="156653"/>
                    <a:pt x="235497" y="200045"/>
                  </a:cubicBezTo>
                  <a:cubicBezTo>
                    <a:pt x="246609" y="243437"/>
                    <a:pt x="261955" y="301645"/>
                    <a:pt x="257722" y="330220"/>
                  </a:cubicBezTo>
                  <a:cubicBezTo>
                    <a:pt x="253489" y="358795"/>
                    <a:pt x="227559" y="364087"/>
                    <a:pt x="210097" y="371495"/>
                  </a:cubicBezTo>
                  <a:cubicBezTo>
                    <a:pt x="192635" y="378903"/>
                    <a:pt x="171997" y="380491"/>
                    <a:pt x="152947" y="374670"/>
                  </a:cubicBezTo>
                  <a:cubicBezTo>
                    <a:pt x="133897" y="368849"/>
                    <a:pt x="111143" y="354562"/>
                    <a:pt x="95797" y="336570"/>
                  </a:cubicBezTo>
                  <a:cubicBezTo>
                    <a:pt x="80451" y="318578"/>
                    <a:pt x="69339" y="290003"/>
                    <a:pt x="60872" y="266720"/>
                  </a:cubicBezTo>
                  <a:cubicBezTo>
                    <a:pt x="52405" y="243437"/>
                    <a:pt x="48701" y="216978"/>
                    <a:pt x="44997" y="196870"/>
                  </a:cubicBezTo>
                  <a:cubicBezTo>
                    <a:pt x="41293" y="176762"/>
                    <a:pt x="44468" y="164591"/>
                    <a:pt x="38647" y="146070"/>
                  </a:cubicBezTo>
                  <a:cubicBezTo>
                    <a:pt x="32826" y="127549"/>
                    <a:pt x="3193" y="100032"/>
                    <a:pt x="547" y="7939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95C79CAC-3936-644E-922F-8A47DB3C7637}"/>
                </a:ext>
              </a:extLst>
            </p:cNvPr>
            <p:cNvSpPr/>
            <p:nvPr/>
          </p:nvSpPr>
          <p:spPr>
            <a:xfrm>
              <a:off x="7723976" y="3455292"/>
              <a:ext cx="55659" cy="152224"/>
            </a:xfrm>
            <a:custGeom>
              <a:avLst/>
              <a:gdLst>
                <a:gd name="connsiteX0" fmla="*/ 589 w 248404"/>
                <a:gd name="connsiteY0" fmla="*/ 85786 h 397103"/>
                <a:gd name="connsiteX1" fmla="*/ 29164 w 248404"/>
                <a:gd name="connsiteY1" fmla="*/ 22286 h 397103"/>
                <a:gd name="connsiteX2" fmla="*/ 127589 w 248404"/>
                <a:gd name="connsiteY2" fmla="*/ 3236 h 397103"/>
                <a:gd name="connsiteX3" fmla="*/ 197439 w 248404"/>
                <a:gd name="connsiteY3" fmla="*/ 82611 h 397103"/>
                <a:gd name="connsiteX4" fmla="*/ 235539 w 248404"/>
                <a:gd name="connsiteY4" fmla="*/ 168336 h 397103"/>
                <a:gd name="connsiteX5" fmla="*/ 248239 w 248404"/>
                <a:gd name="connsiteY5" fmla="*/ 276286 h 397103"/>
                <a:gd name="connsiteX6" fmla="*/ 241889 w 248404"/>
                <a:gd name="connsiteY6" fmla="*/ 342961 h 397103"/>
                <a:gd name="connsiteX7" fmla="*/ 229189 w 248404"/>
                <a:gd name="connsiteY7" fmla="*/ 371536 h 397103"/>
                <a:gd name="connsiteX8" fmla="*/ 133939 w 248404"/>
                <a:gd name="connsiteY8" fmla="*/ 396936 h 397103"/>
                <a:gd name="connsiteX9" fmla="*/ 51389 w 248404"/>
                <a:gd name="connsiteY9" fmla="*/ 358836 h 397103"/>
                <a:gd name="connsiteX10" fmla="*/ 29164 w 248404"/>
                <a:gd name="connsiteY10" fmla="*/ 314386 h 397103"/>
                <a:gd name="connsiteX11" fmla="*/ 19639 w 248404"/>
                <a:gd name="connsiteY11" fmla="*/ 254061 h 397103"/>
                <a:gd name="connsiteX12" fmla="*/ 10114 w 248404"/>
                <a:gd name="connsiteY12" fmla="*/ 149286 h 397103"/>
                <a:gd name="connsiteX13" fmla="*/ 589 w 248404"/>
                <a:gd name="connsiteY13" fmla="*/ 85786 h 39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404" h="397103">
                  <a:moveTo>
                    <a:pt x="589" y="85786"/>
                  </a:moveTo>
                  <a:cubicBezTo>
                    <a:pt x="3764" y="64619"/>
                    <a:pt x="7997" y="36044"/>
                    <a:pt x="29164" y="22286"/>
                  </a:cubicBezTo>
                  <a:cubicBezTo>
                    <a:pt x="50331" y="8528"/>
                    <a:pt x="99543" y="-6818"/>
                    <a:pt x="127589" y="3236"/>
                  </a:cubicBezTo>
                  <a:cubicBezTo>
                    <a:pt x="155635" y="13290"/>
                    <a:pt x="179447" y="55094"/>
                    <a:pt x="197439" y="82611"/>
                  </a:cubicBezTo>
                  <a:cubicBezTo>
                    <a:pt x="215431" y="110128"/>
                    <a:pt x="227072" y="136057"/>
                    <a:pt x="235539" y="168336"/>
                  </a:cubicBezTo>
                  <a:cubicBezTo>
                    <a:pt x="244006" y="200615"/>
                    <a:pt x="247181" y="247182"/>
                    <a:pt x="248239" y="276286"/>
                  </a:cubicBezTo>
                  <a:cubicBezTo>
                    <a:pt x="249297" y="305390"/>
                    <a:pt x="245064" y="327086"/>
                    <a:pt x="241889" y="342961"/>
                  </a:cubicBezTo>
                  <a:cubicBezTo>
                    <a:pt x="238714" y="358836"/>
                    <a:pt x="247181" y="362540"/>
                    <a:pt x="229189" y="371536"/>
                  </a:cubicBezTo>
                  <a:cubicBezTo>
                    <a:pt x="211197" y="380532"/>
                    <a:pt x="163572" y="399053"/>
                    <a:pt x="133939" y="396936"/>
                  </a:cubicBezTo>
                  <a:cubicBezTo>
                    <a:pt x="104306" y="394819"/>
                    <a:pt x="68851" y="372594"/>
                    <a:pt x="51389" y="358836"/>
                  </a:cubicBezTo>
                  <a:cubicBezTo>
                    <a:pt x="33927" y="345078"/>
                    <a:pt x="34456" y="331848"/>
                    <a:pt x="29164" y="314386"/>
                  </a:cubicBezTo>
                  <a:cubicBezTo>
                    <a:pt x="23872" y="296924"/>
                    <a:pt x="22814" y="281578"/>
                    <a:pt x="19639" y="254061"/>
                  </a:cubicBezTo>
                  <a:cubicBezTo>
                    <a:pt x="16464" y="226544"/>
                    <a:pt x="12231" y="177861"/>
                    <a:pt x="10114" y="149286"/>
                  </a:cubicBezTo>
                  <a:cubicBezTo>
                    <a:pt x="7997" y="120711"/>
                    <a:pt x="-2586" y="106953"/>
                    <a:pt x="589" y="8578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E9EA6AA1-B474-5B4B-8E4F-BA87FDDB8A1A}"/>
                </a:ext>
              </a:extLst>
            </p:cNvPr>
            <p:cNvSpPr/>
            <p:nvPr/>
          </p:nvSpPr>
          <p:spPr>
            <a:xfrm>
              <a:off x="7672603" y="3459368"/>
              <a:ext cx="57812" cy="146239"/>
            </a:xfrm>
            <a:custGeom>
              <a:avLst/>
              <a:gdLst>
                <a:gd name="connsiteX0" fmla="*/ 4443 w 258014"/>
                <a:gd name="connsiteY0" fmla="*/ 129129 h 381491"/>
                <a:gd name="connsiteX1" fmla="*/ 4443 w 258014"/>
                <a:gd name="connsiteY1" fmla="*/ 59279 h 381491"/>
                <a:gd name="connsiteX2" fmla="*/ 48893 w 258014"/>
                <a:gd name="connsiteY2" fmla="*/ 5304 h 381491"/>
                <a:gd name="connsiteX3" fmla="*/ 131443 w 258014"/>
                <a:gd name="connsiteY3" fmla="*/ 8479 h 381491"/>
                <a:gd name="connsiteX4" fmla="*/ 223518 w 258014"/>
                <a:gd name="connsiteY4" fmla="*/ 62454 h 381491"/>
                <a:gd name="connsiteX5" fmla="*/ 255268 w 258014"/>
                <a:gd name="connsiteY5" fmla="*/ 148179 h 381491"/>
                <a:gd name="connsiteX6" fmla="*/ 255268 w 258014"/>
                <a:gd name="connsiteY6" fmla="*/ 272004 h 381491"/>
                <a:gd name="connsiteX7" fmla="*/ 245743 w 258014"/>
                <a:gd name="connsiteY7" fmla="*/ 338679 h 381491"/>
                <a:gd name="connsiteX8" fmla="*/ 213993 w 258014"/>
                <a:gd name="connsiteY8" fmla="*/ 379954 h 381491"/>
                <a:gd name="connsiteX9" fmla="*/ 147318 w 258014"/>
                <a:gd name="connsiteY9" fmla="*/ 367254 h 381491"/>
                <a:gd name="connsiteX10" fmla="*/ 90168 w 258014"/>
                <a:gd name="connsiteY10" fmla="*/ 316454 h 381491"/>
                <a:gd name="connsiteX11" fmla="*/ 80643 w 258014"/>
                <a:gd name="connsiteY11" fmla="*/ 243429 h 381491"/>
                <a:gd name="connsiteX12" fmla="*/ 29843 w 258014"/>
                <a:gd name="connsiteY12" fmla="*/ 176754 h 381491"/>
                <a:gd name="connsiteX13" fmla="*/ 4443 w 258014"/>
                <a:gd name="connsiteY13" fmla="*/ 129129 h 38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014" h="381491">
                  <a:moveTo>
                    <a:pt x="4443" y="129129"/>
                  </a:moveTo>
                  <a:cubicBezTo>
                    <a:pt x="210" y="109550"/>
                    <a:pt x="-2965" y="79916"/>
                    <a:pt x="4443" y="59279"/>
                  </a:cubicBezTo>
                  <a:cubicBezTo>
                    <a:pt x="11851" y="38642"/>
                    <a:pt x="27726" y="13771"/>
                    <a:pt x="48893" y="5304"/>
                  </a:cubicBezTo>
                  <a:cubicBezTo>
                    <a:pt x="70060" y="-3163"/>
                    <a:pt x="102339" y="-1046"/>
                    <a:pt x="131443" y="8479"/>
                  </a:cubicBezTo>
                  <a:cubicBezTo>
                    <a:pt x="160547" y="18004"/>
                    <a:pt x="202881" y="39171"/>
                    <a:pt x="223518" y="62454"/>
                  </a:cubicBezTo>
                  <a:cubicBezTo>
                    <a:pt x="244155" y="85737"/>
                    <a:pt x="249976" y="113254"/>
                    <a:pt x="255268" y="148179"/>
                  </a:cubicBezTo>
                  <a:cubicBezTo>
                    <a:pt x="260560" y="183104"/>
                    <a:pt x="256856" y="240254"/>
                    <a:pt x="255268" y="272004"/>
                  </a:cubicBezTo>
                  <a:cubicBezTo>
                    <a:pt x="253680" y="303754"/>
                    <a:pt x="252622" y="320687"/>
                    <a:pt x="245743" y="338679"/>
                  </a:cubicBezTo>
                  <a:cubicBezTo>
                    <a:pt x="238864" y="356671"/>
                    <a:pt x="230397" y="375191"/>
                    <a:pt x="213993" y="379954"/>
                  </a:cubicBezTo>
                  <a:cubicBezTo>
                    <a:pt x="197589" y="384717"/>
                    <a:pt x="167956" y="377837"/>
                    <a:pt x="147318" y="367254"/>
                  </a:cubicBezTo>
                  <a:cubicBezTo>
                    <a:pt x="126681" y="356671"/>
                    <a:pt x="101280" y="337091"/>
                    <a:pt x="90168" y="316454"/>
                  </a:cubicBezTo>
                  <a:cubicBezTo>
                    <a:pt x="79056" y="295817"/>
                    <a:pt x="90697" y="266712"/>
                    <a:pt x="80643" y="243429"/>
                  </a:cubicBezTo>
                  <a:cubicBezTo>
                    <a:pt x="70589" y="220146"/>
                    <a:pt x="41485" y="195275"/>
                    <a:pt x="29843" y="176754"/>
                  </a:cubicBezTo>
                  <a:cubicBezTo>
                    <a:pt x="18201" y="158233"/>
                    <a:pt x="8676" y="148708"/>
                    <a:pt x="4443" y="1291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A9B95E98-23EA-AA49-90A8-6A9B2DD91D1D}"/>
                </a:ext>
              </a:extLst>
            </p:cNvPr>
            <p:cNvSpPr/>
            <p:nvPr/>
          </p:nvSpPr>
          <p:spPr>
            <a:xfrm>
              <a:off x="7611332" y="3447205"/>
              <a:ext cx="75395" cy="153365"/>
            </a:xfrm>
            <a:custGeom>
              <a:avLst/>
              <a:gdLst>
                <a:gd name="connsiteX0" fmla="*/ 4842 w 336483"/>
                <a:gd name="connsiteY0" fmla="*/ 68784 h 400079"/>
                <a:gd name="connsiteX1" fmla="*/ 65167 w 336483"/>
                <a:gd name="connsiteY1" fmla="*/ 2109 h 400079"/>
                <a:gd name="connsiteX2" fmla="*/ 160417 w 336483"/>
                <a:gd name="connsiteY2" fmla="*/ 24334 h 400079"/>
                <a:gd name="connsiteX3" fmla="*/ 227092 w 336483"/>
                <a:gd name="connsiteY3" fmla="*/ 100534 h 400079"/>
                <a:gd name="connsiteX4" fmla="*/ 303292 w 336483"/>
                <a:gd name="connsiteY4" fmla="*/ 179909 h 400079"/>
                <a:gd name="connsiteX5" fmla="*/ 331867 w 336483"/>
                <a:gd name="connsiteY5" fmla="*/ 278334 h 400079"/>
                <a:gd name="connsiteX6" fmla="*/ 331867 w 336483"/>
                <a:gd name="connsiteY6" fmla="*/ 332309 h 400079"/>
                <a:gd name="connsiteX7" fmla="*/ 287417 w 336483"/>
                <a:gd name="connsiteY7" fmla="*/ 389459 h 400079"/>
                <a:gd name="connsiteX8" fmla="*/ 208042 w 336483"/>
                <a:gd name="connsiteY8" fmla="*/ 395809 h 400079"/>
                <a:gd name="connsiteX9" fmla="*/ 119142 w 336483"/>
                <a:gd name="connsiteY9" fmla="*/ 341834 h 400079"/>
                <a:gd name="connsiteX10" fmla="*/ 39767 w 336483"/>
                <a:gd name="connsiteY10" fmla="*/ 256109 h 400079"/>
                <a:gd name="connsiteX11" fmla="*/ 14367 w 336483"/>
                <a:gd name="connsiteY11" fmla="*/ 208484 h 400079"/>
                <a:gd name="connsiteX12" fmla="*/ 4842 w 336483"/>
                <a:gd name="connsiteY12" fmla="*/ 192609 h 400079"/>
                <a:gd name="connsiteX13" fmla="*/ 4842 w 336483"/>
                <a:gd name="connsiteY13" fmla="*/ 68784 h 4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483" h="400079">
                  <a:moveTo>
                    <a:pt x="4842" y="68784"/>
                  </a:moveTo>
                  <a:cubicBezTo>
                    <a:pt x="14896" y="37034"/>
                    <a:pt x="39238" y="9517"/>
                    <a:pt x="65167" y="2109"/>
                  </a:cubicBezTo>
                  <a:cubicBezTo>
                    <a:pt x="91096" y="-5299"/>
                    <a:pt x="133430" y="7930"/>
                    <a:pt x="160417" y="24334"/>
                  </a:cubicBezTo>
                  <a:cubicBezTo>
                    <a:pt x="187404" y="40738"/>
                    <a:pt x="203280" y="74605"/>
                    <a:pt x="227092" y="100534"/>
                  </a:cubicBezTo>
                  <a:cubicBezTo>
                    <a:pt x="250904" y="126463"/>
                    <a:pt x="285830" y="150276"/>
                    <a:pt x="303292" y="179909"/>
                  </a:cubicBezTo>
                  <a:cubicBezTo>
                    <a:pt x="320754" y="209542"/>
                    <a:pt x="327105" y="252934"/>
                    <a:pt x="331867" y="278334"/>
                  </a:cubicBezTo>
                  <a:cubicBezTo>
                    <a:pt x="336629" y="303734"/>
                    <a:pt x="339275" y="313788"/>
                    <a:pt x="331867" y="332309"/>
                  </a:cubicBezTo>
                  <a:cubicBezTo>
                    <a:pt x="324459" y="350830"/>
                    <a:pt x="308055" y="378876"/>
                    <a:pt x="287417" y="389459"/>
                  </a:cubicBezTo>
                  <a:cubicBezTo>
                    <a:pt x="266780" y="400042"/>
                    <a:pt x="236088" y="403747"/>
                    <a:pt x="208042" y="395809"/>
                  </a:cubicBezTo>
                  <a:cubicBezTo>
                    <a:pt x="179996" y="387872"/>
                    <a:pt x="147188" y="365117"/>
                    <a:pt x="119142" y="341834"/>
                  </a:cubicBezTo>
                  <a:cubicBezTo>
                    <a:pt x="91096" y="318551"/>
                    <a:pt x="57229" y="278334"/>
                    <a:pt x="39767" y="256109"/>
                  </a:cubicBezTo>
                  <a:cubicBezTo>
                    <a:pt x="22305" y="233884"/>
                    <a:pt x="20188" y="219067"/>
                    <a:pt x="14367" y="208484"/>
                  </a:cubicBezTo>
                  <a:cubicBezTo>
                    <a:pt x="8546" y="197901"/>
                    <a:pt x="6429" y="213246"/>
                    <a:pt x="4842" y="192609"/>
                  </a:cubicBezTo>
                  <a:cubicBezTo>
                    <a:pt x="3255" y="171972"/>
                    <a:pt x="-5212" y="100534"/>
                    <a:pt x="4842" y="6878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24FFFC12-0E3D-8144-8841-001641F37CFA}"/>
                </a:ext>
              </a:extLst>
            </p:cNvPr>
            <p:cNvSpPr/>
            <p:nvPr/>
          </p:nvSpPr>
          <p:spPr>
            <a:xfrm>
              <a:off x="7556174" y="3452220"/>
              <a:ext cx="65490" cy="140306"/>
            </a:xfrm>
            <a:custGeom>
              <a:avLst/>
              <a:gdLst>
                <a:gd name="connsiteX0" fmla="*/ 76382 w 292281"/>
                <a:gd name="connsiteY0" fmla="*/ 32218 h 366013"/>
                <a:gd name="connsiteX1" fmla="*/ 6532 w 292281"/>
                <a:gd name="connsiteY1" fmla="*/ 159218 h 366013"/>
                <a:gd name="connsiteX2" fmla="*/ 3357 w 292281"/>
                <a:gd name="connsiteY2" fmla="*/ 248118 h 366013"/>
                <a:gd name="connsiteX3" fmla="*/ 9707 w 292281"/>
                <a:gd name="connsiteY3" fmla="*/ 270343 h 366013"/>
                <a:gd name="connsiteX4" fmla="*/ 16057 w 292281"/>
                <a:gd name="connsiteY4" fmla="*/ 311618 h 366013"/>
                <a:gd name="connsiteX5" fmla="*/ 76382 w 292281"/>
                <a:gd name="connsiteY5" fmla="*/ 359243 h 366013"/>
                <a:gd name="connsiteX6" fmla="*/ 143057 w 292281"/>
                <a:gd name="connsiteY6" fmla="*/ 359243 h 366013"/>
                <a:gd name="connsiteX7" fmla="*/ 263707 w 292281"/>
                <a:gd name="connsiteY7" fmla="*/ 298918 h 366013"/>
                <a:gd name="connsiteX8" fmla="*/ 289107 w 292281"/>
                <a:gd name="connsiteY8" fmla="*/ 229068 h 366013"/>
                <a:gd name="connsiteX9" fmla="*/ 289107 w 292281"/>
                <a:gd name="connsiteY9" fmla="*/ 143343 h 366013"/>
                <a:gd name="connsiteX10" fmla="*/ 263707 w 292281"/>
                <a:gd name="connsiteY10" fmla="*/ 57618 h 366013"/>
                <a:gd name="connsiteX11" fmla="*/ 206557 w 292281"/>
                <a:gd name="connsiteY11" fmla="*/ 16343 h 366013"/>
                <a:gd name="connsiteX12" fmla="*/ 136707 w 292281"/>
                <a:gd name="connsiteY12" fmla="*/ 468 h 366013"/>
                <a:gd name="connsiteX13" fmla="*/ 76382 w 292281"/>
                <a:gd name="connsiteY13" fmla="*/ 32218 h 3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2281" h="366013">
                  <a:moveTo>
                    <a:pt x="76382" y="32218"/>
                  </a:moveTo>
                  <a:cubicBezTo>
                    <a:pt x="54686" y="58676"/>
                    <a:pt x="18703" y="123235"/>
                    <a:pt x="6532" y="159218"/>
                  </a:cubicBezTo>
                  <a:cubicBezTo>
                    <a:pt x="-5639" y="195201"/>
                    <a:pt x="2828" y="229597"/>
                    <a:pt x="3357" y="248118"/>
                  </a:cubicBezTo>
                  <a:cubicBezTo>
                    <a:pt x="3886" y="266639"/>
                    <a:pt x="7590" y="259760"/>
                    <a:pt x="9707" y="270343"/>
                  </a:cubicBezTo>
                  <a:cubicBezTo>
                    <a:pt x="11824" y="280926"/>
                    <a:pt x="4945" y="296802"/>
                    <a:pt x="16057" y="311618"/>
                  </a:cubicBezTo>
                  <a:cubicBezTo>
                    <a:pt x="27169" y="326434"/>
                    <a:pt x="55215" y="351306"/>
                    <a:pt x="76382" y="359243"/>
                  </a:cubicBezTo>
                  <a:cubicBezTo>
                    <a:pt x="97549" y="367181"/>
                    <a:pt x="111836" y="369297"/>
                    <a:pt x="143057" y="359243"/>
                  </a:cubicBezTo>
                  <a:cubicBezTo>
                    <a:pt x="174278" y="349189"/>
                    <a:pt x="239366" y="320614"/>
                    <a:pt x="263707" y="298918"/>
                  </a:cubicBezTo>
                  <a:cubicBezTo>
                    <a:pt x="288048" y="277222"/>
                    <a:pt x="284874" y="254997"/>
                    <a:pt x="289107" y="229068"/>
                  </a:cubicBezTo>
                  <a:cubicBezTo>
                    <a:pt x="293340" y="203139"/>
                    <a:pt x="293340" y="171918"/>
                    <a:pt x="289107" y="143343"/>
                  </a:cubicBezTo>
                  <a:cubicBezTo>
                    <a:pt x="284874" y="114768"/>
                    <a:pt x="277465" y="78785"/>
                    <a:pt x="263707" y="57618"/>
                  </a:cubicBezTo>
                  <a:cubicBezTo>
                    <a:pt x="249949" y="36451"/>
                    <a:pt x="227724" y="25868"/>
                    <a:pt x="206557" y="16343"/>
                  </a:cubicBezTo>
                  <a:cubicBezTo>
                    <a:pt x="185390" y="6818"/>
                    <a:pt x="159990" y="-2178"/>
                    <a:pt x="136707" y="468"/>
                  </a:cubicBezTo>
                  <a:cubicBezTo>
                    <a:pt x="113424" y="3114"/>
                    <a:pt x="98078" y="5760"/>
                    <a:pt x="76382" y="3221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C3271746-E5F5-164C-A295-CADC9A0EAAF5}"/>
                </a:ext>
              </a:extLst>
            </p:cNvPr>
            <p:cNvSpPr/>
            <p:nvPr/>
          </p:nvSpPr>
          <p:spPr>
            <a:xfrm>
              <a:off x="7493349" y="3437725"/>
              <a:ext cx="76075" cy="112347"/>
            </a:xfrm>
            <a:custGeom>
              <a:avLst/>
              <a:gdLst>
                <a:gd name="connsiteX0" fmla="*/ 1169 w 339522"/>
                <a:gd name="connsiteY0" fmla="*/ 108135 h 293078"/>
                <a:gd name="connsiteX1" fmla="*/ 39269 w 339522"/>
                <a:gd name="connsiteY1" fmla="*/ 41460 h 293078"/>
                <a:gd name="connsiteX2" fmla="*/ 121819 w 339522"/>
                <a:gd name="connsiteY2" fmla="*/ 185 h 293078"/>
                <a:gd name="connsiteX3" fmla="*/ 226594 w 339522"/>
                <a:gd name="connsiteY3" fmla="*/ 28760 h 293078"/>
                <a:gd name="connsiteX4" fmla="*/ 299619 w 339522"/>
                <a:gd name="connsiteY4" fmla="*/ 85910 h 293078"/>
                <a:gd name="connsiteX5" fmla="*/ 334544 w 339522"/>
                <a:gd name="connsiteY5" fmla="*/ 139885 h 293078"/>
                <a:gd name="connsiteX6" fmla="*/ 334544 w 339522"/>
                <a:gd name="connsiteY6" fmla="*/ 193860 h 293078"/>
                <a:gd name="connsiteX7" fmla="*/ 290094 w 339522"/>
                <a:gd name="connsiteY7" fmla="*/ 260535 h 293078"/>
                <a:gd name="connsiteX8" fmla="*/ 232944 w 339522"/>
                <a:gd name="connsiteY8" fmla="*/ 289110 h 293078"/>
                <a:gd name="connsiteX9" fmla="*/ 178969 w 339522"/>
                <a:gd name="connsiteY9" fmla="*/ 285935 h 293078"/>
                <a:gd name="connsiteX10" fmla="*/ 80544 w 339522"/>
                <a:gd name="connsiteY10" fmla="*/ 225610 h 293078"/>
                <a:gd name="connsiteX11" fmla="*/ 1169 w 339522"/>
                <a:gd name="connsiteY11" fmla="*/ 108135 h 29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9522" h="293078">
                  <a:moveTo>
                    <a:pt x="1169" y="108135"/>
                  </a:moveTo>
                  <a:cubicBezTo>
                    <a:pt x="-5710" y="77443"/>
                    <a:pt x="19161" y="59452"/>
                    <a:pt x="39269" y="41460"/>
                  </a:cubicBezTo>
                  <a:cubicBezTo>
                    <a:pt x="59377" y="23468"/>
                    <a:pt x="90598" y="2302"/>
                    <a:pt x="121819" y="185"/>
                  </a:cubicBezTo>
                  <a:cubicBezTo>
                    <a:pt x="153040" y="-1932"/>
                    <a:pt x="196961" y="14472"/>
                    <a:pt x="226594" y="28760"/>
                  </a:cubicBezTo>
                  <a:cubicBezTo>
                    <a:pt x="256227" y="43048"/>
                    <a:pt x="281627" y="67389"/>
                    <a:pt x="299619" y="85910"/>
                  </a:cubicBezTo>
                  <a:cubicBezTo>
                    <a:pt x="317611" y="104431"/>
                    <a:pt x="328723" y="121893"/>
                    <a:pt x="334544" y="139885"/>
                  </a:cubicBezTo>
                  <a:cubicBezTo>
                    <a:pt x="340365" y="157877"/>
                    <a:pt x="341952" y="173752"/>
                    <a:pt x="334544" y="193860"/>
                  </a:cubicBezTo>
                  <a:cubicBezTo>
                    <a:pt x="327136" y="213968"/>
                    <a:pt x="307027" y="244660"/>
                    <a:pt x="290094" y="260535"/>
                  </a:cubicBezTo>
                  <a:cubicBezTo>
                    <a:pt x="273161" y="276410"/>
                    <a:pt x="251465" y="284877"/>
                    <a:pt x="232944" y="289110"/>
                  </a:cubicBezTo>
                  <a:cubicBezTo>
                    <a:pt x="214423" y="293343"/>
                    <a:pt x="204369" y="296518"/>
                    <a:pt x="178969" y="285935"/>
                  </a:cubicBezTo>
                  <a:cubicBezTo>
                    <a:pt x="153569" y="275352"/>
                    <a:pt x="112294" y="254185"/>
                    <a:pt x="80544" y="225610"/>
                  </a:cubicBezTo>
                  <a:cubicBezTo>
                    <a:pt x="48794" y="197035"/>
                    <a:pt x="8048" y="138827"/>
                    <a:pt x="1169" y="10813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94090980-CBAF-8244-9D85-B5DFC6CDF8EE}"/>
                </a:ext>
              </a:extLst>
            </p:cNvPr>
            <p:cNvSpPr/>
            <p:nvPr/>
          </p:nvSpPr>
          <p:spPr>
            <a:xfrm>
              <a:off x="7416037" y="3423779"/>
              <a:ext cx="80195" cy="93834"/>
            </a:xfrm>
            <a:custGeom>
              <a:avLst/>
              <a:gdLst>
                <a:gd name="connsiteX0" fmla="*/ 336685 w 357908"/>
                <a:gd name="connsiteY0" fmla="*/ 209271 h 244783"/>
                <a:gd name="connsiteX1" fmla="*/ 352560 w 357908"/>
                <a:gd name="connsiteY1" fmla="*/ 117196 h 244783"/>
                <a:gd name="connsiteX2" fmla="*/ 352560 w 357908"/>
                <a:gd name="connsiteY2" fmla="*/ 63221 h 244783"/>
                <a:gd name="connsiteX3" fmla="*/ 289060 w 357908"/>
                <a:gd name="connsiteY3" fmla="*/ 15596 h 244783"/>
                <a:gd name="connsiteX4" fmla="*/ 203335 w 357908"/>
                <a:gd name="connsiteY4" fmla="*/ 2896 h 244783"/>
                <a:gd name="connsiteX5" fmla="*/ 114435 w 357908"/>
                <a:gd name="connsiteY5" fmla="*/ 2896 h 244783"/>
                <a:gd name="connsiteX6" fmla="*/ 31885 w 357908"/>
                <a:gd name="connsiteY6" fmla="*/ 34646 h 244783"/>
                <a:gd name="connsiteX7" fmla="*/ 135 w 357908"/>
                <a:gd name="connsiteY7" fmla="*/ 114021 h 244783"/>
                <a:gd name="connsiteX8" fmla="*/ 22360 w 357908"/>
                <a:gd name="connsiteY8" fmla="*/ 183871 h 244783"/>
                <a:gd name="connsiteX9" fmla="*/ 66810 w 357908"/>
                <a:gd name="connsiteY9" fmla="*/ 218796 h 244783"/>
                <a:gd name="connsiteX10" fmla="*/ 136660 w 357908"/>
                <a:gd name="connsiteY10" fmla="*/ 241021 h 244783"/>
                <a:gd name="connsiteX11" fmla="*/ 209685 w 357908"/>
                <a:gd name="connsiteY11" fmla="*/ 244196 h 244783"/>
                <a:gd name="connsiteX12" fmla="*/ 336685 w 357908"/>
                <a:gd name="connsiteY12" fmla="*/ 209271 h 24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908" h="244783">
                  <a:moveTo>
                    <a:pt x="336685" y="209271"/>
                  </a:moveTo>
                  <a:cubicBezTo>
                    <a:pt x="360498" y="188104"/>
                    <a:pt x="349914" y="141538"/>
                    <a:pt x="352560" y="117196"/>
                  </a:cubicBezTo>
                  <a:cubicBezTo>
                    <a:pt x="355206" y="92854"/>
                    <a:pt x="363143" y="80154"/>
                    <a:pt x="352560" y="63221"/>
                  </a:cubicBezTo>
                  <a:cubicBezTo>
                    <a:pt x="341977" y="46288"/>
                    <a:pt x="313931" y="25650"/>
                    <a:pt x="289060" y="15596"/>
                  </a:cubicBezTo>
                  <a:cubicBezTo>
                    <a:pt x="264189" y="5542"/>
                    <a:pt x="232439" y="5013"/>
                    <a:pt x="203335" y="2896"/>
                  </a:cubicBezTo>
                  <a:cubicBezTo>
                    <a:pt x="174231" y="779"/>
                    <a:pt x="143010" y="-2396"/>
                    <a:pt x="114435" y="2896"/>
                  </a:cubicBezTo>
                  <a:cubicBezTo>
                    <a:pt x="85860" y="8188"/>
                    <a:pt x="50935" y="16125"/>
                    <a:pt x="31885" y="34646"/>
                  </a:cubicBezTo>
                  <a:cubicBezTo>
                    <a:pt x="12835" y="53167"/>
                    <a:pt x="1722" y="89150"/>
                    <a:pt x="135" y="114021"/>
                  </a:cubicBezTo>
                  <a:cubicBezTo>
                    <a:pt x="-1453" y="138892"/>
                    <a:pt x="11248" y="166409"/>
                    <a:pt x="22360" y="183871"/>
                  </a:cubicBezTo>
                  <a:cubicBezTo>
                    <a:pt x="33472" y="201333"/>
                    <a:pt x="47760" y="209271"/>
                    <a:pt x="66810" y="218796"/>
                  </a:cubicBezTo>
                  <a:cubicBezTo>
                    <a:pt x="85860" y="228321"/>
                    <a:pt x="112848" y="236788"/>
                    <a:pt x="136660" y="241021"/>
                  </a:cubicBezTo>
                  <a:cubicBezTo>
                    <a:pt x="160472" y="245254"/>
                    <a:pt x="180581" y="245254"/>
                    <a:pt x="209685" y="244196"/>
                  </a:cubicBezTo>
                  <a:cubicBezTo>
                    <a:pt x="238789" y="243138"/>
                    <a:pt x="312872" y="230438"/>
                    <a:pt x="336685" y="20927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A2B3248E-2574-4541-A1A4-17D95170B8FE}"/>
                </a:ext>
              </a:extLst>
            </p:cNvPr>
            <p:cNvSpPr/>
            <p:nvPr/>
          </p:nvSpPr>
          <p:spPr>
            <a:xfrm>
              <a:off x="7458013" y="3495975"/>
              <a:ext cx="78133" cy="112095"/>
            </a:xfrm>
            <a:custGeom>
              <a:avLst/>
              <a:gdLst>
                <a:gd name="connsiteX0" fmla="*/ 16001 w 348703"/>
                <a:gd name="connsiteY0" fmla="*/ 63530 h 292422"/>
                <a:gd name="connsiteX1" fmla="*/ 3301 w 348703"/>
                <a:gd name="connsiteY1" fmla="*/ 187355 h 292422"/>
                <a:gd name="connsiteX2" fmla="*/ 69976 w 348703"/>
                <a:gd name="connsiteY2" fmla="*/ 250855 h 292422"/>
                <a:gd name="connsiteX3" fmla="*/ 155701 w 348703"/>
                <a:gd name="connsiteY3" fmla="*/ 292130 h 292422"/>
                <a:gd name="connsiteX4" fmla="*/ 276351 w 348703"/>
                <a:gd name="connsiteY4" fmla="*/ 266730 h 292422"/>
                <a:gd name="connsiteX5" fmla="*/ 330326 w 348703"/>
                <a:gd name="connsiteY5" fmla="*/ 219105 h 292422"/>
                <a:gd name="connsiteX6" fmla="*/ 343026 w 348703"/>
                <a:gd name="connsiteY6" fmla="*/ 155605 h 292422"/>
                <a:gd name="connsiteX7" fmla="*/ 343026 w 348703"/>
                <a:gd name="connsiteY7" fmla="*/ 107980 h 292422"/>
                <a:gd name="connsiteX8" fmla="*/ 273176 w 348703"/>
                <a:gd name="connsiteY8" fmla="*/ 73055 h 292422"/>
                <a:gd name="connsiteX9" fmla="*/ 196976 w 348703"/>
                <a:gd name="connsiteY9" fmla="*/ 19080 h 292422"/>
                <a:gd name="connsiteX10" fmla="*/ 152526 w 348703"/>
                <a:gd name="connsiteY10" fmla="*/ 30 h 292422"/>
                <a:gd name="connsiteX11" fmla="*/ 66801 w 348703"/>
                <a:gd name="connsiteY11" fmla="*/ 15905 h 292422"/>
                <a:gd name="connsiteX12" fmla="*/ 16001 w 348703"/>
                <a:gd name="connsiteY12" fmla="*/ 63530 h 29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703" h="292422">
                  <a:moveTo>
                    <a:pt x="16001" y="63530"/>
                  </a:moveTo>
                  <a:cubicBezTo>
                    <a:pt x="5418" y="92105"/>
                    <a:pt x="-5695" y="156134"/>
                    <a:pt x="3301" y="187355"/>
                  </a:cubicBezTo>
                  <a:cubicBezTo>
                    <a:pt x="12297" y="218576"/>
                    <a:pt x="44576" y="233392"/>
                    <a:pt x="69976" y="250855"/>
                  </a:cubicBezTo>
                  <a:cubicBezTo>
                    <a:pt x="95376" y="268318"/>
                    <a:pt x="121305" y="289484"/>
                    <a:pt x="155701" y="292130"/>
                  </a:cubicBezTo>
                  <a:cubicBezTo>
                    <a:pt x="190097" y="294776"/>
                    <a:pt x="247247" y="278901"/>
                    <a:pt x="276351" y="266730"/>
                  </a:cubicBezTo>
                  <a:cubicBezTo>
                    <a:pt x="305455" y="254559"/>
                    <a:pt x="319214" y="237626"/>
                    <a:pt x="330326" y="219105"/>
                  </a:cubicBezTo>
                  <a:cubicBezTo>
                    <a:pt x="341439" y="200584"/>
                    <a:pt x="340909" y="174126"/>
                    <a:pt x="343026" y="155605"/>
                  </a:cubicBezTo>
                  <a:cubicBezTo>
                    <a:pt x="345143" y="137084"/>
                    <a:pt x="354668" y="121738"/>
                    <a:pt x="343026" y="107980"/>
                  </a:cubicBezTo>
                  <a:cubicBezTo>
                    <a:pt x="331384" y="94222"/>
                    <a:pt x="297518" y="87872"/>
                    <a:pt x="273176" y="73055"/>
                  </a:cubicBezTo>
                  <a:cubicBezTo>
                    <a:pt x="248834" y="58238"/>
                    <a:pt x="217084" y="31251"/>
                    <a:pt x="196976" y="19080"/>
                  </a:cubicBezTo>
                  <a:cubicBezTo>
                    <a:pt x="176868" y="6909"/>
                    <a:pt x="174222" y="559"/>
                    <a:pt x="152526" y="30"/>
                  </a:cubicBezTo>
                  <a:cubicBezTo>
                    <a:pt x="130830" y="-499"/>
                    <a:pt x="87439" y="5851"/>
                    <a:pt x="66801" y="15905"/>
                  </a:cubicBezTo>
                  <a:cubicBezTo>
                    <a:pt x="46163" y="25959"/>
                    <a:pt x="26584" y="34955"/>
                    <a:pt x="16001" y="635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F0485CED-B8E7-B64E-A090-21320DE54784}"/>
                </a:ext>
              </a:extLst>
            </p:cNvPr>
            <p:cNvSpPr/>
            <p:nvPr/>
          </p:nvSpPr>
          <p:spPr>
            <a:xfrm>
              <a:off x="7396746" y="3500726"/>
              <a:ext cx="63483" cy="102289"/>
            </a:xfrm>
            <a:custGeom>
              <a:avLst/>
              <a:gdLst>
                <a:gd name="connsiteX0" fmla="*/ 41784 w 283322"/>
                <a:gd name="connsiteY0" fmla="*/ 22561 h 266839"/>
                <a:gd name="connsiteX1" fmla="*/ 509 w 283322"/>
                <a:gd name="connsiteY1" fmla="*/ 98761 h 266839"/>
                <a:gd name="connsiteX2" fmla="*/ 22734 w 283322"/>
                <a:gd name="connsiteY2" fmla="*/ 174961 h 266839"/>
                <a:gd name="connsiteX3" fmla="*/ 79884 w 283322"/>
                <a:gd name="connsiteY3" fmla="*/ 241636 h 266839"/>
                <a:gd name="connsiteX4" fmla="*/ 165609 w 283322"/>
                <a:gd name="connsiteY4" fmla="*/ 263861 h 266839"/>
                <a:gd name="connsiteX5" fmla="*/ 235459 w 283322"/>
                <a:gd name="connsiteY5" fmla="*/ 260686 h 266839"/>
                <a:gd name="connsiteX6" fmla="*/ 279909 w 283322"/>
                <a:gd name="connsiteY6" fmla="*/ 209886 h 266839"/>
                <a:gd name="connsiteX7" fmla="*/ 279909 w 283322"/>
                <a:gd name="connsiteY7" fmla="*/ 149561 h 266839"/>
                <a:gd name="connsiteX8" fmla="*/ 276734 w 283322"/>
                <a:gd name="connsiteY8" fmla="*/ 63836 h 266839"/>
                <a:gd name="connsiteX9" fmla="*/ 219584 w 283322"/>
                <a:gd name="connsiteY9" fmla="*/ 16211 h 266839"/>
                <a:gd name="connsiteX10" fmla="*/ 121159 w 283322"/>
                <a:gd name="connsiteY10" fmla="*/ 336 h 266839"/>
                <a:gd name="connsiteX11" fmla="*/ 41784 w 283322"/>
                <a:gd name="connsiteY11" fmla="*/ 22561 h 26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3322" h="266839">
                  <a:moveTo>
                    <a:pt x="41784" y="22561"/>
                  </a:moveTo>
                  <a:cubicBezTo>
                    <a:pt x="21676" y="38965"/>
                    <a:pt x="3684" y="73361"/>
                    <a:pt x="509" y="98761"/>
                  </a:cubicBezTo>
                  <a:cubicBezTo>
                    <a:pt x="-2666" y="124161"/>
                    <a:pt x="9505" y="151149"/>
                    <a:pt x="22734" y="174961"/>
                  </a:cubicBezTo>
                  <a:cubicBezTo>
                    <a:pt x="35963" y="198773"/>
                    <a:pt x="56072" y="226819"/>
                    <a:pt x="79884" y="241636"/>
                  </a:cubicBezTo>
                  <a:cubicBezTo>
                    <a:pt x="103696" y="256453"/>
                    <a:pt x="139680" y="260686"/>
                    <a:pt x="165609" y="263861"/>
                  </a:cubicBezTo>
                  <a:cubicBezTo>
                    <a:pt x="191538" y="267036"/>
                    <a:pt x="216409" y="269682"/>
                    <a:pt x="235459" y="260686"/>
                  </a:cubicBezTo>
                  <a:cubicBezTo>
                    <a:pt x="254509" y="251690"/>
                    <a:pt x="272501" y="228407"/>
                    <a:pt x="279909" y="209886"/>
                  </a:cubicBezTo>
                  <a:cubicBezTo>
                    <a:pt x="287317" y="191365"/>
                    <a:pt x="280438" y="173903"/>
                    <a:pt x="279909" y="149561"/>
                  </a:cubicBezTo>
                  <a:cubicBezTo>
                    <a:pt x="279380" y="125219"/>
                    <a:pt x="286788" y="86061"/>
                    <a:pt x="276734" y="63836"/>
                  </a:cubicBezTo>
                  <a:cubicBezTo>
                    <a:pt x="266680" y="41611"/>
                    <a:pt x="245513" y="26794"/>
                    <a:pt x="219584" y="16211"/>
                  </a:cubicBezTo>
                  <a:cubicBezTo>
                    <a:pt x="193655" y="5628"/>
                    <a:pt x="148147" y="2453"/>
                    <a:pt x="121159" y="336"/>
                  </a:cubicBezTo>
                  <a:cubicBezTo>
                    <a:pt x="94172" y="-1781"/>
                    <a:pt x="61892" y="6157"/>
                    <a:pt x="41784" y="2256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9F61DC37-18CC-4840-8BB1-AFE378E12F3B}"/>
                </a:ext>
              </a:extLst>
            </p:cNvPr>
            <p:cNvSpPr/>
            <p:nvPr/>
          </p:nvSpPr>
          <p:spPr>
            <a:xfrm>
              <a:off x="7339944" y="3423626"/>
              <a:ext cx="83665" cy="96430"/>
            </a:xfrm>
            <a:custGeom>
              <a:avLst/>
              <a:gdLst>
                <a:gd name="connsiteX0" fmla="*/ 50812 w 373394"/>
                <a:gd name="connsiteY0" fmla="*/ 41395 h 251555"/>
                <a:gd name="connsiteX1" fmla="*/ 155587 w 373394"/>
                <a:gd name="connsiteY1" fmla="*/ 9645 h 251555"/>
                <a:gd name="connsiteX2" fmla="*/ 254012 w 373394"/>
                <a:gd name="connsiteY2" fmla="*/ 120 h 251555"/>
                <a:gd name="connsiteX3" fmla="*/ 327037 w 373394"/>
                <a:gd name="connsiteY3" fmla="*/ 6470 h 251555"/>
                <a:gd name="connsiteX4" fmla="*/ 365137 w 373394"/>
                <a:gd name="connsiteY4" fmla="*/ 35045 h 251555"/>
                <a:gd name="connsiteX5" fmla="*/ 371487 w 373394"/>
                <a:gd name="connsiteY5" fmla="*/ 98545 h 251555"/>
                <a:gd name="connsiteX6" fmla="*/ 371487 w 373394"/>
                <a:gd name="connsiteY6" fmla="*/ 149345 h 251555"/>
                <a:gd name="connsiteX7" fmla="*/ 349262 w 373394"/>
                <a:gd name="connsiteY7" fmla="*/ 203320 h 251555"/>
                <a:gd name="connsiteX8" fmla="*/ 273062 w 373394"/>
                <a:gd name="connsiteY8" fmla="*/ 244595 h 251555"/>
                <a:gd name="connsiteX9" fmla="*/ 209562 w 373394"/>
                <a:gd name="connsiteY9" fmla="*/ 250945 h 251555"/>
                <a:gd name="connsiteX10" fmla="*/ 139712 w 373394"/>
                <a:gd name="connsiteY10" fmla="*/ 250945 h 251555"/>
                <a:gd name="connsiteX11" fmla="*/ 69862 w 373394"/>
                <a:gd name="connsiteY11" fmla="*/ 247770 h 251555"/>
                <a:gd name="connsiteX12" fmla="*/ 25412 w 373394"/>
                <a:gd name="connsiteY12" fmla="*/ 219195 h 251555"/>
                <a:gd name="connsiteX13" fmla="*/ 3187 w 373394"/>
                <a:gd name="connsiteY13" fmla="*/ 152520 h 251555"/>
                <a:gd name="connsiteX14" fmla="*/ 3187 w 373394"/>
                <a:gd name="connsiteY14" fmla="*/ 108070 h 251555"/>
                <a:gd name="connsiteX15" fmla="*/ 50812 w 373394"/>
                <a:gd name="connsiteY15" fmla="*/ 41395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94" h="251555">
                  <a:moveTo>
                    <a:pt x="50812" y="41395"/>
                  </a:moveTo>
                  <a:cubicBezTo>
                    <a:pt x="76212" y="24991"/>
                    <a:pt x="121720" y="16524"/>
                    <a:pt x="155587" y="9645"/>
                  </a:cubicBezTo>
                  <a:cubicBezTo>
                    <a:pt x="189454" y="2766"/>
                    <a:pt x="225437" y="649"/>
                    <a:pt x="254012" y="120"/>
                  </a:cubicBezTo>
                  <a:cubicBezTo>
                    <a:pt x="282587" y="-409"/>
                    <a:pt x="308516" y="649"/>
                    <a:pt x="327037" y="6470"/>
                  </a:cubicBezTo>
                  <a:cubicBezTo>
                    <a:pt x="345558" y="12291"/>
                    <a:pt x="357729" y="19699"/>
                    <a:pt x="365137" y="35045"/>
                  </a:cubicBezTo>
                  <a:cubicBezTo>
                    <a:pt x="372545" y="50391"/>
                    <a:pt x="370429" y="79495"/>
                    <a:pt x="371487" y="98545"/>
                  </a:cubicBezTo>
                  <a:cubicBezTo>
                    <a:pt x="372545" y="117595"/>
                    <a:pt x="375191" y="131883"/>
                    <a:pt x="371487" y="149345"/>
                  </a:cubicBezTo>
                  <a:cubicBezTo>
                    <a:pt x="367783" y="166807"/>
                    <a:pt x="365666" y="187445"/>
                    <a:pt x="349262" y="203320"/>
                  </a:cubicBezTo>
                  <a:cubicBezTo>
                    <a:pt x="332858" y="219195"/>
                    <a:pt x="296345" y="236658"/>
                    <a:pt x="273062" y="244595"/>
                  </a:cubicBezTo>
                  <a:cubicBezTo>
                    <a:pt x="249779" y="252533"/>
                    <a:pt x="231787" y="249887"/>
                    <a:pt x="209562" y="250945"/>
                  </a:cubicBezTo>
                  <a:cubicBezTo>
                    <a:pt x="187337" y="252003"/>
                    <a:pt x="162995" y="251474"/>
                    <a:pt x="139712" y="250945"/>
                  </a:cubicBezTo>
                  <a:cubicBezTo>
                    <a:pt x="116429" y="250416"/>
                    <a:pt x="88912" y="253062"/>
                    <a:pt x="69862" y="247770"/>
                  </a:cubicBezTo>
                  <a:cubicBezTo>
                    <a:pt x="50812" y="242478"/>
                    <a:pt x="36524" y="235070"/>
                    <a:pt x="25412" y="219195"/>
                  </a:cubicBezTo>
                  <a:cubicBezTo>
                    <a:pt x="14299" y="203320"/>
                    <a:pt x="6891" y="171041"/>
                    <a:pt x="3187" y="152520"/>
                  </a:cubicBezTo>
                  <a:cubicBezTo>
                    <a:pt x="-517" y="133999"/>
                    <a:pt x="-1576" y="126591"/>
                    <a:pt x="3187" y="108070"/>
                  </a:cubicBezTo>
                  <a:cubicBezTo>
                    <a:pt x="7950" y="89549"/>
                    <a:pt x="25412" y="57799"/>
                    <a:pt x="50812" y="4139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A90AE2-DBE8-CA4D-B513-D8DD3623BFC7}"/>
                </a:ext>
              </a:extLst>
            </p:cNvPr>
            <p:cNvSpPr/>
            <p:nvPr/>
          </p:nvSpPr>
          <p:spPr>
            <a:xfrm>
              <a:off x="7274924" y="3465680"/>
              <a:ext cx="79745" cy="111474"/>
            </a:xfrm>
            <a:custGeom>
              <a:avLst/>
              <a:gdLst>
                <a:gd name="connsiteX0" fmla="*/ 39370 w 355899"/>
                <a:gd name="connsiteY0" fmla="*/ 70133 h 290800"/>
                <a:gd name="connsiteX1" fmla="*/ 1270 w 355899"/>
                <a:gd name="connsiteY1" fmla="*/ 155858 h 290800"/>
                <a:gd name="connsiteX2" fmla="*/ 13970 w 355899"/>
                <a:gd name="connsiteY2" fmla="*/ 216183 h 290800"/>
                <a:gd name="connsiteX3" fmla="*/ 61595 w 355899"/>
                <a:gd name="connsiteY3" fmla="*/ 282858 h 290800"/>
                <a:gd name="connsiteX4" fmla="*/ 185420 w 355899"/>
                <a:gd name="connsiteY4" fmla="*/ 282858 h 290800"/>
                <a:gd name="connsiteX5" fmla="*/ 302895 w 355899"/>
                <a:gd name="connsiteY5" fmla="*/ 222533 h 290800"/>
                <a:gd name="connsiteX6" fmla="*/ 347345 w 355899"/>
                <a:gd name="connsiteY6" fmla="*/ 127283 h 290800"/>
                <a:gd name="connsiteX7" fmla="*/ 347345 w 355899"/>
                <a:gd name="connsiteY7" fmla="*/ 66958 h 290800"/>
                <a:gd name="connsiteX8" fmla="*/ 258445 w 355899"/>
                <a:gd name="connsiteY8" fmla="*/ 19333 h 290800"/>
                <a:gd name="connsiteX9" fmla="*/ 182245 w 355899"/>
                <a:gd name="connsiteY9" fmla="*/ 283 h 290800"/>
                <a:gd name="connsiteX10" fmla="*/ 80645 w 355899"/>
                <a:gd name="connsiteY10" fmla="*/ 32033 h 290800"/>
                <a:gd name="connsiteX11" fmla="*/ 39370 w 355899"/>
                <a:gd name="connsiteY11" fmla="*/ 70133 h 2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899" h="290800">
                  <a:moveTo>
                    <a:pt x="39370" y="70133"/>
                  </a:moveTo>
                  <a:cubicBezTo>
                    <a:pt x="26141" y="90771"/>
                    <a:pt x="5503" y="131516"/>
                    <a:pt x="1270" y="155858"/>
                  </a:cubicBezTo>
                  <a:cubicBezTo>
                    <a:pt x="-2963" y="180200"/>
                    <a:pt x="3916" y="195016"/>
                    <a:pt x="13970" y="216183"/>
                  </a:cubicBezTo>
                  <a:cubicBezTo>
                    <a:pt x="24024" y="237350"/>
                    <a:pt x="33020" y="271746"/>
                    <a:pt x="61595" y="282858"/>
                  </a:cubicBezTo>
                  <a:cubicBezTo>
                    <a:pt x="90170" y="293970"/>
                    <a:pt x="145203" y="292912"/>
                    <a:pt x="185420" y="282858"/>
                  </a:cubicBezTo>
                  <a:cubicBezTo>
                    <a:pt x="225637" y="272804"/>
                    <a:pt x="275908" y="248462"/>
                    <a:pt x="302895" y="222533"/>
                  </a:cubicBezTo>
                  <a:cubicBezTo>
                    <a:pt x="329882" y="196604"/>
                    <a:pt x="339937" y="153212"/>
                    <a:pt x="347345" y="127283"/>
                  </a:cubicBezTo>
                  <a:cubicBezTo>
                    <a:pt x="354753" y="101354"/>
                    <a:pt x="362162" y="84950"/>
                    <a:pt x="347345" y="66958"/>
                  </a:cubicBezTo>
                  <a:cubicBezTo>
                    <a:pt x="332528" y="48966"/>
                    <a:pt x="285962" y="30445"/>
                    <a:pt x="258445" y="19333"/>
                  </a:cubicBezTo>
                  <a:cubicBezTo>
                    <a:pt x="230928" y="8221"/>
                    <a:pt x="211878" y="-1834"/>
                    <a:pt x="182245" y="283"/>
                  </a:cubicBezTo>
                  <a:cubicBezTo>
                    <a:pt x="152612" y="2400"/>
                    <a:pt x="105516" y="17745"/>
                    <a:pt x="80645" y="32033"/>
                  </a:cubicBezTo>
                  <a:cubicBezTo>
                    <a:pt x="55774" y="46320"/>
                    <a:pt x="52599" y="49495"/>
                    <a:pt x="39370" y="7013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74018139-885D-2340-9EC7-3F58A93BBE3D}"/>
                </a:ext>
              </a:extLst>
            </p:cNvPr>
            <p:cNvSpPr/>
            <p:nvPr/>
          </p:nvSpPr>
          <p:spPr>
            <a:xfrm>
              <a:off x="7323641" y="3509632"/>
              <a:ext cx="79889" cy="95572"/>
            </a:xfrm>
            <a:custGeom>
              <a:avLst/>
              <a:gdLst>
                <a:gd name="connsiteX0" fmla="*/ 107699 w 356544"/>
                <a:gd name="connsiteY0" fmla="*/ 5677 h 249316"/>
                <a:gd name="connsiteX1" fmla="*/ 209299 w 356544"/>
                <a:gd name="connsiteY1" fmla="*/ 5677 h 249316"/>
                <a:gd name="connsiteX2" fmla="*/ 295024 w 356544"/>
                <a:gd name="connsiteY2" fmla="*/ 18377 h 249316"/>
                <a:gd name="connsiteX3" fmla="*/ 326774 w 356544"/>
                <a:gd name="connsiteY3" fmla="*/ 62827 h 249316"/>
                <a:gd name="connsiteX4" fmla="*/ 352174 w 356544"/>
                <a:gd name="connsiteY4" fmla="*/ 139027 h 249316"/>
                <a:gd name="connsiteX5" fmla="*/ 345824 w 356544"/>
                <a:gd name="connsiteY5" fmla="*/ 180302 h 249316"/>
                <a:gd name="connsiteX6" fmla="*/ 250574 w 356544"/>
                <a:gd name="connsiteY6" fmla="*/ 243802 h 249316"/>
                <a:gd name="connsiteX7" fmla="*/ 133099 w 356544"/>
                <a:gd name="connsiteY7" fmla="*/ 240627 h 249316"/>
                <a:gd name="connsiteX8" fmla="*/ 28324 w 356544"/>
                <a:gd name="connsiteY8" fmla="*/ 196177 h 249316"/>
                <a:gd name="connsiteX9" fmla="*/ 6099 w 356544"/>
                <a:gd name="connsiteY9" fmla="*/ 148552 h 249316"/>
                <a:gd name="connsiteX10" fmla="*/ 6099 w 356544"/>
                <a:gd name="connsiteY10" fmla="*/ 75527 h 249316"/>
                <a:gd name="connsiteX11" fmla="*/ 107699 w 356544"/>
                <a:gd name="connsiteY11" fmla="*/ 5677 h 24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6544" h="249316">
                  <a:moveTo>
                    <a:pt x="107699" y="5677"/>
                  </a:moveTo>
                  <a:cubicBezTo>
                    <a:pt x="141566" y="-5965"/>
                    <a:pt x="178078" y="3560"/>
                    <a:pt x="209299" y="5677"/>
                  </a:cubicBezTo>
                  <a:cubicBezTo>
                    <a:pt x="240520" y="7794"/>
                    <a:pt x="275445" y="8852"/>
                    <a:pt x="295024" y="18377"/>
                  </a:cubicBezTo>
                  <a:cubicBezTo>
                    <a:pt x="314603" y="27902"/>
                    <a:pt x="317249" y="42719"/>
                    <a:pt x="326774" y="62827"/>
                  </a:cubicBezTo>
                  <a:cubicBezTo>
                    <a:pt x="336299" y="82935"/>
                    <a:pt x="348999" y="119448"/>
                    <a:pt x="352174" y="139027"/>
                  </a:cubicBezTo>
                  <a:cubicBezTo>
                    <a:pt x="355349" y="158606"/>
                    <a:pt x="362757" y="162840"/>
                    <a:pt x="345824" y="180302"/>
                  </a:cubicBezTo>
                  <a:cubicBezTo>
                    <a:pt x="328891" y="197764"/>
                    <a:pt x="286028" y="233748"/>
                    <a:pt x="250574" y="243802"/>
                  </a:cubicBezTo>
                  <a:cubicBezTo>
                    <a:pt x="215120" y="253856"/>
                    <a:pt x="170141" y="248565"/>
                    <a:pt x="133099" y="240627"/>
                  </a:cubicBezTo>
                  <a:cubicBezTo>
                    <a:pt x="96057" y="232690"/>
                    <a:pt x="49491" y="211523"/>
                    <a:pt x="28324" y="196177"/>
                  </a:cubicBezTo>
                  <a:cubicBezTo>
                    <a:pt x="7157" y="180831"/>
                    <a:pt x="9803" y="168660"/>
                    <a:pt x="6099" y="148552"/>
                  </a:cubicBezTo>
                  <a:cubicBezTo>
                    <a:pt x="2395" y="128444"/>
                    <a:pt x="-5543" y="97752"/>
                    <a:pt x="6099" y="75527"/>
                  </a:cubicBezTo>
                  <a:cubicBezTo>
                    <a:pt x="17741" y="53302"/>
                    <a:pt x="73832" y="17319"/>
                    <a:pt x="107699" y="567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A8D935CA-BDA1-0B40-B707-836A69A41557}"/>
                </a:ext>
              </a:extLst>
            </p:cNvPr>
            <p:cNvSpPr/>
            <p:nvPr/>
          </p:nvSpPr>
          <p:spPr>
            <a:xfrm>
              <a:off x="7128599" y="3500751"/>
              <a:ext cx="121957" cy="88270"/>
            </a:xfrm>
            <a:custGeom>
              <a:avLst/>
              <a:gdLst>
                <a:gd name="connsiteX0" fmla="*/ 8545 w 544290"/>
                <a:gd name="connsiteY0" fmla="*/ 21237 h 230268"/>
                <a:gd name="connsiteX1" fmla="*/ 84745 w 544290"/>
                <a:gd name="connsiteY1" fmla="*/ 2187 h 230268"/>
                <a:gd name="connsiteX2" fmla="*/ 195870 w 544290"/>
                <a:gd name="connsiteY2" fmla="*/ 2187 h 230268"/>
                <a:gd name="connsiteX3" fmla="*/ 275245 w 544290"/>
                <a:gd name="connsiteY3" fmla="*/ 18062 h 230268"/>
                <a:gd name="connsiteX4" fmla="*/ 370495 w 544290"/>
                <a:gd name="connsiteY4" fmla="*/ 46637 h 230268"/>
                <a:gd name="connsiteX5" fmla="*/ 456220 w 544290"/>
                <a:gd name="connsiteY5" fmla="*/ 49812 h 230268"/>
                <a:gd name="connsiteX6" fmla="*/ 532420 w 544290"/>
                <a:gd name="connsiteY6" fmla="*/ 68862 h 230268"/>
                <a:gd name="connsiteX7" fmla="*/ 535595 w 544290"/>
                <a:gd name="connsiteY7" fmla="*/ 183162 h 230268"/>
                <a:gd name="connsiteX8" fmla="*/ 449870 w 544290"/>
                <a:gd name="connsiteY8" fmla="*/ 227612 h 230268"/>
                <a:gd name="connsiteX9" fmla="*/ 380020 w 544290"/>
                <a:gd name="connsiteY9" fmla="*/ 224437 h 230268"/>
                <a:gd name="connsiteX10" fmla="*/ 316520 w 544290"/>
                <a:gd name="connsiteY10" fmla="*/ 218087 h 230268"/>
                <a:gd name="connsiteX11" fmla="*/ 208570 w 544290"/>
                <a:gd name="connsiteY11" fmla="*/ 199037 h 230268"/>
                <a:gd name="connsiteX12" fmla="*/ 103795 w 544290"/>
                <a:gd name="connsiteY12" fmla="*/ 173637 h 230268"/>
                <a:gd name="connsiteX13" fmla="*/ 37120 w 544290"/>
                <a:gd name="connsiteY13" fmla="*/ 160937 h 230268"/>
                <a:gd name="connsiteX14" fmla="*/ 5370 w 544290"/>
                <a:gd name="connsiteY14" fmla="*/ 103787 h 230268"/>
                <a:gd name="connsiteX15" fmla="*/ 8545 w 544290"/>
                <a:gd name="connsiteY15" fmla="*/ 21237 h 23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4290" h="230268">
                  <a:moveTo>
                    <a:pt x="8545" y="21237"/>
                  </a:moveTo>
                  <a:cubicBezTo>
                    <a:pt x="21774" y="4304"/>
                    <a:pt x="53524" y="5362"/>
                    <a:pt x="84745" y="2187"/>
                  </a:cubicBezTo>
                  <a:cubicBezTo>
                    <a:pt x="115966" y="-988"/>
                    <a:pt x="164120" y="-459"/>
                    <a:pt x="195870" y="2187"/>
                  </a:cubicBezTo>
                  <a:cubicBezTo>
                    <a:pt x="227620" y="4833"/>
                    <a:pt x="246141" y="10654"/>
                    <a:pt x="275245" y="18062"/>
                  </a:cubicBezTo>
                  <a:cubicBezTo>
                    <a:pt x="304349" y="25470"/>
                    <a:pt x="340333" y="41345"/>
                    <a:pt x="370495" y="46637"/>
                  </a:cubicBezTo>
                  <a:cubicBezTo>
                    <a:pt x="400657" y="51929"/>
                    <a:pt x="429233" y="46108"/>
                    <a:pt x="456220" y="49812"/>
                  </a:cubicBezTo>
                  <a:cubicBezTo>
                    <a:pt x="483207" y="53516"/>
                    <a:pt x="519191" y="46637"/>
                    <a:pt x="532420" y="68862"/>
                  </a:cubicBezTo>
                  <a:cubicBezTo>
                    <a:pt x="545649" y="91087"/>
                    <a:pt x="549353" y="156704"/>
                    <a:pt x="535595" y="183162"/>
                  </a:cubicBezTo>
                  <a:cubicBezTo>
                    <a:pt x="521837" y="209620"/>
                    <a:pt x="475799" y="220733"/>
                    <a:pt x="449870" y="227612"/>
                  </a:cubicBezTo>
                  <a:cubicBezTo>
                    <a:pt x="423941" y="234491"/>
                    <a:pt x="402245" y="226024"/>
                    <a:pt x="380020" y="224437"/>
                  </a:cubicBezTo>
                  <a:cubicBezTo>
                    <a:pt x="357795" y="222850"/>
                    <a:pt x="345095" y="222320"/>
                    <a:pt x="316520" y="218087"/>
                  </a:cubicBezTo>
                  <a:cubicBezTo>
                    <a:pt x="287945" y="213854"/>
                    <a:pt x="244024" y="206445"/>
                    <a:pt x="208570" y="199037"/>
                  </a:cubicBezTo>
                  <a:cubicBezTo>
                    <a:pt x="173116" y="191629"/>
                    <a:pt x="132370" y="179987"/>
                    <a:pt x="103795" y="173637"/>
                  </a:cubicBezTo>
                  <a:cubicBezTo>
                    <a:pt x="75220" y="167287"/>
                    <a:pt x="53524" y="172579"/>
                    <a:pt x="37120" y="160937"/>
                  </a:cubicBezTo>
                  <a:cubicBezTo>
                    <a:pt x="20716" y="149295"/>
                    <a:pt x="10662" y="124953"/>
                    <a:pt x="5370" y="103787"/>
                  </a:cubicBezTo>
                  <a:cubicBezTo>
                    <a:pt x="78" y="82621"/>
                    <a:pt x="-4684" y="38170"/>
                    <a:pt x="8545" y="2123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E5936D01-BBA8-DB4E-8382-A4C507277942}"/>
                </a:ext>
              </a:extLst>
            </p:cNvPr>
            <p:cNvSpPr/>
            <p:nvPr/>
          </p:nvSpPr>
          <p:spPr>
            <a:xfrm>
              <a:off x="7048665" y="3501170"/>
              <a:ext cx="81125" cy="64825"/>
            </a:xfrm>
            <a:custGeom>
              <a:avLst/>
              <a:gdLst>
                <a:gd name="connsiteX0" fmla="*/ 29621 w 362056"/>
                <a:gd name="connsiteY0" fmla="*/ 6782 h 188486"/>
                <a:gd name="connsiteX1" fmla="*/ 153446 w 362056"/>
                <a:gd name="connsiteY1" fmla="*/ 9957 h 188486"/>
                <a:gd name="connsiteX2" fmla="*/ 239171 w 362056"/>
                <a:gd name="connsiteY2" fmla="*/ 6782 h 188486"/>
                <a:gd name="connsiteX3" fmla="*/ 353471 w 362056"/>
                <a:gd name="connsiteY3" fmla="*/ 9957 h 188486"/>
                <a:gd name="connsiteX4" fmla="*/ 353471 w 362056"/>
                <a:gd name="connsiteY4" fmla="*/ 95682 h 188486"/>
                <a:gd name="connsiteX5" fmla="*/ 350296 w 362056"/>
                <a:gd name="connsiteY5" fmla="*/ 159182 h 188486"/>
                <a:gd name="connsiteX6" fmla="*/ 283621 w 362056"/>
                <a:gd name="connsiteY6" fmla="*/ 187757 h 188486"/>
                <a:gd name="connsiteX7" fmla="*/ 162971 w 362056"/>
                <a:gd name="connsiteY7" fmla="*/ 178232 h 188486"/>
                <a:gd name="connsiteX8" fmla="*/ 74071 w 362056"/>
                <a:gd name="connsiteY8" fmla="*/ 159182 h 188486"/>
                <a:gd name="connsiteX9" fmla="*/ 4221 w 362056"/>
                <a:gd name="connsiteY9" fmla="*/ 111557 h 188486"/>
                <a:gd name="connsiteX10" fmla="*/ 29621 w 362056"/>
                <a:gd name="connsiteY10" fmla="*/ 6782 h 18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2056" h="188486">
                  <a:moveTo>
                    <a:pt x="29621" y="6782"/>
                  </a:moveTo>
                  <a:cubicBezTo>
                    <a:pt x="54492" y="-10151"/>
                    <a:pt x="118521" y="9957"/>
                    <a:pt x="153446" y="9957"/>
                  </a:cubicBezTo>
                  <a:cubicBezTo>
                    <a:pt x="188371" y="9957"/>
                    <a:pt x="205834" y="6782"/>
                    <a:pt x="239171" y="6782"/>
                  </a:cubicBezTo>
                  <a:cubicBezTo>
                    <a:pt x="272508" y="6782"/>
                    <a:pt x="334421" y="-4860"/>
                    <a:pt x="353471" y="9957"/>
                  </a:cubicBezTo>
                  <a:cubicBezTo>
                    <a:pt x="372521" y="24774"/>
                    <a:pt x="354000" y="70811"/>
                    <a:pt x="353471" y="95682"/>
                  </a:cubicBezTo>
                  <a:cubicBezTo>
                    <a:pt x="352942" y="120553"/>
                    <a:pt x="361938" y="143836"/>
                    <a:pt x="350296" y="159182"/>
                  </a:cubicBezTo>
                  <a:cubicBezTo>
                    <a:pt x="338654" y="174528"/>
                    <a:pt x="314842" y="184582"/>
                    <a:pt x="283621" y="187757"/>
                  </a:cubicBezTo>
                  <a:cubicBezTo>
                    <a:pt x="252400" y="190932"/>
                    <a:pt x="197896" y="182995"/>
                    <a:pt x="162971" y="178232"/>
                  </a:cubicBezTo>
                  <a:cubicBezTo>
                    <a:pt x="128046" y="173470"/>
                    <a:pt x="100529" y="170295"/>
                    <a:pt x="74071" y="159182"/>
                  </a:cubicBezTo>
                  <a:cubicBezTo>
                    <a:pt x="47613" y="148070"/>
                    <a:pt x="15333" y="130078"/>
                    <a:pt x="4221" y="111557"/>
                  </a:cubicBezTo>
                  <a:cubicBezTo>
                    <a:pt x="-6892" y="93036"/>
                    <a:pt x="4750" y="23715"/>
                    <a:pt x="29621" y="678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67C4A48C-6D25-5447-A38F-57C6D946E84B}"/>
                </a:ext>
              </a:extLst>
            </p:cNvPr>
            <p:cNvSpPr/>
            <p:nvPr/>
          </p:nvSpPr>
          <p:spPr>
            <a:xfrm>
              <a:off x="6979238" y="3496956"/>
              <a:ext cx="74589" cy="58155"/>
            </a:xfrm>
            <a:custGeom>
              <a:avLst/>
              <a:gdLst>
                <a:gd name="connsiteX0" fmla="*/ 683 w 332886"/>
                <a:gd name="connsiteY0" fmla="*/ 48867 h 151709"/>
                <a:gd name="connsiteX1" fmla="*/ 35608 w 332886"/>
                <a:gd name="connsiteY1" fmla="*/ 4417 h 151709"/>
                <a:gd name="connsiteX2" fmla="*/ 143558 w 332886"/>
                <a:gd name="connsiteY2" fmla="*/ 1242 h 151709"/>
                <a:gd name="connsiteX3" fmla="*/ 210233 w 332886"/>
                <a:gd name="connsiteY3" fmla="*/ 1242 h 151709"/>
                <a:gd name="connsiteX4" fmla="*/ 311833 w 332886"/>
                <a:gd name="connsiteY4" fmla="*/ 10767 h 151709"/>
                <a:gd name="connsiteX5" fmla="*/ 330883 w 332886"/>
                <a:gd name="connsiteY5" fmla="*/ 32992 h 151709"/>
                <a:gd name="connsiteX6" fmla="*/ 330883 w 332886"/>
                <a:gd name="connsiteY6" fmla="*/ 90142 h 151709"/>
                <a:gd name="connsiteX7" fmla="*/ 318183 w 332886"/>
                <a:gd name="connsiteY7" fmla="*/ 140942 h 151709"/>
                <a:gd name="connsiteX8" fmla="*/ 245158 w 332886"/>
                <a:gd name="connsiteY8" fmla="*/ 150467 h 151709"/>
                <a:gd name="connsiteX9" fmla="*/ 159433 w 332886"/>
                <a:gd name="connsiteY9" fmla="*/ 150467 h 151709"/>
                <a:gd name="connsiteX10" fmla="*/ 86408 w 332886"/>
                <a:gd name="connsiteY10" fmla="*/ 147292 h 151709"/>
                <a:gd name="connsiteX11" fmla="*/ 19733 w 332886"/>
                <a:gd name="connsiteY11" fmla="*/ 102842 h 151709"/>
                <a:gd name="connsiteX12" fmla="*/ 683 w 332886"/>
                <a:gd name="connsiteY12" fmla="*/ 48867 h 1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886" h="151709">
                  <a:moveTo>
                    <a:pt x="683" y="48867"/>
                  </a:moveTo>
                  <a:cubicBezTo>
                    <a:pt x="3329" y="32463"/>
                    <a:pt x="11796" y="12354"/>
                    <a:pt x="35608" y="4417"/>
                  </a:cubicBezTo>
                  <a:cubicBezTo>
                    <a:pt x="59421" y="-3521"/>
                    <a:pt x="114454" y="1771"/>
                    <a:pt x="143558" y="1242"/>
                  </a:cubicBezTo>
                  <a:cubicBezTo>
                    <a:pt x="172662" y="713"/>
                    <a:pt x="182187" y="-345"/>
                    <a:pt x="210233" y="1242"/>
                  </a:cubicBezTo>
                  <a:cubicBezTo>
                    <a:pt x="238279" y="2829"/>
                    <a:pt x="291725" y="5475"/>
                    <a:pt x="311833" y="10767"/>
                  </a:cubicBezTo>
                  <a:cubicBezTo>
                    <a:pt x="331941" y="16059"/>
                    <a:pt x="327708" y="19763"/>
                    <a:pt x="330883" y="32992"/>
                  </a:cubicBezTo>
                  <a:cubicBezTo>
                    <a:pt x="334058" y="46221"/>
                    <a:pt x="333000" y="72150"/>
                    <a:pt x="330883" y="90142"/>
                  </a:cubicBezTo>
                  <a:cubicBezTo>
                    <a:pt x="328766" y="108134"/>
                    <a:pt x="332470" y="130888"/>
                    <a:pt x="318183" y="140942"/>
                  </a:cubicBezTo>
                  <a:cubicBezTo>
                    <a:pt x="303896" y="150996"/>
                    <a:pt x="271616" y="148880"/>
                    <a:pt x="245158" y="150467"/>
                  </a:cubicBezTo>
                  <a:cubicBezTo>
                    <a:pt x="218700" y="152055"/>
                    <a:pt x="185891" y="150996"/>
                    <a:pt x="159433" y="150467"/>
                  </a:cubicBezTo>
                  <a:cubicBezTo>
                    <a:pt x="132975" y="149938"/>
                    <a:pt x="109691" y="155230"/>
                    <a:pt x="86408" y="147292"/>
                  </a:cubicBezTo>
                  <a:cubicBezTo>
                    <a:pt x="63125" y="139355"/>
                    <a:pt x="36666" y="119246"/>
                    <a:pt x="19733" y="102842"/>
                  </a:cubicBezTo>
                  <a:cubicBezTo>
                    <a:pt x="2800" y="86438"/>
                    <a:pt x="-1963" y="65271"/>
                    <a:pt x="683" y="488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17CE1C31-F7D5-C441-B5AA-767D38A0EA4C}"/>
                </a:ext>
              </a:extLst>
            </p:cNvPr>
            <p:cNvSpPr/>
            <p:nvPr/>
          </p:nvSpPr>
          <p:spPr>
            <a:xfrm>
              <a:off x="6935807" y="3490061"/>
              <a:ext cx="54113" cy="60490"/>
            </a:xfrm>
            <a:custGeom>
              <a:avLst/>
              <a:gdLst>
                <a:gd name="connsiteX0" fmla="*/ 3177 w 241503"/>
                <a:gd name="connsiteY0" fmla="*/ 49720 h 157801"/>
                <a:gd name="connsiteX1" fmla="*/ 47627 w 241503"/>
                <a:gd name="connsiteY1" fmla="*/ 2095 h 157801"/>
                <a:gd name="connsiteX2" fmla="*/ 127002 w 241503"/>
                <a:gd name="connsiteY2" fmla="*/ 8445 h 157801"/>
                <a:gd name="connsiteX3" fmla="*/ 209552 w 241503"/>
                <a:gd name="connsiteY3" fmla="*/ 8445 h 157801"/>
                <a:gd name="connsiteX4" fmla="*/ 238127 w 241503"/>
                <a:gd name="connsiteY4" fmla="*/ 52895 h 157801"/>
                <a:gd name="connsiteX5" fmla="*/ 238127 w 241503"/>
                <a:gd name="connsiteY5" fmla="*/ 113220 h 157801"/>
                <a:gd name="connsiteX6" fmla="*/ 212727 w 241503"/>
                <a:gd name="connsiteY6" fmla="*/ 154495 h 157801"/>
                <a:gd name="connsiteX7" fmla="*/ 155577 w 241503"/>
                <a:gd name="connsiteY7" fmla="*/ 154495 h 157801"/>
                <a:gd name="connsiteX8" fmla="*/ 66677 w 241503"/>
                <a:gd name="connsiteY8" fmla="*/ 148145 h 157801"/>
                <a:gd name="connsiteX9" fmla="*/ 9527 w 241503"/>
                <a:gd name="connsiteY9" fmla="*/ 103695 h 157801"/>
                <a:gd name="connsiteX10" fmla="*/ 3177 w 241503"/>
                <a:gd name="connsiteY10" fmla="*/ 49720 h 15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503" h="157801">
                  <a:moveTo>
                    <a:pt x="3177" y="49720"/>
                  </a:moveTo>
                  <a:cubicBezTo>
                    <a:pt x="9527" y="32787"/>
                    <a:pt x="26990" y="8974"/>
                    <a:pt x="47627" y="2095"/>
                  </a:cubicBezTo>
                  <a:cubicBezTo>
                    <a:pt x="68264" y="-4784"/>
                    <a:pt x="100015" y="7387"/>
                    <a:pt x="127002" y="8445"/>
                  </a:cubicBezTo>
                  <a:cubicBezTo>
                    <a:pt x="153989" y="9503"/>
                    <a:pt x="191031" y="1037"/>
                    <a:pt x="209552" y="8445"/>
                  </a:cubicBezTo>
                  <a:cubicBezTo>
                    <a:pt x="228073" y="15853"/>
                    <a:pt x="233364" y="35432"/>
                    <a:pt x="238127" y="52895"/>
                  </a:cubicBezTo>
                  <a:cubicBezTo>
                    <a:pt x="242890" y="70358"/>
                    <a:pt x="242360" y="96287"/>
                    <a:pt x="238127" y="113220"/>
                  </a:cubicBezTo>
                  <a:cubicBezTo>
                    <a:pt x="233894" y="130153"/>
                    <a:pt x="226485" y="147616"/>
                    <a:pt x="212727" y="154495"/>
                  </a:cubicBezTo>
                  <a:cubicBezTo>
                    <a:pt x="198969" y="161374"/>
                    <a:pt x="179919" y="155553"/>
                    <a:pt x="155577" y="154495"/>
                  </a:cubicBezTo>
                  <a:cubicBezTo>
                    <a:pt x="131235" y="153437"/>
                    <a:pt x="91019" y="156612"/>
                    <a:pt x="66677" y="148145"/>
                  </a:cubicBezTo>
                  <a:cubicBezTo>
                    <a:pt x="42335" y="139678"/>
                    <a:pt x="18523" y="119570"/>
                    <a:pt x="9527" y="103695"/>
                  </a:cubicBezTo>
                  <a:cubicBezTo>
                    <a:pt x="531" y="87820"/>
                    <a:pt x="-3173" y="66653"/>
                    <a:pt x="3177" y="497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D96453D7-4C92-6645-9299-CD793D8AACC9}"/>
                </a:ext>
              </a:extLst>
            </p:cNvPr>
            <p:cNvSpPr/>
            <p:nvPr/>
          </p:nvSpPr>
          <p:spPr>
            <a:xfrm>
              <a:off x="6905120" y="3486758"/>
              <a:ext cx="34995" cy="56677"/>
            </a:xfrm>
            <a:custGeom>
              <a:avLst/>
              <a:gdLst>
                <a:gd name="connsiteX0" fmla="*/ 18 w 156181"/>
                <a:gd name="connsiteY0" fmla="*/ 43065 h 147853"/>
                <a:gd name="connsiteX1" fmla="*/ 28593 w 156181"/>
                <a:gd name="connsiteY1" fmla="*/ 1790 h 147853"/>
                <a:gd name="connsiteX2" fmla="*/ 111143 w 156181"/>
                <a:gd name="connsiteY2" fmla="*/ 8140 h 147853"/>
                <a:gd name="connsiteX3" fmla="*/ 152418 w 156181"/>
                <a:gd name="connsiteY3" fmla="*/ 14490 h 147853"/>
                <a:gd name="connsiteX4" fmla="*/ 152418 w 156181"/>
                <a:gd name="connsiteY4" fmla="*/ 46240 h 147853"/>
                <a:gd name="connsiteX5" fmla="*/ 152418 w 156181"/>
                <a:gd name="connsiteY5" fmla="*/ 131965 h 147853"/>
                <a:gd name="connsiteX6" fmla="*/ 101618 w 156181"/>
                <a:gd name="connsiteY6" fmla="*/ 147840 h 147853"/>
                <a:gd name="connsiteX7" fmla="*/ 31768 w 156181"/>
                <a:gd name="connsiteY7" fmla="*/ 131965 h 147853"/>
                <a:gd name="connsiteX8" fmla="*/ 18 w 156181"/>
                <a:gd name="connsiteY8" fmla="*/ 43065 h 14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81" h="147853">
                  <a:moveTo>
                    <a:pt x="18" y="43065"/>
                  </a:moveTo>
                  <a:cubicBezTo>
                    <a:pt x="-511" y="21369"/>
                    <a:pt x="10072" y="7611"/>
                    <a:pt x="28593" y="1790"/>
                  </a:cubicBezTo>
                  <a:cubicBezTo>
                    <a:pt x="47114" y="-4031"/>
                    <a:pt x="90506" y="6023"/>
                    <a:pt x="111143" y="8140"/>
                  </a:cubicBezTo>
                  <a:cubicBezTo>
                    <a:pt x="131780" y="10257"/>
                    <a:pt x="145539" y="8140"/>
                    <a:pt x="152418" y="14490"/>
                  </a:cubicBezTo>
                  <a:cubicBezTo>
                    <a:pt x="159297" y="20840"/>
                    <a:pt x="152418" y="46240"/>
                    <a:pt x="152418" y="46240"/>
                  </a:cubicBezTo>
                  <a:cubicBezTo>
                    <a:pt x="152418" y="65819"/>
                    <a:pt x="160885" y="115032"/>
                    <a:pt x="152418" y="131965"/>
                  </a:cubicBezTo>
                  <a:cubicBezTo>
                    <a:pt x="143951" y="148898"/>
                    <a:pt x="121726" y="147840"/>
                    <a:pt x="101618" y="147840"/>
                  </a:cubicBezTo>
                  <a:cubicBezTo>
                    <a:pt x="81510" y="147840"/>
                    <a:pt x="49760" y="141490"/>
                    <a:pt x="31768" y="131965"/>
                  </a:cubicBezTo>
                  <a:cubicBezTo>
                    <a:pt x="13776" y="122440"/>
                    <a:pt x="547" y="64761"/>
                    <a:pt x="18" y="4306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5F6BD269-D83F-1E4B-8D13-10418B9CBB19}"/>
                </a:ext>
              </a:extLst>
            </p:cNvPr>
            <p:cNvSpPr/>
            <p:nvPr/>
          </p:nvSpPr>
          <p:spPr>
            <a:xfrm rot="16200000">
              <a:off x="6859799" y="3486600"/>
              <a:ext cx="58568" cy="42967"/>
            </a:xfrm>
            <a:custGeom>
              <a:avLst/>
              <a:gdLst>
                <a:gd name="connsiteX0" fmla="*/ 3958 w 172240"/>
                <a:gd name="connsiteY0" fmla="*/ 47742 h 170100"/>
                <a:gd name="connsiteX1" fmla="*/ 76983 w 172240"/>
                <a:gd name="connsiteY1" fmla="*/ 3292 h 170100"/>
                <a:gd name="connsiteX2" fmla="*/ 121433 w 172240"/>
                <a:gd name="connsiteY2" fmla="*/ 3292 h 170100"/>
                <a:gd name="connsiteX3" fmla="*/ 140483 w 172240"/>
                <a:gd name="connsiteY3" fmla="*/ 6467 h 170100"/>
                <a:gd name="connsiteX4" fmla="*/ 140483 w 172240"/>
                <a:gd name="connsiteY4" fmla="*/ 35042 h 170100"/>
                <a:gd name="connsiteX5" fmla="*/ 172233 w 172240"/>
                <a:gd name="connsiteY5" fmla="*/ 114417 h 170100"/>
                <a:gd name="connsiteX6" fmla="*/ 137308 w 172240"/>
                <a:gd name="connsiteY6" fmla="*/ 168392 h 170100"/>
                <a:gd name="connsiteX7" fmla="*/ 54758 w 172240"/>
                <a:gd name="connsiteY7" fmla="*/ 155692 h 170100"/>
                <a:gd name="connsiteX8" fmla="*/ 13483 w 172240"/>
                <a:gd name="connsiteY8" fmla="*/ 146167 h 170100"/>
                <a:gd name="connsiteX9" fmla="*/ 3958 w 172240"/>
                <a:gd name="connsiteY9" fmla="*/ 47742 h 1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240" h="170100">
                  <a:moveTo>
                    <a:pt x="3958" y="47742"/>
                  </a:moveTo>
                  <a:cubicBezTo>
                    <a:pt x="14541" y="23930"/>
                    <a:pt x="57404" y="10700"/>
                    <a:pt x="76983" y="3292"/>
                  </a:cubicBezTo>
                  <a:cubicBezTo>
                    <a:pt x="96562" y="-4116"/>
                    <a:pt x="121433" y="3292"/>
                    <a:pt x="121433" y="3292"/>
                  </a:cubicBezTo>
                  <a:cubicBezTo>
                    <a:pt x="132016" y="3821"/>
                    <a:pt x="137308" y="1175"/>
                    <a:pt x="140483" y="6467"/>
                  </a:cubicBezTo>
                  <a:cubicBezTo>
                    <a:pt x="143658" y="11759"/>
                    <a:pt x="135191" y="17050"/>
                    <a:pt x="140483" y="35042"/>
                  </a:cubicBezTo>
                  <a:cubicBezTo>
                    <a:pt x="145775" y="53034"/>
                    <a:pt x="172762" y="92192"/>
                    <a:pt x="172233" y="114417"/>
                  </a:cubicBezTo>
                  <a:cubicBezTo>
                    <a:pt x="171704" y="136642"/>
                    <a:pt x="156887" y="161513"/>
                    <a:pt x="137308" y="168392"/>
                  </a:cubicBezTo>
                  <a:cubicBezTo>
                    <a:pt x="117729" y="175271"/>
                    <a:pt x="75396" y="159396"/>
                    <a:pt x="54758" y="155692"/>
                  </a:cubicBezTo>
                  <a:cubicBezTo>
                    <a:pt x="34120" y="151988"/>
                    <a:pt x="20362" y="157809"/>
                    <a:pt x="13483" y="146167"/>
                  </a:cubicBezTo>
                  <a:cubicBezTo>
                    <a:pt x="6604" y="134525"/>
                    <a:pt x="-6625" y="71554"/>
                    <a:pt x="3958" y="4774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574A7BF5-A5FD-4C4A-9649-8C3CBA37B12E}"/>
                </a:ext>
              </a:extLst>
            </p:cNvPr>
            <p:cNvSpPr/>
            <p:nvPr/>
          </p:nvSpPr>
          <p:spPr>
            <a:xfrm>
              <a:off x="6835609" y="3475300"/>
              <a:ext cx="38739" cy="55340"/>
            </a:xfrm>
            <a:custGeom>
              <a:avLst/>
              <a:gdLst>
                <a:gd name="connsiteX0" fmla="*/ 29 w 172890"/>
                <a:gd name="connsiteY0" fmla="*/ 84393 h 144365"/>
                <a:gd name="connsiteX1" fmla="*/ 44479 w 172890"/>
                <a:gd name="connsiteY1" fmla="*/ 5018 h 144365"/>
                <a:gd name="connsiteX2" fmla="*/ 104804 w 172890"/>
                <a:gd name="connsiteY2" fmla="*/ 8193 h 144365"/>
                <a:gd name="connsiteX3" fmla="*/ 152429 w 172890"/>
                <a:gd name="connsiteY3" fmla="*/ 8193 h 144365"/>
                <a:gd name="connsiteX4" fmla="*/ 171479 w 172890"/>
                <a:gd name="connsiteY4" fmla="*/ 39943 h 144365"/>
                <a:gd name="connsiteX5" fmla="*/ 171479 w 172890"/>
                <a:gd name="connsiteY5" fmla="*/ 74868 h 144365"/>
                <a:gd name="connsiteX6" fmla="*/ 171479 w 172890"/>
                <a:gd name="connsiteY6" fmla="*/ 128843 h 144365"/>
                <a:gd name="connsiteX7" fmla="*/ 155604 w 172890"/>
                <a:gd name="connsiteY7" fmla="*/ 141543 h 144365"/>
                <a:gd name="connsiteX8" fmla="*/ 101629 w 172890"/>
                <a:gd name="connsiteY8" fmla="*/ 141543 h 144365"/>
                <a:gd name="connsiteX9" fmla="*/ 50829 w 172890"/>
                <a:gd name="connsiteY9" fmla="*/ 141543 h 144365"/>
                <a:gd name="connsiteX10" fmla="*/ 29 w 172890"/>
                <a:gd name="connsiteY10" fmla="*/ 84393 h 14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890" h="144365">
                  <a:moveTo>
                    <a:pt x="29" y="84393"/>
                  </a:moveTo>
                  <a:cubicBezTo>
                    <a:pt x="-1029" y="61639"/>
                    <a:pt x="27017" y="17718"/>
                    <a:pt x="44479" y="5018"/>
                  </a:cubicBezTo>
                  <a:cubicBezTo>
                    <a:pt x="61942" y="-7682"/>
                    <a:pt x="86812" y="7664"/>
                    <a:pt x="104804" y="8193"/>
                  </a:cubicBezTo>
                  <a:cubicBezTo>
                    <a:pt x="122796" y="8722"/>
                    <a:pt x="141317" y="2901"/>
                    <a:pt x="152429" y="8193"/>
                  </a:cubicBezTo>
                  <a:cubicBezTo>
                    <a:pt x="163542" y="13485"/>
                    <a:pt x="168304" y="28830"/>
                    <a:pt x="171479" y="39943"/>
                  </a:cubicBezTo>
                  <a:cubicBezTo>
                    <a:pt x="174654" y="51056"/>
                    <a:pt x="171479" y="74868"/>
                    <a:pt x="171479" y="74868"/>
                  </a:cubicBezTo>
                  <a:lnTo>
                    <a:pt x="171479" y="128843"/>
                  </a:lnTo>
                  <a:cubicBezTo>
                    <a:pt x="168833" y="139956"/>
                    <a:pt x="167246" y="139426"/>
                    <a:pt x="155604" y="141543"/>
                  </a:cubicBezTo>
                  <a:cubicBezTo>
                    <a:pt x="143962" y="143660"/>
                    <a:pt x="101629" y="141543"/>
                    <a:pt x="101629" y="141543"/>
                  </a:cubicBezTo>
                  <a:cubicBezTo>
                    <a:pt x="84167" y="141543"/>
                    <a:pt x="67762" y="147893"/>
                    <a:pt x="50829" y="141543"/>
                  </a:cubicBezTo>
                  <a:cubicBezTo>
                    <a:pt x="33896" y="135193"/>
                    <a:pt x="1087" y="107147"/>
                    <a:pt x="29" y="8439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6492F60C-53B3-DC4B-B045-4F8544DEABF5}"/>
                </a:ext>
              </a:extLst>
            </p:cNvPr>
            <p:cNvSpPr/>
            <p:nvPr/>
          </p:nvSpPr>
          <p:spPr>
            <a:xfrm>
              <a:off x="6800649" y="3472784"/>
              <a:ext cx="38550" cy="52638"/>
            </a:xfrm>
            <a:custGeom>
              <a:avLst/>
              <a:gdLst>
                <a:gd name="connsiteX0" fmla="*/ 3657 w 172049"/>
                <a:gd name="connsiteY0" fmla="*/ 68733 h 137315"/>
                <a:gd name="connsiteX1" fmla="*/ 6832 w 172049"/>
                <a:gd name="connsiteY1" fmla="*/ 11583 h 137315"/>
                <a:gd name="connsiteX2" fmla="*/ 83032 w 172049"/>
                <a:gd name="connsiteY2" fmla="*/ 2058 h 137315"/>
                <a:gd name="connsiteX3" fmla="*/ 133832 w 172049"/>
                <a:gd name="connsiteY3" fmla="*/ 2058 h 137315"/>
                <a:gd name="connsiteX4" fmla="*/ 168757 w 172049"/>
                <a:gd name="connsiteY4" fmla="*/ 24283 h 137315"/>
                <a:gd name="connsiteX5" fmla="*/ 168757 w 172049"/>
                <a:gd name="connsiteY5" fmla="*/ 59208 h 137315"/>
                <a:gd name="connsiteX6" fmla="*/ 168757 w 172049"/>
                <a:gd name="connsiteY6" fmla="*/ 113183 h 137315"/>
                <a:gd name="connsiteX7" fmla="*/ 124307 w 172049"/>
                <a:gd name="connsiteY7" fmla="*/ 135408 h 137315"/>
                <a:gd name="connsiteX8" fmla="*/ 54457 w 172049"/>
                <a:gd name="connsiteY8" fmla="*/ 135408 h 137315"/>
                <a:gd name="connsiteX9" fmla="*/ 6832 w 172049"/>
                <a:gd name="connsiteY9" fmla="*/ 129058 h 137315"/>
                <a:gd name="connsiteX10" fmla="*/ 3657 w 172049"/>
                <a:gd name="connsiteY10" fmla="*/ 68733 h 13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049" h="137315">
                  <a:moveTo>
                    <a:pt x="3657" y="68733"/>
                  </a:moveTo>
                  <a:cubicBezTo>
                    <a:pt x="3657" y="49154"/>
                    <a:pt x="-6397" y="22695"/>
                    <a:pt x="6832" y="11583"/>
                  </a:cubicBezTo>
                  <a:cubicBezTo>
                    <a:pt x="20061" y="471"/>
                    <a:pt x="61865" y="3645"/>
                    <a:pt x="83032" y="2058"/>
                  </a:cubicBezTo>
                  <a:cubicBezTo>
                    <a:pt x="104199" y="471"/>
                    <a:pt x="119545" y="-1646"/>
                    <a:pt x="133832" y="2058"/>
                  </a:cubicBezTo>
                  <a:cubicBezTo>
                    <a:pt x="148119" y="5762"/>
                    <a:pt x="162936" y="14758"/>
                    <a:pt x="168757" y="24283"/>
                  </a:cubicBezTo>
                  <a:cubicBezTo>
                    <a:pt x="174578" y="33808"/>
                    <a:pt x="168757" y="59208"/>
                    <a:pt x="168757" y="59208"/>
                  </a:cubicBezTo>
                  <a:cubicBezTo>
                    <a:pt x="168757" y="74025"/>
                    <a:pt x="176165" y="100483"/>
                    <a:pt x="168757" y="113183"/>
                  </a:cubicBezTo>
                  <a:cubicBezTo>
                    <a:pt x="161349" y="125883"/>
                    <a:pt x="143357" y="131704"/>
                    <a:pt x="124307" y="135408"/>
                  </a:cubicBezTo>
                  <a:cubicBezTo>
                    <a:pt x="105257" y="139112"/>
                    <a:pt x="74036" y="136466"/>
                    <a:pt x="54457" y="135408"/>
                  </a:cubicBezTo>
                  <a:cubicBezTo>
                    <a:pt x="34878" y="134350"/>
                    <a:pt x="15828" y="135937"/>
                    <a:pt x="6832" y="129058"/>
                  </a:cubicBezTo>
                  <a:cubicBezTo>
                    <a:pt x="-2164" y="122179"/>
                    <a:pt x="3657" y="88312"/>
                    <a:pt x="3657" y="6873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607A086C-D459-1645-BD49-6C4A9F923A2D}"/>
                </a:ext>
              </a:extLst>
            </p:cNvPr>
            <p:cNvSpPr/>
            <p:nvPr/>
          </p:nvSpPr>
          <p:spPr>
            <a:xfrm>
              <a:off x="8166505" y="3454350"/>
              <a:ext cx="80559" cy="76964"/>
            </a:xfrm>
            <a:custGeom>
              <a:avLst/>
              <a:gdLst>
                <a:gd name="connsiteX0" fmla="*/ 13456 w 359531"/>
                <a:gd name="connsiteY0" fmla="*/ 184032 h 200776"/>
                <a:gd name="connsiteX1" fmla="*/ 13456 w 359531"/>
                <a:gd name="connsiteY1" fmla="*/ 95132 h 200776"/>
                <a:gd name="connsiteX2" fmla="*/ 756 w 359531"/>
                <a:gd name="connsiteY2" fmla="*/ 72907 h 200776"/>
                <a:gd name="connsiteX3" fmla="*/ 38856 w 359531"/>
                <a:gd name="connsiteY3" fmla="*/ 37982 h 200776"/>
                <a:gd name="connsiteX4" fmla="*/ 172206 w 359531"/>
                <a:gd name="connsiteY4" fmla="*/ 3057 h 200776"/>
                <a:gd name="connsiteX5" fmla="*/ 273806 w 359531"/>
                <a:gd name="connsiteY5" fmla="*/ 3057 h 200776"/>
                <a:gd name="connsiteX6" fmla="*/ 321431 w 359531"/>
                <a:gd name="connsiteY6" fmla="*/ 3057 h 200776"/>
                <a:gd name="connsiteX7" fmla="*/ 346831 w 359531"/>
                <a:gd name="connsiteY7" fmla="*/ 44332 h 200776"/>
                <a:gd name="connsiteX8" fmla="*/ 359531 w 359531"/>
                <a:gd name="connsiteY8" fmla="*/ 98307 h 200776"/>
                <a:gd name="connsiteX9" fmla="*/ 346831 w 359531"/>
                <a:gd name="connsiteY9" fmla="*/ 130057 h 200776"/>
                <a:gd name="connsiteX10" fmla="*/ 286506 w 359531"/>
                <a:gd name="connsiteY10" fmla="*/ 161807 h 200776"/>
                <a:gd name="connsiteX11" fmla="*/ 184906 w 359531"/>
                <a:gd name="connsiteY11" fmla="*/ 187207 h 200776"/>
                <a:gd name="connsiteX12" fmla="*/ 86481 w 359531"/>
                <a:gd name="connsiteY12" fmla="*/ 199907 h 200776"/>
                <a:gd name="connsiteX13" fmla="*/ 13456 w 359531"/>
                <a:gd name="connsiteY13" fmla="*/ 184032 h 20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531" h="200776">
                  <a:moveTo>
                    <a:pt x="13456" y="184032"/>
                  </a:moveTo>
                  <a:cubicBezTo>
                    <a:pt x="1285" y="166570"/>
                    <a:pt x="15573" y="113653"/>
                    <a:pt x="13456" y="95132"/>
                  </a:cubicBezTo>
                  <a:cubicBezTo>
                    <a:pt x="11339" y="76611"/>
                    <a:pt x="-3477" y="82432"/>
                    <a:pt x="756" y="72907"/>
                  </a:cubicBezTo>
                  <a:cubicBezTo>
                    <a:pt x="4989" y="63382"/>
                    <a:pt x="10281" y="49624"/>
                    <a:pt x="38856" y="37982"/>
                  </a:cubicBezTo>
                  <a:cubicBezTo>
                    <a:pt x="67431" y="26340"/>
                    <a:pt x="133048" y="8878"/>
                    <a:pt x="172206" y="3057"/>
                  </a:cubicBezTo>
                  <a:cubicBezTo>
                    <a:pt x="211364" y="-2764"/>
                    <a:pt x="273806" y="3057"/>
                    <a:pt x="273806" y="3057"/>
                  </a:cubicBezTo>
                  <a:cubicBezTo>
                    <a:pt x="298677" y="3057"/>
                    <a:pt x="309260" y="-3822"/>
                    <a:pt x="321431" y="3057"/>
                  </a:cubicBezTo>
                  <a:cubicBezTo>
                    <a:pt x="333602" y="9936"/>
                    <a:pt x="340481" y="28457"/>
                    <a:pt x="346831" y="44332"/>
                  </a:cubicBezTo>
                  <a:cubicBezTo>
                    <a:pt x="353181" y="60207"/>
                    <a:pt x="359531" y="84020"/>
                    <a:pt x="359531" y="98307"/>
                  </a:cubicBezTo>
                  <a:cubicBezTo>
                    <a:pt x="359531" y="112594"/>
                    <a:pt x="359002" y="119474"/>
                    <a:pt x="346831" y="130057"/>
                  </a:cubicBezTo>
                  <a:cubicBezTo>
                    <a:pt x="334660" y="140640"/>
                    <a:pt x="313493" y="152282"/>
                    <a:pt x="286506" y="161807"/>
                  </a:cubicBezTo>
                  <a:cubicBezTo>
                    <a:pt x="259519" y="171332"/>
                    <a:pt x="218244" y="180857"/>
                    <a:pt x="184906" y="187207"/>
                  </a:cubicBezTo>
                  <a:cubicBezTo>
                    <a:pt x="151569" y="193557"/>
                    <a:pt x="109764" y="197790"/>
                    <a:pt x="86481" y="199907"/>
                  </a:cubicBezTo>
                  <a:cubicBezTo>
                    <a:pt x="63198" y="202024"/>
                    <a:pt x="25627" y="201494"/>
                    <a:pt x="13456" y="18403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DFECD197-7793-9D43-AE83-4D310B85CF59}"/>
                </a:ext>
              </a:extLst>
            </p:cNvPr>
            <p:cNvSpPr/>
            <p:nvPr/>
          </p:nvSpPr>
          <p:spPr>
            <a:xfrm>
              <a:off x="8031636" y="3471271"/>
              <a:ext cx="147657" cy="115826"/>
            </a:xfrm>
            <a:custGeom>
              <a:avLst/>
              <a:gdLst>
                <a:gd name="connsiteX0" fmla="*/ 622657 w 658987"/>
                <a:gd name="connsiteY0" fmla="*/ 61773 h 302155"/>
                <a:gd name="connsiteX1" fmla="*/ 597257 w 658987"/>
                <a:gd name="connsiteY1" fmla="*/ 4623 h 302155"/>
                <a:gd name="connsiteX2" fmla="*/ 536932 w 658987"/>
                <a:gd name="connsiteY2" fmla="*/ 7798 h 302155"/>
                <a:gd name="connsiteX3" fmla="*/ 352782 w 658987"/>
                <a:gd name="connsiteY3" fmla="*/ 42723 h 302155"/>
                <a:gd name="connsiteX4" fmla="*/ 209907 w 658987"/>
                <a:gd name="connsiteY4" fmla="*/ 64948 h 302155"/>
                <a:gd name="connsiteX5" fmla="*/ 82907 w 658987"/>
                <a:gd name="connsiteY5" fmla="*/ 99873 h 302155"/>
                <a:gd name="connsiteX6" fmla="*/ 6707 w 658987"/>
                <a:gd name="connsiteY6" fmla="*/ 141148 h 302155"/>
                <a:gd name="connsiteX7" fmla="*/ 6707 w 658987"/>
                <a:gd name="connsiteY7" fmla="*/ 207823 h 302155"/>
                <a:gd name="connsiteX8" fmla="*/ 32107 w 658987"/>
                <a:gd name="connsiteY8" fmla="*/ 287198 h 302155"/>
                <a:gd name="connsiteX9" fmla="*/ 89257 w 658987"/>
                <a:gd name="connsiteY9" fmla="*/ 299898 h 302155"/>
                <a:gd name="connsiteX10" fmla="*/ 333732 w 658987"/>
                <a:gd name="connsiteY10" fmla="*/ 258623 h 302155"/>
                <a:gd name="connsiteX11" fmla="*/ 473432 w 658987"/>
                <a:gd name="connsiteY11" fmla="*/ 207823 h 302155"/>
                <a:gd name="connsiteX12" fmla="*/ 584557 w 658987"/>
                <a:gd name="connsiteY12" fmla="*/ 185598 h 302155"/>
                <a:gd name="connsiteX13" fmla="*/ 657582 w 658987"/>
                <a:gd name="connsiteY13" fmla="*/ 163373 h 302155"/>
                <a:gd name="connsiteX14" fmla="*/ 632182 w 658987"/>
                <a:gd name="connsiteY14" fmla="*/ 144323 h 302155"/>
                <a:gd name="connsiteX15" fmla="*/ 622657 w 658987"/>
                <a:gd name="connsiteY15" fmla="*/ 61773 h 30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8987" h="302155">
                  <a:moveTo>
                    <a:pt x="622657" y="61773"/>
                  </a:moveTo>
                  <a:cubicBezTo>
                    <a:pt x="616836" y="38490"/>
                    <a:pt x="611544" y="13619"/>
                    <a:pt x="597257" y="4623"/>
                  </a:cubicBezTo>
                  <a:cubicBezTo>
                    <a:pt x="582970" y="-4373"/>
                    <a:pt x="577678" y="1448"/>
                    <a:pt x="536932" y="7798"/>
                  </a:cubicBezTo>
                  <a:cubicBezTo>
                    <a:pt x="496186" y="14148"/>
                    <a:pt x="407286" y="33198"/>
                    <a:pt x="352782" y="42723"/>
                  </a:cubicBezTo>
                  <a:cubicBezTo>
                    <a:pt x="298278" y="52248"/>
                    <a:pt x="254886" y="55423"/>
                    <a:pt x="209907" y="64948"/>
                  </a:cubicBezTo>
                  <a:cubicBezTo>
                    <a:pt x="164928" y="74473"/>
                    <a:pt x="116774" y="87173"/>
                    <a:pt x="82907" y="99873"/>
                  </a:cubicBezTo>
                  <a:cubicBezTo>
                    <a:pt x="49040" y="112573"/>
                    <a:pt x="19407" y="123156"/>
                    <a:pt x="6707" y="141148"/>
                  </a:cubicBezTo>
                  <a:cubicBezTo>
                    <a:pt x="-5993" y="159140"/>
                    <a:pt x="2474" y="183481"/>
                    <a:pt x="6707" y="207823"/>
                  </a:cubicBezTo>
                  <a:cubicBezTo>
                    <a:pt x="10940" y="232165"/>
                    <a:pt x="18349" y="271852"/>
                    <a:pt x="32107" y="287198"/>
                  </a:cubicBezTo>
                  <a:cubicBezTo>
                    <a:pt x="45865" y="302544"/>
                    <a:pt x="38986" y="304660"/>
                    <a:pt x="89257" y="299898"/>
                  </a:cubicBezTo>
                  <a:cubicBezTo>
                    <a:pt x="139528" y="295136"/>
                    <a:pt x="269703" y="273969"/>
                    <a:pt x="333732" y="258623"/>
                  </a:cubicBezTo>
                  <a:cubicBezTo>
                    <a:pt x="397761" y="243277"/>
                    <a:pt x="431628" y="219994"/>
                    <a:pt x="473432" y="207823"/>
                  </a:cubicBezTo>
                  <a:cubicBezTo>
                    <a:pt x="515236" y="195652"/>
                    <a:pt x="553865" y="193006"/>
                    <a:pt x="584557" y="185598"/>
                  </a:cubicBezTo>
                  <a:cubicBezTo>
                    <a:pt x="615249" y="178190"/>
                    <a:pt x="649644" y="170252"/>
                    <a:pt x="657582" y="163373"/>
                  </a:cubicBezTo>
                  <a:cubicBezTo>
                    <a:pt x="665520" y="156494"/>
                    <a:pt x="637474" y="159669"/>
                    <a:pt x="632182" y="144323"/>
                  </a:cubicBezTo>
                  <a:cubicBezTo>
                    <a:pt x="626890" y="128977"/>
                    <a:pt x="628478" y="85056"/>
                    <a:pt x="622657" y="6177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3E10E3F9-1E4A-0547-94A9-9FA7924B0D5F}"/>
                </a:ext>
              </a:extLst>
            </p:cNvPr>
            <p:cNvSpPr/>
            <p:nvPr/>
          </p:nvSpPr>
          <p:spPr>
            <a:xfrm>
              <a:off x="6339695" y="3336656"/>
              <a:ext cx="259175" cy="94856"/>
            </a:xfrm>
            <a:custGeom>
              <a:avLst/>
              <a:gdLst>
                <a:gd name="connsiteX0" fmla="*/ 19886 w 1156690"/>
                <a:gd name="connsiteY0" fmla="*/ 102693 h 278958"/>
                <a:gd name="connsiteX1" fmla="*/ 836 w 1156690"/>
                <a:gd name="connsiteY1" fmla="*/ 45543 h 278958"/>
                <a:gd name="connsiteX2" fmla="*/ 42111 w 1156690"/>
                <a:gd name="connsiteY2" fmla="*/ 32843 h 278958"/>
                <a:gd name="connsiteX3" fmla="*/ 127836 w 1156690"/>
                <a:gd name="connsiteY3" fmla="*/ 36018 h 278958"/>
                <a:gd name="connsiteX4" fmla="*/ 232611 w 1156690"/>
                <a:gd name="connsiteY4" fmla="*/ 36018 h 278958"/>
                <a:gd name="connsiteX5" fmla="*/ 331036 w 1156690"/>
                <a:gd name="connsiteY5" fmla="*/ 42368 h 278958"/>
                <a:gd name="connsiteX6" fmla="*/ 381836 w 1156690"/>
                <a:gd name="connsiteY6" fmla="*/ 32843 h 278958"/>
                <a:gd name="connsiteX7" fmla="*/ 419936 w 1156690"/>
                <a:gd name="connsiteY7" fmla="*/ 7443 h 278958"/>
                <a:gd name="connsiteX8" fmla="*/ 461211 w 1156690"/>
                <a:gd name="connsiteY8" fmla="*/ 1093 h 278958"/>
                <a:gd name="connsiteX9" fmla="*/ 527886 w 1156690"/>
                <a:gd name="connsiteY9" fmla="*/ 26493 h 278958"/>
                <a:gd name="connsiteX10" fmla="*/ 585036 w 1156690"/>
                <a:gd name="connsiteY10" fmla="*/ 77293 h 278958"/>
                <a:gd name="connsiteX11" fmla="*/ 651711 w 1156690"/>
                <a:gd name="connsiteY11" fmla="*/ 93168 h 278958"/>
                <a:gd name="connsiteX12" fmla="*/ 750136 w 1156690"/>
                <a:gd name="connsiteY12" fmla="*/ 99518 h 278958"/>
                <a:gd name="connsiteX13" fmla="*/ 832686 w 1156690"/>
                <a:gd name="connsiteY13" fmla="*/ 96343 h 278958"/>
                <a:gd name="connsiteX14" fmla="*/ 886661 w 1156690"/>
                <a:gd name="connsiteY14" fmla="*/ 86818 h 278958"/>
                <a:gd name="connsiteX15" fmla="*/ 962861 w 1156690"/>
                <a:gd name="connsiteY15" fmla="*/ 45543 h 278958"/>
                <a:gd name="connsiteX16" fmla="*/ 1035886 w 1156690"/>
                <a:gd name="connsiteY16" fmla="*/ 13793 h 278958"/>
                <a:gd name="connsiteX17" fmla="*/ 1099386 w 1156690"/>
                <a:gd name="connsiteY17" fmla="*/ 29668 h 278958"/>
                <a:gd name="connsiteX18" fmla="*/ 1153361 w 1156690"/>
                <a:gd name="connsiteY18" fmla="*/ 96343 h 278958"/>
                <a:gd name="connsiteX19" fmla="*/ 1147011 w 1156690"/>
                <a:gd name="connsiteY19" fmla="*/ 188418 h 278958"/>
                <a:gd name="connsiteX20" fmla="*/ 1115261 w 1156690"/>
                <a:gd name="connsiteY20" fmla="*/ 242393 h 278958"/>
                <a:gd name="connsiteX21" fmla="*/ 1054936 w 1156690"/>
                <a:gd name="connsiteY21" fmla="*/ 277318 h 278958"/>
                <a:gd name="connsiteX22" fmla="*/ 981911 w 1156690"/>
                <a:gd name="connsiteY22" fmla="*/ 267793 h 278958"/>
                <a:gd name="connsiteX23" fmla="*/ 927936 w 1156690"/>
                <a:gd name="connsiteY23" fmla="*/ 220168 h 278958"/>
                <a:gd name="connsiteX24" fmla="*/ 889836 w 1156690"/>
                <a:gd name="connsiteY24" fmla="*/ 207468 h 278958"/>
                <a:gd name="connsiteX25" fmla="*/ 794586 w 1156690"/>
                <a:gd name="connsiteY25" fmla="*/ 207468 h 278958"/>
                <a:gd name="connsiteX26" fmla="*/ 651711 w 1156690"/>
                <a:gd name="connsiteY26" fmla="*/ 194768 h 278958"/>
                <a:gd name="connsiteX27" fmla="*/ 610436 w 1156690"/>
                <a:gd name="connsiteY27" fmla="*/ 194768 h 278958"/>
                <a:gd name="connsiteX28" fmla="*/ 575511 w 1156690"/>
                <a:gd name="connsiteY28" fmla="*/ 210643 h 278958"/>
                <a:gd name="connsiteX29" fmla="*/ 524711 w 1156690"/>
                <a:gd name="connsiteY29" fmla="*/ 232868 h 278958"/>
                <a:gd name="connsiteX30" fmla="*/ 461211 w 1156690"/>
                <a:gd name="connsiteY30" fmla="*/ 229693 h 278958"/>
                <a:gd name="connsiteX31" fmla="*/ 397711 w 1156690"/>
                <a:gd name="connsiteY31" fmla="*/ 204293 h 278958"/>
                <a:gd name="connsiteX32" fmla="*/ 362786 w 1156690"/>
                <a:gd name="connsiteY32" fmla="*/ 175718 h 278958"/>
                <a:gd name="connsiteX33" fmla="*/ 283411 w 1156690"/>
                <a:gd name="connsiteY33" fmla="*/ 163018 h 278958"/>
                <a:gd name="connsiteX34" fmla="*/ 194511 w 1156690"/>
                <a:gd name="connsiteY34" fmla="*/ 143968 h 278958"/>
                <a:gd name="connsiteX35" fmla="*/ 83386 w 1156690"/>
                <a:gd name="connsiteY35" fmla="*/ 128093 h 278958"/>
                <a:gd name="connsiteX36" fmla="*/ 19886 w 1156690"/>
                <a:gd name="connsiteY36" fmla="*/ 102693 h 27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6690" h="278958">
                  <a:moveTo>
                    <a:pt x="19886" y="102693"/>
                  </a:moveTo>
                  <a:cubicBezTo>
                    <a:pt x="6128" y="88935"/>
                    <a:pt x="-2868" y="57185"/>
                    <a:pt x="836" y="45543"/>
                  </a:cubicBezTo>
                  <a:cubicBezTo>
                    <a:pt x="4540" y="33901"/>
                    <a:pt x="20944" y="34430"/>
                    <a:pt x="42111" y="32843"/>
                  </a:cubicBezTo>
                  <a:cubicBezTo>
                    <a:pt x="63278" y="31256"/>
                    <a:pt x="96086" y="35489"/>
                    <a:pt x="127836" y="36018"/>
                  </a:cubicBezTo>
                  <a:cubicBezTo>
                    <a:pt x="159586" y="36547"/>
                    <a:pt x="198744" y="34960"/>
                    <a:pt x="232611" y="36018"/>
                  </a:cubicBezTo>
                  <a:cubicBezTo>
                    <a:pt x="266478" y="37076"/>
                    <a:pt x="306165" y="42897"/>
                    <a:pt x="331036" y="42368"/>
                  </a:cubicBezTo>
                  <a:cubicBezTo>
                    <a:pt x="355907" y="41839"/>
                    <a:pt x="367019" y="38664"/>
                    <a:pt x="381836" y="32843"/>
                  </a:cubicBezTo>
                  <a:cubicBezTo>
                    <a:pt x="396653" y="27022"/>
                    <a:pt x="406707" y="12735"/>
                    <a:pt x="419936" y="7443"/>
                  </a:cubicBezTo>
                  <a:cubicBezTo>
                    <a:pt x="433165" y="2151"/>
                    <a:pt x="443219" y="-2082"/>
                    <a:pt x="461211" y="1093"/>
                  </a:cubicBezTo>
                  <a:cubicBezTo>
                    <a:pt x="479203" y="4268"/>
                    <a:pt x="507249" y="13793"/>
                    <a:pt x="527886" y="26493"/>
                  </a:cubicBezTo>
                  <a:cubicBezTo>
                    <a:pt x="548523" y="39193"/>
                    <a:pt x="564399" y="66181"/>
                    <a:pt x="585036" y="77293"/>
                  </a:cubicBezTo>
                  <a:cubicBezTo>
                    <a:pt x="605673" y="88405"/>
                    <a:pt x="624194" y="89464"/>
                    <a:pt x="651711" y="93168"/>
                  </a:cubicBezTo>
                  <a:cubicBezTo>
                    <a:pt x="679228" y="96872"/>
                    <a:pt x="719974" y="98989"/>
                    <a:pt x="750136" y="99518"/>
                  </a:cubicBezTo>
                  <a:cubicBezTo>
                    <a:pt x="780299" y="100047"/>
                    <a:pt x="809932" y="98460"/>
                    <a:pt x="832686" y="96343"/>
                  </a:cubicBezTo>
                  <a:cubicBezTo>
                    <a:pt x="855440" y="94226"/>
                    <a:pt x="864965" y="95285"/>
                    <a:pt x="886661" y="86818"/>
                  </a:cubicBezTo>
                  <a:cubicBezTo>
                    <a:pt x="908357" y="78351"/>
                    <a:pt x="937990" y="57714"/>
                    <a:pt x="962861" y="45543"/>
                  </a:cubicBezTo>
                  <a:cubicBezTo>
                    <a:pt x="987732" y="33372"/>
                    <a:pt x="1013132" y="16439"/>
                    <a:pt x="1035886" y="13793"/>
                  </a:cubicBezTo>
                  <a:cubicBezTo>
                    <a:pt x="1058640" y="11147"/>
                    <a:pt x="1079807" y="15910"/>
                    <a:pt x="1099386" y="29668"/>
                  </a:cubicBezTo>
                  <a:cubicBezTo>
                    <a:pt x="1118965" y="43426"/>
                    <a:pt x="1145423" y="69885"/>
                    <a:pt x="1153361" y="96343"/>
                  </a:cubicBezTo>
                  <a:cubicBezTo>
                    <a:pt x="1161299" y="122801"/>
                    <a:pt x="1153361" y="164076"/>
                    <a:pt x="1147011" y="188418"/>
                  </a:cubicBezTo>
                  <a:cubicBezTo>
                    <a:pt x="1140661" y="212760"/>
                    <a:pt x="1130607" y="227576"/>
                    <a:pt x="1115261" y="242393"/>
                  </a:cubicBezTo>
                  <a:cubicBezTo>
                    <a:pt x="1099915" y="257210"/>
                    <a:pt x="1077161" y="273085"/>
                    <a:pt x="1054936" y="277318"/>
                  </a:cubicBezTo>
                  <a:cubicBezTo>
                    <a:pt x="1032711" y="281551"/>
                    <a:pt x="1003078" y="277318"/>
                    <a:pt x="981911" y="267793"/>
                  </a:cubicBezTo>
                  <a:cubicBezTo>
                    <a:pt x="960744" y="258268"/>
                    <a:pt x="943282" y="230222"/>
                    <a:pt x="927936" y="220168"/>
                  </a:cubicBezTo>
                  <a:cubicBezTo>
                    <a:pt x="912590" y="210114"/>
                    <a:pt x="912061" y="209585"/>
                    <a:pt x="889836" y="207468"/>
                  </a:cubicBezTo>
                  <a:cubicBezTo>
                    <a:pt x="867611" y="205351"/>
                    <a:pt x="834273" y="209585"/>
                    <a:pt x="794586" y="207468"/>
                  </a:cubicBezTo>
                  <a:cubicBezTo>
                    <a:pt x="754899" y="205351"/>
                    <a:pt x="682403" y="196885"/>
                    <a:pt x="651711" y="194768"/>
                  </a:cubicBezTo>
                  <a:cubicBezTo>
                    <a:pt x="621019" y="192651"/>
                    <a:pt x="623136" y="192122"/>
                    <a:pt x="610436" y="194768"/>
                  </a:cubicBezTo>
                  <a:cubicBezTo>
                    <a:pt x="597736" y="197414"/>
                    <a:pt x="575511" y="210643"/>
                    <a:pt x="575511" y="210643"/>
                  </a:cubicBezTo>
                  <a:cubicBezTo>
                    <a:pt x="561223" y="216993"/>
                    <a:pt x="543761" y="229693"/>
                    <a:pt x="524711" y="232868"/>
                  </a:cubicBezTo>
                  <a:cubicBezTo>
                    <a:pt x="505661" y="236043"/>
                    <a:pt x="482378" y="234455"/>
                    <a:pt x="461211" y="229693"/>
                  </a:cubicBezTo>
                  <a:cubicBezTo>
                    <a:pt x="440044" y="224931"/>
                    <a:pt x="414115" y="213289"/>
                    <a:pt x="397711" y="204293"/>
                  </a:cubicBezTo>
                  <a:cubicBezTo>
                    <a:pt x="381307" y="195297"/>
                    <a:pt x="381836" y="182597"/>
                    <a:pt x="362786" y="175718"/>
                  </a:cubicBezTo>
                  <a:cubicBezTo>
                    <a:pt x="343736" y="168839"/>
                    <a:pt x="311457" y="168310"/>
                    <a:pt x="283411" y="163018"/>
                  </a:cubicBezTo>
                  <a:cubicBezTo>
                    <a:pt x="255365" y="157726"/>
                    <a:pt x="227848" y="149789"/>
                    <a:pt x="194511" y="143968"/>
                  </a:cubicBezTo>
                  <a:cubicBezTo>
                    <a:pt x="161174" y="138147"/>
                    <a:pt x="115136" y="136560"/>
                    <a:pt x="83386" y="128093"/>
                  </a:cubicBezTo>
                  <a:cubicBezTo>
                    <a:pt x="51636" y="119626"/>
                    <a:pt x="33644" y="116451"/>
                    <a:pt x="19886" y="102693"/>
                  </a:cubicBezTo>
                  <a:close/>
                </a:path>
              </a:pathLst>
            </a:custGeom>
            <a:solidFill>
              <a:srgbClr val="C00000">
                <a:alpha val="61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6662D349-DB2F-A145-83C6-E24CB72627BE}"/>
                </a:ext>
              </a:extLst>
            </p:cNvPr>
            <p:cNvSpPr/>
            <p:nvPr/>
          </p:nvSpPr>
          <p:spPr>
            <a:xfrm>
              <a:off x="8240778" y="3440125"/>
              <a:ext cx="47580" cy="64633"/>
            </a:xfrm>
            <a:custGeom>
              <a:avLst/>
              <a:gdLst>
                <a:gd name="connsiteX0" fmla="*/ 185702 w 212349"/>
                <a:gd name="connsiteY0" fmla="*/ 38785 h 168607"/>
                <a:gd name="connsiteX1" fmla="*/ 144427 w 212349"/>
                <a:gd name="connsiteY1" fmla="*/ 685 h 168607"/>
                <a:gd name="connsiteX2" fmla="*/ 55527 w 212349"/>
                <a:gd name="connsiteY2" fmla="*/ 16560 h 168607"/>
                <a:gd name="connsiteX3" fmla="*/ 4727 w 212349"/>
                <a:gd name="connsiteY3" fmla="*/ 45135 h 168607"/>
                <a:gd name="connsiteX4" fmla="*/ 4727 w 212349"/>
                <a:gd name="connsiteY4" fmla="*/ 86410 h 168607"/>
                <a:gd name="connsiteX5" fmla="*/ 26952 w 212349"/>
                <a:gd name="connsiteY5" fmla="*/ 127685 h 168607"/>
                <a:gd name="connsiteX6" fmla="*/ 26952 w 212349"/>
                <a:gd name="connsiteY6" fmla="*/ 165785 h 168607"/>
                <a:gd name="connsiteX7" fmla="*/ 84102 w 212349"/>
                <a:gd name="connsiteY7" fmla="*/ 165785 h 168607"/>
                <a:gd name="connsiteX8" fmla="*/ 157127 w 212349"/>
                <a:gd name="connsiteY8" fmla="*/ 165785 h 168607"/>
                <a:gd name="connsiteX9" fmla="*/ 207927 w 212349"/>
                <a:gd name="connsiteY9" fmla="*/ 137210 h 168607"/>
                <a:gd name="connsiteX10" fmla="*/ 207927 w 212349"/>
                <a:gd name="connsiteY10" fmla="*/ 99110 h 168607"/>
                <a:gd name="connsiteX11" fmla="*/ 185702 w 212349"/>
                <a:gd name="connsiteY11" fmla="*/ 38785 h 16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2349" h="168607">
                  <a:moveTo>
                    <a:pt x="185702" y="38785"/>
                  </a:moveTo>
                  <a:cubicBezTo>
                    <a:pt x="175119" y="22381"/>
                    <a:pt x="166123" y="4389"/>
                    <a:pt x="144427" y="685"/>
                  </a:cubicBezTo>
                  <a:cubicBezTo>
                    <a:pt x="122731" y="-3019"/>
                    <a:pt x="78810" y="9152"/>
                    <a:pt x="55527" y="16560"/>
                  </a:cubicBezTo>
                  <a:cubicBezTo>
                    <a:pt x="32244" y="23968"/>
                    <a:pt x="13194" y="33493"/>
                    <a:pt x="4727" y="45135"/>
                  </a:cubicBezTo>
                  <a:cubicBezTo>
                    <a:pt x="-3740" y="56777"/>
                    <a:pt x="1023" y="72652"/>
                    <a:pt x="4727" y="86410"/>
                  </a:cubicBezTo>
                  <a:cubicBezTo>
                    <a:pt x="8431" y="100168"/>
                    <a:pt x="23248" y="114456"/>
                    <a:pt x="26952" y="127685"/>
                  </a:cubicBezTo>
                  <a:cubicBezTo>
                    <a:pt x="30656" y="140914"/>
                    <a:pt x="17427" y="159435"/>
                    <a:pt x="26952" y="165785"/>
                  </a:cubicBezTo>
                  <a:cubicBezTo>
                    <a:pt x="36477" y="172135"/>
                    <a:pt x="84102" y="165785"/>
                    <a:pt x="84102" y="165785"/>
                  </a:cubicBezTo>
                  <a:cubicBezTo>
                    <a:pt x="105798" y="165785"/>
                    <a:pt x="136490" y="170547"/>
                    <a:pt x="157127" y="165785"/>
                  </a:cubicBezTo>
                  <a:cubicBezTo>
                    <a:pt x="177764" y="161023"/>
                    <a:pt x="199460" y="148322"/>
                    <a:pt x="207927" y="137210"/>
                  </a:cubicBezTo>
                  <a:cubicBezTo>
                    <a:pt x="216394" y="126098"/>
                    <a:pt x="210573" y="116043"/>
                    <a:pt x="207927" y="99110"/>
                  </a:cubicBezTo>
                  <a:cubicBezTo>
                    <a:pt x="205281" y="82177"/>
                    <a:pt x="196285" y="55189"/>
                    <a:pt x="185702" y="3878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81159C53-E6ED-0549-95DB-38D44B5C0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6712" y="3336010"/>
              <a:ext cx="595574" cy="164085"/>
            </a:xfrm>
            <a:custGeom>
              <a:avLst/>
              <a:gdLst>
                <a:gd name="connsiteX0" fmla="*/ 332584 w 2697404"/>
                <a:gd name="connsiteY0" fmla="*/ 120 h 489700"/>
                <a:gd name="connsiteX1" fmla="*/ 226418 w 2697404"/>
                <a:gd name="connsiteY1" fmla="*/ 10394 h 489700"/>
                <a:gd name="connsiteX2" fmla="*/ 151074 w 2697404"/>
                <a:gd name="connsiteY2" fmla="*/ 58340 h 489700"/>
                <a:gd name="connsiteX3" fmla="*/ 55182 w 2697404"/>
                <a:gd name="connsiteY3" fmla="*/ 205603 h 489700"/>
                <a:gd name="connsiteX4" fmla="*/ 386 w 2697404"/>
                <a:gd name="connsiteY4" fmla="*/ 328893 h 489700"/>
                <a:gd name="connsiteX5" fmla="*/ 34633 w 2697404"/>
                <a:gd name="connsiteY5" fmla="*/ 431635 h 489700"/>
                <a:gd name="connsiteX6" fmla="*/ 106552 w 2697404"/>
                <a:gd name="connsiteY6" fmla="*/ 479581 h 489700"/>
                <a:gd name="connsiteX7" fmla="*/ 192170 w 2697404"/>
                <a:gd name="connsiteY7" fmla="*/ 483006 h 489700"/>
                <a:gd name="connsiteX8" fmla="*/ 229842 w 2697404"/>
                <a:gd name="connsiteY8" fmla="*/ 404237 h 489700"/>
                <a:gd name="connsiteX9" fmla="*/ 195595 w 2697404"/>
                <a:gd name="connsiteY9" fmla="*/ 363140 h 489700"/>
                <a:gd name="connsiteX10" fmla="*/ 181896 w 2697404"/>
                <a:gd name="connsiteY10" fmla="*/ 274098 h 489700"/>
                <a:gd name="connsiteX11" fmla="*/ 222993 w 2697404"/>
                <a:gd name="connsiteY11" fmla="*/ 239851 h 489700"/>
                <a:gd name="connsiteX12" fmla="*/ 407928 w 2697404"/>
                <a:gd name="connsiteY12" fmla="*/ 226152 h 489700"/>
                <a:gd name="connsiteX13" fmla="*/ 657932 w 2697404"/>
                <a:gd name="connsiteY13" fmla="*/ 274098 h 489700"/>
                <a:gd name="connsiteX14" fmla="*/ 1127119 w 2697404"/>
                <a:gd name="connsiteY14" fmla="*/ 342592 h 489700"/>
                <a:gd name="connsiteX15" fmla="*/ 1702472 w 2697404"/>
                <a:gd name="connsiteY15" fmla="*/ 414511 h 489700"/>
                <a:gd name="connsiteX16" fmla="*/ 2346319 w 2697404"/>
                <a:gd name="connsiteY16" fmla="*/ 280947 h 489700"/>
                <a:gd name="connsiteX17" fmla="*/ 2678516 w 2697404"/>
                <a:gd name="connsiteY17" fmla="*/ 243275 h 489700"/>
                <a:gd name="connsiteX18" fmla="*/ 2647694 w 2697404"/>
                <a:gd name="connsiteY18" fmla="*/ 164507 h 489700"/>
                <a:gd name="connsiteX19" fmla="*/ 2575775 w 2697404"/>
                <a:gd name="connsiteY19" fmla="*/ 126835 h 489700"/>
                <a:gd name="connsiteX20" fmla="*/ 2305222 w 2697404"/>
                <a:gd name="connsiteY20" fmla="*/ 106287 h 489700"/>
                <a:gd name="connsiteX21" fmla="*/ 2010696 w 2697404"/>
                <a:gd name="connsiteY21" fmla="*/ 78889 h 489700"/>
                <a:gd name="connsiteX22" fmla="*/ 1541510 w 2697404"/>
                <a:gd name="connsiteY22" fmla="*/ 48066 h 489700"/>
                <a:gd name="connsiteX23" fmla="*/ 1020952 w 2697404"/>
                <a:gd name="connsiteY23" fmla="*/ 27518 h 489700"/>
                <a:gd name="connsiteX24" fmla="*/ 527793 w 2697404"/>
                <a:gd name="connsiteY24" fmla="*/ 13819 h 489700"/>
                <a:gd name="connsiteX25" fmla="*/ 332584 w 2697404"/>
                <a:gd name="connsiteY25" fmla="*/ 120 h 48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97404" h="489700">
                  <a:moveTo>
                    <a:pt x="332584" y="120"/>
                  </a:moveTo>
                  <a:cubicBezTo>
                    <a:pt x="282355" y="-451"/>
                    <a:pt x="256670" y="691"/>
                    <a:pt x="226418" y="10394"/>
                  </a:cubicBezTo>
                  <a:cubicBezTo>
                    <a:pt x="196166" y="20097"/>
                    <a:pt x="179613" y="25805"/>
                    <a:pt x="151074" y="58340"/>
                  </a:cubicBezTo>
                  <a:cubicBezTo>
                    <a:pt x="122535" y="90875"/>
                    <a:pt x="80297" y="160511"/>
                    <a:pt x="55182" y="205603"/>
                  </a:cubicBezTo>
                  <a:cubicBezTo>
                    <a:pt x="30067" y="250695"/>
                    <a:pt x="3811" y="291221"/>
                    <a:pt x="386" y="328893"/>
                  </a:cubicBezTo>
                  <a:cubicBezTo>
                    <a:pt x="-3039" y="366565"/>
                    <a:pt x="16939" y="406520"/>
                    <a:pt x="34633" y="431635"/>
                  </a:cubicBezTo>
                  <a:cubicBezTo>
                    <a:pt x="52327" y="456750"/>
                    <a:pt x="80296" y="471019"/>
                    <a:pt x="106552" y="479581"/>
                  </a:cubicBezTo>
                  <a:cubicBezTo>
                    <a:pt x="132808" y="488143"/>
                    <a:pt x="171622" y="495563"/>
                    <a:pt x="192170" y="483006"/>
                  </a:cubicBezTo>
                  <a:cubicBezTo>
                    <a:pt x="212718" y="470449"/>
                    <a:pt x="229271" y="424215"/>
                    <a:pt x="229842" y="404237"/>
                  </a:cubicBezTo>
                  <a:cubicBezTo>
                    <a:pt x="230413" y="384259"/>
                    <a:pt x="203586" y="384830"/>
                    <a:pt x="195595" y="363140"/>
                  </a:cubicBezTo>
                  <a:cubicBezTo>
                    <a:pt x="187604" y="341450"/>
                    <a:pt x="177330" y="294646"/>
                    <a:pt x="181896" y="274098"/>
                  </a:cubicBezTo>
                  <a:cubicBezTo>
                    <a:pt x="186462" y="253550"/>
                    <a:pt x="185321" y="247842"/>
                    <a:pt x="222993" y="239851"/>
                  </a:cubicBezTo>
                  <a:cubicBezTo>
                    <a:pt x="260665" y="231860"/>
                    <a:pt x="335438" y="220444"/>
                    <a:pt x="407928" y="226152"/>
                  </a:cubicBezTo>
                  <a:cubicBezTo>
                    <a:pt x="480418" y="231860"/>
                    <a:pt x="538067" y="254691"/>
                    <a:pt x="657932" y="274098"/>
                  </a:cubicBezTo>
                  <a:cubicBezTo>
                    <a:pt x="777797" y="293505"/>
                    <a:pt x="1127119" y="342592"/>
                    <a:pt x="1127119" y="342592"/>
                  </a:cubicBezTo>
                  <a:cubicBezTo>
                    <a:pt x="1301209" y="365994"/>
                    <a:pt x="1499272" y="424785"/>
                    <a:pt x="1702472" y="414511"/>
                  </a:cubicBezTo>
                  <a:cubicBezTo>
                    <a:pt x="1905672" y="404237"/>
                    <a:pt x="2183645" y="309486"/>
                    <a:pt x="2346319" y="280947"/>
                  </a:cubicBezTo>
                  <a:cubicBezTo>
                    <a:pt x="2508993" y="252408"/>
                    <a:pt x="2628287" y="262682"/>
                    <a:pt x="2678516" y="243275"/>
                  </a:cubicBezTo>
                  <a:cubicBezTo>
                    <a:pt x="2728745" y="223868"/>
                    <a:pt x="2664817" y="183914"/>
                    <a:pt x="2647694" y="164507"/>
                  </a:cubicBezTo>
                  <a:cubicBezTo>
                    <a:pt x="2630571" y="145100"/>
                    <a:pt x="2632854" y="136538"/>
                    <a:pt x="2575775" y="126835"/>
                  </a:cubicBezTo>
                  <a:cubicBezTo>
                    <a:pt x="2518696" y="117132"/>
                    <a:pt x="2305222" y="106287"/>
                    <a:pt x="2305222" y="106287"/>
                  </a:cubicBezTo>
                  <a:cubicBezTo>
                    <a:pt x="2211042" y="98296"/>
                    <a:pt x="2137981" y="88592"/>
                    <a:pt x="2010696" y="78889"/>
                  </a:cubicBezTo>
                  <a:cubicBezTo>
                    <a:pt x="1883411" y="69186"/>
                    <a:pt x="1706467" y="56628"/>
                    <a:pt x="1541510" y="48066"/>
                  </a:cubicBezTo>
                  <a:cubicBezTo>
                    <a:pt x="1376553" y="39504"/>
                    <a:pt x="1020952" y="27518"/>
                    <a:pt x="1020952" y="27518"/>
                  </a:cubicBezTo>
                  <a:lnTo>
                    <a:pt x="527793" y="13819"/>
                  </a:lnTo>
                  <a:cubicBezTo>
                    <a:pt x="411923" y="11536"/>
                    <a:pt x="382813" y="691"/>
                    <a:pt x="332584" y="1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8EFE9CC4-F0BC-564C-9A2F-FE7E889CF0A1}"/>
                </a:ext>
              </a:extLst>
            </p:cNvPr>
            <p:cNvSpPr/>
            <p:nvPr/>
          </p:nvSpPr>
          <p:spPr>
            <a:xfrm>
              <a:off x="6591557" y="3330042"/>
              <a:ext cx="1054574" cy="187021"/>
            </a:xfrm>
            <a:custGeom>
              <a:avLst/>
              <a:gdLst>
                <a:gd name="connsiteX0" fmla="*/ 27047 w 4706530"/>
                <a:gd name="connsiteY0" fmla="*/ 70516 h 550001"/>
                <a:gd name="connsiteX1" fmla="*/ 57912 w 4706530"/>
                <a:gd name="connsiteY1" fmla="*/ 112957 h 550001"/>
                <a:gd name="connsiteX2" fmla="*/ 127360 w 4706530"/>
                <a:gd name="connsiteY2" fmla="*/ 116815 h 550001"/>
                <a:gd name="connsiteX3" fmla="*/ 297122 w 4706530"/>
                <a:gd name="connsiteY3" fmla="*/ 163114 h 550001"/>
                <a:gd name="connsiteX4" fmla="*/ 466885 w 4706530"/>
                <a:gd name="connsiteY4" fmla="*/ 201696 h 550001"/>
                <a:gd name="connsiteX5" fmla="*/ 694520 w 4706530"/>
                <a:gd name="connsiteY5" fmla="*/ 228704 h 550001"/>
                <a:gd name="connsiteX6" fmla="*/ 871998 w 4706530"/>
                <a:gd name="connsiteY6" fmla="*/ 255711 h 550001"/>
                <a:gd name="connsiteX7" fmla="*/ 1045619 w 4706530"/>
                <a:gd name="connsiteY7" fmla="*/ 271144 h 550001"/>
                <a:gd name="connsiteX8" fmla="*/ 1277112 w 4706530"/>
                <a:gd name="connsiteY8" fmla="*/ 298152 h 550001"/>
                <a:gd name="connsiteX9" fmla="*/ 1493173 w 4706530"/>
                <a:gd name="connsiteY9" fmla="*/ 325159 h 550001"/>
                <a:gd name="connsiteX10" fmla="*/ 1786398 w 4706530"/>
                <a:gd name="connsiteY10" fmla="*/ 356025 h 550001"/>
                <a:gd name="connsiteX11" fmla="*/ 1967735 w 4706530"/>
                <a:gd name="connsiteY11" fmla="*/ 379175 h 550001"/>
                <a:gd name="connsiteX12" fmla="*/ 2284110 w 4706530"/>
                <a:gd name="connsiteY12" fmla="*/ 386891 h 550001"/>
                <a:gd name="connsiteX13" fmla="*/ 2446155 w 4706530"/>
                <a:gd name="connsiteY13" fmla="*/ 398466 h 550001"/>
                <a:gd name="connsiteX14" fmla="*/ 2623634 w 4706530"/>
                <a:gd name="connsiteY14" fmla="*/ 413899 h 550001"/>
                <a:gd name="connsiteX15" fmla="*/ 2820404 w 4706530"/>
                <a:gd name="connsiteY15" fmla="*/ 402324 h 550001"/>
                <a:gd name="connsiteX16" fmla="*/ 3013315 w 4706530"/>
                <a:gd name="connsiteY16" fmla="*/ 367600 h 550001"/>
                <a:gd name="connsiteX17" fmla="*/ 3225517 w 4706530"/>
                <a:gd name="connsiteY17" fmla="*/ 302010 h 550001"/>
                <a:gd name="connsiteX18" fmla="*/ 3402996 w 4706530"/>
                <a:gd name="connsiteY18" fmla="*/ 228704 h 550001"/>
                <a:gd name="connsiteX19" fmla="*/ 3557325 w 4706530"/>
                <a:gd name="connsiteY19" fmla="*/ 209412 h 550001"/>
                <a:gd name="connsiteX20" fmla="*/ 3680788 w 4706530"/>
                <a:gd name="connsiteY20" fmla="*/ 197838 h 550001"/>
                <a:gd name="connsiteX21" fmla="*/ 3865983 w 4706530"/>
                <a:gd name="connsiteY21" fmla="*/ 197838 h 550001"/>
                <a:gd name="connsiteX22" fmla="*/ 4058895 w 4706530"/>
                <a:gd name="connsiteY22" fmla="*/ 197838 h 550001"/>
                <a:gd name="connsiteX23" fmla="*/ 3742520 w 4706530"/>
                <a:gd name="connsiteY23" fmla="*/ 209412 h 550001"/>
                <a:gd name="connsiteX24" fmla="*/ 3638348 w 4706530"/>
                <a:gd name="connsiteY24" fmla="*/ 224845 h 550001"/>
                <a:gd name="connsiteX25" fmla="*/ 3522601 w 4706530"/>
                <a:gd name="connsiteY25" fmla="*/ 236420 h 550001"/>
                <a:gd name="connsiteX26" fmla="*/ 3395279 w 4706530"/>
                <a:gd name="connsiteY26" fmla="*/ 278861 h 550001"/>
                <a:gd name="connsiteX27" fmla="*/ 3240950 w 4706530"/>
                <a:gd name="connsiteY27" fmla="*/ 332876 h 550001"/>
                <a:gd name="connsiteX28" fmla="*/ 3129062 w 4706530"/>
                <a:gd name="connsiteY28" fmla="*/ 383033 h 550001"/>
                <a:gd name="connsiteX29" fmla="*/ 2970874 w 4706530"/>
                <a:gd name="connsiteY29" fmla="*/ 425473 h 550001"/>
                <a:gd name="connsiteX30" fmla="*/ 2808829 w 4706530"/>
                <a:gd name="connsiteY30" fmla="*/ 448623 h 550001"/>
                <a:gd name="connsiteX31" fmla="*/ 2581193 w 4706530"/>
                <a:gd name="connsiteY31" fmla="*/ 456339 h 550001"/>
                <a:gd name="connsiteX32" fmla="*/ 2199229 w 4706530"/>
                <a:gd name="connsiteY32" fmla="*/ 425473 h 550001"/>
                <a:gd name="connsiteX33" fmla="*/ 1589629 w 4706530"/>
                <a:gd name="connsiteY33" fmla="*/ 371458 h 550001"/>
                <a:gd name="connsiteX34" fmla="*/ 1184515 w 4706530"/>
                <a:gd name="connsiteY34" fmla="*/ 317443 h 550001"/>
                <a:gd name="connsiteX35" fmla="*/ 868140 w 4706530"/>
                <a:gd name="connsiteY35" fmla="*/ 282719 h 550001"/>
                <a:gd name="connsiteX36" fmla="*/ 613497 w 4706530"/>
                <a:gd name="connsiteY36" fmla="*/ 251853 h 550001"/>
                <a:gd name="connsiteX37" fmla="*/ 424444 w 4706530"/>
                <a:gd name="connsiteY37" fmla="*/ 247995 h 550001"/>
                <a:gd name="connsiteX38" fmla="*/ 300981 w 4706530"/>
                <a:gd name="connsiteY38" fmla="*/ 247995 h 550001"/>
                <a:gd name="connsiteX39" fmla="*/ 192950 w 4706530"/>
                <a:gd name="connsiteY39" fmla="*/ 251853 h 550001"/>
                <a:gd name="connsiteX40" fmla="*/ 81062 w 4706530"/>
                <a:gd name="connsiteY40" fmla="*/ 240278 h 550001"/>
                <a:gd name="connsiteX41" fmla="*/ 42479 w 4706530"/>
                <a:gd name="connsiteY41" fmla="*/ 213271 h 550001"/>
                <a:gd name="connsiteX42" fmla="*/ 39 w 4706530"/>
                <a:gd name="connsiteY42" fmla="*/ 255711 h 550001"/>
                <a:gd name="connsiteX43" fmla="*/ 50196 w 4706530"/>
                <a:gd name="connsiteY43" fmla="*/ 302010 h 550001"/>
                <a:gd name="connsiteX44" fmla="*/ 88778 w 4706530"/>
                <a:gd name="connsiteY44" fmla="*/ 359883 h 550001"/>
                <a:gd name="connsiteX45" fmla="*/ 192950 w 4706530"/>
                <a:gd name="connsiteY45" fmla="*/ 371458 h 550001"/>
                <a:gd name="connsiteX46" fmla="*/ 216100 w 4706530"/>
                <a:gd name="connsiteY46" fmla="*/ 371458 h 550001"/>
                <a:gd name="connsiteX47" fmla="*/ 273973 w 4706530"/>
                <a:gd name="connsiteY47" fmla="*/ 410040 h 550001"/>
                <a:gd name="connsiteX48" fmla="*/ 432160 w 4706530"/>
                <a:gd name="connsiteY48" fmla="*/ 448623 h 550001"/>
                <a:gd name="connsiteX49" fmla="*/ 594206 w 4706530"/>
                <a:gd name="connsiteY49" fmla="*/ 467914 h 550001"/>
                <a:gd name="connsiteX50" fmla="*/ 690662 w 4706530"/>
                <a:gd name="connsiteY50" fmla="*/ 467914 h 550001"/>
                <a:gd name="connsiteX51" fmla="*/ 794834 w 4706530"/>
                <a:gd name="connsiteY51" fmla="*/ 425473 h 550001"/>
                <a:gd name="connsiteX52" fmla="*/ 949163 w 4706530"/>
                <a:gd name="connsiteY52" fmla="*/ 394607 h 550001"/>
                <a:gd name="connsiteX53" fmla="*/ 1153649 w 4706530"/>
                <a:gd name="connsiteY53" fmla="*/ 410040 h 550001"/>
                <a:gd name="connsiteX54" fmla="*/ 1342702 w 4706530"/>
                <a:gd name="connsiteY54" fmla="*/ 440906 h 550001"/>
                <a:gd name="connsiteX55" fmla="*/ 1508606 w 4706530"/>
                <a:gd name="connsiteY55" fmla="*/ 452481 h 550001"/>
                <a:gd name="connsiteX56" fmla="*/ 1724667 w 4706530"/>
                <a:gd name="connsiteY56" fmla="*/ 471772 h 550001"/>
                <a:gd name="connsiteX57" fmla="*/ 1979310 w 4706530"/>
                <a:gd name="connsiteY57" fmla="*/ 479488 h 550001"/>
                <a:gd name="connsiteX58" fmla="*/ 2191512 w 4706530"/>
                <a:gd name="connsiteY58" fmla="*/ 498780 h 550001"/>
                <a:gd name="connsiteX59" fmla="*/ 2411431 w 4706530"/>
                <a:gd name="connsiteY59" fmla="*/ 494921 h 550001"/>
                <a:gd name="connsiteX60" fmla="*/ 2573477 w 4706530"/>
                <a:gd name="connsiteY60" fmla="*/ 498780 h 550001"/>
                <a:gd name="connsiteX61" fmla="*/ 2673791 w 4706530"/>
                <a:gd name="connsiteY61" fmla="*/ 521929 h 550001"/>
                <a:gd name="connsiteX62" fmla="*/ 2793396 w 4706530"/>
                <a:gd name="connsiteY62" fmla="*/ 548937 h 550001"/>
                <a:gd name="connsiteX63" fmla="*/ 2889852 w 4706530"/>
                <a:gd name="connsiteY63" fmla="*/ 541220 h 550001"/>
                <a:gd name="connsiteX64" fmla="*/ 3009457 w 4706530"/>
                <a:gd name="connsiteY64" fmla="*/ 510354 h 550001"/>
                <a:gd name="connsiteX65" fmla="*/ 3159928 w 4706530"/>
                <a:gd name="connsiteY65" fmla="*/ 448623 h 550001"/>
                <a:gd name="connsiteX66" fmla="*/ 3302682 w 4706530"/>
                <a:gd name="connsiteY66" fmla="*/ 352167 h 550001"/>
                <a:gd name="connsiteX67" fmla="*/ 3526459 w 4706530"/>
                <a:gd name="connsiteY67" fmla="*/ 278861 h 550001"/>
                <a:gd name="connsiteX68" fmla="*/ 3761811 w 4706530"/>
                <a:gd name="connsiteY68" fmla="*/ 263428 h 550001"/>
                <a:gd name="connsiteX69" fmla="*/ 3970155 w 4706530"/>
                <a:gd name="connsiteY69" fmla="*/ 275002 h 550001"/>
                <a:gd name="connsiteX70" fmla="*/ 4224798 w 4706530"/>
                <a:gd name="connsiteY70" fmla="*/ 282719 h 550001"/>
                <a:gd name="connsiteX71" fmla="*/ 4433143 w 4706530"/>
                <a:gd name="connsiteY71" fmla="*/ 309726 h 550001"/>
                <a:gd name="connsiteX72" fmla="*/ 4556606 w 4706530"/>
                <a:gd name="connsiteY72" fmla="*/ 329018 h 550001"/>
                <a:gd name="connsiteX73" fmla="*/ 4560464 w 4706530"/>
                <a:gd name="connsiteY73" fmla="*/ 325159 h 550001"/>
                <a:gd name="connsiteX74" fmla="*/ 4510307 w 4706530"/>
                <a:gd name="connsiteY74" fmla="*/ 275002 h 550001"/>
                <a:gd name="connsiteX75" fmla="*/ 4514166 w 4706530"/>
                <a:gd name="connsiteY75" fmla="*/ 228704 h 550001"/>
                <a:gd name="connsiteX76" fmla="*/ 4587472 w 4706530"/>
                <a:gd name="connsiteY76" fmla="*/ 178547 h 550001"/>
                <a:gd name="connsiteX77" fmla="*/ 4656920 w 4706530"/>
                <a:gd name="connsiteY77" fmla="*/ 166972 h 550001"/>
                <a:gd name="connsiteX78" fmla="*/ 4703219 w 4706530"/>
                <a:gd name="connsiteY78" fmla="*/ 163114 h 550001"/>
                <a:gd name="connsiteX79" fmla="*/ 4564322 w 4706530"/>
                <a:gd name="connsiteY79" fmla="*/ 132248 h 550001"/>
                <a:gd name="connsiteX80" fmla="*/ 4413852 w 4706530"/>
                <a:gd name="connsiteY80" fmla="*/ 132248 h 550001"/>
                <a:gd name="connsiteX81" fmla="*/ 4170783 w 4706530"/>
                <a:gd name="connsiteY81" fmla="*/ 136106 h 550001"/>
                <a:gd name="connsiteX82" fmla="*/ 3950864 w 4706530"/>
                <a:gd name="connsiteY82" fmla="*/ 151539 h 550001"/>
                <a:gd name="connsiteX83" fmla="*/ 3561183 w 4706530"/>
                <a:gd name="connsiteY83" fmla="*/ 151539 h 550001"/>
                <a:gd name="connsiteX84" fmla="*/ 3406854 w 4706530"/>
                <a:gd name="connsiteY84" fmla="*/ 128390 h 550001"/>
                <a:gd name="connsiteX85" fmla="*/ 3271816 w 4706530"/>
                <a:gd name="connsiteY85" fmla="*/ 163114 h 550001"/>
                <a:gd name="connsiteX86" fmla="*/ 3071188 w 4706530"/>
                <a:gd name="connsiteY86" fmla="*/ 232562 h 550001"/>
                <a:gd name="connsiteX87" fmla="*/ 2831978 w 4706530"/>
                <a:gd name="connsiteY87" fmla="*/ 282719 h 550001"/>
                <a:gd name="connsiteX88" fmla="*/ 2577335 w 4706530"/>
                <a:gd name="connsiteY88" fmla="*/ 309726 h 550001"/>
                <a:gd name="connsiteX89" fmla="*/ 2280252 w 4706530"/>
                <a:gd name="connsiteY89" fmla="*/ 309726 h 550001"/>
                <a:gd name="connsiteX90" fmla="*/ 1948444 w 4706530"/>
                <a:gd name="connsiteY90" fmla="*/ 313585 h 550001"/>
                <a:gd name="connsiteX91" fmla="*/ 1686085 w 4706530"/>
                <a:gd name="connsiteY91" fmla="*/ 298152 h 550001"/>
                <a:gd name="connsiteX92" fmla="*/ 1431441 w 4706530"/>
                <a:gd name="connsiteY92" fmla="*/ 267286 h 550001"/>
                <a:gd name="connsiteX93" fmla="*/ 1118925 w 4706530"/>
                <a:gd name="connsiteY93" fmla="*/ 193980 h 550001"/>
                <a:gd name="connsiteX94" fmla="*/ 906722 w 4706530"/>
                <a:gd name="connsiteY94" fmla="*/ 93666 h 550001"/>
                <a:gd name="connsiteX95" fmla="*/ 798692 w 4706530"/>
                <a:gd name="connsiteY95" fmla="*/ 55083 h 550001"/>
                <a:gd name="connsiteX96" fmla="*/ 706095 w 4706530"/>
                <a:gd name="connsiteY96" fmla="*/ 51225 h 550001"/>
                <a:gd name="connsiteX97" fmla="*/ 652079 w 4706530"/>
                <a:gd name="connsiteY97" fmla="*/ 66658 h 550001"/>
                <a:gd name="connsiteX98" fmla="*/ 509325 w 4706530"/>
                <a:gd name="connsiteY98" fmla="*/ 31934 h 550001"/>
                <a:gd name="connsiteX99" fmla="*/ 397436 w 4706530"/>
                <a:gd name="connsiteY99" fmla="*/ 4926 h 550001"/>
                <a:gd name="connsiteX100" fmla="*/ 277831 w 4706530"/>
                <a:gd name="connsiteY100" fmla="*/ 4926 h 550001"/>
                <a:gd name="connsiteX101" fmla="*/ 158226 w 4706530"/>
                <a:gd name="connsiteY101" fmla="*/ 55083 h 550001"/>
                <a:gd name="connsiteX102" fmla="*/ 27047 w 4706530"/>
                <a:gd name="connsiteY102" fmla="*/ 70516 h 55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706530" h="550001">
                  <a:moveTo>
                    <a:pt x="27047" y="70516"/>
                  </a:moveTo>
                  <a:cubicBezTo>
                    <a:pt x="10328" y="80162"/>
                    <a:pt x="41193" y="105241"/>
                    <a:pt x="57912" y="112957"/>
                  </a:cubicBezTo>
                  <a:cubicBezTo>
                    <a:pt x="74631" y="120674"/>
                    <a:pt x="87492" y="108456"/>
                    <a:pt x="127360" y="116815"/>
                  </a:cubicBezTo>
                  <a:cubicBezTo>
                    <a:pt x="167228" y="125175"/>
                    <a:pt x="240535" y="148967"/>
                    <a:pt x="297122" y="163114"/>
                  </a:cubicBezTo>
                  <a:cubicBezTo>
                    <a:pt x="353709" y="177261"/>
                    <a:pt x="400652" y="190764"/>
                    <a:pt x="466885" y="201696"/>
                  </a:cubicBezTo>
                  <a:cubicBezTo>
                    <a:pt x="533118" y="212628"/>
                    <a:pt x="627001" y="219702"/>
                    <a:pt x="694520" y="228704"/>
                  </a:cubicBezTo>
                  <a:cubicBezTo>
                    <a:pt x="762039" y="237706"/>
                    <a:pt x="813482" y="248638"/>
                    <a:pt x="871998" y="255711"/>
                  </a:cubicBezTo>
                  <a:cubicBezTo>
                    <a:pt x="930514" y="262784"/>
                    <a:pt x="978100" y="264071"/>
                    <a:pt x="1045619" y="271144"/>
                  </a:cubicBezTo>
                  <a:cubicBezTo>
                    <a:pt x="1113138" y="278217"/>
                    <a:pt x="1277112" y="298152"/>
                    <a:pt x="1277112" y="298152"/>
                  </a:cubicBezTo>
                  <a:lnTo>
                    <a:pt x="1493173" y="325159"/>
                  </a:lnTo>
                  <a:lnTo>
                    <a:pt x="1786398" y="356025"/>
                  </a:lnTo>
                  <a:cubicBezTo>
                    <a:pt x="1865492" y="365028"/>
                    <a:pt x="1884783" y="374031"/>
                    <a:pt x="1967735" y="379175"/>
                  </a:cubicBezTo>
                  <a:cubicBezTo>
                    <a:pt x="2050687" y="384319"/>
                    <a:pt x="2204374" y="383676"/>
                    <a:pt x="2284110" y="386891"/>
                  </a:cubicBezTo>
                  <a:cubicBezTo>
                    <a:pt x="2363846" y="390106"/>
                    <a:pt x="2446155" y="398466"/>
                    <a:pt x="2446155" y="398466"/>
                  </a:cubicBezTo>
                  <a:cubicBezTo>
                    <a:pt x="2502742" y="402967"/>
                    <a:pt x="2561259" y="413256"/>
                    <a:pt x="2623634" y="413899"/>
                  </a:cubicBezTo>
                  <a:cubicBezTo>
                    <a:pt x="2686009" y="414542"/>
                    <a:pt x="2755457" y="410040"/>
                    <a:pt x="2820404" y="402324"/>
                  </a:cubicBezTo>
                  <a:cubicBezTo>
                    <a:pt x="2885351" y="394608"/>
                    <a:pt x="2945796" y="384319"/>
                    <a:pt x="3013315" y="367600"/>
                  </a:cubicBezTo>
                  <a:cubicBezTo>
                    <a:pt x="3080834" y="350881"/>
                    <a:pt x="3160570" y="325159"/>
                    <a:pt x="3225517" y="302010"/>
                  </a:cubicBezTo>
                  <a:cubicBezTo>
                    <a:pt x="3290464" y="278861"/>
                    <a:pt x="3347695" y="244137"/>
                    <a:pt x="3402996" y="228704"/>
                  </a:cubicBezTo>
                  <a:cubicBezTo>
                    <a:pt x="3458297" y="213271"/>
                    <a:pt x="3511026" y="214556"/>
                    <a:pt x="3557325" y="209412"/>
                  </a:cubicBezTo>
                  <a:cubicBezTo>
                    <a:pt x="3603624" y="204268"/>
                    <a:pt x="3629345" y="199767"/>
                    <a:pt x="3680788" y="197838"/>
                  </a:cubicBezTo>
                  <a:cubicBezTo>
                    <a:pt x="3732231" y="195909"/>
                    <a:pt x="3865983" y="197838"/>
                    <a:pt x="3865983" y="197838"/>
                  </a:cubicBezTo>
                  <a:lnTo>
                    <a:pt x="4058895" y="197838"/>
                  </a:lnTo>
                  <a:cubicBezTo>
                    <a:pt x="4038318" y="199767"/>
                    <a:pt x="3812611" y="204911"/>
                    <a:pt x="3742520" y="209412"/>
                  </a:cubicBezTo>
                  <a:cubicBezTo>
                    <a:pt x="3672429" y="213913"/>
                    <a:pt x="3675001" y="220344"/>
                    <a:pt x="3638348" y="224845"/>
                  </a:cubicBezTo>
                  <a:cubicBezTo>
                    <a:pt x="3601695" y="229346"/>
                    <a:pt x="3563113" y="227417"/>
                    <a:pt x="3522601" y="236420"/>
                  </a:cubicBezTo>
                  <a:cubicBezTo>
                    <a:pt x="3482090" y="245423"/>
                    <a:pt x="3395279" y="278861"/>
                    <a:pt x="3395279" y="278861"/>
                  </a:cubicBezTo>
                  <a:cubicBezTo>
                    <a:pt x="3348337" y="294937"/>
                    <a:pt x="3285319" y="315514"/>
                    <a:pt x="3240950" y="332876"/>
                  </a:cubicBezTo>
                  <a:cubicBezTo>
                    <a:pt x="3196581" y="350238"/>
                    <a:pt x="3174075" y="367600"/>
                    <a:pt x="3129062" y="383033"/>
                  </a:cubicBezTo>
                  <a:cubicBezTo>
                    <a:pt x="3084049" y="398466"/>
                    <a:pt x="3024246" y="414541"/>
                    <a:pt x="2970874" y="425473"/>
                  </a:cubicBezTo>
                  <a:cubicBezTo>
                    <a:pt x="2917502" y="436405"/>
                    <a:pt x="2873776" y="443479"/>
                    <a:pt x="2808829" y="448623"/>
                  </a:cubicBezTo>
                  <a:cubicBezTo>
                    <a:pt x="2743882" y="453767"/>
                    <a:pt x="2682793" y="460197"/>
                    <a:pt x="2581193" y="456339"/>
                  </a:cubicBezTo>
                  <a:cubicBezTo>
                    <a:pt x="2479593" y="452481"/>
                    <a:pt x="2199229" y="425473"/>
                    <a:pt x="2199229" y="425473"/>
                  </a:cubicBezTo>
                  <a:lnTo>
                    <a:pt x="1589629" y="371458"/>
                  </a:lnTo>
                  <a:cubicBezTo>
                    <a:pt x="1420510" y="353453"/>
                    <a:pt x="1304763" y="332233"/>
                    <a:pt x="1184515" y="317443"/>
                  </a:cubicBezTo>
                  <a:cubicBezTo>
                    <a:pt x="1064267" y="302653"/>
                    <a:pt x="868140" y="282719"/>
                    <a:pt x="868140" y="282719"/>
                  </a:cubicBezTo>
                  <a:cubicBezTo>
                    <a:pt x="772970" y="271787"/>
                    <a:pt x="687446" y="257640"/>
                    <a:pt x="613497" y="251853"/>
                  </a:cubicBezTo>
                  <a:cubicBezTo>
                    <a:pt x="539548" y="246066"/>
                    <a:pt x="476530" y="248638"/>
                    <a:pt x="424444" y="247995"/>
                  </a:cubicBezTo>
                  <a:cubicBezTo>
                    <a:pt x="372358" y="247352"/>
                    <a:pt x="339563" y="247352"/>
                    <a:pt x="300981" y="247995"/>
                  </a:cubicBezTo>
                  <a:cubicBezTo>
                    <a:pt x="262399" y="248638"/>
                    <a:pt x="229603" y="253139"/>
                    <a:pt x="192950" y="251853"/>
                  </a:cubicBezTo>
                  <a:cubicBezTo>
                    <a:pt x="156297" y="250567"/>
                    <a:pt x="106140" y="246708"/>
                    <a:pt x="81062" y="240278"/>
                  </a:cubicBezTo>
                  <a:cubicBezTo>
                    <a:pt x="55984" y="233848"/>
                    <a:pt x="55983" y="210699"/>
                    <a:pt x="42479" y="213271"/>
                  </a:cubicBezTo>
                  <a:cubicBezTo>
                    <a:pt x="28975" y="215843"/>
                    <a:pt x="-1247" y="240921"/>
                    <a:pt x="39" y="255711"/>
                  </a:cubicBezTo>
                  <a:cubicBezTo>
                    <a:pt x="1325" y="270501"/>
                    <a:pt x="35406" y="284648"/>
                    <a:pt x="50196" y="302010"/>
                  </a:cubicBezTo>
                  <a:cubicBezTo>
                    <a:pt x="64986" y="319372"/>
                    <a:pt x="64986" y="348308"/>
                    <a:pt x="88778" y="359883"/>
                  </a:cubicBezTo>
                  <a:cubicBezTo>
                    <a:pt x="112570" y="371458"/>
                    <a:pt x="192950" y="371458"/>
                    <a:pt x="192950" y="371458"/>
                  </a:cubicBezTo>
                  <a:cubicBezTo>
                    <a:pt x="214170" y="373387"/>
                    <a:pt x="202596" y="365028"/>
                    <a:pt x="216100" y="371458"/>
                  </a:cubicBezTo>
                  <a:cubicBezTo>
                    <a:pt x="229604" y="377888"/>
                    <a:pt x="237963" y="397179"/>
                    <a:pt x="273973" y="410040"/>
                  </a:cubicBezTo>
                  <a:cubicBezTo>
                    <a:pt x="309983" y="422901"/>
                    <a:pt x="378788" y="438977"/>
                    <a:pt x="432160" y="448623"/>
                  </a:cubicBezTo>
                  <a:cubicBezTo>
                    <a:pt x="485532" y="458269"/>
                    <a:pt x="551122" y="464699"/>
                    <a:pt x="594206" y="467914"/>
                  </a:cubicBezTo>
                  <a:cubicBezTo>
                    <a:pt x="637290" y="471129"/>
                    <a:pt x="657224" y="474987"/>
                    <a:pt x="690662" y="467914"/>
                  </a:cubicBezTo>
                  <a:cubicBezTo>
                    <a:pt x="724100" y="460841"/>
                    <a:pt x="751751" y="437691"/>
                    <a:pt x="794834" y="425473"/>
                  </a:cubicBezTo>
                  <a:cubicBezTo>
                    <a:pt x="837918" y="413255"/>
                    <a:pt x="889361" y="397179"/>
                    <a:pt x="949163" y="394607"/>
                  </a:cubicBezTo>
                  <a:cubicBezTo>
                    <a:pt x="1008965" y="392035"/>
                    <a:pt x="1088059" y="402323"/>
                    <a:pt x="1153649" y="410040"/>
                  </a:cubicBezTo>
                  <a:cubicBezTo>
                    <a:pt x="1219239" y="417757"/>
                    <a:pt x="1283543" y="433833"/>
                    <a:pt x="1342702" y="440906"/>
                  </a:cubicBezTo>
                  <a:cubicBezTo>
                    <a:pt x="1401861" y="447979"/>
                    <a:pt x="1508606" y="452481"/>
                    <a:pt x="1508606" y="452481"/>
                  </a:cubicBezTo>
                  <a:cubicBezTo>
                    <a:pt x="1572267" y="457625"/>
                    <a:pt x="1646216" y="467271"/>
                    <a:pt x="1724667" y="471772"/>
                  </a:cubicBezTo>
                  <a:cubicBezTo>
                    <a:pt x="1803118" y="476273"/>
                    <a:pt x="1901503" y="474987"/>
                    <a:pt x="1979310" y="479488"/>
                  </a:cubicBezTo>
                  <a:cubicBezTo>
                    <a:pt x="2057117" y="483989"/>
                    <a:pt x="2119492" y="496208"/>
                    <a:pt x="2191512" y="498780"/>
                  </a:cubicBezTo>
                  <a:cubicBezTo>
                    <a:pt x="2263532" y="501352"/>
                    <a:pt x="2347770" y="494921"/>
                    <a:pt x="2411431" y="494921"/>
                  </a:cubicBezTo>
                  <a:cubicBezTo>
                    <a:pt x="2475092" y="494921"/>
                    <a:pt x="2529750" y="494279"/>
                    <a:pt x="2573477" y="498780"/>
                  </a:cubicBezTo>
                  <a:cubicBezTo>
                    <a:pt x="2617204" y="503281"/>
                    <a:pt x="2673791" y="521929"/>
                    <a:pt x="2673791" y="521929"/>
                  </a:cubicBezTo>
                  <a:cubicBezTo>
                    <a:pt x="2710444" y="530288"/>
                    <a:pt x="2757386" y="545722"/>
                    <a:pt x="2793396" y="548937"/>
                  </a:cubicBezTo>
                  <a:cubicBezTo>
                    <a:pt x="2829406" y="552152"/>
                    <a:pt x="2853842" y="547650"/>
                    <a:pt x="2889852" y="541220"/>
                  </a:cubicBezTo>
                  <a:cubicBezTo>
                    <a:pt x="2925862" y="534790"/>
                    <a:pt x="2964444" y="525787"/>
                    <a:pt x="3009457" y="510354"/>
                  </a:cubicBezTo>
                  <a:cubicBezTo>
                    <a:pt x="3054470" y="494921"/>
                    <a:pt x="3111057" y="474987"/>
                    <a:pt x="3159928" y="448623"/>
                  </a:cubicBezTo>
                  <a:cubicBezTo>
                    <a:pt x="3208799" y="422259"/>
                    <a:pt x="3241594" y="380461"/>
                    <a:pt x="3302682" y="352167"/>
                  </a:cubicBezTo>
                  <a:cubicBezTo>
                    <a:pt x="3363770" y="323873"/>
                    <a:pt x="3449938" y="293651"/>
                    <a:pt x="3526459" y="278861"/>
                  </a:cubicBezTo>
                  <a:cubicBezTo>
                    <a:pt x="3602981" y="264071"/>
                    <a:pt x="3687862" y="264071"/>
                    <a:pt x="3761811" y="263428"/>
                  </a:cubicBezTo>
                  <a:cubicBezTo>
                    <a:pt x="3835760" y="262785"/>
                    <a:pt x="3892991" y="271787"/>
                    <a:pt x="3970155" y="275002"/>
                  </a:cubicBezTo>
                  <a:cubicBezTo>
                    <a:pt x="4047319" y="278217"/>
                    <a:pt x="4147633" y="276932"/>
                    <a:pt x="4224798" y="282719"/>
                  </a:cubicBezTo>
                  <a:cubicBezTo>
                    <a:pt x="4301963" y="288506"/>
                    <a:pt x="4377842" y="302010"/>
                    <a:pt x="4433143" y="309726"/>
                  </a:cubicBezTo>
                  <a:cubicBezTo>
                    <a:pt x="4488444" y="317442"/>
                    <a:pt x="4556606" y="329018"/>
                    <a:pt x="4556606" y="329018"/>
                  </a:cubicBezTo>
                  <a:cubicBezTo>
                    <a:pt x="4577826" y="331590"/>
                    <a:pt x="4568180" y="334162"/>
                    <a:pt x="4560464" y="325159"/>
                  </a:cubicBezTo>
                  <a:cubicBezTo>
                    <a:pt x="4552748" y="316156"/>
                    <a:pt x="4518023" y="291078"/>
                    <a:pt x="4510307" y="275002"/>
                  </a:cubicBezTo>
                  <a:cubicBezTo>
                    <a:pt x="4502591" y="258926"/>
                    <a:pt x="4501305" y="244780"/>
                    <a:pt x="4514166" y="228704"/>
                  </a:cubicBezTo>
                  <a:cubicBezTo>
                    <a:pt x="4527027" y="212628"/>
                    <a:pt x="4563680" y="188836"/>
                    <a:pt x="4587472" y="178547"/>
                  </a:cubicBezTo>
                  <a:cubicBezTo>
                    <a:pt x="4611264" y="168258"/>
                    <a:pt x="4637629" y="169544"/>
                    <a:pt x="4656920" y="166972"/>
                  </a:cubicBezTo>
                  <a:cubicBezTo>
                    <a:pt x="4676211" y="164400"/>
                    <a:pt x="4718652" y="168901"/>
                    <a:pt x="4703219" y="163114"/>
                  </a:cubicBezTo>
                  <a:cubicBezTo>
                    <a:pt x="4687786" y="157327"/>
                    <a:pt x="4612550" y="137392"/>
                    <a:pt x="4564322" y="132248"/>
                  </a:cubicBezTo>
                  <a:cubicBezTo>
                    <a:pt x="4516094" y="127104"/>
                    <a:pt x="4413852" y="132248"/>
                    <a:pt x="4413852" y="132248"/>
                  </a:cubicBezTo>
                  <a:cubicBezTo>
                    <a:pt x="4348262" y="132891"/>
                    <a:pt x="4247948" y="132891"/>
                    <a:pt x="4170783" y="136106"/>
                  </a:cubicBezTo>
                  <a:cubicBezTo>
                    <a:pt x="4093618" y="139321"/>
                    <a:pt x="4052464" y="148967"/>
                    <a:pt x="3950864" y="151539"/>
                  </a:cubicBezTo>
                  <a:cubicBezTo>
                    <a:pt x="3849264" y="154111"/>
                    <a:pt x="3651851" y="155397"/>
                    <a:pt x="3561183" y="151539"/>
                  </a:cubicBezTo>
                  <a:cubicBezTo>
                    <a:pt x="3470515" y="147681"/>
                    <a:pt x="3455082" y="126461"/>
                    <a:pt x="3406854" y="128390"/>
                  </a:cubicBezTo>
                  <a:cubicBezTo>
                    <a:pt x="3358626" y="130319"/>
                    <a:pt x="3327760" y="145752"/>
                    <a:pt x="3271816" y="163114"/>
                  </a:cubicBezTo>
                  <a:cubicBezTo>
                    <a:pt x="3215872" y="180476"/>
                    <a:pt x="3144494" y="212628"/>
                    <a:pt x="3071188" y="232562"/>
                  </a:cubicBezTo>
                  <a:cubicBezTo>
                    <a:pt x="2997882" y="252496"/>
                    <a:pt x="2914287" y="269858"/>
                    <a:pt x="2831978" y="282719"/>
                  </a:cubicBezTo>
                  <a:cubicBezTo>
                    <a:pt x="2749669" y="295580"/>
                    <a:pt x="2669289" y="305225"/>
                    <a:pt x="2577335" y="309726"/>
                  </a:cubicBezTo>
                  <a:cubicBezTo>
                    <a:pt x="2485381" y="314227"/>
                    <a:pt x="2280252" y="309726"/>
                    <a:pt x="2280252" y="309726"/>
                  </a:cubicBezTo>
                  <a:cubicBezTo>
                    <a:pt x="2175437" y="310369"/>
                    <a:pt x="2047472" y="315514"/>
                    <a:pt x="1948444" y="313585"/>
                  </a:cubicBezTo>
                  <a:cubicBezTo>
                    <a:pt x="1849416" y="311656"/>
                    <a:pt x="1772252" y="305868"/>
                    <a:pt x="1686085" y="298152"/>
                  </a:cubicBezTo>
                  <a:cubicBezTo>
                    <a:pt x="1599918" y="290436"/>
                    <a:pt x="1525968" y="284648"/>
                    <a:pt x="1431441" y="267286"/>
                  </a:cubicBezTo>
                  <a:cubicBezTo>
                    <a:pt x="1336914" y="249924"/>
                    <a:pt x="1206378" y="222917"/>
                    <a:pt x="1118925" y="193980"/>
                  </a:cubicBezTo>
                  <a:cubicBezTo>
                    <a:pt x="1031472" y="165043"/>
                    <a:pt x="960094" y="116816"/>
                    <a:pt x="906722" y="93666"/>
                  </a:cubicBezTo>
                  <a:cubicBezTo>
                    <a:pt x="853350" y="70517"/>
                    <a:pt x="832130" y="62156"/>
                    <a:pt x="798692" y="55083"/>
                  </a:cubicBezTo>
                  <a:cubicBezTo>
                    <a:pt x="765254" y="48010"/>
                    <a:pt x="730530" y="49296"/>
                    <a:pt x="706095" y="51225"/>
                  </a:cubicBezTo>
                  <a:cubicBezTo>
                    <a:pt x="681660" y="53154"/>
                    <a:pt x="684874" y="69873"/>
                    <a:pt x="652079" y="66658"/>
                  </a:cubicBezTo>
                  <a:cubicBezTo>
                    <a:pt x="619284" y="63443"/>
                    <a:pt x="509325" y="31934"/>
                    <a:pt x="509325" y="31934"/>
                  </a:cubicBezTo>
                  <a:cubicBezTo>
                    <a:pt x="466884" y="21645"/>
                    <a:pt x="436018" y="9427"/>
                    <a:pt x="397436" y="4926"/>
                  </a:cubicBezTo>
                  <a:cubicBezTo>
                    <a:pt x="358854" y="425"/>
                    <a:pt x="317699" y="-3434"/>
                    <a:pt x="277831" y="4926"/>
                  </a:cubicBezTo>
                  <a:cubicBezTo>
                    <a:pt x="237963" y="13285"/>
                    <a:pt x="198737" y="41579"/>
                    <a:pt x="158226" y="55083"/>
                  </a:cubicBezTo>
                  <a:cubicBezTo>
                    <a:pt x="117715" y="68587"/>
                    <a:pt x="43766" y="60870"/>
                    <a:pt x="27047" y="70516"/>
                  </a:cubicBezTo>
                  <a:close/>
                </a:path>
              </a:pathLst>
            </a:custGeom>
            <a:solidFill>
              <a:srgbClr val="C00000">
                <a:alpha val="78000"/>
              </a:srgb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12046813-8FCD-6842-88B4-F2F464854906}"/>
                </a:ext>
              </a:extLst>
            </p:cNvPr>
            <p:cNvSpPr/>
            <p:nvPr/>
          </p:nvSpPr>
          <p:spPr>
            <a:xfrm>
              <a:off x="6341829" y="3360917"/>
              <a:ext cx="231208" cy="34548"/>
            </a:xfrm>
            <a:custGeom>
              <a:avLst/>
              <a:gdLst>
                <a:gd name="connsiteX0" fmla="*/ 0 w 1031875"/>
                <a:gd name="connsiteY0" fmla="*/ 0 h 101600"/>
                <a:gd name="connsiteX1" fmla="*/ 136525 w 1031875"/>
                <a:gd name="connsiteY1" fmla="*/ 15875 h 101600"/>
                <a:gd name="connsiteX2" fmla="*/ 231775 w 1031875"/>
                <a:gd name="connsiteY2" fmla="*/ 28575 h 101600"/>
                <a:gd name="connsiteX3" fmla="*/ 384175 w 1031875"/>
                <a:gd name="connsiteY3" fmla="*/ 41275 h 101600"/>
                <a:gd name="connsiteX4" fmla="*/ 536575 w 1031875"/>
                <a:gd name="connsiteY4" fmla="*/ 53975 h 101600"/>
                <a:gd name="connsiteX5" fmla="*/ 701675 w 1031875"/>
                <a:gd name="connsiteY5" fmla="*/ 63500 h 101600"/>
                <a:gd name="connsiteX6" fmla="*/ 819150 w 1031875"/>
                <a:gd name="connsiteY6" fmla="*/ 63500 h 101600"/>
                <a:gd name="connsiteX7" fmla="*/ 936625 w 1031875"/>
                <a:gd name="connsiteY7" fmla="*/ 73025 h 101600"/>
                <a:gd name="connsiteX8" fmla="*/ 968375 w 1031875"/>
                <a:gd name="connsiteY8" fmla="*/ 66675 h 101600"/>
                <a:gd name="connsiteX9" fmla="*/ 968375 w 1031875"/>
                <a:gd name="connsiteY9" fmla="*/ 28575 h 101600"/>
                <a:gd name="connsiteX10" fmla="*/ 974725 w 1031875"/>
                <a:gd name="connsiteY10" fmla="*/ 53975 h 101600"/>
                <a:gd name="connsiteX11" fmla="*/ 987425 w 1031875"/>
                <a:gd name="connsiteY11" fmla="*/ 57150 h 101600"/>
                <a:gd name="connsiteX12" fmla="*/ 1000125 w 1031875"/>
                <a:gd name="connsiteY12" fmla="*/ 57150 h 101600"/>
                <a:gd name="connsiteX13" fmla="*/ 1006475 w 1031875"/>
                <a:gd name="connsiteY13" fmla="*/ 57150 h 101600"/>
                <a:gd name="connsiteX14" fmla="*/ 1025525 w 1031875"/>
                <a:gd name="connsiteY14" fmla="*/ 57150 h 101600"/>
                <a:gd name="connsiteX15" fmla="*/ 1031875 w 1031875"/>
                <a:gd name="connsiteY15" fmla="*/ 57150 h 101600"/>
                <a:gd name="connsiteX16" fmla="*/ 1003300 w 1031875"/>
                <a:gd name="connsiteY16" fmla="*/ 57150 h 101600"/>
                <a:gd name="connsiteX17" fmla="*/ 974725 w 1031875"/>
                <a:gd name="connsiteY17" fmla="*/ 69850 h 101600"/>
                <a:gd name="connsiteX18" fmla="*/ 968375 w 1031875"/>
                <a:gd name="connsiteY18" fmla="*/ 85725 h 101600"/>
                <a:gd name="connsiteX19" fmla="*/ 968375 w 1031875"/>
                <a:gd name="connsiteY19" fmla="*/ 101600 h 101600"/>
                <a:gd name="connsiteX20" fmla="*/ 965200 w 1031875"/>
                <a:gd name="connsiteY20" fmla="*/ 82550 h 101600"/>
                <a:gd name="connsiteX21" fmla="*/ 965200 w 1031875"/>
                <a:gd name="connsiteY21" fmla="*/ 6985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1875" h="101600">
                  <a:moveTo>
                    <a:pt x="0" y="0"/>
                  </a:moveTo>
                  <a:lnTo>
                    <a:pt x="136525" y="15875"/>
                  </a:lnTo>
                  <a:cubicBezTo>
                    <a:pt x="175154" y="20637"/>
                    <a:pt x="190500" y="24342"/>
                    <a:pt x="231775" y="28575"/>
                  </a:cubicBezTo>
                  <a:cubicBezTo>
                    <a:pt x="273050" y="32808"/>
                    <a:pt x="384175" y="41275"/>
                    <a:pt x="384175" y="41275"/>
                  </a:cubicBezTo>
                  <a:lnTo>
                    <a:pt x="536575" y="53975"/>
                  </a:lnTo>
                  <a:cubicBezTo>
                    <a:pt x="589492" y="57679"/>
                    <a:pt x="654579" y="61913"/>
                    <a:pt x="701675" y="63500"/>
                  </a:cubicBezTo>
                  <a:cubicBezTo>
                    <a:pt x="748771" y="65087"/>
                    <a:pt x="779992" y="61913"/>
                    <a:pt x="819150" y="63500"/>
                  </a:cubicBezTo>
                  <a:cubicBezTo>
                    <a:pt x="858308" y="65087"/>
                    <a:pt x="911754" y="72496"/>
                    <a:pt x="936625" y="73025"/>
                  </a:cubicBezTo>
                  <a:cubicBezTo>
                    <a:pt x="961496" y="73554"/>
                    <a:pt x="963083" y="74083"/>
                    <a:pt x="968375" y="66675"/>
                  </a:cubicBezTo>
                  <a:cubicBezTo>
                    <a:pt x="973667" y="59267"/>
                    <a:pt x="967317" y="30692"/>
                    <a:pt x="968375" y="28575"/>
                  </a:cubicBezTo>
                  <a:cubicBezTo>
                    <a:pt x="969433" y="26458"/>
                    <a:pt x="974725" y="53975"/>
                    <a:pt x="974725" y="53975"/>
                  </a:cubicBezTo>
                  <a:cubicBezTo>
                    <a:pt x="977900" y="58737"/>
                    <a:pt x="987425" y="57150"/>
                    <a:pt x="987425" y="57150"/>
                  </a:cubicBezTo>
                  <a:cubicBezTo>
                    <a:pt x="991658" y="57679"/>
                    <a:pt x="1000125" y="57150"/>
                    <a:pt x="1000125" y="57150"/>
                  </a:cubicBezTo>
                  <a:lnTo>
                    <a:pt x="1006475" y="57150"/>
                  </a:lnTo>
                  <a:lnTo>
                    <a:pt x="1025525" y="57150"/>
                  </a:lnTo>
                  <a:lnTo>
                    <a:pt x="1031875" y="57150"/>
                  </a:lnTo>
                  <a:cubicBezTo>
                    <a:pt x="1028171" y="57150"/>
                    <a:pt x="1012825" y="55033"/>
                    <a:pt x="1003300" y="57150"/>
                  </a:cubicBezTo>
                  <a:cubicBezTo>
                    <a:pt x="993775" y="59267"/>
                    <a:pt x="974725" y="69850"/>
                    <a:pt x="974725" y="69850"/>
                  </a:cubicBezTo>
                  <a:cubicBezTo>
                    <a:pt x="968904" y="74612"/>
                    <a:pt x="968375" y="85725"/>
                    <a:pt x="968375" y="85725"/>
                  </a:cubicBezTo>
                  <a:cubicBezTo>
                    <a:pt x="967317" y="91016"/>
                    <a:pt x="968375" y="101600"/>
                    <a:pt x="968375" y="101600"/>
                  </a:cubicBezTo>
                  <a:cubicBezTo>
                    <a:pt x="967846" y="101071"/>
                    <a:pt x="965200" y="82550"/>
                    <a:pt x="965200" y="82550"/>
                  </a:cubicBezTo>
                  <a:cubicBezTo>
                    <a:pt x="964671" y="77258"/>
                    <a:pt x="964935" y="73554"/>
                    <a:pt x="965200" y="6985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9993D1F1-2B0F-E643-9057-6B180D4F0CB9}"/>
              </a:ext>
            </a:extLst>
          </p:cNvPr>
          <p:cNvSpPr txBox="1"/>
          <p:nvPr/>
        </p:nvSpPr>
        <p:spPr>
          <a:xfrm>
            <a:off x="656912" y="1770185"/>
            <a:ext cx="14446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latin typeface="+mj-lt"/>
              </a:rPr>
              <a:t>Caenorhabditis</a:t>
            </a:r>
            <a:r>
              <a:rPr lang="fr-FR" sz="1000" i="1" dirty="0">
                <a:latin typeface="+mj-lt"/>
              </a:rPr>
              <a:t> elegans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CD43428-4157-464F-8C47-D954C375003A}"/>
              </a:ext>
            </a:extLst>
          </p:cNvPr>
          <p:cNvSpPr txBox="1"/>
          <p:nvPr/>
        </p:nvSpPr>
        <p:spPr>
          <a:xfrm>
            <a:off x="631365" y="4704424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Micro-Analyse Chimique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E33D3E-7B15-EC43-A697-0C526B0A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740" y="1552037"/>
            <a:ext cx="5087169" cy="14480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8023D-18C2-734F-852B-FF525AF93A60}"/>
              </a:ext>
            </a:extLst>
          </p:cNvPr>
          <p:cNvSpPr/>
          <p:nvPr/>
        </p:nvSpPr>
        <p:spPr>
          <a:xfrm>
            <a:off x="3779740" y="3009056"/>
            <a:ext cx="4849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Helvetica" pitchFamily="2" charset="0"/>
              </a:rPr>
              <a:t>Modélisation Monte Carlo, micro-irradiation sélective et suivi en temps réel des conséquences biologiques radio-induites à l’échelle de l’organisme. </a:t>
            </a:r>
            <a:r>
              <a:rPr lang="fr-FR" sz="1400" b="1" dirty="0">
                <a:effectLst/>
                <a:latin typeface="Helvetica" pitchFamily="2" charset="0"/>
              </a:rPr>
              <a:t>Groupe  </a:t>
            </a:r>
            <a:r>
              <a:rPr lang="fr-FR" sz="1400" b="1" dirty="0" err="1">
                <a:effectLst/>
                <a:latin typeface="Helvetica" pitchFamily="2" charset="0"/>
              </a:rPr>
              <a:t>IriBio</a:t>
            </a:r>
            <a:r>
              <a:rPr lang="fr-FR" sz="1400" b="1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9CEDB7-FF21-324B-BF4B-EF0817207C1A}"/>
              </a:ext>
            </a:extLst>
          </p:cNvPr>
          <p:cNvSpPr/>
          <p:nvPr/>
        </p:nvSpPr>
        <p:spPr>
          <a:xfrm>
            <a:off x="796258" y="4966034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Groupe  </a:t>
            </a:r>
            <a:r>
              <a:rPr lang="fr-FR" dirty="0" err="1">
                <a:effectLst/>
                <a:latin typeface="Helvetica" pitchFamily="2" charset="0"/>
              </a:rPr>
              <a:t>IriBio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0F1B5D-3444-B84C-8EE2-5DA66218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629" y="4137683"/>
            <a:ext cx="4141755" cy="16567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6A8597-882F-174C-9758-3BA7AB130ADF}"/>
              </a:ext>
            </a:extLst>
          </p:cNvPr>
          <p:cNvSpPr txBox="1"/>
          <p:nvPr/>
        </p:nvSpPr>
        <p:spPr>
          <a:xfrm>
            <a:off x="4666079" y="5815016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Analyse PIXE de sédiments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D806D188-E8B9-B848-9F11-2C8ACEA5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3509" y="1846076"/>
            <a:ext cx="1241171" cy="105514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2DF9424A-65C6-0F43-9BAD-2471A214BFFC}"/>
              </a:ext>
            </a:extLst>
          </p:cNvPr>
          <p:cNvSpPr txBox="1"/>
          <p:nvPr/>
        </p:nvSpPr>
        <p:spPr>
          <a:xfrm>
            <a:off x="9030166" y="2938668"/>
            <a:ext cx="3190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Développement détecteurs diamant</a:t>
            </a:r>
          </a:p>
          <a:p>
            <a:r>
              <a:rPr lang="fr-FR" sz="1600" dirty="0"/>
              <a:t>LP2i – CEA List - LPSC</a:t>
            </a: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163C9827-0838-E34F-919C-497E56AF3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401" y="4137683"/>
            <a:ext cx="1876825" cy="1411256"/>
          </a:xfrm>
          <a:prstGeom prst="rect">
            <a:avLst/>
          </a:prstGeom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A2D9462A-2F46-794D-B7C0-F4058D18B6C7}"/>
              </a:ext>
            </a:extLst>
          </p:cNvPr>
          <p:cNvSpPr txBox="1"/>
          <p:nvPr/>
        </p:nvSpPr>
        <p:spPr>
          <a:xfrm>
            <a:off x="9150639" y="5565979"/>
            <a:ext cx="2526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Identification millésimes </a:t>
            </a:r>
          </a:p>
          <a:p>
            <a:r>
              <a:rPr lang="fr-FR" dirty="0"/>
              <a:t>de Bordeaux</a:t>
            </a:r>
          </a:p>
        </p:txBody>
      </p:sp>
    </p:spTree>
    <p:extLst>
      <p:ext uri="{BB962C8B-B14F-4D97-AF65-F5344CB8AC3E}">
        <p14:creationId xmlns:p14="http://schemas.microsoft.com/office/powerpoint/2010/main" val="1799650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40F00E-A4B9-DC44-99B8-8E850B965238}"/>
              </a:ext>
            </a:extLst>
          </p:cNvPr>
          <p:cNvSpPr/>
          <p:nvPr/>
        </p:nvSpPr>
        <p:spPr>
          <a:xfrm>
            <a:off x="795093" y="5261593"/>
            <a:ext cx="543425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Sensibilités en U et Th de 0.01 Bq/kg à Bordeaux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Sensibilités en U et TH de 0.001 Bq/kg à Modane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Sensibilité émanation radon : &lt; 12 - 400 atomes/jour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3FCC17-9DFE-9349-B691-DBBE78AA3A2E}"/>
              </a:ext>
            </a:extLst>
          </p:cNvPr>
          <p:cNvSpPr txBox="1"/>
          <p:nvPr/>
        </p:nvSpPr>
        <p:spPr>
          <a:xfrm>
            <a:off x="795093" y="2186636"/>
            <a:ext cx="6570517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 de détecteurs Germanium pour spectroscopie gamma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puit 300 cc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cc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150 cc pour PRISNA-Prestation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HPGE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150 cc CRP2A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 x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 LSM (Modane) 400 cc type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co-axiaux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Dispositif de mesure d ’émanation de radon grand 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Métrologie et cartographie 3D du 238U et 232Th par ablation laser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couplée à un ICPM haute résolution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: achat d’un détecteur alpha et beta (projet Région- IN2P3 INTENSE)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1B1F5D-4A47-B641-B1F2-D804BF533724}"/>
              </a:ext>
            </a:extLst>
          </p:cNvPr>
          <p:cNvSpPr txBox="1"/>
          <p:nvPr/>
        </p:nvSpPr>
        <p:spPr>
          <a:xfrm>
            <a:off x="8143250" y="4199763"/>
            <a:ext cx="26661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Physique des particules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Astroparticules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Archéologie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Géoscience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Environnement,….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509C55-869E-884E-AC65-EFCE8ABF0A2A}"/>
              </a:ext>
            </a:extLst>
          </p:cNvPr>
          <p:cNvSpPr/>
          <p:nvPr/>
        </p:nvSpPr>
        <p:spPr>
          <a:xfrm>
            <a:off x="636669" y="1631184"/>
            <a:ext cx="668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Une plateforme de métrologie des radio-isotopes en ultra-trace 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C3065F-CB19-5C4A-8CBD-97B25CCA31C1}"/>
              </a:ext>
            </a:extLst>
          </p:cNvPr>
          <p:cNvSpPr txBox="1"/>
          <p:nvPr/>
        </p:nvSpPr>
        <p:spPr>
          <a:xfrm>
            <a:off x="678265" y="6344670"/>
            <a:ext cx="314490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Coûts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auditables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CNRS en cours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3E38F-98A1-F946-BB26-D87D8359B8E0}"/>
              </a:ext>
            </a:extLst>
          </p:cNvPr>
          <p:cNvSpPr txBox="1"/>
          <p:nvPr/>
        </p:nvSpPr>
        <p:spPr>
          <a:xfrm>
            <a:off x="6687402" y="112248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PRISNA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0323890-1FCD-194B-82B7-81773C3F9A1A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CD9BE72-47D4-8041-ADD0-6C00D7CCFA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472" y="1929713"/>
            <a:ext cx="3074305" cy="20795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88A8D8-2014-F749-A79F-B90760EDB311}"/>
              </a:ext>
            </a:extLst>
          </p:cNvPr>
          <p:cNvSpPr txBox="1"/>
          <p:nvPr/>
        </p:nvSpPr>
        <p:spPr>
          <a:xfrm>
            <a:off x="4090712" y="884472"/>
            <a:ext cx="783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DB9D0"/>
                </a:solidFill>
              </a:rPr>
              <a:t>Plateforme Régionale Interdisciplinaire de Spectrométrie Nucléaire en Aquitaine</a:t>
            </a:r>
          </a:p>
        </p:txBody>
      </p:sp>
    </p:spTree>
    <p:extLst>
      <p:ext uri="{BB962C8B-B14F-4D97-AF65-F5344CB8AC3E}">
        <p14:creationId xmlns:p14="http://schemas.microsoft.com/office/powerpoint/2010/main" val="707228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373E38F-98A1-F946-BB26-D87D8359B8E0}"/>
              </a:ext>
            </a:extLst>
          </p:cNvPr>
          <p:cNvSpPr txBox="1"/>
          <p:nvPr/>
        </p:nvSpPr>
        <p:spPr>
          <a:xfrm>
            <a:off x="6687402" y="112248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PRISNA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0323890-1FCD-194B-82B7-81773C3F9A1A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688A8D8-2014-F749-A79F-B90760EDB311}"/>
              </a:ext>
            </a:extLst>
          </p:cNvPr>
          <p:cNvSpPr txBox="1"/>
          <p:nvPr/>
        </p:nvSpPr>
        <p:spPr>
          <a:xfrm>
            <a:off x="4090712" y="884472"/>
            <a:ext cx="783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B9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Plateforme Régionale Interdisciplinaire de Spectrométrie Nucléaire en Aquitaine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DD1BBF-13D5-AF42-A413-E425510E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47" y="1263762"/>
            <a:ext cx="3105968" cy="23303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BFF7C02-10BE-A647-BC21-4424E6D0CDE4}"/>
              </a:ext>
            </a:extLst>
          </p:cNvPr>
          <p:cNvSpPr txBox="1"/>
          <p:nvPr/>
        </p:nvSpPr>
        <p:spPr>
          <a:xfrm>
            <a:off x="6274542" y="3622457"/>
            <a:ext cx="594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 matériaux </a:t>
            </a:r>
            <a:r>
              <a:rPr lang="fr-FR" dirty="0" err="1"/>
              <a:t>SuperNEMO</a:t>
            </a:r>
            <a:r>
              <a:rPr lang="fr-FR" dirty="0"/>
              <a:t> &lt; 10</a:t>
            </a:r>
            <a:r>
              <a:rPr lang="fr-FR" baseline="30000" dirty="0"/>
              <a:t>7</a:t>
            </a:r>
            <a:r>
              <a:rPr lang="fr-FR" dirty="0"/>
              <a:t> radioactivité naturelle</a:t>
            </a:r>
          </a:p>
        </p:txBody>
      </p:sp>
      <p:pic>
        <p:nvPicPr>
          <p:cNvPr id="18" name="Picture 8" descr="boutc">
            <a:extLst>
              <a:ext uri="{FF2B5EF4-FFF2-40B4-BE49-F238E27FC236}">
                <a16:creationId xmlns:a16="http://schemas.microsoft.com/office/drawing/2014/main" id="{6C032355-C445-AF44-A41F-59ABB718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70" y="4363904"/>
            <a:ext cx="3109327" cy="165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443660A8-3D03-1546-89A0-A0BDAAA8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39" y="4461951"/>
            <a:ext cx="1322811" cy="12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E4E3FF-2D76-4D4F-8A86-1106B0928A0D}"/>
              </a:ext>
            </a:extLst>
          </p:cNvPr>
          <p:cNvSpPr txBox="1"/>
          <p:nvPr/>
        </p:nvSpPr>
        <p:spPr>
          <a:xfrm>
            <a:off x="7415326" y="5832319"/>
            <a:ext cx="298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Contrôle millésimes Bordeaux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F18D58-B934-6E4B-86D2-980ED1780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60"/>
          <a:stretch/>
        </p:blipFill>
        <p:spPr>
          <a:xfrm>
            <a:off x="669255" y="1381669"/>
            <a:ext cx="4226595" cy="2850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3B2D3C-6168-FA4F-B886-1ACEDF93E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048" y="4461951"/>
            <a:ext cx="2375674" cy="220713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9407501-2F10-4942-A688-AFDF408C07C9}"/>
              </a:ext>
            </a:extLst>
          </p:cNvPr>
          <p:cNvSpPr txBox="1"/>
          <p:nvPr/>
        </p:nvSpPr>
        <p:spPr>
          <a:xfrm>
            <a:off x="3890809" y="5159872"/>
            <a:ext cx="196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 émanation</a:t>
            </a:r>
          </a:p>
          <a:p>
            <a:r>
              <a:rPr lang="fr-FR" dirty="0"/>
              <a:t>radon PMT JUNO</a:t>
            </a:r>
          </a:p>
        </p:txBody>
      </p:sp>
    </p:spTree>
    <p:extLst>
      <p:ext uri="{BB962C8B-B14F-4D97-AF65-F5344CB8AC3E}">
        <p14:creationId xmlns:p14="http://schemas.microsoft.com/office/powerpoint/2010/main" val="7591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40F00E-A4B9-DC44-99B8-8E850B965238}"/>
              </a:ext>
            </a:extLst>
          </p:cNvPr>
          <p:cNvSpPr/>
          <p:nvPr/>
        </p:nvSpPr>
        <p:spPr>
          <a:xfrm>
            <a:off x="655301" y="4648482"/>
            <a:ext cx="63082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Sensibilité en Kr et Xe de l’ordre du millier d’atomes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Spectrométrie de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thermodésorption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 chauffage laser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3FCC17-9DFE-9349-B691-DBBE78AA3A2E}"/>
              </a:ext>
            </a:extLst>
          </p:cNvPr>
          <p:cNvSpPr txBox="1"/>
          <p:nvPr/>
        </p:nvSpPr>
        <p:spPr>
          <a:xfrm>
            <a:off x="655301" y="2544251"/>
            <a:ext cx="725685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Ligne Laser Pour l’Analyse Optimisée des matériaux Nucléaires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Spectromètre dédié à l’enrichissement isotopique des radio-kryptons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autres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specpromètres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Déménagement vers CREATIF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Upgrade de l’installation en cours (projet région-IN2P3 INTENSE)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1B1F5D-4A47-B641-B1F2-D804BF533724}"/>
              </a:ext>
            </a:extLst>
          </p:cNvPr>
          <p:cNvSpPr txBox="1"/>
          <p:nvPr/>
        </p:nvSpPr>
        <p:spPr>
          <a:xfrm>
            <a:off x="8282293" y="4440664"/>
            <a:ext cx="280615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Etude du système solaire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Géosciences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Matériaux du nucléaire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Prolifération nucléaire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Paléo-hydrologie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,…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35C282FD-29F8-454A-904C-1C8D14CF6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122" y="1934599"/>
            <a:ext cx="4371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Une plateforme de mesure des gaz rares 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E75758-D981-7D45-B3CE-4DF19F50F23F}"/>
              </a:ext>
            </a:extLst>
          </p:cNvPr>
          <p:cNvSpPr txBox="1"/>
          <p:nvPr/>
        </p:nvSpPr>
        <p:spPr>
          <a:xfrm>
            <a:off x="6687402" y="112248"/>
            <a:ext cx="1744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PIAGARA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ED738B6-FE26-9441-A595-9BB3BECEA023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9104138-6532-F149-9D4B-3103922CEB91}"/>
              </a:ext>
            </a:extLst>
          </p:cNvPr>
          <p:cNvSpPr txBox="1"/>
          <p:nvPr/>
        </p:nvSpPr>
        <p:spPr>
          <a:xfrm>
            <a:off x="4683616" y="842373"/>
            <a:ext cx="650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DB9D0"/>
                </a:solidFill>
              </a:rPr>
              <a:t>Plateforme Interdisciplinaire d’Analyse des Gaz Rares en Aquitaine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845539D-2289-4C4E-BCBB-F114A29C76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794" y="1909079"/>
            <a:ext cx="3398267" cy="21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81E75758-D981-7D45-B3CE-4DF19F50F23F}"/>
              </a:ext>
            </a:extLst>
          </p:cNvPr>
          <p:cNvSpPr txBox="1"/>
          <p:nvPr/>
        </p:nvSpPr>
        <p:spPr>
          <a:xfrm>
            <a:off x="6687402" y="112248"/>
            <a:ext cx="1744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PIAGARA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ED738B6-FE26-9441-A595-9BB3BECEA023}"/>
              </a:ext>
            </a:extLst>
          </p:cNvPr>
          <p:cNvCxnSpPr>
            <a:cxnSpLocks/>
          </p:cNvCxnSpPr>
          <p:nvPr/>
        </p:nvCxnSpPr>
        <p:spPr bwMode="auto">
          <a:xfrm>
            <a:off x="4278539" y="72912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9104138-6532-F149-9D4B-3103922CEB91}"/>
              </a:ext>
            </a:extLst>
          </p:cNvPr>
          <p:cNvSpPr txBox="1"/>
          <p:nvPr/>
        </p:nvSpPr>
        <p:spPr>
          <a:xfrm>
            <a:off x="4683616" y="842373"/>
            <a:ext cx="650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B9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Plateforme Interdisciplinaire d’Analyse des Gaz Rares en Aquitaine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38BE2E-C325-8447-933D-8C1747A9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43" y="2228315"/>
            <a:ext cx="3230049" cy="2958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E50A5C-20D8-4840-BA01-6ABD6231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900" y="2228316"/>
            <a:ext cx="3298153" cy="28877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4A77D7-C8BC-C94B-B868-31ED360C0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61" y="2040295"/>
            <a:ext cx="4305984" cy="31463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D38BA9-94AE-2944-8457-BB52DF74234D}"/>
              </a:ext>
            </a:extLst>
          </p:cNvPr>
          <p:cNvSpPr txBox="1"/>
          <p:nvPr/>
        </p:nvSpPr>
        <p:spPr>
          <a:xfrm>
            <a:off x="311443" y="5186678"/>
            <a:ext cx="2699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Diffusion He dans Carbure de Bore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66CE60-4C8D-FC4B-A082-E2D3C3E6855A}"/>
              </a:ext>
            </a:extLst>
          </p:cNvPr>
          <p:cNvSpPr txBox="1"/>
          <p:nvPr/>
        </p:nvSpPr>
        <p:spPr>
          <a:xfrm>
            <a:off x="3796804" y="5196445"/>
            <a:ext cx="3506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Mesure des paléo-températures en Aquitaine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404E61-AF47-B54F-BB49-BFAB5DD0712E}"/>
              </a:ext>
            </a:extLst>
          </p:cNvPr>
          <p:cNvSpPr txBox="1"/>
          <p:nvPr/>
        </p:nvSpPr>
        <p:spPr>
          <a:xfrm>
            <a:off x="7883720" y="5155900"/>
            <a:ext cx="370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Enigme du </a:t>
            </a:r>
            <a:r>
              <a:rPr lang="fr-FR" dirty="0" err="1"/>
              <a:t>Xenon</a:t>
            </a:r>
            <a:r>
              <a:rPr lang="fr-FR" dirty="0"/>
              <a:t> manquant sur terre</a:t>
            </a:r>
          </a:p>
        </p:txBody>
      </p:sp>
    </p:spTree>
    <p:extLst>
      <p:ext uri="{BB962C8B-B14F-4D97-AF65-F5344CB8AC3E}">
        <p14:creationId xmlns:p14="http://schemas.microsoft.com/office/powerpoint/2010/main" val="217597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263EFC-944D-A247-8B32-03F5BF792A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929" y="943291"/>
            <a:ext cx="3944271" cy="30877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E149CD-C80B-F940-80D4-AD5AA17BA108}"/>
              </a:ext>
            </a:extLst>
          </p:cNvPr>
          <p:cNvSpPr txBox="1"/>
          <p:nvPr/>
        </p:nvSpPr>
        <p:spPr>
          <a:xfrm>
            <a:off x="2126429" y="4292222"/>
            <a:ext cx="7826694" cy="203132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Créé en 1967. Locaux de l’Université de Bordeaux.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11 bâtiments sur 12 hectares </a:t>
            </a:r>
            <a:r>
              <a:rPr lang="fr-FR" dirty="0">
                <a:sym typeface="Wingdings" pitchFamily="2" charset="2"/>
              </a:rPr>
              <a:t> dispersion géographie des groupes et services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ym typeface="Wingdings" pitchFamily="2" charset="2"/>
              </a:rPr>
              <a:t>Bâtiments vétustes (dernière rénovation d’ampleur début des années 1990)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ym typeface="Wingdings" pitchFamily="2" charset="2"/>
              </a:rPr>
              <a:t>Nouveau Bâtiment CREATIF (livraison en cours)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07AC63-84D1-D84E-9D94-718795B560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76" y="961538"/>
            <a:ext cx="4485654" cy="299491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758A602-3EDF-624F-A947-063543A74108}"/>
              </a:ext>
            </a:extLst>
          </p:cNvPr>
          <p:cNvSpPr txBox="1"/>
          <p:nvPr/>
        </p:nvSpPr>
        <p:spPr>
          <a:xfrm>
            <a:off x="6788364" y="2592198"/>
            <a:ext cx="646331" cy="246221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32FF2E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/>
              <a:t>Solarium</a:t>
            </a:r>
            <a:endParaRPr lang="fr-FR" sz="11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2186EA-A609-6443-A43D-2F1BBF40963B}"/>
              </a:ext>
            </a:extLst>
          </p:cNvPr>
          <p:cNvSpPr txBox="1"/>
          <p:nvPr/>
        </p:nvSpPr>
        <p:spPr>
          <a:xfrm>
            <a:off x="4200124" y="51936"/>
            <a:ext cx="4193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site du Haut Vigneau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BDF1885-3A78-3746-B211-18B4B4F8DEE0}"/>
              </a:ext>
            </a:extLst>
          </p:cNvPr>
          <p:cNvCxnSpPr>
            <a:cxnSpLocks/>
          </p:cNvCxnSpPr>
          <p:nvPr/>
        </p:nvCxnSpPr>
        <p:spPr bwMode="auto">
          <a:xfrm>
            <a:off x="2640709" y="761213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96258783-8BC9-CA42-8885-AC54C4738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3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E2FB899-62BA-7A46-90EB-A7A7E5499FCF}"/>
              </a:ext>
            </a:extLst>
          </p:cNvPr>
          <p:cNvSpPr/>
          <p:nvPr/>
        </p:nvSpPr>
        <p:spPr>
          <a:xfrm>
            <a:off x="3128643" y="911389"/>
            <a:ext cx="6965577" cy="35899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DE477F-3C89-EF4A-A7F1-4BDB3F2C7145}"/>
              </a:ext>
            </a:extLst>
          </p:cNvPr>
          <p:cNvSpPr/>
          <p:nvPr/>
        </p:nvSpPr>
        <p:spPr>
          <a:xfrm>
            <a:off x="3537917" y="-29703"/>
            <a:ext cx="6983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7D0"/>
                </a:solidFill>
                <a:effectLst/>
                <a:uLnTx/>
                <a:uFillTx/>
                <a:latin typeface="American Typewriter Condensed"/>
                <a:ea typeface="+mn-ea"/>
                <a:cs typeface="American Typewriter Condensed"/>
              </a:rPr>
              <a:t>Insertion de la plateforme AITNA au LP2I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99A68-3784-D340-8855-83565A4AADB3}"/>
              </a:ext>
            </a:extLst>
          </p:cNvPr>
          <p:cNvSpPr/>
          <p:nvPr/>
        </p:nvSpPr>
        <p:spPr>
          <a:xfrm>
            <a:off x="5493123" y="5071483"/>
            <a:ext cx="2217424" cy="847164"/>
          </a:xfrm>
          <a:prstGeom prst="rect">
            <a:avLst/>
          </a:prstGeom>
          <a:solidFill>
            <a:srgbClr val="1BB7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AITNA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4760A-81E6-D24F-8E27-F17EB513E82F}"/>
              </a:ext>
            </a:extLst>
          </p:cNvPr>
          <p:cNvSpPr/>
          <p:nvPr/>
        </p:nvSpPr>
        <p:spPr>
          <a:xfrm>
            <a:off x="1039274" y="4918490"/>
            <a:ext cx="2852319" cy="1153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RECHERCHE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Développements scientifiques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Développements technologiques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Nouvelles méthodologies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2F682CB-2D3B-7A47-9AFE-991B767BB1E3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3891593" y="5495065"/>
            <a:ext cx="1601530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4D127F3-0025-684E-A4EA-9E59FF049C7F}"/>
              </a:ext>
            </a:extLst>
          </p:cNvPr>
          <p:cNvSpPr/>
          <p:nvPr/>
        </p:nvSpPr>
        <p:spPr>
          <a:xfrm>
            <a:off x="9300173" y="4822650"/>
            <a:ext cx="2586262" cy="1253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Prestations et collaborations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Développements pour répondre aux demandes 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7CFD1DE-9F59-1045-9396-A088D633EACC}"/>
              </a:ext>
            </a:extLst>
          </p:cNvPr>
          <p:cNvCxnSpPr/>
          <p:nvPr/>
        </p:nvCxnSpPr>
        <p:spPr>
          <a:xfrm>
            <a:off x="7710547" y="5449185"/>
            <a:ext cx="1589626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4BB9866-8985-AD4C-B9E8-CF4C6BB35876}"/>
              </a:ext>
            </a:extLst>
          </p:cNvPr>
          <p:cNvGrpSpPr/>
          <p:nvPr/>
        </p:nvGrpSpPr>
        <p:grpSpPr>
          <a:xfrm>
            <a:off x="2457802" y="602677"/>
            <a:ext cx="9144000" cy="4468806"/>
            <a:chOff x="2334022" y="1163751"/>
            <a:chExt cx="9144000" cy="4468806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DE6EABD-1067-DC40-B5F5-465D4E47CE63}"/>
                </a:ext>
              </a:extLst>
            </p:cNvPr>
            <p:cNvCxnSpPr/>
            <p:nvPr/>
          </p:nvCxnSpPr>
          <p:spPr bwMode="auto">
            <a:xfrm>
              <a:off x="2334022" y="1163751"/>
              <a:ext cx="9144000" cy="0"/>
            </a:xfrm>
            <a:prstGeom prst="line">
              <a:avLst/>
            </a:prstGeom>
            <a:solidFill>
              <a:srgbClr val="00B8FF"/>
            </a:solidFill>
            <a:ln w="101600" cap="flat" cmpd="sng" algn="ctr">
              <a:gradFill flip="none" rotWithShape="1">
                <a:gsLst>
                  <a:gs pos="39000">
                    <a:srgbClr val="3DB7D0"/>
                  </a:gs>
                  <a:gs pos="92000">
                    <a:schemeClr val="tx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13B87E8-3AE9-0149-9BDA-607148C0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5274" y="1796856"/>
              <a:ext cx="6277760" cy="325925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8BA9A0A-FF5C-6C4C-9CCB-7E8F8F0647E8}"/>
                </a:ext>
              </a:extLst>
            </p:cNvPr>
            <p:cNvSpPr txBox="1"/>
            <p:nvPr/>
          </p:nvSpPr>
          <p:spPr>
            <a:xfrm>
              <a:off x="5130980" y="1449994"/>
              <a:ext cx="2953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Activités scientifiques du LP2I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D5E4977-62FD-A348-A385-1B13DC7097F1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478055" y="5056106"/>
              <a:ext cx="0" cy="5764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095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6DE477F-3C89-EF4A-A7F1-4BDB3F2C7145}"/>
              </a:ext>
            </a:extLst>
          </p:cNvPr>
          <p:cNvSpPr/>
          <p:nvPr/>
        </p:nvSpPr>
        <p:spPr>
          <a:xfrm>
            <a:off x="5767770" y="48126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7D0"/>
                </a:solidFill>
                <a:effectLst/>
                <a:uLnTx/>
                <a:uFillTx/>
                <a:latin typeface="American Typewriter Condensed"/>
                <a:ea typeface="+mn-ea"/>
                <a:cs typeface="American Typewriter Condensed"/>
              </a:rPr>
              <a:t>Conclusion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5AE43A0-2D93-984F-B045-01269CFA2459}"/>
              </a:ext>
            </a:extLst>
          </p:cNvPr>
          <p:cNvCxnSpPr>
            <a:cxnSpLocks/>
          </p:cNvCxnSpPr>
          <p:nvPr/>
        </p:nvCxnSpPr>
        <p:spPr bwMode="auto">
          <a:xfrm>
            <a:off x="3537917" y="626475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2662BC4-EDFB-3A4C-8554-71B5570A236A}"/>
              </a:ext>
            </a:extLst>
          </p:cNvPr>
          <p:cNvSpPr txBox="1"/>
          <p:nvPr/>
        </p:nvSpPr>
        <p:spPr>
          <a:xfrm>
            <a:off x="2807368" y="1556084"/>
            <a:ext cx="77562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Large spectre d’activités scientifiques et </a:t>
            </a:r>
            <a:r>
              <a:rPr lang="fr-FR" dirty="0" err="1"/>
              <a:t>technqiues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Aspect formation non évoqué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Equipements techniques des services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Nouveau bâtiment </a:t>
            </a:r>
            <a:r>
              <a:rPr lang="fr-FR" dirty="0">
                <a:sym typeface="Wingdings" pitchFamily="2" charset="2"/>
              </a:rPr>
              <a:t> accroit le dynamisme du laboratoire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Réflexion sur l’avenir du site en cours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Demande du laboratoire à devenir un site pilote exemplaire sur les aspects de</a:t>
            </a:r>
          </a:p>
          <a:p>
            <a:r>
              <a:rPr lang="fr-FR" dirty="0"/>
              <a:t>     développement durable et de sobriété énergétique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Démarche GDR 1.5 en cours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23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24361308-6649-C448-AE7F-CB734AAA0421}"/>
              </a:ext>
            </a:extLst>
          </p:cNvPr>
          <p:cNvSpPr/>
          <p:nvPr/>
        </p:nvSpPr>
        <p:spPr>
          <a:xfrm>
            <a:off x="1605026" y="822488"/>
            <a:ext cx="2610989" cy="220487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Physique des particules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E5A165B-B326-304C-B0F2-59B1E9A7FE53}"/>
              </a:ext>
            </a:extLst>
          </p:cNvPr>
          <p:cNvSpPr/>
          <p:nvPr/>
        </p:nvSpPr>
        <p:spPr>
          <a:xfrm>
            <a:off x="4642058" y="849435"/>
            <a:ext cx="2610989" cy="220487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Physique Nucléaire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10EB9F8-0200-6A44-BEEF-916F86AD62F9}"/>
              </a:ext>
            </a:extLst>
          </p:cNvPr>
          <p:cNvSpPr/>
          <p:nvPr/>
        </p:nvSpPr>
        <p:spPr>
          <a:xfrm>
            <a:off x="7538159" y="860613"/>
            <a:ext cx="2663676" cy="216488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Santé- Environnement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4A871CA-96FF-4140-99EC-22ED105A8C9D}"/>
              </a:ext>
            </a:extLst>
          </p:cNvPr>
          <p:cNvSpPr txBox="1"/>
          <p:nvPr/>
        </p:nvSpPr>
        <p:spPr>
          <a:xfrm>
            <a:off x="3438179" y="5574567"/>
            <a:ext cx="55392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Utilisation des techniques et d’infrastructures </a:t>
            </a:r>
          </a:p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 la physique nucléaire et de la physique des particules</a:t>
            </a:r>
          </a:p>
        </p:txBody>
      </p:sp>
      <p:sp>
        <p:nvSpPr>
          <p:cNvPr id="24" name="Accolade ouvrante 23">
            <a:extLst>
              <a:ext uri="{FF2B5EF4-FFF2-40B4-BE49-F238E27FC236}">
                <a16:creationId xmlns:a16="http://schemas.microsoft.com/office/drawing/2014/main" id="{B070F8ED-EB03-194F-B8DF-C515AC64ED36}"/>
              </a:ext>
            </a:extLst>
          </p:cNvPr>
          <p:cNvSpPr/>
          <p:nvPr/>
        </p:nvSpPr>
        <p:spPr>
          <a:xfrm rot="16200000">
            <a:off x="5818733" y="866855"/>
            <a:ext cx="623985" cy="874767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19496-5806-C24E-89D7-847057012160}"/>
              </a:ext>
            </a:extLst>
          </p:cNvPr>
          <p:cNvSpPr/>
          <p:nvPr/>
        </p:nvSpPr>
        <p:spPr>
          <a:xfrm>
            <a:off x="1938796" y="3208468"/>
            <a:ext cx="2240343" cy="18158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Mécanismes d’accélération des particules dans l’univers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Propriétés des particules élémentaires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84FB9B0-1888-6C4F-A6EB-BAE7D61EF53C}"/>
              </a:ext>
            </a:extLst>
          </p:cNvPr>
          <p:cNvSpPr txBox="1"/>
          <p:nvPr/>
        </p:nvSpPr>
        <p:spPr>
          <a:xfrm>
            <a:off x="4688042" y="3140959"/>
            <a:ext cx="2815915" cy="206210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Compréhension de la structure nucléaire. Noyaux exotiques.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Synthèse des éléments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 l’interaction faible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Etudes des noyaux nucléaires dans des conditions extrêmes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7A8DD-2B0B-4749-9192-AFDE206A55EB}"/>
              </a:ext>
            </a:extLst>
          </p:cNvPr>
          <p:cNvSpPr/>
          <p:nvPr/>
        </p:nvSpPr>
        <p:spPr>
          <a:xfrm>
            <a:off x="7852712" y="3346967"/>
            <a:ext cx="2483006" cy="156966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Effets des radio-isotopes et des métaux sur le vivant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Etude des radio-isotopes dans l’environnement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1B19C7-76DD-DF42-BB7F-BDF8AAE7E2A2}"/>
              </a:ext>
            </a:extLst>
          </p:cNvPr>
          <p:cNvSpPr txBox="1"/>
          <p:nvPr/>
        </p:nvSpPr>
        <p:spPr>
          <a:xfrm>
            <a:off x="2494694" y="6363544"/>
            <a:ext cx="7116372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Support de services avec de fortes compétences et savoir-faire techniques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3F2CEE-0433-2440-A594-DB931A4359E3}"/>
              </a:ext>
            </a:extLst>
          </p:cNvPr>
          <p:cNvSpPr txBox="1"/>
          <p:nvPr/>
        </p:nvSpPr>
        <p:spPr>
          <a:xfrm>
            <a:off x="2494694" y="49752"/>
            <a:ext cx="827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LP2I Bordeaux : un laboratoire interdisciplinaire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4EC12F4-B131-754C-B8C6-E952D8AEE34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4694" y="696098"/>
            <a:ext cx="8009867" cy="39738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7A6BE34F-AC65-4046-9451-07BA865BE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57" y="666792"/>
            <a:ext cx="9144000" cy="61912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52" y="3209736"/>
            <a:ext cx="2438111" cy="22916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086" y="5524802"/>
            <a:ext cx="1363105" cy="8705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28992" y="6425271"/>
            <a:ext cx="1201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CERN Isolde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319" y="5671209"/>
            <a:ext cx="1226760" cy="873726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524000" y="6555988"/>
            <a:ext cx="2207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solidFill>
                  <a:srgbClr val="FFFFFF"/>
                </a:solidFill>
              </a:rPr>
              <a:t>Laboratoire souterrain de Modane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300" y="2784173"/>
            <a:ext cx="1396726" cy="97979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4542426" y="3724901"/>
            <a:ext cx="76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Chooz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555" y="1979299"/>
            <a:ext cx="1338298" cy="885285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2236735" y="1609966"/>
            <a:ext cx="148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GANIL Caen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r="12543" b="24332"/>
          <a:stretch/>
        </p:blipFill>
        <p:spPr>
          <a:xfrm>
            <a:off x="6698525" y="1405819"/>
            <a:ext cx="1975022" cy="108466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939956" y="2488064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Satellite Fermi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5212" y="3582673"/>
            <a:ext cx="3350886" cy="167544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5212" y="5501367"/>
            <a:ext cx="1486336" cy="77175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9085894" y="2172134"/>
            <a:ext cx="121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FFFF"/>
                </a:solidFill>
              </a:rPr>
              <a:t>JUNO ( Chine)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7142" y="2442103"/>
            <a:ext cx="968956" cy="106856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0" name="ZoneTexte 19"/>
          <p:cNvSpPr txBox="1"/>
          <p:nvPr/>
        </p:nvSpPr>
        <p:spPr>
          <a:xfrm>
            <a:off x="6775212" y="6288614"/>
            <a:ext cx="133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FFFF"/>
                </a:solidFill>
              </a:rPr>
              <a:t>HESS (Namibie)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6159" y="4253177"/>
            <a:ext cx="1241743" cy="82632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2" name="ZoneTexte 21"/>
          <p:cNvSpPr txBox="1"/>
          <p:nvPr/>
        </p:nvSpPr>
        <p:spPr>
          <a:xfrm>
            <a:off x="4181343" y="5104227"/>
            <a:ext cx="175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Tchernobyl (Ukraine)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7607" y="5501367"/>
            <a:ext cx="1121732" cy="77175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4" name="ZoneTexte 23"/>
          <p:cNvSpPr txBox="1"/>
          <p:nvPr/>
        </p:nvSpPr>
        <p:spPr>
          <a:xfrm>
            <a:off x="8847607" y="6341210"/>
            <a:ext cx="1227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FFFF"/>
                </a:solidFill>
              </a:rPr>
              <a:t>RIKEN (Japon)</a:t>
            </a:r>
          </a:p>
        </p:txBody>
      </p:sp>
      <p:cxnSp>
        <p:nvCxnSpPr>
          <p:cNvPr id="32" name="Connecteur droit avec flèche 31"/>
          <p:cNvCxnSpPr>
            <a:endCxn id="5" idx="1"/>
          </p:cNvCxnSpPr>
          <p:nvPr/>
        </p:nvCxnSpPr>
        <p:spPr>
          <a:xfrm>
            <a:off x="2849815" y="4666340"/>
            <a:ext cx="1058271" cy="129371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2457674" y="2864584"/>
            <a:ext cx="392140" cy="165934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2738828" y="3358266"/>
            <a:ext cx="1482472" cy="1165660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endCxn id="7" idx="0"/>
          </p:cNvCxnSpPr>
          <p:nvPr/>
        </p:nvCxnSpPr>
        <p:spPr>
          <a:xfrm flipH="1">
            <a:off x="2526700" y="4822861"/>
            <a:ext cx="323115" cy="848348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endCxn id="21" idx="1"/>
          </p:cNvCxnSpPr>
          <p:nvPr/>
        </p:nvCxnSpPr>
        <p:spPr>
          <a:xfrm>
            <a:off x="3365500" y="4523927"/>
            <a:ext cx="1030658" cy="142413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9572912" y="3510671"/>
            <a:ext cx="0" cy="631050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endCxn id="17" idx="0"/>
          </p:cNvCxnSpPr>
          <p:nvPr/>
        </p:nvCxnSpPr>
        <p:spPr>
          <a:xfrm flipH="1">
            <a:off x="7518381" y="4666340"/>
            <a:ext cx="1073713" cy="83502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endCxn id="23" idx="0"/>
          </p:cNvCxnSpPr>
          <p:nvPr/>
        </p:nvCxnSpPr>
        <p:spPr>
          <a:xfrm flipH="1">
            <a:off x="9408473" y="4141722"/>
            <a:ext cx="285526" cy="1359645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770136" y="764303"/>
            <a:ext cx="910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Participation à de grands programmes internationaux. Collaborations internationales de 10 à 600 physiciens. Utilisation de grands instruments en France ou à l’étranger. </a:t>
            </a:r>
          </a:p>
        </p:txBody>
      </p:sp>
      <p:pic>
        <p:nvPicPr>
          <p:cNvPr id="35" name="Picture 2" descr="https://portail.polytechnique.edu/luli/sites/pf_126/files/accueil/panorama-hallluli20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31" y="1746449"/>
            <a:ext cx="1493917" cy="8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necteur droit avec flèche 36"/>
          <p:cNvCxnSpPr/>
          <p:nvPr/>
        </p:nvCxnSpPr>
        <p:spPr>
          <a:xfrm flipV="1">
            <a:off x="2627687" y="2414841"/>
            <a:ext cx="1550386" cy="218029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4239445" y="1440689"/>
            <a:ext cx="1360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LULI Palaiseau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246BE54-411B-264A-9DEB-E58E0DE0BAAC}"/>
              </a:ext>
            </a:extLst>
          </p:cNvPr>
          <p:cNvSpPr txBox="1"/>
          <p:nvPr/>
        </p:nvSpPr>
        <p:spPr>
          <a:xfrm>
            <a:off x="3856750" y="-30188"/>
            <a:ext cx="5270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Lieux d’expériences multiples 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469125F-6294-884A-9B37-03EEAE0664B7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4694" y="552190"/>
            <a:ext cx="8009867" cy="39738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Image 40">
            <a:extLst>
              <a:ext uri="{FF2B5EF4-FFF2-40B4-BE49-F238E27FC236}">
                <a16:creationId xmlns:a16="http://schemas.microsoft.com/office/drawing/2014/main" id="{21C6A468-9915-7A4E-882B-B2919FB191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2E70546-DDBC-E44E-8529-6C3F740A6AFF}"/>
              </a:ext>
            </a:extLst>
          </p:cNvPr>
          <p:cNvCxnSpPr/>
          <p:nvPr/>
        </p:nvCxnSpPr>
        <p:spPr bwMode="auto">
          <a:xfrm>
            <a:off x="3343251" y="697977"/>
            <a:ext cx="6858000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4306C6-B626-814C-B2C5-FC21A3FAECB5}"/>
              </a:ext>
            </a:extLst>
          </p:cNvPr>
          <p:cNvSpPr/>
          <p:nvPr/>
        </p:nvSpPr>
        <p:spPr>
          <a:xfrm>
            <a:off x="5148298" y="91475"/>
            <a:ext cx="2680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2400" b="1" dirty="0">
                <a:solidFill>
                  <a:srgbClr val="3DB7D0"/>
                </a:solidFill>
                <a:latin typeface="Calibri" panose="020F0502020204030204"/>
                <a:cs typeface="American Typewriter Condensed"/>
              </a:rPr>
              <a:t>Organigramme LP2i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CF227-BDE4-8E4B-9A62-E4553B8C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143" y="1319337"/>
            <a:ext cx="9149141" cy="55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6CD6A2-7BD2-CF4A-B03F-049A2BCF8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92" y="3006202"/>
            <a:ext cx="2152630" cy="1411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937455-E4F2-6441-AA6D-CE217A75B1BD}"/>
              </a:ext>
            </a:extLst>
          </p:cNvPr>
          <p:cNvSpPr/>
          <p:nvPr/>
        </p:nvSpPr>
        <p:spPr>
          <a:xfrm>
            <a:off x="295149" y="807127"/>
            <a:ext cx="1121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cs typeface="Arial"/>
              </a:rPr>
              <a:t>Origine du rayonnement cosmique par la détection rayonnements gamma de haute énergie.</a:t>
            </a:r>
          </a:p>
          <a:p>
            <a:r>
              <a:rPr lang="fr-FR" b="1" dirty="0">
                <a:solidFill>
                  <a:schemeClr val="accent2"/>
                </a:solidFill>
                <a:cs typeface="Arial"/>
              </a:rPr>
              <a:t>Etude et modélisations des  mécanismes d’accélération des particules (</a:t>
            </a:r>
            <a:r>
              <a:rPr lang="fr-FR" b="1" dirty="0" err="1">
                <a:solidFill>
                  <a:schemeClr val="accent2"/>
                </a:solidFill>
                <a:cs typeface="Arial"/>
              </a:rPr>
              <a:t>blazars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, pulsars, vestiges de </a:t>
            </a:r>
            <a:r>
              <a:rPr lang="fr-FR" b="1" dirty="0" err="1">
                <a:solidFill>
                  <a:schemeClr val="accent2"/>
                </a:solidFill>
                <a:cs typeface="Arial"/>
              </a:rPr>
              <a:t>Supernovae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)</a:t>
            </a:r>
          </a:p>
          <a:p>
            <a:r>
              <a:rPr lang="fr-FR" b="1" dirty="0">
                <a:solidFill>
                  <a:schemeClr val="accent2"/>
                </a:solidFill>
                <a:cs typeface="Arial"/>
              </a:rPr>
              <a:t>Astronomie multi-messagers</a:t>
            </a:r>
          </a:p>
          <a:p>
            <a:r>
              <a:rPr lang="fr-FR" dirty="0">
                <a:latin typeface="Arial"/>
                <a:cs typeface="Arial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0E1E7D-407F-F24C-89E5-AC03894BCA10}"/>
              </a:ext>
            </a:extLst>
          </p:cNvPr>
          <p:cNvSpPr/>
          <p:nvPr/>
        </p:nvSpPr>
        <p:spPr>
          <a:xfrm>
            <a:off x="295149" y="1681535"/>
            <a:ext cx="11707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6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sz="1600" dirty="0">
                <a:latin typeface="Arial"/>
                <a:cs typeface="Arial"/>
              </a:rPr>
              <a:t>D. </a:t>
            </a:r>
            <a:r>
              <a:rPr lang="fr-FR" sz="1600" dirty="0" err="1">
                <a:latin typeface="Arial"/>
                <a:cs typeface="Arial"/>
              </a:rPr>
              <a:t>Dumora</a:t>
            </a:r>
            <a:r>
              <a:rPr lang="fr-FR" sz="1600" dirty="0">
                <a:latin typeface="Arial"/>
                <a:cs typeface="Arial"/>
              </a:rPr>
              <a:t> (UB), </a:t>
            </a:r>
            <a:r>
              <a:rPr lang="fr-FR" sz="1600" i="1" dirty="0">
                <a:latin typeface="Arial"/>
                <a:cs typeface="Arial"/>
              </a:rPr>
              <a:t>M.-H. Grondin (UB), A. Jardin-</a:t>
            </a:r>
            <a:r>
              <a:rPr lang="fr-FR" sz="1600" i="1" dirty="0" err="1">
                <a:latin typeface="Arial"/>
                <a:cs typeface="Arial"/>
              </a:rPr>
              <a:t>Blick</a:t>
            </a:r>
            <a:r>
              <a:rPr lang="fr-FR" sz="1600" i="1" dirty="0">
                <a:latin typeface="Arial"/>
                <a:cs typeface="Arial"/>
              </a:rPr>
              <a:t> (CNRS), </a:t>
            </a:r>
            <a:r>
              <a:rPr lang="fr-FR" sz="1600" i="1" u="sng" dirty="0">
                <a:latin typeface="Arial"/>
                <a:cs typeface="Arial"/>
              </a:rPr>
              <a:t>M. Lemoine-</a:t>
            </a:r>
            <a:r>
              <a:rPr lang="fr-FR" sz="1600" i="1" u="sng" dirty="0" err="1">
                <a:latin typeface="Arial"/>
                <a:cs typeface="Arial"/>
              </a:rPr>
              <a:t>Goumard</a:t>
            </a:r>
            <a:r>
              <a:rPr lang="fr-FR" sz="1600" i="1" dirty="0">
                <a:latin typeface="Arial"/>
                <a:cs typeface="Arial"/>
              </a:rPr>
              <a:t>, B. </a:t>
            </a:r>
            <a:r>
              <a:rPr lang="fr-FR" sz="1600" i="1" dirty="0" err="1">
                <a:latin typeface="Arial"/>
                <a:cs typeface="Arial"/>
              </a:rPr>
              <a:t>Lott</a:t>
            </a:r>
            <a:r>
              <a:rPr lang="fr-FR" sz="1600" i="1" dirty="0">
                <a:latin typeface="Arial"/>
                <a:cs typeface="Arial"/>
              </a:rPr>
              <a:t>; </a:t>
            </a:r>
            <a:r>
              <a:rPr lang="fr-FR" sz="1600" i="1" dirty="0" err="1">
                <a:latin typeface="Arial"/>
                <a:cs typeface="Arial"/>
              </a:rPr>
              <a:t>T</a:t>
            </a:r>
            <a:r>
              <a:rPr lang="fr-FR" sz="1600" i="1" dirty="0">
                <a:latin typeface="Arial"/>
                <a:cs typeface="Arial"/>
              </a:rPr>
              <a:t>. </a:t>
            </a:r>
            <a:r>
              <a:rPr lang="fr-FR" sz="1600" i="1" dirty="0" err="1">
                <a:latin typeface="Arial"/>
                <a:cs typeface="Arial"/>
              </a:rPr>
              <a:t>Reposeur</a:t>
            </a:r>
            <a:r>
              <a:rPr lang="fr-FR" sz="1600" i="1" dirty="0">
                <a:latin typeface="Arial"/>
                <a:cs typeface="Arial"/>
              </a:rPr>
              <a:t>.   </a:t>
            </a:r>
          </a:p>
          <a:p>
            <a:r>
              <a:rPr lang="fr-FR" sz="1600" b="1" dirty="0">
                <a:latin typeface="Arial"/>
                <a:cs typeface="Arial"/>
              </a:rPr>
              <a:t>2 doctorantes </a:t>
            </a:r>
            <a:r>
              <a:rPr lang="fr-FR" sz="1600" i="1" dirty="0">
                <a:latin typeface="Arial"/>
                <a:cs typeface="Arial"/>
              </a:rPr>
              <a:t>: </a:t>
            </a:r>
            <a:r>
              <a:rPr lang="fr-FR" sz="1600" i="1" dirty="0" err="1">
                <a:latin typeface="Arial"/>
                <a:cs typeface="Arial"/>
              </a:rPr>
              <a:t>Aimie</a:t>
            </a:r>
            <a:r>
              <a:rPr lang="fr-FR" sz="1600" i="1" dirty="0">
                <a:latin typeface="Arial"/>
                <a:cs typeface="Arial"/>
              </a:rPr>
              <a:t> Clément (Co-encadrement avec LAB), Pauline Chambéry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8E7954A-39CA-C448-A498-6440330080E7}"/>
              </a:ext>
            </a:extLst>
          </p:cNvPr>
          <p:cNvSpPr txBox="1"/>
          <p:nvPr/>
        </p:nvSpPr>
        <p:spPr>
          <a:xfrm>
            <a:off x="696268" y="4417360"/>
            <a:ext cx="158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Satellite FERMI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07561DB-C2D1-BC45-83AD-66972724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18" y="4776779"/>
            <a:ext cx="2213879" cy="122685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4CDB41-2C12-5C43-B9E6-16EA702F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78" y="4848045"/>
            <a:ext cx="1502244" cy="15022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832FD3-9F21-1543-BA6E-D19A5302177D}"/>
              </a:ext>
            </a:extLst>
          </p:cNvPr>
          <p:cNvSpPr/>
          <p:nvPr/>
        </p:nvSpPr>
        <p:spPr>
          <a:xfrm>
            <a:off x="3801654" y="6298214"/>
            <a:ext cx="2754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Le vestige de supernova RX J1713.7-3946</a:t>
            </a:r>
          </a:p>
          <a:p>
            <a:r>
              <a:rPr lang="fr-FR" sz="1200" dirty="0"/>
              <a:t> détecté par H.E.S.S..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4246B6-D534-A841-8458-93C298B88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66" y="2998521"/>
            <a:ext cx="1316897" cy="131689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983C37F-D6FC-1140-B031-9D177021FFFA}"/>
              </a:ext>
            </a:extLst>
          </p:cNvPr>
          <p:cNvSpPr txBox="1"/>
          <p:nvPr/>
        </p:nvSpPr>
        <p:spPr>
          <a:xfrm>
            <a:off x="4299801" y="4376715"/>
            <a:ext cx="15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HESS(Namibie)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4AA6EE-42CB-AA46-9973-E67C97F7892D}"/>
              </a:ext>
            </a:extLst>
          </p:cNvPr>
          <p:cNvSpPr txBox="1"/>
          <p:nvPr/>
        </p:nvSpPr>
        <p:spPr>
          <a:xfrm>
            <a:off x="892415" y="269584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Gamma au </a:t>
            </a:r>
            <a:r>
              <a:rPr lang="fr-FR" dirty="0" err="1"/>
              <a:t>GeV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32623C-7676-D445-8F42-718126A76FDF}"/>
              </a:ext>
            </a:extLst>
          </p:cNvPr>
          <p:cNvSpPr txBox="1"/>
          <p:nvPr/>
        </p:nvSpPr>
        <p:spPr>
          <a:xfrm>
            <a:off x="4197898" y="2695848"/>
            <a:ext cx="159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Gamma au </a:t>
            </a:r>
            <a:r>
              <a:rPr lang="fr-FR" dirty="0" err="1"/>
              <a:t>TeV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C4D3669-2703-2446-873C-5AF4B798ADBA}"/>
              </a:ext>
            </a:extLst>
          </p:cNvPr>
          <p:cNvSpPr txBox="1"/>
          <p:nvPr/>
        </p:nvSpPr>
        <p:spPr>
          <a:xfrm>
            <a:off x="8222018" y="2651464"/>
            <a:ext cx="261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Gamma 20 </a:t>
            </a:r>
            <a:r>
              <a:rPr lang="fr-FR" dirty="0" err="1"/>
              <a:t>GeV</a:t>
            </a:r>
            <a:r>
              <a:rPr lang="fr-FR" dirty="0"/>
              <a:t> – 300 </a:t>
            </a:r>
            <a:r>
              <a:rPr lang="fr-FR" dirty="0" err="1"/>
              <a:t>TeV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7BF979B-D0B9-F148-B7BA-A388A7B42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769" y="3006202"/>
            <a:ext cx="4410946" cy="144581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C87C6F-9261-8143-8D3A-4BD05C59D47A}"/>
              </a:ext>
            </a:extLst>
          </p:cNvPr>
          <p:cNvSpPr/>
          <p:nvPr/>
        </p:nvSpPr>
        <p:spPr>
          <a:xfrm>
            <a:off x="7099219" y="5085352"/>
            <a:ext cx="471736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- Contribution sur les outils d’analyse.</a:t>
            </a:r>
          </a:p>
          <a:p>
            <a:r>
              <a:rPr lang="fr-FR" dirty="0"/>
              <a:t>- Développement d’une composante mécanique </a:t>
            </a:r>
          </a:p>
          <a:p>
            <a:r>
              <a:rPr lang="fr-FR" dirty="0"/>
              <a:t>de la caméra des télescopes de taille moyenne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2CE5DA-AFE4-7F4D-AB65-71921D894B72}"/>
              </a:ext>
            </a:extLst>
          </p:cNvPr>
          <p:cNvSpPr txBox="1"/>
          <p:nvPr/>
        </p:nvSpPr>
        <p:spPr>
          <a:xfrm>
            <a:off x="7468319" y="4584016"/>
            <a:ext cx="397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CTA (</a:t>
            </a:r>
            <a:r>
              <a:rPr lang="fr-FR" dirty="0" err="1"/>
              <a:t>Cherenkov</a:t>
            </a:r>
            <a:r>
              <a:rPr lang="fr-FR" dirty="0"/>
              <a:t> </a:t>
            </a:r>
            <a:r>
              <a:rPr lang="fr-FR" dirty="0" err="1"/>
              <a:t>Telescope</a:t>
            </a:r>
            <a:r>
              <a:rPr lang="fr-FR" dirty="0"/>
              <a:t> </a:t>
            </a:r>
            <a:r>
              <a:rPr lang="fr-FR" dirty="0" err="1"/>
              <a:t>Array</a:t>
            </a:r>
            <a:r>
              <a:rPr lang="fr-FR" dirty="0"/>
              <a:t>, Açores)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7B91BE-6B00-7C4E-8D4F-E8B2CB57283B}"/>
              </a:ext>
            </a:extLst>
          </p:cNvPr>
          <p:cNvSpPr/>
          <p:nvPr/>
        </p:nvSpPr>
        <p:spPr>
          <a:xfrm>
            <a:off x="328064" y="6070777"/>
            <a:ext cx="322902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- Détection de nouvelles sources</a:t>
            </a:r>
          </a:p>
          <a:p>
            <a:r>
              <a:rPr lang="fr-FR" dirty="0"/>
              <a:t>- Production de catalogues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63D354-4DC5-E443-A7D7-F266CF025D42}"/>
              </a:ext>
            </a:extLst>
          </p:cNvPr>
          <p:cNvSpPr/>
          <p:nvPr/>
        </p:nvSpPr>
        <p:spPr>
          <a:xfrm>
            <a:off x="314494" y="5742027"/>
            <a:ext cx="24849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/>
              <a:t>Positions des </a:t>
            </a:r>
            <a:r>
              <a:rPr lang="fr-FR" sz="1100" b="1" dirty="0" err="1"/>
              <a:t>blazars</a:t>
            </a:r>
            <a:r>
              <a:rPr lang="fr-FR" sz="1100" b="1" dirty="0"/>
              <a:t> du 2LAC sur le ciel</a:t>
            </a:r>
            <a:endParaRPr lang="fr-FR" sz="11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D42309F-3E4D-A849-B5EE-6F1B0E071EC5}"/>
              </a:ext>
            </a:extLst>
          </p:cNvPr>
          <p:cNvSpPr txBox="1"/>
          <p:nvPr/>
        </p:nvSpPr>
        <p:spPr>
          <a:xfrm>
            <a:off x="328064" y="2272495"/>
            <a:ext cx="630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modélisations, tests sous faisceaux d’ions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2947C8-9964-3046-A21F-E7BEF122B592}"/>
              </a:ext>
            </a:extLst>
          </p:cNvPr>
          <p:cNvSpPr txBox="1"/>
          <p:nvPr/>
        </p:nvSpPr>
        <p:spPr>
          <a:xfrm>
            <a:off x="2714076" y="98014"/>
            <a:ext cx="639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-Neutrino : Groupe ASTRO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ED6B406-0285-D643-A568-722F9F13D435}"/>
              </a:ext>
            </a:extLst>
          </p:cNvPr>
          <p:cNvCxnSpPr>
            <a:cxnSpLocks/>
          </p:cNvCxnSpPr>
          <p:nvPr/>
        </p:nvCxnSpPr>
        <p:spPr bwMode="auto">
          <a:xfrm>
            <a:off x="2284460" y="706065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39C974CE-04D1-8D48-8473-1C5C9FCEE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30F60-594B-4B45-81DA-29AFD8EB1B4B}"/>
              </a:ext>
            </a:extLst>
          </p:cNvPr>
          <p:cNvSpPr/>
          <p:nvPr/>
        </p:nvSpPr>
        <p:spPr>
          <a:xfrm>
            <a:off x="484359" y="1267618"/>
            <a:ext cx="113086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7 </a:t>
            </a:r>
            <a:r>
              <a:rPr lang="fr-FR" sz="1600" b="1" dirty="0" err="1">
                <a:latin typeface="Arial"/>
                <a:cs typeface="Arial"/>
              </a:rPr>
              <a:t>permanent.e.s</a:t>
            </a:r>
            <a:r>
              <a:rPr lang="fr-FR" sz="1600" b="1" dirty="0">
                <a:latin typeface="Arial"/>
                <a:cs typeface="Arial"/>
              </a:rPr>
              <a:t> : </a:t>
            </a:r>
            <a:r>
              <a:rPr lang="fr-FR" sz="1600" i="1" dirty="0">
                <a:latin typeface="Arial"/>
                <a:cs typeface="Arial"/>
              </a:rPr>
              <a:t>C. Cerna (CNRS), E. Chauveau (CNRS), C. </a:t>
            </a:r>
            <a:r>
              <a:rPr lang="fr-FR" sz="1600" i="1" dirty="0" err="1">
                <a:latin typeface="Arial"/>
                <a:cs typeface="Arial"/>
              </a:rPr>
              <a:t>Jollet-Meregalia</a:t>
            </a:r>
            <a:r>
              <a:rPr lang="fr-FR" sz="1600" i="1" dirty="0">
                <a:latin typeface="Arial"/>
                <a:cs typeface="Arial"/>
              </a:rPr>
              <a:t> (UB),  C. Marquet(CNRS), </a:t>
            </a:r>
            <a:r>
              <a:rPr lang="fr-FR" sz="1600" i="1" u="sng" dirty="0">
                <a:latin typeface="Arial"/>
                <a:cs typeface="Arial"/>
              </a:rPr>
              <a:t>A. </a:t>
            </a:r>
            <a:r>
              <a:rPr lang="fr-FR" sz="1600" i="1" u="sng" dirty="0" err="1">
                <a:latin typeface="Arial"/>
                <a:cs typeface="Arial"/>
              </a:rPr>
              <a:t>Meregaglia</a:t>
            </a:r>
            <a:r>
              <a:rPr lang="fr-FR" sz="1600" i="1" u="sng" dirty="0">
                <a:latin typeface="Arial"/>
                <a:cs typeface="Arial"/>
              </a:rPr>
              <a:t> (CNRS)</a:t>
            </a:r>
            <a:r>
              <a:rPr lang="fr-FR" sz="1600" i="1" dirty="0">
                <a:latin typeface="Arial"/>
                <a:cs typeface="Arial"/>
              </a:rPr>
              <a:t>, F. Perrot (UB), F. Piquemal (CNRS). </a:t>
            </a:r>
            <a:r>
              <a:rPr lang="fr-FR" sz="1600" b="1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lang="fr-FR" sz="1600" b="1" dirty="0" err="1">
                <a:solidFill>
                  <a:prstClr val="black"/>
                </a:solidFill>
                <a:latin typeface="Arial"/>
                <a:cs typeface="Arial"/>
              </a:rPr>
              <a:t>Postdoc</a:t>
            </a:r>
            <a:r>
              <a:rPr lang="fr-FR" sz="1600" b="1" dirty="0">
                <a:solidFill>
                  <a:prstClr val="black"/>
                </a:solidFill>
                <a:latin typeface="Arial"/>
                <a:cs typeface="Arial"/>
              </a:rPr>
              <a:t> : </a:t>
            </a:r>
            <a:r>
              <a:rPr lang="fr-FR" sz="1600" i="1" dirty="0">
                <a:latin typeface="Arial"/>
                <a:cs typeface="Arial"/>
              </a:rPr>
              <a:t>L. </a:t>
            </a:r>
            <a:r>
              <a:rPr lang="fr-FR" sz="1600" i="1" dirty="0" err="1">
                <a:latin typeface="Arial"/>
                <a:cs typeface="Arial"/>
              </a:rPr>
              <a:t>Labit</a:t>
            </a:r>
            <a:r>
              <a:rPr lang="fr-FR" sz="1600" i="1" dirty="0">
                <a:latin typeface="Arial"/>
                <a:cs typeface="Arial"/>
              </a:rPr>
              <a:t>. </a:t>
            </a:r>
            <a:r>
              <a:rPr lang="fr-FR" sz="1600" b="1" i="1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fr-FR" sz="1600" b="1" dirty="0">
                <a:solidFill>
                  <a:prstClr val="black"/>
                </a:solidFill>
                <a:latin typeface="Arial"/>
                <a:cs typeface="Arial"/>
              </a:rPr>
              <a:t> Doctorants : </a:t>
            </a:r>
            <a:r>
              <a:rPr lang="fr-FR" sz="1600" i="1" dirty="0">
                <a:latin typeface="Arial"/>
                <a:cs typeface="Arial"/>
              </a:rPr>
              <a:t>X. </a:t>
            </a:r>
            <a:r>
              <a:rPr lang="fr-FR" sz="1600" i="1" dirty="0" err="1">
                <a:latin typeface="Arial"/>
                <a:cs typeface="Arial"/>
              </a:rPr>
              <a:t>Aguerre</a:t>
            </a:r>
            <a:r>
              <a:rPr lang="fr-FR" sz="1600" i="1" dirty="0">
                <a:latin typeface="Arial"/>
                <a:cs typeface="Arial"/>
              </a:rPr>
              <a:t>, P. Charpentier</a:t>
            </a:r>
          </a:p>
          <a:p>
            <a:r>
              <a:rPr lang="fr-FR" sz="1600" b="1" dirty="0">
                <a:latin typeface="Arial"/>
                <a:cs typeface="Arial"/>
              </a:rPr>
              <a:t>1 bénévole </a:t>
            </a:r>
            <a:r>
              <a:rPr lang="fr-FR" b="1" dirty="0">
                <a:latin typeface="Arial"/>
                <a:cs typeface="Arial"/>
              </a:rPr>
              <a:t>: </a:t>
            </a:r>
            <a:r>
              <a:rPr lang="fr-FR" sz="1600" i="1" dirty="0">
                <a:latin typeface="Arial"/>
                <a:cs typeface="Arial"/>
              </a:rPr>
              <a:t>M. </a:t>
            </a:r>
            <a:r>
              <a:rPr lang="fr-FR" sz="1600" i="1" dirty="0" err="1">
                <a:latin typeface="Arial"/>
                <a:cs typeface="Arial"/>
              </a:rPr>
              <a:t>Pravikoff</a:t>
            </a:r>
            <a:endParaRPr lang="fr-FR" sz="1600" i="1" dirty="0">
              <a:latin typeface="Arial"/>
              <a:cs typeface="Arial"/>
            </a:endParaRPr>
          </a:p>
        </p:txBody>
      </p:sp>
      <p:pic>
        <p:nvPicPr>
          <p:cNvPr id="7" name="Image 6" descr="Capture d’écran 2017-11-08 à 22.56.27.png">
            <a:extLst>
              <a:ext uri="{FF2B5EF4-FFF2-40B4-BE49-F238E27FC236}">
                <a16:creationId xmlns:a16="http://schemas.microsoft.com/office/drawing/2014/main" id="{D8336654-E7C4-8144-87E4-DC4A379A90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68" y="3406169"/>
            <a:ext cx="2693475" cy="15114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1298F5-63B6-E447-9C23-9BDE14AAC4AD}"/>
              </a:ext>
            </a:extLst>
          </p:cNvPr>
          <p:cNvSpPr/>
          <p:nvPr/>
        </p:nvSpPr>
        <p:spPr>
          <a:xfrm>
            <a:off x="352571" y="770435"/>
            <a:ext cx="1183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cs typeface="Arial"/>
              </a:rPr>
              <a:t>Propriétés du neutrino : nature, masse, mesures des paramètres d’oscillation, violation de CP, (neutrinos de </a:t>
            </a:r>
            <a:r>
              <a:rPr lang="fr-FR" b="1" dirty="0" err="1">
                <a:solidFill>
                  <a:schemeClr val="accent2"/>
                </a:solidFill>
                <a:cs typeface="Arial"/>
              </a:rPr>
              <a:t>supernovae</a:t>
            </a:r>
            <a:r>
              <a:rPr lang="fr-FR" b="1" dirty="0">
                <a:solidFill>
                  <a:schemeClr val="accent2"/>
                </a:solidFill>
                <a:cs typeface="Arial"/>
              </a:rPr>
              <a:t> ?)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51FAA6-B740-DB4A-9392-653983350C6B}"/>
              </a:ext>
            </a:extLst>
          </p:cNvPr>
          <p:cNvSpPr txBox="1"/>
          <p:nvPr/>
        </p:nvSpPr>
        <p:spPr>
          <a:xfrm>
            <a:off x="484359" y="2244416"/>
            <a:ext cx="1069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très faibles radioactivités, scintillateurs organiques,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photodétecteurs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détecteurs gazeux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04AA992-6A21-5E4A-8E9A-F193C8BE1C12}"/>
              </a:ext>
            </a:extLst>
          </p:cNvPr>
          <p:cNvSpPr txBox="1"/>
          <p:nvPr/>
        </p:nvSpPr>
        <p:spPr>
          <a:xfrm>
            <a:off x="789869" y="499036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SuperNEMO</a:t>
            </a:r>
            <a:r>
              <a:rPr lang="fr-FR" dirty="0"/>
              <a:t> (Modane)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7089C84-E545-7843-9055-BB193468F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226" y="3406169"/>
            <a:ext cx="1841500" cy="15875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D5D3237-B4D6-014F-A468-367C98172387}"/>
              </a:ext>
            </a:extLst>
          </p:cNvPr>
          <p:cNvSpPr txBox="1"/>
          <p:nvPr/>
        </p:nvSpPr>
        <p:spPr>
          <a:xfrm>
            <a:off x="4069373" y="5066369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JUNO (Chine)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8C90CA9-984F-5D42-80B5-C7040F402044}"/>
              </a:ext>
            </a:extLst>
          </p:cNvPr>
          <p:cNvSpPr txBox="1"/>
          <p:nvPr/>
        </p:nvSpPr>
        <p:spPr>
          <a:xfrm>
            <a:off x="953535" y="2783617"/>
            <a:ext cx="199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Nature du neutrino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490878-FC4D-FF4C-BC08-020852E2B0ED}"/>
              </a:ext>
            </a:extLst>
          </p:cNvPr>
          <p:cNvSpPr txBox="1"/>
          <p:nvPr/>
        </p:nvSpPr>
        <p:spPr>
          <a:xfrm>
            <a:off x="3859591" y="3036837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Masse du neutrino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F79E2BD-66B7-5D43-829D-A92D7B01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469" y="3406169"/>
            <a:ext cx="2384992" cy="158419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154F1AD-1970-4B46-A6FD-A037A1DA9A92}"/>
              </a:ext>
            </a:extLst>
          </p:cNvPr>
          <p:cNvSpPr txBox="1"/>
          <p:nvPr/>
        </p:nvSpPr>
        <p:spPr>
          <a:xfrm>
            <a:off x="6645849" y="3035051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Violation de CP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AC1C72A-DC11-E543-8590-6E1E3A5D30C4}"/>
              </a:ext>
            </a:extLst>
          </p:cNvPr>
          <p:cNvSpPr txBox="1"/>
          <p:nvPr/>
        </p:nvSpPr>
        <p:spPr>
          <a:xfrm>
            <a:off x="6793903" y="5063061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DUNE (USA)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0016F8C-1352-294F-8A6C-390A8F574F25}"/>
              </a:ext>
            </a:extLst>
          </p:cNvPr>
          <p:cNvSpPr txBox="1"/>
          <p:nvPr/>
        </p:nvSpPr>
        <p:spPr>
          <a:xfrm>
            <a:off x="484359" y="5420987"/>
            <a:ext cx="2813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Sélection matériaux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Construction du </a:t>
            </a:r>
            <a:r>
              <a:rPr lang="fr-FR" sz="1600" dirty="0" err="1"/>
              <a:t>calorimetre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Commissioning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Analyses et simulations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6FE403F-0054-8F40-A5FA-6FFE90F3444D}"/>
              </a:ext>
            </a:extLst>
          </p:cNvPr>
          <p:cNvSpPr txBox="1"/>
          <p:nvPr/>
        </p:nvSpPr>
        <p:spPr>
          <a:xfrm>
            <a:off x="3540513" y="5432393"/>
            <a:ext cx="2720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Sélection matériaux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Electronique FE des 27 000</a:t>
            </a:r>
          </a:p>
          <a:p>
            <a:r>
              <a:rPr lang="fr-FR" sz="1600" dirty="0"/>
              <a:t>      </a:t>
            </a:r>
            <a:r>
              <a:rPr lang="fr-FR" sz="1600" dirty="0" err="1"/>
              <a:t>small</a:t>
            </a:r>
            <a:r>
              <a:rPr lang="fr-FR" sz="1600" dirty="0"/>
              <a:t> PMT</a:t>
            </a:r>
          </a:p>
          <a:p>
            <a:r>
              <a:rPr lang="fr-FR" sz="1600" dirty="0"/>
              <a:t>-    Analyses et simulations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40824E4-70BE-7F49-A5D3-52C953745A37}"/>
              </a:ext>
            </a:extLst>
          </p:cNvPr>
          <p:cNvSpPr txBox="1"/>
          <p:nvPr/>
        </p:nvSpPr>
        <p:spPr>
          <a:xfrm>
            <a:off x="6351469" y="5420987"/>
            <a:ext cx="2412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Production et tests de </a:t>
            </a:r>
          </a:p>
          <a:p>
            <a:r>
              <a:rPr lang="fr-FR" sz="1600" dirty="0"/>
              <a:t>      2400 cartes FE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Analyses et simulations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2C1F0CB-8580-8343-882B-CC1E124C6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204" y="3422498"/>
            <a:ext cx="1231900" cy="16383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07573F8-C758-5445-80AD-6B9E71B89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5987" y="3548764"/>
            <a:ext cx="1299002" cy="129900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EDA4489-5DAA-0E4C-B1DA-928FD2D5DE2A}"/>
              </a:ext>
            </a:extLst>
          </p:cNvPr>
          <p:cNvSpPr txBox="1"/>
          <p:nvPr/>
        </p:nvSpPr>
        <p:spPr>
          <a:xfrm>
            <a:off x="9186947" y="5274260"/>
            <a:ext cx="2907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R&amp;D R2D2 et </a:t>
            </a:r>
            <a:r>
              <a:rPr lang="fr-FR" dirty="0" err="1"/>
              <a:t>LiquidO</a:t>
            </a:r>
            <a:endParaRPr lang="fr-FR" dirty="0"/>
          </a:p>
          <a:p>
            <a:r>
              <a:rPr lang="fr-FR" dirty="0"/>
              <a:t>Nature, masse et paramètres</a:t>
            </a:r>
          </a:p>
          <a:p>
            <a:r>
              <a:rPr lang="fr-FR" dirty="0"/>
              <a:t>d’oscillations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7B7776-F3B1-0247-BFB6-741533865993}"/>
              </a:ext>
            </a:extLst>
          </p:cNvPr>
          <p:cNvSpPr txBox="1"/>
          <p:nvPr/>
        </p:nvSpPr>
        <p:spPr>
          <a:xfrm>
            <a:off x="948642" y="3053166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Masse du neutrino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65989D1-3213-FF4B-AD11-5D88B295D5A7}"/>
              </a:ext>
            </a:extLst>
          </p:cNvPr>
          <p:cNvSpPr txBox="1"/>
          <p:nvPr/>
        </p:nvSpPr>
        <p:spPr>
          <a:xfrm>
            <a:off x="3834346" y="2796760"/>
            <a:ext cx="212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Oscillation neutrinos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D33EEB6-D3E2-4646-9B85-FF382629BC4D}"/>
              </a:ext>
            </a:extLst>
          </p:cNvPr>
          <p:cNvSpPr txBox="1"/>
          <p:nvPr/>
        </p:nvSpPr>
        <p:spPr>
          <a:xfrm>
            <a:off x="6390971" y="2809966"/>
            <a:ext cx="212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Oscillation neutrinos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B6872B2-411B-6041-8019-E23DB7CDCF2C}"/>
              </a:ext>
            </a:extLst>
          </p:cNvPr>
          <p:cNvSpPr txBox="1"/>
          <p:nvPr/>
        </p:nvSpPr>
        <p:spPr>
          <a:xfrm>
            <a:off x="2714076" y="98014"/>
            <a:ext cx="6772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-Neutrino : Groupe Neutrino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F4B9ECC-BAF8-8141-8536-FCB424F8A058}"/>
              </a:ext>
            </a:extLst>
          </p:cNvPr>
          <p:cNvCxnSpPr>
            <a:cxnSpLocks/>
          </p:cNvCxnSpPr>
          <p:nvPr/>
        </p:nvCxnSpPr>
        <p:spPr bwMode="auto">
          <a:xfrm>
            <a:off x="2464246" y="682789"/>
            <a:ext cx="7312414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8E67811E-CE76-2746-844E-99AF57D93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636" y="50006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     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08C45-D02E-A346-9D2C-AC580377B6A7}"/>
              </a:ext>
            </a:extLst>
          </p:cNvPr>
          <p:cNvSpPr/>
          <p:nvPr/>
        </p:nvSpPr>
        <p:spPr>
          <a:xfrm>
            <a:off x="235635" y="1488783"/>
            <a:ext cx="11956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cs typeface="Arial"/>
              </a:rPr>
              <a:t>7 permanents : </a:t>
            </a:r>
            <a:r>
              <a:rPr lang="fr-FR" sz="1600" i="1" dirty="0">
                <a:latin typeface="Arial"/>
                <a:cs typeface="Arial"/>
              </a:rPr>
              <a:t>P. </a:t>
            </a:r>
            <a:r>
              <a:rPr lang="fr-FR" sz="1600" i="1" dirty="0" err="1">
                <a:latin typeface="Arial"/>
                <a:cs typeface="Arial"/>
              </a:rPr>
              <a:t>Ascher</a:t>
            </a:r>
            <a:r>
              <a:rPr lang="fr-FR" sz="1600" i="1" dirty="0">
                <a:latin typeface="Arial"/>
                <a:cs typeface="Arial"/>
              </a:rPr>
              <a:t>, B. </a:t>
            </a:r>
            <a:r>
              <a:rPr lang="fr-FR" sz="1600" i="1" dirty="0" err="1">
                <a:latin typeface="Arial"/>
                <a:cs typeface="Arial"/>
              </a:rPr>
              <a:t>Blank</a:t>
            </a:r>
            <a:r>
              <a:rPr lang="fr-FR" sz="1600" i="1" dirty="0">
                <a:latin typeface="Arial"/>
                <a:cs typeface="Arial"/>
              </a:rPr>
              <a:t>, M. </a:t>
            </a:r>
            <a:r>
              <a:rPr lang="fr-FR" sz="1600" i="1" dirty="0" err="1">
                <a:latin typeface="Arial"/>
                <a:cs typeface="Arial"/>
              </a:rPr>
              <a:t>Gerbaux</a:t>
            </a:r>
            <a:r>
              <a:rPr lang="fr-FR" sz="1600" i="1" dirty="0">
                <a:latin typeface="Arial"/>
                <a:cs typeface="Arial"/>
              </a:rPr>
              <a:t>, </a:t>
            </a:r>
            <a:r>
              <a:rPr lang="fr-FR" sz="1600" i="1" u="sng" dirty="0">
                <a:latin typeface="Arial"/>
                <a:cs typeface="Arial"/>
              </a:rPr>
              <a:t>G. </a:t>
            </a:r>
            <a:r>
              <a:rPr lang="fr-FR" sz="1600" i="1" u="sng" dirty="0" err="1">
                <a:latin typeface="Arial"/>
                <a:cs typeface="Arial"/>
              </a:rPr>
              <a:t>Giovinazzo</a:t>
            </a:r>
            <a:r>
              <a:rPr lang="fr-FR" sz="1600" i="1" dirty="0">
                <a:latin typeface="Arial"/>
                <a:cs typeface="Arial"/>
              </a:rPr>
              <a:t>, B. </a:t>
            </a:r>
            <a:r>
              <a:rPr lang="fr-FR" sz="1600" i="1" dirty="0" err="1">
                <a:latin typeface="Arial"/>
                <a:cs typeface="Arial"/>
              </a:rPr>
              <a:t>Jurado</a:t>
            </a:r>
            <a:r>
              <a:rPr lang="fr-FR" sz="1600" i="1" dirty="0">
                <a:latin typeface="Arial"/>
                <a:cs typeface="Arial"/>
              </a:rPr>
              <a:t>, S. </a:t>
            </a:r>
            <a:r>
              <a:rPr lang="fr-FR" sz="1600" i="1" dirty="0" err="1">
                <a:latin typeface="Arial"/>
                <a:cs typeface="Arial"/>
              </a:rPr>
              <a:t>Grevy</a:t>
            </a:r>
            <a:r>
              <a:rPr lang="fr-FR" sz="1600" i="1" dirty="0">
                <a:latin typeface="Arial"/>
                <a:cs typeface="Arial"/>
              </a:rPr>
              <a:t>, M. </a:t>
            </a:r>
            <a:r>
              <a:rPr lang="fr-FR" sz="1600" i="1" dirty="0" err="1">
                <a:latin typeface="Arial"/>
                <a:cs typeface="Arial"/>
              </a:rPr>
              <a:t>Versteggen</a:t>
            </a:r>
            <a:r>
              <a:rPr lang="fr-FR" sz="1600" i="1" dirty="0">
                <a:latin typeface="Arial"/>
                <a:cs typeface="Arial"/>
              </a:rPr>
              <a:t>. </a:t>
            </a:r>
            <a:r>
              <a:rPr lang="fr-FR" sz="1600" b="1" dirty="0">
                <a:latin typeface="Arial"/>
                <a:cs typeface="Arial"/>
              </a:rPr>
              <a:t>1 Post-doc : </a:t>
            </a:r>
            <a:r>
              <a:rPr lang="fr-FR" sz="1600" i="1" dirty="0">
                <a:latin typeface="Arial"/>
                <a:cs typeface="Arial"/>
              </a:rPr>
              <a:t>D. </a:t>
            </a:r>
            <a:r>
              <a:rPr lang="fr-FR" sz="1600" i="1" dirty="0" err="1">
                <a:latin typeface="Arial"/>
                <a:cs typeface="Arial"/>
              </a:rPr>
              <a:t>Atanasov</a:t>
            </a:r>
            <a:endParaRPr lang="fr-FR" sz="1600" i="1" dirty="0">
              <a:latin typeface="Arial"/>
              <a:cs typeface="Arial"/>
            </a:endParaRPr>
          </a:p>
          <a:p>
            <a:r>
              <a:rPr lang="fr-FR" sz="1600" b="1" dirty="0">
                <a:latin typeface="Arial"/>
                <a:cs typeface="Arial"/>
              </a:rPr>
              <a:t>5 doctorants :</a:t>
            </a:r>
            <a:r>
              <a:rPr lang="fr-FR" sz="1600" i="1" dirty="0">
                <a:latin typeface="Arial"/>
                <a:cs typeface="Arial"/>
              </a:rPr>
              <a:t>  C. Berthelot, Q. </a:t>
            </a:r>
            <a:r>
              <a:rPr lang="fr-FR" sz="1600" i="1" dirty="0" err="1">
                <a:latin typeface="Arial"/>
                <a:cs typeface="Arial"/>
              </a:rPr>
              <a:t>Delignac</a:t>
            </a:r>
            <a:r>
              <a:rPr lang="fr-FR" sz="1600" i="1" dirty="0">
                <a:latin typeface="Arial"/>
                <a:cs typeface="Arial"/>
              </a:rPr>
              <a:t>, M. </a:t>
            </a:r>
            <a:r>
              <a:rPr lang="fr-FR" sz="1600" i="1" dirty="0" err="1">
                <a:latin typeface="Arial"/>
                <a:cs typeface="Arial"/>
              </a:rPr>
              <a:t>Flayol</a:t>
            </a:r>
            <a:r>
              <a:rPr lang="fr-FR" sz="1600" i="1" dirty="0">
                <a:latin typeface="Arial"/>
                <a:cs typeface="Arial"/>
              </a:rPr>
              <a:t>, M. </a:t>
            </a:r>
            <a:r>
              <a:rPr lang="fr-FR" sz="1600" i="1" dirty="0" err="1">
                <a:latin typeface="Arial"/>
                <a:cs typeface="Arial"/>
              </a:rPr>
              <a:t>Hukkanen</a:t>
            </a:r>
            <a:r>
              <a:rPr lang="fr-FR" sz="1600" i="1" dirty="0">
                <a:latin typeface="Arial"/>
                <a:cs typeface="Arial"/>
              </a:rPr>
              <a:t>, A. Ortega Moral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6E0705-9392-BC47-88FC-6C13E8AF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0" y="3417688"/>
            <a:ext cx="2997909" cy="14344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4ECD11-CD7F-FF4F-B9CE-82420312661F}"/>
              </a:ext>
            </a:extLst>
          </p:cNvPr>
          <p:cNvSpPr/>
          <p:nvPr/>
        </p:nvSpPr>
        <p:spPr>
          <a:xfrm>
            <a:off x="273975" y="774922"/>
            <a:ext cx="11437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Structure nucléaire et fermeture de couches, radioactivité 2 protons, spectroscopie des noyaux riches en neutrons, Etude de l’interaction faible, fission, astrophysique nucléaire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29F14E-6843-E94F-BE41-114A0683A763}"/>
              </a:ext>
            </a:extLst>
          </p:cNvPr>
          <p:cNvSpPr txBox="1"/>
          <p:nvPr/>
        </p:nvSpPr>
        <p:spPr>
          <a:xfrm>
            <a:off x="273975" y="2177676"/>
            <a:ext cx="1108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Analyses, simulations, détecteurs gazeux, trappe de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Penning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détecteurs solides (Ge, Si, cellules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phtovoltaïques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…)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A3BB05-033D-FA4F-9E48-0912A19626DB}"/>
              </a:ext>
            </a:extLst>
          </p:cNvPr>
          <p:cNvSpPr txBox="1"/>
          <p:nvPr/>
        </p:nvSpPr>
        <p:spPr>
          <a:xfrm>
            <a:off x="311773" y="2853340"/>
            <a:ext cx="2527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Spectroscopie et masses </a:t>
            </a:r>
          </a:p>
          <a:p>
            <a:r>
              <a:rPr lang="fr-FR" dirty="0"/>
              <a:t>des noyaux exotiques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8B2369-76A2-5147-9AA6-E0B4D18A14E0}"/>
              </a:ext>
            </a:extLst>
          </p:cNvPr>
          <p:cNvSpPr txBox="1"/>
          <p:nvPr/>
        </p:nvSpPr>
        <p:spPr>
          <a:xfrm>
            <a:off x="-49582" y="4908952"/>
            <a:ext cx="317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SPIRAL2 - DESIR (GANIL, France)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722914A-1D96-F240-B7CF-F93D4CFDD1C4}"/>
              </a:ext>
            </a:extLst>
          </p:cNvPr>
          <p:cNvSpPr txBox="1"/>
          <p:nvPr/>
        </p:nvSpPr>
        <p:spPr>
          <a:xfrm>
            <a:off x="107233" y="5278284"/>
            <a:ext cx="28532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– Construction –</a:t>
            </a:r>
          </a:p>
          <a:p>
            <a:r>
              <a:rPr lang="fr-FR" dirty="0" err="1"/>
              <a:t>Commissioning</a:t>
            </a:r>
            <a:r>
              <a:rPr lang="fr-FR" dirty="0"/>
              <a:t>:</a:t>
            </a:r>
          </a:p>
          <a:p>
            <a:r>
              <a:rPr lang="fr-FR" dirty="0"/>
              <a:t>Sélection d’ions radioactifs, </a:t>
            </a:r>
          </a:p>
          <a:p>
            <a:r>
              <a:rPr lang="fr-FR" dirty="0"/>
              <a:t>mise en forme de faisceaux,</a:t>
            </a:r>
          </a:p>
          <a:p>
            <a:r>
              <a:rPr lang="fr-FR" dirty="0"/>
              <a:t>mesures de masse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B63370-779E-C141-9F74-84DD07F4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71" y="3499671"/>
            <a:ext cx="1769830" cy="140950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C774EAE-C31D-BC47-AD80-9FBE8987839D}"/>
              </a:ext>
            </a:extLst>
          </p:cNvPr>
          <p:cNvSpPr txBox="1"/>
          <p:nvPr/>
        </p:nvSpPr>
        <p:spPr>
          <a:xfrm>
            <a:off x="3523323" y="2856939"/>
            <a:ext cx="2465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Décroissances exotiques</a:t>
            </a:r>
          </a:p>
          <a:p>
            <a:r>
              <a:rPr lang="fr-FR" dirty="0"/>
              <a:t>Réactions nucléaires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10ED4A-8820-B144-B8EE-673A13A2B96A}"/>
              </a:ext>
            </a:extLst>
          </p:cNvPr>
          <p:cNvSpPr txBox="1"/>
          <p:nvPr/>
        </p:nvSpPr>
        <p:spPr>
          <a:xfrm>
            <a:off x="3937335" y="4910073"/>
            <a:ext cx="12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ACTAR TPC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4EE1AE-0D2E-194A-805F-FE399AE53CCE}"/>
              </a:ext>
            </a:extLst>
          </p:cNvPr>
          <p:cNvSpPr txBox="1"/>
          <p:nvPr/>
        </p:nvSpPr>
        <p:spPr>
          <a:xfrm>
            <a:off x="3281244" y="5278284"/>
            <a:ext cx="3053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– Construction :</a:t>
            </a:r>
          </a:p>
          <a:p>
            <a:r>
              <a:rPr lang="fr-FR" dirty="0"/>
              <a:t>Radioactivité 2 protons</a:t>
            </a:r>
          </a:p>
          <a:p>
            <a:r>
              <a:rPr lang="fr-FR" dirty="0"/>
              <a:t>Détections particules chargées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FCD7289-FDB1-F647-9B98-5D83C58C2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231" y="3396005"/>
            <a:ext cx="2156754" cy="151294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A8F27AE-0BEC-C640-BB71-FB8B39ADF7F6}"/>
              </a:ext>
            </a:extLst>
          </p:cNvPr>
          <p:cNvSpPr txBox="1"/>
          <p:nvPr/>
        </p:nvSpPr>
        <p:spPr>
          <a:xfrm>
            <a:off x="6573978" y="2898033"/>
            <a:ext cx="22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interaction faible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7AB062-DAA2-574C-B574-9798B5FB9977}"/>
              </a:ext>
            </a:extLst>
          </p:cNvPr>
          <p:cNvSpPr txBox="1"/>
          <p:nvPr/>
        </p:nvSpPr>
        <p:spPr>
          <a:xfrm>
            <a:off x="6979970" y="4908952"/>
            <a:ext cx="16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WISArD</a:t>
            </a:r>
            <a:r>
              <a:rPr lang="fr-FR" dirty="0"/>
              <a:t> (CERN)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6ABC962-5609-674C-8C21-279FCDA22182}"/>
              </a:ext>
            </a:extLst>
          </p:cNvPr>
          <p:cNvSpPr txBox="1"/>
          <p:nvPr/>
        </p:nvSpPr>
        <p:spPr>
          <a:xfrm>
            <a:off x="6582894" y="5281189"/>
            <a:ext cx="274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- construction</a:t>
            </a:r>
          </a:p>
          <a:p>
            <a:r>
              <a:rPr lang="fr-FR" dirty="0"/>
              <a:t>Développement détecteurs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142F87A-692D-174D-9406-E5D6526B9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743" y="2898033"/>
            <a:ext cx="966834" cy="3256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8E13936-14F2-9B42-8782-189EF0DDA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591" y="3396004"/>
            <a:ext cx="1925569" cy="151294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1A324A4-0E55-D04B-8212-99E243598305}"/>
              </a:ext>
            </a:extLst>
          </p:cNvPr>
          <p:cNvSpPr txBox="1"/>
          <p:nvPr/>
        </p:nvSpPr>
        <p:spPr>
          <a:xfrm>
            <a:off x="9645529" y="2940496"/>
            <a:ext cx="138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 fission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0B24AC-66AE-2841-85C3-B1E5148722F7}"/>
              </a:ext>
            </a:extLst>
          </p:cNvPr>
          <p:cNvSpPr txBox="1"/>
          <p:nvPr/>
        </p:nvSpPr>
        <p:spPr>
          <a:xfrm>
            <a:off x="9895885" y="4908952"/>
            <a:ext cx="142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NECTAR (GSI)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6EA3A30-26A3-D94C-A590-B8F979B60D55}"/>
              </a:ext>
            </a:extLst>
          </p:cNvPr>
          <p:cNvSpPr txBox="1"/>
          <p:nvPr/>
        </p:nvSpPr>
        <p:spPr>
          <a:xfrm>
            <a:off x="9541376" y="5278284"/>
            <a:ext cx="2743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- construction</a:t>
            </a:r>
          </a:p>
          <a:p>
            <a:r>
              <a:rPr lang="fr-FR" dirty="0"/>
              <a:t>Développement détecteurs</a:t>
            </a:r>
          </a:p>
          <a:p>
            <a:r>
              <a:rPr lang="fr-FR" dirty="0"/>
              <a:t>Analyses</a:t>
            </a:r>
          </a:p>
          <a:p>
            <a:r>
              <a:rPr lang="fr-FR" dirty="0"/>
              <a:t>Simulations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576FB3E-957B-FB4A-9978-EF6BC55C0274}"/>
              </a:ext>
            </a:extLst>
          </p:cNvPr>
          <p:cNvSpPr txBox="1"/>
          <p:nvPr/>
        </p:nvSpPr>
        <p:spPr>
          <a:xfrm>
            <a:off x="2714076" y="98014"/>
            <a:ext cx="8219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3DB8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Pôle Nucléaire : Groupe Noyaux Exotique (NEX)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D3AEA96-15AF-C045-8985-3FE77CC90300}"/>
              </a:ext>
            </a:extLst>
          </p:cNvPr>
          <p:cNvCxnSpPr>
            <a:cxnSpLocks/>
          </p:cNvCxnSpPr>
          <p:nvPr/>
        </p:nvCxnSpPr>
        <p:spPr bwMode="auto">
          <a:xfrm>
            <a:off x="2710688" y="682789"/>
            <a:ext cx="8110527" cy="0"/>
          </a:xfrm>
          <a:prstGeom prst="line">
            <a:avLst/>
          </a:prstGeom>
          <a:solidFill>
            <a:srgbClr val="00B8FF"/>
          </a:solidFill>
          <a:ln w="101600" cap="flat" cmpd="sng" algn="ctr">
            <a:gradFill flip="none" rotWithShape="1">
              <a:gsLst>
                <a:gs pos="39000">
                  <a:srgbClr val="3DB7D0"/>
                </a:gs>
                <a:gs pos="92000">
                  <a:schemeClr val="tx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E00D5B35-0465-DF46-BC49-FB015F5B1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3" y="0"/>
            <a:ext cx="1363033" cy="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5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́sentation_LP2I Bordeaux" id="{ECD5F227-93AA-3942-B850-33904797C9AD}" vid="{9EEAACA7-E64E-554C-8F23-9170A275344E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́sentation_LP2I Bordeaux" id="{ECD5F227-93AA-3942-B850-33904797C9AD}" vid="{9EEAACA7-E64E-554C-8F23-9170A275344E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3056</Words>
  <Application>Microsoft Macintosh PowerPoint</Application>
  <PresentationFormat>Grand écran</PresentationFormat>
  <Paragraphs>515</Paragraphs>
  <Slides>32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MS PGothic</vt:lpstr>
      <vt:lpstr>American Typewriter Condensed</vt:lpstr>
      <vt:lpstr>Arial</vt:lpstr>
      <vt:lpstr>Arial Narrow</vt:lpstr>
      <vt:lpstr>Calibri</vt:lpstr>
      <vt:lpstr>Calibri Light</vt:lpstr>
      <vt:lpstr>Helvetica</vt:lpstr>
      <vt:lpstr>Helvetica Neue</vt:lpstr>
      <vt:lpstr>Times New Roman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</vt:lpstr>
      <vt:lpstr>                 </vt:lpstr>
      <vt:lpstr>                 </vt:lpstr>
      <vt:lpstr>Présentation PowerPoint</vt:lpstr>
      <vt:lpstr>Présentation PowerPoint</vt:lpstr>
      <vt:lpstr>Présentation PowerPoint</vt:lpstr>
      <vt:lpstr>Présentation PowerPoint</vt:lpstr>
      <vt:lpstr>                 </vt:lpstr>
      <vt:lpstr>Présentation PowerPoint</vt:lpstr>
      <vt:lpstr>                 </vt:lpstr>
      <vt:lpstr>Présentation PowerPoint</vt:lpstr>
      <vt:lpstr>Présentation PowerPoint</vt:lpstr>
      <vt:lpstr>Présentation PowerPoint</vt:lpstr>
      <vt:lpstr>                 </vt:lpstr>
      <vt:lpstr>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Fabrice Piquemal</dc:creator>
  <cp:lastModifiedBy>Fabrice Piquemal</cp:lastModifiedBy>
  <cp:revision>37</cp:revision>
  <cp:lastPrinted>2023-06-27T06:57:06Z</cp:lastPrinted>
  <dcterms:created xsi:type="dcterms:W3CDTF">2023-06-26T12:37:39Z</dcterms:created>
  <dcterms:modified xsi:type="dcterms:W3CDTF">2023-06-27T07:01:54Z</dcterms:modified>
</cp:coreProperties>
</file>