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sldIdLst>
    <p:sldId id="257" r:id="rId2"/>
    <p:sldId id="258" r:id="rId3"/>
    <p:sldId id="259" r:id="rId4"/>
    <p:sldId id="267" r:id="rId5"/>
    <p:sldId id="260" r:id="rId6"/>
    <p:sldId id="262" r:id="rId7"/>
    <p:sldId id="263" r:id="rId8"/>
    <p:sldId id="265" r:id="rId9"/>
    <p:sldId id="266" r:id="rId10"/>
    <p:sldId id="268" r:id="rId11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  <a:srgbClr val="FF6700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2" autoAdjust="0"/>
    <p:restoredTop sz="78407" autoAdjust="0"/>
  </p:normalViewPr>
  <p:slideViewPr>
    <p:cSldViewPr>
      <p:cViewPr varScale="1">
        <p:scale>
          <a:sx n="73" d="100"/>
          <a:sy n="73" d="100"/>
        </p:scale>
        <p:origin x="-2000" y="-10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02/07/23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Granularity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identification,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2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APPA </a:t>
            </a:r>
            <a:r>
              <a:rPr lang="fr-FR" dirty="0" err="1" smtClean="0"/>
              <a:t>atomic</a:t>
            </a:r>
            <a:r>
              <a:rPr lang="fr-FR" baseline="0" dirty="0" smtClean="0"/>
              <a:t> plasma </a:t>
            </a:r>
            <a:r>
              <a:rPr lang="fr-FR" baseline="0" dirty="0" err="1" smtClean="0"/>
              <a:t>physics</a:t>
            </a:r>
            <a:r>
              <a:rPr lang="fr-FR" baseline="0" dirty="0" smtClean="0"/>
              <a:t> and applications</a:t>
            </a:r>
          </a:p>
          <a:p>
            <a:r>
              <a:rPr lang="fr-FR" baseline="0" dirty="0" smtClean="0"/>
              <a:t>CBM </a:t>
            </a:r>
            <a:r>
              <a:rPr lang="fr-FR" baseline="0" dirty="0" err="1" smtClean="0"/>
              <a:t>cobressed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baryonic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82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A. Lopez-Martens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434059" y="2021632"/>
            <a:ext cx="7632848" cy="432048"/>
          </a:xfrm>
        </p:spPr>
        <p:txBody>
          <a:bodyPr>
            <a:noAutofit/>
          </a:bodyPr>
          <a:lstStyle/>
          <a:p>
            <a:r>
              <a:rPr lang="fr-FR" sz="2800" dirty="0" smtClean="0"/>
              <a:t>In-</a:t>
            </a:r>
            <a:r>
              <a:rPr lang="fr-FR" sz="2800" dirty="0" err="1" smtClean="0"/>
              <a:t>beam</a:t>
            </a:r>
            <a:r>
              <a:rPr lang="fr-FR" sz="2800" dirty="0" smtClean="0"/>
              <a:t> </a:t>
            </a:r>
            <a:r>
              <a:rPr lang="fr-FR" sz="2800" dirty="0" err="1" smtClean="0"/>
              <a:t>spectroscopy</a:t>
            </a:r>
            <a:r>
              <a:rPr lang="fr-FR" sz="2800" dirty="0" smtClean="0"/>
              <a:t> workshop</a:t>
            </a:r>
            <a:br>
              <a:rPr lang="fr-FR" sz="2800" dirty="0" smtClean="0"/>
            </a:br>
            <a:r>
              <a:rPr lang="fr-FR" sz="2800" dirty="0" smtClean="0"/>
              <a:t>21-23/06 2023</a:t>
            </a:r>
            <a:br>
              <a:rPr lang="fr-FR" sz="2800" dirty="0" smtClean="0"/>
            </a:br>
            <a:r>
              <a:rPr lang="fr-FR" sz="2800" dirty="0" smtClean="0"/>
              <a:t>IP2I Lyon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7776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01811" y="941512"/>
            <a:ext cx="101531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r>
              <a:rPr lang="fr-FR" dirty="0" smtClean="0"/>
              <a:t>ériode charnière pour AGATA avec pas mal d’incertitudes sur la suite des événements: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Grand intérêt pour la configuration à 0 degré ! Démarrage de SPES ? 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Démarrage de first science+ à FAIR ?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Disponibilité des cyclotrons au GANIL et nouveaux faisceaux SPIRAL1 ?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r>
              <a:rPr lang="fr-FR" dirty="0" smtClean="0"/>
              <a:t>Spectroscopie in-</a:t>
            </a:r>
            <a:r>
              <a:rPr lang="fr-FR" dirty="0" err="1" smtClean="0"/>
              <a:t>beam</a:t>
            </a:r>
            <a:r>
              <a:rPr lang="fr-FR" dirty="0" smtClean="0"/>
              <a:t> à la cible secondaire de </a:t>
            </a:r>
            <a:r>
              <a:rPr lang="fr-FR" dirty="0" err="1" smtClean="0"/>
              <a:t>BiGRIPS</a:t>
            </a:r>
            <a:r>
              <a:rPr lang="fr-FR" dirty="0" smtClean="0"/>
              <a:t> au RIKEN (grande implication française): </a:t>
            </a:r>
            <a:r>
              <a:rPr lang="fr-FR" dirty="0" err="1" smtClean="0"/>
              <a:t>Exoticité</a:t>
            </a:r>
            <a:r>
              <a:rPr lang="fr-FR" dirty="0" smtClean="0"/>
              <a:t> mais manque de résolution/sélectivité pour la détection gamma – politiquement incorrect d’y envoyer AGATA</a:t>
            </a:r>
          </a:p>
          <a:p>
            <a:endParaRPr lang="fr-FR" sz="800" dirty="0" smtClean="0"/>
          </a:p>
          <a:p>
            <a:r>
              <a:rPr lang="fr-FR" dirty="0" smtClean="0"/>
              <a:t>Spectroscopie in-</a:t>
            </a:r>
            <a:r>
              <a:rPr lang="fr-FR" dirty="0" err="1" smtClean="0"/>
              <a:t>beam</a:t>
            </a:r>
            <a:r>
              <a:rPr lang="fr-FR" dirty="0" smtClean="0"/>
              <a:t> a HIE-ISOLDE (ISS, </a:t>
            </a:r>
            <a:r>
              <a:rPr lang="fr-FR" dirty="0" err="1" smtClean="0"/>
              <a:t>miniball</a:t>
            </a:r>
            <a:r>
              <a:rPr lang="fr-FR" dirty="0" smtClean="0"/>
              <a:t>): </a:t>
            </a:r>
            <a:r>
              <a:rPr lang="fr-FR" dirty="0" err="1"/>
              <a:t>E</a:t>
            </a:r>
            <a:r>
              <a:rPr lang="fr-FR" dirty="0" err="1" smtClean="0"/>
              <a:t>xoticité</a:t>
            </a:r>
            <a:r>
              <a:rPr lang="fr-FR" dirty="0" smtClean="0"/>
              <a:t> mais peu de temps de faisceau et </a:t>
            </a:r>
            <a:r>
              <a:rPr lang="fr-FR" dirty="0" err="1" smtClean="0"/>
              <a:t>backlog</a:t>
            </a:r>
            <a:r>
              <a:rPr lang="fr-FR" dirty="0" smtClean="0"/>
              <a:t> important à </a:t>
            </a:r>
            <a:r>
              <a:rPr lang="fr-FR" dirty="0" err="1" smtClean="0"/>
              <a:t>miniball</a:t>
            </a:r>
            <a:r>
              <a:rPr lang="fr-FR" dirty="0" smtClean="0"/>
              <a:t> – support local (infrastructure, maintenance, opération…) pour AGATA ?</a:t>
            </a:r>
          </a:p>
          <a:p>
            <a:endParaRPr lang="fr-FR" sz="800" dirty="0"/>
          </a:p>
          <a:p>
            <a:r>
              <a:rPr lang="fr-FR" dirty="0" smtClean="0"/>
              <a:t>Spectroscopie des noyaux lourds et </a:t>
            </a:r>
            <a:r>
              <a:rPr lang="fr-FR" dirty="0" err="1" smtClean="0"/>
              <a:t>superlourds</a:t>
            </a:r>
            <a:r>
              <a:rPr lang="fr-FR" dirty="0" smtClean="0"/>
              <a:t> à JYFL: combinaison unique gamma et électron de conversion interne, 2 séparateurs – mais manque de </a:t>
            </a:r>
            <a:r>
              <a:rPr lang="fr-FR" baseline="30000" dirty="0" smtClean="0"/>
              <a:t>48</a:t>
            </a:r>
            <a:r>
              <a:rPr lang="fr-FR" dirty="0" smtClean="0"/>
              <a:t>Ca</a:t>
            </a:r>
          </a:p>
          <a:p>
            <a:endParaRPr lang="fr-FR" sz="800" dirty="0"/>
          </a:p>
          <a:p>
            <a:r>
              <a:rPr lang="fr-FR" dirty="0" err="1" smtClean="0"/>
              <a:t>Programm</a:t>
            </a:r>
            <a:r>
              <a:rPr lang="fr-FR" dirty="0" smtClean="0"/>
              <a:t> in-</a:t>
            </a:r>
            <a:r>
              <a:rPr lang="fr-FR" dirty="0" err="1" smtClean="0"/>
              <a:t>beam</a:t>
            </a:r>
            <a:r>
              <a:rPr lang="fr-FR" dirty="0" smtClean="0"/>
              <a:t> sur la fission à ALTO en collaboration avec la Pologne: </a:t>
            </a:r>
            <a:r>
              <a:rPr lang="fr-FR" dirty="0"/>
              <a:t>COFFEE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7862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21891" y="2309664"/>
            <a:ext cx="8852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</a:t>
            </a:r>
            <a:r>
              <a:rPr lang="fr-FR" dirty="0" smtClean="0"/>
              <a:t>éunion AGATA-GRIT </a:t>
            </a:r>
            <a:r>
              <a:rPr lang="fr-FR" dirty="0"/>
              <a:t>a</a:t>
            </a:r>
            <a:r>
              <a:rPr lang="fr-FR" dirty="0" smtClean="0"/>
              <a:t>vec M. </a:t>
            </a:r>
            <a:r>
              <a:rPr lang="fr-FR" dirty="0" err="1" smtClean="0"/>
              <a:t>Grasso</a:t>
            </a:r>
            <a:r>
              <a:rPr lang="fr-FR" dirty="0" smtClean="0"/>
              <a:t> le 12/01/2023</a:t>
            </a:r>
            <a:endParaRPr lang="fr-FR" dirty="0" smtClean="0"/>
          </a:p>
          <a:p>
            <a:endParaRPr lang="fr-FR" dirty="0" smtClean="0"/>
          </a:p>
          <a:p>
            <a:pPr marL="342900" indent="-342900">
              <a:buFont typeface="Symbol" charset="0"/>
              <a:buChar char=""/>
            </a:pPr>
            <a:r>
              <a:rPr lang="fr-FR" dirty="0" smtClean="0"/>
              <a:t>Strat</a:t>
            </a:r>
            <a:r>
              <a:rPr lang="fr-FR" dirty="0" smtClean="0"/>
              <a:t>égie française concernant la physique avec AGATA</a:t>
            </a:r>
          </a:p>
          <a:p>
            <a:pPr marL="342900" indent="-342900">
              <a:buFont typeface="Symbol" charset="0"/>
              <a:buChar char=""/>
            </a:pPr>
            <a:r>
              <a:rPr lang="fr-FR" dirty="0" smtClean="0"/>
              <a:t>Tenue d’un workshop à Lyon</a:t>
            </a:r>
          </a:p>
          <a:p>
            <a:endParaRPr lang="fr-FR" dirty="0" smtClean="0"/>
          </a:p>
          <a:p>
            <a:r>
              <a:rPr lang="fr-FR" dirty="0" smtClean="0"/>
              <a:t>=&gt; Statut et perspectives des activit</a:t>
            </a:r>
            <a:r>
              <a:rPr lang="fr-FR" dirty="0" smtClean="0"/>
              <a:t>és in-</a:t>
            </a:r>
            <a:r>
              <a:rPr lang="fr-FR" dirty="0" err="1" smtClean="0"/>
              <a:t>beam</a:t>
            </a:r>
            <a:r>
              <a:rPr lang="fr-FR" dirty="0" smtClean="0"/>
              <a:t> de la communauté française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53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Workshop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17835" y="1301552"/>
            <a:ext cx="9433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 15 personnes en pr</a:t>
            </a:r>
            <a:r>
              <a:rPr lang="fr-FR" dirty="0" smtClean="0"/>
              <a:t>ésentiel</a:t>
            </a:r>
          </a:p>
          <a:p>
            <a:r>
              <a:rPr lang="fr-FR" dirty="0" smtClean="0"/>
              <a:t>~ 5-10 en zoom</a:t>
            </a:r>
          </a:p>
          <a:p>
            <a:r>
              <a:rPr lang="fr-FR" dirty="0" smtClean="0"/>
              <a:t>Sponsor: GDR RESANET</a:t>
            </a:r>
          </a:p>
          <a:p>
            <a:endParaRPr lang="fr-FR" dirty="0" smtClean="0"/>
          </a:p>
          <a:p>
            <a:r>
              <a:rPr lang="fr-FR" dirty="0" smtClean="0"/>
              <a:t>Programme organisé par installation et à partir d’abstracts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smtClean="0"/>
              <a:t>Statut du détecteur AGATA &amp; campagnes à </a:t>
            </a:r>
            <a:r>
              <a:rPr lang="fr-FR" dirty="0" err="1" smtClean="0"/>
              <a:t>Legnaro</a:t>
            </a:r>
            <a:r>
              <a:rPr lang="fr-FR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Statut du détecteur GRIT et campagnes MUGAST (avec AGATA et EXOGAM)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Perspectives au LNL, RIKEN, FAIR, GANIL, ALTO, ISOLDE et JYFL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Présentation du nouveau IRL à MSU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r>
              <a:rPr lang="fr-FR" dirty="0"/>
              <a:t>Très bonnes discussions </a:t>
            </a:r>
            <a:endParaRPr lang="fr-FR" dirty="0" smtClean="0"/>
          </a:p>
          <a:p>
            <a:r>
              <a:rPr lang="fr-FR" dirty="0" smtClean="0"/>
              <a:t>=</a:t>
            </a:r>
            <a:r>
              <a:rPr lang="fr-FR" dirty="0"/>
              <a:t>&gt; </a:t>
            </a:r>
            <a:r>
              <a:rPr lang="fr-FR" dirty="0" smtClean="0"/>
              <a:t>Se structurer en communauté </a:t>
            </a:r>
            <a:r>
              <a:rPr lang="fr-FR" dirty="0"/>
              <a:t>in-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smtClean="0"/>
              <a:t>?</a:t>
            </a:r>
            <a:r>
              <a:rPr lang="fr-FR" dirty="0"/>
              <a:t> T</a:t>
            </a:r>
            <a:r>
              <a:rPr lang="fr-FR" dirty="0" smtClean="0"/>
              <a:t>enue </a:t>
            </a:r>
            <a:r>
              <a:rPr lang="fr-FR" dirty="0"/>
              <a:t>régulière d’un tel workshop ?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0569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AGATA - </a:t>
            </a:r>
            <a:r>
              <a:rPr lang="fr-FR" dirty="0" err="1" smtClean="0"/>
              <a:t>status</a:t>
            </a:r>
            <a:endParaRPr lang="fr-FR" dirty="0"/>
          </a:p>
        </p:txBody>
      </p:sp>
      <p:pic>
        <p:nvPicPr>
          <p:cNvPr id="10" name="Image 9" descr="agatacapsu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37" y="797496"/>
            <a:ext cx="5934170" cy="36724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1811" y="1445568"/>
            <a:ext cx="395202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Installation </a:t>
            </a:r>
            <a:r>
              <a:rPr lang="fr-FR" dirty="0"/>
              <a:t>d’AGATA : 2021-2022</a:t>
            </a:r>
          </a:p>
          <a:p>
            <a:r>
              <a:rPr lang="fr-FR" dirty="0" err="1" smtClean="0"/>
              <a:t>Commissioning</a:t>
            </a:r>
            <a:r>
              <a:rPr lang="fr-FR" dirty="0"/>
              <a:t>: printemps </a:t>
            </a:r>
            <a:r>
              <a:rPr lang="fr-FR" dirty="0" smtClean="0"/>
              <a:t>2022</a:t>
            </a:r>
          </a:p>
          <a:p>
            <a:endParaRPr lang="fr-FR" sz="800" dirty="0"/>
          </a:p>
          <a:p>
            <a:r>
              <a:rPr lang="fr-FR" dirty="0"/>
              <a:t>18 expériences réalisées </a:t>
            </a:r>
            <a:r>
              <a:rPr lang="fr-FR" dirty="0" smtClean="0"/>
              <a:t>depuis</a:t>
            </a:r>
          </a:p>
          <a:p>
            <a:endParaRPr lang="fr-FR" sz="800" dirty="0"/>
          </a:p>
          <a:p>
            <a:r>
              <a:rPr lang="fr-FR" dirty="0" smtClean="0"/>
              <a:t>2 configurations possibles: </a:t>
            </a:r>
            <a:endParaRPr lang="fr-FR" dirty="0"/>
          </a:p>
          <a:p>
            <a:r>
              <a:rPr lang="fr-FR" dirty="0"/>
              <a:t>AGATA couplé avec PRISMA </a:t>
            </a:r>
            <a:endParaRPr lang="fr-FR" dirty="0" smtClean="0"/>
          </a:p>
          <a:p>
            <a:r>
              <a:rPr lang="fr-FR" dirty="0" smtClean="0"/>
              <a:t>AGATA </a:t>
            </a:r>
            <a:r>
              <a:rPr lang="fr-FR" dirty="0"/>
              <a:t>0 degré </a:t>
            </a:r>
          </a:p>
          <a:p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209923" y="4541912"/>
            <a:ext cx="783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Commandes de d</a:t>
            </a:r>
            <a:r>
              <a:rPr lang="fr-FR" dirty="0" smtClean="0"/>
              <a:t>étecteurs en dessous des prévisions </a:t>
            </a:r>
            <a:r>
              <a:rPr lang="fr-FR" dirty="0" smtClean="0"/>
              <a:t>(absence des commandes d’Allemagne notamment)</a:t>
            </a:r>
          </a:p>
          <a:p>
            <a:r>
              <a:rPr lang="fr-FR" dirty="0" smtClean="0"/>
              <a:t>Livraison du 1</a:t>
            </a:r>
            <a:r>
              <a:rPr lang="fr-FR" baseline="30000" dirty="0" smtClean="0"/>
              <a:t>er</a:t>
            </a:r>
            <a:r>
              <a:rPr lang="fr-FR" dirty="0" smtClean="0"/>
              <a:t> batch d’</a:t>
            </a:r>
            <a:r>
              <a:rPr lang="fr-FR" dirty="0" smtClean="0"/>
              <a:t>électronique phase </a:t>
            </a:r>
            <a:r>
              <a:rPr lang="fr-FR" dirty="0" smtClean="0"/>
              <a:t>: fin 2023/d</a:t>
            </a:r>
            <a:r>
              <a:rPr lang="fr-FR" dirty="0" smtClean="0"/>
              <a:t>ébut</a:t>
            </a:r>
            <a:r>
              <a:rPr lang="fr-FR" dirty="0" smtClean="0"/>
              <a:t> 2024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84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Campagne </a:t>
            </a:r>
            <a:r>
              <a:rPr lang="fr-FR" dirty="0" smtClean="0"/>
              <a:t>à 0 degré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17859" y="86950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19-21/04/2023: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err="1" smtClean="0"/>
              <a:t>pre</a:t>
            </a:r>
            <a:r>
              <a:rPr lang="fr-FR" dirty="0"/>
              <a:t>-</a:t>
            </a:r>
            <a:r>
              <a:rPr lang="fr-FR" dirty="0" smtClean="0"/>
              <a:t>PAC &amp; 0-degree </a:t>
            </a:r>
            <a:r>
              <a:rPr lang="fr-FR" dirty="0" err="1" smtClean="0"/>
              <a:t>Campaign</a:t>
            </a:r>
            <a:r>
              <a:rPr lang="fr-FR" dirty="0" smtClean="0"/>
              <a:t> workshop</a:t>
            </a:r>
          </a:p>
          <a:p>
            <a:r>
              <a:rPr lang="fr-FR" dirty="0" smtClean="0"/>
              <a:t>42 </a:t>
            </a:r>
            <a:r>
              <a:rPr lang="fr-FR" dirty="0" err="1" smtClean="0"/>
              <a:t>physics</a:t>
            </a:r>
            <a:r>
              <a:rPr lang="fr-FR" dirty="0" smtClean="0"/>
              <a:t> LOI !!</a:t>
            </a:r>
            <a:endParaRPr lang="fr-FR" dirty="0" smtClean="0"/>
          </a:p>
        </p:txBody>
      </p:sp>
      <p:pic>
        <p:nvPicPr>
          <p:cNvPr id="11" name="Image 10" descr="3rdprep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9" y="1733600"/>
            <a:ext cx="2592288" cy="2057064"/>
          </a:xfrm>
          <a:prstGeom prst="rect">
            <a:avLst/>
          </a:prstGeom>
        </p:spPr>
      </p:pic>
      <p:pic>
        <p:nvPicPr>
          <p:cNvPr id="12" name="Image 11" descr="spesT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07" y="1733600"/>
            <a:ext cx="2640137" cy="19559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9963" y="3821832"/>
            <a:ext cx="81369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/>
              <a:t>Multitude of new </a:t>
            </a:r>
            <a:r>
              <a:rPr lang="fr-FR" sz="1800" dirty="0" err="1"/>
              <a:t>set-ups</a:t>
            </a:r>
            <a:r>
              <a:rPr lang="fr-FR" sz="1800" dirty="0"/>
              <a:t> and </a:t>
            </a:r>
            <a:r>
              <a:rPr lang="fr-FR" sz="1800" dirty="0" err="1"/>
              <a:t>experimental</a:t>
            </a:r>
            <a:r>
              <a:rPr lang="fr-FR" sz="1800" dirty="0"/>
              <a:t> </a:t>
            </a:r>
            <a:r>
              <a:rPr lang="fr-FR" sz="1800" dirty="0" smtClean="0"/>
              <a:t>techniques:</a:t>
            </a:r>
            <a:endParaRPr lang="fr-FR" sz="1800" dirty="0"/>
          </a:p>
          <a:p>
            <a:r>
              <a:rPr lang="fr-FR" sz="1800" dirty="0"/>
              <a:t>	</a:t>
            </a:r>
            <a:r>
              <a:rPr lang="fr-FR" sz="1800" dirty="0" err="1" smtClean="0"/>
              <a:t>Studies</a:t>
            </a:r>
            <a:r>
              <a:rPr lang="fr-FR" sz="1800" dirty="0" smtClean="0"/>
              <a:t> </a:t>
            </a:r>
            <a:r>
              <a:rPr lang="fr-FR" sz="1800" dirty="0"/>
              <a:t>of neutron-</a:t>
            </a:r>
            <a:r>
              <a:rPr lang="fr-FR" sz="1800" dirty="0" err="1"/>
              <a:t>deficient</a:t>
            </a:r>
            <a:r>
              <a:rPr lang="fr-FR" sz="1800" dirty="0"/>
              <a:t> </a:t>
            </a:r>
            <a:r>
              <a:rPr lang="fr-FR" sz="1800" dirty="0" err="1"/>
              <a:t>nuclei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NEDA + EUCLIDES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MNT </a:t>
            </a:r>
            <a:r>
              <a:rPr lang="fr-FR" sz="1800" dirty="0" err="1"/>
              <a:t>with</a:t>
            </a:r>
            <a:r>
              <a:rPr lang="fr-FR" sz="1800" dirty="0"/>
              <a:t> radioactive </a:t>
            </a:r>
            <a:r>
              <a:rPr lang="fr-FR" sz="1800" dirty="0" err="1"/>
              <a:t>beams</a:t>
            </a:r>
            <a:r>
              <a:rPr lang="fr-FR" sz="1800" dirty="0"/>
              <a:t> (3 </a:t>
            </a:r>
            <a:r>
              <a:rPr lang="fr-FR" sz="1800" dirty="0" err="1"/>
              <a:t>LoIs</a:t>
            </a:r>
            <a:r>
              <a:rPr lang="fr-FR" sz="1800" dirty="0"/>
              <a:t>)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Direct </a:t>
            </a:r>
            <a:r>
              <a:rPr lang="fr-FR" sz="1800" dirty="0" err="1" smtClean="0"/>
              <a:t>reactions</a:t>
            </a:r>
            <a:r>
              <a:rPr lang="fr-FR" sz="1800" dirty="0" smtClean="0"/>
              <a:t> </a:t>
            </a:r>
            <a:r>
              <a:rPr lang="fr-FR" sz="1800" dirty="0" err="1" smtClean="0"/>
              <a:t>around</a:t>
            </a:r>
            <a:r>
              <a:rPr lang="fr-FR" sz="1800" dirty="0" smtClean="0"/>
              <a:t> 132Sn (11 </a:t>
            </a:r>
            <a:r>
              <a:rPr lang="fr-FR" sz="1800" dirty="0" err="1" smtClean="0"/>
              <a:t>LoIs</a:t>
            </a:r>
            <a:r>
              <a:rPr lang="fr-FR" sz="1800" dirty="0" smtClean="0"/>
              <a:t>)  </a:t>
            </a:r>
            <a:endParaRPr lang="fr-FR" sz="1800" dirty="0"/>
          </a:p>
          <a:p>
            <a:r>
              <a:rPr lang="fr-FR" sz="1800" dirty="0"/>
              <a:t>	</a:t>
            </a:r>
            <a:r>
              <a:rPr lang="fr-FR" sz="1800" dirty="0" smtClean="0"/>
              <a:t>Electron </a:t>
            </a:r>
            <a:r>
              <a:rPr lang="fr-FR" sz="1800" dirty="0" err="1"/>
              <a:t>spectroscopy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SLICES</a:t>
            </a:r>
          </a:p>
          <a:p>
            <a:r>
              <a:rPr lang="fr-FR" sz="1800" dirty="0"/>
              <a:t>	</a:t>
            </a:r>
            <a:r>
              <a:rPr lang="fr-FR" sz="1800" dirty="0" err="1" smtClean="0"/>
              <a:t>Renewal</a:t>
            </a:r>
            <a:r>
              <a:rPr lang="fr-FR" sz="1800" dirty="0" smtClean="0"/>
              <a:t> </a:t>
            </a:r>
            <a:r>
              <a:rPr lang="fr-FR" sz="1800" dirty="0"/>
              <a:t>of </a:t>
            </a:r>
            <a:r>
              <a:rPr lang="fr-FR" sz="1800" dirty="0" err="1"/>
              <a:t>interest</a:t>
            </a:r>
            <a:r>
              <a:rPr lang="fr-FR" sz="1800" dirty="0"/>
              <a:t> in </a:t>
            </a:r>
            <a:r>
              <a:rPr lang="fr-FR" sz="1800" dirty="0" err="1"/>
              <a:t>high</a:t>
            </a:r>
            <a:r>
              <a:rPr lang="fr-FR" sz="1800" dirty="0"/>
              <a:t>-spin </a:t>
            </a:r>
            <a:r>
              <a:rPr lang="fr-FR" sz="1800" dirty="0" err="1"/>
              <a:t>physics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1081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713979" y="149425"/>
            <a:ext cx="6264697" cy="43204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Legnaro</a:t>
            </a:r>
            <a:r>
              <a:rPr lang="fr-FR" dirty="0"/>
              <a:t>:</a:t>
            </a:r>
            <a:r>
              <a:rPr lang="fr-FR" dirty="0" smtClean="0"/>
              <a:t> Plan </a:t>
            </a:r>
            <a:r>
              <a:rPr lang="fr-FR" dirty="0" smtClean="0"/>
              <a:t>à valider par la collaboration</a:t>
            </a:r>
            <a:endParaRPr lang="fr-FR" dirty="0"/>
          </a:p>
        </p:txBody>
      </p:sp>
      <p:pic>
        <p:nvPicPr>
          <p:cNvPr id="11" name="Image 10" descr="day1sp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" y="3252006"/>
            <a:ext cx="5270500" cy="2794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05867" y="1085528"/>
            <a:ext cx="978534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PAC suppl</a:t>
            </a:r>
            <a:r>
              <a:rPr lang="fr-FR" dirty="0" smtClean="0"/>
              <a:t>émentaire pour des expérience AGATA + PRISMA à réaliser dans la première moitié de 2024 (faisceau tandem-ALPI-PIAVE - quid du faisceau d’U?)</a:t>
            </a:r>
          </a:p>
          <a:p>
            <a:endParaRPr lang="fr-FR" sz="1100" dirty="0"/>
          </a:p>
          <a:p>
            <a:pPr marL="342900" indent="-342900">
              <a:buFont typeface="Symbol" charset="0"/>
              <a:buChar char=""/>
            </a:pPr>
            <a:r>
              <a:rPr lang="fr-FR" dirty="0" smtClean="0"/>
              <a:t>Passage </a:t>
            </a:r>
            <a:r>
              <a:rPr lang="fr-FR" dirty="0" smtClean="0"/>
              <a:t>à la c</a:t>
            </a:r>
            <a:r>
              <a:rPr lang="fr-FR" dirty="0" smtClean="0"/>
              <a:t>onfiguration </a:t>
            </a:r>
            <a:r>
              <a:rPr lang="fr-FR" dirty="0" smtClean="0"/>
              <a:t>à </a:t>
            </a:r>
            <a:r>
              <a:rPr lang="fr-FR" dirty="0" err="1" smtClean="0"/>
              <a:t>zero</a:t>
            </a:r>
            <a:r>
              <a:rPr lang="fr-FR" dirty="0" smtClean="0"/>
              <a:t> degr</a:t>
            </a:r>
            <a:r>
              <a:rPr lang="fr-FR" dirty="0" smtClean="0"/>
              <a:t>é</a:t>
            </a:r>
            <a:r>
              <a:rPr lang="fr-FR" dirty="0" smtClean="0"/>
              <a:t>  </a:t>
            </a:r>
            <a:r>
              <a:rPr lang="fr-FR" dirty="0"/>
              <a:t>(6 </a:t>
            </a:r>
            <a:r>
              <a:rPr lang="fr-FR" dirty="0" smtClean="0"/>
              <a:t>mois de d</a:t>
            </a:r>
            <a:r>
              <a:rPr lang="fr-FR" dirty="0" smtClean="0"/>
              <a:t>émontage/remontage &lt;= implémentation de l’électronique phase2 ?</a:t>
            </a:r>
            <a:r>
              <a:rPr lang="fr-FR" dirty="0" smtClean="0"/>
              <a:t>) – Attention: pas de retour possible ! </a:t>
            </a:r>
          </a:p>
          <a:p>
            <a:pPr marL="342900" indent="-342900">
              <a:buFont typeface="Symbol" charset="0"/>
              <a:buChar char=""/>
            </a:pPr>
            <a:r>
              <a:rPr lang="fr-FR" dirty="0" smtClean="0"/>
              <a:t>2025</a:t>
            </a:r>
            <a:r>
              <a:rPr lang="fr-FR" dirty="0"/>
              <a:t>: </a:t>
            </a:r>
            <a:r>
              <a:rPr lang="fr-FR" dirty="0" smtClean="0"/>
              <a:t>campagne NEDA</a:t>
            </a:r>
            <a:r>
              <a:rPr lang="fr-FR" dirty="0"/>
              <a:t>, </a:t>
            </a:r>
            <a:r>
              <a:rPr lang="fr-FR" dirty="0" smtClean="0"/>
              <a:t>PARIS … et faisceaux SPES. </a:t>
            </a:r>
            <a:endParaRPr lang="fr-FR" dirty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602411" y="353380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SPES: premier faisceau r</a:t>
            </a:r>
            <a:r>
              <a:rPr lang="fr-FR" dirty="0" smtClean="0"/>
              <a:t>é-accéléré pour les utilisateurs prévu 2025-2026 </a:t>
            </a:r>
            <a:r>
              <a:rPr lang="fr-FR" dirty="0" smtClean="0"/>
              <a:t>(pas d’</a:t>
            </a:r>
            <a:r>
              <a:rPr lang="fr-FR" dirty="0" err="1" smtClean="0"/>
              <a:t>Ucx</a:t>
            </a:r>
            <a:r>
              <a:rPr lang="fr-FR" dirty="0" smtClean="0"/>
              <a:t> dans un premier temps)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3861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GRIT (Gaspard-Trace coll.)</a:t>
            </a:r>
            <a:endParaRPr lang="fr-FR" dirty="0"/>
          </a:p>
        </p:txBody>
      </p:sp>
      <p:pic>
        <p:nvPicPr>
          <p:cNvPr id="10" name="Image 9" descr="GR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91" y="2165648"/>
            <a:ext cx="5918517" cy="3199408"/>
          </a:xfrm>
          <a:prstGeom prst="rect">
            <a:avLst/>
          </a:prstGeom>
        </p:spPr>
      </p:pic>
      <p:pic>
        <p:nvPicPr>
          <p:cNvPr id="11" name="Image 10" descr="Gritd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496"/>
            <a:ext cx="3924300" cy="47752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02774" y="797496"/>
            <a:ext cx="7545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nTD</a:t>
            </a:r>
            <a:r>
              <a:rPr lang="fr-FR" dirty="0" smtClean="0"/>
              <a:t> </a:t>
            </a:r>
            <a:r>
              <a:rPr lang="fr-FR" dirty="0" err="1" smtClean="0"/>
              <a:t>Silicon</a:t>
            </a:r>
            <a:r>
              <a:rPr lang="fr-FR" dirty="0" smtClean="0"/>
              <a:t>, </a:t>
            </a:r>
            <a:r>
              <a:rPr lang="fr-FR" dirty="0" err="1" smtClean="0"/>
              <a:t>t</a:t>
            </a:r>
            <a:r>
              <a:rPr lang="fr-FR" dirty="0" err="1" smtClean="0"/>
              <a:t>éléscopes</a:t>
            </a:r>
            <a:r>
              <a:rPr lang="fr-FR" dirty="0" smtClean="0"/>
              <a:t>, FEE dans le vide, électronique digitale</a:t>
            </a:r>
          </a:p>
          <a:p>
            <a:r>
              <a:rPr lang="fr-FR" dirty="0" smtClean="0"/>
              <a:t>Impression 3D métal pour </a:t>
            </a:r>
            <a:r>
              <a:rPr lang="fr-FR" dirty="0" err="1" smtClean="0"/>
              <a:t>géometrie</a:t>
            </a:r>
            <a:r>
              <a:rPr lang="fr-FR" dirty="0" smtClean="0"/>
              <a:t> optimisée &amp; transparente </a:t>
            </a:r>
          </a:p>
          <a:p>
            <a:r>
              <a:rPr lang="fr-FR" dirty="0" smtClean="0"/>
              <a:t>Compatible avec le rayon interne d’AGATA</a:t>
            </a:r>
          </a:p>
          <a:p>
            <a:r>
              <a:rPr lang="fr-FR" dirty="0" smtClean="0"/>
              <a:t>~7000 voies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031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FAIR</a:t>
            </a:r>
            <a:endParaRPr lang="fr-FR" dirty="0"/>
          </a:p>
        </p:txBody>
      </p:sp>
      <p:pic>
        <p:nvPicPr>
          <p:cNvPr id="10" name="Image 9" descr="FA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7" y="869504"/>
            <a:ext cx="5481234" cy="308404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831" y="3893840"/>
            <a:ext cx="88979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onstruction </a:t>
            </a:r>
            <a:r>
              <a:rPr lang="fr-FR" dirty="0"/>
              <a:t>civile de NUSTAR est presque achevée</a:t>
            </a:r>
            <a:r>
              <a:rPr lang="fr-FR" dirty="0" smtClean="0"/>
              <a:t>	</a:t>
            </a:r>
          </a:p>
          <a:p>
            <a:r>
              <a:rPr lang="fr-FR" dirty="0"/>
              <a:t>	</a:t>
            </a:r>
            <a:r>
              <a:rPr lang="fr-FR" dirty="0" smtClean="0"/>
              <a:t>Phase 0 @GSI avec FRS (maintenant)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Early</a:t>
            </a:r>
            <a:r>
              <a:rPr lang="fr-FR" dirty="0" smtClean="0"/>
              <a:t> science au Super-FRS avec upgrade de SIS18 (2027)</a:t>
            </a:r>
          </a:p>
          <a:p>
            <a:r>
              <a:rPr lang="fr-FR" dirty="0" smtClean="0"/>
              <a:t>	First science au Super-FRS avec SIS100 (2028)</a:t>
            </a:r>
          </a:p>
          <a:p>
            <a:r>
              <a:rPr lang="fr-FR" dirty="0" smtClean="0"/>
              <a:t>	Installation possible d’AGATA sur la LEB de NUSTAR: ~ 2029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1517576"/>
            <a:ext cx="50983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Mars 2023: + 518 M€ de l’Allemagne</a:t>
            </a:r>
          </a:p>
          <a:p>
            <a:r>
              <a:rPr lang="fr-FR" dirty="0" smtClean="0"/>
              <a:t>+ engagements internationaux courant 2023 pour atteindre First Science</a:t>
            </a:r>
          </a:p>
          <a:p>
            <a:endParaRPr lang="fr-FR" dirty="0" smtClean="0"/>
          </a:p>
          <a:p>
            <a:r>
              <a:rPr lang="fr-FR" dirty="0" smtClean="0"/>
              <a:t>L’objectif de full FAIR est toujours le but ultime mais le calendrier d</a:t>
            </a:r>
            <a:r>
              <a:rPr lang="fr-FR" dirty="0" smtClean="0"/>
              <a:t>épendra des ressources disponibles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24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Mon exposé - Lieu - Titre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GANIL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01811" y="941512"/>
            <a:ext cx="103691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Suite </a:t>
            </a:r>
            <a:r>
              <a:rPr lang="fr-FR" dirty="0" smtClean="0"/>
              <a:t>à une </a:t>
            </a:r>
            <a:r>
              <a:rPr lang="fr-FR" dirty="0"/>
              <a:t>r</a:t>
            </a:r>
            <a:r>
              <a:rPr lang="fr-FR" dirty="0" smtClean="0"/>
              <a:t>evue interne de maintenance, accroissement du temps d’indisponibilit</a:t>
            </a:r>
            <a:r>
              <a:rPr lang="fr-FR" dirty="0" smtClean="0"/>
              <a:t>é machine, </a:t>
            </a:r>
            <a:r>
              <a:rPr lang="fr-FR" dirty="0" err="1" smtClean="0"/>
              <a:t>context</a:t>
            </a:r>
            <a:r>
              <a:rPr lang="fr-FR" dirty="0" smtClean="0"/>
              <a:t> social</a:t>
            </a:r>
            <a:endParaRPr lang="fr-FR" dirty="0" smtClean="0"/>
          </a:p>
          <a:p>
            <a:r>
              <a:rPr lang="fr-FR" dirty="0" smtClean="0"/>
              <a:t>=&gt;Projet de r</a:t>
            </a:r>
            <a:r>
              <a:rPr lang="fr-FR" dirty="0" smtClean="0"/>
              <a:t>énovation des cyclotrons (</a:t>
            </a:r>
            <a:r>
              <a:rPr lang="fr-FR" dirty="0" err="1" smtClean="0"/>
              <a:t>cavités,alimentations</a:t>
            </a:r>
            <a:r>
              <a:rPr lang="fr-FR" dirty="0" smtClean="0"/>
              <a:t>, balises radioprotection, C2,</a:t>
            </a:r>
          </a:p>
          <a:p>
            <a:r>
              <a:rPr lang="fr-FR" dirty="0"/>
              <a:t>r</a:t>
            </a:r>
            <a:r>
              <a:rPr lang="fr-FR" dirty="0" smtClean="0"/>
              <a:t>éfrigération): 40 M€</a:t>
            </a:r>
          </a:p>
          <a:p>
            <a:r>
              <a:rPr lang="fr-FR" dirty="0" smtClean="0"/>
              <a:t>	Arrêts prolongés uniquement pour cavités HF</a:t>
            </a:r>
          </a:p>
          <a:p>
            <a:r>
              <a:rPr lang="fr-FR" dirty="0" smtClean="0"/>
              <a:t>	Autres travaux menés pendant le 2</a:t>
            </a:r>
            <a:r>
              <a:rPr lang="fr-FR" baseline="30000" dirty="0" smtClean="0"/>
              <a:t>nd</a:t>
            </a:r>
            <a:r>
              <a:rPr lang="fr-FR" dirty="0" smtClean="0"/>
              <a:t> semestre de chaque année</a:t>
            </a:r>
          </a:p>
          <a:p>
            <a:r>
              <a:rPr lang="fr-FR" dirty="0" smtClean="0"/>
              <a:t>	Démarrage en 2024 -&gt; 2028-2031</a:t>
            </a:r>
          </a:p>
          <a:p>
            <a:endParaRPr lang="fr-FR" sz="800" dirty="0"/>
          </a:p>
          <a:p>
            <a:r>
              <a:rPr lang="fr-FR" dirty="0" smtClean="0"/>
              <a:t>Programme de physique nucléaire avec les cyclotrons: </a:t>
            </a:r>
          </a:p>
          <a:p>
            <a:r>
              <a:rPr lang="fr-FR" dirty="0" err="1" smtClean="0"/>
              <a:t>Fission@VAMOS</a:t>
            </a:r>
            <a:endParaRPr lang="fr-FR" dirty="0" smtClean="0"/>
          </a:p>
          <a:p>
            <a:r>
              <a:rPr lang="fr-FR" dirty="0" smtClean="0"/>
              <a:t>Structure, corrélations et </a:t>
            </a:r>
            <a:r>
              <a:rPr lang="fr-FR" dirty="0" err="1" smtClean="0"/>
              <a:t>réations</a:t>
            </a:r>
            <a:r>
              <a:rPr lang="fr-FR" dirty="0" smtClean="0"/>
              <a:t> @ LISE (ACTAR, PARIS, EXOGAM, ZDD, MUGAST)</a:t>
            </a:r>
          </a:p>
          <a:p>
            <a:r>
              <a:rPr lang="fr-FR" dirty="0" smtClean="0"/>
              <a:t>Cas physiques de DESIR</a:t>
            </a:r>
          </a:p>
          <a:p>
            <a:endParaRPr lang="fr-FR" dirty="0" smtClean="0"/>
          </a:p>
          <a:p>
            <a:r>
              <a:rPr lang="fr-FR" dirty="0" smtClean="0"/>
              <a:t>Grande motivation pour le retour d’AGATA@GANIL (couplé à GRIT et VAMOS)</a:t>
            </a:r>
          </a:p>
          <a:p>
            <a:r>
              <a:rPr lang="fr-FR" b="1" dirty="0" smtClean="0"/>
              <a:t>		Prérequis: nouveaux faisceaux SPIRAL1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65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16875</TotalTime>
  <Words>743</Words>
  <Application>Microsoft Macintosh PowerPoint</Application>
  <PresentationFormat>Personnalisé</PresentationFormat>
  <Paragraphs>127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1_modele-IJCLAb-powerpoint</vt:lpstr>
      <vt:lpstr>In-beam spectroscopy workshop 21-23/06 2023 IP2I Lyon</vt:lpstr>
      <vt:lpstr>Motivations</vt:lpstr>
      <vt:lpstr>Workshop</vt:lpstr>
      <vt:lpstr>AGATA - status</vt:lpstr>
      <vt:lpstr>Campagne à 0 degré</vt:lpstr>
      <vt:lpstr>Legnaro: Plan à valider par la collaboration</vt:lpstr>
      <vt:lpstr>GRIT (Gaspard-Trace coll.)</vt:lpstr>
      <vt:lpstr>FAIR</vt:lpstr>
      <vt:lpstr>GANIL</vt:lpstr>
      <vt:lpstr>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Araceli Lopez-Martens</cp:lastModifiedBy>
  <cp:revision>1528</cp:revision>
  <dcterms:created xsi:type="dcterms:W3CDTF">2011-03-09T16:37:49Z</dcterms:created>
  <dcterms:modified xsi:type="dcterms:W3CDTF">2023-07-03T10:48:06Z</dcterms:modified>
</cp:coreProperties>
</file>