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63" r:id="rId3"/>
    <p:sldId id="273" r:id="rId4"/>
    <p:sldId id="274" r:id="rId5"/>
    <p:sldId id="265" r:id="rId6"/>
    <p:sldId id="266" r:id="rId7"/>
    <p:sldId id="272" r:id="rId8"/>
    <p:sldId id="271" r:id="rId9"/>
    <p:sldId id="267" r:id="rId10"/>
    <p:sldId id="268" r:id="rId11"/>
    <p:sldId id="276" r:id="rId12"/>
    <p:sldId id="270" r:id="rId13"/>
    <p:sldId id="264" r:id="rId14"/>
  </p:sldIdLst>
  <p:sldSz cx="9144000" cy="5143500" type="screen16x9"/>
  <p:notesSz cx="9144000" cy="5143500"/>
  <p:embeddedFontLst>
    <p:embeddedFont>
      <p:font typeface="Bernard MT Condensed" panose="02050806060905020404" pitchFamily="18" charset="0"/>
      <p:regular r:id="rId15"/>
    </p:embeddedFont>
    <p:embeddedFont>
      <p:font typeface="Arial Black" panose="020B0A04020102020204" pitchFamily="34" charset="0"/>
      <p:bold r:id="rId16"/>
    </p:embeddedFont>
  </p:embeddedFontLst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ieufr" initials="m" lastIdx="1" clrIdx="0">
    <p:extLst>
      <p:ext uri="{19B8F6BF-5375-455C-9EA6-DF929625EA0E}">
        <p15:presenceInfo xmlns:p15="http://schemas.microsoft.com/office/powerpoint/2012/main" userId="mattieuf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6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présentation vier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0" y="1752300"/>
            <a:ext cx="9144000" cy="339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0" tIns="1224000" rIns="1440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 dirty="0"/>
              <a:t>Cliquez sur l’icône ci-dessous pour insérer une image, puis placez en arrière-plan</a:t>
            </a:r>
            <a:endParaRPr dirty="0"/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710001" y="352800"/>
            <a:ext cx="3960000" cy="845476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240"/>
              </a:lnSpc>
              <a:spcBef>
                <a:spcPts val="0"/>
              </a:spcBef>
              <a:buFontTx/>
              <a:buNone/>
              <a:defRPr sz="195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2pPr>
            <a:lvl3pPr marL="914400" indent="0"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fr-FR"/>
              <a:t>OPTION DE TITRE LONG      AVEC LE NOMBRE                     DE 3 LIGNES MAXIMUM</a:t>
            </a:r>
            <a:endParaRPr/>
          </a:p>
        </p:txBody>
      </p:sp>
      <p:sp>
        <p:nvSpPr>
          <p:cNvPr id="6" name="Sous-titre 4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960000" cy="3825015"/>
          </a:xfrm>
          <a:prstGeom prst="rect">
            <a:avLst/>
          </a:prstGeom>
          <a:solidFill>
            <a:srgbClr val="936037">
              <a:alpha val="69804"/>
            </a:srgb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1587" indent="0">
              <a:buFontTx/>
              <a:buNone/>
              <a:defRPr sz="950" b="1">
                <a:solidFill>
                  <a:schemeClr val="bg1"/>
                </a:solidFill>
              </a:defRPr>
            </a:lvl2pPr>
          </a:lstStyle>
          <a:p>
            <a:pPr>
              <a:defRPr/>
            </a:pPr>
            <a:r>
              <a:rPr lang="fr-FR"/>
              <a:t>(facultatif) Sous titre et description sur plusieurs lignes</a:t>
            </a:r>
            <a:endParaRPr/>
          </a:p>
        </p:txBody>
      </p:sp>
      <p:sp>
        <p:nvSpPr>
          <p:cNvPr id="7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872916" y="3567762"/>
            <a:ext cx="3311999" cy="2873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(Insérez date du jour)</a:t>
            </a:r>
            <a:endParaRPr/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872917" y="4363555"/>
            <a:ext cx="3311999" cy="5959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TerraForma – (slogan?)</a:t>
            </a:r>
            <a:endParaRPr/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179388" y="195263"/>
            <a:ext cx="1154902" cy="1368425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09.06.23</a:t>
            </a:r>
            <a:endParaRPr lang="fr-FR" dirty="0"/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2 col distinct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9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8014" y="1080000"/>
            <a:ext cx="3801826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572000" y="1082150"/>
            <a:ext cx="3806907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1 col + 1 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tabLst>
                <a:tab pos="984250" algn="l"/>
              </a:tabLst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5" y="1080000"/>
            <a:ext cx="2970528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4076077" y="1079999"/>
            <a:ext cx="4302085" cy="295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64000" tIns="827999" rIns="864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076079" y="4195663"/>
            <a:ext cx="4302746" cy="30648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docu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362262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0801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 de commentaire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5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 +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77452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60801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77452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 de commentaire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5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608013" y="1074737"/>
            <a:ext cx="777081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75998" tIns="396000" rIns="1440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</a:t>
            </a:r>
            <a:br>
              <a:rPr lang="fr-FR"/>
            </a:br>
            <a:r>
              <a:rPr lang="fr-FR"/>
              <a:t>pour insérer un graphique, un tableau, une image, une vidéo (merci de respecter cet encombrement maximum)</a:t>
            </a:r>
            <a:endParaRPr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0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 + 3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sz="quarter" idx="22" hasCustomPrompt="1"/>
          </p:nvPr>
        </p:nvSpPr>
        <p:spPr bwMode="auto">
          <a:xfrm>
            <a:off x="608012" y="1074737"/>
            <a:ext cx="5056354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540000" rIns="900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8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74676" y="1621816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74676" y="2055823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74676" y="263146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074676" y="306547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074676" y="363491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074676" y="406892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5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74676" y="1079998"/>
            <a:ext cx="2304149" cy="431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Chiffres clés</a:t>
            </a:r>
            <a:endParaRPr/>
          </a:p>
        </p:txBody>
      </p:sp>
      <p:pic>
        <p:nvPicPr>
          <p:cNvPr id="16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7" name="Rectangle 23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3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491137" y="1383032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491137" y="1817039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491137" y="250897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491137" y="294298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5491137" y="3634918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491137" y="4068925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pic>
        <p:nvPicPr>
          <p:cNvPr id="14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5" name="Rectangle 23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space réservé du texte 2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08014" y="1080000"/>
            <a:ext cx="4472813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5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4" y="1080000"/>
            <a:ext cx="3013551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br>
              <a:rPr lang="fr-FR"/>
            </a:br>
            <a:endParaRPr lang="fr-FR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770557" y="1466236"/>
            <a:ext cx="1613941" cy="75230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4400" b="1" spc="-150">
                <a:solidFill>
                  <a:srgbClr val="88B14A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770558" y="2218544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572000" y="1020593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>
                <a:solidFill>
                  <a:srgbClr val="E16F34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4572001" y="153899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5021704" y="2323309"/>
            <a:ext cx="1613941" cy="40144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000" b="1" spc="0">
                <a:solidFill>
                  <a:srgbClr val="DD371A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5021705" y="272475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455764" y="3239552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>
                <a:solidFill>
                  <a:srgbClr val="E16F34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6" name="Espace réservé du texte 20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6455765" y="3757950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117298" y="3471952"/>
            <a:ext cx="1613941" cy="6353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600" b="1" spc="-150">
                <a:solidFill>
                  <a:srgbClr val="936037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4117298" y="4107305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pic>
        <p:nvPicPr>
          <p:cNvPr id="19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20" name="Rectangle 32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V + légen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40843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408431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658746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3658745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2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89556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13" name="Espace réservé pour une image  5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5895562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pic>
        <p:nvPicPr>
          <p:cNvPr id="14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5" name="Rectangle 17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H + 3 poi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612000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3287182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28" hasCustomPrompt="1"/>
          </p:nvPr>
        </p:nvSpPr>
        <p:spPr bwMode="auto">
          <a:xfrm>
            <a:off x="5962163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608014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N°1 sur une ligne</a:t>
            </a:r>
            <a:endParaRPr/>
          </a:p>
        </p:txBody>
      </p:sp>
      <p:sp>
        <p:nvSpPr>
          <p:cNvPr id="12" name="Espace réservé du texte 3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0801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3287182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N°2 sur une ligne</a:t>
            </a:r>
            <a:endParaRPr/>
          </a:p>
        </p:txBody>
      </p:sp>
      <p:sp>
        <p:nvSpPr>
          <p:cNvPr id="14" name="Espace réservé du texte 3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3287182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5962163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N°3 sur une ligne</a:t>
            </a:r>
            <a:endParaRPr/>
          </a:p>
        </p:txBody>
      </p:sp>
      <p:sp>
        <p:nvSpPr>
          <p:cNvPr id="16" name="Espace réservé du texte 3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596216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pic>
        <p:nvPicPr>
          <p:cNvPr id="1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8" name="Rectangle 19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1998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 marL="0" marR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fr-FR" dirty="0" smtClean="0"/>
              <a:t>09.06.23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88270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07907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pic>
        <p:nvPicPr>
          <p:cNvPr id="10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12270882">
            <a:off x="7734145" y="411163"/>
            <a:ext cx="1800000" cy="1800000"/>
          </a:xfrm>
          <a:prstGeom prst="rect">
            <a:avLst/>
          </a:prstGeom>
        </p:spPr>
      </p:pic>
      <p:sp>
        <p:nvSpPr>
          <p:cNvPr id="11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41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H + légen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2000" y="4063875"/>
            <a:ext cx="4249244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pour les 3 photos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612000" y="1074737"/>
            <a:ext cx="4249244" cy="2832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684000" rIns="9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5271554" y="334381"/>
            <a:ext cx="3107270" cy="2071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6000" tIns="360000" rIns="39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28" hasCustomPrompt="1"/>
          </p:nvPr>
        </p:nvSpPr>
        <p:spPr bwMode="auto">
          <a:xfrm>
            <a:off x="5271554" y="2837462"/>
            <a:ext cx="2523072" cy="168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3" name="Rectangle 18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clus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2"/>
          <p:cNvSpPr>
            <a:spLocks noAdjustHandles="1"/>
          </p:cNvSpPr>
          <p:nvPr userDrawn="1"/>
        </p:nvSpPr>
        <p:spPr bwMode="auto">
          <a:xfrm>
            <a:off x="608013" y="4327161"/>
            <a:ext cx="3854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fr-FR" sz="1350" b="1" spc="0">
                <a:solidFill>
                  <a:srgbClr val="936037"/>
                </a:solidFill>
              </a:rPr>
              <a:t>terra-forma.cnrs.fr</a:t>
            </a:r>
            <a:endParaRPr/>
          </a:p>
        </p:txBody>
      </p:sp>
      <p:sp>
        <p:nvSpPr>
          <p:cNvPr id="7" name="Espace réservé du texte 22"/>
          <p:cNvSpPr>
            <a:spLocks noGrp="1"/>
          </p:cNvSpPr>
          <p:nvPr>
            <p:ph type="body" sz="quarter" idx="16"/>
          </p:nvPr>
        </p:nvSpPr>
        <p:spPr bwMode="auto">
          <a:xfrm>
            <a:off x="608014" y="651933"/>
            <a:ext cx="4421186" cy="33655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4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algn="just">
              <a:defRPr/>
            </a:pPr>
            <a:endParaRPr lang="fr-FR" sz="1600" b="0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5536155" y="1203598"/>
            <a:ext cx="2027760" cy="2402660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520902" y="3914892"/>
            <a:ext cx="584439" cy="5844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332944" y="4074674"/>
            <a:ext cx="1250354" cy="2750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50397" y="3961424"/>
            <a:ext cx="1235487" cy="4913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31209" y="153424"/>
            <a:ext cx="2065412" cy="116351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484475" y="1093364"/>
            <a:ext cx="915566" cy="91556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 rot="16199998">
            <a:off x="7801441" y="1069170"/>
            <a:ext cx="1590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i="0" u="none" strike="noStrike">
                <a:solidFill>
                  <a:srgbClr val="565655"/>
                </a:solidFill>
                <a:latin typeface="Arial"/>
              </a:rPr>
              <a:t>ANR-21-ESRE-0014</a:t>
            </a:r>
            <a:endParaRPr lang="en-GB" sz="12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dications techniqu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5"/>
          <p:cNvSpPr>
            <a:spLocks noAdjustHandles="1"/>
          </p:cNvSpPr>
          <p:nvPr userDrawn="1"/>
        </p:nvSpPr>
        <p:spPr bwMode="auto">
          <a:xfrm>
            <a:off x="608013" y="649288"/>
            <a:ext cx="7770812" cy="38528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defRPr/>
            </a:pPr>
            <a:r>
              <a:rPr lang="fr-FR" sz="1400"/>
              <a:t>Pour commencer à créer votre présentation, </a:t>
            </a:r>
            <a:endParaRPr/>
          </a:p>
          <a:p>
            <a:pPr algn="ctr">
              <a:defRPr/>
            </a:pPr>
            <a:r>
              <a:rPr lang="fr-FR" sz="1400"/>
              <a:t>rendez vous dans le menu </a:t>
            </a:r>
            <a:endParaRPr/>
          </a:p>
          <a:p>
            <a:pPr algn="ctr">
              <a:defRPr/>
            </a:pPr>
            <a:r>
              <a:rPr lang="fr-FR" sz="1400"/>
              <a:t>Affichage &gt; Masque &gt; Masque des diapositives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Allez sur le premier masque blanc, renseignez le </a:t>
            </a:r>
            <a:endParaRPr/>
          </a:p>
          <a:p>
            <a:pPr algn="ctr">
              <a:defRPr/>
            </a:pPr>
            <a:r>
              <a:rPr lang="fr-FR" sz="1400"/>
              <a:t>TITRE DE VOTRE PRÉSENTATION </a:t>
            </a:r>
            <a:endParaRPr/>
          </a:p>
          <a:p>
            <a:pPr algn="ctr">
              <a:defRPr/>
            </a:pPr>
            <a:r>
              <a:rPr lang="fr-FR" sz="1400"/>
              <a:t>en bas de page, puis fermez le mode masque.</a:t>
            </a:r>
            <a:endParaRPr/>
          </a:p>
          <a:p>
            <a:pPr algn="ctr">
              <a:defRPr/>
            </a:pPr>
            <a:r>
              <a:rPr lang="fr-FR" sz="1400"/>
              <a:t>____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Si vous souhaitez ne rien inscrire dans une zone de texte réservé, </a:t>
            </a:r>
            <a:endParaRPr/>
          </a:p>
          <a:p>
            <a:pPr algn="ctr">
              <a:defRPr/>
            </a:pPr>
            <a:r>
              <a:rPr lang="fr-FR" sz="1400"/>
              <a:t>tapez un espace pour faire disparaître le texte du masque.</a:t>
            </a:r>
            <a:endParaRPr/>
          </a:p>
          <a:p>
            <a:pPr algn="ctr">
              <a:defRPr/>
            </a:pPr>
            <a:r>
              <a:rPr lang="fr-FR" sz="1400"/>
              <a:t>____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Les photos des diapositives « Titre de présentation photo » et « Intercalaire photo » </a:t>
            </a:r>
            <a:endParaRPr/>
          </a:p>
          <a:p>
            <a:pPr algn="ctr">
              <a:defRPr/>
            </a:pPr>
            <a:r>
              <a:rPr lang="fr-FR" sz="1400"/>
              <a:t>peuvent être remplacées par les vôtres. </a:t>
            </a:r>
            <a:endParaRPr/>
          </a:p>
          <a:p>
            <a:pPr algn="ctr">
              <a:defRPr/>
            </a:pPr>
            <a:r>
              <a:rPr lang="fr-FR" sz="1400"/>
              <a:t>Pour cela, utilisez le masque « Titre de présentation vierge » et « Intercalaire photo vierge », </a:t>
            </a:r>
            <a:endParaRPr/>
          </a:p>
          <a:p>
            <a:pPr algn="ctr">
              <a:defRPr/>
            </a:pPr>
            <a:r>
              <a:rPr lang="fr-FR" sz="1400"/>
              <a:t>et insérez votre image dans l’emplacement gris en cliquant sur l’icône centrale.</a:t>
            </a:r>
            <a:endParaRPr/>
          </a:p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1998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10.05.23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96733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16370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1063927">
            <a:off x="8110075" y="436787"/>
            <a:ext cx="1283962" cy="18000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01112" y="356188"/>
            <a:ext cx="1800000" cy="1800000"/>
          </a:xfrm>
          <a:prstGeom prst="rect">
            <a:avLst/>
          </a:prstGeom>
        </p:spPr>
      </p:pic>
      <p:sp>
        <p:nvSpPr>
          <p:cNvPr id="5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96733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16370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10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DD3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652338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371975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11083"/>
            <a:ext cx="4571999" cy="358775"/>
          </a:xfrm>
          <a:prstGeom prst="rect">
            <a:avLst/>
          </a:prstGeom>
          <a:solidFill>
            <a:srgbClr val="E16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122315" y="411163"/>
            <a:ext cx="1241856" cy="21600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652338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371975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23999" y="620379"/>
            <a:ext cx="1120001" cy="720000"/>
          </a:xfrm>
          <a:prstGeom prst="rect">
            <a:avLst/>
          </a:prstGeom>
        </p:spPr>
      </p:pic>
      <p:pic>
        <p:nvPicPr>
          <p:cNvPr id="11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903998" y="620379"/>
            <a:ext cx="1120001" cy="720000"/>
          </a:xfrm>
          <a:prstGeom prst="rect">
            <a:avLst/>
          </a:prstGeom>
        </p:spPr>
      </p:pic>
      <p:pic>
        <p:nvPicPr>
          <p:cNvPr id="12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1 chiff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840512" y="1401989"/>
            <a:ext cx="1958975" cy="558800"/>
          </a:xfrm>
          <a:prstGeom prst="rect">
            <a:avLst/>
          </a:prstGeom>
        </p:spPr>
        <p:txBody>
          <a:bodyPr lIns="72000" tIns="0" rIns="0" bIns="0" anchor="b" anchorCtr="0"/>
          <a:lstStyle>
            <a:lvl1pPr marL="3175" indent="0" algn="l" defTabSz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lang="fr-FR" sz="225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Texte/Chiffre</a:t>
            </a:r>
            <a:endParaRPr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840512" y="1960789"/>
            <a:ext cx="2303488" cy="539736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360000" bIns="10800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Message sur le nombre de lignes souhaité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4" y="1080000"/>
            <a:ext cx="5513512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message cou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 marL="0" marR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fr-FR" dirty="0" smtClean="0"/>
              <a:t>09.06.23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Rectangle 12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397213" y="1074738"/>
            <a:ext cx="6357436" cy="342741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 message court</a:t>
            </a:r>
            <a:br>
              <a:rPr lang="fr-FR"/>
            </a:br>
            <a:r>
              <a:rPr lang="fr-FR"/>
              <a:t>Ovit moluptae nonemquatem. Aces</a:t>
            </a:r>
            <a:endParaRPr/>
          </a:p>
          <a:p>
            <a:pPr lvl="0">
              <a:defRPr/>
            </a:pPr>
            <a:r>
              <a:rPr lang="fr-FR"/>
              <a:t>ipitia neseque sinctur aute dolenih icillenimini imincitam, quossit ut aut aut vendipsum experciam</a:t>
            </a:r>
          </a:p>
        </p:txBody>
      </p:sp>
      <p:pic>
        <p:nvPicPr>
          <p:cNvPr id="10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de plein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 marL="0" marR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fr-FR" dirty="0" smtClean="0"/>
              <a:t>09.06.23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9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8013" y="1080000"/>
            <a:ext cx="7770151" cy="3420000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  <a:p>
            <a:pPr lvl="4">
              <a:defRPr/>
            </a:pPr>
            <a:endParaRPr lang="fr-FR"/>
          </a:p>
          <a:p>
            <a:pPr lvl="1">
              <a:defRPr/>
            </a:pPr>
            <a:r>
              <a:rPr lang="fr-FR"/>
              <a:t>As et audit acepreperis iusdam elecus dolorion erovid ut apistibus.</a:t>
            </a:r>
            <a:endParaRPr/>
          </a:p>
          <a:p>
            <a:pPr lvl="1">
              <a:defRPr/>
            </a:pPr>
            <a:r>
              <a:rPr lang="fr-FR"/>
              <a:t>Sus ulparum ser plique solorrumquid quam iur, sitatur.</a:t>
            </a:r>
            <a:endParaRPr/>
          </a:p>
          <a:p>
            <a:pPr lvl="1">
              <a:defRPr/>
            </a:pPr>
            <a:endParaRPr lang="fr-FR"/>
          </a:p>
          <a:p>
            <a:pPr lvl="0">
              <a:defRPr/>
            </a:pPr>
            <a:r>
              <a:rPr lang="fr-FR"/>
              <a:t>Bit volorro dem quia cuptatur sit aut doleceptur magnimporio conse nis aut earument </a:t>
            </a:r>
            <a:endParaRPr/>
          </a:p>
          <a:p>
            <a:pPr lvl="1">
              <a:defRPr/>
            </a:pPr>
            <a:r>
              <a:rPr lang="fr-FR"/>
              <a:t>acea sum et, ea dolore vel iducias iur, qui sendi sinvelendant molupic aborem rentur aut voluptus sedit, omniatur?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7866466" y="4807965"/>
            <a:ext cx="511698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700" b="1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 smtClean="0"/>
              <a:t>09.06.23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451849" y="4807965"/>
            <a:ext cx="449263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1"/>
          <p:cNvSpPr>
            <a:spLocks noAdjustHandles="1"/>
          </p:cNvSpPr>
          <p:nvPr userDrawn="1"/>
        </p:nvSpPr>
        <p:spPr bwMode="auto">
          <a:xfrm>
            <a:off x="2925973" y="4807965"/>
            <a:ext cx="4866807" cy="1523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700" b="1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GT Standardisation</a:t>
            </a:r>
            <a:r>
              <a:rPr lang="fr-FR" sz="700" b="1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Synthèse rencontres TF</a:t>
            </a:r>
            <a:endParaRPr lang="fr-FR" sz="700" b="1" i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/>
  <p:txStyles>
    <p:titleStyle>
      <a:lvl1pPr algn="l" defTabSz="914400">
        <a:lnSpc>
          <a:spcPct val="90000"/>
        </a:lnSpc>
        <a:spcBef>
          <a:spcPts val="0"/>
        </a:spcBef>
        <a:buNone/>
        <a:defRPr sz="4400" b="1" i="0">
          <a:solidFill>
            <a:schemeClr val="tx1"/>
          </a:solidFill>
          <a:latin typeface="Arial Black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800" b="0" i="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400" b="0" i="0">
          <a:solidFill>
            <a:schemeClr val="tx1"/>
          </a:solidFill>
          <a:latin typeface="Arial"/>
          <a:ea typeface="+mn-ea"/>
          <a:cs typeface="+mn-cs"/>
        </a:defRPr>
      </a:lvl2pPr>
      <a:lvl3pPr marL="1257300" indent="-342900" algn="l" defTabSz="91440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000" b="0" i="0">
          <a:solidFill>
            <a:schemeClr val="tx1"/>
          </a:solidFill>
          <a:latin typeface="Arial"/>
          <a:ea typeface="+mn-ea"/>
          <a:cs typeface="+mn-cs"/>
        </a:defRPr>
      </a:lvl3pPr>
      <a:lvl4pPr marL="1371600" indent="0" algn="l" defTabSz="914400">
        <a:lnSpc>
          <a:spcPct val="90000"/>
        </a:lnSpc>
        <a:spcBef>
          <a:spcPts val="500"/>
        </a:spcBef>
        <a:buFont typeface="Arial"/>
        <a:buNone/>
        <a:defRPr sz="1800" b="0" i="0">
          <a:solidFill>
            <a:schemeClr val="tx1"/>
          </a:solidFill>
          <a:latin typeface="Arial"/>
          <a:ea typeface="+mn-ea"/>
          <a:cs typeface="+mn-cs"/>
        </a:defRPr>
      </a:lvl4pPr>
      <a:lvl5pPr marL="1828800" indent="0" algn="l" defTabSz="914400">
        <a:lnSpc>
          <a:spcPct val="90000"/>
        </a:lnSpc>
        <a:spcBef>
          <a:spcPts val="500"/>
        </a:spcBef>
        <a:buFont typeface="Arial"/>
        <a:buNone/>
        <a:defRPr sz="1800" b="0" i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listes.irit.fr/static-sympa/icons/logoIRIT.svg&amp;tbnid=Qzk-73nlAY8EvM&amp;vet=12ahUKEwjO3aPvycf-AhWYoScCHUaLBSEQMygEegUIARC3AQ..i&amp;imgrefurl=https://listes.irit.fr/sympa/lists&amp;docid=xIY1wXMEPAu_SM&amp;w=133&amp;h=118&amp;q=logo%20IRIT&amp;client=firefox-b-e&amp;ved=2ahUKEwjO3aPvycf-AhWYoScCHUaLBSEQMygEegUIARC3AQ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57981533" name="Image 15579815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73" r="2014" b="6491"/>
          <a:stretch/>
        </p:blipFill>
        <p:spPr bwMode="auto">
          <a:xfrm>
            <a:off x="9051" y="1752300"/>
            <a:ext cx="9139073" cy="3478238"/>
          </a:xfrm>
          <a:prstGeom prst="rect">
            <a:avLst/>
          </a:prstGeom>
        </p:spPr>
      </p:pic>
      <p:sp>
        <p:nvSpPr>
          <p:cNvPr id="5" name="Espace réservé du texte 2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Standardisation</a:t>
            </a:r>
            <a:endParaRPr/>
          </a:p>
        </p:txBody>
      </p:sp>
      <p:sp>
        <p:nvSpPr>
          <p:cNvPr id="6" name="Sous-titre 3"/>
          <p:cNvSpPr>
            <a:spLocks noGrp="1"/>
          </p:cNvSpPr>
          <p:nvPr>
            <p:ph type="subTitle" idx="1"/>
          </p:nvPr>
        </p:nvSpPr>
        <p:spPr bwMode="auto">
          <a:xfrm>
            <a:off x="1710000" y="1351141"/>
            <a:ext cx="3960000" cy="3879396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Synthèse rencontres</a:t>
            </a:r>
            <a:endParaRPr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 smtClean="0"/>
              <a:t>Vendredi</a:t>
            </a:r>
            <a:r>
              <a:rPr lang="en-GB" dirty="0" smtClean="0"/>
              <a:t> 09 </a:t>
            </a:r>
            <a:r>
              <a:rPr lang="en-GB" dirty="0" err="1" smtClean="0"/>
              <a:t>Juin</a:t>
            </a:r>
            <a:r>
              <a:rPr lang="en-GB" dirty="0" smtClean="0"/>
              <a:t> </a:t>
            </a:r>
            <a:r>
              <a:rPr lang="en-GB" dirty="0"/>
              <a:t>2023</a:t>
            </a:r>
            <a:endParaRPr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 smtClean="0"/>
              <a:t>Matthieu</a:t>
            </a:r>
            <a:r>
              <a:rPr lang="en-GB" dirty="0" smtClean="0"/>
              <a:t> </a:t>
            </a:r>
            <a:r>
              <a:rPr lang="en-GB" dirty="0" err="1"/>
              <a:t>Freichey</a:t>
            </a:r>
            <a:endParaRPr lang="en-GB" dirty="0"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1"/>
                </a:solidFill>
              </a:rPr>
              <a:t>09.06.23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numéro de diapositive 7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P </a:t>
            </a:r>
            <a:fld id="{733122C9-A0B9-462F-8757-0847AD287B63}" type="slidenum">
              <a:rPr lang="fr-FR">
                <a:solidFill>
                  <a:schemeClr val="bg1"/>
                </a:solidFill>
              </a:rPr>
              <a:t>1</a:t>
            </a:fld>
            <a:endParaRPr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156176" y="395155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>
                <a:latin typeface="Bernard MT Condensed"/>
              </a:rPr>
              <a:t>Rencontres </a:t>
            </a:r>
            <a:endParaRPr/>
          </a:p>
          <a:p>
            <a:pPr algn="r">
              <a:defRPr/>
            </a:pPr>
            <a:r>
              <a:rPr lang="en-GB">
                <a:latin typeface="Bernard MT Condensed"/>
              </a:rPr>
              <a:t>TERRA FORMA 2023 à Toulouse</a:t>
            </a:r>
            <a:endParaRPr/>
          </a:p>
        </p:txBody>
      </p:sp>
      <p:pic>
        <p:nvPicPr>
          <p:cNvPr id="1028" name="Picture 4" descr="IRIT - Listes de diffusion - lis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175491" y="635845"/>
            <a:ext cx="663101" cy="5883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09.06.23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 </a:t>
            </a:r>
            <a:fld id="{733122C9-A0B9-462F-8757-0847AD287B63}" type="slidenum">
              <a:rPr lang="fr-FR" smtClean="0"/>
              <a:t>10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Eléments d’attention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 anchor="ctr"/>
          <a:lstStyle/>
          <a:p>
            <a:r>
              <a:rPr lang="fr-FR" dirty="0" smtClean="0"/>
              <a:t>Lors des rencontres certain besoins et attentes ont été manifestées autour du GT standardisation par les participants. </a:t>
            </a:r>
          </a:p>
          <a:p>
            <a:r>
              <a:rPr lang="fr-FR" dirty="0" smtClean="0"/>
              <a:t>Certains peuvent </a:t>
            </a:r>
            <a:r>
              <a:rPr lang="fr-FR" dirty="0" smtClean="0"/>
              <a:t>intégrer </a:t>
            </a:r>
            <a:r>
              <a:rPr lang="fr-FR" dirty="0" smtClean="0"/>
              <a:t>le </a:t>
            </a:r>
            <a:r>
              <a:rPr lang="fr-FR" dirty="0" err="1" smtClean="0"/>
              <a:t>backlog</a:t>
            </a:r>
            <a:r>
              <a:rPr lang="fr-FR" dirty="0" smtClean="0"/>
              <a:t> du GT mais d’autre doivent dès à présent en être retirer pour éviter la confusion. </a:t>
            </a:r>
          </a:p>
        </p:txBody>
      </p:sp>
    </p:spTree>
    <p:extLst>
      <p:ext uri="{BB962C8B-B14F-4D97-AF65-F5344CB8AC3E}">
        <p14:creationId xmlns:p14="http://schemas.microsoft.com/office/powerpoint/2010/main" val="40827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09.06.23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 </a:t>
            </a:r>
            <a:fld id="{733122C9-A0B9-462F-8757-0847AD287B63}" type="slidenum">
              <a:rPr lang="fr-FR" smtClean="0"/>
              <a:t>11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 anchor="ctr"/>
          <a:lstStyle/>
          <a:p>
            <a:r>
              <a:rPr lang="fr-FR" dirty="0" smtClean="0"/>
              <a:t>Quelles </a:t>
            </a:r>
            <a:r>
              <a:rPr lang="fr-FR" dirty="0" smtClean="0"/>
              <a:t>actions envisagez vous à la suite des rencontres?</a:t>
            </a:r>
          </a:p>
        </p:txBody>
      </p:sp>
    </p:spTree>
    <p:extLst>
      <p:ext uri="{BB962C8B-B14F-4D97-AF65-F5344CB8AC3E}">
        <p14:creationId xmlns:p14="http://schemas.microsoft.com/office/powerpoint/2010/main" val="42871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09.06.23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 </a:t>
            </a:r>
            <a:fld id="{733122C9-A0B9-462F-8757-0847AD287B63}" type="slidenum">
              <a:rPr lang="fr-FR" smtClean="0"/>
              <a:t>12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Mindmap</a:t>
            </a:r>
            <a:r>
              <a:rPr lang="fr-FR" dirty="0" smtClean="0"/>
              <a:t> du GT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608013" y="1080000"/>
            <a:ext cx="4612059" cy="3420000"/>
          </a:xfrm>
        </p:spPr>
        <p:txBody>
          <a:bodyPr anchor="ctr"/>
          <a:lstStyle/>
          <a:p>
            <a:r>
              <a:rPr lang="fr-FR" dirty="0" smtClean="0"/>
              <a:t>Comment organiser les liens entre les mots clés du GT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Mesure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Logiciel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Matériel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Interopérabilité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Compatibilité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r="24682"/>
          <a:stretch/>
        </p:blipFill>
        <p:spPr>
          <a:xfrm>
            <a:off x="5652120" y="627534"/>
            <a:ext cx="3149361" cy="40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10.05.23</a:t>
            </a:r>
            <a:endParaRPr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13</a:t>
            </a:fld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 algn="just">
              <a:defRPr/>
            </a:pP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Laboratoires impliqués : 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CARRTEL, CEBC, CEFE, Centre de Géosciences, CERFE, CESBIO, Chrono-environnement, CRAL, CReSTIC, DT-INSU, Dynafor, ECOBIO, ECOLAB, EVS, GET, GR, GSMA, HABITER UR, IGE, IM2NP, IPAG, IPGP, IRISA, IRIT, ISM, ISTO, LAAS, </a:t>
            </a:r>
            <a:r>
              <a:rPr lang="fr-FR"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LCA, 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LECA, LEMAR, LHYGES, LIG, LIRMM, LMGE, LPC, LR</a:t>
            </a:r>
            <a:r>
              <a:rPr lang="fr-FR"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GP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, LIS, RiverLy, SAS, Subatech.</a:t>
            </a:r>
            <a:endParaRPr/>
          </a:p>
          <a:p>
            <a:pPr algn="just">
              <a:defRPr/>
            </a:pP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Tutelles et partenaires non académiques : CNRS :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INSU, INEE, INSIS, IN2P3, INP, INS2I, INSHS, INSB.</a:t>
            </a:r>
            <a:r>
              <a:rPr lang="fr-FR"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Autres organismes de recherche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: IRD, INRAE, IPGP. </a:t>
            </a: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Ecole d’ingénieur 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: Mines ParisTech. </a:t>
            </a: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Universités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: Grenoble, Savoie-Mont-Blanc, Toulouse</a:t>
            </a:r>
            <a:r>
              <a:rPr lang="fr-FR"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0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et Toulouse INP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, Rennes, Clermont-Auvergne, Montpellier, Reims, Toulon, Franche Comté, Orléans, Strasbourg, Aix Marseille</a:t>
            </a:r>
            <a:r>
              <a:rPr lang="fr-FR"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, Le Havre Normandie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r>
              <a:rPr lang="fr-FR"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PME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: Extralab</a:t>
            </a:r>
          </a:p>
          <a:p>
            <a:pPr algn="just">
              <a:defRPr/>
            </a:pP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Soutiens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: CNES, OFB, BRGM, Agence de l’eau Loire Bretagne, Réseau RECOTOX, l’observatoire du sol vivant, Institut Carnot Eau</a:t>
            </a:r>
            <a:r>
              <a:rPr lang="fr-FR"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&amp;</a:t>
            </a:r>
            <a:r>
              <a:rPr lang="fr-FR"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Environnement, Groupes Régionaux des experts du climat, Régions, Office régionales de la biodiversité, Fondation François Sommer</a:t>
            </a:r>
          </a:p>
          <a:p>
            <a:pPr algn="just">
              <a:defRPr/>
            </a:pP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Remerciement aux autrices du livre TERRA FORMA qui nous ont laissé l’emprunt de leur titre.</a:t>
            </a:r>
            <a:endParaRPr/>
          </a:p>
          <a:p>
            <a:pPr algn="just">
              <a:defRPr/>
            </a:pP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Contact(s): </a:t>
            </a:r>
            <a:r>
              <a:rPr lang="fr-FR" sz="1000" b="0" i="0" u="sng">
                <a:solidFill>
                  <a:srgbClr val="000000"/>
                </a:solidFill>
                <a:latin typeface="Arial"/>
                <a:ea typeface="Arial"/>
                <a:cs typeface="Arial"/>
              </a:rPr>
              <a:t>terra-forma@services.cnrs.fr</a:t>
            </a: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09.06.23</a:t>
            </a:r>
            <a:endParaRPr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Atelier sur la standardisation</a:t>
            </a:r>
            <a:endParaRPr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 bwMode="auto"/>
        <p:txBody>
          <a:bodyPr anchor="ctr"/>
          <a:lstStyle/>
          <a:p>
            <a:pPr algn="l">
              <a:lnSpc>
                <a:spcPct val="114999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fr-FR" dirty="0"/>
              <a:t>Comment définir un instrument Terra Forma?</a:t>
            </a:r>
            <a:br>
              <a:rPr lang="fr-FR" dirty="0"/>
            </a:br>
            <a:r>
              <a:rPr lang="fr-FR" dirty="0"/>
              <a:t>Comment le GT standardisation peut participer à cette définition ?</a:t>
            </a:r>
            <a:br>
              <a:rPr lang="fr-FR" dirty="0"/>
            </a:br>
            <a:endParaRPr dirty="0"/>
          </a:p>
          <a:p>
            <a:pPr algn="l">
              <a:lnSpc>
                <a:spcPct val="114999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fr-FR" b="0" dirty="0"/>
              <a:t>L'atelier se déroulera autour d'échanges sur les choix d'implémentation d'un instrument du WP2 en partant d'une approche top-down : du besoin scientifique au capteur.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grpSp>
        <p:nvGrpSpPr>
          <p:cNvPr id="9" name="Groupe 8"/>
          <p:cNvGrpSpPr/>
          <p:nvPr/>
        </p:nvGrpSpPr>
        <p:grpSpPr bwMode="auto">
          <a:xfrm>
            <a:off x="6300192" y="3412407"/>
            <a:ext cx="2484724" cy="1045317"/>
            <a:chOff x="4973602" y="3363838"/>
            <a:chExt cx="2304256" cy="906899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5004048" y="3363838"/>
              <a:ext cx="2133600" cy="65722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 bwMode="auto">
            <a:xfrm>
              <a:off x="4973602" y="4030417"/>
              <a:ext cx="2304256" cy="240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200"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WP2.8 - Audio-video trapping</a:t>
              </a:r>
              <a:endParaRPr lang="fr-FR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85C084-1B91-4696-9352-FEEF0483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09.06.23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F74CDD-4480-499E-BA3E-8A1E4107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3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844ECDC-2583-46EE-8947-5B6B39ED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thématiques identifiés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348936-6456-4574-AFE8-FE3944D293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ctr"/>
          <a:lstStyle/>
          <a:p>
            <a:r>
              <a:rPr lang="fr-FR" b="0" dirty="0"/>
              <a:t>La standardisation est un sujet très large. Pour organiser le travail, nous avons identifié 3 thématiques et les groupes actifs sur les sujets: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Données : </a:t>
            </a:r>
            <a:r>
              <a:rPr lang="fr-FR" b="0" dirty="0"/>
              <a:t>propre à l’instrument, universelle, interopérable.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/>
              <a:t>GT Flux de donnée en lien avec Gaia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Matériel: </a:t>
            </a:r>
            <a:r>
              <a:rPr lang="fr-FR" b="0" dirty="0"/>
              <a:t>homogénéisation d’une partie des interfaces (visserie, connecteurs,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Opérationnel: </a:t>
            </a:r>
            <a:r>
              <a:rPr lang="fr-FR" b="0" dirty="0"/>
              <a:t>Mise en place sur site, maintenance et mesure.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/>
              <a:t>les Observatoires (ZA, ZC) , RTCE.</a:t>
            </a:r>
          </a:p>
          <a:p>
            <a:r>
              <a:rPr lang="fr-FR" b="0" dirty="0"/>
              <a:t>L’étude approfondie de chaque domaine ciblés par la standardisation n’est pas possible pour un seul GT. Il est essentiel de </a:t>
            </a:r>
            <a:r>
              <a:rPr lang="fr-FR" b="0" dirty="0" smtClean="0"/>
              <a:t>s’appuyer </a:t>
            </a:r>
            <a:r>
              <a:rPr lang="fr-FR" b="0" dirty="0"/>
              <a:t>sur </a:t>
            </a:r>
            <a:r>
              <a:rPr lang="fr-FR" b="0" dirty="0" smtClean="0"/>
              <a:t>les </a:t>
            </a:r>
            <a:r>
              <a:rPr lang="fr-FR" b="0" dirty="0"/>
              <a:t>travaux déjà réalisés ou en cours.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5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717F1A-DDB7-48EE-B20C-BC897E8E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09.06.23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27C478-C32D-4802-A8E8-1A527C54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4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E60D718-3B8B-41FF-96D7-B04CA4A4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cahier des charges Terra Forma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441A26-76EE-4317-8463-24EAE5AC37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013" y="1080000"/>
            <a:ext cx="7924427" cy="342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Pérennité</a:t>
            </a:r>
            <a:r>
              <a:rPr lang="fr-FR" b="0" dirty="0"/>
              <a:t> : maintenance (matériel, logiciel) et mesure (métrologie, calibration)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Interopérabilité</a:t>
            </a:r>
            <a:r>
              <a:rPr lang="fr-FR" b="0" dirty="0"/>
              <a:t> : WP2&lt;-&gt;WP3 mais aussi WP2&lt;-&gt;WP2 (exemple : visserie,</a:t>
            </a:r>
            <a:br>
              <a:rPr lang="fr-FR" b="0" dirty="0"/>
            </a:br>
            <a:r>
              <a:rPr lang="fr-FR" b="0" dirty="0"/>
              <a:t>connecteur de batterie,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Évolutivité &amp; Adaptabilité </a:t>
            </a:r>
            <a:r>
              <a:rPr lang="fr-FR" b="0" dirty="0"/>
              <a:t>: liées à la pérennité et l’interopérabilité.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Simplicité</a:t>
            </a:r>
            <a:r>
              <a:rPr lang="fr-FR" b="0" dirty="0"/>
              <a:t> : pensée pour les cibles visées (experts et/ou non experts)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Interprétable</a:t>
            </a:r>
            <a:r>
              <a:rPr lang="fr-FR" b="0" dirty="0"/>
              <a:t> : Les données récupérées doivent pouvoir être exploitées par les</a:t>
            </a:r>
            <a:br>
              <a:rPr lang="fr-FR" b="0" dirty="0"/>
            </a:br>
            <a:r>
              <a:rPr lang="fr-FR" b="0" dirty="0"/>
              <a:t>thématiciens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Eco-friendly</a:t>
            </a:r>
            <a:r>
              <a:rPr lang="fr-FR" b="0" dirty="0"/>
              <a:t> : s’assurer d’un impact minium des installations/capteurs au regard des</a:t>
            </a:r>
            <a:br>
              <a:rPr lang="fr-FR" b="0" dirty="0"/>
            </a:br>
            <a:r>
              <a:rPr lang="fr-FR" b="0" dirty="0"/>
              <a:t>possibilités de construction (</a:t>
            </a:r>
            <a:r>
              <a:rPr lang="fr-FR" b="0" dirty="0" err="1"/>
              <a:t>trade</a:t>
            </a:r>
            <a:r>
              <a:rPr lang="fr-FR" b="0" dirty="0"/>
              <a:t>-off à justifier / identifier)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Science ouverte </a:t>
            </a:r>
            <a:r>
              <a:rPr lang="fr-FR" b="0" dirty="0"/>
              <a:t>: il peut s’agir autant de rendre accessible les données, que les</a:t>
            </a:r>
            <a:br>
              <a:rPr lang="fr-FR" b="0" dirty="0"/>
            </a:br>
            <a:r>
              <a:rPr lang="fr-FR" b="0" dirty="0"/>
              <a:t>publications et le document de conception des instruments.</a:t>
            </a:r>
          </a:p>
        </p:txBody>
      </p:sp>
    </p:spTree>
    <p:extLst>
      <p:ext uri="{BB962C8B-B14F-4D97-AF65-F5344CB8AC3E}">
        <p14:creationId xmlns:p14="http://schemas.microsoft.com/office/powerpoint/2010/main" val="30607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09.06.23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 </a:t>
            </a:r>
            <a:fld id="{733122C9-A0B9-462F-8757-0847AD287B63}" type="slidenum">
              <a:rPr lang="fr-FR" smtClean="0"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85369" y="155085"/>
            <a:ext cx="4591771" cy="523926"/>
          </a:xfrm>
        </p:spPr>
        <p:txBody>
          <a:bodyPr/>
          <a:lstStyle/>
          <a:p>
            <a:r>
              <a:rPr lang="fr-FR" dirty="0" smtClean="0"/>
              <a:t>Retour fait à Toulouse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937869"/>
            <a:ext cx="6228184" cy="35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09.06.23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 </a:t>
            </a:r>
            <a:fld id="{733122C9-A0B9-462F-8757-0847AD287B63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fait à Toulouse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92129" y="2441419"/>
            <a:ext cx="4094196" cy="2146555"/>
          </a:xfrm>
        </p:spPr>
        <p:txBody>
          <a:bodyPr/>
          <a:lstStyle/>
          <a:p>
            <a:r>
              <a:rPr lang="fr-FR" dirty="0" smtClean="0"/>
              <a:t>Voies de standardisation: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Ports </a:t>
            </a:r>
            <a:r>
              <a:rPr lang="fr-FR" b="0" dirty="0" smtClean="0"/>
              <a:t>de communication, alimentation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Interface homme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Interfaces </a:t>
            </a:r>
            <a:r>
              <a:rPr lang="fr-FR" b="0" dirty="0" smtClean="0"/>
              <a:t>réseau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Données </a:t>
            </a:r>
            <a:r>
              <a:rPr lang="fr-FR" b="0" dirty="0" smtClean="0"/>
              <a:t>: </a:t>
            </a:r>
            <a:r>
              <a:rPr lang="fr-FR" b="0" dirty="0" smtClean="0"/>
              <a:t>formats (trame </a:t>
            </a:r>
            <a:r>
              <a:rPr lang="fr-FR" b="0" dirty="0" smtClean="0"/>
              <a:t>CSV), unité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Pérennité des développements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 bwMode="auto">
          <a:xfrm>
            <a:off x="611560" y="961771"/>
            <a:ext cx="3243907" cy="1491750"/>
          </a:xfrm>
          <a:prstGeom prst="rect">
            <a:avLst/>
          </a:prstGeom>
        </p:spPr>
        <p:txBody>
          <a:bodyPr lIns="0" tIns="0" rIns="0" bIns="0" numCol="1" spcCol="540000" anchor="ctr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Pourquoi standardiser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Simplifier la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Duplication/industrialisation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RH</a:t>
            </a:r>
            <a:endParaRPr lang="fr-FR" b="0" dirty="0"/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 bwMode="auto">
          <a:xfrm>
            <a:off x="4932040" y="961771"/>
            <a:ext cx="4094196" cy="3846194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Pack d’alimentation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Protocoles </a:t>
            </a:r>
            <a:r>
              <a:rPr lang="fr-FR" b="0" dirty="0" smtClean="0"/>
              <a:t>réseau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Mesures : méthodes physico-chimique, fréquences échantillonnage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Qualité de la mesure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Analyse des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Remonter d’alertes et </a:t>
            </a:r>
            <a:r>
              <a:rPr lang="fr-FR" b="0" dirty="0" err="1" smtClean="0"/>
              <a:t>logger</a:t>
            </a:r>
            <a:endParaRPr lang="fr-FR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Limiter </a:t>
            </a:r>
            <a:r>
              <a:rPr lang="fr-FR" b="0" dirty="0" smtClean="0"/>
              <a:t>les choix d’implémentations selon </a:t>
            </a:r>
            <a:r>
              <a:rPr lang="fr-FR" b="0" dirty="0" smtClean="0"/>
              <a:t>certains </a:t>
            </a:r>
            <a:r>
              <a:rPr lang="fr-FR" b="0" dirty="0" smtClean="0"/>
              <a:t>critères d’environnements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240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09.06.23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 </a:t>
            </a:r>
            <a:fld id="{733122C9-A0B9-462F-8757-0847AD287B63}" type="slidenum">
              <a:rPr lang="fr-FR" smtClean="0"/>
              <a:t>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standardiser ?</a:t>
            </a: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 bwMode="auto">
          <a:xfrm>
            <a:off x="611560" y="961770"/>
            <a:ext cx="3960440" cy="3626203"/>
          </a:xfrm>
          <a:prstGeom prst="rect">
            <a:avLst/>
          </a:prstGeom>
        </p:spPr>
        <p:txBody>
          <a:bodyPr lIns="0" tIns="0" rIns="0" bIns="0" numCol="1" spcCol="540000" anchor="ctr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Pourquoi standardiser ?</a:t>
            </a: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Faciliter </a:t>
            </a:r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l’exploitation des données (en attente – GT flux)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Simplifier la maintenance (vote: 2)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Installation sur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site</a:t>
            </a:r>
            <a:endParaRPr lang="fr-FR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Duplication/industrialisation (vote: 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Interopérabilité (vote: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strike="sngStrike" dirty="0" smtClean="0"/>
              <a:t>RH</a:t>
            </a:r>
            <a:endParaRPr lang="fr-FR" b="0" strike="sngStrike" dirty="0"/>
          </a:p>
        </p:txBody>
      </p:sp>
      <p:sp>
        <p:nvSpPr>
          <p:cNvPr id="9" name="Espace réservé du texte 4"/>
          <p:cNvSpPr txBox="1">
            <a:spLocks/>
          </p:cNvSpPr>
          <p:nvPr/>
        </p:nvSpPr>
        <p:spPr bwMode="auto">
          <a:xfrm>
            <a:off x="4698114" y="1059582"/>
            <a:ext cx="4202998" cy="3626203"/>
          </a:xfrm>
          <a:prstGeom prst="rect">
            <a:avLst/>
          </a:prstGeom>
        </p:spPr>
        <p:txBody>
          <a:bodyPr lIns="0" tIns="0" rIns="0" bIns="0" numCol="1" spcCol="540000" anchor="ctr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strike="sngStrike" dirty="0"/>
          </a:p>
        </p:txBody>
      </p:sp>
    </p:spTree>
    <p:extLst>
      <p:ext uri="{BB962C8B-B14F-4D97-AF65-F5344CB8AC3E}">
        <p14:creationId xmlns:p14="http://schemas.microsoft.com/office/powerpoint/2010/main" val="32951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09.06.23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 </a:t>
            </a:r>
            <a:fld id="{733122C9-A0B9-462F-8757-0847AD287B63}" type="slidenum">
              <a:rPr lang="fr-FR" smtClean="0"/>
              <a:t>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Voies de standardisation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92129" y="961771"/>
            <a:ext cx="4094196" cy="36262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Définition de critères de </a:t>
            </a:r>
            <a:r>
              <a:rPr lang="fr-FR" b="0" dirty="0" err="1" smtClean="0"/>
              <a:t>réparabilité</a:t>
            </a:r>
            <a:endParaRPr lang="fr-FR" b="0" dirty="0" smtClean="0"/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Pack d’alimentation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Définition de critère de compatibilité et d’interopérabilité matériel et logiciel: (définition d’interfaces types, API)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Interface d’alimentation et de communication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Ports </a:t>
            </a:r>
            <a:r>
              <a:rPr lang="fr-FR" dirty="0"/>
              <a:t>de communication, </a:t>
            </a:r>
            <a:r>
              <a:rPr lang="fr-FR" dirty="0" smtClean="0"/>
              <a:t>alimentation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Protocoles </a:t>
            </a:r>
            <a:r>
              <a:rPr lang="fr-FR" dirty="0" smtClean="0"/>
              <a:t>de communication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/>
              <a:t>Pérennité des </a:t>
            </a:r>
            <a:r>
              <a:rPr lang="fr-FR" dirty="0" smtClean="0"/>
              <a:t>développements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/>
              <a:t>Interface homme </a:t>
            </a:r>
            <a:r>
              <a:rPr lang="fr-FR" dirty="0" smtClean="0"/>
              <a:t>machine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/>
              <a:t>Pérennité des </a:t>
            </a:r>
            <a:r>
              <a:rPr lang="fr-FR" dirty="0" smtClean="0"/>
              <a:t>développements</a:t>
            </a:r>
            <a:endParaRPr lang="fr-FR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fr-FR" b="0" dirty="0" smtClean="0"/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fr-FR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11" name="Espace réservé du texte 4"/>
          <p:cNvSpPr txBox="1">
            <a:spLocks/>
          </p:cNvSpPr>
          <p:nvPr/>
        </p:nvSpPr>
        <p:spPr bwMode="auto">
          <a:xfrm>
            <a:off x="4686325" y="961771"/>
            <a:ext cx="4094196" cy="3626203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Qualités de la donnée et de mesures associé: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/>
              <a:t>Qualité de la </a:t>
            </a:r>
            <a:r>
              <a:rPr lang="fr-FR" dirty="0" smtClean="0"/>
              <a:t>mesure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/>
              <a:t>Mesures : méthodes physico-chimique, fréquences échantillonnage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30921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09.06.23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 </a:t>
            </a:r>
            <a:fld id="{733122C9-A0B9-462F-8757-0847AD287B63}" type="slidenum">
              <a:rPr lang="fr-FR" smtClean="0"/>
              <a:t>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fait à Toulouse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Piste de réflexion: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Les standards existants (exemple: </a:t>
            </a:r>
            <a:r>
              <a:rPr lang="fr-FR" b="0" dirty="0" err="1" smtClean="0"/>
              <a:t>eLTER</a:t>
            </a:r>
            <a:r>
              <a:rPr lang="fr-FR" b="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Turnover </a:t>
            </a:r>
            <a:r>
              <a:rPr lang="fr-FR" b="0" dirty="0"/>
              <a:t>des technologie (hardware, software</a:t>
            </a:r>
            <a:r>
              <a:rPr lang="fr-FR" b="0" dirty="0" smtClean="0"/>
              <a:t>): suivis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Plasticité (libre choix) vs</a:t>
            </a:r>
            <a:r>
              <a:rPr lang="fr-FR" b="0" dirty="0"/>
              <a:t>. Standardisation | Respecter les contraintes des </a:t>
            </a:r>
            <a:r>
              <a:rPr lang="fr-FR" b="0" dirty="0" smtClean="0"/>
              <a:t>capteurs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strike="sngStrike" dirty="0" smtClean="0"/>
              <a:t>Définition des spécifications de l’observatoire Terra Forma (est-ce possible?)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Ce n’est pas le rôle spécifique du GT standardisation (COMEX)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Exemple: </a:t>
            </a:r>
          </a:p>
          <a:p>
            <a:pPr marL="1543050" lvl="2" indent="-285750">
              <a:buFont typeface="Arial" panose="020B0604020202020204" pitchFamily="34" charset="0"/>
              <a:buChar char="•"/>
            </a:pPr>
            <a:r>
              <a:rPr lang="fr-FR" b="0" dirty="0" err="1" smtClean="0">
                <a:solidFill>
                  <a:schemeClr val="bg1">
                    <a:lumMod val="50000"/>
                  </a:schemeClr>
                </a:solidFill>
              </a:rPr>
              <a:t>Intéropérable</a:t>
            </a:r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 à l’échelle TF ou Observatoire (</a:t>
            </a:r>
            <a:r>
              <a:rPr lang="fr-FR" b="0" dirty="0" err="1" smtClean="0">
                <a:solidFill>
                  <a:schemeClr val="bg1">
                    <a:lumMod val="50000"/>
                  </a:schemeClr>
                </a:solidFill>
              </a:rPr>
              <a:t>Ozcar</a:t>
            </a:r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, EU</a:t>
            </a:r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, etc</a:t>
            </a:r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.)</a:t>
            </a:r>
          </a:p>
          <a:p>
            <a:endParaRPr lang="fr-FR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titre du document">
  <a:themeElements>
    <a:clrScheme name="Theme CNRS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PPT_CNRS_2019_def</Template>
  <TotalTime>0</TotalTime>
  <Words>785</Words>
  <Application>Microsoft Office PowerPoint</Application>
  <DocSecurity>0</DocSecurity>
  <PresentationFormat>Affichage à l'écran (16:9)</PresentationFormat>
  <Paragraphs>129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Bernard MT Condensed</vt:lpstr>
      <vt:lpstr>Wingdings</vt:lpstr>
      <vt:lpstr>Arial</vt:lpstr>
      <vt:lpstr>Arial Black</vt:lpstr>
      <vt:lpstr>Masque titre du document</vt:lpstr>
      <vt:lpstr>Présentation PowerPoint</vt:lpstr>
      <vt:lpstr>Atelier sur la standardisation</vt:lpstr>
      <vt:lpstr>Les thématiques identifiés</vt:lpstr>
      <vt:lpstr>Le cahier des charges Terra Forma</vt:lpstr>
      <vt:lpstr>Retour fait à Toulouse</vt:lpstr>
      <vt:lpstr>Retour fait à Toulouse</vt:lpstr>
      <vt:lpstr>Pourquoi standardiser ?</vt:lpstr>
      <vt:lpstr>Voies de standardisation</vt:lpstr>
      <vt:lpstr>Retour fait à Toulouse</vt:lpstr>
      <vt:lpstr>Eléments d’attention</vt:lpstr>
      <vt:lpstr>Actions</vt:lpstr>
      <vt:lpstr>Mindmap du GT</vt:lpstr>
      <vt:lpstr>Présentation PowerPoint</vt:lpstr>
    </vt:vector>
  </TitlesOfParts>
  <Manager/>
  <Company>CNRS-DR16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CNRS</dc:subject>
  <dc:creator>CALLON Corentin</dc:creator>
  <cp:keywords/>
  <dc:description/>
  <cp:lastModifiedBy>mattieufr</cp:lastModifiedBy>
  <cp:revision>238</cp:revision>
  <dcterms:created xsi:type="dcterms:W3CDTF">2021-02-23T10:22:49Z</dcterms:created>
  <dcterms:modified xsi:type="dcterms:W3CDTF">2023-06-19T14:44:56Z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