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 id="2147483686" r:id="rId4"/>
    <p:sldMasterId id="2147483698" r:id="rId5"/>
    <p:sldMasterId id="2147483705" r:id="rId6"/>
  </p:sldMasterIdLst>
  <p:notesMasterIdLst>
    <p:notesMasterId r:id="rId70"/>
  </p:notesMasterIdLst>
  <p:sldIdLst>
    <p:sldId id="1756" r:id="rId7"/>
    <p:sldId id="1778" r:id="rId8"/>
    <p:sldId id="266" r:id="rId9"/>
    <p:sldId id="285" r:id="rId10"/>
    <p:sldId id="1777" r:id="rId11"/>
    <p:sldId id="1748" r:id="rId12"/>
    <p:sldId id="1763" r:id="rId13"/>
    <p:sldId id="1787" r:id="rId14"/>
    <p:sldId id="1788" r:id="rId15"/>
    <p:sldId id="1789" r:id="rId16"/>
    <p:sldId id="1771" r:id="rId17"/>
    <p:sldId id="1732" r:id="rId18"/>
    <p:sldId id="1755" r:id="rId19"/>
    <p:sldId id="1740" r:id="rId20"/>
    <p:sldId id="257" r:id="rId21"/>
    <p:sldId id="1750" r:id="rId22"/>
    <p:sldId id="1772" r:id="rId23"/>
    <p:sldId id="1766" r:id="rId24"/>
    <p:sldId id="1773" r:id="rId25"/>
    <p:sldId id="417" r:id="rId26"/>
    <p:sldId id="1758" r:id="rId27"/>
    <p:sldId id="405" r:id="rId28"/>
    <p:sldId id="498" r:id="rId29"/>
    <p:sldId id="463" r:id="rId30"/>
    <p:sldId id="501" r:id="rId31"/>
    <p:sldId id="1759" r:id="rId32"/>
    <p:sldId id="475" r:id="rId33"/>
    <p:sldId id="503" r:id="rId34"/>
    <p:sldId id="512" r:id="rId35"/>
    <p:sldId id="1785" r:id="rId36"/>
    <p:sldId id="1790" r:id="rId37"/>
    <p:sldId id="1791" r:id="rId38"/>
    <p:sldId id="1749" r:id="rId39"/>
    <p:sldId id="1774" r:id="rId40"/>
    <p:sldId id="1767" r:id="rId41"/>
    <p:sldId id="1768" r:id="rId42"/>
    <p:sldId id="1769" r:id="rId43"/>
    <p:sldId id="1739" r:id="rId44"/>
    <p:sldId id="1770" r:id="rId45"/>
    <p:sldId id="1727" r:id="rId46"/>
    <p:sldId id="1776" r:id="rId47"/>
    <p:sldId id="1751" r:id="rId48"/>
    <p:sldId id="1786" r:id="rId49"/>
    <p:sldId id="1775" r:id="rId50"/>
    <p:sldId id="1747" r:id="rId51"/>
    <p:sldId id="1744" r:id="rId52"/>
    <p:sldId id="1746" r:id="rId53"/>
    <p:sldId id="1745" r:id="rId54"/>
    <p:sldId id="1762" r:id="rId55"/>
    <p:sldId id="1696" r:id="rId56"/>
    <p:sldId id="504" r:id="rId57"/>
    <p:sldId id="1698" r:id="rId58"/>
    <p:sldId id="1765" r:id="rId59"/>
    <p:sldId id="1742" r:id="rId60"/>
    <p:sldId id="1743" r:id="rId61"/>
    <p:sldId id="1752" r:id="rId62"/>
    <p:sldId id="1779" r:id="rId63"/>
    <p:sldId id="1780" r:id="rId64"/>
    <p:sldId id="1781" r:id="rId65"/>
    <p:sldId id="1782" r:id="rId66"/>
    <p:sldId id="1753" r:id="rId67"/>
    <p:sldId id="1783" r:id="rId68"/>
    <p:sldId id="1784" r:id="rId6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Laure Gallin-Martel" initials="MG" lastIdx="0" clrIdx="0">
    <p:extLst>
      <p:ext uri="{19B8F6BF-5375-455C-9EA6-DF929625EA0E}">
        <p15:presenceInfo xmlns:p15="http://schemas.microsoft.com/office/powerpoint/2012/main" userId="S-1-5-21-1757981266-1123561945-839522115-29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5112"/>
    <a:srgbClr val="395771"/>
    <a:srgbClr val="ED7D31"/>
    <a:srgbClr val="FFE599"/>
    <a:srgbClr val="DEEAF6"/>
    <a:srgbClr val="E2EFD9"/>
    <a:srgbClr val="FFF2CC"/>
    <a:srgbClr val="FBE4D5"/>
    <a:srgbClr val="622E92"/>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F2F0B-E9CC-4026-B872-EDF0D5EFD305}" type="datetimeFigureOut">
              <a:rPr lang="fr-FR" smtClean="0"/>
              <a:t>20/07/2023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410AE-3BF1-448B-89EC-6D4185548684}" type="slidenum">
              <a:rPr lang="fr-FR" smtClean="0"/>
              <a:t>‹N°›</a:t>
            </a:fld>
            <a:endParaRPr lang="fr-FR"/>
          </a:p>
        </p:txBody>
      </p:sp>
    </p:spTree>
    <p:extLst>
      <p:ext uri="{BB962C8B-B14F-4D97-AF65-F5344CB8AC3E}">
        <p14:creationId xmlns:p14="http://schemas.microsoft.com/office/powerpoint/2010/main" val="1610520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A3AF2-39D5-9541-B5DA-21AFC046542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121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EF443-12DB-41B0-B308-B6126E319C9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404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02FF0-D5C6-4338-9BFA-DB59C6A9629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25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7E5BAD-C08A-49C5-A201-AE6DF86350F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3ACE2F7-02FE-4036-8F90-DEC4739CFC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0E92209-A13C-46E9-ABB7-8B78901329DD}"/>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1E3CD29-9FEC-4861-82A9-8AD61E58E0F9}"/>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FC92BB3F-3C98-42A1-BFFE-247372C86807}"/>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1430411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3C7949-8557-405A-A845-6745FCB2EA0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993DCD1-1257-44E0-B413-2782F876677F}"/>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55CE47F-A71A-409C-9820-C680181E32F2}"/>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C480BCEB-245B-4330-BE88-3FCF8CE3B08B}"/>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25FE7476-62A9-493B-9DCC-ABEEA12A0A17}"/>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218889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1CC903B-7C39-4F1E-8FA9-45A6F1B32B6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51CAD2A-E908-4AED-9EE6-54D914CD8624}"/>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4A9971B-20E1-4585-BA86-BC663715B7D2}"/>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8F61B801-D624-45B9-A43D-346D68B59734}"/>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ED1099B9-9B9D-46CC-87A0-BB8DF4EA1874}"/>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3380228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7" name="Rectangle 16"/>
          <p:cNvSpPr/>
          <p:nvPr userDrawn="1"/>
        </p:nvSpPr>
        <p:spPr>
          <a:xfrm>
            <a:off x="-2235" y="5121811"/>
            <a:ext cx="12192000" cy="1872296"/>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 name="Text Box 6"/>
          <p:cNvSpPr txBox="1">
            <a:spLocks noChangeArrowheads="1"/>
          </p:cNvSpPr>
          <p:nvPr userDrawn="1"/>
        </p:nvSpPr>
        <p:spPr bwMode="auto">
          <a:xfrm>
            <a:off x="8947087" y="1386482"/>
            <a:ext cx="31196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fr-FR" sz="1800" b="0" dirty="0">
                <a:solidFill>
                  <a:srgbClr val="1B4367"/>
                </a:solidFill>
                <a:latin typeface="Arial Narrow" panose="020B0606020202030204" pitchFamily="34" charset="0"/>
              </a:rPr>
              <a:t>in2p3.cnrs.fr</a:t>
            </a:r>
          </a:p>
        </p:txBody>
      </p:sp>
      <p:sp>
        <p:nvSpPr>
          <p:cNvPr id="15" name="Titre 1"/>
          <p:cNvSpPr txBox="1">
            <a:spLocks/>
          </p:cNvSpPr>
          <p:nvPr userDrawn="1"/>
        </p:nvSpPr>
        <p:spPr>
          <a:xfrm>
            <a:off x="2831637" y="332656"/>
            <a:ext cx="9244608" cy="11430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altLang="fr-FR" sz="3600" dirty="0">
                <a:solidFill>
                  <a:srgbClr val="E75112"/>
                </a:solidFill>
                <a:latin typeface="Arial Narrow" panose="020B0606020202030204" pitchFamily="34" charset="0"/>
                <a:ea typeface="ＭＳ Ｐゴシック" panose="020B0600070205080204" pitchFamily="34" charset="-128"/>
              </a:rPr>
              <a:t>Institut national de physique nucléaire </a:t>
            </a:r>
          </a:p>
          <a:p>
            <a:pPr algn="r"/>
            <a:r>
              <a:rPr lang="fr-FR" altLang="fr-FR" sz="3600" dirty="0">
                <a:solidFill>
                  <a:srgbClr val="E75112"/>
                </a:solidFill>
                <a:latin typeface="Arial Narrow" panose="020B0606020202030204" pitchFamily="34" charset="0"/>
                <a:ea typeface="ＭＳ Ｐゴシック" panose="020B0600070205080204" pitchFamily="34" charset="-128"/>
              </a:rPr>
              <a:t>et de physique des particules</a:t>
            </a:r>
            <a:endParaRPr lang="fr-FR" sz="3600" dirty="0">
              <a:solidFill>
                <a:srgbClr val="E75112"/>
              </a:solidFill>
              <a:latin typeface="Arial Narrow" panose="020B0606020202030204" pitchFamily="34" charset="0"/>
            </a:endParaRPr>
          </a:p>
        </p:txBody>
      </p:sp>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1844829"/>
            <a:ext cx="12209751" cy="3311999"/>
          </a:xfrm>
          <a:prstGeom prst="rect">
            <a:avLst/>
          </a:prstGeom>
        </p:spPr>
      </p:pic>
      <p:sp>
        <p:nvSpPr>
          <p:cNvPr id="4" name="ZoneTexte 3">
            <a:extLst>
              <a:ext uri="{FF2B5EF4-FFF2-40B4-BE49-F238E27FC236}">
                <a16:creationId xmlns:a16="http://schemas.microsoft.com/office/drawing/2014/main" id="{C34C6856-93C5-E94D-BA77-DE276E3D8D56}"/>
              </a:ext>
            </a:extLst>
          </p:cNvPr>
          <p:cNvSpPr txBox="1"/>
          <p:nvPr userDrawn="1"/>
        </p:nvSpPr>
        <p:spPr>
          <a:xfrm>
            <a:off x="8947088" y="4803805"/>
            <a:ext cx="3477721"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2000" b="1" i="0">
                <a:solidFill>
                  <a:schemeClr val="bg1"/>
                </a:solidFill>
                <a:effectLst>
                  <a:outerShdw blurRad="38100" dist="38100" dir="2700000" algn="tl">
                    <a:srgbClr val="000000">
                      <a:alpha val="43137"/>
                    </a:srgbClr>
                  </a:outerShdw>
                </a:effectLst>
              </a:rPr>
              <a:t>Point d’avancement</a:t>
            </a:r>
            <a:endParaRPr lang="fr-FR" sz="2000" b="1" i="0" dirty="0">
              <a:solidFill>
                <a:schemeClr val="bg1"/>
              </a:solidFill>
              <a:effectLst>
                <a:outerShdw blurRad="38100" dist="38100" dir="2700000" algn="tl">
                  <a:srgbClr val="000000">
                    <a:alpha val="43137"/>
                  </a:srgbClr>
                </a:outerShdw>
              </a:effectLst>
            </a:endParaRPr>
          </a:p>
        </p:txBody>
      </p:sp>
      <p:pic>
        <p:nvPicPr>
          <p:cNvPr id="6" name="Image 5">
            <a:extLst>
              <a:ext uri="{FF2B5EF4-FFF2-40B4-BE49-F238E27FC236}">
                <a16:creationId xmlns:a16="http://schemas.microsoft.com/office/drawing/2014/main" id="{9D42082B-C51F-4D4A-9FE8-BE1A1FDA80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3031" y="182916"/>
            <a:ext cx="1923311" cy="1442483"/>
          </a:xfrm>
          <a:prstGeom prst="rect">
            <a:avLst/>
          </a:prstGeom>
        </p:spPr>
      </p:pic>
    </p:spTree>
    <p:extLst>
      <p:ext uri="{BB962C8B-B14F-4D97-AF65-F5344CB8AC3E}">
        <p14:creationId xmlns:p14="http://schemas.microsoft.com/office/powerpoint/2010/main" val="2810521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9600" y="980733"/>
            <a:ext cx="10972800" cy="5145435"/>
          </a:xfrm>
          <a:prstGeom prst="rect">
            <a:avLst/>
          </a:prstGeom>
        </p:spPr>
        <p:txBody>
          <a:bodyPr/>
          <a:lstStyle>
            <a:lvl1pPr>
              <a:defRPr sz="2400">
                <a:solidFill>
                  <a:srgbClr val="0070C0"/>
                </a:solidFill>
              </a:defRPr>
            </a:lvl1pPr>
            <a:lvl2pPr>
              <a:defRPr sz="2000">
                <a:solidFill>
                  <a:srgbClr val="00294B"/>
                </a:solidFill>
              </a:defRPr>
            </a:lvl2pPr>
            <a:lvl3pPr>
              <a:defRPr sz="1800">
                <a:solidFill>
                  <a:srgbClr val="00294B"/>
                </a:solidFill>
              </a:defRPr>
            </a:lvl3pPr>
            <a:lvl4pPr>
              <a:defRPr sz="1800">
                <a:solidFill>
                  <a:srgbClr val="00294B"/>
                </a:solidFill>
              </a:defRPr>
            </a:lvl4pPr>
            <a:lvl5pPr>
              <a:defRPr sz="1800">
                <a:solidFill>
                  <a:srgbClr val="00294B"/>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p:cNvSpPr>
            <a:spLocks noGrp="1"/>
          </p:cNvSpPr>
          <p:nvPr>
            <p:ph type="ftr" sz="quarter" idx="11"/>
          </p:nvPr>
        </p:nvSpPr>
        <p:spPr>
          <a:xfrm>
            <a:off x="3695733" y="6516000"/>
            <a:ext cx="6912000" cy="360000"/>
          </a:xfrm>
        </p:spPr>
        <p:txBody>
          <a:bodyPr/>
          <a:lstStyle>
            <a:lvl1pPr>
              <a:defRPr sz="1200">
                <a:solidFill>
                  <a:srgbClr val="00294B"/>
                </a:solidFill>
              </a:defRPr>
            </a:lvl1pPr>
          </a:lstStyle>
          <a:p>
            <a:r>
              <a:rPr lang="fr-FR"/>
              <a:t>Rencontre DAS IN2P3</a:t>
            </a:r>
          </a:p>
        </p:txBody>
      </p:sp>
      <p:sp>
        <p:nvSpPr>
          <p:cNvPr id="6" name="Espace réservé du numéro de diapositive 5"/>
          <p:cNvSpPr>
            <a:spLocks noGrp="1"/>
          </p:cNvSpPr>
          <p:nvPr>
            <p:ph type="sldNum" sz="quarter" idx="12"/>
          </p:nvPr>
        </p:nvSpPr>
        <p:spPr>
          <a:xfrm>
            <a:off x="11088555" y="6516000"/>
            <a:ext cx="960000" cy="360000"/>
          </a:xfrm>
        </p:spPr>
        <p:txBody>
          <a:bodyPr/>
          <a:lstStyle>
            <a:lvl1pPr>
              <a:defRPr sz="1200">
                <a:solidFill>
                  <a:srgbClr val="00294B"/>
                </a:solidFill>
              </a:defRPr>
            </a:lvl1pPr>
          </a:lstStyle>
          <a:p>
            <a:fld id="{5A41D906-68FB-4FCF-A226-CB4AF2FE6205}" type="slidenum">
              <a:rPr lang="fr-FR" smtClean="0"/>
              <a:pPr/>
              <a:t>‹N°›</a:t>
            </a:fld>
            <a:endParaRPr lang="fr-FR"/>
          </a:p>
        </p:txBody>
      </p:sp>
      <p:sp>
        <p:nvSpPr>
          <p:cNvPr id="7" name="Espace réservé de la date 1">
            <a:extLst>
              <a:ext uri="{FF2B5EF4-FFF2-40B4-BE49-F238E27FC236}">
                <a16:creationId xmlns:a16="http://schemas.microsoft.com/office/drawing/2014/main" id="{88E2FC32-ED7C-FA4B-94C4-3D0E5B749275}"/>
              </a:ext>
            </a:extLst>
          </p:cNvPr>
          <p:cNvSpPr>
            <a:spLocks noGrp="1"/>
          </p:cNvSpPr>
          <p:nvPr>
            <p:ph type="dt" sz="half" idx="2"/>
          </p:nvPr>
        </p:nvSpPr>
        <p:spPr>
          <a:xfrm>
            <a:off x="1967541" y="6516000"/>
            <a:ext cx="1536000" cy="360000"/>
          </a:xfrm>
          <a:prstGeom prst="rect">
            <a:avLst/>
          </a:prstGeom>
        </p:spPr>
        <p:txBody>
          <a:bodyPr vert="horz" lIns="91440" tIns="45720" rIns="91440" bIns="45720" rtlCol="0" anchor="ctr"/>
          <a:lstStyle>
            <a:lvl1pPr algn="ctr">
              <a:defRPr sz="1200">
                <a:solidFill>
                  <a:srgbClr val="00294B"/>
                </a:solidFill>
              </a:defRPr>
            </a:lvl1pPr>
          </a:lstStyle>
          <a:p>
            <a:endParaRPr lang="en-GB" dirty="0"/>
          </a:p>
        </p:txBody>
      </p:sp>
      <p:sp>
        <p:nvSpPr>
          <p:cNvPr id="8" name="Titre 1">
            <a:extLst>
              <a:ext uri="{FF2B5EF4-FFF2-40B4-BE49-F238E27FC236}">
                <a16:creationId xmlns:a16="http://schemas.microsoft.com/office/drawing/2014/main" id="{E0FE2E31-FA02-3C4D-A384-3B4F60B79652}"/>
              </a:ext>
            </a:extLst>
          </p:cNvPr>
          <p:cNvSpPr>
            <a:spLocks noGrp="1"/>
          </p:cNvSpPr>
          <p:nvPr>
            <p:ph type="title"/>
          </p:nvPr>
        </p:nvSpPr>
        <p:spPr>
          <a:xfrm>
            <a:off x="1248139" y="3"/>
            <a:ext cx="9840416" cy="820395"/>
          </a:xfrm>
          <a:prstGeom prst="rect">
            <a:avLst/>
          </a:prstGeom>
        </p:spPr>
        <p:txBody>
          <a:bodyPr>
            <a:noAutofit/>
          </a:bodyPr>
          <a:lstStyle>
            <a:lvl1pPr>
              <a:defRPr sz="2800"/>
            </a:lvl1pPr>
          </a:lstStyle>
          <a:p>
            <a:r>
              <a:rPr lang="fr-FR" dirty="0"/>
              <a:t>Modifiez le style du titre</a:t>
            </a:r>
          </a:p>
        </p:txBody>
      </p:sp>
    </p:spTree>
    <p:extLst>
      <p:ext uri="{BB962C8B-B14F-4D97-AF65-F5344CB8AC3E}">
        <p14:creationId xmlns:p14="http://schemas.microsoft.com/office/powerpoint/2010/main" val="4284987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Diapositive de titre">
    <p:spTree>
      <p:nvGrpSpPr>
        <p:cNvPr id="1" name=""/>
        <p:cNvGrpSpPr/>
        <p:nvPr/>
      </p:nvGrpSpPr>
      <p:grpSpPr>
        <a:xfrm>
          <a:off x="0" y="0"/>
          <a:ext cx="0" cy="0"/>
          <a:chOff x="0" y="0"/>
          <a:chExt cx="0" cy="0"/>
        </a:xfrm>
      </p:grpSpPr>
      <p:sp>
        <p:nvSpPr>
          <p:cNvPr id="17" name="Rectangle 16"/>
          <p:cNvSpPr/>
          <p:nvPr userDrawn="1"/>
        </p:nvSpPr>
        <p:spPr>
          <a:xfrm>
            <a:off x="0" y="4941168"/>
            <a:ext cx="12192000" cy="1872296"/>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cxnSp>
        <p:nvCxnSpPr>
          <p:cNvPr id="13" name="Connecteur droit 12"/>
          <p:cNvCxnSpPr/>
          <p:nvPr userDrawn="1"/>
        </p:nvCxnSpPr>
        <p:spPr>
          <a:xfrm flipH="1">
            <a:off x="9313278" y="5750260"/>
            <a:ext cx="2639373" cy="0"/>
          </a:xfrm>
          <a:prstGeom prst="line">
            <a:avLst/>
          </a:prstGeom>
          <a:ln>
            <a:solidFill>
              <a:srgbClr val="62C4DD"/>
            </a:solidFill>
          </a:ln>
        </p:spPr>
        <p:style>
          <a:lnRef idx="1">
            <a:schemeClr val="accent1"/>
          </a:lnRef>
          <a:fillRef idx="0">
            <a:schemeClr val="accent1"/>
          </a:fillRef>
          <a:effectRef idx="0">
            <a:schemeClr val="accent1"/>
          </a:effectRef>
          <a:fontRef idx="minor">
            <a:schemeClr val="tx1"/>
          </a:fontRef>
        </p:style>
      </p:cxnSp>
      <p:sp>
        <p:nvSpPr>
          <p:cNvPr id="12" name="Text Box 6"/>
          <p:cNvSpPr txBox="1">
            <a:spLocks noChangeArrowheads="1"/>
          </p:cNvSpPr>
          <p:nvPr userDrawn="1"/>
        </p:nvSpPr>
        <p:spPr bwMode="auto">
          <a:xfrm>
            <a:off x="8928992" y="1340768"/>
            <a:ext cx="31196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fr-FR" sz="1800" b="0" dirty="0">
                <a:solidFill>
                  <a:srgbClr val="1B4367"/>
                </a:solidFill>
                <a:latin typeface="Arial Narrow" panose="020B0606020202030204" pitchFamily="34" charset="0"/>
              </a:rPr>
              <a:t>in2p3.cnrs.fr</a:t>
            </a:r>
          </a:p>
        </p:txBody>
      </p:sp>
      <p:sp>
        <p:nvSpPr>
          <p:cNvPr id="11" name="Espace réservé du pied de page 4"/>
          <p:cNvSpPr>
            <a:spLocks noGrp="1"/>
          </p:cNvSpPr>
          <p:nvPr>
            <p:ph type="ftr" sz="quarter" idx="3"/>
          </p:nvPr>
        </p:nvSpPr>
        <p:spPr>
          <a:xfrm>
            <a:off x="1583499" y="6516000"/>
            <a:ext cx="9024000" cy="360000"/>
          </a:xfrm>
          <a:prstGeom prst="rect">
            <a:avLst/>
          </a:prstGeom>
        </p:spPr>
        <p:txBody>
          <a:bodyPr vert="horz" lIns="91440" tIns="45720" rIns="91440" bIns="45720" rtlCol="0" anchor="ctr"/>
          <a:lstStyle>
            <a:lvl1pPr algn="ctr">
              <a:defRPr sz="1400" b="1">
                <a:solidFill>
                  <a:schemeClr val="bg1"/>
                </a:solidFill>
              </a:defRPr>
            </a:lvl1pPr>
          </a:lstStyle>
          <a:p>
            <a:r>
              <a:rPr lang="fr-FR" sz="1200"/>
              <a:t>Rencontre DAS IN2P3</a:t>
            </a:r>
            <a:endParaRPr lang="fr-FR" sz="1200" dirty="0"/>
          </a:p>
        </p:txBody>
      </p:sp>
      <p:sp>
        <p:nvSpPr>
          <p:cNvPr id="2" name="Titre 1"/>
          <p:cNvSpPr>
            <a:spLocks noGrp="1"/>
          </p:cNvSpPr>
          <p:nvPr>
            <p:ph type="title" hasCustomPrompt="1"/>
          </p:nvPr>
        </p:nvSpPr>
        <p:spPr>
          <a:xfrm>
            <a:off x="2226339" y="5196832"/>
            <a:ext cx="9840416" cy="464416"/>
          </a:xfrm>
        </p:spPr>
        <p:txBody>
          <a:bodyPr>
            <a:noAutofit/>
          </a:bodyPr>
          <a:lstStyle>
            <a:lvl1pPr algn="r">
              <a:defRPr sz="3000" b="0" i="0">
                <a:solidFill>
                  <a:schemeClr val="bg1"/>
                </a:solidFill>
              </a:defRPr>
            </a:lvl1pPr>
          </a:lstStyle>
          <a:p>
            <a:r>
              <a:rPr lang="fr-FR" dirty="0"/>
              <a:t>Titre de la présentation</a:t>
            </a:r>
          </a:p>
        </p:txBody>
      </p:sp>
      <p:pic>
        <p:nvPicPr>
          <p:cNvPr id="3" name="Imag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2190"/>
            <a:ext cx="12209751" cy="4990987"/>
          </a:xfrm>
          <a:prstGeom prst="rect">
            <a:avLst/>
          </a:prstGeom>
        </p:spPr>
      </p:pic>
      <p:sp>
        <p:nvSpPr>
          <p:cNvPr id="5" name="Rectangle 4">
            <a:extLst>
              <a:ext uri="{FF2B5EF4-FFF2-40B4-BE49-F238E27FC236}">
                <a16:creationId xmlns:a16="http://schemas.microsoft.com/office/drawing/2014/main" id="{FDED3377-1CB8-3D4E-AB0C-DBF6CAA41290}"/>
              </a:ext>
            </a:extLst>
          </p:cNvPr>
          <p:cNvSpPr/>
          <p:nvPr userDrawn="1"/>
        </p:nvSpPr>
        <p:spPr>
          <a:xfrm>
            <a:off x="5903979" y="5807006"/>
            <a:ext cx="6096000" cy="646331"/>
          </a:xfrm>
          <a:prstGeom prst="rect">
            <a:avLst/>
          </a:prstGeom>
        </p:spPr>
        <p:txBody>
          <a:bodyPr>
            <a:spAutoFit/>
          </a:body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800" i="1" dirty="0">
                <a:solidFill>
                  <a:schemeClr val="bg1"/>
                </a:solidFill>
              </a:rPr>
              <a:t>M.</a:t>
            </a:r>
            <a:r>
              <a:rPr lang="fr-FR" sz="1800" i="1" baseline="0" dirty="0">
                <a:solidFill>
                  <a:schemeClr val="bg1"/>
                </a:solidFill>
              </a:rPr>
              <a:t> ou Mme UNTEL</a:t>
            </a:r>
            <a:r>
              <a:rPr lang="fr-FR" sz="1800" i="1" dirty="0">
                <a:solidFill>
                  <a:schemeClr val="bg1"/>
                </a:solidFill>
              </a:rPr>
              <a:t> – Laboratoire </a:t>
            </a:r>
            <a:r>
              <a:rPr lang="fr-FR" sz="1800" i="1" dirty="0" err="1">
                <a:solidFill>
                  <a:schemeClr val="bg1"/>
                </a:solidFill>
              </a:rPr>
              <a:t>bla</a:t>
            </a:r>
            <a:r>
              <a:rPr lang="fr-FR" sz="1800" i="1" dirty="0">
                <a:solidFill>
                  <a:schemeClr val="bg1"/>
                </a:solidFill>
              </a:rPr>
              <a:t> </a:t>
            </a:r>
            <a:r>
              <a:rPr lang="fr-FR" sz="1800" i="1" dirty="0" err="1">
                <a:solidFill>
                  <a:schemeClr val="bg1"/>
                </a:solidFill>
              </a:rPr>
              <a:t>bla</a:t>
            </a:r>
            <a:br>
              <a:rPr lang="fr-FR" sz="1800" i="1" dirty="0">
                <a:solidFill>
                  <a:schemeClr val="bg1"/>
                </a:solidFill>
              </a:rPr>
            </a:br>
            <a:r>
              <a:rPr lang="fr-FR" sz="1800" i="1" dirty="0">
                <a:solidFill>
                  <a:srgbClr val="FFFF00"/>
                </a:solidFill>
              </a:rPr>
              <a:t>untel@in2p3.fr</a:t>
            </a:r>
          </a:p>
        </p:txBody>
      </p:sp>
      <p:sp>
        <p:nvSpPr>
          <p:cNvPr id="4" name="ZoneTexte 3">
            <a:extLst>
              <a:ext uri="{FF2B5EF4-FFF2-40B4-BE49-F238E27FC236}">
                <a16:creationId xmlns:a16="http://schemas.microsoft.com/office/drawing/2014/main" id="{C34C6856-93C5-E94D-BA77-DE276E3D8D56}"/>
              </a:ext>
            </a:extLst>
          </p:cNvPr>
          <p:cNvSpPr txBox="1"/>
          <p:nvPr userDrawn="1"/>
        </p:nvSpPr>
        <p:spPr>
          <a:xfrm>
            <a:off x="7508576" y="3686307"/>
            <a:ext cx="3964021"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2400" b="0" i="1">
                <a:solidFill>
                  <a:schemeClr val="bg1"/>
                </a:solidFill>
                <a:effectLst>
                  <a:outerShdw blurRad="38100" dist="38100" dir="2700000" algn="tl">
                    <a:srgbClr val="000000">
                      <a:alpha val="43137"/>
                    </a:srgbClr>
                  </a:outerShdw>
                </a:effectLst>
                <a:latin typeface="Arial Narrow" charset="0"/>
                <a:ea typeface="Arial Narrow" charset="0"/>
                <a:cs typeface="Arial Narrow" charset="0"/>
              </a:rPr>
              <a:t>Entretien Annuel Projet</a:t>
            </a:r>
            <a:endParaRPr lang="fr-FR" sz="2400" b="0" i="1" dirty="0">
              <a:solidFill>
                <a:schemeClr val="bg1"/>
              </a:solidFill>
              <a:effectLst>
                <a:outerShdw blurRad="38100" dist="38100" dir="2700000" algn="tl">
                  <a:srgbClr val="000000">
                    <a:alpha val="43137"/>
                  </a:srgbClr>
                </a:outerShdw>
              </a:effectLst>
              <a:latin typeface="Arial Narrow" charset="0"/>
              <a:ea typeface="Arial Narrow" charset="0"/>
              <a:cs typeface="Arial Narrow" charset="0"/>
            </a:endParaRPr>
          </a:p>
        </p:txBody>
      </p:sp>
      <p:sp>
        <p:nvSpPr>
          <p:cNvPr id="16" name="Titre 1"/>
          <p:cNvSpPr txBox="1">
            <a:spLocks/>
          </p:cNvSpPr>
          <p:nvPr userDrawn="1"/>
        </p:nvSpPr>
        <p:spPr>
          <a:xfrm>
            <a:off x="2831637" y="332656"/>
            <a:ext cx="9244608"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altLang="fr-FR" sz="3600" dirty="0">
                <a:solidFill>
                  <a:srgbClr val="E75112"/>
                </a:solidFill>
                <a:latin typeface="Arial Narrow" panose="020B0606020202030204" pitchFamily="34" charset="0"/>
                <a:ea typeface="ＭＳ Ｐゴシック" panose="020B0600070205080204" pitchFamily="34" charset="-128"/>
              </a:rPr>
              <a:t>Institut national de physique nucléaire </a:t>
            </a:r>
          </a:p>
          <a:p>
            <a:pPr algn="r"/>
            <a:r>
              <a:rPr lang="fr-FR" altLang="fr-FR" sz="3600" dirty="0">
                <a:solidFill>
                  <a:srgbClr val="E75112"/>
                </a:solidFill>
                <a:latin typeface="Arial Narrow" panose="020B0606020202030204" pitchFamily="34" charset="0"/>
                <a:ea typeface="ＭＳ Ｐゴシック" panose="020B0600070205080204" pitchFamily="34" charset="-128"/>
              </a:rPr>
              <a:t>et de physique des particules</a:t>
            </a:r>
            <a:endParaRPr lang="fr-FR" sz="3600" dirty="0">
              <a:solidFill>
                <a:srgbClr val="E75112"/>
              </a:solidFill>
              <a:latin typeface="Arial Narrow" panose="020B0606020202030204" pitchFamily="34" charset="0"/>
            </a:endParaRPr>
          </a:p>
        </p:txBody>
      </p:sp>
      <p:pic>
        <p:nvPicPr>
          <p:cNvPr id="15" name="Image 14"/>
          <p:cNvPicPr>
            <a:picLocks noChangeAspect="1"/>
          </p:cNvPicPr>
          <p:nvPr userDrawn="1"/>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2890" y="116632"/>
            <a:ext cx="2431444" cy="1340768"/>
          </a:xfrm>
          <a:prstGeom prst="rect">
            <a:avLst/>
          </a:prstGeom>
        </p:spPr>
      </p:pic>
    </p:spTree>
    <p:extLst>
      <p:ext uri="{BB962C8B-B14F-4D97-AF65-F5344CB8AC3E}">
        <p14:creationId xmlns:p14="http://schemas.microsoft.com/office/powerpoint/2010/main" val="2676636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33D663C-2458-40D8-9DE6-25C850739EC0}"/>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91CF1C30-F3AB-408D-B53B-D4453B61F404}"/>
              </a:ext>
            </a:extLst>
          </p:cNvPr>
          <p:cNvSpPr>
            <a:spLocks noGrp="1"/>
          </p:cNvSpPr>
          <p:nvPr>
            <p:ph type="ftr" sz="quarter" idx="11"/>
          </p:nvPr>
        </p:nvSpPr>
        <p:spPr/>
        <p:txBody>
          <a:bodyPr/>
          <a:lstStyle/>
          <a:p>
            <a:r>
              <a:rPr lang="fr-FR"/>
              <a:t>Rencontre DAS IN2P3</a:t>
            </a:r>
          </a:p>
        </p:txBody>
      </p:sp>
      <p:sp>
        <p:nvSpPr>
          <p:cNvPr id="4" name="Espace réservé du numéro de diapositive 3">
            <a:extLst>
              <a:ext uri="{FF2B5EF4-FFF2-40B4-BE49-F238E27FC236}">
                <a16:creationId xmlns:a16="http://schemas.microsoft.com/office/drawing/2014/main" id="{7DD37BEB-B38C-4663-8547-F02BE878D88B}"/>
              </a:ext>
            </a:extLst>
          </p:cNvPr>
          <p:cNvSpPr>
            <a:spLocks noGrp="1"/>
          </p:cNvSpPr>
          <p:nvPr>
            <p:ph type="sldNum" sz="quarter" idx="12"/>
          </p:nvPr>
        </p:nvSpPr>
        <p:spPr/>
        <p:txBody>
          <a:bodyPr/>
          <a:lstStyle/>
          <a:p>
            <a:fld id="{E8BA45BE-E1E6-49DE-9B47-C05D0BBBBD60}" type="slidenum">
              <a:rPr lang="fr-FR" smtClean="0"/>
              <a:t>‹N°›</a:t>
            </a:fld>
            <a:endParaRPr lang="fr-FR"/>
          </a:p>
        </p:txBody>
      </p:sp>
    </p:spTree>
    <p:extLst>
      <p:ext uri="{BB962C8B-B14F-4D97-AF65-F5344CB8AC3E}">
        <p14:creationId xmlns:p14="http://schemas.microsoft.com/office/powerpoint/2010/main" val="2495237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0AFECF-DDE7-4CA4-89DC-DC651A2FA33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0B565B5-850C-4296-9953-21998D5A2F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50D8455-CB4B-4542-AEA4-6EE97D0AF90E}"/>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235A7252-B8C5-414F-8A78-72F6EBB1F06B}"/>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1B46490D-1883-488B-AFBD-4D519D216D2A}"/>
              </a:ext>
            </a:extLst>
          </p:cNvPr>
          <p:cNvSpPr>
            <a:spLocks noGrp="1"/>
          </p:cNvSpPr>
          <p:nvPr>
            <p:ph type="sldNum" sz="quarter" idx="12"/>
          </p:nvPr>
        </p:nvSpPr>
        <p:spPr/>
        <p:txBody>
          <a:bodyPr/>
          <a:lstStyle/>
          <a:p>
            <a:fld id="{E8BA45BE-E1E6-49DE-9B47-C05D0BBBBD60}" type="slidenum">
              <a:rPr lang="fr-FR" smtClean="0"/>
              <a:t>‹N°›</a:t>
            </a:fld>
            <a:endParaRPr lang="fr-FR"/>
          </a:p>
        </p:txBody>
      </p:sp>
    </p:spTree>
    <p:extLst>
      <p:ext uri="{BB962C8B-B14F-4D97-AF65-F5344CB8AC3E}">
        <p14:creationId xmlns:p14="http://schemas.microsoft.com/office/powerpoint/2010/main" val="2309817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r>
              <a:rPr lang="fr-FR"/>
              <a:t>Rencontre DAS IN2P3</a:t>
            </a:r>
          </a:p>
        </p:txBody>
      </p:sp>
      <p:sp>
        <p:nvSpPr>
          <p:cNvPr id="5" name="Espace réservé du numéro de diapositive 4"/>
          <p:cNvSpPr>
            <a:spLocks noGrp="1"/>
          </p:cNvSpPr>
          <p:nvPr>
            <p:ph type="sldNum" sz="quarter" idx="12"/>
          </p:nvPr>
        </p:nvSpPr>
        <p:spPr/>
        <p:txBody>
          <a:bodyPr/>
          <a:lstStyle/>
          <a:p>
            <a:fld id="{165ED600-CBB5-4636-930B-71BC0617C952}" type="slidenum">
              <a:rPr lang="fr-FR" smtClean="0"/>
              <a:t>‹N°›</a:t>
            </a:fld>
            <a:endParaRPr lang="fr-FR"/>
          </a:p>
        </p:txBody>
      </p:sp>
    </p:spTree>
    <p:extLst>
      <p:ext uri="{BB962C8B-B14F-4D97-AF65-F5344CB8AC3E}">
        <p14:creationId xmlns:p14="http://schemas.microsoft.com/office/powerpoint/2010/main" val="1222885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7" name="Rectangle 16"/>
          <p:cNvSpPr/>
          <p:nvPr userDrawn="1"/>
        </p:nvSpPr>
        <p:spPr>
          <a:xfrm>
            <a:off x="-2235" y="5121811"/>
            <a:ext cx="12192000" cy="1872296"/>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 name="Text Box 6"/>
          <p:cNvSpPr txBox="1">
            <a:spLocks noChangeArrowheads="1"/>
          </p:cNvSpPr>
          <p:nvPr userDrawn="1"/>
        </p:nvSpPr>
        <p:spPr bwMode="auto">
          <a:xfrm>
            <a:off x="8947087" y="1386482"/>
            <a:ext cx="31196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fr-FR" sz="1800" b="0" dirty="0">
                <a:solidFill>
                  <a:srgbClr val="1B4367"/>
                </a:solidFill>
                <a:latin typeface="Arial Narrow" panose="020B0606020202030204" pitchFamily="34" charset="0"/>
              </a:rPr>
              <a:t>in2p3.cnrs.fr</a:t>
            </a:r>
          </a:p>
        </p:txBody>
      </p:sp>
      <p:sp>
        <p:nvSpPr>
          <p:cNvPr id="15" name="Titre 1"/>
          <p:cNvSpPr txBox="1">
            <a:spLocks/>
          </p:cNvSpPr>
          <p:nvPr userDrawn="1"/>
        </p:nvSpPr>
        <p:spPr>
          <a:xfrm>
            <a:off x="2831637" y="332656"/>
            <a:ext cx="9244608" cy="11430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altLang="fr-FR" sz="3600" dirty="0">
                <a:solidFill>
                  <a:srgbClr val="E75112"/>
                </a:solidFill>
                <a:latin typeface="Arial Narrow" panose="020B0606020202030204" pitchFamily="34" charset="0"/>
                <a:ea typeface="ＭＳ Ｐゴシック" panose="020B0600070205080204" pitchFamily="34" charset="-128"/>
              </a:rPr>
              <a:t>Institut national de physique nucléaire </a:t>
            </a:r>
          </a:p>
          <a:p>
            <a:pPr algn="r"/>
            <a:r>
              <a:rPr lang="fr-FR" altLang="fr-FR" sz="3600" dirty="0">
                <a:solidFill>
                  <a:srgbClr val="E75112"/>
                </a:solidFill>
                <a:latin typeface="Arial Narrow" panose="020B0606020202030204" pitchFamily="34" charset="0"/>
                <a:ea typeface="ＭＳ Ｐゴシック" panose="020B0600070205080204" pitchFamily="34" charset="-128"/>
              </a:rPr>
              <a:t>et de physique des particules</a:t>
            </a:r>
            <a:endParaRPr lang="fr-FR" sz="3600" dirty="0">
              <a:solidFill>
                <a:srgbClr val="E75112"/>
              </a:solidFill>
              <a:latin typeface="Arial Narrow" panose="020B0606020202030204" pitchFamily="34" charset="0"/>
            </a:endParaRPr>
          </a:p>
        </p:txBody>
      </p:sp>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1844829"/>
            <a:ext cx="12209751" cy="3311999"/>
          </a:xfrm>
          <a:prstGeom prst="rect">
            <a:avLst/>
          </a:prstGeom>
        </p:spPr>
      </p:pic>
      <p:sp>
        <p:nvSpPr>
          <p:cNvPr id="4" name="ZoneTexte 3">
            <a:extLst>
              <a:ext uri="{FF2B5EF4-FFF2-40B4-BE49-F238E27FC236}">
                <a16:creationId xmlns:a16="http://schemas.microsoft.com/office/drawing/2014/main" id="{C34C6856-93C5-E94D-BA77-DE276E3D8D56}"/>
              </a:ext>
            </a:extLst>
          </p:cNvPr>
          <p:cNvSpPr txBox="1"/>
          <p:nvPr userDrawn="1"/>
        </p:nvSpPr>
        <p:spPr>
          <a:xfrm>
            <a:off x="8947088" y="4803805"/>
            <a:ext cx="3477721"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2000" b="1" i="0">
                <a:solidFill>
                  <a:schemeClr val="bg1"/>
                </a:solidFill>
                <a:effectLst>
                  <a:outerShdw blurRad="38100" dist="38100" dir="2700000" algn="tl">
                    <a:srgbClr val="000000">
                      <a:alpha val="43137"/>
                    </a:srgbClr>
                  </a:outerShdw>
                </a:effectLst>
              </a:rPr>
              <a:t>Point d’avancement</a:t>
            </a:r>
            <a:endParaRPr lang="fr-FR" sz="2000" b="1" i="0" dirty="0">
              <a:solidFill>
                <a:schemeClr val="bg1"/>
              </a:solidFill>
              <a:effectLst>
                <a:outerShdw blurRad="38100" dist="38100" dir="2700000" algn="tl">
                  <a:srgbClr val="000000">
                    <a:alpha val="43137"/>
                  </a:srgbClr>
                </a:outerShdw>
              </a:effectLst>
            </a:endParaRPr>
          </a:p>
        </p:txBody>
      </p:sp>
      <p:pic>
        <p:nvPicPr>
          <p:cNvPr id="6" name="Image 5">
            <a:extLst>
              <a:ext uri="{FF2B5EF4-FFF2-40B4-BE49-F238E27FC236}">
                <a16:creationId xmlns:a16="http://schemas.microsoft.com/office/drawing/2014/main" id="{9D42082B-C51F-4D4A-9FE8-BE1A1FDA80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3031" y="182916"/>
            <a:ext cx="1923311" cy="1442483"/>
          </a:xfrm>
          <a:prstGeom prst="rect">
            <a:avLst/>
          </a:prstGeom>
        </p:spPr>
      </p:pic>
    </p:spTree>
    <p:extLst>
      <p:ext uri="{BB962C8B-B14F-4D97-AF65-F5344CB8AC3E}">
        <p14:creationId xmlns:p14="http://schemas.microsoft.com/office/powerpoint/2010/main" val="1667780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9600" y="980733"/>
            <a:ext cx="10972800" cy="5145435"/>
          </a:xfrm>
          <a:prstGeom prst="rect">
            <a:avLst/>
          </a:prstGeom>
        </p:spPr>
        <p:txBody>
          <a:bodyPr/>
          <a:lstStyle>
            <a:lvl1pPr>
              <a:defRPr sz="2400">
                <a:solidFill>
                  <a:srgbClr val="0070C0"/>
                </a:solidFill>
              </a:defRPr>
            </a:lvl1pPr>
            <a:lvl2pPr>
              <a:defRPr sz="2000">
                <a:solidFill>
                  <a:srgbClr val="00294B"/>
                </a:solidFill>
              </a:defRPr>
            </a:lvl2pPr>
            <a:lvl3pPr>
              <a:defRPr sz="1800">
                <a:solidFill>
                  <a:srgbClr val="00294B"/>
                </a:solidFill>
              </a:defRPr>
            </a:lvl3pPr>
            <a:lvl4pPr>
              <a:defRPr sz="1800">
                <a:solidFill>
                  <a:srgbClr val="00294B"/>
                </a:solidFill>
              </a:defRPr>
            </a:lvl4pPr>
            <a:lvl5pPr>
              <a:defRPr sz="1800">
                <a:solidFill>
                  <a:srgbClr val="00294B"/>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p:cNvSpPr>
            <a:spLocks noGrp="1"/>
          </p:cNvSpPr>
          <p:nvPr>
            <p:ph type="ftr" sz="quarter" idx="11"/>
          </p:nvPr>
        </p:nvSpPr>
        <p:spPr>
          <a:xfrm>
            <a:off x="3695733" y="6516000"/>
            <a:ext cx="6912000" cy="360000"/>
          </a:xfrm>
        </p:spPr>
        <p:txBody>
          <a:bodyPr/>
          <a:lstStyle>
            <a:lvl1pPr>
              <a:defRPr sz="1200">
                <a:solidFill>
                  <a:srgbClr val="00294B"/>
                </a:solidFill>
              </a:defRPr>
            </a:lvl1pPr>
          </a:lstStyle>
          <a:p>
            <a:r>
              <a:rPr lang="fr-FR"/>
              <a:t>Rencontre DAS IN2P3</a:t>
            </a:r>
          </a:p>
        </p:txBody>
      </p:sp>
      <p:sp>
        <p:nvSpPr>
          <p:cNvPr id="6" name="Espace réservé du numéro de diapositive 5"/>
          <p:cNvSpPr>
            <a:spLocks noGrp="1"/>
          </p:cNvSpPr>
          <p:nvPr>
            <p:ph type="sldNum" sz="quarter" idx="12"/>
          </p:nvPr>
        </p:nvSpPr>
        <p:spPr>
          <a:xfrm>
            <a:off x="11088555" y="6516000"/>
            <a:ext cx="960000" cy="360000"/>
          </a:xfrm>
        </p:spPr>
        <p:txBody>
          <a:bodyPr/>
          <a:lstStyle>
            <a:lvl1pPr>
              <a:defRPr sz="1200">
                <a:solidFill>
                  <a:srgbClr val="00294B"/>
                </a:solidFill>
              </a:defRPr>
            </a:lvl1pPr>
          </a:lstStyle>
          <a:p>
            <a:fld id="{5A41D906-68FB-4FCF-A226-CB4AF2FE6205}" type="slidenum">
              <a:rPr lang="fr-FR" smtClean="0"/>
              <a:pPr/>
              <a:t>‹N°›</a:t>
            </a:fld>
            <a:endParaRPr lang="fr-FR"/>
          </a:p>
        </p:txBody>
      </p:sp>
      <p:sp>
        <p:nvSpPr>
          <p:cNvPr id="7" name="Espace réservé de la date 1">
            <a:extLst>
              <a:ext uri="{FF2B5EF4-FFF2-40B4-BE49-F238E27FC236}">
                <a16:creationId xmlns:a16="http://schemas.microsoft.com/office/drawing/2014/main" id="{88E2FC32-ED7C-FA4B-94C4-3D0E5B749275}"/>
              </a:ext>
            </a:extLst>
          </p:cNvPr>
          <p:cNvSpPr>
            <a:spLocks noGrp="1"/>
          </p:cNvSpPr>
          <p:nvPr>
            <p:ph type="dt" sz="half" idx="2"/>
          </p:nvPr>
        </p:nvSpPr>
        <p:spPr>
          <a:xfrm>
            <a:off x="1967541" y="6516000"/>
            <a:ext cx="1536000" cy="360000"/>
          </a:xfrm>
          <a:prstGeom prst="rect">
            <a:avLst/>
          </a:prstGeom>
        </p:spPr>
        <p:txBody>
          <a:bodyPr vert="horz" lIns="91440" tIns="45720" rIns="91440" bIns="45720" rtlCol="0" anchor="ctr"/>
          <a:lstStyle>
            <a:lvl1pPr algn="ctr">
              <a:defRPr sz="1200">
                <a:solidFill>
                  <a:srgbClr val="00294B"/>
                </a:solidFill>
              </a:defRPr>
            </a:lvl1pPr>
          </a:lstStyle>
          <a:p>
            <a:endParaRPr lang="en-GB" dirty="0"/>
          </a:p>
        </p:txBody>
      </p:sp>
      <p:sp>
        <p:nvSpPr>
          <p:cNvPr id="8" name="Titre 1">
            <a:extLst>
              <a:ext uri="{FF2B5EF4-FFF2-40B4-BE49-F238E27FC236}">
                <a16:creationId xmlns:a16="http://schemas.microsoft.com/office/drawing/2014/main" id="{E0FE2E31-FA02-3C4D-A384-3B4F60B79652}"/>
              </a:ext>
            </a:extLst>
          </p:cNvPr>
          <p:cNvSpPr>
            <a:spLocks noGrp="1"/>
          </p:cNvSpPr>
          <p:nvPr>
            <p:ph type="title"/>
          </p:nvPr>
        </p:nvSpPr>
        <p:spPr>
          <a:xfrm>
            <a:off x="1248139" y="3"/>
            <a:ext cx="9840416" cy="820395"/>
          </a:xfrm>
          <a:prstGeom prst="rect">
            <a:avLst/>
          </a:prstGeom>
        </p:spPr>
        <p:txBody>
          <a:bodyPr>
            <a:noAutofit/>
          </a:bodyPr>
          <a:lstStyle>
            <a:lvl1pPr>
              <a:defRPr sz="2800"/>
            </a:lvl1pPr>
          </a:lstStyle>
          <a:p>
            <a:r>
              <a:rPr lang="fr-FR" dirty="0"/>
              <a:t>Modifiez le style du titre</a:t>
            </a:r>
          </a:p>
        </p:txBody>
      </p:sp>
    </p:spTree>
    <p:extLst>
      <p:ext uri="{BB962C8B-B14F-4D97-AF65-F5344CB8AC3E}">
        <p14:creationId xmlns:p14="http://schemas.microsoft.com/office/powerpoint/2010/main" val="131842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2DCEEB-CB19-4264-99E6-CFB85D99747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9FEB88E-32FD-4F75-808E-08BA75D52208}"/>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31474C1-75FC-4F63-A118-4FA8B5E341A9}"/>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AB835AED-C649-4528-AA3E-1BB73A418526}"/>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80F92E21-3340-4948-A5F4-969A3A40FB00}"/>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3261562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33D663C-2458-40D8-9DE6-25C850739EC0}"/>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91CF1C30-F3AB-408D-B53B-D4453B61F404}"/>
              </a:ext>
            </a:extLst>
          </p:cNvPr>
          <p:cNvSpPr>
            <a:spLocks noGrp="1"/>
          </p:cNvSpPr>
          <p:nvPr>
            <p:ph type="ftr" sz="quarter" idx="11"/>
          </p:nvPr>
        </p:nvSpPr>
        <p:spPr/>
        <p:txBody>
          <a:bodyPr/>
          <a:lstStyle/>
          <a:p>
            <a:r>
              <a:rPr lang="fr-FR"/>
              <a:t>Rencontre DAS IN2P3</a:t>
            </a:r>
          </a:p>
        </p:txBody>
      </p:sp>
      <p:sp>
        <p:nvSpPr>
          <p:cNvPr id="4" name="Espace réservé du numéro de diapositive 3">
            <a:extLst>
              <a:ext uri="{FF2B5EF4-FFF2-40B4-BE49-F238E27FC236}">
                <a16:creationId xmlns:a16="http://schemas.microsoft.com/office/drawing/2014/main" id="{7DD37BEB-B38C-4663-8547-F02BE878D88B}"/>
              </a:ext>
            </a:extLst>
          </p:cNvPr>
          <p:cNvSpPr>
            <a:spLocks noGrp="1"/>
          </p:cNvSpPr>
          <p:nvPr>
            <p:ph type="sldNum" sz="quarter" idx="12"/>
          </p:nvPr>
        </p:nvSpPr>
        <p:spPr/>
        <p:txBody>
          <a:bodyPr/>
          <a:lstStyle/>
          <a:p>
            <a:fld id="{E8BA45BE-E1E6-49DE-9B47-C05D0BBBBD60}" type="slidenum">
              <a:rPr lang="fr-FR" smtClean="0"/>
              <a:t>‹N°›</a:t>
            </a:fld>
            <a:endParaRPr lang="fr-FR"/>
          </a:p>
        </p:txBody>
      </p:sp>
    </p:spTree>
    <p:extLst>
      <p:ext uri="{BB962C8B-B14F-4D97-AF65-F5344CB8AC3E}">
        <p14:creationId xmlns:p14="http://schemas.microsoft.com/office/powerpoint/2010/main" val="1001502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r>
              <a:rPr lang="fr-FR"/>
              <a:t>Rencontre DAS IN2P3</a:t>
            </a:r>
          </a:p>
        </p:txBody>
      </p:sp>
      <p:sp>
        <p:nvSpPr>
          <p:cNvPr id="5" name="Espace réservé du numéro de diapositive 4"/>
          <p:cNvSpPr>
            <a:spLocks noGrp="1"/>
          </p:cNvSpPr>
          <p:nvPr>
            <p:ph type="sldNum" sz="quarter" idx="12"/>
          </p:nvPr>
        </p:nvSpPr>
        <p:spPr/>
        <p:txBody>
          <a:bodyPr/>
          <a:lstStyle/>
          <a:p>
            <a:fld id="{165ED600-CBB5-4636-930B-71BC0617C952}" type="slidenum">
              <a:rPr lang="fr-FR" smtClean="0"/>
              <a:t>‹N°›</a:t>
            </a:fld>
            <a:endParaRPr lang="fr-FR"/>
          </a:p>
        </p:txBody>
      </p:sp>
    </p:spTree>
    <p:extLst>
      <p:ext uri="{BB962C8B-B14F-4D97-AF65-F5344CB8AC3E}">
        <p14:creationId xmlns:p14="http://schemas.microsoft.com/office/powerpoint/2010/main" val="381540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3694BE-43E3-4266-98FC-0C9127C566B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B1E2FC5-EE8A-4915-A0F3-BE37D0A0AB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24AAA5F-5BDE-476D-87CF-EE987D4D1B72}"/>
              </a:ext>
            </a:extLst>
          </p:cNvPr>
          <p:cNvSpPr>
            <a:spLocks noGrp="1"/>
          </p:cNvSpPr>
          <p:nvPr>
            <p:ph type="dt" sz="half" idx="10"/>
          </p:nvPr>
        </p:nvSpPr>
        <p:spPr>
          <a:xfrm>
            <a:off x="838200" y="6497026"/>
            <a:ext cx="2743200" cy="365125"/>
          </a:xfrm>
        </p:spPr>
        <p:txBody>
          <a:bodyPr/>
          <a:lstStyle/>
          <a:p>
            <a:endParaRPr lang="fr-FR" dirty="0"/>
          </a:p>
        </p:txBody>
      </p:sp>
      <p:sp>
        <p:nvSpPr>
          <p:cNvPr id="5" name="Espace réservé du pied de page 4">
            <a:extLst>
              <a:ext uri="{FF2B5EF4-FFF2-40B4-BE49-F238E27FC236}">
                <a16:creationId xmlns:a16="http://schemas.microsoft.com/office/drawing/2014/main" id="{52DD1D33-941A-4563-83D3-CB48BD73388B}"/>
              </a:ext>
            </a:extLst>
          </p:cNvPr>
          <p:cNvSpPr>
            <a:spLocks noGrp="1"/>
          </p:cNvSpPr>
          <p:nvPr>
            <p:ph type="ftr" sz="quarter" idx="11"/>
          </p:nvPr>
        </p:nvSpPr>
        <p:spPr>
          <a:xfrm>
            <a:off x="4038600" y="6497026"/>
            <a:ext cx="4114800" cy="365125"/>
          </a:xfrm>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815FC4F0-B4F3-4B59-9D2D-CFD57E960AD8}"/>
              </a:ext>
            </a:extLst>
          </p:cNvPr>
          <p:cNvSpPr>
            <a:spLocks noGrp="1"/>
          </p:cNvSpPr>
          <p:nvPr>
            <p:ph type="sldNum" sz="quarter" idx="12"/>
          </p:nvPr>
        </p:nvSpPr>
        <p:spPr>
          <a:xfrm>
            <a:off x="8610600" y="6497026"/>
            <a:ext cx="2743200" cy="365125"/>
          </a:xfrm>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136309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9CB6C-7615-4DF2-AE58-281EAC27CD3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6C8DE04-D283-47BA-91FD-F2E13C7584FA}"/>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EAAC649-F209-4419-8662-925C96F066FE}"/>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F80B3E30-387A-45EB-B1F2-EF8BCC666D97}"/>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B425EEEC-565B-4409-B61E-C7FAFB747C7F}"/>
              </a:ext>
            </a:extLst>
          </p:cNvPr>
          <p:cNvSpPr>
            <a:spLocks noGrp="1"/>
          </p:cNvSpPr>
          <p:nvPr>
            <p:ph type="sldNum" sz="quarter" idx="12"/>
          </p:nvPr>
        </p:nvSpPr>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3792503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54DD00-6F74-46E8-8CDE-B883FF8F9BC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433DDC1-5016-4569-AA81-6AB98E0F6A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6F0002E-8B4A-46A7-B471-FB6BF15E1C3B}"/>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D6A8F106-392A-4075-BC85-216482BFBFD3}"/>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E937176E-05D8-481D-B25C-F36ABE6C9899}"/>
              </a:ext>
            </a:extLst>
          </p:cNvPr>
          <p:cNvSpPr>
            <a:spLocks noGrp="1"/>
          </p:cNvSpPr>
          <p:nvPr>
            <p:ph type="sldNum" sz="quarter" idx="12"/>
          </p:nvPr>
        </p:nvSpPr>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1891913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08BFEE-8973-41C6-B2BF-643ED67AA57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483EB17-0D23-45F1-ABCF-6B89AB239453}"/>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C774075-FC0F-48C9-B01B-C97B26F95D8F}"/>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0A10415-96EE-46AB-92B0-57EF67F97372}"/>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F199F770-1F14-44E4-863F-3BCE67C32CA7}"/>
              </a:ext>
            </a:extLst>
          </p:cNvPr>
          <p:cNvSpPr>
            <a:spLocks noGrp="1"/>
          </p:cNvSpPr>
          <p:nvPr>
            <p:ph type="ftr" sz="quarter" idx="11"/>
          </p:nvPr>
        </p:nvSpPr>
        <p:spPr/>
        <p:txBody>
          <a:bodyPr/>
          <a:lstStyle/>
          <a:p>
            <a:r>
              <a:rPr lang="fr-FR"/>
              <a:t>Rencontre DAS IN2P3</a:t>
            </a:r>
          </a:p>
        </p:txBody>
      </p:sp>
      <p:sp>
        <p:nvSpPr>
          <p:cNvPr id="7" name="Espace réservé du numéro de diapositive 6">
            <a:extLst>
              <a:ext uri="{FF2B5EF4-FFF2-40B4-BE49-F238E27FC236}">
                <a16:creationId xmlns:a16="http://schemas.microsoft.com/office/drawing/2014/main" id="{B3FEF0D0-4EE4-4FF9-BE25-8406C18E9D06}"/>
              </a:ext>
            </a:extLst>
          </p:cNvPr>
          <p:cNvSpPr>
            <a:spLocks noGrp="1"/>
          </p:cNvSpPr>
          <p:nvPr>
            <p:ph type="sldNum" sz="quarter" idx="12"/>
          </p:nvPr>
        </p:nvSpPr>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3584219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FA91D3-161F-4FA8-B741-E0FA51A5259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B76222C-3896-4579-A58E-C7641FB63A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1EAED81F-47B8-4FD5-95E7-6E0770188B4C}"/>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C99A7B2-931D-4ABF-9745-7FE4181954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44109761-692A-4B1E-805F-B739932B167D}"/>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B6A56B6-4D19-426F-916D-ABAE0C528E3D}"/>
              </a:ext>
            </a:extLst>
          </p:cNvPr>
          <p:cNvSpPr>
            <a:spLocks noGrp="1"/>
          </p:cNvSpPr>
          <p:nvPr>
            <p:ph type="dt" sz="half" idx="10"/>
          </p:nvPr>
        </p:nvSpPr>
        <p:spPr/>
        <p:txBody>
          <a:bodyPr/>
          <a:lstStyle/>
          <a:p>
            <a:endParaRPr lang="fr-FR"/>
          </a:p>
        </p:txBody>
      </p:sp>
      <p:sp>
        <p:nvSpPr>
          <p:cNvPr id="8" name="Espace réservé du pied de page 7">
            <a:extLst>
              <a:ext uri="{FF2B5EF4-FFF2-40B4-BE49-F238E27FC236}">
                <a16:creationId xmlns:a16="http://schemas.microsoft.com/office/drawing/2014/main" id="{0B139FF5-52DE-466B-A62C-749083501250}"/>
              </a:ext>
            </a:extLst>
          </p:cNvPr>
          <p:cNvSpPr>
            <a:spLocks noGrp="1"/>
          </p:cNvSpPr>
          <p:nvPr>
            <p:ph type="ftr" sz="quarter" idx="11"/>
          </p:nvPr>
        </p:nvSpPr>
        <p:spPr/>
        <p:txBody>
          <a:bodyPr/>
          <a:lstStyle/>
          <a:p>
            <a:r>
              <a:rPr lang="fr-FR"/>
              <a:t>Rencontre DAS IN2P3</a:t>
            </a:r>
          </a:p>
        </p:txBody>
      </p:sp>
      <p:sp>
        <p:nvSpPr>
          <p:cNvPr id="9" name="Espace réservé du numéro de diapositive 8">
            <a:extLst>
              <a:ext uri="{FF2B5EF4-FFF2-40B4-BE49-F238E27FC236}">
                <a16:creationId xmlns:a16="http://schemas.microsoft.com/office/drawing/2014/main" id="{254E1333-E81E-461F-A771-84C81EB98E45}"/>
              </a:ext>
            </a:extLst>
          </p:cNvPr>
          <p:cNvSpPr>
            <a:spLocks noGrp="1"/>
          </p:cNvSpPr>
          <p:nvPr>
            <p:ph type="sldNum" sz="quarter" idx="12"/>
          </p:nvPr>
        </p:nvSpPr>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84340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5537AA-3109-4E35-BEC1-AF807404469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FEB2415-C86D-4E5D-BE99-B4F2799E338C}"/>
              </a:ext>
            </a:extLst>
          </p:cNvPr>
          <p:cNvSpPr>
            <a:spLocks noGrp="1"/>
          </p:cNvSpPr>
          <p:nvPr>
            <p:ph type="dt" sz="half" idx="10"/>
          </p:nvPr>
        </p:nvSpPr>
        <p:spPr>
          <a:xfrm>
            <a:off x="838200" y="6489205"/>
            <a:ext cx="2743200" cy="365125"/>
          </a:xfrm>
        </p:spPr>
        <p:txBody>
          <a:bodyPr/>
          <a:lstStyle/>
          <a:p>
            <a:endParaRPr lang="fr-FR" dirty="0"/>
          </a:p>
        </p:txBody>
      </p:sp>
      <p:sp>
        <p:nvSpPr>
          <p:cNvPr id="4" name="Espace réservé du pied de page 3">
            <a:extLst>
              <a:ext uri="{FF2B5EF4-FFF2-40B4-BE49-F238E27FC236}">
                <a16:creationId xmlns:a16="http://schemas.microsoft.com/office/drawing/2014/main" id="{FBC79DDC-B293-4416-A1F0-6A0C5DC447F0}"/>
              </a:ext>
            </a:extLst>
          </p:cNvPr>
          <p:cNvSpPr>
            <a:spLocks noGrp="1"/>
          </p:cNvSpPr>
          <p:nvPr>
            <p:ph type="ftr" sz="quarter" idx="11"/>
          </p:nvPr>
        </p:nvSpPr>
        <p:spPr>
          <a:xfrm>
            <a:off x="4038600" y="6489205"/>
            <a:ext cx="4114800" cy="365125"/>
          </a:xfrm>
        </p:spPr>
        <p:txBody>
          <a:bodyPr/>
          <a:lstStyle/>
          <a:p>
            <a:r>
              <a:rPr lang="fr-FR"/>
              <a:t>Rencontre DAS IN2P3</a:t>
            </a:r>
          </a:p>
        </p:txBody>
      </p:sp>
      <p:sp>
        <p:nvSpPr>
          <p:cNvPr id="5" name="Espace réservé du numéro de diapositive 4">
            <a:extLst>
              <a:ext uri="{FF2B5EF4-FFF2-40B4-BE49-F238E27FC236}">
                <a16:creationId xmlns:a16="http://schemas.microsoft.com/office/drawing/2014/main" id="{DA4C2233-27FD-4013-8F5B-E7185650B02D}"/>
              </a:ext>
            </a:extLst>
          </p:cNvPr>
          <p:cNvSpPr>
            <a:spLocks noGrp="1"/>
          </p:cNvSpPr>
          <p:nvPr>
            <p:ph type="sldNum" sz="quarter" idx="12"/>
          </p:nvPr>
        </p:nvSpPr>
        <p:spPr>
          <a:xfrm>
            <a:off x="8610600" y="6489205"/>
            <a:ext cx="2743200" cy="365125"/>
          </a:xfrm>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127863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633A3C3-62F0-4BFA-9BF2-F5925BAC739D}"/>
              </a:ext>
            </a:extLst>
          </p:cNvPr>
          <p:cNvSpPr>
            <a:spLocks noGrp="1"/>
          </p:cNvSpPr>
          <p:nvPr>
            <p:ph type="dt" sz="half" idx="10"/>
          </p:nvPr>
        </p:nvSpPr>
        <p:spPr>
          <a:xfrm>
            <a:off x="838200" y="6356350"/>
            <a:ext cx="2743200" cy="365125"/>
          </a:xfrm>
        </p:spPr>
        <p:txBody>
          <a:bodyPr/>
          <a:lstStyle/>
          <a:p>
            <a:endParaRPr lang="fr-FR"/>
          </a:p>
        </p:txBody>
      </p:sp>
      <p:sp>
        <p:nvSpPr>
          <p:cNvPr id="3" name="Espace réservé du pied de page 2">
            <a:extLst>
              <a:ext uri="{FF2B5EF4-FFF2-40B4-BE49-F238E27FC236}">
                <a16:creationId xmlns:a16="http://schemas.microsoft.com/office/drawing/2014/main" id="{C9F364C4-56C0-42C4-8B5B-9079969B53C2}"/>
              </a:ext>
            </a:extLst>
          </p:cNvPr>
          <p:cNvSpPr>
            <a:spLocks noGrp="1"/>
          </p:cNvSpPr>
          <p:nvPr>
            <p:ph type="ftr" sz="quarter" idx="11"/>
          </p:nvPr>
        </p:nvSpPr>
        <p:spPr>
          <a:xfrm>
            <a:off x="4038600" y="6356350"/>
            <a:ext cx="4114800" cy="365125"/>
          </a:xfrm>
        </p:spPr>
        <p:txBody>
          <a:bodyPr/>
          <a:lstStyle/>
          <a:p>
            <a:r>
              <a:rPr lang="fr-FR"/>
              <a:t>Rencontre DAS IN2P3</a:t>
            </a:r>
          </a:p>
        </p:txBody>
      </p:sp>
      <p:sp>
        <p:nvSpPr>
          <p:cNvPr id="4" name="Espace réservé du numéro de diapositive 3">
            <a:extLst>
              <a:ext uri="{FF2B5EF4-FFF2-40B4-BE49-F238E27FC236}">
                <a16:creationId xmlns:a16="http://schemas.microsoft.com/office/drawing/2014/main" id="{F83B7002-561F-4CDE-A4FC-65ED4D0F5C95}"/>
              </a:ext>
            </a:extLst>
          </p:cNvPr>
          <p:cNvSpPr>
            <a:spLocks noGrp="1"/>
          </p:cNvSpPr>
          <p:nvPr>
            <p:ph type="sldNum" sz="quarter" idx="12"/>
          </p:nvPr>
        </p:nvSpPr>
        <p:spPr>
          <a:xfrm>
            <a:off x="8610600" y="6356350"/>
            <a:ext cx="2743200" cy="365125"/>
          </a:xfrm>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445807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B38FDC-2015-430E-80BA-1DB2892A479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55129C9-388B-4595-8D8A-6C86DE0D68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F61C91C-600C-43DF-8B78-8F09D4C6D7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5014018F-1914-4294-A7AD-B8393F61955B}"/>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2F1C2E20-FBAC-4864-9B3F-EC3E049E6EA2}"/>
              </a:ext>
            </a:extLst>
          </p:cNvPr>
          <p:cNvSpPr>
            <a:spLocks noGrp="1"/>
          </p:cNvSpPr>
          <p:nvPr>
            <p:ph type="ftr" sz="quarter" idx="11"/>
          </p:nvPr>
        </p:nvSpPr>
        <p:spPr/>
        <p:txBody>
          <a:bodyPr/>
          <a:lstStyle/>
          <a:p>
            <a:r>
              <a:rPr lang="fr-FR"/>
              <a:t>Rencontre DAS IN2P3</a:t>
            </a:r>
          </a:p>
        </p:txBody>
      </p:sp>
      <p:sp>
        <p:nvSpPr>
          <p:cNvPr id="7" name="Espace réservé du numéro de diapositive 6">
            <a:extLst>
              <a:ext uri="{FF2B5EF4-FFF2-40B4-BE49-F238E27FC236}">
                <a16:creationId xmlns:a16="http://schemas.microsoft.com/office/drawing/2014/main" id="{A71D3889-C8B2-4574-90CB-25F69C555CE6}"/>
              </a:ext>
            </a:extLst>
          </p:cNvPr>
          <p:cNvSpPr>
            <a:spLocks noGrp="1"/>
          </p:cNvSpPr>
          <p:nvPr>
            <p:ph type="sldNum" sz="quarter" idx="12"/>
          </p:nvPr>
        </p:nvSpPr>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1006462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19149F-213B-401A-9F96-45F274DAFFF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BA5DC44-E47E-48CD-8E48-ADB6C3BF31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676E53A8-1C35-49DB-9D22-351F672C6A19}"/>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221D479-A5A4-4B3E-892E-6341E873EB14}"/>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385864A7-6C2B-4FA5-9145-8E11FB2857ED}"/>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764513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AF3ADD-9E17-4CF2-96EE-473276118E5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B56A8C6-1518-4B68-A8C4-1C255B2A88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8BA0471-2163-4FCB-801B-797DA5D604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0F3C718B-67A8-4494-A8E9-BA3447599ED2}"/>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5E23C6B8-8957-4738-88AC-120F8684BD9D}"/>
              </a:ext>
            </a:extLst>
          </p:cNvPr>
          <p:cNvSpPr>
            <a:spLocks noGrp="1"/>
          </p:cNvSpPr>
          <p:nvPr>
            <p:ph type="ftr" sz="quarter" idx="11"/>
          </p:nvPr>
        </p:nvSpPr>
        <p:spPr/>
        <p:txBody>
          <a:bodyPr/>
          <a:lstStyle/>
          <a:p>
            <a:r>
              <a:rPr lang="fr-FR"/>
              <a:t>Rencontre DAS IN2P3</a:t>
            </a:r>
          </a:p>
        </p:txBody>
      </p:sp>
      <p:sp>
        <p:nvSpPr>
          <p:cNvPr id="7" name="Espace réservé du numéro de diapositive 6">
            <a:extLst>
              <a:ext uri="{FF2B5EF4-FFF2-40B4-BE49-F238E27FC236}">
                <a16:creationId xmlns:a16="http://schemas.microsoft.com/office/drawing/2014/main" id="{BC241DCA-BCAB-4C88-8827-6258D4424110}"/>
              </a:ext>
            </a:extLst>
          </p:cNvPr>
          <p:cNvSpPr>
            <a:spLocks noGrp="1"/>
          </p:cNvSpPr>
          <p:nvPr>
            <p:ph type="sldNum" sz="quarter" idx="12"/>
          </p:nvPr>
        </p:nvSpPr>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481576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F63C21-EAB0-4EF7-B652-1454CD5A432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C099139-4DD2-4DB1-BF7C-A14B57ACB1C3}"/>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E13BD4E-85D1-4FDD-B862-D0705523C8A1}"/>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0BB365E3-E4A2-4739-AB98-A51A6F2EFE96}"/>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D9C9C7BB-6A54-4AB2-AF13-D445351B7ED3}"/>
              </a:ext>
            </a:extLst>
          </p:cNvPr>
          <p:cNvSpPr>
            <a:spLocks noGrp="1"/>
          </p:cNvSpPr>
          <p:nvPr>
            <p:ph type="sldNum" sz="quarter" idx="12"/>
          </p:nvPr>
        </p:nvSpPr>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37756721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203FED7-1870-47BF-90DA-B41DE559C54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987AFDE-9998-4A15-9AEC-BCD843FAA3D7}"/>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D9541DD-9E2A-48F4-A528-66A16B696291}"/>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2EE1CD32-CF03-4871-9800-8100D6A48A4D}"/>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C0277D5A-761B-4548-B3CA-F0421BFF2BEB}"/>
              </a:ext>
            </a:extLst>
          </p:cNvPr>
          <p:cNvSpPr>
            <a:spLocks noGrp="1"/>
          </p:cNvSpPr>
          <p:nvPr>
            <p:ph type="sldNum" sz="quarter" idx="12"/>
          </p:nvPr>
        </p:nvSpPr>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4135180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7" name="Rectangle 16"/>
          <p:cNvSpPr/>
          <p:nvPr userDrawn="1"/>
        </p:nvSpPr>
        <p:spPr>
          <a:xfrm>
            <a:off x="-2235" y="5121811"/>
            <a:ext cx="12192000" cy="1872296"/>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 name="Text Box 6"/>
          <p:cNvSpPr txBox="1">
            <a:spLocks noChangeArrowheads="1"/>
          </p:cNvSpPr>
          <p:nvPr userDrawn="1"/>
        </p:nvSpPr>
        <p:spPr bwMode="auto">
          <a:xfrm>
            <a:off x="8947087" y="1386482"/>
            <a:ext cx="31196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fr-FR" sz="1800" b="0" dirty="0">
                <a:solidFill>
                  <a:srgbClr val="1B4367"/>
                </a:solidFill>
                <a:latin typeface="Arial Narrow" panose="020B0606020202030204" pitchFamily="34" charset="0"/>
              </a:rPr>
              <a:t>in2p3.cnrs.fr</a:t>
            </a:r>
          </a:p>
        </p:txBody>
      </p:sp>
      <p:sp>
        <p:nvSpPr>
          <p:cNvPr id="15" name="Titre 1"/>
          <p:cNvSpPr txBox="1">
            <a:spLocks/>
          </p:cNvSpPr>
          <p:nvPr userDrawn="1"/>
        </p:nvSpPr>
        <p:spPr>
          <a:xfrm>
            <a:off x="2831637" y="332656"/>
            <a:ext cx="9244608" cy="11430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altLang="fr-FR" sz="3600" dirty="0">
                <a:solidFill>
                  <a:srgbClr val="E75112"/>
                </a:solidFill>
                <a:latin typeface="Arial Narrow" panose="020B0606020202030204" pitchFamily="34" charset="0"/>
                <a:ea typeface="ＭＳ Ｐゴシック" panose="020B0600070205080204" pitchFamily="34" charset="-128"/>
              </a:rPr>
              <a:t>Institut national de physique nucléaire </a:t>
            </a:r>
          </a:p>
          <a:p>
            <a:pPr algn="r"/>
            <a:r>
              <a:rPr lang="fr-FR" altLang="fr-FR" sz="3600" dirty="0">
                <a:solidFill>
                  <a:srgbClr val="E75112"/>
                </a:solidFill>
                <a:latin typeface="Arial Narrow" panose="020B0606020202030204" pitchFamily="34" charset="0"/>
                <a:ea typeface="ＭＳ Ｐゴシック" panose="020B0600070205080204" pitchFamily="34" charset="-128"/>
              </a:rPr>
              <a:t>et de physique des particules</a:t>
            </a:r>
            <a:endParaRPr lang="fr-FR" sz="3600" dirty="0">
              <a:solidFill>
                <a:srgbClr val="E75112"/>
              </a:solidFill>
              <a:latin typeface="Arial Narrow" panose="020B0606020202030204" pitchFamily="34" charset="0"/>
            </a:endParaRPr>
          </a:p>
        </p:txBody>
      </p:sp>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1844829"/>
            <a:ext cx="12209751" cy="3311999"/>
          </a:xfrm>
          <a:prstGeom prst="rect">
            <a:avLst/>
          </a:prstGeom>
        </p:spPr>
      </p:pic>
      <p:sp>
        <p:nvSpPr>
          <p:cNvPr id="4" name="ZoneTexte 3">
            <a:extLst>
              <a:ext uri="{FF2B5EF4-FFF2-40B4-BE49-F238E27FC236}">
                <a16:creationId xmlns:a16="http://schemas.microsoft.com/office/drawing/2014/main" id="{C34C6856-93C5-E94D-BA77-DE276E3D8D56}"/>
              </a:ext>
            </a:extLst>
          </p:cNvPr>
          <p:cNvSpPr txBox="1"/>
          <p:nvPr userDrawn="1"/>
        </p:nvSpPr>
        <p:spPr>
          <a:xfrm>
            <a:off x="8947088" y="4803805"/>
            <a:ext cx="3477721"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2000" b="1" i="0">
                <a:solidFill>
                  <a:schemeClr val="bg1"/>
                </a:solidFill>
                <a:effectLst>
                  <a:outerShdw blurRad="38100" dist="38100" dir="2700000" algn="tl">
                    <a:srgbClr val="000000">
                      <a:alpha val="43137"/>
                    </a:srgbClr>
                  </a:outerShdw>
                </a:effectLst>
              </a:rPr>
              <a:t>Point d’avancement</a:t>
            </a:r>
            <a:endParaRPr lang="fr-FR" sz="2000" b="1" i="0" dirty="0">
              <a:solidFill>
                <a:schemeClr val="bg1"/>
              </a:solidFill>
              <a:effectLst>
                <a:outerShdw blurRad="38100" dist="38100" dir="2700000" algn="tl">
                  <a:srgbClr val="000000">
                    <a:alpha val="43137"/>
                  </a:srgbClr>
                </a:outerShdw>
              </a:effectLst>
            </a:endParaRPr>
          </a:p>
        </p:txBody>
      </p:sp>
      <p:pic>
        <p:nvPicPr>
          <p:cNvPr id="6" name="Image 5">
            <a:extLst>
              <a:ext uri="{FF2B5EF4-FFF2-40B4-BE49-F238E27FC236}">
                <a16:creationId xmlns:a16="http://schemas.microsoft.com/office/drawing/2014/main" id="{9D42082B-C51F-4D4A-9FE8-BE1A1FDA80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3031" y="182916"/>
            <a:ext cx="1923311" cy="1442483"/>
          </a:xfrm>
          <a:prstGeom prst="rect">
            <a:avLst/>
          </a:prstGeom>
        </p:spPr>
      </p:pic>
    </p:spTree>
    <p:extLst>
      <p:ext uri="{BB962C8B-B14F-4D97-AF65-F5344CB8AC3E}">
        <p14:creationId xmlns:p14="http://schemas.microsoft.com/office/powerpoint/2010/main" val="1562175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9600" y="980733"/>
            <a:ext cx="10972800" cy="5145435"/>
          </a:xfrm>
          <a:prstGeom prst="rect">
            <a:avLst/>
          </a:prstGeom>
        </p:spPr>
        <p:txBody>
          <a:bodyPr/>
          <a:lstStyle>
            <a:lvl1pPr>
              <a:defRPr sz="2400">
                <a:solidFill>
                  <a:srgbClr val="0070C0"/>
                </a:solidFill>
              </a:defRPr>
            </a:lvl1pPr>
            <a:lvl2pPr>
              <a:defRPr sz="2000">
                <a:solidFill>
                  <a:srgbClr val="00294B"/>
                </a:solidFill>
              </a:defRPr>
            </a:lvl2pPr>
            <a:lvl3pPr>
              <a:defRPr sz="1800">
                <a:solidFill>
                  <a:srgbClr val="00294B"/>
                </a:solidFill>
              </a:defRPr>
            </a:lvl3pPr>
            <a:lvl4pPr>
              <a:defRPr sz="1800">
                <a:solidFill>
                  <a:srgbClr val="00294B"/>
                </a:solidFill>
              </a:defRPr>
            </a:lvl4pPr>
            <a:lvl5pPr>
              <a:defRPr sz="1800">
                <a:solidFill>
                  <a:srgbClr val="00294B"/>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p:cNvSpPr>
            <a:spLocks noGrp="1"/>
          </p:cNvSpPr>
          <p:nvPr>
            <p:ph type="ftr" sz="quarter" idx="11"/>
          </p:nvPr>
        </p:nvSpPr>
        <p:spPr>
          <a:xfrm>
            <a:off x="3695733" y="6516000"/>
            <a:ext cx="6912000" cy="360000"/>
          </a:xfrm>
        </p:spPr>
        <p:txBody>
          <a:bodyPr/>
          <a:lstStyle>
            <a:lvl1pPr>
              <a:defRPr sz="1200">
                <a:solidFill>
                  <a:srgbClr val="00294B"/>
                </a:solidFill>
              </a:defRPr>
            </a:lvl1pPr>
          </a:lstStyle>
          <a:p>
            <a:r>
              <a:rPr lang="fr-FR"/>
              <a:t>Rencontre DAS IN2P3</a:t>
            </a:r>
          </a:p>
        </p:txBody>
      </p:sp>
      <p:sp>
        <p:nvSpPr>
          <p:cNvPr id="6" name="Espace réservé du numéro de diapositive 5"/>
          <p:cNvSpPr>
            <a:spLocks noGrp="1"/>
          </p:cNvSpPr>
          <p:nvPr>
            <p:ph type="sldNum" sz="quarter" idx="12"/>
          </p:nvPr>
        </p:nvSpPr>
        <p:spPr>
          <a:xfrm>
            <a:off x="11088555" y="6516000"/>
            <a:ext cx="960000" cy="360000"/>
          </a:xfrm>
        </p:spPr>
        <p:txBody>
          <a:bodyPr/>
          <a:lstStyle>
            <a:lvl1pPr>
              <a:defRPr sz="1200">
                <a:solidFill>
                  <a:srgbClr val="00294B"/>
                </a:solidFill>
              </a:defRPr>
            </a:lvl1pPr>
          </a:lstStyle>
          <a:p>
            <a:fld id="{5A41D906-68FB-4FCF-A226-CB4AF2FE6205}" type="slidenum">
              <a:rPr lang="fr-FR" smtClean="0"/>
              <a:pPr/>
              <a:t>‹N°›</a:t>
            </a:fld>
            <a:endParaRPr lang="fr-FR"/>
          </a:p>
        </p:txBody>
      </p:sp>
      <p:sp>
        <p:nvSpPr>
          <p:cNvPr id="7" name="Espace réservé de la date 1">
            <a:extLst>
              <a:ext uri="{FF2B5EF4-FFF2-40B4-BE49-F238E27FC236}">
                <a16:creationId xmlns:a16="http://schemas.microsoft.com/office/drawing/2014/main" id="{88E2FC32-ED7C-FA4B-94C4-3D0E5B749275}"/>
              </a:ext>
            </a:extLst>
          </p:cNvPr>
          <p:cNvSpPr>
            <a:spLocks noGrp="1"/>
          </p:cNvSpPr>
          <p:nvPr>
            <p:ph type="dt" sz="half" idx="2"/>
          </p:nvPr>
        </p:nvSpPr>
        <p:spPr>
          <a:xfrm>
            <a:off x="1967541" y="6516000"/>
            <a:ext cx="1536000" cy="360000"/>
          </a:xfrm>
          <a:prstGeom prst="rect">
            <a:avLst/>
          </a:prstGeom>
        </p:spPr>
        <p:txBody>
          <a:bodyPr vert="horz" lIns="91440" tIns="45720" rIns="91440" bIns="45720" rtlCol="0" anchor="ctr"/>
          <a:lstStyle>
            <a:lvl1pPr algn="ctr">
              <a:defRPr sz="1200">
                <a:solidFill>
                  <a:srgbClr val="00294B"/>
                </a:solidFill>
              </a:defRPr>
            </a:lvl1pPr>
          </a:lstStyle>
          <a:p>
            <a:endParaRPr lang="en-GB" dirty="0"/>
          </a:p>
        </p:txBody>
      </p:sp>
      <p:sp>
        <p:nvSpPr>
          <p:cNvPr id="8" name="Titre 1">
            <a:extLst>
              <a:ext uri="{FF2B5EF4-FFF2-40B4-BE49-F238E27FC236}">
                <a16:creationId xmlns:a16="http://schemas.microsoft.com/office/drawing/2014/main" id="{E0FE2E31-FA02-3C4D-A384-3B4F60B79652}"/>
              </a:ext>
            </a:extLst>
          </p:cNvPr>
          <p:cNvSpPr>
            <a:spLocks noGrp="1"/>
          </p:cNvSpPr>
          <p:nvPr>
            <p:ph type="title"/>
          </p:nvPr>
        </p:nvSpPr>
        <p:spPr>
          <a:xfrm>
            <a:off x="1248139" y="3"/>
            <a:ext cx="9840416" cy="820395"/>
          </a:xfrm>
          <a:prstGeom prst="rect">
            <a:avLst/>
          </a:prstGeom>
        </p:spPr>
        <p:txBody>
          <a:bodyPr>
            <a:noAutofit/>
          </a:bodyPr>
          <a:lstStyle>
            <a:lvl1pPr>
              <a:defRPr sz="2800"/>
            </a:lvl1pPr>
          </a:lstStyle>
          <a:p>
            <a:r>
              <a:rPr lang="fr-FR" dirty="0"/>
              <a:t>Modifiez le style du titre</a:t>
            </a:r>
          </a:p>
        </p:txBody>
      </p:sp>
    </p:spTree>
    <p:extLst>
      <p:ext uri="{BB962C8B-B14F-4D97-AF65-F5344CB8AC3E}">
        <p14:creationId xmlns:p14="http://schemas.microsoft.com/office/powerpoint/2010/main" val="16607389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Diapositive de titre">
    <p:spTree>
      <p:nvGrpSpPr>
        <p:cNvPr id="1" name=""/>
        <p:cNvGrpSpPr/>
        <p:nvPr/>
      </p:nvGrpSpPr>
      <p:grpSpPr>
        <a:xfrm>
          <a:off x="0" y="0"/>
          <a:ext cx="0" cy="0"/>
          <a:chOff x="0" y="0"/>
          <a:chExt cx="0" cy="0"/>
        </a:xfrm>
      </p:grpSpPr>
      <p:sp>
        <p:nvSpPr>
          <p:cNvPr id="17" name="Rectangle 16"/>
          <p:cNvSpPr/>
          <p:nvPr userDrawn="1"/>
        </p:nvSpPr>
        <p:spPr>
          <a:xfrm>
            <a:off x="0" y="4941168"/>
            <a:ext cx="12192000" cy="1872296"/>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cxnSp>
        <p:nvCxnSpPr>
          <p:cNvPr id="13" name="Connecteur droit 12"/>
          <p:cNvCxnSpPr/>
          <p:nvPr userDrawn="1"/>
        </p:nvCxnSpPr>
        <p:spPr>
          <a:xfrm flipH="1">
            <a:off x="9313278" y="5750260"/>
            <a:ext cx="2639373" cy="0"/>
          </a:xfrm>
          <a:prstGeom prst="line">
            <a:avLst/>
          </a:prstGeom>
          <a:ln>
            <a:solidFill>
              <a:srgbClr val="62C4DD"/>
            </a:solidFill>
          </a:ln>
        </p:spPr>
        <p:style>
          <a:lnRef idx="1">
            <a:schemeClr val="accent1"/>
          </a:lnRef>
          <a:fillRef idx="0">
            <a:schemeClr val="accent1"/>
          </a:fillRef>
          <a:effectRef idx="0">
            <a:schemeClr val="accent1"/>
          </a:effectRef>
          <a:fontRef idx="minor">
            <a:schemeClr val="tx1"/>
          </a:fontRef>
        </p:style>
      </p:cxnSp>
      <p:sp>
        <p:nvSpPr>
          <p:cNvPr id="12" name="Text Box 6"/>
          <p:cNvSpPr txBox="1">
            <a:spLocks noChangeArrowheads="1"/>
          </p:cNvSpPr>
          <p:nvPr userDrawn="1"/>
        </p:nvSpPr>
        <p:spPr bwMode="auto">
          <a:xfrm>
            <a:off x="8928992" y="1340768"/>
            <a:ext cx="31196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fr-FR" sz="1800" b="0" dirty="0">
                <a:solidFill>
                  <a:srgbClr val="1B4367"/>
                </a:solidFill>
                <a:latin typeface="Arial Narrow" panose="020B0606020202030204" pitchFamily="34" charset="0"/>
              </a:rPr>
              <a:t>in2p3.cnrs.fr</a:t>
            </a:r>
          </a:p>
        </p:txBody>
      </p:sp>
      <p:sp>
        <p:nvSpPr>
          <p:cNvPr id="11" name="Espace réservé du pied de page 4"/>
          <p:cNvSpPr>
            <a:spLocks noGrp="1"/>
          </p:cNvSpPr>
          <p:nvPr>
            <p:ph type="ftr" sz="quarter" idx="3"/>
          </p:nvPr>
        </p:nvSpPr>
        <p:spPr>
          <a:xfrm>
            <a:off x="1583499" y="6516000"/>
            <a:ext cx="9024000" cy="360000"/>
          </a:xfrm>
          <a:prstGeom prst="rect">
            <a:avLst/>
          </a:prstGeom>
        </p:spPr>
        <p:txBody>
          <a:bodyPr vert="horz" lIns="91440" tIns="45720" rIns="91440" bIns="45720" rtlCol="0" anchor="ctr"/>
          <a:lstStyle>
            <a:lvl1pPr algn="ctr">
              <a:defRPr sz="1400" b="1">
                <a:solidFill>
                  <a:schemeClr val="bg1"/>
                </a:solidFill>
              </a:defRPr>
            </a:lvl1pPr>
          </a:lstStyle>
          <a:p>
            <a:r>
              <a:rPr lang="fr-FR" sz="1200"/>
              <a:t>Rencontre DAS IN2P3</a:t>
            </a:r>
            <a:endParaRPr lang="fr-FR" sz="1200" dirty="0"/>
          </a:p>
        </p:txBody>
      </p:sp>
      <p:sp>
        <p:nvSpPr>
          <p:cNvPr id="2" name="Titre 1"/>
          <p:cNvSpPr>
            <a:spLocks noGrp="1"/>
          </p:cNvSpPr>
          <p:nvPr>
            <p:ph type="title" hasCustomPrompt="1"/>
          </p:nvPr>
        </p:nvSpPr>
        <p:spPr>
          <a:xfrm>
            <a:off x="2226339" y="5196832"/>
            <a:ext cx="9840416" cy="464416"/>
          </a:xfrm>
        </p:spPr>
        <p:txBody>
          <a:bodyPr>
            <a:noAutofit/>
          </a:bodyPr>
          <a:lstStyle>
            <a:lvl1pPr algn="r">
              <a:defRPr sz="3000" b="0" i="0">
                <a:solidFill>
                  <a:schemeClr val="bg1"/>
                </a:solidFill>
              </a:defRPr>
            </a:lvl1pPr>
          </a:lstStyle>
          <a:p>
            <a:r>
              <a:rPr lang="fr-FR" dirty="0"/>
              <a:t>Titre de la présentation</a:t>
            </a:r>
          </a:p>
        </p:txBody>
      </p:sp>
      <p:pic>
        <p:nvPicPr>
          <p:cNvPr id="3" name="Imag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2190"/>
            <a:ext cx="12209751" cy="4990987"/>
          </a:xfrm>
          <a:prstGeom prst="rect">
            <a:avLst/>
          </a:prstGeom>
        </p:spPr>
      </p:pic>
      <p:sp>
        <p:nvSpPr>
          <p:cNvPr id="5" name="Rectangle 4">
            <a:extLst>
              <a:ext uri="{FF2B5EF4-FFF2-40B4-BE49-F238E27FC236}">
                <a16:creationId xmlns:a16="http://schemas.microsoft.com/office/drawing/2014/main" id="{FDED3377-1CB8-3D4E-AB0C-DBF6CAA41290}"/>
              </a:ext>
            </a:extLst>
          </p:cNvPr>
          <p:cNvSpPr/>
          <p:nvPr userDrawn="1"/>
        </p:nvSpPr>
        <p:spPr>
          <a:xfrm>
            <a:off x="5903979" y="5807006"/>
            <a:ext cx="6096000" cy="646331"/>
          </a:xfrm>
          <a:prstGeom prst="rect">
            <a:avLst/>
          </a:prstGeom>
        </p:spPr>
        <p:txBody>
          <a:bodyPr>
            <a:spAutoFit/>
          </a:body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800" i="1" dirty="0">
                <a:solidFill>
                  <a:schemeClr val="bg1"/>
                </a:solidFill>
              </a:rPr>
              <a:t>M.</a:t>
            </a:r>
            <a:r>
              <a:rPr lang="fr-FR" sz="1800" i="1" baseline="0" dirty="0">
                <a:solidFill>
                  <a:schemeClr val="bg1"/>
                </a:solidFill>
              </a:rPr>
              <a:t> ou Mme UNTEL</a:t>
            </a:r>
            <a:r>
              <a:rPr lang="fr-FR" sz="1800" i="1" dirty="0">
                <a:solidFill>
                  <a:schemeClr val="bg1"/>
                </a:solidFill>
              </a:rPr>
              <a:t> – Laboratoire </a:t>
            </a:r>
            <a:r>
              <a:rPr lang="fr-FR" sz="1800" i="1" dirty="0" err="1">
                <a:solidFill>
                  <a:schemeClr val="bg1"/>
                </a:solidFill>
              </a:rPr>
              <a:t>bla</a:t>
            </a:r>
            <a:r>
              <a:rPr lang="fr-FR" sz="1800" i="1" dirty="0">
                <a:solidFill>
                  <a:schemeClr val="bg1"/>
                </a:solidFill>
              </a:rPr>
              <a:t> </a:t>
            </a:r>
            <a:r>
              <a:rPr lang="fr-FR" sz="1800" i="1" dirty="0" err="1">
                <a:solidFill>
                  <a:schemeClr val="bg1"/>
                </a:solidFill>
              </a:rPr>
              <a:t>bla</a:t>
            </a:r>
            <a:br>
              <a:rPr lang="fr-FR" sz="1800" i="1" dirty="0">
                <a:solidFill>
                  <a:schemeClr val="bg1"/>
                </a:solidFill>
              </a:rPr>
            </a:br>
            <a:r>
              <a:rPr lang="fr-FR" sz="1800" i="1" dirty="0">
                <a:solidFill>
                  <a:srgbClr val="FFFF00"/>
                </a:solidFill>
              </a:rPr>
              <a:t>untel@in2p3.fr</a:t>
            </a:r>
          </a:p>
        </p:txBody>
      </p:sp>
      <p:sp>
        <p:nvSpPr>
          <p:cNvPr id="4" name="ZoneTexte 3">
            <a:extLst>
              <a:ext uri="{FF2B5EF4-FFF2-40B4-BE49-F238E27FC236}">
                <a16:creationId xmlns:a16="http://schemas.microsoft.com/office/drawing/2014/main" id="{C34C6856-93C5-E94D-BA77-DE276E3D8D56}"/>
              </a:ext>
            </a:extLst>
          </p:cNvPr>
          <p:cNvSpPr txBox="1"/>
          <p:nvPr userDrawn="1"/>
        </p:nvSpPr>
        <p:spPr>
          <a:xfrm>
            <a:off x="7508576" y="3686307"/>
            <a:ext cx="3964021"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2400" b="0" i="1">
                <a:solidFill>
                  <a:schemeClr val="bg1"/>
                </a:solidFill>
                <a:effectLst>
                  <a:outerShdw blurRad="38100" dist="38100" dir="2700000" algn="tl">
                    <a:srgbClr val="000000">
                      <a:alpha val="43137"/>
                    </a:srgbClr>
                  </a:outerShdw>
                </a:effectLst>
                <a:latin typeface="Arial Narrow" charset="0"/>
                <a:ea typeface="Arial Narrow" charset="0"/>
                <a:cs typeface="Arial Narrow" charset="0"/>
              </a:rPr>
              <a:t>Entretien Annuel Projet</a:t>
            </a:r>
            <a:endParaRPr lang="fr-FR" sz="2400" b="0" i="1" dirty="0">
              <a:solidFill>
                <a:schemeClr val="bg1"/>
              </a:solidFill>
              <a:effectLst>
                <a:outerShdw blurRad="38100" dist="38100" dir="2700000" algn="tl">
                  <a:srgbClr val="000000">
                    <a:alpha val="43137"/>
                  </a:srgbClr>
                </a:outerShdw>
              </a:effectLst>
              <a:latin typeface="Arial Narrow" charset="0"/>
              <a:ea typeface="Arial Narrow" charset="0"/>
              <a:cs typeface="Arial Narrow" charset="0"/>
            </a:endParaRPr>
          </a:p>
        </p:txBody>
      </p:sp>
      <p:sp>
        <p:nvSpPr>
          <p:cNvPr id="16" name="Titre 1"/>
          <p:cNvSpPr txBox="1">
            <a:spLocks/>
          </p:cNvSpPr>
          <p:nvPr userDrawn="1"/>
        </p:nvSpPr>
        <p:spPr>
          <a:xfrm>
            <a:off x="2831637" y="332656"/>
            <a:ext cx="9244608"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altLang="fr-FR" sz="3600" dirty="0">
                <a:solidFill>
                  <a:srgbClr val="E75112"/>
                </a:solidFill>
                <a:latin typeface="Arial Narrow" panose="020B0606020202030204" pitchFamily="34" charset="0"/>
                <a:ea typeface="ＭＳ Ｐゴシック" panose="020B0600070205080204" pitchFamily="34" charset="-128"/>
              </a:rPr>
              <a:t>Institut national de physique nucléaire </a:t>
            </a:r>
          </a:p>
          <a:p>
            <a:pPr algn="r"/>
            <a:r>
              <a:rPr lang="fr-FR" altLang="fr-FR" sz="3600" dirty="0">
                <a:solidFill>
                  <a:srgbClr val="E75112"/>
                </a:solidFill>
                <a:latin typeface="Arial Narrow" panose="020B0606020202030204" pitchFamily="34" charset="0"/>
                <a:ea typeface="ＭＳ Ｐゴシック" panose="020B0600070205080204" pitchFamily="34" charset="-128"/>
              </a:rPr>
              <a:t>et de physique des particules</a:t>
            </a:r>
            <a:endParaRPr lang="fr-FR" sz="3600" dirty="0">
              <a:solidFill>
                <a:srgbClr val="E75112"/>
              </a:solidFill>
              <a:latin typeface="Arial Narrow" panose="020B0606020202030204" pitchFamily="34" charset="0"/>
            </a:endParaRPr>
          </a:p>
        </p:txBody>
      </p:sp>
      <p:pic>
        <p:nvPicPr>
          <p:cNvPr id="15" name="Image 14"/>
          <p:cNvPicPr>
            <a:picLocks noChangeAspect="1"/>
          </p:cNvPicPr>
          <p:nvPr userDrawn="1"/>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2890" y="116632"/>
            <a:ext cx="2431444" cy="1340768"/>
          </a:xfrm>
          <a:prstGeom prst="rect">
            <a:avLst/>
          </a:prstGeom>
        </p:spPr>
      </p:pic>
    </p:spTree>
    <p:extLst>
      <p:ext uri="{BB962C8B-B14F-4D97-AF65-F5344CB8AC3E}">
        <p14:creationId xmlns:p14="http://schemas.microsoft.com/office/powerpoint/2010/main" val="11593196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33D663C-2458-40D8-9DE6-25C850739EC0}"/>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91CF1C30-F3AB-408D-B53B-D4453B61F404}"/>
              </a:ext>
            </a:extLst>
          </p:cNvPr>
          <p:cNvSpPr>
            <a:spLocks noGrp="1"/>
          </p:cNvSpPr>
          <p:nvPr>
            <p:ph type="ftr" sz="quarter" idx="11"/>
          </p:nvPr>
        </p:nvSpPr>
        <p:spPr/>
        <p:txBody>
          <a:bodyPr/>
          <a:lstStyle/>
          <a:p>
            <a:r>
              <a:rPr lang="fr-FR"/>
              <a:t>Rencontre DAS IN2P3</a:t>
            </a:r>
          </a:p>
        </p:txBody>
      </p:sp>
      <p:sp>
        <p:nvSpPr>
          <p:cNvPr id="4" name="Espace réservé du numéro de diapositive 3">
            <a:extLst>
              <a:ext uri="{FF2B5EF4-FFF2-40B4-BE49-F238E27FC236}">
                <a16:creationId xmlns:a16="http://schemas.microsoft.com/office/drawing/2014/main" id="{7DD37BEB-B38C-4663-8547-F02BE878D88B}"/>
              </a:ext>
            </a:extLst>
          </p:cNvPr>
          <p:cNvSpPr>
            <a:spLocks noGrp="1"/>
          </p:cNvSpPr>
          <p:nvPr>
            <p:ph type="sldNum" sz="quarter" idx="12"/>
          </p:nvPr>
        </p:nvSpPr>
        <p:spPr/>
        <p:txBody>
          <a:bodyPr/>
          <a:lstStyle/>
          <a:p>
            <a:fld id="{E8BA45BE-E1E6-49DE-9B47-C05D0BBBBD60}" type="slidenum">
              <a:rPr lang="fr-FR" smtClean="0"/>
              <a:t>‹N°›</a:t>
            </a:fld>
            <a:endParaRPr lang="fr-FR"/>
          </a:p>
        </p:txBody>
      </p:sp>
    </p:spTree>
    <p:extLst>
      <p:ext uri="{BB962C8B-B14F-4D97-AF65-F5344CB8AC3E}">
        <p14:creationId xmlns:p14="http://schemas.microsoft.com/office/powerpoint/2010/main" val="3952884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0AFECF-DDE7-4CA4-89DC-DC651A2FA33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0B565B5-850C-4296-9953-21998D5A2F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50D8455-CB4B-4542-AEA4-6EE97D0AF90E}"/>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235A7252-B8C5-414F-8A78-72F6EBB1F06B}"/>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1B46490D-1883-488B-AFBD-4D519D216D2A}"/>
              </a:ext>
            </a:extLst>
          </p:cNvPr>
          <p:cNvSpPr>
            <a:spLocks noGrp="1"/>
          </p:cNvSpPr>
          <p:nvPr>
            <p:ph type="sldNum" sz="quarter" idx="12"/>
          </p:nvPr>
        </p:nvSpPr>
        <p:spPr/>
        <p:txBody>
          <a:bodyPr/>
          <a:lstStyle/>
          <a:p>
            <a:fld id="{E8BA45BE-E1E6-49DE-9B47-C05D0BBBBD60}" type="slidenum">
              <a:rPr lang="fr-FR" smtClean="0"/>
              <a:t>‹N°›</a:t>
            </a:fld>
            <a:endParaRPr lang="fr-FR"/>
          </a:p>
        </p:txBody>
      </p:sp>
    </p:spTree>
    <p:extLst>
      <p:ext uri="{BB962C8B-B14F-4D97-AF65-F5344CB8AC3E}">
        <p14:creationId xmlns:p14="http://schemas.microsoft.com/office/powerpoint/2010/main" val="3510963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r>
              <a:rPr lang="fr-FR"/>
              <a:t>Rencontre DAS IN2P3</a:t>
            </a:r>
          </a:p>
        </p:txBody>
      </p:sp>
      <p:sp>
        <p:nvSpPr>
          <p:cNvPr id="5" name="Espace réservé du numéro de diapositive 4"/>
          <p:cNvSpPr>
            <a:spLocks noGrp="1"/>
          </p:cNvSpPr>
          <p:nvPr>
            <p:ph type="sldNum" sz="quarter" idx="12"/>
          </p:nvPr>
        </p:nvSpPr>
        <p:spPr/>
        <p:txBody>
          <a:bodyPr/>
          <a:lstStyle/>
          <a:p>
            <a:fld id="{165ED600-CBB5-4636-930B-71BC0617C952}" type="slidenum">
              <a:rPr lang="fr-FR" smtClean="0"/>
              <a:t>‹N°›</a:t>
            </a:fld>
            <a:endParaRPr lang="fr-FR"/>
          </a:p>
        </p:txBody>
      </p:sp>
    </p:spTree>
    <p:extLst>
      <p:ext uri="{BB962C8B-B14F-4D97-AF65-F5344CB8AC3E}">
        <p14:creationId xmlns:p14="http://schemas.microsoft.com/office/powerpoint/2010/main" val="2510496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7" name="Rectangle 16"/>
          <p:cNvSpPr/>
          <p:nvPr userDrawn="1"/>
        </p:nvSpPr>
        <p:spPr>
          <a:xfrm>
            <a:off x="-2235" y="5121811"/>
            <a:ext cx="12192000" cy="1872296"/>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 name="Text Box 6"/>
          <p:cNvSpPr txBox="1">
            <a:spLocks noChangeArrowheads="1"/>
          </p:cNvSpPr>
          <p:nvPr userDrawn="1"/>
        </p:nvSpPr>
        <p:spPr bwMode="auto">
          <a:xfrm>
            <a:off x="8947087" y="1386482"/>
            <a:ext cx="31196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fr-FR" sz="1800" b="0" dirty="0">
                <a:solidFill>
                  <a:srgbClr val="1B4367"/>
                </a:solidFill>
                <a:latin typeface="Arial Narrow" panose="020B0606020202030204" pitchFamily="34" charset="0"/>
              </a:rPr>
              <a:t>in2p3.cnrs.fr</a:t>
            </a:r>
          </a:p>
        </p:txBody>
      </p:sp>
      <p:sp>
        <p:nvSpPr>
          <p:cNvPr id="15" name="Titre 1"/>
          <p:cNvSpPr txBox="1">
            <a:spLocks/>
          </p:cNvSpPr>
          <p:nvPr userDrawn="1"/>
        </p:nvSpPr>
        <p:spPr>
          <a:xfrm>
            <a:off x="2831637" y="332656"/>
            <a:ext cx="9244608" cy="11430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altLang="fr-FR" sz="3600" dirty="0">
                <a:solidFill>
                  <a:srgbClr val="E75112"/>
                </a:solidFill>
                <a:latin typeface="Arial Narrow" panose="020B0606020202030204" pitchFamily="34" charset="0"/>
                <a:ea typeface="ＭＳ Ｐゴシック" panose="020B0600070205080204" pitchFamily="34" charset="-128"/>
              </a:rPr>
              <a:t>Institut national de physique nucléaire </a:t>
            </a:r>
          </a:p>
          <a:p>
            <a:pPr algn="r"/>
            <a:r>
              <a:rPr lang="fr-FR" altLang="fr-FR" sz="3600" dirty="0">
                <a:solidFill>
                  <a:srgbClr val="E75112"/>
                </a:solidFill>
                <a:latin typeface="Arial Narrow" panose="020B0606020202030204" pitchFamily="34" charset="0"/>
                <a:ea typeface="ＭＳ Ｐゴシック" panose="020B0600070205080204" pitchFamily="34" charset="-128"/>
              </a:rPr>
              <a:t>et de physique des particules</a:t>
            </a:r>
            <a:endParaRPr lang="fr-FR" sz="3600" dirty="0">
              <a:solidFill>
                <a:srgbClr val="E75112"/>
              </a:solidFill>
              <a:latin typeface="Arial Narrow" panose="020B0606020202030204" pitchFamily="34" charset="0"/>
            </a:endParaRPr>
          </a:p>
        </p:txBody>
      </p:sp>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1844829"/>
            <a:ext cx="12209751" cy="3311999"/>
          </a:xfrm>
          <a:prstGeom prst="rect">
            <a:avLst/>
          </a:prstGeom>
        </p:spPr>
      </p:pic>
      <p:sp>
        <p:nvSpPr>
          <p:cNvPr id="4" name="ZoneTexte 3">
            <a:extLst>
              <a:ext uri="{FF2B5EF4-FFF2-40B4-BE49-F238E27FC236}">
                <a16:creationId xmlns:a16="http://schemas.microsoft.com/office/drawing/2014/main" id="{C34C6856-93C5-E94D-BA77-DE276E3D8D56}"/>
              </a:ext>
            </a:extLst>
          </p:cNvPr>
          <p:cNvSpPr txBox="1"/>
          <p:nvPr userDrawn="1"/>
        </p:nvSpPr>
        <p:spPr>
          <a:xfrm>
            <a:off x="8947088" y="4803805"/>
            <a:ext cx="3477721"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2000" b="1" i="0">
                <a:solidFill>
                  <a:schemeClr val="bg1"/>
                </a:solidFill>
                <a:effectLst>
                  <a:outerShdw blurRad="38100" dist="38100" dir="2700000" algn="tl">
                    <a:srgbClr val="000000">
                      <a:alpha val="43137"/>
                    </a:srgbClr>
                  </a:outerShdw>
                </a:effectLst>
              </a:rPr>
              <a:t>Point d’avancement</a:t>
            </a:r>
            <a:endParaRPr lang="fr-FR" sz="2000" b="1" i="0" dirty="0">
              <a:solidFill>
                <a:schemeClr val="bg1"/>
              </a:solidFill>
              <a:effectLst>
                <a:outerShdw blurRad="38100" dist="38100" dir="2700000" algn="tl">
                  <a:srgbClr val="000000">
                    <a:alpha val="43137"/>
                  </a:srgbClr>
                </a:outerShdw>
              </a:effectLst>
            </a:endParaRPr>
          </a:p>
        </p:txBody>
      </p:sp>
      <p:pic>
        <p:nvPicPr>
          <p:cNvPr id="6" name="Image 5">
            <a:extLst>
              <a:ext uri="{FF2B5EF4-FFF2-40B4-BE49-F238E27FC236}">
                <a16:creationId xmlns:a16="http://schemas.microsoft.com/office/drawing/2014/main" id="{9D42082B-C51F-4D4A-9FE8-BE1A1FDA80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3031" y="182916"/>
            <a:ext cx="1923311" cy="1442483"/>
          </a:xfrm>
          <a:prstGeom prst="rect">
            <a:avLst/>
          </a:prstGeom>
        </p:spPr>
      </p:pic>
    </p:spTree>
    <p:extLst>
      <p:ext uri="{BB962C8B-B14F-4D97-AF65-F5344CB8AC3E}">
        <p14:creationId xmlns:p14="http://schemas.microsoft.com/office/powerpoint/2010/main" val="1032116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29F71E-9FF8-4C20-BCCE-6559BBCB27B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129D8ED-AEC7-47E9-A8D8-7B2ECF507A2A}"/>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D370B71-CA92-4DCE-AE30-ED40608A475F}"/>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3FCF902-CB16-4CE5-91B8-7639FCD22373}"/>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DA2745AA-DF3E-4F5F-BC57-F76D4C1FB8D8}"/>
              </a:ext>
            </a:extLst>
          </p:cNvPr>
          <p:cNvSpPr>
            <a:spLocks noGrp="1"/>
          </p:cNvSpPr>
          <p:nvPr>
            <p:ph type="ftr" sz="quarter" idx="11"/>
          </p:nvPr>
        </p:nvSpPr>
        <p:spPr/>
        <p:txBody>
          <a:bodyPr/>
          <a:lstStyle/>
          <a:p>
            <a:r>
              <a:rPr lang="fr-FR"/>
              <a:t>Rencontre DAS IN2P3</a:t>
            </a:r>
          </a:p>
        </p:txBody>
      </p:sp>
      <p:sp>
        <p:nvSpPr>
          <p:cNvPr id="7" name="Espace réservé du numéro de diapositive 6">
            <a:extLst>
              <a:ext uri="{FF2B5EF4-FFF2-40B4-BE49-F238E27FC236}">
                <a16:creationId xmlns:a16="http://schemas.microsoft.com/office/drawing/2014/main" id="{7516671E-5E9D-4956-AEC3-401E2E7E6454}"/>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8846711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9600" y="980733"/>
            <a:ext cx="10972800" cy="5145435"/>
          </a:xfrm>
          <a:prstGeom prst="rect">
            <a:avLst/>
          </a:prstGeom>
        </p:spPr>
        <p:txBody>
          <a:bodyPr/>
          <a:lstStyle>
            <a:lvl1pPr>
              <a:defRPr sz="2400">
                <a:solidFill>
                  <a:srgbClr val="0070C0"/>
                </a:solidFill>
              </a:defRPr>
            </a:lvl1pPr>
            <a:lvl2pPr>
              <a:defRPr sz="2000">
                <a:solidFill>
                  <a:srgbClr val="00294B"/>
                </a:solidFill>
              </a:defRPr>
            </a:lvl2pPr>
            <a:lvl3pPr>
              <a:defRPr sz="1800">
                <a:solidFill>
                  <a:srgbClr val="00294B"/>
                </a:solidFill>
              </a:defRPr>
            </a:lvl3pPr>
            <a:lvl4pPr>
              <a:defRPr sz="1800">
                <a:solidFill>
                  <a:srgbClr val="00294B"/>
                </a:solidFill>
              </a:defRPr>
            </a:lvl4pPr>
            <a:lvl5pPr>
              <a:defRPr sz="1800">
                <a:solidFill>
                  <a:srgbClr val="00294B"/>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p:cNvSpPr>
            <a:spLocks noGrp="1"/>
          </p:cNvSpPr>
          <p:nvPr>
            <p:ph type="ftr" sz="quarter" idx="11"/>
          </p:nvPr>
        </p:nvSpPr>
        <p:spPr>
          <a:xfrm>
            <a:off x="3695733" y="6516000"/>
            <a:ext cx="6912000" cy="360000"/>
          </a:xfrm>
        </p:spPr>
        <p:txBody>
          <a:bodyPr/>
          <a:lstStyle>
            <a:lvl1pPr>
              <a:defRPr sz="1200">
                <a:solidFill>
                  <a:srgbClr val="00294B"/>
                </a:solidFill>
              </a:defRPr>
            </a:lvl1pPr>
          </a:lstStyle>
          <a:p>
            <a:r>
              <a:rPr lang="fr-FR"/>
              <a:t>Rencontre DAS IN2P3</a:t>
            </a:r>
          </a:p>
        </p:txBody>
      </p:sp>
      <p:sp>
        <p:nvSpPr>
          <p:cNvPr id="6" name="Espace réservé du numéro de diapositive 5"/>
          <p:cNvSpPr>
            <a:spLocks noGrp="1"/>
          </p:cNvSpPr>
          <p:nvPr>
            <p:ph type="sldNum" sz="quarter" idx="12"/>
          </p:nvPr>
        </p:nvSpPr>
        <p:spPr>
          <a:xfrm>
            <a:off x="11088555" y="6516000"/>
            <a:ext cx="960000" cy="360000"/>
          </a:xfrm>
        </p:spPr>
        <p:txBody>
          <a:bodyPr/>
          <a:lstStyle>
            <a:lvl1pPr>
              <a:defRPr sz="1200">
                <a:solidFill>
                  <a:srgbClr val="00294B"/>
                </a:solidFill>
              </a:defRPr>
            </a:lvl1pPr>
          </a:lstStyle>
          <a:p>
            <a:fld id="{5A41D906-68FB-4FCF-A226-CB4AF2FE6205}" type="slidenum">
              <a:rPr lang="fr-FR" smtClean="0"/>
              <a:pPr/>
              <a:t>‹N°›</a:t>
            </a:fld>
            <a:endParaRPr lang="fr-FR"/>
          </a:p>
        </p:txBody>
      </p:sp>
      <p:sp>
        <p:nvSpPr>
          <p:cNvPr id="7" name="Espace réservé de la date 1">
            <a:extLst>
              <a:ext uri="{FF2B5EF4-FFF2-40B4-BE49-F238E27FC236}">
                <a16:creationId xmlns:a16="http://schemas.microsoft.com/office/drawing/2014/main" id="{88E2FC32-ED7C-FA4B-94C4-3D0E5B749275}"/>
              </a:ext>
            </a:extLst>
          </p:cNvPr>
          <p:cNvSpPr>
            <a:spLocks noGrp="1"/>
          </p:cNvSpPr>
          <p:nvPr>
            <p:ph type="dt" sz="half" idx="2"/>
          </p:nvPr>
        </p:nvSpPr>
        <p:spPr>
          <a:xfrm>
            <a:off x="1967541" y="6516000"/>
            <a:ext cx="1536000" cy="360000"/>
          </a:xfrm>
          <a:prstGeom prst="rect">
            <a:avLst/>
          </a:prstGeom>
        </p:spPr>
        <p:txBody>
          <a:bodyPr vert="horz" lIns="91440" tIns="45720" rIns="91440" bIns="45720" rtlCol="0" anchor="ctr"/>
          <a:lstStyle>
            <a:lvl1pPr algn="ctr">
              <a:defRPr sz="1200">
                <a:solidFill>
                  <a:srgbClr val="00294B"/>
                </a:solidFill>
              </a:defRPr>
            </a:lvl1pPr>
          </a:lstStyle>
          <a:p>
            <a:endParaRPr lang="en-GB" dirty="0"/>
          </a:p>
        </p:txBody>
      </p:sp>
      <p:sp>
        <p:nvSpPr>
          <p:cNvPr id="8" name="Titre 1">
            <a:extLst>
              <a:ext uri="{FF2B5EF4-FFF2-40B4-BE49-F238E27FC236}">
                <a16:creationId xmlns:a16="http://schemas.microsoft.com/office/drawing/2014/main" id="{E0FE2E31-FA02-3C4D-A384-3B4F60B79652}"/>
              </a:ext>
            </a:extLst>
          </p:cNvPr>
          <p:cNvSpPr>
            <a:spLocks noGrp="1"/>
          </p:cNvSpPr>
          <p:nvPr>
            <p:ph type="title"/>
          </p:nvPr>
        </p:nvSpPr>
        <p:spPr>
          <a:xfrm>
            <a:off x="1248139" y="3"/>
            <a:ext cx="9840416" cy="820395"/>
          </a:xfrm>
          <a:prstGeom prst="rect">
            <a:avLst/>
          </a:prstGeom>
        </p:spPr>
        <p:txBody>
          <a:bodyPr>
            <a:noAutofit/>
          </a:bodyPr>
          <a:lstStyle>
            <a:lvl1pPr>
              <a:defRPr sz="2800"/>
            </a:lvl1pPr>
          </a:lstStyle>
          <a:p>
            <a:r>
              <a:rPr lang="fr-FR" dirty="0"/>
              <a:t>Modifiez le style du titre</a:t>
            </a:r>
          </a:p>
        </p:txBody>
      </p:sp>
    </p:spTree>
    <p:extLst>
      <p:ext uri="{BB962C8B-B14F-4D97-AF65-F5344CB8AC3E}">
        <p14:creationId xmlns:p14="http://schemas.microsoft.com/office/powerpoint/2010/main" val="3776990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Diapositive de titre">
    <p:spTree>
      <p:nvGrpSpPr>
        <p:cNvPr id="1" name=""/>
        <p:cNvGrpSpPr/>
        <p:nvPr/>
      </p:nvGrpSpPr>
      <p:grpSpPr>
        <a:xfrm>
          <a:off x="0" y="0"/>
          <a:ext cx="0" cy="0"/>
          <a:chOff x="0" y="0"/>
          <a:chExt cx="0" cy="0"/>
        </a:xfrm>
      </p:grpSpPr>
      <p:sp>
        <p:nvSpPr>
          <p:cNvPr id="17" name="Rectangle 16"/>
          <p:cNvSpPr/>
          <p:nvPr userDrawn="1"/>
        </p:nvSpPr>
        <p:spPr>
          <a:xfrm>
            <a:off x="0" y="4941168"/>
            <a:ext cx="12192000" cy="1872296"/>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cxnSp>
        <p:nvCxnSpPr>
          <p:cNvPr id="13" name="Connecteur droit 12"/>
          <p:cNvCxnSpPr/>
          <p:nvPr userDrawn="1"/>
        </p:nvCxnSpPr>
        <p:spPr>
          <a:xfrm flipH="1">
            <a:off x="9313278" y="5750260"/>
            <a:ext cx="2639373" cy="0"/>
          </a:xfrm>
          <a:prstGeom prst="line">
            <a:avLst/>
          </a:prstGeom>
          <a:ln>
            <a:solidFill>
              <a:srgbClr val="62C4DD"/>
            </a:solidFill>
          </a:ln>
        </p:spPr>
        <p:style>
          <a:lnRef idx="1">
            <a:schemeClr val="accent1"/>
          </a:lnRef>
          <a:fillRef idx="0">
            <a:schemeClr val="accent1"/>
          </a:fillRef>
          <a:effectRef idx="0">
            <a:schemeClr val="accent1"/>
          </a:effectRef>
          <a:fontRef idx="minor">
            <a:schemeClr val="tx1"/>
          </a:fontRef>
        </p:style>
      </p:cxnSp>
      <p:sp>
        <p:nvSpPr>
          <p:cNvPr id="12" name="Text Box 6"/>
          <p:cNvSpPr txBox="1">
            <a:spLocks noChangeArrowheads="1"/>
          </p:cNvSpPr>
          <p:nvPr userDrawn="1"/>
        </p:nvSpPr>
        <p:spPr bwMode="auto">
          <a:xfrm>
            <a:off x="8928992" y="1340768"/>
            <a:ext cx="31196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fr-FR" sz="1800" b="0" dirty="0">
                <a:solidFill>
                  <a:srgbClr val="1B4367"/>
                </a:solidFill>
                <a:latin typeface="Arial Narrow" panose="020B0606020202030204" pitchFamily="34" charset="0"/>
              </a:rPr>
              <a:t>in2p3.cnrs.fr</a:t>
            </a:r>
          </a:p>
        </p:txBody>
      </p:sp>
      <p:sp>
        <p:nvSpPr>
          <p:cNvPr id="11" name="Espace réservé du pied de page 4"/>
          <p:cNvSpPr>
            <a:spLocks noGrp="1"/>
          </p:cNvSpPr>
          <p:nvPr>
            <p:ph type="ftr" sz="quarter" idx="3"/>
          </p:nvPr>
        </p:nvSpPr>
        <p:spPr>
          <a:xfrm>
            <a:off x="1583499" y="6516000"/>
            <a:ext cx="9024000" cy="360000"/>
          </a:xfrm>
          <a:prstGeom prst="rect">
            <a:avLst/>
          </a:prstGeom>
        </p:spPr>
        <p:txBody>
          <a:bodyPr vert="horz" lIns="91440" tIns="45720" rIns="91440" bIns="45720" rtlCol="0" anchor="ctr"/>
          <a:lstStyle>
            <a:lvl1pPr algn="ctr">
              <a:defRPr sz="1400" b="1">
                <a:solidFill>
                  <a:schemeClr val="bg1"/>
                </a:solidFill>
              </a:defRPr>
            </a:lvl1pPr>
          </a:lstStyle>
          <a:p>
            <a:r>
              <a:rPr lang="fr-FR" sz="1200"/>
              <a:t>Rencontre DAS IN2P3</a:t>
            </a:r>
            <a:endParaRPr lang="fr-FR" sz="1200" dirty="0"/>
          </a:p>
        </p:txBody>
      </p:sp>
      <p:sp>
        <p:nvSpPr>
          <p:cNvPr id="2" name="Titre 1"/>
          <p:cNvSpPr>
            <a:spLocks noGrp="1"/>
          </p:cNvSpPr>
          <p:nvPr>
            <p:ph type="title" hasCustomPrompt="1"/>
          </p:nvPr>
        </p:nvSpPr>
        <p:spPr>
          <a:xfrm>
            <a:off x="2226339" y="5196832"/>
            <a:ext cx="9840416" cy="464416"/>
          </a:xfrm>
        </p:spPr>
        <p:txBody>
          <a:bodyPr>
            <a:noAutofit/>
          </a:bodyPr>
          <a:lstStyle>
            <a:lvl1pPr algn="r">
              <a:defRPr sz="3000" b="0" i="0">
                <a:solidFill>
                  <a:schemeClr val="bg1"/>
                </a:solidFill>
              </a:defRPr>
            </a:lvl1pPr>
          </a:lstStyle>
          <a:p>
            <a:r>
              <a:rPr lang="fr-FR" dirty="0"/>
              <a:t>Titre de la présentation</a:t>
            </a:r>
          </a:p>
        </p:txBody>
      </p:sp>
      <p:pic>
        <p:nvPicPr>
          <p:cNvPr id="3" name="Imag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2190"/>
            <a:ext cx="12209751" cy="4990987"/>
          </a:xfrm>
          <a:prstGeom prst="rect">
            <a:avLst/>
          </a:prstGeom>
        </p:spPr>
      </p:pic>
      <p:sp>
        <p:nvSpPr>
          <p:cNvPr id="5" name="Rectangle 4">
            <a:extLst>
              <a:ext uri="{FF2B5EF4-FFF2-40B4-BE49-F238E27FC236}">
                <a16:creationId xmlns:a16="http://schemas.microsoft.com/office/drawing/2014/main" id="{FDED3377-1CB8-3D4E-AB0C-DBF6CAA41290}"/>
              </a:ext>
            </a:extLst>
          </p:cNvPr>
          <p:cNvSpPr/>
          <p:nvPr userDrawn="1"/>
        </p:nvSpPr>
        <p:spPr>
          <a:xfrm>
            <a:off x="5903979" y="5807006"/>
            <a:ext cx="6096000" cy="646331"/>
          </a:xfrm>
          <a:prstGeom prst="rect">
            <a:avLst/>
          </a:prstGeom>
        </p:spPr>
        <p:txBody>
          <a:bodyPr>
            <a:spAutoFit/>
          </a:body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800" i="1" dirty="0">
                <a:solidFill>
                  <a:schemeClr val="bg1"/>
                </a:solidFill>
              </a:rPr>
              <a:t>M.</a:t>
            </a:r>
            <a:r>
              <a:rPr lang="fr-FR" sz="1800" i="1" baseline="0" dirty="0">
                <a:solidFill>
                  <a:schemeClr val="bg1"/>
                </a:solidFill>
              </a:rPr>
              <a:t> ou Mme UNTEL</a:t>
            </a:r>
            <a:r>
              <a:rPr lang="fr-FR" sz="1800" i="1" dirty="0">
                <a:solidFill>
                  <a:schemeClr val="bg1"/>
                </a:solidFill>
              </a:rPr>
              <a:t> – Laboratoire </a:t>
            </a:r>
            <a:r>
              <a:rPr lang="fr-FR" sz="1800" i="1" dirty="0" err="1">
                <a:solidFill>
                  <a:schemeClr val="bg1"/>
                </a:solidFill>
              </a:rPr>
              <a:t>bla</a:t>
            </a:r>
            <a:r>
              <a:rPr lang="fr-FR" sz="1800" i="1" dirty="0">
                <a:solidFill>
                  <a:schemeClr val="bg1"/>
                </a:solidFill>
              </a:rPr>
              <a:t> </a:t>
            </a:r>
            <a:r>
              <a:rPr lang="fr-FR" sz="1800" i="1" dirty="0" err="1">
                <a:solidFill>
                  <a:schemeClr val="bg1"/>
                </a:solidFill>
              </a:rPr>
              <a:t>bla</a:t>
            </a:r>
            <a:br>
              <a:rPr lang="fr-FR" sz="1800" i="1" dirty="0">
                <a:solidFill>
                  <a:schemeClr val="bg1"/>
                </a:solidFill>
              </a:rPr>
            </a:br>
            <a:r>
              <a:rPr lang="fr-FR" sz="1800" i="1" dirty="0">
                <a:solidFill>
                  <a:srgbClr val="FFFF00"/>
                </a:solidFill>
              </a:rPr>
              <a:t>untel@in2p3.fr</a:t>
            </a:r>
          </a:p>
        </p:txBody>
      </p:sp>
      <p:sp>
        <p:nvSpPr>
          <p:cNvPr id="4" name="ZoneTexte 3">
            <a:extLst>
              <a:ext uri="{FF2B5EF4-FFF2-40B4-BE49-F238E27FC236}">
                <a16:creationId xmlns:a16="http://schemas.microsoft.com/office/drawing/2014/main" id="{C34C6856-93C5-E94D-BA77-DE276E3D8D56}"/>
              </a:ext>
            </a:extLst>
          </p:cNvPr>
          <p:cNvSpPr txBox="1"/>
          <p:nvPr userDrawn="1"/>
        </p:nvSpPr>
        <p:spPr>
          <a:xfrm>
            <a:off x="7508576" y="3686307"/>
            <a:ext cx="3964021"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2400" b="0" i="1">
                <a:solidFill>
                  <a:schemeClr val="bg1"/>
                </a:solidFill>
                <a:effectLst>
                  <a:outerShdw blurRad="38100" dist="38100" dir="2700000" algn="tl">
                    <a:srgbClr val="000000">
                      <a:alpha val="43137"/>
                    </a:srgbClr>
                  </a:outerShdw>
                </a:effectLst>
                <a:latin typeface="Arial Narrow" charset="0"/>
                <a:ea typeface="Arial Narrow" charset="0"/>
                <a:cs typeface="Arial Narrow" charset="0"/>
              </a:rPr>
              <a:t>Entretien Annuel Projet</a:t>
            </a:r>
            <a:endParaRPr lang="fr-FR" sz="2400" b="0" i="1" dirty="0">
              <a:solidFill>
                <a:schemeClr val="bg1"/>
              </a:solidFill>
              <a:effectLst>
                <a:outerShdw blurRad="38100" dist="38100" dir="2700000" algn="tl">
                  <a:srgbClr val="000000">
                    <a:alpha val="43137"/>
                  </a:srgbClr>
                </a:outerShdw>
              </a:effectLst>
              <a:latin typeface="Arial Narrow" charset="0"/>
              <a:ea typeface="Arial Narrow" charset="0"/>
              <a:cs typeface="Arial Narrow" charset="0"/>
            </a:endParaRPr>
          </a:p>
        </p:txBody>
      </p:sp>
      <p:sp>
        <p:nvSpPr>
          <p:cNvPr id="16" name="Titre 1"/>
          <p:cNvSpPr txBox="1">
            <a:spLocks/>
          </p:cNvSpPr>
          <p:nvPr userDrawn="1"/>
        </p:nvSpPr>
        <p:spPr>
          <a:xfrm>
            <a:off x="2831637" y="332656"/>
            <a:ext cx="9244608"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altLang="fr-FR" sz="3600" dirty="0">
                <a:solidFill>
                  <a:srgbClr val="E75112"/>
                </a:solidFill>
                <a:latin typeface="Arial Narrow" panose="020B0606020202030204" pitchFamily="34" charset="0"/>
                <a:ea typeface="ＭＳ Ｐゴシック" panose="020B0600070205080204" pitchFamily="34" charset="-128"/>
              </a:rPr>
              <a:t>Institut national de physique nucléaire </a:t>
            </a:r>
          </a:p>
          <a:p>
            <a:pPr algn="r"/>
            <a:r>
              <a:rPr lang="fr-FR" altLang="fr-FR" sz="3600" dirty="0">
                <a:solidFill>
                  <a:srgbClr val="E75112"/>
                </a:solidFill>
                <a:latin typeface="Arial Narrow" panose="020B0606020202030204" pitchFamily="34" charset="0"/>
                <a:ea typeface="ＭＳ Ｐゴシック" panose="020B0600070205080204" pitchFamily="34" charset="-128"/>
              </a:rPr>
              <a:t>et de physique des particules</a:t>
            </a:r>
            <a:endParaRPr lang="fr-FR" sz="3600" dirty="0">
              <a:solidFill>
                <a:srgbClr val="E75112"/>
              </a:solidFill>
              <a:latin typeface="Arial Narrow" panose="020B0606020202030204" pitchFamily="34" charset="0"/>
            </a:endParaRPr>
          </a:p>
        </p:txBody>
      </p:sp>
      <p:pic>
        <p:nvPicPr>
          <p:cNvPr id="15" name="Image 14"/>
          <p:cNvPicPr>
            <a:picLocks noChangeAspect="1"/>
          </p:cNvPicPr>
          <p:nvPr userDrawn="1"/>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2890" y="116632"/>
            <a:ext cx="2431444" cy="1340768"/>
          </a:xfrm>
          <a:prstGeom prst="rect">
            <a:avLst/>
          </a:prstGeom>
        </p:spPr>
      </p:pic>
    </p:spTree>
    <p:extLst>
      <p:ext uri="{BB962C8B-B14F-4D97-AF65-F5344CB8AC3E}">
        <p14:creationId xmlns:p14="http://schemas.microsoft.com/office/powerpoint/2010/main" val="15323831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0AFECF-DDE7-4CA4-89DC-DC651A2FA33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0B565B5-850C-4296-9953-21998D5A2F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50D8455-CB4B-4542-AEA4-6EE97D0AF90E}"/>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235A7252-B8C5-414F-8A78-72F6EBB1F06B}"/>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1B46490D-1883-488B-AFBD-4D519D216D2A}"/>
              </a:ext>
            </a:extLst>
          </p:cNvPr>
          <p:cNvSpPr>
            <a:spLocks noGrp="1"/>
          </p:cNvSpPr>
          <p:nvPr>
            <p:ph type="sldNum" sz="quarter" idx="12"/>
          </p:nvPr>
        </p:nvSpPr>
        <p:spPr/>
        <p:txBody>
          <a:bodyPr/>
          <a:lstStyle/>
          <a:p>
            <a:fld id="{E8BA45BE-E1E6-49DE-9B47-C05D0BBBBD60}" type="slidenum">
              <a:rPr lang="fr-FR" smtClean="0"/>
              <a:t>‹N°›</a:t>
            </a:fld>
            <a:endParaRPr lang="fr-FR"/>
          </a:p>
        </p:txBody>
      </p:sp>
    </p:spTree>
    <p:extLst>
      <p:ext uri="{BB962C8B-B14F-4D97-AF65-F5344CB8AC3E}">
        <p14:creationId xmlns:p14="http://schemas.microsoft.com/office/powerpoint/2010/main" val="1889585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r>
              <a:rPr lang="fr-FR"/>
              <a:t>Rencontre DAS IN2P3</a:t>
            </a:r>
          </a:p>
        </p:txBody>
      </p:sp>
      <p:sp>
        <p:nvSpPr>
          <p:cNvPr id="5" name="Espace réservé du numéro de diapositive 4"/>
          <p:cNvSpPr>
            <a:spLocks noGrp="1"/>
          </p:cNvSpPr>
          <p:nvPr>
            <p:ph type="sldNum" sz="quarter" idx="12"/>
          </p:nvPr>
        </p:nvSpPr>
        <p:spPr/>
        <p:txBody>
          <a:bodyPr/>
          <a:lstStyle/>
          <a:p>
            <a:fld id="{165ED600-CBB5-4636-930B-71BC0617C952}" type="slidenum">
              <a:rPr lang="fr-FR" smtClean="0"/>
              <a:t>‹N°›</a:t>
            </a:fld>
            <a:endParaRPr lang="fr-FR"/>
          </a:p>
        </p:txBody>
      </p:sp>
    </p:spTree>
    <p:extLst>
      <p:ext uri="{BB962C8B-B14F-4D97-AF65-F5344CB8AC3E}">
        <p14:creationId xmlns:p14="http://schemas.microsoft.com/office/powerpoint/2010/main" val="1556035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712EE2-57B1-4E18-9868-B782E2976BF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B8C1590-CAEA-44BC-AE2E-A6FFB9D971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4EC85FC1-3652-4D1C-B679-DEC14C9A4889}"/>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EA7985D-7629-409B-B61A-121A308A51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4F7A3D41-D4E0-460C-8486-E62F038131DB}"/>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2C8A250-A51F-4CA1-BCDA-DD4459A012BA}"/>
              </a:ext>
            </a:extLst>
          </p:cNvPr>
          <p:cNvSpPr>
            <a:spLocks noGrp="1"/>
          </p:cNvSpPr>
          <p:nvPr>
            <p:ph type="dt" sz="half" idx="10"/>
          </p:nvPr>
        </p:nvSpPr>
        <p:spPr/>
        <p:txBody>
          <a:bodyPr/>
          <a:lstStyle/>
          <a:p>
            <a:endParaRPr lang="fr-FR"/>
          </a:p>
        </p:txBody>
      </p:sp>
      <p:sp>
        <p:nvSpPr>
          <p:cNvPr id="8" name="Espace réservé du pied de page 7">
            <a:extLst>
              <a:ext uri="{FF2B5EF4-FFF2-40B4-BE49-F238E27FC236}">
                <a16:creationId xmlns:a16="http://schemas.microsoft.com/office/drawing/2014/main" id="{3E1D4CF2-1E7B-4D30-8C76-4E6485F14142}"/>
              </a:ext>
            </a:extLst>
          </p:cNvPr>
          <p:cNvSpPr>
            <a:spLocks noGrp="1"/>
          </p:cNvSpPr>
          <p:nvPr>
            <p:ph type="ftr" sz="quarter" idx="11"/>
          </p:nvPr>
        </p:nvSpPr>
        <p:spPr/>
        <p:txBody>
          <a:bodyPr/>
          <a:lstStyle/>
          <a:p>
            <a:r>
              <a:rPr lang="fr-FR"/>
              <a:t>Rencontre DAS IN2P3</a:t>
            </a:r>
          </a:p>
        </p:txBody>
      </p:sp>
      <p:sp>
        <p:nvSpPr>
          <p:cNvPr id="9" name="Espace réservé du numéro de diapositive 8">
            <a:extLst>
              <a:ext uri="{FF2B5EF4-FFF2-40B4-BE49-F238E27FC236}">
                <a16:creationId xmlns:a16="http://schemas.microsoft.com/office/drawing/2014/main" id="{49108F7D-4E97-496A-BDE2-4C97433D58EF}"/>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4121865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A1CB41-DF3A-48B0-A631-1E1606DF097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41B2968-7A41-4C98-BC78-82137347FDE7}"/>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AD26ADFF-FAE0-48CE-9C29-96E013325265}"/>
              </a:ext>
            </a:extLst>
          </p:cNvPr>
          <p:cNvSpPr>
            <a:spLocks noGrp="1"/>
          </p:cNvSpPr>
          <p:nvPr>
            <p:ph type="ftr" sz="quarter" idx="11"/>
          </p:nvPr>
        </p:nvSpPr>
        <p:spPr/>
        <p:txBody>
          <a:bodyPr/>
          <a:lstStyle/>
          <a:p>
            <a:r>
              <a:rPr lang="fr-FR"/>
              <a:t>Rencontre DAS IN2P3</a:t>
            </a:r>
          </a:p>
        </p:txBody>
      </p:sp>
      <p:sp>
        <p:nvSpPr>
          <p:cNvPr id="5" name="Espace réservé du numéro de diapositive 4">
            <a:extLst>
              <a:ext uri="{FF2B5EF4-FFF2-40B4-BE49-F238E27FC236}">
                <a16:creationId xmlns:a16="http://schemas.microsoft.com/office/drawing/2014/main" id="{907037E6-1A88-448C-9E57-CBF01205A568}"/>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3797408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A38CD18-4727-41C5-973E-8FF3F1DB5974}"/>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385D1F8D-EE76-4A27-BD71-B8CD3E4CCDF7}"/>
              </a:ext>
            </a:extLst>
          </p:cNvPr>
          <p:cNvSpPr>
            <a:spLocks noGrp="1"/>
          </p:cNvSpPr>
          <p:nvPr>
            <p:ph type="ftr" sz="quarter" idx="11"/>
          </p:nvPr>
        </p:nvSpPr>
        <p:spPr/>
        <p:txBody>
          <a:bodyPr/>
          <a:lstStyle/>
          <a:p>
            <a:r>
              <a:rPr lang="fr-FR"/>
              <a:t>Rencontre DAS IN2P3</a:t>
            </a:r>
          </a:p>
        </p:txBody>
      </p:sp>
      <p:sp>
        <p:nvSpPr>
          <p:cNvPr id="4" name="Espace réservé du numéro de diapositive 3">
            <a:extLst>
              <a:ext uri="{FF2B5EF4-FFF2-40B4-BE49-F238E27FC236}">
                <a16:creationId xmlns:a16="http://schemas.microsoft.com/office/drawing/2014/main" id="{14CC5DA3-63E9-4400-872C-D5A3B70D0543}"/>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66960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F0B209-4B53-4690-B09A-EE174CCF14F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44190DC-7DD0-4C4D-BB06-9301D200C9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BD1025B-ACAD-46F2-B671-FB2D57DF6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16738278-F665-4C9C-8E8A-4A31BE40E22A}"/>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82B9FF9F-6EF6-4259-A384-B44838CABB99}"/>
              </a:ext>
            </a:extLst>
          </p:cNvPr>
          <p:cNvSpPr>
            <a:spLocks noGrp="1"/>
          </p:cNvSpPr>
          <p:nvPr>
            <p:ph type="ftr" sz="quarter" idx="11"/>
          </p:nvPr>
        </p:nvSpPr>
        <p:spPr/>
        <p:txBody>
          <a:bodyPr/>
          <a:lstStyle/>
          <a:p>
            <a:r>
              <a:rPr lang="fr-FR"/>
              <a:t>Rencontre DAS IN2P3</a:t>
            </a:r>
          </a:p>
        </p:txBody>
      </p:sp>
      <p:sp>
        <p:nvSpPr>
          <p:cNvPr id="7" name="Espace réservé du numéro de diapositive 6">
            <a:extLst>
              <a:ext uri="{FF2B5EF4-FFF2-40B4-BE49-F238E27FC236}">
                <a16:creationId xmlns:a16="http://schemas.microsoft.com/office/drawing/2014/main" id="{41BE32A2-EE02-4B84-8C84-F79088850874}"/>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178395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8E5D40-A480-4958-9570-FCF02068716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07086A0-A593-4BBA-9167-1D459849FB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A729B8A-08E5-4BA1-A89A-604E366C2F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6685C9D9-293C-40F2-9C6A-6E459178597A}"/>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3F54BC40-96BB-49F4-A5F1-02B86E6EE479}"/>
              </a:ext>
            </a:extLst>
          </p:cNvPr>
          <p:cNvSpPr>
            <a:spLocks noGrp="1"/>
          </p:cNvSpPr>
          <p:nvPr>
            <p:ph type="ftr" sz="quarter" idx="11"/>
          </p:nvPr>
        </p:nvSpPr>
        <p:spPr/>
        <p:txBody>
          <a:bodyPr/>
          <a:lstStyle/>
          <a:p>
            <a:r>
              <a:rPr lang="fr-FR"/>
              <a:t>Rencontre DAS IN2P3</a:t>
            </a:r>
          </a:p>
        </p:txBody>
      </p:sp>
      <p:sp>
        <p:nvSpPr>
          <p:cNvPr id="7" name="Espace réservé du numéro de diapositive 6">
            <a:extLst>
              <a:ext uri="{FF2B5EF4-FFF2-40B4-BE49-F238E27FC236}">
                <a16:creationId xmlns:a16="http://schemas.microsoft.com/office/drawing/2014/main" id="{729F5B93-5F8C-47C7-94B3-DFFB0198D78D}"/>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4047220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tiff"/><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5.xml"/><Relationship Id="rId7"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1.tiff"/><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6.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681779B-DE08-47FD-BCDB-F10BE28FEB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A10A755-C34D-4AA9-A721-DFCA07A895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C0262BA-A1DC-4B86-A901-9A7625E966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E2DCDD4E-D5B7-47E8-B816-935DB999AE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Rencontre DAS IN2P3</a:t>
            </a:r>
          </a:p>
        </p:txBody>
      </p:sp>
      <p:sp>
        <p:nvSpPr>
          <p:cNvPr id="6" name="Espace réservé du numéro de diapositive 5">
            <a:extLst>
              <a:ext uri="{FF2B5EF4-FFF2-40B4-BE49-F238E27FC236}">
                <a16:creationId xmlns:a16="http://schemas.microsoft.com/office/drawing/2014/main" id="{9C6DAE38-03A1-4272-95E9-35F1574056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BEA6-32E6-4D90-B86D-AE6180734016}" type="slidenum">
              <a:rPr lang="fr-FR" smtClean="0"/>
              <a:t>‹N°›</a:t>
            </a:fld>
            <a:endParaRPr lang="fr-FR"/>
          </a:p>
        </p:txBody>
      </p:sp>
    </p:spTree>
    <p:extLst>
      <p:ext uri="{BB962C8B-B14F-4D97-AF65-F5344CB8AC3E}">
        <p14:creationId xmlns:p14="http://schemas.microsoft.com/office/powerpoint/2010/main" val="2505807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116633"/>
            <a:ext cx="12192000" cy="637887"/>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5" name="Espace réservé du pied de page 4"/>
          <p:cNvSpPr>
            <a:spLocks noGrp="1"/>
          </p:cNvSpPr>
          <p:nvPr>
            <p:ph type="ftr" sz="quarter" idx="3"/>
          </p:nvPr>
        </p:nvSpPr>
        <p:spPr>
          <a:xfrm>
            <a:off x="3695733" y="6516000"/>
            <a:ext cx="6912000" cy="360000"/>
          </a:xfrm>
          <a:prstGeom prst="rect">
            <a:avLst/>
          </a:prstGeom>
        </p:spPr>
        <p:txBody>
          <a:bodyPr vert="horz" lIns="91440" tIns="45720" rIns="91440" bIns="45720" rtlCol="0" anchor="ctr"/>
          <a:lstStyle>
            <a:lvl1pPr algn="ctr">
              <a:defRPr sz="900" b="1">
                <a:solidFill>
                  <a:srgbClr val="00294B"/>
                </a:solidFill>
                <a:latin typeface="Arial Narrow" panose="020B0606020202030204" pitchFamily="34" charset="0"/>
              </a:defRPr>
            </a:lvl1pPr>
          </a:lstStyle>
          <a:p>
            <a:r>
              <a:rPr lang="fr-FR"/>
              <a:t>Rencontre DAS IN2P3</a:t>
            </a:r>
            <a:endParaRPr lang="fr-FR" dirty="0"/>
          </a:p>
        </p:txBody>
      </p:sp>
      <p:sp>
        <p:nvSpPr>
          <p:cNvPr id="6" name="Espace réservé du numéro de diapositive 5"/>
          <p:cNvSpPr>
            <a:spLocks noGrp="1"/>
          </p:cNvSpPr>
          <p:nvPr>
            <p:ph type="sldNum" sz="quarter" idx="4"/>
          </p:nvPr>
        </p:nvSpPr>
        <p:spPr>
          <a:xfrm>
            <a:off x="11088555" y="6516000"/>
            <a:ext cx="960000" cy="360000"/>
          </a:xfrm>
          <a:prstGeom prst="rect">
            <a:avLst/>
          </a:prstGeom>
        </p:spPr>
        <p:txBody>
          <a:bodyPr vert="horz" lIns="91440" tIns="45720" rIns="91440" bIns="45720" rtlCol="0" anchor="ctr"/>
          <a:lstStyle>
            <a:lvl1pPr algn="r">
              <a:defRPr sz="900">
                <a:solidFill>
                  <a:srgbClr val="00294B"/>
                </a:solidFill>
                <a:latin typeface="Arial Narrow" panose="020B0606020202030204" pitchFamily="34" charset="0"/>
              </a:defRPr>
            </a:lvl1pPr>
          </a:lstStyle>
          <a:p>
            <a:fld id="{5A41D906-68FB-4FCF-A226-CB4AF2FE6205}" type="slidenum">
              <a:rPr lang="fr-FR" smtClean="0"/>
              <a:pPr/>
              <a:t>‹N°›</a:t>
            </a:fld>
            <a:endParaRPr lang="fr-FR" dirty="0"/>
          </a:p>
        </p:txBody>
      </p:sp>
      <p:sp>
        <p:nvSpPr>
          <p:cNvPr id="9" name="Titre 1"/>
          <p:cNvSpPr txBox="1">
            <a:spLocks/>
          </p:cNvSpPr>
          <p:nvPr/>
        </p:nvSpPr>
        <p:spPr>
          <a:xfrm>
            <a:off x="3969973" y="260648"/>
            <a:ext cx="6350496" cy="346050"/>
          </a:xfrm>
          <a:prstGeom prst="rect">
            <a:avLst/>
          </a:prstGeom>
        </p:spPr>
        <p:txBody>
          <a:bodyPr/>
          <a:lstStyle>
            <a:lvl1pPr algn="ctr" defTabSz="914400" rtl="0" eaLnBrk="1" latinLnBrk="0" hangingPunct="1">
              <a:spcBef>
                <a:spcPct val="0"/>
              </a:spcBef>
              <a:buNone/>
              <a:defRPr sz="2400" kern="1200">
                <a:solidFill>
                  <a:schemeClr val="tx1"/>
                </a:solidFill>
                <a:latin typeface="+mj-lt"/>
                <a:ea typeface="+mj-ea"/>
                <a:cs typeface="+mj-cs"/>
              </a:defRPr>
            </a:lvl1pPr>
          </a:lstStyle>
          <a:p>
            <a:endParaRPr lang="fr-FR" sz="1800" dirty="0"/>
          </a:p>
        </p:txBody>
      </p:sp>
      <p:sp>
        <p:nvSpPr>
          <p:cNvPr id="11" name="Espace réservé du titre 10"/>
          <p:cNvSpPr>
            <a:spLocks noGrp="1"/>
          </p:cNvSpPr>
          <p:nvPr>
            <p:ph type="title"/>
          </p:nvPr>
        </p:nvSpPr>
        <p:spPr>
          <a:xfrm>
            <a:off x="1248139" y="-77258"/>
            <a:ext cx="9840416" cy="1021862"/>
          </a:xfrm>
          <a:prstGeom prst="rect">
            <a:avLst/>
          </a:prstGeom>
        </p:spPr>
        <p:txBody>
          <a:bodyPr vert="horz" lIns="91440" tIns="45720" rIns="91440" bIns="45720" rtlCol="0" anchor="ctr">
            <a:normAutofit/>
          </a:bodyPr>
          <a:lstStyle/>
          <a:p>
            <a:r>
              <a:rPr lang="fr-FR" dirty="0"/>
              <a:t>Modifiez le style du titre</a:t>
            </a:r>
          </a:p>
        </p:txBody>
      </p:sp>
      <p:sp>
        <p:nvSpPr>
          <p:cNvPr id="2" name="Espace réservé de la date 1">
            <a:extLst>
              <a:ext uri="{FF2B5EF4-FFF2-40B4-BE49-F238E27FC236}">
                <a16:creationId xmlns:a16="http://schemas.microsoft.com/office/drawing/2014/main" id="{07766BF7-7152-8F4D-833A-7A2060F77DD7}"/>
              </a:ext>
            </a:extLst>
          </p:cNvPr>
          <p:cNvSpPr>
            <a:spLocks noGrp="1"/>
          </p:cNvSpPr>
          <p:nvPr>
            <p:ph type="dt" sz="half" idx="2"/>
          </p:nvPr>
        </p:nvSpPr>
        <p:spPr>
          <a:xfrm>
            <a:off x="1967541" y="6516000"/>
            <a:ext cx="1536000" cy="360000"/>
          </a:xfrm>
          <a:prstGeom prst="rect">
            <a:avLst/>
          </a:prstGeom>
        </p:spPr>
        <p:txBody>
          <a:bodyPr vert="horz" lIns="91440" tIns="45720" rIns="91440" bIns="45720" rtlCol="0" anchor="ctr"/>
          <a:lstStyle>
            <a:lvl1pPr algn="ctr">
              <a:defRPr sz="900">
                <a:solidFill>
                  <a:srgbClr val="00294B"/>
                </a:solidFill>
              </a:defRPr>
            </a:lvl1pPr>
          </a:lstStyle>
          <a:p>
            <a:endParaRPr lang="en-GB" dirty="0"/>
          </a:p>
        </p:txBody>
      </p:sp>
      <p:pic>
        <p:nvPicPr>
          <p:cNvPr id="12" name="Image 11">
            <a:extLst>
              <a:ext uri="{FF2B5EF4-FFF2-40B4-BE49-F238E27FC236}">
                <a16:creationId xmlns:a16="http://schemas.microsoft.com/office/drawing/2014/main" id="{7993441C-B2E9-4D43-A74F-FFEF6CF4D78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3338" y="6286127"/>
            <a:ext cx="612995" cy="459746"/>
          </a:xfrm>
          <a:prstGeom prst="rect">
            <a:avLst/>
          </a:prstGeom>
        </p:spPr>
      </p:pic>
    </p:spTree>
    <p:extLst>
      <p:ext uri="{BB962C8B-B14F-4D97-AF65-F5344CB8AC3E}">
        <p14:creationId xmlns:p14="http://schemas.microsoft.com/office/powerpoint/2010/main" val="37937443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ftr="0" dt="0"/>
  <p:txStyles>
    <p:titleStyle>
      <a:lvl1pPr algn="ctr" defTabSz="685800" rtl="0" eaLnBrk="1" latinLnBrk="0" hangingPunct="1">
        <a:spcBef>
          <a:spcPct val="0"/>
        </a:spcBef>
        <a:buNone/>
        <a:defRPr sz="2800" b="1" kern="1200">
          <a:solidFill>
            <a:schemeClr val="bg1"/>
          </a:solidFill>
          <a:latin typeface="Arial Narrow" panose="020B0606020202030204" pitchFamily="34" charset="0"/>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116633"/>
            <a:ext cx="12192000" cy="637887"/>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5" name="Espace réservé du pied de page 4"/>
          <p:cNvSpPr>
            <a:spLocks noGrp="1"/>
          </p:cNvSpPr>
          <p:nvPr>
            <p:ph type="ftr" sz="quarter" idx="3"/>
          </p:nvPr>
        </p:nvSpPr>
        <p:spPr>
          <a:xfrm>
            <a:off x="3695733" y="6516000"/>
            <a:ext cx="6912000" cy="360000"/>
          </a:xfrm>
          <a:prstGeom prst="rect">
            <a:avLst/>
          </a:prstGeom>
        </p:spPr>
        <p:txBody>
          <a:bodyPr vert="horz" lIns="91440" tIns="45720" rIns="91440" bIns="45720" rtlCol="0" anchor="ctr"/>
          <a:lstStyle>
            <a:lvl1pPr algn="ctr">
              <a:defRPr sz="900" b="1">
                <a:solidFill>
                  <a:srgbClr val="00294B"/>
                </a:solidFill>
                <a:latin typeface="Arial Narrow" panose="020B0606020202030204" pitchFamily="34" charset="0"/>
              </a:defRPr>
            </a:lvl1pPr>
          </a:lstStyle>
          <a:p>
            <a:r>
              <a:rPr lang="fr-FR"/>
              <a:t>Rencontre DAS IN2P3</a:t>
            </a:r>
            <a:endParaRPr lang="fr-FR" dirty="0"/>
          </a:p>
        </p:txBody>
      </p:sp>
      <p:sp>
        <p:nvSpPr>
          <p:cNvPr id="6" name="Espace réservé du numéro de diapositive 5"/>
          <p:cNvSpPr>
            <a:spLocks noGrp="1"/>
          </p:cNvSpPr>
          <p:nvPr>
            <p:ph type="sldNum" sz="quarter" idx="4"/>
          </p:nvPr>
        </p:nvSpPr>
        <p:spPr>
          <a:xfrm>
            <a:off x="11088555" y="6516000"/>
            <a:ext cx="960000" cy="360000"/>
          </a:xfrm>
          <a:prstGeom prst="rect">
            <a:avLst/>
          </a:prstGeom>
        </p:spPr>
        <p:txBody>
          <a:bodyPr vert="horz" lIns="91440" tIns="45720" rIns="91440" bIns="45720" rtlCol="0" anchor="ctr"/>
          <a:lstStyle>
            <a:lvl1pPr algn="r">
              <a:defRPr sz="900">
                <a:solidFill>
                  <a:srgbClr val="00294B"/>
                </a:solidFill>
                <a:latin typeface="Arial Narrow" panose="020B0606020202030204" pitchFamily="34" charset="0"/>
              </a:defRPr>
            </a:lvl1pPr>
          </a:lstStyle>
          <a:p>
            <a:fld id="{5A41D906-68FB-4FCF-A226-CB4AF2FE6205}" type="slidenum">
              <a:rPr lang="fr-FR" smtClean="0"/>
              <a:pPr/>
              <a:t>‹N°›</a:t>
            </a:fld>
            <a:endParaRPr lang="fr-FR" dirty="0"/>
          </a:p>
        </p:txBody>
      </p:sp>
      <p:sp>
        <p:nvSpPr>
          <p:cNvPr id="9" name="Titre 1"/>
          <p:cNvSpPr txBox="1">
            <a:spLocks/>
          </p:cNvSpPr>
          <p:nvPr/>
        </p:nvSpPr>
        <p:spPr>
          <a:xfrm>
            <a:off x="3969973" y="260648"/>
            <a:ext cx="6350496" cy="346050"/>
          </a:xfrm>
          <a:prstGeom prst="rect">
            <a:avLst/>
          </a:prstGeom>
        </p:spPr>
        <p:txBody>
          <a:bodyPr/>
          <a:lstStyle>
            <a:lvl1pPr algn="ctr" defTabSz="914400" rtl="0" eaLnBrk="1" latinLnBrk="0" hangingPunct="1">
              <a:spcBef>
                <a:spcPct val="0"/>
              </a:spcBef>
              <a:buNone/>
              <a:defRPr sz="2400" kern="1200">
                <a:solidFill>
                  <a:schemeClr val="tx1"/>
                </a:solidFill>
                <a:latin typeface="+mj-lt"/>
                <a:ea typeface="+mj-ea"/>
                <a:cs typeface="+mj-cs"/>
              </a:defRPr>
            </a:lvl1pPr>
          </a:lstStyle>
          <a:p>
            <a:endParaRPr lang="fr-FR" sz="1800" dirty="0"/>
          </a:p>
        </p:txBody>
      </p:sp>
      <p:sp>
        <p:nvSpPr>
          <p:cNvPr id="11" name="Espace réservé du titre 10"/>
          <p:cNvSpPr>
            <a:spLocks noGrp="1"/>
          </p:cNvSpPr>
          <p:nvPr>
            <p:ph type="title"/>
          </p:nvPr>
        </p:nvSpPr>
        <p:spPr>
          <a:xfrm>
            <a:off x="1248139" y="-77258"/>
            <a:ext cx="9840416" cy="1021862"/>
          </a:xfrm>
          <a:prstGeom prst="rect">
            <a:avLst/>
          </a:prstGeom>
        </p:spPr>
        <p:txBody>
          <a:bodyPr vert="horz" lIns="91440" tIns="45720" rIns="91440" bIns="45720" rtlCol="0" anchor="ctr">
            <a:normAutofit/>
          </a:bodyPr>
          <a:lstStyle/>
          <a:p>
            <a:r>
              <a:rPr lang="fr-FR" dirty="0"/>
              <a:t>Modifiez le style du titre</a:t>
            </a:r>
          </a:p>
        </p:txBody>
      </p:sp>
      <p:sp>
        <p:nvSpPr>
          <p:cNvPr id="2" name="Espace réservé de la date 1">
            <a:extLst>
              <a:ext uri="{FF2B5EF4-FFF2-40B4-BE49-F238E27FC236}">
                <a16:creationId xmlns:a16="http://schemas.microsoft.com/office/drawing/2014/main" id="{07766BF7-7152-8F4D-833A-7A2060F77DD7}"/>
              </a:ext>
            </a:extLst>
          </p:cNvPr>
          <p:cNvSpPr>
            <a:spLocks noGrp="1"/>
          </p:cNvSpPr>
          <p:nvPr>
            <p:ph type="dt" sz="half" idx="2"/>
          </p:nvPr>
        </p:nvSpPr>
        <p:spPr>
          <a:xfrm>
            <a:off x="1967541" y="6516000"/>
            <a:ext cx="1536000" cy="360000"/>
          </a:xfrm>
          <a:prstGeom prst="rect">
            <a:avLst/>
          </a:prstGeom>
        </p:spPr>
        <p:txBody>
          <a:bodyPr vert="horz" lIns="91440" tIns="45720" rIns="91440" bIns="45720" rtlCol="0" anchor="ctr"/>
          <a:lstStyle>
            <a:lvl1pPr algn="ctr">
              <a:defRPr sz="900">
                <a:solidFill>
                  <a:srgbClr val="00294B"/>
                </a:solidFill>
              </a:defRPr>
            </a:lvl1pPr>
          </a:lstStyle>
          <a:p>
            <a:endParaRPr lang="en-GB" dirty="0"/>
          </a:p>
        </p:txBody>
      </p:sp>
      <p:pic>
        <p:nvPicPr>
          <p:cNvPr id="12" name="Image 11">
            <a:extLst>
              <a:ext uri="{FF2B5EF4-FFF2-40B4-BE49-F238E27FC236}">
                <a16:creationId xmlns:a16="http://schemas.microsoft.com/office/drawing/2014/main" id="{7993441C-B2E9-4D43-A74F-FFEF6CF4D78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3338" y="6286127"/>
            <a:ext cx="612995" cy="459746"/>
          </a:xfrm>
          <a:prstGeom prst="rect">
            <a:avLst/>
          </a:prstGeom>
        </p:spPr>
      </p:pic>
    </p:spTree>
    <p:extLst>
      <p:ext uri="{BB962C8B-B14F-4D97-AF65-F5344CB8AC3E}">
        <p14:creationId xmlns:p14="http://schemas.microsoft.com/office/powerpoint/2010/main" val="32504450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3" r:id="rId3"/>
    <p:sldLayoutId id="2147483685" r:id="rId4"/>
  </p:sldLayoutIdLst>
  <p:hf hdr="0" ftr="0" dt="0"/>
  <p:txStyles>
    <p:titleStyle>
      <a:lvl1pPr algn="ctr" defTabSz="685800" rtl="0" eaLnBrk="1" latinLnBrk="0" hangingPunct="1">
        <a:spcBef>
          <a:spcPct val="0"/>
        </a:spcBef>
        <a:buNone/>
        <a:defRPr sz="2800" b="1" kern="1200">
          <a:solidFill>
            <a:schemeClr val="bg1"/>
          </a:solidFill>
          <a:latin typeface="Arial Narrow" panose="020B0606020202030204" pitchFamily="34" charset="0"/>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821296E-F2FC-4BB8-871B-93817C2637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FF26407-91B9-428F-9DBD-573DF8C7FF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AAEFFC6-E472-48DD-9B27-E41BA4C7F3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685A883B-575C-4120-9918-D0446861C0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Rencontre DAS IN2P3</a:t>
            </a:r>
          </a:p>
        </p:txBody>
      </p:sp>
      <p:sp>
        <p:nvSpPr>
          <p:cNvPr id="6" name="Espace réservé du numéro de diapositive 5">
            <a:extLst>
              <a:ext uri="{FF2B5EF4-FFF2-40B4-BE49-F238E27FC236}">
                <a16:creationId xmlns:a16="http://schemas.microsoft.com/office/drawing/2014/main" id="{09FBA895-FCFF-485C-9FEA-8D4B9BDF32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05D04-525B-4937-AC1B-BFCB89383A78}" type="slidenum">
              <a:rPr lang="fr-FR" smtClean="0"/>
              <a:t>‹N°›</a:t>
            </a:fld>
            <a:endParaRPr lang="fr-FR"/>
          </a:p>
        </p:txBody>
      </p:sp>
    </p:spTree>
    <p:extLst>
      <p:ext uri="{BB962C8B-B14F-4D97-AF65-F5344CB8AC3E}">
        <p14:creationId xmlns:p14="http://schemas.microsoft.com/office/powerpoint/2010/main" val="128809997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116633"/>
            <a:ext cx="12192000" cy="637887"/>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5" name="Espace réservé du pied de page 4"/>
          <p:cNvSpPr>
            <a:spLocks noGrp="1"/>
          </p:cNvSpPr>
          <p:nvPr>
            <p:ph type="ftr" sz="quarter" idx="3"/>
          </p:nvPr>
        </p:nvSpPr>
        <p:spPr>
          <a:xfrm>
            <a:off x="3695733" y="6516000"/>
            <a:ext cx="6912000" cy="360000"/>
          </a:xfrm>
          <a:prstGeom prst="rect">
            <a:avLst/>
          </a:prstGeom>
        </p:spPr>
        <p:txBody>
          <a:bodyPr vert="horz" lIns="91440" tIns="45720" rIns="91440" bIns="45720" rtlCol="0" anchor="ctr"/>
          <a:lstStyle>
            <a:lvl1pPr algn="ctr">
              <a:defRPr sz="900" b="1">
                <a:solidFill>
                  <a:srgbClr val="00294B"/>
                </a:solidFill>
                <a:latin typeface="Arial Narrow" panose="020B0606020202030204" pitchFamily="34" charset="0"/>
              </a:defRPr>
            </a:lvl1pPr>
          </a:lstStyle>
          <a:p>
            <a:r>
              <a:rPr lang="fr-FR"/>
              <a:t>Rencontre DAS IN2P3</a:t>
            </a:r>
            <a:endParaRPr lang="fr-FR" dirty="0"/>
          </a:p>
        </p:txBody>
      </p:sp>
      <p:sp>
        <p:nvSpPr>
          <p:cNvPr id="6" name="Espace réservé du numéro de diapositive 5"/>
          <p:cNvSpPr>
            <a:spLocks noGrp="1"/>
          </p:cNvSpPr>
          <p:nvPr>
            <p:ph type="sldNum" sz="quarter" idx="4"/>
          </p:nvPr>
        </p:nvSpPr>
        <p:spPr>
          <a:xfrm>
            <a:off x="11088555" y="6516000"/>
            <a:ext cx="960000" cy="360000"/>
          </a:xfrm>
          <a:prstGeom prst="rect">
            <a:avLst/>
          </a:prstGeom>
        </p:spPr>
        <p:txBody>
          <a:bodyPr vert="horz" lIns="91440" tIns="45720" rIns="91440" bIns="45720" rtlCol="0" anchor="ctr"/>
          <a:lstStyle>
            <a:lvl1pPr algn="r">
              <a:defRPr sz="900">
                <a:solidFill>
                  <a:srgbClr val="00294B"/>
                </a:solidFill>
                <a:latin typeface="Arial Narrow" panose="020B0606020202030204" pitchFamily="34" charset="0"/>
              </a:defRPr>
            </a:lvl1pPr>
          </a:lstStyle>
          <a:p>
            <a:fld id="{5A41D906-68FB-4FCF-A226-CB4AF2FE6205}" type="slidenum">
              <a:rPr lang="fr-FR" smtClean="0"/>
              <a:pPr/>
              <a:t>‹N°›</a:t>
            </a:fld>
            <a:endParaRPr lang="fr-FR" dirty="0"/>
          </a:p>
        </p:txBody>
      </p:sp>
      <p:sp>
        <p:nvSpPr>
          <p:cNvPr id="9" name="Titre 1"/>
          <p:cNvSpPr txBox="1">
            <a:spLocks/>
          </p:cNvSpPr>
          <p:nvPr/>
        </p:nvSpPr>
        <p:spPr>
          <a:xfrm>
            <a:off x="3969973" y="260648"/>
            <a:ext cx="6350496" cy="346050"/>
          </a:xfrm>
          <a:prstGeom prst="rect">
            <a:avLst/>
          </a:prstGeom>
        </p:spPr>
        <p:txBody>
          <a:bodyPr/>
          <a:lstStyle>
            <a:lvl1pPr algn="ctr" defTabSz="914400" rtl="0" eaLnBrk="1" latinLnBrk="0" hangingPunct="1">
              <a:spcBef>
                <a:spcPct val="0"/>
              </a:spcBef>
              <a:buNone/>
              <a:defRPr sz="2400" kern="1200">
                <a:solidFill>
                  <a:schemeClr val="tx1"/>
                </a:solidFill>
                <a:latin typeface="+mj-lt"/>
                <a:ea typeface="+mj-ea"/>
                <a:cs typeface="+mj-cs"/>
              </a:defRPr>
            </a:lvl1pPr>
          </a:lstStyle>
          <a:p>
            <a:endParaRPr lang="fr-FR" sz="1800" dirty="0"/>
          </a:p>
        </p:txBody>
      </p:sp>
      <p:sp>
        <p:nvSpPr>
          <p:cNvPr id="11" name="Espace réservé du titre 10"/>
          <p:cNvSpPr>
            <a:spLocks noGrp="1"/>
          </p:cNvSpPr>
          <p:nvPr>
            <p:ph type="title"/>
          </p:nvPr>
        </p:nvSpPr>
        <p:spPr>
          <a:xfrm>
            <a:off x="1248139" y="-77258"/>
            <a:ext cx="9840416" cy="1021862"/>
          </a:xfrm>
          <a:prstGeom prst="rect">
            <a:avLst/>
          </a:prstGeom>
        </p:spPr>
        <p:txBody>
          <a:bodyPr vert="horz" lIns="91440" tIns="45720" rIns="91440" bIns="45720" rtlCol="0" anchor="ctr">
            <a:normAutofit/>
          </a:bodyPr>
          <a:lstStyle/>
          <a:p>
            <a:r>
              <a:rPr lang="fr-FR" dirty="0"/>
              <a:t>Modifiez le style du titre</a:t>
            </a:r>
          </a:p>
        </p:txBody>
      </p:sp>
      <p:sp>
        <p:nvSpPr>
          <p:cNvPr id="2" name="Espace réservé de la date 1">
            <a:extLst>
              <a:ext uri="{FF2B5EF4-FFF2-40B4-BE49-F238E27FC236}">
                <a16:creationId xmlns:a16="http://schemas.microsoft.com/office/drawing/2014/main" id="{07766BF7-7152-8F4D-833A-7A2060F77DD7}"/>
              </a:ext>
            </a:extLst>
          </p:cNvPr>
          <p:cNvSpPr>
            <a:spLocks noGrp="1"/>
          </p:cNvSpPr>
          <p:nvPr>
            <p:ph type="dt" sz="half" idx="2"/>
          </p:nvPr>
        </p:nvSpPr>
        <p:spPr>
          <a:xfrm>
            <a:off x="1967541" y="6516000"/>
            <a:ext cx="1536000" cy="360000"/>
          </a:xfrm>
          <a:prstGeom prst="rect">
            <a:avLst/>
          </a:prstGeom>
        </p:spPr>
        <p:txBody>
          <a:bodyPr vert="horz" lIns="91440" tIns="45720" rIns="91440" bIns="45720" rtlCol="0" anchor="ctr"/>
          <a:lstStyle>
            <a:lvl1pPr algn="ctr">
              <a:defRPr sz="900">
                <a:solidFill>
                  <a:srgbClr val="00294B"/>
                </a:solidFill>
              </a:defRPr>
            </a:lvl1pPr>
          </a:lstStyle>
          <a:p>
            <a:endParaRPr lang="en-GB" dirty="0"/>
          </a:p>
        </p:txBody>
      </p:sp>
      <p:pic>
        <p:nvPicPr>
          <p:cNvPr id="12" name="Image 11">
            <a:extLst>
              <a:ext uri="{FF2B5EF4-FFF2-40B4-BE49-F238E27FC236}">
                <a16:creationId xmlns:a16="http://schemas.microsoft.com/office/drawing/2014/main" id="{7993441C-B2E9-4D43-A74F-FFEF6CF4D78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3338" y="6286127"/>
            <a:ext cx="612995" cy="459746"/>
          </a:xfrm>
          <a:prstGeom prst="rect">
            <a:avLst/>
          </a:prstGeom>
        </p:spPr>
      </p:pic>
    </p:spTree>
    <p:extLst>
      <p:ext uri="{BB962C8B-B14F-4D97-AF65-F5344CB8AC3E}">
        <p14:creationId xmlns:p14="http://schemas.microsoft.com/office/powerpoint/2010/main" val="308407196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p:hf hdr="0" ftr="0" dt="0"/>
  <p:txStyles>
    <p:titleStyle>
      <a:lvl1pPr algn="ctr" defTabSz="685800" rtl="0" eaLnBrk="1" latinLnBrk="0" hangingPunct="1">
        <a:spcBef>
          <a:spcPct val="0"/>
        </a:spcBef>
        <a:buNone/>
        <a:defRPr sz="2800" b="1" kern="1200">
          <a:solidFill>
            <a:schemeClr val="bg1"/>
          </a:solidFill>
          <a:latin typeface="Arial Narrow" panose="020B0606020202030204" pitchFamily="34" charset="0"/>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116633"/>
            <a:ext cx="12192000" cy="637887"/>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5" name="Espace réservé du pied de page 4"/>
          <p:cNvSpPr>
            <a:spLocks noGrp="1"/>
          </p:cNvSpPr>
          <p:nvPr>
            <p:ph type="ftr" sz="quarter" idx="3"/>
          </p:nvPr>
        </p:nvSpPr>
        <p:spPr>
          <a:xfrm>
            <a:off x="3695733" y="6516000"/>
            <a:ext cx="6912000" cy="360000"/>
          </a:xfrm>
          <a:prstGeom prst="rect">
            <a:avLst/>
          </a:prstGeom>
        </p:spPr>
        <p:txBody>
          <a:bodyPr vert="horz" lIns="91440" tIns="45720" rIns="91440" bIns="45720" rtlCol="0" anchor="ctr"/>
          <a:lstStyle>
            <a:lvl1pPr algn="ctr">
              <a:defRPr sz="900" b="1">
                <a:solidFill>
                  <a:srgbClr val="00294B"/>
                </a:solidFill>
                <a:latin typeface="Arial Narrow" panose="020B0606020202030204" pitchFamily="34" charset="0"/>
              </a:defRPr>
            </a:lvl1pPr>
          </a:lstStyle>
          <a:p>
            <a:r>
              <a:rPr lang="fr-FR"/>
              <a:t>Rencontre DAS IN2P3</a:t>
            </a:r>
            <a:endParaRPr lang="fr-FR" dirty="0"/>
          </a:p>
        </p:txBody>
      </p:sp>
      <p:sp>
        <p:nvSpPr>
          <p:cNvPr id="6" name="Espace réservé du numéro de diapositive 5"/>
          <p:cNvSpPr>
            <a:spLocks noGrp="1"/>
          </p:cNvSpPr>
          <p:nvPr>
            <p:ph type="sldNum" sz="quarter" idx="4"/>
          </p:nvPr>
        </p:nvSpPr>
        <p:spPr>
          <a:xfrm>
            <a:off x="11088555" y="6516000"/>
            <a:ext cx="960000" cy="360000"/>
          </a:xfrm>
          <a:prstGeom prst="rect">
            <a:avLst/>
          </a:prstGeom>
        </p:spPr>
        <p:txBody>
          <a:bodyPr vert="horz" lIns="91440" tIns="45720" rIns="91440" bIns="45720" rtlCol="0" anchor="ctr"/>
          <a:lstStyle>
            <a:lvl1pPr algn="r">
              <a:defRPr sz="900">
                <a:solidFill>
                  <a:srgbClr val="00294B"/>
                </a:solidFill>
                <a:latin typeface="Arial Narrow" panose="020B0606020202030204" pitchFamily="34" charset="0"/>
              </a:defRPr>
            </a:lvl1pPr>
          </a:lstStyle>
          <a:p>
            <a:fld id="{5A41D906-68FB-4FCF-A226-CB4AF2FE6205}" type="slidenum">
              <a:rPr lang="fr-FR" smtClean="0"/>
              <a:pPr/>
              <a:t>‹N°›</a:t>
            </a:fld>
            <a:endParaRPr lang="fr-FR" dirty="0"/>
          </a:p>
        </p:txBody>
      </p:sp>
      <p:sp>
        <p:nvSpPr>
          <p:cNvPr id="9" name="Titre 1"/>
          <p:cNvSpPr txBox="1">
            <a:spLocks/>
          </p:cNvSpPr>
          <p:nvPr/>
        </p:nvSpPr>
        <p:spPr>
          <a:xfrm>
            <a:off x="3969973" y="260648"/>
            <a:ext cx="6350496" cy="346050"/>
          </a:xfrm>
          <a:prstGeom prst="rect">
            <a:avLst/>
          </a:prstGeom>
        </p:spPr>
        <p:txBody>
          <a:bodyPr/>
          <a:lstStyle>
            <a:lvl1pPr algn="ctr" defTabSz="914400" rtl="0" eaLnBrk="1" latinLnBrk="0" hangingPunct="1">
              <a:spcBef>
                <a:spcPct val="0"/>
              </a:spcBef>
              <a:buNone/>
              <a:defRPr sz="2400" kern="1200">
                <a:solidFill>
                  <a:schemeClr val="tx1"/>
                </a:solidFill>
                <a:latin typeface="+mj-lt"/>
                <a:ea typeface="+mj-ea"/>
                <a:cs typeface="+mj-cs"/>
              </a:defRPr>
            </a:lvl1pPr>
          </a:lstStyle>
          <a:p>
            <a:endParaRPr lang="fr-FR" sz="1800" dirty="0"/>
          </a:p>
        </p:txBody>
      </p:sp>
      <p:sp>
        <p:nvSpPr>
          <p:cNvPr id="11" name="Espace réservé du titre 10"/>
          <p:cNvSpPr>
            <a:spLocks noGrp="1"/>
          </p:cNvSpPr>
          <p:nvPr>
            <p:ph type="title"/>
          </p:nvPr>
        </p:nvSpPr>
        <p:spPr>
          <a:xfrm>
            <a:off x="1248139" y="-77258"/>
            <a:ext cx="9840416" cy="1021862"/>
          </a:xfrm>
          <a:prstGeom prst="rect">
            <a:avLst/>
          </a:prstGeom>
        </p:spPr>
        <p:txBody>
          <a:bodyPr vert="horz" lIns="91440" tIns="45720" rIns="91440" bIns="45720" rtlCol="0" anchor="ctr">
            <a:normAutofit/>
          </a:bodyPr>
          <a:lstStyle/>
          <a:p>
            <a:r>
              <a:rPr lang="fr-FR" dirty="0"/>
              <a:t>Modifiez le style du titre</a:t>
            </a:r>
          </a:p>
        </p:txBody>
      </p:sp>
      <p:sp>
        <p:nvSpPr>
          <p:cNvPr id="2" name="Espace réservé de la date 1">
            <a:extLst>
              <a:ext uri="{FF2B5EF4-FFF2-40B4-BE49-F238E27FC236}">
                <a16:creationId xmlns:a16="http://schemas.microsoft.com/office/drawing/2014/main" id="{07766BF7-7152-8F4D-833A-7A2060F77DD7}"/>
              </a:ext>
            </a:extLst>
          </p:cNvPr>
          <p:cNvSpPr>
            <a:spLocks noGrp="1"/>
          </p:cNvSpPr>
          <p:nvPr>
            <p:ph type="dt" sz="half" idx="2"/>
          </p:nvPr>
        </p:nvSpPr>
        <p:spPr>
          <a:xfrm>
            <a:off x="1967541" y="6516000"/>
            <a:ext cx="1536000" cy="360000"/>
          </a:xfrm>
          <a:prstGeom prst="rect">
            <a:avLst/>
          </a:prstGeom>
        </p:spPr>
        <p:txBody>
          <a:bodyPr vert="horz" lIns="91440" tIns="45720" rIns="91440" bIns="45720" rtlCol="0" anchor="ctr"/>
          <a:lstStyle>
            <a:lvl1pPr algn="ctr">
              <a:defRPr sz="900">
                <a:solidFill>
                  <a:srgbClr val="00294B"/>
                </a:solidFill>
              </a:defRPr>
            </a:lvl1pPr>
          </a:lstStyle>
          <a:p>
            <a:endParaRPr lang="en-GB" dirty="0"/>
          </a:p>
        </p:txBody>
      </p:sp>
      <p:pic>
        <p:nvPicPr>
          <p:cNvPr id="12" name="Image 11">
            <a:extLst>
              <a:ext uri="{FF2B5EF4-FFF2-40B4-BE49-F238E27FC236}">
                <a16:creationId xmlns:a16="http://schemas.microsoft.com/office/drawing/2014/main" id="{7993441C-B2E9-4D43-A74F-FFEF6CF4D78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3338" y="6286127"/>
            <a:ext cx="612995" cy="459746"/>
          </a:xfrm>
          <a:prstGeom prst="rect">
            <a:avLst/>
          </a:prstGeom>
        </p:spPr>
      </p:pic>
    </p:spTree>
    <p:extLst>
      <p:ext uri="{BB962C8B-B14F-4D97-AF65-F5344CB8AC3E}">
        <p14:creationId xmlns:p14="http://schemas.microsoft.com/office/powerpoint/2010/main" val="55125445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10" r:id="rId4"/>
    <p:sldLayoutId id="2147483711" r:id="rId5"/>
  </p:sldLayoutIdLst>
  <p:hf hdr="0" ftr="0" dt="0"/>
  <p:txStyles>
    <p:titleStyle>
      <a:lvl1pPr algn="ctr" defTabSz="685800" rtl="0" eaLnBrk="1" latinLnBrk="0" hangingPunct="1">
        <a:spcBef>
          <a:spcPct val="0"/>
        </a:spcBef>
        <a:buNone/>
        <a:defRPr sz="2800" b="1" kern="1200">
          <a:solidFill>
            <a:schemeClr val="bg1"/>
          </a:solidFill>
          <a:latin typeface="Arial Narrow" panose="020B0606020202030204" pitchFamily="34" charset="0"/>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63.png"/><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62.jpg"/><Relationship Id="rId5" Type="http://schemas.openxmlformats.org/officeDocument/2006/relationships/image" Target="../media/image44.png"/><Relationship Id="rId10" Type="http://schemas.openxmlformats.org/officeDocument/2006/relationships/image" Target="../media/image61.emf"/><Relationship Id="rId4" Type="http://schemas.openxmlformats.org/officeDocument/2006/relationships/image" Target="../media/image43.png"/><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emf"/><Relationship Id="rId17" Type="http://schemas.openxmlformats.org/officeDocument/2006/relationships/image" Target="../media/image28.jpeg"/><Relationship Id="rId2" Type="http://schemas.openxmlformats.org/officeDocument/2006/relationships/image" Target="../media/image13.jpeg"/><Relationship Id="rId16"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emf"/><Relationship Id="rId15" Type="http://schemas.openxmlformats.org/officeDocument/2006/relationships/image" Target="../media/image26.gif"/><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5.png"/><Relationship Id="rId7" Type="http://schemas.openxmlformats.org/officeDocument/2006/relationships/image" Target="../media/image3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7.jpeg"/><Relationship Id="rId4" Type="http://schemas.openxmlformats.org/officeDocument/2006/relationships/image" Target="../media/image66.png"/><Relationship Id="rId9"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78.png"/><Relationship Id="rId3" Type="http://schemas.openxmlformats.org/officeDocument/2006/relationships/image" Target="../media/image70.png"/><Relationship Id="rId7" Type="http://schemas.openxmlformats.org/officeDocument/2006/relationships/image" Target="../media/image74.emf"/><Relationship Id="rId12" Type="http://schemas.openxmlformats.org/officeDocument/2006/relationships/image" Target="../media/image77.png"/><Relationship Id="rId2" Type="http://schemas.openxmlformats.org/officeDocument/2006/relationships/image" Target="../media/image69.png"/><Relationship Id="rId1" Type="http://schemas.openxmlformats.org/officeDocument/2006/relationships/slideLayout" Target="../slideLayouts/slideLayout17.xml"/><Relationship Id="rId6" Type="http://schemas.openxmlformats.org/officeDocument/2006/relationships/image" Target="../media/image73.jpg"/><Relationship Id="rId11" Type="http://schemas.openxmlformats.org/officeDocument/2006/relationships/image" Target="../media/image76.png"/><Relationship Id="rId5" Type="http://schemas.openxmlformats.org/officeDocument/2006/relationships/image" Target="../media/image72.pn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9.emf"/><Relationship Id="rId7" Type="http://schemas.openxmlformats.org/officeDocument/2006/relationships/image" Target="../media/image28.jpeg"/><Relationship Id="rId12" Type="http://schemas.openxmlformats.org/officeDocument/2006/relationships/image" Target="../media/image38.png"/><Relationship Id="rId2" Type="http://schemas.openxmlformats.org/officeDocument/2006/relationships/image" Target="../media/image74.emf"/><Relationship Id="rId1" Type="http://schemas.openxmlformats.org/officeDocument/2006/relationships/slideLayout" Target="../slideLayouts/slideLayout16.xml"/><Relationship Id="rId6" Type="http://schemas.openxmlformats.org/officeDocument/2006/relationships/image" Target="../media/image81.png"/><Relationship Id="rId11" Type="http://schemas.openxmlformats.org/officeDocument/2006/relationships/image" Target="../media/image37.gif"/><Relationship Id="rId5" Type="http://schemas.openxmlformats.org/officeDocument/2006/relationships/image" Target="../media/image80.png"/><Relationship Id="rId10" Type="http://schemas.openxmlformats.org/officeDocument/2006/relationships/image" Target="../media/image36.png"/><Relationship Id="rId4" Type="http://schemas.openxmlformats.org/officeDocument/2006/relationships/image" Target="../media/image27.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emf"/><Relationship Id="rId7" Type="http://schemas.openxmlformats.org/officeDocument/2006/relationships/image" Target="../media/image86.jpeg"/><Relationship Id="rId12"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85.tiff"/><Relationship Id="rId11" Type="http://schemas.openxmlformats.org/officeDocument/2006/relationships/image" Target="../media/image89.jpeg"/><Relationship Id="rId5" Type="http://schemas.openxmlformats.org/officeDocument/2006/relationships/image" Target="../media/image84.tiff"/><Relationship Id="rId10" Type="http://schemas.microsoft.com/office/2007/relationships/hdphoto" Target="../media/hdphoto2.wdp"/><Relationship Id="rId4" Type="http://schemas.openxmlformats.org/officeDocument/2006/relationships/image" Target="../media/image83.jpeg"/><Relationship Id="rId9" Type="http://schemas.openxmlformats.org/officeDocument/2006/relationships/image" Target="../media/image88.png"/></Relationships>
</file>

<file path=ppt/slides/_rels/slide16.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emf"/><Relationship Id="rId17" Type="http://schemas.openxmlformats.org/officeDocument/2006/relationships/image" Target="../media/image28.jpeg"/><Relationship Id="rId2" Type="http://schemas.openxmlformats.org/officeDocument/2006/relationships/image" Target="../media/image13.jpeg"/><Relationship Id="rId16"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emf"/><Relationship Id="rId15" Type="http://schemas.openxmlformats.org/officeDocument/2006/relationships/image" Target="../media/image26.gif"/><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emf"/><Relationship Id="rId17" Type="http://schemas.openxmlformats.org/officeDocument/2006/relationships/image" Target="../media/image28.jpeg"/><Relationship Id="rId2" Type="http://schemas.openxmlformats.org/officeDocument/2006/relationships/image" Target="../media/image13.jpeg"/><Relationship Id="rId16"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emf"/><Relationship Id="rId15" Type="http://schemas.openxmlformats.org/officeDocument/2006/relationships/image" Target="../media/image26.gif"/><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jpeg"/><Relationship Id="rId3" Type="http://schemas.openxmlformats.org/officeDocument/2006/relationships/image" Target="../media/image100.png"/><Relationship Id="rId7" Type="http://schemas.openxmlformats.org/officeDocument/2006/relationships/image" Target="../media/image104.jpeg"/><Relationship Id="rId12" Type="http://schemas.openxmlformats.org/officeDocument/2006/relationships/image" Target="../media/image109.png"/><Relationship Id="rId17" Type="http://schemas.openxmlformats.org/officeDocument/2006/relationships/image" Target="../media/image114.png"/><Relationship Id="rId2" Type="http://schemas.openxmlformats.org/officeDocument/2006/relationships/image" Target="../media/image99.png"/><Relationship Id="rId16" Type="http://schemas.openxmlformats.org/officeDocument/2006/relationships/image" Target="../media/image113.png"/><Relationship Id="rId1" Type="http://schemas.openxmlformats.org/officeDocument/2006/relationships/slideLayout" Target="../slideLayouts/slideLayout28.xml"/><Relationship Id="rId6" Type="http://schemas.openxmlformats.org/officeDocument/2006/relationships/image" Target="../media/image103.png"/><Relationship Id="rId11" Type="http://schemas.openxmlformats.org/officeDocument/2006/relationships/image" Target="../media/image108.emf"/><Relationship Id="rId5" Type="http://schemas.openxmlformats.org/officeDocument/2006/relationships/image" Target="../media/image102.jpeg"/><Relationship Id="rId15" Type="http://schemas.openxmlformats.org/officeDocument/2006/relationships/image" Target="../media/image112.png"/><Relationship Id="rId10" Type="http://schemas.openxmlformats.org/officeDocument/2006/relationships/image" Target="../media/image107.jpe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jpeg"/></Relationships>
</file>

<file path=ppt/slides/_rels/slide22.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3.png"/><Relationship Id="rId18" Type="http://schemas.openxmlformats.org/officeDocument/2006/relationships/image" Target="../media/image127.png"/><Relationship Id="rId3" Type="http://schemas.openxmlformats.org/officeDocument/2006/relationships/image" Target="../media/image115.png"/><Relationship Id="rId7" Type="http://schemas.openxmlformats.org/officeDocument/2006/relationships/image" Target="../media/image119.jpeg"/><Relationship Id="rId12" Type="http://schemas.openxmlformats.org/officeDocument/2006/relationships/image" Target="../media/image122.png"/><Relationship Id="rId17" Type="http://schemas.openxmlformats.org/officeDocument/2006/relationships/image" Target="../media/image126.jpg"/><Relationship Id="rId2" Type="http://schemas.openxmlformats.org/officeDocument/2006/relationships/notesSlide" Target="../notesSlides/notesSlide3.xml"/><Relationship Id="rId16" Type="http://schemas.openxmlformats.org/officeDocument/2006/relationships/hyperlink" Target="https://doi.org/10.1088/1748-0221/16/04/T04005" TargetMode="External"/><Relationship Id="rId1" Type="http://schemas.openxmlformats.org/officeDocument/2006/relationships/slideLayout" Target="../slideLayouts/slideLayout22.xml"/><Relationship Id="rId6" Type="http://schemas.openxmlformats.org/officeDocument/2006/relationships/image" Target="../media/image118.png"/><Relationship Id="rId11" Type="http://schemas.openxmlformats.org/officeDocument/2006/relationships/image" Target="../media/image40.png"/><Relationship Id="rId5" Type="http://schemas.openxmlformats.org/officeDocument/2006/relationships/image" Target="../media/image117.jpeg"/><Relationship Id="rId15" Type="http://schemas.openxmlformats.org/officeDocument/2006/relationships/image" Target="../media/image125.png"/><Relationship Id="rId10" Type="http://schemas.openxmlformats.org/officeDocument/2006/relationships/image" Target="../media/image121.png"/><Relationship Id="rId19" Type="http://schemas.openxmlformats.org/officeDocument/2006/relationships/image" Target="../media/image7.jpeg"/><Relationship Id="rId4" Type="http://schemas.openxmlformats.org/officeDocument/2006/relationships/image" Target="../media/image116.jpg"/><Relationship Id="rId9" Type="http://schemas.openxmlformats.org/officeDocument/2006/relationships/hyperlink" Target="http://www.theses.fr/2020GRALY045" TargetMode="External"/><Relationship Id="rId14" Type="http://schemas.openxmlformats.org/officeDocument/2006/relationships/image" Target="../media/image124.png"/></Relationships>
</file>

<file path=ppt/slides/_rels/slide23.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hyperlink" Target="http://www.theses.fr/s211637" TargetMode="External"/><Relationship Id="rId18" Type="http://schemas.openxmlformats.org/officeDocument/2006/relationships/image" Target="../media/image31.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04.jpeg"/><Relationship Id="rId2" Type="http://schemas.openxmlformats.org/officeDocument/2006/relationships/image" Target="../media/image128.png"/><Relationship Id="rId16" Type="http://schemas.openxmlformats.org/officeDocument/2006/relationships/image" Target="../media/image140.png"/><Relationship Id="rId1" Type="http://schemas.openxmlformats.org/officeDocument/2006/relationships/slideLayout" Target="../slideLayouts/slideLayout28.xml"/><Relationship Id="rId6" Type="http://schemas.openxmlformats.org/officeDocument/2006/relationships/image" Target="../media/image132.jpeg"/><Relationship Id="rId11" Type="http://schemas.openxmlformats.org/officeDocument/2006/relationships/image" Target="../media/image137.jpeg"/><Relationship Id="rId5" Type="http://schemas.openxmlformats.org/officeDocument/2006/relationships/image" Target="../media/image131.jpeg"/><Relationship Id="rId15" Type="http://schemas.openxmlformats.org/officeDocument/2006/relationships/image" Target="../media/image102.jpe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39.png"/></Relationships>
</file>

<file path=ppt/slides/_rels/slide24.xml.rels><?xml version="1.0" encoding="UTF-8" standalone="yes"?>
<Relationships xmlns="http://schemas.openxmlformats.org/package/2006/relationships"><Relationship Id="rId8" Type="http://schemas.openxmlformats.org/officeDocument/2006/relationships/image" Target="../media/image146.jpeg"/><Relationship Id="rId13" Type="http://schemas.openxmlformats.org/officeDocument/2006/relationships/image" Target="../media/image151.png"/><Relationship Id="rId3" Type="http://schemas.openxmlformats.org/officeDocument/2006/relationships/image" Target="../media/image142.pn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image" Target="../media/image141.png"/><Relationship Id="rId1" Type="http://schemas.openxmlformats.org/officeDocument/2006/relationships/slideLayout" Target="../slideLayouts/slideLayout28.xml"/><Relationship Id="rId6" Type="http://schemas.openxmlformats.org/officeDocument/2006/relationships/image" Target="../media/image144.emf"/><Relationship Id="rId11" Type="http://schemas.openxmlformats.org/officeDocument/2006/relationships/image" Target="../media/image149.jpeg"/><Relationship Id="rId5" Type="http://schemas.openxmlformats.org/officeDocument/2006/relationships/image" Target="../media/image100.png"/><Relationship Id="rId10" Type="http://schemas.openxmlformats.org/officeDocument/2006/relationships/image" Target="../media/image148.png"/><Relationship Id="rId4" Type="http://schemas.openxmlformats.org/officeDocument/2006/relationships/image" Target="../media/image143.png"/><Relationship Id="rId9" Type="http://schemas.openxmlformats.org/officeDocument/2006/relationships/image" Target="../media/image147.png"/></Relationships>
</file>

<file path=ppt/slides/_rels/slide2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8.xml"/><Relationship Id="rId6" Type="http://schemas.openxmlformats.org/officeDocument/2006/relationships/image" Target="../media/image150.png"/><Relationship Id="rId5" Type="http://schemas.openxmlformats.org/officeDocument/2006/relationships/image" Target="../media/image154.png"/><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emf"/><Relationship Id="rId18" Type="http://schemas.openxmlformats.org/officeDocument/2006/relationships/image" Target="../media/image28.jpe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1.png"/><Relationship Id="rId17" Type="http://schemas.openxmlformats.org/officeDocument/2006/relationships/image" Target="../media/image27.png"/><Relationship Id="rId2" Type="http://schemas.openxmlformats.org/officeDocument/2006/relationships/image" Target="../media/image22.png"/><Relationship Id="rId16" Type="http://schemas.openxmlformats.org/officeDocument/2006/relationships/image" Target="../media/image26.gif"/><Relationship Id="rId1" Type="http://schemas.openxmlformats.org/officeDocument/2006/relationships/slideLayout" Target="../slideLayouts/slideLayout23.xml"/><Relationship Id="rId6" Type="http://schemas.openxmlformats.org/officeDocument/2006/relationships/image" Target="../media/image16.emf"/><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25.jpeg"/><Relationship Id="rId10" Type="http://schemas.openxmlformats.org/officeDocument/2006/relationships/image" Target="../media/image19.png"/><Relationship Id="rId4" Type="http://schemas.openxmlformats.org/officeDocument/2006/relationships/image" Target="../media/image14.jpeg"/><Relationship Id="rId9" Type="http://schemas.microsoft.com/office/2007/relationships/hdphoto" Target="../media/hdphoto1.wdp"/><Relationship Id="rId14"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6.png"/><Relationship Id="rId7" Type="http://schemas.openxmlformats.org/officeDocument/2006/relationships/image" Target="../media/image159.png"/><Relationship Id="rId2" Type="http://schemas.openxmlformats.org/officeDocument/2006/relationships/image" Target="../media/image155.png"/><Relationship Id="rId1" Type="http://schemas.openxmlformats.org/officeDocument/2006/relationships/slideLayout" Target="../slideLayouts/slideLayout28.xml"/><Relationship Id="rId6" Type="http://schemas.openxmlformats.org/officeDocument/2006/relationships/image" Target="../media/image150.png"/><Relationship Id="rId5" Type="http://schemas.openxmlformats.org/officeDocument/2006/relationships/image" Target="../media/image158.png"/><Relationship Id="rId10" Type="http://schemas.openxmlformats.org/officeDocument/2006/relationships/image" Target="../media/image162.png"/><Relationship Id="rId4" Type="http://schemas.openxmlformats.org/officeDocument/2006/relationships/image" Target="../media/image157.gif"/><Relationship Id="rId9" Type="http://schemas.openxmlformats.org/officeDocument/2006/relationships/image" Target="../media/image161.png"/></Relationships>
</file>

<file path=ppt/slides/_rels/slide2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8.xml"/><Relationship Id="rId5" Type="http://schemas.openxmlformats.org/officeDocument/2006/relationships/image" Target="../media/image165.emf"/><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31.png"/><Relationship Id="rId7" Type="http://schemas.openxmlformats.org/officeDocument/2006/relationships/image" Target="../media/image169.png"/><Relationship Id="rId2" Type="http://schemas.openxmlformats.org/officeDocument/2006/relationships/image" Target="../media/image165.emf"/><Relationship Id="rId1" Type="http://schemas.openxmlformats.org/officeDocument/2006/relationships/slideLayout" Target="../slideLayouts/slideLayout28.xml"/><Relationship Id="rId6" Type="http://schemas.openxmlformats.org/officeDocument/2006/relationships/image" Target="../media/image168.png"/><Relationship Id="rId11" Type="http://schemas.openxmlformats.org/officeDocument/2006/relationships/image" Target="../media/image171.png"/><Relationship Id="rId5" Type="http://schemas.openxmlformats.org/officeDocument/2006/relationships/image" Target="../media/image167.jpeg"/><Relationship Id="rId10" Type="http://schemas.openxmlformats.org/officeDocument/2006/relationships/image" Target="../media/image34.png"/><Relationship Id="rId4" Type="http://schemas.openxmlformats.org/officeDocument/2006/relationships/image" Target="../media/image166.JPG"/><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5.xml"/><Relationship Id="rId5" Type="http://schemas.openxmlformats.org/officeDocument/2006/relationships/image" Target="../media/image165.emf"/><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emf"/><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176.png"/><Relationship Id="rId4" Type="http://schemas.openxmlformats.org/officeDocument/2006/relationships/image" Target="../media/image165.emf"/></Relationships>
</file>

<file path=ppt/slides/_rels/slide32.xml.rels><?xml version="1.0" encoding="UTF-8" standalone="yes"?>
<Relationships xmlns="http://schemas.openxmlformats.org/package/2006/relationships"><Relationship Id="rId8" Type="http://schemas.openxmlformats.org/officeDocument/2006/relationships/image" Target="../media/image179.emf"/><Relationship Id="rId3" Type="http://schemas.openxmlformats.org/officeDocument/2006/relationships/image" Target="../media/image165.emf"/><Relationship Id="rId7" Type="http://schemas.openxmlformats.org/officeDocument/2006/relationships/image" Target="../media/image31.png"/><Relationship Id="rId2" Type="http://schemas.openxmlformats.org/officeDocument/2006/relationships/image" Target="../media/image175.png"/><Relationship Id="rId1" Type="http://schemas.openxmlformats.org/officeDocument/2006/relationships/slideLayout" Target="../slideLayouts/slideLayout15.xml"/><Relationship Id="rId6" Type="http://schemas.openxmlformats.org/officeDocument/2006/relationships/image" Target="../media/image178.emf"/><Relationship Id="rId5" Type="http://schemas.openxmlformats.org/officeDocument/2006/relationships/image" Target="../media/image174.emf"/><Relationship Id="rId4" Type="http://schemas.openxmlformats.org/officeDocument/2006/relationships/image" Target="../media/image177.emf"/></Relationships>
</file>

<file path=ppt/slides/_rels/slide33.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17.jpeg"/><Relationship Id="rId7" Type="http://schemas.openxmlformats.org/officeDocument/2006/relationships/image" Target="../media/image110.jpeg"/><Relationship Id="rId2" Type="http://schemas.openxmlformats.org/officeDocument/2006/relationships/image" Target="../media/image180.emf"/><Relationship Id="rId1" Type="http://schemas.openxmlformats.org/officeDocument/2006/relationships/slideLayout" Target="../slideLayouts/slideLayout17.xml"/><Relationship Id="rId6" Type="http://schemas.openxmlformats.org/officeDocument/2006/relationships/image" Target="../media/image108.emf"/><Relationship Id="rId5" Type="http://schemas.openxmlformats.org/officeDocument/2006/relationships/image" Target="../media/image100.png"/><Relationship Id="rId4" Type="http://schemas.openxmlformats.org/officeDocument/2006/relationships/image" Target="../media/image102.jpeg"/></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3.emf"/><Relationship Id="rId18" Type="http://schemas.openxmlformats.org/officeDocument/2006/relationships/image" Target="../media/image28.jpe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3.jpeg"/><Relationship Id="rId16" Type="http://schemas.openxmlformats.org/officeDocument/2006/relationships/image" Target="../media/image26.gif"/><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emf"/><Relationship Id="rId15" Type="http://schemas.openxmlformats.org/officeDocument/2006/relationships/image" Target="../media/image25.jpe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4.png"/></Relationships>
</file>

<file path=ppt/slides/_rels/slide35.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3.gif"/><Relationship Id="rId7" Type="http://schemas.openxmlformats.org/officeDocument/2006/relationships/image" Target="NULL"/><Relationship Id="rId2" Type="http://schemas.openxmlformats.org/officeDocument/2006/relationships/image" Target="../media/image182.png"/><Relationship Id="rId1" Type="http://schemas.openxmlformats.org/officeDocument/2006/relationships/slideLayout" Target="../slideLayouts/slideLayout17.xml"/><Relationship Id="rId6" Type="http://schemas.openxmlformats.org/officeDocument/2006/relationships/image" Target="NULL"/><Relationship Id="rId5" Type="http://schemas.openxmlformats.org/officeDocument/2006/relationships/image" Target="../media/image185.gif"/><Relationship Id="rId4" Type="http://schemas.openxmlformats.org/officeDocument/2006/relationships/image" Target="../media/image184.png"/><Relationship Id="rId9" Type="http://schemas.openxmlformats.org/officeDocument/2006/relationships/image" Target="../media/image61.emf"/></Relationships>
</file>

<file path=ppt/slides/_rels/slide36.xml.rels><?xml version="1.0" encoding="UTF-8" standalone="yes"?>
<Relationships xmlns="http://schemas.openxmlformats.org/package/2006/relationships"><Relationship Id="rId2" Type="http://schemas.openxmlformats.org/officeDocument/2006/relationships/image" Target="../media/image187.emf"/><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3.emf"/><Relationship Id="rId18" Type="http://schemas.openxmlformats.org/officeDocument/2006/relationships/image" Target="../media/image28.jpe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3.jpeg"/><Relationship Id="rId16" Type="http://schemas.openxmlformats.org/officeDocument/2006/relationships/image" Target="../media/image26.gif"/><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emf"/><Relationship Id="rId15" Type="http://schemas.openxmlformats.org/officeDocument/2006/relationships/image" Target="../media/image25.jpe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4.png"/></Relationships>
</file>

<file path=ppt/slides/_rels/slide38.xml.rels><?xml version="1.0" encoding="UTF-8" standalone="yes"?>
<Relationships xmlns="http://schemas.openxmlformats.org/package/2006/relationships"><Relationship Id="rId13" Type="http://schemas.openxmlformats.org/officeDocument/2006/relationships/image" Target="../media/image199.jpeg"/><Relationship Id="rId18" Type="http://schemas.openxmlformats.org/officeDocument/2006/relationships/image" Target="../media/image203.jpeg"/><Relationship Id="rId26" Type="http://schemas.openxmlformats.org/officeDocument/2006/relationships/image" Target="../media/image211.jpeg"/><Relationship Id="rId21" Type="http://schemas.openxmlformats.org/officeDocument/2006/relationships/image" Target="../media/image206.jpeg"/><Relationship Id="rId34" Type="http://schemas.openxmlformats.org/officeDocument/2006/relationships/image" Target="../media/image219.jpeg"/><Relationship Id="rId7" Type="http://schemas.openxmlformats.org/officeDocument/2006/relationships/image" Target="../media/image193.jpg"/><Relationship Id="rId12" Type="http://schemas.openxmlformats.org/officeDocument/2006/relationships/image" Target="../media/image198.jpeg"/><Relationship Id="rId17" Type="http://schemas.openxmlformats.org/officeDocument/2006/relationships/image" Target="../media/image202.jpeg"/><Relationship Id="rId25" Type="http://schemas.openxmlformats.org/officeDocument/2006/relationships/image" Target="../media/image210.jpeg"/><Relationship Id="rId33" Type="http://schemas.openxmlformats.org/officeDocument/2006/relationships/image" Target="../media/image218.jpeg"/><Relationship Id="rId2" Type="http://schemas.openxmlformats.org/officeDocument/2006/relationships/image" Target="../media/image188.jpeg"/><Relationship Id="rId16" Type="http://schemas.openxmlformats.org/officeDocument/2006/relationships/image" Target="../media/image201.jpeg"/><Relationship Id="rId20" Type="http://schemas.openxmlformats.org/officeDocument/2006/relationships/image" Target="../media/image205.jpeg"/><Relationship Id="rId29" Type="http://schemas.openxmlformats.org/officeDocument/2006/relationships/image" Target="../media/image214.jpeg"/><Relationship Id="rId1" Type="http://schemas.openxmlformats.org/officeDocument/2006/relationships/slideLayout" Target="../slideLayouts/slideLayout16.xml"/><Relationship Id="rId6" Type="http://schemas.openxmlformats.org/officeDocument/2006/relationships/image" Target="../media/image192.png"/><Relationship Id="rId11" Type="http://schemas.openxmlformats.org/officeDocument/2006/relationships/image" Target="../media/image197.jpeg"/><Relationship Id="rId24" Type="http://schemas.openxmlformats.org/officeDocument/2006/relationships/image" Target="../media/image209.jpeg"/><Relationship Id="rId32" Type="http://schemas.openxmlformats.org/officeDocument/2006/relationships/image" Target="../media/image217.jpeg"/><Relationship Id="rId37" Type="http://schemas.openxmlformats.org/officeDocument/2006/relationships/image" Target="../media/image39.png"/><Relationship Id="rId5" Type="http://schemas.openxmlformats.org/officeDocument/2006/relationships/image" Target="../media/image191.jpeg"/><Relationship Id="rId15" Type="http://schemas.openxmlformats.org/officeDocument/2006/relationships/image" Target="../media/image181.jpeg"/><Relationship Id="rId23" Type="http://schemas.openxmlformats.org/officeDocument/2006/relationships/image" Target="../media/image208.png"/><Relationship Id="rId28" Type="http://schemas.openxmlformats.org/officeDocument/2006/relationships/image" Target="../media/image213.jpeg"/><Relationship Id="rId36" Type="http://schemas.openxmlformats.org/officeDocument/2006/relationships/image" Target="../media/image7.jpeg"/><Relationship Id="rId10" Type="http://schemas.openxmlformats.org/officeDocument/2006/relationships/image" Target="../media/image196.jpeg"/><Relationship Id="rId19" Type="http://schemas.openxmlformats.org/officeDocument/2006/relationships/image" Target="../media/image204.jpeg"/><Relationship Id="rId31" Type="http://schemas.openxmlformats.org/officeDocument/2006/relationships/image" Target="../media/image216.jpeg"/><Relationship Id="rId4" Type="http://schemas.openxmlformats.org/officeDocument/2006/relationships/image" Target="../media/image190.jpeg"/><Relationship Id="rId9" Type="http://schemas.openxmlformats.org/officeDocument/2006/relationships/image" Target="../media/image195.jpeg"/><Relationship Id="rId14" Type="http://schemas.openxmlformats.org/officeDocument/2006/relationships/image" Target="../media/image200.jpeg"/><Relationship Id="rId22" Type="http://schemas.openxmlformats.org/officeDocument/2006/relationships/image" Target="../media/image207.jpeg"/><Relationship Id="rId27" Type="http://schemas.openxmlformats.org/officeDocument/2006/relationships/image" Target="../media/image212.jpeg"/><Relationship Id="rId30" Type="http://schemas.openxmlformats.org/officeDocument/2006/relationships/image" Target="../media/image215.jpeg"/><Relationship Id="rId35" Type="http://schemas.openxmlformats.org/officeDocument/2006/relationships/image" Target="../media/image220.jpeg"/><Relationship Id="rId8" Type="http://schemas.openxmlformats.org/officeDocument/2006/relationships/image" Target="../media/image194.jpeg"/><Relationship Id="rId3" Type="http://schemas.openxmlformats.org/officeDocument/2006/relationships/image" Target="../media/image189.jpeg"/></Relationships>
</file>

<file path=ppt/slides/_rels/slide3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3.emf"/><Relationship Id="rId18" Type="http://schemas.openxmlformats.org/officeDocument/2006/relationships/image" Target="../media/image28.jpe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3.jpeg"/><Relationship Id="rId16" Type="http://schemas.openxmlformats.org/officeDocument/2006/relationships/image" Target="../media/image26.gif"/><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emf"/><Relationship Id="rId15" Type="http://schemas.openxmlformats.org/officeDocument/2006/relationships/image" Target="../media/image25.jpe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3.emf"/><Relationship Id="rId18" Type="http://schemas.openxmlformats.org/officeDocument/2006/relationships/image" Target="../media/image28.jpe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3.jpeg"/><Relationship Id="rId16" Type="http://schemas.openxmlformats.org/officeDocument/2006/relationships/image" Target="../media/image26.gif"/><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emf"/><Relationship Id="rId15" Type="http://schemas.openxmlformats.org/officeDocument/2006/relationships/image" Target="../media/image25.jpe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4.png"/></Relationships>
</file>

<file path=ppt/slides/_rels/slide40.xml.rels><?xml version="1.0" encoding="UTF-8" standalone="yes"?>
<Relationships xmlns="http://schemas.openxmlformats.org/package/2006/relationships"><Relationship Id="rId8" Type="http://schemas.openxmlformats.org/officeDocument/2006/relationships/hyperlink" Target="https://doi.org/10.1109/NSSMIC.2016.8069397" TargetMode="External"/><Relationship Id="rId13" Type="http://schemas.openxmlformats.org/officeDocument/2006/relationships/image" Target="../media/image229.png"/><Relationship Id="rId3" Type="http://schemas.openxmlformats.org/officeDocument/2006/relationships/image" Target="../media/image222.png"/><Relationship Id="rId7" Type="http://schemas.openxmlformats.org/officeDocument/2006/relationships/image" Target="../media/image225.png"/><Relationship Id="rId12" Type="http://schemas.openxmlformats.org/officeDocument/2006/relationships/image" Target="../media/image228.jpeg"/><Relationship Id="rId2" Type="http://schemas.openxmlformats.org/officeDocument/2006/relationships/image" Target="../media/image221.jpeg"/><Relationship Id="rId1" Type="http://schemas.openxmlformats.org/officeDocument/2006/relationships/slideLayout" Target="../slideLayouts/slideLayout16.xml"/><Relationship Id="rId6" Type="http://schemas.openxmlformats.org/officeDocument/2006/relationships/image" Target="../media/image224.jpeg"/><Relationship Id="rId11" Type="http://schemas.openxmlformats.org/officeDocument/2006/relationships/image" Target="../media/image136.png"/><Relationship Id="rId5" Type="http://schemas.openxmlformats.org/officeDocument/2006/relationships/image" Target="../media/image46.png"/><Relationship Id="rId15" Type="http://schemas.openxmlformats.org/officeDocument/2006/relationships/image" Target="../media/image7.jpeg"/><Relationship Id="rId10" Type="http://schemas.openxmlformats.org/officeDocument/2006/relationships/image" Target="../media/image227.jpeg"/><Relationship Id="rId4" Type="http://schemas.openxmlformats.org/officeDocument/2006/relationships/image" Target="../media/image223.jpeg"/><Relationship Id="rId9" Type="http://schemas.openxmlformats.org/officeDocument/2006/relationships/image" Target="../media/image226.png"/><Relationship Id="rId14" Type="http://schemas.openxmlformats.org/officeDocument/2006/relationships/image" Target="../media/image127.png"/></Relationships>
</file>

<file path=ppt/slides/_rels/slide41.xml.rels><?xml version="1.0" encoding="UTF-8" standalone="yes"?>
<Relationships xmlns="http://schemas.openxmlformats.org/package/2006/relationships"><Relationship Id="rId2" Type="http://schemas.openxmlformats.org/officeDocument/2006/relationships/image" Target="../media/image230.emf"/><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232.emf"/><Relationship Id="rId2" Type="http://schemas.openxmlformats.org/officeDocument/2006/relationships/image" Target="../media/image231.emf"/><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233.png"/><Relationship Id="rId7" Type="http://schemas.openxmlformats.org/officeDocument/2006/relationships/image" Target="../media/image236.png"/><Relationship Id="rId2" Type="http://schemas.openxmlformats.org/officeDocument/2006/relationships/image" Target="../media/image232.emf"/><Relationship Id="rId1" Type="http://schemas.openxmlformats.org/officeDocument/2006/relationships/slideLayout" Target="../slideLayouts/slideLayout17.xml"/><Relationship Id="rId6" Type="http://schemas.openxmlformats.org/officeDocument/2006/relationships/image" Target="../media/image235.png"/><Relationship Id="rId5" Type="http://schemas.openxmlformats.org/officeDocument/2006/relationships/image" Target="../media/image157.gif"/><Relationship Id="rId4" Type="http://schemas.openxmlformats.org/officeDocument/2006/relationships/image" Target="../media/image234.png"/></Relationships>
</file>

<file path=ppt/slides/_rels/slide44.xml.rels><?xml version="1.0" encoding="UTF-8" standalone="yes"?>
<Relationships xmlns="http://schemas.openxmlformats.org/package/2006/relationships"><Relationship Id="rId2" Type="http://schemas.openxmlformats.org/officeDocument/2006/relationships/image" Target="../media/image237.emf"/><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238.emf"/><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239.JP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240.JP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241.emf"/><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250.png"/><Relationship Id="rId3" Type="http://schemas.openxmlformats.org/officeDocument/2006/relationships/image" Target="../media/image243.png"/><Relationship Id="rId7" Type="http://schemas.openxmlformats.org/officeDocument/2006/relationships/image" Target="../media/image246.png"/><Relationship Id="rId12" Type="http://schemas.openxmlformats.org/officeDocument/2006/relationships/image" Target="../media/image249.jpg"/><Relationship Id="rId2" Type="http://schemas.openxmlformats.org/officeDocument/2006/relationships/image" Target="../media/image242.png"/><Relationship Id="rId1" Type="http://schemas.openxmlformats.org/officeDocument/2006/relationships/slideLayout" Target="../slideLayouts/slideLayout7.xml"/><Relationship Id="rId6" Type="http://schemas.openxmlformats.org/officeDocument/2006/relationships/image" Target="../media/image245.jpeg"/><Relationship Id="rId11" Type="http://schemas.openxmlformats.org/officeDocument/2006/relationships/image" Target="../media/image248.jpg"/><Relationship Id="rId5" Type="http://schemas.openxmlformats.org/officeDocument/2006/relationships/image" Target="../media/image244.png"/><Relationship Id="rId10" Type="http://schemas.openxmlformats.org/officeDocument/2006/relationships/image" Target="../media/image247.png"/><Relationship Id="rId4" Type="http://schemas.openxmlformats.org/officeDocument/2006/relationships/image" Target="../media/image111.jpeg"/><Relationship Id="rId9" Type="http://schemas.openxmlformats.org/officeDocument/2006/relationships/image" Target="../media/image25.jpeg"/><Relationship Id="rId14" Type="http://schemas.openxmlformats.org/officeDocument/2006/relationships/image" Target="../media/image251.png"/></Relationships>
</file>

<file path=ppt/slides/_rels/slide51.xml.rels><?xml version="1.0" encoding="UTF-8" standalone="yes"?>
<Relationships xmlns="http://schemas.openxmlformats.org/package/2006/relationships"><Relationship Id="rId3" Type="http://schemas.openxmlformats.org/officeDocument/2006/relationships/image" Target="../media/image253.png"/><Relationship Id="rId7" Type="http://schemas.openxmlformats.org/officeDocument/2006/relationships/image" Target="../media/image169.png"/><Relationship Id="rId2" Type="http://schemas.openxmlformats.org/officeDocument/2006/relationships/image" Target="../media/image252.png"/><Relationship Id="rId1" Type="http://schemas.openxmlformats.org/officeDocument/2006/relationships/slideLayout" Target="../slideLayouts/slideLayout28.xml"/><Relationship Id="rId6" Type="http://schemas.openxmlformats.org/officeDocument/2006/relationships/image" Target="../media/image100.png"/><Relationship Id="rId5" Type="http://schemas.openxmlformats.org/officeDocument/2006/relationships/image" Target="../media/image150.png"/><Relationship Id="rId4" Type="http://schemas.openxmlformats.org/officeDocument/2006/relationships/image" Target="../media/image254.png"/></Relationships>
</file>

<file path=ppt/slides/_rels/slide52.xml.rels><?xml version="1.0" encoding="UTF-8" standalone="yes"?>
<Relationships xmlns="http://schemas.openxmlformats.org/package/2006/relationships"><Relationship Id="rId8" Type="http://schemas.openxmlformats.org/officeDocument/2006/relationships/image" Target="../media/image1200.png"/><Relationship Id="rId13" Type="http://schemas.openxmlformats.org/officeDocument/2006/relationships/image" Target="../media/image261.png"/><Relationship Id="rId3" Type="http://schemas.openxmlformats.org/officeDocument/2006/relationships/image" Target="../media/image150.png"/><Relationship Id="rId7" Type="http://schemas.openxmlformats.org/officeDocument/2006/relationships/image" Target="../media/image1190.png"/><Relationship Id="rId12" Type="http://schemas.openxmlformats.org/officeDocument/2006/relationships/image" Target="../media/image260.png"/><Relationship Id="rId2" Type="http://schemas.openxmlformats.org/officeDocument/2006/relationships/image" Target="../media/image255.png"/><Relationship Id="rId1" Type="http://schemas.openxmlformats.org/officeDocument/2006/relationships/slideLayout" Target="../slideLayouts/slideLayout28.xml"/><Relationship Id="rId6" Type="http://schemas.openxmlformats.org/officeDocument/2006/relationships/image" Target="../media/image258.png"/><Relationship Id="rId11" Type="http://schemas.openxmlformats.org/officeDocument/2006/relationships/image" Target="../media/image259.png"/><Relationship Id="rId5" Type="http://schemas.openxmlformats.org/officeDocument/2006/relationships/image" Target="../media/image257.png"/><Relationship Id="rId10" Type="http://schemas.openxmlformats.org/officeDocument/2006/relationships/image" Target="../media/image1220.png"/><Relationship Id="rId4" Type="http://schemas.openxmlformats.org/officeDocument/2006/relationships/image" Target="../media/image256.png"/><Relationship Id="rId9" Type="http://schemas.openxmlformats.org/officeDocument/2006/relationships/image" Target="../media/image1210.png"/></Relationships>
</file>

<file path=ppt/slides/_rels/slide53.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image" Target="../media/image262.png"/><Relationship Id="rId7" Type="http://schemas.openxmlformats.org/officeDocument/2006/relationships/image" Target="../media/image266.png"/><Relationship Id="rId2" Type="http://schemas.openxmlformats.org/officeDocument/2006/relationships/image" Target="../media/image150.png"/><Relationship Id="rId1" Type="http://schemas.openxmlformats.org/officeDocument/2006/relationships/slideLayout" Target="../slideLayouts/slideLayout28.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png"/><Relationship Id="rId9" Type="http://schemas.openxmlformats.org/officeDocument/2006/relationships/image" Target="../media/image256.png"/></Relationships>
</file>

<file path=ppt/slides/_rels/slide54.xml.rels><?xml version="1.0" encoding="UTF-8" standalone="yes"?>
<Relationships xmlns="http://schemas.openxmlformats.org/package/2006/relationships"><Relationship Id="rId2" Type="http://schemas.openxmlformats.org/officeDocument/2006/relationships/image" Target="../media/image267.JP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268.JP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269.emf"/><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image" Target="../media/image270.emf"/><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2" Type="http://schemas.openxmlformats.org/officeDocument/2006/relationships/image" Target="../media/image271.emf"/><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image" Target="../media/image272.emf"/><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273.emf"/><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image" Target="../media/image274.emf"/><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image" Target="../media/image275.emf"/><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image" Target="../media/image276.emf"/><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emf"/><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emf"/><Relationship Id="rId18" Type="http://schemas.openxmlformats.org/officeDocument/2006/relationships/image" Target="../media/image57.emf"/><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emf"/><Relationship Id="rId2" Type="http://schemas.openxmlformats.org/officeDocument/2006/relationships/image" Target="../media/image41.png"/><Relationship Id="rId16" Type="http://schemas.openxmlformats.org/officeDocument/2006/relationships/image" Target="../media/image55.emf"/><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50.emf"/><Relationship Id="rId5" Type="http://schemas.openxmlformats.org/officeDocument/2006/relationships/image" Target="../media/image44.png"/><Relationship Id="rId15" Type="http://schemas.openxmlformats.org/officeDocument/2006/relationships/image" Target="../media/image54.emf"/><Relationship Id="rId10" Type="http://schemas.openxmlformats.org/officeDocument/2006/relationships/image" Target="../media/image49.emf"/><Relationship Id="rId4" Type="http://schemas.openxmlformats.org/officeDocument/2006/relationships/image" Target="../media/image43.png"/><Relationship Id="rId9" Type="http://schemas.openxmlformats.org/officeDocument/2006/relationships/image" Target="../media/image48.emf"/><Relationship Id="rId14" Type="http://schemas.openxmlformats.org/officeDocument/2006/relationships/image" Target="../media/image53.emf"/></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59.png"/><Relationship Id="rId5" Type="http://schemas.openxmlformats.org/officeDocument/2006/relationships/image" Target="../media/image44.png"/><Relationship Id="rId10" Type="http://schemas.openxmlformats.org/officeDocument/2006/relationships/image" Target="../media/image58.jpg"/><Relationship Id="rId4" Type="http://schemas.openxmlformats.org/officeDocument/2006/relationships/image" Target="../media/image43.png"/><Relationship Id="rId9"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657C8AA-D8A9-4BF8-B86A-3452928B4457}"/>
              </a:ext>
            </a:extLst>
          </p:cNvPr>
          <p:cNvSpPr>
            <a:spLocks noGrp="1"/>
          </p:cNvSpPr>
          <p:nvPr>
            <p:ph type="title"/>
          </p:nvPr>
        </p:nvSpPr>
        <p:spPr/>
        <p:txBody>
          <a:bodyPr/>
          <a:lstStyle/>
          <a:p>
            <a:r>
              <a:rPr lang="fr-FR" dirty="0"/>
              <a:t>Projet Master DIAMANT </a:t>
            </a:r>
          </a:p>
        </p:txBody>
      </p:sp>
      <p:sp>
        <p:nvSpPr>
          <p:cNvPr id="10" name="Rectangle 9">
            <a:extLst>
              <a:ext uri="{FF2B5EF4-FFF2-40B4-BE49-F238E27FC236}">
                <a16:creationId xmlns:a16="http://schemas.microsoft.com/office/drawing/2014/main" id="{D2D66495-9F02-4F8D-AB2E-67FCE50E212E}"/>
              </a:ext>
            </a:extLst>
          </p:cNvPr>
          <p:cNvSpPr/>
          <p:nvPr/>
        </p:nvSpPr>
        <p:spPr>
          <a:xfrm>
            <a:off x="7233718" y="5814672"/>
            <a:ext cx="4958281" cy="975279"/>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9" name="Image 8">
            <a:extLst>
              <a:ext uri="{FF2B5EF4-FFF2-40B4-BE49-F238E27FC236}">
                <a16:creationId xmlns:a16="http://schemas.microsoft.com/office/drawing/2014/main" id="{3CE4BD66-0C17-4219-BFCF-8F062B4FCD74}"/>
              </a:ext>
            </a:extLst>
          </p:cNvPr>
          <p:cNvPicPr>
            <a:picLocks noChangeAspect="1"/>
          </p:cNvPicPr>
          <p:nvPr/>
        </p:nvPicPr>
        <p:blipFill>
          <a:blip r:embed="rId2"/>
          <a:stretch>
            <a:fillRect/>
          </a:stretch>
        </p:blipFill>
        <p:spPr>
          <a:xfrm>
            <a:off x="6970311" y="5814672"/>
            <a:ext cx="4767485" cy="774259"/>
          </a:xfrm>
          <a:prstGeom prst="rect">
            <a:avLst/>
          </a:prstGeom>
        </p:spPr>
      </p:pic>
      <p:pic>
        <p:nvPicPr>
          <p:cNvPr id="3" name="Image 2">
            <a:extLst>
              <a:ext uri="{FF2B5EF4-FFF2-40B4-BE49-F238E27FC236}">
                <a16:creationId xmlns:a16="http://schemas.microsoft.com/office/drawing/2014/main" id="{FDED2E71-D0A8-4B87-90A1-20C9C65330DA}"/>
              </a:ext>
            </a:extLst>
          </p:cNvPr>
          <p:cNvPicPr>
            <a:picLocks noChangeAspect="1"/>
          </p:cNvPicPr>
          <p:nvPr/>
        </p:nvPicPr>
        <p:blipFill>
          <a:blip r:embed="rId3"/>
          <a:stretch>
            <a:fillRect/>
          </a:stretch>
        </p:blipFill>
        <p:spPr>
          <a:xfrm>
            <a:off x="7069900" y="5009322"/>
            <a:ext cx="1321331" cy="1796995"/>
          </a:xfrm>
          <a:prstGeom prst="rect">
            <a:avLst/>
          </a:prstGeom>
        </p:spPr>
      </p:pic>
    </p:spTree>
    <p:extLst>
      <p:ext uri="{BB962C8B-B14F-4D97-AF65-F5344CB8AC3E}">
        <p14:creationId xmlns:p14="http://schemas.microsoft.com/office/powerpoint/2010/main" val="1083227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998C537-ACFF-4F64-995D-26D88A57F0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1D906-68FB-4FCF-A226-CB4AF2FE6205}" type="slidenum">
              <a:rPr kumimoji="0" lang="fr-FR" sz="12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pic>
        <p:nvPicPr>
          <p:cNvPr id="3" name="Image 2">
            <a:extLst>
              <a:ext uri="{FF2B5EF4-FFF2-40B4-BE49-F238E27FC236}">
                <a16:creationId xmlns:a16="http://schemas.microsoft.com/office/drawing/2014/main" id="{9A45EA41-B5A6-40AD-95BA-E14C6FD2FCC7}"/>
              </a:ext>
            </a:extLst>
          </p:cNvPr>
          <p:cNvPicPr>
            <a:picLocks noChangeAspect="1"/>
          </p:cNvPicPr>
          <p:nvPr/>
        </p:nvPicPr>
        <p:blipFill>
          <a:blip r:embed="rId2"/>
          <a:stretch>
            <a:fillRect/>
          </a:stretch>
        </p:blipFill>
        <p:spPr>
          <a:xfrm>
            <a:off x="166433" y="1090697"/>
            <a:ext cx="4571030" cy="1571629"/>
          </a:xfrm>
          <a:prstGeom prst="rect">
            <a:avLst/>
          </a:prstGeom>
        </p:spPr>
      </p:pic>
      <p:pic>
        <p:nvPicPr>
          <p:cNvPr id="4" name="Image 3">
            <a:extLst>
              <a:ext uri="{FF2B5EF4-FFF2-40B4-BE49-F238E27FC236}">
                <a16:creationId xmlns:a16="http://schemas.microsoft.com/office/drawing/2014/main" id="{80CAF8B5-3036-45F8-BD26-0796163A3038}"/>
              </a:ext>
            </a:extLst>
          </p:cNvPr>
          <p:cNvPicPr>
            <a:picLocks noChangeAspect="1"/>
          </p:cNvPicPr>
          <p:nvPr/>
        </p:nvPicPr>
        <p:blipFill>
          <a:blip r:embed="rId3"/>
          <a:stretch>
            <a:fillRect/>
          </a:stretch>
        </p:blipFill>
        <p:spPr>
          <a:xfrm>
            <a:off x="5044217" y="931565"/>
            <a:ext cx="3226177" cy="1889891"/>
          </a:xfrm>
          <a:prstGeom prst="rect">
            <a:avLst/>
          </a:prstGeom>
        </p:spPr>
      </p:pic>
      <p:pic>
        <p:nvPicPr>
          <p:cNvPr id="15" name="Image 14">
            <a:extLst>
              <a:ext uri="{FF2B5EF4-FFF2-40B4-BE49-F238E27FC236}">
                <a16:creationId xmlns:a16="http://schemas.microsoft.com/office/drawing/2014/main" id="{32B6E984-4952-4F08-B51A-E2D181478C3F}"/>
              </a:ext>
            </a:extLst>
          </p:cNvPr>
          <p:cNvPicPr>
            <a:picLocks noChangeAspect="1"/>
          </p:cNvPicPr>
          <p:nvPr/>
        </p:nvPicPr>
        <p:blipFill>
          <a:blip r:embed="rId4"/>
          <a:stretch>
            <a:fillRect/>
          </a:stretch>
        </p:blipFill>
        <p:spPr>
          <a:xfrm>
            <a:off x="8073000" y="1958134"/>
            <a:ext cx="1008295" cy="755263"/>
          </a:xfrm>
          <a:prstGeom prst="rect">
            <a:avLst/>
          </a:prstGeom>
        </p:spPr>
      </p:pic>
      <p:grpSp>
        <p:nvGrpSpPr>
          <p:cNvPr id="16" name="Groupe 15">
            <a:extLst>
              <a:ext uri="{FF2B5EF4-FFF2-40B4-BE49-F238E27FC236}">
                <a16:creationId xmlns:a16="http://schemas.microsoft.com/office/drawing/2014/main" id="{3E4EAE61-7240-4086-A4FD-CB908554F300}"/>
              </a:ext>
            </a:extLst>
          </p:cNvPr>
          <p:cNvGrpSpPr/>
          <p:nvPr/>
        </p:nvGrpSpPr>
        <p:grpSpPr>
          <a:xfrm>
            <a:off x="9534116" y="892624"/>
            <a:ext cx="2187620" cy="1065510"/>
            <a:chOff x="1147751" y="4074829"/>
            <a:chExt cx="5054075" cy="2547675"/>
          </a:xfrm>
        </p:grpSpPr>
        <p:sp>
          <p:nvSpPr>
            <p:cNvPr id="17" name="Ellipse 16">
              <a:extLst>
                <a:ext uri="{FF2B5EF4-FFF2-40B4-BE49-F238E27FC236}">
                  <a16:creationId xmlns:a16="http://schemas.microsoft.com/office/drawing/2014/main" id="{5C1DCDB5-4808-427C-BB0F-4630F2BE7FC5}"/>
                </a:ext>
              </a:extLst>
            </p:cNvPr>
            <p:cNvSpPr/>
            <p:nvPr/>
          </p:nvSpPr>
          <p:spPr>
            <a:xfrm>
              <a:off x="5286776" y="6169251"/>
              <a:ext cx="257448" cy="244360"/>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1" name="Image 20">
              <a:extLst>
                <a:ext uri="{FF2B5EF4-FFF2-40B4-BE49-F238E27FC236}">
                  <a16:creationId xmlns:a16="http://schemas.microsoft.com/office/drawing/2014/main" id="{972AD99C-4381-47C3-8FC4-06B89E7D717F}"/>
                </a:ext>
              </a:extLst>
            </p:cNvPr>
            <p:cNvPicPr>
              <a:picLocks noChangeAspect="1"/>
            </p:cNvPicPr>
            <p:nvPr/>
          </p:nvPicPr>
          <p:blipFill rotWithShape="1">
            <a:blip r:embed="rId5"/>
            <a:srcRect r="21870"/>
            <a:stretch/>
          </p:blipFill>
          <p:spPr>
            <a:xfrm>
              <a:off x="1147751" y="4074829"/>
              <a:ext cx="3882623" cy="2179730"/>
            </a:xfrm>
            <a:prstGeom prst="rect">
              <a:avLst/>
            </a:prstGeom>
          </p:spPr>
        </p:pic>
        <p:grpSp>
          <p:nvGrpSpPr>
            <p:cNvPr id="22" name="Groupe 21">
              <a:extLst>
                <a:ext uri="{FF2B5EF4-FFF2-40B4-BE49-F238E27FC236}">
                  <a16:creationId xmlns:a16="http://schemas.microsoft.com/office/drawing/2014/main" id="{0A5C46DE-E896-4A20-9782-C3C4B5DD2EC4}"/>
                </a:ext>
              </a:extLst>
            </p:cNvPr>
            <p:cNvGrpSpPr/>
            <p:nvPr/>
          </p:nvGrpSpPr>
          <p:grpSpPr>
            <a:xfrm>
              <a:off x="4074092" y="4076767"/>
              <a:ext cx="438746" cy="334061"/>
              <a:chOff x="4074092" y="4076767"/>
              <a:chExt cx="438746" cy="334061"/>
            </a:xfrm>
          </p:grpSpPr>
          <p:cxnSp>
            <p:nvCxnSpPr>
              <p:cNvPr id="50" name="Connecteur droit 49">
                <a:extLst>
                  <a:ext uri="{FF2B5EF4-FFF2-40B4-BE49-F238E27FC236}">
                    <a16:creationId xmlns:a16="http://schemas.microsoft.com/office/drawing/2014/main" id="{CE76D1B0-9918-4A79-924E-64E842ED751D}"/>
                  </a:ext>
                </a:extLst>
              </p:cNvPr>
              <p:cNvCxnSpPr/>
              <p:nvPr/>
            </p:nvCxnSpPr>
            <p:spPr>
              <a:xfrm>
                <a:off x="4255669" y="4227229"/>
                <a:ext cx="0" cy="18359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B7B14998-6315-4A11-AB37-5405ADEF3A92}"/>
                  </a:ext>
                </a:extLst>
              </p:cNvPr>
              <p:cNvCxnSpPr/>
              <p:nvPr/>
            </p:nvCxnSpPr>
            <p:spPr>
              <a:xfrm>
                <a:off x="4074092" y="4227229"/>
                <a:ext cx="3632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802C02FA-9DD0-4E46-ABA2-5225F8C6DD30}"/>
                  </a:ext>
                </a:extLst>
              </p:cNvPr>
              <p:cNvCxnSpPr/>
              <p:nvPr/>
            </p:nvCxnSpPr>
            <p:spPr>
              <a:xfrm flipH="1">
                <a:off x="4080212"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05E222FB-935D-4C4F-BA44-DB0777056F58}"/>
                  </a:ext>
                </a:extLst>
              </p:cNvPr>
              <p:cNvCxnSpPr/>
              <p:nvPr/>
            </p:nvCxnSpPr>
            <p:spPr>
              <a:xfrm flipH="1">
                <a:off x="4185681"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3B9A1E33-4FC8-4B23-8EED-1B9671037F2A}"/>
                  </a:ext>
                </a:extLst>
              </p:cNvPr>
              <p:cNvCxnSpPr/>
              <p:nvPr/>
            </p:nvCxnSpPr>
            <p:spPr>
              <a:xfrm flipH="1">
                <a:off x="4299585"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BC5CCA27-8892-4147-AE0E-CFB654A9DE5B}"/>
                  </a:ext>
                </a:extLst>
              </p:cNvPr>
              <p:cNvCxnSpPr/>
              <p:nvPr/>
            </p:nvCxnSpPr>
            <p:spPr>
              <a:xfrm flipH="1">
                <a:off x="4426966"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Connecteur droit 23">
              <a:extLst>
                <a:ext uri="{FF2B5EF4-FFF2-40B4-BE49-F238E27FC236}">
                  <a16:creationId xmlns:a16="http://schemas.microsoft.com/office/drawing/2014/main" id="{6B0C788B-6CAF-429C-804D-2E532EEAE5E5}"/>
                </a:ext>
              </a:extLst>
            </p:cNvPr>
            <p:cNvCxnSpPr/>
            <p:nvPr/>
          </p:nvCxnSpPr>
          <p:spPr>
            <a:xfrm flipH="1">
              <a:off x="4284275" y="5791200"/>
              <a:ext cx="105171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66C0D773-CF81-46E3-BF1B-7AA77998C711}"/>
                </a:ext>
              </a:extLst>
            </p:cNvPr>
            <p:cNvCxnSpPr/>
            <p:nvPr/>
          </p:nvCxnSpPr>
          <p:spPr>
            <a:xfrm>
              <a:off x="4296606" y="5698929"/>
              <a:ext cx="0" cy="952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AFEFFA9C-70DA-4CF7-BCAD-9EE20A5D78B0}"/>
                </a:ext>
              </a:extLst>
            </p:cNvPr>
            <p:cNvCxnSpPr/>
            <p:nvPr/>
          </p:nvCxnSpPr>
          <p:spPr>
            <a:xfrm flipH="1">
              <a:off x="5324459" y="5652170"/>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E39D9F92-4689-4116-BE8E-58B7E566653A}"/>
                </a:ext>
              </a:extLst>
            </p:cNvPr>
            <p:cNvCxnSpPr/>
            <p:nvPr/>
          </p:nvCxnSpPr>
          <p:spPr>
            <a:xfrm flipV="1">
              <a:off x="5147733" y="5791202"/>
              <a:ext cx="1" cy="13902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e 27">
              <a:extLst>
                <a:ext uri="{FF2B5EF4-FFF2-40B4-BE49-F238E27FC236}">
                  <a16:creationId xmlns:a16="http://schemas.microsoft.com/office/drawing/2014/main" id="{2CB25308-2EC5-4A2E-963B-D4CE5F0D8304}"/>
                </a:ext>
              </a:extLst>
            </p:cNvPr>
            <p:cNvGrpSpPr/>
            <p:nvPr/>
          </p:nvGrpSpPr>
          <p:grpSpPr>
            <a:xfrm rot="10800000">
              <a:off x="5471851" y="6288443"/>
              <a:ext cx="438746" cy="334061"/>
              <a:chOff x="4074092" y="4076767"/>
              <a:chExt cx="438746" cy="334061"/>
            </a:xfrm>
          </p:grpSpPr>
          <p:cxnSp>
            <p:nvCxnSpPr>
              <p:cNvPr id="44" name="Connecteur droit 43">
                <a:extLst>
                  <a:ext uri="{FF2B5EF4-FFF2-40B4-BE49-F238E27FC236}">
                    <a16:creationId xmlns:a16="http://schemas.microsoft.com/office/drawing/2014/main" id="{45300608-9003-4E65-A297-60F2A0B41D43}"/>
                  </a:ext>
                </a:extLst>
              </p:cNvPr>
              <p:cNvCxnSpPr/>
              <p:nvPr/>
            </p:nvCxnSpPr>
            <p:spPr>
              <a:xfrm>
                <a:off x="4255669" y="4227229"/>
                <a:ext cx="0" cy="18359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ECFC4FD6-683D-4460-A39B-09BC1D3CE420}"/>
                  </a:ext>
                </a:extLst>
              </p:cNvPr>
              <p:cNvCxnSpPr/>
              <p:nvPr/>
            </p:nvCxnSpPr>
            <p:spPr>
              <a:xfrm>
                <a:off x="4074092" y="4227229"/>
                <a:ext cx="3632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7520307A-F6B1-4CBA-9A82-8FD4A5D30C8D}"/>
                  </a:ext>
                </a:extLst>
              </p:cNvPr>
              <p:cNvCxnSpPr/>
              <p:nvPr/>
            </p:nvCxnSpPr>
            <p:spPr>
              <a:xfrm flipH="1">
                <a:off x="4080212"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49B32497-661A-4CD6-8E62-9363CAC65227}"/>
                  </a:ext>
                </a:extLst>
              </p:cNvPr>
              <p:cNvCxnSpPr/>
              <p:nvPr/>
            </p:nvCxnSpPr>
            <p:spPr>
              <a:xfrm flipH="1">
                <a:off x="4185681"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2E4A4300-BEBB-49DB-AF92-642D1A0DEF3D}"/>
                  </a:ext>
                </a:extLst>
              </p:cNvPr>
              <p:cNvCxnSpPr/>
              <p:nvPr/>
            </p:nvCxnSpPr>
            <p:spPr>
              <a:xfrm flipH="1">
                <a:off x="4299585"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98854A84-6DB7-465F-8B72-DEF22F23FFA7}"/>
                  </a:ext>
                </a:extLst>
              </p:cNvPr>
              <p:cNvCxnSpPr/>
              <p:nvPr/>
            </p:nvCxnSpPr>
            <p:spPr>
              <a:xfrm flipH="1">
                <a:off x="4426966"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0" name="Connecteur droit 29">
              <a:extLst>
                <a:ext uri="{FF2B5EF4-FFF2-40B4-BE49-F238E27FC236}">
                  <a16:creationId xmlns:a16="http://schemas.microsoft.com/office/drawing/2014/main" id="{23EEFD66-8F9E-4CA1-B5BD-0F9DF4B7943B}"/>
                </a:ext>
              </a:extLst>
            </p:cNvPr>
            <p:cNvCxnSpPr/>
            <p:nvPr/>
          </p:nvCxnSpPr>
          <p:spPr>
            <a:xfrm flipH="1">
              <a:off x="5411644" y="5652170"/>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e 30">
              <a:extLst>
                <a:ext uri="{FF2B5EF4-FFF2-40B4-BE49-F238E27FC236}">
                  <a16:creationId xmlns:a16="http://schemas.microsoft.com/office/drawing/2014/main" id="{C572E83A-407C-47A4-9B03-95A2B67F6EDA}"/>
                </a:ext>
              </a:extLst>
            </p:cNvPr>
            <p:cNvGrpSpPr/>
            <p:nvPr/>
          </p:nvGrpSpPr>
          <p:grpSpPr>
            <a:xfrm>
              <a:off x="5101528" y="5902324"/>
              <a:ext cx="89136" cy="278060"/>
              <a:chOff x="5785562" y="5893856"/>
              <a:chExt cx="89136" cy="278060"/>
            </a:xfrm>
          </p:grpSpPr>
          <p:cxnSp>
            <p:nvCxnSpPr>
              <p:cNvPr id="39" name="Connecteur droit 38">
                <a:extLst>
                  <a:ext uri="{FF2B5EF4-FFF2-40B4-BE49-F238E27FC236}">
                    <a16:creationId xmlns:a16="http://schemas.microsoft.com/office/drawing/2014/main" id="{09210F44-3917-421B-BE34-D6424533F1E0}"/>
                  </a:ext>
                </a:extLst>
              </p:cNvPr>
              <p:cNvCxnSpPr/>
              <p:nvPr/>
            </p:nvCxnSpPr>
            <p:spPr>
              <a:xfrm flipH="1">
                <a:off x="5797878" y="5893856"/>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DFC86DAC-C870-4B3A-ADFC-AFA7B881C199}"/>
                  </a:ext>
                </a:extLst>
              </p:cNvPr>
              <p:cNvCxnSpPr/>
              <p:nvPr/>
            </p:nvCxnSpPr>
            <p:spPr>
              <a:xfrm flipH="1">
                <a:off x="5785562" y="6160783"/>
                <a:ext cx="89136" cy="79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30E118D3-39CB-4E88-978E-9B4ECB62A4A3}"/>
                  </a:ext>
                </a:extLst>
              </p:cNvPr>
              <p:cNvCxnSpPr/>
              <p:nvPr/>
            </p:nvCxnSpPr>
            <p:spPr>
              <a:xfrm flipH="1">
                <a:off x="5863510" y="5893856"/>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59565FCB-D63E-4549-B246-3F3E1E210534}"/>
                  </a:ext>
                </a:extLst>
              </p:cNvPr>
              <p:cNvCxnSpPr/>
              <p:nvPr/>
            </p:nvCxnSpPr>
            <p:spPr>
              <a:xfrm flipH="1">
                <a:off x="5785562" y="5907573"/>
                <a:ext cx="89136" cy="79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2" name="Connecteur droit 31">
              <a:extLst>
                <a:ext uri="{FF2B5EF4-FFF2-40B4-BE49-F238E27FC236}">
                  <a16:creationId xmlns:a16="http://schemas.microsoft.com/office/drawing/2014/main" id="{7029D1C3-06EE-4913-9484-E6D7BD8F0F3B}"/>
                </a:ext>
              </a:extLst>
            </p:cNvPr>
            <p:cNvCxnSpPr/>
            <p:nvPr/>
          </p:nvCxnSpPr>
          <p:spPr>
            <a:xfrm flipV="1">
              <a:off x="5143899" y="6169251"/>
              <a:ext cx="1" cy="13902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A48EA2EA-105A-402B-B9CE-E90905589A39}"/>
                </a:ext>
              </a:extLst>
            </p:cNvPr>
            <p:cNvCxnSpPr/>
            <p:nvPr/>
          </p:nvCxnSpPr>
          <p:spPr>
            <a:xfrm flipH="1" flipV="1">
              <a:off x="5137741" y="6296283"/>
              <a:ext cx="152400"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407CA832-858A-41D9-AA87-45F3774C9999}"/>
                </a:ext>
              </a:extLst>
            </p:cNvPr>
            <p:cNvSpPr txBox="1"/>
            <p:nvPr/>
          </p:nvSpPr>
          <p:spPr>
            <a:xfrm>
              <a:off x="5239836" y="6140992"/>
              <a:ext cx="3593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94B"/>
                  </a:solidFill>
                  <a:effectLst/>
                  <a:uLnTx/>
                  <a:uFillTx/>
                  <a:latin typeface="Calibri"/>
                  <a:ea typeface="+mn-ea"/>
                  <a:cs typeface="+mn-cs"/>
                </a:rPr>
                <a:t>HT</a:t>
              </a:r>
            </a:p>
          </p:txBody>
        </p:sp>
        <p:cxnSp>
          <p:nvCxnSpPr>
            <p:cNvPr id="35" name="Connecteur droit 34">
              <a:extLst>
                <a:ext uri="{FF2B5EF4-FFF2-40B4-BE49-F238E27FC236}">
                  <a16:creationId xmlns:a16="http://schemas.microsoft.com/office/drawing/2014/main" id="{A793C648-FEB6-468E-A2BC-7EF568C187AB}"/>
                </a:ext>
              </a:extLst>
            </p:cNvPr>
            <p:cNvCxnSpPr/>
            <p:nvPr/>
          </p:nvCxnSpPr>
          <p:spPr>
            <a:xfrm flipH="1" flipV="1">
              <a:off x="5422629" y="5783878"/>
              <a:ext cx="211652"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riangle isocèle 35">
              <a:extLst>
                <a:ext uri="{FF2B5EF4-FFF2-40B4-BE49-F238E27FC236}">
                  <a16:creationId xmlns:a16="http://schemas.microsoft.com/office/drawing/2014/main" id="{0BFB32B4-9CC7-4C57-A7BF-95339D3F88E0}"/>
                </a:ext>
              </a:extLst>
            </p:cNvPr>
            <p:cNvSpPr/>
            <p:nvPr/>
          </p:nvSpPr>
          <p:spPr>
            <a:xfrm rot="5400000">
              <a:off x="5604031" y="5606840"/>
              <a:ext cx="451186" cy="368721"/>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7" name="Connecteur droit 36">
              <a:extLst>
                <a:ext uri="{FF2B5EF4-FFF2-40B4-BE49-F238E27FC236}">
                  <a16:creationId xmlns:a16="http://schemas.microsoft.com/office/drawing/2014/main" id="{FA5B9B8D-40AA-4677-B199-EF0D524EE5A8}"/>
                </a:ext>
              </a:extLst>
            </p:cNvPr>
            <p:cNvCxnSpPr/>
            <p:nvPr/>
          </p:nvCxnSpPr>
          <p:spPr>
            <a:xfrm flipH="1" flipV="1">
              <a:off x="5990174" y="5791200"/>
              <a:ext cx="211652"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E43060C4-935C-4C2B-990A-8156410E43EB}"/>
                </a:ext>
              </a:extLst>
            </p:cNvPr>
            <p:cNvCxnSpPr/>
            <p:nvPr/>
          </p:nvCxnSpPr>
          <p:spPr>
            <a:xfrm flipH="1" flipV="1">
              <a:off x="5531610" y="6288478"/>
              <a:ext cx="211652"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7" name="Image 56">
            <a:extLst>
              <a:ext uri="{FF2B5EF4-FFF2-40B4-BE49-F238E27FC236}">
                <a16:creationId xmlns:a16="http://schemas.microsoft.com/office/drawing/2014/main" id="{0016B822-C902-4D55-AC6F-A59D074D2B26}"/>
              </a:ext>
            </a:extLst>
          </p:cNvPr>
          <p:cNvPicPr>
            <a:picLocks noChangeAspect="1"/>
          </p:cNvPicPr>
          <p:nvPr/>
        </p:nvPicPr>
        <p:blipFill>
          <a:blip r:embed="rId6"/>
          <a:stretch>
            <a:fillRect/>
          </a:stretch>
        </p:blipFill>
        <p:spPr>
          <a:xfrm>
            <a:off x="9645530" y="2481823"/>
            <a:ext cx="728868" cy="501659"/>
          </a:xfrm>
          <a:prstGeom prst="rect">
            <a:avLst/>
          </a:prstGeom>
        </p:spPr>
      </p:pic>
      <p:pic>
        <p:nvPicPr>
          <p:cNvPr id="58" name="Image 57">
            <a:extLst>
              <a:ext uri="{FF2B5EF4-FFF2-40B4-BE49-F238E27FC236}">
                <a16:creationId xmlns:a16="http://schemas.microsoft.com/office/drawing/2014/main" id="{FC530333-B564-4C77-9A16-213468654BA0}"/>
              </a:ext>
            </a:extLst>
          </p:cNvPr>
          <p:cNvPicPr>
            <a:picLocks noChangeAspect="1"/>
          </p:cNvPicPr>
          <p:nvPr/>
        </p:nvPicPr>
        <p:blipFill>
          <a:blip r:embed="rId7"/>
          <a:stretch>
            <a:fillRect/>
          </a:stretch>
        </p:blipFill>
        <p:spPr>
          <a:xfrm>
            <a:off x="10610162" y="2147721"/>
            <a:ext cx="1431002" cy="743697"/>
          </a:xfrm>
          <a:prstGeom prst="rect">
            <a:avLst/>
          </a:prstGeom>
        </p:spPr>
      </p:pic>
      <p:pic>
        <p:nvPicPr>
          <p:cNvPr id="5" name="Image 4">
            <a:extLst>
              <a:ext uri="{FF2B5EF4-FFF2-40B4-BE49-F238E27FC236}">
                <a16:creationId xmlns:a16="http://schemas.microsoft.com/office/drawing/2014/main" id="{B31B1734-6CA9-45A1-A049-C01DA2F87482}"/>
              </a:ext>
            </a:extLst>
          </p:cNvPr>
          <p:cNvPicPr>
            <a:picLocks noChangeAspect="1"/>
          </p:cNvPicPr>
          <p:nvPr/>
        </p:nvPicPr>
        <p:blipFill>
          <a:blip r:embed="rId8"/>
          <a:stretch>
            <a:fillRect/>
          </a:stretch>
        </p:blipFill>
        <p:spPr>
          <a:xfrm>
            <a:off x="9535420" y="1870769"/>
            <a:ext cx="919428" cy="483390"/>
          </a:xfrm>
          <a:prstGeom prst="rect">
            <a:avLst/>
          </a:prstGeom>
        </p:spPr>
      </p:pic>
      <p:sp>
        <p:nvSpPr>
          <p:cNvPr id="69" name="Titre 5">
            <a:extLst>
              <a:ext uri="{FF2B5EF4-FFF2-40B4-BE49-F238E27FC236}">
                <a16:creationId xmlns:a16="http://schemas.microsoft.com/office/drawing/2014/main" id="{8593CACF-109B-4DB0-A934-25FB9780F785}"/>
              </a:ext>
            </a:extLst>
          </p:cNvPr>
          <p:cNvSpPr>
            <a:spLocks noGrp="1"/>
          </p:cNvSpPr>
          <p:nvPr>
            <p:ph type="title"/>
          </p:nvPr>
        </p:nvSpPr>
        <p:spPr>
          <a:xfrm>
            <a:off x="-95694" y="3"/>
            <a:ext cx="12144243" cy="820395"/>
          </a:xfrm>
        </p:spPr>
        <p:txBody>
          <a:bodyPr/>
          <a:lstStyle/>
          <a:p>
            <a:r>
              <a:rPr lang="fr-FR" dirty="0"/>
              <a:t>Le diamant comme détecteur  : </a:t>
            </a:r>
            <a:r>
              <a:rPr lang="fr-FR" dirty="0" err="1"/>
              <a:t>dévelop</a:t>
            </a:r>
            <a:r>
              <a:rPr lang="fr-FR" dirty="0"/>
              <a:t>. projet / qualité produit / gestion des données</a:t>
            </a:r>
          </a:p>
        </p:txBody>
      </p:sp>
      <p:pic>
        <p:nvPicPr>
          <p:cNvPr id="53" name="Espace réservé du contenu 7">
            <a:extLst>
              <a:ext uri="{FF2B5EF4-FFF2-40B4-BE49-F238E27FC236}">
                <a16:creationId xmlns:a16="http://schemas.microsoft.com/office/drawing/2014/main" id="{6B8B9188-04FC-4190-827C-2EE305B5AF5A}"/>
              </a:ext>
            </a:extLst>
          </p:cNvPr>
          <p:cNvPicPr>
            <a:picLocks noChangeAspect="1"/>
          </p:cNvPicPr>
          <p:nvPr/>
        </p:nvPicPr>
        <p:blipFill>
          <a:blip r:embed="rId9"/>
          <a:stretch>
            <a:fillRect/>
          </a:stretch>
        </p:blipFill>
        <p:spPr>
          <a:xfrm>
            <a:off x="1821272" y="3552398"/>
            <a:ext cx="2605666" cy="2451896"/>
          </a:xfrm>
          <a:prstGeom prst="rect">
            <a:avLst/>
          </a:prstGeom>
        </p:spPr>
      </p:pic>
      <p:pic>
        <p:nvPicPr>
          <p:cNvPr id="59" name="Espace réservé du contenu 8">
            <a:extLst>
              <a:ext uri="{FF2B5EF4-FFF2-40B4-BE49-F238E27FC236}">
                <a16:creationId xmlns:a16="http://schemas.microsoft.com/office/drawing/2014/main" id="{2D54D61E-79CB-4FFE-AEE7-0BA4FA75833F}"/>
              </a:ext>
            </a:extLst>
          </p:cNvPr>
          <p:cNvPicPr>
            <a:picLocks noChangeAspect="1"/>
          </p:cNvPicPr>
          <p:nvPr/>
        </p:nvPicPr>
        <p:blipFill>
          <a:blip r:embed="rId10"/>
          <a:stretch>
            <a:fillRect/>
          </a:stretch>
        </p:blipFill>
        <p:spPr>
          <a:xfrm>
            <a:off x="6839712" y="3598497"/>
            <a:ext cx="2861363" cy="2500877"/>
          </a:xfrm>
          <a:prstGeom prst="rect">
            <a:avLst/>
          </a:prstGeom>
        </p:spPr>
      </p:pic>
      <p:sp>
        <p:nvSpPr>
          <p:cNvPr id="6" name="ZoneTexte 5">
            <a:extLst>
              <a:ext uri="{FF2B5EF4-FFF2-40B4-BE49-F238E27FC236}">
                <a16:creationId xmlns:a16="http://schemas.microsoft.com/office/drawing/2014/main" id="{D11774C0-AE01-414F-B1A9-8E47A11B628B}"/>
              </a:ext>
            </a:extLst>
          </p:cNvPr>
          <p:cNvSpPr txBox="1"/>
          <p:nvPr/>
        </p:nvSpPr>
        <p:spPr>
          <a:xfrm>
            <a:off x="1824942" y="6234335"/>
            <a:ext cx="85494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75112"/>
                </a:solidFill>
                <a:effectLst/>
                <a:uLnTx/>
                <a:uFillTx/>
                <a:latin typeface="Calibri"/>
                <a:ea typeface="+mn-ea"/>
                <a:cs typeface="+mn-cs"/>
              </a:rPr>
              <a:t>Concevoir des détecteurs diamant ou l’art de se jouer des pièges !</a:t>
            </a:r>
          </a:p>
        </p:txBody>
      </p:sp>
      <p:sp>
        <p:nvSpPr>
          <p:cNvPr id="60" name="Espace réservé du texte 4">
            <a:extLst>
              <a:ext uri="{FF2B5EF4-FFF2-40B4-BE49-F238E27FC236}">
                <a16:creationId xmlns:a16="http://schemas.microsoft.com/office/drawing/2014/main" id="{2EC6D38B-259A-43E7-AF7D-96B970FBBFD5}"/>
              </a:ext>
            </a:extLst>
          </p:cNvPr>
          <p:cNvSpPr txBox="1">
            <a:spLocks/>
          </p:cNvSpPr>
          <p:nvPr/>
        </p:nvSpPr>
        <p:spPr>
          <a:xfrm>
            <a:off x="1029929" y="3007627"/>
            <a:ext cx="4188351" cy="334876"/>
          </a:xfrm>
          <a:prstGeom prst="rect">
            <a:avLst/>
          </a:prstGeom>
        </p:spPr>
        <p:txBody>
          <a:bodyPr>
            <a:normAutofit fontScale="77500" lnSpcReduction="2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294B"/>
                </a:solidFill>
                <a:effectLst/>
                <a:uLnTx/>
                <a:uFillTx/>
                <a:latin typeface="Calibri"/>
                <a:ea typeface="+mn-ea"/>
                <a:cs typeface="+mn-cs"/>
              </a:rPr>
              <a:t>    Energy levels of defects in diamond</a:t>
            </a:r>
          </a:p>
        </p:txBody>
      </p:sp>
      <p:sp>
        <p:nvSpPr>
          <p:cNvPr id="61" name="Espace réservé du texte 5">
            <a:extLst>
              <a:ext uri="{FF2B5EF4-FFF2-40B4-BE49-F238E27FC236}">
                <a16:creationId xmlns:a16="http://schemas.microsoft.com/office/drawing/2014/main" id="{B35EECCA-F976-45A2-8AC5-B7BF82C6929C}"/>
              </a:ext>
            </a:extLst>
          </p:cNvPr>
          <p:cNvSpPr txBox="1">
            <a:spLocks/>
          </p:cNvSpPr>
          <p:nvPr/>
        </p:nvSpPr>
        <p:spPr>
          <a:xfrm>
            <a:off x="5734493" y="2986159"/>
            <a:ext cx="6096000" cy="600611"/>
          </a:xfrm>
          <a:prstGeom prst="rect">
            <a:avLst/>
          </a:prstGeom>
        </p:spPr>
        <p:txBody>
          <a:bodyPr>
            <a:normAutofit fontScale="85000" lnSpcReduction="2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294B"/>
                </a:solidFill>
                <a:effectLst/>
                <a:uLnTx/>
                <a:uFillTx/>
                <a:latin typeface="Calibri"/>
                <a:ea typeface="+mn-ea"/>
                <a:cs typeface="+mn-cs"/>
              </a:rPr>
              <a:t>Simplify scheme of trapping (1), re-emission (1’), recombination (2) and generation (3) phenomena</a:t>
            </a:r>
            <a:endParaRPr kumimoji="0" lang="fr-FR" sz="2400" b="0" i="0" u="none" strike="noStrike" kern="1200" cap="none" spc="0" normalizeH="0" baseline="0" noProof="0" dirty="0">
              <a:ln>
                <a:noFill/>
              </a:ln>
              <a:solidFill>
                <a:srgbClr val="00294B"/>
              </a:solidFill>
              <a:effectLst/>
              <a:uLnTx/>
              <a:uFillTx/>
              <a:latin typeface="Calibri"/>
              <a:ea typeface="+mn-ea"/>
              <a:cs typeface="+mn-cs"/>
            </a:endParaRPr>
          </a:p>
        </p:txBody>
      </p:sp>
      <p:pic>
        <p:nvPicPr>
          <p:cNvPr id="8" name="Image 7">
            <a:extLst>
              <a:ext uri="{FF2B5EF4-FFF2-40B4-BE49-F238E27FC236}">
                <a16:creationId xmlns:a16="http://schemas.microsoft.com/office/drawing/2014/main" id="{26DBC85A-E00C-46A5-AB8A-4D9949C6AA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82755" y="4848935"/>
            <a:ext cx="1215322" cy="1012768"/>
          </a:xfrm>
          <a:prstGeom prst="rect">
            <a:avLst/>
          </a:prstGeom>
        </p:spPr>
      </p:pic>
      <p:pic>
        <p:nvPicPr>
          <p:cNvPr id="10" name="Image 9">
            <a:extLst>
              <a:ext uri="{FF2B5EF4-FFF2-40B4-BE49-F238E27FC236}">
                <a16:creationId xmlns:a16="http://schemas.microsoft.com/office/drawing/2014/main" id="{B4D210D0-176F-492A-A7E0-2D8F22CE90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64481" y="4036530"/>
            <a:ext cx="998371" cy="799492"/>
          </a:xfrm>
          <a:prstGeom prst="rect">
            <a:avLst/>
          </a:prstGeom>
        </p:spPr>
      </p:pic>
      <p:sp>
        <p:nvSpPr>
          <p:cNvPr id="62" name="ZoneTexte 61">
            <a:extLst>
              <a:ext uri="{FF2B5EF4-FFF2-40B4-BE49-F238E27FC236}">
                <a16:creationId xmlns:a16="http://schemas.microsoft.com/office/drawing/2014/main" id="{DF0DB1EF-4927-4113-A328-5C3D7FF3D25B}"/>
              </a:ext>
            </a:extLst>
          </p:cNvPr>
          <p:cNvSpPr txBox="1"/>
          <p:nvPr/>
        </p:nvSpPr>
        <p:spPr>
          <a:xfrm>
            <a:off x="1" y="6004294"/>
            <a:ext cx="60959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94B"/>
                </a:solidFill>
                <a:effectLst/>
                <a:uLnTx/>
                <a:uFillTx/>
                <a:latin typeface="Calibri"/>
                <a:ea typeface="+mn-ea"/>
                <a:cs typeface="+mn-cs"/>
              </a:rPr>
              <a:t>N. Tranchant, PhD </a:t>
            </a:r>
            <a:r>
              <a:rPr kumimoji="0" lang="fr-FR" sz="1200" b="0" i="0" u="none" strike="noStrike" kern="1200" cap="none" spc="0" normalizeH="0" baseline="0" noProof="0" dirty="0" err="1">
                <a:ln>
                  <a:noFill/>
                </a:ln>
                <a:solidFill>
                  <a:srgbClr val="00294B"/>
                </a:solidFill>
                <a:effectLst/>
                <a:uLnTx/>
                <a:uFillTx/>
                <a:latin typeface="Calibri"/>
                <a:ea typeface="+mn-ea"/>
                <a:cs typeface="+mn-cs"/>
              </a:rPr>
              <a:t>Thesis</a:t>
            </a:r>
            <a:r>
              <a:rPr kumimoji="0" lang="fr-FR" sz="1200" b="0" i="0" u="none" strike="noStrike" kern="1200" cap="none" spc="0" normalizeH="0" baseline="0" noProof="0" dirty="0">
                <a:ln>
                  <a:noFill/>
                </a:ln>
                <a:solidFill>
                  <a:srgbClr val="00294B"/>
                </a:solidFill>
                <a:effectLst/>
                <a:uLnTx/>
                <a:uFillTx/>
                <a:latin typeface="Calibri"/>
                <a:ea typeface="+mn-ea"/>
                <a:cs typeface="+mn-cs"/>
              </a:rPr>
              <a:t>, 2008, INSA Rennes.</a:t>
            </a:r>
          </a:p>
        </p:txBody>
      </p:sp>
      <p:sp>
        <p:nvSpPr>
          <p:cNvPr id="63" name="ZoneTexte 62">
            <a:extLst>
              <a:ext uri="{FF2B5EF4-FFF2-40B4-BE49-F238E27FC236}">
                <a16:creationId xmlns:a16="http://schemas.microsoft.com/office/drawing/2014/main" id="{718C26A0-7B27-48BA-910C-A9909C7224CB}"/>
              </a:ext>
            </a:extLst>
          </p:cNvPr>
          <p:cNvSpPr txBox="1"/>
          <p:nvPr/>
        </p:nvSpPr>
        <p:spPr>
          <a:xfrm>
            <a:off x="5166821" y="6035285"/>
            <a:ext cx="60960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94B"/>
                </a:solidFill>
                <a:effectLst/>
                <a:uLnTx/>
                <a:uFillTx/>
                <a:latin typeface="Calibri"/>
                <a:ea typeface="+mn-ea"/>
                <a:cs typeface="+mn-cs"/>
              </a:rPr>
              <a:t>M. </a:t>
            </a:r>
            <a:r>
              <a:rPr kumimoji="0" lang="fr-FR" sz="1200" b="0" i="0" u="none" strike="noStrike" kern="1200" cap="none" spc="0" normalizeH="0" baseline="0" noProof="0" dirty="0" err="1">
                <a:ln>
                  <a:noFill/>
                </a:ln>
                <a:solidFill>
                  <a:srgbClr val="00294B"/>
                </a:solidFill>
                <a:effectLst/>
                <a:uLnTx/>
                <a:uFillTx/>
                <a:latin typeface="Calibri"/>
                <a:ea typeface="+mn-ea"/>
                <a:cs typeface="+mn-cs"/>
              </a:rPr>
              <a:t>Pomorski</a:t>
            </a:r>
            <a:r>
              <a:rPr kumimoji="0" lang="fr-FR" sz="1200" b="0" i="0" u="none" strike="noStrike" kern="1200" cap="none" spc="0" normalizeH="0" baseline="0" noProof="0" dirty="0">
                <a:ln>
                  <a:noFill/>
                </a:ln>
                <a:solidFill>
                  <a:srgbClr val="00294B"/>
                </a:solidFill>
                <a:effectLst/>
                <a:uLnTx/>
                <a:uFillTx/>
                <a:latin typeface="Calibri"/>
                <a:ea typeface="+mn-ea"/>
                <a:cs typeface="+mn-cs"/>
              </a:rPr>
              <a:t>, PhD </a:t>
            </a:r>
            <a:r>
              <a:rPr kumimoji="0" lang="fr-FR" sz="1200" b="0" i="0" u="none" strike="noStrike" kern="1200" cap="none" spc="0" normalizeH="0" baseline="0" noProof="0" dirty="0" err="1">
                <a:ln>
                  <a:noFill/>
                </a:ln>
                <a:solidFill>
                  <a:srgbClr val="00294B"/>
                </a:solidFill>
                <a:effectLst/>
                <a:uLnTx/>
                <a:uFillTx/>
                <a:latin typeface="Calibri"/>
                <a:ea typeface="+mn-ea"/>
                <a:cs typeface="+mn-cs"/>
              </a:rPr>
              <a:t>Thesis</a:t>
            </a:r>
            <a:r>
              <a:rPr kumimoji="0" lang="fr-FR" sz="1200" b="0" i="0" u="none" strike="noStrike" kern="1200" cap="none" spc="0" normalizeH="0" baseline="0" noProof="0" dirty="0">
                <a:ln>
                  <a:noFill/>
                </a:ln>
                <a:solidFill>
                  <a:srgbClr val="00294B"/>
                </a:solidFill>
                <a:effectLst/>
                <a:uLnTx/>
                <a:uFillTx/>
                <a:latin typeface="Calibri"/>
                <a:ea typeface="+mn-ea"/>
                <a:cs typeface="+mn-cs"/>
              </a:rPr>
              <a:t>, 2008, Goethe </a:t>
            </a:r>
            <a:r>
              <a:rPr kumimoji="0" lang="fr-FR" sz="1200" b="0" i="0" u="none" strike="noStrike" kern="1200" cap="none" spc="0" normalizeH="0" baseline="0" noProof="0" dirty="0" err="1">
                <a:ln>
                  <a:noFill/>
                </a:ln>
                <a:solidFill>
                  <a:srgbClr val="00294B"/>
                </a:solidFill>
                <a:effectLst/>
                <a:uLnTx/>
                <a:uFillTx/>
                <a:latin typeface="Calibri"/>
                <a:ea typeface="+mn-ea"/>
                <a:cs typeface="+mn-cs"/>
              </a:rPr>
              <a:t>University</a:t>
            </a:r>
            <a:r>
              <a:rPr kumimoji="0" lang="fr-FR" sz="1200" b="0" i="0" u="none" strike="noStrike" kern="1200" cap="none" spc="0" normalizeH="0" baseline="0" noProof="0" dirty="0">
                <a:ln>
                  <a:noFill/>
                </a:ln>
                <a:solidFill>
                  <a:srgbClr val="00294B"/>
                </a:solidFill>
                <a:effectLst/>
                <a:uLnTx/>
                <a:uFillTx/>
                <a:latin typeface="Calibri"/>
                <a:ea typeface="+mn-ea"/>
                <a:cs typeface="+mn-cs"/>
              </a:rPr>
              <a:t> Frankfurt.</a:t>
            </a:r>
          </a:p>
        </p:txBody>
      </p:sp>
    </p:spTree>
    <p:extLst>
      <p:ext uri="{BB962C8B-B14F-4D97-AF65-F5344CB8AC3E}">
        <p14:creationId xmlns:p14="http://schemas.microsoft.com/office/powerpoint/2010/main" val="423637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B29A29E-FAF3-4EFE-9D3D-589A70052568}"/>
              </a:ext>
            </a:extLst>
          </p:cNvPr>
          <p:cNvSpPr/>
          <p:nvPr/>
        </p:nvSpPr>
        <p:spPr>
          <a:xfrm>
            <a:off x="0" y="95838"/>
            <a:ext cx="12192000" cy="6566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5" name="Groupe 24">
            <a:extLst>
              <a:ext uri="{FF2B5EF4-FFF2-40B4-BE49-F238E27FC236}">
                <a16:creationId xmlns:a16="http://schemas.microsoft.com/office/drawing/2014/main" id="{3D5C6181-A243-44AD-9940-D4C3C6DEFF60}"/>
              </a:ext>
            </a:extLst>
          </p:cNvPr>
          <p:cNvGrpSpPr/>
          <p:nvPr/>
        </p:nvGrpSpPr>
        <p:grpSpPr>
          <a:xfrm>
            <a:off x="2776654" y="4910439"/>
            <a:ext cx="1956803" cy="721243"/>
            <a:chOff x="5620164" y="4999434"/>
            <a:chExt cx="2788313" cy="1053529"/>
          </a:xfrm>
        </p:grpSpPr>
        <p:pic>
          <p:nvPicPr>
            <p:cNvPr id="26" name="Image 25">
              <a:extLst>
                <a:ext uri="{FF2B5EF4-FFF2-40B4-BE49-F238E27FC236}">
                  <a16:creationId xmlns:a16="http://schemas.microsoft.com/office/drawing/2014/main" id="{4FEC1355-8DE8-4910-B5B8-DDB99EC63C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0641" y="4999434"/>
              <a:ext cx="678690" cy="904920"/>
            </a:xfrm>
            <a:prstGeom prst="rect">
              <a:avLst/>
            </a:prstGeom>
          </p:spPr>
        </p:pic>
        <p:pic>
          <p:nvPicPr>
            <p:cNvPr id="27" name="Image 26">
              <a:extLst>
                <a:ext uri="{FF2B5EF4-FFF2-40B4-BE49-F238E27FC236}">
                  <a16:creationId xmlns:a16="http://schemas.microsoft.com/office/drawing/2014/main" id="{A36F244F-2B2E-4D9F-B41E-6E3F0A1ED5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0164" y="5018870"/>
              <a:ext cx="746007" cy="772493"/>
            </a:xfrm>
            <a:prstGeom prst="rect">
              <a:avLst/>
            </a:prstGeom>
          </p:spPr>
        </p:pic>
        <p:pic>
          <p:nvPicPr>
            <p:cNvPr id="28" name="Image 27">
              <a:extLst>
                <a:ext uri="{FF2B5EF4-FFF2-40B4-BE49-F238E27FC236}">
                  <a16:creationId xmlns:a16="http://schemas.microsoft.com/office/drawing/2014/main" id="{44F26B06-0A10-4247-BF4A-97EDD96A7311}"/>
                </a:ext>
              </a:extLst>
            </p:cNvPr>
            <p:cNvPicPr>
              <a:picLocks noChangeAspect="1"/>
            </p:cNvPicPr>
            <p:nvPr/>
          </p:nvPicPr>
          <p:blipFill>
            <a:blip r:embed="rId4"/>
            <a:stretch>
              <a:fillRect/>
            </a:stretch>
          </p:blipFill>
          <p:spPr>
            <a:xfrm>
              <a:off x="7261463" y="5089791"/>
              <a:ext cx="1147014" cy="963172"/>
            </a:xfrm>
            <a:prstGeom prst="rect">
              <a:avLst/>
            </a:prstGeom>
          </p:spPr>
        </p:pic>
      </p:grpSp>
      <p:pic>
        <p:nvPicPr>
          <p:cNvPr id="8" name="Image 7">
            <a:extLst>
              <a:ext uri="{FF2B5EF4-FFF2-40B4-BE49-F238E27FC236}">
                <a16:creationId xmlns:a16="http://schemas.microsoft.com/office/drawing/2014/main" id="{C7494658-D3C7-4C4B-BB92-AC95255DB511}"/>
              </a:ext>
            </a:extLst>
          </p:cNvPr>
          <p:cNvPicPr>
            <a:picLocks noChangeAspect="1"/>
          </p:cNvPicPr>
          <p:nvPr/>
        </p:nvPicPr>
        <p:blipFill rotWithShape="1">
          <a:blip r:embed="rId5"/>
          <a:srcRect l="7163" r="3093"/>
          <a:stretch/>
        </p:blipFill>
        <p:spPr>
          <a:xfrm>
            <a:off x="189160" y="4847281"/>
            <a:ext cx="1302533" cy="918833"/>
          </a:xfrm>
          <a:prstGeom prst="rect">
            <a:avLst/>
          </a:prstGeom>
        </p:spPr>
      </p:pic>
      <p:sp>
        <p:nvSpPr>
          <p:cNvPr id="6" name="Titre 5"/>
          <p:cNvSpPr>
            <a:spLocks noGrp="1"/>
          </p:cNvSpPr>
          <p:nvPr>
            <p:ph type="title"/>
          </p:nvPr>
        </p:nvSpPr>
        <p:spPr>
          <a:xfrm>
            <a:off x="529144" y="3"/>
            <a:ext cx="10559411" cy="820395"/>
          </a:xfrm>
        </p:spPr>
        <p:txBody>
          <a:bodyPr/>
          <a:lstStyle/>
          <a:p>
            <a:r>
              <a:rPr lang="fr-FR" sz="2400" dirty="0"/>
              <a:t>Activités scientifiques  DIAMANT  </a:t>
            </a:r>
          </a:p>
        </p:txBody>
      </p:sp>
      <p:sp>
        <p:nvSpPr>
          <p:cNvPr id="12" name="Flèche vers le bas 4">
            <a:extLst>
              <a:ext uri="{FF2B5EF4-FFF2-40B4-BE49-F238E27FC236}">
                <a16:creationId xmlns:a16="http://schemas.microsoft.com/office/drawing/2014/main" id="{1D5F7E19-01F7-4045-A985-68E59DA96C3F}"/>
              </a:ext>
            </a:extLst>
          </p:cNvPr>
          <p:cNvSpPr/>
          <p:nvPr/>
        </p:nvSpPr>
        <p:spPr>
          <a:xfrm>
            <a:off x="9371674" y="3467465"/>
            <a:ext cx="1344682" cy="244414"/>
          </a:xfrm>
          <a:prstGeom prst="downArrow">
            <a:avLst/>
          </a:prstGeom>
          <a:solidFill>
            <a:srgbClr val="E22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 name="Groupe 13">
            <a:extLst>
              <a:ext uri="{FF2B5EF4-FFF2-40B4-BE49-F238E27FC236}">
                <a16:creationId xmlns:a16="http://schemas.microsoft.com/office/drawing/2014/main" id="{943DE41E-08B1-4D27-96F8-77280067B8C0}"/>
              </a:ext>
            </a:extLst>
          </p:cNvPr>
          <p:cNvGrpSpPr/>
          <p:nvPr/>
        </p:nvGrpSpPr>
        <p:grpSpPr>
          <a:xfrm>
            <a:off x="8040365" y="654289"/>
            <a:ext cx="3713485" cy="2791528"/>
            <a:chOff x="4045054" y="615329"/>
            <a:chExt cx="3713485" cy="3440599"/>
          </a:xfrm>
        </p:grpSpPr>
        <p:sp>
          <p:nvSpPr>
            <p:cNvPr id="15" name="Rectangle à coins arrondis 20">
              <a:extLst>
                <a:ext uri="{FF2B5EF4-FFF2-40B4-BE49-F238E27FC236}">
                  <a16:creationId xmlns:a16="http://schemas.microsoft.com/office/drawing/2014/main" id="{3E2A5573-5BA8-4009-8BAB-4747EE346595}"/>
                </a:ext>
              </a:extLst>
            </p:cNvPr>
            <p:cNvSpPr/>
            <p:nvPr/>
          </p:nvSpPr>
          <p:spPr>
            <a:xfrm>
              <a:off x="4045054" y="736344"/>
              <a:ext cx="3713485" cy="3319584"/>
            </a:xfrm>
            <a:prstGeom prst="roundRect">
              <a:avLst/>
            </a:prstGeom>
            <a:solidFill>
              <a:srgbClr val="E226C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6" name="ZoneTexte 61">
              <a:extLst>
                <a:ext uri="{FF2B5EF4-FFF2-40B4-BE49-F238E27FC236}">
                  <a16:creationId xmlns:a16="http://schemas.microsoft.com/office/drawing/2014/main" id="{AD85814A-3303-48B7-A4C3-4EFAC03599D2}"/>
                </a:ext>
              </a:extLst>
            </p:cNvPr>
            <p:cNvSpPr txBox="1"/>
            <p:nvPr/>
          </p:nvSpPr>
          <p:spPr>
            <a:xfrm>
              <a:off x="4482234" y="615329"/>
              <a:ext cx="2583015" cy="60179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nucléaire</a:t>
              </a:r>
            </a:p>
          </p:txBody>
        </p:sp>
      </p:grpSp>
      <p:pic>
        <p:nvPicPr>
          <p:cNvPr id="22" name="Image 21">
            <a:extLst>
              <a:ext uri="{FF2B5EF4-FFF2-40B4-BE49-F238E27FC236}">
                <a16:creationId xmlns:a16="http://schemas.microsoft.com/office/drawing/2014/main" id="{16DA4191-0717-4D90-B793-5E02786BC03D}"/>
              </a:ext>
            </a:extLst>
          </p:cNvPr>
          <p:cNvPicPr>
            <a:picLocks noChangeAspect="1"/>
          </p:cNvPicPr>
          <p:nvPr/>
        </p:nvPicPr>
        <p:blipFill>
          <a:blip r:embed="rId6"/>
          <a:stretch>
            <a:fillRect/>
          </a:stretch>
        </p:blipFill>
        <p:spPr>
          <a:xfrm>
            <a:off x="5623802" y="5133331"/>
            <a:ext cx="1279667" cy="875121"/>
          </a:xfrm>
          <a:prstGeom prst="rect">
            <a:avLst/>
          </a:prstGeom>
        </p:spPr>
      </p:pic>
      <p:sp>
        <p:nvSpPr>
          <p:cNvPr id="23" name="Rectangle à coins arrondis 42">
            <a:extLst>
              <a:ext uri="{FF2B5EF4-FFF2-40B4-BE49-F238E27FC236}">
                <a16:creationId xmlns:a16="http://schemas.microsoft.com/office/drawing/2014/main" id="{A9A1A59D-1AEF-4DA0-8D11-37AF372B1E8C}"/>
              </a:ext>
            </a:extLst>
          </p:cNvPr>
          <p:cNvSpPr/>
          <p:nvPr/>
        </p:nvSpPr>
        <p:spPr>
          <a:xfrm>
            <a:off x="6789383" y="4490489"/>
            <a:ext cx="2005690"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Evaluation des performances des détecteurs sous faisceaux</a:t>
            </a:r>
          </a:p>
        </p:txBody>
      </p:sp>
      <p:sp>
        <p:nvSpPr>
          <p:cNvPr id="24" name="Rectangle à coins arrondis 43">
            <a:extLst>
              <a:ext uri="{FF2B5EF4-FFF2-40B4-BE49-F238E27FC236}">
                <a16:creationId xmlns:a16="http://schemas.microsoft.com/office/drawing/2014/main" id="{1189BC8A-DE45-414B-B796-FC050B510C41}"/>
              </a:ext>
            </a:extLst>
          </p:cNvPr>
          <p:cNvSpPr/>
          <p:nvPr/>
        </p:nvSpPr>
        <p:spPr>
          <a:xfrm>
            <a:off x="2881291" y="4445503"/>
            <a:ext cx="1779806" cy="422196"/>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Métallisation diamant, assemblage de détecteurs</a:t>
            </a:r>
          </a:p>
        </p:txBody>
      </p:sp>
      <p:sp>
        <p:nvSpPr>
          <p:cNvPr id="29" name="Rectangle à coins arrondis 48">
            <a:extLst>
              <a:ext uri="{FF2B5EF4-FFF2-40B4-BE49-F238E27FC236}">
                <a16:creationId xmlns:a16="http://schemas.microsoft.com/office/drawing/2014/main" id="{AD52AD02-D957-4EED-8A50-599842A8CD2B}"/>
              </a:ext>
            </a:extLst>
          </p:cNvPr>
          <p:cNvSpPr/>
          <p:nvPr/>
        </p:nvSpPr>
        <p:spPr>
          <a:xfrm>
            <a:off x="4786024" y="4472842"/>
            <a:ext cx="1760200" cy="374439"/>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Développements en électronique</a:t>
            </a:r>
          </a:p>
        </p:txBody>
      </p:sp>
      <p:sp>
        <p:nvSpPr>
          <p:cNvPr id="30" name="Rectangle 29">
            <a:extLst>
              <a:ext uri="{FF2B5EF4-FFF2-40B4-BE49-F238E27FC236}">
                <a16:creationId xmlns:a16="http://schemas.microsoft.com/office/drawing/2014/main" id="{9626B080-96E8-4391-AF3A-1D4E5E278783}"/>
              </a:ext>
            </a:extLst>
          </p:cNvPr>
          <p:cNvSpPr/>
          <p:nvPr/>
        </p:nvSpPr>
        <p:spPr>
          <a:xfrm>
            <a:off x="6059435" y="5019841"/>
            <a:ext cx="54053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QDC </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31" name="Image 30">
            <a:extLst>
              <a:ext uri="{FF2B5EF4-FFF2-40B4-BE49-F238E27FC236}">
                <a16:creationId xmlns:a16="http://schemas.microsoft.com/office/drawing/2014/main" id="{57322831-E6A9-4370-8480-9D00041001E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l="12675" t="2603" r="9727" b="3694"/>
          <a:stretch/>
        </p:blipFill>
        <p:spPr>
          <a:xfrm>
            <a:off x="4823915" y="5742840"/>
            <a:ext cx="739722" cy="502452"/>
          </a:xfrm>
          <a:prstGeom prst="rect">
            <a:avLst/>
          </a:prstGeom>
        </p:spPr>
      </p:pic>
      <p:sp>
        <p:nvSpPr>
          <p:cNvPr id="32" name="Rectangle 31">
            <a:extLst>
              <a:ext uri="{FF2B5EF4-FFF2-40B4-BE49-F238E27FC236}">
                <a16:creationId xmlns:a16="http://schemas.microsoft.com/office/drawing/2014/main" id="{ED93D0C2-CBDB-450F-B65A-7E272F6D9C6C}"/>
              </a:ext>
            </a:extLst>
          </p:cNvPr>
          <p:cNvSpPr/>
          <p:nvPr/>
        </p:nvSpPr>
        <p:spPr>
          <a:xfrm>
            <a:off x="4654964" y="4741327"/>
            <a:ext cx="23541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Préamplificateurs  rapides et TDC</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3" name="Rectangle à coins arrondis 52">
            <a:extLst>
              <a:ext uri="{FF2B5EF4-FFF2-40B4-BE49-F238E27FC236}">
                <a16:creationId xmlns:a16="http://schemas.microsoft.com/office/drawing/2014/main" id="{5BA8394C-6E94-458C-BD3E-EADEC57A3C11}"/>
              </a:ext>
            </a:extLst>
          </p:cNvPr>
          <p:cNvSpPr/>
          <p:nvPr/>
        </p:nvSpPr>
        <p:spPr>
          <a:xfrm>
            <a:off x="148165" y="4371716"/>
            <a:ext cx="11903179" cy="24113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Image 33">
            <a:extLst>
              <a:ext uri="{FF2B5EF4-FFF2-40B4-BE49-F238E27FC236}">
                <a16:creationId xmlns:a16="http://schemas.microsoft.com/office/drawing/2014/main" id="{7EE1690A-B112-453D-A71F-DC0D056D121B}"/>
              </a:ext>
            </a:extLst>
          </p:cNvPr>
          <p:cNvPicPr>
            <a:picLocks noChangeAspect="1"/>
          </p:cNvPicPr>
          <p:nvPr/>
        </p:nvPicPr>
        <p:blipFill>
          <a:blip r:embed="rId9"/>
          <a:stretch>
            <a:fillRect/>
          </a:stretch>
        </p:blipFill>
        <p:spPr>
          <a:xfrm>
            <a:off x="7011062" y="4799086"/>
            <a:ext cx="2287722" cy="1181391"/>
          </a:xfrm>
          <a:prstGeom prst="rect">
            <a:avLst/>
          </a:prstGeom>
        </p:spPr>
      </p:pic>
      <p:sp>
        <p:nvSpPr>
          <p:cNvPr id="35" name="Rectangle à coins arrondis 54">
            <a:extLst>
              <a:ext uri="{FF2B5EF4-FFF2-40B4-BE49-F238E27FC236}">
                <a16:creationId xmlns:a16="http://schemas.microsoft.com/office/drawing/2014/main" id="{FB1474E2-C62A-4BBF-A7B2-1ED865913EB7}"/>
              </a:ext>
            </a:extLst>
          </p:cNvPr>
          <p:cNvSpPr/>
          <p:nvPr/>
        </p:nvSpPr>
        <p:spPr>
          <a:xfrm>
            <a:off x="284352" y="4443755"/>
            <a:ext cx="1164845" cy="416565"/>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Croissance diamant CVD </a:t>
            </a:r>
          </a:p>
        </p:txBody>
      </p:sp>
      <p:pic>
        <p:nvPicPr>
          <p:cNvPr id="37" name="Image 36">
            <a:extLst>
              <a:ext uri="{FF2B5EF4-FFF2-40B4-BE49-F238E27FC236}">
                <a16:creationId xmlns:a16="http://schemas.microsoft.com/office/drawing/2014/main" id="{D3DA8960-B233-446A-B4F9-3FAA3772545B}"/>
              </a:ext>
            </a:extLst>
          </p:cNvPr>
          <p:cNvPicPr>
            <a:picLocks noChangeAspect="1"/>
          </p:cNvPicPr>
          <p:nvPr/>
        </p:nvPicPr>
        <p:blipFill>
          <a:blip r:embed="rId10"/>
          <a:stretch>
            <a:fillRect/>
          </a:stretch>
        </p:blipFill>
        <p:spPr>
          <a:xfrm>
            <a:off x="4827983" y="5111843"/>
            <a:ext cx="728699" cy="562283"/>
          </a:xfrm>
          <a:prstGeom prst="rect">
            <a:avLst/>
          </a:prstGeom>
        </p:spPr>
      </p:pic>
      <p:sp>
        <p:nvSpPr>
          <p:cNvPr id="38" name="ZoneTexte 37">
            <a:extLst>
              <a:ext uri="{FF2B5EF4-FFF2-40B4-BE49-F238E27FC236}">
                <a16:creationId xmlns:a16="http://schemas.microsoft.com/office/drawing/2014/main" id="{2241D7F0-4CDC-458E-94D8-04744027EF19}"/>
              </a:ext>
            </a:extLst>
          </p:cNvPr>
          <p:cNvSpPr txBox="1"/>
          <p:nvPr/>
        </p:nvSpPr>
        <p:spPr>
          <a:xfrm>
            <a:off x="1406515" y="5826733"/>
            <a:ext cx="15970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0" i="0" u="none" strike="noStrike" kern="1200" cap="none" spc="0" normalizeH="0" baseline="0" noProof="0" dirty="0">
                <a:ln>
                  <a:noFill/>
                </a:ln>
                <a:solidFill>
                  <a:srgbClr val="7030A0"/>
                </a:solidFill>
                <a:effectLst/>
                <a:uLnTx/>
                <a:uFillTx/>
                <a:latin typeface="Calibri"/>
                <a:ea typeface="+mn-ea"/>
                <a:cs typeface="+mn-cs"/>
              </a:rPr>
              <a:t>Institut Néel</a:t>
            </a:r>
          </a:p>
        </p:txBody>
      </p:sp>
      <p:sp>
        <p:nvSpPr>
          <p:cNvPr id="41" name="ZoneTexte 40">
            <a:extLst>
              <a:ext uri="{FF2B5EF4-FFF2-40B4-BE49-F238E27FC236}">
                <a16:creationId xmlns:a16="http://schemas.microsoft.com/office/drawing/2014/main" id="{CDDD70A3-791D-4080-817E-CB2D4C2B2BD3}"/>
              </a:ext>
            </a:extLst>
          </p:cNvPr>
          <p:cNvSpPr txBox="1"/>
          <p:nvPr/>
        </p:nvSpPr>
        <p:spPr>
          <a:xfrm>
            <a:off x="267176" y="3679736"/>
            <a:ext cx="12235656"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75112"/>
                </a:solidFill>
                <a:effectLst/>
                <a:uLnTx/>
                <a:uFillTx/>
                <a:latin typeface="Calibri"/>
                <a:ea typeface="+mn-ea"/>
                <a:cs typeface="+mn-cs"/>
              </a:rPr>
              <a:t>Développement de détecteurs diamants innovants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 b="1" i="0" u="none" strike="noStrike" kern="1200" cap="none" spc="0" normalizeH="0" baseline="0" noProof="0" dirty="0">
              <a:ln>
                <a:noFill/>
              </a:ln>
              <a:solidFill>
                <a:srgbClr val="E7511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Croissance diamant +  implantation d’ions + développements en électronique  (fast </a:t>
            </a:r>
            <a:r>
              <a:rPr kumimoji="0" lang="fr-FR" sz="1200" b="1" i="0" u="none" strike="noStrike" kern="1200" cap="none" spc="0" normalizeH="0" baseline="0" noProof="0" dirty="0" err="1">
                <a:ln>
                  <a:noFill/>
                </a:ln>
                <a:solidFill>
                  <a:srgbClr val="E75112"/>
                </a:solidFill>
                <a:effectLst/>
                <a:uLnTx/>
                <a:uFillTx/>
                <a:latin typeface="Calibri"/>
                <a:ea typeface="+mn-ea"/>
                <a:cs typeface="+mn-cs"/>
              </a:rPr>
              <a:t>preamplifier</a:t>
            </a:r>
            <a:r>
              <a:rPr kumimoji="0" lang="fr-FR" sz="1200" b="1" i="0" u="none" strike="noStrike" kern="1200" cap="none" spc="0" normalizeH="0" baseline="0" noProof="0" dirty="0">
                <a:ln>
                  <a:noFill/>
                </a:ln>
                <a:solidFill>
                  <a:srgbClr val="E75112"/>
                </a:solidFill>
                <a:effectLst/>
                <a:uLnTx/>
                <a:uFillTx/>
                <a:latin typeface="Calibri"/>
                <a:ea typeface="+mn-ea"/>
                <a:cs typeface="+mn-cs"/>
              </a:rPr>
              <a:t>, QDC, TDC, ASIC et discrète) + assemblage détecteurs  + accès aux facilités d’irradiation</a:t>
            </a:r>
          </a:p>
        </p:txBody>
      </p:sp>
      <p:sp>
        <p:nvSpPr>
          <p:cNvPr id="42" name="Rectangle à coins arrondis 69">
            <a:extLst>
              <a:ext uri="{FF2B5EF4-FFF2-40B4-BE49-F238E27FC236}">
                <a16:creationId xmlns:a16="http://schemas.microsoft.com/office/drawing/2014/main" id="{12734FB5-087C-4018-8D4F-008D93A8996F}"/>
              </a:ext>
            </a:extLst>
          </p:cNvPr>
          <p:cNvSpPr/>
          <p:nvPr/>
        </p:nvSpPr>
        <p:spPr>
          <a:xfrm>
            <a:off x="249924" y="3708107"/>
            <a:ext cx="11818089" cy="55819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ZoneTexte 42">
            <a:extLst>
              <a:ext uri="{FF2B5EF4-FFF2-40B4-BE49-F238E27FC236}">
                <a16:creationId xmlns:a16="http://schemas.microsoft.com/office/drawing/2014/main" id="{4E5526D8-B267-454D-985A-48F56CCD6A97}"/>
              </a:ext>
            </a:extLst>
          </p:cNvPr>
          <p:cNvSpPr txBox="1"/>
          <p:nvPr/>
        </p:nvSpPr>
        <p:spPr>
          <a:xfrm>
            <a:off x="4761921" y="6177118"/>
            <a:ext cx="2480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70C0"/>
                </a:solidFill>
                <a:effectLst/>
                <a:uLnTx/>
                <a:uFillTx/>
                <a:latin typeface="Calibri"/>
                <a:ea typeface="+mn-ea"/>
                <a:cs typeface="+mn-cs"/>
              </a:rPr>
              <a:t>Electronique FE discrète &amp; ASIC (CMOS 65 +130 nm) + système ACQ</a:t>
            </a:r>
          </a:p>
        </p:txBody>
      </p:sp>
      <p:pic>
        <p:nvPicPr>
          <p:cNvPr id="44" name="Image 43">
            <a:extLst>
              <a:ext uri="{FF2B5EF4-FFF2-40B4-BE49-F238E27FC236}">
                <a16:creationId xmlns:a16="http://schemas.microsoft.com/office/drawing/2014/main" id="{D3854DB7-11B0-4AE7-A91D-9AFAEC4CB40D}"/>
              </a:ext>
            </a:extLst>
          </p:cNvPr>
          <p:cNvPicPr>
            <a:picLocks noChangeAspect="1"/>
          </p:cNvPicPr>
          <p:nvPr/>
        </p:nvPicPr>
        <p:blipFill rotWithShape="1">
          <a:blip r:embed="rId11"/>
          <a:srcRect l="491" t="11963" r="87322" b="22514"/>
          <a:stretch/>
        </p:blipFill>
        <p:spPr>
          <a:xfrm>
            <a:off x="3861377" y="5635358"/>
            <a:ext cx="813607" cy="765589"/>
          </a:xfrm>
          <a:prstGeom prst="rect">
            <a:avLst/>
          </a:prstGeom>
        </p:spPr>
      </p:pic>
      <p:sp>
        <p:nvSpPr>
          <p:cNvPr id="46" name="ZoneTexte 45">
            <a:extLst>
              <a:ext uri="{FF2B5EF4-FFF2-40B4-BE49-F238E27FC236}">
                <a16:creationId xmlns:a16="http://schemas.microsoft.com/office/drawing/2014/main" id="{D78DD3ED-31A1-4B55-9BC5-0489852E1922}"/>
              </a:ext>
            </a:extLst>
          </p:cNvPr>
          <p:cNvSpPr txBox="1"/>
          <p:nvPr/>
        </p:nvSpPr>
        <p:spPr>
          <a:xfrm>
            <a:off x="2747316" y="5472282"/>
            <a:ext cx="112082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Métallisation pleine</a:t>
            </a:r>
          </a:p>
        </p:txBody>
      </p:sp>
      <p:sp>
        <p:nvSpPr>
          <p:cNvPr id="47" name="ZoneTexte 46">
            <a:extLst>
              <a:ext uri="{FF2B5EF4-FFF2-40B4-BE49-F238E27FC236}">
                <a16:creationId xmlns:a16="http://schemas.microsoft.com/office/drawing/2014/main" id="{2269C830-3E3B-4E17-A896-7E4CE71D0AEE}"/>
              </a:ext>
            </a:extLst>
          </p:cNvPr>
          <p:cNvSpPr txBox="1"/>
          <p:nvPr/>
        </p:nvSpPr>
        <p:spPr>
          <a:xfrm>
            <a:off x="2774691" y="5579434"/>
            <a:ext cx="78739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ou par pistes</a:t>
            </a:r>
          </a:p>
        </p:txBody>
      </p:sp>
      <p:sp>
        <p:nvSpPr>
          <p:cNvPr id="49" name="Rectangle 48">
            <a:extLst>
              <a:ext uri="{FF2B5EF4-FFF2-40B4-BE49-F238E27FC236}">
                <a16:creationId xmlns:a16="http://schemas.microsoft.com/office/drawing/2014/main" id="{5D6C54D3-DC6C-4733-8FE6-4D8A6C353479}"/>
              </a:ext>
            </a:extLst>
          </p:cNvPr>
          <p:cNvSpPr/>
          <p:nvPr/>
        </p:nvSpPr>
        <p:spPr>
          <a:xfrm>
            <a:off x="312977" y="5666656"/>
            <a:ext cx="1111202"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NIMS –AIST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Institut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LSPM-</a:t>
            </a:r>
            <a:r>
              <a:rPr kumimoji="0" lang="fr-FR" sz="1100" b="0" i="0" u="none" strike="noStrike" kern="1200" cap="none" spc="0" normalizeH="0" baseline="0" noProof="0" dirty="0" err="1">
                <a:ln>
                  <a:noFill/>
                </a:ln>
                <a:solidFill>
                  <a:srgbClr val="7030A0"/>
                </a:solidFill>
                <a:effectLst/>
                <a:uLnTx/>
                <a:uFillTx/>
                <a:latin typeface="Calibri"/>
                <a:ea typeface="+mn-ea"/>
                <a:cs typeface="+mn-cs"/>
              </a:rPr>
              <a:t>DiamFab</a:t>
            </a:r>
            <a:r>
              <a:rPr kumimoji="0" lang="fr-FR" sz="1100" b="0" i="0" u="none" strike="noStrike" kern="1200" cap="none" spc="0" normalizeH="0" baseline="0" noProof="0" dirty="0">
                <a:ln>
                  <a:noFill/>
                </a:ln>
                <a:solidFill>
                  <a:srgbClr val="7030A0"/>
                </a:solidFill>
                <a:effectLst/>
                <a:uLnTx/>
                <a:uFillTx/>
                <a:latin typeface="Calibri"/>
                <a:ea typeface="+mn-ea"/>
                <a:cs typeface="+mn-cs"/>
              </a:rPr>
              <a:t>  </a:t>
            </a:r>
          </a:p>
        </p:txBody>
      </p:sp>
      <p:sp>
        <p:nvSpPr>
          <p:cNvPr id="57" name="ZoneTexte 53">
            <a:extLst>
              <a:ext uri="{FF2B5EF4-FFF2-40B4-BE49-F238E27FC236}">
                <a16:creationId xmlns:a16="http://schemas.microsoft.com/office/drawing/2014/main" id="{276C2A2D-5478-401D-BFAC-2E4AE71BD167}"/>
              </a:ext>
            </a:extLst>
          </p:cNvPr>
          <p:cNvSpPr txBox="1"/>
          <p:nvPr/>
        </p:nvSpPr>
        <p:spPr>
          <a:xfrm>
            <a:off x="7950824" y="1070990"/>
            <a:ext cx="4041638" cy="233910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Particules alpha, neutron, particules à faible parcours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LOHENGRIN</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FIPPS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Trigger véto</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Delta E – E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srgbClr val="004973"/>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03B06529-0970-4CDB-B6ED-6AF4F2DCBA91}"/>
              </a:ext>
            </a:extLst>
          </p:cNvPr>
          <p:cNvSpPr txBox="1"/>
          <p:nvPr/>
        </p:nvSpPr>
        <p:spPr>
          <a:xfrm>
            <a:off x="305456" y="6117532"/>
            <a:ext cx="1454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LPSC croissance </a:t>
            </a:r>
            <a:r>
              <a:rPr kumimoji="0" lang="fr-FR" sz="1100" b="1" i="0" u="none" strike="noStrike" kern="1200" cap="none" spc="0" normalizeH="0" baseline="0" noProof="0" dirty="0" err="1">
                <a:ln>
                  <a:noFill/>
                </a:ln>
                <a:solidFill>
                  <a:srgbClr val="E75112"/>
                </a:solidFill>
                <a:effectLst/>
                <a:uLnTx/>
                <a:uFillTx/>
                <a:latin typeface="Calibri"/>
                <a:ea typeface="+mn-ea"/>
                <a:cs typeface="+mn-cs"/>
              </a:rPr>
              <a:t>pCVD</a:t>
            </a:r>
            <a:endParaRPr kumimoji="0" lang="fr-FR" sz="1100" b="1" i="0" u="none" strike="noStrike" kern="1200" cap="none" spc="0" normalizeH="0" baseline="0" noProof="0" dirty="0">
              <a:ln>
                <a:noFill/>
              </a:ln>
              <a:solidFill>
                <a:srgbClr val="E75112"/>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73FF9D8A-DCE9-44D9-963C-757BF1644E68}"/>
              </a:ext>
            </a:extLst>
          </p:cNvPr>
          <p:cNvSpPr txBox="1"/>
          <p:nvPr/>
        </p:nvSpPr>
        <p:spPr>
          <a:xfrm>
            <a:off x="5713361" y="5995707"/>
            <a:ext cx="5309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62" name="Image 61">
            <a:extLst>
              <a:ext uri="{FF2B5EF4-FFF2-40B4-BE49-F238E27FC236}">
                <a16:creationId xmlns:a16="http://schemas.microsoft.com/office/drawing/2014/main" id="{558DFF78-9902-4B56-AF95-B2BDFA9CC6A0}"/>
              </a:ext>
            </a:extLst>
          </p:cNvPr>
          <p:cNvPicPr>
            <a:picLocks noChangeAspect="1"/>
          </p:cNvPicPr>
          <p:nvPr/>
        </p:nvPicPr>
        <p:blipFill rotWithShape="1">
          <a:blip r:embed="rId12"/>
          <a:srcRect l="8900" t="11661"/>
          <a:stretch/>
        </p:blipFill>
        <p:spPr>
          <a:xfrm>
            <a:off x="1581054" y="5409505"/>
            <a:ext cx="811477" cy="471519"/>
          </a:xfrm>
          <a:prstGeom prst="rect">
            <a:avLst/>
          </a:prstGeom>
        </p:spPr>
      </p:pic>
      <p:pic>
        <p:nvPicPr>
          <p:cNvPr id="63" name="Image 62">
            <a:extLst>
              <a:ext uri="{FF2B5EF4-FFF2-40B4-BE49-F238E27FC236}">
                <a16:creationId xmlns:a16="http://schemas.microsoft.com/office/drawing/2014/main" id="{8D2451FD-290E-4CDE-9700-ECB03A9199DE}"/>
              </a:ext>
            </a:extLst>
          </p:cNvPr>
          <p:cNvPicPr>
            <a:picLocks noChangeAspect="1"/>
          </p:cNvPicPr>
          <p:nvPr/>
        </p:nvPicPr>
        <p:blipFill rotWithShape="1">
          <a:blip r:embed="rId13"/>
          <a:srcRect r="48998" b="51090"/>
          <a:stretch/>
        </p:blipFill>
        <p:spPr>
          <a:xfrm>
            <a:off x="1658435" y="4867910"/>
            <a:ext cx="506830" cy="406794"/>
          </a:xfrm>
          <a:prstGeom prst="rect">
            <a:avLst/>
          </a:prstGeom>
        </p:spPr>
      </p:pic>
      <p:sp>
        <p:nvSpPr>
          <p:cNvPr id="64" name="ZoneTexte 63">
            <a:extLst>
              <a:ext uri="{FF2B5EF4-FFF2-40B4-BE49-F238E27FC236}">
                <a16:creationId xmlns:a16="http://schemas.microsoft.com/office/drawing/2014/main" id="{2DD9721E-F4C4-4D9D-8141-6E5078E766BB}"/>
              </a:ext>
            </a:extLst>
          </p:cNvPr>
          <p:cNvSpPr txBox="1"/>
          <p:nvPr/>
        </p:nvSpPr>
        <p:spPr>
          <a:xfrm>
            <a:off x="1481948" y="5221706"/>
            <a:ext cx="1404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XBIC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XBIC </a:t>
            </a:r>
            <a:r>
              <a:rPr kumimoji="0" lang="fr-FR" sz="800" b="0" i="0" u="none" strike="noStrike" kern="1200" cap="none" spc="0" normalizeH="0" baseline="0" noProof="0" dirty="0">
                <a:ln>
                  <a:noFill/>
                </a:ln>
                <a:solidFill>
                  <a:srgbClr val="7030A0"/>
                </a:solidFill>
                <a:effectLst/>
                <a:uLnTx/>
                <a:uFillTx/>
                <a:latin typeface="Calibri"/>
                <a:ea typeface="+mn-ea"/>
                <a:cs typeface="+mn-cs"/>
              </a:rPr>
              <a:t>ESRF BM05 </a:t>
            </a:r>
          </a:p>
        </p:txBody>
      </p:sp>
      <p:sp>
        <p:nvSpPr>
          <p:cNvPr id="65" name="Rectangle à coins arrondis 42">
            <a:extLst>
              <a:ext uri="{FF2B5EF4-FFF2-40B4-BE49-F238E27FC236}">
                <a16:creationId xmlns:a16="http://schemas.microsoft.com/office/drawing/2014/main" id="{13B56E7E-ADE7-47A8-8AEB-1C3AEDAF5B33}"/>
              </a:ext>
            </a:extLst>
          </p:cNvPr>
          <p:cNvSpPr/>
          <p:nvPr/>
        </p:nvSpPr>
        <p:spPr>
          <a:xfrm>
            <a:off x="8894262"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Simulation</a:t>
            </a:r>
          </a:p>
        </p:txBody>
      </p:sp>
      <p:sp>
        <p:nvSpPr>
          <p:cNvPr id="66" name="Rectangle à coins arrondis 42">
            <a:extLst>
              <a:ext uri="{FF2B5EF4-FFF2-40B4-BE49-F238E27FC236}">
                <a16:creationId xmlns:a16="http://schemas.microsoft.com/office/drawing/2014/main" id="{A11FAE81-BD3C-4317-A955-763A086DF6A1}"/>
              </a:ext>
            </a:extLst>
          </p:cNvPr>
          <p:cNvSpPr/>
          <p:nvPr/>
        </p:nvSpPr>
        <p:spPr>
          <a:xfrm>
            <a:off x="10408720"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Valorisation</a:t>
            </a:r>
          </a:p>
        </p:txBody>
      </p:sp>
      <p:pic>
        <p:nvPicPr>
          <p:cNvPr id="67" name="Image 66">
            <a:extLst>
              <a:ext uri="{FF2B5EF4-FFF2-40B4-BE49-F238E27FC236}">
                <a16:creationId xmlns:a16="http://schemas.microsoft.com/office/drawing/2014/main" id="{C07B355C-3F54-4D20-8DA2-D7CAE5A29E3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10946" y="4882584"/>
            <a:ext cx="1174621" cy="880967"/>
          </a:xfrm>
          <a:prstGeom prst="rect">
            <a:avLst/>
          </a:prstGeom>
        </p:spPr>
      </p:pic>
      <p:sp>
        <p:nvSpPr>
          <p:cNvPr id="68" name="ZoneTexte 67">
            <a:extLst>
              <a:ext uri="{FF2B5EF4-FFF2-40B4-BE49-F238E27FC236}">
                <a16:creationId xmlns:a16="http://schemas.microsoft.com/office/drawing/2014/main" id="{91E11201-E234-41F4-BB66-38306710A8F7}"/>
              </a:ext>
            </a:extLst>
          </p:cNvPr>
          <p:cNvSpPr txBox="1"/>
          <p:nvPr/>
        </p:nvSpPr>
        <p:spPr>
          <a:xfrm>
            <a:off x="10705905" y="5715983"/>
            <a:ext cx="104682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IDSYNCHRO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DIAMMONI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a:t>
            </a:r>
          </a:p>
        </p:txBody>
      </p:sp>
      <p:pic>
        <p:nvPicPr>
          <p:cNvPr id="70" name="Image 69">
            <a:extLst>
              <a:ext uri="{FF2B5EF4-FFF2-40B4-BE49-F238E27FC236}">
                <a16:creationId xmlns:a16="http://schemas.microsoft.com/office/drawing/2014/main" id="{3C54D1AE-92D8-4E78-8AD2-DB1CFBD08B4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50916" y="4926588"/>
            <a:ext cx="1503165" cy="1127374"/>
          </a:xfrm>
          <a:prstGeom prst="rect">
            <a:avLst/>
          </a:prstGeom>
        </p:spPr>
      </p:pic>
      <p:sp>
        <p:nvSpPr>
          <p:cNvPr id="71" name="Rectangle à coins arrondis 54">
            <a:extLst>
              <a:ext uri="{FF2B5EF4-FFF2-40B4-BE49-F238E27FC236}">
                <a16:creationId xmlns:a16="http://schemas.microsoft.com/office/drawing/2014/main" id="{9226CBF9-E25D-40BC-A978-A05CF3DE853B}"/>
              </a:ext>
            </a:extLst>
          </p:cNvPr>
          <p:cNvSpPr/>
          <p:nvPr/>
        </p:nvSpPr>
        <p:spPr>
          <a:xfrm>
            <a:off x="1568057" y="4440924"/>
            <a:ext cx="1198053" cy="416565"/>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Caractérisation</a:t>
            </a:r>
          </a:p>
        </p:txBody>
      </p:sp>
      <p:sp>
        <p:nvSpPr>
          <p:cNvPr id="2" name="ZoneTexte 1">
            <a:extLst>
              <a:ext uri="{FF2B5EF4-FFF2-40B4-BE49-F238E27FC236}">
                <a16:creationId xmlns:a16="http://schemas.microsoft.com/office/drawing/2014/main" id="{C3C2F68E-76C5-4E93-902F-67A6B7315892}"/>
              </a:ext>
            </a:extLst>
          </p:cNvPr>
          <p:cNvSpPr txBox="1"/>
          <p:nvPr/>
        </p:nvSpPr>
        <p:spPr>
          <a:xfrm>
            <a:off x="2053858" y="4943997"/>
            <a:ext cx="4860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72" name="Image 71">
            <a:extLst>
              <a:ext uri="{FF2B5EF4-FFF2-40B4-BE49-F238E27FC236}">
                <a16:creationId xmlns:a16="http://schemas.microsoft.com/office/drawing/2014/main" id="{11F0F340-9025-4D19-B9AD-E1419BCB427D}"/>
              </a:ext>
            </a:extLst>
          </p:cNvPr>
          <p:cNvPicPr>
            <a:picLocks noChangeAspect="1"/>
          </p:cNvPicPr>
          <p:nvPr/>
        </p:nvPicPr>
        <p:blipFill>
          <a:blip r:embed="rId16"/>
          <a:stretch>
            <a:fillRect/>
          </a:stretch>
        </p:blipFill>
        <p:spPr>
          <a:xfrm>
            <a:off x="1651269" y="6044305"/>
            <a:ext cx="554316" cy="518357"/>
          </a:xfrm>
          <a:prstGeom prst="rect">
            <a:avLst/>
          </a:prstGeom>
        </p:spPr>
      </p:pic>
      <p:pic>
        <p:nvPicPr>
          <p:cNvPr id="73" name="Image 72">
            <a:extLst>
              <a:ext uri="{FF2B5EF4-FFF2-40B4-BE49-F238E27FC236}">
                <a16:creationId xmlns:a16="http://schemas.microsoft.com/office/drawing/2014/main" id="{B8EA3CB4-B89D-48DC-BF97-24F4693A776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06205" y="6508963"/>
            <a:ext cx="236050" cy="129556"/>
          </a:xfrm>
          <a:prstGeom prst="rect">
            <a:avLst/>
          </a:prstGeom>
        </p:spPr>
      </p:pic>
      <p:sp>
        <p:nvSpPr>
          <p:cNvPr id="36" name="Rectangle 35">
            <a:extLst>
              <a:ext uri="{FF2B5EF4-FFF2-40B4-BE49-F238E27FC236}">
                <a16:creationId xmlns:a16="http://schemas.microsoft.com/office/drawing/2014/main" id="{CCEC46F2-0322-4DF0-8BCA-F4C89A250CD8}"/>
              </a:ext>
            </a:extLst>
          </p:cNvPr>
          <p:cNvSpPr/>
          <p:nvPr/>
        </p:nvSpPr>
        <p:spPr>
          <a:xfrm>
            <a:off x="2192546" y="6077500"/>
            <a:ext cx="645996" cy="33855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E75112"/>
                </a:solidFill>
                <a:effectLst/>
                <a:uLnTx/>
                <a:uFillTx/>
                <a:latin typeface="Calibri"/>
                <a:ea typeface="+mn-ea"/>
                <a:cs typeface="+mn-cs"/>
              </a:rPr>
              <a:t>LP2I Bordeaux </a:t>
            </a:r>
          </a:p>
        </p:txBody>
      </p:sp>
      <p:sp>
        <p:nvSpPr>
          <p:cNvPr id="74" name="ZoneTexte 73">
            <a:extLst>
              <a:ext uri="{FF2B5EF4-FFF2-40B4-BE49-F238E27FC236}">
                <a16:creationId xmlns:a16="http://schemas.microsoft.com/office/drawing/2014/main" id="{C589DD36-64FD-4100-850E-48BC80E44251}"/>
              </a:ext>
            </a:extLst>
          </p:cNvPr>
          <p:cNvSpPr txBox="1"/>
          <p:nvPr/>
        </p:nvSpPr>
        <p:spPr>
          <a:xfrm>
            <a:off x="1713035" y="6547293"/>
            <a:ext cx="4033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IBIC</a:t>
            </a:r>
            <a:r>
              <a:rPr kumimoji="0" lang="fr-FR" sz="800" b="0" i="0" u="none" strike="noStrike" kern="1200" cap="none" spc="0" normalizeH="0" baseline="0" noProof="0" dirty="0">
                <a:ln>
                  <a:noFill/>
                </a:ln>
                <a:solidFill>
                  <a:srgbClr val="00294B"/>
                </a:solidFill>
                <a:effectLst/>
                <a:uLnTx/>
                <a:uFillTx/>
                <a:latin typeface="Calibri"/>
                <a:ea typeface="+mn-ea"/>
                <a:cs typeface="+mn-cs"/>
              </a:rPr>
              <a:t> </a:t>
            </a:r>
            <a:endParaRPr kumimoji="0" lang="fr-FR" sz="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7" name="Espace réservé du numéro de diapositive 6">
            <a:extLst>
              <a:ext uri="{FF2B5EF4-FFF2-40B4-BE49-F238E27FC236}">
                <a16:creationId xmlns:a16="http://schemas.microsoft.com/office/drawing/2014/main" id="{7312A67D-2D5E-4F8F-92E7-C1C265858D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1D906-68FB-4FCF-A226-CB4AF2FE6205}" type="slidenum">
              <a:rPr kumimoji="0" lang="fr-FR" sz="12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
        <p:nvSpPr>
          <p:cNvPr id="76" name="ZoneTexte 75">
            <a:extLst>
              <a:ext uri="{FF2B5EF4-FFF2-40B4-BE49-F238E27FC236}">
                <a16:creationId xmlns:a16="http://schemas.microsoft.com/office/drawing/2014/main" id="{C698F7CA-2F60-42E1-A6EC-9D4ABE793264}"/>
              </a:ext>
            </a:extLst>
          </p:cNvPr>
          <p:cNvSpPr txBox="1"/>
          <p:nvPr/>
        </p:nvSpPr>
        <p:spPr>
          <a:xfrm>
            <a:off x="7010027" y="5661135"/>
            <a:ext cx="176073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AIFIRA (LP2I Bordeaux)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srgbClr val="E75112"/>
                </a:solidFill>
                <a:effectLst/>
                <a:uLnTx/>
                <a:uFillTx/>
                <a:latin typeface="Calibri"/>
                <a:ea typeface="+mn-ea"/>
                <a:cs typeface="+mn-cs"/>
              </a:rPr>
              <a:t>IJClab</a:t>
            </a:r>
            <a:r>
              <a:rPr kumimoji="0" lang="fr-FR" sz="1200" b="1" i="0" u="none" strike="noStrike" kern="1200" cap="none" spc="0" normalizeH="0" baseline="0" noProof="0" dirty="0">
                <a:ln>
                  <a:noFill/>
                </a:ln>
                <a:solidFill>
                  <a:srgbClr val="E75112"/>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MIRCOM – IRSN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ESRF-ID17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CAL + CNAO + ACHADE </a:t>
            </a:r>
          </a:p>
        </p:txBody>
      </p:sp>
      <p:sp>
        <p:nvSpPr>
          <p:cNvPr id="77" name="Rectangle 76">
            <a:extLst>
              <a:ext uri="{FF2B5EF4-FFF2-40B4-BE49-F238E27FC236}">
                <a16:creationId xmlns:a16="http://schemas.microsoft.com/office/drawing/2014/main" id="{ADFE7196-F603-45EB-9B8E-CC4A33DBA5BF}"/>
              </a:ext>
            </a:extLst>
          </p:cNvPr>
          <p:cNvSpPr/>
          <p:nvPr/>
        </p:nvSpPr>
        <p:spPr>
          <a:xfrm>
            <a:off x="2736341" y="5658774"/>
            <a:ext cx="151015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LP2I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GIP ARRONAX </a:t>
            </a:r>
            <a:r>
              <a:rPr kumimoji="0" lang="fr-FR" sz="1200" b="0" i="0" u="none" strike="noStrike" kern="1200" cap="none" spc="0" normalizeH="0" baseline="0" noProof="0" dirty="0">
                <a:ln>
                  <a:noFill/>
                </a:ln>
                <a:solidFill>
                  <a:srgbClr val="000000">
                    <a:lumMod val="75000"/>
                  </a:srgbClr>
                </a:solidFill>
                <a:effectLst/>
                <a:uLnTx/>
                <a:uFillTx/>
                <a:latin typeface="Calibri"/>
                <a:ea typeface="+mn-ea"/>
                <a:cs typeface="+mn-cs"/>
              </a:rPr>
              <a:t> </a:t>
            </a:r>
            <a:r>
              <a:rPr kumimoji="0" lang="fr-FR" sz="1200" b="0" i="0" u="none" strike="noStrike" kern="1200" cap="none" spc="0" normalizeH="0" baseline="0" noProof="0" dirty="0">
                <a:ln>
                  <a:noFill/>
                </a:ln>
                <a:solidFill>
                  <a:srgbClr val="7030A0"/>
                </a:solidFill>
                <a:effectLst/>
                <a:uLnTx/>
                <a:uFillTx/>
                <a:latin typeface="Calibri"/>
                <a:ea typeface="+mn-ea"/>
                <a:cs typeface="+mn-cs"/>
              </a:rPr>
              <a:t>NANOFAB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KEK</a:t>
            </a:r>
          </a:p>
        </p:txBody>
      </p:sp>
      <p:sp>
        <p:nvSpPr>
          <p:cNvPr id="78" name="ZoneTexte 77">
            <a:extLst>
              <a:ext uri="{FF2B5EF4-FFF2-40B4-BE49-F238E27FC236}">
                <a16:creationId xmlns:a16="http://schemas.microsoft.com/office/drawing/2014/main" id="{95AB4AE8-20C2-48F9-88E1-7369A7EE803B}"/>
              </a:ext>
            </a:extLst>
          </p:cNvPr>
          <p:cNvSpPr txBox="1"/>
          <p:nvPr/>
        </p:nvSpPr>
        <p:spPr>
          <a:xfrm>
            <a:off x="9036593" y="6064415"/>
            <a:ext cx="188628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LPSC LP2I B SUBATECH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GIP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7030A0"/>
                </a:solidFill>
                <a:effectLst/>
                <a:uLnTx/>
                <a:uFillTx/>
                <a:latin typeface="Calibri"/>
                <a:ea typeface="+mn-ea"/>
                <a:cs typeface="+mn-cs"/>
              </a:rPr>
              <a:t>Lien avec RD42 CERN</a:t>
            </a:r>
          </a:p>
        </p:txBody>
      </p:sp>
    </p:spTree>
    <p:extLst>
      <p:ext uri="{BB962C8B-B14F-4D97-AF65-F5344CB8AC3E}">
        <p14:creationId xmlns:p14="http://schemas.microsoft.com/office/powerpoint/2010/main" val="3217031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AC5397D5-4B6B-4B20-BE21-0AA52F437731}"/>
              </a:ext>
            </a:extLst>
          </p:cNvPr>
          <p:cNvPicPr>
            <a:picLocks noChangeAspect="1"/>
          </p:cNvPicPr>
          <p:nvPr/>
        </p:nvPicPr>
        <p:blipFill>
          <a:blip r:embed="rId2"/>
          <a:stretch>
            <a:fillRect/>
          </a:stretch>
        </p:blipFill>
        <p:spPr>
          <a:xfrm>
            <a:off x="-43174" y="4143327"/>
            <a:ext cx="3181034" cy="2770681"/>
          </a:xfrm>
          <a:prstGeom prst="rect">
            <a:avLst/>
          </a:prstGeom>
        </p:spPr>
      </p:pic>
      <p:sp>
        <p:nvSpPr>
          <p:cNvPr id="65" name="Rectangle 64">
            <a:extLst>
              <a:ext uri="{FF2B5EF4-FFF2-40B4-BE49-F238E27FC236}">
                <a16:creationId xmlns:a16="http://schemas.microsoft.com/office/drawing/2014/main" id="{D41C4C1C-B2E1-40BF-860C-C976211A16E2}"/>
              </a:ext>
            </a:extLst>
          </p:cNvPr>
          <p:cNvSpPr/>
          <p:nvPr/>
        </p:nvSpPr>
        <p:spPr>
          <a:xfrm>
            <a:off x="0" y="0"/>
            <a:ext cx="12192000" cy="539931"/>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Calibri" panose="020F0502020204030204"/>
                <a:ea typeface="+mn-ea"/>
                <a:cs typeface="+mn-cs"/>
              </a:rPr>
              <a:t>DIAMANT – Détection de particules à faible parcours</a:t>
            </a:r>
          </a:p>
        </p:txBody>
      </p:sp>
      <p:pic>
        <p:nvPicPr>
          <p:cNvPr id="66" name="Image 65">
            <a:extLst>
              <a:ext uri="{FF2B5EF4-FFF2-40B4-BE49-F238E27FC236}">
                <a16:creationId xmlns:a16="http://schemas.microsoft.com/office/drawing/2014/main" id="{6C2D7C72-FB88-48ED-8B82-3A944A6064D0}"/>
              </a:ext>
            </a:extLst>
          </p:cNvPr>
          <p:cNvPicPr>
            <a:picLocks noChangeAspect="1"/>
          </p:cNvPicPr>
          <p:nvPr/>
        </p:nvPicPr>
        <p:blipFill>
          <a:blip r:embed="rId3"/>
          <a:stretch>
            <a:fillRect/>
          </a:stretch>
        </p:blipFill>
        <p:spPr>
          <a:xfrm>
            <a:off x="57150" y="1064544"/>
            <a:ext cx="5461015" cy="3010667"/>
          </a:xfrm>
          <a:prstGeom prst="rect">
            <a:avLst/>
          </a:prstGeom>
        </p:spPr>
      </p:pic>
      <p:sp>
        <p:nvSpPr>
          <p:cNvPr id="67" name="ZoneTexte 66">
            <a:extLst>
              <a:ext uri="{FF2B5EF4-FFF2-40B4-BE49-F238E27FC236}">
                <a16:creationId xmlns:a16="http://schemas.microsoft.com/office/drawing/2014/main" id="{9B5E4396-71E4-474D-89F2-1F5CB209764B}"/>
              </a:ext>
            </a:extLst>
          </p:cNvPr>
          <p:cNvSpPr txBox="1"/>
          <p:nvPr/>
        </p:nvSpPr>
        <p:spPr>
          <a:xfrm>
            <a:off x="1123950" y="606606"/>
            <a:ext cx="80109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Thèse A. Portier soutenue le 27/03/23 Collaboration LPSC Néel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Tsukuba</a:t>
            </a:r>
            <a:endPar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3" name="Espace réservé du contenu 5">
            <a:extLst>
              <a:ext uri="{FF2B5EF4-FFF2-40B4-BE49-F238E27FC236}">
                <a16:creationId xmlns:a16="http://schemas.microsoft.com/office/drawing/2014/main" id="{9205A273-9498-46BC-9EFF-40BA9F9EB789}"/>
              </a:ext>
            </a:extLst>
          </p:cNvPr>
          <p:cNvPicPr>
            <a:picLocks noChangeAspect="1"/>
          </p:cNvPicPr>
          <p:nvPr/>
        </p:nvPicPr>
        <p:blipFill>
          <a:blip r:embed="rId4"/>
          <a:stretch>
            <a:fillRect/>
          </a:stretch>
        </p:blipFill>
        <p:spPr>
          <a:xfrm>
            <a:off x="5541374" y="1751750"/>
            <a:ext cx="6493239" cy="3954106"/>
          </a:xfrm>
          <a:prstGeom prst="rect">
            <a:avLst/>
          </a:prstGeom>
        </p:spPr>
      </p:pic>
      <p:sp>
        <p:nvSpPr>
          <p:cNvPr id="74" name="ZoneTexte 73">
            <a:extLst>
              <a:ext uri="{FF2B5EF4-FFF2-40B4-BE49-F238E27FC236}">
                <a16:creationId xmlns:a16="http://schemas.microsoft.com/office/drawing/2014/main" id="{793ECC7D-22A9-4AF2-94A8-17CCD14F40F8}"/>
              </a:ext>
            </a:extLst>
          </p:cNvPr>
          <p:cNvSpPr txBox="1"/>
          <p:nvPr/>
        </p:nvSpPr>
        <p:spPr>
          <a:xfrm>
            <a:off x="1592582" y="3914394"/>
            <a:ext cx="2953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Calibri" panose="020F0502020204030204"/>
                <a:ea typeface="+mn-ea"/>
                <a:cs typeface="+mn-cs"/>
              </a:rPr>
              <a:t>Etude du transport de charges</a:t>
            </a:r>
          </a:p>
        </p:txBody>
      </p:sp>
      <p:sp>
        <p:nvSpPr>
          <p:cNvPr id="76" name="ZoneTexte 75">
            <a:extLst>
              <a:ext uri="{FF2B5EF4-FFF2-40B4-BE49-F238E27FC236}">
                <a16:creationId xmlns:a16="http://schemas.microsoft.com/office/drawing/2014/main" id="{09E95C50-9C5A-4076-A37E-7C94235AC106}"/>
              </a:ext>
            </a:extLst>
          </p:cNvPr>
          <p:cNvSpPr txBox="1"/>
          <p:nvPr/>
        </p:nvSpPr>
        <p:spPr>
          <a:xfrm>
            <a:off x="6695758" y="6032065"/>
            <a:ext cx="55928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Mesures à l’état de l’art =&gt; accepté dans </a:t>
            </a:r>
            <a:r>
              <a:rPr kumimoji="0" lang="fr-FR" sz="1600" b="0" i="0" u="none" strike="noStrike" kern="1200" cap="none" spc="0" normalizeH="0" baseline="0" noProof="0" dirty="0" err="1">
                <a:ln>
                  <a:noFill/>
                </a:ln>
                <a:solidFill>
                  <a:srgbClr val="FF0000"/>
                </a:solidFill>
                <a:effectLst/>
                <a:uLnTx/>
                <a:uFillTx/>
                <a:latin typeface="Calibri" panose="020F0502020204030204"/>
                <a:ea typeface="+mn-ea"/>
                <a:cs typeface="+mn-cs"/>
              </a:rPr>
              <a:t>Applied</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 Phys. </a:t>
            </a:r>
            <a:r>
              <a:rPr kumimoji="0" lang="fr-FR" sz="1600" b="0" i="0" u="none" strike="noStrike" kern="1200" cap="none" spc="0" normalizeH="0" baseline="0" noProof="0" dirty="0" err="1">
                <a:ln>
                  <a:noFill/>
                </a:ln>
                <a:solidFill>
                  <a:srgbClr val="FF0000"/>
                </a:solidFill>
                <a:effectLst/>
                <a:uLnTx/>
                <a:uFillTx/>
                <a:latin typeface="Calibri" panose="020F0502020204030204"/>
                <a:ea typeface="+mn-ea"/>
                <a:cs typeface="+mn-cs"/>
              </a:rPr>
              <a:t>Letters</a:t>
            </a:r>
            <a:endPar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9" name="Espace réservé du numéro de diapositive 20">
            <a:extLst>
              <a:ext uri="{FF2B5EF4-FFF2-40B4-BE49-F238E27FC236}">
                <a16:creationId xmlns:a16="http://schemas.microsoft.com/office/drawing/2014/main" id="{AD259FA6-A34D-40C3-86DF-FF4F687421AD}"/>
              </a:ext>
            </a:extLst>
          </p:cNvPr>
          <p:cNvSpPr txBox="1">
            <a:spLocks/>
          </p:cNvSpPr>
          <p:nvPr/>
        </p:nvSpPr>
        <p:spPr>
          <a:xfrm>
            <a:off x="11088555" y="6516000"/>
            <a:ext cx="960000" cy="360000"/>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rgbClr val="00294B"/>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65ED600-CBB5-4636-930B-71BC0617C952}"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pic>
        <p:nvPicPr>
          <p:cNvPr id="10" name="Image 1">
            <a:extLst>
              <a:ext uri="{FF2B5EF4-FFF2-40B4-BE49-F238E27FC236}">
                <a16:creationId xmlns:a16="http://schemas.microsoft.com/office/drawing/2014/main" id="{DE9075D2-971E-4016-8169-2E65F80FD7B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90505" y="605757"/>
            <a:ext cx="678792" cy="4468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935E7F9E-F9AE-410A-8B5E-4C9F3622250D}"/>
              </a:ext>
            </a:extLst>
          </p:cNvPr>
          <p:cNvPicPr>
            <a:picLocks noChangeAspect="1"/>
          </p:cNvPicPr>
          <p:nvPr/>
        </p:nvPicPr>
        <p:blipFill>
          <a:blip r:embed="rId6"/>
          <a:stretch>
            <a:fillRect/>
          </a:stretch>
        </p:blipFill>
        <p:spPr>
          <a:xfrm>
            <a:off x="9134856" y="656658"/>
            <a:ext cx="714618" cy="300584"/>
          </a:xfrm>
          <a:prstGeom prst="rect">
            <a:avLst/>
          </a:prstGeom>
        </p:spPr>
      </p:pic>
      <p:pic>
        <p:nvPicPr>
          <p:cNvPr id="12" name="Image 11">
            <a:extLst>
              <a:ext uri="{FF2B5EF4-FFF2-40B4-BE49-F238E27FC236}">
                <a16:creationId xmlns:a16="http://schemas.microsoft.com/office/drawing/2014/main" id="{81F57C67-98A5-4BC7-8512-965F36CF32C1}"/>
              </a:ext>
            </a:extLst>
          </p:cNvPr>
          <p:cNvPicPr>
            <a:picLocks noChangeAspect="1"/>
          </p:cNvPicPr>
          <p:nvPr/>
        </p:nvPicPr>
        <p:blipFill rotWithShape="1">
          <a:blip r:embed="rId7">
            <a:extLst>
              <a:ext uri="{28A0092B-C50C-407E-A947-70E740481C1C}">
                <a14:useLocalDpi xmlns:a14="http://schemas.microsoft.com/office/drawing/2010/main" val="0"/>
              </a:ext>
            </a:extLst>
          </a:blip>
          <a:srcRect t="20847" b="22900"/>
          <a:stretch/>
        </p:blipFill>
        <p:spPr>
          <a:xfrm>
            <a:off x="9849474" y="605757"/>
            <a:ext cx="1550687" cy="426657"/>
          </a:xfrm>
          <a:prstGeom prst="rect">
            <a:avLst/>
          </a:prstGeom>
        </p:spPr>
      </p:pic>
      <p:sp>
        <p:nvSpPr>
          <p:cNvPr id="2" name="ZoneTexte 1">
            <a:extLst>
              <a:ext uri="{FF2B5EF4-FFF2-40B4-BE49-F238E27FC236}">
                <a16:creationId xmlns:a16="http://schemas.microsoft.com/office/drawing/2014/main" id="{2DBC59AC-BDC0-4BE4-9D2E-8D524118FC26}"/>
              </a:ext>
            </a:extLst>
          </p:cNvPr>
          <p:cNvSpPr txBox="1"/>
          <p:nvPr/>
        </p:nvSpPr>
        <p:spPr>
          <a:xfrm>
            <a:off x="4812347" y="951550"/>
            <a:ext cx="25673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Co-direction</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LPSC et Néel</a:t>
            </a:r>
          </a:p>
        </p:txBody>
      </p:sp>
      <p:sp>
        <p:nvSpPr>
          <p:cNvPr id="3" name="ZoneTexte 2">
            <a:extLst>
              <a:ext uri="{FF2B5EF4-FFF2-40B4-BE49-F238E27FC236}">
                <a16:creationId xmlns:a16="http://schemas.microsoft.com/office/drawing/2014/main" id="{B7BA6098-E807-4E74-A901-77400894D14D}"/>
              </a:ext>
            </a:extLst>
          </p:cNvPr>
          <p:cNvSpPr txBox="1"/>
          <p:nvPr/>
        </p:nvSpPr>
        <p:spPr>
          <a:xfrm>
            <a:off x="3925330" y="3867444"/>
            <a:ext cx="1106713" cy="369332"/>
          </a:xfrm>
          <a:prstGeom prst="rect">
            <a:avLst/>
          </a:prstGeom>
          <a:noFill/>
        </p:spPr>
        <p:txBody>
          <a:bodyPr wrap="none" rtlCol="0">
            <a:spAutoFit/>
          </a:bodyPr>
          <a:lstStyle/>
          <a:p>
            <a:r>
              <a:rPr lang="fr-FR" b="1" dirty="0" err="1">
                <a:solidFill>
                  <a:srgbClr val="E75112"/>
                </a:solidFill>
              </a:rPr>
              <a:t>ToF</a:t>
            </a:r>
            <a:r>
              <a:rPr lang="fr-FR" b="1" dirty="0">
                <a:solidFill>
                  <a:srgbClr val="E75112"/>
                </a:solidFill>
              </a:rPr>
              <a:t> </a:t>
            </a:r>
            <a:r>
              <a:rPr lang="fr-FR" b="1" dirty="0" err="1">
                <a:solidFill>
                  <a:srgbClr val="E75112"/>
                </a:solidFill>
              </a:rPr>
              <a:t>eBIC</a:t>
            </a:r>
            <a:r>
              <a:rPr lang="fr-FR" b="1" dirty="0">
                <a:solidFill>
                  <a:srgbClr val="E75112"/>
                </a:solidFill>
              </a:rPr>
              <a:t> !</a:t>
            </a:r>
          </a:p>
        </p:txBody>
      </p:sp>
      <p:pic>
        <p:nvPicPr>
          <p:cNvPr id="4" name="Image 3">
            <a:extLst>
              <a:ext uri="{FF2B5EF4-FFF2-40B4-BE49-F238E27FC236}">
                <a16:creationId xmlns:a16="http://schemas.microsoft.com/office/drawing/2014/main" id="{34A04E35-02AC-4642-8B81-DFFA67198D30}"/>
              </a:ext>
            </a:extLst>
          </p:cNvPr>
          <p:cNvPicPr>
            <a:picLocks noChangeAspect="1"/>
          </p:cNvPicPr>
          <p:nvPr/>
        </p:nvPicPr>
        <p:blipFill>
          <a:blip r:embed="rId8"/>
          <a:stretch>
            <a:fillRect/>
          </a:stretch>
        </p:blipFill>
        <p:spPr>
          <a:xfrm>
            <a:off x="3069251" y="4216683"/>
            <a:ext cx="2387219" cy="1138556"/>
          </a:xfrm>
          <a:prstGeom prst="rect">
            <a:avLst/>
          </a:prstGeom>
        </p:spPr>
      </p:pic>
      <p:pic>
        <p:nvPicPr>
          <p:cNvPr id="5" name="Image 4">
            <a:extLst>
              <a:ext uri="{FF2B5EF4-FFF2-40B4-BE49-F238E27FC236}">
                <a16:creationId xmlns:a16="http://schemas.microsoft.com/office/drawing/2014/main" id="{3E312C58-1F67-49CD-BC00-5D7CFE1C2495}"/>
              </a:ext>
            </a:extLst>
          </p:cNvPr>
          <p:cNvPicPr>
            <a:picLocks noChangeAspect="1"/>
          </p:cNvPicPr>
          <p:nvPr/>
        </p:nvPicPr>
        <p:blipFill>
          <a:blip r:embed="rId9"/>
          <a:stretch>
            <a:fillRect/>
          </a:stretch>
        </p:blipFill>
        <p:spPr>
          <a:xfrm>
            <a:off x="2503132" y="5383911"/>
            <a:ext cx="2953338" cy="1446464"/>
          </a:xfrm>
          <a:prstGeom prst="rect">
            <a:avLst/>
          </a:prstGeom>
        </p:spPr>
      </p:pic>
    </p:spTree>
    <p:extLst>
      <p:ext uri="{BB962C8B-B14F-4D97-AF65-F5344CB8AC3E}">
        <p14:creationId xmlns:p14="http://schemas.microsoft.com/office/powerpoint/2010/main" val="248627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6582BB-5A31-4C48-B6BC-F30962DB81AF}"/>
              </a:ext>
            </a:extLst>
          </p:cNvPr>
          <p:cNvSpPr>
            <a:spLocks noGrp="1"/>
          </p:cNvSpPr>
          <p:nvPr>
            <p:ph type="title"/>
          </p:nvPr>
        </p:nvSpPr>
        <p:spPr/>
        <p:txBody>
          <a:bodyPr/>
          <a:lstStyle/>
          <a:p>
            <a:r>
              <a:rPr lang="fr-FR" dirty="0"/>
              <a:t>∆E-E : tests sous faisceaux</a:t>
            </a:r>
          </a:p>
        </p:txBody>
      </p:sp>
      <p:pic>
        <p:nvPicPr>
          <p:cNvPr id="4" name="Image 3">
            <a:extLst>
              <a:ext uri="{FF2B5EF4-FFF2-40B4-BE49-F238E27FC236}">
                <a16:creationId xmlns:a16="http://schemas.microsoft.com/office/drawing/2014/main" id="{9C4CB041-8430-4539-87E7-00DFE6B77628}"/>
              </a:ext>
            </a:extLst>
          </p:cNvPr>
          <p:cNvPicPr>
            <a:picLocks noChangeAspect="1"/>
          </p:cNvPicPr>
          <p:nvPr/>
        </p:nvPicPr>
        <p:blipFill>
          <a:blip r:embed="rId2"/>
          <a:stretch>
            <a:fillRect/>
          </a:stretch>
        </p:blipFill>
        <p:spPr>
          <a:xfrm>
            <a:off x="4746914" y="983430"/>
            <a:ext cx="2312739" cy="1296700"/>
          </a:xfrm>
          <a:prstGeom prst="rect">
            <a:avLst/>
          </a:prstGeom>
        </p:spPr>
      </p:pic>
      <p:pic>
        <p:nvPicPr>
          <p:cNvPr id="5" name="Image 4">
            <a:extLst>
              <a:ext uri="{FF2B5EF4-FFF2-40B4-BE49-F238E27FC236}">
                <a16:creationId xmlns:a16="http://schemas.microsoft.com/office/drawing/2014/main" id="{1EB5D638-3D7E-41CC-84AC-20FCD21B5E16}"/>
              </a:ext>
            </a:extLst>
          </p:cNvPr>
          <p:cNvPicPr>
            <a:picLocks noChangeAspect="1"/>
          </p:cNvPicPr>
          <p:nvPr/>
        </p:nvPicPr>
        <p:blipFill>
          <a:blip r:embed="rId3"/>
          <a:stretch>
            <a:fillRect/>
          </a:stretch>
        </p:blipFill>
        <p:spPr>
          <a:xfrm>
            <a:off x="266900" y="1214664"/>
            <a:ext cx="1962477" cy="762959"/>
          </a:xfrm>
          <a:prstGeom prst="rect">
            <a:avLst/>
          </a:prstGeom>
        </p:spPr>
      </p:pic>
      <p:sp>
        <p:nvSpPr>
          <p:cNvPr id="6" name="ZoneTexte 5">
            <a:extLst>
              <a:ext uri="{FF2B5EF4-FFF2-40B4-BE49-F238E27FC236}">
                <a16:creationId xmlns:a16="http://schemas.microsoft.com/office/drawing/2014/main" id="{A7701249-3FB6-4FF8-93C3-8ED7002BF33D}"/>
              </a:ext>
            </a:extLst>
          </p:cNvPr>
          <p:cNvSpPr txBox="1"/>
          <p:nvPr/>
        </p:nvSpPr>
        <p:spPr>
          <a:xfrm>
            <a:off x="171509" y="747566"/>
            <a:ext cx="21160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94B"/>
                </a:solidFill>
                <a:effectLst/>
                <a:uLnTx/>
                <a:uFillTx/>
                <a:latin typeface="Calibri"/>
                <a:ea typeface="+mn-ea"/>
                <a:cs typeface="+mn-cs"/>
              </a:rPr>
              <a:t>Solid state </a:t>
            </a:r>
            <a:r>
              <a:rPr kumimoji="0" lang="fr-FR" sz="1200" b="1" i="0" u="none" strike="noStrike" kern="1200" cap="none" spc="0" normalizeH="0" baseline="0" noProof="0" dirty="0" err="1">
                <a:ln>
                  <a:noFill/>
                </a:ln>
                <a:solidFill>
                  <a:srgbClr val="00294B"/>
                </a:solidFill>
                <a:effectLst/>
                <a:uLnTx/>
                <a:uFillTx/>
                <a:latin typeface="Calibri"/>
                <a:ea typeface="+mn-ea"/>
                <a:cs typeface="+mn-cs"/>
              </a:rPr>
              <a:t>ionization</a:t>
            </a:r>
            <a:r>
              <a:rPr kumimoji="0" lang="fr-FR" sz="1200" b="1" i="0" u="none" strike="noStrike" kern="1200" cap="none" spc="0" normalizeH="0" baseline="0" noProof="0" dirty="0">
                <a:ln>
                  <a:noFill/>
                </a:ln>
                <a:solidFill>
                  <a:srgbClr val="00294B"/>
                </a:solidFill>
                <a:effectLst/>
                <a:uLnTx/>
                <a:uFillTx/>
                <a:latin typeface="Calibri"/>
                <a:ea typeface="+mn-ea"/>
                <a:cs typeface="+mn-cs"/>
              </a:rPr>
              <a:t> </a:t>
            </a:r>
            <a:r>
              <a:rPr kumimoji="0" lang="fr-FR" sz="1200" b="1" i="0" u="none" strike="noStrike" kern="1200" cap="none" spc="0" normalizeH="0" baseline="0" noProof="0" dirty="0" err="1">
                <a:ln>
                  <a:noFill/>
                </a:ln>
                <a:solidFill>
                  <a:srgbClr val="00294B"/>
                </a:solidFill>
                <a:effectLst/>
                <a:uLnTx/>
                <a:uFillTx/>
                <a:latin typeface="Calibri"/>
                <a:ea typeface="+mn-ea"/>
                <a:cs typeface="+mn-cs"/>
              </a:rPr>
              <a:t>chamber</a:t>
            </a:r>
            <a:endParaRPr kumimoji="0" lang="fr-FR" sz="1200" b="1" i="0" u="none" strike="noStrike" kern="1200" cap="none" spc="0" normalizeH="0" baseline="0" noProof="0" dirty="0">
              <a:ln>
                <a:noFill/>
              </a:ln>
              <a:solidFill>
                <a:srgbClr val="00294B"/>
              </a:solidFill>
              <a:effectLst/>
              <a:uLnTx/>
              <a:uFillTx/>
              <a:latin typeface="Calibri"/>
              <a:ea typeface="+mn-ea"/>
              <a:cs typeface="+mn-cs"/>
            </a:endParaRPr>
          </a:p>
        </p:txBody>
      </p:sp>
      <p:sp>
        <p:nvSpPr>
          <p:cNvPr id="7" name="ZoneTexte 6">
            <a:extLst>
              <a:ext uri="{FF2B5EF4-FFF2-40B4-BE49-F238E27FC236}">
                <a16:creationId xmlns:a16="http://schemas.microsoft.com/office/drawing/2014/main" id="{3124D83A-09DE-4E8E-A58B-CA58F70399B0}"/>
              </a:ext>
            </a:extLst>
          </p:cNvPr>
          <p:cNvSpPr txBox="1"/>
          <p:nvPr/>
        </p:nvSpPr>
        <p:spPr>
          <a:xfrm>
            <a:off x="4996762" y="774590"/>
            <a:ext cx="173855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94B"/>
                </a:solidFill>
                <a:effectLst/>
                <a:uLnTx/>
                <a:uFillTx/>
                <a:latin typeface="Calibri"/>
                <a:ea typeface="+mn-ea"/>
                <a:cs typeface="+mn-cs"/>
              </a:rPr>
              <a:t>Diamond ∆E-E </a:t>
            </a:r>
            <a:r>
              <a:rPr kumimoji="0" lang="fr-FR" sz="1200" b="1" i="0" u="none" strike="noStrike" kern="1200" cap="none" spc="0" normalizeH="0" baseline="0" noProof="0" dirty="0" err="1">
                <a:ln>
                  <a:noFill/>
                </a:ln>
                <a:solidFill>
                  <a:srgbClr val="00294B"/>
                </a:solidFill>
                <a:effectLst/>
                <a:uLnTx/>
                <a:uFillTx/>
                <a:latin typeface="Calibri"/>
                <a:ea typeface="+mn-ea"/>
                <a:cs typeface="+mn-cs"/>
              </a:rPr>
              <a:t>telescope</a:t>
            </a:r>
            <a:endParaRPr kumimoji="0" lang="fr-FR" sz="1200" b="1" i="0" u="none" strike="noStrike" kern="1200" cap="none" spc="0" normalizeH="0" baseline="0" noProof="0" dirty="0">
              <a:ln>
                <a:noFill/>
              </a:ln>
              <a:solidFill>
                <a:srgbClr val="00294B"/>
              </a:solidFill>
              <a:effectLst/>
              <a:uLnTx/>
              <a:uFillTx/>
              <a:latin typeface="Calibri"/>
              <a:ea typeface="+mn-ea"/>
              <a:cs typeface="+mn-cs"/>
            </a:endParaRPr>
          </a:p>
        </p:txBody>
      </p:sp>
      <p:pic>
        <p:nvPicPr>
          <p:cNvPr id="9" name="Image 8">
            <a:extLst>
              <a:ext uri="{FF2B5EF4-FFF2-40B4-BE49-F238E27FC236}">
                <a16:creationId xmlns:a16="http://schemas.microsoft.com/office/drawing/2014/main" id="{CDC364EB-1F05-44DE-B0C9-14E1EBD7C43F}"/>
              </a:ext>
            </a:extLst>
          </p:cNvPr>
          <p:cNvPicPr>
            <a:picLocks noChangeAspect="1"/>
          </p:cNvPicPr>
          <p:nvPr/>
        </p:nvPicPr>
        <p:blipFill>
          <a:blip r:embed="rId4"/>
          <a:stretch>
            <a:fillRect/>
          </a:stretch>
        </p:blipFill>
        <p:spPr>
          <a:xfrm>
            <a:off x="4787741" y="4988268"/>
            <a:ext cx="2358797" cy="1769745"/>
          </a:xfrm>
          <a:prstGeom prst="rect">
            <a:avLst/>
          </a:prstGeom>
        </p:spPr>
      </p:pic>
      <p:pic>
        <p:nvPicPr>
          <p:cNvPr id="10" name="Image 9">
            <a:extLst>
              <a:ext uri="{FF2B5EF4-FFF2-40B4-BE49-F238E27FC236}">
                <a16:creationId xmlns:a16="http://schemas.microsoft.com/office/drawing/2014/main" id="{2F153155-23A7-4821-A5BA-B1F63B7F4DBB}"/>
              </a:ext>
            </a:extLst>
          </p:cNvPr>
          <p:cNvPicPr>
            <a:picLocks noChangeAspect="1"/>
          </p:cNvPicPr>
          <p:nvPr/>
        </p:nvPicPr>
        <p:blipFill>
          <a:blip r:embed="rId5"/>
          <a:stretch>
            <a:fillRect/>
          </a:stretch>
        </p:blipFill>
        <p:spPr>
          <a:xfrm>
            <a:off x="5040230" y="3229281"/>
            <a:ext cx="2828742" cy="1533560"/>
          </a:xfrm>
          <a:prstGeom prst="rect">
            <a:avLst/>
          </a:prstGeom>
        </p:spPr>
      </p:pic>
      <p:pic>
        <p:nvPicPr>
          <p:cNvPr id="11" name="Image 10">
            <a:extLst>
              <a:ext uri="{FF2B5EF4-FFF2-40B4-BE49-F238E27FC236}">
                <a16:creationId xmlns:a16="http://schemas.microsoft.com/office/drawing/2014/main" id="{6F62DFAC-3E6F-4FA9-A200-B0BE5731B221}"/>
              </a:ext>
            </a:extLst>
          </p:cNvPr>
          <p:cNvPicPr/>
          <p:nvPr/>
        </p:nvPicPr>
        <p:blipFill>
          <a:blip r:embed="rId6"/>
          <a:srcRect t="13420" b="5573"/>
          <a:stretch/>
        </p:blipFill>
        <p:spPr bwMode="auto">
          <a:xfrm>
            <a:off x="383381" y="2339268"/>
            <a:ext cx="4404360" cy="2006600"/>
          </a:xfrm>
          <a:prstGeom prst="rect">
            <a:avLst/>
          </a:prstGeom>
          <a:ln>
            <a:noFill/>
          </a:ln>
        </p:spPr>
      </p:pic>
      <p:sp>
        <p:nvSpPr>
          <p:cNvPr id="12" name="Flèche : droite 11">
            <a:extLst>
              <a:ext uri="{FF2B5EF4-FFF2-40B4-BE49-F238E27FC236}">
                <a16:creationId xmlns:a16="http://schemas.microsoft.com/office/drawing/2014/main" id="{F4AB3B0C-61D4-4F73-94FE-FC56B8EDD113}"/>
              </a:ext>
            </a:extLst>
          </p:cNvPr>
          <p:cNvSpPr/>
          <p:nvPr/>
        </p:nvSpPr>
        <p:spPr>
          <a:xfrm rot="19840231">
            <a:off x="7826064" y="2679591"/>
            <a:ext cx="1271141" cy="597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3" name="Espace réservé du contenu 7">
            <a:extLst>
              <a:ext uri="{FF2B5EF4-FFF2-40B4-BE49-F238E27FC236}">
                <a16:creationId xmlns:a16="http://schemas.microsoft.com/office/drawing/2014/main" id="{F73A3D0C-3408-4FB5-BC37-6CA4CDC24B47}"/>
              </a:ext>
            </a:extLst>
          </p:cNvPr>
          <p:cNvPicPr>
            <a:picLocks noChangeAspect="1"/>
          </p:cNvPicPr>
          <p:nvPr/>
        </p:nvPicPr>
        <p:blipFill>
          <a:blip r:embed="rId7"/>
          <a:stretch>
            <a:fillRect/>
          </a:stretch>
        </p:blipFill>
        <p:spPr>
          <a:xfrm>
            <a:off x="7589128" y="4750548"/>
            <a:ext cx="4472127" cy="1561123"/>
          </a:xfrm>
          <a:prstGeom prst="rect">
            <a:avLst/>
          </a:prstGeom>
        </p:spPr>
      </p:pic>
      <p:pic>
        <p:nvPicPr>
          <p:cNvPr id="14" name="Image 13">
            <a:extLst>
              <a:ext uri="{FF2B5EF4-FFF2-40B4-BE49-F238E27FC236}">
                <a16:creationId xmlns:a16="http://schemas.microsoft.com/office/drawing/2014/main" id="{03A95450-93E1-4934-89DE-7504568755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2147" y="4169599"/>
            <a:ext cx="1399419" cy="768071"/>
          </a:xfrm>
          <a:prstGeom prst="rect">
            <a:avLst/>
          </a:prstGeom>
        </p:spPr>
      </p:pic>
      <p:pic>
        <p:nvPicPr>
          <p:cNvPr id="15" name="Image 14">
            <a:extLst>
              <a:ext uri="{FF2B5EF4-FFF2-40B4-BE49-F238E27FC236}">
                <a16:creationId xmlns:a16="http://schemas.microsoft.com/office/drawing/2014/main" id="{690CB866-8C1A-4556-8783-2B9872EF1905}"/>
              </a:ext>
            </a:extLst>
          </p:cNvPr>
          <p:cNvPicPr>
            <a:picLocks noChangeAspect="1"/>
          </p:cNvPicPr>
          <p:nvPr/>
        </p:nvPicPr>
        <p:blipFill>
          <a:blip r:embed="rId9"/>
          <a:stretch>
            <a:fillRect/>
          </a:stretch>
        </p:blipFill>
        <p:spPr>
          <a:xfrm>
            <a:off x="2686234" y="4373791"/>
            <a:ext cx="2579430" cy="2246684"/>
          </a:xfrm>
          <a:prstGeom prst="rect">
            <a:avLst/>
          </a:prstGeom>
        </p:spPr>
      </p:pic>
      <p:pic>
        <p:nvPicPr>
          <p:cNvPr id="16" name="Image 15">
            <a:extLst>
              <a:ext uri="{FF2B5EF4-FFF2-40B4-BE49-F238E27FC236}">
                <a16:creationId xmlns:a16="http://schemas.microsoft.com/office/drawing/2014/main" id="{070CDCCA-AB4C-4086-B552-47734E8F4C4A}"/>
              </a:ext>
            </a:extLst>
          </p:cNvPr>
          <p:cNvPicPr>
            <a:picLocks noChangeAspect="1"/>
          </p:cNvPicPr>
          <p:nvPr/>
        </p:nvPicPr>
        <p:blipFill>
          <a:blip r:embed="rId10"/>
          <a:stretch>
            <a:fillRect/>
          </a:stretch>
        </p:blipFill>
        <p:spPr>
          <a:xfrm>
            <a:off x="9331566" y="1309930"/>
            <a:ext cx="2697124" cy="1897308"/>
          </a:xfrm>
          <a:prstGeom prst="rect">
            <a:avLst/>
          </a:prstGeom>
        </p:spPr>
      </p:pic>
      <p:sp>
        <p:nvSpPr>
          <p:cNvPr id="18" name="ZoneTexte 17">
            <a:extLst>
              <a:ext uri="{FF2B5EF4-FFF2-40B4-BE49-F238E27FC236}">
                <a16:creationId xmlns:a16="http://schemas.microsoft.com/office/drawing/2014/main" id="{642DBCC9-2CC5-4979-B6AB-2D41369F5ECE}"/>
              </a:ext>
            </a:extLst>
          </p:cNvPr>
          <p:cNvSpPr txBox="1"/>
          <p:nvPr/>
        </p:nvSpPr>
        <p:spPr>
          <a:xfrm>
            <a:off x="7661052" y="939037"/>
            <a:ext cx="42989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Calibri"/>
                <a:ea typeface="+mn-ea"/>
                <a:cs typeface="+mn-cs"/>
              </a:rPr>
              <a:t>Résultat </a:t>
            </a:r>
            <a:r>
              <a:rPr kumimoji="0" lang="fr-FR" sz="1800" b="0" i="0" u="none" strike="noStrike" kern="1200" cap="none" spc="0" normalizeH="0" baseline="0" noProof="0" dirty="0" err="1">
                <a:ln>
                  <a:noFill/>
                </a:ln>
                <a:solidFill>
                  <a:srgbClr val="00294B"/>
                </a:solidFill>
                <a:effectLst/>
                <a:uLnTx/>
                <a:uFillTx/>
                <a:latin typeface="Calibri"/>
                <a:ea typeface="+mn-ea"/>
                <a:cs typeface="+mn-cs"/>
              </a:rPr>
              <a:t>profilométrie</a:t>
            </a:r>
            <a:r>
              <a:rPr kumimoji="0" lang="fr-FR" sz="1800" b="0" i="0" u="none" strike="noStrike" kern="1200" cap="none" spc="0" normalizeH="0" baseline="0" noProof="0" dirty="0">
                <a:ln>
                  <a:noFill/>
                </a:ln>
                <a:solidFill>
                  <a:srgbClr val="00294B"/>
                </a:solidFill>
                <a:effectLst/>
                <a:uLnTx/>
                <a:uFillTx/>
                <a:latin typeface="Calibri"/>
                <a:ea typeface="+mn-ea"/>
                <a:cs typeface="+mn-cs"/>
              </a:rPr>
              <a:t>  sur proto </a:t>
            </a:r>
            <a:r>
              <a:rPr kumimoji="0" lang="fr-FR" sz="1800" b="1" i="0" u="none" strike="noStrike" kern="1200" cap="none" spc="0" normalizeH="0" baseline="0" noProof="0" dirty="0">
                <a:ln>
                  <a:noFill/>
                </a:ln>
                <a:solidFill>
                  <a:srgbClr val="E75112"/>
                </a:solidFill>
                <a:effectLst/>
                <a:uLnTx/>
                <a:uFillTx/>
                <a:latin typeface="Calibri"/>
                <a:ea typeface="+mn-ea"/>
                <a:cs typeface="+mn-cs"/>
              </a:rPr>
              <a:t>2 mai 2023</a:t>
            </a:r>
          </a:p>
        </p:txBody>
      </p:sp>
      <p:sp>
        <p:nvSpPr>
          <p:cNvPr id="19" name="ZoneTexte 18">
            <a:extLst>
              <a:ext uri="{FF2B5EF4-FFF2-40B4-BE49-F238E27FC236}">
                <a16:creationId xmlns:a16="http://schemas.microsoft.com/office/drawing/2014/main" id="{6D631FDE-9567-46FD-998C-F92D3E8D46AC}"/>
              </a:ext>
            </a:extLst>
          </p:cNvPr>
          <p:cNvSpPr txBox="1"/>
          <p:nvPr/>
        </p:nvSpPr>
        <p:spPr>
          <a:xfrm>
            <a:off x="5212168" y="2859949"/>
            <a:ext cx="16756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E75112"/>
                </a:solidFill>
                <a:effectLst/>
                <a:uLnTx/>
                <a:uFillTx/>
                <a:latin typeface="Calibri"/>
                <a:ea typeface="+mn-ea"/>
                <a:cs typeface="+mn-cs"/>
              </a:rPr>
              <a:t>Décembre 2022</a:t>
            </a:r>
          </a:p>
        </p:txBody>
      </p:sp>
      <p:sp>
        <p:nvSpPr>
          <p:cNvPr id="20" name="ZoneTexte 19">
            <a:extLst>
              <a:ext uri="{FF2B5EF4-FFF2-40B4-BE49-F238E27FC236}">
                <a16:creationId xmlns:a16="http://schemas.microsoft.com/office/drawing/2014/main" id="{AB792997-2FD0-43B4-88DF-F9DBA8B5EEFD}"/>
              </a:ext>
            </a:extLst>
          </p:cNvPr>
          <p:cNvSpPr txBox="1"/>
          <p:nvPr/>
        </p:nvSpPr>
        <p:spPr>
          <a:xfrm>
            <a:off x="8702772" y="3716998"/>
            <a:ext cx="18975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Calibri"/>
                <a:ea typeface="+mn-ea"/>
                <a:cs typeface="+mn-cs"/>
              </a:rPr>
              <a:t>2</a:t>
            </a:r>
            <a:r>
              <a:rPr kumimoji="0" lang="fr-FR" sz="1800" b="0" i="0" u="none" strike="noStrike" kern="1200" cap="none" spc="0" normalizeH="0" baseline="30000" noProof="0" dirty="0">
                <a:ln>
                  <a:noFill/>
                </a:ln>
                <a:solidFill>
                  <a:srgbClr val="00294B"/>
                </a:solidFill>
                <a:effectLst/>
                <a:uLnTx/>
                <a:uFillTx/>
                <a:latin typeface="Calibri"/>
                <a:ea typeface="+mn-ea"/>
                <a:cs typeface="+mn-cs"/>
              </a:rPr>
              <a:t>nd</a:t>
            </a:r>
            <a:r>
              <a:rPr kumimoji="0" lang="fr-FR" sz="1800" b="0" i="0" u="none" strike="noStrike" kern="1200" cap="none" spc="0" normalizeH="0" baseline="0" noProof="0" dirty="0">
                <a:ln>
                  <a:noFill/>
                </a:ln>
                <a:solidFill>
                  <a:srgbClr val="00294B"/>
                </a:solidFill>
                <a:effectLst/>
                <a:uLnTx/>
                <a:uFillTx/>
                <a:latin typeface="Calibri"/>
                <a:ea typeface="+mn-ea"/>
                <a:cs typeface="+mn-cs"/>
              </a:rPr>
              <a:t> semestre 2023</a:t>
            </a:r>
          </a:p>
        </p:txBody>
      </p:sp>
      <p:sp>
        <p:nvSpPr>
          <p:cNvPr id="21" name="Espace réservé du texte 4">
            <a:extLst>
              <a:ext uri="{FF2B5EF4-FFF2-40B4-BE49-F238E27FC236}">
                <a16:creationId xmlns:a16="http://schemas.microsoft.com/office/drawing/2014/main" id="{E9815DFA-CC50-4FE6-B720-4FA454100A3A}"/>
              </a:ext>
            </a:extLst>
          </p:cNvPr>
          <p:cNvSpPr txBox="1">
            <a:spLocks/>
          </p:cNvSpPr>
          <p:nvPr/>
        </p:nvSpPr>
        <p:spPr>
          <a:xfrm>
            <a:off x="2557507" y="753078"/>
            <a:ext cx="3212496" cy="334876"/>
          </a:xfrm>
          <a:prstGeom prst="rect">
            <a:avLst/>
          </a:prstGeom>
        </p:spPr>
        <p:txBody>
          <a:bodyPr>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rgbClr val="00294B"/>
                </a:solidFill>
                <a:effectLst/>
                <a:uLnTx/>
                <a:uFillTx/>
                <a:latin typeface="Calibri"/>
                <a:ea typeface="+mn-ea"/>
                <a:cs typeface="+mn-cs"/>
              </a:rPr>
              <a:t>SRIM simulations for α particles</a:t>
            </a:r>
          </a:p>
        </p:txBody>
      </p:sp>
      <p:pic>
        <p:nvPicPr>
          <p:cNvPr id="3" name="Image 2">
            <a:extLst>
              <a:ext uri="{FF2B5EF4-FFF2-40B4-BE49-F238E27FC236}">
                <a16:creationId xmlns:a16="http://schemas.microsoft.com/office/drawing/2014/main" id="{4D728355-2123-4455-AD07-D5C20041144E}"/>
              </a:ext>
            </a:extLst>
          </p:cNvPr>
          <p:cNvPicPr>
            <a:picLocks noChangeAspect="1"/>
          </p:cNvPicPr>
          <p:nvPr/>
        </p:nvPicPr>
        <p:blipFill>
          <a:blip r:embed="rId11"/>
          <a:stretch>
            <a:fillRect/>
          </a:stretch>
        </p:blipFill>
        <p:spPr>
          <a:xfrm>
            <a:off x="2686234" y="1014645"/>
            <a:ext cx="1728933" cy="1296700"/>
          </a:xfrm>
          <a:prstGeom prst="rect">
            <a:avLst/>
          </a:prstGeom>
        </p:spPr>
      </p:pic>
      <p:pic>
        <p:nvPicPr>
          <p:cNvPr id="8" name="Image 7">
            <a:extLst>
              <a:ext uri="{FF2B5EF4-FFF2-40B4-BE49-F238E27FC236}">
                <a16:creationId xmlns:a16="http://schemas.microsoft.com/office/drawing/2014/main" id="{751F5E59-8D74-4B53-9B19-013F98C8A205}"/>
              </a:ext>
            </a:extLst>
          </p:cNvPr>
          <p:cNvPicPr>
            <a:picLocks noChangeAspect="1"/>
          </p:cNvPicPr>
          <p:nvPr/>
        </p:nvPicPr>
        <p:blipFill>
          <a:blip r:embed="rId12"/>
          <a:stretch>
            <a:fillRect/>
          </a:stretch>
        </p:blipFill>
        <p:spPr>
          <a:xfrm>
            <a:off x="4317557" y="2220006"/>
            <a:ext cx="3208396" cy="750293"/>
          </a:xfrm>
          <a:prstGeom prst="rect">
            <a:avLst/>
          </a:prstGeom>
        </p:spPr>
      </p:pic>
      <p:pic>
        <p:nvPicPr>
          <p:cNvPr id="29" name="Image 28">
            <a:extLst>
              <a:ext uri="{FF2B5EF4-FFF2-40B4-BE49-F238E27FC236}">
                <a16:creationId xmlns:a16="http://schemas.microsoft.com/office/drawing/2014/main" id="{9B49548A-C602-4636-96D4-5C3BE35B428D}"/>
              </a:ext>
            </a:extLst>
          </p:cNvPr>
          <p:cNvPicPr>
            <a:picLocks noChangeAspect="1"/>
          </p:cNvPicPr>
          <p:nvPr/>
        </p:nvPicPr>
        <p:blipFill>
          <a:blip r:embed="rId13"/>
          <a:stretch>
            <a:fillRect/>
          </a:stretch>
        </p:blipFill>
        <p:spPr>
          <a:xfrm>
            <a:off x="836270" y="4811669"/>
            <a:ext cx="1721237" cy="1293253"/>
          </a:xfrm>
          <a:prstGeom prst="rect">
            <a:avLst/>
          </a:prstGeom>
        </p:spPr>
      </p:pic>
      <p:sp>
        <p:nvSpPr>
          <p:cNvPr id="30" name="Espace réservé du numéro de diapositive 29">
            <a:extLst>
              <a:ext uri="{FF2B5EF4-FFF2-40B4-BE49-F238E27FC236}">
                <a16:creationId xmlns:a16="http://schemas.microsoft.com/office/drawing/2014/main" id="{1FAD32A1-E288-42A8-B7F1-2E553C4232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ED600-CBB5-4636-930B-71BC0617C952}"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
        <p:nvSpPr>
          <p:cNvPr id="17" name="ZoneTexte 16">
            <a:extLst>
              <a:ext uri="{FF2B5EF4-FFF2-40B4-BE49-F238E27FC236}">
                <a16:creationId xmlns:a16="http://schemas.microsoft.com/office/drawing/2014/main" id="{2ECE09A2-372A-4120-8929-FECE224577BB}"/>
              </a:ext>
            </a:extLst>
          </p:cNvPr>
          <p:cNvSpPr txBox="1"/>
          <p:nvPr/>
        </p:nvSpPr>
        <p:spPr>
          <a:xfrm>
            <a:off x="7113725" y="6326668"/>
            <a:ext cx="50658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a:ea typeface="+mn-ea"/>
                <a:cs typeface="+mn-cs"/>
              </a:rPr>
              <a:t>Poursuite thèse C. </a:t>
            </a:r>
            <a:r>
              <a:rPr kumimoji="0" lang="fr-FR" sz="1800" b="0" i="0" u="none" strike="noStrike" kern="1200" cap="none" spc="0" normalizeH="0" baseline="0" noProof="0" dirty="0" err="1">
                <a:ln>
                  <a:noFill/>
                </a:ln>
                <a:solidFill>
                  <a:srgbClr val="FF0000"/>
                </a:solidFill>
                <a:effectLst/>
                <a:uLnTx/>
                <a:uFillTx/>
                <a:latin typeface="Calibri"/>
                <a:ea typeface="+mn-ea"/>
                <a:cs typeface="+mn-cs"/>
              </a:rPr>
              <a:t>Léonhart</a:t>
            </a:r>
            <a:r>
              <a:rPr kumimoji="0" lang="fr-FR" sz="1800" b="0" i="0" u="none" strike="noStrike" kern="1200" cap="none" spc="0" normalizeH="0" baseline="0" noProof="0" dirty="0">
                <a:ln>
                  <a:noFill/>
                </a:ln>
                <a:solidFill>
                  <a:srgbClr val="FF0000"/>
                </a:solidFill>
                <a:effectLst/>
                <a:uLnTx/>
                <a:uFillTx/>
                <a:latin typeface="Calibri"/>
                <a:ea typeface="+mn-ea"/>
                <a:cs typeface="+mn-cs"/>
              </a:rPr>
              <a:t> </a:t>
            </a:r>
            <a:r>
              <a:rPr kumimoji="0" lang="fr-FR" sz="1800" b="0" i="0" u="none" strike="noStrike" kern="1200" cap="none" spc="0" normalizeH="0" baseline="0" noProof="0" dirty="0" err="1">
                <a:ln>
                  <a:noFill/>
                </a:ln>
                <a:solidFill>
                  <a:srgbClr val="FF0000"/>
                </a:solidFill>
                <a:effectLst/>
                <a:uLnTx/>
                <a:uFillTx/>
                <a:latin typeface="Calibri"/>
                <a:ea typeface="+mn-ea"/>
                <a:cs typeface="+mn-cs"/>
              </a:rPr>
              <a:t>co-direction</a:t>
            </a:r>
            <a:r>
              <a:rPr kumimoji="0" lang="fr-FR" sz="1800" b="0" i="0" u="none" strike="noStrike" kern="1200" cap="none" spc="0" normalizeH="0" baseline="0" noProof="0" dirty="0">
                <a:ln>
                  <a:noFill/>
                </a:ln>
                <a:solidFill>
                  <a:srgbClr val="FF0000"/>
                </a:solidFill>
                <a:effectLst/>
                <a:uLnTx/>
                <a:uFillTx/>
                <a:latin typeface="Calibri"/>
                <a:ea typeface="+mn-ea"/>
                <a:cs typeface="+mn-cs"/>
              </a:rPr>
              <a:t> LPSC - Néel</a:t>
            </a:r>
          </a:p>
        </p:txBody>
      </p:sp>
    </p:spTree>
    <p:extLst>
      <p:ext uri="{BB962C8B-B14F-4D97-AF65-F5344CB8AC3E}">
        <p14:creationId xmlns:p14="http://schemas.microsoft.com/office/powerpoint/2010/main" val="52042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20"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5B8C3F-0C78-4AB3-BA49-339970E85572}"/>
              </a:ext>
            </a:extLst>
          </p:cNvPr>
          <p:cNvSpPr/>
          <p:nvPr/>
        </p:nvSpPr>
        <p:spPr>
          <a:xfrm>
            <a:off x="3309695" y="232488"/>
            <a:ext cx="5407891"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alibri"/>
                <a:ea typeface="+mn-ea"/>
                <a:cs typeface="+mn-cs"/>
              </a:rPr>
              <a:t>Caractérisation diamant en IBIC @ AIFIRA </a:t>
            </a:r>
          </a:p>
        </p:txBody>
      </p:sp>
      <p:pic>
        <p:nvPicPr>
          <p:cNvPr id="23" name="Espace réservé du contenu 7">
            <a:extLst>
              <a:ext uri="{FF2B5EF4-FFF2-40B4-BE49-F238E27FC236}">
                <a16:creationId xmlns:a16="http://schemas.microsoft.com/office/drawing/2014/main" id="{AAB7FF86-3F0B-4C49-B4C3-79293D1FD70F}"/>
              </a:ext>
            </a:extLst>
          </p:cNvPr>
          <p:cNvPicPr>
            <a:picLocks noChangeAspect="1"/>
          </p:cNvPicPr>
          <p:nvPr/>
        </p:nvPicPr>
        <p:blipFill>
          <a:blip r:embed="rId2"/>
          <a:stretch>
            <a:fillRect/>
          </a:stretch>
        </p:blipFill>
        <p:spPr>
          <a:xfrm>
            <a:off x="321297" y="2227506"/>
            <a:ext cx="5195666" cy="1813695"/>
          </a:xfrm>
          <a:prstGeom prst="rect">
            <a:avLst/>
          </a:prstGeom>
        </p:spPr>
      </p:pic>
      <p:pic>
        <p:nvPicPr>
          <p:cNvPr id="28" name="Image 27">
            <a:extLst>
              <a:ext uri="{FF2B5EF4-FFF2-40B4-BE49-F238E27FC236}">
                <a16:creationId xmlns:a16="http://schemas.microsoft.com/office/drawing/2014/main" id="{3A21B2E6-1ECB-4DFD-BFFA-9CA66E13B25B}"/>
              </a:ext>
            </a:extLst>
          </p:cNvPr>
          <p:cNvPicPr>
            <a:picLocks noChangeAspect="1"/>
          </p:cNvPicPr>
          <p:nvPr/>
        </p:nvPicPr>
        <p:blipFill>
          <a:blip r:embed="rId3"/>
          <a:stretch>
            <a:fillRect/>
          </a:stretch>
        </p:blipFill>
        <p:spPr>
          <a:xfrm>
            <a:off x="363715" y="4523608"/>
            <a:ext cx="5113756" cy="1316665"/>
          </a:xfrm>
          <a:prstGeom prst="rect">
            <a:avLst/>
          </a:prstGeom>
        </p:spPr>
      </p:pic>
      <p:sp>
        <p:nvSpPr>
          <p:cNvPr id="29" name="ZoneTexte 28">
            <a:extLst>
              <a:ext uri="{FF2B5EF4-FFF2-40B4-BE49-F238E27FC236}">
                <a16:creationId xmlns:a16="http://schemas.microsoft.com/office/drawing/2014/main" id="{8A803F7A-1C85-4FD5-8652-F86EFFF733CB}"/>
              </a:ext>
            </a:extLst>
          </p:cNvPr>
          <p:cNvSpPr txBox="1"/>
          <p:nvPr/>
        </p:nvSpPr>
        <p:spPr>
          <a:xfrm>
            <a:off x="488215" y="4143905"/>
            <a:ext cx="35953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94B"/>
                </a:solidFill>
                <a:effectLst/>
                <a:uLnTx/>
                <a:uFillTx/>
                <a:latin typeface="Calibri"/>
                <a:ea typeface="+mn-ea"/>
                <a:cs typeface="+mn-cs"/>
              </a:rPr>
              <a:t>I. </a:t>
            </a:r>
            <a:r>
              <a:rPr kumimoji="0" lang="fr-FR" sz="1200" b="0" i="0" u="none" strike="noStrike" kern="1200" cap="none" spc="0" normalizeH="0" baseline="0" noProof="0" dirty="0" err="1">
                <a:ln>
                  <a:noFill/>
                </a:ln>
                <a:solidFill>
                  <a:srgbClr val="00294B"/>
                </a:solidFill>
                <a:effectLst/>
                <a:uLnTx/>
                <a:uFillTx/>
                <a:latin typeface="Calibri"/>
                <a:ea typeface="+mn-ea"/>
                <a:cs typeface="+mn-cs"/>
              </a:rPr>
              <a:t>Zahradnik</a:t>
            </a:r>
            <a:r>
              <a:rPr kumimoji="0" lang="fr-FR" sz="1200" b="0" i="0" u="none" strike="noStrike" kern="1200" cap="none" spc="0" normalizeH="0" baseline="0" noProof="0" dirty="0">
                <a:ln>
                  <a:noFill/>
                </a:ln>
                <a:solidFill>
                  <a:srgbClr val="00294B"/>
                </a:solidFill>
                <a:effectLst/>
                <a:uLnTx/>
                <a:uFillTx/>
                <a:latin typeface="Calibri"/>
                <a:ea typeface="+mn-ea"/>
                <a:cs typeface="+mn-cs"/>
              </a:rPr>
              <a:t>, PhD </a:t>
            </a:r>
            <a:r>
              <a:rPr kumimoji="0" lang="fr-FR" sz="1200" b="0" i="0" u="none" strike="noStrike" kern="1200" cap="none" spc="0" normalizeH="0" baseline="0" noProof="0" dirty="0" err="1">
                <a:ln>
                  <a:noFill/>
                </a:ln>
                <a:solidFill>
                  <a:srgbClr val="00294B"/>
                </a:solidFill>
                <a:effectLst/>
                <a:uLnTx/>
                <a:uFillTx/>
                <a:latin typeface="Calibri"/>
                <a:ea typeface="+mn-ea"/>
                <a:cs typeface="+mn-cs"/>
              </a:rPr>
              <a:t>Thesis</a:t>
            </a:r>
            <a:r>
              <a:rPr kumimoji="0" lang="fr-FR" sz="1200" b="0" i="0" u="none" strike="noStrike" kern="1200" cap="none" spc="0" normalizeH="0" baseline="0" noProof="0" dirty="0">
                <a:ln>
                  <a:noFill/>
                </a:ln>
                <a:solidFill>
                  <a:srgbClr val="00294B"/>
                </a:solidFill>
                <a:effectLst/>
                <a:uLnTx/>
                <a:uFillTx/>
                <a:latin typeface="Calibri"/>
                <a:ea typeface="+mn-ea"/>
                <a:cs typeface="+mn-cs"/>
              </a:rPr>
              <a:t>, 2020, Université Paris-Saclay</a:t>
            </a:r>
          </a:p>
        </p:txBody>
      </p:sp>
      <p:sp>
        <p:nvSpPr>
          <p:cNvPr id="8" name="ZoneTexte 7">
            <a:extLst>
              <a:ext uri="{FF2B5EF4-FFF2-40B4-BE49-F238E27FC236}">
                <a16:creationId xmlns:a16="http://schemas.microsoft.com/office/drawing/2014/main" id="{29E69C5C-2DEA-433D-965B-CE0077C7304A}"/>
              </a:ext>
            </a:extLst>
          </p:cNvPr>
          <p:cNvSpPr txBox="1"/>
          <p:nvPr/>
        </p:nvSpPr>
        <p:spPr>
          <a:xfrm>
            <a:off x="6353385" y="1145022"/>
            <a:ext cx="24128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 Jonction PN Japonaise </a:t>
            </a:r>
          </a:p>
        </p:txBody>
      </p:sp>
      <p:sp>
        <p:nvSpPr>
          <p:cNvPr id="19" name="Rectangle : coins arrondis 18">
            <a:extLst>
              <a:ext uri="{FF2B5EF4-FFF2-40B4-BE49-F238E27FC236}">
                <a16:creationId xmlns:a16="http://schemas.microsoft.com/office/drawing/2014/main" id="{C069A5C3-5BEC-4FFA-9DE7-29D61D1F162A}"/>
              </a:ext>
            </a:extLst>
          </p:cNvPr>
          <p:cNvSpPr/>
          <p:nvPr/>
        </p:nvSpPr>
        <p:spPr>
          <a:xfrm>
            <a:off x="241902" y="823869"/>
            <a:ext cx="5675573" cy="56847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38" name="Groupe 37">
            <a:extLst>
              <a:ext uri="{FF2B5EF4-FFF2-40B4-BE49-F238E27FC236}">
                <a16:creationId xmlns:a16="http://schemas.microsoft.com/office/drawing/2014/main" id="{D9CA8C8B-F649-4C8C-932D-9872F5AEF414}"/>
              </a:ext>
            </a:extLst>
          </p:cNvPr>
          <p:cNvGrpSpPr/>
          <p:nvPr/>
        </p:nvGrpSpPr>
        <p:grpSpPr>
          <a:xfrm>
            <a:off x="6375460" y="1557836"/>
            <a:ext cx="2228458" cy="4282437"/>
            <a:chOff x="9358958" y="3140950"/>
            <a:chExt cx="2228458" cy="4282437"/>
          </a:xfrm>
        </p:grpSpPr>
        <p:pic>
          <p:nvPicPr>
            <p:cNvPr id="33" name="Image 32">
              <a:extLst>
                <a:ext uri="{FF2B5EF4-FFF2-40B4-BE49-F238E27FC236}">
                  <a16:creationId xmlns:a16="http://schemas.microsoft.com/office/drawing/2014/main" id="{AD0121D0-4DF9-47A6-85E9-CF7F2A0FA580}"/>
                </a:ext>
              </a:extLst>
            </p:cNvPr>
            <p:cNvPicPr>
              <a:picLocks noChangeAspect="1"/>
            </p:cNvPicPr>
            <p:nvPr/>
          </p:nvPicPr>
          <p:blipFill>
            <a:blip r:embed="rId4"/>
            <a:stretch>
              <a:fillRect/>
            </a:stretch>
          </p:blipFill>
          <p:spPr>
            <a:xfrm>
              <a:off x="9583375" y="5759208"/>
              <a:ext cx="1779624" cy="1664179"/>
            </a:xfrm>
            <a:prstGeom prst="rect">
              <a:avLst/>
            </a:prstGeom>
          </p:spPr>
        </p:pic>
        <p:sp>
          <p:nvSpPr>
            <p:cNvPr id="34" name="ZoneTexte 33">
              <a:extLst>
                <a:ext uri="{FF2B5EF4-FFF2-40B4-BE49-F238E27FC236}">
                  <a16:creationId xmlns:a16="http://schemas.microsoft.com/office/drawing/2014/main" id="{51E701E4-85D3-4021-9863-67D1FDC96C02}"/>
                </a:ext>
              </a:extLst>
            </p:cNvPr>
            <p:cNvSpPr txBox="1"/>
            <p:nvPr/>
          </p:nvSpPr>
          <p:spPr>
            <a:xfrm>
              <a:off x="9520760" y="4711261"/>
              <a:ext cx="9900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00294B"/>
                  </a:solidFill>
                  <a:effectLst/>
                  <a:uLnTx/>
                  <a:uFillTx/>
                  <a:latin typeface="Calibri"/>
                  <a:ea typeface="+mn-ea"/>
                  <a:cs typeface="+mn-cs"/>
                </a:rPr>
                <a:t>Montage sur porte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00294B"/>
                  </a:solidFill>
                  <a:effectLst/>
                  <a:uLnTx/>
                  <a:uFillTx/>
                  <a:latin typeface="Calibri"/>
                  <a:ea typeface="+mn-ea"/>
                  <a:cs typeface="+mn-cs"/>
                </a:rPr>
                <a:t> échantillon LPSC</a:t>
              </a:r>
            </a:p>
          </p:txBody>
        </p:sp>
        <p:pic>
          <p:nvPicPr>
            <p:cNvPr id="36" name="Image 35">
              <a:extLst>
                <a:ext uri="{FF2B5EF4-FFF2-40B4-BE49-F238E27FC236}">
                  <a16:creationId xmlns:a16="http://schemas.microsoft.com/office/drawing/2014/main" id="{5EA282C7-C2A1-43A6-A9E0-8A2C0B82B538}"/>
                </a:ext>
              </a:extLst>
            </p:cNvPr>
            <p:cNvPicPr>
              <a:picLocks noChangeAspect="1"/>
            </p:cNvPicPr>
            <p:nvPr/>
          </p:nvPicPr>
          <p:blipFill>
            <a:blip r:embed="rId5"/>
            <a:stretch>
              <a:fillRect/>
            </a:stretch>
          </p:blipFill>
          <p:spPr>
            <a:xfrm>
              <a:off x="9358958" y="3140950"/>
              <a:ext cx="2228458" cy="1500230"/>
            </a:xfrm>
            <a:prstGeom prst="rect">
              <a:avLst/>
            </a:prstGeom>
          </p:spPr>
        </p:pic>
      </p:grpSp>
      <p:pic>
        <p:nvPicPr>
          <p:cNvPr id="43" name="Image 42">
            <a:extLst>
              <a:ext uri="{FF2B5EF4-FFF2-40B4-BE49-F238E27FC236}">
                <a16:creationId xmlns:a16="http://schemas.microsoft.com/office/drawing/2014/main" id="{46921B96-1C8D-4D21-96BE-8FA234B23101}"/>
              </a:ext>
            </a:extLst>
          </p:cNvPr>
          <p:cNvPicPr>
            <a:picLocks noChangeAspect="1"/>
          </p:cNvPicPr>
          <p:nvPr/>
        </p:nvPicPr>
        <p:blipFill>
          <a:blip r:embed="rId6"/>
          <a:stretch>
            <a:fillRect/>
          </a:stretch>
        </p:blipFill>
        <p:spPr>
          <a:xfrm>
            <a:off x="8671695" y="2363721"/>
            <a:ext cx="3417301" cy="2840435"/>
          </a:xfrm>
          <a:prstGeom prst="rect">
            <a:avLst/>
          </a:prstGeom>
        </p:spPr>
      </p:pic>
      <p:pic>
        <p:nvPicPr>
          <p:cNvPr id="45" name="Image 44">
            <a:extLst>
              <a:ext uri="{FF2B5EF4-FFF2-40B4-BE49-F238E27FC236}">
                <a16:creationId xmlns:a16="http://schemas.microsoft.com/office/drawing/2014/main" id="{A4034E67-9AEA-4A21-ADE5-AA35FEDB26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7901" y="1229528"/>
            <a:ext cx="1399419" cy="768071"/>
          </a:xfrm>
          <a:prstGeom prst="rect">
            <a:avLst/>
          </a:prstGeom>
        </p:spPr>
      </p:pic>
      <p:sp>
        <p:nvSpPr>
          <p:cNvPr id="46" name="ZoneTexte 45">
            <a:extLst>
              <a:ext uri="{FF2B5EF4-FFF2-40B4-BE49-F238E27FC236}">
                <a16:creationId xmlns:a16="http://schemas.microsoft.com/office/drawing/2014/main" id="{DDF1B904-C0DA-4BD3-8359-998E81ABBF32}"/>
              </a:ext>
            </a:extLst>
          </p:cNvPr>
          <p:cNvSpPr txBox="1"/>
          <p:nvPr/>
        </p:nvSpPr>
        <p:spPr>
          <a:xfrm>
            <a:off x="6475345" y="3599273"/>
            <a:ext cx="21134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FF0000"/>
                </a:solidFill>
                <a:effectLst/>
                <a:uLnTx/>
                <a:uFillTx/>
                <a:latin typeface="Calibri"/>
                <a:ea typeface="+mn-ea"/>
                <a:cs typeface="+mn-cs"/>
              </a:rPr>
              <a:t>Map</a:t>
            </a:r>
            <a:r>
              <a:rPr kumimoji="0" lang="fr-FR" sz="1800" b="1" i="0" u="none" strike="noStrike" kern="1200" cap="none" spc="0" normalizeH="0" baseline="0" noProof="0" dirty="0">
                <a:ln>
                  <a:noFill/>
                </a:ln>
                <a:solidFill>
                  <a:srgbClr val="FF0000"/>
                </a:solidFill>
                <a:effectLst/>
                <a:uLnTx/>
                <a:uFillTx/>
                <a:latin typeface="Calibri"/>
                <a:ea typeface="+mn-ea"/>
                <a:cs typeface="+mn-cs"/>
              </a:rPr>
              <a:t> en courant 2D</a:t>
            </a:r>
          </a:p>
        </p:txBody>
      </p:sp>
      <p:sp>
        <p:nvSpPr>
          <p:cNvPr id="47" name="Rectangle 46">
            <a:extLst>
              <a:ext uri="{FF2B5EF4-FFF2-40B4-BE49-F238E27FC236}">
                <a16:creationId xmlns:a16="http://schemas.microsoft.com/office/drawing/2014/main" id="{A90B8E31-71A4-4024-A33A-787A3719F3EC}"/>
              </a:ext>
            </a:extLst>
          </p:cNvPr>
          <p:cNvSpPr/>
          <p:nvPr/>
        </p:nvSpPr>
        <p:spPr>
          <a:xfrm>
            <a:off x="2251740" y="897283"/>
            <a:ext cx="6096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94B"/>
                </a:solidFill>
                <a:effectLst/>
                <a:uLnTx/>
                <a:uFillTx/>
                <a:latin typeface="Calibri"/>
                <a:ea typeface="+mn-ea"/>
                <a:cs typeface="+mn-cs"/>
              </a:rPr>
              <a:t>Caractéristiques</a:t>
            </a:r>
            <a:r>
              <a:rPr kumimoji="0" lang="en-GB" sz="1800" b="0" i="0" u="none" strike="noStrike" kern="1200" cap="none" spc="0" normalizeH="0" baseline="0" noProof="0" dirty="0">
                <a:ln>
                  <a:noFill/>
                </a:ln>
                <a:solidFill>
                  <a:srgbClr val="00294B"/>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94B"/>
                </a:solidFill>
                <a:effectLst/>
                <a:uLnTx/>
                <a:uFillTx/>
                <a:latin typeface="Calibri"/>
                <a:ea typeface="+mn-ea"/>
                <a:cs typeface="+mn-cs"/>
              </a:rPr>
              <a:t>Spot size: </a:t>
            </a:r>
            <a:r>
              <a:rPr kumimoji="0" lang="en-GB" sz="1800" b="0" i="0" u="none" strike="noStrike" kern="1200" cap="none" spc="0" normalizeH="0" baseline="0" noProof="0" dirty="0" err="1">
                <a:ln>
                  <a:noFill/>
                </a:ln>
                <a:solidFill>
                  <a:srgbClr val="00294B"/>
                </a:solidFill>
                <a:effectLst/>
                <a:uLnTx/>
                <a:uFillTx/>
                <a:latin typeface="Calibri"/>
                <a:ea typeface="+mn-ea"/>
                <a:cs typeface="+mn-cs"/>
              </a:rPr>
              <a:t>submicrometrique</a:t>
            </a:r>
            <a:endParaRPr kumimoji="0" lang="en-GB" sz="18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94B"/>
                </a:solidFill>
                <a:effectLst/>
                <a:uLnTx/>
                <a:uFillTx/>
                <a:latin typeface="Calibri"/>
                <a:ea typeface="+mn-ea"/>
                <a:cs typeface="+mn-cs"/>
              </a:rPr>
              <a:t>Taux</a:t>
            </a:r>
            <a:r>
              <a:rPr kumimoji="0" lang="en-GB" sz="1800" b="0" i="0" u="none" strike="noStrike" kern="1200" cap="none" spc="0" normalizeH="0" baseline="0" noProof="0" dirty="0">
                <a:ln>
                  <a:noFill/>
                </a:ln>
                <a:solidFill>
                  <a:srgbClr val="00294B"/>
                </a:solidFill>
                <a:effectLst/>
                <a:uLnTx/>
                <a:uFillTx/>
                <a:latin typeface="Calibri"/>
                <a:ea typeface="+mn-ea"/>
                <a:cs typeface="+mn-cs"/>
              </a:rPr>
              <a:t> de </a:t>
            </a:r>
            <a:r>
              <a:rPr kumimoji="0" lang="en-GB" sz="1800" b="0" i="0" u="none" strike="noStrike" kern="1200" cap="none" spc="0" normalizeH="0" baseline="0" noProof="0" dirty="0" err="1">
                <a:ln>
                  <a:noFill/>
                </a:ln>
                <a:solidFill>
                  <a:srgbClr val="00294B"/>
                </a:solidFill>
                <a:effectLst/>
                <a:uLnTx/>
                <a:uFillTx/>
                <a:latin typeface="Calibri"/>
                <a:ea typeface="+mn-ea"/>
                <a:cs typeface="+mn-cs"/>
              </a:rPr>
              <a:t>comptage</a:t>
            </a:r>
            <a:r>
              <a:rPr kumimoji="0" lang="en-GB" sz="1800" b="0" i="0" u="none" strike="noStrike" kern="1200" cap="none" spc="0" normalizeH="0" baseline="0" noProof="0" dirty="0">
                <a:ln>
                  <a:noFill/>
                </a:ln>
                <a:solidFill>
                  <a:srgbClr val="00294B"/>
                </a:solidFill>
                <a:effectLst/>
                <a:uLnTx/>
                <a:uFillTx/>
                <a:latin typeface="Calibri"/>
                <a:ea typeface="+mn-ea"/>
                <a:cs typeface="+mn-cs"/>
              </a:rPr>
              <a:t>: ~kHz </a:t>
            </a:r>
            <a:r>
              <a:rPr kumimoji="0" lang="en-GB" sz="1800" b="0" i="0" u="none" strike="noStrike" kern="1200" cap="none" spc="0" normalizeH="0" baseline="0" noProof="0" dirty="0">
                <a:ln>
                  <a:noFill/>
                </a:ln>
                <a:solidFill>
                  <a:srgbClr val="00294B"/>
                </a:solidFill>
                <a:effectLst/>
                <a:uLnTx/>
                <a:uFillTx/>
                <a:latin typeface="Calibri"/>
                <a:ea typeface="+mn-ea"/>
                <a:cs typeface="+mn-cs"/>
                <a:sym typeface="Wingdings" panose="05000000000000000000" pitchFamily="2" charset="2"/>
              </a:rPr>
              <a:t> ~</a:t>
            </a:r>
            <a:r>
              <a:rPr kumimoji="0" lang="en-GB" sz="1800" b="0" i="0" u="none" strike="noStrike" kern="1200" cap="none" spc="0" normalizeH="0" baseline="0" noProof="0" dirty="0" err="1">
                <a:ln>
                  <a:noFill/>
                </a:ln>
                <a:solidFill>
                  <a:srgbClr val="00294B"/>
                </a:solidFill>
                <a:effectLst/>
                <a:uLnTx/>
                <a:uFillTx/>
                <a:latin typeface="Calibri"/>
                <a:ea typeface="+mn-ea"/>
                <a:cs typeface="+mn-cs"/>
                <a:sym typeface="Wingdings" panose="05000000000000000000" pitchFamily="2" charset="2"/>
              </a:rPr>
              <a:t>fA</a:t>
            </a:r>
            <a:endParaRPr kumimoji="0" lang="en-GB" sz="1800" b="0" i="0" u="none" strike="noStrike" kern="1200" cap="none" spc="0" normalizeH="0" baseline="0" noProof="0" dirty="0">
              <a:ln>
                <a:noFill/>
              </a:ln>
              <a:solidFill>
                <a:srgbClr val="00294B"/>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94B"/>
                </a:solidFill>
                <a:effectLst/>
                <a:uLnTx/>
                <a:uFillTx/>
                <a:latin typeface="Calibri"/>
                <a:ea typeface="+mn-ea"/>
                <a:cs typeface="+mn-cs"/>
                <a:sym typeface="Wingdings" panose="05000000000000000000" pitchFamily="2" charset="2"/>
              </a:rPr>
              <a:t>Energie</a:t>
            </a:r>
            <a:r>
              <a:rPr kumimoji="0" lang="en-GB" sz="1800" b="0" i="0" u="none" strike="noStrike" kern="1200" cap="none" spc="0" normalizeH="0" baseline="0" noProof="0" dirty="0">
                <a:ln>
                  <a:noFill/>
                </a:ln>
                <a:solidFill>
                  <a:srgbClr val="00294B"/>
                </a:solidFill>
                <a:effectLst/>
                <a:uLnTx/>
                <a:uFillTx/>
                <a:latin typeface="Calibri"/>
                <a:ea typeface="+mn-ea"/>
                <a:cs typeface="+mn-cs"/>
                <a:sym typeface="Wingdings" panose="05000000000000000000" pitchFamily="2" charset="2"/>
              </a:rPr>
              <a:t>: </a:t>
            </a:r>
            <a:r>
              <a:rPr kumimoji="0" lang="en-GB" sz="1800" b="0" i="0" u="none" strike="noStrike" kern="1200" cap="none" spc="0" normalizeH="0" baseline="0" noProof="0" dirty="0" err="1">
                <a:ln>
                  <a:noFill/>
                </a:ln>
                <a:solidFill>
                  <a:srgbClr val="00294B"/>
                </a:solidFill>
                <a:effectLst/>
                <a:uLnTx/>
                <a:uFillTx/>
                <a:latin typeface="Calibri"/>
                <a:ea typeface="+mn-ea"/>
                <a:cs typeface="+mn-cs"/>
                <a:sym typeface="Wingdings" panose="05000000000000000000" pitchFamily="2" charset="2"/>
              </a:rPr>
              <a:t>jusqu’à</a:t>
            </a:r>
            <a:r>
              <a:rPr kumimoji="0" lang="en-GB" sz="1800" b="0" i="0" u="none" strike="noStrike" kern="1200" cap="none" spc="0" normalizeH="0" baseline="0" noProof="0" dirty="0">
                <a:ln>
                  <a:noFill/>
                </a:ln>
                <a:solidFill>
                  <a:srgbClr val="00294B"/>
                </a:solidFill>
                <a:effectLst/>
                <a:uLnTx/>
                <a:uFillTx/>
                <a:latin typeface="Calibri"/>
                <a:ea typeface="+mn-ea"/>
                <a:cs typeface="+mn-cs"/>
                <a:sym typeface="Wingdings" panose="05000000000000000000" pitchFamily="2" charset="2"/>
              </a:rPr>
              <a:t> 3 MeV</a:t>
            </a:r>
            <a:endParaRPr kumimoji="0" lang="en-GB" sz="1800" b="0" i="0" u="none" strike="noStrike" kern="1200" cap="none" spc="0" normalizeH="0" baseline="0" noProof="0" dirty="0">
              <a:ln>
                <a:noFill/>
              </a:ln>
              <a:solidFill>
                <a:srgbClr val="00294B"/>
              </a:solidFill>
              <a:effectLst/>
              <a:uLnTx/>
              <a:uFillTx/>
              <a:latin typeface="Calibri"/>
              <a:ea typeface="+mn-ea"/>
              <a:cs typeface="+mn-cs"/>
            </a:endParaRPr>
          </a:p>
        </p:txBody>
      </p:sp>
      <p:sp>
        <p:nvSpPr>
          <p:cNvPr id="48" name="Rectangle : coins arrondis 47">
            <a:extLst>
              <a:ext uri="{FF2B5EF4-FFF2-40B4-BE49-F238E27FC236}">
                <a16:creationId xmlns:a16="http://schemas.microsoft.com/office/drawing/2014/main" id="{C197491A-C544-4886-B98C-15863717D898}"/>
              </a:ext>
            </a:extLst>
          </p:cNvPr>
          <p:cNvSpPr/>
          <p:nvPr/>
        </p:nvSpPr>
        <p:spPr>
          <a:xfrm>
            <a:off x="6275634" y="823869"/>
            <a:ext cx="5846583" cy="56847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9" name="ZoneTexte 48">
            <a:extLst>
              <a:ext uri="{FF2B5EF4-FFF2-40B4-BE49-F238E27FC236}">
                <a16:creationId xmlns:a16="http://schemas.microsoft.com/office/drawing/2014/main" id="{1022EF2A-FA31-40B5-BE4E-9FD8553A5DA7}"/>
              </a:ext>
            </a:extLst>
          </p:cNvPr>
          <p:cNvSpPr txBox="1"/>
          <p:nvPr/>
        </p:nvSpPr>
        <p:spPr>
          <a:xfrm>
            <a:off x="8917213" y="1789051"/>
            <a:ext cx="26928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FF0000"/>
                </a:solidFill>
                <a:effectLst/>
                <a:uLnTx/>
                <a:uFillTx/>
                <a:latin typeface="Calibri"/>
                <a:ea typeface="+mn-ea"/>
                <a:cs typeface="+mn-cs"/>
              </a:rPr>
              <a:t>Set-up</a:t>
            </a:r>
            <a:r>
              <a:rPr kumimoji="0" lang="fr-FR" sz="1800" b="1" i="0" u="none" strike="noStrike" kern="1200" cap="none" spc="0" normalizeH="0" baseline="0" noProof="0" dirty="0">
                <a:ln>
                  <a:noFill/>
                </a:ln>
                <a:solidFill>
                  <a:srgbClr val="FF0000"/>
                </a:solidFill>
                <a:effectLst/>
                <a:uLnTx/>
                <a:uFillTx/>
                <a:latin typeface="Calibri"/>
                <a:ea typeface="+mn-ea"/>
                <a:cs typeface="+mn-cs"/>
              </a:rPr>
              <a:t> diamant sur AIFIRA</a:t>
            </a:r>
          </a:p>
        </p:txBody>
      </p:sp>
      <p:pic>
        <p:nvPicPr>
          <p:cNvPr id="21" name="Image 20">
            <a:extLst>
              <a:ext uri="{FF2B5EF4-FFF2-40B4-BE49-F238E27FC236}">
                <a16:creationId xmlns:a16="http://schemas.microsoft.com/office/drawing/2014/main" id="{47E70015-8F89-47A2-8FE9-9EB888F02BE1}"/>
              </a:ext>
            </a:extLst>
          </p:cNvPr>
          <p:cNvPicPr>
            <a:picLocks noChangeAspect="1"/>
          </p:cNvPicPr>
          <p:nvPr/>
        </p:nvPicPr>
        <p:blipFill>
          <a:blip r:embed="rId8"/>
          <a:stretch>
            <a:fillRect/>
          </a:stretch>
        </p:blipFill>
        <p:spPr>
          <a:xfrm>
            <a:off x="241902" y="155559"/>
            <a:ext cx="913617" cy="490106"/>
          </a:xfrm>
          <a:prstGeom prst="rect">
            <a:avLst/>
          </a:prstGeom>
        </p:spPr>
      </p:pic>
      <p:sp>
        <p:nvSpPr>
          <p:cNvPr id="2" name="ZoneTexte 1">
            <a:extLst>
              <a:ext uri="{FF2B5EF4-FFF2-40B4-BE49-F238E27FC236}">
                <a16:creationId xmlns:a16="http://schemas.microsoft.com/office/drawing/2014/main" id="{5CF1BEAF-47F5-4703-BAD0-7B376B142759}"/>
              </a:ext>
            </a:extLst>
          </p:cNvPr>
          <p:cNvSpPr txBox="1"/>
          <p:nvPr/>
        </p:nvSpPr>
        <p:spPr>
          <a:xfrm>
            <a:off x="8671695" y="877612"/>
            <a:ext cx="30661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Calibri"/>
                <a:ea typeface="+mn-ea"/>
                <a:cs typeface="+mn-cs"/>
              </a:rPr>
              <a:t>Collaboration franco-japonaise</a:t>
            </a:r>
          </a:p>
        </p:txBody>
      </p:sp>
      <p:sp>
        <p:nvSpPr>
          <p:cNvPr id="4" name="Espace réservé du numéro de diapositive 3">
            <a:extLst>
              <a:ext uri="{FF2B5EF4-FFF2-40B4-BE49-F238E27FC236}">
                <a16:creationId xmlns:a16="http://schemas.microsoft.com/office/drawing/2014/main" id="{75BC2A7C-20BE-4CBC-AE95-435C00ABBF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A45BE-E1E6-49DE-9B47-C05D0BBBBD60}"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pic>
        <p:nvPicPr>
          <p:cNvPr id="22" name="Image 21">
            <a:extLst>
              <a:ext uri="{FF2B5EF4-FFF2-40B4-BE49-F238E27FC236}">
                <a16:creationId xmlns:a16="http://schemas.microsoft.com/office/drawing/2014/main" id="{C63FED2A-38FE-4ECA-9696-5B779B2A64C4}"/>
              </a:ext>
            </a:extLst>
          </p:cNvPr>
          <p:cNvPicPr>
            <a:picLocks noChangeAspect="1"/>
          </p:cNvPicPr>
          <p:nvPr/>
        </p:nvPicPr>
        <p:blipFill rotWithShape="1">
          <a:blip r:embed="rId9">
            <a:extLst>
              <a:ext uri="{28A0092B-C50C-407E-A947-70E740481C1C}">
                <a14:useLocalDpi xmlns:a14="http://schemas.microsoft.com/office/drawing/2010/main" val="0"/>
              </a:ext>
            </a:extLst>
          </a:blip>
          <a:srcRect t="20847" b="22900"/>
          <a:stretch/>
        </p:blipFill>
        <p:spPr>
          <a:xfrm>
            <a:off x="8511697" y="5798373"/>
            <a:ext cx="1550687" cy="426657"/>
          </a:xfrm>
          <a:prstGeom prst="rect">
            <a:avLst/>
          </a:prstGeom>
        </p:spPr>
      </p:pic>
      <p:pic>
        <p:nvPicPr>
          <p:cNvPr id="24" name="Image 23">
            <a:extLst>
              <a:ext uri="{FF2B5EF4-FFF2-40B4-BE49-F238E27FC236}">
                <a16:creationId xmlns:a16="http://schemas.microsoft.com/office/drawing/2014/main" id="{2462A097-6975-4876-B1E1-FF594DED4B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90476" y="5246847"/>
            <a:ext cx="2369098" cy="329224"/>
          </a:xfrm>
          <a:prstGeom prst="rect">
            <a:avLst/>
          </a:prstGeom>
        </p:spPr>
      </p:pic>
      <p:pic>
        <p:nvPicPr>
          <p:cNvPr id="25" name="Image 24">
            <a:extLst>
              <a:ext uri="{FF2B5EF4-FFF2-40B4-BE49-F238E27FC236}">
                <a16:creationId xmlns:a16="http://schemas.microsoft.com/office/drawing/2014/main" id="{5A8EECCC-661D-4D4E-A275-1E75EA4672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20181" y="5546469"/>
            <a:ext cx="1077196" cy="284891"/>
          </a:xfrm>
          <a:prstGeom prst="rect">
            <a:avLst/>
          </a:prstGeom>
        </p:spPr>
      </p:pic>
      <p:pic>
        <p:nvPicPr>
          <p:cNvPr id="26" name="Image 25">
            <a:extLst>
              <a:ext uri="{FF2B5EF4-FFF2-40B4-BE49-F238E27FC236}">
                <a16:creationId xmlns:a16="http://schemas.microsoft.com/office/drawing/2014/main" id="{7A7E179B-F4DF-4D5F-9387-DFED74E950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20409" y="6149237"/>
            <a:ext cx="2579486" cy="356496"/>
          </a:xfrm>
          <a:prstGeom prst="rect">
            <a:avLst/>
          </a:prstGeom>
        </p:spPr>
      </p:pic>
      <p:sp>
        <p:nvSpPr>
          <p:cNvPr id="27" name="ZoneTexte 26">
            <a:extLst>
              <a:ext uri="{FF2B5EF4-FFF2-40B4-BE49-F238E27FC236}">
                <a16:creationId xmlns:a16="http://schemas.microsoft.com/office/drawing/2014/main" id="{E844FD47-D6BF-44BE-B320-CAAF00572D19}"/>
              </a:ext>
            </a:extLst>
          </p:cNvPr>
          <p:cNvSpPr txBox="1"/>
          <p:nvPr/>
        </p:nvSpPr>
        <p:spPr>
          <a:xfrm>
            <a:off x="10101530" y="5674902"/>
            <a:ext cx="172675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294B"/>
                </a:solidFill>
                <a:effectLst/>
                <a:uLnTx/>
                <a:uFillTx/>
                <a:latin typeface="Calibri"/>
                <a:ea typeface="+mn-ea"/>
                <a:cs typeface="+mn-cs"/>
              </a:rPr>
              <a:t>S. </a:t>
            </a:r>
            <a:r>
              <a:rPr kumimoji="0" lang="fr-FR" sz="1100" b="0" i="0" u="none" strike="noStrike" kern="1200" cap="none" spc="0" normalizeH="0" baseline="0" noProof="0" dirty="0" err="1">
                <a:ln>
                  <a:noFill/>
                </a:ln>
                <a:solidFill>
                  <a:srgbClr val="00294B"/>
                </a:solidFill>
                <a:effectLst/>
                <a:uLnTx/>
                <a:uFillTx/>
                <a:latin typeface="Calibri"/>
                <a:ea typeface="+mn-ea"/>
                <a:cs typeface="+mn-cs"/>
              </a:rPr>
              <a:t>Koizumi</a:t>
            </a:r>
            <a:r>
              <a:rPr kumimoji="0" lang="fr-FR" sz="1100" b="0" i="0" u="none" strike="noStrike" kern="1200" cap="none" spc="0" normalizeH="0" baseline="0" noProof="0" dirty="0">
                <a:ln>
                  <a:noFill/>
                </a:ln>
                <a:solidFill>
                  <a:srgbClr val="00294B"/>
                </a:solidFill>
                <a:effectLst/>
                <a:uLnTx/>
                <a:uFillTx/>
                <a:latin typeface="Calibri"/>
                <a:ea typeface="+mn-ea"/>
                <a:cs typeface="+mn-cs"/>
              </a:rPr>
              <a:t>,  H. </a:t>
            </a:r>
            <a:r>
              <a:rPr kumimoji="0" lang="fr-FR" sz="1100" b="0" i="0" u="none" strike="noStrike" kern="1200" cap="none" spc="0" normalizeH="0" baseline="0" noProof="0" dirty="0" err="1">
                <a:ln>
                  <a:noFill/>
                </a:ln>
                <a:solidFill>
                  <a:srgbClr val="00294B"/>
                </a:solidFill>
                <a:effectLst/>
                <a:uLnTx/>
                <a:uFillTx/>
                <a:latin typeface="Calibri"/>
                <a:ea typeface="+mn-ea"/>
                <a:cs typeface="+mn-cs"/>
              </a:rPr>
              <a:t>Nishiguchi</a:t>
            </a:r>
            <a:r>
              <a:rPr kumimoji="0" lang="fr-FR" sz="1100" b="0" i="0" u="none" strike="noStrike" kern="1200" cap="none" spc="0" normalizeH="0" baseline="0" noProof="0" dirty="0">
                <a:ln>
                  <a:noFill/>
                </a:ln>
                <a:solidFill>
                  <a:srgbClr val="00294B"/>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dirty="0">
                <a:ln>
                  <a:noFill/>
                </a:ln>
                <a:solidFill>
                  <a:srgbClr val="00294B"/>
                </a:solidFill>
                <a:effectLst/>
                <a:uLnTx/>
                <a:uFillTx/>
                <a:latin typeface="Calibri"/>
                <a:ea typeface="+mn-ea"/>
                <a:cs typeface="+mn-cs"/>
              </a:rPr>
              <a:t>T. Shimaoka, </a:t>
            </a:r>
            <a:r>
              <a:rPr kumimoji="0" lang="fr-FR" sz="1100" b="0" i="0" u="none" strike="noStrike" kern="1200" cap="none" spc="0" normalizeH="0" baseline="0" noProof="0" dirty="0">
                <a:ln>
                  <a:noFill/>
                </a:ln>
                <a:solidFill>
                  <a:srgbClr val="00294B"/>
                </a:solidFill>
                <a:effectLst/>
                <a:uLnTx/>
                <a:uFillTx/>
                <a:latin typeface="Calibri"/>
                <a:ea typeface="+mn-ea"/>
                <a:cs typeface="+mn-cs"/>
              </a:rPr>
              <a:t>H. U</a:t>
            </a:r>
            <a:r>
              <a:rPr kumimoji="0" lang="pl-PL" sz="1100" b="0" i="0" u="none" strike="noStrike" kern="1200" cap="none" spc="0" normalizeH="0" baseline="0" noProof="0" dirty="0">
                <a:ln>
                  <a:noFill/>
                </a:ln>
                <a:solidFill>
                  <a:srgbClr val="00294B"/>
                </a:solidFill>
                <a:effectLst/>
                <a:uLnTx/>
                <a:uFillTx/>
                <a:latin typeface="Calibri"/>
                <a:ea typeface="+mn-ea"/>
                <a:cs typeface="+mn-cs"/>
              </a:rPr>
              <a:t>mezawa</a:t>
            </a:r>
            <a:r>
              <a:rPr kumimoji="0" lang="fi-FI" sz="1100" b="0" i="0" u="none" strike="noStrike" kern="1200" cap="none" spc="0" normalizeH="0" baseline="0" noProof="0" dirty="0">
                <a:ln>
                  <a:noFill/>
                </a:ln>
                <a:solidFill>
                  <a:srgbClr val="00294B"/>
                </a:solidFill>
                <a:effectLst/>
                <a:uLnTx/>
                <a:uFillTx/>
                <a:latin typeface="Calibri"/>
                <a:ea typeface="+mn-ea"/>
                <a:cs typeface="+mn-cs"/>
              </a:rPr>
              <a:t> </a:t>
            </a:r>
            <a:r>
              <a:rPr kumimoji="0" lang="fr-FR" sz="1100" b="0" i="0" u="none" strike="noStrike" kern="1200" cap="none" spc="0" normalizeH="0" baseline="0" noProof="0" dirty="0">
                <a:ln>
                  <a:noFill/>
                </a:ln>
                <a:solidFill>
                  <a:srgbClr val="00294B"/>
                </a:solidFill>
                <a:effectLst/>
                <a:uLnTx/>
                <a:uFillTx/>
                <a:latin typeface="Calibri"/>
                <a:ea typeface="+mn-ea"/>
                <a:cs typeface="+mn-cs"/>
              </a:rPr>
              <a:t> </a:t>
            </a:r>
          </a:p>
        </p:txBody>
      </p:sp>
      <p:sp>
        <p:nvSpPr>
          <p:cNvPr id="3" name="ZoneTexte 2">
            <a:extLst>
              <a:ext uri="{FF2B5EF4-FFF2-40B4-BE49-F238E27FC236}">
                <a16:creationId xmlns:a16="http://schemas.microsoft.com/office/drawing/2014/main" id="{97A3A6BA-03DE-4063-95CE-277545DD5E48}"/>
              </a:ext>
            </a:extLst>
          </p:cNvPr>
          <p:cNvSpPr txBox="1"/>
          <p:nvPr/>
        </p:nvSpPr>
        <p:spPr>
          <a:xfrm>
            <a:off x="9178471" y="1194832"/>
            <a:ext cx="131016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Calibri"/>
                <a:ea typeface="+mn-ea"/>
                <a:cs typeface="+mn-cs"/>
              </a:rPr>
              <a:t>JSPS – CNRS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Calibri"/>
                <a:ea typeface="+mn-ea"/>
                <a:cs typeface="+mn-cs"/>
              </a:rPr>
              <a:t>TYL IN2P3</a:t>
            </a:r>
          </a:p>
        </p:txBody>
      </p:sp>
    </p:spTree>
    <p:extLst>
      <p:ext uri="{BB962C8B-B14F-4D97-AF65-F5344CB8AC3E}">
        <p14:creationId xmlns:p14="http://schemas.microsoft.com/office/powerpoint/2010/main" val="1816851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676A0680-419B-41AA-9A59-7ACDCF94E748}"/>
              </a:ext>
            </a:extLst>
          </p:cNvPr>
          <p:cNvSpPr txBox="1"/>
          <p:nvPr/>
        </p:nvSpPr>
        <p:spPr>
          <a:xfrm>
            <a:off x="4348975" y="234175"/>
            <a:ext cx="39137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FFFFF"/>
                </a:solidFill>
                <a:effectLst/>
                <a:uLnTx/>
                <a:uFillTx/>
                <a:latin typeface="Calibri"/>
                <a:ea typeface="+mn-ea"/>
                <a:cs typeface="+mn-cs"/>
              </a:rPr>
              <a:t>Croissance diamant </a:t>
            </a:r>
            <a:r>
              <a:rPr kumimoji="0" lang="fr-FR" sz="2800" b="0" i="0" u="none" strike="noStrike" kern="1200" cap="none" spc="0" normalizeH="0" baseline="0" noProof="0" dirty="0" err="1">
                <a:ln>
                  <a:noFill/>
                </a:ln>
                <a:solidFill>
                  <a:srgbClr val="FFFFFF"/>
                </a:solidFill>
                <a:effectLst/>
                <a:uLnTx/>
                <a:uFillTx/>
                <a:latin typeface="Calibri"/>
                <a:ea typeface="+mn-ea"/>
                <a:cs typeface="+mn-cs"/>
              </a:rPr>
              <a:t>pCVD</a:t>
            </a:r>
            <a:endParaRPr kumimoji="0" lang="fr-FR" sz="2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3" name="ZoneTexte 22">
            <a:extLst>
              <a:ext uri="{FF2B5EF4-FFF2-40B4-BE49-F238E27FC236}">
                <a16:creationId xmlns:a16="http://schemas.microsoft.com/office/drawing/2014/main" id="{A5E08950-8D5B-4ECB-8AC8-170711989C9B}"/>
              </a:ext>
            </a:extLst>
          </p:cNvPr>
          <p:cNvSpPr txBox="1"/>
          <p:nvPr/>
        </p:nvSpPr>
        <p:spPr>
          <a:xfrm>
            <a:off x="133648" y="754769"/>
            <a:ext cx="119149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94B"/>
                </a:solidFill>
                <a:effectLst/>
                <a:uLnTx/>
                <a:uFillTx/>
                <a:latin typeface="Calibri"/>
                <a:ea typeface="+mn-ea"/>
                <a:cs typeface="+mn-cs"/>
              </a:rPr>
              <a:t>Développement d’une technologie plasma pour procédés à grande vitesse et grande cadence de fabrication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94B"/>
                </a:solidFill>
                <a:effectLst/>
                <a:uLnTx/>
                <a:uFillTx/>
                <a:latin typeface="Calibri"/>
                <a:ea typeface="+mn-ea"/>
                <a:cs typeface="+mn-cs"/>
              </a:rPr>
              <a:t>Projet </a:t>
            </a:r>
            <a:r>
              <a:rPr kumimoji="0" lang="fr-FR" sz="1800" b="1" i="0" u="none" strike="noStrike" kern="1200" cap="none" spc="0" normalizeH="0" baseline="0" noProof="0" dirty="0" err="1">
                <a:ln>
                  <a:noFill/>
                </a:ln>
                <a:solidFill>
                  <a:srgbClr val="00294B"/>
                </a:solidFill>
                <a:effectLst/>
                <a:uLnTx/>
                <a:uFillTx/>
                <a:latin typeface="Calibri"/>
                <a:ea typeface="+mn-ea"/>
                <a:cs typeface="+mn-cs"/>
              </a:rPr>
              <a:t>ProExtenD</a:t>
            </a:r>
            <a:r>
              <a:rPr kumimoji="0" lang="fr-FR" sz="1800" b="1" i="0" u="none" strike="noStrike" kern="1200" cap="none" spc="0" normalizeH="0" baseline="0" noProof="0" dirty="0">
                <a:ln>
                  <a:noFill/>
                </a:ln>
                <a:solidFill>
                  <a:srgbClr val="00294B"/>
                </a:solidFill>
                <a:effectLst/>
                <a:uLnTx/>
                <a:uFillTx/>
                <a:latin typeface="Calibri"/>
                <a:ea typeface="+mn-ea"/>
                <a:cs typeface="+mn-cs"/>
              </a:rPr>
              <a:t> (</a:t>
            </a:r>
            <a:r>
              <a:rPr kumimoji="0" lang="fr-FR" sz="1800" b="1" i="0" u="none" strike="noStrike" kern="1200" cap="none" spc="0" normalizeH="0" baseline="0" noProof="0" dirty="0" err="1">
                <a:ln>
                  <a:noFill/>
                </a:ln>
                <a:solidFill>
                  <a:srgbClr val="00294B"/>
                </a:solidFill>
                <a:effectLst/>
                <a:uLnTx/>
                <a:uFillTx/>
                <a:latin typeface="Calibri"/>
                <a:ea typeface="+mn-ea"/>
                <a:cs typeface="+mn-cs"/>
              </a:rPr>
              <a:t>LinkSium</a:t>
            </a:r>
            <a:r>
              <a:rPr kumimoji="0" lang="fr-FR" sz="1800" b="1" i="0" u="none" strike="noStrike" kern="1200" cap="none" spc="0" normalizeH="0" baseline="0" noProof="0" dirty="0">
                <a:ln>
                  <a:noFill/>
                </a:ln>
                <a:solidFill>
                  <a:srgbClr val="00294B"/>
                </a:solidFill>
                <a:effectLst/>
                <a:uLnTx/>
                <a:uFillTx/>
                <a:latin typeface="Calibri"/>
                <a:ea typeface="+mn-ea"/>
                <a:cs typeface="+mn-cs"/>
              </a:rPr>
              <a:t> SATT Grenoble)</a:t>
            </a:r>
            <a:endParaRPr kumimoji="0" lang="fr-FR" sz="1800" b="0" i="0" u="none" strike="noStrike" kern="1200" cap="none" spc="0" normalizeH="0" baseline="0" noProof="0" dirty="0">
              <a:ln>
                <a:noFill/>
              </a:ln>
              <a:solidFill>
                <a:srgbClr val="00294B"/>
              </a:solidFill>
              <a:effectLst/>
              <a:uLnTx/>
              <a:uFillTx/>
              <a:latin typeface="Calibri"/>
              <a:ea typeface="+mn-ea"/>
              <a:cs typeface="+mn-cs"/>
            </a:endParaRPr>
          </a:p>
        </p:txBody>
      </p:sp>
      <p:grpSp>
        <p:nvGrpSpPr>
          <p:cNvPr id="44" name="Groupe 43"/>
          <p:cNvGrpSpPr/>
          <p:nvPr/>
        </p:nvGrpSpPr>
        <p:grpSpPr>
          <a:xfrm>
            <a:off x="4728563" y="1368815"/>
            <a:ext cx="7359850" cy="3364475"/>
            <a:chOff x="4671179" y="1454937"/>
            <a:chExt cx="7359850" cy="3364475"/>
          </a:xfrm>
        </p:grpSpPr>
        <p:sp>
          <p:nvSpPr>
            <p:cNvPr id="32" name="ZoneTexte 31"/>
            <p:cNvSpPr txBox="1"/>
            <p:nvPr/>
          </p:nvSpPr>
          <p:spPr>
            <a:xfrm>
              <a:off x="7035930" y="1661447"/>
              <a:ext cx="4875143" cy="106182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P</a:t>
              </a:r>
              <a:r>
                <a:rPr kumimoji="0" lang="fr-FR" sz="1400" b="0" i="0" u="none" strike="noStrike" kern="1200" cap="none" spc="0" normalizeH="0" baseline="0" noProof="0" dirty="0" err="1">
                  <a:ln>
                    <a:noFill/>
                  </a:ln>
                  <a:solidFill>
                    <a:srgbClr val="00294B"/>
                  </a:solidFill>
                  <a:effectLst/>
                  <a:uLnTx/>
                  <a:uFillTx/>
                  <a:latin typeface="Calibri"/>
                  <a:ea typeface="+mn-ea"/>
                  <a:cs typeface="+mn-cs"/>
                </a:rPr>
                <a:t>rocédé</a:t>
              </a:r>
              <a:r>
                <a:rPr kumimoji="0" lang="fr-FR" sz="1400" b="0" i="0" u="none" strike="noStrike" kern="1200" cap="none" spc="0" normalizeH="0" baseline="0" noProof="0" dirty="0">
                  <a:ln>
                    <a:noFill/>
                  </a:ln>
                  <a:solidFill>
                    <a:srgbClr val="00294B"/>
                  </a:solidFill>
                  <a:effectLst/>
                  <a:uLnTx/>
                  <a:uFillTx/>
                  <a:latin typeface="Calibri"/>
                  <a:ea typeface="+mn-ea"/>
                  <a:cs typeface="+mn-cs"/>
                </a:rPr>
                <a:t> de dépôt de diamant </a:t>
              </a:r>
              <a:r>
                <a:rPr kumimoji="0" lang="fr-FR" sz="1400" b="0" i="0" u="none" strike="noStrike" kern="1200" cap="none" spc="0" normalizeH="0" baseline="0" noProof="0" dirty="0" err="1">
                  <a:ln>
                    <a:noFill/>
                  </a:ln>
                  <a:solidFill>
                    <a:srgbClr val="00294B"/>
                  </a:solidFill>
                  <a:effectLst/>
                  <a:uLnTx/>
                  <a:uFillTx/>
                  <a:latin typeface="Calibri"/>
                  <a:ea typeface="+mn-ea"/>
                  <a:cs typeface="+mn-cs"/>
                </a:rPr>
                <a:t>pCVD</a:t>
              </a:r>
              <a:r>
                <a:rPr kumimoji="0" lang="fr-FR" sz="1400" b="0" i="0" u="none" strike="noStrike" kern="1200" cap="none" spc="0" normalizeH="0" baseline="0" noProof="0" dirty="0">
                  <a:ln>
                    <a:noFill/>
                  </a:ln>
                  <a:solidFill>
                    <a:srgbClr val="00294B"/>
                  </a:solidFill>
                  <a:effectLst/>
                  <a:uLnTx/>
                  <a:uFillTx/>
                  <a:latin typeface="Calibri"/>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Grande s</a:t>
              </a:r>
              <a:r>
                <a:rPr kumimoji="0" lang="fr-FR" sz="1400" b="0" i="0" u="none" strike="noStrike" kern="1200" cap="none" spc="0" normalizeH="0" baseline="0" noProof="0" dirty="0" err="1">
                  <a:ln>
                    <a:noFill/>
                  </a:ln>
                  <a:solidFill>
                    <a:srgbClr val="00294B"/>
                  </a:solidFill>
                  <a:effectLst/>
                  <a:uLnTx/>
                  <a:uFillTx/>
                  <a:latin typeface="Calibri"/>
                  <a:ea typeface="+mn-ea"/>
                  <a:cs typeface="+mn-cs"/>
                </a:rPr>
                <a:t>urface</a:t>
              </a:r>
              <a:r>
                <a:rPr kumimoji="0" lang="fr-FR" sz="1400" b="0" i="0" u="none" strike="noStrike" kern="1200" cap="none" spc="0" normalizeH="0" baseline="0" noProof="0" dirty="0">
                  <a:ln>
                    <a:noFill/>
                  </a:ln>
                  <a:solidFill>
                    <a:srgbClr val="00294B"/>
                  </a:solidFill>
                  <a:effectLst/>
                  <a:uLnTx/>
                  <a:uFillTx/>
                  <a:latin typeface="Calibri"/>
                  <a:ea typeface="+mn-ea"/>
                  <a:cs typeface="+mn-cs"/>
                </a:rPr>
                <a:t> (Si </a:t>
              </a:r>
              <a:r>
                <a:rPr kumimoji="0" lang="fr-FR" sz="1400" b="0" i="0" u="none" strike="noStrike" kern="1200" cap="none" spc="0" normalizeH="0" baseline="0" noProof="0" dirty="0">
                  <a:ln>
                    <a:noFill/>
                  </a:ln>
                  <a:solidFill>
                    <a:srgbClr val="00294B"/>
                  </a:solidFill>
                  <a:effectLst/>
                  <a:uLnTx/>
                  <a:uFillTx/>
                  <a:latin typeface="Calibri"/>
                  <a:ea typeface="+mn-ea"/>
                  <a:cs typeface="+mn-cs"/>
                  <a:sym typeface="Symbol" panose="05050102010706020507" pitchFamily="18" charset="2"/>
                </a:rPr>
                <a:t> 100 mm)</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sym typeface="Symbol" panose="05050102010706020507" pitchFamily="18" charset="2"/>
                </a:rPr>
                <a:t>Vitesse de dépôt jusqu’à </a:t>
              </a:r>
              <a:r>
                <a:rPr kumimoji="0" lang="fr-FR" sz="1000" b="0" i="0" u="none" strike="noStrike" kern="1200" cap="none" spc="0" normalizeH="0" baseline="0" noProof="0" dirty="0">
                  <a:ln>
                    <a:noFill/>
                  </a:ln>
                  <a:solidFill>
                    <a:srgbClr val="00294B"/>
                  </a:solidFill>
                  <a:effectLst/>
                  <a:uLnTx/>
                  <a:uFillTx/>
                  <a:latin typeface="Calibri"/>
                  <a:ea typeface="+mn-ea"/>
                  <a:cs typeface="+mn-cs"/>
                  <a:sym typeface="Symbol" panose="05050102010706020507" pitchFamily="18" charset="2"/>
                </a:rPr>
                <a:t>~</a:t>
              </a:r>
              <a:r>
                <a:rPr kumimoji="0" lang="fr-FR" sz="1400" b="0" i="0" u="none" strike="noStrike" kern="1200" cap="none" spc="0" normalizeH="0" baseline="0" noProof="0" dirty="0">
                  <a:ln>
                    <a:noFill/>
                  </a:ln>
                  <a:solidFill>
                    <a:srgbClr val="00294B"/>
                  </a:solidFill>
                  <a:effectLst/>
                  <a:uLnTx/>
                  <a:uFillTx/>
                  <a:latin typeface="Calibri"/>
                  <a:ea typeface="+mn-ea"/>
                  <a:cs typeface="+mn-cs"/>
                  <a:sym typeface="Symbol" panose="05050102010706020507" pitchFamily="18" charset="2"/>
                </a:rPr>
                <a:t> 1 µm/h (pour 550 W/source plasma)</a:t>
              </a:r>
            </a:p>
          </p:txBody>
        </p:sp>
        <p:grpSp>
          <p:nvGrpSpPr>
            <p:cNvPr id="4" name="Groupe 3"/>
            <p:cNvGrpSpPr/>
            <p:nvPr/>
          </p:nvGrpSpPr>
          <p:grpSpPr>
            <a:xfrm>
              <a:off x="8944640" y="2659412"/>
              <a:ext cx="3086389" cy="2160000"/>
              <a:chOff x="7772686" y="1505573"/>
              <a:chExt cx="3086389" cy="2160000"/>
            </a:xfrm>
          </p:grpSpPr>
          <p:grpSp>
            <p:nvGrpSpPr>
              <p:cNvPr id="3" name="Groupe 2"/>
              <p:cNvGrpSpPr/>
              <p:nvPr/>
            </p:nvGrpSpPr>
            <p:grpSpPr>
              <a:xfrm>
                <a:off x="7772686" y="1505573"/>
                <a:ext cx="3086389" cy="2160000"/>
                <a:chOff x="1094486" y="4235008"/>
                <a:chExt cx="3086389" cy="2160000"/>
              </a:xfrm>
            </p:grpSpPr>
            <p:pic>
              <p:nvPicPr>
                <p:cNvPr id="2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86" y="4235008"/>
                  <a:ext cx="3086389"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ZoneTexte 26"/>
                <p:cNvSpPr txBox="1"/>
                <p:nvPr/>
              </p:nvSpPr>
              <p:spPr>
                <a:xfrm>
                  <a:off x="1781546" y="4672072"/>
                  <a:ext cx="240772"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srgbClr val="00294B"/>
                      </a:solidFill>
                      <a:effectLst/>
                      <a:uLnTx/>
                      <a:uFillTx/>
                      <a:latin typeface="Calibri"/>
                      <a:ea typeface="+mn-ea"/>
                      <a:cs typeface="+mn-cs"/>
                    </a:rPr>
                    <a:t>Si</a:t>
                  </a:r>
                </a:p>
              </p:txBody>
            </p:sp>
            <p:sp>
              <p:nvSpPr>
                <p:cNvPr id="28" name="ZoneTexte 27"/>
                <p:cNvSpPr txBox="1"/>
                <p:nvPr/>
              </p:nvSpPr>
              <p:spPr>
                <a:xfrm>
                  <a:off x="2088840" y="4573768"/>
                  <a:ext cx="420308"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srgbClr val="00294B"/>
                      </a:solidFill>
                      <a:effectLst/>
                      <a:uLnTx/>
                      <a:uFillTx/>
                      <a:latin typeface="Calibri"/>
                      <a:ea typeface="+mn-ea"/>
                      <a:cs typeface="+mn-cs"/>
                    </a:rPr>
                    <a:t>Diamant</a:t>
                  </a:r>
                </a:p>
              </p:txBody>
            </p:sp>
            <p:sp>
              <p:nvSpPr>
                <p:cNvPr id="29" name="ZoneTexte 28"/>
                <p:cNvSpPr txBox="1"/>
                <p:nvPr/>
              </p:nvSpPr>
              <p:spPr>
                <a:xfrm>
                  <a:off x="2362452" y="5713730"/>
                  <a:ext cx="428322"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srgbClr val="00294B"/>
                      </a:solidFill>
                      <a:effectLst/>
                      <a:uLnTx/>
                      <a:uFillTx/>
                      <a:latin typeface="Calibri"/>
                      <a:ea typeface="+mn-ea"/>
                      <a:cs typeface="+mn-cs"/>
                    </a:rPr>
                    <a:t>Graphite</a:t>
                  </a:r>
                </a:p>
              </p:txBody>
            </p:sp>
            <p:sp>
              <p:nvSpPr>
                <p:cNvPr id="30" name="ZoneTexte 29"/>
                <p:cNvSpPr txBox="1"/>
                <p:nvPr/>
              </p:nvSpPr>
              <p:spPr>
                <a:xfrm>
                  <a:off x="2006443" y="5740777"/>
                  <a:ext cx="240772"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srgbClr val="00294B"/>
                      </a:solidFill>
                      <a:effectLst/>
                      <a:uLnTx/>
                      <a:uFillTx/>
                      <a:latin typeface="Calibri"/>
                      <a:ea typeface="+mn-ea"/>
                      <a:cs typeface="+mn-cs"/>
                    </a:rPr>
                    <a:t>Si</a:t>
                  </a:r>
                </a:p>
              </p:txBody>
            </p:sp>
          </p:grpSp>
          <p:sp>
            <p:nvSpPr>
              <p:cNvPr id="33" name="Rectangle 32"/>
              <p:cNvSpPr/>
              <p:nvPr/>
            </p:nvSpPr>
            <p:spPr>
              <a:xfrm>
                <a:off x="10336830" y="1952086"/>
                <a:ext cx="400110" cy="1192827"/>
              </a:xfrm>
              <a:prstGeom prst="rect">
                <a:avLst/>
              </a:prstGeom>
            </p:spPr>
            <p:txBody>
              <a:bodyPr vert="vert"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Spectre Raman</a:t>
                </a:r>
              </a:p>
            </p:txBody>
          </p:sp>
        </p:grpSp>
        <p:grpSp>
          <p:nvGrpSpPr>
            <p:cNvPr id="34" name="Groupe 33"/>
            <p:cNvGrpSpPr/>
            <p:nvPr/>
          </p:nvGrpSpPr>
          <p:grpSpPr>
            <a:xfrm>
              <a:off x="4671179" y="1533818"/>
              <a:ext cx="4300849" cy="3185834"/>
              <a:chOff x="5341891" y="1539599"/>
              <a:chExt cx="4300849" cy="3185834"/>
            </a:xfrm>
          </p:grpSpPr>
          <p:grpSp>
            <p:nvGrpSpPr>
              <p:cNvPr id="6" name="Groupe 5"/>
              <p:cNvGrpSpPr/>
              <p:nvPr/>
            </p:nvGrpSpPr>
            <p:grpSpPr>
              <a:xfrm>
                <a:off x="5341891" y="1539599"/>
                <a:ext cx="2563391" cy="3185834"/>
                <a:chOff x="3356306" y="1366214"/>
                <a:chExt cx="4093961" cy="5397840"/>
              </a:xfrm>
            </p:grpSpPr>
            <p:grpSp>
              <p:nvGrpSpPr>
                <p:cNvPr id="7" name="Groupe 6"/>
                <p:cNvGrpSpPr/>
                <p:nvPr/>
              </p:nvGrpSpPr>
              <p:grpSpPr>
                <a:xfrm>
                  <a:off x="3356306" y="1366214"/>
                  <a:ext cx="4093961" cy="5397840"/>
                  <a:chOff x="3356306" y="1366214"/>
                  <a:chExt cx="4093961" cy="5397840"/>
                </a:xfrm>
              </p:grpSpPr>
              <p:pic>
                <p:nvPicPr>
                  <p:cNvPr id="9" name="Image 8"/>
                  <p:cNvPicPr>
                    <a:picLocks noChangeAspect="1"/>
                  </p:cNvPicPr>
                  <p:nvPr/>
                </p:nvPicPr>
                <p:blipFill rotWithShape="1">
                  <a:blip r:embed="rId4" cstate="print">
                    <a:extLst>
                      <a:ext uri="{28A0092B-C50C-407E-A947-70E740481C1C}">
                        <a14:useLocalDpi xmlns:a14="http://schemas.microsoft.com/office/drawing/2010/main" val="0"/>
                      </a:ext>
                    </a:extLst>
                  </a:blip>
                  <a:srcRect l="25212" t="1731" r="30181" b="4047"/>
                  <a:stretch/>
                </p:blipFill>
                <p:spPr>
                  <a:xfrm rot="5400000">
                    <a:off x="4354460" y="1159570"/>
                    <a:ext cx="2099529" cy="3326154"/>
                  </a:xfrm>
                  <a:prstGeom prst="rect">
                    <a:avLst/>
                  </a:prstGeom>
                </p:spPr>
              </p:pic>
              <p:grpSp>
                <p:nvGrpSpPr>
                  <p:cNvPr id="10" name="Groupe 9"/>
                  <p:cNvGrpSpPr/>
                  <p:nvPr/>
                </p:nvGrpSpPr>
                <p:grpSpPr>
                  <a:xfrm>
                    <a:off x="3356306" y="1366214"/>
                    <a:ext cx="4093961" cy="5397840"/>
                    <a:chOff x="2056268" y="1252878"/>
                    <a:chExt cx="4093961" cy="5397840"/>
                  </a:xfrm>
                </p:grpSpPr>
                <p:sp>
                  <p:nvSpPr>
                    <p:cNvPr id="11" name="Sous-titre 2"/>
                    <p:cNvSpPr txBox="1">
                      <a:spLocks/>
                    </p:cNvSpPr>
                    <p:nvPr/>
                  </p:nvSpPr>
                  <p:spPr>
                    <a:xfrm>
                      <a:off x="2056268" y="6249873"/>
                      <a:ext cx="4093961" cy="4008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srgbClr val="00294B"/>
                          </a:solidFill>
                          <a:effectLst/>
                          <a:uLnTx/>
                          <a:uFillTx/>
                          <a:latin typeface="Calibri"/>
                          <a:ea typeface="+mn-ea"/>
                          <a:cs typeface="+mn-cs"/>
                        </a:rPr>
                        <a:t>Vitesse @550 W : 925 nm/h</a:t>
                      </a:r>
                    </a:p>
                  </p:txBody>
                </p:sp>
                <p:sp>
                  <p:nvSpPr>
                    <p:cNvPr id="13" name="Sous-titre 2"/>
                    <p:cNvSpPr txBox="1">
                      <a:spLocks/>
                    </p:cNvSpPr>
                    <p:nvPr/>
                  </p:nvSpPr>
                  <p:spPr>
                    <a:xfrm>
                      <a:off x="2704722" y="1252878"/>
                      <a:ext cx="2797061" cy="8232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srgbClr val="00294B"/>
                          </a:solidFill>
                          <a:effectLst/>
                          <a:uLnTx/>
                          <a:uFillTx/>
                          <a:latin typeface="Calibri"/>
                          <a:ea typeface="+mn-ea"/>
                          <a:cs typeface="+mn-cs"/>
                        </a:rPr>
                        <a:t>2x4h</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a:ln>
                          <a:noFill/>
                        </a:ln>
                        <a:solidFill>
                          <a:srgbClr val="00294B"/>
                        </a:solidFill>
                        <a:effectLst/>
                        <a:uLnTx/>
                        <a:uFillTx/>
                        <a:latin typeface="Calibri"/>
                        <a:ea typeface="+mn-ea"/>
                        <a:cs typeface="+mn-cs"/>
                      </a:endParaRPr>
                    </a:p>
                  </p:txBody>
                </p:sp>
              </p:grpSp>
            </p:grpSp>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2755" y="3872408"/>
                  <a:ext cx="3321066" cy="2490799"/>
                </a:xfrm>
                <a:prstGeom prst="rect">
                  <a:avLst/>
                </a:prstGeom>
              </p:spPr>
            </p:pic>
          </p:grpSp>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2245" y="3009676"/>
                <a:ext cx="1970495" cy="1477871"/>
              </a:xfrm>
              <a:prstGeom prst="rect">
                <a:avLst/>
              </a:prstGeom>
            </p:spPr>
          </p:pic>
        </p:grpSp>
        <p:grpSp>
          <p:nvGrpSpPr>
            <p:cNvPr id="35" name="Groupe 34">
              <a:extLst>
                <a:ext uri="{FF2B5EF4-FFF2-40B4-BE49-F238E27FC236}">
                  <a16:creationId xmlns:a16="http://schemas.microsoft.com/office/drawing/2014/main" id="{B141294B-4919-4498-B39F-9C8C0BBE4462}"/>
                </a:ext>
              </a:extLst>
            </p:cNvPr>
            <p:cNvGrpSpPr/>
            <p:nvPr/>
          </p:nvGrpSpPr>
          <p:grpSpPr>
            <a:xfrm>
              <a:off x="4712329" y="1454937"/>
              <a:ext cx="7318699" cy="3364475"/>
              <a:chOff x="7700674" y="468813"/>
              <a:chExt cx="3777374" cy="3704288"/>
            </a:xfrm>
            <a:noFill/>
          </p:grpSpPr>
          <p:sp>
            <p:nvSpPr>
              <p:cNvPr id="36" name="Rectangle à coins arrondis 21">
                <a:extLst>
                  <a:ext uri="{FF2B5EF4-FFF2-40B4-BE49-F238E27FC236}">
                    <a16:creationId xmlns:a16="http://schemas.microsoft.com/office/drawing/2014/main" id="{BE918BF0-12FB-47AA-93BE-63E4046BEB60}"/>
                  </a:ext>
                </a:extLst>
              </p:cNvPr>
              <p:cNvSpPr/>
              <p:nvPr/>
            </p:nvSpPr>
            <p:spPr>
              <a:xfrm>
                <a:off x="7700674" y="567001"/>
                <a:ext cx="3777374" cy="3606100"/>
              </a:xfrm>
              <a:prstGeom prst="roundRect">
                <a:avLst/>
              </a:prstGeom>
              <a:grp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7" name="ZoneTexte 62">
                <a:extLst>
                  <a:ext uri="{FF2B5EF4-FFF2-40B4-BE49-F238E27FC236}">
                    <a16:creationId xmlns:a16="http://schemas.microsoft.com/office/drawing/2014/main" id="{0AB4017B-478A-4814-81AE-0D377EA1E0C3}"/>
                  </a:ext>
                </a:extLst>
              </p:cNvPr>
              <p:cNvSpPr txBox="1"/>
              <p:nvPr/>
            </p:nvSpPr>
            <p:spPr>
              <a:xfrm>
                <a:off x="8198951" y="468813"/>
                <a:ext cx="2744978" cy="522797"/>
              </a:xfrm>
              <a:prstGeom prst="rect">
                <a:avLst/>
              </a:prstGeom>
              <a:grp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endParaRPr>
              </a:p>
            </p:txBody>
          </p:sp>
        </p:grpSp>
      </p:grpSp>
      <p:grpSp>
        <p:nvGrpSpPr>
          <p:cNvPr id="43" name="Groupe 42"/>
          <p:cNvGrpSpPr/>
          <p:nvPr/>
        </p:nvGrpSpPr>
        <p:grpSpPr>
          <a:xfrm>
            <a:off x="105525" y="1553746"/>
            <a:ext cx="4548951" cy="2894911"/>
            <a:chOff x="17475" y="1378340"/>
            <a:chExt cx="4548951" cy="2894911"/>
          </a:xfrm>
        </p:grpSpPr>
        <p:sp>
          <p:nvSpPr>
            <p:cNvPr id="31" name="ZoneTexte 30"/>
            <p:cNvSpPr txBox="1"/>
            <p:nvPr/>
          </p:nvSpPr>
          <p:spPr>
            <a:xfrm>
              <a:off x="17476" y="3498236"/>
              <a:ext cx="4548950"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12 Sources </a:t>
              </a:r>
              <a:r>
                <a:rPr kumimoji="0" lang="fr-FR" sz="1400" b="0" i="0" u="none" strike="noStrike" kern="1200" cap="none" spc="0" normalizeH="0" baseline="0" noProof="0" dirty="0" err="1">
                  <a:ln>
                    <a:noFill/>
                  </a:ln>
                  <a:solidFill>
                    <a:srgbClr val="00294B"/>
                  </a:solidFill>
                  <a:effectLst/>
                  <a:uLnTx/>
                  <a:uFillTx/>
                  <a:latin typeface="Calibri"/>
                  <a:ea typeface="+mn-ea"/>
                  <a:cs typeface="+mn-cs"/>
                </a:rPr>
                <a:t>ProExtenD</a:t>
              </a:r>
              <a:r>
                <a:rPr kumimoji="0" lang="fr-FR" sz="1400" b="0" i="0" u="none" strike="noStrike" kern="1200" cap="none" spc="0" normalizeH="0" baseline="0" noProof="0" dirty="0">
                  <a:ln>
                    <a:noFill/>
                  </a:ln>
                  <a:solidFill>
                    <a:srgbClr val="00294B"/>
                  </a:solidFill>
                  <a:effectLst/>
                  <a:uLnTx/>
                  <a:uFillTx/>
                  <a:latin typeface="Calibri"/>
                  <a:ea typeface="+mn-ea"/>
                  <a:cs typeface="+mn-cs"/>
                </a:rPr>
                <a:t> sur chambre de procédé</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12 Générateurs 915 MHz - 400 W </a:t>
              </a:r>
            </a:p>
          </p:txBody>
        </p:sp>
        <p:grpSp>
          <p:nvGrpSpPr>
            <p:cNvPr id="41" name="Groupe 40"/>
            <p:cNvGrpSpPr/>
            <p:nvPr/>
          </p:nvGrpSpPr>
          <p:grpSpPr>
            <a:xfrm>
              <a:off x="17475" y="1378340"/>
              <a:ext cx="4548950" cy="2894911"/>
              <a:chOff x="17475" y="1502165"/>
              <a:chExt cx="4548950" cy="2894911"/>
            </a:xfrm>
          </p:grpSpPr>
          <p:pic>
            <p:nvPicPr>
              <p:cNvPr id="14" name="Picture 2" descr="Z:\ProExtenD sources - data and models\ProExtenD source - data\Photos test period (H2, different configurations)\24052018\IMG_20180524_11253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779" y="1781716"/>
                <a:ext cx="1445875" cy="19278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Z:\ProExtenD sources - data and models\ProExtenD source - data\Photos test period (H2, different configurations)\23052018\300 W 500 mTorr 7 sources grease Ag.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544" t="28900" r="218" b="27094"/>
              <a:stretch/>
            </p:blipFill>
            <p:spPr bwMode="auto">
              <a:xfrm>
                <a:off x="2034830" y="2015476"/>
                <a:ext cx="2358517" cy="1453062"/>
              </a:xfrm>
              <a:prstGeom prst="rect">
                <a:avLst/>
              </a:prstGeom>
              <a:noFill/>
              <a:extLst>
                <a:ext uri="{909E8E84-426E-40DD-AFC4-6F175D3DCCD1}">
                  <a14:hiddenFill xmlns:a14="http://schemas.microsoft.com/office/drawing/2010/main">
                    <a:solidFill>
                      <a:srgbClr val="FFFFFF"/>
                    </a:solidFill>
                  </a14:hiddenFill>
                </a:ext>
              </a:extLst>
            </p:spPr>
          </p:pic>
          <p:sp>
            <p:nvSpPr>
              <p:cNvPr id="25" name="Flèche : droite 46">
                <a:extLst>
                  <a:ext uri="{FF2B5EF4-FFF2-40B4-BE49-F238E27FC236}">
                    <a16:creationId xmlns:a16="http://schemas.microsoft.com/office/drawing/2014/main" id="{8FD7F1F8-CD1E-4615-994C-A6988C0646B4}"/>
                  </a:ext>
                </a:extLst>
              </p:cNvPr>
              <p:cNvSpPr/>
              <p:nvPr/>
            </p:nvSpPr>
            <p:spPr>
              <a:xfrm>
                <a:off x="1607785" y="2585573"/>
                <a:ext cx="412914" cy="312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38" name="Groupe 37">
                <a:extLst>
                  <a:ext uri="{FF2B5EF4-FFF2-40B4-BE49-F238E27FC236}">
                    <a16:creationId xmlns:a16="http://schemas.microsoft.com/office/drawing/2014/main" id="{B141294B-4919-4498-B39F-9C8C0BBE4462}"/>
                  </a:ext>
                </a:extLst>
              </p:cNvPr>
              <p:cNvGrpSpPr/>
              <p:nvPr/>
            </p:nvGrpSpPr>
            <p:grpSpPr>
              <a:xfrm>
                <a:off x="17475" y="1502165"/>
                <a:ext cx="4548950" cy="2894911"/>
                <a:chOff x="7700674" y="468813"/>
                <a:chExt cx="3777374" cy="3704288"/>
              </a:xfrm>
              <a:noFill/>
            </p:grpSpPr>
            <p:sp>
              <p:nvSpPr>
                <p:cNvPr id="39" name="Rectangle à coins arrondis 21">
                  <a:extLst>
                    <a:ext uri="{FF2B5EF4-FFF2-40B4-BE49-F238E27FC236}">
                      <a16:creationId xmlns:a16="http://schemas.microsoft.com/office/drawing/2014/main" id="{BE918BF0-12FB-47AA-93BE-63E4046BEB60}"/>
                    </a:ext>
                  </a:extLst>
                </p:cNvPr>
                <p:cNvSpPr/>
                <p:nvPr/>
              </p:nvSpPr>
              <p:spPr>
                <a:xfrm>
                  <a:off x="7700674" y="567001"/>
                  <a:ext cx="3777374" cy="3606100"/>
                </a:xfrm>
                <a:prstGeom prst="roundRect">
                  <a:avLst/>
                </a:prstGeom>
                <a:grp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0" name="ZoneTexte 62">
                  <a:extLst>
                    <a:ext uri="{FF2B5EF4-FFF2-40B4-BE49-F238E27FC236}">
                      <a16:creationId xmlns:a16="http://schemas.microsoft.com/office/drawing/2014/main" id="{0AB4017B-478A-4814-81AE-0D377EA1E0C3}"/>
                    </a:ext>
                  </a:extLst>
                </p:cNvPr>
                <p:cNvSpPr txBox="1"/>
                <p:nvPr/>
              </p:nvSpPr>
              <p:spPr>
                <a:xfrm>
                  <a:off x="8198951" y="468813"/>
                  <a:ext cx="2744978" cy="522797"/>
                </a:xfrm>
                <a:prstGeom prst="rect">
                  <a:avLst/>
                </a:prstGeom>
                <a:grp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endParaRPr>
                </a:p>
              </p:txBody>
            </p:sp>
          </p:grpSp>
        </p:grpSp>
      </p:grpSp>
      <p:grpSp>
        <p:nvGrpSpPr>
          <p:cNvPr id="47" name="Groupe 46"/>
          <p:cNvGrpSpPr/>
          <p:nvPr/>
        </p:nvGrpSpPr>
        <p:grpSpPr>
          <a:xfrm>
            <a:off x="104213" y="4908307"/>
            <a:ext cx="6618804" cy="1278696"/>
            <a:chOff x="674682" y="4855277"/>
            <a:chExt cx="9337606" cy="1854419"/>
          </a:xfrm>
        </p:grpSpPr>
        <p:pic>
          <p:nvPicPr>
            <p:cNvPr id="2" name="Image 1"/>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797045" y="5057065"/>
              <a:ext cx="1058461" cy="1489593"/>
            </a:xfrm>
            <a:prstGeom prst="rect">
              <a:avLst/>
            </a:prstGeom>
          </p:spPr>
        </p:pic>
        <p:sp>
          <p:nvSpPr>
            <p:cNvPr id="45" name="Rectangle à coins arrondis 21">
              <a:extLst>
                <a:ext uri="{FF2B5EF4-FFF2-40B4-BE49-F238E27FC236}">
                  <a16:creationId xmlns:a16="http://schemas.microsoft.com/office/drawing/2014/main" id="{BE918BF0-12FB-47AA-93BE-63E4046BEB60}"/>
                </a:ext>
              </a:extLst>
            </p:cNvPr>
            <p:cNvSpPr/>
            <p:nvPr/>
          </p:nvSpPr>
          <p:spPr>
            <a:xfrm>
              <a:off x="674682" y="4855277"/>
              <a:ext cx="9337606" cy="1854419"/>
            </a:xfrm>
            <a:prstGeom prst="roundRect">
              <a:avLst/>
            </a:prstGeom>
            <a:no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6" name="ZoneTexte 45"/>
            <p:cNvSpPr txBox="1"/>
            <p:nvPr/>
          </p:nvSpPr>
          <p:spPr>
            <a:xfrm>
              <a:off x="1693874" y="5031905"/>
              <a:ext cx="6842703" cy="153990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Réalisation de membrane </a:t>
              </a:r>
              <a:r>
                <a:rPr kumimoji="0" lang="fr-FR" sz="1400" b="0" i="0" u="none" strike="noStrike" kern="1200" cap="none" spc="0" normalizeH="0" baseline="0" noProof="0" dirty="0" err="1">
                  <a:ln>
                    <a:noFill/>
                  </a:ln>
                  <a:solidFill>
                    <a:srgbClr val="00294B"/>
                  </a:solidFill>
                  <a:effectLst/>
                  <a:uLnTx/>
                  <a:uFillTx/>
                  <a:latin typeface="Calibri"/>
                  <a:ea typeface="+mn-ea"/>
                  <a:cs typeface="+mn-cs"/>
                </a:rPr>
                <a:t>pCVD</a:t>
              </a:r>
              <a:r>
                <a:rPr kumimoji="0" lang="fr-FR" sz="1400" b="0" i="0" u="none" strike="noStrike" kern="1200" cap="none" spc="0" normalizeH="0" baseline="0" noProof="0" dirty="0">
                  <a:ln>
                    <a:noFill/>
                  </a:ln>
                  <a:solidFill>
                    <a:srgbClr val="00294B"/>
                  </a:solidFill>
                  <a:effectLst/>
                  <a:uLnTx/>
                  <a:uFillTx/>
                  <a:latin typeface="Calibri"/>
                  <a:ea typeface="+mn-ea"/>
                  <a:cs typeface="+mn-cs"/>
                </a:rPr>
                <a:t> (épaisseur : 3 µm / </a:t>
              </a:r>
              <a:r>
                <a:rPr kumimoji="0" lang="fr-FR" sz="1400" b="0" i="0" u="none" strike="noStrike" kern="1200" cap="none" spc="0" normalizeH="0" baseline="0" noProof="0" dirty="0">
                  <a:ln>
                    <a:noFill/>
                  </a:ln>
                  <a:solidFill>
                    <a:srgbClr val="00294B"/>
                  </a:solidFill>
                  <a:effectLst/>
                  <a:uLnTx/>
                  <a:uFillTx/>
                  <a:latin typeface="Calibri"/>
                  <a:ea typeface="+mn-ea"/>
                  <a:cs typeface="+mn-cs"/>
                  <a:sym typeface="Symbol" panose="05050102010706020507" pitchFamily="18" charset="2"/>
                </a:rPr>
                <a:t></a:t>
              </a:r>
              <a:r>
                <a:rPr kumimoji="0" lang="fr-FR" sz="1400" b="0" i="0" u="none" strike="noStrike" kern="1200" cap="none" spc="0" normalizeH="0" baseline="0" noProof="0" dirty="0">
                  <a:ln>
                    <a:noFill/>
                  </a:ln>
                  <a:solidFill>
                    <a:srgbClr val="00294B"/>
                  </a:solidFill>
                  <a:effectLst/>
                  <a:uLnTx/>
                  <a:uFillTx/>
                  <a:latin typeface="Calibri"/>
                  <a:ea typeface="+mn-ea"/>
                  <a:cs typeface="+mn-cs"/>
                </a:rPr>
                <a:t> : 10 mm)</a:t>
              </a:r>
              <a:endParaRPr kumimoji="0" lang="fr-FR" sz="1400" b="0" i="0" u="none" strike="noStrike" kern="1200" cap="none" spc="0" normalizeH="0" baseline="0" noProof="0" dirty="0">
                <a:ln>
                  <a:noFill/>
                </a:ln>
                <a:solidFill>
                  <a:srgbClr val="00294B"/>
                </a:solidFill>
                <a:effectLst/>
                <a:uLnTx/>
                <a:uFillTx/>
                <a:latin typeface="Calibri"/>
                <a:ea typeface="+mn-ea"/>
                <a:cs typeface="+mn-cs"/>
                <a:sym typeface="Symbol" panose="05050102010706020507" pitchFamily="18" charset="2"/>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Gravure du Si (550 µm) face arrière - XeF</a:t>
              </a:r>
              <a:r>
                <a:rPr kumimoji="0" lang="fr-FR" sz="1400" b="0" i="0" u="none" strike="noStrike" kern="1200" cap="none" spc="0" normalizeH="0" baseline="-25000" noProof="0" dirty="0">
                  <a:ln>
                    <a:noFill/>
                  </a:ln>
                  <a:solidFill>
                    <a:srgbClr val="00294B"/>
                  </a:solidFill>
                  <a:effectLst/>
                  <a:uLnTx/>
                  <a:uFillTx/>
                  <a:latin typeface="Calibri"/>
                  <a:ea typeface="+mn-ea"/>
                  <a:cs typeface="+mn-cs"/>
                </a:rPr>
                <a:t>2</a:t>
              </a:r>
              <a:r>
                <a:rPr kumimoji="0" lang="fr-FR" sz="1400" b="0" i="0" u="none" strike="noStrike" kern="1200" cap="none" spc="0" normalizeH="0" baseline="0" noProof="0" dirty="0">
                  <a:ln>
                    <a:noFill/>
                  </a:ln>
                  <a:solidFill>
                    <a:srgbClr val="00294B"/>
                  </a:solidFill>
                  <a:effectLst/>
                  <a:uLnTx/>
                  <a:uFillTx/>
                  <a:latin typeface="Calibri"/>
                  <a:ea typeface="+mn-ea"/>
                  <a:cs typeface="+mn-cs"/>
                </a:rPr>
                <a:t> (</a:t>
              </a:r>
              <a:r>
                <a:rPr kumimoji="0" lang="fr-FR" sz="1400" b="0" i="0" u="none" strike="noStrike" kern="1200" cap="none" spc="0" normalizeH="0" baseline="0" noProof="0" dirty="0" err="1">
                  <a:ln>
                    <a:noFill/>
                  </a:ln>
                  <a:solidFill>
                    <a:srgbClr val="00294B"/>
                  </a:solidFill>
                  <a:effectLst/>
                  <a:uLnTx/>
                  <a:uFillTx/>
                  <a:latin typeface="Calibri"/>
                  <a:ea typeface="+mn-ea"/>
                  <a:cs typeface="+mn-cs"/>
                </a:rPr>
                <a:t>NanoFab</a:t>
              </a:r>
              <a:r>
                <a:rPr kumimoji="0" lang="fr-FR" sz="1400" b="0" i="0" u="none" strike="noStrike" kern="1200" cap="none" spc="0" normalizeH="0" baseline="0" noProof="0" dirty="0">
                  <a:ln>
                    <a:noFill/>
                  </a:ln>
                  <a:solidFill>
                    <a:srgbClr val="00294B"/>
                  </a:solidFill>
                  <a:effectLst/>
                  <a:uLnTx/>
                  <a:uFillTx/>
                  <a:latin typeface="Calibri"/>
                  <a:ea typeface="+mn-ea"/>
                  <a:cs typeface="+mn-cs"/>
                </a:rPr>
                <a:t> Néel)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Intégration sur PCB pour caractérisation LPSC - ESRF</a:t>
              </a:r>
            </a:p>
          </p:txBody>
        </p:sp>
        <p:pic>
          <p:nvPicPr>
            <p:cNvPr id="1026" name="Picture 2" descr="20221005_085710"/>
            <p:cNvPicPr>
              <a:picLocks noChangeAspect="1" noChangeArrowheads="1"/>
            </p:cNvPicPr>
            <p:nvPr/>
          </p:nvPicPr>
          <p:blipFill>
            <a:blip r:embed="rId11" cstate="print">
              <a:extLst>
                <a:ext uri="{28A0092B-C50C-407E-A947-70E740481C1C}">
                  <a14:useLocalDpi xmlns:a14="http://schemas.microsoft.com/office/drawing/2010/main" val="0"/>
                </a:ext>
              </a:extLst>
            </a:blip>
            <a:srcRect l="10155" t="23344" r="18985" b="36093"/>
            <a:stretch>
              <a:fillRect/>
            </a:stretch>
          </p:blipFill>
          <p:spPr bwMode="auto">
            <a:xfrm>
              <a:off x="8413713" y="5031905"/>
              <a:ext cx="1443355" cy="1438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 name="Groupe 48"/>
          <p:cNvGrpSpPr/>
          <p:nvPr/>
        </p:nvGrpSpPr>
        <p:grpSpPr>
          <a:xfrm>
            <a:off x="6809752" y="4770641"/>
            <a:ext cx="5296148" cy="1807278"/>
            <a:chOff x="-367106" y="4735125"/>
            <a:chExt cx="11442213" cy="1982049"/>
          </a:xfrm>
        </p:grpSpPr>
        <p:sp>
          <p:nvSpPr>
            <p:cNvPr id="51" name="Rectangle à coins arrondis 21">
              <a:extLst>
                <a:ext uri="{FF2B5EF4-FFF2-40B4-BE49-F238E27FC236}">
                  <a16:creationId xmlns:a16="http://schemas.microsoft.com/office/drawing/2014/main" id="{BE918BF0-12FB-47AA-93BE-63E4046BEB60}"/>
                </a:ext>
              </a:extLst>
            </p:cNvPr>
            <p:cNvSpPr/>
            <p:nvPr/>
          </p:nvSpPr>
          <p:spPr>
            <a:xfrm>
              <a:off x="-367106" y="4862755"/>
              <a:ext cx="11442213" cy="1854419"/>
            </a:xfrm>
            <a:prstGeom prst="roundRect">
              <a:avLst/>
            </a:prstGeom>
            <a:no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2" name="ZoneTexte 51"/>
            <p:cNvSpPr txBox="1"/>
            <p:nvPr/>
          </p:nvSpPr>
          <p:spPr>
            <a:xfrm>
              <a:off x="-310659" y="4735125"/>
              <a:ext cx="11312077" cy="187334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Objectifs / Moyens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Augmentation vitesse de dépôt ← augmentation de la puissance (12 Générateurs ≥ 600 W)</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Amélioration uniformité ← motorisation du porte échantillon, développement d’une source de plus grande dimension</a:t>
              </a:r>
            </a:p>
          </p:txBody>
        </p:sp>
      </p:grpSp>
      <p:pic>
        <p:nvPicPr>
          <p:cNvPr id="48" name="Image 1">
            <a:extLst>
              <a:ext uri="{FF2B5EF4-FFF2-40B4-BE49-F238E27FC236}">
                <a16:creationId xmlns:a16="http://schemas.microsoft.com/office/drawing/2014/main" id="{1B479FD1-352E-470E-8931-7151671EC3D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0679" y="818779"/>
            <a:ext cx="565971" cy="3725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 name="Espace réservé du numéro de diapositive 11">
            <a:extLst>
              <a:ext uri="{FF2B5EF4-FFF2-40B4-BE49-F238E27FC236}">
                <a16:creationId xmlns:a16="http://schemas.microsoft.com/office/drawing/2014/main" id="{ACE4773D-81BB-4DC0-982B-E08341BB0D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A45BE-E1E6-49DE-9B47-C05D0BBBBD60}"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614364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2A751-81BF-4B3E-AECD-7BD4E591B034}"/>
              </a:ext>
            </a:extLst>
          </p:cNvPr>
          <p:cNvSpPr>
            <a:spLocks noGrp="1"/>
          </p:cNvSpPr>
          <p:nvPr>
            <p:ph type="title"/>
          </p:nvPr>
        </p:nvSpPr>
        <p:spPr/>
        <p:txBody>
          <a:bodyPr/>
          <a:lstStyle/>
          <a:p>
            <a:r>
              <a:rPr lang="fr-FR" dirty="0"/>
              <a:t>Volumes actifs</a:t>
            </a:r>
          </a:p>
        </p:txBody>
      </p:sp>
      <p:pic>
        <p:nvPicPr>
          <p:cNvPr id="5" name="Image 4">
            <a:extLst>
              <a:ext uri="{FF2B5EF4-FFF2-40B4-BE49-F238E27FC236}">
                <a16:creationId xmlns:a16="http://schemas.microsoft.com/office/drawing/2014/main" id="{D03322AA-58EB-42B3-B890-8113E8F5D1B8}"/>
              </a:ext>
            </a:extLst>
          </p:cNvPr>
          <p:cNvPicPr>
            <a:picLocks noChangeAspect="1"/>
          </p:cNvPicPr>
          <p:nvPr/>
        </p:nvPicPr>
        <p:blipFill>
          <a:blip r:embed="rId2"/>
          <a:stretch>
            <a:fillRect/>
          </a:stretch>
        </p:blipFill>
        <p:spPr>
          <a:xfrm>
            <a:off x="2942934" y="1168511"/>
            <a:ext cx="6595975" cy="5123581"/>
          </a:xfrm>
          <a:prstGeom prst="rect">
            <a:avLst/>
          </a:prstGeom>
        </p:spPr>
      </p:pic>
      <p:sp>
        <p:nvSpPr>
          <p:cNvPr id="3" name="Espace réservé du numéro de diapositive 2">
            <a:extLst>
              <a:ext uri="{FF2B5EF4-FFF2-40B4-BE49-F238E27FC236}">
                <a16:creationId xmlns:a16="http://schemas.microsoft.com/office/drawing/2014/main" id="{C93D88AD-C9D4-4336-87D6-46511D2068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ED600-CBB5-4636-930B-71BC0617C952}"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928886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B29A29E-FAF3-4EFE-9D3D-589A70052568}"/>
              </a:ext>
            </a:extLst>
          </p:cNvPr>
          <p:cNvSpPr/>
          <p:nvPr/>
        </p:nvSpPr>
        <p:spPr>
          <a:xfrm>
            <a:off x="0" y="95838"/>
            <a:ext cx="12192000" cy="6566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5" name="Groupe 24">
            <a:extLst>
              <a:ext uri="{FF2B5EF4-FFF2-40B4-BE49-F238E27FC236}">
                <a16:creationId xmlns:a16="http://schemas.microsoft.com/office/drawing/2014/main" id="{3D5C6181-A243-44AD-9940-D4C3C6DEFF60}"/>
              </a:ext>
            </a:extLst>
          </p:cNvPr>
          <p:cNvGrpSpPr/>
          <p:nvPr/>
        </p:nvGrpSpPr>
        <p:grpSpPr>
          <a:xfrm>
            <a:off x="2776654" y="4910439"/>
            <a:ext cx="1956803" cy="721243"/>
            <a:chOff x="5620164" y="4999434"/>
            <a:chExt cx="2788313" cy="1053529"/>
          </a:xfrm>
        </p:grpSpPr>
        <p:pic>
          <p:nvPicPr>
            <p:cNvPr id="26" name="Image 25">
              <a:extLst>
                <a:ext uri="{FF2B5EF4-FFF2-40B4-BE49-F238E27FC236}">
                  <a16:creationId xmlns:a16="http://schemas.microsoft.com/office/drawing/2014/main" id="{4FEC1355-8DE8-4910-B5B8-DDB99EC63C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0641" y="4999434"/>
              <a:ext cx="678690" cy="904920"/>
            </a:xfrm>
            <a:prstGeom prst="rect">
              <a:avLst/>
            </a:prstGeom>
          </p:spPr>
        </p:pic>
        <p:pic>
          <p:nvPicPr>
            <p:cNvPr id="27" name="Image 26">
              <a:extLst>
                <a:ext uri="{FF2B5EF4-FFF2-40B4-BE49-F238E27FC236}">
                  <a16:creationId xmlns:a16="http://schemas.microsoft.com/office/drawing/2014/main" id="{A36F244F-2B2E-4D9F-B41E-6E3F0A1ED5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0164" y="5018870"/>
              <a:ext cx="746007" cy="772493"/>
            </a:xfrm>
            <a:prstGeom prst="rect">
              <a:avLst/>
            </a:prstGeom>
          </p:spPr>
        </p:pic>
        <p:pic>
          <p:nvPicPr>
            <p:cNvPr id="28" name="Image 27">
              <a:extLst>
                <a:ext uri="{FF2B5EF4-FFF2-40B4-BE49-F238E27FC236}">
                  <a16:creationId xmlns:a16="http://schemas.microsoft.com/office/drawing/2014/main" id="{44F26B06-0A10-4247-BF4A-97EDD96A7311}"/>
                </a:ext>
              </a:extLst>
            </p:cNvPr>
            <p:cNvPicPr>
              <a:picLocks noChangeAspect="1"/>
            </p:cNvPicPr>
            <p:nvPr/>
          </p:nvPicPr>
          <p:blipFill>
            <a:blip r:embed="rId4"/>
            <a:stretch>
              <a:fillRect/>
            </a:stretch>
          </p:blipFill>
          <p:spPr>
            <a:xfrm>
              <a:off x="7261463" y="5089791"/>
              <a:ext cx="1147014" cy="963172"/>
            </a:xfrm>
            <a:prstGeom prst="rect">
              <a:avLst/>
            </a:prstGeom>
          </p:spPr>
        </p:pic>
      </p:grpSp>
      <p:pic>
        <p:nvPicPr>
          <p:cNvPr id="8" name="Image 7">
            <a:extLst>
              <a:ext uri="{FF2B5EF4-FFF2-40B4-BE49-F238E27FC236}">
                <a16:creationId xmlns:a16="http://schemas.microsoft.com/office/drawing/2014/main" id="{C7494658-D3C7-4C4B-BB92-AC95255DB511}"/>
              </a:ext>
            </a:extLst>
          </p:cNvPr>
          <p:cNvPicPr>
            <a:picLocks noChangeAspect="1"/>
          </p:cNvPicPr>
          <p:nvPr/>
        </p:nvPicPr>
        <p:blipFill rotWithShape="1">
          <a:blip r:embed="rId5"/>
          <a:srcRect l="7163" r="3093"/>
          <a:stretch/>
        </p:blipFill>
        <p:spPr>
          <a:xfrm>
            <a:off x="189160" y="4847281"/>
            <a:ext cx="1302533" cy="918833"/>
          </a:xfrm>
          <a:prstGeom prst="rect">
            <a:avLst/>
          </a:prstGeom>
        </p:spPr>
      </p:pic>
      <p:sp>
        <p:nvSpPr>
          <p:cNvPr id="6" name="Titre 5"/>
          <p:cNvSpPr>
            <a:spLocks noGrp="1"/>
          </p:cNvSpPr>
          <p:nvPr>
            <p:ph type="title"/>
          </p:nvPr>
        </p:nvSpPr>
        <p:spPr>
          <a:xfrm>
            <a:off x="529144" y="3"/>
            <a:ext cx="10559411" cy="820395"/>
          </a:xfrm>
        </p:spPr>
        <p:txBody>
          <a:bodyPr/>
          <a:lstStyle/>
          <a:p>
            <a:r>
              <a:rPr lang="fr-FR" sz="2400" dirty="0"/>
              <a:t>Activités scientifiques  DIAMANT  </a:t>
            </a:r>
          </a:p>
        </p:txBody>
      </p:sp>
      <p:sp>
        <p:nvSpPr>
          <p:cNvPr id="12" name="Flèche vers le bas 4">
            <a:extLst>
              <a:ext uri="{FF2B5EF4-FFF2-40B4-BE49-F238E27FC236}">
                <a16:creationId xmlns:a16="http://schemas.microsoft.com/office/drawing/2014/main" id="{1D5F7E19-01F7-4045-A985-68E59DA96C3F}"/>
              </a:ext>
            </a:extLst>
          </p:cNvPr>
          <p:cNvSpPr/>
          <p:nvPr/>
        </p:nvSpPr>
        <p:spPr>
          <a:xfrm>
            <a:off x="9371674" y="3467465"/>
            <a:ext cx="1344682" cy="244414"/>
          </a:xfrm>
          <a:prstGeom prst="downArrow">
            <a:avLst/>
          </a:prstGeom>
          <a:solidFill>
            <a:srgbClr val="E22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 name="Groupe 13">
            <a:extLst>
              <a:ext uri="{FF2B5EF4-FFF2-40B4-BE49-F238E27FC236}">
                <a16:creationId xmlns:a16="http://schemas.microsoft.com/office/drawing/2014/main" id="{943DE41E-08B1-4D27-96F8-77280067B8C0}"/>
              </a:ext>
            </a:extLst>
          </p:cNvPr>
          <p:cNvGrpSpPr/>
          <p:nvPr/>
        </p:nvGrpSpPr>
        <p:grpSpPr>
          <a:xfrm>
            <a:off x="8040365" y="654289"/>
            <a:ext cx="3713485" cy="2791528"/>
            <a:chOff x="4045054" y="615329"/>
            <a:chExt cx="3713485" cy="3440599"/>
          </a:xfrm>
        </p:grpSpPr>
        <p:sp>
          <p:nvSpPr>
            <p:cNvPr id="15" name="Rectangle à coins arrondis 20">
              <a:extLst>
                <a:ext uri="{FF2B5EF4-FFF2-40B4-BE49-F238E27FC236}">
                  <a16:creationId xmlns:a16="http://schemas.microsoft.com/office/drawing/2014/main" id="{3E2A5573-5BA8-4009-8BAB-4747EE346595}"/>
                </a:ext>
              </a:extLst>
            </p:cNvPr>
            <p:cNvSpPr/>
            <p:nvPr/>
          </p:nvSpPr>
          <p:spPr>
            <a:xfrm>
              <a:off x="4045054" y="736344"/>
              <a:ext cx="3713485" cy="3319584"/>
            </a:xfrm>
            <a:prstGeom prst="roundRect">
              <a:avLst/>
            </a:prstGeom>
            <a:solidFill>
              <a:srgbClr val="E226C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6" name="ZoneTexte 61">
              <a:extLst>
                <a:ext uri="{FF2B5EF4-FFF2-40B4-BE49-F238E27FC236}">
                  <a16:creationId xmlns:a16="http://schemas.microsoft.com/office/drawing/2014/main" id="{AD85814A-3303-48B7-A4C3-4EFAC03599D2}"/>
                </a:ext>
              </a:extLst>
            </p:cNvPr>
            <p:cNvSpPr txBox="1"/>
            <p:nvPr/>
          </p:nvSpPr>
          <p:spPr>
            <a:xfrm>
              <a:off x="4482234" y="615329"/>
              <a:ext cx="2583015" cy="60179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nucléaire</a:t>
              </a:r>
            </a:p>
          </p:txBody>
        </p:sp>
      </p:grpSp>
      <p:pic>
        <p:nvPicPr>
          <p:cNvPr id="22" name="Image 21">
            <a:extLst>
              <a:ext uri="{FF2B5EF4-FFF2-40B4-BE49-F238E27FC236}">
                <a16:creationId xmlns:a16="http://schemas.microsoft.com/office/drawing/2014/main" id="{16DA4191-0717-4D90-B793-5E02786BC03D}"/>
              </a:ext>
            </a:extLst>
          </p:cNvPr>
          <p:cNvPicPr>
            <a:picLocks noChangeAspect="1"/>
          </p:cNvPicPr>
          <p:nvPr/>
        </p:nvPicPr>
        <p:blipFill>
          <a:blip r:embed="rId6"/>
          <a:stretch>
            <a:fillRect/>
          </a:stretch>
        </p:blipFill>
        <p:spPr>
          <a:xfrm>
            <a:off x="5623802" y="5133331"/>
            <a:ext cx="1279667" cy="875121"/>
          </a:xfrm>
          <a:prstGeom prst="rect">
            <a:avLst/>
          </a:prstGeom>
        </p:spPr>
      </p:pic>
      <p:sp>
        <p:nvSpPr>
          <p:cNvPr id="23" name="Rectangle à coins arrondis 42">
            <a:extLst>
              <a:ext uri="{FF2B5EF4-FFF2-40B4-BE49-F238E27FC236}">
                <a16:creationId xmlns:a16="http://schemas.microsoft.com/office/drawing/2014/main" id="{A9A1A59D-1AEF-4DA0-8D11-37AF372B1E8C}"/>
              </a:ext>
            </a:extLst>
          </p:cNvPr>
          <p:cNvSpPr/>
          <p:nvPr/>
        </p:nvSpPr>
        <p:spPr>
          <a:xfrm>
            <a:off x="6789383" y="4490489"/>
            <a:ext cx="2005690"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Evaluation des performances des détecteurs sous faisceaux</a:t>
            </a:r>
          </a:p>
        </p:txBody>
      </p:sp>
      <p:sp>
        <p:nvSpPr>
          <p:cNvPr id="24" name="Rectangle à coins arrondis 43">
            <a:extLst>
              <a:ext uri="{FF2B5EF4-FFF2-40B4-BE49-F238E27FC236}">
                <a16:creationId xmlns:a16="http://schemas.microsoft.com/office/drawing/2014/main" id="{1189BC8A-DE45-414B-B796-FC050B510C41}"/>
              </a:ext>
            </a:extLst>
          </p:cNvPr>
          <p:cNvSpPr/>
          <p:nvPr/>
        </p:nvSpPr>
        <p:spPr>
          <a:xfrm>
            <a:off x="2881291" y="4445503"/>
            <a:ext cx="1779806" cy="422196"/>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Métallisation diamant, assemblage de détecteurs</a:t>
            </a:r>
          </a:p>
        </p:txBody>
      </p:sp>
      <p:sp>
        <p:nvSpPr>
          <p:cNvPr id="29" name="Rectangle à coins arrondis 48">
            <a:extLst>
              <a:ext uri="{FF2B5EF4-FFF2-40B4-BE49-F238E27FC236}">
                <a16:creationId xmlns:a16="http://schemas.microsoft.com/office/drawing/2014/main" id="{AD52AD02-D957-4EED-8A50-599842A8CD2B}"/>
              </a:ext>
            </a:extLst>
          </p:cNvPr>
          <p:cNvSpPr/>
          <p:nvPr/>
        </p:nvSpPr>
        <p:spPr>
          <a:xfrm>
            <a:off x="4786024" y="4472842"/>
            <a:ext cx="1760200" cy="374439"/>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Développements en électronique</a:t>
            </a:r>
          </a:p>
        </p:txBody>
      </p:sp>
      <p:sp>
        <p:nvSpPr>
          <p:cNvPr id="30" name="Rectangle 29">
            <a:extLst>
              <a:ext uri="{FF2B5EF4-FFF2-40B4-BE49-F238E27FC236}">
                <a16:creationId xmlns:a16="http://schemas.microsoft.com/office/drawing/2014/main" id="{9626B080-96E8-4391-AF3A-1D4E5E278783}"/>
              </a:ext>
            </a:extLst>
          </p:cNvPr>
          <p:cNvSpPr/>
          <p:nvPr/>
        </p:nvSpPr>
        <p:spPr>
          <a:xfrm>
            <a:off x="6059435" y="5019841"/>
            <a:ext cx="54053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QDC </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31" name="Image 30">
            <a:extLst>
              <a:ext uri="{FF2B5EF4-FFF2-40B4-BE49-F238E27FC236}">
                <a16:creationId xmlns:a16="http://schemas.microsoft.com/office/drawing/2014/main" id="{57322831-E6A9-4370-8480-9D00041001E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l="12675" t="2603" r="9727" b="3694"/>
          <a:stretch/>
        </p:blipFill>
        <p:spPr>
          <a:xfrm>
            <a:off x="4823915" y="5742840"/>
            <a:ext cx="739722" cy="502452"/>
          </a:xfrm>
          <a:prstGeom prst="rect">
            <a:avLst/>
          </a:prstGeom>
        </p:spPr>
      </p:pic>
      <p:sp>
        <p:nvSpPr>
          <p:cNvPr id="32" name="Rectangle 31">
            <a:extLst>
              <a:ext uri="{FF2B5EF4-FFF2-40B4-BE49-F238E27FC236}">
                <a16:creationId xmlns:a16="http://schemas.microsoft.com/office/drawing/2014/main" id="{ED93D0C2-CBDB-450F-B65A-7E272F6D9C6C}"/>
              </a:ext>
            </a:extLst>
          </p:cNvPr>
          <p:cNvSpPr/>
          <p:nvPr/>
        </p:nvSpPr>
        <p:spPr>
          <a:xfrm>
            <a:off x="4654964" y="4741327"/>
            <a:ext cx="23541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Préamplificateurs  rapides et TDC</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3" name="Rectangle à coins arrondis 52">
            <a:extLst>
              <a:ext uri="{FF2B5EF4-FFF2-40B4-BE49-F238E27FC236}">
                <a16:creationId xmlns:a16="http://schemas.microsoft.com/office/drawing/2014/main" id="{5BA8394C-6E94-458C-BD3E-EADEC57A3C11}"/>
              </a:ext>
            </a:extLst>
          </p:cNvPr>
          <p:cNvSpPr/>
          <p:nvPr/>
        </p:nvSpPr>
        <p:spPr>
          <a:xfrm>
            <a:off x="148165" y="4371716"/>
            <a:ext cx="11903179" cy="24113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Image 33">
            <a:extLst>
              <a:ext uri="{FF2B5EF4-FFF2-40B4-BE49-F238E27FC236}">
                <a16:creationId xmlns:a16="http://schemas.microsoft.com/office/drawing/2014/main" id="{7EE1690A-B112-453D-A71F-DC0D056D121B}"/>
              </a:ext>
            </a:extLst>
          </p:cNvPr>
          <p:cNvPicPr>
            <a:picLocks noChangeAspect="1"/>
          </p:cNvPicPr>
          <p:nvPr/>
        </p:nvPicPr>
        <p:blipFill>
          <a:blip r:embed="rId9"/>
          <a:stretch>
            <a:fillRect/>
          </a:stretch>
        </p:blipFill>
        <p:spPr>
          <a:xfrm>
            <a:off x="7011062" y="4799086"/>
            <a:ext cx="2287722" cy="1181391"/>
          </a:xfrm>
          <a:prstGeom prst="rect">
            <a:avLst/>
          </a:prstGeom>
        </p:spPr>
      </p:pic>
      <p:sp>
        <p:nvSpPr>
          <p:cNvPr id="35" name="Rectangle à coins arrondis 54">
            <a:extLst>
              <a:ext uri="{FF2B5EF4-FFF2-40B4-BE49-F238E27FC236}">
                <a16:creationId xmlns:a16="http://schemas.microsoft.com/office/drawing/2014/main" id="{FB1474E2-C62A-4BBF-A7B2-1ED865913EB7}"/>
              </a:ext>
            </a:extLst>
          </p:cNvPr>
          <p:cNvSpPr/>
          <p:nvPr/>
        </p:nvSpPr>
        <p:spPr>
          <a:xfrm>
            <a:off x="284352" y="4443755"/>
            <a:ext cx="1164845"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Croissance diamant CVD </a:t>
            </a:r>
          </a:p>
        </p:txBody>
      </p:sp>
      <p:pic>
        <p:nvPicPr>
          <p:cNvPr id="37" name="Image 36">
            <a:extLst>
              <a:ext uri="{FF2B5EF4-FFF2-40B4-BE49-F238E27FC236}">
                <a16:creationId xmlns:a16="http://schemas.microsoft.com/office/drawing/2014/main" id="{D3DA8960-B233-446A-B4F9-3FAA3772545B}"/>
              </a:ext>
            </a:extLst>
          </p:cNvPr>
          <p:cNvPicPr>
            <a:picLocks noChangeAspect="1"/>
          </p:cNvPicPr>
          <p:nvPr/>
        </p:nvPicPr>
        <p:blipFill>
          <a:blip r:embed="rId10"/>
          <a:stretch>
            <a:fillRect/>
          </a:stretch>
        </p:blipFill>
        <p:spPr>
          <a:xfrm>
            <a:off x="4827983" y="5111843"/>
            <a:ext cx="728699" cy="562283"/>
          </a:xfrm>
          <a:prstGeom prst="rect">
            <a:avLst/>
          </a:prstGeom>
        </p:spPr>
      </p:pic>
      <p:sp>
        <p:nvSpPr>
          <p:cNvPr id="38" name="ZoneTexte 37">
            <a:extLst>
              <a:ext uri="{FF2B5EF4-FFF2-40B4-BE49-F238E27FC236}">
                <a16:creationId xmlns:a16="http://schemas.microsoft.com/office/drawing/2014/main" id="{2241D7F0-4CDC-458E-94D8-04744027EF19}"/>
              </a:ext>
            </a:extLst>
          </p:cNvPr>
          <p:cNvSpPr txBox="1"/>
          <p:nvPr/>
        </p:nvSpPr>
        <p:spPr>
          <a:xfrm>
            <a:off x="1406515" y="5826733"/>
            <a:ext cx="15970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0" i="0" u="none" strike="noStrike" kern="1200" cap="none" spc="0" normalizeH="0" baseline="0" noProof="0" dirty="0">
                <a:ln>
                  <a:noFill/>
                </a:ln>
                <a:solidFill>
                  <a:srgbClr val="7030A0"/>
                </a:solidFill>
                <a:effectLst/>
                <a:uLnTx/>
                <a:uFillTx/>
                <a:latin typeface="Calibri"/>
                <a:ea typeface="+mn-ea"/>
                <a:cs typeface="+mn-cs"/>
              </a:rPr>
              <a:t>Institut Néel</a:t>
            </a:r>
          </a:p>
        </p:txBody>
      </p:sp>
      <p:sp>
        <p:nvSpPr>
          <p:cNvPr id="41" name="ZoneTexte 40">
            <a:extLst>
              <a:ext uri="{FF2B5EF4-FFF2-40B4-BE49-F238E27FC236}">
                <a16:creationId xmlns:a16="http://schemas.microsoft.com/office/drawing/2014/main" id="{CDDD70A3-791D-4080-817E-CB2D4C2B2BD3}"/>
              </a:ext>
            </a:extLst>
          </p:cNvPr>
          <p:cNvSpPr txBox="1"/>
          <p:nvPr/>
        </p:nvSpPr>
        <p:spPr>
          <a:xfrm>
            <a:off x="267176" y="3679736"/>
            <a:ext cx="12235656"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75112"/>
                </a:solidFill>
                <a:effectLst/>
                <a:uLnTx/>
                <a:uFillTx/>
                <a:latin typeface="Calibri"/>
                <a:ea typeface="+mn-ea"/>
                <a:cs typeface="+mn-cs"/>
              </a:rPr>
              <a:t>Développement de détecteurs diamants innovants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 b="1" i="0" u="none" strike="noStrike" kern="1200" cap="none" spc="0" normalizeH="0" baseline="0" noProof="0" dirty="0">
              <a:ln>
                <a:noFill/>
              </a:ln>
              <a:solidFill>
                <a:srgbClr val="E7511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Croissance diamant +  implantation d’ions + développements en électronique  (fast </a:t>
            </a:r>
            <a:r>
              <a:rPr kumimoji="0" lang="fr-FR" sz="1200" b="1" i="0" u="none" strike="noStrike" kern="1200" cap="none" spc="0" normalizeH="0" baseline="0" noProof="0" dirty="0" err="1">
                <a:ln>
                  <a:noFill/>
                </a:ln>
                <a:solidFill>
                  <a:srgbClr val="E75112"/>
                </a:solidFill>
                <a:effectLst/>
                <a:uLnTx/>
                <a:uFillTx/>
                <a:latin typeface="Calibri"/>
                <a:ea typeface="+mn-ea"/>
                <a:cs typeface="+mn-cs"/>
              </a:rPr>
              <a:t>preamplifier</a:t>
            </a:r>
            <a:r>
              <a:rPr kumimoji="0" lang="fr-FR" sz="1200" b="1" i="0" u="none" strike="noStrike" kern="1200" cap="none" spc="0" normalizeH="0" baseline="0" noProof="0" dirty="0">
                <a:ln>
                  <a:noFill/>
                </a:ln>
                <a:solidFill>
                  <a:srgbClr val="E75112"/>
                </a:solidFill>
                <a:effectLst/>
                <a:uLnTx/>
                <a:uFillTx/>
                <a:latin typeface="Calibri"/>
                <a:ea typeface="+mn-ea"/>
                <a:cs typeface="+mn-cs"/>
              </a:rPr>
              <a:t>, QDC, TDC, ASIC et discrète) + assemblage détecteurs  + accès aux facilités d’irradiation</a:t>
            </a:r>
          </a:p>
        </p:txBody>
      </p:sp>
      <p:sp>
        <p:nvSpPr>
          <p:cNvPr id="42" name="Rectangle à coins arrondis 69">
            <a:extLst>
              <a:ext uri="{FF2B5EF4-FFF2-40B4-BE49-F238E27FC236}">
                <a16:creationId xmlns:a16="http://schemas.microsoft.com/office/drawing/2014/main" id="{12734FB5-087C-4018-8D4F-008D93A8996F}"/>
              </a:ext>
            </a:extLst>
          </p:cNvPr>
          <p:cNvSpPr/>
          <p:nvPr/>
        </p:nvSpPr>
        <p:spPr>
          <a:xfrm>
            <a:off x="249924" y="3708107"/>
            <a:ext cx="11818089" cy="55819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ZoneTexte 42">
            <a:extLst>
              <a:ext uri="{FF2B5EF4-FFF2-40B4-BE49-F238E27FC236}">
                <a16:creationId xmlns:a16="http://schemas.microsoft.com/office/drawing/2014/main" id="{4E5526D8-B267-454D-985A-48F56CCD6A97}"/>
              </a:ext>
            </a:extLst>
          </p:cNvPr>
          <p:cNvSpPr txBox="1"/>
          <p:nvPr/>
        </p:nvSpPr>
        <p:spPr>
          <a:xfrm>
            <a:off x="4761921" y="6177118"/>
            <a:ext cx="2480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70C0"/>
                </a:solidFill>
                <a:effectLst/>
                <a:uLnTx/>
                <a:uFillTx/>
                <a:latin typeface="Calibri"/>
                <a:ea typeface="+mn-ea"/>
                <a:cs typeface="+mn-cs"/>
              </a:rPr>
              <a:t>Electronique FE discrète &amp; ASIC (CMOS 65 +130 nm) + système ACQ</a:t>
            </a:r>
          </a:p>
        </p:txBody>
      </p:sp>
      <p:pic>
        <p:nvPicPr>
          <p:cNvPr id="44" name="Image 43">
            <a:extLst>
              <a:ext uri="{FF2B5EF4-FFF2-40B4-BE49-F238E27FC236}">
                <a16:creationId xmlns:a16="http://schemas.microsoft.com/office/drawing/2014/main" id="{D3854DB7-11B0-4AE7-A91D-9AFAEC4CB40D}"/>
              </a:ext>
            </a:extLst>
          </p:cNvPr>
          <p:cNvPicPr>
            <a:picLocks noChangeAspect="1"/>
          </p:cNvPicPr>
          <p:nvPr/>
        </p:nvPicPr>
        <p:blipFill rotWithShape="1">
          <a:blip r:embed="rId11"/>
          <a:srcRect l="491" t="11963" r="87322" b="22514"/>
          <a:stretch/>
        </p:blipFill>
        <p:spPr>
          <a:xfrm>
            <a:off x="3861377" y="5635358"/>
            <a:ext cx="813607" cy="765589"/>
          </a:xfrm>
          <a:prstGeom prst="rect">
            <a:avLst/>
          </a:prstGeom>
        </p:spPr>
      </p:pic>
      <p:sp>
        <p:nvSpPr>
          <p:cNvPr id="46" name="ZoneTexte 45">
            <a:extLst>
              <a:ext uri="{FF2B5EF4-FFF2-40B4-BE49-F238E27FC236}">
                <a16:creationId xmlns:a16="http://schemas.microsoft.com/office/drawing/2014/main" id="{D78DD3ED-31A1-4B55-9BC5-0489852E1922}"/>
              </a:ext>
            </a:extLst>
          </p:cNvPr>
          <p:cNvSpPr txBox="1"/>
          <p:nvPr/>
        </p:nvSpPr>
        <p:spPr>
          <a:xfrm>
            <a:off x="2747316" y="5472282"/>
            <a:ext cx="112082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Métallisation pleine</a:t>
            </a:r>
          </a:p>
        </p:txBody>
      </p:sp>
      <p:sp>
        <p:nvSpPr>
          <p:cNvPr id="47" name="ZoneTexte 46">
            <a:extLst>
              <a:ext uri="{FF2B5EF4-FFF2-40B4-BE49-F238E27FC236}">
                <a16:creationId xmlns:a16="http://schemas.microsoft.com/office/drawing/2014/main" id="{2269C830-3E3B-4E17-A896-7E4CE71D0AEE}"/>
              </a:ext>
            </a:extLst>
          </p:cNvPr>
          <p:cNvSpPr txBox="1"/>
          <p:nvPr/>
        </p:nvSpPr>
        <p:spPr>
          <a:xfrm>
            <a:off x="2774691" y="5579434"/>
            <a:ext cx="78739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ou par pistes</a:t>
            </a:r>
          </a:p>
        </p:txBody>
      </p:sp>
      <p:sp>
        <p:nvSpPr>
          <p:cNvPr id="49" name="Rectangle 48">
            <a:extLst>
              <a:ext uri="{FF2B5EF4-FFF2-40B4-BE49-F238E27FC236}">
                <a16:creationId xmlns:a16="http://schemas.microsoft.com/office/drawing/2014/main" id="{5D6C54D3-DC6C-4733-8FE6-4D8A6C353479}"/>
              </a:ext>
            </a:extLst>
          </p:cNvPr>
          <p:cNvSpPr/>
          <p:nvPr/>
        </p:nvSpPr>
        <p:spPr>
          <a:xfrm>
            <a:off x="312977" y="5666656"/>
            <a:ext cx="1111202"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NIMS –AIST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Institut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LSPM-</a:t>
            </a:r>
            <a:r>
              <a:rPr kumimoji="0" lang="fr-FR" sz="1100" b="0" i="0" u="none" strike="noStrike" kern="1200" cap="none" spc="0" normalizeH="0" baseline="0" noProof="0" dirty="0" err="1">
                <a:ln>
                  <a:noFill/>
                </a:ln>
                <a:solidFill>
                  <a:srgbClr val="7030A0"/>
                </a:solidFill>
                <a:effectLst/>
                <a:uLnTx/>
                <a:uFillTx/>
                <a:latin typeface="Calibri"/>
                <a:ea typeface="+mn-ea"/>
                <a:cs typeface="+mn-cs"/>
              </a:rPr>
              <a:t>DiamFab</a:t>
            </a:r>
            <a:r>
              <a:rPr kumimoji="0" lang="fr-FR" sz="1100" b="0" i="0" u="none" strike="noStrike" kern="1200" cap="none" spc="0" normalizeH="0" baseline="0" noProof="0" dirty="0">
                <a:ln>
                  <a:noFill/>
                </a:ln>
                <a:solidFill>
                  <a:srgbClr val="7030A0"/>
                </a:solidFill>
                <a:effectLst/>
                <a:uLnTx/>
                <a:uFillTx/>
                <a:latin typeface="Calibri"/>
                <a:ea typeface="+mn-ea"/>
                <a:cs typeface="+mn-cs"/>
              </a:rPr>
              <a:t>  </a:t>
            </a:r>
          </a:p>
        </p:txBody>
      </p:sp>
      <p:sp>
        <p:nvSpPr>
          <p:cNvPr id="57" name="ZoneTexte 53">
            <a:extLst>
              <a:ext uri="{FF2B5EF4-FFF2-40B4-BE49-F238E27FC236}">
                <a16:creationId xmlns:a16="http://schemas.microsoft.com/office/drawing/2014/main" id="{276C2A2D-5478-401D-BFAC-2E4AE71BD167}"/>
              </a:ext>
            </a:extLst>
          </p:cNvPr>
          <p:cNvSpPr txBox="1"/>
          <p:nvPr/>
        </p:nvSpPr>
        <p:spPr>
          <a:xfrm>
            <a:off x="7950824" y="1070990"/>
            <a:ext cx="4041638" cy="233910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Particules alpha, neutron, particules à faible parcours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LOHENGRIN</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FIPPS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Trigger véto</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Delta E – E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srgbClr val="004973"/>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03B06529-0970-4CDB-B6ED-6AF4F2DCBA91}"/>
              </a:ext>
            </a:extLst>
          </p:cNvPr>
          <p:cNvSpPr txBox="1"/>
          <p:nvPr/>
        </p:nvSpPr>
        <p:spPr>
          <a:xfrm>
            <a:off x="305456" y="6117532"/>
            <a:ext cx="1454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LPSC croissance </a:t>
            </a:r>
            <a:r>
              <a:rPr kumimoji="0" lang="fr-FR" sz="1100" b="1" i="0" u="none" strike="noStrike" kern="1200" cap="none" spc="0" normalizeH="0" baseline="0" noProof="0" dirty="0" err="1">
                <a:ln>
                  <a:noFill/>
                </a:ln>
                <a:solidFill>
                  <a:srgbClr val="E75112"/>
                </a:solidFill>
                <a:effectLst/>
                <a:uLnTx/>
                <a:uFillTx/>
                <a:latin typeface="Calibri"/>
                <a:ea typeface="+mn-ea"/>
                <a:cs typeface="+mn-cs"/>
              </a:rPr>
              <a:t>pCVD</a:t>
            </a:r>
            <a:endParaRPr kumimoji="0" lang="fr-FR" sz="1100" b="1" i="0" u="none" strike="noStrike" kern="1200" cap="none" spc="0" normalizeH="0" baseline="0" noProof="0" dirty="0">
              <a:ln>
                <a:noFill/>
              </a:ln>
              <a:solidFill>
                <a:srgbClr val="E75112"/>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73FF9D8A-DCE9-44D9-963C-757BF1644E68}"/>
              </a:ext>
            </a:extLst>
          </p:cNvPr>
          <p:cNvSpPr txBox="1"/>
          <p:nvPr/>
        </p:nvSpPr>
        <p:spPr>
          <a:xfrm>
            <a:off x="5713361" y="5995707"/>
            <a:ext cx="5309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62" name="Image 61">
            <a:extLst>
              <a:ext uri="{FF2B5EF4-FFF2-40B4-BE49-F238E27FC236}">
                <a16:creationId xmlns:a16="http://schemas.microsoft.com/office/drawing/2014/main" id="{558DFF78-9902-4B56-AF95-B2BDFA9CC6A0}"/>
              </a:ext>
            </a:extLst>
          </p:cNvPr>
          <p:cNvPicPr>
            <a:picLocks noChangeAspect="1"/>
          </p:cNvPicPr>
          <p:nvPr/>
        </p:nvPicPr>
        <p:blipFill rotWithShape="1">
          <a:blip r:embed="rId12"/>
          <a:srcRect l="8900" t="11661"/>
          <a:stretch/>
        </p:blipFill>
        <p:spPr>
          <a:xfrm>
            <a:off x="1581054" y="5409505"/>
            <a:ext cx="811477" cy="471519"/>
          </a:xfrm>
          <a:prstGeom prst="rect">
            <a:avLst/>
          </a:prstGeom>
        </p:spPr>
      </p:pic>
      <p:pic>
        <p:nvPicPr>
          <p:cNvPr id="63" name="Image 62">
            <a:extLst>
              <a:ext uri="{FF2B5EF4-FFF2-40B4-BE49-F238E27FC236}">
                <a16:creationId xmlns:a16="http://schemas.microsoft.com/office/drawing/2014/main" id="{8D2451FD-290E-4CDE-9700-ECB03A9199DE}"/>
              </a:ext>
            </a:extLst>
          </p:cNvPr>
          <p:cNvPicPr>
            <a:picLocks noChangeAspect="1"/>
          </p:cNvPicPr>
          <p:nvPr/>
        </p:nvPicPr>
        <p:blipFill rotWithShape="1">
          <a:blip r:embed="rId13"/>
          <a:srcRect r="48998" b="51090"/>
          <a:stretch/>
        </p:blipFill>
        <p:spPr>
          <a:xfrm>
            <a:off x="1658435" y="4867910"/>
            <a:ext cx="506830" cy="406794"/>
          </a:xfrm>
          <a:prstGeom prst="rect">
            <a:avLst/>
          </a:prstGeom>
        </p:spPr>
      </p:pic>
      <p:sp>
        <p:nvSpPr>
          <p:cNvPr id="64" name="ZoneTexte 63">
            <a:extLst>
              <a:ext uri="{FF2B5EF4-FFF2-40B4-BE49-F238E27FC236}">
                <a16:creationId xmlns:a16="http://schemas.microsoft.com/office/drawing/2014/main" id="{2DD9721E-F4C4-4D9D-8141-6E5078E766BB}"/>
              </a:ext>
            </a:extLst>
          </p:cNvPr>
          <p:cNvSpPr txBox="1"/>
          <p:nvPr/>
        </p:nvSpPr>
        <p:spPr>
          <a:xfrm>
            <a:off x="1481948" y="5221706"/>
            <a:ext cx="1404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XBIC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XBIC </a:t>
            </a:r>
            <a:r>
              <a:rPr kumimoji="0" lang="fr-FR" sz="800" b="0" i="0" u="none" strike="noStrike" kern="1200" cap="none" spc="0" normalizeH="0" baseline="0" noProof="0" dirty="0">
                <a:ln>
                  <a:noFill/>
                </a:ln>
                <a:solidFill>
                  <a:srgbClr val="7030A0"/>
                </a:solidFill>
                <a:effectLst/>
                <a:uLnTx/>
                <a:uFillTx/>
                <a:latin typeface="Calibri"/>
                <a:ea typeface="+mn-ea"/>
                <a:cs typeface="+mn-cs"/>
              </a:rPr>
              <a:t>ESRF BM05 </a:t>
            </a:r>
          </a:p>
        </p:txBody>
      </p:sp>
      <p:sp>
        <p:nvSpPr>
          <p:cNvPr id="65" name="Rectangle à coins arrondis 42">
            <a:extLst>
              <a:ext uri="{FF2B5EF4-FFF2-40B4-BE49-F238E27FC236}">
                <a16:creationId xmlns:a16="http://schemas.microsoft.com/office/drawing/2014/main" id="{13B56E7E-ADE7-47A8-8AEB-1C3AEDAF5B33}"/>
              </a:ext>
            </a:extLst>
          </p:cNvPr>
          <p:cNvSpPr/>
          <p:nvPr/>
        </p:nvSpPr>
        <p:spPr>
          <a:xfrm>
            <a:off x="8894262"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Simulation</a:t>
            </a:r>
          </a:p>
        </p:txBody>
      </p:sp>
      <p:sp>
        <p:nvSpPr>
          <p:cNvPr id="66" name="Rectangle à coins arrondis 42">
            <a:extLst>
              <a:ext uri="{FF2B5EF4-FFF2-40B4-BE49-F238E27FC236}">
                <a16:creationId xmlns:a16="http://schemas.microsoft.com/office/drawing/2014/main" id="{A11FAE81-BD3C-4317-A955-763A086DF6A1}"/>
              </a:ext>
            </a:extLst>
          </p:cNvPr>
          <p:cNvSpPr/>
          <p:nvPr/>
        </p:nvSpPr>
        <p:spPr>
          <a:xfrm>
            <a:off x="10408720" y="4480766"/>
            <a:ext cx="1440363" cy="352661"/>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Valorisation</a:t>
            </a:r>
          </a:p>
        </p:txBody>
      </p:sp>
      <p:pic>
        <p:nvPicPr>
          <p:cNvPr id="67" name="Image 66">
            <a:extLst>
              <a:ext uri="{FF2B5EF4-FFF2-40B4-BE49-F238E27FC236}">
                <a16:creationId xmlns:a16="http://schemas.microsoft.com/office/drawing/2014/main" id="{C07B355C-3F54-4D20-8DA2-D7CAE5A29E3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10946" y="4882584"/>
            <a:ext cx="1174621" cy="880967"/>
          </a:xfrm>
          <a:prstGeom prst="rect">
            <a:avLst/>
          </a:prstGeom>
        </p:spPr>
      </p:pic>
      <p:sp>
        <p:nvSpPr>
          <p:cNvPr id="68" name="ZoneTexte 67">
            <a:extLst>
              <a:ext uri="{FF2B5EF4-FFF2-40B4-BE49-F238E27FC236}">
                <a16:creationId xmlns:a16="http://schemas.microsoft.com/office/drawing/2014/main" id="{91E11201-E234-41F4-BB66-38306710A8F7}"/>
              </a:ext>
            </a:extLst>
          </p:cNvPr>
          <p:cNvSpPr txBox="1"/>
          <p:nvPr/>
        </p:nvSpPr>
        <p:spPr>
          <a:xfrm>
            <a:off x="10705905" y="5715983"/>
            <a:ext cx="104682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IDSYNCHRO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DIAMMONI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a:t>
            </a:r>
          </a:p>
        </p:txBody>
      </p:sp>
      <p:pic>
        <p:nvPicPr>
          <p:cNvPr id="70" name="Image 69">
            <a:extLst>
              <a:ext uri="{FF2B5EF4-FFF2-40B4-BE49-F238E27FC236}">
                <a16:creationId xmlns:a16="http://schemas.microsoft.com/office/drawing/2014/main" id="{3C54D1AE-92D8-4E78-8AD2-DB1CFBD08B4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50916" y="4926588"/>
            <a:ext cx="1503165" cy="1127374"/>
          </a:xfrm>
          <a:prstGeom prst="rect">
            <a:avLst/>
          </a:prstGeom>
        </p:spPr>
      </p:pic>
      <p:sp>
        <p:nvSpPr>
          <p:cNvPr id="71" name="Rectangle à coins arrondis 54">
            <a:extLst>
              <a:ext uri="{FF2B5EF4-FFF2-40B4-BE49-F238E27FC236}">
                <a16:creationId xmlns:a16="http://schemas.microsoft.com/office/drawing/2014/main" id="{9226CBF9-E25D-40BC-A978-A05CF3DE853B}"/>
              </a:ext>
            </a:extLst>
          </p:cNvPr>
          <p:cNvSpPr/>
          <p:nvPr/>
        </p:nvSpPr>
        <p:spPr>
          <a:xfrm>
            <a:off x="1568057" y="4440924"/>
            <a:ext cx="1198053"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Caractérisation</a:t>
            </a:r>
          </a:p>
        </p:txBody>
      </p:sp>
      <p:sp>
        <p:nvSpPr>
          <p:cNvPr id="2" name="ZoneTexte 1">
            <a:extLst>
              <a:ext uri="{FF2B5EF4-FFF2-40B4-BE49-F238E27FC236}">
                <a16:creationId xmlns:a16="http://schemas.microsoft.com/office/drawing/2014/main" id="{C3C2F68E-76C5-4E93-902F-67A6B7315892}"/>
              </a:ext>
            </a:extLst>
          </p:cNvPr>
          <p:cNvSpPr txBox="1"/>
          <p:nvPr/>
        </p:nvSpPr>
        <p:spPr>
          <a:xfrm>
            <a:off x="2053858" y="4943997"/>
            <a:ext cx="4860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72" name="Image 71">
            <a:extLst>
              <a:ext uri="{FF2B5EF4-FFF2-40B4-BE49-F238E27FC236}">
                <a16:creationId xmlns:a16="http://schemas.microsoft.com/office/drawing/2014/main" id="{11F0F340-9025-4D19-B9AD-E1419BCB427D}"/>
              </a:ext>
            </a:extLst>
          </p:cNvPr>
          <p:cNvPicPr>
            <a:picLocks noChangeAspect="1"/>
          </p:cNvPicPr>
          <p:nvPr/>
        </p:nvPicPr>
        <p:blipFill>
          <a:blip r:embed="rId16"/>
          <a:stretch>
            <a:fillRect/>
          </a:stretch>
        </p:blipFill>
        <p:spPr>
          <a:xfrm>
            <a:off x="1651269" y="6044305"/>
            <a:ext cx="554316" cy="518357"/>
          </a:xfrm>
          <a:prstGeom prst="rect">
            <a:avLst/>
          </a:prstGeom>
        </p:spPr>
      </p:pic>
      <p:pic>
        <p:nvPicPr>
          <p:cNvPr id="73" name="Image 72">
            <a:extLst>
              <a:ext uri="{FF2B5EF4-FFF2-40B4-BE49-F238E27FC236}">
                <a16:creationId xmlns:a16="http://schemas.microsoft.com/office/drawing/2014/main" id="{B8EA3CB4-B89D-48DC-BF97-24F4693A776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06205" y="6508963"/>
            <a:ext cx="236050" cy="129556"/>
          </a:xfrm>
          <a:prstGeom prst="rect">
            <a:avLst/>
          </a:prstGeom>
        </p:spPr>
      </p:pic>
      <p:sp>
        <p:nvSpPr>
          <p:cNvPr id="36" name="Rectangle 35">
            <a:extLst>
              <a:ext uri="{FF2B5EF4-FFF2-40B4-BE49-F238E27FC236}">
                <a16:creationId xmlns:a16="http://schemas.microsoft.com/office/drawing/2014/main" id="{CCEC46F2-0322-4DF0-8BCA-F4C89A250CD8}"/>
              </a:ext>
            </a:extLst>
          </p:cNvPr>
          <p:cNvSpPr/>
          <p:nvPr/>
        </p:nvSpPr>
        <p:spPr>
          <a:xfrm>
            <a:off x="2192546" y="6077500"/>
            <a:ext cx="645996" cy="33855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E75112"/>
                </a:solidFill>
                <a:effectLst/>
                <a:uLnTx/>
                <a:uFillTx/>
                <a:latin typeface="Calibri"/>
                <a:ea typeface="+mn-ea"/>
                <a:cs typeface="+mn-cs"/>
              </a:rPr>
              <a:t>LP2I Bordeaux </a:t>
            </a:r>
          </a:p>
        </p:txBody>
      </p:sp>
      <p:sp>
        <p:nvSpPr>
          <p:cNvPr id="74" name="ZoneTexte 73">
            <a:extLst>
              <a:ext uri="{FF2B5EF4-FFF2-40B4-BE49-F238E27FC236}">
                <a16:creationId xmlns:a16="http://schemas.microsoft.com/office/drawing/2014/main" id="{C589DD36-64FD-4100-850E-48BC80E44251}"/>
              </a:ext>
            </a:extLst>
          </p:cNvPr>
          <p:cNvSpPr txBox="1"/>
          <p:nvPr/>
        </p:nvSpPr>
        <p:spPr>
          <a:xfrm>
            <a:off x="1713035" y="6547293"/>
            <a:ext cx="4033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IBIC</a:t>
            </a:r>
            <a:r>
              <a:rPr kumimoji="0" lang="fr-FR" sz="800" b="0" i="0" u="none" strike="noStrike" kern="1200" cap="none" spc="0" normalizeH="0" baseline="0" noProof="0" dirty="0">
                <a:ln>
                  <a:noFill/>
                </a:ln>
                <a:solidFill>
                  <a:srgbClr val="00294B"/>
                </a:solidFill>
                <a:effectLst/>
                <a:uLnTx/>
                <a:uFillTx/>
                <a:latin typeface="Calibri"/>
                <a:ea typeface="+mn-ea"/>
                <a:cs typeface="+mn-cs"/>
              </a:rPr>
              <a:t> </a:t>
            </a:r>
            <a:endParaRPr kumimoji="0" lang="fr-FR" sz="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7" name="Espace réservé du numéro de diapositive 6">
            <a:extLst>
              <a:ext uri="{FF2B5EF4-FFF2-40B4-BE49-F238E27FC236}">
                <a16:creationId xmlns:a16="http://schemas.microsoft.com/office/drawing/2014/main" id="{62D5BF4B-8833-446B-8521-DAABD17A60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1D906-68FB-4FCF-A226-CB4AF2FE6205}" type="slidenum">
              <a:rPr kumimoji="0" lang="fr-FR" sz="12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
        <p:nvSpPr>
          <p:cNvPr id="76" name="ZoneTexte 75">
            <a:extLst>
              <a:ext uri="{FF2B5EF4-FFF2-40B4-BE49-F238E27FC236}">
                <a16:creationId xmlns:a16="http://schemas.microsoft.com/office/drawing/2014/main" id="{081C2D3A-F2CA-4CE2-9965-0438E666DD1E}"/>
              </a:ext>
            </a:extLst>
          </p:cNvPr>
          <p:cNvSpPr txBox="1"/>
          <p:nvPr/>
        </p:nvSpPr>
        <p:spPr>
          <a:xfrm>
            <a:off x="7010027" y="5661135"/>
            <a:ext cx="176073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AIFIRA (LP2I Bordeaux)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srgbClr val="E75112"/>
                </a:solidFill>
                <a:effectLst/>
                <a:uLnTx/>
                <a:uFillTx/>
                <a:latin typeface="Calibri"/>
                <a:ea typeface="+mn-ea"/>
                <a:cs typeface="+mn-cs"/>
              </a:rPr>
              <a:t>IJClab</a:t>
            </a:r>
            <a:r>
              <a:rPr kumimoji="0" lang="fr-FR" sz="1200" b="1" i="0" u="none" strike="noStrike" kern="1200" cap="none" spc="0" normalizeH="0" baseline="0" noProof="0" dirty="0">
                <a:ln>
                  <a:noFill/>
                </a:ln>
                <a:solidFill>
                  <a:srgbClr val="E75112"/>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MIRCOM – IRSN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ESRF-ID17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CAL + CNAO + ACHADE </a:t>
            </a:r>
          </a:p>
        </p:txBody>
      </p:sp>
      <p:sp>
        <p:nvSpPr>
          <p:cNvPr id="77" name="Rectangle 76">
            <a:extLst>
              <a:ext uri="{FF2B5EF4-FFF2-40B4-BE49-F238E27FC236}">
                <a16:creationId xmlns:a16="http://schemas.microsoft.com/office/drawing/2014/main" id="{56849A50-ECD9-4DB2-AD44-F0CC5C6398F0}"/>
              </a:ext>
            </a:extLst>
          </p:cNvPr>
          <p:cNvSpPr/>
          <p:nvPr/>
        </p:nvSpPr>
        <p:spPr>
          <a:xfrm>
            <a:off x="2736341" y="5658774"/>
            <a:ext cx="151015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LP2I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GIP ARRONAX </a:t>
            </a:r>
            <a:r>
              <a:rPr kumimoji="0" lang="fr-FR" sz="1200" b="0" i="0" u="none" strike="noStrike" kern="1200" cap="none" spc="0" normalizeH="0" baseline="0" noProof="0" dirty="0">
                <a:ln>
                  <a:noFill/>
                </a:ln>
                <a:solidFill>
                  <a:srgbClr val="000000">
                    <a:lumMod val="75000"/>
                  </a:srgbClr>
                </a:solidFill>
                <a:effectLst/>
                <a:uLnTx/>
                <a:uFillTx/>
                <a:latin typeface="Calibri"/>
                <a:ea typeface="+mn-ea"/>
                <a:cs typeface="+mn-cs"/>
              </a:rPr>
              <a:t> </a:t>
            </a:r>
            <a:r>
              <a:rPr kumimoji="0" lang="fr-FR" sz="1200" b="0" i="0" u="none" strike="noStrike" kern="1200" cap="none" spc="0" normalizeH="0" baseline="0" noProof="0" dirty="0">
                <a:ln>
                  <a:noFill/>
                </a:ln>
                <a:solidFill>
                  <a:srgbClr val="7030A0"/>
                </a:solidFill>
                <a:effectLst/>
                <a:uLnTx/>
                <a:uFillTx/>
                <a:latin typeface="Calibri"/>
                <a:ea typeface="+mn-ea"/>
                <a:cs typeface="+mn-cs"/>
              </a:rPr>
              <a:t>NANOFAB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KEK</a:t>
            </a:r>
          </a:p>
        </p:txBody>
      </p:sp>
      <p:sp>
        <p:nvSpPr>
          <p:cNvPr id="78" name="ZoneTexte 77">
            <a:extLst>
              <a:ext uri="{FF2B5EF4-FFF2-40B4-BE49-F238E27FC236}">
                <a16:creationId xmlns:a16="http://schemas.microsoft.com/office/drawing/2014/main" id="{DAB7FD11-5C2A-4A87-94E7-C4658646BD7D}"/>
              </a:ext>
            </a:extLst>
          </p:cNvPr>
          <p:cNvSpPr txBox="1"/>
          <p:nvPr/>
        </p:nvSpPr>
        <p:spPr>
          <a:xfrm>
            <a:off x="9036593" y="6064415"/>
            <a:ext cx="188628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LPSC LP2I B SUBATECH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GIP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7030A0"/>
                </a:solidFill>
                <a:effectLst/>
                <a:uLnTx/>
                <a:uFillTx/>
                <a:latin typeface="Calibri"/>
                <a:ea typeface="+mn-ea"/>
                <a:cs typeface="+mn-cs"/>
              </a:rPr>
              <a:t>Lien avec RD42 CERN</a:t>
            </a:r>
          </a:p>
        </p:txBody>
      </p:sp>
    </p:spTree>
    <p:extLst>
      <p:ext uri="{BB962C8B-B14F-4D97-AF65-F5344CB8AC3E}">
        <p14:creationId xmlns:p14="http://schemas.microsoft.com/office/powerpoint/2010/main" val="260635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D41C4C1C-B2E1-40BF-860C-C976211A16E2}"/>
              </a:ext>
            </a:extLst>
          </p:cNvPr>
          <p:cNvSpPr/>
          <p:nvPr/>
        </p:nvSpPr>
        <p:spPr>
          <a:xfrm>
            <a:off x="0" y="0"/>
            <a:ext cx="12192000" cy="539931"/>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Calibri" panose="020F0502020204030204"/>
                <a:ea typeface="+mn-ea"/>
                <a:cs typeface="+mn-cs"/>
              </a:rPr>
              <a:t>DIAMANT – Détection de particules à faible parcours</a:t>
            </a:r>
          </a:p>
        </p:txBody>
      </p:sp>
      <p:pic>
        <p:nvPicPr>
          <p:cNvPr id="78" name="Image 77">
            <a:extLst>
              <a:ext uri="{FF2B5EF4-FFF2-40B4-BE49-F238E27FC236}">
                <a16:creationId xmlns:a16="http://schemas.microsoft.com/office/drawing/2014/main" id="{711B9A43-C7F2-412C-9226-3427C8ADFC5B}"/>
              </a:ext>
            </a:extLst>
          </p:cNvPr>
          <p:cNvPicPr>
            <a:picLocks noChangeAspect="1"/>
          </p:cNvPicPr>
          <p:nvPr/>
        </p:nvPicPr>
        <p:blipFill rotWithShape="1">
          <a:blip r:embed="rId2"/>
          <a:srcRect l="13189" t="5299" r="7401" b="13242"/>
          <a:stretch/>
        </p:blipFill>
        <p:spPr>
          <a:xfrm>
            <a:off x="2504089" y="1127403"/>
            <a:ext cx="3403033" cy="1859643"/>
          </a:xfrm>
          <a:prstGeom prst="rect">
            <a:avLst/>
          </a:prstGeom>
        </p:spPr>
      </p:pic>
      <p:sp>
        <p:nvSpPr>
          <p:cNvPr id="79" name="Rectangle 78">
            <a:extLst>
              <a:ext uri="{FF2B5EF4-FFF2-40B4-BE49-F238E27FC236}">
                <a16:creationId xmlns:a16="http://schemas.microsoft.com/office/drawing/2014/main" id="{ADB3C98D-1B39-4312-AF5F-1B9DCD1B33DF}"/>
              </a:ext>
            </a:extLst>
          </p:cNvPr>
          <p:cNvSpPr/>
          <p:nvPr/>
        </p:nvSpPr>
        <p:spPr>
          <a:xfrm>
            <a:off x="2504089" y="649001"/>
            <a:ext cx="30401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panose="020F0502020204030204"/>
                <a:ea typeface="+mn-ea"/>
                <a:cs typeface="+mn-cs"/>
              </a:rPr>
              <a:t>Système de trigger pour FIPPS</a:t>
            </a:r>
          </a:p>
        </p:txBody>
      </p:sp>
      <p:sp>
        <p:nvSpPr>
          <p:cNvPr id="80" name="ZoneTexte 79">
            <a:extLst>
              <a:ext uri="{FF2B5EF4-FFF2-40B4-BE49-F238E27FC236}">
                <a16:creationId xmlns:a16="http://schemas.microsoft.com/office/drawing/2014/main" id="{DE0B7CC2-D096-4345-B7FB-12835C36EAB4}"/>
              </a:ext>
            </a:extLst>
          </p:cNvPr>
          <p:cNvSpPr txBox="1"/>
          <p:nvPr/>
        </p:nvSpPr>
        <p:spPr>
          <a:xfrm>
            <a:off x="203297" y="649001"/>
            <a:ext cx="13878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F. Lafont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IRT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nanoélec</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0F6F2992-7736-4599-B248-233FCC648170}"/>
              </a:ext>
            </a:extLst>
          </p:cNvPr>
          <p:cNvSpPr/>
          <p:nvPr/>
        </p:nvSpPr>
        <p:spPr>
          <a:xfrm>
            <a:off x="6096000" y="2167987"/>
            <a:ext cx="5309873" cy="24006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conception support 1 diamant avec cible d’uranium déposée sur la feuille de zirconium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2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Défis technologiques validés </a:t>
            </a:r>
            <a:endParaRPr kumimoji="0" lang="fr-FR" sz="12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2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conception support dans des matériaux permettant de diminuer la contamination du signal par du bruit de fond résultant de l’interaction des neutrons avec le support</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2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rendre les contacts électriques opérationnels </a:t>
            </a:r>
            <a:r>
              <a:rPr kumimoji="0" lang="fr-FR" sz="12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(collaboration LPSC Service Détecteurs et Instrumentation - Institut Néel Grenoble plateforme </a:t>
            </a:r>
            <a:r>
              <a:rPr kumimoji="0" lang="fr-FR" sz="1200" b="0" i="0" u="none" strike="noStrike" kern="1200" cap="none" spc="0" normalizeH="0" baseline="0" noProof="0" dirty="0" err="1">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NanoFab</a:t>
            </a:r>
            <a:r>
              <a:rPr kumimoji="0" lang="fr-FR" sz="12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a:t>
            </a:r>
            <a:endParaRPr kumimoji="0" lang="fr-FR" sz="12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premières mesures en TOF sur expérience  FIPPS à l’ILL : observation signaux fragments de fission et particules alpha</a:t>
            </a:r>
          </a:p>
        </p:txBody>
      </p:sp>
      <p:sp>
        <p:nvSpPr>
          <p:cNvPr id="99" name="Espace réservé du numéro de diapositive 20">
            <a:extLst>
              <a:ext uri="{FF2B5EF4-FFF2-40B4-BE49-F238E27FC236}">
                <a16:creationId xmlns:a16="http://schemas.microsoft.com/office/drawing/2014/main" id="{AD259FA6-A34D-40C3-86DF-FF4F687421AD}"/>
              </a:ext>
            </a:extLst>
          </p:cNvPr>
          <p:cNvSpPr txBox="1">
            <a:spLocks/>
          </p:cNvSpPr>
          <p:nvPr/>
        </p:nvSpPr>
        <p:spPr>
          <a:xfrm>
            <a:off x="11088555" y="6516000"/>
            <a:ext cx="960000" cy="360000"/>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rgbClr val="00294B"/>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65ED600-CBB5-4636-930B-71BC0617C952}"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
        <p:nvSpPr>
          <p:cNvPr id="105" name="ZoneTexte 104">
            <a:extLst>
              <a:ext uri="{FF2B5EF4-FFF2-40B4-BE49-F238E27FC236}">
                <a16:creationId xmlns:a16="http://schemas.microsoft.com/office/drawing/2014/main" id="{119F9E78-2576-414E-AAEB-038C7E201DEA}"/>
              </a:ext>
            </a:extLst>
          </p:cNvPr>
          <p:cNvSpPr txBox="1"/>
          <p:nvPr/>
        </p:nvSpPr>
        <p:spPr>
          <a:xfrm>
            <a:off x="2117157" y="5166522"/>
            <a:ext cx="35124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002060"/>
                </a:solidFill>
                <a:effectLst/>
                <a:uLnTx/>
                <a:uFillTx/>
                <a:latin typeface="Calibri" panose="020F0502020204030204"/>
                <a:ea typeface="+mn-ea"/>
                <a:cs typeface="+mn-cs"/>
              </a:rPr>
              <a:t>Développement en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002060"/>
                </a:solidFill>
                <a:effectLst/>
                <a:uLnTx/>
                <a:uFillTx/>
                <a:latin typeface="Calibri" panose="020F0502020204030204"/>
                <a:ea typeface="+mn-ea"/>
                <a:cs typeface="+mn-cs"/>
              </a:rPr>
              <a:t>Tests ILL @LOHENGRIN et FIPPS </a:t>
            </a:r>
          </a:p>
        </p:txBody>
      </p:sp>
      <p:pic>
        <p:nvPicPr>
          <p:cNvPr id="108" name="Image 107">
            <a:extLst>
              <a:ext uri="{FF2B5EF4-FFF2-40B4-BE49-F238E27FC236}">
                <a16:creationId xmlns:a16="http://schemas.microsoft.com/office/drawing/2014/main" id="{E02FBB12-EF07-4E77-A3AA-35180EA9300D}"/>
              </a:ext>
            </a:extLst>
          </p:cNvPr>
          <p:cNvPicPr>
            <a:picLocks noChangeAspect="1"/>
          </p:cNvPicPr>
          <p:nvPr/>
        </p:nvPicPr>
        <p:blipFill>
          <a:blip r:embed="rId3"/>
          <a:stretch>
            <a:fillRect/>
          </a:stretch>
        </p:blipFill>
        <p:spPr>
          <a:xfrm>
            <a:off x="2117157" y="3407381"/>
            <a:ext cx="2373573" cy="853622"/>
          </a:xfrm>
          <a:prstGeom prst="rect">
            <a:avLst/>
          </a:prstGeom>
        </p:spPr>
      </p:pic>
      <p:pic>
        <p:nvPicPr>
          <p:cNvPr id="109" name="Image 108">
            <a:extLst>
              <a:ext uri="{FF2B5EF4-FFF2-40B4-BE49-F238E27FC236}">
                <a16:creationId xmlns:a16="http://schemas.microsoft.com/office/drawing/2014/main" id="{64280156-FB42-4129-B4C6-4B405EC31117}"/>
              </a:ext>
            </a:extLst>
          </p:cNvPr>
          <p:cNvPicPr>
            <a:picLocks noChangeAspect="1"/>
          </p:cNvPicPr>
          <p:nvPr/>
        </p:nvPicPr>
        <p:blipFill>
          <a:blip r:embed="rId4"/>
          <a:stretch>
            <a:fillRect/>
          </a:stretch>
        </p:blipFill>
        <p:spPr>
          <a:xfrm>
            <a:off x="4775666" y="5348309"/>
            <a:ext cx="3651623" cy="929089"/>
          </a:xfrm>
          <a:prstGeom prst="rect">
            <a:avLst/>
          </a:prstGeom>
        </p:spPr>
      </p:pic>
      <p:sp>
        <p:nvSpPr>
          <p:cNvPr id="7" name="ZoneTexte 6">
            <a:extLst>
              <a:ext uri="{FF2B5EF4-FFF2-40B4-BE49-F238E27FC236}">
                <a16:creationId xmlns:a16="http://schemas.microsoft.com/office/drawing/2014/main" id="{789589C8-5201-49BC-9AEA-67ECD9EF14A8}"/>
              </a:ext>
            </a:extLst>
          </p:cNvPr>
          <p:cNvSpPr txBox="1"/>
          <p:nvPr/>
        </p:nvSpPr>
        <p:spPr>
          <a:xfrm>
            <a:off x="7038753" y="1127403"/>
            <a:ext cx="318516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E75112"/>
                </a:solidFill>
                <a:effectLst/>
                <a:uLnTx/>
                <a:uFillTx/>
                <a:latin typeface="Calibri" panose="020F0502020204030204"/>
                <a:ea typeface="+mn-ea"/>
                <a:cs typeface="+mn-cs"/>
              </a:rPr>
              <a:t>R&amp;T DIAMTECH</a:t>
            </a:r>
          </a:p>
        </p:txBody>
      </p:sp>
    </p:spTree>
    <p:extLst>
      <p:ext uri="{BB962C8B-B14F-4D97-AF65-F5344CB8AC3E}">
        <p14:creationId xmlns:p14="http://schemas.microsoft.com/office/powerpoint/2010/main" val="3781623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B29A29E-FAF3-4EFE-9D3D-589A70052568}"/>
              </a:ext>
            </a:extLst>
          </p:cNvPr>
          <p:cNvSpPr/>
          <p:nvPr/>
        </p:nvSpPr>
        <p:spPr>
          <a:xfrm>
            <a:off x="0" y="95838"/>
            <a:ext cx="12192000" cy="6566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5" name="Groupe 24">
            <a:extLst>
              <a:ext uri="{FF2B5EF4-FFF2-40B4-BE49-F238E27FC236}">
                <a16:creationId xmlns:a16="http://schemas.microsoft.com/office/drawing/2014/main" id="{3D5C6181-A243-44AD-9940-D4C3C6DEFF60}"/>
              </a:ext>
            </a:extLst>
          </p:cNvPr>
          <p:cNvGrpSpPr/>
          <p:nvPr/>
        </p:nvGrpSpPr>
        <p:grpSpPr>
          <a:xfrm>
            <a:off x="2776654" y="4910439"/>
            <a:ext cx="1956803" cy="721243"/>
            <a:chOff x="5620164" y="4999434"/>
            <a:chExt cx="2788313" cy="1053529"/>
          </a:xfrm>
        </p:grpSpPr>
        <p:pic>
          <p:nvPicPr>
            <p:cNvPr id="26" name="Image 25">
              <a:extLst>
                <a:ext uri="{FF2B5EF4-FFF2-40B4-BE49-F238E27FC236}">
                  <a16:creationId xmlns:a16="http://schemas.microsoft.com/office/drawing/2014/main" id="{4FEC1355-8DE8-4910-B5B8-DDB99EC63C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0641" y="4999434"/>
              <a:ext cx="678690" cy="904920"/>
            </a:xfrm>
            <a:prstGeom prst="rect">
              <a:avLst/>
            </a:prstGeom>
          </p:spPr>
        </p:pic>
        <p:pic>
          <p:nvPicPr>
            <p:cNvPr id="27" name="Image 26">
              <a:extLst>
                <a:ext uri="{FF2B5EF4-FFF2-40B4-BE49-F238E27FC236}">
                  <a16:creationId xmlns:a16="http://schemas.microsoft.com/office/drawing/2014/main" id="{A36F244F-2B2E-4D9F-B41E-6E3F0A1ED5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0164" y="5018870"/>
              <a:ext cx="746007" cy="772493"/>
            </a:xfrm>
            <a:prstGeom prst="rect">
              <a:avLst/>
            </a:prstGeom>
          </p:spPr>
        </p:pic>
        <p:pic>
          <p:nvPicPr>
            <p:cNvPr id="28" name="Image 27">
              <a:extLst>
                <a:ext uri="{FF2B5EF4-FFF2-40B4-BE49-F238E27FC236}">
                  <a16:creationId xmlns:a16="http://schemas.microsoft.com/office/drawing/2014/main" id="{44F26B06-0A10-4247-BF4A-97EDD96A7311}"/>
                </a:ext>
              </a:extLst>
            </p:cNvPr>
            <p:cNvPicPr>
              <a:picLocks noChangeAspect="1"/>
            </p:cNvPicPr>
            <p:nvPr/>
          </p:nvPicPr>
          <p:blipFill>
            <a:blip r:embed="rId4"/>
            <a:stretch>
              <a:fillRect/>
            </a:stretch>
          </p:blipFill>
          <p:spPr>
            <a:xfrm>
              <a:off x="7261463" y="5089791"/>
              <a:ext cx="1147014" cy="963172"/>
            </a:xfrm>
            <a:prstGeom prst="rect">
              <a:avLst/>
            </a:prstGeom>
          </p:spPr>
        </p:pic>
      </p:grpSp>
      <p:pic>
        <p:nvPicPr>
          <p:cNvPr id="8" name="Image 7">
            <a:extLst>
              <a:ext uri="{FF2B5EF4-FFF2-40B4-BE49-F238E27FC236}">
                <a16:creationId xmlns:a16="http://schemas.microsoft.com/office/drawing/2014/main" id="{C7494658-D3C7-4C4B-BB92-AC95255DB511}"/>
              </a:ext>
            </a:extLst>
          </p:cNvPr>
          <p:cNvPicPr>
            <a:picLocks noChangeAspect="1"/>
          </p:cNvPicPr>
          <p:nvPr/>
        </p:nvPicPr>
        <p:blipFill rotWithShape="1">
          <a:blip r:embed="rId5"/>
          <a:srcRect l="7163" r="3093"/>
          <a:stretch/>
        </p:blipFill>
        <p:spPr>
          <a:xfrm>
            <a:off x="189160" y="4847281"/>
            <a:ext cx="1302533" cy="918833"/>
          </a:xfrm>
          <a:prstGeom prst="rect">
            <a:avLst/>
          </a:prstGeom>
        </p:spPr>
      </p:pic>
      <p:sp>
        <p:nvSpPr>
          <p:cNvPr id="6" name="Titre 5"/>
          <p:cNvSpPr>
            <a:spLocks noGrp="1"/>
          </p:cNvSpPr>
          <p:nvPr>
            <p:ph type="title"/>
          </p:nvPr>
        </p:nvSpPr>
        <p:spPr>
          <a:xfrm>
            <a:off x="529144" y="3"/>
            <a:ext cx="10559411" cy="820395"/>
          </a:xfrm>
        </p:spPr>
        <p:txBody>
          <a:bodyPr/>
          <a:lstStyle/>
          <a:p>
            <a:r>
              <a:rPr lang="fr-FR" sz="2400" dirty="0"/>
              <a:t>Activités scientifiques  DIAMANT  </a:t>
            </a:r>
          </a:p>
        </p:txBody>
      </p:sp>
      <p:grpSp>
        <p:nvGrpSpPr>
          <p:cNvPr id="9" name="Groupe 8">
            <a:extLst>
              <a:ext uri="{FF2B5EF4-FFF2-40B4-BE49-F238E27FC236}">
                <a16:creationId xmlns:a16="http://schemas.microsoft.com/office/drawing/2014/main" id="{B141294B-4919-4498-B39F-9C8C0BBE4462}"/>
              </a:ext>
            </a:extLst>
          </p:cNvPr>
          <p:cNvGrpSpPr/>
          <p:nvPr/>
        </p:nvGrpSpPr>
        <p:grpSpPr>
          <a:xfrm>
            <a:off x="3887412" y="670222"/>
            <a:ext cx="4063412" cy="2773463"/>
            <a:chOff x="7700674" y="468813"/>
            <a:chExt cx="3777374" cy="3704288"/>
          </a:xfrm>
        </p:grpSpPr>
        <p:sp>
          <p:nvSpPr>
            <p:cNvPr id="10" name="Rectangle à coins arrondis 21">
              <a:extLst>
                <a:ext uri="{FF2B5EF4-FFF2-40B4-BE49-F238E27FC236}">
                  <a16:creationId xmlns:a16="http://schemas.microsoft.com/office/drawing/2014/main" id="{BE918BF0-12FB-47AA-93BE-63E4046BEB60}"/>
                </a:ext>
              </a:extLst>
            </p:cNvPr>
            <p:cNvSpPr/>
            <p:nvPr/>
          </p:nvSpPr>
          <p:spPr>
            <a:xfrm>
              <a:off x="7700674" y="567001"/>
              <a:ext cx="3777374" cy="3606100"/>
            </a:xfrm>
            <a:prstGeom prst="roundRect">
              <a:avLst/>
            </a:prstGeom>
            <a:solidFill>
              <a:srgbClr val="8FAAD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1" name="ZoneTexte 62">
              <a:extLst>
                <a:ext uri="{FF2B5EF4-FFF2-40B4-BE49-F238E27FC236}">
                  <a16:creationId xmlns:a16="http://schemas.microsoft.com/office/drawing/2014/main" id="{0AB4017B-478A-4814-81AE-0D377EA1E0C3}"/>
                </a:ext>
              </a:extLst>
            </p:cNvPr>
            <p:cNvSpPr txBox="1"/>
            <p:nvPr/>
          </p:nvSpPr>
          <p:spPr>
            <a:xfrm>
              <a:off x="8198951" y="468813"/>
              <a:ext cx="2744978" cy="61660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Application Médicale</a:t>
              </a:r>
            </a:p>
          </p:txBody>
        </p:sp>
      </p:grpSp>
      <p:sp>
        <p:nvSpPr>
          <p:cNvPr id="13" name="Flèche vers le bas 40">
            <a:extLst>
              <a:ext uri="{FF2B5EF4-FFF2-40B4-BE49-F238E27FC236}">
                <a16:creationId xmlns:a16="http://schemas.microsoft.com/office/drawing/2014/main" id="{4B646605-BC91-46CE-85E3-FD5DD99F4D76}"/>
              </a:ext>
            </a:extLst>
          </p:cNvPr>
          <p:cNvSpPr/>
          <p:nvPr/>
        </p:nvSpPr>
        <p:spPr>
          <a:xfrm>
            <a:off x="5116242" y="3454564"/>
            <a:ext cx="1429982" cy="250729"/>
          </a:xfrm>
          <a:prstGeom prst="downArrow">
            <a:avLst/>
          </a:prstGeom>
          <a:solidFill>
            <a:srgbClr val="8FAA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2" name="Image 21">
            <a:extLst>
              <a:ext uri="{FF2B5EF4-FFF2-40B4-BE49-F238E27FC236}">
                <a16:creationId xmlns:a16="http://schemas.microsoft.com/office/drawing/2014/main" id="{16DA4191-0717-4D90-B793-5E02786BC03D}"/>
              </a:ext>
            </a:extLst>
          </p:cNvPr>
          <p:cNvPicPr>
            <a:picLocks noChangeAspect="1"/>
          </p:cNvPicPr>
          <p:nvPr/>
        </p:nvPicPr>
        <p:blipFill>
          <a:blip r:embed="rId6"/>
          <a:stretch>
            <a:fillRect/>
          </a:stretch>
        </p:blipFill>
        <p:spPr>
          <a:xfrm>
            <a:off x="5623802" y="5133331"/>
            <a:ext cx="1279667" cy="875121"/>
          </a:xfrm>
          <a:prstGeom prst="rect">
            <a:avLst/>
          </a:prstGeom>
        </p:spPr>
      </p:pic>
      <p:sp>
        <p:nvSpPr>
          <p:cNvPr id="23" name="Rectangle à coins arrondis 42">
            <a:extLst>
              <a:ext uri="{FF2B5EF4-FFF2-40B4-BE49-F238E27FC236}">
                <a16:creationId xmlns:a16="http://schemas.microsoft.com/office/drawing/2014/main" id="{A9A1A59D-1AEF-4DA0-8D11-37AF372B1E8C}"/>
              </a:ext>
            </a:extLst>
          </p:cNvPr>
          <p:cNvSpPr/>
          <p:nvPr/>
        </p:nvSpPr>
        <p:spPr>
          <a:xfrm>
            <a:off x="6789383" y="4490489"/>
            <a:ext cx="2005690" cy="352661"/>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Evaluation des performances des détecteurs sous faisceaux</a:t>
            </a:r>
          </a:p>
        </p:txBody>
      </p:sp>
      <p:sp>
        <p:nvSpPr>
          <p:cNvPr id="24" name="Rectangle à coins arrondis 43">
            <a:extLst>
              <a:ext uri="{FF2B5EF4-FFF2-40B4-BE49-F238E27FC236}">
                <a16:creationId xmlns:a16="http://schemas.microsoft.com/office/drawing/2014/main" id="{1189BC8A-DE45-414B-B796-FC050B510C41}"/>
              </a:ext>
            </a:extLst>
          </p:cNvPr>
          <p:cNvSpPr/>
          <p:nvPr/>
        </p:nvSpPr>
        <p:spPr>
          <a:xfrm>
            <a:off x="2881291" y="4445503"/>
            <a:ext cx="1779806" cy="422196"/>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Métallisation diamant, assemblage de détecteurs</a:t>
            </a:r>
          </a:p>
        </p:txBody>
      </p:sp>
      <p:sp>
        <p:nvSpPr>
          <p:cNvPr id="29" name="Rectangle à coins arrondis 48">
            <a:extLst>
              <a:ext uri="{FF2B5EF4-FFF2-40B4-BE49-F238E27FC236}">
                <a16:creationId xmlns:a16="http://schemas.microsoft.com/office/drawing/2014/main" id="{AD52AD02-D957-4EED-8A50-599842A8CD2B}"/>
              </a:ext>
            </a:extLst>
          </p:cNvPr>
          <p:cNvSpPr/>
          <p:nvPr/>
        </p:nvSpPr>
        <p:spPr>
          <a:xfrm>
            <a:off x="4786024" y="4472842"/>
            <a:ext cx="1760200" cy="374439"/>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Développements en électronique</a:t>
            </a:r>
          </a:p>
        </p:txBody>
      </p:sp>
      <p:sp>
        <p:nvSpPr>
          <p:cNvPr id="30" name="Rectangle 29">
            <a:extLst>
              <a:ext uri="{FF2B5EF4-FFF2-40B4-BE49-F238E27FC236}">
                <a16:creationId xmlns:a16="http://schemas.microsoft.com/office/drawing/2014/main" id="{9626B080-96E8-4391-AF3A-1D4E5E278783}"/>
              </a:ext>
            </a:extLst>
          </p:cNvPr>
          <p:cNvSpPr/>
          <p:nvPr/>
        </p:nvSpPr>
        <p:spPr>
          <a:xfrm>
            <a:off x="6059435" y="5019841"/>
            <a:ext cx="54053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QDC </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31" name="Image 30">
            <a:extLst>
              <a:ext uri="{FF2B5EF4-FFF2-40B4-BE49-F238E27FC236}">
                <a16:creationId xmlns:a16="http://schemas.microsoft.com/office/drawing/2014/main" id="{57322831-E6A9-4370-8480-9D00041001E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l="12675" t="2603" r="9727" b="3694"/>
          <a:stretch/>
        </p:blipFill>
        <p:spPr>
          <a:xfrm>
            <a:off x="4823915" y="5742840"/>
            <a:ext cx="739722" cy="502452"/>
          </a:xfrm>
          <a:prstGeom prst="rect">
            <a:avLst/>
          </a:prstGeom>
        </p:spPr>
      </p:pic>
      <p:sp>
        <p:nvSpPr>
          <p:cNvPr id="32" name="Rectangle 31">
            <a:extLst>
              <a:ext uri="{FF2B5EF4-FFF2-40B4-BE49-F238E27FC236}">
                <a16:creationId xmlns:a16="http://schemas.microsoft.com/office/drawing/2014/main" id="{ED93D0C2-CBDB-450F-B65A-7E272F6D9C6C}"/>
              </a:ext>
            </a:extLst>
          </p:cNvPr>
          <p:cNvSpPr/>
          <p:nvPr/>
        </p:nvSpPr>
        <p:spPr>
          <a:xfrm>
            <a:off x="4654964" y="4741327"/>
            <a:ext cx="23541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Préamplificateurs  rapides et TDC</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3" name="Rectangle à coins arrondis 52">
            <a:extLst>
              <a:ext uri="{FF2B5EF4-FFF2-40B4-BE49-F238E27FC236}">
                <a16:creationId xmlns:a16="http://schemas.microsoft.com/office/drawing/2014/main" id="{5BA8394C-6E94-458C-BD3E-EADEC57A3C11}"/>
              </a:ext>
            </a:extLst>
          </p:cNvPr>
          <p:cNvSpPr/>
          <p:nvPr/>
        </p:nvSpPr>
        <p:spPr>
          <a:xfrm>
            <a:off x="148165" y="4371716"/>
            <a:ext cx="11903179" cy="24113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Image 33">
            <a:extLst>
              <a:ext uri="{FF2B5EF4-FFF2-40B4-BE49-F238E27FC236}">
                <a16:creationId xmlns:a16="http://schemas.microsoft.com/office/drawing/2014/main" id="{7EE1690A-B112-453D-A71F-DC0D056D121B}"/>
              </a:ext>
            </a:extLst>
          </p:cNvPr>
          <p:cNvPicPr>
            <a:picLocks noChangeAspect="1"/>
          </p:cNvPicPr>
          <p:nvPr/>
        </p:nvPicPr>
        <p:blipFill>
          <a:blip r:embed="rId9"/>
          <a:stretch>
            <a:fillRect/>
          </a:stretch>
        </p:blipFill>
        <p:spPr>
          <a:xfrm>
            <a:off x="7011062" y="4799086"/>
            <a:ext cx="2287722" cy="1181391"/>
          </a:xfrm>
          <a:prstGeom prst="rect">
            <a:avLst/>
          </a:prstGeom>
        </p:spPr>
      </p:pic>
      <p:sp>
        <p:nvSpPr>
          <p:cNvPr id="35" name="Rectangle à coins arrondis 54">
            <a:extLst>
              <a:ext uri="{FF2B5EF4-FFF2-40B4-BE49-F238E27FC236}">
                <a16:creationId xmlns:a16="http://schemas.microsoft.com/office/drawing/2014/main" id="{FB1474E2-C62A-4BBF-A7B2-1ED865913EB7}"/>
              </a:ext>
            </a:extLst>
          </p:cNvPr>
          <p:cNvSpPr/>
          <p:nvPr/>
        </p:nvSpPr>
        <p:spPr>
          <a:xfrm>
            <a:off x="284352" y="4443755"/>
            <a:ext cx="1164845" cy="416565"/>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Croissance diamant CVD </a:t>
            </a:r>
          </a:p>
        </p:txBody>
      </p:sp>
      <p:pic>
        <p:nvPicPr>
          <p:cNvPr id="37" name="Image 36">
            <a:extLst>
              <a:ext uri="{FF2B5EF4-FFF2-40B4-BE49-F238E27FC236}">
                <a16:creationId xmlns:a16="http://schemas.microsoft.com/office/drawing/2014/main" id="{D3DA8960-B233-446A-B4F9-3FAA3772545B}"/>
              </a:ext>
            </a:extLst>
          </p:cNvPr>
          <p:cNvPicPr>
            <a:picLocks noChangeAspect="1"/>
          </p:cNvPicPr>
          <p:nvPr/>
        </p:nvPicPr>
        <p:blipFill>
          <a:blip r:embed="rId10"/>
          <a:stretch>
            <a:fillRect/>
          </a:stretch>
        </p:blipFill>
        <p:spPr>
          <a:xfrm>
            <a:off x="4827983" y="5111843"/>
            <a:ext cx="728699" cy="562283"/>
          </a:xfrm>
          <a:prstGeom prst="rect">
            <a:avLst/>
          </a:prstGeom>
        </p:spPr>
      </p:pic>
      <p:sp>
        <p:nvSpPr>
          <p:cNvPr id="38" name="ZoneTexte 37">
            <a:extLst>
              <a:ext uri="{FF2B5EF4-FFF2-40B4-BE49-F238E27FC236}">
                <a16:creationId xmlns:a16="http://schemas.microsoft.com/office/drawing/2014/main" id="{2241D7F0-4CDC-458E-94D8-04744027EF19}"/>
              </a:ext>
            </a:extLst>
          </p:cNvPr>
          <p:cNvSpPr txBox="1"/>
          <p:nvPr/>
        </p:nvSpPr>
        <p:spPr>
          <a:xfrm>
            <a:off x="1406515" y="5826733"/>
            <a:ext cx="15970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0" i="0" u="none" strike="noStrike" kern="1200" cap="none" spc="0" normalizeH="0" baseline="0" noProof="0" dirty="0">
                <a:ln>
                  <a:noFill/>
                </a:ln>
                <a:solidFill>
                  <a:srgbClr val="7030A0"/>
                </a:solidFill>
                <a:effectLst/>
                <a:uLnTx/>
                <a:uFillTx/>
                <a:latin typeface="Calibri"/>
                <a:ea typeface="+mn-ea"/>
                <a:cs typeface="+mn-cs"/>
              </a:rPr>
              <a:t>Institut Néel</a:t>
            </a:r>
          </a:p>
        </p:txBody>
      </p:sp>
      <p:sp>
        <p:nvSpPr>
          <p:cNvPr id="41" name="ZoneTexte 40">
            <a:extLst>
              <a:ext uri="{FF2B5EF4-FFF2-40B4-BE49-F238E27FC236}">
                <a16:creationId xmlns:a16="http://schemas.microsoft.com/office/drawing/2014/main" id="{CDDD70A3-791D-4080-817E-CB2D4C2B2BD3}"/>
              </a:ext>
            </a:extLst>
          </p:cNvPr>
          <p:cNvSpPr txBox="1"/>
          <p:nvPr/>
        </p:nvSpPr>
        <p:spPr>
          <a:xfrm>
            <a:off x="267176" y="3679736"/>
            <a:ext cx="12235656"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75112"/>
                </a:solidFill>
                <a:effectLst/>
                <a:uLnTx/>
                <a:uFillTx/>
                <a:latin typeface="Calibri"/>
                <a:ea typeface="+mn-ea"/>
                <a:cs typeface="+mn-cs"/>
              </a:rPr>
              <a:t>Développement de détecteurs diamants innovants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 b="1" i="0" u="none" strike="noStrike" kern="1200" cap="none" spc="0" normalizeH="0" baseline="0" noProof="0" dirty="0">
              <a:ln>
                <a:noFill/>
              </a:ln>
              <a:solidFill>
                <a:srgbClr val="E7511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Croissance diamant +  implantation d’ions + développements en électronique  (fast </a:t>
            </a:r>
            <a:r>
              <a:rPr kumimoji="0" lang="fr-FR" sz="1200" b="1" i="0" u="none" strike="noStrike" kern="1200" cap="none" spc="0" normalizeH="0" baseline="0" noProof="0" dirty="0" err="1">
                <a:ln>
                  <a:noFill/>
                </a:ln>
                <a:solidFill>
                  <a:srgbClr val="E75112"/>
                </a:solidFill>
                <a:effectLst/>
                <a:uLnTx/>
                <a:uFillTx/>
                <a:latin typeface="Calibri"/>
                <a:ea typeface="+mn-ea"/>
                <a:cs typeface="+mn-cs"/>
              </a:rPr>
              <a:t>preamplifier</a:t>
            </a:r>
            <a:r>
              <a:rPr kumimoji="0" lang="fr-FR" sz="1200" b="1" i="0" u="none" strike="noStrike" kern="1200" cap="none" spc="0" normalizeH="0" baseline="0" noProof="0" dirty="0">
                <a:ln>
                  <a:noFill/>
                </a:ln>
                <a:solidFill>
                  <a:srgbClr val="E75112"/>
                </a:solidFill>
                <a:effectLst/>
                <a:uLnTx/>
                <a:uFillTx/>
                <a:latin typeface="Calibri"/>
                <a:ea typeface="+mn-ea"/>
                <a:cs typeface="+mn-cs"/>
              </a:rPr>
              <a:t>, QDC, TDC, ASIC et discrète) + assemblage détecteurs  + accès aux facilités d’irradiation</a:t>
            </a:r>
          </a:p>
        </p:txBody>
      </p:sp>
      <p:sp>
        <p:nvSpPr>
          <p:cNvPr id="42" name="Rectangle à coins arrondis 69">
            <a:extLst>
              <a:ext uri="{FF2B5EF4-FFF2-40B4-BE49-F238E27FC236}">
                <a16:creationId xmlns:a16="http://schemas.microsoft.com/office/drawing/2014/main" id="{12734FB5-087C-4018-8D4F-008D93A8996F}"/>
              </a:ext>
            </a:extLst>
          </p:cNvPr>
          <p:cNvSpPr/>
          <p:nvPr/>
        </p:nvSpPr>
        <p:spPr>
          <a:xfrm>
            <a:off x="249924" y="3708107"/>
            <a:ext cx="11818089" cy="55819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ZoneTexte 42">
            <a:extLst>
              <a:ext uri="{FF2B5EF4-FFF2-40B4-BE49-F238E27FC236}">
                <a16:creationId xmlns:a16="http://schemas.microsoft.com/office/drawing/2014/main" id="{4E5526D8-B267-454D-985A-48F56CCD6A97}"/>
              </a:ext>
            </a:extLst>
          </p:cNvPr>
          <p:cNvSpPr txBox="1"/>
          <p:nvPr/>
        </p:nvSpPr>
        <p:spPr>
          <a:xfrm>
            <a:off x="4761921" y="6177118"/>
            <a:ext cx="2480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70C0"/>
                </a:solidFill>
                <a:effectLst/>
                <a:uLnTx/>
                <a:uFillTx/>
                <a:latin typeface="Calibri"/>
                <a:ea typeface="+mn-ea"/>
                <a:cs typeface="+mn-cs"/>
              </a:rPr>
              <a:t>Electronique FE discrète &amp; ASIC (CMOS 65 +130 nm) + système ACQ</a:t>
            </a:r>
          </a:p>
        </p:txBody>
      </p:sp>
      <p:pic>
        <p:nvPicPr>
          <p:cNvPr id="44" name="Image 43">
            <a:extLst>
              <a:ext uri="{FF2B5EF4-FFF2-40B4-BE49-F238E27FC236}">
                <a16:creationId xmlns:a16="http://schemas.microsoft.com/office/drawing/2014/main" id="{D3854DB7-11B0-4AE7-A91D-9AFAEC4CB40D}"/>
              </a:ext>
            </a:extLst>
          </p:cNvPr>
          <p:cNvPicPr>
            <a:picLocks noChangeAspect="1"/>
          </p:cNvPicPr>
          <p:nvPr/>
        </p:nvPicPr>
        <p:blipFill rotWithShape="1">
          <a:blip r:embed="rId11"/>
          <a:srcRect l="491" t="11963" r="87322" b="22514"/>
          <a:stretch/>
        </p:blipFill>
        <p:spPr>
          <a:xfrm>
            <a:off x="3861377" y="5635358"/>
            <a:ext cx="813607" cy="765589"/>
          </a:xfrm>
          <a:prstGeom prst="rect">
            <a:avLst/>
          </a:prstGeom>
        </p:spPr>
      </p:pic>
      <p:sp>
        <p:nvSpPr>
          <p:cNvPr id="46" name="ZoneTexte 45">
            <a:extLst>
              <a:ext uri="{FF2B5EF4-FFF2-40B4-BE49-F238E27FC236}">
                <a16:creationId xmlns:a16="http://schemas.microsoft.com/office/drawing/2014/main" id="{D78DD3ED-31A1-4B55-9BC5-0489852E1922}"/>
              </a:ext>
            </a:extLst>
          </p:cNvPr>
          <p:cNvSpPr txBox="1"/>
          <p:nvPr/>
        </p:nvSpPr>
        <p:spPr>
          <a:xfrm>
            <a:off x="2747316" y="5472282"/>
            <a:ext cx="112082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Métallisation pleine</a:t>
            </a:r>
          </a:p>
        </p:txBody>
      </p:sp>
      <p:sp>
        <p:nvSpPr>
          <p:cNvPr id="47" name="ZoneTexte 46">
            <a:extLst>
              <a:ext uri="{FF2B5EF4-FFF2-40B4-BE49-F238E27FC236}">
                <a16:creationId xmlns:a16="http://schemas.microsoft.com/office/drawing/2014/main" id="{2269C830-3E3B-4E17-A896-7E4CE71D0AEE}"/>
              </a:ext>
            </a:extLst>
          </p:cNvPr>
          <p:cNvSpPr txBox="1"/>
          <p:nvPr/>
        </p:nvSpPr>
        <p:spPr>
          <a:xfrm>
            <a:off x="2774691" y="5579434"/>
            <a:ext cx="78739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ou par pistes</a:t>
            </a:r>
          </a:p>
        </p:txBody>
      </p:sp>
      <p:sp>
        <p:nvSpPr>
          <p:cNvPr id="49" name="Rectangle 48">
            <a:extLst>
              <a:ext uri="{FF2B5EF4-FFF2-40B4-BE49-F238E27FC236}">
                <a16:creationId xmlns:a16="http://schemas.microsoft.com/office/drawing/2014/main" id="{5D6C54D3-DC6C-4733-8FE6-4D8A6C353479}"/>
              </a:ext>
            </a:extLst>
          </p:cNvPr>
          <p:cNvSpPr/>
          <p:nvPr/>
        </p:nvSpPr>
        <p:spPr>
          <a:xfrm>
            <a:off x="312977" y="5666656"/>
            <a:ext cx="1111202"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NIMS –AIST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Institut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LSPM-</a:t>
            </a:r>
            <a:r>
              <a:rPr kumimoji="0" lang="fr-FR" sz="1100" b="0" i="0" u="none" strike="noStrike" kern="1200" cap="none" spc="0" normalizeH="0" baseline="0" noProof="0" dirty="0" err="1">
                <a:ln>
                  <a:noFill/>
                </a:ln>
                <a:solidFill>
                  <a:srgbClr val="7030A0"/>
                </a:solidFill>
                <a:effectLst/>
                <a:uLnTx/>
                <a:uFillTx/>
                <a:latin typeface="Calibri"/>
                <a:ea typeface="+mn-ea"/>
                <a:cs typeface="+mn-cs"/>
              </a:rPr>
              <a:t>DiamFab</a:t>
            </a:r>
            <a:r>
              <a:rPr kumimoji="0" lang="fr-FR" sz="1100" b="0" i="0" u="none" strike="noStrike" kern="1200" cap="none" spc="0" normalizeH="0" baseline="0" noProof="0" dirty="0">
                <a:ln>
                  <a:noFill/>
                </a:ln>
                <a:solidFill>
                  <a:srgbClr val="7030A0"/>
                </a:solidFill>
                <a:effectLst/>
                <a:uLnTx/>
                <a:uFillTx/>
                <a:latin typeface="Calibri"/>
                <a:ea typeface="+mn-ea"/>
                <a:cs typeface="+mn-cs"/>
              </a:rPr>
              <a:t>  </a:t>
            </a:r>
          </a:p>
        </p:txBody>
      </p:sp>
      <p:sp>
        <p:nvSpPr>
          <p:cNvPr id="52" name="ZoneTexte 51">
            <a:extLst>
              <a:ext uri="{FF2B5EF4-FFF2-40B4-BE49-F238E27FC236}">
                <a16:creationId xmlns:a16="http://schemas.microsoft.com/office/drawing/2014/main" id="{EDF60E68-C3D5-4CBF-9367-47C16FF67939}"/>
              </a:ext>
            </a:extLst>
          </p:cNvPr>
          <p:cNvSpPr txBox="1"/>
          <p:nvPr/>
        </p:nvSpPr>
        <p:spPr>
          <a:xfrm>
            <a:off x="7010027" y="5661135"/>
            <a:ext cx="176073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AIFIRA (LP2I Bordeaux)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srgbClr val="E75112"/>
                </a:solidFill>
                <a:effectLst/>
                <a:uLnTx/>
                <a:uFillTx/>
                <a:latin typeface="Calibri"/>
                <a:ea typeface="+mn-ea"/>
                <a:cs typeface="+mn-cs"/>
              </a:rPr>
              <a:t>IJClab</a:t>
            </a:r>
            <a:r>
              <a:rPr kumimoji="0" lang="fr-FR" sz="1200" b="1" i="0" u="none" strike="noStrike" kern="1200" cap="none" spc="0" normalizeH="0" baseline="0" noProof="0" dirty="0">
                <a:ln>
                  <a:noFill/>
                </a:ln>
                <a:solidFill>
                  <a:srgbClr val="E75112"/>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MIRCOM – IRSN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ESRF-ID17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CAL + CNAO + ACHADE </a:t>
            </a:r>
          </a:p>
        </p:txBody>
      </p:sp>
      <p:sp>
        <p:nvSpPr>
          <p:cNvPr id="56" name="Rectangle 55">
            <a:extLst>
              <a:ext uri="{FF2B5EF4-FFF2-40B4-BE49-F238E27FC236}">
                <a16:creationId xmlns:a16="http://schemas.microsoft.com/office/drawing/2014/main" id="{53B81289-E5C0-41D2-877C-6365129785A5}"/>
              </a:ext>
            </a:extLst>
          </p:cNvPr>
          <p:cNvSpPr/>
          <p:nvPr/>
        </p:nvSpPr>
        <p:spPr>
          <a:xfrm>
            <a:off x="3865713" y="1031415"/>
            <a:ext cx="4174651" cy="2062103"/>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Monitorage faisceau en radiothérapies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 </a:t>
            </a: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panose="05000000000000000000" pitchFamily="2" charset="2"/>
              </a:rPr>
              <a:t>Hadronthérapie</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(CAL CNAO nouveau 2023)</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MRT (ESRF) </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R&amp;D terminée 2023 duplication </a:t>
            </a:r>
            <a:r>
              <a:rPr kumimoji="0" lang="fr-FR" sz="1600" b="0" i="0" u="none" strike="noStrike" kern="1200" cap="none" spc="0" normalizeH="0" baseline="0" noProof="0" dirty="0" err="1">
                <a:ln>
                  <a:noFill/>
                </a:ln>
                <a:solidFill>
                  <a:srgbClr val="FFFFFF"/>
                </a:solidFill>
                <a:effectLst/>
                <a:uLnTx/>
                <a:uFillTx/>
                <a:latin typeface="Calibri" panose="020F0502020204030204"/>
                <a:ea typeface="+mn-ea"/>
                <a:cs typeface="+mn-cs"/>
                <a:sym typeface="Wingdings" panose="05000000000000000000" pitchFamily="2" charset="2"/>
              </a:rPr>
              <a:t>detecteur</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aval -&gt; amont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FLASH (proton ARRONAX+ CAL)</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µ-faisceau BNCT RIV nouveau 2023</a:t>
            </a:r>
            <a:endPar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03B06529-0970-4CDB-B6ED-6AF4F2DCBA91}"/>
              </a:ext>
            </a:extLst>
          </p:cNvPr>
          <p:cNvSpPr txBox="1"/>
          <p:nvPr/>
        </p:nvSpPr>
        <p:spPr>
          <a:xfrm>
            <a:off x="305456" y="6117532"/>
            <a:ext cx="1454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LPSC croissance </a:t>
            </a:r>
            <a:r>
              <a:rPr kumimoji="0" lang="fr-FR" sz="1100" b="1" i="0" u="none" strike="noStrike" kern="1200" cap="none" spc="0" normalizeH="0" baseline="0" noProof="0" dirty="0" err="1">
                <a:ln>
                  <a:noFill/>
                </a:ln>
                <a:solidFill>
                  <a:srgbClr val="E75112"/>
                </a:solidFill>
                <a:effectLst/>
                <a:uLnTx/>
                <a:uFillTx/>
                <a:latin typeface="Calibri"/>
                <a:ea typeface="+mn-ea"/>
                <a:cs typeface="+mn-cs"/>
              </a:rPr>
              <a:t>pCVD</a:t>
            </a:r>
            <a:endParaRPr kumimoji="0" lang="fr-FR" sz="1100" b="1" i="0" u="none" strike="noStrike" kern="1200" cap="none" spc="0" normalizeH="0" baseline="0" noProof="0" dirty="0">
              <a:ln>
                <a:noFill/>
              </a:ln>
              <a:solidFill>
                <a:srgbClr val="E75112"/>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73FF9D8A-DCE9-44D9-963C-757BF1644E68}"/>
              </a:ext>
            </a:extLst>
          </p:cNvPr>
          <p:cNvSpPr txBox="1"/>
          <p:nvPr/>
        </p:nvSpPr>
        <p:spPr>
          <a:xfrm>
            <a:off x="5713361" y="5995707"/>
            <a:ext cx="5309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62" name="Image 61">
            <a:extLst>
              <a:ext uri="{FF2B5EF4-FFF2-40B4-BE49-F238E27FC236}">
                <a16:creationId xmlns:a16="http://schemas.microsoft.com/office/drawing/2014/main" id="{558DFF78-9902-4B56-AF95-B2BDFA9CC6A0}"/>
              </a:ext>
            </a:extLst>
          </p:cNvPr>
          <p:cNvPicPr>
            <a:picLocks noChangeAspect="1"/>
          </p:cNvPicPr>
          <p:nvPr/>
        </p:nvPicPr>
        <p:blipFill rotWithShape="1">
          <a:blip r:embed="rId12"/>
          <a:srcRect l="8900" t="11661"/>
          <a:stretch/>
        </p:blipFill>
        <p:spPr>
          <a:xfrm>
            <a:off x="1581054" y="5409505"/>
            <a:ext cx="811477" cy="471519"/>
          </a:xfrm>
          <a:prstGeom prst="rect">
            <a:avLst/>
          </a:prstGeom>
        </p:spPr>
      </p:pic>
      <p:pic>
        <p:nvPicPr>
          <p:cNvPr id="63" name="Image 62">
            <a:extLst>
              <a:ext uri="{FF2B5EF4-FFF2-40B4-BE49-F238E27FC236}">
                <a16:creationId xmlns:a16="http://schemas.microsoft.com/office/drawing/2014/main" id="{8D2451FD-290E-4CDE-9700-ECB03A9199DE}"/>
              </a:ext>
            </a:extLst>
          </p:cNvPr>
          <p:cNvPicPr>
            <a:picLocks noChangeAspect="1"/>
          </p:cNvPicPr>
          <p:nvPr/>
        </p:nvPicPr>
        <p:blipFill rotWithShape="1">
          <a:blip r:embed="rId13"/>
          <a:srcRect r="48998" b="51090"/>
          <a:stretch/>
        </p:blipFill>
        <p:spPr>
          <a:xfrm>
            <a:off x="1658435" y="4867910"/>
            <a:ext cx="506830" cy="406794"/>
          </a:xfrm>
          <a:prstGeom prst="rect">
            <a:avLst/>
          </a:prstGeom>
        </p:spPr>
      </p:pic>
      <p:sp>
        <p:nvSpPr>
          <p:cNvPr id="64" name="ZoneTexte 63">
            <a:extLst>
              <a:ext uri="{FF2B5EF4-FFF2-40B4-BE49-F238E27FC236}">
                <a16:creationId xmlns:a16="http://schemas.microsoft.com/office/drawing/2014/main" id="{2DD9721E-F4C4-4D9D-8141-6E5078E766BB}"/>
              </a:ext>
            </a:extLst>
          </p:cNvPr>
          <p:cNvSpPr txBox="1"/>
          <p:nvPr/>
        </p:nvSpPr>
        <p:spPr>
          <a:xfrm>
            <a:off x="1481948" y="5221706"/>
            <a:ext cx="1404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XBIC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XBIC </a:t>
            </a:r>
            <a:r>
              <a:rPr kumimoji="0" lang="fr-FR" sz="800" b="0" i="0" u="none" strike="noStrike" kern="1200" cap="none" spc="0" normalizeH="0" baseline="0" noProof="0" dirty="0">
                <a:ln>
                  <a:noFill/>
                </a:ln>
                <a:solidFill>
                  <a:srgbClr val="7030A0"/>
                </a:solidFill>
                <a:effectLst/>
                <a:uLnTx/>
                <a:uFillTx/>
                <a:latin typeface="Calibri"/>
                <a:ea typeface="+mn-ea"/>
                <a:cs typeface="+mn-cs"/>
              </a:rPr>
              <a:t>ESRF BM05 </a:t>
            </a:r>
          </a:p>
        </p:txBody>
      </p:sp>
      <p:sp>
        <p:nvSpPr>
          <p:cNvPr id="65" name="Rectangle à coins arrondis 42">
            <a:extLst>
              <a:ext uri="{FF2B5EF4-FFF2-40B4-BE49-F238E27FC236}">
                <a16:creationId xmlns:a16="http://schemas.microsoft.com/office/drawing/2014/main" id="{13B56E7E-ADE7-47A8-8AEB-1C3AEDAF5B33}"/>
              </a:ext>
            </a:extLst>
          </p:cNvPr>
          <p:cNvSpPr/>
          <p:nvPr/>
        </p:nvSpPr>
        <p:spPr>
          <a:xfrm>
            <a:off x="8894262" y="4480766"/>
            <a:ext cx="1440363" cy="352661"/>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Simulation</a:t>
            </a:r>
          </a:p>
        </p:txBody>
      </p:sp>
      <p:sp>
        <p:nvSpPr>
          <p:cNvPr id="66" name="Rectangle à coins arrondis 42">
            <a:extLst>
              <a:ext uri="{FF2B5EF4-FFF2-40B4-BE49-F238E27FC236}">
                <a16:creationId xmlns:a16="http://schemas.microsoft.com/office/drawing/2014/main" id="{A11FAE81-BD3C-4317-A955-763A086DF6A1}"/>
              </a:ext>
            </a:extLst>
          </p:cNvPr>
          <p:cNvSpPr/>
          <p:nvPr/>
        </p:nvSpPr>
        <p:spPr>
          <a:xfrm>
            <a:off x="10408720" y="4480766"/>
            <a:ext cx="1440363" cy="352661"/>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Valorisation</a:t>
            </a:r>
          </a:p>
        </p:txBody>
      </p:sp>
      <p:pic>
        <p:nvPicPr>
          <p:cNvPr id="67" name="Image 66">
            <a:extLst>
              <a:ext uri="{FF2B5EF4-FFF2-40B4-BE49-F238E27FC236}">
                <a16:creationId xmlns:a16="http://schemas.microsoft.com/office/drawing/2014/main" id="{C07B355C-3F54-4D20-8DA2-D7CAE5A29E3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10946" y="4882584"/>
            <a:ext cx="1174621" cy="880967"/>
          </a:xfrm>
          <a:prstGeom prst="rect">
            <a:avLst/>
          </a:prstGeom>
        </p:spPr>
      </p:pic>
      <p:sp>
        <p:nvSpPr>
          <p:cNvPr id="68" name="ZoneTexte 67">
            <a:extLst>
              <a:ext uri="{FF2B5EF4-FFF2-40B4-BE49-F238E27FC236}">
                <a16:creationId xmlns:a16="http://schemas.microsoft.com/office/drawing/2014/main" id="{91E11201-E234-41F4-BB66-38306710A8F7}"/>
              </a:ext>
            </a:extLst>
          </p:cNvPr>
          <p:cNvSpPr txBox="1"/>
          <p:nvPr/>
        </p:nvSpPr>
        <p:spPr>
          <a:xfrm>
            <a:off x="10705905" y="5715983"/>
            <a:ext cx="104682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IDSYNCHRO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DIAMMONI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a:t>
            </a:r>
          </a:p>
        </p:txBody>
      </p:sp>
      <p:pic>
        <p:nvPicPr>
          <p:cNvPr id="70" name="Image 69">
            <a:extLst>
              <a:ext uri="{FF2B5EF4-FFF2-40B4-BE49-F238E27FC236}">
                <a16:creationId xmlns:a16="http://schemas.microsoft.com/office/drawing/2014/main" id="{3C54D1AE-92D8-4E78-8AD2-DB1CFBD08B4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50916" y="4926588"/>
            <a:ext cx="1503165" cy="1127374"/>
          </a:xfrm>
          <a:prstGeom prst="rect">
            <a:avLst/>
          </a:prstGeom>
        </p:spPr>
      </p:pic>
      <p:sp>
        <p:nvSpPr>
          <p:cNvPr id="71" name="Rectangle à coins arrondis 54">
            <a:extLst>
              <a:ext uri="{FF2B5EF4-FFF2-40B4-BE49-F238E27FC236}">
                <a16:creationId xmlns:a16="http://schemas.microsoft.com/office/drawing/2014/main" id="{9226CBF9-E25D-40BC-A978-A05CF3DE853B}"/>
              </a:ext>
            </a:extLst>
          </p:cNvPr>
          <p:cNvSpPr/>
          <p:nvPr/>
        </p:nvSpPr>
        <p:spPr>
          <a:xfrm>
            <a:off x="1568057" y="4440924"/>
            <a:ext cx="1198053" cy="416565"/>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Caractérisation</a:t>
            </a:r>
          </a:p>
        </p:txBody>
      </p:sp>
      <p:sp>
        <p:nvSpPr>
          <p:cNvPr id="2" name="ZoneTexte 1">
            <a:extLst>
              <a:ext uri="{FF2B5EF4-FFF2-40B4-BE49-F238E27FC236}">
                <a16:creationId xmlns:a16="http://schemas.microsoft.com/office/drawing/2014/main" id="{C3C2F68E-76C5-4E93-902F-67A6B7315892}"/>
              </a:ext>
            </a:extLst>
          </p:cNvPr>
          <p:cNvSpPr txBox="1"/>
          <p:nvPr/>
        </p:nvSpPr>
        <p:spPr>
          <a:xfrm>
            <a:off x="2053858" y="4943997"/>
            <a:ext cx="4860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72" name="Image 71">
            <a:extLst>
              <a:ext uri="{FF2B5EF4-FFF2-40B4-BE49-F238E27FC236}">
                <a16:creationId xmlns:a16="http://schemas.microsoft.com/office/drawing/2014/main" id="{11F0F340-9025-4D19-B9AD-E1419BCB427D}"/>
              </a:ext>
            </a:extLst>
          </p:cNvPr>
          <p:cNvPicPr>
            <a:picLocks noChangeAspect="1"/>
          </p:cNvPicPr>
          <p:nvPr/>
        </p:nvPicPr>
        <p:blipFill>
          <a:blip r:embed="rId16"/>
          <a:stretch>
            <a:fillRect/>
          </a:stretch>
        </p:blipFill>
        <p:spPr>
          <a:xfrm>
            <a:off x="1651269" y="6044305"/>
            <a:ext cx="554316" cy="518357"/>
          </a:xfrm>
          <a:prstGeom prst="rect">
            <a:avLst/>
          </a:prstGeom>
        </p:spPr>
      </p:pic>
      <p:pic>
        <p:nvPicPr>
          <p:cNvPr id="73" name="Image 72">
            <a:extLst>
              <a:ext uri="{FF2B5EF4-FFF2-40B4-BE49-F238E27FC236}">
                <a16:creationId xmlns:a16="http://schemas.microsoft.com/office/drawing/2014/main" id="{B8EA3CB4-B89D-48DC-BF97-24F4693A776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06205" y="6508963"/>
            <a:ext cx="236050" cy="129556"/>
          </a:xfrm>
          <a:prstGeom prst="rect">
            <a:avLst/>
          </a:prstGeom>
        </p:spPr>
      </p:pic>
      <p:sp>
        <p:nvSpPr>
          <p:cNvPr id="36" name="Rectangle 35">
            <a:extLst>
              <a:ext uri="{FF2B5EF4-FFF2-40B4-BE49-F238E27FC236}">
                <a16:creationId xmlns:a16="http://schemas.microsoft.com/office/drawing/2014/main" id="{CCEC46F2-0322-4DF0-8BCA-F4C89A250CD8}"/>
              </a:ext>
            </a:extLst>
          </p:cNvPr>
          <p:cNvSpPr/>
          <p:nvPr/>
        </p:nvSpPr>
        <p:spPr>
          <a:xfrm>
            <a:off x="2192546" y="6077500"/>
            <a:ext cx="645996" cy="33855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E75112"/>
                </a:solidFill>
                <a:effectLst/>
                <a:uLnTx/>
                <a:uFillTx/>
                <a:latin typeface="Calibri"/>
                <a:ea typeface="+mn-ea"/>
                <a:cs typeface="+mn-cs"/>
              </a:rPr>
              <a:t>LP2I Bordeaux </a:t>
            </a:r>
          </a:p>
        </p:txBody>
      </p:sp>
      <p:sp>
        <p:nvSpPr>
          <p:cNvPr id="74" name="ZoneTexte 73">
            <a:extLst>
              <a:ext uri="{FF2B5EF4-FFF2-40B4-BE49-F238E27FC236}">
                <a16:creationId xmlns:a16="http://schemas.microsoft.com/office/drawing/2014/main" id="{C589DD36-64FD-4100-850E-48BC80E44251}"/>
              </a:ext>
            </a:extLst>
          </p:cNvPr>
          <p:cNvSpPr txBox="1"/>
          <p:nvPr/>
        </p:nvSpPr>
        <p:spPr>
          <a:xfrm>
            <a:off x="1713035" y="6547293"/>
            <a:ext cx="4033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IBIC</a:t>
            </a:r>
            <a:r>
              <a:rPr kumimoji="0" lang="fr-FR" sz="800" b="0" i="0" u="none" strike="noStrike" kern="1200" cap="none" spc="0" normalizeH="0" baseline="0" noProof="0" dirty="0">
                <a:ln>
                  <a:noFill/>
                </a:ln>
                <a:solidFill>
                  <a:srgbClr val="00294B"/>
                </a:solidFill>
                <a:effectLst/>
                <a:uLnTx/>
                <a:uFillTx/>
                <a:latin typeface="Calibri"/>
                <a:ea typeface="+mn-ea"/>
                <a:cs typeface="+mn-cs"/>
              </a:rPr>
              <a:t> </a:t>
            </a:r>
            <a:endParaRPr kumimoji="0" lang="fr-FR" sz="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7" name="Espace réservé du numéro de diapositive 6">
            <a:extLst>
              <a:ext uri="{FF2B5EF4-FFF2-40B4-BE49-F238E27FC236}">
                <a16:creationId xmlns:a16="http://schemas.microsoft.com/office/drawing/2014/main" id="{3E3CB865-2C39-4852-BA62-F1988A868B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1D906-68FB-4FCF-A226-CB4AF2FE6205}" type="slidenum">
              <a:rPr kumimoji="0" lang="fr-FR" sz="12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
        <p:nvSpPr>
          <p:cNvPr id="76" name="Rectangle 75">
            <a:extLst>
              <a:ext uri="{FF2B5EF4-FFF2-40B4-BE49-F238E27FC236}">
                <a16:creationId xmlns:a16="http://schemas.microsoft.com/office/drawing/2014/main" id="{870FA7F8-A469-4650-81D6-D94C806E5E74}"/>
              </a:ext>
            </a:extLst>
          </p:cNvPr>
          <p:cNvSpPr/>
          <p:nvPr/>
        </p:nvSpPr>
        <p:spPr>
          <a:xfrm>
            <a:off x="2736341" y="5658774"/>
            <a:ext cx="151015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LP2I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GIP ARRONAX </a:t>
            </a:r>
            <a:r>
              <a:rPr kumimoji="0" lang="fr-FR" sz="1200" b="0" i="0" u="none" strike="noStrike" kern="1200" cap="none" spc="0" normalizeH="0" baseline="0" noProof="0" dirty="0">
                <a:ln>
                  <a:noFill/>
                </a:ln>
                <a:solidFill>
                  <a:srgbClr val="000000">
                    <a:lumMod val="75000"/>
                  </a:srgbClr>
                </a:solidFill>
                <a:effectLst/>
                <a:uLnTx/>
                <a:uFillTx/>
                <a:latin typeface="Calibri"/>
                <a:ea typeface="+mn-ea"/>
                <a:cs typeface="+mn-cs"/>
              </a:rPr>
              <a:t> </a:t>
            </a:r>
            <a:r>
              <a:rPr kumimoji="0" lang="fr-FR" sz="1200" b="0" i="0" u="none" strike="noStrike" kern="1200" cap="none" spc="0" normalizeH="0" baseline="0" noProof="0" dirty="0">
                <a:ln>
                  <a:noFill/>
                </a:ln>
                <a:solidFill>
                  <a:srgbClr val="7030A0"/>
                </a:solidFill>
                <a:effectLst/>
                <a:uLnTx/>
                <a:uFillTx/>
                <a:latin typeface="Calibri"/>
                <a:ea typeface="+mn-ea"/>
                <a:cs typeface="+mn-cs"/>
              </a:rPr>
              <a:t>NANOFAB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KEK</a:t>
            </a:r>
          </a:p>
        </p:txBody>
      </p:sp>
      <p:sp>
        <p:nvSpPr>
          <p:cNvPr id="77" name="ZoneTexte 76">
            <a:extLst>
              <a:ext uri="{FF2B5EF4-FFF2-40B4-BE49-F238E27FC236}">
                <a16:creationId xmlns:a16="http://schemas.microsoft.com/office/drawing/2014/main" id="{A82B24D5-CB60-4B0C-B0DE-D6FBA669D685}"/>
              </a:ext>
            </a:extLst>
          </p:cNvPr>
          <p:cNvSpPr txBox="1"/>
          <p:nvPr/>
        </p:nvSpPr>
        <p:spPr>
          <a:xfrm>
            <a:off x="9036593" y="6064415"/>
            <a:ext cx="188628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LPSC LP2I B SUBATECH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GIP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7030A0"/>
                </a:solidFill>
                <a:effectLst/>
                <a:uLnTx/>
                <a:uFillTx/>
                <a:latin typeface="Calibri"/>
                <a:ea typeface="+mn-ea"/>
                <a:cs typeface="+mn-cs"/>
              </a:rPr>
              <a:t>Lien avec RD42 CERN</a:t>
            </a:r>
          </a:p>
        </p:txBody>
      </p:sp>
    </p:spTree>
    <p:extLst>
      <p:ext uri="{BB962C8B-B14F-4D97-AF65-F5344CB8AC3E}">
        <p14:creationId xmlns:p14="http://schemas.microsoft.com/office/powerpoint/2010/main" val="3858653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78802C0-F27F-4609-A8FD-A55F03368A2B}"/>
              </a:ext>
            </a:extLst>
          </p:cNvPr>
          <p:cNvSpPr/>
          <p:nvPr/>
        </p:nvSpPr>
        <p:spPr>
          <a:xfrm>
            <a:off x="79227" y="2236225"/>
            <a:ext cx="12339483" cy="3521220"/>
          </a:xfrm>
          <a:prstGeom prst="rect">
            <a:avLst/>
          </a:prstGeom>
        </p:spPr>
        <p:txBody>
          <a:bodyPr wrap="square">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fr-FR" sz="1800" b="1" i="0" u="none" strike="noStrike" kern="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ML Gallin-Martel*</a:t>
            </a:r>
            <a:r>
              <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 André, Y.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Arnoud</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 Bes,  J.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Collot</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D.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Dauvergne</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R. Delorme, </a:t>
            </a:r>
          </a:p>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F. Di Franco, P.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Everaere</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L. Gallin-Martel, O.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Guillaudin</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C.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Hoarau</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 Lacoste, E.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Lagorio</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C.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Léonhart</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S.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Marcatili</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M.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Marton</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R.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Molle</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JF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Muraz</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N.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Ponchant</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F.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Rarbi</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M. Reynaud, O.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Rossetto</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J.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Waquet</a:t>
            </a:r>
            <a:endPar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ctr" defTabSz="914400" rtl="0" eaLnBrk="1" fontAlgn="auto" latinLnBrk="0" hangingPunct="1">
              <a:lnSpc>
                <a:spcPct val="100000"/>
              </a:lnSpc>
              <a:spcBef>
                <a:spcPts val="100"/>
              </a:spcBef>
              <a:spcAft>
                <a:spcPts val="100"/>
              </a:spcAft>
              <a:buClrTx/>
              <a:buSzTx/>
              <a:buFontTx/>
              <a:buNone/>
              <a:tabLst/>
              <a:defRPr/>
            </a:pPr>
            <a:endParaRPr kumimoji="0" lang="fr-FR" sz="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M. Evin, A. Guertin, F. Haddad, C. </a:t>
            </a:r>
            <a:r>
              <a:rPr kumimoji="0" lang="fr-FR"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Koumeir</a:t>
            </a:r>
            <a:r>
              <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 Métivier, R. Molle, Q. Mouchard, F. Poirier, N. </a:t>
            </a:r>
            <a:r>
              <a:rPr kumimoji="0" lang="fr-FR"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Servagent</a:t>
            </a:r>
            <a:endPar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100"/>
              </a:spcBef>
              <a:spcAft>
                <a:spcPts val="100"/>
              </a:spcAft>
              <a:buClrTx/>
              <a:buSzTx/>
              <a:buFontTx/>
              <a:buNone/>
              <a:tabLst/>
              <a:defRPr/>
            </a:pPr>
            <a:endPar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100"/>
              </a:spcBef>
              <a:spcAft>
                <a:spcPts val="100"/>
              </a:spcAft>
              <a:buClrTx/>
              <a:buSzTx/>
              <a:buFontTx/>
              <a:buNone/>
              <a:tabLst/>
              <a:defRPr/>
            </a:pPr>
            <a:endParaRPr kumimoji="0" lang="fr-FR" sz="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 </a:t>
            </a:r>
            <a:r>
              <a:rPr kumimoji="0" lang="fr-FR"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Barberet</a:t>
            </a:r>
            <a:r>
              <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J. Jouve, S. </a:t>
            </a:r>
            <a:r>
              <a:rPr kumimoji="0" lang="fr-FR"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Sorieul</a:t>
            </a:r>
            <a:endPar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100"/>
              </a:spcBef>
              <a:spcAft>
                <a:spcPts val="100"/>
              </a:spcAft>
              <a:buClrTx/>
              <a:buSzTx/>
              <a:buFontTx/>
              <a:buNone/>
              <a:tabLst/>
              <a:defRPr/>
            </a:pPr>
            <a:endPar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100"/>
              </a:spcBef>
              <a:spcAft>
                <a:spcPts val="100"/>
              </a:spcAft>
              <a:buClrTx/>
              <a:buSzTx/>
              <a:buFontTx/>
              <a:buNone/>
              <a:tabLst/>
              <a:defRPr/>
            </a:pPr>
            <a:endParaRPr kumimoji="0" lang="fr-FR" sz="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 </a:t>
            </a:r>
            <a:r>
              <a:rPr kumimoji="0" lang="fr-FR"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Laniece</a:t>
            </a:r>
            <a:r>
              <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AM </a:t>
            </a:r>
            <a:r>
              <a:rPr kumimoji="0" lang="fr-FR"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Leite</a:t>
            </a:r>
            <a:r>
              <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Y. Zhu </a:t>
            </a:r>
          </a:p>
          <a:p>
            <a:pPr marL="0" marR="0" lvl="0" indent="0" algn="ctr" defTabSz="914400" rtl="0" eaLnBrk="1" fontAlgn="auto" latinLnBrk="0" hangingPunct="1">
              <a:lnSpc>
                <a:spcPct val="100000"/>
              </a:lnSpc>
              <a:spcBef>
                <a:spcPts val="100"/>
              </a:spcBef>
              <a:spcAft>
                <a:spcPts val="100"/>
              </a:spcAft>
              <a:buClrTx/>
              <a:buSzTx/>
              <a:buFontTx/>
              <a:buNone/>
              <a:tabLst/>
              <a:defRPr/>
            </a:pPr>
            <a:endParaRPr kumimoji="0" lang="fr-FR" sz="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200"/>
              </a:spcBef>
              <a:spcAft>
                <a:spcPts val="20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2" name="Rectangle à coins arrondis 14">
            <a:extLst>
              <a:ext uri="{FF2B5EF4-FFF2-40B4-BE49-F238E27FC236}">
                <a16:creationId xmlns:a16="http://schemas.microsoft.com/office/drawing/2014/main" id="{E1427D19-5949-4C04-8BDA-318F50F61BF5}"/>
              </a:ext>
            </a:extLst>
          </p:cNvPr>
          <p:cNvSpPr/>
          <p:nvPr/>
        </p:nvSpPr>
        <p:spPr>
          <a:xfrm>
            <a:off x="79227" y="1095469"/>
            <a:ext cx="12031293" cy="5174919"/>
          </a:xfrm>
          <a:prstGeom prst="roundRect">
            <a:avLst/>
          </a:prstGeom>
          <a:noFill/>
          <a:ln w="47625" cap="flat" cmpd="sng" algn="ctr">
            <a:solidFill>
              <a:srgbClr val="FF650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itre 5"/>
          <p:cNvSpPr>
            <a:spLocks noGrp="1"/>
          </p:cNvSpPr>
          <p:nvPr>
            <p:ph type="title"/>
          </p:nvPr>
        </p:nvSpPr>
        <p:spPr/>
        <p:txBody>
          <a:bodyPr/>
          <a:lstStyle/>
          <a:p>
            <a:r>
              <a:rPr lang="fr-FR" dirty="0"/>
              <a:t>R&amp;D détecteurs DIAMANT – collaboration IN2P3 </a:t>
            </a:r>
          </a:p>
        </p:txBody>
      </p:sp>
      <p:sp>
        <p:nvSpPr>
          <p:cNvPr id="29" name="ZoneTexte 28">
            <a:extLst>
              <a:ext uri="{FF2B5EF4-FFF2-40B4-BE49-F238E27FC236}">
                <a16:creationId xmlns:a16="http://schemas.microsoft.com/office/drawing/2014/main" id="{ABE6825C-35F3-4B36-9916-5DE2882794DF}"/>
              </a:ext>
            </a:extLst>
          </p:cNvPr>
          <p:cNvSpPr txBox="1"/>
          <p:nvPr/>
        </p:nvSpPr>
        <p:spPr>
          <a:xfrm>
            <a:off x="4567869" y="1100555"/>
            <a:ext cx="2964273" cy="923330"/>
          </a:xfrm>
          <a:prstGeom prst="rect">
            <a:avLst/>
          </a:prstGeom>
          <a:solidFill>
            <a:srgbClr val="E7511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FFFFFF"/>
                </a:solidFill>
                <a:effectLst/>
                <a:uLnTx/>
                <a:uFillTx/>
                <a:latin typeface="Calibri"/>
                <a:ea typeface="+mn-ea"/>
                <a:cs typeface="+mn-cs"/>
              </a:rPr>
              <a:t>DIAMANT</a:t>
            </a:r>
          </a:p>
        </p:txBody>
      </p:sp>
      <p:sp>
        <p:nvSpPr>
          <p:cNvPr id="53" name="ZoneTexte 52">
            <a:extLst>
              <a:ext uri="{FF2B5EF4-FFF2-40B4-BE49-F238E27FC236}">
                <a16:creationId xmlns:a16="http://schemas.microsoft.com/office/drawing/2014/main" id="{38EB59E9-D76B-42D8-8FBC-5B3B33CF5104}"/>
              </a:ext>
            </a:extLst>
          </p:cNvPr>
          <p:cNvSpPr txBox="1"/>
          <p:nvPr/>
        </p:nvSpPr>
        <p:spPr>
          <a:xfrm>
            <a:off x="7234144" y="6607455"/>
            <a:ext cx="24918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alibri"/>
                <a:ea typeface="+mn-ea"/>
                <a:cs typeface="+mn-cs"/>
              </a:rPr>
              <a:t>Lyon, 19 octobre 2022</a:t>
            </a:r>
          </a:p>
        </p:txBody>
      </p:sp>
      <p:pic>
        <p:nvPicPr>
          <p:cNvPr id="15" name="Image 1">
            <a:extLst>
              <a:ext uri="{FF2B5EF4-FFF2-40B4-BE49-F238E27FC236}">
                <a16:creationId xmlns:a16="http://schemas.microsoft.com/office/drawing/2014/main" id="{3490D566-0BE0-4178-93B3-974C379821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120" y="2090657"/>
            <a:ext cx="678792" cy="4468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FAC11176-D7E7-472A-A66E-DD7F7FE3ACAF}"/>
              </a:ext>
            </a:extLst>
          </p:cNvPr>
          <p:cNvPicPr>
            <a:picLocks noChangeAspect="1"/>
          </p:cNvPicPr>
          <p:nvPr/>
        </p:nvPicPr>
        <p:blipFill>
          <a:blip r:embed="rId3"/>
          <a:stretch>
            <a:fillRect/>
          </a:stretch>
        </p:blipFill>
        <p:spPr>
          <a:xfrm>
            <a:off x="2469477" y="3268984"/>
            <a:ext cx="905761" cy="549884"/>
          </a:xfrm>
          <a:prstGeom prst="rect">
            <a:avLst/>
          </a:prstGeom>
        </p:spPr>
      </p:pic>
      <p:pic>
        <p:nvPicPr>
          <p:cNvPr id="17" name="Image 16">
            <a:extLst>
              <a:ext uri="{FF2B5EF4-FFF2-40B4-BE49-F238E27FC236}">
                <a16:creationId xmlns:a16="http://schemas.microsoft.com/office/drawing/2014/main" id="{24B3469F-1432-4088-AA97-B1EC6D376A4F}"/>
              </a:ext>
            </a:extLst>
          </p:cNvPr>
          <p:cNvPicPr>
            <a:picLocks noChangeAspect="1"/>
          </p:cNvPicPr>
          <p:nvPr/>
        </p:nvPicPr>
        <p:blipFill>
          <a:blip r:embed="rId4"/>
          <a:stretch>
            <a:fillRect/>
          </a:stretch>
        </p:blipFill>
        <p:spPr>
          <a:xfrm>
            <a:off x="9412422" y="3401512"/>
            <a:ext cx="1104333" cy="284828"/>
          </a:xfrm>
          <a:prstGeom prst="rect">
            <a:avLst/>
          </a:prstGeom>
        </p:spPr>
      </p:pic>
      <p:pic>
        <p:nvPicPr>
          <p:cNvPr id="21" name="Image 20">
            <a:extLst>
              <a:ext uri="{FF2B5EF4-FFF2-40B4-BE49-F238E27FC236}">
                <a16:creationId xmlns:a16="http://schemas.microsoft.com/office/drawing/2014/main" id="{B47B0894-BFB1-4773-B9D5-C13EA13B8C04}"/>
              </a:ext>
            </a:extLst>
          </p:cNvPr>
          <p:cNvPicPr>
            <a:picLocks noChangeAspect="1"/>
          </p:cNvPicPr>
          <p:nvPr/>
        </p:nvPicPr>
        <p:blipFill>
          <a:blip r:embed="rId5"/>
          <a:stretch>
            <a:fillRect/>
          </a:stretch>
        </p:blipFill>
        <p:spPr>
          <a:xfrm>
            <a:off x="3785068" y="4210207"/>
            <a:ext cx="782801" cy="419930"/>
          </a:xfrm>
          <a:prstGeom prst="rect">
            <a:avLst/>
          </a:prstGeom>
        </p:spPr>
      </p:pic>
      <p:pic>
        <p:nvPicPr>
          <p:cNvPr id="22" name="Image 21">
            <a:extLst>
              <a:ext uri="{FF2B5EF4-FFF2-40B4-BE49-F238E27FC236}">
                <a16:creationId xmlns:a16="http://schemas.microsoft.com/office/drawing/2014/main" id="{472A6AD6-5B95-44D1-806A-4B27AD4194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8542" y="4290397"/>
            <a:ext cx="619002" cy="339740"/>
          </a:xfrm>
          <a:prstGeom prst="rect">
            <a:avLst/>
          </a:prstGeom>
        </p:spPr>
      </p:pic>
      <p:pic>
        <p:nvPicPr>
          <p:cNvPr id="24" name="Image 23">
            <a:extLst>
              <a:ext uri="{FF2B5EF4-FFF2-40B4-BE49-F238E27FC236}">
                <a16:creationId xmlns:a16="http://schemas.microsoft.com/office/drawing/2014/main" id="{5AF86306-A466-4A8E-A110-1192EA009828}"/>
              </a:ext>
            </a:extLst>
          </p:cNvPr>
          <p:cNvPicPr>
            <a:picLocks noChangeAspect="1"/>
          </p:cNvPicPr>
          <p:nvPr/>
        </p:nvPicPr>
        <p:blipFill rotWithShape="1">
          <a:blip r:embed="rId7">
            <a:extLst>
              <a:ext uri="{28A0092B-C50C-407E-A947-70E740481C1C}">
                <a14:useLocalDpi xmlns:a14="http://schemas.microsoft.com/office/drawing/2010/main" val="0"/>
              </a:ext>
            </a:extLst>
          </a:blip>
          <a:srcRect l="29206" r="26347" b="27901"/>
          <a:stretch/>
        </p:blipFill>
        <p:spPr>
          <a:xfrm>
            <a:off x="3298352" y="4887265"/>
            <a:ext cx="812165" cy="654314"/>
          </a:xfrm>
          <a:prstGeom prst="rect">
            <a:avLst/>
          </a:prstGeom>
        </p:spPr>
      </p:pic>
      <p:sp>
        <p:nvSpPr>
          <p:cNvPr id="2" name="Espace réservé du numéro de diapositive 1">
            <a:extLst>
              <a:ext uri="{FF2B5EF4-FFF2-40B4-BE49-F238E27FC236}">
                <a16:creationId xmlns:a16="http://schemas.microsoft.com/office/drawing/2014/main" id="{76BA7BE7-56CB-4B11-B9A3-C178CA7B39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1D906-68FB-4FCF-A226-CB4AF2FE6205}" type="slidenum">
              <a:rPr kumimoji="0" lang="fr-FR" sz="12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75799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BC1CE65-D3F4-4010-B452-B688A5979C18}"/>
              </a:ext>
            </a:extLst>
          </p:cNvPr>
          <p:cNvSpPr/>
          <p:nvPr/>
        </p:nvSpPr>
        <p:spPr>
          <a:xfrm>
            <a:off x="-353913" y="117725"/>
            <a:ext cx="126492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Calibri"/>
                <a:ea typeface="+mn-ea"/>
                <a:cs typeface="+mn-cs"/>
              </a:rPr>
              <a:t>Beam monitors for on-line control of </a:t>
            </a:r>
            <a:r>
              <a:rPr kumimoji="0" lang="fr-FR" sz="2800" b="1" i="0" u="none" strike="noStrike" kern="1200" cap="none" spc="0" normalizeH="0" baseline="0" noProof="0" dirty="0" err="1">
                <a:ln>
                  <a:noFill/>
                </a:ln>
                <a:solidFill>
                  <a:srgbClr val="FFFFFF"/>
                </a:solidFill>
                <a:effectLst/>
                <a:uLnTx/>
                <a:uFillTx/>
                <a:latin typeface="Calibri"/>
                <a:ea typeface="+mn-ea"/>
                <a:cs typeface="+mn-cs"/>
              </a:rPr>
              <a:t>radiotherapies</a:t>
            </a:r>
            <a:r>
              <a:rPr kumimoji="0" lang="fr-FR" sz="2800" b="1" i="0" u="none" strike="noStrike" kern="1200" cap="none" spc="0" normalizeH="0" baseline="0" noProof="0" dirty="0">
                <a:ln>
                  <a:noFill/>
                </a:ln>
                <a:solidFill>
                  <a:srgbClr val="FFFFFF"/>
                </a:solidFill>
                <a:effectLst/>
                <a:uLnTx/>
                <a:uFillTx/>
                <a:latin typeface="Calibri"/>
                <a:ea typeface="+mn-ea"/>
                <a:cs typeface="+mn-cs"/>
              </a:rPr>
              <a:t> in cancer </a:t>
            </a:r>
            <a:r>
              <a:rPr kumimoji="0" lang="fr-FR" sz="2800" b="1" i="0" u="none" strike="noStrike" kern="1200" cap="none" spc="0" normalizeH="0" baseline="0" noProof="0" dirty="0" err="1">
                <a:ln>
                  <a:noFill/>
                </a:ln>
                <a:solidFill>
                  <a:srgbClr val="FFFFFF"/>
                </a:solidFill>
                <a:effectLst/>
                <a:uLnTx/>
                <a:uFillTx/>
                <a:latin typeface="Calibri"/>
                <a:ea typeface="+mn-ea"/>
                <a:cs typeface="+mn-cs"/>
              </a:rPr>
              <a:t>treatment</a:t>
            </a:r>
            <a:r>
              <a:rPr kumimoji="0" lang="fr-FR" sz="2800" b="1" i="0" u="none" strike="noStrike" kern="1200" cap="none" spc="0" normalizeH="0" baseline="0" noProof="0" dirty="0">
                <a:ln>
                  <a:noFill/>
                </a:ln>
                <a:solidFill>
                  <a:srgbClr val="FFFFFF"/>
                </a:solidFill>
                <a:effectLst/>
                <a:uLnTx/>
                <a:uFillTx/>
                <a:latin typeface="Calibri"/>
                <a:ea typeface="+mn-ea"/>
                <a:cs typeface="+mn-cs"/>
              </a:rPr>
              <a:t> </a:t>
            </a:r>
          </a:p>
        </p:txBody>
      </p:sp>
      <p:sp>
        <p:nvSpPr>
          <p:cNvPr id="42" name="ZoneTexte 41">
            <a:extLst>
              <a:ext uri="{FF2B5EF4-FFF2-40B4-BE49-F238E27FC236}">
                <a16:creationId xmlns:a16="http://schemas.microsoft.com/office/drawing/2014/main" id="{AC298707-9F1F-426A-9837-E3CB21679463}"/>
              </a:ext>
            </a:extLst>
          </p:cNvPr>
          <p:cNvSpPr txBox="1"/>
          <p:nvPr/>
        </p:nvSpPr>
        <p:spPr>
          <a:xfrm>
            <a:off x="1714474" y="2401867"/>
            <a:ext cx="84770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70C0"/>
                </a:solidFill>
                <a:effectLst/>
                <a:uLnTx/>
                <a:uFillTx/>
                <a:latin typeface="Calibri"/>
                <a:ea typeface="+mn-ea"/>
                <a:cs typeface="+mn-cs"/>
              </a:rPr>
              <a:t>Flash </a:t>
            </a:r>
            <a:r>
              <a:rPr kumimoji="0" lang="fr-FR" sz="2400" b="1" i="0" u="none" strike="noStrike" kern="1200" cap="none" spc="0" normalizeH="0" baseline="0" noProof="0" dirty="0" err="1">
                <a:ln>
                  <a:noFill/>
                </a:ln>
                <a:solidFill>
                  <a:srgbClr val="0070C0"/>
                </a:solidFill>
                <a:effectLst/>
                <a:uLnTx/>
                <a:uFillTx/>
                <a:latin typeface="Calibri"/>
                <a:ea typeface="+mn-ea"/>
                <a:cs typeface="+mn-cs"/>
              </a:rPr>
              <a:t>therapy</a:t>
            </a:r>
            <a:r>
              <a:rPr kumimoji="0" lang="fr-FR" sz="2400" b="1" i="0" u="none" strike="noStrike" kern="1200" cap="none" spc="0" normalizeH="0" baseline="0" noProof="0" dirty="0">
                <a:ln>
                  <a:noFill/>
                </a:ln>
                <a:solidFill>
                  <a:srgbClr val="0070C0"/>
                </a:solidFill>
                <a:effectLst/>
                <a:uLnTx/>
                <a:uFillTx/>
                <a:latin typeface="Calibri"/>
                <a:ea typeface="+mn-ea"/>
                <a:cs typeface="+mn-cs"/>
              </a:rPr>
              <a:t> vs </a:t>
            </a:r>
            <a:r>
              <a:rPr kumimoji="0" lang="fr-FR" sz="2400" b="1" i="0" u="none" strike="noStrike" kern="1200" cap="none" spc="0" normalizeH="0" baseline="0" noProof="0" dirty="0" err="1">
                <a:ln>
                  <a:noFill/>
                </a:ln>
                <a:solidFill>
                  <a:srgbClr val="0070C0"/>
                </a:solidFill>
                <a:effectLst/>
                <a:uLnTx/>
                <a:uFillTx/>
                <a:latin typeface="Calibri"/>
                <a:ea typeface="+mn-ea"/>
                <a:cs typeface="+mn-cs"/>
              </a:rPr>
              <a:t>conventionnal</a:t>
            </a:r>
            <a:r>
              <a:rPr kumimoji="0" lang="fr-FR" sz="2400" b="1" i="0" u="none" strike="noStrike" kern="1200" cap="none" spc="0" normalizeH="0" baseline="0" noProof="0" dirty="0">
                <a:ln>
                  <a:noFill/>
                </a:ln>
                <a:solidFill>
                  <a:srgbClr val="0070C0"/>
                </a:solidFill>
                <a:effectLst/>
                <a:uLnTx/>
                <a:uFillTx/>
                <a:latin typeface="Calibri"/>
                <a:ea typeface="+mn-ea"/>
                <a:cs typeface="+mn-cs"/>
              </a:rPr>
              <a:t> =&gt; high doses in a </a:t>
            </a:r>
            <a:r>
              <a:rPr kumimoji="0" lang="fr-FR" sz="2400" b="1" i="0" u="none" strike="noStrike" kern="1200" cap="none" spc="0" normalizeH="0" baseline="0" noProof="0" dirty="0" err="1">
                <a:ln>
                  <a:noFill/>
                </a:ln>
                <a:solidFill>
                  <a:srgbClr val="0070C0"/>
                </a:solidFill>
                <a:effectLst/>
                <a:uLnTx/>
                <a:uFillTx/>
                <a:latin typeface="Calibri"/>
                <a:ea typeface="+mn-ea"/>
                <a:cs typeface="+mn-cs"/>
              </a:rPr>
              <a:t>very</a:t>
            </a:r>
            <a:r>
              <a:rPr kumimoji="0" lang="fr-FR" sz="2400" b="1" i="0" u="none" strike="noStrike" kern="1200" cap="none" spc="0" normalizeH="0" baseline="0" noProof="0" dirty="0">
                <a:ln>
                  <a:noFill/>
                </a:ln>
                <a:solidFill>
                  <a:srgbClr val="0070C0"/>
                </a:solidFill>
                <a:effectLst/>
                <a:uLnTx/>
                <a:uFillTx/>
                <a:latin typeface="Calibri"/>
                <a:ea typeface="+mn-ea"/>
                <a:cs typeface="+mn-cs"/>
              </a:rPr>
              <a:t> short time</a:t>
            </a:r>
          </a:p>
        </p:txBody>
      </p:sp>
      <p:sp>
        <p:nvSpPr>
          <p:cNvPr id="43" name="ZoneTexte 42">
            <a:extLst>
              <a:ext uri="{FF2B5EF4-FFF2-40B4-BE49-F238E27FC236}">
                <a16:creationId xmlns:a16="http://schemas.microsoft.com/office/drawing/2014/main" id="{CA3B41B0-A9D6-4A0B-A146-C2B4B9522843}"/>
              </a:ext>
            </a:extLst>
          </p:cNvPr>
          <p:cNvSpPr txBox="1"/>
          <p:nvPr/>
        </p:nvSpPr>
        <p:spPr>
          <a:xfrm>
            <a:off x="5727722" y="2967335"/>
            <a:ext cx="5932009" cy="923330"/>
          </a:xfrm>
          <a:prstGeom prst="rect">
            <a:avLst/>
          </a:prstGeom>
          <a:solidFill>
            <a:srgbClr val="00B0F0">
              <a:alpha val="14000"/>
            </a:srgbClr>
          </a:solidFill>
          <a:ln w="28575">
            <a:solidFill>
              <a:schemeClr val="tx1"/>
            </a:solidFill>
          </a:ln>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kumimoji="0" lang="fr-FR" sz="1800" b="1" i="0" u="none" strike="noStrike" kern="1200" cap="none" spc="0" normalizeH="0" baseline="0" noProof="0" dirty="0">
                <a:ln>
                  <a:noFill/>
                </a:ln>
                <a:solidFill>
                  <a:srgbClr val="002060"/>
                </a:solidFill>
                <a:effectLst/>
                <a:uLnTx/>
                <a:uFillTx/>
                <a:latin typeface="Calibri"/>
                <a:ea typeface="+mn-ea"/>
                <a:cs typeface="+mn-cs"/>
              </a:rPr>
              <a:t>Short pulses to </a:t>
            </a:r>
            <a:r>
              <a:rPr kumimoji="0" lang="fr-FR" sz="1800" b="1" i="0" u="none" strike="noStrike" kern="1200" cap="none" spc="0" normalizeH="0" baseline="0" noProof="0" dirty="0" err="1">
                <a:ln>
                  <a:noFill/>
                </a:ln>
                <a:solidFill>
                  <a:srgbClr val="002060"/>
                </a:solidFill>
                <a:effectLst/>
                <a:uLnTx/>
                <a:uFillTx/>
                <a:latin typeface="Calibri"/>
                <a:ea typeface="+mn-ea"/>
                <a:cs typeface="+mn-cs"/>
              </a:rPr>
              <a:t>be</a:t>
            </a:r>
            <a:r>
              <a:rPr kumimoji="0" lang="fr-FR" sz="1800" b="1" i="0" u="none" strike="noStrike" kern="1200" cap="none" spc="0" normalizeH="0" baseline="0" noProof="0" dirty="0">
                <a:ln>
                  <a:noFill/>
                </a:ln>
                <a:solidFill>
                  <a:srgbClr val="002060"/>
                </a:solidFill>
                <a:effectLst/>
                <a:uLnTx/>
                <a:uFillTx/>
                <a:latin typeface="Calibri"/>
                <a:ea typeface="+mn-ea"/>
                <a:cs typeface="+mn-cs"/>
              </a:rPr>
              <a:t> </a:t>
            </a:r>
            <a:r>
              <a:rPr kumimoji="0" lang="fr-FR" sz="1800" b="1" i="0" u="none" strike="noStrike" kern="1200" cap="none" spc="0" normalizeH="0" baseline="0" noProof="0" dirty="0" err="1">
                <a:ln>
                  <a:noFill/>
                </a:ln>
                <a:solidFill>
                  <a:srgbClr val="002060"/>
                </a:solidFill>
                <a:effectLst/>
                <a:uLnTx/>
                <a:uFillTx/>
                <a:latin typeface="Calibri"/>
                <a:ea typeface="+mn-ea"/>
                <a:cs typeface="+mn-cs"/>
              </a:rPr>
              <a:t>monitored</a:t>
            </a:r>
            <a:r>
              <a:rPr kumimoji="0" lang="fr-FR" sz="1800" b="1" i="0" u="none" strike="noStrike" kern="1200" cap="none" spc="0" normalizeH="0" baseline="0" noProof="0" dirty="0">
                <a:ln>
                  <a:noFill/>
                </a:ln>
                <a:solidFill>
                  <a:srgbClr val="002060"/>
                </a:solidFill>
                <a:effectLst/>
                <a:uLnTx/>
                <a:uFillTx/>
                <a:latin typeface="Calibri"/>
                <a:ea typeface="+mn-ea"/>
                <a:cs typeface="+mn-cs"/>
              </a:rPr>
              <a:t>  </a:t>
            </a:r>
            <a:r>
              <a:rPr kumimoji="0" lang="fr-FR" sz="1800" b="0" i="0" u="none" strike="noStrike" kern="1200" cap="none" spc="0" normalizeH="0" baseline="0" noProof="0" dirty="0">
                <a:ln>
                  <a:noFill/>
                </a:ln>
                <a:solidFill>
                  <a:srgbClr val="002060"/>
                </a:solidFill>
                <a:effectLst/>
                <a:uLnTx/>
                <a:uFillTx/>
                <a:latin typeface="Calibri"/>
                <a:ea typeface="+mn-ea"/>
                <a:cs typeface="+mn-cs"/>
              </a:rPr>
              <a:t>at </a:t>
            </a:r>
            <a:r>
              <a:rPr kumimoji="0" lang="fr-FR" sz="1800" b="1" i="0" u="none" strike="noStrike" kern="1200" cap="none" spc="0" normalizeH="0" baseline="0" noProof="0" dirty="0">
                <a:ln>
                  <a:noFill/>
                </a:ln>
                <a:solidFill>
                  <a:srgbClr val="002060"/>
                </a:solidFill>
                <a:effectLst/>
                <a:uLnTx/>
                <a:uFillTx/>
                <a:latin typeface="Calibri"/>
                <a:ea typeface="+mn-ea"/>
                <a:cs typeface="+mn-cs"/>
              </a:rPr>
              <a:t>high beam </a:t>
            </a:r>
            <a:r>
              <a:rPr kumimoji="0" lang="fr-FR" sz="1800" b="1" i="0" u="none" strike="noStrike" kern="1200" cap="none" spc="0" normalizeH="0" baseline="0" noProof="0" dirty="0" err="1">
                <a:ln>
                  <a:noFill/>
                </a:ln>
                <a:solidFill>
                  <a:srgbClr val="002060"/>
                </a:solidFill>
                <a:effectLst/>
                <a:uLnTx/>
                <a:uFillTx/>
                <a:latin typeface="Calibri"/>
                <a:ea typeface="+mn-ea"/>
                <a:cs typeface="+mn-cs"/>
              </a:rPr>
              <a:t>intensity</a:t>
            </a:r>
            <a:r>
              <a:rPr kumimoji="0" lang="fr-FR" sz="1800" b="1" i="0" u="none" strike="noStrike" kern="1200" cap="none" spc="0" normalizeH="0" baseline="0" noProof="0" dirty="0">
                <a:ln>
                  <a:noFill/>
                </a:ln>
                <a:solidFill>
                  <a:srgbClr val="002060"/>
                </a:solidFill>
                <a:effectLst/>
                <a:uLnTx/>
                <a:uFillTx/>
                <a:latin typeface="Calibri"/>
                <a:ea typeface="+mn-ea"/>
                <a:cs typeface="+mn-cs"/>
              </a:rPr>
              <a:t> </a:t>
            </a:r>
            <a:r>
              <a:rPr kumimoji="0" lang="fr-FR" sz="1800" b="0" i="0" u="none" strike="noStrike" kern="1200" cap="none" spc="0" normalizeH="0" baseline="0" noProof="0" dirty="0">
                <a:ln>
                  <a:noFill/>
                </a:ln>
                <a:solidFill>
                  <a:srgbClr val="002060"/>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kumimoji="0" lang="fr-FR" sz="1800" b="1" i="0" u="none" strike="noStrike" kern="1200" cap="none" spc="0" normalizeH="0" baseline="0" noProof="0" dirty="0">
                <a:ln>
                  <a:noFill/>
                </a:ln>
                <a:solidFill>
                  <a:srgbClr val="002060"/>
                </a:solidFill>
                <a:effectLst/>
                <a:uLnTx/>
                <a:uFillTx/>
                <a:latin typeface="Calibri"/>
                <a:ea typeface="+mn-ea"/>
                <a:cs typeface="+mn-cs"/>
              </a:rPr>
              <a:t>High </a:t>
            </a:r>
            <a:r>
              <a:rPr kumimoji="0" lang="fr-FR" sz="1800" b="1" i="0" u="none" strike="noStrike" kern="1200" cap="none" spc="0" normalizeH="0" baseline="0" noProof="0" dirty="0" err="1">
                <a:ln>
                  <a:noFill/>
                </a:ln>
                <a:solidFill>
                  <a:srgbClr val="002060"/>
                </a:solidFill>
                <a:effectLst/>
                <a:uLnTx/>
                <a:uFillTx/>
                <a:latin typeface="Calibri"/>
                <a:ea typeface="+mn-ea"/>
                <a:cs typeface="+mn-cs"/>
              </a:rPr>
              <a:t>particle</a:t>
            </a:r>
            <a:r>
              <a:rPr kumimoji="0" lang="fr-FR" sz="1800" b="1" i="0" u="none" strike="noStrike" kern="1200" cap="none" spc="0" normalizeH="0" baseline="0" noProof="0" dirty="0">
                <a:ln>
                  <a:noFill/>
                </a:ln>
                <a:solidFill>
                  <a:srgbClr val="002060"/>
                </a:solidFill>
                <a:effectLst/>
                <a:uLnTx/>
                <a:uFillTx/>
                <a:latin typeface="Calibri"/>
                <a:ea typeface="+mn-ea"/>
                <a:cs typeface="+mn-cs"/>
              </a:rPr>
              <a:t> </a:t>
            </a:r>
            <a:r>
              <a:rPr kumimoji="0" lang="fr-FR" sz="1800" b="1" i="0" u="none" strike="noStrike" kern="1200" cap="none" spc="0" normalizeH="0" baseline="0" noProof="0" dirty="0" err="1">
                <a:ln>
                  <a:noFill/>
                </a:ln>
                <a:solidFill>
                  <a:srgbClr val="002060"/>
                </a:solidFill>
                <a:effectLst/>
                <a:uLnTx/>
                <a:uFillTx/>
                <a:latin typeface="Calibri"/>
                <a:ea typeface="+mn-ea"/>
                <a:cs typeface="+mn-cs"/>
              </a:rPr>
              <a:t>couting</a:t>
            </a:r>
            <a:r>
              <a:rPr kumimoji="0" lang="fr-FR" sz="1800" b="1" i="0" u="none" strike="noStrike" kern="1200" cap="none" spc="0" normalizeH="0" baseline="0" noProof="0" dirty="0">
                <a:ln>
                  <a:noFill/>
                </a:ln>
                <a:solidFill>
                  <a:srgbClr val="002060"/>
                </a:solidFill>
                <a:effectLst/>
                <a:uLnTx/>
                <a:uFillTx/>
                <a:latin typeface="Calibri"/>
                <a:ea typeface="+mn-ea"/>
                <a:cs typeface="+mn-cs"/>
              </a:rPr>
              <a:t> rate </a:t>
            </a:r>
            <a:r>
              <a:rPr kumimoji="0" lang="fr-FR" sz="1800" b="1" i="0" u="none" strike="noStrike" kern="1200" cap="none" spc="0" normalizeH="0" baseline="0" noProof="0" dirty="0" err="1">
                <a:ln>
                  <a:noFill/>
                </a:ln>
                <a:solidFill>
                  <a:srgbClr val="002060"/>
                </a:solidFill>
                <a:effectLst/>
                <a:uLnTx/>
                <a:uFillTx/>
                <a:latin typeface="Calibri"/>
                <a:ea typeface="+mn-ea"/>
                <a:cs typeface="+mn-cs"/>
              </a:rPr>
              <a:t>capabilities</a:t>
            </a:r>
            <a:r>
              <a:rPr kumimoji="0" lang="fr-FR" sz="1800" b="1" i="0" u="none" strike="noStrike" kern="1200" cap="none" spc="0" normalizeH="0" baseline="0" noProof="0" dirty="0">
                <a:ln>
                  <a:noFill/>
                </a:ln>
                <a:solidFill>
                  <a:srgbClr val="002060"/>
                </a:solidFill>
                <a:effectLst/>
                <a:uLnTx/>
                <a:uFillTx/>
                <a:latin typeface="Calibri"/>
                <a:ea typeface="+mn-ea"/>
                <a:cs typeface="+mn-cs"/>
              </a:rPr>
              <a:t> </a:t>
            </a:r>
            <a:r>
              <a:rPr kumimoji="0" lang="fr-FR" sz="1800" b="0" i="0" u="none" strike="noStrike" kern="1200" cap="none" spc="0" normalizeH="0" baseline="0" noProof="0" dirty="0">
                <a:ln>
                  <a:noFill/>
                </a:ln>
                <a:solidFill>
                  <a:srgbClr val="002060"/>
                </a:solidFill>
                <a:effectLst/>
                <a:uLnTx/>
                <a:uFillTx/>
                <a:latin typeface="Calibri"/>
                <a:ea typeface="+mn-ea"/>
                <a:cs typeface="+mn-cs"/>
              </a:rPr>
              <a:t>to </a:t>
            </a:r>
            <a:r>
              <a:rPr kumimoji="0" lang="fr-FR" sz="1800" b="0" i="0" u="none" strike="noStrike" kern="1200" cap="none" spc="0" normalizeH="0" baseline="0" noProof="0" dirty="0" err="1">
                <a:ln>
                  <a:noFill/>
                </a:ln>
                <a:solidFill>
                  <a:srgbClr val="002060"/>
                </a:solidFill>
                <a:effectLst/>
                <a:uLnTx/>
                <a:uFillTx/>
                <a:latin typeface="Calibri"/>
                <a:ea typeface="+mn-ea"/>
                <a:cs typeface="+mn-cs"/>
              </a:rPr>
              <a:t>be</a:t>
            </a:r>
            <a:r>
              <a:rPr kumimoji="0" lang="fr-FR" sz="1800" b="0" i="0" u="none" strike="noStrike" kern="1200" cap="none" spc="0" normalizeH="0" baseline="0" noProof="0" dirty="0">
                <a:ln>
                  <a:noFill/>
                </a:ln>
                <a:solidFill>
                  <a:srgbClr val="002060"/>
                </a:solidFill>
                <a:effectLst/>
                <a:uLnTx/>
                <a:uFillTx/>
                <a:latin typeface="Calibri"/>
                <a:ea typeface="+mn-ea"/>
                <a:cs typeface="+mn-cs"/>
              </a:rPr>
              <a:t> </a:t>
            </a:r>
            <a:r>
              <a:rPr kumimoji="0" lang="fr-FR" sz="1800" b="0" i="0" u="none" strike="noStrike" kern="1200" cap="none" spc="0" normalizeH="0" baseline="0" noProof="0" dirty="0" err="1">
                <a:ln>
                  <a:noFill/>
                </a:ln>
                <a:solidFill>
                  <a:srgbClr val="002060"/>
                </a:solidFill>
                <a:effectLst/>
                <a:uLnTx/>
                <a:uFillTx/>
                <a:latin typeface="Calibri"/>
                <a:ea typeface="+mn-ea"/>
                <a:cs typeface="+mn-cs"/>
              </a:rPr>
              <a:t>demonstrated</a:t>
            </a:r>
            <a:endParaRPr kumimoji="0" lang="fr-FR" sz="1800" b="0" i="0" u="none" strike="noStrike" kern="1200" cap="none" spc="0" normalizeH="0" baseline="0" noProof="0" dirty="0">
              <a:ln>
                <a:noFill/>
              </a:ln>
              <a:solidFill>
                <a:srgbClr val="00206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kumimoji="0" lang="fr-FR" sz="1800" b="1" i="0" u="none" strike="noStrike" kern="1200" cap="none" spc="0" normalizeH="0" baseline="0" noProof="0" dirty="0" err="1">
                <a:ln>
                  <a:noFill/>
                </a:ln>
                <a:solidFill>
                  <a:srgbClr val="002060"/>
                </a:solidFill>
                <a:effectLst/>
                <a:uLnTx/>
                <a:uFillTx/>
                <a:latin typeface="Calibri"/>
                <a:ea typeface="+mn-ea"/>
                <a:cs typeface="+mn-cs"/>
              </a:rPr>
              <a:t>Bunch</a:t>
            </a:r>
            <a:r>
              <a:rPr kumimoji="0" lang="fr-FR" sz="1800" b="1" i="0" u="none" strike="noStrike" kern="1200" cap="none" spc="0" normalizeH="0" baseline="0" noProof="0" dirty="0">
                <a:ln>
                  <a:noFill/>
                </a:ln>
                <a:solidFill>
                  <a:srgbClr val="002060"/>
                </a:solidFill>
                <a:effectLst/>
                <a:uLnTx/>
                <a:uFillTx/>
                <a:latin typeface="Calibri"/>
                <a:ea typeface="+mn-ea"/>
                <a:cs typeface="+mn-cs"/>
              </a:rPr>
              <a:t> or train of </a:t>
            </a:r>
            <a:r>
              <a:rPr kumimoji="0" lang="fr-FR" sz="1800" b="1" i="0" u="none" strike="noStrike" kern="1200" cap="none" spc="0" normalizeH="0" baseline="0" noProof="0" dirty="0" err="1">
                <a:ln>
                  <a:noFill/>
                </a:ln>
                <a:solidFill>
                  <a:srgbClr val="002060"/>
                </a:solidFill>
                <a:effectLst/>
                <a:uLnTx/>
                <a:uFillTx/>
                <a:latin typeface="Calibri"/>
                <a:ea typeface="+mn-ea"/>
                <a:cs typeface="+mn-cs"/>
              </a:rPr>
              <a:t>bunches</a:t>
            </a:r>
            <a:r>
              <a:rPr kumimoji="0" lang="fr-FR" sz="1800" b="1" i="0" u="none" strike="noStrike" kern="1200" cap="none" spc="0" normalizeH="0" baseline="0" noProof="0" dirty="0">
                <a:ln>
                  <a:noFill/>
                </a:ln>
                <a:solidFill>
                  <a:srgbClr val="002060"/>
                </a:solidFill>
                <a:effectLst/>
                <a:uLnTx/>
                <a:uFillTx/>
                <a:latin typeface="Calibri"/>
                <a:ea typeface="+mn-ea"/>
                <a:cs typeface="+mn-cs"/>
              </a:rPr>
              <a:t>  time </a:t>
            </a:r>
            <a:r>
              <a:rPr kumimoji="0" lang="fr-FR" sz="1800" b="1" i="0" u="none" strike="noStrike" kern="1200" cap="none" spc="0" normalizeH="0" baseline="0" noProof="0" dirty="0" err="1">
                <a:ln>
                  <a:noFill/>
                </a:ln>
                <a:solidFill>
                  <a:srgbClr val="002060"/>
                </a:solidFill>
                <a:effectLst/>
                <a:uLnTx/>
                <a:uFillTx/>
                <a:latin typeface="Calibri"/>
                <a:ea typeface="+mn-ea"/>
                <a:cs typeface="+mn-cs"/>
              </a:rPr>
              <a:t>stamps</a:t>
            </a:r>
            <a:r>
              <a:rPr kumimoji="0" lang="fr-FR" sz="1800" b="1" i="0" u="none" strike="noStrike" kern="1200" cap="none" spc="0" normalizeH="0" baseline="0" noProof="0" dirty="0">
                <a:ln>
                  <a:noFill/>
                </a:ln>
                <a:solidFill>
                  <a:srgbClr val="002060"/>
                </a:solidFill>
                <a:effectLst/>
                <a:uLnTx/>
                <a:uFillTx/>
                <a:latin typeface="Calibri"/>
                <a:ea typeface="+mn-ea"/>
                <a:cs typeface="+mn-cs"/>
              </a:rPr>
              <a:t> </a:t>
            </a:r>
          </a:p>
        </p:txBody>
      </p:sp>
      <p:sp>
        <p:nvSpPr>
          <p:cNvPr id="21" name="ZoneTexte 20">
            <a:extLst>
              <a:ext uri="{FF2B5EF4-FFF2-40B4-BE49-F238E27FC236}">
                <a16:creationId xmlns:a16="http://schemas.microsoft.com/office/drawing/2014/main" id="{410D8230-0A9E-4DED-BD95-E683BEC78363}"/>
              </a:ext>
            </a:extLst>
          </p:cNvPr>
          <p:cNvSpPr txBox="1"/>
          <p:nvPr/>
        </p:nvSpPr>
        <p:spPr>
          <a:xfrm>
            <a:off x="1612397" y="2967335"/>
            <a:ext cx="3126433" cy="923330"/>
          </a:xfrm>
          <a:prstGeom prst="rect">
            <a:avLst/>
          </a:prstGeom>
          <a:solidFill>
            <a:srgbClr val="FFFFDB"/>
          </a:solidFill>
          <a:ln w="28575">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002060"/>
                </a:solidFill>
                <a:effectLst/>
                <a:uLnTx/>
                <a:uFillTx/>
                <a:latin typeface="Calibri"/>
                <a:ea typeface="+mn-ea"/>
                <a:cs typeface="+mn-cs"/>
              </a:rPr>
              <a:t>Conventional</a:t>
            </a:r>
            <a:r>
              <a:rPr kumimoji="0" lang="fr-FR" sz="1800" b="1" i="0" u="none" strike="noStrike" kern="1200" cap="none" spc="0" normalizeH="0" baseline="0" noProof="0" dirty="0">
                <a:ln>
                  <a:noFill/>
                </a:ln>
                <a:solidFill>
                  <a:srgbClr val="002060"/>
                </a:solidFill>
                <a:effectLst/>
                <a:uLnTx/>
                <a:uFillTx/>
                <a:latin typeface="Calibri"/>
                <a:ea typeface="+mn-ea"/>
                <a:cs typeface="+mn-cs"/>
              </a:rPr>
              <a:t> </a:t>
            </a:r>
            <a:r>
              <a:rPr kumimoji="0" lang="fr-FR" sz="1800" b="0" i="0" u="none" strike="noStrike" kern="1200" cap="none" spc="0" normalizeH="0" baseline="0" noProof="0" dirty="0">
                <a:ln>
                  <a:noFill/>
                </a:ln>
                <a:solidFill>
                  <a:srgbClr val="002060"/>
                </a:solidFill>
                <a:effectLst/>
                <a:uLnTx/>
                <a:uFillTx/>
                <a:latin typeface="Calibri"/>
                <a:ea typeface="+mn-ea"/>
                <a:cs typeface="+mn-cs"/>
              </a:rPr>
              <a:t>X-rays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or </a:t>
            </a:r>
            <a:r>
              <a:rPr kumimoji="0" lang="fr-FR" sz="1800" b="0" i="0" u="none" strike="noStrike" kern="1200" cap="none" spc="0" normalizeH="0" baseline="0" noProof="0" dirty="0" err="1">
                <a:ln>
                  <a:noFill/>
                </a:ln>
                <a:solidFill>
                  <a:srgbClr val="002060"/>
                </a:solidFill>
                <a:effectLst/>
                <a:uLnTx/>
                <a:uFillTx/>
                <a:latin typeface="Calibri"/>
                <a:ea typeface="+mn-ea"/>
                <a:cs typeface="+mn-cs"/>
              </a:rPr>
              <a:t>hadrontherapy</a:t>
            </a:r>
            <a:r>
              <a:rPr kumimoji="0" lang="fr-FR" sz="1800" b="0" i="0" u="none" strike="noStrike" kern="1200" cap="none" spc="0" normalizeH="0" baseline="0" noProof="0" dirty="0">
                <a:ln>
                  <a:noFill/>
                </a:ln>
                <a:solidFill>
                  <a:srgbClr val="002060"/>
                </a:solidFill>
                <a:effectLst/>
                <a:uLnTx/>
                <a:uFillTx/>
                <a:latin typeface="Calibri"/>
                <a:ea typeface="+mn-ea"/>
                <a:cs typeface="+mn-cs"/>
              </a:rPr>
              <a:t>   </a:t>
            </a:r>
            <a:r>
              <a:rPr kumimoji="0" lang="fr-FR" sz="1800" b="0"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 </a:t>
            </a:r>
            <a:r>
              <a:rPr kumimoji="0" lang="fr-FR" sz="1800" b="1" i="0" u="none" strike="noStrike" kern="1200" cap="none" spc="0" normalizeH="0" baseline="0" noProof="0" dirty="0">
                <a:ln>
                  <a:noFill/>
                </a:ln>
                <a:solidFill>
                  <a:srgbClr val="002060"/>
                </a:solidFill>
                <a:effectLst/>
                <a:uLnTx/>
                <a:uFillTx/>
                <a:latin typeface="Calibri"/>
                <a:ea typeface="+mn-ea"/>
                <a:cs typeface="+mn-cs"/>
              </a:rPr>
              <a:t>Gy/mn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a:ea typeface="+mn-ea"/>
                <a:cs typeface="+mn-cs"/>
              </a:rPr>
              <a:t>Flash</a:t>
            </a:r>
            <a:r>
              <a:rPr kumimoji="0" lang="fr-FR" sz="1800" b="0" i="0" u="none" strike="noStrike" kern="1200" cap="none" spc="0" normalizeH="0" baseline="0" noProof="0" dirty="0">
                <a:ln>
                  <a:noFill/>
                </a:ln>
                <a:solidFill>
                  <a:srgbClr val="002060"/>
                </a:solidFill>
                <a:effectLst/>
                <a:uLnTx/>
                <a:uFillTx/>
                <a:latin typeface="Calibri"/>
                <a:ea typeface="+mn-ea"/>
                <a:cs typeface="+mn-cs"/>
              </a:rPr>
              <a:t> </a:t>
            </a:r>
            <a:r>
              <a:rPr kumimoji="0" lang="fr-FR" sz="1800" b="0" i="0" u="none" strike="noStrike" kern="1200" cap="none" spc="0" normalizeH="0" baseline="0" noProof="0" dirty="0" err="1">
                <a:ln>
                  <a:noFill/>
                </a:ln>
                <a:solidFill>
                  <a:srgbClr val="002060"/>
                </a:solidFill>
                <a:effectLst/>
                <a:uLnTx/>
                <a:uFillTx/>
                <a:latin typeface="Calibri"/>
                <a:ea typeface="+mn-ea"/>
                <a:cs typeface="+mn-cs"/>
              </a:rPr>
              <a:t>therapies</a:t>
            </a:r>
            <a:r>
              <a:rPr kumimoji="0" lang="fr-FR" sz="1800" b="0" i="0" u="none" strike="noStrike" kern="1200" cap="none" spc="0" normalizeH="0" baseline="0" noProof="0" dirty="0">
                <a:ln>
                  <a:noFill/>
                </a:ln>
                <a:solidFill>
                  <a:srgbClr val="002060"/>
                </a:solidFill>
                <a:effectLst/>
                <a:uLnTx/>
                <a:uFillTx/>
                <a:latin typeface="Calibri"/>
                <a:ea typeface="+mn-ea"/>
                <a:cs typeface="+mn-cs"/>
              </a:rPr>
              <a:t>       </a:t>
            </a:r>
            <a:r>
              <a:rPr kumimoji="0" lang="fr-FR" sz="1800" b="0"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 </a:t>
            </a:r>
            <a:r>
              <a:rPr kumimoji="0" lang="fr-FR" sz="1800" b="1" i="0" u="none" strike="noStrike" kern="1200" cap="none" spc="0" normalizeH="0" baseline="0" noProof="0" dirty="0">
                <a:ln>
                  <a:noFill/>
                </a:ln>
                <a:solidFill>
                  <a:srgbClr val="002060"/>
                </a:solidFill>
                <a:effectLst/>
                <a:uLnTx/>
                <a:uFillTx/>
                <a:latin typeface="Calibri"/>
                <a:ea typeface="+mn-ea"/>
                <a:cs typeface="+mn-cs"/>
              </a:rPr>
              <a:t>100 Gy/s</a:t>
            </a:r>
          </a:p>
        </p:txBody>
      </p:sp>
      <p:pic>
        <p:nvPicPr>
          <p:cNvPr id="4" name="Image 3">
            <a:extLst>
              <a:ext uri="{FF2B5EF4-FFF2-40B4-BE49-F238E27FC236}">
                <a16:creationId xmlns:a16="http://schemas.microsoft.com/office/drawing/2014/main" id="{105AF7C9-7262-45EE-809E-CEA3CD557A21}"/>
              </a:ext>
            </a:extLst>
          </p:cNvPr>
          <p:cNvPicPr>
            <a:picLocks noChangeAspect="1"/>
          </p:cNvPicPr>
          <p:nvPr/>
        </p:nvPicPr>
        <p:blipFill>
          <a:blip r:embed="rId3"/>
          <a:stretch>
            <a:fillRect/>
          </a:stretch>
        </p:blipFill>
        <p:spPr>
          <a:xfrm>
            <a:off x="1439943" y="807355"/>
            <a:ext cx="2840360" cy="1503295"/>
          </a:xfrm>
          <a:prstGeom prst="rect">
            <a:avLst/>
          </a:prstGeom>
        </p:spPr>
      </p:pic>
      <p:pic>
        <p:nvPicPr>
          <p:cNvPr id="8" name="Image 7">
            <a:extLst>
              <a:ext uri="{FF2B5EF4-FFF2-40B4-BE49-F238E27FC236}">
                <a16:creationId xmlns:a16="http://schemas.microsoft.com/office/drawing/2014/main" id="{D9DC59CE-60AA-43F3-9FAD-1207CAB43AD2}"/>
              </a:ext>
            </a:extLst>
          </p:cNvPr>
          <p:cNvPicPr>
            <a:picLocks noChangeAspect="1"/>
          </p:cNvPicPr>
          <p:nvPr/>
        </p:nvPicPr>
        <p:blipFill>
          <a:blip r:embed="rId4"/>
          <a:stretch>
            <a:fillRect/>
          </a:stretch>
        </p:blipFill>
        <p:spPr>
          <a:xfrm>
            <a:off x="7137696" y="908406"/>
            <a:ext cx="2844504" cy="1584522"/>
          </a:xfrm>
          <a:prstGeom prst="rect">
            <a:avLst/>
          </a:prstGeom>
        </p:spPr>
      </p:pic>
      <p:sp>
        <p:nvSpPr>
          <p:cNvPr id="36" name="ZoneTexte 35">
            <a:extLst>
              <a:ext uri="{FF2B5EF4-FFF2-40B4-BE49-F238E27FC236}">
                <a16:creationId xmlns:a16="http://schemas.microsoft.com/office/drawing/2014/main" id="{8AF3DDEA-89A8-49C7-B2A9-CDAF872D984A}"/>
              </a:ext>
            </a:extLst>
          </p:cNvPr>
          <p:cNvSpPr txBox="1"/>
          <p:nvPr/>
        </p:nvSpPr>
        <p:spPr>
          <a:xfrm>
            <a:off x="940015" y="4027564"/>
            <a:ext cx="100613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0070C0"/>
                </a:solidFill>
                <a:effectLst/>
                <a:uLnTx/>
                <a:uFillTx/>
                <a:latin typeface="Calibri"/>
                <a:ea typeface="+mn-ea"/>
                <a:cs typeface="+mn-cs"/>
              </a:rPr>
              <a:t>Vectorized</a:t>
            </a:r>
            <a:r>
              <a:rPr kumimoji="0" lang="fr-FR" sz="2400" b="1" i="0" u="none" strike="noStrike" kern="1200" cap="none" spc="0" normalizeH="0" baseline="0" noProof="0" dirty="0">
                <a:ln>
                  <a:noFill/>
                </a:ln>
                <a:solidFill>
                  <a:srgbClr val="0070C0"/>
                </a:solidFill>
                <a:effectLst/>
                <a:uLnTx/>
                <a:uFillTx/>
                <a:latin typeface="Calibri"/>
                <a:ea typeface="+mn-ea"/>
                <a:cs typeface="+mn-cs"/>
              </a:rPr>
              <a:t> </a:t>
            </a:r>
            <a:r>
              <a:rPr kumimoji="0" lang="fr-FR" sz="2400" b="1" i="0" u="none" strike="noStrike" kern="1200" cap="none" spc="0" normalizeH="0" baseline="0" noProof="0" dirty="0" err="1">
                <a:ln>
                  <a:noFill/>
                </a:ln>
                <a:solidFill>
                  <a:srgbClr val="0070C0"/>
                </a:solidFill>
                <a:effectLst/>
                <a:uLnTx/>
                <a:uFillTx/>
                <a:latin typeface="Calibri"/>
                <a:ea typeface="+mn-ea"/>
                <a:cs typeface="+mn-cs"/>
              </a:rPr>
              <a:t>Internal</a:t>
            </a:r>
            <a:r>
              <a:rPr kumimoji="0" lang="fr-FR" sz="2400" b="1" i="0" u="none" strike="noStrike" kern="1200" cap="none" spc="0" normalizeH="0" baseline="0" noProof="0" dirty="0">
                <a:ln>
                  <a:noFill/>
                </a:ln>
                <a:solidFill>
                  <a:srgbClr val="0070C0"/>
                </a:solidFill>
                <a:effectLst/>
                <a:uLnTx/>
                <a:uFillTx/>
                <a:latin typeface="Calibri"/>
                <a:ea typeface="+mn-ea"/>
                <a:cs typeface="+mn-cs"/>
              </a:rPr>
              <a:t> </a:t>
            </a:r>
            <a:r>
              <a:rPr kumimoji="0" lang="fr-FR" sz="2400" b="1" i="0" u="none" strike="noStrike" kern="1200" cap="none" spc="0" normalizeH="0" baseline="0" noProof="0" dirty="0" err="1">
                <a:ln>
                  <a:noFill/>
                </a:ln>
                <a:solidFill>
                  <a:srgbClr val="0070C0"/>
                </a:solidFill>
                <a:effectLst/>
                <a:uLnTx/>
                <a:uFillTx/>
                <a:latin typeface="Calibri"/>
                <a:ea typeface="+mn-ea"/>
                <a:cs typeface="+mn-cs"/>
              </a:rPr>
              <a:t>Radiotherapy</a:t>
            </a:r>
            <a:r>
              <a:rPr kumimoji="0" lang="fr-FR" sz="2400" b="1" i="0" u="none" strike="noStrike" kern="1200" cap="none" spc="0" normalizeH="0" baseline="0" noProof="0" dirty="0">
                <a:ln>
                  <a:noFill/>
                </a:ln>
                <a:solidFill>
                  <a:srgbClr val="0070C0"/>
                </a:solidFill>
                <a:effectLst/>
                <a:uLnTx/>
                <a:uFillTx/>
                <a:latin typeface="Calibri"/>
                <a:ea typeface="+mn-ea"/>
                <a:cs typeface="+mn-cs"/>
              </a:rPr>
              <a:t> and </a:t>
            </a:r>
            <a:r>
              <a:rPr kumimoji="0" lang="fr-FR" sz="2400" b="1" i="0" u="none" strike="noStrike" kern="1200" cap="none" spc="0" normalizeH="0" baseline="0" noProof="0" dirty="0" err="1">
                <a:ln>
                  <a:noFill/>
                </a:ln>
                <a:solidFill>
                  <a:srgbClr val="0070C0"/>
                </a:solidFill>
                <a:effectLst/>
                <a:uLnTx/>
                <a:uFillTx/>
                <a:latin typeface="Calibri"/>
                <a:ea typeface="+mn-ea"/>
                <a:cs typeface="+mn-cs"/>
              </a:rPr>
              <a:t>Boron</a:t>
            </a:r>
            <a:r>
              <a:rPr kumimoji="0" lang="fr-FR" sz="2400" b="1" i="0" u="none" strike="noStrike" kern="1200" cap="none" spc="0" normalizeH="0" baseline="0" noProof="0" dirty="0">
                <a:ln>
                  <a:noFill/>
                </a:ln>
                <a:solidFill>
                  <a:srgbClr val="0070C0"/>
                </a:solidFill>
                <a:effectLst/>
                <a:uLnTx/>
                <a:uFillTx/>
                <a:latin typeface="Calibri"/>
                <a:ea typeface="+mn-ea"/>
                <a:cs typeface="+mn-cs"/>
              </a:rPr>
              <a:t> Neutron Capture </a:t>
            </a:r>
            <a:r>
              <a:rPr kumimoji="0" lang="fr-FR" sz="2400" b="1" i="0" u="none" strike="noStrike" kern="1200" cap="none" spc="0" normalizeH="0" baseline="0" noProof="0" dirty="0" err="1">
                <a:ln>
                  <a:noFill/>
                </a:ln>
                <a:solidFill>
                  <a:srgbClr val="0070C0"/>
                </a:solidFill>
                <a:effectLst/>
                <a:uLnTx/>
                <a:uFillTx/>
                <a:latin typeface="Calibri"/>
                <a:ea typeface="+mn-ea"/>
                <a:cs typeface="+mn-cs"/>
              </a:rPr>
              <a:t>Therapy</a:t>
            </a:r>
            <a:r>
              <a:rPr kumimoji="0" lang="fr-FR" sz="2400" b="1" i="0" u="none" strike="noStrike" kern="1200" cap="none" spc="0" normalizeH="0" baseline="0" noProof="0" dirty="0">
                <a:ln>
                  <a:noFill/>
                </a:ln>
                <a:solidFill>
                  <a:srgbClr val="0070C0"/>
                </a:solidFill>
                <a:effectLst/>
                <a:uLnTx/>
                <a:uFillTx/>
                <a:latin typeface="Calibri"/>
                <a:ea typeface="+mn-ea"/>
                <a:cs typeface="+mn-cs"/>
              </a:rPr>
              <a:t> (BNCT)</a:t>
            </a:r>
          </a:p>
        </p:txBody>
      </p:sp>
      <p:sp>
        <p:nvSpPr>
          <p:cNvPr id="37" name="ZoneTexte 36">
            <a:extLst>
              <a:ext uri="{FF2B5EF4-FFF2-40B4-BE49-F238E27FC236}">
                <a16:creationId xmlns:a16="http://schemas.microsoft.com/office/drawing/2014/main" id="{43BD8D4E-5486-477B-BC04-3C9B9A4AB77A}"/>
              </a:ext>
            </a:extLst>
          </p:cNvPr>
          <p:cNvSpPr txBox="1"/>
          <p:nvPr/>
        </p:nvSpPr>
        <p:spPr>
          <a:xfrm>
            <a:off x="3974015" y="687353"/>
            <a:ext cx="33476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70C0"/>
                </a:solidFill>
                <a:effectLst/>
                <a:uLnTx/>
                <a:uFillTx/>
                <a:latin typeface="Calibri"/>
                <a:ea typeface="+mn-ea"/>
                <a:cs typeface="+mn-cs"/>
              </a:rPr>
              <a:t>X-rays vs </a:t>
            </a:r>
            <a:r>
              <a:rPr kumimoji="0" lang="fr-FR" sz="2400" b="1" i="0" u="none" strike="noStrike" kern="1200" cap="none" spc="0" normalizeH="0" baseline="0" noProof="0" dirty="0" err="1">
                <a:ln>
                  <a:noFill/>
                </a:ln>
                <a:solidFill>
                  <a:srgbClr val="0070C0"/>
                </a:solidFill>
                <a:effectLst/>
                <a:uLnTx/>
                <a:uFillTx/>
                <a:latin typeface="Calibri"/>
                <a:ea typeface="+mn-ea"/>
                <a:cs typeface="+mn-cs"/>
              </a:rPr>
              <a:t>hadrontherapy</a:t>
            </a:r>
            <a:r>
              <a:rPr kumimoji="0" lang="fr-FR" sz="2400" b="1" i="0" u="none" strike="noStrike" kern="1200" cap="none" spc="0" normalizeH="0" baseline="0" noProof="0" dirty="0">
                <a:ln>
                  <a:noFill/>
                </a:ln>
                <a:solidFill>
                  <a:srgbClr val="0070C0"/>
                </a:solidFill>
                <a:effectLst/>
                <a:uLnTx/>
                <a:uFillTx/>
                <a:latin typeface="Calibri"/>
                <a:ea typeface="+mn-ea"/>
                <a:cs typeface="+mn-cs"/>
              </a:rPr>
              <a:t> </a:t>
            </a:r>
          </a:p>
        </p:txBody>
      </p:sp>
      <p:pic>
        <p:nvPicPr>
          <p:cNvPr id="38" name="Image 37">
            <a:extLst>
              <a:ext uri="{FF2B5EF4-FFF2-40B4-BE49-F238E27FC236}">
                <a16:creationId xmlns:a16="http://schemas.microsoft.com/office/drawing/2014/main" id="{88514BB7-01FF-4328-B2DA-DD18BBC5312F}"/>
              </a:ext>
            </a:extLst>
          </p:cNvPr>
          <p:cNvPicPr>
            <a:picLocks noChangeAspect="1"/>
          </p:cNvPicPr>
          <p:nvPr/>
        </p:nvPicPr>
        <p:blipFill>
          <a:blip r:embed="rId5"/>
          <a:stretch>
            <a:fillRect/>
          </a:stretch>
        </p:blipFill>
        <p:spPr>
          <a:xfrm>
            <a:off x="6071660" y="4527886"/>
            <a:ext cx="1345478" cy="1022561"/>
          </a:xfrm>
          <a:prstGeom prst="rect">
            <a:avLst/>
          </a:prstGeom>
          <a:ln>
            <a:solidFill>
              <a:schemeClr val="tx1"/>
            </a:solidFill>
          </a:ln>
          <a:effectLst>
            <a:outerShdw blurRad="38100" dist="63500" dir="8400000">
              <a:srgbClr val="000000">
                <a:alpha val="43000"/>
              </a:srgbClr>
            </a:outerShdw>
          </a:effectLst>
        </p:spPr>
      </p:pic>
      <p:pic>
        <p:nvPicPr>
          <p:cNvPr id="39" name="Google Shape;138;p29">
            <a:extLst>
              <a:ext uri="{FF2B5EF4-FFF2-40B4-BE49-F238E27FC236}">
                <a16:creationId xmlns:a16="http://schemas.microsoft.com/office/drawing/2014/main" id="{182BDAA3-F453-4A79-9A95-355DAC072D87}"/>
              </a:ext>
            </a:extLst>
          </p:cNvPr>
          <p:cNvPicPr preferRelativeResize="0"/>
          <p:nvPr/>
        </p:nvPicPr>
        <p:blipFill rotWithShape="1">
          <a:blip r:embed="rId6">
            <a:alphaModFix/>
          </a:blip>
          <a:srcRect/>
          <a:stretch/>
        </p:blipFill>
        <p:spPr>
          <a:xfrm>
            <a:off x="719903" y="4483093"/>
            <a:ext cx="986814" cy="1289335"/>
          </a:xfrm>
          <a:prstGeom prst="rect">
            <a:avLst/>
          </a:prstGeom>
          <a:noFill/>
          <a:ln>
            <a:noFill/>
          </a:ln>
        </p:spPr>
      </p:pic>
      <p:sp>
        <p:nvSpPr>
          <p:cNvPr id="12" name="Rectangle 11">
            <a:extLst>
              <a:ext uri="{FF2B5EF4-FFF2-40B4-BE49-F238E27FC236}">
                <a16:creationId xmlns:a16="http://schemas.microsoft.com/office/drawing/2014/main" id="{6FB000BA-F793-44B1-ACBC-AC5343488F8D}"/>
              </a:ext>
            </a:extLst>
          </p:cNvPr>
          <p:cNvSpPr/>
          <p:nvPr/>
        </p:nvSpPr>
        <p:spPr>
          <a:xfrm>
            <a:off x="1993122" y="4577502"/>
            <a:ext cx="2941797" cy="923330"/>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2060"/>
                </a:solidFill>
                <a:effectLst/>
                <a:uLnTx/>
                <a:uFillTx/>
                <a:latin typeface="Calibri"/>
                <a:ea typeface="+mn-ea"/>
                <a:cs typeface="+mn-cs"/>
              </a:rPr>
              <a:t>Radionuclides</a:t>
            </a:r>
            <a:r>
              <a:rPr kumimoji="0" lang="fr-FR" sz="1800" b="0" i="0" u="none" strike="noStrike" kern="1200" cap="none" spc="0" normalizeH="0" baseline="0" noProof="0" dirty="0">
                <a:ln>
                  <a:noFill/>
                </a:ln>
                <a:solidFill>
                  <a:srgbClr val="002060"/>
                </a:solidFill>
                <a:effectLst/>
                <a:uLnTx/>
                <a:uFillTx/>
                <a:latin typeface="Calibri"/>
                <a:ea typeface="+mn-ea"/>
                <a:cs typeface="+mn-cs"/>
              </a:rPr>
              <a:t> </a:t>
            </a:r>
            <a:r>
              <a:rPr kumimoji="0" lang="el-GR" sz="1800" b="0" i="0" u="none" strike="noStrike" kern="1200" cap="none" spc="0" normalizeH="0" baseline="0" noProof="0" dirty="0">
                <a:ln>
                  <a:noFill/>
                </a:ln>
                <a:solidFill>
                  <a:srgbClr val="002060"/>
                </a:solidFill>
                <a:effectLst/>
                <a:uLnTx/>
                <a:uFillTx/>
                <a:latin typeface="Calibri"/>
                <a:ea typeface="+mn-ea"/>
                <a:cs typeface="+mn-cs"/>
              </a:rPr>
              <a:t>α : 223</a:t>
            </a:r>
            <a:r>
              <a:rPr kumimoji="0" lang="fr-FR" sz="1800" b="0" i="0" u="none" strike="noStrike" kern="1200" cap="none" spc="0" normalizeH="0" baseline="0" noProof="0" dirty="0">
                <a:ln>
                  <a:noFill/>
                </a:ln>
                <a:solidFill>
                  <a:srgbClr val="002060"/>
                </a:solidFill>
                <a:effectLst/>
                <a:uLnTx/>
                <a:uFillTx/>
                <a:latin typeface="Calibri"/>
                <a:ea typeface="+mn-ea"/>
                <a:cs typeface="+mn-cs"/>
              </a:rPr>
              <a:t>Ra, 225Ac, 212/213Bi, 211At…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a:ea typeface="+mn-ea"/>
                <a:cs typeface="+mn-cs"/>
              </a:rPr>
              <a:t>Energy </a:t>
            </a:r>
            <a:r>
              <a:rPr kumimoji="0" lang="el-GR" sz="1800" b="1" i="0" u="none" strike="noStrike" kern="1200" cap="none" spc="0" normalizeH="0" baseline="0" noProof="0" dirty="0">
                <a:ln>
                  <a:noFill/>
                </a:ln>
                <a:solidFill>
                  <a:srgbClr val="002060"/>
                </a:solidFill>
                <a:effectLst/>
                <a:uLnTx/>
                <a:uFillTx/>
                <a:latin typeface="Calibri"/>
                <a:ea typeface="+mn-ea"/>
                <a:cs typeface="+mn-cs"/>
              </a:rPr>
              <a:t>α : 5 – 9 </a:t>
            </a:r>
            <a:r>
              <a:rPr kumimoji="0" lang="fr-FR" sz="1800" b="1" i="0" u="none" strike="noStrike" kern="1200" cap="none" spc="0" normalizeH="0" baseline="0" noProof="0" dirty="0">
                <a:ln>
                  <a:noFill/>
                </a:ln>
                <a:solidFill>
                  <a:srgbClr val="002060"/>
                </a:solidFill>
                <a:effectLst/>
                <a:uLnTx/>
                <a:uFillTx/>
                <a:latin typeface="Calibri"/>
                <a:ea typeface="+mn-ea"/>
                <a:cs typeface="+mn-cs"/>
              </a:rPr>
              <a:t>MeV </a:t>
            </a:r>
          </a:p>
        </p:txBody>
      </p:sp>
      <p:pic>
        <p:nvPicPr>
          <p:cNvPr id="41" name="Image 40">
            <a:extLst>
              <a:ext uri="{FF2B5EF4-FFF2-40B4-BE49-F238E27FC236}">
                <a16:creationId xmlns:a16="http://schemas.microsoft.com/office/drawing/2014/main" id="{7A1E444E-E42A-4A06-AB15-EED56D21A3A9}"/>
              </a:ext>
            </a:extLst>
          </p:cNvPr>
          <p:cNvPicPr>
            <a:picLocks noChangeAspect="1"/>
          </p:cNvPicPr>
          <p:nvPr/>
        </p:nvPicPr>
        <p:blipFill>
          <a:blip r:embed="rId7"/>
          <a:stretch>
            <a:fillRect/>
          </a:stretch>
        </p:blipFill>
        <p:spPr>
          <a:xfrm>
            <a:off x="7703543" y="4550860"/>
            <a:ext cx="4427061" cy="1112960"/>
          </a:xfrm>
          <a:prstGeom prst="rect">
            <a:avLst/>
          </a:prstGeom>
        </p:spPr>
      </p:pic>
      <p:sp>
        <p:nvSpPr>
          <p:cNvPr id="13" name="Rectangle 12">
            <a:extLst>
              <a:ext uri="{FF2B5EF4-FFF2-40B4-BE49-F238E27FC236}">
                <a16:creationId xmlns:a16="http://schemas.microsoft.com/office/drawing/2014/main" id="{32FD7B32-B021-4AFC-BBBC-B295AD48E490}"/>
              </a:ext>
            </a:extLst>
          </p:cNvPr>
          <p:cNvSpPr/>
          <p:nvPr/>
        </p:nvSpPr>
        <p:spPr>
          <a:xfrm>
            <a:off x="639790" y="5768293"/>
            <a:ext cx="4295129" cy="646331"/>
          </a:xfrm>
          <a:prstGeom prst="rect">
            <a:avLst/>
          </a:prstGeom>
          <a:solidFill>
            <a:srgbClr val="FFFFDB"/>
          </a:solidFill>
          <a:ln w="28575">
            <a:solidFill>
              <a:srgbClr val="1F497D"/>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Objectives: improved dose predictions and biological effects for targeted radiotherapy</a:t>
            </a:r>
            <a:endParaRPr kumimoji="0" lang="fr-FR"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44" name="ZoneTexte 43">
            <a:extLst>
              <a:ext uri="{FF2B5EF4-FFF2-40B4-BE49-F238E27FC236}">
                <a16:creationId xmlns:a16="http://schemas.microsoft.com/office/drawing/2014/main" id="{5BDAC9E9-2AFF-4015-A166-9E7B2D31774B}"/>
              </a:ext>
            </a:extLst>
          </p:cNvPr>
          <p:cNvSpPr txBox="1"/>
          <p:nvPr/>
        </p:nvSpPr>
        <p:spPr>
          <a:xfrm>
            <a:off x="5647839" y="5949594"/>
            <a:ext cx="6482765" cy="369332"/>
          </a:xfrm>
          <a:prstGeom prst="rect">
            <a:avLst/>
          </a:prstGeom>
          <a:solidFill>
            <a:srgbClr val="00B0F0">
              <a:alpha val="14000"/>
            </a:srgbClr>
          </a:solidFill>
          <a:ln w="28575">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monitor low-energy ion beams </a:t>
            </a:r>
            <a:r>
              <a:rPr kumimoji="0" lang="en-US" sz="1800" b="0" i="0" u="none" strike="noStrike" kern="1200" cap="none" spc="0" normalizeH="0" baseline="0" noProof="0" dirty="0">
                <a:ln>
                  <a:noFill/>
                </a:ln>
                <a:solidFill>
                  <a:srgbClr val="002060"/>
                </a:solidFill>
                <a:effectLst/>
                <a:uLnTx/>
                <a:uFillTx/>
                <a:latin typeface="Calibri"/>
                <a:ea typeface="+mn-ea"/>
                <a:cs typeface="+mn-cs"/>
              </a:rPr>
              <a:t>for radiobiology experiments</a:t>
            </a:r>
            <a:r>
              <a:rPr kumimoji="0" lang="fr-FR" sz="1800" b="0" i="0" u="none" strike="noStrike" kern="1200" cap="none" spc="0" normalizeH="0" baseline="0" noProof="0" dirty="0">
                <a:ln>
                  <a:noFill/>
                </a:ln>
                <a:solidFill>
                  <a:srgbClr val="002060"/>
                </a:solidFill>
                <a:effectLst/>
                <a:uLnTx/>
                <a:uFillTx/>
                <a:latin typeface="Calibri"/>
                <a:ea typeface="+mn-ea"/>
                <a:cs typeface="+mn-cs"/>
              </a:rPr>
              <a:t> </a:t>
            </a:r>
          </a:p>
        </p:txBody>
      </p:sp>
      <p:sp>
        <p:nvSpPr>
          <p:cNvPr id="2" name="Espace réservé du numéro de diapositive 1">
            <a:extLst>
              <a:ext uri="{FF2B5EF4-FFF2-40B4-BE49-F238E27FC236}">
                <a16:creationId xmlns:a16="http://schemas.microsoft.com/office/drawing/2014/main" id="{704C7E6A-3185-4B3A-A8DB-8A7863EF0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A45BE-E1E6-49DE-9B47-C05D0BBBBD60}"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55303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21" grpId="0" animBg="1"/>
      <p:bldP spid="36" grpId="0"/>
      <p:bldP spid="12" grpId="0"/>
      <p:bldP spid="1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99454D5E-1276-4BA1-B8C2-63D1DCE4159F}"/>
              </a:ext>
            </a:extLst>
          </p:cNvPr>
          <p:cNvSpPr txBox="1"/>
          <p:nvPr/>
        </p:nvSpPr>
        <p:spPr>
          <a:xfrm>
            <a:off x="107830" y="2781691"/>
            <a:ext cx="7359002" cy="12311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Pulsed</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proton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beam</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monitoring – application to  </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Flash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Therapy</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(ARRONAX)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R&amp;T DIAMTECH / ANR – DIAMMONI Coll. LPSC SUBATECH ARRONAX (R. Molle PhD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thesis</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Current</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integration</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dynamic</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=10</a:t>
            </a:r>
            <a:r>
              <a:rPr kumimoji="0" lang="fr-FR" sz="1400" b="0" i="0" u="none" strike="noStrike" kern="1200" cap="none" spc="0" normalizeH="0" baseline="30000" noProof="0" dirty="0">
                <a:ln>
                  <a:noFill/>
                </a:ln>
                <a:solidFill>
                  <a:srgbClr val="FF0000"/>
                </a:solidFill>
                <a:effectLst/>
                <a:uLnTx/>
                <a:uFillTx/>
                <a:latin typeface="Calibri" panose="020F0502020204030204"/>
                <a:ea typeface="+mn-ea"/>
                <a:cs typeface="+mn-cs"/>
              </a:rPr>
              <a:t>5</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Train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Counting</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=&gt; Time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stamps</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~3 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Bunch</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Counting</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ZoneTexte 8">
            <a:extLst>
              <a:ext uri="{FF2B5EF4-FFF2-40B4-BE49-F238E27FC236}">
                <a16:creationId xmlns:a16="http://schemas.microsoft.com/office/drawing/2014/main" id="{8A1C4DA9-4CE8-4CE9-99FC-B66F3CAEFC0F}"/>
              </a:ext>
            </a:extLst>
          </p:cNvPr>
          <p:cNvSpPr txBox="1"/>
          <p:nvPr/>
        </p:nvSpPr>
        <p:spPr>
          <a:xfrm>
            <a:off x="222308" y="1852402"/>
            <a:ext cx="84519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Micro-</a:t>
            </a:r>
            <a:r>
              <a:rPr kumimoji="0" lang="en-US" sz="1800" b="1" i="0" u="none" strike="noStrike" kern="1200" cap="none" spc="0" normalizeH="0" baseline="0" noProof="0" dirty="0" err="1">
                <a:ln>
                  <a:noFill/>
                </a:ln>
                <a:solidFill>
                  <a:srgbClr val="FF0000"/>
                </a:solidFill>
                <a:effectLst/>
                <a:uLnTx/>
                <a:uFillTx/>
                <a:latin typeface="Calibri" panose="020F0502020204030204"/>
                <a:ea typeface="+mn-ea"/>
                <a:cs typeface="+mn-cs"/>
              </a:rPr>
              <a:t>Xrays</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beam monitoring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application to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Microbeam Radiation Therapy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(ESRF)</a:t>
            </a:r>
            <a:endPar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R&amp;T DIAMTECH / IDSYNCHRO / PAIR TUMC -  Coll. LPSC – STROBE (INSERM) (N.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Rosuel</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 PhD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thesis</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Current</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integration</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dynamic</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=10</a:t>
            </a:r>
            <a:r>
              <a:rPr kumimoji="0" lang="fr-FR" sz="1400" b="0" i="0" u="none" strike="noStrike" kern="1200" cap="none" spc="0" normalizeH="0" baseline="30000" noProof="0" dirty="0">
                <a:ln>
                  <a:noFill/>
                </a:ln>
                <a:solidFill>
                  <a:srgbClr val="FF0000"/>
                </a:solidFill>
                <a:effectLst/>
                <a:uLnTx/>
                <a:uFillTx/>
                <a:latin typeface="Calibri" panose="020F0502020204030204"/>
                <a:ea typeface="+mn-ea"/>
                <a:cs typeface="+mn-cs"/>
              </a:rPr>
              <a:t>6</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Integration</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from</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10 ms up to 100 ms</a:t>
            </a:r>
          </a:p>
        </p:txBody>
      </p:sp>
      <p:sp>
        <p:nvSpPr>
          <p:cNvPr id="16" name="ZoneTexte 15">
            <a:extLst>
              <a:ext uri="{FF2B5EF4-FFF2-40B4-BE49-F238E27FC236}">
                <a16:creationId xmlns:a16="http://schemas.microsoft.com/office/drawing/2014/main" id="{6843A792-68A2-4D04-B336-6AFDA6DC22DC}"/>
              </a:ext>
            </a:extLst>
          </p:cNvPr>
          <p:cNvSpPr txBox="1"/>
          <p:nvPr/>
        </p:nvSpPr>
        <p:spPr>
          <a:xfrm>
            <a:off x="3413522" y="3945386"/>
            <a:ext cx="8828681"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Micro - ion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beam</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monitoring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(LP2I Bordeaux/AIFIRA - IRSN/ MIRCOM)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Coll. LPSC Institut Néel-Grenoble LP2I-Bordeaux IRSN (C.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Léonhart</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 PhD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thesis</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fr-FR"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To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be</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crossed</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by protons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with</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energy</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up to 4 MeV, alpha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particles</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up 6 MeV and B, C, O, … ions up to 8  - 10 MeV.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Diamond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deep</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etching</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=&gt;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diamond</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menbrane</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of ~1 µm</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(Institut Néel)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Integration</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on the µ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beam</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line = </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extraction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window</a:t>
            </a:r>
            <a:endPar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1" name="Image 20">
            <a:extLst>
              <a:ext uri="{FF2B5EF4-FFF2-40B4-BE49-F238E27FC236}">
                <a16:creationId xmlns:a16="http://schemas.microsoft.com/office/drawing/2014/main" id="{A13E58C5-19F7-47B7-8232-0047A09C9AC1}"/>
              </a:ext>
            </a:extLst>
          </p:cNvPr>
          <p:cNvPicPr>
            <a:picLocks noChangeAspect="1"/>
          </p:cNvPicPr>
          <p:nvPr/>
        </p:nvPicPr>
        <p:blipFill>
          <a:blip r:embed="rId2"/>
          <a:stretch>
            <a:fillRect/>
          </a:stretch>
        </p:blipFill>
        <p:spPr>
          <a:xfrm>
            <a:off x="154111" y="4050263"/>
            <a:ext cx="2055157" cy="1093259"/>
          </a:xfrm>
          <a:prstGeom prst="rect">
            <a:avLst/>
          </a:prstGeom>
        </p:spPr>
      </p:pic>
      <p:sp>
        <p:nvSpPr>
          <p:cNvPr id="23" name="Rectangle 22">
            <a:extLst>
              <a:ext uri="{FF2B5EF4-FFF2-40B4-BE49-F238E27FC236}">
                <a16:creationId xmlns:a16="http://schemas.microsoft.com/office/drawing/2014/main" id="{81CFFBC1-F648-4109-B901-0FEA1472E280}"/>
              </a:ext>
            </a:extLst>
          </p:cNvPr>
          <p:cNvSpPr/>
          <p:nvPr/>
        </p:nvSpPr>
        <p:spPr>
          <a:xfrm>
            <a:off x="0" y="0"/>
            <a:ext cx="12192000" cy="539931"/>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DIAMANT – Beam monitoring  @IN2P3 and for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medical</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application :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various</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specification</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lists</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4" name="Rectangle : coins arrondis 23">
            <a:extLst>
              <a:ext uri="{FF2B5EF4-FFF2-40B4-BE49-F238E27FC236}">
                <a16:creationId xmlns:a16="http://schemas.microsoft.com/office/drawing/2014/main" id="{EBE2141B-8BB2-46CC-B616-D0330EA263AE}"/>
              </a:ext>
            </a:extLst>
          </p:cNvPr>
          <p:cNvSpPr/>
          <p:nvPr/>
        </p:nvSpPr>
        <p:spPr>
          <a:xfrm>
            <a:off x="89174" y="1933320"/>
            <a:ext cx="12013652" cy="894876"/>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 coins arrondis 25">
            <a:extLst>
              <a:ext uri="{FF2B5EF4-FFF2-40B4-BE49-F238E27FC236}">
                <a16:creationId xmlns:a16="http://schemas.microsoft.com/office/drawing/2014/main" id="{F2F0BA19-1A24-41A5-9768-22785D3E3FF4}"/>
              </a:ext>
            </a:extLst>
          </p:cNvPr>
          <p:cNvSpPr/>
          <p:nvPr/>
        </p:nvSpPr>
        <p:spPr>
          <a:xfrm>
            <a:off x="113153" y="2836092"/>
            <a:ext cx="12013652" cy="1170442"/>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ZoneTexte 27">
            <a:extLst>
              <a:ext uri="{FF2B5EF4-FFF2-40B4-BE49-F238E27FC236}">
                <a16:creationId xmlns:a16="http://schemas.microsoft.com/office/drawing/2014/main" id="{91C74C13-8C19-4C8D-8AE2-AC3E8E3086A7}"/>
              </a:ext>
            </a:extLst>
          </p:cNvPr>
          <p:cNvSpPr txBox="1"/>
          <p:nvPr/>
        </p:nvSpPr>
        <p:spPr>
          <a:xfrm>
            <a:off x="8238246" y="1857952"/>
            <a:ext cx="35776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153 QDC channels : 20 ASIC + 8 Diamonds in 1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row</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1" name="Rectangle 2">
            <a:extLst>
              <a:ext uri="{FF2B5EF4-FFF2-40B4-BE49-F238E27FC236}">
                <a16:creationId xmlns:a16="http://schemas.microsoft.com/office/drawing/2014/main" id="{CB405503-5336-414A-9A4C-D6B4D4DF341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zh-CN" sz="7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fr-FR"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27" name="Rectangle : coins arrondis 26">
            <a:extLst>
              <a:ext uri="{FF2B5EF4-FFF2-40B4-BE49-F238E27FC236}">
                <a16:creationId xmlns:a16="http://schemas.microsoft.com/office/drawing/2014/main" id="{9B96D63B-D1F3-469D-BCC2-AABE3E513E65}"/>
              </a:ext>
            </a:extLst>
          </p:cNvPr>
          <p:cNvSpPr/>
          <p:nvPr/>
        </p:nvSpPr>
        <p:spPr>
          <a:xfrm>
            <a:off x="108224" y="4022557"/>
            <a:ext cx="12013652" cy="1174062"/>
          </a:xfrm>
          <a:prstGeom prst="roundRect">
            <a:avLst>
              <a:gd name="adj" fmla="val 18325"/>
            </a:avLst>
          </a:pr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 coins arrondis 42">
            <a:extLst>
              <a:ext uri="{FF2B5EF4-FFF2-40B4-BE49-F238E27FC236}">
                <a16:creationId xmlns:a16="http://schemas.microsoft.com/office/drawing/2014/main" id="{CA9F87D6-C889-4F02-85B8-CD63B45F0254}"/>
              </a:ext>
            </a:extLst>
          </p:cNvPr>
          <p:cNvSpPr/>
          <p:nvPr/>
        </p:nvSpPr>
        <p:spPr>
          <a:xfrm>
            <a:off x="108224" y="5220685"/>
            <a:ext cx="12013652" cy="1241655"/>
          </a:xfrm>
          <a:prstGeom prst="roundRect">
            <a:avLst>
              <a:gd name="adj" fmla="val 18325"/>
            </a:avLst>
          </a:pr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74E2E3BB-27CB-4282-99A5-3490062E576F}"/>
              </a:ext>
            </a:extLst>
          </p:cNvPr>
          <p:cNvSpPr/>
          <p:nvPr/>
        </p:nvSpPr>
        <p:spPr>
          <a:xfrm>
            <a:off x="154111" y="5266265"/>
            <a:ext cx="7013172" cy="14927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Monitoring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low</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energy</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ion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beam</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(ALTO)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70C0"/>
                </a:solidFill>
                <a:effectLst/>
                <a:uLnTx/>
                <a:uFillTx/>
                <a:latin typeface="Calibri" panose="020F0502020204030204"/>
                <a:ea typeface="+mn-ea"/>
                <a:cs typeface="+mn-cs"/>
              </a:rPr>
              <a:t>Coll. LPSC IP2I Lyon IJC </a:t>
            </a:r>
            <a:r>
              <a:rPr kumimoji="0" lang="fr-FR" sz="1800" b="1" i="0" u="none" strike="noStrike" kern="1200" cap="none" spc="0" normalizeH="0" baseline="0" noProof="0" dirty="0" err="1">
                <a:ln>
                  <a:noFill/>
                </a:ln>
                <a:solidFill>
                  <a:srgbClr val="0070C0"/>
                </a:solidFill>
                <a:effectLst/>
                <a:uLnTx/>
                <a:uFillTx/>
                <a:latin typeface="Calibri" panose="020F0502020204030204"/>
                <a:ea typeface="+mn-ea"/>
                <a:cs typeface="+mn-cs"/>
              </a:rPr>
              <a:t>lab</a:t>
            </a:r>
            <a:r>
              <a:rPr kumimoji="0" lang="fr-FR" sz="1800" b="1" i="0" u="none" strike="noStrike" kern="1200" cap="none" spc="0" normalizeH="0" baseline="0" noProof="0" dirty="0">
                <a:ln>
                  <a:noFill/>
                </a:ln>
                <a:solidFill>
                  <a:srgbClr val="0070C0"/>
                </a:solidFill>
                <a:effectLst/>
                <a:uLnTx/>
                <a:uFillTx/>
                <a:latin typeface="Calibri" panose="020F0502020204030204"/>
                <a:ea typeface="+mn-ea"/>
                <a:cs typeface="+mn-cs"/>
              </a:rPr>
              <a:t> via PICTURE</a:t>
            </a:r>
            <a:r>
              <a:rPr kumimoji="0" lang="fr-FR" sz="1800" b="0" i="1" u="none" strike="noStrike" kern="1200" cap="none" spc="0" normalizeH="0" baseline="0" noProof="0" dirty="0">
                <a:ln>
                  <a:noFill/>
                </a:ln>
                <a:solidFill>
                  <a:srgbClr val="0070C0"/>
                </a:solidFill>
                <a:effectLst/>
                <a:uLnTx/>
                <a:uFillTx/>
                <a:latin typeface="Calibri" panose="020F0502020204030204"/>
                <a:ea typeface="+mn-ea"/>
                <a:cs typeface="+mn-cs"/>
              </a:rPr>
              <a:t> (MP Diamant &amp; </a:t>
            </a:r>
            <a:r>
              <a:rPr kumimoji="0" lang="fr-FR" sz="1800" b="0" i="1" u="none" strike="noStrike" kern="1200" cap="none" spc="0" normalizeH="0" baseline="0" noProof="0" dirty="0" err="1">
                <a:ln>
                  <a:noFill/>
                </a:ln>
                <a:solidFill>
                  <a:srgbClr val="0070C0"/>
                </a:solidFill>
                <a:effectLst/>
                <a:uLnTx/>
                <a:uFillTx/>
                <a:latin typeface="Calibri" panose="020F0502020204030204"/>
                <a:ea typeface="+mn-ea"/>
                <a:cs typeface="+mn-cs"/>
              </a:rPr>
              <a:t>BioALTO</a:t>
            </a:r>
            <a:r>
              <a:rPr kumimoji="0" lang="fr-FR" sz="1800" b="0" i="1" u="none" strike="noStrike" kern="1200" cap="none" spc="0" normalizeH="0" baseline="0" noProof="0" dirty="0">
                <a:ln>
                  <a:noFill/>
                </a:ln>
                <a:solidFill>
                  <a:srgbClr val="0070C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1"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Counter with 4 diamonds (2x2x0.1mm</a:t>
            </a: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placed in the halo of the beam for </a:t>
            </a: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irradiation monitoring and beam alignment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9" name="Image 38">
            <a:extLst>
              <a:ext uri="{FF2B5EF4-FFF2-40B4-BE49-F238E27FC236}">
                <a16:creationId xmlns:a16="http://schemas.microsoft.com/office/drawing/2014/main" id="{75DF70D5-9E01-4E58-91BE-11A38866436F}"/>
              </a:ext>
            </a:extLst>
          </p:cNvPr>
          <p:cNvPicPr>
            <a:picLocks noChangeAspect="1"/>
          </p:cNvPicPr>
          <p:nvPr/>
        </p:nvPicPr>
        <p:blipFill rotWithShape="1">
          <a:blip r:embed="rId3"/>
          <a:srcRect b="13487"/>
          <a:stretch/>
        </p:blipFill>
        <p:spPr>
          <a:xfrm>
            <a:off x="6616898" y="3294064"/>
            <a:ext cx="1316390" cy="535494"/>
          </a:xfrm>
          <a:prstGeom prst="rect">
            <a:avLst/>
          </a:prstGeom>
        </p:spPr>
      </p:pic>
      <p:pic>
        <p:nvPicPr>
          <p:cNvPr id="40" name="Image 39">
            <a:extLst>
              <a:ext uri="{FF2B5EF4-FFF2-40B4-BE49-F238E27FC236}">
                <a16:creationId xmlns:a16="http://schemas.microsoft.com/office/drawing/2014/main" id="{E9E37C84-1278-41A9-B0E9-3F28ACDAF08F}"/>
              </a:ext>
            </a:extLst>
          </p:cNvPr>
          <p:cNvPicPr>
            <a:picLocks noChangeAspect="1"/>
          </p:cNvPicPr>
          <p:nvPr/>
        </p:nvPicPr>
        <p:blipFill>
          <a:blip r:embed="rId4"/>
          <a:stretch>
            <a:fillRect/>
          </a:stretch>
        </p:blipFill>
        <p:spPr>
          <a:xfrm>
            <a:off x="4759781" y="3739629"/>
            <a:ext cx="537081" cy="218811"/>
          </a:xfrm>
          <a:prstGeom prst="rect">
            <a:avLst/>
          </a:prstGeom>
        </p:spPr>
      </p:pic>
      <p:sp>
        <p:nvSpPr>
          <p:cNvPr id="32" name="ZoneTexte 31">
            <a:extLst>
              <a:ext uri="{FF2B5EF4-FFF2-40B4-BE49-F238E27FC236}">
                <a16:creationId xmlns:a16="http://schemas.microsoft.com/office/drawing/2014/main" id="{BA08D4C2-F071-49E8-AF8C-A42CD722B10E}"/>
              </a:ext>
            </a:extLst>
          </p:cNvPr>
          <p:cNvSpPr txBox="1"/>
          <p:nvPr/>
        </p:nvSpPr>
        <p:spPr>
          <a:xfrm>
            <a:off x="5331728" y="3656833"/>
            <a:ext cx="13035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panose="020F0502020204030204"/>
                <a:ea typeface="+mn-ea"/>
                <a:cs typeface="+mn-cs"/>
              </a:rPr>
              <a:t>DIAMMONI</a:t>
            </a:r>
          </a:p>
        </p:txBody>
      </p:sp>
      <p:sp>
        <p:nvSpPr>
          <p:cNvPr id="46" name="ZoneTexte 45">
            <a:extLst>
              <a:ext uri="{FF2B5EF4-FFF2-40B4-BE49-F238E27FC236}">
                <a16:creationId xmlns:a16="http://schemas.microsoft.com/office/drawing/2014/main" id="{913B5918-034C-46EC-A53F-C5B7103B51BB}"/>
              </a:ext>
            </a:extLst>
          </p:cNvPr>
          <p:cNvSpPr txBox="1"/>
          <p:nvPr/>
        </p:nvSpPr>
        <p:spPr>
          <a:xfrm>
            <a:off x="9285125" y="4682586"/>
            <a:ext cx="115448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FF0000"/>
                </a:solidFill>
                <a:effectLst/>
                <a:uLnTx/>
                <a:uFillTx/>
                <a:latin typeface="Calibri" panose="020F0502020204030204"/>
                <a:ea typeface="+mn-ea"/>
                <a:cs typeface="+mn-cs"/>
              </a:rPr>
              <a:t>DéFI</a:t>
            </a:r>
            <a:r>
              <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600" b="1" i="0" u="none" strike="noStrike" kern="1200" cap="none" spc="0" normalizeH="0" baseline="0" noProof="0" dirty="0" err="1">
                <a:ln>
                  <a:noFill/>
                </a:ln>
                <a:solidFill>
                  <a:srgbClr val="FF0000"/>
                </a:solidFill>
                <a:effectLst/>
                <a:uLnTx/>
                <a:uFillTx/>
                <a:latin typeface="Calibri" panose="020F0502020204030204"/>
                <a:ea typeface="+mn-ea"/>
                <a:cs typeface="+mn-cs"/>
              </a:rPr>
              <a:t>DiaMs</a:t>
            </a:r>
            <a:endPar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7" name="Image 36">
            <a:extLst>
              <a:ext uri="{FF2B5EF4-FFF2-40B4-BE49-F238E27FC236}">
                <a16:creationId xmlns:a16="http://schemas.microsoft.com/office/drawing/2014/main" id="{EED4406E-987D-4E54-B725-87281A7B4129}"/>
              </a:ext>
            </a:extLst>
          </p:cNvPr>
          <p:cNvPicPr>
            <a:picLocks noChangeAspect="1"/>
          </p:cNvPicPr>
          <p:nvPr/>
        </p:nvPicPr>
        <p:blipFill rotWithShape="1">
          <a:blip r:embed="rId5">
            <a:extLst>
              <a:ext uri="{28A0092B-C50C-407E-A947-70E740481C1C}">
                <a14:useLocalDpi xmlns:a14="http://schemas.microsoft.com/office/drawing/2010/main" val="0"/>
              </a:ext>
            </a:extLst>
          </a:blip>
          <a:srcRect l="7950" t="18887" r="2901" b="22298"/>
          <a:stretch/>
        </p:blipFill>
        <p:spPr>
          <a:xfrm>
            <a:off x="8355297" y="2094765"/>
            <a:ext cx="1626903" cy="715553"/>
          </a:xfrm>
          <a:prstGeom prst="rect">
            <a:avLst/>
          </a:prstGeom>
        </p:spPr>
      </p:pic>
      <p:pic>
        <p:nvPicPr>
          <p:cNvPr id="38" name="Image 37">
            <a:extLst>
              <a:ext uri="{FF2B5EF4-FFF2-40B4-BE49-F238E27FC236}">
                <a16:creationId xmlns:a16="http://schemas.microsoft.com/office/drawing/2014/main" id="{B56D941F-BDFB-45D3-9029-35132ABD889F}"/>
              </a:ext>
            </a:extLst>
          </p:cNvPr>
          <p:cNvPicPr>
            <a:picLocks noChangeAspect="1"/>
          </p:cNvPicPr>
          <p:nvPr/>
        </p:nvPicPr>
        <p:blipFill>
          <a:blip r:embed="rId6"/>
          <a:stretch>
            <a:fillRect/>
          </a:stretch>
        </p:blipFill>
        <p:spPr>
          <a:xfrm>
            <a:off x="10366418" y="4664676"/>
            <a:ext cx="1449474" cy="633922"/>
          </a:xfrm>
          <a:prstGeom prst="rect">
            <a:avLst/>
          </a:prstGeom>
        </p:spPr>
      </p:pic>
      <p:pic>
        <p:nvPicPr>
          <p:cNvPr id="48" name="Image 47">
            <a:extLst>
              <a:ext uri="{FF2B5EF4-FFF2-40B4-BE49-F238E27FC236}">
                <a16:creationId xmlns:a16="http://schemas.microsoft.com/office/drawing/2014/main" id="{C05C52BE-CE03-41C4-8EE1-58C1D18C87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1381" y="2079724"/>
            <a:ext cx="1086422" cy="724281"/>
          </a:xfrm>
          <a:prstGeom prst="rect">
            <a:avLst/>
          </a:prstGeom>
        </p:spPr>
      </p:pic>
      <p:pic>
        <p:nvPicPr>
          <p:cNvPr id="49" name="Image 48">
            <a:extLst>
              <a:ext uri="{FF2B5EF4-FFF2-40B4-BE49-F238E27FC236}">
                <a16:creationId xmlns:a16="http://schemas.microsoft.com/office/drawing/2014/main" id="{173DCDE5-FEC8-45A7-A0C1-3E58C2C4EBD8}"/>
              </a:ext>
            </a:extLst>
          </p:cNvPr>
          <p:cNvPicPr>
            <a:picLocks noChangeAspect="1"/>
          </p:cNvPicPr>
          <p:nvPr/>
        </p:nvPicPr>
        <p:blipFill rotWithShape="1">
          <a:blip r:embed="rId8"/>
          <a:srcRect b="35672"/>
          <a:stretch/>
        </p:blipFill>
        <p:spPr>
          <a:xfrm>
            <a:off x="10704206" y="2853849"/>
            <a:ext cx="1299188" cy="1112527"/>
          </a:xfrm>
          <a:prstGeom prst="rect">
            <a:avLst/>
          </a:prstGeom>
        </p:spPr>
      </p:pic>
      <p:sp>
        <p:nvSpPr>
          <p:cNvPr id="50" name="Ellipse 49">
            <a:extLst>
              <a:ext uri="{FF2B5EF4-FFF2-40B4-BE49-F238E27FC236}">
                <a16:creationId xmlns:a16="http://schemas.microsoft.com/office/drawing/2014/main" id="{6E1BF17B-DD56-4F0A-AAF5-2458E3F4CEA5}"/>
              </a:ext>
            </a:extLst>
          </p:cNvPr>
          <p:cNvSpPr/>
          <p:nvPr/>
        </p:nvSpPr>
        <p:spPr>
          <a:xfrm>
            <a:off x="11136683" y="3743396"/>
            <a:ext cx="241038" cy="219558"/>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Image 50">
            <a:extLst>
              <a:ext uri="{FF2B5EF4-FFF2-40B4-BE49-F238E27FC236}">
                <a16:creationId xmlns:a16="http://schemas.microsoft.com/office/drawing/2014/main" id="{9B310FDA-4167-4479-987D-593EF9CC0877}"/>
              </a:ext>
            </a:extLst>
          </p:cNvPr>
          <p:cNvPicPr>
            <a:picLocks noChangeAspect="1"/>
          </p:cNvPicPr>
          <p:nvPr/>
        </p:nvPicPr>
        <p:blipFill>
          <a:blip r:embed="rId9"/>
          <a:stretch>
            <a:fillRect/>
          </a:stretch>
        </p:blipFill>
        <p:spPr>
          <a:xfrm>
            <a:off x="9813562" y="3058040"/>
            <a:ext cx="730271" cy="702539"/>
          </a:xfrm>
          <a:prstGeom prst="rect">
            <a:avLst/>
          </a:prstGeom>
        </p:spPr>
      </p:pic>
      <p:cxnSp>
        <p:nvCxnSpPr>
          <p:cNvPr id="53" name="Connecteur droit avec flèche 52">
            <a:extLst>
              <a:ext uri="{FF2B5EF4-FFF2-40B4-BE49-F238E27FC236}">
                <a16:creationId xmlns:a16="http://schemas.microsoft.com/office/drawing/2014/main" id="{53596A83-AEA1-4DB7-BFE0-1240F68247AE}"/>
              </a:ext>
            </a:extLst>
          </p:cNvPr>
          <p:cNvCxnSpPr>
            <a:cxnSpLocks/>
          </p:cNvCxnSpPr>
          <p:nvPr/>
        </p:nvCxnSpPr>
        <p:spPr>
          <a:xfrm>
            <a:off x="10543833" y="3459599"/>
            <a:ext cx="592850" cy="312776"/>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D093B3D8-F617-47D2-B1E8-ABE643190D5C}"/>
              </a:ext>
            </a:extLst>
          </p:cNvPr>
          <p:cNvCxnSpPr>
            <a:cxnSpLocks/>
          </p:cNvCxnSpPr>
          <p:nvPr/>
        </p:nvCxnSpPr>
        <p:spPr>
          <a:xfrm>
            <a:off x="10686508" y="3529834"/>
            <a:ext cx="485474" cy="26031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62" name="Image 61">
            <a:extLst>
              <a:ext uri="{FF2B5EF4-FFF2-40B4-BE49-F238E27FC236}">
                <a16:creationId xmlns:a16="http://schemas.microsoft.com/office/drawing/2014/main" id="{54CE41D1-7AB8-4CAC-AF0A-C210EA9EEDC6}"/>
              </a:ext>
            </a:extLst>
          </p:cNvPr>
          <p:cNvPicPr>
            <a:picLocks noChangeAspect="1"/>
          </p:cNvPicPr>
          <p:nvPr/>
        </p:nvPicPr>
        <p:blipFill rotWithShape="1">
          <a:blip r:embed="rId10">
            <a:extLst>
              <a:ext uri="{28A0092B-C50C-407E-A947-70E740481C1C}">
                <a14:useLocalDpi xmlns:a14="http://schemas.microsoft.com/office/drawing/2010/main" val="0"/>
              </a:ext>
            </a:extLst>
          </a:blip>
          <a:srcRect l="4167" t="16937"/>
          <a:stretch/>
        </p:blipFill>
        <p:spPr>
          <a:xfrm rot="5400000">
            <a:off x="7805556" y="3177154"/>
            <a:ext cx="764932" cy="420865"/>
          </a:xfrm>
          <a:prstGeom prst="rect">
            <a:avLst/>
          </a:prstGeom>
        </p:spPr>
      </p:pic>
      <p:sp>
        <p:nvSpPr>
          <p:cNvPr id="63" name="ZoneTexte 62">
            <a:extLst>
              <a:ext uri="{FF2B5EF4-FFF2-40B4-BE49-F238E27FC236}">
                <a16:creationId xmlns:a16="http://schemas.microsoft.com/office/drawing/2014/main" id="{CA5AF574-945C-4622-BF8E-BBB4AEC10A0E}"/>
              </a:ext>
            </a:extLst>
          </p:cNvPr>
          <p:cNvSpPr txBox="1"/>
          <p:nvPr/>
        </p:nvSpPr>
        <p:spPr>
          <a:xfrm>
            <a:off x="7426598" y="2775877"/>
            <a:ext cx="153054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QDC : Train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counting</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24" name="ZoneTexte 1023">
            <a:extLst>
              <a:ext uri="{FF2B5EF4-FFF2-40B4-BE49-F238E27FC236}">
                <a16:creationId xmlns:a16="http://schemas.microsoft.com/office/drawing/2014/main" id="{D25CD675-6B2F-4695-9F56-20908017D82D}"/>
              </a:ext>
            </a:extLst>
          </p:cNvPr>
          <p:cNvSpPr txBox="1"/>
          <p:nvPr/>
        </p:nvSpPr>
        <p:spPr>
          <a:xfrm>
            <a:off x="9168748" y="2767058"/>
            <a:ext cx="184217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sCVD</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 1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pCVD</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diamond</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ZoneTexte 66">
            <a:extLst>
              <a:ext uri="{FF2B5EF4-FFF2-40B4-BE49-F238E27FC236}">
                <a16:creationId xmlns:a16="http://schemas.microsoft.com/office/drawing/2014/main" id="{6845F561-14DA-4270-98F2-F83F7DFB1FD1}"/>
              </a:ext>
            </a:extLst>
          </p:cNvPr>
          <p:cNvSpPr txBox="1"/>
          <p:nvPr/>
        </p:nvSpPr>
        <p:spPr>
          <a:xfrm>
            <a:off x="7688992" y="3773264"/>
            <a:ext cx="313393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Fast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preamp</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+ 500 MHz ADC :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Bunch</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counting</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028" name="Image 1027">
            <a:extLst>
              <a:ext uri="{FF2B5EF4-FFF2-40B4-BE49-F238E27FC236}">
                <a16:creationId xmlns:a16="http://schemas.microsoft.com/office/drawing/2014/main" id="{8CD71BD7-D4AA-4300-B869-077730FCDA6C}"/>
              </a:ext>
            </a:extLst>
          </p:cNvPr>
          <p:cNvPicPr>
            <a:picLocks noChangeAspect="1"/>
          </p:cNvPicPr>
          <p:nvPr/>
        </p:nvPicPr>
        <p:blipFill rotWithShape="1">
          <a:blip r:embed="rId11"/>
          <a:srcRect l="13597" t="5738" r="5133" b="1959"/>
          <a:stretch/>
        </p:blipFill>
        <p:spPr>
          <a:xfrm>
            <a:off x="2244306" y="4107785"/>
            <a:ext cx="988102" cy="966352"/>
          </a:xfrm>
          <a:prstGeom prst="rect">
            <a:avLst/>
          </a:prstGeom>
        </p:spPr>
      </p:pic>
      <p:pic>
        <p:nvPicPr>
          <p:cNvPr id="1029" name="Image 1028">
            <a:extLst>
              <a:ext uri="{FF2B5EF4-FFF2-40B4-BE49-F238E27FC236}">
                <a16:creationId xmlns:a16="http://schemas.microsoft.com/office/drawing/2014/main" id="{D11AAEBF-D389-435C-BFB1-8F28B629275B}"/>
              </a:ext>
            </a:extLst>
          </p:cNvPr>
          <p:cNvPicPr>
            <a:picLocks noChangeAspect="1"/>
          </p:cNvPicPr>
          <p:nvPr/>
        </p:nvPicPr>
        <p:blipFill>
          <a:blip r:embed="rId12"/>
          <a:stretch>
            <a:fillRect/>
          </a:stretch>
        </p:blipFill>
        <p:spPr>
          <a:xfrm>
            <a:off x="6939257" y="5244899"/>
            <a:ext cx="3936185" cy="1219276"/>
          </a:xfrm>
          <a:prstGeom prst="rect">
            <a:avLst/>
          </a:prstGeom>
        </p:spPr>
      </p:pic>
      <p:pic>
        <p:nvPicPr>
          <p:cNvPr id="1031" name="Image 1030">
            <a:extLst>
              <a:ext uri="{FF2B5EF4-FFF2-40B4-BE49-F238E27FC236}">
                <a16:creationId xmlns:a16="http://schemas.microsoft.com/office/drawing/2014/main" id="{3FE53750-6117-40B2-B9C7-0BC5D4E2E10B}"/>
              </a:ext>
            </a:extLst>
          </p:cNvPr>
          <p:cNvPicPr>
            <a:picLocks noChangeAspect="1"/>
          </p:cNvPicPr>
          <p:nvPr/>
        </p:nvPicPr>
        <p:blipFill rotWithShape="1">
          <a:blip r:embed="rId13">
            <a:extLst>
              <a:ext uri="{28A0092B-C50C-407E-A947-70E740481C1C}">
                <a14:useLocalDpi xmlns:a14="http://schemas.microsoft.com/office/drawing/2010/main" val="0"/>
              </a:ext>
            </a:extLst>
          </a:blip>
          <a:srcRect l="12901" r="9144"/>
          <a:stretch/>
        </p:blipFill>
        <p:spPr>
          <a:xfrm>
            <a:off x="10929245" y="5288407"/>
            <a:ext cx="1086422" cy="1045249"/>
          </a:xfrm>
          <a:prstGeom prst="rect">
            <a:avLst/>
          </a:prstGeom>
        </p:spPr>
      </p:pic>
      <p:sp>
        <p:nvSpPr>
          <p:cNvPr id="44" name="ZoneTexte 43">
            <a:extLst>
              <a:ext uri="{FF2B5EF4-FFF2-40B4-BE49-F238E27FC236}">
                <a16:creationId xmlns:a16="http://schemas.microsoft.com/office/drawing/2014/main" id="{470621F5-9667-43BF-ACD2-6A866FB29D6C}"/>
              </a:ext>
            </a:extLst>
          </p:cNvPr>
          <p:cNvSpPr txBox="1"/>
          <p:nvPr/>
        </p:nvSpPr>
        <p:spPr>
          <a:xfrm>
            <a:off x="5671320" y="594593"/>
            <a:ext cx="6520641"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Proton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beam</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monitoring in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hadrontherapy</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Coll.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Clarys</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 UFT  / Coll. TIARA  / Coll.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ClaRyS</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 -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LaBeX</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 PRIMES (P.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Everaere</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 PhD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thesis</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Single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particle</a:t>
            </a:r>
            <a:endPar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XY  spatial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resolution</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~1 mm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Time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resolution</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~100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ps</a:t>
            </a:r>
            <a:endPar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47" name="Groupe 46">
            <a:extLst>
              <a:ext uri="{FF2B5EF4-FFF2-40B4-BE49-F238E27FC236}">
                <a16:creationId xmlns:a16="http://schemas.microsoft.com/office/drawing/2014/main" id="{5D7AF983-93E0-4F4F-8AE9-812711EC7DED}"/>
              </a:ext>
            </a:extLst>
          </p:cNvPr>
          <p:cNvGrpSpPr/>
          <p:nvPr/>
        </p:nvGrpSpPr>
        <p:grpSpPr>
          <a:xfrm>
            <a:off x="178309" y="550436"/>
            <a:ext cx="4808881" cy="1306352"/>
            <a:chOff x="552442" y="59638"/>
            <a:chExt cx="4808881" cy="1306352"/>
          </a:xfrm>
        </p:grpSpPr>
        <p:pic>
          <p:nvPicPr>
            <p:cNvPr id="52" name="Image 51">
              <a:extLst>
                <a:ext uri="{FF2B5EF4-FFF2-40B4-BE49-F238E27FC236}">
                  <a16:creationId xmlns:a16="http://schemas.microsoft.com/office/drawing/2014/main" id="{BABA51D7-B805-467F-9D02-4C8A2D46D41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087" t="4009" r="3630" b="2690"/>
            <a:stretch/>
          </p:blipFill>
          <p:spPr>
            <a:xfrm>
              <a:off x="676273" y="361019"/>
              <a:ext cx="1224807" cy="1004971"/>
            </a:xfrm>
            <a:prstGeom prst="rect">
              <a:avLst/>
            </a:prstGeom>
          </p:spPr>
        </p:pic>
        <p:sp>
          <p:nvSpPr>
            <p:cNvPr id="54" name="ZoneTexte 53">
              <a:extLst>
                <a:ext uri="{FF2B5EF4-FFF2-40B4-BE49-F238E27FC236}">
                  <a16:creationId xmlns:a16="http://schemas.microsoft.com/office/drawing/2014/main" id="{90D29B21-A2BE-4D81-9B24-1D35D74C758D}"/>
                </a:ext>
              </a:extLst>
            </p:cNvPr>
            <p:cNvSpPr txBox="1"/>
            <p:nvPr/>
          </p:nvSpPr>
          <p:spPr>
            <a:xfrm>
              <a:off x="552442" y="59638"/>
              <a:ext cx="48088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40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preamps</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 DFC  + TDC               4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diamond</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sCVD</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mosaic</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or 1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pCVD</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6" name="Rectangle : coins arrondis 55">
            <a:extLst>
              <a:ext uri="{FF2B5EF4-FFF2-40B4-BE49-F238E27FC236}">
                <a16:creationId xmlns:a16="http://schemas.microsoft.com/office/drawing/2014/main" id="{5694D0A9-1804-42A8-AE11-6F42C8EDCF2A}"/>
              </a:ext>
            </a:extLst>
          </p:cNvPr>
          <p:cNvSpPr/>
          <p:nvPr/>
        </p:nvSpPr>
        <p:spPr>
          <a:xfrm>
            <a:off x="113153" y="542791"/>
            <a:ext cx="12013652" cy="1375410"/>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 name="Image 56">
            <a:extLst>
              <a:ext uri="{FF2B5EF4-FFF2-40B4-BE49-F238E27FC236}">
                <a16:creationId xmlns:a16="http://schemas.microsoft.com/office/drawing/2014/main" id="{903AE376-419B-4715-B19D-FB865AB88F55}"/>
              </a:ext>
            </a:extLst>
          </p:cNvPr>
          <p:cNvPicPr>
            <a:picLocks noChangeAspect="1"/>
          </p:cNvPicPr>
          <p:nvPr/>
        </p:nvPicPr>
        <p:blipFill rotWithShape="1">
          <a:blip r:embed="rId15"/>
          <a:srcRect l="5499" t="8595" r="3649" b="47158"/>
          <a:stretch/>
        </p:blipFill>
        <p:spPr>
          <a:xfrm>
            <a:off x="3902657" y="824780"/>
            <a:ext cx="1336689" cy="952277"/>
          </a:xfrm>
          <a:prstGeom prst="rect">
            <a:avLst/>
          </a:prstGeom>
        </p:spPr>
      </p:pic>
      <p:pic>
        <p:nvPicPr>
          <p:cNvPr id="58" name="Image 57">
            <a:extLst>
              <a:ext uri="{FF2B5EF4-FFF2-40B4-BE49-F238E27FC236}">
                <a16:creationId xmlns:a16="http://schemas.microsoft.com/office/drawing/2014/main" id="{C8BC85C9-5551-400E-AF8A-A52B09DB97C6}"/>
              </a:ext>
            </a:extLst>
          </p:cNvPr>
          <p:cNvPicPr>
            <a:picLocks noChangeAspect="1"/>
          </p:cNvPicPr>
          <p:nvPr/>
        </p:nvPicPr>
        <p:blipFill rotWithShape="1">
          <a:blip r:embed="rId16"/>
          <a:srcRect l="2209" t="10357" r="9279" b="40998"/>
          <a:stretch/>
        </p:blipFill>
        <p:spPr>
          <a:xfrm>
            <a:off x="2111396" y="796184"/>
            <a:ext cx="1253922" cy="1018095"/>
          </a:xfrm>
          <a:prstGeom prst="rect">
            <a:avLst/>
          </a:prstGeom>
        </p:spPr>
      </p:pic>
      <p:pic>
        <p:nvPicPr>
          <p:cNvPr id="3" name="Image 2">
            <a:extLst>
              <a:ext uri="{FF2B5EF4-FFF2-40B4-BE49-F238E27FC236}">
                <a16:creationId xmlns:a16="http://schemas.microsoft.com/office/drawing/2014/main" id="{C4CA9832-21B5-4C83-A372-1A760DDC9522}"/>
              </a:ext>
            </a:extLst>
          </p:cNvPr>
          <p:cNvPicPr>
            <a:picLocks noChangeAspect="1"/>
          </p:cNvPicPr>
          <p:nvPr/>
        </p:nvPicPr>
        <p:blipFill>
          <a:blip r:embed="rId17"/>
          <a:stretch>
            <a:fillRect/>
          </a:stretch>
        </p:blipFill>
        <p:spPr>
          <a:xfrm>
            <a:off x="8680928" y="3041644"/>
            <a:ext cx="941813" cy="707305"/>
          </a:xfrm>
          <a:prstGeom prst="rect">
            <a:avLst/>
          </a:prstGeom>
        </p:spPr>
      </p:pic>
      <p:sp>
        <p:nvSpPr>
          <p:cNvPr id="6" name="Espace réservé du numéro de diapositive 5">
            <a:extLst>
              <a:ext uri="{FF2B5EF4-FFF2-40B4-BE49-F238E27FC236}">
                <a16:creationId xmlns:a16="http://schemas.microsoft.com/office/drawing/2014/main" id="{599A7FA3-8BCF-4D43-ADB6-411BEF09B3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05D04-525B-4937-AC1B-BFCB89383A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59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2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3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P spid="24" grpId="0" animBg="1"/>
      <p:bldP spid="26" grpId="0" animBg="1"/>
      <p:bldP spid="28" grpId="0"/>
      <p:bldP spid="27" grpId="0" animBg="1"/>
      <p:bldP spid="43" grpId="0" animBg="1"/>
      <p:bldP spid="45" grpId="0"/>
      <p:bldP spid="32" grpId="0"/>
      <p:bldP spid="46" grpId="0"/>
      <p:bldP spid="50" grpId="0" animBg="1"/>
      <p:bldP spid="63" grpId="0"/>
      <p:bldP spid="1024" grpId="0"/>
      <p:bldP spid="67"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p:cNvGrpSpPr/>
          <p:nvPr/>
        </p:nvGrpSpPr>
        <p:grpSpPr>
          <a:xfrm>
            <a:off x="79061" y="662684"/>
            <a:ext cx="12000701" cy="5673134"/>
            <a:chOff x="79061" y="948434"/>
            <a:chExt cx="12000701" cy="5673134"/>
          </a:xfrm>
        </p:grpSpPr>
        <p:pic>
          <p:nvPicPr>
            <p:cNvPr id="5" name="Image 4"/>
            <p:cNvPicPr>
              <a:picLocks noChangeAspect="1"/>
            </p:cNvPicPr>
            <p:nvPr/>
          </p:nvPicPr>
          <p:blipFill rotWithShape="1">
            <a:blip r:embed="rId3"/>
            <a:srcRect b="10636"/>
            <a:stretch/>
          </p:blipFill>
          <p:spPr>
            <a:xfrm>
              <a:off x="1031974" y="2700379"/>
              <a:ext cx="10321826" cy="3921189"/>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301589" y="696668"/>
              <a:ext cx="1118574" cy="1951994"/>
            </a:xfrm>
            <a:prstGeom prst="rect">
              <a:avLst/>
            </a:prstGeom>
          </p:spPr>
        </p:pic>
        <p:pic>
          <p:nvPicPr>
            <p:cNvPr id="8" name="Image 7"/>
            <p:cNvPicPr>
              <a:picLocks noChangeAspect="1"/>
            </p:cNvPicPr>
            <p:nvPr/>
          </p:nvPicPr>
          <p:blipFill rotWithShape="1">
            <a:blip r:embed="rId5" cstate="print">
              <a:extLst>
                <a:ext uri="{28A0092B-C50C-407E-A947-70E740481C1C}">
                  <a14:useLocalDpi xmlns:a14="http://schemas.microsoft.com/office/drawing/2010/main" val="0"/>
                </a:ext>
              </a:extLst>
            </a:blip>
            <a:srcRect l="9624" t="6048" r="5808" b="7044"/>
            <a:stretch/>
          </p:blipFill>
          <p:spPr>
            <a:xfrm>
              <a:off x="79061" y="1160202"/>
              <a:ext cx="2171393" cy="1673622"/>
            </a:xfrm>
            <a:prstGeom prst="rect">
              <a:avLst/>
            </a:prstGeom>
          </p:spPr>
        </p:pic>
        <p:cxnSp>
          <p:nvCxnSpPr>
            <p:cNvPr id="10" name="Connecteur droit avec flèche 9"/>
            <p:cNvCxnSpPr>
              <a:cxnSpLocks/>
            </p:cNvCxnSpPr>
            <p:nvPr/>
          </p:nvCxnSpPr>
          <p:spPr>
            <a:xfrm flipH="1" flipV="1">
              <a:off x="1360926" y="2835724"/>
              <a:ext cx="1095196" cy="598234"/>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cxnSpLocks/>
              <a:endCxn id="56" idx="2"/>
            </p:cNvCxnSpPr>
            <p:nvPr/>
          </p:nvCxnSpPr>
          <p:spPr>
            <a:xfrm flipH="1" flipV="1">
              <a:off x="4758929" y="2938257"/>
              <a:ext cx="628148" cy="59354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7134687" y="2823666"/>
              <a:ext cx="22838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TDC = Time Digital Converter</a:t>
              </a:r>
            </a:p>
          </p:txBody>
        </p:sp>
        <p:sp>
          <p:nvSpPr>
            <p:cNvPr id="34" name="Rectangle 33"/>
            <p:cNvSpPr/>
            <p:nvPr/>
          </p:nvSpPr>
          <p:spPr>
            <a:xfrm>
              <a:off x="7204975" y="948434"/>
              <a:ext cx="4874787" cy="210928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Image 34"/>
            <p:cNvPicPr>
              <a:picLocks noChangeAspect="1"/>
            </p:cNvPicPr>
            <p:nvPr/>
          </p:nvPicPr>
          <p:blipFill rotWithShape="1">
            <a:blip r:embed="rId6">
              <a:extLst>
                <a:ext uri="{28A0092B-C50C-407E-A947-70E740481C1C}">
                  <a14:useLocalDpi xmlns:a14="http://schemas.microsoft.com/office/drawing/2010/main" val="0"/>
                </a:ext>
              </a:extLst>
            </a:blip>
            <a:srcRect l="42209" t="52558" r="49331" b="32093"/>
            <a:stretch/>
          </p:blipFill>
          <p:spPr>
            <a:xfrm>
              <a:off x="7303178" y="1055583"/>
              <a:ext cx="1031358" cy="1052624"/>
            </a:xfrm>
            <a:prstGeom prst="rect">
              <a:avLst/>
            </a:prstGeom>
          </p:spPr>
        </p:pic>
        <p:sp>
          <p:nvSpPr>
            <p:cNvPr id="36" name="ZoneTexte 35"/>
            <p:cNvSpPr txBox="1"/>
            <p:nvPr/>
          </p:nvSpPr>
          <p:spPr>
            <a:xfrm>
              <a:off x="8493649" y="992910"/>
              <a:ext cx="68800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FPGA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2020</a:t>
              </a:r>
            </a:p>
          </p:txBody>
        </p:sp>
        <p:sp>
          <p:nvSpPr>
            <p:cNvPr id="37" name="ZoneTexte 36"/>
            <p:cNvSpPr txBox="1"/>
            <p:nvPr/>
          </p:nvSpPr>
          <p:spPr>
            <a:xfrm>
              <a:off x="7161802" y="2141877"/>
              <a:ext cx="2258952" cy="800219"/>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lain" startAt="2021"/>
                <a:tabLst/>
                <a:defRPr/>
              </a:pPr>
              <a:r>
                <a:rPr kumimoji="0" lang="fr-FR" sz="1600" b="0" i="0" u="none" strike="noStrike" kern="1200" cap="none" spc="0" normalizeH="0" baseline="0" noProof="0" dirty="0">
                  <a:ln>
                    <a:noFill/>
                  </a:ln>
                  <a:solidFill>
                    <a:srgbClr val="5B9BD5"/>
                  </a:solidFill>
                  <a:effectLst/>
                  <a:uLnTx/>
                  <a:uFillTx/>
                  <a:latin typeface="Calibri" panose="020F0502020204030204"/>
                  <a:ea typeface="+mn-ea"/>
                  <a:cs typeface="+mn-cs"/>
                </a:rPr>
                <a:t> ASIC CMOS 130 nm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solidFill>
                  <a:effectLst/>
                  <a:uLnTx/>
                  <a:uFillTx/>
                  <a:latin typeface="Calibri" panose="020F0502020204030204"/>
                  <a:ea typeface="+mn-ea"/>
                  <a:cs typeface="+mn-cs"/>
                </a:rPr>
                <a:t>12,5 </a:t>
              </a:r>
              <a:r>
                <a:rPr kumimoji="0" lang="fr-FR" sz="1800" b="0" i="0" u="none" strike="noStrike" kern="1200" cap="none" spc="0" normalizeH="0" baseline="0" noProof="0" dirty="0" err="1">
                  <a:ln>
                    <a:noFill/>
                  </a:ln>
                  <a:solidFill>
                    <a:srgbClr val="5B9BD5"/>
                  </a:solidFill>
                  <a:effectLst/>
                  <a:uLnTx/>
                  <a:uFillTx/>
                  <a:latin typeface="Calibri" panose="020F0502020204030204"/>
                  <a:ea typeface="+mn-ea"/>
                  <a:cs typeface="+mn-cs"/>
                </a:rPr>
                <a:t>ps</a:t>
              </a:r>
              <a:r>
                <a:rPr kumimoji="0" lang="fr-FR" sz="1800" b="0" i="0" u="none" strike="noStrike" kern="1200" cap="none" spc="0" normalizeH="0" baseline="0" noProof="0" dirty="0">
                  <a:ln>
                    <a:noFill/>
                  </a:ln>
                  <a:solidFill>
                    <a:srgbClr val="5B9BD5"/>
                  </a:solidFill>
                  <a:effectLst/>
                  <a:uLnTx/>
                  <a:uFillTx/>
                  <a:latin typeface="Calibri" panose="020F0502020204030204"/>
                  <a:ea typeface="+mn-ea"/>
                  <a:cs typeface="+mn-cs"/>
                </a:rPr>
                <a:t> RMS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accent2"/>
                  </a:solidFill>
                  <a:latin typeface="Calibri" panose="020F0502020204030204"/>
                </a:rPr>
                <a:t>R&amp;T DIAMASIC</a:t>
              </a:r>
              <a:endParaRPr kumimoji="0" lang="fr-FR" sz="1200" b="0" i="0" u="none" strike="noStrike" kern="1200" cap="none" spc="0" normalizeH="0" baseline="0" noProof="0" dirty="0">
                <a:ln>
                  <a:noFill/>
                </a:ln>
                <a:solidFill>
                  <a:schemeClr val="accent2"/>
                </a:solidFill>
                <a:effectLst/>
                <a:uLnTx/>
                <a:uFillTx/>
                <a:latin typeface="Calibri" panose="020F0502020204030204"/>
              </a:endParaRPr>
            </a:p>
          </p:txBody>
        </p:sp>
        <p:sp>
          <p:nvSpPr>
            <p:cNvPr id="11" name="ZoneTexte 10"/>
            <p:cNvSpPr txBox="1"/>
            <p:nvPr/>
          </p:nvSpPr>
          <p:spPr>
            <a:xfrm>
              <a:off x="2493879" y="3042418"/>
              <a:ext cx="157094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panose="020F0502020204030204"/>
                  <a:ea typeface="+mn-ea"/>
                  <a:cs typeface="+mn-cs"/>
                </a:rPr>
                <a:t>Beam Monitor</a:t>
              </a:r>
            </a:p>
          </p:txBody>
        </p:sp>
        <p:sp>
          <p:nvSpPr>
            <p:cNvPr id="12" name="ZoneTexte 11"/>
            <p:cNvSpPr txBox="1"/>
            <p:nvPr/>
          </p:nvSpPr>
          <p:spPr>
            <a:xfrm>
              <a:off x="4884879" y="3447863"/>
              <a:ext cx="116576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CFD </a:t>
              </a:r>
              <a:r>
                <a:rPr kumimoji="0" lang="fr-FR" sz="1800" b="0" i="0" u="none" strike="noStrike" kern="1200" cap="none" spc="0" normalizeH="0" baseline="0" noProof="0" dirty="0" err="1">
                  <a:ln>
                    <a:noFill/>
                  </a:ln>
                  <a:solidFill>
                    <a:srgbClr val="FF0000"/>
                  </a:solidFill>
                  <a:effectLst/>
                  <a:uLnTx/>
                  <a:uFillTx/>
                  <a:latin typeface="Calibri" panose="020F0502020204030204"/>
                  <a:ea typeface="+mn-ea"/>
                  <a:cs typeface="+mn-cs"/>
                </a:rPr>
                <a:t>Board</a:t>
              </a: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ZoneTexte 12"/>
            <p:cNvSpPr txBox="1"/>
            <p:nvPr/>
          </p:nvSpPr>
          <p:spPr>
            <a:xfrm>
              <a:off x="7202200" y="3423858"/>
              <a:ext cx="1216230"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ACQ </a:t>
              </a:r>
              <a:r>
                <a:rPr kumimoji="0" lang="fr-FR" sz="18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board</a:t>
              </a:r>
              <a:endParaRPr kumimoji="0" lang="fr-FR" sz="1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16" name="Rectangle 15"/>
            <p:cNvSpPr/>
            <p:nvPr/>
          </p:nvSpPr>
          <p:spPr>
            <a:xfrm>
              <a:off x="9001125" y="5051844"/>
              <a:ext cx="2219325" cy="13846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+TDCZZZZZZZZZZZ</a:t>
              </a:r>
            </a:p>
          </p:txBody>
        </p:sp>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44471" y="1016548"/>
              <a:ext cx="2707185" cy="2030389"/>
            </a:xfrm>
            <a:prstGeom prst="rect">
              <a:avLst/>
            </a:prstGeom>
          </p:spPr>
        </p:pic>
        <p:cxnSp>
          <p:nvCxnSpPr>
            <p:cNvPr id="14" name="Connecteur droit avec flèche 13"/>
            <p:cNvCxnSpPr>
              <a:cxnSpLocks/>
            </p:cNvCxnSpPr>
            <p:nvPr/>
          </p:nvCxnSpPr>
          <p:spPr>
            <a:xfrm flipV="1">
              <a:off x="7737462" y="3093448"/>
              <a:ext cx="1592582" cy="408053"/>
            </a:xfrm>
            <a:prstGeom prst="straightConnector1">
              <a:avLst/>
            </a:prstGeom>
            <a:ln w="317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a:cxnSpLocks/>
            </p:cNvCxnSpPr>
            <p:nvPr/>
          </p:nvCxnSpPr>
          <p:spPr>
            <a:xfrm>
              <a:off x="8335623" y="2088428"/>
              <a:ext cx="1646577" cy="23865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8" name="Straight Arrow Connector 46"/>
          <p:cNvCxnSpPr/>
          <p:nvPr/>
        </p:nvCxnSpPr>
        <p:spPr>
          <a:xfrm flipV="1">
            <a:off x="562552" y="793444"/>
            <a:ext cx="1357506" cy="6108"/>
          </a:xfrm>
          <a:prstGeom prst="straightConnector1">
            <a:avLst/>
          </a:prstGeom>
          <a:noFill/>
          <a:ln w="44450" cap="flat" cmpd="sng" algn="ctr">
            <a:solidFill>
              <a:srgbClr val="004973"/>
            </a:solidFill>
            <a:prstDash val="solid"/>
            <a:miter lim="800000"/>
            <a:headEnd type="triangle"/>
            <a:tailEnd type="triangle"/>
          </a:ln>
          <a:effectLst/>
        </p:spPr>
      </p:cxnSp>
      <p:sp>
        <p:nvSpPr>
          <p:cNvPr id="39" name="TextBox 47"/>
          <p:cNvSpPr txBox="1"/>
          <p:nvPr/>
        </p:nvSpPr>
        <p:spPr>
          <a:xfrm>
            <a:off x="832128" y="499368"/>
            <a:ext cx="838574"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500" b="0" i="0" u="none" strike="noStrike" kern="0" cap="none" spc="0" normalizeH="0" baseline="0" noProof="0" dirty="0">
                <a:ln>
                  <a:noFill/>
                </a:ln>
                <a:solidFill>
                  <a:srgbClr val="004973"/>
                </a:solidFill>
                <a:effectLst/>
                <a:uLnTx/>
                <a:uFillTx/>
                <a:latin typeface="Calibri" panose="020F0502020204030204"/>
                <a:ea typeface="+mn-ea"/>
                <a:cs typeface="+mn-cs"/>
              </a:rPr>
              <a:t>10 cm</a:t>
            </a:r>
          </a:p>
        </p:txBody>
      </p:sp>
      <p:sp>
        <p:nvSpPr>
          <p:cNvPr id="20" name="Rectangle 19"/>
          <p:cNvSpPr/>
          <p:nvPr/>
        </p:nvSpPr>
        <p:spPr>
          <a:xfrm>
            <a:off x="2868491" y="5447893"/>
            <a:ext cx="1726380" cy="205836"/>
          </a:xfrm>
          <a:prstGeom prst="rect">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Preamplifiers</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3" name="Titre 1">
            <a:extLst>
              <a:ext uri="{FF2B5EF4-FFF2-40B4-BE49-F238E27FC236}">
                <a16:creationId xmlns:a16="http://schemas.microsoft.com/office/drawing/2014/main" id="{F852DFDC-359A-4399-BE3E-BF35C7027EE4}"/>
              </a:ext>
            </a:extLst>
          </p:cNvPr>
          <p:cNvSpPr txBox="1">
            <a:spLocks/>
          </p:cNvSpPr>
          <p:nvPr/>
        </p:nvSpPr>
        <p:spPr>
          <a:xfrm>
            <a:off x="15392" y="19773"/>
            <a:ext cx="12192000" cy="518558"/>
          </a:xfrm>
          <a:prstGeom prst="rect">
            <a:avLst/>
          </a:prstGeom>
          <a:solidFill>
            <a:srgbClr val="E75112"/>
          </a:solidFill>
        </p:spPr>
        <p:txBody>
          <a:bodyPr anchor="ctr">
            <a:normAutofit fontScale="97500" lnSpcReduction="10000"/>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j-ea"/>
                <a:cs typeface="+mj-cs"/>
              </a:rPr>
              <a:t> </a:t>
            </a:r>
          </a:p>
        </p:txBody>
      </p:sp>
      <p:sp>
        <p:nvSpPr>
          <p:cNvPr id="3" name="ZoneTexte 2">
            <a:extLst>
              <a:ext uri="{FF2B5EF4-FFF2-40B4-BE49-F238E27FC236}">
                <a16:creationId xmlns:a16="http://schemas.microsoft.com/office/drawing/2014/main" id="{63B485BE-B135-4D6B-9824-4715C7D8D06B}"/>
              </a:ext>
            </a:extLst>
          </p:cNvPr>
          <p:cNvSpPr txBox="1"/>
          <p:nvPr/>
        </p:nvSpPr>
        <p:spPr>
          <a:xfrm>
            <a:off x="29081" y="81163"/>
            <a:ext cx="10884005"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700" b="0" i="0" u="none" strike="noStrike" kern="1200" cap="none" spc="0" normalizeH="0" baseline="0" noProof="0" dirty="0">
                <a:ln>
                  <a:noFill/>
                </a:ln>
                <a:solidFill>
                  <a:prstClr val="white"/>
                </a:solidFill>
                <a:effectLst/>
                <a:uLnTx/>
                <a:uFillTx/>
                <a:latin typeface="Calibri" panose="020F0502020204030204"/>
                <a:ea typeface="+mn-ea"/>
                <a:cs typeface="+mn-cs"/>
              </a:rPr>
              <a:t>Diamond </a:t>
            </a:r>
            <a:r>
              <a:rPr kumimoji="0" lang="fr-FR" sz="1700" b="0" i="0" u="none" strike="noStrike" kern="1200" cap="none" spc="0" normalizeH="0" baseline="0" noProof="0" dirty="0" err="1">
                <a:ln>
                  <a:noFill/>
                </a:ln>
                <a:solidFill>
                  <a:prstClr val="white"/>
                </a:solidFill>
                <a:effectLst/>
                <a:uLnTx/>
                <a:uFillTx/>
                <a:latin typeface="Calibri" panose="020F0502020204030204"/>
                <a:ea typeface="+mn-ea"/>
                <a:cs typeface="+mn-cs"/>
              </a:rPr>
              <a:t>beam</a:t>
            </a:r>
            <a:r>
              <a:rPr kumimoji="0" lang="fr-FR" sz="1700" b="0" i="0" u="none" strike="noStrike" kern="1200" cap="none" spc="0" normalizeH="0" baseline="0" noProof="0" dirty="0">
                <a:ln>
                  <a:noFill/>
                </a:ln>
                <a:solidFill>
                  <a:prstClr val="white"/>
                </a:solidFill>
                <a:effectLst/>
                <a:uLnTx/>
                <a:uFillTx/>
                <a:latin typeface="Calibri" panose="020F0502020204030204"/>
                <a:ea typeface="+mn-ea"/>
                <a:cs typeface="+mn-cs"/>
              </a:rPr>
              <a:t> hodoscope in single proton </a:t>
            </a:r>
            <a:r>
              <a:rPr kumimoji="0" lang="fr-FR" sz="1700" b="0" i="0" u="none" strike="noStrike" kern="1200" cap="none" spc="0" normalizeH="0" baseline="0" noProof="0" dirty="0" err="1">
                <a:ln>
                  <a:noFill/>
                </a:ln>
                <a:solidFill>
                  <a:prstClr val="white"/>
                </a:solidFill>
                <a:effectLst/>
                <a:uLnTx/>
                <a:uFillTx/>
                <a:latin typeface="Calibri" panose="020F0502020204030204"/>
                <a:ea typeface="+mn-ea"/>
                <a:cs typeface="+mn-cs"/>
              </a:rPr>
              <a:t>regime</a:t>
            </a:r>
            <a:r>
              <a:rPr kumimoji="0" lang="fr-FR" sz="17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700" b="0" i="0" u="none" strike="noStrike" kern="1200" cap="none" spc="0" normalizeH="0" baseline="0" noProof="0" dirty="0" err="1">
                <a:ln>
                  <a:noFill/>
                </a:ln>
                <a:solidFill>
                  <a:prstClr val="white"/>
                </a:solidFill>
                <a:effectLst/>
                <a:uLnTx/>
                <a:uFillTx/>
                <a:latin typeface="Calibri" panose="020F0502020204030204"/>
                <a:ea typeface="+mn-ea"/>
                <a:cs typeface="+mn-cs"/>
              </a:rPr>
              <a:t>hadrontherapy</a:t>
            </a:r>
            <a:r>
              <a:rPr kumimoji="0" lang="fr-FR" sz="1700" b="0" i="0" u="none" strike="noStrike" kern="1200" cap="none" spc="0" normalizeH="0" baseline="0" noProof="0" dirty="0">
                <a:ln>
                  <a:noFill/>
                </a:ln>
                <a:solidFill>
                  <a:prstClr val="white"/>
                </a:solidFill>
                <a:effectLst/>
                <a:uLnTx/>
                <a:uFillTx/>
                <a:latin typeface="Calibri" panose="020F0502020204030204"/>
                <a:ea typeface="+mn-ea"/>
                <a:cs typeface="+mn-cs"/>
              </a:rPr>
              <a:t> monitoring): the 100 </a:t>
            </a:r>
            <a:r>
              <a:rPr kumimoji="0" lang="fr-FR" sz="1700" b="0" i="0" u="none" strike="noStrike" kern="1200" cap="none" spc="0" normalizeH="0" baseline="0" noProof="0" dirty="0" err="1">
                <a:ln>
                  <a:noFill/>
                </a:ln>
                <a:solidFill>
                  <a:prstClr val="white"/>
                </a:solidFill>
                <a:effectLst/>
                <a:uLnTx/>
                <a:uFillTx/>
                <a:latin typeface="Calibri" panose="020F0502020204030204"/>
                <a:ea typeface="+mn-ea"/>
                <a:cs typeface="+mn-cs"/>
              </a:rPr>
              <a:t>ps</a:t>
            </a:r>
            <a:r>
              <a:rPr kumimoji="0" lang="fr-FR" sz="1700" b="0" i="0" u="none" strike="noStrike" kern="1200" cap="none" spc="0" normalizeH="0" baseline="0" noProof="0" dirty="0">
                <a:ln>
                  <a:noFill/>
                </a:ln>
                <a:solidFill>
                  <a:prstClr val="white"/>
                </a:solidFill>
                <a:effectLst/>
                <a:uLnTx/>
                <a:uFillTx/>
                <a:latin typeface="Calibri" panose="020F0502020204030204"/>
                <a:ea typeface="+mn-ea"/>
                <a:cs typeface="+mn-cs"/>
              </a:rPr>
              <a:t> time </a:t>
            </a:r>
            <a:r>
              <a:rPr kumimoji="0" lang="fr-FR" sz="1700" b="0" i="0" u="none" strike="noStrike" kern="1200" cap="none" spc="0" normalizeH="0" baseline="0" noProof="0" dirty="0" err="1">
                <a:ln>
                  <a:noFill/>
                </a:ln>
                <a:solidFill>
                  <a:prstClr val="white"/>
                </a:solidFill>
                <a:effectLst/>
                <a:uLnTx/>
                <a:uFillTx/>
                <a:latin typeface="Calibri" panose="020F0502020204030204"/>
                <a:ea typeface="+mn-ea"/>
                <a:cs typeface="+mn-cs"/>
              </a:rPr>
              <a:t>resolution</a:t>
            </a:r>
            <a:r>
              <a:rPr kumimoji="0" lang="fr-FR" sz="1700" b="0" i="0" u="none" strike="noStrike" kern="1200" cap="none" spc="0" normalizeH="0" baseline="0" noProof="0" dirty="0">
                <a:ln>
                  <a:noFill/>
                </a:ln>
                <a:solidFill>
                  <a:prstClr val="white"/>
                </a:solidFill>
                <a:effectLst/>
                <a:uLnTx/>
                <a:uFillTx/>
                <a:latin typeface="Calibri" panose="020F0502020204030204"/>
                <a:ea typeface="+mn-ea"/>
                <a:cs typeface="+mn-cs"/>
              </a:rPr>
              <a:t> challenge </a:t>
            </a:r>
          </a:p>
        </p:txBody>
      </p:sp>
      <p:sp>
        <p:nvSpPr>
          <p:cNvPr id="4" name="ZoneTexte 3">
            <a:extLst>
              <a:ext uri="{FF2B5EF4-FFF2-40B4-BE49-F238E27FC236}">
                <a16:creationId xmlns:a16="http://schemas.microsoft.com/office/drawing/2014/main" id="{04A42BA5-2F60-495B-B603-CEC0CD73B701}"/>
              </a:ext>
            </a:extLst>
          </p:cNvPr>
          <p:cNvSpPr txBox="1"/>
          <p:nvPr/>
        </p:nvSpPr>
        <p:spPr>
          <a:xfrm>
            <a:off x="1720618" y="3476047"/>
            <a:ext cx="1040670" cy="369332"/>
          </a:xfrm>
          <a:prstGeom prst="rect">
            <a:avLst/>
          </a:prstGeom>
          <a:solidFill>
            <a:srgbClr val="C5E0B4"/>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Diamond</a:t>
            </a:r>
          </a:p>
        </p:txBody>
      </p:sp>
      <p:sp>
        <p:nvSpPr>
          <p:cNvPr id="9" name="ZoneTexte 8">
            <a:extLst>
              <a:ext uri="{FF2B5EF4-FFF2-40B4-BE49-F238E27FC236}">
                <a16:creationId xmlns:a16="http://schemas.microsoft.com/office/drawing/2014/main" id="{BA6E3592-57DF-4CD1-A338-B97ABBE497B8}"/>
              </a:ext>
            </a:extLst>
          </p:cNvPr>
          <p:cNvSpPr txBox="1"/>
          <p:nvPr/>
        </p:nvSpPr>
        <p:spPr>
          <a:xfrm>
            <a:off x="7275593" y="1497696"/>
            <a:ext cx="105407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25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ps</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RMS</a:t>
            </a:r>
          </a:p>
        </p:txBody>
      </p:sp>
      <p:sp>
        <p:nvSpPr>
          <p:cNvPr id="24" name="ZoneTexte 23">
            <a:extLst>
              <a:ext uri="{FF2B5EF4-FFF2-40B4-BE49-F238E27FC236}">
                <a16:creationId xmlns:a16="http://schemas.microsoft.com/office/drawing/2014/main" id="{CFA2500B-0979-448D-BEDC-4AF3C136918E}"/>
              </a:ext>
            </a:extLst>
          </p:cNvPr>
          <p:cNvSpPr txBox="1"/>
          <p:nvPr/>
        </p:nvSpPr>
        <p:spPr>
          <a:xfrm>
            <a:off x="178861" y="2477066"/>
            <a:ext cx="13035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42 channels</a:t>
            </a:r>
          </a:p>
        </p:txBody>
      </p:sp>
      <p:pic>
        <p:nvPicPr>
          <p:cNvPr id="45" name="Image 44">
            <a:extLst>
              <a:ext uri="{FF2B5EF4-FFF2-40B4-BE49-F238E27FC236}">
                <a16:creationId xmlns:a16="http://schemas.microsoft.com/office/drawing/2014/main" id="{DECEAE17-B539-492C-82FB-C04B95271F78}"/>
              </a:ext>
            </a:extLst>
          </p:cNvPr>
          <p:cNvPicPr>
            <a:picLocks noChangeAspect="1"/>
          </p:cNvPicPr>
          <p:nvPr/>
        </p:nvPicPr>
        <p:blipFill rotWithShape="1">
          <a:blip r:embed="rId8"/>
          <a:srcRect l="5602" t="21516" r="7969" b="5294"/>
          <a:stretch/>
        </p:blipFill>
        <p:spPr>
          <a:xfrm>
            <a:off x="2517845" y="965312"/>
            <a:ext cx="2188794" cy="1042616"/>
          </a:xfrm>
          <a:prstGeom prst="rect">
            <a:avLst/>
          </a:prstGeom>
        </p:spPr>
      </p:pic>
      <p:sp>
        <p:nvSpPr>
          <p:cNvPr id="52" name="Rectangle 51">
            <a:extLst>
              <a:ext uri="{FF2B5EF4-FFF2-40B4-BE49-F238E27FC236}">
                <a16:creationId xmlns:a16="http://schemas.microsoft.com/office/drawing/2014/main" id="{C9731D11-BE91-491B-B73E-F613B5001AF0}"/>
              </a:ext>
            </a:extLst>
          </p:cNvPr>
          <p:cNvSpPr/>
          <p:nvPr/>
        </p:nvSpPr>
        <p:spPr>
          <a:xfrm>
            <a:off x="2526996" y="744167"/>
            <a:ext cx="4428943" cy="18407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ZoneTexte 54">
            <a:extLst>
              <a:ext uri="{FF2B5EF4-FFF2-40B4-BE49-F238E27FC236}">
                <a16:creationId xmlns:a16="http://schemas.microsoft.com/office/drawing/2014/main" id="{93128F28-B6C7-4ED3-A8C4-EF6340F0D035}"/>
              </a:ext>
            </a:extLst>
          </p:cNvPr>
          <p:cNvSpPr txBox="1"/>
          <p:nvPr/>
        </p:nvSpPr>
        <p:spPr>
          <a:xfrm>
            <a:off x="2456896" y="2013830"/>
            <a:ext cx="46592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CFD=&gt; time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stamp</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independant</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diamond</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signal amplitude </a:t>
            </a:r>
          </a:p>
        </p:txBody>
      </p:sp>
      <p:sp>
        <p:nvSpPr>
          <p:cNvPr id="56" name="ZoneTexte 55">
            <a:extLst>
              <a:ext uri="{FF2B5EF4-FFF2-40B4-BE49-F238E27FC236}">
                <a16:creationId xmlns:a16="http://schemas.microsoft.com/office/drawing/2014/main" id="{4D22576E-F5FA-4BB4-95B0-46396EE4A2B9}"/>
              </a:ext>
            </a:extLst>
          </p:cNvPr>
          <p:cNvSpPr txBox="1"/>
          <p:nvPr/>
        </p:nvSpPr>
        <p:spPr>
          <a:xfrm>
            <a:off x="2856293" y="2283175"/>
            <a:ext cx="38052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CFD = Constant Fraction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Descriminator</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F6D65BA8-E52B-4B77-8EE0-EB4547C63728}"/>
              </a:ext>
            </a:extLst>
          </p:cNvPr>
          <p:cNvSpPr/>
          <p:nvPr/>
        </p:nvSpPr>
        <p:spPr>
          <a:xfrm>
            <a:off x="4998836" y="3530382"/>
            <a:ext cx="976282" cy="18720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118D615E-743A-4F46-8724-9BCF57867021}"/>
              </a:ext>
            </a:extLst>
          </p:cNvPr>
          <p:cNvSpPr/>
          <p:nvPr/>
        </p:nvSpPr>
        <p:spPr>
          <a:xfrm>
            <a:off x="1209060" y="3174578"/>
            <a:ext cx="3439140" cy="258471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CC66AAE-D71C-4B49-ABAF-FFAC3D725894}"/>
              </a:ext>
            </a:extLst>
          </p:cNvPr>
          <p:cNvSpPr/>
          <p:nvPr/>
        </p:nvSpPr>
        <p:spPr>
          <a:xfrm>
            <a:off x="98922" y="892574"/>
            <a:ext cx="2145280" cy="163302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05A5D337-DD8F-4F78-9F27-9293A38B9F02}"/>
              </a:ext>
            </a:extLst>
          </p:cNvPr>
          <p:cNvSpPr/>
          <p:nvPr/>
        </p:nvSpPr>
        <p:spPr>
          <a:xfrm>
            <a:off x="6419935" y="3530382"/>
            <a:ext cx="2553945" cy="1848505"/>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2543854F-3F3F-4116-80DC-3F701C41A813}"/>
              </a:ext>
            </a:extLst>
          </p:cNvPr>
          <p:cNvSpPr/>
          <p:nvPr/>
        </p:nvSpPr>
        <p:spPr>
          <a:xfrm>
            <a:off x="3551465" y="3530382"/>
            <a:ext cx="940917" cy="184429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ZoneTexte 50">
            <a:extLst>
              <a:ext uri="{FF2B5EF4-FFF2-40B4-BE49-F238E27FC236}">
                <a16:creationId xmlns:a16="http://schemas.microsoft.com/office/drawing/2014/main" id="{149E4427-D25E-40E8-8A4F-F0DCB56832BE}"/>
              </a:ext>
            </a:extLst>
          </p:cNvPr>
          <p:cNvSpPr txBox="1"/>
          <p:nvPr/>
        </p:nvSpPr>
        <p:spPr>
          <a:xfrm>
            <a:off x="3854205" y="6344145"/>
            <a:ext cx="656096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S.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Curtoni</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PhD thesis  </a:t>
            </a:r>
            <a:r>
              <a:rPr kumimoji="0" lang="fr-FR" sz="1400" b="0" i="0" u="none" strike="noStrike" kern="1200" cap="none" spc="0" normalizeH="0" baseline="0" noProof="0" dirty="0">
                <a:ln>
                  <a:noFill/>
                </a:ln>
                <a:solidFill>
                  <a:srgbClr val="0070C0"/>
                </a:solidFill>
                <a:effectLst/>
                <a:uLnTx/>
                <a:uFillTx/>
                <a:latin typeface="Calibri" panose="020F0502020204030204"/>
                <a:ea typeface="+mn-ea"/>
                <a:cs typeface="+mn-cs"/>
                <a:hlinkClick r:id="rId9"/>
              </a:rPr>
              <a:t>http://www.theses.fr/2020GRALY045</a:t>
            </a:r>
            <a:r>
              <a:rPr kumimoji="0" lang="fr-FR" sz="14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UGA / CLARYS-UFT INSERM </a:t>
            </a:r>
          </a:p>
        </p:txBody>
      </p:sp>
      <p:pic>
        <p:nvPicPr>
          <p:cNvPr id="21" name="Image 20">
            <a:extLst>
              <a:ext uri="{FF2B5EF4-FFF2-40B4-BE49-F238E27FC236}">
                <a16:creationId xmlns:a16="http://schemas.microsoft.com/office/drawing/2014/main" id="{BAB109B7-7D21-40AC-8657-6C204F81EBE1}"/>
              </a:ext>
            </a:extLst>
          </p:cNvPr>
          <p:cNvPicPr>
            <a:picLocks noChangeAspect="1"/>
          </p:cNvPicPr>
          <p:nvPr/>
        </p:nvPicPr>
        <p:blipFill rotWithShape="1">
          <a:blip r:embed="rId10">
            <a:extLst>
              <a:ext uri="{28A0092B-C50C-407E-A947-70E740481C1C}">
                <a14:useLocalDpi xmlns:a14="http://schemas.microsoft.com/office/drawing/2010/main" val="0"/>
              </a:ext>
            </a:extLst>
          </a:blip>
          <a:srcRect t="7883"/>
          <a:stretch/>
        </p:blipFill>
        <p:spPr>
          <a:xfrm>
            <a:off x="69983" y="5061852"/>
            <a:ext cx="2197892" cy="1380688"/>
          </a:xfrm>
          <a:prstGeom prst="rect">
            <a:avLst/>
          </a:prstGeom>
        </p:spPr>
      </p:pic>
      <p:sp>
        <p:nvSpPr>
          <p:cNvPr id="22" name="ZoneTexte 21">
            <a:extLst>
              <a:ext uri="{FF2B5EF4-FFF2-40B4-BE49-F238E27FC236}">
                <a16:creationId xmlns:a16="http://schemas.microsoft.com/office/drawing/2014/main" id="{8F7BA003-4602-4A17-9478-99E9AF2AFBF7}"/>
              </a:ext>
            </a:extLst>
          </p:cNvPr>
          <p:cNvSpPr txBox="1"/>
          <p:nvPr/>
        </p:nvSpPr>
        <p:spPr>
          <a:xfrm>
            <a:off x="-29311" y="6380742"/>
            <a:ext cx="362355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Time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resolution</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between</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two</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orthogonal X and Y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strips</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4" name="Image 43">
            <a:extLst>
              <a:ext uri="{FF2B5EF4-FFF2-40B4-BE49-F238E27FC236}">
                <a16:creationId xmlns:a16="http://schemas.microsoft.com/office/drawing/2014/main" id="{02013E82-40B2-4910-94C9-A4E106D05B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238" y="4500129"/>
            <a:ext cx="1165241" cy="495188"/>
          </a:xfrm>
          <a:prstGeom prst="rect">
            <a:avLst/>
          </a:prstGeom>
        </p:spPr>
      </p:pic>
      <p:sp>
        <p:nvSpPr>
          <p:cNvPr id="18" name="ZoneTexte 17">
            <a:extLst>
              <a:ext uri="{FF2B5EF4-FFF2-40B4-BE49-F238E27FC236}">
                <a16:creationId xmlns:a16="http://schemas.microsoft.com/office/drawing/2014/main" id="{C3361445-2AFE-4843-B097-99C0BFADED78}"/>
              </a:ext>
            </a:extLst>
          </p:cNvPr>
          <p:cNvSpPr txBox="1"/>
          <p:nvPr/>
        </p:nvSpPr>
        <p:spPr>
          <a:xfrm>
            <a:off x="1292218" y="5918166"/>
            <a:ext cx="3657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P. </a:t>
            </a: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Everaere</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 PhD </a:t>
            </a: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thesis</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Labex</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PRIMES</a:t>
            </a:r>
          </a:p>
        </p:txBody>
      </p:sp>
      <p:pic>
        <p:nvPicPr>
          <p:cNvPr id="29" name="Image 28">
            <a:extLst>
              <a:ext uri="{FF2B5EF4-FFF2-40B4-BE49-F238E27FC236}">
                <a16:creationId xmlns:a16="http://schemas.microsoft.com/office/drawing/2014/main" id="{2D0E1249-ED0B-4D53-9BF4-C547D2E5D51A}"/>
              </a:ext>
            </a:extLst>
          </p:cNvPr>
          <p:cNvPicPr>
            <a:picLocks noChangeAspect="1"/>
          </p:cNvPicPr>
          <p:nvPr/>
        </p:nvPicPr>
        <p:blipFill>
          <a:blip r:embed="rId12"/>
          <a:stretch>
            <a:fillRect/>
          </a:stretch>
        </p:blipFill>
        <p:spPr>
          <a:xfrm>
            <a:off x="10580846" y="3438680"/>
            <a:ext cx="1150109" cy="1303666"/>
          </a:xfrm>
          <a:prstGeom prst="rect">
            <a:avLst/>
          </a:prstGeom>
        </p:spPr>
      </p:pic>
      <p:sp>
        <p:nvSpPr>
          <p:cNvPr id="30" name="Rectangle : coins arrondis 29">
            <a:extLst>
              <a:ext uri="{FF2B5EF4-FFF2-40B4-BE49-F238E27FC236}">
                <a16:creationId xmlns:a16="http://schemas.microsoft.com/office/drawing/2014/main" id="{EE046E93-BF0F-4639-8646-BD9C64209E2A}"/>
              </a:ext>
            </a:extLst>
          </p:cNvPr>
          <p:cNvSpPr/>
          <p:nvPr/>
        </p:nvSpPr>
        <p:spPr>
          <a:xfrm>
            <a:off x="9899671" y="3330469"/>
            <a:ext cx="2151985" cy="2957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Image 41">
            <a:extLst>
              <a:ext uri="{FF2B5EF4-FFF2-40B4-BE49-F238E27FC236}">
                <a16:creationId xmlns:a16="http://schemas.microsoft.com/office/drawing/2014/main" id="{7F5FA4E8-6E77-4645-AA87-737C479546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10787" y="4778404"/>
            <a:ext cx="1620168" cy="1358740"/>
          </a:xfrm>
          <a:prstGeom prst="rect">
            <a:avLst/>
          </a:prstGeom>
        </p:spPr>
      </p:pic>
      <p:pic>
        <p:nvPicPr>
          <p:cNvPr id="50" name="Image 49">
            <a:extLst>
              <a:ext uri="{FF2B5EF4-FFF2-40B4-BE49-F238E27FC236}">
                <a16:creationId xmlns:a16="http://schemas.microsoft.com/office/drawing/2014/main" id="{209CD63A-6461-498D-ADA5-3E7F6EC711D7}"/>
              </a:ext>
            </a:extLst>
          </p:cNvPr>
          <p:cNvPicPr>
            <a:picLocks noChangeAspect="1"/>
          </p:cNvPicPr>
          <p:nvPr/>
        </p:nvPicPr>
        <p:blipFill>
          <a:blip r:embed="rId14"/>
          <a:stretch>
            <a:fillRect/>
          </a:stretch>
        </p:blipFill>
        <p:spPr>
          <a:xfrm>
            <a:off x="10110787" y="3478553"/>
            <a:ext cx="426757" cy="426757"/>
          </a:xfrm>
          <a:prstGeom prst="rect">
            <a:avLst/>
          </a:prstGeom>
        </p:spPr>
      </p:pic>
      <p:sp>
        <p:nvSpPr>
          <p:cNvPr id="54" name="ZoneTexte 53">
            <a:extLst>
              <a:ext uri="{FF2B5EF4-FFF2-40B4-BE49-F238E27FC236}">
                <a16:creationId xmlns:a16="http://schemas.microsoft.com/office/drawing/2014/main" id="{89B5427C-F917-4CEF-9AFE-50E1A57DB852}"/>
              </a:ext>
            </a:extLst>
          </p:cNvPr>
          <p:cNvSpPr txBox="1"/>
          <p:nvPr/>
        </p:nvSpPr>
        <p:spPr>
          <a:xfrm>
            <a:off x="9898462" y="4603246"/>
            <a:ext cx="1113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May 2023</a:t>
            </a:r>
          </a:p>
        </p:txBody>
      </p:sp>
      <p:pic>
        <p:nvPicPr>
          <p:cNvPr id="23" name="Image 22">
            <a:extLst>
              <a:ext uri="{FF2B5EF4-FFF2-40B4-BE49-F238E27FC236}">
                <a16:creationId xmlns:a16="http://schemas.microsoft.com/office/drawing/2014/main" id="{805D93E1-030D-4F71-8D1B-47FC54010DB5}"/>
              </a:ext>
            </a:extLst>
          </p:cNvPr>
          <p:cNvPicPr>
            <a:picLocks noChangeAspect="1"/>
          </p:cNvPicPr>
          <p:nvPr/>
        </p:nvPicPr>
        <p:blipFill>
          <a:blip r:embed="rId15"/>
          <a:stretch>
            <a:fillRect/>
          </a:stretch>
        </p:blipFill>
        <p:spPr>
          <a:xfrm>
            <a:off x="84035" y="2807698"/>
            <a:ext cx="1092247" cy="882364"/>
          </a:xfrm>
          <a:prstGeom prst="rect">
            <a:avLst/>
          </a:prstGeom>
        </p:spPr>
      </p:pic>
      <p:sp>
        <p:nvSpPr>
          <p:cNvPr id="58" name="ZoneTexte 57">
            <a:extLst>
              <a:ext uri="{FF2B5EF4-FFF2-40B4-BE49-F238E27FC236}">
                <a16:creationId xmlns:a16="http://schemas.microsoft.com/office/drawing/2014/main" id="{4F7F073C-F01D-4520-819B-388D2EB6CC47}"/>
              </a:ext>
            </a:extLst>
          </p:cNvPr>
          <p:cNvSpPr txBox="1"/>
          <p:nvPr/>
        </p:nvSpPr>
        <p:spPr>
          <a:xfrm>
            <a:off x="4636301" y="5433615"/>
            <a:ext cx="390247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C. Hoarau </a:t>
            </a: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2021 </a:t>
            </a: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JINST</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16</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T04005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16"/>
              </a:rPr>
              <a:t>https://doi.org/10.1088/1748-0221/16/04/T04005</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Image 25">
            <a:extLst>
              <a:ext uri="{FF2B5EF4-FFF2-40B4-BE49-F238E27FC236}">
                <a16:creationId xmlns:a16="http://schemas.microsoft.com/office/drawing/2014/main" id="{AB24F881-9831-42BA-A4AA-7AE2FF8349C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384381" y="3402622"/>
            <a:ext cx="496652" cy="420320"/>
          </a:xfrm>
          <a:prstGeom prst="rect">
            <a:avLst/>
          </a:prstGeom>
        </p:spPr>
      </p:pic>
      <p:sp>
        <p:nvSpPr>
          <p:cNvPr id="25" name="Espace réservé du numéro de diapositive 24">
            <a:extLst>
              <a:ext uri="{FF2B5EF4-FFF2-40B4-BE49-F238E27FC236}">
                <a16:creationId xmlns:a16="http://schemas.microsoft.com/office/drawing/2014/main" id="{EAE5E554-6DCF-4848-A9F3-78A4107809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05D04-525B-4937-AC1B-BFCB89383A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9" name="Image 58">
            <a:extLst>
              <a:ext uri="{FF2B5EF4-FFF2-40B4-BE49-F238E27FC236}">
                <a16:creationId xmlns:a16="http://schemas.microsoft.com/office/drawing/2014/main" id="{B88D7AB6-C07E-4958-956D-AC09A3A852F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29816" y="2184750"/>
            <a:ext cx="444064" cy="232440"/>
          </a:xfrm>
          <a:prstGeom prst="rect">
            <a:avLst/>
          </a:prstGeom>
        </p:spPr>
      </p:pic>
      <p:pic>
        <p:nvPicPr>
          <p:cNvPr id="62" name="Image 1">
            <a:extLst>
              <a:ext uri="{FF2B5EF4-FFF2-40B4-BE49-F238E27FC236}">
                <a16:creationId xmlns:a16="http://schemas.microsoft.com/office/drawing/2014/main" id="{8D5725AC-6651-4ABB-8B27-1CA2AA1FA118}"/>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629318" y="1320086"/>
            <a:ext cx="419803" cy="2177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3" name="Image 1">
            <a:extLst>
              <a:ext uri="{FF2B5EF4-FFF2-40B4-BE49-F238E27FC236}">
                <a16:creationId xmlns:a16="http://schemas.microsoft.com/office/drawing/2014/main" id="{8411CA04-8E6F-46E9-A61B-0D729094A9A1}"/>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575792" y="763721"/>
            <a:ext cx="419803" cy="2763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4" name="Image 1">
            <a:extLst>
              <a:ext uri="{FF2B5EF4-FFF2-40B4-BE49-F238E27FC236}">
                <a16:creationId xmlns:a16="http://schemas.microsoft.com/office/drawing/2014/main" id="{8635EDC2-B3DE-46F6-AB37-220CF8899B34}"/>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810293" y="901901"/>
            <a:ext cx="419803" cy="2763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0727F3DA-B1A4-4B1A-BE7B-821EC6B3EDFF}"/>
              </a:ext>
            </a:extLst>
          </p:cNvPr>
          <p:cNvSpPr txBox="1"/>
          <p:nvPr/>
        </p:nvSpPr>
        <p:spPr>
          <a:xfrm>
            <a:off x="7378804" y="733312"/>
            <a:ext cx="849913" cy="369332"/>
          </a:xfrm>
          <a:prstGeom prst="rect">
            <a:avLst/>
          </a:prstGeom>
          <a:noFill/>
        </p:spPr>
        <p:txBody>
          <a:bodyPr wrap="none" rtlCol="0">
            <a:spAutoFit/>
          </a:bodyPr>
          <a:lstStyle/>
          <a:p>
            <a:r>
              <a:rPr lang="fr-FR" dirty="0"/>
              <a:t>40 TDC</a:t>
            </a:r>
          </a:p>
        </p:txBody>
      </p:sp>
      <p:pic>
        <p:nvPicPr>
          <p:cNvPr id="65" name="Image 1">
            <a:extLst>
              <a:ext uri="{FF2B5EF4-FFF2-40B4-BE49-F238E27FC236}">
                <a16:creationId xmlns:a16="http://schemas.microsoft.com/office/drawing/2014/main" id="{184A82D3-BE5D-43B8-8502-78803E6B2AF3}"/>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130462" y="4006947"/>
            <a:ext cx="419803" cy="2763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129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 37">
            <a:extLst>
              <a:ext uri="{FF2B5EF4-FFF2-40B4-BE49-F238E27FC236}">
                <a16:creationId xmlns:a16="http://schemas.microsoft.com/office/drawing/2014/main" id="{F8274824-8F22-4814-B8DA-2AB6C87178CB}"/>
              </a:ext>
            </a:extLst>
          </p:cNvPr>
          <p:cNvPicPr>
            <a:picLocks noChangeAspect="1"/>
          </p:cNvPicPr>
          <p:nvPr/>
        </p:nvPicPr>
        <p:blipFill rotWithShape="1">
          <a:blip r:embed="rId2"/>
          <a:srcRect l="14566" t="2093" r="21181" b="1395"/>
          <a:stretch/>
        </p:blipFill>
        <p:spPr>
          <a:xfrm>
            <a:off x="9523513" y="1349308"/>
            <a:ext cx="2538093" cy="1989436"/>
          </a:xfrm>
          <a:prstGeom prst="rect">
            <a:avLst/>
          </a:prstGeom>
        </p:spPr>
      </p:pic>
      <p:pic>
        <p:nvPicPr>
          <p:cNvPr id="19" name="Image 18">
            <a:extLst>
              <a:ext uri="{FF2B5EF4-FFF2-40B4-BE49-F238E27FC236}">
                <a16:creationId xmlns:a16="http://schemas.microsoft.com/office/drawing/2014/main" id="{646AF7CA-CB05-4FB7-9360-63B015F300EE}"/>
              </a:ext>
            </a:extLst>
          </p:cNvPr>
          <p:cNvPicPr>
            <a:picLocks noChangeAspect="1"/>
          </p:cNvPicPr>
          <p:nvPr/>
        </p:nvPicPr>
        <p:blipFill>
          <a:blip r:embed="rId3"/>
          <a:stretch>
            <a:fillRect/>
          </a:stretch>
        </p:blipFill>
        <p:spPr>
          <a:xfrm>
            <a:off x="249909" y="1541494"/>
            <a:ext cx="2909405" cy="2041353"/>
          </a:xfrm>
          <a:prstGeom prst="rect">
            <a:avLst/>
          </a:prstGeom>
        </p:spPr>
      </p:pic>
      <p:pic>
        <p:nvPicPr>
          <p:cNvPr id="20" name="Image 19">
            <a:extLst>
              <a:ext uri="{FF2B5EF4-FFF2-40B4-BE49-F238E27FC236}">
                <a16:creationId xmlns:a16="http://schemas.microsoft.com/office/drawing/2014/main" id="{E086F1CC-AC3C-4DF2-A762-405611BAD0FA}"/>
              </a:ext>
            </a:extLst>
          </p:cNvPr>
          <p:cNvPicPr>
            <a:picLocks noChangeAspect="1"/>
          </p:cNvPicPr>
          <p:nvPr/>
        </p:nvPicPr>
        <p:blipFill>
          <a:blip r:embed="rId4"/>
          <a:stretch>
            <a:fillRect/>
          </a:stretch>
        </p:blipFill>
        <p:spPr>
          <a:xfrm>
            <a:off x="6589719" y="849111"/>
            <a:ext cx="935447" cy="568330"/>
          </a:xfrm>
          <a:prstGeom prst="rect">
            <a:avLst/>
          </a:prstGeom>
        </p:spPr>
      </p:pic>
      <p:sp>
        <p:nvSpPr>
          <p:cNvPr id="21" name="ZoneTexte 20">
            <a:extLst>
              <a:ext uri="{FF2B5EF4-FFF2-40B4-BE49-F238E27FC236}">
                <a16:creationId xmlns:a16="http://schemas.microsoft.com/office/drawing/2014/main" id="{25CB89B6-D27F-471A-BC3C-40C1A1F615FF}"/>
              </a:ext>
            </a:extLst>
          </p:cNvPr>
          <p:cNvSpPr txBox="1"/>
          <p:nvPr/>
        </p:nvSpPr>
        <p:spPr>
          <a:xfrm>
            <a:off x="7602394" y="1099818"/>
            <a:ext cx="211652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1</a:t>
            </a:r>
            <a:r>
              <a:rPr kumimoji="0" lang="fr-FR" sz="1400" b="0" i="0" u="none" strike="noStrike" kern="1200" cap="none" spc="0" normalizeH="0" baseline="30000" noProof="0" dirty="0">
                <a:ln>
                  <a:noFill/>
                </a:ln>
                <a:solidFill>
                  <a:srgbClr val="00294B"/>
                </a:solidFill>
                <a:effectLst/>
                <a:uLnTx/>
                <a:uFillTx/>
                <a:latin typeface="Calibri"/>
                <a:ea typeface="+mn-ea"/>
                <a:cs typeface="+mn-cs"/>
              </a:rPr>
              <a:t>st   </a:t>
            </a:r>
            <a:r>
              <a:rPr kumimoji="0" lang="fr-FR" sz="1400" b="0" i="0" u="none" strike="noStrike" kern="1200" cap="none" spc="0" normalizeH="0" baseline="0" noProof="0" dirty="0" err="1">
                <a:ln>
                  <a:noFill/>
                </a:ln>
                <a:solidFill>
                  <a:srgbClr val="00294B"/>
                </a:solidFill>
                <a:effectLst/>
                <a:uLnTx/>
                <a:uFillTx/>
                <a:latin typeface="Calibri"/>
                <a:ea typeface="+mn-ea"/>
                <a:cs typeface="+mn-cs"/>
              </a:rPr>
              <a:t>veterinary</a:t>
            </a:r>
            <a:r>
              <a:rPr kumimoji="0" lang="fr-FR" sz="1400" b="0" i="0" u="none" strike="noStrike" kern="1200" cap="none" spc="0" normalizeH="0" baseline="0" noProof="0" dirty="0">
                <a:ln>
                  <a:noFill/>
                </a:ln>
                <a:solidFill>
                  <a:srgbClr val="00294B"/>
                </a:solidFill>
                <a:effectLst/>
                <a:uLnTx/>
                <a:uFillTx/>
                <a:latin typeface="Calibri"/>
                <a:ea typeface="+mn-ea"/>
                <a:cs typeface="+mn-cs"/>
              </a:rPr>
              <a:t> patients</a:t>
            </a:r>
          </a:p>
        </p:txBody>
      </p:sp>
      <p:grpSp>
        <p:nvGrpSpPr>
          <p:cNvPr id="11" name="Groupe 10">
            <a:extLst>
              <a:ext uri="{FF2B5EF4-FFF2-40B4-BE49-F238E27FC236}">
                <a16:creationId xmlns:a16="http://schemas.microsoft.com/office/drawing/2014/main" id="{6BE27DE4-027C-49DB-93F9-22F01FD074CF}"/>
              </a:ext>
            </a:extLst>
          </p:cNvPr>
          <p:cNvGrpSpPr/>
          <p:nvPr/>
        </p:nvGrpSpPr>
        <p:grpSpPr>
          <a:xfrm>
            <a:off x="351994" y="5418655"/>
            <a:ext cx="1377236" cy="520729"/>
            <a:chOff x="4850418" y="5330591"/>
            <a:chExt cx="1377236" cy="520729"/>
          </a:xfrm>
        </p:grpSpPr>
        <p:pic>
          <p:nvPicPr>
            <p:cNvPr id="40" name="Image 39">
              <a:extLst>
                <a:ext uri="{FF2B5EF4-FFF2-40B4-BE49-F238E27FC236}">
                  <a16:creationId xmlns:a16="http://schemas.microsoft.com/office/drawing/2014/main" id="{9A1821A4-93AE-485E-AECE-08BE95C32D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0418" y="5330591"/>
              <a:ext cx="694305" cy="520729"/>
            </a:xfrm>
            <a:prstGeom prst="rect">
              <a:avLst/>
            </a:prstGeom>
          </p:spPr>
        </p:pic>
        <p:pic>
          <p:nvPicPr>
            <p:cNvPr id="42" name="Image 41">
              <a:extLst>
                <a:ext uri="{FF2B5EF4-FFF2-40B4-BE49-F238E27FC236}">
                  <a16:creationId xmlns:a16="http://schemas.microsoft.com/office/drawing/2014/main" id="{2441D360-28EF-4B58-B474-2C8A97E968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1660" y="5342664"/>
              <a:ext cx="615994" cy="461996"/>
            </a:xfrm>
            <a:prstGeom prst="rect">
              <a:avLst/>
            </a:prstGeom>
          </p:spPr>
        </p:pic>
      </p:grpSp>
      <p:cxnSp>
        <p:nvCxnSpPr>
          <p:cNvPr id="55" name="Connecteur droit avec flèche 54">
            <a:extLst>
              <a:ext uri="{FF2B5EF4-FFF2-40B4-BE49-F238E27FC236}">
                <a16:creationId xmlns:a16="http://schemas.microsoft.com/office/drawing/2014/main" id="{0F6F69D1-EF28-4B77-891B-8E23DFEDDD5A}"/>
              </a:ext>
            </a:extLst>
          </p:cNvPr>
          <p:cNvCxnSpPr>
            <a:cxnSpLocks/>
          </p:cNvCxnSpPr>
          <p:nvPr/>
        </p:nvCxnSpPr>
        <p:spPr>
          <a:xfrm>
            <a:off x="3107273" y="2289044"/>
            <a:ext cx="1108468" cy="910551"/>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D35F76A7-B6CA-4F59-A0FA-FA4FFEACFF0B}"/>
              </a:ext>
            </a:extLst>
          </p:cNvPr>
          <p:cNvSpPr/>
          <p:nvPr/>
        </p:nvSpPr>
        <p:spPr>
          <a:xfrm>
            <a:off x="5893619" y="3739682"/>
            <a:ext cx="6232282" cy="250451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4" name="Rectangle : coins arrondis 43">
            <a:extLst>
              <a:ext uri="{FF2B5EF4-FFF2-40B4-BE49-F238E27FC236}">
                <a16:creationId xmlns:a16="http://schemas.microsoft.com/office/drawing/2014/main" id="{CB11A56D-0CF6-4B8E-B078-FE4781E01E5F}"/>
              </a:ext>
            </a:extLst>
          </p:cNvPr>
          <p:cNvSpPr/>
          <p:nvPr/>
        </p:nvSpPr>
        <p:spPr>
          <a:xfrm>
            <a:off x="5893619" y="709382"/>
            <a:ext cx="6189253" cy="2740169"/>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7" name="Image 16">
            <a:extLst>
              <a:ext uri="{FF2B5EF4-FFF2-40B4-BE49-F238E27FC236}">
                <a16:creationId xmlns:a16="http://schemas.microsoft.com/office/drawing/2014/main" id="{4D397242-D6C6-45AD-B9BD-DDC6FA719FF7}"/>
              </a:ext>
            </a:extLst>
          </p:cNvPr>
          <p:cNvPicPr>
            <a:picLocks noChangeAspect="1"/>
          </p:cNvPicPr>
          <p:nvPr/>
        </p:nvPicPr>
        <p:blipFill>
          <a:blip r:embed="rId7"/>
          <a:stretch>
            <a:fillRect/>
          </a:stretch>
        </p:blipFill>
        <p:spPr>
          <a:xfrm>
            <a:off x="5924673" y="1655614"/>
            <a:ext cx="3978366" cy="1363256"/>
          </a:xfrm>
          <a:prstGeom prst="rect">
            <a:avLst/>
          </a:prstGeom>
        </p:spPr>
      </p:pic>
      <p:pic>
        <p:nvPicPr>
          <p:cNvPr id="29" name="Image 28">
            <a:extLst>
              <a:ext uri="{FF2B5EF4-FFF2-40B4-BE49-F238E27FC236}">
                <a16:creationId xmlns:a16="http://schemas.microsoft.com/office/drawing/2014/main" id="{6FF4B13B-1441-4A7E-91B8-39CD4D82193D}"/>
              </a:ext>
            </a:extLst>
          </p:cNvPr>
          <p:cNvPicPr>
            <a:picLocks noChangeAspect="1"/>
          </p:cNvPicPr>
          <p:nvPr/>
        </p:nvPicPr>
        <p:blipFill>
          <a:blip r:embed="rId8"/>
          <a:stretch>
            <a:fillRect/>
          </a:stretch>
        </p:blipFill>
        <p:spPr>
          <a:xfrm>
            <a:off x="3740298" y="1867493"/>
            <a:ext cx="1838302" cy="1872189"/>
          </a:xfrm>
          <a:prstGeom prst="rect">
            <a:avLst/>
          </a:prstGeom>
        </p:spPr>
      </p:pic>
      <p:sp>
        <p:nvSpPr>
          <p:cNvPr id="46" name="Rectangle : coins arrondis 45">
            <a:extLst>
              <a:ext uri="{FF2B5EF4-FFF2-40B4-BE49-F238E27FC236}">
                <a16:creationId xmlns:a16="http://schemas.microsoft.com/office/drawing/2014/main" id="{E6ADE8DC-A61B-4E0F-BD08-93DEFA4F47A9}"/>
              </a:ext>
            </a:extLst>
          </p:cNvPr>
          <p:cNvSpPr/>
          <p:nvPr/>
        </p:nvSpPr>
        <p:spPr>
          <a:xfrm>
            <a:off x="99651" y="3798485"/>
            <a:ext cx="5519206" cy="2401030"/>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39" name="ZoneTexte 38">
            <a:extLst>
              <a:ext uri="{FF2B5EF4-FFF2-40B4-BE49-F238E27FC236}">
                <a16:creationId xmlns:a16="http://schemas.microsoft.com/office/drawing/2014/main" id="{5D1C89AC-F0AF-4DCD-81FF-4C703AD2E39E}"/>
              </a:ext>
            </a:extLst>
          </p:cNvPr>
          <p:cNvSpPr txBox="1"/>
          <p:nvPr/>
        </p:nvSpPr>
        <p:spPr>
          <a:xfrm>
            <a:off x="899916" y="3766858"/>
            <a:ext cx="47264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lumMod val="50000"/>
                  </a:srgbClr>
                </a:solidFill>
                <a:effectLst/>
                <a:uLnTx/>
                <a:uFillTx/>
                <a:latin typeface="Calibri"/>
                <a:ea typeface="+mn-ea"/>
                <a:cs typeface="+mn-cs"/>
              </a:rPr>
              <a:t>1</a:t>
            </a:r>
            <a:r>
              <a:rPr kumimoji="0" lang="fr-FR" sz="1800" b="1" i="0" u="none" strike="noStrike" kern="1200" cap="none" spc="0" normalizeH="0" baseline="30000" noProof="0" dirty="0">
                <a:ln>
                  <a:noFill/>
                </a:ln>
                <a:solidFill>
                  <a:srgbClr val="000000">
                    <a:lumMod val="50000"/>
                  </a:srgbClr>
                </a:solidFill>
                <a:effectLst/>
                <a:uLnTx/>
                <a:uFillTx/>
                <a:latin typeface="Calibri"/>
                <a:ea typeface="+mn-ea"/>
                <a:cs typeface="+mn-cs"/>
              </a:rPr>
              <a:t>rst</a:t>
            </a:r>
            <a:r>
              <a:rPr kumimoji="0" lang="fr-FR" sz="1800" b="1" i="0" u="none" strike="noStrike" kern="1200" cap="none" spc="0" normalizeH="0" baseline="0" noProof="0" dirty="0">
                <a:ln>
                  <a:noFill/>
                </a:ln>
                <a:solidFill>
                  <a:srgbClr val="000000">
                    <a:lumMod val="50000"/>
                  </a:srgbClr>
                </a:solidFill>
                <a:effectLst/>
                <a:uLnTx/>
                <a:uFillTx/>
                <a:latin typeface="Calibri"/>
                <a:ea typeface="+mn-ea"/>
                <a:cs typeface="+mn-cs"/>
              </a:rPr>
              <a:t> version: 32 channels (QDC)  in </a:t>
            </a:r>
            <a:r>
              <a:rPr kumimoji="0" lang="fr-FR" sz="1800" b="1" i="0" u="none" strike="noStrike" kern="1200" cap="none" spc="0" normalizeH="0" baseline="0" noProof="0" dirty="0" err="1">
                <a:ln>
                  <a:noFill/>
                </a:ln>
                <a:solidFill>
                  <a:srgbClr val="000000">
                    <a:lumMod val="50000"/>
                  </a:srgbClr>
                </a:solidFill>
                <a:effectLst/>
                <a:uLnTx/>
                <a:uFillTx/>
                <a:latin typeface="Calibri"/>
                <a:ea typeface="+mn-ea"/>
                <a:cs typeface="+mn-cs"/>
              </a:rPr>
              <a:t>discrete</a:t>
            </a:r>
            <a:r>
              <a:rPr kumimoji="0" lang="fr-FR" sz="1800" b="1" i="0" u="none" strike="noStrike" kern="1200" cap="none" spc="0" normalizeH="0" baseline="0" noProof="0" dirty="0">
                <a:ln>
                  <a:noFill/>
                </a:ln>
                <a:solidFill>
                  <a:srgbClr val="000000">
                    <a:lumMod val="50000"/>
                  </a:srgbClr>
                </a:solidFill>
                <a:effectLst/>
                <a:uLnTx/>
                <a:uFillTx/>
                <a:latin typeface="Calibri"/>
                <a:ea typeface="+mn-ea"/>
                <a:cs typeface="+mn-cs"/>
              </a:rPr>
              <a:t> </a:t>
            </a:r>
            <a:r>
              <a:rPr kumimoji="0" lang="fr-FR" sz="1800" b="1" i="0" u="none" strike="noStrike" kern="1200" cap="none" spc="0" normalizeH="0" baseline="0" noProof="0" dirty="0" err="1">
                <a:ln>
                  <a:noFill/>
                </a:ln>
                <a:solidFill>
                  <a:srgbClr val="000000">
                    <a:lumMod val="50000"/>
                  </a:srgbClr>
                </a:solidFill>
                <a:effectLst/>
                <a:uLnTx/>
                <a:uFillTx/>
                <a:latin typeface="Calibri"/>
                <a:ea typeface="+mn-ea"/>
                <a:cs typeface="+mn-cs"/>
              </a:rPr>
              <a:t>elec</a:t>
            </a:r>
            <a:r>
              <a:rPr kumimoji="0" lang="fr-FR" sz="1800" b="1" i="0" u="none" strike="noStrike" kern="1200" cap="none" spc="0" normalizeH="0" baseline="0" noProof="0" dirty="0">
                <a:ln>
                  <a:noFill/>
                </a:ln>
                <a:solidFill>
                  <a:srgbClr val="000000">
                    <a:lumMod val="50000"/>
                  </a:srgbClr>
                </a:solidFill>
                <a:effectLst/>
                <a:uLnTx/>
                <a:uFillTx/>
                <a:latin typeface="Calibri"/>
                <a:ea typeface="+mn-ea"/>
                <a:cs typeface="+mn-cs"/>
              </a:rPr>
              <a:t>. </a:t>
            </a:r>
          </a:p>
        </p:txBody>
      </p:sp>
      <p:sp>
        <p:nvSpPr>
          <p:cNvPr id="54" name="ZoneTexte 53">
            <a:extLst>
              <a:ext uri="{FF2B5EF4-FFF2-40B4-BE49-F238E27FC236}">
                <a16:creationId xmlns:a16="http://schemas.microsoft.com/office/drawing/2014/main" id="{1BC8F5F1-8225-430B-A3FC-503AA35140BF}"/>
              </a:ext>
            </a:extLst>
          </p:cNvPr>
          <p:cNvSpPr txBox="1"/>
          <p:nvPr/>
        </p:nvSpPr>
        <p:spPr>
          <a:xfrm>
            <a:off x="8128996" y="683641"/>
            <a:ext cx="38921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lumMod val="50000"/>
                  </a:srgbClr>
                </a:solidFill>
                <a:effectLst/>
                <a:uLnTx/>
                <a:uFillTx/>
                <a:latin typeface="Calibri"/>
                <a:ea typeface="+mn-ea"/>
                <a:cs typeface="+mn-cs"/>
              </a:rPr>
              <a:t>2</a:t>
            </a:r>
            <a:r>
              <a:rPr kumimoji="0" lang="fr-FR" sz="1800" b="1" i="0" u="none" strike="noStrike" kern="1200" cap="none" spc="0" normalizeH="0" baseline="30000" noProof="0" dirty="0">
                <a:ln>
                  <a:noFill/>
                </a:ln>
                <a:solidFill>
                  <a:srgbClr val="000000">
                    <a:lumMod val="50000"/>
                  </a:srgbClr>
                </a:solidFill>
                <a:effectLst/>
                <a:uLnTx/>
                <a:uFillTx/>
                <a:latin typeface="Calibri"/>
                <a:ea typeface="+mn-ea"/>
                <a:cs typeface="+mn-cs"/>
              </a:rPr>
              <a:t>nd</a:t>
            </a:r>
            <a:r>
              <a:rPr kumimoji="0" lang="fr-FR" sz="1800" b="1" i="0" u="none" strike="noStrike" kern="1200" cap="none" spc="0" normalizeH="0" baseline="0" noProof="0" dirty="0">
                <a:ln>
                  <a:noFill/>
                </a:ln>
                <a:solidFill>
                  <a:srgbClr val="000000">
                    <a:lumMod val="50000"/>
                  </a:srgbClr>
                </a:solidFill>
                <a:effectLst/>
                <a:uLnTx/>
                <a:uFillTx/>
                <a:latin typeface="Calibri"/>
                <a:ea typeface="+mn-ea"/>
                <a:cs typeface="+mn-cs"/>
              </a:rPr>
              <a:t> Version: 8 channels </a:t>
            </a:r>
            <a:r>
              <a:rPr kumimoji="0" lang="fr-FR" sz="1800" b="1" i="0" u="none" strike="noStrike" kern="1200" cap="none" spc="0" normalizeH="0" baseline="0" noProof="0" dirty="0" err="1">
                <a:ln>
                  <a:noFill/>
                </a:ln>
                <a:solidFill>
                  <a:srgbClr val="000000">
                    <a:lumMod val="50000"/>
                  </a:srgbClr>
                </a:solidFill>
                <a:effectLst/>
                <a:uLnTx/>
                <a:uFillTx/>
                <a:latin typeface="Calibri"/>
                <a:ea typeface="+mn-ea"/>
                <a:cs typeface="+mn-cs"/>
              </a:rPr>
              <a:t>with</a:t>
            </a:r>
            <a:r>
              <a:rPr kumimoji="0" lang="fr-FR" sz="1800" b="1" i="0" u="none" strike="noStrike" kern="1200" cap="none" spc="0" normalizeH="0" baseline="0" noProof="0" dirty="0">
                <a:ln>
                  <a:noFill/>
                </a:ln>
                <a:solidFill>
                  <a:srgbClr val="000000">
                    <a:lumMod val="50000"/>
                  </a:srgbClr>
                </a:solidFill>
                <a:effectLst/>
                <a:uLnTx/>
                <a:uFillTx/>
                <a:latin typeface="Calibri"/>
                <a:ea typeface="+mn-ea"/>
                <a:cs typeface="+mn-cs"/>
              </a:rPr>
              <a:t> ASIC QDC</a:t>
            </a:r>
          </a:p>
        </p:txBody>
      </p:sp>
      <p:sp>
        <p:nvSpPr>
          <p:cNvPr id="56" name="ZoneTexte 55">
            <a:extLst>
              <a:ext uri="{FF2B5EF4-FFF2-40B4-BE49-F238E27FC236}">
                <a16:creationId xmlns:a16="http://schemas.microsoft.com/office/drawing/2014/main" id="{3C6DEE71-C21E-44B6-98D5-C79E587769DD}"/>
              </a:ext>
            </a:extLst>
          </p:cNvPr>
          <p:cNvSpPr txBox="1"/>
          <p:nvPr/>
        </p:nvSpPr>
        <p:spPr>
          <a:xfrm>
            <a:off x="6093493" y="3725060"/>
            <a:ext cx="60466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Final version : </a:t>
            </a:r>
            <a:r>
              <a:rPr lang="fr-FR" b="1" dirty="0">
                <a:solidFill>
                  <a:srgbClr val="FF0000"/>
                </a:solidFill>
                <a:latin typeface="Calibri"/>
              </a:rPr>
              <a:t>153 </a:t>
            </a:r>
            <a:r>
              <a:rPr kumimoji="0" lang="fr-FR" sz="1800" b="1" i="0" u="none" strike="noStrike" kern="1200" cap="none" spc="0" normalizeH="0" baseline="0" noProof="0" dirty="0">
                <a:ln>
                  <a:noFill/>
                </a:ln>
                <a:solidFill>
                  <a:srgbClr val="FF0000"/>
                </a:solidFill>
                <a:effectLst/>
                <a:uLnTx/>
                <a:uFillTx/>
                <a:latin typeface="Calibri"/>
                <a:ea typeface="+mn-ea"/>
                <a:cs typeface="+mn-cs"/>
              </a:rPr>
              <a:t>channels 20 QDC ASIC 8 </a:t>
            </a:r>
            <a:r>
              <a:rPr kumimoji="0" lang="fr-FR" sz="1800" b="1" i="0" u="none" strike="noStrike" kern="1200" cap="none" spc="0" normalizeH="0" baseline="0" noProof="0" dirty="0" err="1">
                <a:ln>
                  <a:noFill/>
                </a:ln>
                <a:solidFill>
                  <a:srgbClr val="FF0000"/>
                </a:solidFill>
                <a:effectLst/>
                <a:uLnTx/>
                <a:uFillTx/>
                <a:latin typeface="Calibri"/>
                <a:ea typeface="+mn-ea"/>
                <a:cs typeface="+mn-cs"/>
              </a:rPr>
              <a:t>diamonds</a:t>
            </a:r>
            <a:r>
              <a:rPr kumimoji="0" lang="fr-FR" sz="1800" b="1" i="0" u="none" strike="noStrike" kern="1200" cap="none" spc="0" normalizeH="0" baseline="0" noProof="0" dirty="0">
                <a:ln>
                  <a:noFill/>
                </a:ln>
                <a:solidFill>
                  <a:srgbClr val="FF0000"/>
                </a:solidFill>
                <a:effectLst/>
                <a:uLnTx/>
                <a:uFillTx/>
                <a:latin typeface="Calibri"/>
                <a:ea typeface="+mn-ea"/>
                <a:cs typeface="+mn-cs"/>
              </a:rPr>
              <a:t> in a </a:t>
            </a:r>
            <a:r>
              <a:rPr kumimoji="0" lang="fr-FR" sz="1800" b="1" i="0" u="none" strike="noStrike" kern="1200" cap="none" spc="0" normalizeH="0" baseline="0" noProof="0" dirty="0" err="1">
                <a:ln>
                  <a:noFill/>
                </a:ln>
                <a:solidFill>
                  <a:srgbClr val="FF0000"/>
                </a:solidFill>
                <a:effectLst/>
                <a:uLnTx/>
                <a:uFillTx/>
                <a:latin typeface="Calibri"/>
                <a:ea typeface="+mn-ea"/>
                <a:cs typeface="+mn-cs"/>
              </a:rPr>
              <a:t>row</a:t>
            </a:r>
            <a:r>
              <a:rPr kumimoji="0" lang="fr-FR" sz="1800" b="1" i="0" u="none" strike="noStrike" kern="1200" cap="none" spc="0" normalizeH="0" baseline="0" noProof="0" dirty="0">
                <a:ln>
                  <a:noFill/>
                </a:ln>
                <a:solidFill>
                  <a:srgbClr val="FF0000"/>
                </a:solidFill>
                <a:effectLst/>
                <a:uLnTx/>
                <a:uFillTx/>
                <a:latin typeface="Calibri"/>
                <a:ea typeface="+mn-ea"/>
                <a:cs typeface="+mn-cs"/>
              </a:rPr>
              <a:t> </a:t>
            </a:r>
          </a:p>
        </p:txBody>
      </p:sp>
      <p:pic>
        <p:nvPicPr>
          <p:cNvPr id="41" name="Image 40">
            <a:extLst>
              <a:ext uri="{FF2B5EF4-FFF2-40B4-BE49-F238E27FC236}">
                <a16:creationId xmlns:a16="http://schemas.microsoft.com/office/drawing/2014/main" id="{C964941A-0984-48F9-8872-FF4CDE4ED602}"/>
              </a:ext>
            </a:extLst>
          </p:cNvPr>
          <p:cNvPicPr>
            <a:picLocks noChangeAspect="1"/>
          </p:cNvPicPr>
          <p:nvPr/>
        </p:nvPicPr>
        <p:blipFill>
          <a:blip r:embed="rId9"/>
          <a:stretch>
            <a:fillRect/>
          </a:stretch>
        </p:blipFill>
        <p:spPr>
          <a:xfrm>
            <a:off x="142747" y="4207291"/>
            <a:ext cx="1118814" cy="837837"/>
          </a:xfrm>
          <a:prstGeom prst="rect">
            <a:avLst/>
          </a:prstGeom>
        </p:spPr>
      </p:pic>
      <p:pic>
        <p:nvPicPr>
          <p:cNvPr id="43" name="Image 42">
            <a:extLst>
              <a:ext uri="{FF2B5EF4-FFF2-40B4-BE49-F238E27FC236}">
                <a16:creationId xmlns:a16="http://schemas.microsoft.com/office/drawing/2014/main" id="{21C4E644-BF37-4D81-BEE7-8C5392E49533}"/>
              </a:ext>
            </a:extLst>
          </p:cNvPr>
          <p:cNvPicPr>
            <a:picLocks noChangeAspect="1"/>
          </p:cNvPicPr>
          <p:nvPr/>
        </p:nvPicPr>
        <p:blipFill>
          <a:blip r:embed="rId10"/>
          <a:stretch>
            <a:fillRect/>
          </a:stretch>
        </p:blipFill>
        <p:spPr>
          <a:xfrm>
            <a:off x="630733" y="4207302"/>
            <a:ext cx="202509" cy="257623"/>
          </a:xfrm>
          <a:prstGeom prst="rect">
            <a:avLst/>
          </a:prstGeom>
        </p:spPr>
      </p:pic>
      <p:pic>
        <p:nvPicPr>
          <p:cNvPr id="45" name="Image 44">
            <a:extLst>
              <a:ext uri="{FF2B5EF4-FFF2-40B4-BE49-F238E27FC236}">
                <a16:creationId xmlns:a16="http://schemas.microsoft.com/office/drawing/2014/main" id="{EBABD173-6714-46AC-BD0F-8745EEDAEE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63082" y="5396152"/>
            <a:ext cx="694305" cy="520729"/>
          </a:xfrm>
          <a:prstGeom prst="rect">
            <a:avLst/>
          </a:prstGeom>
        </p:spPr>
      </p:pic>
      <p:pic>
        <p:nvPicPr>
          <p:cNvPr id="4" name="Image 3">
            <a:extLst>
              <a:ext uri="{FF2B5EF4-FFF2-40B4-BE49-F238E27FC236}">
                <a16:creationId xmlns:a16="http://schemas.microsoft.com/office/drawing/2014/main" id="{766EEE0C-AEBA-4890-AEFB-EEBE7E5DB9E9}"/>
              </a:ext>
            </a:extLst>
          </p:cNvPr>
          <p:cNvPicPr>
            <a:picLocks noChangeAspect="1"/>
          </p:cNvPicPr>
          <p:nvPr/>
        </p:nvPicPr>
        <p:blipFill rotWithShape="1">
          <a:blip r:embed="rId12"/>
          <a:srcRect r="22636"/>
          <a:stretch/>
        </p:blipFill>
        <p:spPr>
          <a:xfrm>
            <a:off x="1373089" y="4253363"/>
            <a:ext cx="2073108" cy="1009707"/>
          </a:xfrm>
          <a:prstGeom prst="rect">
            <a:avLst/>
          </a:prstGeom>
        </p:spPr>
      </p:pic>
      <p:sp>
        <p:nvSpPr>
          <p:cNvPr id="47" name="ZoneTexte 46">
            <a:extLst>
              <a:ext uri="{FF2B5EF4-FFF2-40B4-BE49-F238E27FC236}">
                <a16:creationId xmlns:a16="http://schemas.microsoft.com/office/drawing/2014/main" id="{E2224EA0-898D-49C1-BD22-3D1FDE0FAE5F}"/>
              </a:ext>
            </a:extLst>
          </p:cNvPr>
          <p:cNvSpPr txBox="1"/>
          <p:nvPr/>
        </p:nvSpPr>
        <p:spPr>
          <a:xfrm>
            <a:off x="2706407" y="5250799"/>
            <a:ext cx="2736383"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294B"/>
                </a:solidFill>
                <a:effectLst/>
                <a:uLnTx/>
                <a:uFillTx/>
                <a:latin typeface="Calibri"/>
                <a:ea typeface="+mn-ea"/>
                <a:cs typeface="+mn-cs"/>
              </a:rPr>
              <a:t>N. </a:t>
            </a:r>
            <a:r>
              <a:rPr kumimoji="0" lang="fr-FR" sz="900" b="0" i="0" u="none" strike="noStrike" kern="1200" cap="none" spc="0" normalizeH="0" baseline="0" noProof="0" dirty="0" err="1">
                <a:ln>
                  <a:noFill/>
                </a:ln>
                <a:solidFill>
                  <a:srgbClr val="00294B"/>
                </a:solidFill>
                <a:effectLst/>
                <a:uLnTx/>
                <a:uFillTx/>
                <a:latin typeface="Calibri"/>
                <a:ea typeface="+mn-ea"/>
                <a:cs typeface="+mn-cs"/>
              </a:rPr>
              <a:t>Rosuel</a:t>
            </a:r>
            <a:r>
              <a:rPr kumimoji="0" lang="fr-FR" sz="900" b="0" i="0" u="none" strike="noStrike" kern="1200" cap="none" spc="0" normalizeH="0" baseline="0" noProof="0" dirty="0">
                <a:ln>
                  <a:noFill/>
                </a:ln>
                <a:solidFill>
                  <a:srgbClr val="00294B"/>
                </a:solidFill>
                <a:effectLst/>
                <a:uLnTx/>
                <a:uFillTx/>
                <a:latin typeface="Calibri"/>
                <a:ea typeface="+mn-ea"/>
                <a:cs typeface="+mn-cs"/>
              </a:rPr>
              <a:t> PhD LPSC STROBE, </a:t>
            </a:r>
            <a:r>
              <a:rPr kumimoji="0" lang="fr-FR" sz="900" b="0" i="0" u="none" strike="noStrike" kern="1200" cap="none" spc="0" normalizeH="0" baseline="0" noProof="0" dirty="0" err="1">
                <a:ln>
                  <a:noFill/>
                </a:ln>
                <a:solidFill>
                  <a:srgbClr val="00294B"/>
                </a:solidFill>
                <a:effectLst/>
                <a:uLnTx/>
                <a:uFillTx/>
                <a:latin typeface="Calibri"/>
                <a:ea typeface="+mn-ea"/>
                <a:cs typeface="+mn-cs"/>
              </a:rPr>
              <a:t>Labex</a:t>
            </a:r>
            <a:r>
              <a:rPr kumimoji="0" lang="fr-FR" sz="900" b="0" i="0" u="none" strike="noStrike" kern="1200" cap="none" spc="0" normalizeH="0" baseline="0" noProof="0" dirty="0">
                <a:ln>
                  <a:noFill/>
                </a:ln>
                <a:solidFill>
                  <a:srgbClr val="00294B"/>
                </a:solidFill>
                <a:effectLst/>
                <a:uLnTx/>
                <a:uFillTx/>
                <a:latin typeface="Calibri"/>
                <a:ea typeface="+mn-ea"/>
                <a:cs typeface="+mn-cs"/>
              </a:rPr>
              <a:t> PRIMES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294B"/>
                </a:solidFill>
                <a:effectLst/>
                <a:uLnTx/>
                <a:uFillTx/>
                <a:latin typeface="Calibri"/>
                <a:ea typeface="+mn-ea"/>
                <a:cs typeface="+mn-cs"/>
                <a:hlinkClick r:id="rId13"/>
              </a:rPr>
              <a:t>http://www.theses.fr/s211637</a:t>
            </a:r>
            <a:r>
              <a:rPr kumimoji="0" lang="fr-FR" sz="1200" b="0" i="0" u="none" strike="noStrike" kern="1200" cap="none" spc="0" normalizeH="0" baseline="0" noProof="0" dirty="0">
                <a:ln>
                  <a:noFill/>
                </a:ln>
                <a:solidFill>
                  <a:srgbClr val="00294B"/>
                </a:solidFill>
                <a:effectLst/>
                <a:uLnTx/>
                <a:uFillTx/>
                <a:latin typeface="Calibri"/>
                <a:ea typeface="+mn-ea"/>
                <a:cs typeface="+mn-cs"/>
                <a:hlinkClick r:id="rId13"/>
              </a:rPr>
              <a:t>#</a:t>
            </a:r>
            <a:endParaRPr kumimoji="0" lang="fr-FR" sz="12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00294B"/>
              </a:solidFill>
              <a:effectLst/>
              <a:uLnTx/>
              <a:uFillTx/>
              <a:latin typeface="Calibri"/>
              <a:ea typeface="+mn-ea"/>
              <a:cs typeface="+mn-cs"/>
            </a:endParaRPr>
          </a:p>
        </p:txBody>
      </p:sp>
      <p:pic>
        <p:nvPicPr>
          <p:cNvPr id="6" name="Image 5">
            <a:extLst>
              <a:ext uri="{FF2B5EF4-FFF2-40B4-BE49-F238E27FC236}">
                <a16:creationId xmlns:a16="http://schemas.microsoft.com/office/drawing/2014/main" id="{5A6BFC9B-F21F-4135-9255-A521FE064849}"/>
              </a:ext>
            </a:extLst>
          </p:cNvPr>
          <p:cNvPicPr>
            <a:picLocks noChangeAspect="1"/>
          </p:cNvPicPr>
          <p:nvPr/>
        </p:nvPicPr>
        <p:blipFill>
          <a:blip r:embed="rId14"/>
          <a:stretch>
            <a:fillRect/>
          </a:stretch>
        </p:blipFill>
        <p:spPr>
          <a:xfrm>
            <a:off x="3452406" y="4183192"/>
            <a:ext cx="1999805" cy="1038205"/>
          </a:xfrm>
          <a:prstGeom prst="rect">
            <a:avLst/>
          </a:prstGeom>
        </p:spPr>
      </p:pic>
      <p:sp>
        <p:nvSpPr>
          <p:cNvPr id="23" name="ZoneTexte 22">
            <a:extLst>
              <a:ext uri="{FF2B5EF4-FFF2-40B4-BE49-F238E27FC236}">
                <a16:creationId xmlns:a16="http://schemas.microsoft.com/office/drawing/2014/main" id="{24E46D61-FD6D-4184-8965-7D642CFD2867}"/>
              </a:ext>
            </a:extLst>
          </p:cNvPr>
          <p:cNvSpPr txBox="1"/>
          <p:nvPr/>
        </p:nvSpPr>
        <p:spPr>
          <a:xfrm>
            <a:off x="2651888" y="5622595"/>
            <a:ext cx="224933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srgbClr val="00294B"/>
                </a:solidFill>
                <a:effectLst/>
                <a:uLnTx/>
                <a:uFillTx/>
                <a:latin typeface="Calibri"/>
                <a:ea typeface="+mn-ea"/>
                <a:cs typeface="+mn-cs"/>
              </a:rPr>
              <a:t>Metallization</a:t>
            </a:r>
            <a:r>
              <a:rPr kumimoji="0" lang="fr-FR" sz="1100" b="0" i="0" u="none" strike="noStrike" kern="1200" cap="none" spc="0" normalizeH="0" baseline="0" noProof="0" dirty="0">
                <a:ln>
                  <a:noFill/>
                </a:ln>
                <a:solidFill>
                  <a:srgbClr val="00294B"/>
                </a:solidFill>
                <a:effectLst/>
                <a:uLnTx/>
                <a:uFillTx/>
                <a:latin typeface="Calibri"/>
                <a:ea typeface="+mn-ea"/>
                <a:cs typeface="+mn-cs"/>
              </a:rPr>
              <a:t> </a:t>
            </a:r>
            <a:r>
              <a:rPr kumimoji="0" lang="fr-FR" sz="1100" b="0" i="0" u="none" strike="noStrike" kern="1200" cap="none" spc="0" normalizeH="0" baseline="0" noProof="0" dirty="0" err="1">
                <a:ln>
                  <a:noFill/>
                </a:ln>
                <a:solidFill>
                  <a:srgbClr val="00294B"/>
                </a:solidFill>
                <a:effectLst/>
                <a:uLnTx/>
                <a:uFillTx/>
                <a:latin typeface="Calibri"/>
                <a:ea typeface="+mn-ea"/>
                <a:cs typeface="+mn-cs"/>
              </a:rPr>
              <a:t>NanoFab</a:t>
            </a:r>
            <a:r>
              <a:rPr kumimoji="0" lang="fr-FR" sz="1100" b="0" i="0" u="none" strike="noStrike" kern="1200" cap="none" spc="0" normalizeH="0" baseline="0" noProof="0" dirty="0">
                <a:ln>
                  <a:noFill/>
                </a:ln>
                <a:solidFill>
                  <a:srgbClr val="00294B"/>
                </a:solidFill>
                <a:effectLst/>
                <a:uLnTx/>
                <a:uFillTx/>
                <a:latin typeface="Calibri"/>
                <a:ea typeface="+mn-ea"/>
                <a:cs typeface="+mn-cs"/>
              </a:rPr>
              <a:t>, Institut Néel</a:t>
            </a:r>
          </a:p>
        </p:txBody>
      </p:sp>
      <p:sp>
        <p:nvSpPr>
          <p:cNvPr id="48" name="Titre 5">
            <a:extLst>
              <a:ext uri="{FF2B5EF4-FFF2-40B4-BE49-F238E27FC236}">
                <a16:creationId xmlns:a16="http://schemas.microsoft.com/office/drawing/2014/main" id="{BDECA85D-0A57-4BF3-8889-A9AC5700696A}"/>
              </a:ext>
            </a:extLst>
          </p:cNvPr>
          <p:cNvSpPr txBox="1">
            <a:spLocks/>
          </p:cNvSpPr>
          <p:nvPr/>
        </p:nvSpPr>
        <p:spPr>
          <a:xfrm>
            <a:off x="865452" y="195293"/>
            <a:ext cx="10848266" cy="820395"/>
          </a:xfrm>
          <a:prstGeom prst="rect">
            <a:avLst/>
          </a:prstGeom>
        </p:spPr>
        <p:txBody>
          <a:bodyPr/>
          <a:lstStyle>
            <a:lvl1pPr algn="ctr" defTabSz="685800" rtl="0" eaLnBrk="1" latinLnBrk="0" hangingPunct="1">
              <a:spcBef>
                <a:spcPct val="0"/>
              </a:spcBef>
              <a:buNone/>
              <a:defRPr sz="2800" b="1" kern="1200">
                <a:solidFill>
                  <a:schemeClr val="bg1"/>
                </a:solidFill>
                <a:latin typeface="Arial Narrow" panose="020B0606020202030204" pitchFamily="34" charset="0"/>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rPr>
              <a:t>DIAMTECH WP1 : imageur portal – avancées techniques </a:t>
            </a:r>
          </a:p>
        </p:txBody>
      </p:sp>
      <p:sp>
        <p:nvSpPr>
          <p:cNvPr id="26" name="ZoneTexte 62">
            <a:extLst>
              <a:ext uri="{FF2B5EF4-FFF2-40B4-BE49-F238E27FC236}">
                <a16:creationId xmlns:a16="http://schemas.microsoft.com/office/drawing/2014/main" id="{BCFB82B2-201E-4930-AAAC-89961EFEFDBE}"/>
              </a:ext>
            </a:extLst>
          </p:cNvPr>
          <p:cNvSpPr txBox="1"/>
          <p:nvPr/>
        </p:nvSpPr>
        <p:spPr>
          <a:xfrm>
            <a:off x="1437929" y="2938025"/>
            <a:ext cx="132493" cy="461665"/>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endParaRPr>
          </a:p>
        </p:txBody>
      </p:sp>
      <p:sp>
        <p:nvSpPr>
          <p:cNvPr id="50" name="Titre 1">
            <a:extLst>
              <a:ext uri="{FF2B5EF4-FFF2-40B4-BE49-F238E27FC236}">
                <a16:creationId xmlns:a16="http://schemas.microsoft.com/office/drawing/2014/main" id="{4ACD24B0-A9CC-43C8-BC64-A0BA13902EC2}"/>
              </a:ext>
            </a:extLst>
          </p:cNvPr>
          <p:cNvSpPr txBox="1">
            <a:spLocks/>
          </p:cNvSpPr>
          <p:nvPr/>
        </p:nvSpPr>
        <p:spPr>
          <a:xfrm>
            <a:off x="15392" y="19773"/>
            <a:ext cx="12192000" cy="518558"/>
          </a:xfrm>
          <a:prstGeom prst="rect">
            <a:avLst/>
          </a:prstGeom>
          <a:solidFill>
            <a:srgbClr val="E75112"/>
          </a:solidFill>
        </p:spPr>
        <p:txBody>
          <a:bodyPr anchor="ctr">
            <a:normAutofit fontScale="97500" lnSpcReduction="10000"/>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j-ea"/>
                <a:cs typeface="+mj-cs"/>
              </a:rPr>
              <a:t> </a:t>
            </a:r>
          </a:p>
        </p:txBody>
      </p:sp>
      <p:sp>
        <p:nvSpPr>
          <p:cNvPr id="51" name="ZoneTexte 50">
            <a:extLst>
              <a:ext uri="{FF2B5EF4-FFF2-40B4-BE49-F238E27FC236}">
                <a16:creationId xmlns:a16="http://schemas.microsoft.com/office/drawing/2014/main" id="{5FCE70C6-C6E0-47E7-AE81-3D43D5AB9B19}"/>
              </a:ext>
            </a:extLst>
          </p:cNvPr>
          <p:cNvSpPr txBox="1"/>
          <p:nvPr/>
        </p:nvSpPr>
        <p:spPr>
          <a:xfrm>
            <a:off x="633355" y="-8405"/>
            <a:ext cx="113459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Diamond for X-rays µ-</a:t>
            </a:r>
            <a:r>
              <a:rPr kumimoji="0" lang="fr-FR" sz="2000" b="0" i="0" u="none" strike="noStrike" kern="1200" cap="none" spc="0" normalizeH="0" baseline="0" noProof="0" dirty="0" err="1">
                <a:ln>
                  <a:noFill/>
                </a:ln>
                <a:solidFill>
                  <a:prstClr val="white"/>
                </a:solidFill>
                <a:effectLst/>
                <a:uLnTx/>
                <a:uFillTx/>
                <a:latin typeface="Calibri" panose="020F0502020204030204"/>
                <a:ea typeface="+mn-ea"/>
                <a:cs typeface="+mn-cs"/>
              </a:rPr>
              <a:t>beams</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charge </a:t>
            </a:r>
            <a:r>
              <a:rPr kumimoji="0" lang="fr-FR" sz="2000" b="0" i="0" u="none" strike="noStrike" kern="1200" cap="none" spc="0" normalizeH="0" baseline="0" noProof="0" dirty="0" err="1">
                <a:ln>
                  <a:noFill/>
                </a:ln>
                <a:solidFill>
                  <a:prstClr val="white"/>
                </a:solidFill>
                <a:effectLst/>
                <a:uLnTx/>
                <a:uFillTx/>
                <a:latin typeface="Calibri" panose="020F0502020204030204"/>
                <a:ea typeface="+mn-ea"/>
                <a:cs typeface="+mn-cs"/>
              </a:rPr>
              <a:t>integration</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fr-FR" sz="2000" b="0" i="0" u="none" strike="noStrike" kern="1200" cap="none" spc="0" normalizeH="0" baseline="0" noProof="0" dirty="0" err="1">
                <a:ln>
                  <a:noFill/>
                </a:ln>
                <a:solidFill>
                  <a:prstClr val="white"/>
                </a:solidFill>
                <a:effectLst/>
                <a:uLnTx/>
                <a:uFillTx/>
                <a:latin typeface="Calibri" panose="020F0502020204030204"/>
                <a:ea typeface="+mn-ea"/>
                <a:cs typeface="+mn-cs"/>
              </a:rPr>
              <a:t>linear</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over a </a:t>
            </a:r>
            <a:r>
              <a:rPr kumimoji="0" lang="fr-FR" sz="2000" b="0" i="0" u="none" strike="noStrike" kern="1200" cap="none" spc="0" normalizeH="0" baseline="0" noProof="0" dirty="0" err="1">
                <a:ln>
                  <a:noFill/>
                </a:ln>
                <a:solidFill>
                  <a:prstClr val="white"/>
                </a:solidFill>
                <a:effectLst/>
                <a:uLnTx/>
                <a:uFillTx/>
                <a:latin typeface="Calibri" panose="020F0502020204030204"/>
                <a:ea typeface="+mn-ea"/>
                <a:cs typeface="+mn-cs"/>
              </a:rPr>
              <a:t>wide</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alibri" panose="020F0502020204030204"/>
                <a:ea typeface="+mn-ea"/>
                <a:cs typeface="+mn-cs"/>
              </a:rPr>
              <a:t>dynamic</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 Flash </a:t>
            </a:r>
            <a:r>
              <a:rPr kumimoji="0" lang="fr-FR" sz="2000" b="0" i="0" u="none" strike="noStrike" kern="1200" cap="none" spc="0" normalizeH="0" baseline="0" noProof="0" dirty="0" err="1">
                <a:ln>
                  <a:noFill/>
                </a:ln>
                <a:solidFill>
                  <a:prstClr val="white"/>
                </a:solidFill>
                <a:effectLst/>
                <a:uLnTx/>
                <a:uFillTx/>
                <a:latin typeface="Calibri" panose="020F0502020204030204"/>
                <a:ea typeface="+mn-ea"/>
                <a:cs typeface="+mn-cs"/>
              </a:rPr>
              <a:t>therapies</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49" name="Image 48">
            <a:extLst>
              <a:ext uri="{FF2B5EF4-FFF2-40B4-BE49-F238E27FC236}">
                <a16:creationId xmlns:a16="http://schemas.microsoft.com/office/drawing/2014/main" id="{AC94D4D0-A112-4396-AF77-DE070B34BA9D}"/>
              </a:ext>
            </a:extLst>
          </p:cNvPr>
          <p:cNvPicPr>
            <a:picLocks noChangeAspect="1"/>
          </p:cNvPicPr>
          <p:nvPr/>
        </p:nvPicPr>
        <p:blipFill rotWithShape="1">
          <a:blip r:embed="rId15">
            <a:extLst>
              <a:ext uri="{28A0092B-C50C-407E-A947-70E740481C1C}">
                <a14:useLocalDpi xmlns:a14="http://schemas.microsoft.com/office/drawing/2010/main" val="0"/>
              </a:ext>
            </a:extLst>
          </a:blip>
          <a:srcRect l="7950" t="18887" r="2901" b="22298"/>
          <a:stretch/>
        </p:blipFill>
        <p:spPr>
          <a:xfrm>
            <a:off x="6161679" y="4163615"/>
            <a:ext cx="2191036" cy="963673"/>
          </a:xfrm>
          <a:prstGeom prst="rect">
            <a:avLst/>
          </a:prstGeom>
        </p:spPr>
      </p:pic>
      <p:pic>
        <p:nvPicPr>
          <p:cNvPr id="5" name="Image 4">
            <a:extLst>
              <a:ext uri="{FF2B5EF4-FFF2-40B4-BE49-F238E27FC236}">
                <a16:creationId xmlns:a16="http://schemas.microsoft.com/office/drawing/2014/main" id="{DDCD46E7-E0C6-447A-9A13-6DD65EC1D4BC}"/>
              </a:ext>
            </a:extLst>
          </p:cNvPr>
          <p:cNvPicPr>
            <a:picLocks noChangeAspect="1"/>
          </p:cNvPicPr>
          <p:nvPr/>
        </p:nvPicPr>
        <p:blipFill>
          <a:blip r:embed="rId16"/>
          <a:stretch>
            <a:fillRect/>
          </a:stretch>
        </p:blipFill>
        <p:spPr>
          <a:xfrm>
            <a:off x="8492153" y="4474688"/>
            <a:ext cx="3519401" cy="1493418"/>
          </a:xfrm>
          <a:prstGeom prst="rect">
            <a:avLst/>
          </a:prstGeom>
        </p:spPr>
      </p:pic>
      <p:pic>
        <p:nvPicPr>
          <p:cNvPr id="58" name="Image 57">
            <a:extLst>
              <a:ext uri="{FF2B5EF4-FFF2-40B4-BE49-F238E27FC236}">
                <a16:creationId xmlns:a16="http://schemas.microsoft.com/office/drawing/2014/main" id="{AC6C441A-7D47-442D-B92B-4C9A0DA9BA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41008" y="5354229"/>
            <a:ext cx="1086422" cy="724281"/>
          </a:xfrm>
          <a:prstGeom prst="rect">
            <a:avLst/>
          </a:prstGeom>
        </p:spPr>
      </p:pic>
      <p:sp>
        <p:nvSpPr>
          <p:cNvPr id="7" name="ZoneTexte 6">
            <a:extLst>
              <a:ext uri="{FF2B5EF4-FFF2-40B4-BE49-F238E27FC236}">
                <a16:creationId xmlns:a16="http://schemas.microsoft.com/office/drawing/2014/main" id="{2D36C396-719B-42C1-9852-3CCE86C568F5}"/>
              </a:ext>
            </a:extLst>
          </p:cNvPr>
          <p:cNvSpPr txBox="1"/>
          <p:nvPr/>
        </p:nvSpPr>
        <p:spPr>
          <a:xfrm>
            <a:off x="8401542" y="4096905"/>
            <a:ext cx="380585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138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channel</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response</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to 1 single µ</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beam</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swapping</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the detector</a:t>
            </a:r>
          </a:p>
        </p:txBody>
      </p:sp>
      <p:sp>
        <p:nvSpPr>
          <p:cNvPr id="10" name="ZoneTexte 9">
            <a:extLst>
              <a:ext uri="{FF2B5EF4-FFF2-40B4-BE49-F238E27FC236}">
                <a16:creationId xmlns:a16="http://schemas.microsoft.com/office/drawing/2014/main" id="{52DBEFED-256A-48E6-A3BE-BF49DDCA4AF0}"/>
              </a:ext>
            </a:extLst>
          </p:cNvPr>
          <p:cNvSpPr txBox="1"/>
          <p:nvPr/>
        </p:nvSpPr>
        <p:spPr>
          <a:xfrm>
            <a:off x="11173094" y="4289716"/>
            <a:ext cx="6989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zoom</a:t>
            </a:r>
          </a:p>
        </p:txBody>
      </p:sp>
      <p:sp>
        <p:nvSpPr>
          <p:cNvPr id="14" name="Ellipse 13">
            <a:extLst>
              <a:ext uri="{FF2B5EF4-FFF2-40B4-BE49-F238E27FC236}">
                <a16:creationId xmlns:a16="http://schemas.microsoft.com/office/drawing/2014/main" id="{7911D5D2-DC62-4660-9B0D-47499DAA0FC2}"/>
              </a:ext>
            </a:extLst>
          </p:cNvPr>
          <p:cNvSpPr/>
          <p:nvPr/>
        </p:nvSpPr>
        <p:spPr>
          <a:xfrm>
            <a:off x="6450233" y="4563931"/>
            <a:ext cx="455515" cy="16304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Connecteur droit avec flèche 21">
            <a:extLst>
              <a:ext uri="{FF2B5EF4-FFF2-40B4-BE49-F238E27FC236}">
                <a16:creationId xmlns:a16="http://schemas.microsoft.com/office/drawing/2014/main" id="{1D73130B-841D-46E2-AD9A-36D8EC2B2590}"/>
              </a:ext>
            </a:extLst>
          </p:cNvPr>
          <p:cNvCxnSpPr>
            <a:cxnSpLocks/>
          </p:cNvCxnSpPr>
          <p:nvPr/>
        </p:nvCxnSpPr>
        <p:spPr>
          <a:xfrm>
            <a:off x="6833084" y="4694857"/>
            <a:ext cx="391924" cy="59601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76F11CB2-03A7-4495-862F-3E2A0839CDBD}"/>
              </a:ext>
            </a:extLst>
          </p:cNvPr>
          <p:cNvCxnSpPr>
            <a:cxnSpLocks/>
          </p:cNvCxnSpPr>
          <p:nvPr/>
        </p:nvCxnSpPr>
        <p:spPr>
          <a:xfrm>
            <a:off x="7046932" y="5022935"/>
            <a:ext cx="286742" cy="4405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9" name="Image 58">
            <a:extLst>
              <a:ext uri="{FF2B5EF4-FFF2-40B4-BE49-F238E27FC236}">
                <a16:creationId xmlns:a16="http://schemas.microsoft.com/office/drawing/2014/main" id="{806EC165-4AA8-421E-8251-5E2F47401744}"/>
              </a:ext>
            </a:extLst>
          </p:cNvPr>
          <p:cNvPicPr>
            <a:picLocks noChangeAspect="1"/>
          </p:cNvPicPr>
          <p:nvPr/>
        </p:nvPicPr>
        <p:blipFill>
          <a:blip r:embed="rId18"/>
          <a:stretch>
            <a:fillRect/>
          </a:stretch>
        </p:blipFill>
        <p:spPr>
          <a:xfrm>
            <a:off x="59509" y="2507747"/>
            <a:ext cx="1081241" cy="1272386"/>
          </a:xfrm>
          <a:prstGeom prst="rect">
            <a:avLst/>
          </a:prstGeom>
        </p:spPr>
      </p:pic>
      <p:sp>
        <p:nvSpPr>
          <p:cNvPr id="31" name="Rectangle 30">
            <a:extLst>
              <a:ext uri="{FF2B5EF4-FFF2-40B4-BE49-F238E27FC236}">
                <a16:creationId xmlns:a16="http://schemas.microsoft.com/office/drawing/2014/main" id="{A4CADDA7-10D4-4025-8829-599844D8E31E}"/>
              </a:ext>
            </a:extLst>
          </p:cNvPr>
          <p:cNvSpPr/>
          <p:nvPr/>
        </p:nvSpPr>
        <p:spPr>
          <a:xfrm>
            <a:off x="-407804" y="524353"/>
            <a:ext cx="6643045" cy="954107"/>
          </a:xfrm>
          <a:prstGeom prst="rect">
            <a:avLst/>
          </a:prstGeom>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30A0"/>
                </a:solidFill>
                <a:effectLst/>
                <a:uLnTx/>
                <a:uFillTx/>
                <a:latin typeface="Calibri" panose="020F0502020204030204"/>
                <a:ea typeface="+mn-ea"/>
                <a:cs typeface="+mn-cs"/>
              </a:rPr>
              <a:t>Micro Beam Radiation Therapy (MRT)</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34290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7030A0"/>
                </a:solidFill>
                <a:effectLst/>
                <a:uLnTx/>
                <a:uFillTx/>
                <a:latin typeface="Calibri" panose="020F0502020204030204"/>
                <a:ea typeface="+mn-ea"/>
                <a:cs typeface="+mn-cs"/>
              </a:rPr>
              <a:t>Innovative radiotherapies using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spatially segmented photon beams</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fr-FR" sz="800" b="0"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34290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Energy 50-200 keV</a:t>
            </a:r>
            <a:r>
              <a:rPr kumimoji="0" lang="fr-FR" sz="1600" b="0" i="0" u="none" strike="noStrike" kern="1200" cap="none" spc="0" normalizeH="0" baseline="0" noProof="0" dirty="0">
                <a:ln>
                  <a:noFill/>
                </a:ln>
                <a:solidFill>
                  <a:srgbClr val="7030A0"/>
                </a:solidFill>
                <a:effectLst/>
                <a:uLnTx/>
                <a:uFillTx/>
                <a:latin typeface="Calibri" panose="020F0502020204030204"/>
                <a:ea typeface="+mn-ea"/>
                <a:cs typeface="+mn-cs"/>
              </a:rPr>
              <a:t>@ ESRF </a:t>
            </a:r>
            <a:r>
              <a:rPr kumimoji="0" lang="en-US" sz="16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very high dose rate</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 10</a:t>
            </a:r>
            <a:r>
              <a:rPr kumimoji="0" lang="fr-FR" sz="1600" b="0" i="0" u="none" strike="noStrike" kern="1200" cap="none" spc="0" normalizeH="0" baseline="30000" noProof="0" dirty="0">
                <a:ln>
                  <a:noFill/>
                </a:ln>
                <a:solidFill>
                  <a:srgbClr val="FF0000"/>
                </a:solidFill>
                <a:effectLst/>
                <a:uLnTx/>
                <a:uFillTx/>
                <a:latin typeface="Calibri" panose="020F0502020204030204"/>
                <a:ea typeface="+mn-ea"/>
                <a:cs typeface="+mn-cs"/>
              </a:rPr>
              <a:t>4 </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Gy/s </a:t>
            </a:r>
          </a:p>
        </p:txBody>
      </p:sp>
      <p:sp>
        <p:nvSpPr>
          <p:cNvPr id="2" name="ZoneTexte 1">
            <a:extLst>
              <a:ext uri="{FF2B5EF4-FFF2-40B4-BE49-F238E27FC236}">
                <a16:creationId xmlns:a16="http://schemas.microsoft.com/office/drawing/2014/main" id="{A2BD02B0-1EF9-4E0F-A185-83B88CB03A03}"/>
              </a:ext>
            </a:extLst>
          </p:cNvPr>
          <p:cNvSpPr txBox="1"/>
          <p:nvPr/>
        </p:nvSpPr>
        <p:spPr>
          <a:xfrm>
            <a:off x="3740837" y="502007"/>
            <a:ext cx="549381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FF0000"/>
                </a:solidFill>
                <a:effectLst/>
                <a:uLnTx/>
                <a:uFillTx/>
                <a:latin typeface="Calibri" panose="020F0502020204030204"/>
                <a:ea typeface="+mn-ea"/>
                <a:cs typeface="+mn-cs"/>
              </a:rPr>
              <a:t>R&amp;T DIAMTECH/ </a:t>
            </a: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IDSYNCHRO UGA / PAIR TUMC MRT-CLINTRA INSERM /</a:t>
            </a:r>
            <a:r>
              <a:rPr kumimoji="0" lang="fr-FR" sz="900" b="0" i="0" u="none" strike="noStrike" kern="1200" cap="none" spc="0" normalizeH="0" baseline="0" noProof="0" dirty="0">
                <a:ln>
                  <a:noFill/>
                </a:ln>
                <a:solidFill>
                  <a:srgbClr val="FF0000"/>
                </a:solidFill>
                <a:effectLst/>
                <a:uLnTx/>
                <a:uFillTx/>
                <a:latin typeface="Calibri" panose="020F0502020204030204"/>
                <a:ea typeface="+mn-ea"/>
                <a:cs typeface="+mn-cs"/>
              </a:rPr>
              <a:t>phys cancer PCSI IODA MASTER en 2023 !</a:t>
            </a:r>
          </a:p>
        </p:txBody>
      </p:sp>
      <p:sp>
        <p:nvSpPr>
          <p:cNvPr id="3" name="Espace réservé du numéro de diapositive 2">
            <a:extLst>
              <a:ext uri="{FF2B5EF4-FFF2-40B4-BE49-F238E27FC236}">
                <a16:creationId xmlns:a16="http://schemas.microsoft.com/office/drawing/2014/main" id="{46A2B9C2-4428-4557-A531-CAAEDCE9B3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05D04-525B-4937-AC1B-BFCB89383A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4A23935-617E-4A85-B03F-4E593552C38B}"/>
              </a:ext>
            </a:extLst>
          </p:cNvPr>
          <p:cNvSpPr/>
          <p:nvPr/>
        </p:nvSpPr>
        <p:spPr>
          <a:xfrm>
            <a:off x="1830518" y="6326356"/>
            <a:ext cx="722454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New: </a:t>
            </a:r>
            <a:r>
              <a:rPr kumimoji="0" lang="en-US" sz="1800" b="1" i="0" u="none" strike="noStrike" kern="1200" cap="none" spc="0" normalizeH="0" baseline="0" noProof="0" dirty="0" err="1">
                <a:ln>
                  <a:noFill/>
                </a:ln>
                <a:solidFill>
                  <a:srgbClr val="FF0000"/>
                </a:solidFill>
                <a:effectLst/>
                <a:uLnTx/>
                <a:uFillTx/>
                <a:latin typeface="Calibri" panose="020F0502020204030204"/>
                <a:ea typeface="+mn-ea"/>
                <a:cs typeface="+mn-cs"/>
              </a:rPr>
              <a:t>INCa</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PCSI accepted 2023-2027, IRGA PhD accepted 2023-2026</a:t>
            </a:r>
            <a:endPar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80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animBg="1"/>
      <p:bldP spid="44" grpId="0" animBg="1"/>
      <p:bldP spid="46" grpId="0" animBg="1"/>
      <p:bldP spid="39" grpId="0"/>
      <p:bldP spid="54" grpId="0"/>
      <p:bldP spid="56" grpId="0"/>
      <p:bldP spid="47" grpId="0"/>
      <p:bldP spid="23" grpId="0"/>
      <p:bldP spid="7" grpId="0"/>
      <p:bldP spid="10" grpId="0"/>
      <p:bldP spid="14"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lèche : droite 19">
            <a:extLst>
              <a:ext uri="{FF2B5EF4-FFF2-40B4-BE49-F238E27FC236}">
                <a16:creationId xmlns:a16="http://schemas.microsoft.com/office/drawing/2014/main" id="{D46DFC94-93CF-4622-846E-4EE0C40EAABC}"/>
              </a:ext>
            </a:extLst>
          </p:cNvPr>
          <p:cNvSpPr/>
          <p:nvPr/>
        </p:nvSpPr>
        <p:spPr>
          <a:xfrm>
            <a:off x="828227" y="2059324"/>
            <a:ext cx="4068737" cy="395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e 20">
            <a:extLst>
              <a:ext uri="{FF2B5EF4-FFF2-40B4-BE49-F238E27FC236}">
                <a16:creationId xmlns:a16="http://schemas.microsoft.com/office/drawing/2014/main" id="{50E761BB-7E2B-421D-87C9-3E24745C3E59}"/>
              </a:ext>
            </a:extLst>
          </p:cNvPr>
          <p:cNvGrpSpPr/>
          <p:nvPr/>
        </p:nvGrpSpPr>
        <p:grpSpPr>
          <a:xfrm>
            <a:off x="7819852" y="3954165"/>
            <a:ext cx="3748360" cy="2527950"/>
            <a:chOff x="8295257" y="3862549"/>
            <a:chExt cx="3748360" cy="2527950"/>
          </a:xfrm>
        </p:grpSpPr>
        <p:pic>
          <p:nvPicPr>
            <p:cNvPr id="32" name="Image 31">
              <a:extLst>
                <a:ext uri="{FF2B5EF4-FFF2-40B4-BE49-F238E27FC236}">
                  <a16:creationId xmlns:a16="http://schemas.microsoft.com/office/drawing/2014/main" id="{44F2470F-3ECE-4702-98D8-1BCDAC8A6273}"/>
                </a:ext>
              </a:extLst>
            </p:cNvPr>
            <p:cNvPicPr>
              <a:picLocks noChangeAspect="1"/>
            </p:cNvPicPr>
            <p:nvPr/>
          </p:nvPicPr>
          <p:blipFill rotWithShape="1">
            <a:blip r:embed="rId2"/>
            <a:srcRect t="7642" r="6895"/>
            <a:stretch/>
          </p:blipFill>
          <p:spPr>
            <a:xfrm>
              <a:off x="8515998" y="3862549"/>
              <a:ext cx="3290508" cy="2380857"/>
            </a:xfrm>
            <a:prstGeom prst="rect">
              <a:avLst/>
            </a:prstGeom>
          </p:spPr>
        </p:pic>
        <p:sp>
          <p:nvSpPr>
            <p:cNvPr id="39" name="ZoneTexte 38">
              <a:extLst>
                <a:ext uri="{FF2B5EF4-FFF2-40B4-BE49-F238E27FC236}">
                  <a16:creationId xmlns:a16="http://schemas.microsoft.com/office/drawing/2014/main" id="{2E87C96E-82DE-4B1D-9F39-19656BE92D18}"/>
                </a:ext>
              </a:extLst>
            </p:cNvPr>
            <p:cNvSpPr txBox="1"/>
            <p:nvPr/>
          </p:nvSpPr>
          <p:spPr>
            <a:xfrm>
              <a:off x="10704540" y="6113500"/>
              <a:ext cx="13390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Time ( µs)</a:t>
              </a:r>
            </a:p>
          </p:txBody>
        </p:sp>
        <p:sp>
          <p:nvSpPr>
            <p:cNvPr id="11" name="ZoneTexte 10">
              <a:extLst>
                <a:ext uri="{FF2B5EF4-FFF2-40B4-BE49-F238E27FC236}">
                  <a16:creationId xmlns:a16="http://schemas.microsoft.com/office/drawing/2014/main" id="{FD1F2BB0-4A39-4366-AD1B-2E3359E7B4E8}"/>
                </a:ext>
              </a:extLst>
            </p:cNvPr>
            <p:cNvSpPr txBox="1"/>
            <p:nvPr/>
          </p:nvSpPr>
          <p:spPr>
            <a:xfrm rot="16200000">
              <a:off x="8227835" y="4080501"/>
              <a:ext cx="4118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A.U</a:t>
              </a:r>
            </a:p>
          </p:txBody>
        </p:sp>
      </p:grpSp>
      <p:sp>
        <p:nvSpPr>
          <p:cNvPr id="2" name="Titre 1">
            <a:extLst>
              <a:ext uri="{FF2B5EF4-FFF2-40B4-BE49-F238E27FC236}">
                <a16:creationId xmlns:a16="http://schemas.microsoft.com/office/drawing/2014/main" id="{2EDED340-9307-4969-8E2A-1EB0A812AD7E}"/>
              </a:ext>
            </a:extLst>
          </p:cNvPr>
          <p:cNvSpPr txBox="1">
            <a:spLocks/>
          </p:cNvSpPr>
          <p:nvPr/>
        </p:nvSpPr>
        <p:spPr>
          <a:xfrm>
            <a:off x="15392" y="19773"/>
            <a:ext cx="12192000" cy="518558"/>
          </a:xfrm>
          <a:prstGeom prst="rect">
            <a:avLst/>
          </a:prstGeom>
          <a:solidFill>
            <a:srgbClr val="E75112"/>
          </a:solidFill>
        </p:spPr>
        <p:txBody>
          <a:bodyPr anchor="ctr">
            <a:normAutofit fontScale="97500" lnSpcReduction="10000"/>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j-ea"/>
                <a:cs typeface="+mj-cs"/>
              </a:rPr>
              <a:t> </a:t>
            </a:r>
          </a:p>
        </p:txBody>
      </p:sp>
      <p:sp>
        <p:nvSpPr>
          <p:cNvPr id="3" name="ZoneTexte 2"/>
          <p:cNvSpPr txBox="1"/>
          <p:nvPr/>
        </p:nvSpPr>
        <p:spPr>
          <a:xfrm>
            <a:off x="123408" y="115284"/>
            <a:ext cx="120509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Diamond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beam</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monitor for high proton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beam</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intensities</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 train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couting</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and time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stamps</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towards</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 proton FLASH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therapies</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 </a:t>
            </a:r>
          </a:p>
        </p:txBody>
      </p:sp>
      <p:sp>
        <p:nvSpPr>
          <p:cNvPr id="34" name="ZoneTexte 33">
            <a:extLst>
              <a:ext uri="{FF2B5EF4-FFF2-40B4-BE49-F238E27FC236}">
                <a16:creationId xmlns:a16="http://schemas.microsoft.com/office/drawing/2014/main" id="{66DB94DB-AE7C-4729-B7CB-9E7EB36B8D14}"/>
              </a:ext>
            </a:extLst>
          </p:cNvPr>
          <p:cNvSpPr txBox="1"/>
          <p:nvPr/>
        </p:nvSpPr>
        <p:spPr>
          <a:xfrm>
            <a:off x="-429391" y="3424376"/>
            <a:ext cx="304628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Light" panose="020F0302020204030204"/>
                <a:ea typeface="Cambria Math" panose="02040503050406030204" pitchFamily="18" charset="0"/>
                <a:cs typeface="+mn-cs"/>
              </a:rPr>
              <a:t>I = 10nA, </a:t>
            </a:r>
            <a:r>
              <a:rPr kumimoji="0" lang="fr-FR" sz="1400" b="0" i="0" u="none" strike="noStrike" kern="1200" cap="none" spc="0" normalizeH="0" baseline="0" noProof="0" dirty="0" err="1">
                <a:ln>
                  <a:noFill/>
                </a:ln>
                <a:solidFill>
                  <a:prstClr val="black"/>
                </a:solidFill>
                <a:effectLst/>
                <a:uLnTx/>
                <a:uFillTx/>
                <a:latin typeface="Calibri Light" panose="020F0302020204030204"/>
                <a:ea typeface="Cambria Math" panose="02040503050406030204" pitchFamily="18" charset="0"/>
                <a:cs typeface="+mn-cs"/>
              </a:rPr>
              <a:t>dt</a:t>
            </a:r>
            <a:r>
              <a:rPr kumimoji="0" lang="fr-FR" sz="1400" b="0" i="0" u="none" strike="noStrike" kern="1200" cap="none" spc="0" normalizeH="0" baseline="0" noProof="0" dirty="0">
                <a:ln>
                  <a:noFill/>
                </a:ln>
                <a:solidFill>
                  <a:prstClr val="black"/>
                </a:solidFill>
                <a:effectLst/>
                <a:uLnTx/>
                <a:uFillTx/>
                <a:latin typeface="Calibri Light" panose="020F0302020204030204"/>
                <a:ea typeface="Cambria Math" panose="02040503050406030204" pitchFamily="18" charset="0"/>
                <a:cs typeface="+mn-cs"/>
              </a:rPr>
              <a:t> = 10µs, dit = 1s </a:t>
            </a:r>
          </a:p>
        </p:txBody>
      </p:sp>
      <p:grpSp>
        <p:nvGrpSpPr>
          <p:cNvPr id="25" name="Groupe 24">
            <a:extLst>
              <a:ext uri="{FF2B5EF4-FFF2-40B4-BE49-F238E27FC236}">
                <a16:creationId xmlns:a16="http://schemas.microsoft.com/office/drawing/2014/main" id="{091C012B-D097-4698-A72D-058468725B2D}"/>
              </a:ext>
            </a:extLst>
          </p:cNvPr>
          <p:cNvGrpSpPr/>
          <p:nvPr/>
        </p:nvGrpSpPr>
        <p:grpSpPr>
          <a:xfrm>
            <a:off x="4537402" y="4165009"/>
            <a:ext cx="2675632" cy="2166701"/>
            <a:chOff x="6135504" y="1759538"/>
            <a:chExt cx="2675632" cy="2166701"/>
          </a:xfrm>
        </p:grpSpPr>
        <p:pic>
          <p:nvPicPr>
            <p:cNvPr id="33" name="Image 32">
              <a:extLst>
                <a:ext uri="{FF2B5EF4-FFF2-40B4-BE49-F238E27FC236}">
                  <a16:creationId xmlns:a16="http://schemas.microsoft.com/office/drawing/2014/main" id="{916684F9-3217-442F-8FED-CA673BDBB8F2}"/>
                </a:ext>
              </a:extLst>
            </p:cNvPr>
            <p:cNvPicPr>
              <a:picLocks noChangeAspect="1"/>
            </p:cNvPicPr>
            <p:nvPr/>
          </p:nvPicPr>
          <p:blipFill rotWithShape="1">
            <a:blip r:embed="rId3"/>
            <a:srcRect l="6471" t="7374" r="5437" b="5327"/>
            <a:stretch/>
          </p:blipFill>
          <p:spPr>
            <a:xfrm>
              <a:off x="6374877" y="2054280"/>
              <a:ext cx="2186872" cy="1589265"/>
            </a:xfrm>
            <a:prstGeom prst="rect">
              <a:avLst/>
            </a:prstGeom>
          </p:spPr>
        </p:pic>
        <p:sp>
          <p:nvSpPr>
            <p:cNvPr id="37" name="ZoneTexte 36">
              <a:extLst>
                <a:ext uri="{FF2B5EF4-FFF2-40B4-BE49-F238E27FC236}">
                  <a16:creationId xmlns:a16="http://schemas.microsoft.com/office/drawing/2014/main" id="{D806DB11-3C76-4573-A50E-6CB02BEFFDE1}"/>
                </a:ext>
              </a:extLst>
            </p:cNvPr>
            <p:cNvSpPr txBox="1"/>
            <p:nvPr/>
          </p:nvSpPr>
          <p:spPr>
            <a:xfrm rot="16200000">
              <a:off x="5604465" y="2290577"/>
              <a:ext cx="13390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Tension(en V)</a:t>
              </a:r>
            </a:p>
          </p:txBody>
        </p:sp>
        <p:sp>
          <p:nvSpPr>
            <p:cNvPr id="38" name="ZoneTexte 37">
              <a:extLst>
                <a:ext uri="{FF2B5EF4-FFF2-40B4-BE49-F238E27FC236}">
                  <a16:creationId xmlns:a16="http://schemas.microsoft.com/office/drawing/2014/main" id="{49D30706-B27C-481D-B768-81D00492E6B2}"/>
                </a:ext>
              </a:extLst>
            </p:cNvPr>
            <p:cNvSpPr txBox="1"/>
            <p:nvPr/>
          </p:nvSpPr>
          <p:spPr>
            <a:xfrm>
              <a:off x="7472059" y="3649240"/>
              <a:ext cx="13390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Temps (µs)</a:t>
              </a:r>
            </a:p>
          </p:txBody>
        </p:sp>
      </p:grpSp>
      <p:grpSp>
        <p:nvGrpSpPr>
          <p:cNvPr id="13" name="Groupe 12">
            <a:extLst>
              <a:ext uri="{FF2B5EF4-FFF2-40B4-BE49-F238E27FC236}">
                <a16:creationId xmlns:a16="http://schemas.microsoft.com/office/drawing/2014/main" id="{0F093FAA-9819-4DFB-BCE7-559E3CFC9D81}"/>
              </a:ext>
            </a:extLst>
          </p:cNvPr>
          <p:cNvGrpSpPr/>
          <p:nvPr/>
        </p:nvGrpSpPr>
        <p:grpSpPr>
          <a:xfrm>
            <a:off x="8075142" y="1368747"/>
            <a:ext cx="3503861" cy="2431509"/>
            <a:chOff x="8075142" y="1368747"/>
            <a:chExt cx="3503861" cy="2431509"/>
          </a:xfrm>
        </p:grpSpPr>
        <p:pic>
          <p:nvPicPr>
            <p:cNvPr id="31" name="Image 30">
              <a:extLst>
                <a:ext uri="{FF2B5EF4-FFF2-40B4-BE49-F238E27FC236}">
                  <a16:creationId xmlns:a16="http://schemas.microsoft.com/office/drawing/2014/main" id="{515A9B75-E732-4839-98A1-4FF177354B42}"/>
                </a:ext>
              </a:extLst>
            </p:cNvPr>
            <p:cNvPicPr>
              <a:picLocks noChangeAspect="1"/>
            </p:cNvPicPr>
            <p:nvPr/>
          </p:nvPicPr>
          <p:blipFill rotWithShape="1">
            <a:blip r:embed="rId4"/>
            <a:srcRect l="4476" t="6730" r="9714" b="6426"/>
            <a:stretch/>
          </p:blipFill>
          <p:spPr>
            <a:xfrm>
              <a:off x="8075142" y="1368747"/>
              <a:ext cx="3219141" cy="2215402"/>
            </a:xfrm>
            <a:prstGeom prst="rect">
              <a:avLst/>
            </a:prstGeom>
          </p:spPr>
        </p:pic>
        <p:sp>
          <p:nvSpPr>
            <p:cNvPr id="40" name="ZoneTexte 39">
              <a:extLst>
                <a:ext uri="{FF2B5EF4-FFF2-40B4-BE49-F238E27FC236}">
                  <a16:creationId xmlns:a16="http://schemas.microsoft.com/office/drawing/2014/main" id="{1E7BD0E5-EB76-47A9-973B-87D7854F0864}"/>
                </a:ext>
              </a:extLst>
            </p:cNvPr>
            <p:cNvSpPr txBox="1"/>
            <p:nvPr/>
          </p:nvSpPr>
          <p:spPr>
            <a:xfrm>
              <a:off x="10239926" y="3523257"/>
              <a:ext cx="13390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Time ( µs)</a:t>
              </a:r>
            </a:p>
          </p:txBody>
        </p:sp>
      </p:grpSp>
      <p:sp>
        <p:nvSpPr>
          <p:cNvPr id="5" name="ZoneTexte 4">
            <a:extLst>
              <a:ext uri="{FF2B5EF4-FFF2-40B4-BE49-F238E27FC236}">
                <a16:creationId xmlns:a16="http://schemas.microsoft.com/office/drawing/2014/main" id="{8BDE7168-9462-4D95-AE8F-738FEB38D282}"/>
              </a:ext>
            </a:extLst>
          </p:cNvPr>
          <p:cNvSpPr txBox="1"/>
          <p:nvPr/>
        </p:nvSpPr>
        <p:spPr>
          <a:xfrm>
            <a:off x="8007915" y="885520"/>
            <a:ext cx="3272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Train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integral</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DSO post </a:t>
            </a: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analysis</a:t>
            </a:r>
            <a:endPar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419A3851-5A82-4D0D-81A8-BDCDC7E277A8}"/>
              </a:ext>
            </a:extLst>
          </p:cNvPr>
          <p:cNvSpPr txBox="1"/>
          <p:nvPr/>
        </p:nvSpPr>
        <p:spPr>
          <a:xfrm>
            <a:off x="7106057" y="3628686"/>
            <a:ext cx="51573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Train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integral</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on line </a:t>
            </a:r>
            <a:r>
              <a:rPr kumimoji="0" lang="fr-FR" sz="1800" b="0" i="0" u="none" strike="noStrike" kern="1200" cap="none" spc="0" normalizeH="0" baseline="0" noProof="0" dirty="0" err="1">
                <a:ln>
                  <a:noFill/>
                </a:ln>
                <a:solidFill>
                  <a:srgbClr val="FF0000"/>
                </a:solidFill>
                <a:effectLst/>
                <a:uLnTx/>
                <a:uFillTx/>
                <a:latin typeface="Calibri" panose="020F0502020204030204"/>
                <a:ea typeface="+mn-ea"/>
                <a:cs typeface="+mn-cs"/>
              </a:rPr>
              <a:t>measurement</a:t>
            </a: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FF0000"/>
                </a:solidFill>
                <a:effectLst/>
                <a:uLnTx/>
                <a:uFillTx/>
                <a:latin typeface="Calibri" panose="020F0502020204030204"/>
                <a:ea typeface="+mn-ea"/>
                <a:cs typeface="+mn-cs"/>
              </a:rPr>
              <a:t>with</a:t>
            </a: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  LPSC QDC</a:t>
            </a:r>
          </a:p>
        </p:txBody>
      </p:sp>
      <p:pic>
        <p:nvPicPr>
          <p:cNvPr id="51" name="Image 50">
            <a:extLst>
              <a:ext uri="{FF2B5EF4-FFF2-40B4-BE49-F238E27FC236}">
                <a16:creationId xmlns:a16="http://schemas.microsoft.com/office/drawing/2014/main" id="{9C0B59A6-FC7C-4401-B0A8-C0387B4CA148}"/>
              </a:ext>
            </a:extLst>
          </p:cNvPr>
          <p:cNvPicPr>
            <a:picLocks noChangeAspect="1"/>
          </p:cNvPicPr>
          <p:nvPr/>
        </p:nvPicPr>
        <p:blipFill rotWithShape="1">
          <a:blip r:embed="rId5"/>
          <a:srcRect b="13487"/>
          <a:stretch/>
        </p:blipFill>
        <p:spPr>
          <a:xfrm>
            <a:off x="157342" y="2418056"/>
            <a:ext cx="1982608" cy="806505"/>
          </a:xfrm>
          <a:prstGeom prst="rect">
            <a:avLst/>
          </a:prstGeom>
        </p:spPr>
      </p:pic>
      <p:pic>
        <p:nvPicPr>
          <p:cNvPr id="81" name="Image 80">
            <a:extLst>
              <a:ext uri="{FF2B5EF4-FFF2-40B4-BE49-F238E27FC236}">
                <a16:creationId xmlns:a16="http://schemas.microsoft.com/office/drawing/2014/main" id="{77CF0309-4435-49AB-AC58-88E7C7AF06B4}"/>
              </a:ext>
            </a:extLst>
          </p:cNvPr>
          <p:cNvPicPr>
            <a:picLocks noChangeAspect="1"/>
          </p:cNvPicPr>
          <p:nvPr/>
        </p:nvPicPr>
        <p:blipFill rotWithShape="1">
          <a:blip r:embed="rId6"/>
          <a:srcRect l="17098" t="9781" r="16962" b="3486"/>
          <a:stretch/>
        </p:blipFill>
        <p:spPr>
          <a:xfrm>
            <a:off x="2640040" y="1608664"/>
            <a:ext cx="1992115" cy="1339078"/>
          </a:xfrm>
          <a:prstGeom prst="rect">
            <a:avLst/>
          </a:prstGeom>
        </p:spPr>
      </p:pic>
      <p:sp>
        <p:nvSpPr>
          <p:cNvPr id="4" name="ZoneTexte 3">
            <a:extLst>
              <a:ext uri="{FF2B5EF4-FFF2-40B4-BE49-F238E27FC236}">
                <a16:creationId xmlns:a16="http://schemas.microsoft.com/office/drawing/2014/main" id="{E4ED0F8F-AD43-4888-B58D-F45CA1D59BD9}"/>
              </a:ext>
            </a:extLst>
          </p:cNvPr>
          <p:cNvSpPr txBox="1"/>
          <p:nvPr/>
        </p:nvSpPr>
        <p:spPr>
          <a:xfrm>
            <a:off x="4758568" y="4092709"/>
            <a:ext cx="22655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Train - Diamond signal</a:t>
            </a:r>
          </a:p>
        </p:txBody>
      </p:sp>
      <p:sp>
        <p:nvSpPr>
          <p:cNvPr id="6" name="ZoneTexte 5">
            <a:extLst>
              <a:ext uri="{FF2B5EF4-FFF2-40B4-BE49-F238E27FC236}">
                <a16:creationId xmlns:a16="http://schemas.microsoft.com/office/drawing/2014/main" id="{9A38481E-8F5F-47C0-9A1E-F22F7407BECA}"/>
              </a:ext>
            </a:extLst>
          </p:cNvPr>
          <p:cNvSpPr txBox="1"/>
          <p:nvPr/>
        </p:nvSpPr>
        <p:spPr>
          <a:xfrm>
            <a:off x="233129" y="630634"/>
            <a:ext cx="375115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alibri" panose="020F0502020204030204"/>
                <a:ea typeface="+mn-ea"/>
                <a:cs typeface="+mn-cs"/>
              </a:rPr>
              <a:t>Train </a:t>
            </a:r>
            <a:r>
              <a:rPr kumimoji="0" lang="fr-FR" sz="3200" b="1" i="0" u="none" strike="noStrike" kern="1200" cap="none" spc="0" normalizeH="0" baseline="0" noProof="0" dirty="0" err="1">
                <a:ln>
                  <a:noFill/>
                </a:ln>
                <a:solidFill>
                  <a:srgbClr val="002060"/>
                </a:solidFill>
                <a:effectLst/>
                <a:uLnTx/>
                <a:uFillTx/>
                <a:latin typeface="Calibri" panose="020F0502020204030204"/>
                <a:ea typeface="+mn-ea"/>
                <a:cs typeface="+mn-cs"/>
              </a:rPr>
              <a:t>Counting</a:t>
            </a:r>
            <a:r>
              <a:rPr kumimoji="0" lang="fr-FR" sz="3200" b="1" i="0" u="none" strike="noStrike" kern="1200" cap="none" spc="0" normalizeH="0" baseline="0" noProof="0" dirty="0">
                <a:ln>
                  <a:noFill/>
                </a:ln>
                <a:solidFill>
                  <a:srgbClr val="002060"/>
                </a:solidFill>
                <a:effectLst/>
                <a:uLnTx/>
                <a:uFillTx/>
                <a:latin typeface="Calibri" panose="020F0502020204030204"/>
                <a:ea typeface="+mn-ea"/>
                <a:cs typeface="+mn-cs"/>
              </a:rPr>
              <a:t> Mode</a:t>
            </a:r>
          </a:p>
        </p:txBody>
      </p:sp>
      <p:sp>
        <p:nvSpPr>
          <p:cNvPr id="10" name="ZoneTexte 9">
            <a:extLst>
              <a:ext uri="{FF2B5EF4-FFF2-40B4-BE49-F238E27FC236}">
                <a16:creationId xmlns:a16="http://schemas.microsoft.com/office/drawing/2014/main" id="{45843F8C-E00A-4DF1-A23E-2D80D953DBB6}"/>
              </a:ext>
            </a:extLst>
          </p:cNvPr>
          <p:cNvSpPr txBox="1"/>
          <p:nvPr/>
        </p:nvSpPr>
        <p:spPr>
          <a:xfrm>
            <a:off x="-36319" y="1080620"/>
            <a:ext cx="51184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Beam </a:t>
            </a:r>
            <a:r>
              <a:rPr kumimoji="0" lang="fr-FR" sz="1800" b="0" i="0" u="none" strike="noStrike" kern="1200" cap="none" spc="0" normalizeH="0" baseline="0" noProof="0" dirty="0" err="1">
                <a:ln>
                  <a:noFill/>
                </a:ln>
                <a:solidFill>
                  <a:srgbClr val="002060"/>
                </a:solidFill>
                <a:effectLst/>
                <a:uLnTx/>
                <a:uFillTx/>
                <a:latin typeface="Calibri" panose="020F0502020204030204"/>
                <a:ea typeface="+mn-ea"/>
                <a:cs typeface="+mn-cs"/>
              </a:rPr>
              <a:t>intensity</a:t>
            </a: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 up to  300 </a:t>
            </a:r>
            <a:r>
              <a:rPr kumimoji="0" lang="fr-FR" sz="1800" b="0" i="0" u="none" strike="noStrike" kern="1200" cap="none" spc="0" normalizeH="0" baseline="0" noProof="0" dirty="0" err="1">
                <a:ln>
                  <a:noFill/>
                </a:ln>
                <a:solidFill>
                  <a:srgbClr val="002060"/>
                </a:solidFill>
                <a:effectLst/>
                <a:uLnTx/>
                <a:uFillTx/>
                <a:latin typeface="Calibri" panose="020F0502020204030204"/>
                <a:ea typeface="+mn-ea"/>
                <a:cs typeface="+mn-cs"/>
              </a:rPr>
              <a:t>nA</a:t>
            </a: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002060"/>
                </a:solidFill>
                <a:effectLst/>
                <a:uLnTx/>
                <a:uFillTx/>
                <a:latin typeface="Calibri" panose="020F0502020204030204"/>
                <a:ea typeface="+mn-ea"/>
                <a:cs typeface="+mn-cs"/>
              </a:rPr>
              <a:t>measured</a:t>
            </a: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 on diamond </a:t>
            </a:r>
          </a:p>
        </p:txBody>
      </p:sp>
      <p:sp>
        <p:nvSpPr>
          <p:cNvPr id="42" name="ZoneTexte 41">
            <a:extLst>
              <a:ext uri="{FF2B5EF4-FFF2-40B4-BE49-F238E27FC236}">
                <a16:creationId xmlns:a16="http://schemas.microsoft.com/office/drawing/2014/main" id="{6F76FA6D-611E-42EC-A48A-F5A3E59D6A07}"/>
              </a:ext>
            </a:extLst>
          </p:cNvPr>
          <p:cNvSpPr txBox="1"/>
          <p:nvPr/>
        </p:nvSpPr>
        <p:spPr>
          <a:xfrm>
            <a:off x="5272301" y="1730376"/>
            <a:ext cx="214873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DSO </a:t>
            </a: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Lecroy</a:t>
            </a:r>
            <a:r>
              <a:rPr kumimoji="0" lang="fr-FR" sz="1800" b="0" i="0" u="none" strike="noStrike" kern="1200" cap="none" spc="0" normalizeH="0" baseline="30000" noProof="0" dirty="0">
                <a:ln>
                  <a:noFill/>
                </a:ln>
                <a:solidFill>
                  <a:srgbClr val="0070C0"/>
                </a:solidFill>
                <a:effectLst/>
                <a:uLnTx/>
                <a:uFillTx/>
                <a:latin typeface="Calibri" panose="020F0502020204030204"/>
                <a:ea typeface="+mn-ea"/>
                <a:cs typeface="+mn-cs"/>
              </a:rPr>
              <a:t> </a:t>
            </a:r>
            <a:endPar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2 GHz; 10 or 20 GS/s</a:t>
            </a:r>
          </a:p>
        </p:txBody>
      </p:sp>
      <p:pic>
        <p:nvPicPr>
          <p:cNvPr id="12" name="Image 11">
            <a:extLst>
              <a:ext uri="{FF2B5EF4-FFF2-40B4-BE49-F238E27FC236}">
                <a16:creationId xmlns:a16="http://schemas.microsoft.com/office/drawing/2014/main" id="{9E344158-24C7-4298-9B5E-2F1AC2EE6FD9}"/>
              </a:ext>
            </a:extLst>
          </p:cNvPr>
          <p:cNvPicPr>
            <a:picLocks noChangeAspect="1"/>
          </p:cNvPicPr>
          <p:nvPr/>
        </p:nvPicPr>
        <p:blipFill>
          <a:blip r:embed="rId7"/>
          <a:stretch>
            <a:fillRect/>
          </a:stretch>
        </p:blipFill>
        <p:spPr>
          <a:xfrm>
            <a:off x="4902947" y="2498996"/>
            <a:ext cx="2193024" cy="1631244"/>
          </a:xfrm>
          <a:prstGeom prst="rect">
            <a:avLst/>
          </a:prstGeom>
        </p:spPr>
      </p:pic>
      <p:pic>
        <p:nvPicPr>
          <p:cNvPr id="15" name="Image 14">
            <a:extLst>
              <a:ext uri="{FF2B5EF4-FFF2-40B4-BE49-F238E27FC236}">
                <a16:creationId xmlns:a16="http://schemas.microsoft.com/office/drawing/2014/main" id="{82C36AF2-3144-4DF8-9573-305ADDB762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774905" y="3749980"/>
            <a:ext cx="2696604" cy="2022453"/>
          </a:xfrm>
          <a:prstGeom prst="rect">
            <a:avLst/>
          </a:prstGeom>
        </p:spPr>
      </p:pic>
      <p:cxnSp>
        <p:nvCxnSpPr>
          <p:cNvPr id="18" name="Connecteur : en angle 17">
            <a:extLst>
              <a:ext uri="{FF2B5EF4-FFF2-40B4-BE49-F238E27FC236}">
                <a16:creationId xmlns:a16="http://schemas.microsoft.com/office/drawing/2014/main" id="{DEAB8E40-7062-4C03-BD15-85E9D9B1C39E}"/>
              </a:ext>
            </a:extLst>
          </p:cNvPr>
          <p:cNvCxnSpPr/>
          <p:nvPr/>
        </p:nvCxnSpPr>
        <p:spPr>
          <a:xfrm>
            <a:off x="4036790" y="2885856"/>
            <a:ext cx="914400" cy="914400"/>
          </a:xfrm>
          <a:prstGeom prst="bentConnector3">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43" name="Connecteur : en angle 42">
            <a:extLst>
              <a:ext uri="{FF2B5EF4-FFF2-40B4-BE49-F238E27FC236}">
                <a16:creationId xmlns:a16="http://schemas.microsoft.com/office/drawing/2014/main" id="{DCFEF921-D034-4C46-AC68-8D305BA2A57A}"/>
              </a:ext>
            </a:extLst>
          </p:cNvPr>
          <p:cNvCxnSpPr>
            <a:cxnSpLocks/>
          </p:cNvCxnSpPr>
          <p:nvPr/>
        </p:nvCxnSpPr>
        <p:spPr>
          <a:xfrm rot="16200000" flipH="1">
            <a:off x="2703921" y="3061424"/>
            <a:ext cx="792401" cy="412330"/>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0938BBD-8AD0-4808-80C2-523DFBBC6192}"/>
              </a:ext>
            </a:extLst>
          </p:cNvPr>
          <p:cNvSpPr/>
          <p:nvPr/>
        </p:nvSpPr>
        <p:spPr>
          <a:xfrm>
            <a:off x="3369685" y="2137071"/>
            <a:ext cx="459683" cy="227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BA865B51-1585-493D-A724-AC5C731B4EF5}"/>
              </a:ext>
            </a:extLst>
          </p:cNvPr>
          <p:cNvSpPr txBox="1"/>
          <p:nvPr/>
        </p:nvSpPr>
        <p:spPr>
          <a:xfrm>
            <a:off x="976990" y="2137071"/>
            <a:ext cx="13276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68 MeV Proton beam </a:t>
            </a:r>
          </a:p>
        </p:txBody>
      </p:sp>
      <p:sp>
        <p:nvSpPr>
          <p:cNvPr id="28" name="ZoneTexte 27">
            <a:extLst>
              <a:ext uri="{FF2B5EF4-FFF2-40B4-BE49-F238E27FC236}">
                <a16:creationId xmlns:a16="http://schemas.microsoft.com/office/drawing/2014/main" id="{66E0F441-59E4-427D-8F31-29D2666EC31C}"/>
              </a:ext>
            </a:extLst>
          </p:cNvPr>
          <p:cNvSpPr txBox="1"/>
          <p:nvPr/>
        </p:nvSpPr>
        <p:spPr>
          <a:xfrm>
            <a:off x="-2820" y="3878394"/>
            <a:ext cx="20519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QDC </a:t>
            </a:r>
            <a:r>
              <a:rPr kumimoji="0" lang="fr-FR" sz="1800" b="0" i="0" u="none" strike="noStrike" kern="1200" cap="none" spc="0" normalizeH="0" baseline="0" noProof="0" dirty="0" err="1">
                <a:ln>
                  <a:noFill/>
                </a:ln>
                <a:solidFill>
                  <a:srgbClr val="FF0000"/>
                </a:solidFill>
                <a:effectLst/>
                <a:uLnTx/>
                <a:uFillTx/>
                <a:latin typeface="Calibri" panose="020F0502020204030204"/>
                <a:ea typeface="+mn-ea"/>
                <a:cs typeface="+mn-cs"/>
              </a:rPr>
              <a:t>board</a:t>
            </a: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Calibri" panose="020F0502020204030204"/>
                <a:ea typeface="+mn-ea"/>
                <a:cs typeface="+mn-cs"/>
              </a:rPr>
              <a:t>developped</a:t>
            </a: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 @ LPSC</a:t>
            </a:r>
          </a:p>
        </p:txBody>
      </p:sp>
      <p:sp>
        <p:nvSpPr>
          <p:cNvPr id="29" name="ZoneTexte 28">
            <a:extLst>
              <a:ext uri="{FF2B5EF4-FFF2-40B4-BE49-F238E27FC236}">
                <a16:creationId xmlns:a16="http://schemas.microsoft.com/office/drawing/2014/main" id="{48E75574-300B-41A0-BF6C-07292D9B8079}"/>
              </a:ext>
            </a:extLst>
          </p:cNvPr>
          <p:cNvSpPr txBox="1"/>
          <p:nvPr/>
        </p:nvSpPr>
        <p:spPr>
          <a:xfrm>
            <a:off x="56735" y="5124445"/>
            <a:ext cx="20519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DAQ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developped</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 LPSC</a:t>
            </a:r>
          </a:p>
        </p:txBody>
      </p:sp>
      <p:pic>
        <p:nvPicPr>
          <p:cNvPr id="30" name="Image 29">
            <a:extLst>
              <a:ext uri="{FF2B5EF4-FFF2-40B4-BE49-F238E27FC236}">
                <a16:creationId xmlns:a16="http://schemas.microsoft.com/office/drawing/2014/main" id="{BF06963E-3678-4463-A6E0-D01E681F09B0}"/>
              </a:ext>
            </a:extLst>
          </p:cNvPr>
          <p:cNvPicPr>
            <a:picLocks noChangeAspect="1"/>
          </p:cNvPicPr>
          <p:nvPr/>
        </p:nvPicPr>
        <p:blipFill>
          <a:blip r:embed="rId9"/>
          <a:stretch>
            <a:fillRect/>
          </a:stretch>
        </p:blipFill>
        <p:spPr>
          <a:xfrm>
            <a:off x="123408" y="1415224"/>
            <a:ext cx="1325497" cy="721847"/>
          </a:xfrm>
          <a:prstGeom prst="rect">
            <a:avLst/>
          </a:prstGeom>
        </p:spPr>
      </p:pic>
      <p:sp>
        <p:nvSpPr>
          <p:cNvPr id="35" name="Ellipse 34">
            <a:extLst>
              <a:ext uri="{FF2B5EF4-FFF2-40B4-BE49-F238E27FC236}">
                <a16:creationId xmlns:a16="http://schemas.microsoft.com/office/drawing/2014/main" id="{5EC52739-92FC-4E93-9323-7CA9584990DC}"/>
              </a:ext>
            </a:extLst>
          </p:cNvPr>
          <p:cNvSpPr/>
          <p:nvPr/>
        </p:nvSpPr>
        <p:spPr>
          <a:xfrm>
            <a:off x="314668" y="1681494"/>
            <a:ext cx="331414" cy="4234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A31F6AA-112E-4D19-9B40-3C07B2E39557}"/>
              </a:ext>
            </a:extLst>
          </p:cNvPr>
          <p:cNvSpPr/>
          <p:nvPr/>
        </p:nvSpPr>
        <p:spPr>
          <a:xfrm>
            <a:off x="7925723" y="1210317"/>
            <a:ext cx="211853" cy="46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 7">
            <a:extLst>
              <a:ext uri="{FF2B5EF4-FFF2-40B4-BE49-F238E27FC236}">
                <a16:creationId xmlns:a16="http://schemas.microsoft.com/office/drawing/2014/main" id="{0E547D90-F248-4F29-8945-62FE4E09724D}"/>
              </a:ext>
            </a:extLst>
          </p:cNvPr>
          <p:cNvPicPr>
            <a:picLocks noChangeAspect="1"/>
          </p:cNvPicPr>
          <p:nvPr/>
        </p:nvPicPr>
        <p:blipFill>
          <a:blip r:embed="rId10"/>
          <a:stretch>
            <a:fillRect/>
          </a:stretch>
        </p:blipFill>
        <p:spPr>
          <a:xfrm>
            <a:off x="1772950" y="1402044"/>
            <a:ext cx="859758" cy="647731"/>
          </a:xfrm>
          <a:prstGeom prst="rect">
            <a:avLst/>
          </a:prstGeom>
        </p:spPr>
      </p:pic>
      <p:sp>
        <p:nvSpPr>
          <p:cNvPr id="36" name="ZoneTexte 35">
            <a:extLst>
              <a:ext uri="{FF2B5EF4-FFF2-40B4-BE49-F238E27FC236}">
                <a16:creationId xmlns:a16="http://schemas.microsoft.com/office/drawing/2014/main" id="{08F2F122-7293-41C3-8344-1E598FBB954F}"/>
              </a:ext>
            </a:extLst>
          </p:cNvPr>
          <p:cNvSpPr txBox="1"/>
          <p:nvPr/>
        </p:nvSpPr>
        <p:spPr>
          <a:xfrm rot="16200000">
            <a:off x="7312842" y="1479864"/>
            <a:ext cx="13390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Volts-seconds</a:t>
            </a:r>
          </a:p>
        </p:txBody>
      </p:sp>
      <p:sp>
        <p:nvSpPr>
          <p:cNvPr id="48" name="ZoneTexte 47">
            <a:extLst>
              <a:ext uri="{FF2B5EF4-FFF2-40B4-BE49-F238E27FC236}">
                <a16:creationId xmlns:a16="http://schemas.microsoft.com/office/drawing/2014/main" id="{9582694D-FCAC-4A6A-8FDC-F28ED44EFE53}"/>
              </a:ext>
            </a:extLst>
          </p:cNvPr>
          <p:cNvSpPr txBox="1"/>
          <p:nvPr/>
        </p:nvSpPr>
        <p:spPr>
          <a:xfrm>
            <a:off x="5736312" y="6101202"/>
            <a:ext cx="1339077"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Time ( µs)</a:t>
            </a:r>
          </a:p>
        </p:txBody>
      </p:sp>
      <p:sp>
        <p:nvSpPr>
          <p:cNvPr id="49" name="ZoneTexte 48">
            <a:extLst>
              <a:ext uri="{FF2B5EF4-FFF2-40B4-BE49-F238E27FC236}">
                <a16:creationId xmlns:a16="http://schemas.microsoft.com/office/drawing/2014/main" id="{A98F7162-D003-4E5F-BA71-2C4C20677CDA}"/>
              </a:ext>
            </a:extLst>
          </p:cNvPr>
          <p:cNvSpPr txBox="1"/>
          <p:nvPr/>
        </p:nvSpPr>
        <p:spPr>
          <a:xfrm rot="16200000">
            <a:off x="3964614" y="4832196"/>
            <a:ext cx="1339077"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Amplitude (V)</a:t>
            </a:r>
          </a:p>
        </p:txBody>
      </p:sp>
      <p:pic>
        <p:nvPicPr>
          <p:cNvPr id="56" name="Image 6">
            <a:extLst>
              <a:ext uri="{FF2B5EF4-FFF2-40B4-BE49-F238E27FC236}">
                <a16:creationId xmlns:a16="http://schemas.microsoft.com/office/drawing/2014/main" id="{A9054792-FF37-496A-996E-3445866CF96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1490" t="22820" r="2644" b="24358"/>
          <a:stretch/>
        </p:blipFill>
        <p:spPr>
          <a:xfrm>
            <a:off x="2952436" y="2920341"/>
            <a:ext cx="434184" cy="277476"/>
          </a:xfrm>
          <a:prstGeom prst="rect">
            <a:avLst/>
          </a:prstGeom>
        </p:spPr>
      </p:pic>
      <p:pic>
        <p:nvPicPr>
          <p:cNvPr id="57" name="Image 6">
            <a:extLst>
              <a:ext uri="{FF2B5EF4-FFF2-40B4-BE49-F238E27FC236}">
                <a16:creationId xmlns:a16="http://schemas.microsoft.com/office/drawing/2014/main" id="{45C12C7E-EB1B-4293-82EE-5C1197ECE8D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1490" t="22820" r="2644" b="24358"/>
          <a:stretch/>
        </p:blipFill>
        <p:spPr>
          <a:xfrm>
            <a:off x="3829368" y="2922042"/>
            <a:ext cx="434184" cy="277476"/>
          </a:xfrm>
          <a:prstGeom prst="rect">
            <a:avLst/>
          </a:prstGeom>
        </p:spPr>
      </p:pic>
      <p:sp>
        <p:nvSpPr>
          <p:cNvPr id="17" name="Flèche : droite 16">
            <a:extLst>
              <a:ext uri="{FF2B5EF4-FFF2-40B4-BE49-F238E27FC236}">
                <a16:creationId xmlns:a16="http://schemas.microsoft.com/office/drawing/2014/main" id="{43F3224B-1772-46A9-9ECE-AA1681C7B0E7}"/>
              </a:ext>
            </a:extLst>
          </p:cNvPr>
          <p:cNvSpPr/>
          <p:nvPr/>
        </p:nvSpPr>
        <p:spPr>
          <a:xfrm>
            <a:off x="10164904" y="4376615"/>
            <a:ext cx="515816" cy="33809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E07D96D4-23BF-49DF-816B-F50595E27051}"/>
              </a:ext>
            </a:extLst>
          </p:cNvPr>
          <p:cNvSpPr txBox="1"/>
          <p:nvPr/>
        </p:nvSpPr>
        <p:spPr>
          <a:xfrm>
            <a:off x="10741439" y="4128905"/>
            <a:ext cx="1105687" cy="923330"/>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FE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elec</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DAQ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validation</a:t>
            </a:r>
          </a:p>
        </p:txBody>
      </p:sp>
      <p:pic>
        <p:nvPicPr>
          <p:cNvPr id="54" name="Image 53">
            <a:extLst>
              <a:ext uri="{FF2B5EF4-FFF2-40B4-BE49-F238E27FC236}">
                <a16:creationId xmlns:a16="http://schemas.microsoft.com/office/drawing/2014/main" id="{DC26D81D-E076-4E8F-8FAE-13534B423194}"/>
              </a:ext>
            </a:extLst>
          </p:cNvPr>
          <p:cNvPicPr>
            <a:picLocks noChangeAspect="1"/>
          </p:cNvPicPr>
          <p:nvPr/>
        </p:nvPicPr>
        <p:blipFill>
          <a:blip r:embed="rId12"/>
          <a:stretch>
            <a:fillRect/>
          </a:stretch>
        </p:blipFill>
        <p:spPr>
          <a:xfrm>
            <a:off x="5195219" y="580446"/>
            <a:ext cx="1121694" cy="1121694"/>
          </a:xfrm>
          <a:prstGeom prst="rect">
            <a:avLst/>
          </a:prstGeom>
        </p:spPr>
      </p:pic>
      <p:sp>
        <p:nvSpPr>
          <p:cNvPr id="24" name="ZoneTexte 23">
            <a:extLst>
              <a:ext uri="{FF2B5EF4-FFF2-40B4-BE49-F238E27FC236}">
                <a16:creationId xmlns:a16="http://schemas.microsoft.com/office/drawing/2014/main" id="{63204671-E615-4A66-9BCA-B64B111292B7}"/>
              </a:ext>
            </a:extLst>
          </p:cNvPr>
          <p:cNvSpPr txBox="1"/>
          <p:nvPr/>
        </p:nvSpPr>
        <p:spPr>
          <a:xfrm>
            <a:off x="6755605" y="561442"/>
            <a:ext cx="18549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ANR - DIAMMONI</a:t>
            </a:r>
          </a:p>
        </p:txBody>
      </p:sp>
      <p:sp>
        <p:nvSpPr>
          <p:cNvPr id="14" name="Espace réservé du numéro de diapositive 13">
            <a:extLst>
              <a:ext uri="{FF2B5EF4-FFF2-40B4-BE49-F238E27FC236}">
                <a16:creationId xmlns:a16="http://schemas.microsoft.com/office/drawing/2014/main" id="{4A5DE337-B37E-4446-A80C-8F6E05A417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05D04-525B-4937-AC1B-BFCB89383A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6" name="Image 25">
            <a:extLst>
              <a:ext uri="{FF2B5EF4-FFF2-40B4-BE49-F238E27FC236}">
                <a16:creationId xmlns:a16="http://schemas.microsoft.com/office/drawing/2014/main" id="{02C7201D-B19F-4A8C-8BA9-3BCA82336482}"/>
              </a:ext>
            </a:extLst>
          </p:cNvPr>
          <p:cNvPicPr>
            <a:picLocks noChangeAspect="1"/>
          </p:cNvPicPr>
          <p:nvPr/>
        </p:nvPicPr>
        <p:blipFill rotWithShape="1">
          <a:blip r:embed="rId13"/>
          <a:srcRect l="3394"/>
          <a:stretch/>
        </p:blipFill>
        <p:spPr>
          <a:xfrm>
            <a:off x="7048455" y="3643072"/>
            <a:ext cx="5196806" cy="2818325"/>
          </a:xfrm>
          <a:prstGeom prst="rect">
            <a:avLst/>
          </a:prstGeom>
        </p:spPr>
      </p:pic>
    </p:spTree>
    <p:extLst>
      <p:ext uri="{BB962C8B-B14F-4D97-AF65-F5344CB8AC3E}">
        <p14:creationId xmlns:p14="http://schemas.microsoft.com/office/powerpoint/2010/main" val="385404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17"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e 45">
            <a:extLst>
              <a:ext uri="{FF2B5EF4-FFF2-40B4-BE49-F238E27FC236}">
                <a16:creationId xmlns:a16="http://schemas.microsoft.com/office/drawing/2014/main" id="{D07BD2A6-789F-4484-9F5E-6A744DD26DC0}"/>
              </a:ext>
            </a:extLst>
          </p:cNvPr>
          <p:cNvGrpSpPr/>
          <p:nvPr/>
        </p:nvGrpSpPr>
        <p:grpSpPr>
          <a:xfrm>
            <a:off x="1036323" y="917910"/>
            <a:ext cx="4605725" cy="4633305"/>
            <a:chOff x="1036323" y="917910"/>
            <a:chExt cx="4605725" cy="4633305"/>
          </a:xfrm>
        </p:grpSpPr>
        <p:pic>
          <p:nvPicPr>
            <p:cNvPr id="20" name="Image 19">
              <a:extLst>
                <a:ext uri="{FF2B5EF4-FFF2-40B4-BE49-F238E27FC236}">
                  <a16:creationId xmlns:a16="http://schemas.microsoft.com/office/drawing/2014/main" id="{3D60B7E5-29A5-464F-835E-2EED4580B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323" y="917910"/>
              <a:ext cx="4605725" cy="4633305"/>
            </a:xfrm>
            <a:prstGeom prst="rect">
              <a:avLst/>
            </a:prstGeom>
          </p:spPr>
        </p:pic>
        <p:sp>
          <p:nvSpPr>
            <p:cNvPr id="44" name="ZoneTexte 43">
              <a:extLst>
                <a:ext uri="{FF2B5EF4-FFF2-40B4-BE49-F238E27FC236}">
                  <a16:creationId xmlns:a16="http://schemas.microsoft.com/office/drawing/2014/main" id="{A55971EC-1C0D-4625-82A8-756FBC5A5311}"/>
                </a:ext>
              </a:extLst>
            </p:cNvPr>
            <p:cNvSpPr txBox="1"/>
            <p:nvPr/>
          </p:nvSpPr>
          <p:spPr>
            <a:xfrm rot="16200000">
              <a:off x="488650" y="2792613"/>
              <a:ext cx="1627369" cy="24622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Calibri" panose="020F0502020204030204"/>
                  <a:ea typeface="+mn-ea"/>
                  <a:cs typeface="+mn-cs"/>
                </a:rPr>
                <a:t>Charge in a 50 µs-train (µC)</a:t>
              </a:r>
            </a:p>
          </p:txBody>
        </p:sp>
        <p:sp>
          <p:nvSpPr>
            <p:cNvPr id="45" name="Rectangle 44">
              <a:extLst>
                <a:ext uri="{FF2B5EF4-FFF2-40B4-BE49-F238E27FC236}">
                  <a16:creationId xmlns:a16="http://schemas.microsoft.com/office/drawing/2014/main" id="{A1A02E7D-F1AA-47B4-926B-0BE43B8A3345}"/>
                </a:ext>
              </a:extLst>
            </p:cNvPr>
            <p:cNvSpPr/>
            <p:nvPr/>
          </p:nvSpPr>
          <p:spPr>
            <a:xfrm>
              <a:off x="1596788" y="1270586"/>
              <a:ext cx="225659" cy="89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ZoneTexte 7">
            <a:extLst>
              <a:ext uri="{FF2B5EF4-FFF2-40B4-BE49-F238E27FC236}">
                <a16:creationId xmlns:a16="http://schemas.microsoft.com/office/drawing/2014/main" id="{9E8074F0-A843-4C64-8786-69B253B79088}"/>
              </a:ext>
            </a:extLst>
          </p:cNvPr>
          <p:cNvSpPr txBox="1"/>
          <p:nvPr/>
        </p:nvSpPr>
        <p:spPr>
          <a:xfrm>
            <a:off x="1091587" y="588273"/>
            <a:ext cx="74523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Study of linearity as a function of beam intensity: </a:t>
            </a:r>
            <a:r>
              <a:rPr kumimoji="0" lang="fr-FR" sz="1800" b="1" i="0" u="none" strike="noStrike" kern="1200" cap="none" spc="0" normalizeH="0" baseline="0" noProof="0" dirty="0" err="1">
                <a:ln>
                  <a:noFill/>
                </a:ln>
                <a:solidFill>
                  <a:srgbClr val="ED7D31"/>
                </a:solidFill>
                <a:effectLst/>
                <a:uLnTx/>
                <a:uFillTx/>
                <a:latin typeface="Calibri" panose="020F0502020204030204"/>
                <a:ea typeface="+mn-ea"/>
                <a:cs typeface="+mn-cs"/>
              </a:rPr>
              <a:t>sCVD</a:t>
            </a:r>
            <a:r>
              <a:rPr kumimoji="0" lang="fr-FR" sz="1800" b="1"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versus</a:t>
            </a:r>
            <a:r>
              <a:rPr kumimoji="0" lang="fr-FR"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srgbClr val="0070C0"/>
                </a:solidFill>
                <a:effectLst/>
                <a:uLnTx/>
                <a:uFillTx/>
                <a:latin typeface="Calibri" panose="020F0502020204030204"/>
                <a:ea typeface="+mn-ea"/>
                <a:cs typeface="+mn-cs"/>
              </a:rPr>
              <a:t>pCVD</a:t>
            </a:r>
            <a:r>
              <a:rPr kumimoji="0" lang="fr-FR" sz="1800" b="1" i="0" u="none" strike="noStrike" kern="1200" cap="none" spc="0" normalizeH="0" baseline="0" noProof="0" dirty="0">
                <a:ln>
                  <a:noFill/>
                </a:ln>
                <a:solidFill>
                  <a:srgbClr val="0070C0"/>
                </a:solidFill>
                <a:effectLst/>
                <a:uLnTx/>
                <a:uFillTx/>
                <a:latin typeface="Calibri" panose="020F0502020204030204"/>
                <a:ea typeface="+mn-ea"/>
                <a:cs typeface="+mn-cs"/>
              </a:rPr>
              <a:t> </a:t>
            </a:r>
            <a:endPar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id="{3481A02E-E322-4300-8D43-54E327FFC30B}"/>
              </a:ext>
            </a:extLst>
          </p:cNvPr>
          <p:cNvSpPr txBox="1"/>
          <p:nvPr/>
        </p:nvSpPr>
        <p:spPr>
          <a:xfrm>
            <a:off x="6111392" y="1003602"/>
            <a:ext cx="5728183" cy="584775"/>
          </a:xfrm>
          <a:prstGeom prst="rect">
            <a:avLst/>
          </a:prstGeom>
          <a:noFill/>
          <a:ln w="222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R. Molle, PhD </a:t>
            </a: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Thesis</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r-FR" sz="1400" b="0" i="0" u="none" strike="noStrike" kern="1200" cap="none" spc="0" normalizeH="0" baseline="0" noProof="0" dirty="0">
                <a:ln>
                  <a:noFill/>
                </a:ln>
                <a:solidFill>
                  <a:srgbClr val="0070C0"/>
                </a:solidFill>
                <a:effectLst/>
                <a:uLnTx/>
                <a:uFillTx/>
                <a:latin typeface="Calibri" panose="020F0502020204030204"/>
                <a:ea typeface="+mn-ea"/>
                <a:cs typeface="+mn-cs"/>
              </a:rPr>
              <a:t>LPSC ARRONAX SUBATECH, </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ANR DIAMMONI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B9E8D60D-961D-433A-9909-668F62208CCF}"/>
              </a:ext>
            </a:extLst>
          </p:cNvPr>
          <p:cNvSpPr txBox="1"/>
          <p:nvPr/>
        </p:nvSpPr>
        <p:spPr>
          <a:xfrm>
            <a:off x="6697005" y="4381693"/>
            <a:ext cx="509729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ED7D31"/>
                </a:solidFill>
                <a:effectLst/>
                <a:uLnTx/>
                <a:uFillTx/>
                <a:latin typeface="Calibri" panose="020F0502020204030204"/>
                <a:ea typeface="+mn-ea"/>
                <a:cs typeface="+mn-cs"/>
              </a:rPr>
              <a:t>sCVD</a:t>
            </a: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ED7D31"/>
                </a:solidFill>
                <a:effectLst/>
                <a:uLnTx/>
                <a:uFillTx/>
                <a:latin typeface="Calibri" panose="020F0502020204030204"/>
                <a:ea typeface="+mn-ea"/>
                <a:cs typeface="+mn-cs"/>
              </a:rPr>
              <a:t>Linear</a:t>
            </a: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ED7D31"/>
                </a:solidFill>
                <a:effectLst/>
                <a:uLnTx/>
                <a:uFillTx/>
                <a:latin typeface="Calibri" panose="020F0502020204030204"/>
                <a:ea typeface="+mn-ea"/>
                <a:cs typeface="+mn-cs"/>
              </a:rPr>
              <a:t>response</a:t>
            </a: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ED7D31"/>
                </a:solidFill>
                <a:effectLst/>
                <a:uLnTx/>
                <a:uFillTx/>
                <a:latin typeface="Calibri" panose="020F0502020204030204"/>
                <a:ea typeface="+mn-ea"/>
                <a:cs typeface="+mn-cs"/>
              </a:rPr>
              <a:t>from</a:t>
            </a: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 1  Gy/s up to 10</a:t>
            </a:r>
            <a:r>
              <a:rPr kumimoji="0" lang="fr-FR" sz="1800" b="0" i="0" u="none" strike="noStrike" kern="1200" cap="none" spc="0" normalizeH="0" baseline="30000" noProof="0" dirty="0">
                <a:ln>
                  <a:noFill/>
                </a:ln>
                <a:solidFill>
                  <a:srgbClr val="ED7D31"/>
                </a:solidFill>
                <a:effectLst/>
                <a:uLnTx/>
                <a:uFillTx/>
                <a:latin typeface="Calibri" panose="020F0502020204030204"/>
                <a:ea typeface="+mn-ea"/>
                <a:cs typeface="+mn-cs"/>
              </a:rPr>
              <a:t>2 </a:t>
            </a:r>
            <a:r>
              <a:rPr kumimoji="0" lang="fr-FR" sz="1800" b="0" i="0" u="none" strike="noStrike" kern="1200" cap="none" spc="0" normalizeH="0" baseline="0" noProof="0" dirty="0" err="1">
                <a:ln>
                  <a:noFill/>
                </a:ln>
                <a:solidFill>
                  <a:srgbClr val="ED7D31"/>
                </a:solidFill>
                <a:effectLst/>
                <a:uLnTx/>
                <a:uFillTx/>
                <a:latin typeface="Calibri" panose="020F0502020204030204"/>
                <a:ea typeface="+mn-ea"/>
                <a:cs typeface="+mn-cs"/>
              </a:rPr>
              <a:t>kGy</a:t>
            </a: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pCVD</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Linear</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response</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from</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 1 Gy/s up to 4 10</a:t>
            </a:r>
            <a:r>
              <a:rPr kumimoji="0" lang="fr-FR" sz="1800" b="0" i="0" u="none" strike="noStrike" kern="1200" cap="none" spc="0" normalizeH="0" baseline="30000" noProof="0" dirty="0">
                <a:ln>
                  <a:noFill/>
                </a:ln>
                <a:solidFill>
                  <a:srgbClr val="0070C0"/>
                </a:solidFill>
                <a:effectLst/>
                <a:uLnTx/>
                <a:uFillTx/>
                <a:latin typeface="Calibri" panose="020F0502020204030204"/>
                <a:ea typeface="+mn-ea"/>
                <a:cs typeface="+mn-cs"/>
              </a:rPr>
              <a:t>2</a:t>
            </a:r>
            <a:r>
              <a:rPr kumimoji="0" lang="fr-FR" sz="1800" b="0" i="0" u="none" strike="noStrike" kern="1200" cap="none" spc="0" normalizeH="0" baseline="30000" noProof="0" dirty="0">
                <a:ln>
                  <a:noFill/>
                </a:ln>
                <a:solidFill>
                  <a:srgbClr val="ED7D31"/>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kGy</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/s</a:t>
            </a:r>
          </a:p>
        </p:txBody>
      </p:sp>
      <p:sp>
        <p:nvSpPr>
          <p:cNvPr id="15" name="Rectangle 14">
            <a:extLst>
              <a:ext uri="{FF2B5EF4-FFF2-40B4-BE49-F238E27FC236}">
                <a16:creationId xmlns:a16="http://schemas.microsoft.com/office/drawing/2014/main" id="{966B3E0E-F5AE-451A-98CE-DF4E410D461C}"/>
              </a:ext>
            </a:extLst>
          </p:cNvPr>
          <p:cNvSpPr/>
          <p:nvPr/>
        </p:nvSpPr>
        <p:spPr>
          <a:xfrm>
            <a:off x="6793794" y="5546195"/>
            <a:ext cx="5183727" cy="646331"/>
          </a:xfrm>
          <a:prstGeom prst="rect">
            <a:avLst/>
          </a:prstGeom>
        </p:spPr>
        <p:txBody>
          <a:bodyPr wrap="non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J"/>
              <a:tabLst/>
              <a:defRPr/>
            </a:pP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for monitoring proton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beams</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in FLASH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with</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typical</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dose rate : ~ 300 Gy/s</a:t>
            </a:r>
          </a:p>
        </p:txBody>
      </p:sp>
      <p:sp>
        <p:nvSpPr>
          <p:cNvPr id="29" name="ZoneTexte 28">
            <a:extLst>
              <a:ext uri="{FF2B5EF4-FFF2-40B4-BE49-F238E27FC236}">
                <a16:creationId xmlns:a16="http://schemas.microsoft.com/office/drawing/2014/main" id="{FC462999-4AC8-43F9-94A1-D123390F1915}"/>
              </a:ext>
            </a:extLst>
          </p:cNvPr>
          <p:cNvSpPr txBox="1"/>
          <p:nvPr/>
        </p:nvSpPr>
        <p:spPr>
          <a:xfrm>
            <a:off x="0" y="452"/>
            <a:ext cx="12149480" cy="523220"/>
          </a:xfrm>
          <a:prstGeom prst="rect">
            <a:avLst/>
          </a:prstGeom>
          <a:solidFill>
            <a:srgbClr val="E75112"/>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Diamond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beam</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monitor : the challenge of a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linear</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on a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wide</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dynamic</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with</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ion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beams</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3" name="ZoneTexte 22">
            <a:extLst>
              <a:ext uri="{FF2B5EF4-FFF2-40B4-BE49-F238E27FC236}">
                <a16:creationId xmlns:a16="http://schemas.microsoft.com/office/drawing/2014/main" id="{91D3140F-B9BB-4FA0-AA29-F34D18844BD6}"/>
              </a:ext>
            </a:extLst>
          </p:cNvPr>
          <p:cNvSpPr txBox="1"/>
          <p:nvPr/>
        </p:nvSpPr>
        <p:spPr>
          <a:xfrm>
            <a:off x="1091587" y="5731254"/>
            <a:ext cx="54304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prstClr val="black"/>
                </a:solidFill>
                <a:effectLst/>
                <a:uLnTx/>
                <a:uFillTx/>
                <a:latin typeface="Calibri" panose="020F0502020204030204"/>
                <a:ea typeface="+mn-ea"/>
                <a:cs typeface="+mn-cs"/>
              </a:rPr>
              <a:t>Each</a:t>
            </a: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 point = ACQ on a single train to </a:t>
            </a:r>
            <a:r>
              <a:rPr kumimoji="0" lang="fr-FR" sz="1400" b="1" i="0" u="none" strike="noStrike" kern="1200" cap="none" spc="0" normalizeH="0" baseline="0" noProof="0" dirty="0" err="1">
                <a:ln>
                  <a:noFill/>
                </a:ln>
                <a:solidFill>
                  <a:prstClr val="black"/>
                </a:solidFill>
                <a:effectLst/>
                <a:uLnTx/>
                <a:uFillTx/>
                <a:latin typeface="Calibri" panose="020F0502020204030204"/>
                <a:ea typeface="+mn-ea"/>
                <a:cs typeface="+mn-cs"/>
              </a:rPr>
              <a:t>avoid</a:t>
            </a: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1" i="0" u="none" strike="noStrike" kern="1200" cap="none" spc="0" normalizeH="0" baseline="0" noProof="0" dirty="0" err="1">
                <a:ln>
                  <a:noFill/>
                </a:ln>
                <a:solidFill>
                  <a:prstClr val="black"/>
                </a:solidFill>
                <a:effectLst/>
                <a:uLnTx/>
                <a:uFillTx/>
                <a:latin typeface="Calibri" panose="020F0502020204030204"/>
                <a:ea typeface="+mn-ea"/>
                <a:cs typeface="+mn-cs"/>
              </a:rPr>
              <a:t>any</a:t>
            </a: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 influence of the fluence</a:t>
            </a:r>
          </a:p>
        </p:txBody>
      </p:sp>
      <p:cxnSp>
        <p:nvCxnSpPr>
          <p:cNvPr id="25" name="Connecteur droit 24">
            <a:extLst>
              <a:ext uri="{FF2B5EF4-FFF2-40B4-BE49-F238E27FC236}">
                <a16:creationId xmlns:a16="http://schemas.microsoft.com/office/drawing/2014/main" id="{9FA7BB77-8935-4777-A13C-370CCF64D8A3}"/>
              </a:ext>
            </a:extLst>
          </p:cNvPr>
          <p:cNvCxnSpPr>
            <a:cxnSpLocks/>
          </p:cNvCxnSpPr>
          <p:nvPr/>
        </p:nvCxnSpPr>
        <p:spPr>
          <a:xfrm>
            <a:off x="1733446" y="2371725"/>
            <a:ext cx="0" cy="3063497"/>
          </a:xfrm>
          <a:prstGeom prst="line">
            <a:avLst/>
          </a:prstGeom>
          <a:ln w="222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334EA95B-F9A6-4A38-9D55-245305951F00}"/>
              </a:ext>
            </a:extLst>
          </p:cNvPr>
          <p:cNvSpPr txBox="1"/>
          <p:nvPr/>
        </p:nvSpPr>
        <p:spPr>
          <a:xfrm>
            <a:off x="1190625" y="5454476"/>
            <a:ext cx="11258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~300 Gy/s</a:t>
            </a:r>
          </a:p>
        </p:txBody>
      </p:sp>
      <p:grpSp>
        <p:nvGrpSpPr>
          <p:cNvPr id="37" name="Groupe 36">
            <a:extLst>
              <a:ext uri="{FF2B5EF4-FFF2-40B4-BE49-F238E27FC236}">
                <a16:creationId xmlns:a16="http://schemas.microsoft.com/office/drawing/2014/main" id="{FCE284A7-A4BE-4BA2-A14C-B227F0CDE45E}"/>
              </a:ext>
            </a:extLst>
          </p:cNvPr>
          <p:cNvGrpSpPr/>
          <p:nvPr/>
        </p:nvGrpSpPr>
        <p:grpSpPr>
          <a:xfrm>
            <a:off x="8789232" y="1425703"/>
            <a:ext cx="3418160" cy="2270847"/>
            <a:chOff x="8789232" y="1425703"/>
            <a:chExt cx="3418160" cy="2270847"/>
          </a:xfrm>
        </p:grpSpPr>
        <p:pic>
          <p:nvPicPr>
            <p:cNvPr id="14" name="Image 13">
              <a:extLst>
                <a:ext uri="{FF2B5EF4-FFF2-40B4-BE49-F238E27FC236}">
                  <a16:creationId xmlns:a16="http://schemas.microsoft.com/office/drawing/2014/main" id="{493C43EA-CDAA-444D-948A-46FCAE72BCF1}"/>
                </a:ext>
              </a:extLst>
            </p:cNvPr>
            <p:cNvPicPr>
              <a:picLocks noChangeAspect="1"/>
            </p:cNvPicPr>
            <p:nvPr/>
          </p:nvPicPr>
          <p:blipFill rotWithShape="1">
            <a:blip r:embed="rId3"/>
            <a:srcRect l="20817"/>
            <a:stretch/>
          </p:blipFill>
          <p:spPr>
            <a:xfrm>
              <a:off x="8789232" y="1425703"/>
              <a:ext cx="3418160" cy="2270847"/>
            </a:xfrm>
            <a:prstGeom prst="rect">
              <a:avLst/>
            </a:prstGeom>
          </p:spPr>
        </p:pic>
        <p:sp>
          <p:nvSpPr>
            <p:cNvPr id="16" name="Rectangle 15">
              <a:extLst>
                <a:ext uri="{FF2B5EF4-FFF2-40B4-BE49-F238E27FC236}">
                  <a16:creationId xmlns:a16="http://schemas.microsoft.com/office/drawing/2014/main" id="{E8110930-1F5E-4DCC-BF1F-489D8D37BC39}"/>
                </a:ext>
              </a:extLst>
            </p:cNvPr>
            <p:cNvSpPr/>
            <p:nvPr/>
          </p:nvSpPr>
          <p:spPr>
            <a:xfrm>
              <a:off x="8867775" y="2600679"/>
              <a:ext cx="523875" cy="304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1C65D609-930F-49A8-AAD6-EE441F397FFE}"/>
                </a:ext>
              </a:extLst>
            </p:cNvPr>
            <p:cNvSpPr/>
            <p:nvPr/>
          </p:nvSpPr>
          <p:spPr>
            <a:xfrm rot="5400000">
              <a:off x="8891593" y="1927909"/>
              <a:ext cx="691653" cy="30475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ZoneTexte 25">
              <a:extLst>
                <a:ext uri="{FF2B5EF4-FFF2-40B4-BE49-F238E27FC236}">
                  <a16:creationId xmlns:a16="http://schemas.microsoft.com/office/drawing/2014/main" id="{809BECAB-0E9B-4021-AB71-B7A594356185}"/>
                </a:ext>
              </a:extLst>
            </p:cNvPr>
            <p:cNvSpPr txBox="1"/>
            <p:nvPr/>
          </p:nvSpPr>
          <p:spPr>
            <a:xfrm rot="16200000">
              <a:off x="8854637" y="1899950"/>
              <a:ext cx="78098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sCVD</a:t>
              </a: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pCVD</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8" name="Image 37">
            <a:extLst>
              <a:ext uri="{FF2B5EF4-FFF2-40B4-BE49-F238E27FC236}">
                <a16:creationId xmlns:a16="http://schemas.microsoft.com/office/drawing/2014/main" id="{86B52B03-5CAD-4402-8DBA-0EACC4A96692}"/>
              </a:ext>
            </a:extLst>
          </p:cNvPr>
          <p:cNvPicPr>
            <a:picLocks noChangeAspect="1"/>
          </p:cNvPicPr>
          <p:nvPr/>
        </p:nvPicPr>
        <p:blipFill>
          <a:blip r:embed="rId4"/>
          <a:stretch>
            <a:fillRect/>
          </a:stretch>
        </p:blipFill>
        <p:spPr>
          <a:xfrm>
            <a:off x="6837909" y="1380482"/>
            <a:ext cx="1896021" cy="2523963"/>
          </a:xfrm>
          <a:prstGeom prst="rect">
            <a:avLst/>
          </a:prstGeom>
        </p:spPr>
      </p:pic>
      <p:cxnSp>
        <p:nvCxnSpPr>
          <p:cNvPr id="40" name="Connecteur droit avec flèche 39">
            <a:extLst>
              <a:ext uri="{FF2B5EF4-FFF2-40B4-BE49-F238E27FC236}">
                <a16:creationId xmlns:a16="http://schemas.microsoft.com/office/drawing/2014/main" id="{085C4C54-2651-467B-8A50-AF2D5702632E}"/>
              </a:ext>
            </a:extLst>
          </p:cNvPr>
          <p:cNvCxnSpPr/>
          <p:nvPr/>
        </p:nvCxnSpPr>
        <p:spPr>
          <a:xfrm flipV="1">
            <a:off x="6277004" y="2896429"/>
            <a:ext cx="1309229" cy="777497"/>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5E36B765-D089-46C2-8172-4CD97EA00611}"/>
              </a:ext>
            </a:extLst>
          </p:cNvPr>
          <p:cNvSpPr txBox="1"/>
          <p:nvPr/>
        </p:nvSpPr>
        <p:spPr>
          <a:xfrm>
            <a:off x="5603820" y="3167203"/>
            <a:ext cx="10406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Diamond</a:t>
            </a:r>
          </a:p>
        </p:txBody>
      </p:sp>
      <p:pic>
        <p:nvPicPr>
          <p:cNvPr id="42" name="Image 41">
            <a:extLst>
              <a:ext uri="{FF2B5EF4-FFF2-40B4-BE49-F238E27FC236}">
                <a16:creationId xmlns:a16="http://schemas.microsoft.com/office/drawing/2014/main" id="{34BBBFF5-7AE7-4DE0-A15E-A20DB879D086}"/>
              </a:ext>
            </a:extLst>
          </p:cNvPr>
          <p:cNvPicPr>
            <a:picLocks noChangeAspect="1"/>
          </p:cNvPicPr>
          <p:nvPr/>
        </p:nvPicPr>
        <p:blipFill>
          <a:blip r:embed="rId5"/>
          <a:stretch>
            <a:fillRect/>
          </a:stretch>
        </p:blipFill>
        <p:spPr>
          <a:xfrm>
            <a:off x="5657160" y="3523051"/>
            <a:ext cx="731583" cy="701101"/>
          </a:xfrm>
          <a:prstGeom prst="rect">
            <a:avLst/>
          </a:prstGeom>
        </p:spPr>
      </p:pic>
      <p:pic>
        <p:nvPicPr>
          <p:cNvPr id="43" name="Image 42">
            <a:extLst>
              <a:ext uri="{FF2B5EF4-FFF2-40B4-BE49-F238E27FC236}">
                <a16:creationId xmlns:a16="http://schemas.microsoft.com/office/drawing/2014/main" id="{B6B05E11-6886-4E92-83FB-D7D354433887}"/>
              </a:ext>
            </a:extLst>
          </p:cNvPr>
          <p:cNvPicPr>
            <a:picLocks noChangeAspect="1"/>
          </p:cNvPicPr>
          <p:nvPr/>
        </p:nvPicPr>
        <p:blipFill>
          <a:blip r:embed="rId6"/>
          <a:stretch>
            <a:fillRect/>
          </a:stretch>
        </p:blipFill>
        <p:spPr>
          <a:xfrm>
            <a:off x="8789232" y="3501604"/>
            <a:ext cx="832259" cy="832259"/>
          </a:xfrm>
          <a:prstGeom prst="rect">
            <a:avLst/>
          </a:prstGeom>
        </p:spPr>
      </p:pic>
      <p:sp>
        <p:nvSpPr>
          <p:cNvPr id="5" name="Espace réservé du numéro de diapositive 4">
            <a:extLst>
              <a:ext uri="{FF2B5EF4-FFF2-40B4-BE49-F238E27FC236}">
                <a16:creationId xmlns:a16="http://schemas.microsoft.com/office/drawing/2014/main" id="{F82FB2F8-8002-4FA7-8135-7F4C97F21D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05D04-525B-4937-AC1B-BFCB89383A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291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B141294B-4919-4498-B39F-9C8C0BBE4462}"/>
              </a:ext>
            </a:extLst>
          </p:cNvPr>
          <p:cNvGrpSpPr/>
          <p:nvPr/>
        </p:nvGrpSpPr>
        <p:grpSpPr>
          <a:xfrm>
            <a:off x="3887412" y="670222"/>
            <a:ext cx="4063412" cy="2773463"/>
            <a:chOff x="7700674" y="468813"/>
            <a:chExt cx="3777374" cy="3704288"/>
          </a:xfrm>
        </p:grpSpPr>
        <p:sp>
          <p:nvSpPr>
            <p:cNvPr id="10" name="Rectangle à coins arrondis 21">
              <a:extLst>
                <a:ext uri="{FF2B5EF4-FFF2-40B4-BE49-F238E27FC236}">
                  <a16:creationId xmlns:a16="http://schemas.microsoft.com/office/drawing/2014/main" id="{BE918BF0-12FB-47AA-93BE-63E4046BEB60}"/>
                </a:ext>
              </a:extLst>
            </p:cNvPr>
            <p:cNvSpPr/>
            <p:nvPr/>
          </p:nvSpPr>
          <p:spPr>
            <a:xfrm>
              <a:off x="7700674" y="567001"/>
              <a:ext cx="3777374" cy="3606100"/>
            </a:xfrm>
            <a:prstGeom prst="roundRect">
              <a:avLst/>
            </a:prstGeom>
            <a:solidFill>
              <a:srgbClr val="8FAAD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1" name="ZoneTexte 62">
              <a:extLst>
                <a:ext uri="{FF2B5EF4-FFF2-40B4-BE49-F238E27FC236}">
                  <a16:creationId xmlns:a16="http://schemas.microsoft.com/office/drawing/2014/main" id="{0AB4017B-478A-4814-81AE-0D377EA1E0C3}"/>
                </a:ext>
              </a:extLst>
            </p:cNvPr>
            <p:cNvSpPr txBox="1"/>
            <p:nvPr/>
          </p:nvSpPr>
          <p:spPr>
            <a:xfrm>
              <a:off x="8198951" y="468813"/>
              <a:ext cx="2744978" cy="61660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Application Médicale</a:t>
              </a:r>
            </a:p>
          </p:txBody>
        </p:sp>
      </p:grpSp>
      <p:sp>
        <p:nvSpPr>
          <p:cNvPr id="13" name="Flèche vers le bas 40">
            <a:extLst>
              <a:ext uri="{FF2B5EF4-FFF2-40B4-BE49-F238E27FC236}">
                <a16:creationId xmlns:a16="http://schemas.microsoft.com/office/drawing/2014/main" id="{4B646605-BC91-46CE-85E3-FD5DD99F4D76}"/>
              </a:ext>
            </a:extLst>
          </p:cNvPr>
          <p:cNvSpPr/>
          <p:nvPr/>
        </p:nvSpPr>
        <p:spPr>
          <a:xfrm>
            <a:off x="5116242" y="3454564"/>
            <a:ext cx="1429982" cy="250729"/>
          </a:xfrm>
          <a:prstGeom prst="downArrow">
            <a:avLst/>
          </a:prstGeom>
          <a:solidFill>
            <a:srgbClr val="8FAA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33" name="Rectangle à coins arrondis 52">
            <a:extLst>
              <a:ext uri="{FF2B5EF4-FFF2-40B4-BE49-F238E27FC236}">
                <a16:creationId xmlns:a16="http://schemas.microsoft.com/office/drawing/2014/main" id="{5BA8394C-6E94-458C-BD3E-EADEC57A3C11}"/>
              </a:ext>
            </a:extLst>
          </p:cNvPr>
          <p:cNvSpPr/>
          <p:nvPr/>
        </p:nvSpPr>
        <p:spPr>
          <a:xfrm>
            <a:off x="148165" y="4371716"/>
            <a:ext cx="11903179" cy="24113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1" name="ZoneTexte 40">
            <a:extLst>
              <a:ext uri="{FF2B5EF4-FFF2-40B4-BE49-F238E27FC236}">
                <a16:creationId xmlns:a16="http://schemas.microsoft.com/office/drawing/2014/main" id="{CDDD70A3-791D-4080-817E-CB2D4C2B2BD3}"/>
              </a:ext>
            </a:extLst>
          </p:cNvPr>
          <p:cNvSpPr txBox="1"/>
          <p:nvPr/>
        </p:nvSpPr>
        <p:spPr>
          <a:xfrm>
            <a:off x="267176" y="3679736"/>
            <a:ext cx="12235656"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D7D31"/>
                </a:solidFill>
                <a:effectLst/>
                <a:uLnTx/>
                <a:uFillTx/>
                <a:latin typeface="Calibri"/>
                <a:ea typeface="+mn-ea"/>
                <a:cs typeface="+mn-cs"/>
              </a:rPr>
              <a:t>Développement de détecteurs diamants innovants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 b="1" i="0" u="none" strike="noStrike" kern="1200" cap="none" spc="0" normalizeH="0" baseline="0" noProof="0" dirty="0">
              <a:ln>
                <a:noFill/>
              </a:ln>
              <a:solidFill>
                <a:srgbClr val="ED7D31"/>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D7D31"/>
                </a:solidFill>
                <a:effectLst/>
                <a:uLnTx/>
                <a:uFillTx/>
                <a:latin typeface="Calibri"/>
                <a:ea typeface="+mn-ea"/>
                <a:cs typeface="+mn-cs"/>
              </a:rPr>
              <a:t>Croissance diamant +  implantation d’ions + développements en électronique  (fast </a:t>
            </a:r>
            <a:r>
              <a:rPr kumimoji="0" lang="fr-FR" sz="1200" b="1" i="0" u="none" strike="noStrike" kern="1200" cap="none" spc="0" normalizeH="0" baseline="0" noProof="0" dirty="0" err="1">
                <a:ln>
                  <a:noFill/>
                </a:ln>
                <a:solidFill>
                  <a:srgbClr val="ED7D31"/>
                </a:solidFill>
                <a:effectLst/>
                <a:uLnTx/>
                <a:uFillTx/>
                <a:latin typeface="Calibri"/>
                <a:ea typeface="+mn-ea"/>
                <a:cs typeface="+mn-cs"/>
              </a:rPr>
              <a:t>preamplifier</a:t>
            </a:r>
            <a:r>
              <a:rPr kumimoji="0" lang="fr-FR" sz="1200" b="1" i="0" u="none" strike="noStrike" kern="1200" cap="none" spc="0" normalizeH="0" baseline="0" noProof="0" dirty="0">
                <a:ln>
                  <a:noFill/>
                </a:ln>
                <a:solidFill>
                  <a:srgbClr val="ED7D31"/>
                </a:solidFill>
                <a:effectLst/>
                <a:uLnTx/>
                <a:uFillTx/>
                <a:latin typeface="Calibri"/>
                <a:ea typeface="+mn-ea"/>
                <a:cs typeface="+mn-cs"/>
              </a:rPr>
              <a:t>, QDC, TDC, ASIC et discrète) + assemblage détecteurs  + accès aux facilités d’irradiation</a:t>
            </a:r>
          </a:p>
        </p:txBody>
      </p:sp>
      <p:sp>
        <p:nvSpPr>
          <p:cNvPr id="42" name="Rectangle à coins arrondis 69">
            <a:extLst>
              <a:ext uri="{FF2B5EF4-FFF2-40B4-BE49-F238E27FC236}">
                <a16:creationId xmlns:a16="http://schemas.microsoft.com/office/drawing/2014/main" id="{12734FB5-087C-4018-8D4F-008D93A8996F}"/>
              </a:ext>
            </a:extLst>
          </p:cNvPr>
          <p:cNvSpPr/>
          <p:nvPr/>
        </p:nvSpPr>
        <p:spPr>
          <a:xfrm>
            <a:off x="249924" y="3708107"/>
            <a:ext cx="11818089" cy="55819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53B81289-E5C0-41D2-877C-6365129785A5}"/>
              </a:ext>
            </a:extLst>
          </p:cNvPr>
          <p:cNvSpPr/>
          <p:nvPr/>
        </p:nvSpPr>
        <p:spPr>
          <a:xfrm>
            <a:off x="3865713" y="1031415"/>
            <a:ext cx="4174651" cy="2062103"/>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Monitorage faisceau en radiothérapies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 </a:t>
            </a: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panose="05000000000000000000" pitchFamily="2" charset="2"/>
              </a:rPr>
              <a:t>Hadronthérapie</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(CAL CNAO nouveau 2023)</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MRT (ESRF) </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R&amp;D terminée 2023 duplication détecteur aval –&gt; amont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FLASH (proton ARRONAX+ CAL)</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µ-faisceau BNCT RIV nouveau 2023</a:t>
            </a:r>
            <a:endPar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75" name="Groupe 74">
            <a:extLst>
              <a:ext uri="{FF2B5EF4-FFF2-40B4-BE49-F238E27FC236}">
                <a16:creationId xmlns:a16="http://schemas.microsoft.com/office/drawing/2014/main" id="{6B835335-F18C-4041-BEF3-819F2F8AF50E}"/>
              </a:ext>
            </a:extLst>
          </p:cNvPr>
          <p:cNvGrpSpPr/>
          <p:nvPr/>
        </p:nvGrpSpPr>
        <p:grpSpPr>
          <a:xfrm>
            <a:off x="-28229" y="672450"/>
            <a:ext cx="3980163" cy="2918653"/>
            <a:chOff x="-89386" y="689056"/>
            <a:chExt cx="3980163" cy="3527185"/>
          </a:xfrm>
        </p:grpSpPr>
        <p:sp>
          <p:nvSpPr>
            <p:cNvPr id="76" name="Rectangle à coins arrondis 34">
              <a:extLst>
                <a:ext uri="{FF2B5EF4-FFF2-40B4-BE49-F238E27FC236}">
                  <a16:creationId xmlns:a16="http://schemas.microsoft.com/office/drawing/2014/main" id="{BB04C60F-9FB8-48CC-A7CD-49E797FB61E2}"/>
                </a:ext>
              </a:extLst>
            </p:cNvPr>
            <p:cNvSpPr/>
            <p:nvPr/>
          </p:nvSpPr>
          <p:spPr>
            <a:xfrm>
              <a:off x="276929" y="785766"/>
              <a:ext cx="3476106" cy="3252323"/>
            </a:xfrm>
            <a:prstGeom prst="roundRect">
              <a:avLst/>
            </a:prstGeom>
            <a:solidFill>
              <a:srgbClr val="E75112"/>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77" name="ZoneTexte 52">
              <a:extLst>
                <a:ext uri="{FF2B5EF4-FFF2-40B4-BE49-F238E27FC236}">
                  <a16:creationId xmlns:a16="http://schemas.microsoft.com/office/drawing/2014/main" id="{DC702211-5387-44FE-B320-6FDDCB9D13F7}"/>
                </a:ext>
              </a:extLst>
            </p:cNvPr>
            <p:cNvSpPr txBox="1"/>
            <p:nvPr/>
          </p:nvSpPr>
          <p:spPr>
            <a:xfrm>
              <a:off x="-89386" y="1166274"/>
              <a:ext cx="3980163" cy="304996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Monitorage faisceau (LHC, KEK,J-PARC)</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004973"/>
                  </a:solidFill>
                  <a:effectLst/>
                  <a:uLnTx/>
                  <a:uFillTx/>
                  <a:latin typeface="Calibri" panose="020F0502020204030204"/>
                  <a:ea typeface="+mn-ea"/>
                  <a:cs typeface="+mn-cs"/>
                </a:rPr>
                <a:t>Inner</a:t>
              </a: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 </a:t>
              </a:r>
              <a:r>
                <a:rPr kumimoji="0" lang="fr-FR" sz="1600" b="1" i="0" u="none" strike="noStrike" kern="1200" cap="none" spc="0" normalizeH="0" baseline="0" noProof="0" dirty="0" err="1">
                  <a:ln>
                    <a:noFill/>
                  </a:ln>
                  <a:solidFill>
                    <a:srgbClr val="004973"/>
                  </a:solidFill>
                  <a:effectLst/>
                  <a:uLnTx/>
                  <a:uFillTx/>
                  <a:latin typeface="Calibri" panose="020F0502020204030204"/>
                  <a:ea typeface="+mn-ea"/>
                  <a:cs typeface="+mn-cs"/>
                </a:rPr>
                <a:t>tracking</a:t>
              </a: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 detectors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rPr>
                <a:t>Etudes vieillissements (XBIC ESRF)</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rPr>
                <a:t>Etudes en simulation (DIAMMONI)</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0" i="1"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4973"/>
                  </a:solidFill>
                  <a:effectLst/>
                  <a:uLnTx/>
                  <a:uFillTx/>
                  <a:latin typeface="Calibri" panose="020F0502020204030204"/>
                  <a:ea typeface="+mn-ea"/>
                  <a:cs typeface="+mn-cs"/>
                </a:rPr>
                <a:t>Collaboration RD42 CERN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8" name="ZoneTexte 60">
              <a:extLst>
                <a:ext uri="{FF2B5EF4-FFF2-40B4-BE49-F238E27FC236}">
                  <a16:creationId xmlns:a16="http://schemas.microsoft.com/office/drawing/2014/main" id="{F314A833-5AE4-4090-9955-CBC8A8C8FF32}"/>
                </a:ext>
              </a:extLst>
            </p:cNvPr>
            <p:cNvSpPr txBox="1"/>
            <p:nvPr/>
          </p:nvSpPr>
          <p:spPr>
            <a:xfrm>
              <a:off x="467987" y="689056"/>
              <a:ext cx="3174780" cy="55792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des particules</a:t>
              </a:r>
            </a:p>
          </p:txBody>
        </p:sp>
      </p:grpSp>
      <p:pic>
        <p:nvPicPr>
          <p:cNvPr id="79" name="Image 78">
            <a:extLst>
              <a:ext uri="{FF2B5EF4-FFF2-40B4-BE49-F238E27FC236}">
                <a16:creationId xmlns:a16="http://schemas.microsoft.com/office/drawing/2014/main" id="{5E59DEC6-B087-4E29-9FED-64AD73B991B5}"/>
              </a:ext>
            </a:extLst>
          </p:cNvPr>
          <p:cNvPicPr>
            <a:picLocks noChangeAspect="1"/>
          </p:cNvPicPr>
          <p:nvPr/>
        </p:nvPicPr>
        <p:blipFill>
          <a:blip r:embed="rId2"/>
          <a:stretch>
            <a:fillRect/>
          </a:stretch>
        </p:blipFill>
        <p:spPr>
          <a:xfrm>
            <a:off x="3045182" y="3065329"/>
            <a:ext cx="432052" cy="403073"/>
          </a:xfrm>
          <a:prstGeom prst="rect">
            <a:avLst/>
          </a:prstGeom>
        </p:spPr>
      </p:pic>
      <p:sp>
        <p:nvSpPr>
          <p:cNvPr id="81" name="Rectangle 80">
            <a:extLst>
              <a:ext uri="{FF2B5EF4-FFF2-40B4-BE49-F238E27FC236}">
                <a16:creationId xmlns:a16="http://schemas.microsoft.com/office/drawing/2014/main" id="{B52E41A5-B444-4C3D-84DF-3C4A96E69FF1}"/>
              </a:ext>
            </a:extLst>
          </p:cNvPr>
          <p:cNvSpPr/>
          <p:nvPr/>
        </p:nvSpPr>
        <p:spPr>
          <a:xfrm>
            <a:off x="0" y="95838"/>
            <a:ext cx="12192000" cy="656636"/>
          </a:xfrm>
          <a:prstGeom prst="rect">
            <a:avLst/>
          </a:prstGeom>
          <a:solidFill>
            <a:srgbClr val="E7511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ea typeface="+mn-ea"/>
              <a:cs typeface="+mn-cs"/>
            </a:endParaRPr>
          </a:p>
        </p:txBody>
      </p:sp>
      <p:sp>
        <p:nvSpPr>
          <p:cNvPr id="83" name="Titre 5">
            <a:extLst>
              <a:ext uri="{FF2B5EF4-FFF2-40B4-BE49-F238E27FC236}">
                <a16:creationId xmlns:a16="http://schemas.microsoft.com/office/drawing/2014/main" id="{67409690-7066-4CC2-93DD-42AE45E57E66}"/>
              </a:ext>
            </a:extLst>
          </p:cNvPr>
          <p:cNvSpPr txBox="1">
            <a:spLocks/>
          </p:cNvSpPr>
          <p:nvPr/>
        </p:nvSpPr>
        <p:spPr>
          <a:xfrm>
            <a:off x="529144" y="3"/>
            <a:ext cx="10559411" cy="820395"/>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2800" b="1" kern="1200">
                <a:solidFill>
                  <a:schemeClr val="bg1"/>
                </a:solidFill>
                <a:latin typeface="Arial Narrow" panose="020B0606020202030204" pitchFamily="34" charset="0"/>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fr-FR" sz="2400" b="1" i="0" u="none" strike="noStrike" kern="1200" cap="none" spc="0" normalizeH="0" baseline="0" noProof="0">
                <a:ln>
                  <a:noFill/>
                </a:ln>
                <a:solidFill>
                  <a:srgbClr val="FFFFFF"/>
                </a:solidFill>
                <a:effectLst/>
                <a:uLnTx/>
                <a:uFillTx/>
                <a:latin typeface="Arial Narrow" panose="020B0606020202030204" pitchFamily="34" charset="0"/>
                <a:ea typeface="+mj-ea"/>
                <a:cs typeface="+mj-cs"/>
              </a:rPr>
              <a:t>Activités scientifiques  DIAMANT  </a:t>
            </a:r>
            <a:endParaRPr kumimoji="0" lang="fr-FR" sz="2400" b="1" i="0" u="none" strike="noStrike" kern="1200" cap="none" spc="0" normalizeH="0" baseline="0" noProof="0" dirty="0">
              <a:ln>
                <a:noFill/>
              </a:ln>
              <a:solidFill>
                <a:srgbClr val="FFFFFF"/>
              </a:solidFill>
              <a:effectLst/>
              <a:uLnTx/>
              <a:uFillTx/>
              <a:latin typeface="Arial Narrow" panose="020B0606020202030204" pitchFamily="34" charset="0"/>
              <a:ea typeface="+mj-ea"/>
              <a:cs typeface="+mj-cs"/>
            </a:endParaRPr>
          </a:p>
        </p:txBody>
      </p:sp>
      <p:grpSp>
        <p:nvGrpSpPr>
          <p:cNvPr id="80" name="Groupe 79">
            <a:extLst>
              <a:ext uri="{FF2B5EF4-FFF2-40B4-BE49-F238E27FC236}">
                <a16:creationId xmlns:a16="http://schemas.microsoft.com/office/drawing/2014/main" id="{1EC33D9E-D751-4EC4-9814-5B13D5DFFA37}"/>
              </a:ext>
            </a:extLst>
          </p:cNvPr>
          <p:cNvGrpSpPr/>
          <p:nvPr/>
        </p:nvGrpSpPr>
        <p:grpSpPr>
          <a:xfrm>
            <a:off x="2776654" y="4910439"/>
            <a:ext cx="1956803" cy="721243"/>
            <a:chOff x="5620164" y="4999434"/>
            <a:chExt cx="2788313" cy="1053529"/>
          </a:xfrm>
        </p:grpSpPr>
        <p:pic>
          <p:nvPicPr>
            <p:cNvPr id="82" name="Image 81">
              <a:extLst>
                <a:ext uri="{FF2B5EF4-FFF2-40B4-BE49-F238E27FC236}">
                  <a16:creationId xmlns:a16="http://schemas.microsoft.com/office/drawing/2014/main" id="{560CD32E-3AFD-4174-9F46-ED1CA18FC5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0641" y="4999434"/>
              <a:ext cx="678690" cy="904920"/>
            </a:xfrm>
            <a:prstGeom prst="rect">
              <a:avLst/>
            </a:prstGeom>
          </p:spPr>
        </p:pic>
        <p:pic>
          <p:nvPicPr>
            <p:cNvPr id="84" name="Image 83">
              <a:extLst>
                <a:ext uri="{FF2B5EF4-FFF2-40B4-BE49-F238E27FC236}">
                  <a16:creationId xmlns:a16="http://schemas.microsoft.com/office/drawing/2014/main" id="{D617D8C1-FC80-4256-AB30-5843314BBE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0164" y="5018870"/>
              <a:ext cx="746007" cy="772493"/>
            </a:xfrm>
            <a:prstGeom prst="rect">
              <a:avLst/>
            </a:prstGeom>
          </p:spPr>
        </p:pic>
        <p:pic>
          <p:nvPicPr>
            <p:cNvPr id="85" name="Image 84">
              <a:extLst>
                <a:ext uri="{FF2B5EF4-FFF2-40B4-BE49-F238E27FC236}">
                  <a16:creationId xmlns:a16="http://schemas.microsoft.com/office/drawing/2014/main" id="{8A458B3F-D9DD-40C4-AACC-5E80E5C9E391}"/>
                </a:ext>
              </a:extLst>
            </p:cNvPr>
            <p:cNvPicPr>
              <a:picLocks noChangeAspect="1"/>
            </p:cNvPicPr>
            <p:nvPr/>
          </p:nvPicPr>
          <p:blipFill>
            <a:blip r:embed="rId5"/>
            <a:stretch>
              <a:fillRect/>
            </a:stretch>
          </p:blipFill>
          <p:spPr>
            <a:xfrm>
              <a:off x="7261463" y="5089791"/>
              <a:ext cx="1147014" cy="963172"/>
            </a:xfrm>
            <a:prstGeom prst="rect">
              <a:avLst/>
            </a:prstGeom>
          </p:spPr>
        </p:pic>
      </p:grpSp>
      <p:pic>
        <p:nvPicPr>
          <p:cNvPr id="86" name="Image 85">
            <a:extLst>
              <a:ext uri="{FF2B5EF4-FFF2-40B4-BE49-F238E27FC236}">
                <a16:creationId xmlns:a16="http://schemas.microsoft.com/office/drawing/2014/main" id="{40C6264F-F794-451D-B912-4AB944A7F6CF}"/>
              </a:ext>
            </a:extLst>
          </p:cNvPr>
          <p:cNvPicPr>
            <a:picLocks noChangeAspect="1"/>
          </p:cNvPicPr>
          <p:nvPr/>
        </p:nvPicPr>
        <p:blipFill rotWithShape="1">
          <a:blip r:embed="rId6"/>
          <a:srcRect l="7163" r="3093"/>
          <a:stretch/>
        </p:blipFill>
        <p:spPr>
          <a:xfrm>
            <a:off x="189160" y="4847281"/>
            <a:ext cx="1302533" cy="918833"/>
          </a:xfrm>
          <a:prstGeom prst="rect">
            <a:avLst/>
          </a:prstGeom>
        </p:spPr>
      </p:pic>
      <p:pic>
        <p:nvPicPr>
          <p:cNvPr id="87" name="Image 86">
            <a:extLst>
              <a:ext uri="{FF2B5EF4-FFF2-40B4-BE49-F238E27FC236}">
                <a16:creationId xmlns:a16="http://schemas.microsoft.com/office/drawing/2014/main" id="{9F2E37C0-B333-4D47-8C1D-1217EA4BB451}"/>
              </a:ext>
            </a:extLst>
          </p:cNvPr>
          <p:cNvPicPr>
            <a:picLocks noChangeAspect="1"/>
          </p:cNvPicPr>
          <p:nvPr/>
        </p:nvPicPr>
        <p:blipFill>
          <a:blip r:embed="rId7"/>
          <a:stretch>
            <a:fillRect/>
          </a:stretch>
        </p:blipFill>
        <p:spPr>
          <a:xfrm>
            <a:off x="5623802" y="5133331"/>
            <a:ext cx="1279667" cy="875121"/>
          </a:xfrm>
          <a:prstGeom prst="rect">
            <a:avLst/>
          </a:prstGeom>
        </p:spPr>
      </p:pic>
      <p:sp>
        <p:nvSpPr>
          <p:cNvPr id="88" name="Rectangle à coins arrondis 42">
            <a:extLst>
              <a:ext uri="{FF2B5EF4-FFF2-40B4-BE49-F238E27FC236}">
                <a16:creationId xmlns:a16="http://schemas.microsoft.com/office/drawing/2014/main" id="{54E76B8F-173A-4456-B033-BA04748A0224}"/>
              </a:ext>
            </a:extLst>
          </p:cNvPr>
          <p:cNvSpPr/>
          <p:nvPr/>
        </p:nvSpPr>
        <p:spPr>
          <a:xfrm>
            <a:off x="6789383" y="4490489"/>
            <a:ext cx="2005690" cy="352661"/>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Evaluation des performances des détecteurs sous faisceaux</a:t>
            </a:r>
          </a:p>
        </p:txBody>
      </p:sp>
      <p:sp>
        <p:nvSpPr>
          <p:cNvPr id="89" name="Rectangle à coins arrondis 43">
            <a:extLst>
              <a:ext uri="{FF2B5EF4-FFF2-40B4-BE49-F238E27FC236}">
                <a16:creationId xmlns:a16="http://schemas.microsoft.com/office/drawing/2014/main" id="{93874435-0FE0-411B-BA4C-877954D31377}"/>
              </a:ext>
            </a:extLst>
          </p:cNvPr>
          <p:cNvSpPr/>
          <p:nvPr/>
        </p:nvSpPr>
        <p:spPr>
          <a:xfrm>
            <a:off x="2881291" y="4445503"/>
            <a:ext cx="1779806" cy="422196"/>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Métallisation diamant, assemblage de détecteurs</a:t>
            </a:r>
          </a:p>
        </p:txBody>
      </p:sp>
      <p:sp>
        <p:nvSpPr>
          <p:cNvPr id="90" name="Rectangle à coins arrondis 48">
            <a:extLst>
              <a:ext uri="{FF2B5EF4-FFF2-40B4-BE49-F238E27FC236}">
                <a16:creationId xmlns:a16="http://schemas.microsoft.com/office/drawing/2014/main" id="{D73C5C19-43E9-4AAE-B3F4-24CC225D4299}"/>
              </a:ext>
            </a:extLst>
          </p:cNvPr>
          <p:cNvSpPr/>
          <p:nvPr/>
        </p:nvSpPr>
        <p:spPr>
          <a:xfrm>
            <a:off x="4786024" y="4472842"/>
            <a:ext cx="1760200" cy="374439"/>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Développements en électronique</a:t>
            </a:r>
          </a:p>
        </p:txBody>
      </p:sp>
      <p:sp>
        <p:nvSpPr>
          <p:cNvPr id="91" name="Rectangle 90">
            <a:extLst>
              <a:ext uri="{FF2B5EF4-FFF2-40B4-BE49-F238E27FC236}">
                <a16:creationId xmlns:a16="http://schemas.microsoft.com/office/drawing/2014/main" id="{DE994DB0-AAB9-4F65-AF60-53DDC4A04DE4}"/>
              </a:ext>
            </a:extLst>
          </p:cNvPr>
          <p:cNvSpPr/>
          <p:nvPr/>
        </p:nvSpPr>
        <p:spPr>
          <a:xfrm>
            <a:off x="6059435" y="5019841"/>
            <a:ext cx="54053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QDC </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92" name="Image 91">
            <a:extLst>
              <a:ext uri="{FF2B5EF4-FFF2-40B4-BE49-F238E27FC236}">
                <a16:creationId xmlns:a16="http://schemas.microsoft.com/office/drawing/2014/main" id="{EA2D4899-76F5-472C-BF46-43D7DE2D8BCF}"/>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12675" t="2603" r="9727" b="3694"/>
          <a:stretch/>
        </p:blipFill>
        <p:spPr>
          <a:xfrm>
            <a:off x="4823915" y="5742840"/>
            <a:ext cx="739722" cy="502452"/>
          </a:xfrm>
          <a:prstGeom prst="rect">
            <a:avLst/>
          </a:prstGeom>
        </p:spPr>
      </p:pic>
      <p:sp>
        <p:nvSpPr>
          <p:cNvPr id="93" name="Rectangle 92">
            <a:extLst>
              <a:ext uri="{FF2B5EF4-FFF2-40B4-BE49-F238E27FC236}">
                <a16:creationId xmlns:a16="http://schemas.microsoft.com/office/drawing/2014/main" id="{61770C73-3568-494C-A03E-879620357ED9}"/>
              </a:ext>
            </a:extLst>
          </p:cNvPr>
          <p:cNvSpPr/>
          <p:nvPr/>
        </p:nvSpPr>
        <p:spPr>
          <a:xfrm>
            <a:off x="4654964" y="4741327"/>
            <a:ext cx="23541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Préamplificateurs  rapides et TDC</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sp>
        <p:nvSpPr>
          <p:cNvPr id="94" name="Rectangle à coins arrondis 52">
            <a:extLst>
              <a:ext uri="{FF2B5EF4-FFF2-40B4-BE49-F238E27FC236}">
                <a16:creationId xmlns:a16="http://schemas.microsoft.com/office/drawing/2014/main" id="{7F1342D7-17BB-42C7-994F-737BC42FFE86}"/>
              </a:ext>
            </a:extLst>
          </p:cNvPr>
          <p:cNvSpPr/>
          <p:nvPr/>
        </p:nvSpPr>
        <p:spPr>
          <a:xfrm>
            <a:off x="148165" y="4371716"/>
            <a:ext cx="11903179" cy="24113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95" name="Image 94">
            <a:extLst>
              <a:ext uri="{FF2B5EF4-FFF2-40B4-BE49-F238E27FC236}">
                <a16:creationId xmlns:a16="http://schemas.microsoft.com/office/drawing/2014/main" id="{724E076F-8D7C-4D33-A61A-FD424494C70D}"/>
              </a:ext>
            </a:extLst>
          </p:cNvPr>
          <p:cNvPicPr>
            <a:picLocks noChangeAspect="1"/>
          </p:cNvPicPr>
          <p:nvPr/>
        </p:nvPicPr>
        <p:blipFill>
          <a:blip r:embed="rId10"/>
          <a:stretch>
            <a:fillRect/>
          </a:stretch>
        </p:blipFill>
        <p:spPr>
          <a:xfrm>
            <a:off x="7011062" y="4799086"/>
            <a:ext cx="2287722" cy="1181391"/>
          </a:xfrm>
          <a:prstGeom prst="rect">
            <a:avLst/>
          </a:prstGeom>
        </p:spPr>
      </p:pic>
      <p:sp>
        <p:nvSpPr>
          <p:cNvPr id="96" name="Rectangle à coins arrondis 54">
            <a:extLst>
              <a:ext uri="{FF2B5EF4-FFF2-40B4-BE49-F238E27FC236}">
                <a16:creationId xmlns:a16="http://schemas.microsoft.com/office/drawing/2014/main" id="{64E0D2C0-5B72-4D75-9BED-E2B6BA28F0DF}"/>
              </a:ext>
            </a:extLst>
          </p:cNvPr>
          <p:cNvSpPr/>
          <p:nvPr/>
        </p:nvSpPr>
        <p:spPr>
          <a:xfrm>
            <a:off x="284352" y="4443755"/>
            <a:ext cx="1164845"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Croissance diamant CVD </a:t>
            </a:r>
          </a:p>
        </p:txBody>
      </p:sp>
      <p:pic>
        <p:nvPicPr>
          <p:cNvPr id="97" name="Image 96">
            <a:extLst>
              <a:ext uri="{FF2B5EF4-FFF2-40B4-BE49-F238E27FC236}">
                <a16:creationId xmlns:a16="http://schemas.microsoft.com/office/drawing/2014/main" id="{240A5CDB-F825-4B08-982A-100894BFC9CF}"/>
              </a:ext>
            </a:extLst>
          </p:cNvPr>
          <p:cNvPicPr>
            <a:picLocks noChangeAspect="1"/>
          </p:cNvPicPr>
          <p:nvPr/>
        </p:nvPicPr>
        <p:blipFill>
          <a:blip r:embed="rId11"/>
          <a:stretch>
            <a:fillRect/>
          </a:stretch>
        </p:blipFill>
        <p:spPr>
          <a:xfrm>
            <a:off x="4827983" y="5111843"/>
            <a:ext cx="728699" cy="562283"/>
          </a:xfrm>
          <a:prstGeom prst="rect">
            <a:avLst/>
          </a:prstGeom>
        </p:spPr>
      </p:pic>
      <p:sp>
        <p:nvSpPr>
          <p:cNvPr id="98" name="ZoneTexte 97">
            <a:extLst>
              <a:ext uri="{FF2B5EF4-FFF2-40B4-BE49-F238E27FC236}">
                <a16:creationId xmlns:a16="http://schemas.microsoft.com/office/drawing/2014/main" id="{E4B8EE8B-729E-4239-A05A-5EDFDADD5DEE}"/>
              </a:ext>
            </a:extLst>
          </p:cNvPr>
          <p:cNvSpPr txBox="1"/>
          <p:nvPr/>
        </p:nvSpPr>
        <p:spPr>
          <a:xfrm>
            <a:off x="1406515" y="5826733"/>
            <a:ext cx="15970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0" i="0" u="none" strike="noStrike" kern="1200" cap="none" spc="0" normalizeH="0" baseline="0" noProof="0" dirty="0">
                <a:ln>
                  <a:noFill/>
                </a:ln>
                <a:solidFill>
                  <a:srgbClr val="7030A0"/>
                </a:solidFill>
                <a:effectLst/>
                <a:uLnTx/>
                <a:uFillTx/>
                <a:latin typeface="Calibri"/>
                <a:ea typeface="+mn-ea"/>
                <a:cs typeface="+mn-cs"/>
              </a:rPr>
              <a:t>Institut Néel</a:t>
            </a:r>
          </a:p>
        </p:txBody>
      </p:sp>
      <p:sp>
        <p:nvSpPr>
          <p:cNvPr id="99" name="ZoneTexte 98">
            <a:extLst>
              <a:ext uri="{FF2B5EF4-FFF2-40B4-BE49-F238E27FC236}">
                <a16:creationId xmlns:a16="http://schemas.microsoft.com/office/drawing/2014/main" id="{9AEC3CC8-E072-4EF6-A503-C02AEB9C6E6D}"/>
              </a:ext>
            </a:extLst>
          </p:cNvPr>
          <p:cNvSpPr txBox="1"/>
          <p:nvPr/>
        </p:nvSpPr>
        <p:spPr>
          <a:xfrm>
            <a:off x="4761921" y="6177118"/>
            <a:ext cx="2480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70C0"/>
                </a:solidFill>
                <a:effectLst/>
                <a:uLnTx/>
                <a:uFillTx/>
                <a:latin typeface="Calibri"/>
                <a:ea typeface="+mn-ea"/>
                <a:cs typeface="+mn-cs"/>
              </a:rPr>
              <a:t>Electronique FE discrète &amp; ASIC (CMOS 65 +130 nm) + système ACQ</a:t>
            </a:r>
          </a:p>
        </p:txBody>
      </p:sp>
      <p:pic>
        <p:nvPicPr>
          <p:cNvPr id="100" name="Image 99">
            <a:extLst>
              <a:ext uri="{FF2B5EF4-FFF2-40B4-BE49-F238E27FC236}">
                <a16:creationId xmlns:a16="http://schemas.microsoft.com/office/drawing/2014/main" id="{5242C3FD-759F-47C8-9C29-915C2A74EB20}"/>
              </a:ext>
            </a:extLst>
          </p:cNvPr>
          <p:cNvPicPr>
            <a:picLocks noChangeAspect="1"/>
          </p:cNvPicPr>
          <p:nvPr/>
        </p:nvPicPr>
        <p:blipFill rotWithShape="1">
          <a:blip r:embed="rId12"/>
          <a:srcRect l="491" t="11963" r="87322" b="22514"/>
          <a:stretch/>
        </p:blipFill>
        <p:spPr>
          <a:xfrm>
            <a:off x="3861377" y="5635358"/>
            <a:ext cx="813607" cy="765589"/>
          </a:xfrm>
          <a:prstGeom prst="rect">
            <a:avLst/>
          </a:prstGeom>
        </p:spPr>
      </p:pic>
      <p:sp>
        <p:nvSpPr>
          <p:cNvPr id="101" name="ZoneTexte 100">
            <a:extLst>
              <a:ext uri="{FF2B5EF4-FFF2-40B4-BE49-F238E27FC236}">
                <a16:creationId xmlns:a16="http://schemas.microsoft.com/office/drawing/2014/main" id="{234BB7CF-C094-47A7-B66B-C1E8EF0FD5D8}"/>
              </a:ext>
            </a:extLst>
          </p:cNvPr>
          <p:cNvSpPr txBox="1"/>
          <p:nvPr/>
        </p:nvSpPr>
        <p:spPr>
          <a:xfrm>
            <a:off x="2747316" y="5472282"/>
            <a:ext cx="112082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Métallisation pleine</a:t>
            </a:r>
          </a:p>
        </p:txBody>
      </p:sp>
      <p:sp>
        <p:nvSpPr>
          <p:cNvPr id="102" name="ZoneTexte 101">
            <a:extLst>
              <a:ext uri="{FF2B5EF4-FFF2-40B4-BE49-F238E27FC236}">
                <a16:creationId xmlns:a16="http://schemas.microsoft.com/office/drawing/2014/main" id="{EC7A44A7-CD70-4066-A495-043B7F59844B}"/>
              </a:ext>
            </a:extLst>
          </p:cNvPr>
          <p:cNvSpPr txBox="1"/>
          <p:nvPr/>
        </p:nvSpPr>
        <p:spPr>
          <a:xfrm>
            <a:off x="2774691" y="5579434"/>
            <a:ext cx="78739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ou par pistes</a:t>
            </a:r>
          </a:p>
        </p:txBody>
      </p:sp>
      <p:sp>
        <p:nvSpPr>
          <p:cNvPr id="103" name="Rectangle 102">
            <a:extLst>
              <a:ext uri="{FF2B5EF4-FFF2-40B4-BE49-F238E27FC236}">
                <a16:creationId xmlns:a16="http://schemas.microsoft.com/office/drawing/2014/main" id="{B055CA4C-E506-4949-A57E-9D1831939E08}"/>
              </a:ext>
            </a:extLst>
          </p:cNvPr>
          <p:cNvSpPr/>
          <p:nvPr/>
        </p:nvSpPr>
        <p:spPr>
          <a:xfrm>
            <a:off x="312977" y="5666656"/>
            <a:ext cx="1111202"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NIMS –AIST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Institut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LSPM-</a:t>
            </a:r>
            <a:r>
              <a:rPr kumimoji="0" lang="fr-FR" sz="1100" b="0" i="0" u="none" strike="noStrike" kern="1200" cap="none" spc="0" normalizeH="0" baseline="0" noProof="0" dirty="0" err="1">
                <a:ln>
                  <a:noFill/>
                </a:ln>
                <a:solidFill>
                  <a:srgbClr val="7030A0"/>
                </a:solidFill>
                <a:effectLst/>
                <a:uLnTx/>
                <a:uFillTx/>
                <a:latin typeface="Calibri"/>
                <a:ea typeface="+mn-ea"/>
                <a:cs typeface="+mn-cs"/>
              </a:rPr>
              <a:t>DiamFab</a:t>
            </a:r>
            <a:r>
              <a:rPr kumimoji="0" lang="fr-FR" sz="1100" b="0" i="0" u="none" strike="noStrike" kern="1200" cap="none" spc="0" normalizeH="0" baseline="0" noProof="0" dirty="0">
                <a:ln>
                  <a:noFill/>
                </a:ln>
                <a:solidFill>
                  <a:srgbClr val="7030A0"/>
                </a:solidFill>
                <a:effectLst/>
                <a:uLnTx/>
                <a:uFillTx/>
                <a:latin typeface="Calibri"/>
                <a:ea typeface="+mn-ea"/>
                <a:cs typeface="+mn-cs"/>
              </a:rPr>
              <a:t>  </a:t>
            </a:r>
          </a:p>
        </p:txBody>
      </p:sp>
      <p:sp>
        <p:nvSpPr>
          <p:cNvPr id="109" name="ZoneTexte 108">
            <a:extLst>
              <a:ext uri="{FF2B5EF4-FFF2-40B4-BE49-F238E27FC236}">
                <a16:creationId xmlns:a16="http://schemas.microsoft.com/office/drawing/2014/main" id="{F6BEEDC1-F650-4C80-B2C6-5FE577570C3F}"/>
              </a:ext>
            </a:extLst>
          </p:cNvPr>
          <p:cNvSpPr txBox="1"/>
          <p:nvPr/>
        </p:nvSpPr>
        <p:spPr>
          <a:xfrm>
            <a:off x="305456" y="6117532"/>
            <a:ext cx="1454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LPSC croissance </a:t>
            </a:r>
            <a:r>
              <a:rPr kumimoji="0" lang="fr-FR" sz="1100" b="1" i="0" u="none" strike="noStrike" kern="1200" cap="none" spc="0" normalizeH="0" baseline="0" noProof="0" dirty="0" err="1">
                <a:ln>
                  <a:noFill/>
                </a:ln>
                <a:solidFill>
                  <a:srgbClr val="E75112"/>
                </a:solidFill>
                <a:effectLst/>
                <a:uLnTx/>
                <a:uFillTx/>
                <a:latin typeface="Calibri"/>
                <a:ea typeface="+mn-ea"/>
                <a:cs typeface="+mn-cs"/>
              </a:rPr>
              <a:t>pCVD</a:t>
            </a:r>
            <a:endParaRPr kumimoji="0" lang="fr-FR" sz="1100" b="1" i="0" u="none" strike="noStrike" kern="1200" cap="none" spc="0" normalizeH="0" baseline="0" noProof="0" dirty="0">
              <a:ln>
                <a:noFill/>
              </a:ln>
              <a:solidFill>
                <a:srgbClr val="E75112"/>
              </a:solidFill>
              <a:effectLst/>
              <a:uLnTx/>
              <a:uFillTx/>
              <a:latin typeface="Calibri"/>
              <a:ea typeface="+mn-ea"/>
              <a:cs typeface="+mn-cs"/>
            </a:endParaRPr>
          </a:p>
        </p:txBody>
      </p:sp>
      <p:sp>
        <p:nvSpPr>
          <p:cNvPr id="110" name="ZoneTexte 109">
            <a:extLst>
              <a:ext uri="{FF2B5EF4-FFF2-40B4-BE49-F238E27FC236}">
                <a16:creationId xmlns:a16="http://schemas.microsoft.com/office/drawing/2014/main" id="{3BCF26EF-82A8-4E9F-AE9C-010C17184FB1}"/>
              </a:ext>
            </a:extLst>
          </p:cNvPr>
          <p:cNvSpPr txBox="1"/>
          <p:nvPr/>
        </p:nvSpPr>
        <p:spPr>
          <a:xfrm>
            <a:off x="5713361" y="5995707"/>
            <a:ext cx="5309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111" name="Image 110">
            <a:extLst>
              <a:ext uri="{FF2B5EF4-FFF2-40B4-BE49-F238E27FC236}">
                <a16:creationId xmlns:a16="http://schemas.microsoft.com/office/drawing/2014/main" id="{73A0901C-2E79-49E6-B474-6ABFAA63CD27}"/>
              </a:ext>
            </a:extLst>
          </p:cNvPr>
          <p:cNvPicPr>
            <a:picLocks noChangeAspect="1"/>
          </p:cNvPicPr>
          <p:nvPr/>
        </p:nvPicPr>
        <p:blipFill rotWithShape="1">
          <a:blip r:embed="rId13"/>
          <a:srcRect l="8900" t="11661"/>
          <a:stretch/>
        </p:blipFill>
        <p:spPr>
          <a:xfrm>
            <a:off x="1581054" y="5409505"/>
            <a:ext cx="811477" cy="471519"/>
          </a:xfrm>
          <a:prstGeom prst="rect">
            <a:avLst/>
          </a:prstGeom>
        </p:spPr>
      </p:pic>
      <p:pic>
        <p:nvPicPr>
          <p:cNvPr id="112" name="Image 111">
            <a:extLst>
              <a:ext uri="{FF2B5EF4-FFF2-40B4-BE49-F238E27FC236}">
                <a16:creationId xmlns:a16="http://schemas.microsoft.com/office/drawing/2014/main" id="{CD06B78D-1E95-4F7B-A9A3-44D582E5A377}"/>
              </a:ext>
            </a:extLst>
          </p:cNvPr>
          <p:cNvPicPr>
            <a:picLocks noChangeAspect="1"/>
          </p:cNvPicPr>
          <p:nvPr/>
        </p:nvPicPr>
        <p:blipFill rotWithShape="1">
          <a:blip r:embed="rId14"/>
          <a:srcRect r="48998" b="51090"/>
          <a:stretch/>
        </p:blipFill>
        <p:spPr>
          <a:xfrm>
            <a:off x="1658435" y="4867910"/>
            <a:ext cx="506830" cy="406794"/>
          </a:xfrm>
          <a:prstGeom prst="rect">
            <a:avLst/>
          </a:prstGeom>
        </p:spPr>
      </p:pic>
      <p:sp>
        <p:nvSpPr>
          <p:cNvPr id="113" name="ZoneTexte 112">
            <a:extLst>
              <a:ext uri="{FF2B5EF4-FFF2-40B4-BE49-F238E27FC236}">
                <a16:creationId xmlns:a16="http://schemas.microsoft.com/office/drawing/2014/main" id="{F4F9BC72-0A98-4C05-A829-7DBB0CE45E7D}"/>
              </a:ext>
            </a:extLst>
          </p:cNvPr>
          <p:cNvSpPr txBox="1"/>
          <p:nvPr/>
        </p:nvSpPr>
        <p:spPr>
          <a:xfrm>
            <a:off x="1481948" y="5221706"/>
            <a:ext cx="1404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XBIC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XBIC </a:t>
            </a:r>
            <a:r>
              <a:rPr kumimoji="0" lang="fr-FR" sz="800" b="0" i="0" u="none" strike="noStrike" kern="1200" cap="none" spc="0" normalizeH="0" baseline="0" noProof="0" dirty="0">
                <a:ln>
                  <a:noFill/>
                </a:ln>
                <a:solidFill>
                  <a:srgbClr val="7030A0"/>
                </a:solidFill>
                <a:effectLst/>
                <a:uLnTx/>
                <a:uFillTx/>
                <a:latin typeface="Calibri"/>
                <a:ea typeface="+mn-ea"/>
                <a:cs typeface="+mn-cs"/>
              </a:rPr>
              <a:t>ESRF BM05 </a:t>
            </a:r>
          </a:p>
        </p:txBody>
      </p:sp>
      <p:sp>
        <p:nvSpPr>
          <p:cNvPr id="114" name="Rectangle à coins arrondis 42">
            <a:extLst>
              <a:ext uri="{FF2B5EF4-FFF2-40B4-BE49-F238E27FC236}">
                <a16:creationId xmlns:a16="http://schemas.microsoft.com/office/drawing/2014/main" id="{EC2E7CF2-1458-4A00-8B2A-828B1161DDF9}"/>
              </a:ext>
            </a:extLst>
          </p:cNvPr>
          <p:cNvSpPr/>
          <p:nvPr/>
        </p:nvSpPr>
        <p:spPr>
          <a:xfrm>
            <a:off x="8894262" y="4480766"/>
            <a:ext cx="1440363" cy="352661"/>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Simulation</a:t>
            </a:r>
          </a:p>
        </p:txBody>
      </p:sp>
      <p:sp>
        <p:nvSpPr>
          <p:cNvPr id="115" name="Rectangle à coins arrondis 42">
            <a:extLst>
              <a:ext uri="{FF2B5EF4-FFF2-40B4-BE49-F238E27FC236}">
                <a16:creationId xmlns:a16="http://schemas.microsoft.com/office/drawing/2014/main" id="{D82664A8-DE51-42D1-AF12-BB1BDA5166AA}"/>
              </a:ext>
            </a:extLst>
          </p:cNvPr>
          <p:cNvSpPr/>
          <p:nvPr/>
        </p:nvSpPr>
        <p:spPr>
          <a:xfrm>
            <a:off x="10408720"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Valorisation</a:t>
            </a:r>
          </a:p>
        </p:txBody>
      </p:sp>
      <p:pic>
        <p:nvPicPr>
          <p:cNvPr id="116" name="Image 115">
            <a:extLst>
              <a:ext uri="{FF2B5EF4-FFF2-40B4-BE49-F238E27FC236}">
                <a16:creationId xmlns:a16="http://schemas.microsoft.com/office/drawing/2014/main" id="{86D7AACF-31D4-484E-A39E-12C7F0F0D5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10946" y="4882584"/>
            <a:ext cx="1174621" cy="880967"/>
          </a:xfrm>
          <a:prstGeom prst="rect">
            <a:avLst/>
          </a:prstGeom>
        </p:spPr>
      </p:pic>
      <p:sp>
        <p:nvSpPr>
          <p:cNvPr id="117" name="ZoneTexte 116">
            <a:extLst>
              <a:ext uri="{FF2B5EF4-FFF2-40B4-BE49-F238E27FC236}">
                <a16:creationId xmlns:a16="http://schemas.microsoft.com/office/drawing/2014/main" id="{36CC2842-44D7-4F76-9FAE-9E9C1AF0E02E}"/>
              </a:ext>
            </a:extLst>
          </p:cNvPr>
          <p:cNvSpPr txBox="1"/>
          <p:nvPr/>
        </p:nvSpPr>
        <p:spPr>
          <a:xfrm>
            <a:off x="10705905" y="5715983"/>
            <a:ext cx="104682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IDSYNCHRO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DIAMMONI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a:t>
            </a:r>
          </a:p>
        </p:txBody>
      </p:sp>
      <p:pic>
        <p:nvPicPr>
          <p:cNvPr id="119" name="Image 118">
            <a:extLst>
              <a:ext uri="{FF2B5EF4-FFF2-40B4-BE49-F238E27FC236}">
                <a16:creationId xmlns:a16="http://schemas.microsoft.com/office/drawing/2014/main" id="{3CA2C121-68E9-4B7E-BAB4-A30436C4B07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50916" y="4926588"/>
            <a:ext cx="1503165" cy="1127374"/>
          </a:xfrm>
          <a:prstGeom prst="rect">
            <a:avLst/>
          </a:prstGeom>
        </p:spPr>
      </p:pic>
      <p:sp>
        <p:nvSpPr>
          <p:cNvPr id="120" name="Rectangle à coins arrondis 54">
            <a:extLst>
              <a:ext uri="{FF2B5EF4-FFF2-40B4-BE49-F238E27FC236}">
                <a16:creationId xmlns:a16="http://schemas.microsoft.com/office/drawing/2014/main" id="{FDC08C0F-3E18-489C-94FC-802ADC254078}"/>
              </a:ext>
            </a:extLst>
          </p:cNvPr>
          <p:cNvSpPr/>
          <p:nvPr/>
        </p:nvSpPr>
        <p:spPr>
          <a:xfrm>
            <a:off x="1568057" y="4440924"/>
            <a:ext cx="1198053" cy="416565"/>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Caractérisation</a:t>
            </a:r>
          </a:p>
        </p:txBody>
      </p:sp>
      <p:sp>
        <p:nvSpPr>
          <p:cNvPr id="121" name="ZoneTexte 120">
            <a:extLst>
              <a:ext uri="{FF2B5EF4-FFF2-40B4-BE49-F238E27FC236}">
                <a16:creationId xmlns:a16="http://schemas.microsoft.com/office/drawing/2014/main" id="{DBEA5729-E537-463D-A1B5-D537B04134B3}"/>
              </a:ext>
            </a:extLst>
          </p:cNvPr>
          <p:cNvSpPr txBox="1"/>
          <p:nvPr/>
        </p:nvSpPr>
        <p:spPr>
          <a:xfrm>
            <a:off x="2053858" y="4943997"/>
            <a:ext cx="4860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122" name="Image 121">
            <a:extLst>
              <a:ext uri="{FF2B5EF4-FFF2-40B4-BE49-F238E27FC236}">
                <a16:creationId xmlns:a16="http://schemas.microsoft.com/office/drawing/2014/main" id="{7B6F2027-CAAF-462A-B4E9-748148F7DEBC}"/>
              </a:ext>
            </a:extLst>
          </p:cNvPr>
          <p:cNvPicPr>
            <a:picLocks noChangeAspect="1"/>
          </p:cNvPicPr>
          <p:nvPr/>
        </p:nvPicPr>
        <p:blipFill>
          <a:blip r:embed="rId17"/>
          <a:stretch>
            <a:fillRect/>
          </a:stretch>
        </p:blipFill>
        <p:spPr>
          <a:xfrm>
            <a:off x="1651269" y="6044305"/>
            <a:ext cx="554316" cy="518357"/>
          </a:xfrm>
          <a:prstGeom prst="rect">
            <a:avLst/>
          </a:prstGeom>
        </p:spPr>
      </p:pic>
      <p:pic>
        <p:nvPicPr>
          <p:cNvPr id="123" name="Image 122">
            <a:extLst>
              <a:ext uri="{FF2B5EF4-FFF2-40B4-BE49-F238E27FC236}">
                <a16:creationId xmlns:a16="http://schemas.microsoft.com/office/drawing/2014/main" id="{A63F4647-A5B1-4655-AB1F-21C564D641D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06205" y="6508963"/>
            <a:ext cx="236050" cy="129556"/>
          </a:xfrm>
          <a:prstGeom prst="rect">
            <a:avLst/>
          </a:prstGeom>
        </p:spPr>
      </p:pic>
      <p:sp>
        <p:nvSpPr>
          <p:cNvPr id="124" name="Rectangle 123">
            <a:extLst>
              <a:ext uri="{FF2B5EF4-FFF2-40B4-BE49-F238E27FC236}">
                <a16:creationId xmlns:a16="http://schemas.microsoft.com/office/drawing/2014/main" id="{EDC9FDC0-B735-4B88-915E-5996682C9902}"/>
              </a:ext>
            </a:extLst>
          </p:cNvPr>
          <p:cNvSpPr/>
          <p:nvPr/>
        </p:nvSpPr>
        <p:spPr>
          <a:xfrm>
            <a:off x="2192546" y="6077500"/>
            <a:ext cx="645996" cy="33855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E75112"/>
                </a:solidFill>
                <a:effectLst/>
                <a:uLnTx/>
                <a:uFillTx/>
                <a:latin typeface="Calibri"/>
                <a:ea typeface="+mn-ea"/>
                <a:cs typeface="+mn-cs"/>
              </a:rPr>
              <a:t>LP2I Bordeaux </a:t>
            </a:r>
          </a:p>
        </p:txBody>
      </p:sp>
      <p:sp>
        <p:nvSpPr>
          <p:cNvPr id="125" name="ZoneTexte 124">
            <a:extLst>
              <a:ext uri="{FF2B5EF4-FFF2-40B4-BE49-F238E27FC236}">
                <a16:creationId xmlns:a16="http://schemas.microsoft.com/office/drawing/2014/main" id="{26EEFBBF-C4C5-473F-8F31-F753F4A9C888}"/>
              </a:ext>
            </a:extLst>
          </p:cNvPr>
          <p:cNvSpPr txBox="1"/>
          <p:nvPr/>
        </p:nvSpPr>
        <p:spPr>
          <a:xfrm>
            <a:off x="1713035" y="6547293"/>
            <a:ext cx="4033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IBIC</a:t>
            </a:r>
            <a:r>
              <a:rPr kumimoji="0" lang="fr-FR" sz="800" b="0" i="0" u="none" strike="noStrike" kern="1200" cap="none" spc="0" normalizeH="0" baseline="0" noProof="0" dirty="0">
                <a:ln>
                  <a:noFill/>
                </a:ln>
                <a:solidFill>
                  <a:srgbClr val="00294B"/>
                </a:solidFill>
                <a:effectLst/>
                <a:uLnTx/>
                <a:uFillTx/>
                <a:latin typeface="Calibri"/>
                <a:ea typeface="+mn-ea"/>
                <a:cs typeface="+mn-cs"/>
              </a:rPr>
              <a:t> </a:t>
            </a:r>
            <a:endParaRPr kumimoji="0" lang="fr-FR" sz="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5" name="Espace réservé du numéro de diapositive 4">
            <a:extLst>
              <a:ext uri="{FF2B5EF4-FFF2-40B4-BE49-F238E27FC236}">
                <a16:creationId xmlns:a16="http://schemas.microsoft.com/office/drawing/2014/main" id="{FA6FF1D9-A437-4AB1-AD48-6CB18BDF5D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05D04-525B-4937-AC1B-BFCB89383A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7" name="ZoneTexte 66">
            <a:extLst>
              <a:ext uri="{FF2B5EF4-FFF2-40B4-BE49-F238E27FC236}">
                <a16:creationId xmlns:a16="http://schemas.microsoft.com/office/drawing/2014/main" id="{001A687B-BCED-40B1-A6B5-70EBF21B2538}"/>
              </a:ext>
            </a:extLst>
          </p:cNvPr>
          <p:cNvSpPr txBox="1"/>
          <p:nvPr/>
        </p:nvSpPr>
        <p:spPr>
          <a:xfrm>
            <a:off x="7010027" y="5661135"/>
            <a:ext cx="176073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AIFIRA (LP2I Bordeaux)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srgbClr val="E75112"/>
                </a:solidFill>
                <a:effectLst/>
                <a:uLnTx/>
                <a:uFillTx/>
                <a:latin typeface="Calibri"/>
                <a:ea typeface="+mn-ea"/>
                <a:cs typeface="+mn-cs"/>
              </a:rPr>
              <a:t>IJClab</a:t>
            </a:r>
            <a:r>
              <a:rPr kumimoji="0" lang="fr-FR" sz="1200" b="1" i="0" u="none" strike="noStrike" kern="1200" cap="none" spc="0" normalizeH="0" baseline="0" noProof="0" dirty="0">
                <a:ln>
                  <a:noFill/>
                </a:ln>
                <a:solidFill>
                  <a:srgbClr val="E75112"/>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MIRCOM – IRSN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ESRF-ID17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CAL + CNAO + ACHADE </a:t>
            </a:r>
          </a:p>
        </p:txBody>
      </p:sp>
      <p:sp>
        <p:nvSpPr>
          <p:cNvPr id="70" name="Rectangle 69">
            <a:extLst>
              <a:ext uri="{FF2B5EF4-FFF2-40B4-BE49-F238E27FC236}">
                <a16:creationId xmlns:a16="http://schemas.microsoft.com/office/drawing/2014/main" id="{5DFE96E1-9613-44A7-B74C-537A122C0291}"/>
              </a:ext>
            </a:extLst>
          </p:cNvPr>
          <p:cNvSpPr/>
          <p:nvPr/>
        </p:nvSpPr>
        <p:spPr>
          <a:xfrm>
            <a:off x="2736341" y="5658774"/>
            <a:ext cx="151015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E75112"/>
                </a:solidFill>
                <a:effectLst/>
                <a:uLnTx/>
                <a:uFillTx/>
                <a:latin typeface="Calibri" panose="020F0502020204030204"/>
                <a:ea typeface="+mn-ea"/>
                <a:cs typeface="+mn-cs"/>
              </a:rPr>
              <a:t>LPSC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E75112"/>
                </a:solidFill>
                <a:effectLst/>
                <a:uLnTx/>
                <a:uFillTx/>
                <a:latin typeface="Calibri" panose="020F0502020204030204"/>
                <a:ea typeface="+mn-ea"/>
                <a:cs typeface="+mn-cs"/>
              </a:rPr>
              <a:t>LP2I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E75112"/>
                </a:solidFill>
                <a:effectLst/>
                <a:uLnTx/>
                <a:uFillTx/>
                <a:latin typeface="Calibri" panose="020F0502020204030204"/>
                <a:ea typeface="+mn-ea"/>
                <a:cs typeface="+mn-cs"/>
              </a:rPr>
              <a:t>SUBATECH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E75112"/>
                </a:solidFill>
                <a:effectLst/>
                <a:uLnTx/>
                <a:uFillTx/>
                <a:latin typeface="Calibri" panose="020F0502020204030204"/>
                <a:ea typeface="+mn-ea"/>
                <a:cs typeface="+mn-cs"/>
              </a:rPr>
              <a:t>GIP ARRONAX </a:t>
            </a:r>
            <a:r>
              <a:rPr kumimoji="0" lang="fr-FR" sz="1200" b="0" i="0" u="none" strike="noStrike" kern="0" cap="none" spc="0" normalizeH="0" baseline="0" noProof="0" dirty="0">
                <a:ln>
                  <a:noFill/>
                </a:ln>
                <a:solidFill>
                  <a:srgbClr val="000000">
                    <a:lumMod val="75000"/>
                  </a:srgbClr>
                </a:solidFill>
                <a:effectLst/>
                <a:uLnTx/>
                <a:uFillTx/>
                <a:latin typeface="Calibri" panose="020F0502020204030204"/>
                <a:ea typeface="+mn-ea"/>
                <a:cs typeface="+mn-cs"/>
              </a:rPr>
              <a:t> </a:t>
            </a:r>
            <a:r>
              <a:rPr kumimoji="0" lang="fr-FR" sz="1200" b="0" i="0" u="none" strike="noStrike" kern="0" cap="none" spc="0" normalizeH="0" baseline="0" noProof="0" dirty="0">
                <a:ln>
                  <a:noFill/>
                </a:ln>
                <a:solidFill>
                  <a:srgbClr val="7030A0"/>
                </a:solidFill>
                <a:effectLst/>
                <a:uLnTx/>
                <a:uFillTx/>
                <a:latin typeface="Calibri" panose="020F0502020204030204"/>
                <a:ea typeface="+mn-ea"/>
                <a:cs typeface="+mn-cs"/>
              </a:rPr>
              <a:t>NANOFAB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7030A0"/>
                </a:solidFill>
                <a:effectLst/>
                <a:uLnTx/>
                <a:uFillTx/>
                <a:latin typeface="Calibri" panose="020F0502020204030204"/>
                <a:ea typeface="+mn-ea"/>
                <a:cs typeface="+mn-cs"/>
              </a:rPr>
              <a:t>KEK</a:t>
            </a:r>
          </a:p>
        </p:txBody>
      </p:sp>
      <p:sp>
        <p:nvSpPr>
          <p:cNvPr id="71" name="ZoneTexte 70">
            <a:extLst>
              <a:ext uri="{FF2B5EF4-FFF2-40B4-BE49-F238E27FC236}">
                <a16:creationId xmlns:a16="http://schemas.microsoft.com/office/drawing/2014/main" id="{A9DD3CAD-129F-424E-8E87-5A8665719DC4}"/>
              </a:ext>
            </a:extLst>
          </p:cNvPr>
          <p:cNvSpPr txBox="1"/>
          <p:nvPr/>
        </p:nvSpPr>
        <p:spPr>
          <a:xfrm>
            <a:off x="9036593" y="6064415"/>
            <a:ext cx="188628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rgbClr val="E75112"/>
                </a:solidFill>
                <a:effectLst/>
                <a:uLnTx/>
                <a:uFillTx/>
                <a:latin typeface="Calibri" panose="020F0502020204030204"/>
                <a:ea typeface="+mn-ea"/>
                <a:cs typeface="+mn-cs"/>
              </a:rPr>
              <a:t>LPSC LP2I B SUBATECH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rgbClr val="E75112"/>
                </a:solidFill>
                <a:effectLst/>
                <a:uLnTx/>
                <a:uFillTx/>
                <a:latin typeface="Calibri" panose="020F0502020204030204"/>
                <a:ea typeface="+mn-ea"/>
                <a:cs typeface="+mn-cs"/>
              </a:rPr>
              <a:t>GIP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7030A0"/>
                </a:solidFill>
                <a:effectLst/>
                <a:uLnTx/>
                <a:uFillTx/>
                <a:latin typeface="Calibri" panose="020F0502020204030204"/>
                <a:ea typeface="+mn-ea"/>
                <a:cs typeface="+mn-cs"/>
              </a:rPr>
              <a:t>Lien avec RD42 CERN</a:t>
            </a:r>
          </a:p>
        </p:txBody>
      </p:sp>
    </p:spTree>
    <p:extLst>
      <p:ext uri="{BB962C8B-B14F-4D97-AF65-F5344CB8AC3E}">
        <p14:creationId xmlns:p14="http://schemas.microsoft.com/office/powerpoint/2010/main" val="691933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Image 210">
            <a:extLst>
              <a:ext uri="{FF2B5EF4-FFF2-40B4-BE49-F238E27FC236}">
                <a16:creationId xmlns:a16="http://schemas.microsoft.com/office/drawing/2014/main" id="{E10B24C2-DBAD-4DBB-BD22-8D29104493B5}"/>
              </a:ext>
            </a:extLst>
          </p:cNvPr>
          <p:cNvPicPr>
            <a:picLocks noChangeAspect="1"/>
          </p:cNvPicPr>
          <p:nvPr/>
        </p:nvPicPr>
        <p:blipFill rotWithShape="1">
          <a:blip r:embed="rId2"/>
          <a:srcRect l="8932" t="12365" r="7506" b="4580"/>
          <a:stretch/>
        </p:blipFill>
        <p:spPr>
          <a:xfrm>
            <a:off x="3837043" y="1456064"/>
            <a:ext cx="3084457" cy="1547486"/>
          </a:xfrm>
          <a:prstGeom prst="rect">
            <a:avLst/>
          </a:prstGeom>
        </p:spPr>
      </p:pic>
      <p:pic>
        <p:nvPicPr>
          <p:cNvPr id="212" name="Image 211">
            <a:extLst>
              <a:ext uri="{FF2B5EF4-FFF2-40B4-BE49-F238E27FC236}">
                <a16:creationId xmlns:a16="http://schemas.microsoft.com/office/drawing/2014/main" id="{ADD54EB1-E964-4DCD-BAD7-655B57D71057}"/>
              </a:ext>
            </a:extLst>
          </p:cNvPr>
          <p:cNvPicPr>
            <a:picLocks noChangeAspect="1"/>
          </p:cNvPicPr>
          <p:nvPr/>
        </p:nvPicPr>
        <p:blipFill rotWithShape="1">
          <a:blip r:embed="rId3"/>
          <a:srcRect l="7901" t="12690" r="8225" b="4541"/>
          <a:stretch/>
        </p:blipFill>
        <p:spPr>
          <a:xfrm>
            <a:off x="259559" y="1456064"/>
            <a:ext cx="3016988" cy="1502823"/>
          </a:xfrm>
          <a:prstGeom prst="rect">
            <a:avLst/>
          </a:prstGeom>
        </p:spPr>
      </p:pic>
      <p:sp>
        <p:nvSpPr>
          <p:cNvPr id="4" name="Titre 1">
            <a:extLst>
              <a:ext uri="{FF2B5EF4-FFF2-40B4-BE49-F238E27FC236}">
                <a16:creationId xmlns:a16="http://schemas.microsoft.com/office/drawing/2014/main" id="{34EB84E5-CCD1-48F7-86EA-2154E944ABDA}"/>
              </a:ext>
            </a:extLst>
          </p:cNvPr>
          <p:cNvSpPr txBox="1">
            <a:spLocks/>
          </p:cNvSpPr>
          <p:nvPr/>
        </p:nvSpPr>
        <p:spPr>
          <a:xfrm>
            <a:off x="15392" y="19773"/>
            <a:ext cx="12192000" cy="518558"/>
          </a:xfrm>
          <a:prstGeom prst="rect">
            <a:avLst/>
          </a:prstGeom>
          <a:solidFill>
            <a:srgbClr val="E75112"/>
          </a:solidFill>
        </p:spPr>
        <p:txBody>
          <a:bodyPr anchor="ctr">
            <a:normAutofit fontScale="97500" lnSpcReduction="10000"/>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j-ea"/>
                <a:cs typeface="+mj-cs"/>
              </a:rPr>
              <a:t> </a:t>
            </a:r>
          </a:p>
        </p:txBody>
      </p:sp>
      <p:sp>
        <p:nvSpPr>
          <p:cNvPr id="5" name="ZoneTexte 4">
            <a:extLst>
              <a:ext uri="{FF2B5EF4-FFF2-40B4-BE49-F238E27FC236}">
                <a16:creationId xmlns:a16="http://schemas.microsoft.com/office/drawing/2014/main" id="{F0AB7486-AFFA-41FE-9B07-55E5FC13124D}"/>
              </a:ext>
            </a:extLst>
          </p:cNvPr>
          <p:cNvSpPr txBox="1"/>
          <p:nvPr/>
        </p:nvSpPr>
        <p:spPr>
          <a:xfrm>
            <a:off x="431259" y="115038"/>
            <a:ext cx="115604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High proton flux :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diamond</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signal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analysis</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and simulation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towards</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better</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understanding</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of charge collection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mechanism</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2" name="Image 51">
            <a:extLst>
              <a:ext uri="{FF2B5EF4-FFF2-40B4-BE49-F238E27FC236}">
                <a16:creationId xmlns:a16="http://schemas.microsoft.com/office/drawing/2014/main" id="{350215C8-C05A-4E6E-9C24-525F357E77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3150" y="863985"/>
            <a:ext cx="3604893" cy="2703671"/>
          </a:xfrm>
          <a:prstGeom prst="rect">
            <a:avLst/>
          </a:prstGeom>
        </p:spPr>
      </p:pic>
      <p:pic>
        <p:nvPicPr>
          <p:cNvPr id="61" name="Image 60">
            <a:extLst>
              <a:ext uri="{FF2B5EF4-FFF2-40B4-BE49-F238E27FC236}">
                <a16:creationId xmlns:a16="http://schemas.microsoft.com/office/drawing/2014/main" id="{855CF763-3315-4434-835C-1FBA49EC58DA}"/>
              </a:ext>
            </a:extLst>
          </p:cNvPr>
          <p:cNvPicPr>
            <a:picLocks noChangeAspect="1"/>
          </p:cNvPicPr>
          <p:nvPr/>
        </p:nvPicPr>
        <p:blipFill rotWithShape="1">
          <a:blip r:embed="rId5"/>
          <a:srcRect t="4049" r="3866"/>
          <a:stretch/>
        </p:blipFill>
        <p:spPr>
          <a:xfrm>
            <a:off x="3466961" y="3760158"/>
            <a:ext cx="4214907" cy="2676720"/>
          </a:xfrm>
          <a:prstGeom prst="rect">
            <a:avLst/>
          </a:prstGeom>
        </p:spPr>
      </p:pic>
      <p:sp>
        <p:nvSpPr>
          <p:cNvPr id="62" name="ZoneTexte 61">
            <a:extLst>
              <a:ext uri="{FF2B5EF4-FFF2-40B4-BE49-F238E27FC236}">
                <a16:creationId xmlns:a16="http://schemas.microsoft.com/office/drawing/2014/main" id="{5443A203-94FA-491F-91AC-9BC2F178041B}"/>
              </a:ext>
            </a:extLst>
          </p:cNvPr>
          <p:cNvSpPr txBox="1"/>
          <p:nvPr/>
        </p:nvSpPr>
        <p:spPr>
          <a:xfrm>
            <a:off x="268909" y="3285753"/>
            <a:ext cx="75729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PyDiam</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 simulation package in Python 3 </a:t>
            </a: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(R. Molle PhD </a:t>
            </a:r>
            <a:r>
              <a:rPr kumimoji="0" lang="fr-FR" sz="1800" b="0" i="0" u="none" strike="noStrike" kern="1200" cap="none" spc="0" normalizeH="0" baseline="0" noProof="0" dirty="0" err="1">
                <a:ln>
                  <a:noFill/>
                </a:ln>
                <a:solidFill>
                  <a:srgbClr val="002060"/>
                </a:solidFill>
                <a:effectLst/>
                <a:uLnTx/>
                <a:uFillTx/>
                <a:latin typeface="Calibri" panose="020F0502020204030204"/>
                <a:ea typeface="+mn-ea"/>
                <a:cs typeface="+mn-cs"/>
              </a:rPr>
              <a:t>thesis</a:t>
            </a: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 ANR DIAMMONI)</a:t>
            </a:r>
          </a:p>
        </p:txBody>
      </p:sp>
      <p:sp>
        <p:nvSpPr>
          <p:cNvPr id="7" name="ZoneTexte 6">
            <a:extLst>
              <a:ext uri="{FF2B5EF4-FFF2-40B4-BE49-F238E27FC236}">
                <a16:creationId xmlns:a16="http://schemas.microsoft.com/office/drawing/2014/main" id="{5E12F035-1FDA-424E-A1C1-E38C2775E7A2}"/>
              </a:ext>
            </a:extLst>
          </p:cNvPr>
          <p:cNvSpPr txBox="1"/>
          <p:nvPr/>
        </p:nvSpPr>
        <p:spPr>
          <a:xfrm>
            <a:off x="215598" y="481415"/>
            <a:ext cx="722101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sCVD</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pCVD</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diamond</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signals</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different</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beam</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intensities</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in ARRONAX</a:t>
            </a:r>
          </a:p>
        </p:txBody>
      </p:sp>
      <p:sp>
        <p:nvSpPr>
          <p:cNvPr id="12" name="ZoneTexte 11">
            <a:extLst>
              <a:ext uri="{FF2B5EF4-FFF2-40B4-BE49-F238E27FC236}">
                <a16:creationId xmlns:a16="http://schemas.microsoft.com/office/drawing/2014/main" id="{7D872EE5-214A-4257-A33A-1DDE737E55DD}"/>
              </a:ext>
            </a:extLst>
          </p:cNvPr>
          <p:cNvSpPr txBox="1"/>
          <p:nvPr/>
        </p:nvSpPr>
        <p:spPr>
          <a:xfrm>
            <a:off x="7798447" y="628571"/>
            <a:ext cx="37273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70C0"/>
                </a:solidFill>
                <a:effectLst/>
                <a:uLnTx/>
                <a:uFillTx/>
                <a:latin typeface="Calibri" panose="020F0502020204030204"/>
                <a:ea typeface="+mn-ea"/>
                <a:cs typeface="+mn-cs"/>
              </a:rPr>
              <a:t>Y. </a:t>
            </a:r>
            <a:r>
              <a:rPr kumimoji="0" lang="fr-FR" sz="1400" b="0" i="0" u="none" strike="noStrike" kern="1200" cap="none" spc="0" normalizeH="0" baseline="0" noProof="0" dirty="0" err="1">
                <a:ln>
                  <a:noFill/>
                </a:ln>
                <a:solidFill>
                  <a:srgbClr val="0070C0"/>
                </a:solidFill>
                <a:effectLst/>
                <a:uLnTx/>
                <a:uFillTx/>
                <a:latin typeface="Calibri" panose="020F0502020204030204"/>
                <a:ea typeface="+mn-ea"/>
                <a:cs typeface="+mn-cs"/>
              </a:rPr>
              <a:t>Arnoud</a:t>
            </a:r>
            <a:r>
              <a:rPr kumimoji="0" lang="fr-FR" sz="1400" b="0" i="0" u="none" strike="noStrike" kern="1200" cap="none" spc="0" normalizeH="0" baseline="0" noProof="0" dirty="0">
                <a:ln>
                  <a:noFill/>
                </a:ln>
                <a:solidFill>
                  <a:srgbClr val="0070C0"/>
                </a:solidFill>
                <a:effectLst/>
                <a:uLnTx/>
                <a:uFillTx/>
                <a:latin typeface="Calibri" panose="020F0502020204030204"/>
                <a:ea typeface="+mn-ea"/>
                <a:cs typeface="+mn-cs"/>
              </a:rPr>
              <a:t> simulation of a </a:t>
            </a:r>
            <a:r>
              <a:rPr kumimoji="0" lang="fr-FR" sz="1400" b="0" i="0" u="none" strike="noStrike" kern="1200" cap="none" spc="0" normalizeH="0" baseline="0" noProof="0" dirty="0" err="1">
                <a:ln>
                  <a:noFill/>
                </a:ln>
                <a:solidFill>
                  <a:srgbClr val="0070C0"/>
                </a:solidFill>
                <a:effectLst/>
                <a:uLnTx/>
                <a:uFillTx/>
                <a:latin typeface="Calibri" panose="020F0502020204030204"/>
                <a:ea typeface="+mn-ea"/>
                <a:cs typeface="+mn-cs"/>
              </a:rPr>
              <a:t>gas</a:t>
            </a:r>
            <a:r>
              <a:rPr kumimoji="0" lang="fr-FR" sz="14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0070C0"/>
                </a:solidFill>
                <a:effectLst/>
                <a:uLnTx/>
                <a:uFillTx/>
                <a:latin typeface="Calibri" panose="020F0502020204030204"/>
                <a:ea typeface="+mn-ea"/>
                <a:cs typeface="+mn-cs"/>
              </a:rPr>
              <a:t>ionization</a:t>
            </a:r>
            <a:r>
              <a:rPr kumimoji="0" lang="fr-FR" sz="14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0070C0"/>
                </a:solidFill>
                <a:effectLst/>
                <a:uLnTx/>
                <a:uFillTx/>
                <a:latin typeface="Calibri" panose="020F0502020204030204"/>
                <a:ea typeface="+mn-ea"/>
                <a:cs typeface="+mn-cs"/>
              </a:rPr>
              <a:t>chamber</a:t>
            </a:r>
            <a:endParaRPr kumimoji="0" lang="fr-FR" sz="1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id="{CE7456B4-DE6E-4EE6-A7D2-73913850FE55}"/>
              </a:ext>
            </a:extLst>
          </p:cNvPr>
          <p:cNvSpPr txBox="1"/>
          <p:nvPr/>
        </p:nvSpPr>
        <p:spPr>
          <a:xfrm>
            <a:off x="1410914" y="2856513"/>
            <a:ext cx="769763"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Time (µs)</a:t>
            </a:r>
          </a:p>
        </p:txBody>
      </p:sp>
      <p:sp>
        <p:nvSpPr>
          <p:cNvPr id="213" name="ZoneTexte 212">
            <a:extLst>
              <a:ext uri="{FF2B5EF4-FFF2-40B4-BE49-F238E27FC236}">
                <a16:creationId xmlns:a16="http://schemas.microsoft.com/office/drawing/2014/main" id="{0111B651-C381-4033-BCF5-527FEB1C2F13}"/>
              </a:ext>
            </a:extLst>
          </p:cNvPr>
          <p:cNvSpPr txBox="1"/>
          <p:nvPr/>
        </p:nvSpPr>
        <p:spPr>
          <a:xfrm>
            <a:off x="4991850" y="2934385"/>
            <a:ext cx="769763"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Time (µs)</a:t>
            </a:r>
          </a:p>
        </p:txBody>
      </p:sp>
      <p:sp>
        <p:nvSpPr>
          <p:cNvPr id="214" name="ZoneTexte 213">
            <a:extLst>
              <a:ext uri="{FF2B5EF4-FFF2-40B4-BE49-F238E27FC236}">
                <a16:creationId xmlns:a16="http://schemas.microsoft.com/office/drawing/2014/main" id="{5173C770-529C-40A2-AE85-00BB7E8393B8}"/>
              </a:ext>
            </a:extLst>
          </p:cNvPr>
          <p:cNvSpPr txBox="1"/>
          <p:nvPr/>
        </p:nvSpPr>
        <p:spPr>
          <a:xfrm rot="16200000">
            <a:off x="3212324" y="2040150"/>
            <a:ext cx="1119217"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Amplitude (au)</a:t>
            </a:r>
          </a:p>
        </p:txBody>
      </p:sp>
      <p:sp>
        <p:nvSpPr>
          <p:cNvPr id="215" name="ZoneTexte 214">
            <a:extLst>
              <a:ext uri="{FF2B5EF4-FFF2-40B4-BE49-F238E27FC236}">
                <a16:creationId xmlns:a16="http://schemas.microsoft.com/office/drawing/2014/main" id="{C7480CC3-DC89-4AF0-A033-98BA0D81716C}"/>
              </a:ext>
            </a:extLst>
          </p:cNvPr>
          <p:cNvSpPr txBox="1"/>
          <p:nvPr/>
        </p:nvSpPr>
        <p:spPr>
          <a:xfrm rot="16200000">
            <a:off x="-321555" y="1991412"/>
            <a:ext cx="1119217"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Amplitude (au)</a:t>
            </a:r>
          </a:p>
        </p:txBody>
      </p:sp>
      <p:sp>
        <p:nvSpPr>
          <p:cNvPr id="13" name="ZoneTexte 12">
            <a:extLst>
              <a:ext uri="{FF2B5EF4-FFF2-40B4-BE49-F238E27FC236}">
                <a16:creationId xmlns:a16="http://schemas.microsoft.com/office/drawing/2014/main" id="{B5F02D61-AE11-417E-9BBA-413613C7E418}"/>
              </a:ext>
            </a:extLst>
          </p:cNvPr>
          <p:cNvSpPr txBox="1"/>
          <p:nvPr/>
        </p:nvSpPr>
        <p:spPr>
          <a:xfrm>
            <a:off x="3649245" y="2985370"/>
            <a:ext cx="101983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rPr>
              <a:t>Beam </a:t>
            </a:r>
            <a:r>
              <a:rPr kumimoji="0" lang="fr-FR" sz="1000" b="0" i="0" u="none" strike="noStrike" kern="1200" cap="none" spc="0" normalizeH="0" baseline="0" noProof="0" dirty="0" err="1">
                <a:ln>
                  <a:noFill/>
                </a:ln>
                <a:solidFill>
                  <a:prstClr val="black"/>
                </a:solidFill>
                <a:effectLst/>
                <a:uLnTx/>
                <a:uFillTx/>
                <a:latin typeface="Calibri" panose="020F0502020204030204"/>
                <a:ea typeface="+mn-ea"/>
                <a:cs typeface="+mn-cs"/>
              </a:rPr>
              <a:t>intensity</a:t>
            </a:r>
            <a:r>
              <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7" name="ZoneTexte 16">
            <a:extLst>
              <a:ext uri="{FF2B5EF4-FFF2-40B4-BE49-F238E27FC236}">
                <a16:creationId xmlns:a16="http://schemas.microsoft.com/office/drawing/2014/main" id="{F6104BD8-E22E-44BF-B3F0-898958C7986E}"/>
              </a:ext>
            </a:extLst>
          </p:cNvPr>
          <p:cNvSpPr txBox="1"/>
          <p:nvPr/>
        </p:nvSpPr>
        <p:spPr>
          <a:xfrm>
            <a:off x="4288816" y="1707761"/>
            <a:ext cx="48603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FF00FF"/>
                </a:solidFill>
                <a:effectLst/>
                <a:uLnTx/>
                <a:uFillTx/>
                <a:latin typeface="Calibri" panose="020F0502020204030204"/>
                <a:ea typeface="+mn-ea"/>
                <a:cs typeface="+mn-cs"/>
              </a:rPr>
              <a:t>3,8 µA</a:t>
            </a:r>
          </a:p>
        </p:txBody>
      </p:sp>
      <p:sp>
        <p:nvSpPr>
          <p:cNvPr id="209" name="ZoneTexte 208">
            <a:extLst>
              <a:ext uri="{FF2B5EF4-FFF2-40B4-BE49-F238E27FC236}">
                <a16:creationId xmlns:a16="http://schemas.microsoft.com/office/drawing/2014/main" id="{AC22A4F7-E88B-488B-8B35-90EF0ADE0985}"/>
              </a:ext>
            </a:extLst>
          </p:cNvPr>
          <p:cNvSpPr txBox="1"/>
          <p:nvPr/>
        </p:nvSpPr>
        <p:spPr>
          <a:xfrm>
            <a:off x="3988092" y="2810917"/>
            <a:ext cx="543739"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4472C4"/>
                </a:solidFill>
                <a:effectLst/>
                <a:uLnTx/>
                <a:uFillTx/>
                <a:latin typeface="Calibri" panose="020F0502020204030204"/>
                <a:ea typeface="+mn-ea"/>
                <a:cs typeface="+mn-cs"/>
              </a:rPr>
              <a:t>0,03 µA</a:t>
            </a:r>
          </a:p>
        </p:txBody>
      </p:sp>
      <p:sp>
        <p:nvSpPr>
          <p:cNvPr id="216" name="ZoneTexte 215">
            <a:extLst>
              <a:ext uri="{FF2B5EF4-FFF2-40B4-BE49-F238E27FC236}">
                <a16:creationId xmlns:a16="http://schemas.microsoft.com/office/drawing/2014/main" id="{D76AED7E-E5A2-469B-A000-F1EBE0A27972}"/>
              </a:ext>
            </a:extLst>
          </p:cNvPr>
          <p:cNvSpPr txBox="1"/>
          <p:nvPr/>
        </p:nvSpPr>
        <p:spPr>
          <a:xfrm>
            <a:off x="284429" y="2835776"/>
            <a:ext cx="101983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rPr>
              <a:t>Beam </a:t>
            </a:r>
            <a:r>
              <a:rPr kumimoji="0" lang="fr-FR" sz="1000" b="0" i="0" u="none" strike="noStrike" kern="1200" cap="none" spc="0" normalizeH="0" baseline="0" noProof="0" dirty="0" err="1">
                <a:ln>
                  <a:noFill/>
                </a:ln>
                <a:solidFill>
                  <a:prstClr val="black"/>
                </a:solidFill>
                <a:effectLst/>
                <a:uLnTx/>
                <a:uFillTx/>
                <a:latin typeface="Calibri" panose="020F0502020204030204"/>
                <a:ea typeface="+mn-ea"/>
                <a:cs typeface="+mn-cs"/>
              </a:rPr>
              <a:t>intensity</a:t>
            </a:r>
            <a:r>
              <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217" name="Connecteur droit avec flèche 216">
            <a:extLst>
              <a:ext uri="{FF2B5EF4-FFF2-40B4-BE49-F238E27FC236}">
                <a16:creationId xmlns:a16="http://schemas.microsoft.com/office/drawing/2014/main" id="{B20BAA72-DE3E-4ABC-BA2B-4789B0011EB2}"/>
              </a:ext>
            </a:extLst>
          </p:cNvPr>
          <p:cNvCxnSpPr>
            <a:cxnSpLocks/>
          </p:cNvCxnSpPr>
          <p:nvPr/>
        </p:nvCxnSpPr>
        <p:spPr>
          <a:xfrm flipV="1">
            <a:off x="829969" y="1947732"/>
            <a:ext cx="91104" cy="68978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8" name="ZoneTexte 217">
            <a:extLst>
              <a:ext uri="{FF2B5EF4-FFF2-40B4-BE49-F238E27FC236}">
                <a16:creationId xmlns:a16="http://schemas.microsoft.com/office/drawing/2014/main" id="{74A08DD3-B07F-4ABD-8B4B-1424D96E1B3C}"/>
              </a:ext>
            </a:extLst>
          </p:cNvPr>
          <p:cNvSpPr txBox="1"/>
          <p:nvPr/>
        </p:nvSpPr>
        <p:spPr>
          <a:xfrm>
            <a:off x="924000" y="1834392"/>
            <a:ext cx="48603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FF00FF"/>
                </a:solidFill>
                <a:effectLst/>
                <a:uLnTx/>
                <a:uFillTx/>
                <a:latin typeface="Calibri" panose="020F0502020204030204"/>
                <a:ea typeface="+mn-ea"/>
                <a:cs typeface="+mn-cs"/>
              </a:rPr>
              <a:t>3,8 µA</a:t>
            </a:r>
          </a:p>
        </p:txBody>
      </p:sp>
      <p:sp>
        <p:nvSpPr>
          <p:cNvPr id="219" name="ZoneTexte 218">
            <a:extLst>
              <a:ext uri="{FF2B5EF4-FFF2-40B4-BE49-F238E27FC236}">
                <a16:creationId xmlns:a16="http://schemas.microsoft.com/office/drawing/2014/main" id="{B8D68B59-E424-4B10-B31B-60573785B86B}"/>
              </a:ext>
            </a:extLst>
          </p:cNvPr>
          <p:cNvSpPr txBox="1"/>
          <p:nvPr/>
        </p:nvSpPr>
        <p:spPr>
          <a:xfrm>
            <a:off x="623276" y="2661323"/>
            <a:ext cx="543739"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4472C4"/>
                </a:solidFill>
                <a:effectLst/>
                <a:uLnTx/>
                <a:uFillTx/>
                <a:latin typeface="Calibri" panose="020F0502020204030204"/>
                <a:ea typeface="+mn-ea"/>
                <a:cs typeface="+mn-cs"/>
              </a:rPr>
              <a:t>0,03 µA</a:t>
            </a:r>
          </a:p>
        </p:txBody>
      </p:sp>
      <p:sp>
        <p:nvSpPr>
          <p:cNvPr id="19" name="Ellipse 18">
            <a:extLst>
              <a:ext uri="{FF2B5EF4-FFF2-40B4-BE49-F238E27FC236}">
                <a16:creationId xmlns:a16="http://schemas.microsoft.com/office/drawing/2014/main" id="{95FA1237-5395-4369-B8B3-6DC51E8428C5}"/>
              </a:ext>
            </a:extLst>
          </p:cNvPr>
          <p:cNvSpPr/>
          <p:nvPr/>
        </p:nvSpPr>
        <p:spPr>
          <a:xfrm>
            <a:off x="710216" y="1523999"/>
            <a:ext cx="301420" cy="12083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1" name="Connecteur droit avec flèche 220">
            <a:extLst>
              <a:ext uri="{FF2B5EF4-FFF2-40B4-BE49-F238E27FC236}">
                <a16:creationId xmlns:a16="http://schemas.microsoft.com/office/drawing/2014/main" id="{B8264720-FFF3-4BA2-9DBA-FBA33E8B3E76}"/>
              </a:ext>
            </a:extLst>
          </p:cNvPr>
          <p:cNvCxnSpPr>
            <a:cxnSpLocks/>
          </p:cNvCxnSpPr>
          <p:nvPr/>
        </p:nvCxnSpPr>
        <p:spPr>
          <a:xfrm flipV="1">
            <a:off x="4237647" y="1948967"/>
            <a:ext cx="91104" cy="68978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2" name="Ellipse 221">
            <a:extLst>
              <a:ext uri="{FF2B5EF4-FFF2-40B4-BE49-F238E27FC236}">
                <a16:creationId xmlns:a16="http://schemas.microsoft.com/office/drawing/2014/main" id="{765062E3-3F4C-402B-B072-DE7AC9DD5589}"/>
              </a:ext>
            </a:extLst>
          </p:cNvPr>
          <p:cNvSpPr/>
          <p:nvPr/>
        </p:nvSpPr>
        <p:spPr>
          <a:xfrm>
            <a:off x="4128341" y="1587134"/>
            <a:ext cx="301420" cy="12083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09315C40-679D-4CA8-883A-7465B5A756D9}"/>
              </a:ext>
            </a:extLst>
          </p:cNvPr>
          <p:cNvSpPr txBox="1"/>
          <p:nvPr/>
        </p:nvSpPr>
        <p:spPr>
          <a:xfrm>
            <a:off x="1410030" y="1053627"/>
            <a:ext cx="6719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sCVD</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ZoneTexte 222">
            <a:extLst>
              <a:ext uri="{FF2B5EF4-FFF2-40B4-BE49-F238E27FC236}">
                <a16:creationId xmlns:a16="http://schemas.microsoft.com/office/drawing/2014/main" id="{3BB66614-411F-4A2F-AC4E-DC82A93C676C}"/>
              </a:ext>
            </a:extLst>
          </p:cNvPr>
          <p:cNvSpPr txBox="1"/>
          <p:nvPr/>
        </p:nvSpPr>
        <p:spPr>
          <a:xfrm>
            <a:off x="4991850" y="1061439"/>
            <a:ext cx="7040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pCVD</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4" name="Image 223">
            <a:extLst>
              <a:ext uri="{FF2B5EF4-FFF2-40B4-BE49-F238E27FC236}">
                <a16:creationId xmlns:a16="http://schemas.microsoft.com/office/drawing/2014/main" id="{B6D9615B-7AFD-471D-BFD5-25664DC49390}"/>
              </a:ext>
            </a:extLst>
          </p:cNvPr>
          <p:cNvPicPr>
            <a:picLocks noChangeAspect="1"/>
          </p:cNvPicPr>
          <p:nvPr/>
        </p:nvPicPr>
        <p:blipFill>
          <a:blip r:embed="rId6"/>
          <a:stretch>
            <a:fillRect/>
          </a:stretch>
        </p:blipFill>
        <p:spPr>
          <a:xfrm>
            <a:off x="3275277" y="966402"/>
            <a:ext cx="597705" cy="597705"/>
          </a:xfrm>
          <a:prstGeom prst="rect">
            <a:avLst/>
          </a:prstGeom>
        </p:spPr>
      </p:pic>
      <p:pic>
        <p:nvPicPr>
          <p:cNvPr id="22" name="Image 21">
            <a:extLst>
              <a:ext uri="{FF2B5EF4-FFF2-40B4-BE49-F238E27FC236}">
                <a16:creationId xmlns:a16="http://schemas.microsoft.com/office/drawing/2014/main" id="{4E0F323A-5738-43CC-AB45-C8033C988E41}"/>
              </a:ext>
            </a:extLst>
          </p:cNvPr>
          <p:cNvPicPr>
            <a:picLocks noChangeAspect="1"/>
          </p:cNvPicPr>
          <p:nvPr/>
        </p:nvPicPr>
        <p:blipFill>
          <a:blip r:embed="rId7"/>
          <a:stretch>
            <a:fillRect/>
          </a:stretch>
        </p:blipFill>
        <p:spPr>
          <a:xfrm>
            <a:off x="8861500" y="3577439"/>
            <a:ext cx="2277503" cy="1799799"/>
          </a:xfrm>
          <a:prstGeom prst="rect">
            <a:avLst/>
          </a:prstGeom>
        </p:spPr>
      </p:pic>
      <p:sp>
        <p:nvSpPr>
          <p:cNvPr id="23" name="ZoneTexte 22">
            <a:extLst>
              <a:ext uri="{FF2B5EF4-FFF2-40B4-BE49-F238E27FC236}">
                <a16:creationId xmlns:a16="http://schemas.microsoft.com/office/drawing/2014/main" id="{21FCFD56-D2A2-4D80-8A3D-012075BD24A3}"/>
              </a:ext>
            </a:extLst>
          </p:cNvPr>
          <p:cNvSpPr txBox="1"/>
          <p:nvPr/>
        </p:nvSpPr>
        <p:spPr>
          <a:xfrm>
            <a:off x="7639744" y="5432770"/>
            <a:ext cx="4351704" cy="738664"/>
          </a:xfrm>
          <a:prstGeom prst="rect">
            <a:avLst/>
          </a:prstGeom>
          <a:solidFill>
            <a:srgbClr val="A4CCF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Calibri" panose="020F0502020204030204"/>
                <a:ea typeface="+mn-ea"/>
                <a:cs typeface="+mn-cs"/>
              </a:rPr>
              <a:t>DIAMMONI </a:t>
            </a:r>
            <a:r>
              <a:rPr kumimoji="0" lang="fr-FR" sz="1400" b="1" i="0" u="none" strike="noStrike" kern="1200" cap="none" spc="0" normalizeH="0" baseline="0" noProof="0" dirty="0" err="1">
                <a:ln>
                  <a:noFill/>
                </a:ln>
                <a:solidFill>
                  <a:srgbClr val="002060"/>
                </a:solidFill>
                <a:effectLst/>
                <a:uLnTx/>
                <a:uFillTx/>
                <a:latin typeface="Calibri" panose="020F0502020204030204"/>
                <a:ea typeface="+mn-ea"/>
                <a:cs typeface="+mn-cs"/>
              </a:rPr>
              <a:t>needs</a:t>
            </a:r>
            <a:r>
              <a:rPr kumimoji="0" lang="fr-FR" sz="1400" b="1" i="0" u="none" strike="noStrike" kern="1200" cap="none" spc="0" normalizeH="0" baseline="0" noProof="0" dirty="0">
                <a:ln>
                  <a:noFill/>
                </a:ln>
                <a:solidFill>
                  <a:srgbClr val="002060"/>
                </a:solidFill>
                <a:effectLst/>
                <a:uLnTx/>
                <a:uFillTx/>
                <a:latin typeface="Calibri" panose="020F0502020204030204"/>
                <a:ea typeface="+mn-ea"/>
                <a:cs typeface="+mn-cs"/>
              </a:rPr>
              <a:t> to </a:t>
            </a:r>
            <a:r>
              <a:rPr kumimoji="0" lang="fr-FR" sz="1400" b="1" i="0" u="none" strike="noStrike" kern="1200" cap="none" spc="0" normalizeH="0" baseline="0" noProof="0" dirty="0" err="1">
                <a:ln>
                  <a:noFill/>
                </a:ln>
                <a:solidFill>
                  <a:srgbClr val="002060"/>
                </a:solidFill>
                <a:effectLst/>
                <a:uLnTx/>
                <a:uFillTx/>
                <a:latin typeface="Calibri" panose="020F0502020204030204"/>
                <a:ea typeface="+mn-ea"/>
                <a:cs typeface="+mn-cs"/>
              </a:rPr>
              <a:t>be</a:t>
            </a:r>
            <a:endParaRPr kumimoji="0" lang="fr-FR" sz="1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400" b="1" i="0" u="none" strike="noStrike" kern="1200" cap="none" spc="0" normalizeH="0" baseline="0" noProof="0" dirty="0" err="1">
                <a:ln>
                  <a:noFill/>
                </a:ln>
                <a:solidFill>
                  <a:srgbClr val="002060"/>
                </a:solidFill>
                <a:effectLst/>
                <a:uLnTx/>
                <a:uFillTx/>
                <a:latin typeface="Calibri" panose="020F0502020204030204"/>
                <a:ea typeface="+mn-ea"/>
                <a:cs typeface="+mn-cs"/>
              </a:rPr>
              <a:t>Thin</a:t>
            </a:r>
            <a:r>
              <a:rPr kumimoji="0" lang="fr-FR" sz="1400" b="1" i="0" u="none" strike="noStrike" kern="1200" cap="none" spc="0" normalizeH="0" baseline="0" noProof="0" dirty="0">
                <a:ln>
                  <a:noFill/>
                </a:ln>
                <a:solidFill>
                  <a:srgbClr val="002060"/>
                </a:solidFill>
                <a:effectLst/>
                <a:uLnTx/>
                <a:uFillTx/>
                <a:latin typeface="Calibri" panose="020F0502020204030204"/>
                <a:ea typeface="+mn-ea"/>
                <a:cs typeface="+mn-cs"/>
              </a:rPr>
              <a:t>: 50 µm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400" b="1" i="0" u="none" strike="noStrike" kern="1200" cap="none" spc="0" normalizeH="0" baseline="0" noProof="0" dirty="0" err="1">
                <a:ln>
                  <a:noFill/>
                </a:ln>
                <a:solidFill>
                  <a:srgbClr val="002060"/>
                </a:solidFill>
                <a:effectLst/>
                <a:uLnTx/>
                <a:uFillTx/>
                <a:latin typeface="Calibri" panose="020F0502020204030204"/>
                <a:ea typeface="+mn-ea"/>
                <a:cs typeface="+mn-cs"/>
              </a:rPr>
              <a:t>Biased</a:t>
            </a:r>
            <a:r>
              <a:rPr kumimoji="0" lang="fr-FR" sz="1400" b="1" i="0" u="none" strike="noStrike" kern="1200" cap="none" spc="0" normalizeH="0" baseline="0" noProof="0" dirty="0">
                <a:ln>
                  <a:noFill/>
                </a:ln>
                <a:solidFill>
                  <a:srgbClr val="002060"/>
                </a:solidFill>
                <a:effectLst/>
                <a:uLnTx/>
                <a:uFillTx/>
                <a:latin typeface="Calibri" panose="020F0502020204030204"/>
                <a:ea typeface="+mn-ea"/>
                <a:cs typeface="+mn-cs"/>
              </a:rPr>
              <a:t> &gt; 1V/µm (= « normal » </a:t>
            </a:r>
            <a:r>
              <a:rPr kumimoji="0" lang="fr-FR" sz="1400" b="1" i="0" u="none" strike="noStrike" kern="1200" cap="none" spc="0" normalizeH="0" baseline="0" noProof="0" dirty="0" err="1">
                <a:ln>
                  <a:noFill/>
                </a:ln>
                <a:solidFill>
                  <a:srgbClr val="002060"/>
                </a:solidFill>
                <a:effectLst/>
                <a:uLnTx/>
                <a:uFillTx/>
                <a:latin typeface="Calibri" panose="020F0502020204030204"/>
                <a:ea typeface="+mn-ea"/>
                <a:cs typeface="+mn-cs"/>
              </a:rPr>
              <a:t>bias</a:t>
            </a:r>
            <a:r>
              <a:rPr kumimoji="0" lang="fr-FR" sz="1400" b="1" i="0" u="none" strike="noStrike" kern="1200" cap="none" spc="0" normalizeH="0" baseline="0" noProof="0" dirty="0">
                <a:ln>
                  <a:noFill/>
                </a:ln>
                <a:solidFill>
                  <a:srgbClr val="002060"/>
                </a:solidFill>
                <a:effectLst/>
                <a:uLnTx/>
                <a:uFillTx/>
                <a:latin typeface="Calibri" panose="020F0502020204030204"/>
                <a:ea typeface="+mn-ea"/>
                <a:cs typeface="+mn-cs"/>
              </a:rPr>
              <a:t>): 200 V = 4 V/µm </a:t>
            </a:r>
          </a:p>
        </p:txBody>
      </p:sp>
      <p:grpSp>
        <p:nvGrpSpPr>
          <p:cNvPr id="3" name="Groupe 2">
            <a:extLst>
              <a:ext uri="{FF2B5EF4-FFF2-40B4-BE49-F238E27FC236}">
                <a16:creationId xmlns:a16="http://schemas.microsoft.com/office/drawing/2014/main" id="{B05B79E6-EEFC-4671-A4C5-E3D149AF1A9B}"/>
              </a:ext>
            </a:extLst>
          </p:cNvPr>
          <p:cNvGrpSpPr/>
          <p:nvPr/>
        </p:nvGrpSpPr>
        <p:grpSpPr>
          <a:xfrm>
            <a:off x="99553" y="3758734"/>
            <a:ext cx="3367408" cy="2678144"/>
            <a:chOff x="99553" y="3758734"/>
            <a:chExt cx="3367408" cy="2678144"/>
          </a:xfrm>
        </p:grpSpPr>
        <p:pic>
          <p:nvPicPr>
            <p:cNvPr id="60" name="Image 59">
              <a:extLst>
                <a:ext uri="{FF2B5EF4-FFF2-40B4-BE49-F238E27FC236}">
                  <a16:creationId xmlns:a16="http://schemas.microsoft.com/office/drawing/2014/main" id="{34121B5B-80E2-46DD-9926-380C41A6A5A6}"/>
                </a:ext>
              </a:extLst>
            </p:cNvPr>
            <p:cNvPicPr>
              <a:picLocks noChangeAspect="1"/>
            </p:cNvPicPr>
            <p:nvPr/>
          </p:nvPicPr>
          <p:blipFill rotWithShape="1">
            <a:blip r:embed="rId8"/>
            <a:srcRect l="2994" t="6209" r="8559"/>
            <a:stretch/>
          </p:blipFill>
          <p:spPr>
            <a:xfrm>
              <a:off x="99553" y="3758734"/>
              <a:ext cx="3367408" cy="2678144"/>
            </a:xfrm>
            <a:prstGeom prst="rect">
              <a:avLst/>
            </a:prstGeom>
          </p:spPr>
        </p:pic>
        <p:sp>
          <p:nvSpPr>
            <p:cNvPr id="24" name="ZoneTexte 23">
              <a:extLst>
                <a:ext uri="{FF2B5EF4-FFF2-40B4-BE49-F238E27FC236}">
                  <a16:creationId xmlns:a16="http://schemas.microsoft.com/office/drawing/2014/main" id="{354DCFD0-022B-43DB-BBF7-399562806435}"/>
                </a:ext>
              </a:extLst>
            </p:cNvPr>
            <p:cNvSpPr txBox="1"/>
            <p:nvPr/>
          </p:nvSpPr>
          <p:spPr>
            <a:xfrm>
              <a:off x="1333484" y="5761762"/>
              <a:ext cx="205376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500 µm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diamond</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thick</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5" name="ZoneTexte 24">
            <a:extLst>
              <a:ext uri="{FF2B5EF4-FFF2-40B4-BE49-F238E27FC236}">
                <a16:creationId xmlns:a16="http://schemas.microsoft.com/office/drawing/2014/main" id="{AC8CD8C9-C306-4C4A-AB3A-BA59C564C062}"/>
              </a:ext>
            </a:extLst>
          </p:cNvPr>
          <p:cNvSpPr txBox="1"/>
          <p:nvPr/>
        </p:nvSpPr>
        <p:spPr>
          <a:xfrm>
            <a:off x="2111309" y="3107445"/>
            <a:ext cx="275588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B0F0"/>
                </a:solidFill>
                <a:effectLst/>
                <a:uLnTx/>
                <a:uFillTx/>
                <a:latin typeface="Calibri" panose="020F0502020204030204"/>
                <a:ea typeface="+mn-ea"/>
                <a:cs typeface="+mn-cs"/>
              </a:rPr>
              <a:t>X µA = </a:t>
            </a:r>
            <a:r>
              <a:rPr kumimoji="0" lang="fr-FR" sz="1100" b="0" i="0" u="none" strike="noStrike" kern="1200" cap="none" spc="0" normalizeH="0" baseline="0" noProof="0" dirty="0" err="1">
                <a:ln>
                  <a:noFill/>
                </a:ln>
                <a:solidFill>
                  <a:srgbClr val="00B0F0"/>
                </a:solidFill>
                <a:effectLst/>
                <a:uLnTx/>
                <a:uFillTx/>
                <a:latin typeface="Calibri" panose="020F0502020204030204"/>
                <a:ea typeface="+mn-ea"/>
                <a:cs typeface="+mn-cs"/>
              </a:rPr>
              <a:t>beam</a:t>
            </a:r>
            <a:r>
              <a:rPr kumimoji="0" lang="fr-FR" sz="11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fr-FR" sz="1100" b="0" i="0" u="none" strike="noStrike" kern="1200" cap="none" spc="0" normalizeH="0" baseline="0" noProof="0" dirty="0" err="1">
                <a:ln>
                  <a:noFill/>
                </a:ln>
                <a:solidFill>
                  <a:srgbClr val="00B0F0"/>
                </a:solidFill>
                <a:effectLst/>
                <a:uLnTx/>
                <a:uFillTx/>
                <a:latin typeface="Calibri" panose="020F0502020204030204"/>
                <a:ea typeface="+mn-ea"/>
                <a:cs typeface="+mn-cs"/>
              </a:rPr>
              <a:t>intensity</a:t>
            </a:r>
            <a:r>
              <a:rPr kumimoji="0" lang="fr-FR" sz="11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fr-FR" sz="1100" b="0" i="0" u="none" strike="noStrike" kern="1200" cap="none" spc="0" normalizeH="0" baseline="0" noProof="0" dirty="0" err="1">
                <a:ln>
                  <a:noFill/>
                </a:ln>
                <a:solidFill>
                  <a:srgbClr val="00B0F0"/>
                </a:solidFill>
                <a:effectLst/>
                <a:uLnTx/>
                <a:uFillTx/>
                <a:latin typeface="Calibri" panose="020F0502020204030204"/>
                <a:ea typeface="+mn-ea"/>
                <a:cs typeface="+mn-cs"/>
              </a:rPr>
              <a:t>measured</a:t>
            </a:r>
            <a:r>
              <a:rPr kumimoji="0" lang="fr-FR" sz="1100" b="0" i="0" u="none" strike="noStrike" kern="1200" cap="none" spc="0" normalizeH="0" baseline="0" noProof="0" dirty="0">
                <a:ln>
                  <a:noFill/>
                </a:ln>
                <a:solidFill>
                  <a:srgbClr val="00B0F0"/>
                </a:solidFill>
                <a:effectLst/>
                <a:uLnTx/>
                <a:uFillTx/>
                <a:latin typeface="Calibri" panose="020F0502020204030204"/>
                <a:ea typeface="+mn-ea"/>
                <a:cs typeface="+mn-cs"/>
              </a:rPr>
              <a:t> on </a:t>
            </a:r>
            <a:r>
              <a:rPr kumimoji="0" lang="fr-FR" sz="1100" b="0" i="0" u="none" strike="noStrike" kern="1200" cap="none" spc="0" normalizeH="0" baseline="0" noProof="0" dirty="0" err="1">
                <a:ln>
                  <a:noFill/>
                </a:ln>
                <a:solidFill>
                  <a:srgbClr val="00B0F0"/>
                </a:solidFill>
                <a:effectLst/>
                <a:uLnTx/>
                <a:uFillTx/>
                <a:latin typeface="Calibri" panose="020F0502020204030204"/>
                <a:ea typeface="+mn-ea"/>
                <a:cs typeface="+mn-cs"/>
              </a:rPr>
              <a:t>diamond</a:t>
            </a:r>
            <a:endParaRPr kumimoji="0" lang="fr-FR" sz="11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pic>
        <p:nvPicPr>
          <p:cNvPr id="37" name="Image 36">
            <a:extLst>
              <a:ext uri="{FF2B5EF4-FFF2-40B4-BE49-F238E27FC236}">
                <a16:creationId xmlns:a16="http://schemas.microsoft.com/office/drawing/2014/main" id="{BA11FF5B-CCF5-4C9C-8405-231950898AE4}"/>
              </a:ext>
            </a:extLst>
          </p:cNvPr>
          <p:cNvPicPr>
            <a:picLocks noChangeAspect="1"/>
          </p:cNvPicPr>
          <p:nvPr/>
        </p:nvPicPr>
        <p:blipFill rotWithShape="1">
          <a:blip r:embed="rId9"/>
          <a:srcRect l="4801" t="45373" r="75912" b="23915"/>
          <a:stretch/>
        </p:blipFill>
        <p:spPr>
          <a:xfrm>
            <a:off x="2107768" y="1036705"/>
            <a:ext cx="377887" cy="343536"/>
          </a:xfrm>
          <a:prstGeom prst="rect">
            <a:avLst/>
          </a:prstGeom>
        </p:spPr>
      </p:pic>
      <p:pic>
        <p:nvPicPr>
          <p:cNvPr id="2" name="Image 1">
            <a:extLst>
              <a:ext uri="{FF2B5EF4-FFF2-40B4-BE49-F238E27FC236}">
                <a16:creationId xmlns:a16="http://schemas.microsoft.com/office/drawing/2014/main" id="{7BE5286D-F1BD-45C4-B0BF-68728A065C2C}"/>
              </a:ext>
            </a:extLst>
          </p:cNvPr>
          <p:cNvPicPr>
            <a:picLocks noChangeAspect="1"/>
          </p:cNvPicPr>
          <p:nvPr/>
        </p:nvPicPr>
        <p:blipFill rotWithShape="1">
          <a:blip r:embed="rId10"/>
          <a:srcRect l="10850" t="5069" b="5404"/>
          <a:stretch/>
        </p:blipFill>
        <p:spPr>
          <a:xfrm>
            <a:off x="5731088" y="760101"/>
            <a:ext cx="894735" cy="670670"/>
          </a:xfrm>
          <a:prstGeom prst="rect">
            <a:avLst/>
          </a:prstGeom>
        </p:spPr>
      </p:pic>
      <p:sp>
        <p:nvSpPr>
          <p:cNvPr id="10" name="Espace réservé du numéro de diapositive 9">
            <a:extLst>
              <a:ext uri="{FF2B5EF4-FFF2-40B4-BE49-F238E27FC236}">
                <a16:creationId xmlns:a16="http://schemas.microsoft.com/office/drawing/2014/main" id="{4F1AB43B-F644-46F3-9C93-CE75EA2832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05D04-525B-4937-AC1B-BFCB89383A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98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12" grpId="0"/>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4EB84E5-CCD1-48F7-86EA-2154E944ABDA}"/>
              </a:ext>
            </a:extLst>
          </p:cNvPr>
          <p:cNvSpPr txBox="1">
            <a:spLocks/>
          </p:cNvSpPr>
          <p:nvPr/>
        </p:nvSpPr>
        <p:spPr>
          <a:xfrm>
            <a:off x="15392" y="19773"/>
            <a:ext cx="12192000" cy="518558"/>
          </a:xfrm>
          <a:prstGeom prst="rect">
            <a:avLst/>
          </a:prstGeom>
          <a:solidFill>
            <a:srgbClr val="E75112"/>
          </a:solidFill>
        </p:spPr>
        <p:txBody>
          <a:bodyPr anchor="ctr">
            <a:normAutofit fontScale="97500" lnSpcReduction="10000"/>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j-ea"/>
                <a:cs typeface="+mj-cs"/>
              </a:rPr>
              <a:t> </a:t>
            </a:r>
          </a:p>
        </p:txBody>
      </p:sp>
      <p:sp>
        <p:nvSpPr>
          <p:cNvPr id="26" name="ZoneTexte 25">
            <a:extLst>
              <a:ext uri="{FF2B5EF4-FFF2-40B4-BE49-F238E27FC236}">
                <a16:creationId xmlns:a16="http://schemas.microsoft.com/office/drawing/2014/main" id="{229D97ED-31DD-424B-9208-C2785F40088C}"/>
              </a:ext>
            </a:extLst>
          </p:cNvPr>
          <p:cNvSpPr txBox="1"/>
          <p:nvPr/>
        </p:nvSpPr>
        <p:spPr>
          <a:xfrm>
            <a:off x="6202292" y="5684355"/>
            <a:ext cx="21945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prstClr val="black"/>
                </a:solidFill>
                <a:effectLst/>
                <a:uLnTx/>
                <a:uFillTx/>
                <a:latin typeface="Calibri" panose="020F0502020204030204"/>
                <a:ea typeface="+mn-ea"/>
                <a:cs typeface="+mn-cs"/>
              </a:rPr>
              <a:t>Targeting</a:t>
            </a: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 objective</a:t>
            </a:r>
          </a:p>
        </p:txBody>
      </p:sp>
      <p:sp>
        <p:nvSpPr>
          <p:cNvPr id="9" name="Rectangle 8">
            <a:extLst>
              <a:ext uri="{FF2B5EF4-FFF2-40B4-BE49-F238E27FC236}">
                <a16:creationId xmlns:a16="http://schemas.microsoft.com/office/drawing/2014/main" id="{F1C01560-3EB0-4895-AB8D-DBE9F78E7BA5}"/>
              </a:ext>
            </a:extLst>
          </p:cNvPr>
          <p:cNvSpPr/>
          <p:nvPr/>
        </p:nvSpPr>
        <p:spPr>
          <a:xfrm>
            <a:off x="1339172" y="619600"/>
            <a:ext cx="9102685"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Objectives of the “aging” experimental set-up: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each area corresponds to a beam intensity (= flux = 𝜑)</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Irradiation of each zone until obtaining an identical cumulative fluence (=𝜙) between the zones at the end of the experiment</a:t>
            </a: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2" name="ZoneTexte 31">
            <a:extLst>
              <a:ext uri="{FF2B5EF4-FFF2-40B4-BE49-F238E27FC236}">
                <a16:creationId xmlns:a16="http://schemas.microsoft.com/office/drawing/2014/main" id="{214C1021-E8EF-4A43-A7E6-9218093B1078}"/>
              </a:ext>
            </a:extLst>
          </p:cNvPr>
          <p:cNvSpPr txBox="1"/>
          <p:nvPr/>
        </p:nvSpPr>
        <p:spPr>
          <a:xfrm>
            <a:off x="2481684" y="5684355"/>
            <a:ext cx="26517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XBIC mapping at ESRF</a:t>
            </a:r>
          </a:p>
        </p:txBody>
      </p:sp>
      <p:sp>
        <p:nvSpPr>
          <p:cNvPr id="33" name="ZoneTexte 32">
            <a:extLst>
              <a:ext uri="{FF2B5EF4-FFF2-40B4-BE49-F238E27FC236}">
                <a16:creationId xmlns:a16="http://schemas.microsoft.com/office/drawing/2014/main" id="{6A37DEF7-4E3B-468D-BF96-49F23A80C424}"/>
              </a:ext>
            </a:extLst>
          </p:cNvPr>
          <p:cNvSpPr txBox="1"/>
          <p:nvPr/>
        </p:nvSpPr>
        <p:spPr>
          <a:xfrm>
            <a:off x="836906" y="3257253"/>
            <a:ext cx="118737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Before</a:t>
            </a:r>
            <a:endPar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irradiation</a:t>
            </a:r>
          </a:p>
        </p:txBody>
      </p:sp>
      <p:pic>
        <p:nvPicPr>
          <p:cNvPr id="36" name="Image 35">
            <a:extLst>
              <a:ext uri="{FF2B5EF4-FFF2-40B4-BE49-F238E27FC236}">
                <a16:creationId xmlns:a16="http://schemas.microsoft.com/office/drawing/2014/main" id="{6FAEB7C9-99C4-4C9E-8815-8F60A90A6B4D}"/>
              </a:ext>
            </a:extLst>
          </p:cNvPr>
          <p:cNvPicPr>
            <a:picLocks noChangeAspect="1"/>
          </p:cNvPicPr>
          <p:nvPr/>
        </p:nvPicPr>
        <p:blipFill rotWithShape="1">
          <a:blip r:embed="rId2"/>
          <a:srcRect l="37151" t="36028" r="51048" b="22143"/>
          <a:stretch/>
        </p:blipFill>
        <p:spPr>
          <a:xfrm>
            <a:off x="2203268" y="2967581"/>
            <a:ext cx="3584537" cy="2646922"/>
          </a:xfrm>
          <a:prstGeom prst="rect">
            <a:avLst/>
          </a:prstGeom>
        </p:spPr>
      </p:pic>
      <p:pic>
        <p:nvPicPr>
          <p:cNvPr id="16" name="Image 15">
            <a:extLst>
              <a:ext uri="{FF2B5EF4-FFF2-40B4-BE49-F238E27FC236}">
                <a16:creationId xmlns:a16="http://schemas.microsoft.com/office/drawing/2014/main" id="{0A70FD8A-DD13-4799-A671-4803C7E84574}"/>
              </a:ext>
            </a:extLst>
          </p:cNvPr>
          <p:cNvPicPr>
            <a:picLocks noChangeAspect="1"/>
          </p:cNvPicPr>
          <p:nvPr/>
        </p:nvPicPr>
        <p:blipFill>
          <a:blip r:embed="rId3"/>
          <a:stretch>
            <a:fillRect/>
          </a:stretch>
        </p:blipFill>
        <p:spPr>
          <a:xfrm>
            <a:off x="6202292" y="3116447"/>
            <a:ext cx="2014610" cy="2079077"/>
          </a:xfrm>
          <a:prstGeom prst="rect">
            <a:avLst/>
          </a:prstGeom>
        </p:spPr>
      </p:pic>
      <p:sp>
        <p:nvSpPr>
          <p:cNvPr id="38" name="ZoneTexte 37">
            <a:extLst>
              <a:ext uri="{FF2B5EF4-FFF2-40B4-BE49-F238E27FC236}">
                <a16:creationId xmlns:a16="http://schemas.microsoft.com/office/drawing/2014/main" id="{A3C48EA5-93EB-4070-8C4D-12502268F556}"/>
              </a:ext>
            </a:extLst>
          </p:cNvPr>
          <p:cNvSpPr txBox="1"/>
          <p:nvPr/>
        </p:nvSpPr>
        <p:spPr>
          <a:xfrm>
            <a:off x="217714" y="4398916"/>
            <a:ext cx="16690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sCVD</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 550µm E6</a:t>
            </a:r>
          </a:p>
        </p:txBody>
      </p:sp>
      <p:pic>
        <p:nvPicPr>
          <p:cNvPr id="19" name="Image 18">
            <a:extLst>
              <a:ext uri="{FF2B5EF4-FFF2-40B4-BE49-F238E27FC236}">
                <a16:creationId xmlns:a16="http://schemas.microsoft.com/office/drawing/2014/main" id="{F393E9BC-744F-4A04-8740-FECE31B1DB83}"/>
              </a:ext>
            </a:extLst>
          </p:cNvPr>
          <p:cNvPicPr>
            <a:picLocks noChangeAspect="1"/>
          </p:cNvPicPr>
          <p:nvPr/>
        </p:nvPicPr>
        <p:blipFill>
          <a:blip r:embed="rId4"/>
          <a:stretch>
            <a:fillRect/>
          </a:stretch>
        </p:blipFill>
        <p:spPr>
          <a:xfrm>
            <a:off x="1285093" y="4943400"/>
            <a:ext cx="601668" cy="697809"/>
          </a:xfrm>
          <a:prstGeom prst="rect">
            <a:avLst/>
          </a:prstGeom>
        </p:spPr>
      </p:pic>
      <p:sp>
        <p:nvSpPr>
          <p:cNvPr id="20" name="ZoneTexte 19">
            <a:extLst>
              <a:ext uri="{FF2B5EF4-FFF2-40B4-BE49-F238E27FC236}">
                <a16:creationId xmlns:a16="http://schemas.microsoft.com/office/drawing/2014/main" id="{229B7855-3C35-46D0-9028-79CA06F5064E}"/>
              </a:ext>
            </a:extLst>
          </p:cNvPr>
          <p:cNvSpPr txBox="1"/>
          <p:nvPr/>
        </p:nvSpPr>
        <p:spPr>
          <a:xfrm>
            <a:off x="363582" y="78997"/>
            <a:ext cx="104075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High fluences :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what’s</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the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limit</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for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diamond</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continuous</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exposure</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in a ion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beam</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7" name="ZoneTexte 16">
            <a:extLst>
              <a:ext uri="{FF2B5EF4-FFF2-40B4-BE49-F238E27FC236}">
                <a16:creationId xmlns:a16="http://schemas.microsoft.com/office/drawing/2014/main" id="{29DAFEF8-2BEC-48CB-98A4-70CAE895A6CC}"/>
              </a:ext>
            </a:extLst>
          </p:cNvPr>
          <p:cNvSpPr txBox="1"/>
          <p:nvPr/>
        </p:nvSpPr>
        <p:spPr>
          <a:xfrm>
            <a:off x="6755605" y="561442"/>
            <a:ext cx="18549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ANR - DIAMMONI</a:t>
            </a:r>
          </a:p>
        </p:txBody>
      </p:sp>
      <p:sp>
        <p:nvSpPr>
          <p:cNvPr id="7" name="Espace réservé du numéro de diapositive 6">
            <a:extLst>
              <a:ext uri="{FF2B5EF4-FFF2-40B4-BE49-F238E27FC236}">
                <a16:creationId xmlns:a16="http://schemas.microsoft.com/office/drawing/2014/main" id="{47BF6980-2230-4FFD-97D2-0BE2ED8248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05D04-525B-4937-AC1B-BFCB89383A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4" name="Image 13">
            <a:extLst>
              <a:ext uri="{FF2B5EF4-FFF2-40B4-BE49-F238E27FC236}">
                <a16:creationId xmlns:a16="http://schemas.microsoft.com/office/drawing/2014/main" id="{93CE1E06-77BE-4B64-8DDB-88AE850F1694}"/>
              </a:ext>
            </a:extLst>
          </p:cNvPr>
          <p:cNvPicPr>
            <a:picLocks noChangeAspect="1"/>
          </p:cNvPicPr>
          <p:nvPr/>
        </p:nvPicPr>
        <p:blipFill>
          <a:blip r:embed="rId5"/>
          <a:stretch>
            <a:fillRect/>
          </a:stretch>
        </p:blipFill>
        <p:spPr>
          <a:xfrm>
            <a:off x="59285" y="753607"/>
            <a:ext cx="1064871" cy="914400"/>
          </a:xfrm>
          <a:prstGeom prst="rect">
            <a:avLst/>
          </a:prstGeom>
        </p:spPr>
      </p:pic>
    </p:spTree>
    <p:extLst>
      <p:ext uri="{BB962C8B-B14F-4D97-AF65-F5344CB8AC3E}">
        <p14:creationId xmlns:p14="http://schemas.microsoft.com/office/powerpoint/2010/main" val="2948339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a:extLst>
              <a:ext uri="{FF2B5EF4-FFF2-40B4-BE49-F238E27FC236}">
                <a16:creationId xmlns:a16="http://schemas.microsoft.com/office/drawing/2014/main" id="{9326C4DE-B1C1-4912-9CA2-74AF5F9EF655}"/>
              </a:ext>
            </a:extLst>
          </p:cNvPr>
          <p:cNvPicPr>
            <a:picLocks noChangeAspect="1"/>
          </p:cNvPicPr>
          <p:nvPr/>
        </p:nvPicPr>
        <p:blipFill>
          <a:blip r:embed="rId2"/>
          <a:stretch>
            <a:fillRect/>
          </a:stretch>
        </p:blipFill>
        <p:spPr>
          <a:xfrm>
            <a:off x="59285" y="753607"/>
            <a:ext cx="1064871" cy="914400"/>
          </a:xfrm>
          <a:prstGeom prst="rect">
            <a:avLst/>
          </a:prstGeom>
        </p:spPr>
      </p:pic>
      <p:sp>
        <p:nvSpPr>
          <p:cNvPr id="4" name="Titre 1">
            <a:extLst>
              <a:ext uri="{FF2B5EF4-FFF2-40B4-BE49-F238E27FC236}">
                <a16:creationId xmlns:a16="http://schemas.microsoft.com/office/drawing/2014/main" id="{34EB84E5-CCD1-48F7-86EA-2154E944ABDA}"/>
              </a:ext>
            </a:extLst>
          </p:cNvPr>
          <p:cNvSpPr txBox="1">
            <a:spLocks/>
          </p:cNvSpPr>
          <p:nvPr/>
        </p:nvSpPr>
        <p:spPr>
          <a:xfrm>
            <a:off x="15392" y="19773"/>
            <a:ext cx="12192000" cy="518558"/>
          </a:xfrm>
          <a:prstGeom prst="rect">
            <a:avLst/>
          </a:prstGeom>
          <a:solidFill>
            <a:srgbClr val="E75112"/>
          </a:solidFill>
        </p:spPr>
        <p:txBody>
          <a:bodyPr anchor="ctr">
            <a:normAutofit fontScale="97500" lnSpcReduction="10000"/>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j-ea"/>
                <a:cs typeface="+mj-cs"/>
              </a:rPr>
              <a:t> </a:t>
            </a:r>
          </a:p>
        </p:txBody>
      </p:sp>
      <p:sp>
        <p:nvSpPr>
          <p:cNvPr id="7" name="Rectangle 6">
            <a:extLst>
              <a:ext uri="{FF2B5EF4-FFF2-40B4-BE49-F238E27FC236}">
                <a16:creationId xmlns:a16="http://schemas.microsoft.com/office/drawing/2014/main" id="{FF5CC520-C039-4706-883F-7F66A5748B43}"/>
              </a:ext>
            </a:extLst>
          </p:cNvPr>
          <p:cNvSpPr/>
          <p:nvPr/>
        </p:nvSpPr>
        <p:spPr>
          <a:xfrm>
            <a:off x="290762" y="512754"/>
            <a:ext cx="11443062" cy="1610697"/>
          </a:xfrm>
          <a:prstGeom prst="rect">
            <a:avLst/>
          </a:prstGeom>
        </p:spPr>
        <p:txBody>
          <a:bodyPr wrap="square">
            <a:spAutoFit/>
          </a:bodyPr>
          <a:lstStyle/>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IDFont+F2"/>
                <a:ea typeface="+mn-ea"/>
                <a:cs typeface="+mn-cs"/>
              </a:rPr>
              <a:t>This diamond was irradiated with </a:t>
            </a:r>
            <a:r>
              <a:rPr kumimoji="0" lang="en-US" sz="1600" b="1" i="0" u="none" strike="noStrike" kern="1200" cap="none" spc="0" normalizeH="0" baseline="0" noProof="0" dirty="0">
                <a:ln>
                  <a:noFill/>
                </a:ln>
                <a:solidFill>
                  <a:srgbClr val="FF0000"/>
                </a:solidFill>
                <a:effectLst/>
                <a:uLnTx/>
                <a:uFillTx/>
                <a:latin typeface="CIDFont+F2"/>
                <a:ea typeface="+mn-ea"/>
                <a:cs typeface="+mn-cs"/>
              </a:rPr>
              <a:t>68-MeV alpha particles </a:t>
            </a:r>
            <a:r>
              <a:rPr kumimoji="0" lang="en-US" sz="1600" b="0" i="0" u="none" strike="noStrike" kern="1200" cap="none" spc="0" normalizeH="0" baseline="0" noProof="0" dirty="0">
                <a:ln>
                  <a:noFill/>
                </a:ln>
                <a:solidFill>
                  <a:srgbClr val="002060"/>
                </a:solidFill>
                <a:effectLst/>
                <a:uLnTx/>
                <a:uFillTx/>
                <a:latin typeface="CIDFont+F2"/>
                <a:ea typeface="+mn-ea"/>
                <a:cs typeface="+mn-cs"/>
              </a:rPr>
              <a:t>at ARRONAX </a:t>
            </a:r>
            <a:r>
              <a:rPr kumimoji="0" lang="en-US" sz="1600" b="0" i="0" u="none" strike="noStrike" kern="1200" cap="none" spc="0" normalizeH="0" baseline="0" noProof="0" dirty="0">
                <a:ln>
                  <a:noFill/>
                </a:ln>
                <a:solidFill>
                  <a:srgbClr val="FF0000"/>
                </a:solidFill>
                <a:effectLst/>
                <a:uLnTx/>
                <a:uFillTx/>
                <a:latin typeface="CIDFont+F2"/>
                <a:ea typeface="+mn-ea"/>
                <a:cs typeface="+mn-cs"/>
              </a:rPr>
              <a:t>with a fluence of approximately 10</a:t>
            </a:r>
            <a:r>
              <a:rPr kumimoji="0" lang="en-US" sz="1600" b="0" i="0" u="none" strike="noStrike" kern="1200" cap="none" spc="0" normalizeH="0" baseline="30000" noProof="0" dirty="0">
                <a:ln>
                  <a:noFill/>
                </a:ln>
                <a:solidFill>
                  <a:srgbClr val="FF0000"/>
                </a:solidFill>
                <a:effectLst/>
                <a:uLnTx/>
                <a:uFillTx/>
                <a:latin typeface="CIDFont+F2"/>
                <a:ea typeface="+mn-ea"/>
                <a:cs typeface="+mn-cs"/>
              </a:rPr>
              <a:t>15</a:t>
            </a:r>
            <a:r>
              <a:rPr kumimoji="0" lang="en-US" sz="1600" b="0" i="0" u="none" strike="noStrike" kern="1200" cap="none" spc="0" normalizeH="0" baseline="0" noProof="0" dirty="0">
                <a:ln>
                  <a:noFill/>
                </a:ln>
                <a:solidFill>
                  <a:srgbClr val="FF0000"/>
                </a:solidFill>
                <a:effectLst/>
                <a:uLnTx/>
                <a:uFillTx/>
                <a:latin typeface="CIDFont+F2"/>
                <a:ea typeface="+mn-ea"/>
                <a:cs typeface="+mn-cs"/>
              </a:rPr>
              <a:t> ions/cm</a:t>
            </a:r>
            <a:r>
              <a:rPr kumimoji="0" lang="en-US" sz="1600" b="0" i="0" u="none" strike="noStrike" kern="1200" cap="none" spc="0" normalizeH="0" baseline="30000" noProof="0" dirty="0">
                <a:ln>
                  <a:noFill/>
                </a:ln>
                <a:solidFill>
                  <a:srgbClr val="FF0000"/>
                </a:solidFill>
                <a:effectLst/>
                <a:uLnTx/>
                <a:uFillTx/>
                <a:latin typeface="CIDFont+F2"/>
                <a:ea typeface="+mn-ea"/>
                <a:cs typeface="+mn-cs"/>
              </a:rPr>
              <a:t>2</a:t>
            </a:r>
            <a:endParaRPr kumimoji="0" lang="en-US" sz="1600" b="0" i="0" u="none" strike="noStrike" kern="1200" cap="none" spc="0" normalizeH="0" baseline="0" noProof="0" dirty="0">
              <a:ln>
                <a:noFill/>
              </a:ln>
              <a:solidFill>
                <a:srgbClr val="FF0000"/>
              </a:solidFill>
              <a:effectLst/>
              <a:uLnTx/>
              <a:uFillTx/>
              <a:latin typeface="CIDFont+F2"/>
              <a:ea typeface="+mn-ea"/>
              <a:cs typeface="+mn-cs"/>
            </a:endParaRPr>
          </a:p>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IDFont+F2"/>
                <a:ea typeface="+mn-ea"/>
                <a:cs typeface="+mn-cs"/>
              </a:rPr>
              <a:t>The current scales are in relation to the X-beam intensities in the two experiments (before vs after irradiation)</a:t>
            </a:r>
          </a:p>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IDFont+F2"/>
                <a:ea typeface="+mn-ea"/>
                <a:cs typeface="+mn-cs"/>
              </a:rPr>
              <a:t>=&gt;  The main observation is that the XBIC is close to the leakage current in the irradiated areas which means that the charges are no longer collected</a:t>
            </a:r>
            <a:r>
              <a:rPr kumimoji="0" lang="en-US" sz="1600" b="0" i="0" u="none" strike="noStrike" kern="1200" cap="none" spc="0" normalizeH="0" baseline="0" noProof="0" dirty="0">
                <a:ln>
                  <a:noFill/>
                </a:ln>
                <a:solidFill>
                  <a:srgbClr val="002060"/>
                </a:solidFill>
                <a:effectLst/>
                <a:uLnTx/>
                <a:uFillTx/>
                <a:latin typeface="CIDFont+F2"/>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IDFont+F2"/>
              <a:ea typeface="+mn-ea"/>
              <a:cs typeface="+mn-cs"/>
            </a:endParaRPr>
          </a:p>
        </p:txBody>
      </p:sp>
      <p:sp>
        <p:nvSpPr>
          <p:cNvPr id="15" name="Rectangle 14">
            <a:extLst>
              <a:ext uri="{FF2B5EF4-FFF2-40B4-BE49-F238E27FC236}">
                <a16:creationId xmlns:a16="http://schemas.microsoft.com/office/drawing/2014/main" id="{2B4529D7-418D-4DDB-A510-91513016FF14}"/>
              </a:ext>
            </a:extLst>
          </p:cNvPr>
          <p:cNvSpPr/>
          <p:nvPr/>
        </p:nvSpPr>
        <p:spPr>
          <a:xfrm>
            <a:off x="177145" y="5408364"/>
            <a:ext cx="11763508" cy="1282402"/>
          </a:xfrm>
          <a:prstGeom prst="rect">
            <a:avLst/>
          </a:prstGeom>
        </p:spPr>
        <p:txBody>
          <a:bodyPr wrap="square">
            <a:spAutoFit/>
          </a:bodyPr>
          <a:lstStyle/>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IDFont+F2"/>
                <a:ea typeface="+mn-ea"/>
                <a:cs typeface="+mn-cs"/>
              </a:rPr>
              <a:t>To understand the origin of this degradation, Bragg diffraction imaging was performed. </a:t>
            </a:r>
          </a:p>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IDFont+F2"/>
                <a:ea typeface="+mn-ea"/>
                <a:cs typeface="+mn-cs"/>
              </a:rPr>
              <a:t>No irradiation-related structural defects are visible </a:t>
            </a:r>
            <a:r>
              <a:rPr kumimoji="0" lang="en-US" sz="1600" b="0" i="0" u="none" strike="noStrike" kern="1200" cap="none" spc="0" normalizeH="0" baseline="0" noProof="0" dirty="0">
                <a:ln>
                  <a:noFill/>
                </a:ln>
                <a:solidFill>
                  <a:srgbClr val="002060"/>
                </a:solidFill>
                <a:effectLst/>
                <a:uLnTx/>
                <a:uFillTx/>
                <a:latin typeface="CIDFont+F2"/>
                <a:ea typeface="+mn-ea"/>
                <a:cs typeface="+mn-cs"/>
              </a:rPr>
              <a:t>=&gt; the vacancies created by the irradiation are too far from one another to induce a significant deformation of the crystalline mesh.</a:t>
            </a:r>
          </a:p>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IDFont+F2"/>
                <a:ea typeface="+mn-ea"/>
                <a:cs typeface="+mn-cs"/>
              </a:rPr>
              <a:t>From simple calculations, we estimated the displacements per atom to be of the order of few </a:t>
            </a:r>
            <a:r>
              <a:rPr kumimoji="0" lang="en-US" sz="1600" b="0" i="0" u="none" strike="noStrike" kern="1200" cap="none" spc="0" normalizeH="0" baseline="0" noProof="0" dirty="0" err="1">
                <a:ln>
                  <a:noFill/>
                </a:ln>
                <a:solidFill>
                  <a:srgbClr val="002060"/>
                </a:solidFill>
                <a:effectLst/>
                <a:uLnTx/>
                <a:uFillTx/>
                <a:latin typeface="CIDFont+F2"/>
                <a:ea typeface="+mn-ea"/>
                <a:cs typeface="+mn-cs"/>
              </a:rPr>
              <a:t>p.p.m</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ZoneTexte 39">
            <a:extLst>
              <a:ext uri="{FF2B5EF4-FFF2-40B4-BE49-F238E27FC236}">
                <a16:creationId xmlns:a16="http://schemas.microsoft.com/office/drawing/2014/main" id="{7D7D50DE-658D-476D-8F54-FA469A2A3013}"/>
              </a:ext>
            </a:extLst>
          </p:cNvPr>
          <p:cNvSpPr txBox="1"/>
          <p:nvPr/>
        </p:nvSpPr>
        <p:spPr>
          <a:xfrm>
            <a:off x="-137445" y="4592138"/>
            <a:ext cx="26517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XBIC mapping at ESRF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Before irradiation </a:t>
            </a:r>
          </a:p>
        </p:txBody>
      </p:sp>
      <p:sp>
        <p:nvSpPr>
          <p:cNvPr id="45" name="ZoneTexte 44">
            <a:extLst>
              <a:ext uri="{FF2B5EF4-FFF2-40B4-BE49-F238E27FC236}">
                <a16:creationId xmlns:a16="http://schemas.microsoft.com/office/drawing/2014/main" id="{EFA29BB9-F4A9-410C-A584-7919D20994EB}"/>
              </a:ext>
            </a:extLst>
          </p:cNvPr>
          <p:cNvSpPr txBox="1"/>
          <p:nvPr/>
        </p:nvSpPr>
        <p:spPr>
          <a:xfrm>
            <a:off x="6801820" y="4560586"/>
            <a:ext cx="265176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XBIC mapping at ESRF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After irradiation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In blue the areas of less effective charge collection</a:t>
            </a:r>
            <a:endPar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Image 19">
            <a:extLst>
              <a:ext uri="{FF2B5EF4-FFF2-40B4-BE49-F238E27FC236}">
                <a16:creationId xmlns:a16="http://schemas.microsoft.com/office/drawing/2014/main" id="{032CB447-DD2A-4676-8423-1BD7F98900E8}"/>
              </a:ext>
            </a:extLst>
          </p:cNvPr>
          <p:cNvPicPr>
            <a:picLocks noChangeAspect="1"/>
          </p:cNvPicPr>
          <p:nvPr/>
        </p:nvPicPr>
        <p:blipFill>
          <a:blip r:embed="rId3"/>
          <a:stretch>
            <a:fillRect/>
          </a:stretch>
        </p:blipFill>
        <p:spPr>
          <a:xfrm>
            <a:off x="11248244" y="744673"/>
            <a:ext cx="601668" cy="697809"/>
          </a:xfrm>
          <a:prstGeom prst="rect">
            <a:avLst/>
          </a:prstGeom>
        </p:spPr>
      </p:pic>
      <p:sp>
        <p:nvSpPr>
          <p:cNvPr id="21" name="ZoneTexte 20">
            <a:extLst>
              <a:ext uri="{FF2B5EF4-FFF2-40B4-BE49-F238E27FC236}">
                <a16:creationId xmlns:a16="http://schemas.microsoft.com/office/drawing/2014/main" id="{40960EAE-6C3B-43B7-BC76-72DDFA126619}"/>
              </a:ext>
            </a:extLst>
          </p:cNvPr>
          <p:cNvSpPr txBox="1"/>
          <p:nvPr/>
        </p:nvSpPr>
        <p:spPr>
          <a:xfrm>
            <a:off x="633355" y="-8405"/>
            <a:ext cx="99204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High fluences :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diamond</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aging</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studies</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with</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68 MeV alpha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particles</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22" name="Image 21">
            <a:extLst>
              <a:ext uri="{FF2B5EF4-FFF2-40B4-BE49-F238E27FC236}">
                <a16:creationId xmlns:a16="http://schemas.microsoft.com/office/drawing/2014/main" id="{11F834F1-E56E-4E23-9558-85E5E48B2860}"/>
              </a:ext>
            </a:extLst>
          </p:cNvPr>
          <p:cNvPicPr>
            <a:picLocks noChangeAspect="1"/>
          </p:cNvPicPr>
          <p:nvPr/>
        </p:nvPicPr>
        <p:blipFill rotWithShape="1">
          <a:blip r:embed="rId4">
            <a:extLst>
              <a:ext uri="{28A0092B-C50C-407E-A947-70E740481C1C}">
                <a14:useLocalDpi xmlns:a14="http://schemas.microsoft.com/office/drawing/2010/main" val="0"/>
              </a:ext>
            </a:extLst>
          </a:blip>
          <a:srcRect l="21938" r="18042" b="30330"/>
          <a:stretch/>
        </p:blipFill>
        <p:spPr>
          <a:xfrm rot="16200000" flipH="1">
            <a:off x="2385182" y="2615297"/>
            <a:ext cx="2017309" cy="1756256"/>
          </a:xfrm>
          <a:prstGeom prst="rect">
            <a:avLst/>
          </a:prstGeom>
        </p:spPr>
      </p:pic>
      <p:pic>
        <p:nvPicPr>
          <p:cNvPr id="23" name="Picture 8">
            <a:extLst>
              <a:ext uri="{FF2B5EF4-FFF2-40B4-BE49-F238E27FC236}">
                <a16:creationId xmlns:a16="http://schemas.microsoft.com/office/drawing/2014/main" id="{FF1BA9F8-1282-49E0-8E11-885AB951B97F}"/>
              </a:ext>
            </a:extLst>
          </p:cNvPr>
          <p:cNvPicPr/>
          <p:nvPr/>
        </p:nvPicPr>
        <p:blipFill rotWithShape="1">
          <a:blip r:embed="rId5" cstate="print">
            <a:extLst>
              <a:ext uri="{28A0092B-C50C-407E-A947-70E740481C1C}">
                <a14:useLocalDpi xmlns:a14="http://schemas.microsoft.com/office/drawing/2010/main" val="0"/>
              </a:ext>
            </a:extLst>
          </a:blip>
          <a:srcRect l="12271" r="7997"/>
          <a:stretch/>
        </p:blipFill>
        <p:spPr bwMode="auto">
          <a:xfrm flipH="1">
            <a:off x="4750410" y="2563907"/>
            <a:ext cx="1868104" cy="1805778"/>
          </a:xfrm>
          <a:prstGeom prst="rect">
            <a:avLst/>
          </a:prstGeom>
          <a:noFill/>
          <a:ln>
            <a:noFill/>
          </a:ln>
          <a:extLst>
            <a:ext uri="{53640926-AAD7-44D8-BBD7-CCE9431645EC}">
              <a14:shadowObscured xmlns:a14="http://schemas.microsoft.com/office/drawing/2010/main"/>
            </a:ext>
          </a:extLst>
        </p:spPr>
      </p:pic>
      <p:pic>
        <p:nvPicPr>
          <p:cNvPr id="24" name="Image 23">
            <a:extLst>
              <a:ext uri="{FF2B5EF4-FFF2-40B4-BE49-F238E27FC236}">
                <a16:creationId xmlns:a16="http://schemas.microsoft.com/office/drawing/2014/main" id="{254DA940-0D25-44D5-8778-88E69AAB37E1}"/>
              </a:ext>
            </a:extLst>
          </p:cNvPr>
          <p:cNvPicPr>
            <a:picLocks noChangeAspect="1"/>
          </p:cNvPicPr>
          <p:nvPr/>
        </p:nvPicPr>
        <p:blipFill rotWithShape="1">
          <a:blip r:embed="rId6">
            <a:extLst>
              <a:ext uri="{28A0092B-C50C-407E-A947-70E740481C1C}">
                <a14:useLocalDpi xmlns:a14="http://schemas.microsoft.com/office/drawing/2010/main" val="0"/>
              </a:ext>
            </a:extLst>
          </a:blip>
          <a:srcRect t="5224"/>
          <a:stretch/>
        </p:blipFill>
        <p:spPr>
          <a:xfrm>
            <a:off x="9398048" y="2451275"/>
            <a:ext cx="2761906" cy="2129847"/>
          </a:xfrm>
          <a:prstGeom prst="rect">
            <a:avLst/>
          </a:prstGeom>
        </p:spPr>
      </p:pic>
      <p:pic>
        <p:nvPicPr>
          <p:cNvPr id="25" name="Image 24">
            <a:extLst>
              <a:ext uri="{FF2B5EF4-FFF2-40B4-BE49-F238E27FC236}">
                <a16:creationId xmlns:a16="http://schemas.microsoft.com/office/drawing/2014/main" id="{5BDC1A45-688F-470D-9DA6-46BC3648C1F1}"/>
              </a:ext>
            </a:extLst>
          </p:cNvPr>
          <p:cNvPicPr>
            <a:picLocks noChangeAspect="1"/>
          </p:cNvPicPr>
          <p:nvPr/>
        </p:nvPicPr>
        <p:blipFill rotWithShape="1">
          <a:blip r:embed="rId7">
            <a:extLst>
              <a:ext uri="{28A0092B-C50C-407E-A947-70E740481C1C}">
                <a14:useLocalDpi xmlns:a14="http://schemas.microsoft.com/office/drawing/2010/main" val="0"/>
              </a:ext>
            </a:extLst>
          </a:blip>
          <a:srcRect t="6983"/>
          <a:stretch/>
        </p:blipFill>
        <p:spPr>
          <a:xfrm>
            <a:off x="6801820" y="2484771"/>
            <a:ext cx="2551835" cy="2146162"/>
          </a:xfrm>
          <a:prstGeom prst="rect">
            <a:avLst/>
          </a:prstGeom>
        </p:spPr>
      </p:pic>
      <p:pic>
        <p:nvPicPr>
          <p:cNvPr id="26" name="Image 25">
            <a:extLst>
              <a:ext uri="{FF2B5EF4-FFF2-40B4-BE49-F238E27FC236}">
                <a16:creationId xmlns:a16="http://schemas.microsoft.com/office/drawing/2014/main" id="{5811B804-27F5-4DCD-850E-7C41D37777D9}"/>
              </a:ext>
            </a:extLst>
          </p:cNvPr>
          <p:cNvPicPr>
            <a:picLocks noChangeAspect="1"/>
          </p:cNvPicPr>
          <p:nvPr/>
        </p:nvPicPr>
        <p:blipFill rotWithShape="1">
          <a:blip r:embed="rId8"/>
          <a:srcRect t="7339"/>
          <a:stretch/>
        </p:blipFill>
        <p:spPr>
          <a:xfrm>
            <a:off x="15391" y="2637313"/>
            <a:ext cx="2374242" cy="1901053"/>
          </a:xfrm>
          <a:prstGeom prst="rect">
            <a:avLst/>
          </a:prstGeom>
        </p:spPr>
      </p:pic>
      <p:sp>
        <p:nvSpPr>
          <p:cNvPr id="10" name="Rectangle 9">
            <a:extLst>
              <a:ext uri="{FF2B5EF4-FFF2-40B4-BE49-F238E27FC236}">
                <a16:creationId xmlns:a16="http://schemas.microsoft.com/office/drawing/2014/main" id="{DFCEA39F-D878-4197-8002-45DDED255464}"/>
              </a:ext>
            </a:extLst>
          </p:cNvPr>
          <p:cNvSpPr/>
          <p:nvPr/>
        </p:nvSpPr>
        <p:spPr>
          <a:xfrm>
            <a:off x="2389633" y="4554496"/>
            <a:ext cx="192504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Binocular observation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Black traces of irradiation on the PCB</a:t>
            </a:r>
          </a:p>
        </p:txBody>
      </p:sp>
      <p:sp>
        <p:nvSpPr>
          <p:cNvPr id="28" name="ZoneTexte 27">
            <a:extLst>
              <a:ext uri="{FF2B5EF4-FFF2-40B4-BE49-F238E27FC236}">
                <a16:creationId xmlns:a16="http://schemas.microsoft.com/office/drawing/2014/main" id="{2B5C0558-FA8F-4A43-92B9-21A29603E481}"/>
              </a:ext>
            </a:extLst>
          </p:cNvPr>
          <p:cNvSpPr txBox="1"/>
          <p:nvPr/>
        </p:nvSpPr>
        <p:spPr>
          <a:xfrm>
            <a:off x="9329462" y="4497841"/>
            <a:ext cx="265176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XBIC mapping at ESRF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After annealing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(1000 °C for 6 hours)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Diamond has recovered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509A209-A223-452E-A49D-0F4D38A59978}"/>
              </a:ext>
            </a:extLst>
          </p:cNvPr>
          <p:cNvSpPr/>
          <p:nvPr/>
        </p:nvSpPr>
        <p:spPr>
          <a:xfrm>
            <a:off x="4493847" y="4497841"/>
            <a:ext cx="2450490"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The diamond is colored in green typical of GR1 type defects</a:t>
            </a:r>
            <a:endPar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ZoneTexte 45">
            <a:extLst>
              <a:ext uri="{FF2B5EF4-FFF2-40B4-BE49-F238E27FC236}">
                <a16:creationId xmlns:a16="http://schemas.microsoft.com/office/drawing/2014/main" id="{B8F9933A-D8F4-410E-9621-71596B4E38B5}"/>
              </a:ext>
            </a:extLst>
          </p:cNvPr>
          <p:cNvSpPr txBox="1"/>
          <p:nvPr/>
        </p:nvSpPr>
        <p:spPr>
          <a:xfrm>
            <a:off x="375401" y="2813998"/>
            <a:ext cx="101021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white"/>
                </a:solidFill>
                <a:effectLst/>
                <a:uLnTx/>
                <a:uFillTx/>
                <a:latin typeface="Calibri" panose="020F0502020204030204"/>
                <a:ea typeface="+mn-ea"/>
                <a:cs typeface="+mn-cs"/>
              </a:rPr>
              <a:t>sCVD</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 500µm E6</a:t>
            </a:r>
          </a:p>
        </p:txBody>
      </p:sp>
      <p:sp>
        <p:nvSpPr>
          <p:cNvPr id="16" name="ZoneTexte 15">
            <a:extLst>
              <a:ext uri="{FF2B5EF4-FFF2-40B4-BE49-F238E27FC236}">
                <a16:creationId xmlns:a16="http://schemas.microsoft.com/office/drawing/2014/main" id="{4D25E074-FAB4-4900-9C56-F47987C53B2C}"/>
              </a:ext>
            </a:extLst>
          </p:cNvPr>
          <p:cNvSpPr txBox="1"/>
          <p:nvPr/>
        </p:nvSpPr>
        <p:spPr>
          <a:xfrm>
            <a:off x="7171140" y="2077273"/>
            <a:ext cx="46535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F. Laffont, TN , </a:t>
            </a: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Tran</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 – Thi XBIC setup BM05 ESRF</a:t>
            </a:r>
          </a:p>
        </p:txBody>
      </p:sp>
      <p:pic>
        <p:nvPicPr>
          <p:cNvPr id="27" name="Image 26">
            <a:extLst>
              <a:ext uri="{FF2B5EF4-FFF2-40B4-BE49-F238E27FC236}">
                <a16:creationId xmlns:a16="http://schemas.microsoft.com/office/drawing/2014/main" id="{847C0978-358B-4404-B88C-733F060F5E38}"/>
              </a:ext>
            </a:extLst>
          </p:cNvPr>
          <p:cNvPicPr>
            <a:picLocks noChangeAspect="1"/>
          </p:cNvPicPr>
          <p:nvPr/>
        </p:nvPicPr>
        <p:blipFill>
          <a:blip r:embed="rId9"/>
          <a:stretch>
            <a:fillRect/>
          </a:stretch>
        </p:blipFill>
        <p:spPr>
          <a:xfrm>
            <a:off x="11508531" y="4696326"/>
            <a:ext cx="450586" cy="262371"/>
          </a:xfrm>
          <a:prstGeom prst="rect">
            <a:avLst/>
          </a:prstGeom>
        </p:spPr>
      </p:pic>
      <p:pic>
        <p:nvPicPr>
          <p:cNvPr id="29" name="Image 28">
            <a:extLst>
              <a:ext uri="{FF2B5EF4-FFF2-40B4-BE49-F238E27FC236}">
                <a16:creationId xmlns:a16="http://schemas.microsoft.com/office/drawing/2014/main" id="{61485D2E-3D63-4FBF-8CBC-389FA5ED4B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24407" y="4988984"/>
            <a:ext cx="674292" cy="186947"/>
          </a:xfrm>
          <a:prstGeom prst="rect">
            <a:avLst/>
          </a:prstGeom>
        </p:spPr>
      </p:pic>
      <p:sp>
        <p:nvSpPr>
          <p:cNvPr id="31" name="ZoneTexte 30">
            <a:extLst>
              <a:ext uri="{FF2B5EF4-FFF2-40B4-BE49-F238E27FC236}">
                <a16:creationId xmlns:a16="http://schemas.microsoft.com/office/drawing/2014/main" id="{0CBAC3A1-C067-43FF-AF89-D58667812AE3}"/>
              </a:ext>
            </a:extLst>
          </p:cNvPr>
          <p:cNvSpPr txBox="1"/>
          <p:nvPr/>
        </p:nvSpPr>
        <p:spPr>
          <a:xfrm>
            <a:off x="10352397" y="465213"/>
            <a:ext cx="18549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ANR - DIAMMONI</a:t>
            </a:r>
          </a:p>
        </p:txBody>
      </p:sp>
      <p:pic>
        <p:nvPicPr>
          <p:cNvPr id="3" name="Image 2">
            <a:extLst>
              <a:ext uri="{FF2B5EF4-FFF2-40B4-BE49-F238E27FC236}">
                <a16:creationId xmlns:a16="http://schemas.microsoft.com/office/drawing/2014/main" id="{B69A6CDD-02A1-400B-95FA-FE19F6180588}"/>
              </a:ext>
            </a:extLst>
          </p:cNvPr>
          <p:cNvPicPr>
            <a:picLocks noChangeAspect="1"/>
          </p:cNvPicPr>
          <p:nvPr/>
        </p:nvPicPr>
        <p:blipFill>
          <a:blip r:embed="rId11"/>
          <a:stretch>
            <a:fillRect/>
          </a:stretch>
        </p:blipFill>
        <p:spPr>
          <a:xfrm>
            <a:off x="4139782" y="1820592"/>
            <a:ext cx="1494014" cy="1144654"/>
          </a:xfrm>
          <a:prstGeom prst="rect">
            <a:avLst/>
          </a:prstGeom>
        </p:spPr>
      </p:pic>
      <p:sp>
        <p:nvSpPr>
          <p:cNvPr id="5" name="Rectangle 4">
            <a:extLst>
              <a:ext uri="{FF2B5EF4-FFF2-40B4-BE49-F238E27FC236}">
                <a16:creationId xmlns:a16="http://schemas.microsoft.com/office/drawing/2014/main" id="{A722196B-FFC9-4FAE-97E2-F7A71BD3ACCB}"/>
              </a:ext>
            </a:extLst>
          </p:cNvPr>
          <p:cNvSpPr/>
          <p:nvPr/>
        </p:nvSpPr>
        <p:spPr>
          <a:xfrm>
            <a:off x="5605825" y="1904151"/>
            <a:ext cx="2240597"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Photoluminescence spectra </a:t>
            </a:r>
            <a:endParaRPr kumimoji="0" lang="fr-FR"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2" name="Image 31">
            <a:extLst>
              <a:ext uri="{FF2B5EF4-FFF2-40B4-BE49-F238E27FC236}">
                <a16:creationId xmlns:a16="http://schemas.microsoft.com/office/drawing/2014/main" id="{73FD9715-0853-499C-AF0C-8868B8EDC6A7}"/>
              </a:ext>
            </a:extLst>
          </p:cNvPr>
          <p:cNvPicPr>
            <a:picLocks noChangeAspect="1"/>
          </p:cNvPicPr>
          <p:nvPr/>
        </p:nvPicPr>
        <p:blipFill>
          <a:blip r:embed="rId9"/>
          <a:stretch>
            <a:fillRect/>
          </a:stretch>
        </p:blipFill>
        <p:spPr>
          <a:xfrm>
            <a:off x="5703505" y="2225460"/>
            <a:ext cx="450586" cy="262371"/>
          </a:xfrm>
          <a:prstGeom prst="rect">
            <a:avLst/>
          </a:prstGeom>
        </p:spPr>
      </p:pic>
      <p:pic>
        <p:nvPicPr>
          <p:cNvPr id="33" name="Image 32">
            <a:extLst>
              <a:ext uri="{FF2B5EF4-FFF2-40B4-BE49-F238E27FC236}">
                <a16:creationId xmlns:a16="http://schemas.microsoft.com/office/drawing/2014/main" id="{B9A2189B-2525-4909-B7CF-49C8098A3F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56423" y="2215832"/>
            <a:ext cx="674292" cy="186947"/>
          </a:xfrm>
          <a:prstGeom prst="rect">
            <a:avLst/>
          </a:prstGeom>
        </p:spPr>
      </p:pic>
      <p:sp>
        <p:nvSpPr>
          <p:cNvPr id="12" name="Espace réservé du numéro de diapositive 11">
            <a:extLst>
              <a:ext uri="{FF2B5EF4-FFF2-40B4-BE49-F238E27FC236}">
                <a16:creationId xmlns:a16="http://schemas.microsoft.com/office/drawing/2014/main" id="{BB242201-A880-49F9-ACC1-96D152C27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05D04-525B-4937-AC1B-BFCB89383A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46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5" grpId="0"/>
      <p:bldP spid="10" grpId="0"/>
      <p:bldP spid="28" grpId="0"/>
      <p:bldP spid="11"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065259" y="227621"/>
            <a:ext cx="9840416" cy="820395"/>
          </a:xfrm>
        </p:spPr>
        <p:txBody>
          <a:bodyPr/>
          <a:lstStyle/>
          <a:p>
            <a:r>
              <a:rPr lang="fr-FR" dirty="0"/>
              <a:t>Vers un nouveau Master Projet R&amp;D détecteurs DIAMANT ?</a:t>
            </a:r>
            <a:br>
              <a:rPr lang="fr-FR" sz="600" dirty="0"/>
            </a:br>
            <a:endParaRPr lang="fr-FR" dirty="0"/>
          </a:p>
        </p:txBody>
      </p:sp>
      <p:sp>
        <p:nvSpPr>
          <p:cNvPr id="8" name="ZoneTexte 7">
            <a:extLst>
              <a:ext uri="{FF2B5EF4-FFF2-40B4-BE49-F238E27FC236}">
                <a16:creationId xmlns:a16="http://schemas.microsoft.com/office/drawing/2014/main" id="{A5E08950-8D5B-4ECB-8AC8-170711989C9B}"/>
              </a:ext>
            </a:extLst>
          </p:cNvPr>
          <p:cNvSpPr txBox="1"/>
          <p:nvPr/>
        </p:nvSpPr>
        <p:spPr>
          <a:xfrm>
            <a:off x="0" y="694357"/>
            <a:ext cx="12292361" cy="5909310"/>
          </a:xfrm>
          <a:prstGeom prst="rect">
            <a:avLst/>
          </a:prstGeom>
          <a:noFill/>
        </p:spPr>
        <p:txBody>
          <a:bodyPr wrap="square" rtlCol="0">
            <a:spAutoFit/>
          </a:bodyPr>
          <a:lstStyle/>
          <a:p>
            <a:pPr marL="7200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1" i="0" u="none" strike="noStrike" kern="1200" cap="none" spc="0" normalizeH="0" baseline="0" noProof="0" dirty="0">
                <a:ln>
                  <a:noFill/>
                </a:ln>
                <a:solidFill>
                  <a:srgbClr val="00294B"/>
                </a:solidFill>
                <a:effectLst/>
                <a:uLnTx/>
                <a:uFillTx/>
                <a:latin typeface="Calibri"/>
                <a:ea typeface="+mn-ea"/>
                <a:cs typeface="+mn-cs"/>
              </a:rPr>
              <a:t> Des projets DIAMANT hors R&amp;T DIAMTECH  @ IN2P3 2020 – 2022 </a:t>
            </a:r>
            <a:r>
              <a:rPr kumimoji="0" lang="fr-FR" sz="2400" b="0" i="0" u="none" strike="noStrike" kern="1200" cap="none" spc="0" normalizeH="0" baseline="0" noProof="0" dirty="0">
                <a:ln>
                  <a:noFill/>
                </a:ln>
                <a:solidFill>
                  <a:srgbClr val="00294B"/>
                </a:solidFill>
                <a:effectLst/>
                <a:uLnTx/>
                <a:uFillTx/>
                <a:latin typeface="Calibri"/>
                <a:ea typeface="+mn-ea"/>
                <a:cs typeface="+mn-cs"/>
              </a:rPr>
              <a:t>(dans autres master projets ou nouveaux depuis 2020 )</a:t>
            </a:r>
          </a:p>
          <a:p>
            <a:pPr marL="720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400" b="0" i="0" u="none" strike="noStrike" kern="1200" cap="none" spc="0" normalizeH="0" baseline="0" noProof="0" dirty="0">
              <a:ln>
                <a:noFill/>
              </a:ln>
              <a:solidFill>
                <a:srgbClr val="00294B"/>
              </a:solidFill>
              <a:effectLst/>
              <a:uLnTx/>
              <a:uFillTx/>
              <a:latin typeface="Calibri"/>
              <a:ea typeface="+mn-ea"/>
              <a:cs typeface="+mn-cs"/>
            </a:endParaRPr>
          </a:p>
          <a:p>
            <a:pPr marL="7200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1" i="0" u="none" strike="noStrike" kern="1200" cap="none" spc="0" normalizeH="0" baseline="0" noProof="0" dirty="0">
                <a:ln>
                  <a:noFill/>
                </a:ln>
                <a:solidFill>
                  <a:srgbClr val="00294B"/>
                </a:solidFill>
                <a:effectLst/>
                <a:uLnTx/>
                <a:uFillTx/>
                <a:latin typeface="Calibri"/>
                <a:ea typeface="+mn-ea"/>
                <a:cs typeface="+mn-cs"/>
              </a:rPr>
              <a:t> Acquisition de nouvelles compétences (croissance, caractérisation, instrumentation, développement élec FE et BE,  simulation, ….) </a:t>
            </a:r>
            <a:r>
              <a:rPr kumimoji="0" lang="fr-FR" sz="2400" b="0" i="0" u="none" strike="noStrike" kern="1200" cap="none" spc="0" normalizeH="0" baseline="0" noProof="0" dirty="0">
                <a:ln>
                  <a:noFill/>
                </a:ln>
                <a:solidFill>
                  <a:srgbClr val="00294B"/>
                </a:solidFill>
                <a:effectLst/>
                <a:uLnTx/>
                <a:uFillTx/>
                <a:latin typeface="Calibri"/>
                <a:ea typeface="+mn-ea"/>
                <a:cs typeface="+mn-cs"/>
              </a:rPr>
              <a:t>à </a:t>
            </a:r>
            <a:r>
              <a:rPr kumimoji="0" lang="fr-FR" sz="2400" b="0" i="0" u="none" strike="noStrike" kern="1200" cap="none" spc="0" normalizeH="0" baseline="0" noProof="0" dirty="0" err="1">
                <a:ln>
                  <a:noFill/>
                </a:ln>
                <a:solidFill>
                  <a:srgbClr val="00294B"/>
                </a:solidFill>
                <a:effectLst/>
                <a:uLnTx/>
                <a:uFillTx/>
                <a:latin typeface="Calibri"/>
                <a:ea typeface="+mn-ea"/>
                <a:cs typeface="+mn-cs"/>
              </a:rPr>
              <a:t>ré-investir</a:t>
            </a:r>
            <a:r>
              <a:rPr kumimoji="0" lang="fr-FR" sz="2400" b="0" i="0" u="none" strike="noStrike" kern="1200" cap="none" spc="0" normalizeH="0" baseline="0" noProof="0" dirty="0">
                <a:ln>
                  <a:noFill/>
                </a:ln>
                <a:solidFill>
                  <a:srgbClr val="00294B"/>
                </a:solidFill>
                <a:effectLst/>
                <a:uLnTx/>
                <a:uFillTx/>
                <a:latin typeface="Calibri"/>
                <a:ea typeface="+mn-ea"/>
                <a:cs typeface="+mn-cs"/>
              </a:rPr>
              <a:t> dans une activité DIAMANT sur 3 axes de recherches : 2 « majeurs » vis-à-vis des développements en cours  :  </a:t>
            </a:r>
            <a:r>
              <a:rPr lang="fr-FR" sz="2400" dirty="0">
                <a:solidFill>
                  <a:srgbClr val="00294B"/>
                </a:solidFill>
                <a:latin typeface="Calibri"/>
              </a:rPr>
              <a:t>application</a:t>
            </a:r>
            <a:r>
              <a:rPr kumimoji="0" lang="fr-FR" sz="2400" b="0" i="0" u="none" strike="noStrike" kern="1200" cap="none" spc="0" normalizeH="0" baseline="0" noProof="0" dirty="0">
                <a:ln>
                  <a:noFill/>
                </a:ln>
                <a:solidFill>
                  <a:srgbClr val="00294B"/>
                </a:solidFill>
                <a:effectLst/>
                <a:uLnTx/>
                <a:uFillTx/>
                <a:latin typeface="Calibri"/>
                <a:ea typeface="+mn-ea"/>
                <a:cs typeface="+mn-cs"/>
              </a:rPr>
              <a:t> médicale, physique nucléaire et 1 « mineur » :  physique des hautes énergie de par l’implication du LPSC dans collaboration RD42 au  CERN de 2012 à aujourd’hui (démarrage : ANR – MONODIAM 2012-2017)</a:t>
            </a:r>
          </a:p>
          <a:p>
            <a:pPr marL="7200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400" b="0" i="0" u="none" strike="noStrike" kern="1200" cap="none" spc="0" normalizeH="0" baseline="0" noProof="0" dirty="0">
              <a:ln>
                <a:noFill/>
              </a:ln>
              <a:solidFill>
                <a:srgbClr val="00294B"/>
              </a:solidFill>
              <a:effectLst/>
              <a:uLnTx/>
              <a:uFillTx/>
              <a:latin typeface="Calibri"/>
              <a:ea typeface="+mn-ea"/>
              <a:cs typeface="+mn-cs"/>
            </a:endParaRPr>
          </a:p>
          <a:p>
            <a:pPr marL="7200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1" i="0" u="none" strike="noStrike" kern="1200" cap="none" spc="0" normalizeH="0" baseline="0" noProof="0" dirty="0">
                <a:ln>
                  <a:noFill/>
                </a:ln>
                <a:solidFill>
                  <a:srgbClr val="00294B"/>
                </a:solidFill>
                <a:effectLst/>
                <a:uLnTx/>
                <a:uFillTx/>
                <a:latin typeface="Calibri"/>
                <a:ea typeface="+mn-ea"/>
                <a:cs typeface="+mn-cs"/>
              </a:rPr>
              <a:t> Nouveaux laboratoires impliqués dans les développements @ IN2P3 : LP2I Bordeaux et </a:t>
            </a:r>
            <a:r>
              <a:rPr kumimoji="0" lang="fr-FR" sz="2400" b="1" i="0" u="none" strike="noStrike" kern="1200" cap="none" spc="0" normalizeH="0" baseline="0" noProof="0" dirty="0" err="1">
                <a:ln>
                  <a:noFill/>
                </a:ln>
                <a:solidFill>
                  <a:srgbClr val="00294B"/>
                </a:solidFill>
                <a:effectLst/>
                <a:uLnTx/>
                <a:uFillTx/>
                <a:latin typeface="Calibri"/>
                <a:ea typeface="+mn-ea"/>
                <a:cs typeface="+mn-cs"/>
              </a:rPr>
              <a:t>IJClab</a:t>
            </a:r>
            <a:endParaRPr kumimoji="0" lang="fr-FR" sz="2400" b="1" i="0" u="none" strike="noStrike" kern="1200" cap="none" spc="0" normalizeH="0" baseline="0" noProof="0" dirty="0">
              <a:ln>
                <a:noFill/>
              </a:ln>
              <a:solidFill>
                <a:srgbClr val="00294B"/>
              </a:solidFill>
              <a:effectLst/>
              <a:uLnTx/>
              <a:uFillTx/>
              <a:latin typeface="Calibri"/>
              <a:ea typeface="+mn-ea"/>
              <a:cs typeface="+mn-cs"/>
            </a:endParaRPr>
          </a:p>
          <a:p>
            <a:pPr marL="7200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400" b="1" i="0" u="none" strike="noStrike" kern="1200" cap="none" spc="0" normalizeH="0" baseline="0" noProof="0" dirty="0">
              <a:ln>
                <a:noFill/>
              </a:ln>
              <a:solidFill>
                <a:srgbClr val="00294B"/>
              </a:solidFill>
              <a:effectLst/>
              <a:uLnTx/>
              <a:uFillTx/>
              <a:latin typeface="Calibri"/>
              <a:ea typeface="+mn-ea"/>
              <a:cs typeface="+mn-cs"/>
            </a:endParaRPr>
          </a:p>
          <a:p>
            <a:pPr marL="7200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1" i="0" u="none" strike="noStrike" kern="1200" cap="none" spc="0" normalizeH="0" baseline="0" noProof="0" dirty="0">
                <a:ln>
                  <a:noFill/>
                </a:ln>
                <a:solidFill>
                  <a:srgbClr val="00294B"/>
                </a:solidFill>
                <a:effectLst/>
                <a:uLnTx/>
                <a:uFillTx/>
                <a:latin typeface="Calibri"/>
                <a:ea typeface="+mn-ea"/>
                <a:cs typeface="+mn-cs"/>
              </a:rPr>
              <a:t> Nouvelles collaborations nationales et internationales liées aux nouveaux projets depuis 2020</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2400" b="0" i="0" u="none" strike="noStrike" kern="1200" cap="none" spc="0" normalizeH="0" baseline="0" noProof="0" dirty="0">
              <a:ln>
                <a:noFill/>
              </a:ln>
              <a:solidFill>
                <a:srgbClr val="00294B"/>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2400" b="0" i="0" u="none" strike="noStrike" kern="1200" cap="none" spc="0" normalizeH="0" baseline="0" noProof="0" dirty="0">
              <a:ln>
                <a:noFill/>
              </a:ln>
              <a:solidFill>
                <a:srgbClr val="00294B"/>
              </a:solidFill>
              <a:effectLst/>
              <a:uLnTx/>
              <a:uFillTx/>
              <a:latin typeface="Calibri"/>
              <a:ea typeface="+mn-ea"/>
              <a:cs typeface="+mn-cs"/>
            </a:endParaRPr>
          </a:p>
        </p:txBody>
      </p:sp>
      <p:sp>
        <p:nvSpPr>
          <p:cNvPr id="2" name="Flèche : droite 1">
            <a:extLst>
              <a:ext uri="{FF2B5EF4-FFF2-40B4-BE49-F238E27FC236}">
                <a16:creationId xmlns:a16="http://schemas.microsoft.com/office/drawing/2014/main" id="{C3311573-56C5-4396-BB98-A12B9D673A9B}"/>
              </a:ext>
            </a:extLst>
          </p:cNvPr>
          <p:cNvSpPr/>
          <p:nvPr/>
        </p:nvSpPr>
        <p:spPr>
          <a:xfrm>
            <a:off x="1900209" y="5735549"/>
            <a:ext cx="978408" cy="484632"/>
          </a:xfrm>
          <a:prstGeom prst="rightArrow">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AAF79A47-F76B-4CD4-A5B3-850AB46EBDAB}"/>
              </a:ext>
            </a:extLst>
          </p:cNvPr>
          <p:cNvSpPr txBox="1"/>
          <p:nvPr/>
        </p:nvSpPr>
        <p:spPr>
          <a:xfrm>
            <a:off x="3087131" y="5500337"/>
            <a:ext cx="877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75112"/>
                </a:solidFill>
                <a:effectLst/>
                <a:uLnTx/>
                <a:uFillTx/>
                <a:latin typeface="Calibri"/>
                <a:ea typeface="+mn-ea"/>
                <a:cs typeface="+mn-cs"/>
              </a:rPr>
              <a:t>Important d’avoir un cadre  au sein de l’IN2P3 pour agréger des projets et des compétences autour d’une technologie innovante avec un grand champ d’application déjà démontré et qui peut s’étendre encore davantage </a:t>
            </a:r>
          </a:p>
        </p:txBody>
      </p:sp>
      <p:sp>
        <p:nvSpPr>
          <p:cNvPr id="5" name="Espace réservé du numéro de diapositive 4">
            <a:extLst>
              <a:ext uri="{FF2B5EF4-FFF2-40B4-BE49-F238E27FC236}">
                <a16:creationId xmlns:a16="http://schemas.microsoft.com/office/drawing/2014/main" id="{B5D9D841-AC9C-4E55-BC31-53326F5DEF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1D906-68FB-4FCF-A226-CB4AF2FE6205}" type="slidenum">
              <a:rPr kumimoji="0" lang="fr-FR" sz="12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
        <p:nvSpPr>
          <p:cNvPr id="7" name="Rectangle 6">
            <a:extLst>
              <a:ext uri="{FF2B5EF4-FFF2-40B4-BE49-F238E27FC236}">
                <a16:creationId xmlns:a16="http://schemas.microsoft.com/office/drawing/2014/main" id="{C66B1A7F-248D-4441-9FF8-3AAAB0614D29}"/>
              </a:ext>
            </a:extLst>
          </p:cNvPr>
          <p:cNvSpPr/>
          <p:nvPr/>
        </p:nvSpPr>
        <p:spPr>
          <a:xfrm>
            <a:off x="1414130" y="5390707"/>
            <a:ext cx="10473070" cy="1239672"/>
          </a:xfrm>
          <a:prstGeom prst="rect">
            <a:avLst/>
          </a:prstGeom>
          <a:noFill/>
          <a:ln w="50800">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46585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re 5">
            <a:extLst>
              <a:ext uri="{FF2B5EF4-FFF2-40B4-BE49-F238E27FC236}">
                <a16:creationId xmlns:a16="http://schemas.microsoft.com/office/drawing/2014/main" id="{B96036E1-E546-4977-A83D-14AB4F824558}"/>
              </a:ext>
            </a:extLst>
          </p:cNvPr>
          <p:cNvSpPr txBox="1">
            <a:spLocks/>
          </p:cNvSpPr>
          <p:nvPr/>
        </p:nvSpPr>
        <p:spPr>
          <a:xfrm>
            <a:off x="1211060" y="42433"/>
            <a:ext cx="9840416" cy="820395"/>
          </a:xfrm>
          <a:prstGeom prst="rect">
            <a:avLst/>
          </a:prstGeom>
        </p:spPr>
        <p:txBody>
          <a:bodyPr/>
          <a:lstStyle>
            <a:lvl1pPr algn="ctr" defTabSz="685800" rtl="0" eaLnBrk="1" latinLnBrk="0" hangingPunct="1">
              <a:spcBef>
                <a:spcPct val="0"/>
              </a:spcBef>
              <a:buNone/>
              <a:defRPr sz="2800" b="1" kern="1200">
                <a:solidFill>
                  <a:schemeClr val="bg1"/>
                </a:solidFill>
                <a:latin typeface="Arial Narrow" panose="020B0606020202030204" pitchFamily="34" charset="0"/>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Arial Narrow" panose="020B0606020202030204" pitchFamily="34" charset="0"/>
                <a:ea typeface="+mj-ea"/>
                <a:cs typeface="+mj-cs"/>
              </a:rPr>
              <a:t>Monitorage DIAMANT sur faisceaux ESRF mode 7/8</a:t>
            </a:r>
          </a:p>
        </p:txBody>
      </p:sp>
      <p:pic>
        <p:nvPicPr>
          <p:cNvPr id="3" name="Image 2">
            <a:extLst>
              <a:ext uri="{FF2B5EF4-FFF2-40B4-BE49-F238E27FC236}">
                <a16:creationId xmlns:a16="http://schemas.microsoft.com/office/drawing/2014/main" id="{D950F65C-6A09-4191-98B4-665866764C08}"/>
              </a:ext>
            </a:extLst>
          </p:cNvPr>
          <p:cNvPicPr>
            <a:picLocks noChangeAspect="1"/>
          </p:cNvPicPr>
          <p:nvPr/>
        </p:nvPicPr>
        <p:blipFill>
          <a:blip r:embed="rId2"/>
          <a:stretch>
            <a:fillRect/>
          </a:stretch>
        </p:blipFill>
        <p:spPr>
          <a:xfrm>
            <a:off x="5952027" y="1165724"/>
            <a:ext cx="6096528" cy="3429297"/>
          </a:xfrm>
          <a:prstGeom prst="rect">
            <a:avLst/>
          </a:prstGeom>
        </p:spPr>
      </p:pic>
      <p:pic>
        <p:nvPicPr>
          <p:cNvPr id="8" name="Image 7">
            <a:extLst>
              <a:ext uri="{FF2B5EF4-FFF2-40B4-BE49-F238E27FC236}">
                <a16:creationId xmlns:a16="http://schemas.microsoft.com/office/drawing/2014/main" id="{5B865D0D-D706-42E1-8C83-E655018D16FD}"/>
              </a:ext>
            </a:extLst>
          </p:cNvPr>
          <p:cNvPicPr>
            <a:picLocks noChangeAspect="1"/>
          </p:cNvPicPr>
          <p:nvPr/>
        </p:nvPicPr>
        <p:blipFill>
          <a:blip r:embed="rId3"/>
          <a:stretch>
            <a:fillRect/>
          </a:stretch>
        </p:blipFill>
        <p:spPr>
          <a:xfrm>
            <a:off x="248877" y="1335832"/>
            <a:ext cx="5681029" cy="3195579"/>
          </a:xfrm>
          <a:prstGeom prst="rect">
            <a:avLst/>
          </a:prstGeom>
        </p:spPr>
      </p:pic>
      <p:sp>
        <p:nvSpPr>
          <p:cNvPr id="2" name="Rectangle 1">
            <a:extLst>
              <a:ext uri="{FF2B5EF4-FFF2-40B4-BE49-F238E27FC236}">
                <a16:creationId xmlns:a16="http://schemas.microsoft.com/office/drawing/2014/main" id="{BBBD5576-3CD7-4B84-B542-A48A188AA859}"/>
              </a:ext>
            </a:extLst>
          </p:cNvPr>
          <p:cNvSpPr/>
          <p:nvPr/>
        </p:nvSpPr>
        <p:spPr>
          <a:xfrm>
            <a:off x="6718852" y="1327881"/>
            <a:ext cx="1685677" cy="1552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5" name="Connecteur droit avec flèche 4">
            <a:extLst>
              <a:ext uri="{FF2B5EF4-FFF2-40B4-BE49-F238E27FC236}">
                <a16:creationId xmlns:a16="http://schemas.microsoft.com/office/drawing/2014/main" id="{FC45DB7F-E6B1-486A-AB04-8B73C07B5F21}"/>
              </a:ext>
            </a:extLst>
          </p:cNvPr>
          <p:cNvCxnSpPr>
            <a:cxnSpLocks/>
          </p:cNvCxnSpPr>
          <p:nvPr/>
        </p:nvCxnSpPr>
        <p:spPr>
          <a:xfrm>
            <a:off x="5748793" y="2369502"/>
            <a:ext cx="28863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C4AB7E23-8C6A-437A-84A8-2714FBD8D497}"/>
              </a:ext>
            </a:extLst>
          </p:cNvPr>
          <p:cNvCxnSpPr>
            <a:cxnSpLocks/>
          </p:cNvCxnSpPr>
          <p:nvPr/>
        </p:nvCxnSpPr>
        <p:spPr>
          <a:xfrm>
            <a:off x="4603805" y="2949947"/>
            <a:ext cx="2115047" cy="564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6AED113A-5A63-4485-8AE9-29D1BC1327B6}"/>
              </a:ext>
            </a:extLst>
          </p:cNvPr>
          <p:cNvSpPr/>
          <p:nvPr/>
        </p:nvSpPr>
        <p:spPr>
          <a:xfrm>
            <a:off x="248876" y="1932175"/>
            <a:ext cx="5681029" cy="20832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4" name="Connecteur droit avec flèche 13">
            <a:extLst>
              <a:ext uri="{FF2B5EF4-FFF2-40B4-BE49-F238E27FC236}">
                <a16:creationId xmlns:a16="http://schemas.microsoft.com/office/drawing/2014/main" id="{5C9CA855-5DBB-41FC-B834-1385A59D81C5}"/>
              </a:ext>
            </a:extLst>
          </p:cNvPr>
          <p:cNvCxnSpPr>
            <a:cxnSpLocks/>
            <a:stCxn id="3" idx="1"/>
          </p:cNvCxnSpPr>
          <p:nvPr/>
        </p:nvCxnSpPr>
        <p:spPr>
          <a:xfrm>
            <a:off x="5952027" y="2880373"/>
            <a:ext cx="2865970" cy="149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B41C44D0-A167-434D-ADCA-98DD83D95244}"/>
              </a:ext>
            </a:extLst>
          </p:cNvPr>
          <p:cNvSpPr txBox="1"/>
          <p:nvPr/>
        </p:nvSpPr>
        <p:spPr>
          <a:xfrm>
            <a:off x="1854776" y="763591"/>
            <a:ext cx="2050561"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Calibri"/>
                <a:ea typeface="+mn-ea"/>
                <a:cs typeface="+mn-cs"/>
              </a:rPr>
              <a:t>Mode 7/8 : principe</a:t>
            </a:r>
          </a:p>
        </p:txBody>
      </p:sp>
      <p:sp>
        <p:nvSpPr>
          <p:cNvPr id="19" name="ZoneTexte 18">
            <a:extLst>
              <a:ext uri="{FF2B5EF4-FFF2-40B4-BE49-F238E27FC236}">
                <a16:creationId xmlns:a16="http://schemas.microsoft.com/office/drawing/2014/main" id="{B210EA6F-4BAB-4154-A834-3DF86E19A9FA}"/>
              </a:ext>
            </a:extLst>
          </p:cNvPr>
          <p:cNvSpPr txBox="1"/>
          <p:nvPr/>
        </p:nvSpPr>
        <p:spPr>
          <a:xfrm>
            <a:off x="5494210" y="770769"/>
            <a:ext cx="6458948"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Calibri"/>
                <a:ea typeface="+mn-ea"/>
                <a:cs typeface="+mn-cs"/>
              </a:rPr>
              <a:t>Mode 7/8 : </a:t>
            </a:r>
            <a:r>
              <a:rPr kumimoji="0" lang="fr-FR" sz="1800" b="0" i="0" u="none" strike="noStrike" kern="1200" cap="none" spc="0" normalizeH="0" baseline="0" noProof="0" dirty="0" err="1">
                <a:ln>
                  <a:noFill/>
                </a:ln>
                <a:solidFill>
                  <a:srgbClr val="00294B"/>
                </a:solidFill>
                <a:effectLst/>
                <a:uLnTx/>
                <a:uFillTx/>
                <a:latin typeface="Calibri"/>
                <a:ea typeface="+mn-ea"/>
                <a:cs typeface="+mn-cs"/>
              </a:rPr>
              <a:t>waveformes</a:t>
            </a:r>
            <a:r>
              <a:rPr kumimoji="0" lang="fr-FR" sz="1800" b="0" i="0" u="none" strike="noStrike" kern="1200" cap="none" spc="0" normalizeH="0" baseline="0" noProof="0" dirty="0">
                <a:ln>
                  <a:noFill/>
                </a:ln>
                <a:solidFill>
                  <a:srgbClr val="00294B"/>
                </a:solidFill>
                <a:effectLst/>
                <a:uLnTx/>
                <a:uFillTx/>
                <a:latin typeface="Calibri"/>
                <a:ea typeface="+mn-ea"/>
                <a:cs typeface="+mn-cs"/>
              </a:rPr>
              <a:t> observées au scope sur détecteur diamant</a:t>
            </a:r>
          </a:p>
        </p:txBody>
      </p:sp>
      <p:sp>
        <p:nvSpPr>
          <p:cNvPr id="18" name="ZoneTexte 17">
            <a:extLst>
              <a:ext uri="{FF2B5EF4-FFF2-40B4-BE49-F238E27FC236}">
                <a16:creationId xmlns:a16="http://schemas.microsoft.com/office/drawing/2014/main" id="{80329171-0187-4CA7-BB3D-8D28162BB141}"/>
              </a:ext>
            </a:extLst>
          </p:cNvPr>
          <p:cNvSpPr txBox="1"/>
          <p:nvPr/>
        </p:nvSpPr>
        <p:spPr>
          <a:xfrm>
            <a:off x="1622021" y="4803927"/>
            <a:ext cx="9018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E75112"/>
                </a:solidFill>
                <a:effectLst/>
                <a:uLnTx/>
                <a:uFillTx/>
                <a:latin typeface="Calibri"/>
                <a:ea typeface="+mn-ea"/>
                <a:cs typeface="+mn-cs"/>
              </a:rPr>
              <a:t>Cartographie résolution temporelle sur la surface du diamant + impact effets des irradiations</a:t>
            </a:r>
          </a:p>
        </p:txBody>
      </p:sp>
      <p:sp>
        <p:nvSpPr>
          <p:cNvPr id="23" name="Flèche : droite 22">
            <a:extLst>
              <a:ext uri="{FF2B5EF4-FFF2-40B4-BE49-F238E27FC236}">
                <a16:creationId xmlns:a16="http://schemas.microsoft.com/office/drawing/2014/main" id="{A2CDCA62-81E3-44CE-8C3A-1C77F8B06F02}"/>
              </a:ext>
            </a:extLst>
          </p:cNvPr>
          <p:cNvSpPr/>
          <p:nvPr/>
        </p:nvSpPr>
        <p:spPr>
          <a:xfrm>
            <a:off x="411696" y="4772475"/>
            <a:ext cx="799364" cy="501223"/>
          </a:xfrm>
          <a:prstGeom prst="rightArrow">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75112"/>
              </a:solidFill>
              <a:effectLst/>
              <a:uLnTx/>
              <a:uFillTx/>
              <a:latin typeface="Calibri"/>
              <a:ea typeface="+mn-ea"/>
              <a:cs typeface="+mn-cs"/>
            </a:endParaRPr>
          </a:p>
        </p:txBody>
      </p:sp>
      <p:sp>
        <p:nvSpPr>
          <p:cNvPr id="27" name="Espace réservé du numéro de diapositive 26">
            <a:extLst>
              <a:ext uri="{FF2B5EF4-FFF2-40B4-BE49-F238E27FC236}">
                <a16:creationId xmlns:a16="http://schemas.microsoft.com/office/drawing/2014/main" id="{DD9F858E-F84E-48CF-B710-5338FCD295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A45BE-E1E6-49DE-9B47-C05D0BBBBD60}"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
        <p:nvSpPr>
          <p:cNvPr id="4" name="ZoneTexte 3">
            <a:extLst>
              <a:ext uri="{FF2B5EF4-FFF2-40B4-BE49-F238E27FC236}">
                <a16:creationId xmlns:a16="http://schemas.microsoft.com/office/drawing/2014/main" id="{C190F896-BD1A-463A-88CB-FBBE99D0C442}"/>
              </a:ext>
            </a:extLst>
          </p:cNvPr>
          <p:cNvSpPr txBox="1"/>
          <p:nvPr/>
        </p:nvSpPr>
        <p:spPr>
          <a:xfrm>
            <a:off x="4354827" y="5406869"/>
            <a:ext cx="2278765" cy="707886"/>
          </a:xfrm>
          <a:prstGeom prst="rect">
            <a:avLst/>
          </a:prstGeom>
          <a:noFill/>
        </p:spPr>
        <p:txBody>
          <a:bodyPr wrap="none" rtlCol="0">
            <a:spAutoFit/>
          </a:bodyPr>
          <a:lstStyle/>
          <a:p>
            <a:r>
              <a:rPr lang="fr-FR" sz="4000" b="1" dirty="0" err="1">
                <a:solidFill>
                  <a:srgbClr val="E75112"/>
                </a:solidFill>
              </a:rPr>
              <a:t>ToF</a:t>
            </a:r>
            <a:r>
              <a:rPr lang="fr-FR" sz="4000" b="1" dirty="0">
                <a:solidFill>
                  <a:srgbClr val="E75112"/>
                </a:solidFill>
              </a:rPr>
              <a:t> XBIC !</a:t>
            </a:r>
          </a:p>
        </p:txBody>
      </p:sp>
      <p:pic>
        <p:nvPicPr>
          <p:cNvPr id="25" name="Image 24">
            <a:extLst>
              <a:ext uri="{FF2B5EF4-FFF2-40B4-BE49-F238E27FC236}">
                <a16:creationId xmlns:a16="http://schemas.microsoft.com/office/drawing/2014/main" id="{C8A7013E-6980-4600-B9AC-281D5DC90A75}"/>
              </a:ext>
            </a:extLst>
          </p:cNvPr>
          <p:cNvPicPr>
            <a:picLocks noChangeAspect="1"/>
          </p:cNvPicPr>
          <p:nvPr/>
        </p:nvPicPr>
        <p:blipFill>
          <a:blip r:embed="rId4"/>
          <a:stretch>
            <a:fillRect/>
          </a:stretch>
        </p:blipFill>
        <p:spPr>
          <a:xfrm>
            <a:off x="11022947" y="2973795"/>
            <a:ext cx="601668" cy="697809"/>
          </a:xfrm>
          <a:prstGeom prst="rect">
            <a:avLst/>
          </a:prstGeom>
        </p:spPr>
      </p:pic>
      <p:pic>
        <p:nvPicPr>
          <p:cNvPr id="26" name="Image 25">
            <a:extLst>
              <a:ext uri="{FF2B5EF4-FFF2-40B4-BE49-F238E27FC236}">
                <a16:creationId xmlns:a16="http://schemas.microsoft.com/office/drawing/2014/main" id="{0E187D13-ABF2-4612-869A-FF35D67E69B3}"/>
              </a:ext>
            </a:extLst>
          </p:cNvPr>
          <p:cNvPicPr>
            <a:picLocks noChangeAspect="1"/>
          </p:cNvPicPr>
          <p:nvPr/>
        </p:nvPicPr>
        <p:blipFill>
          <a:blip r:embed="rId5"/>
          <a:stretch>
            <a:fillRect/>
          </a:stretch>
        </p:blipFill>
        <p:spPr>
          <a:xfrm>
            <a:off x="59285" y="753607"/>
            <a:ext cx="1064871" cy="914400"/>
          </a:xfrm>
          <a:prstGeom prst="rect">
            <a:avLst/>
          </a:prstGeom>
        </p:spPr>
      </p:pic>
    </p:spTree>
    <p:extLst>
      <p:ext uri="{BB962C8B-B14F-4D97-AF65-F5344CB8AC3E}">
        <p14:creationId xmlns:p14="http://schemas.microsoft.com/office/powerpoint/2010/main" val="3891961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re 5">
            <a:extLst>
              <a:ext uri="{FF2B5EF4-FFF2-40B4-BE49-F238E27FC236}">
                <a16:creationId xmlns:a16="http://schemas.microsoft.com/office/drawing/2014/main" id="{B96036E1-E546-4977-A83D-14AB4F824558}"/>
              </a:ext>
            </a:extLst>
          </p:cNvPr>
          <p:cNvSpPr txBox="1">
            <a:spLocks/>
          </p:cNvSpPr>
          <p:nvPr/>
        </p:nvSpPr>
        <p:spPr>
          <a:xfrm>
            <a:off x="1211060" y="42433"/>
            <a:ext cx="9840416" cy="820395"/>
          </a:xfrm>
          <a:prstGeom prst="rect">
            <a:avLst/>
          </a:prstGeom>
        </p:spPr>
        <p:txBody>
          <a:bodyPr/>
          <a:lstStyle>
            <a:lvl1pPr algn="ctr" defTabSz="685800" rtl="0" eaLnBrk="1" latinLnBrk="0" hangingPunct="1">
              <a:spcBef>
                <a:spcPct val="0"/>
              </a:spcBef>
              <a:buNone/>
              <a:defRPr sz="2800" b="1" kern="1200">
                <a:solidFill>
                  <a:schemeClr val="bg1"/>
                </a:solidFill>
                <a:latin typeface="Arial Narrow" panose="020B0606020202030204" pitchFamily="34" charset="0"/>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Arial Narrow" panose="020B0606020202030204" pitchFamily="34" charset="0"/>
                <a:ea typeface="+mj-ea"/>
                <a:cs typeface="+mj-cs"/>
              </a:rPr>
              <a:t>Monitorage DIAMANT sur faisceaux ESRF mode 7/8</a:t>
            </a:r>
          </a:p>
        </p:txBody>
      </p:sp>
      <p:sp>
        <p:nvSpPr>
          <p:cNvPr id="27" name="Espace réservé du numéro de diapositive 26">
            <a:extLst>
              <a:ext uri="{FF2B5EF4-FFF2-40B4-BE49-F238E27FC236}">
                <a16:creationId xmlns:a16="http://schemas.microsoft.com/office/drawing/2014/main" id="{DD9F858E-F84E-48CF-B710-5338FCD295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A45BE-E1E6-49DE-9B47-C05D0BBBBD60}"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pic>
        <p:nvPicPr>
          <p:cNvPr id="4" name="Image 3">
            <a:extLst>
              <a:ext uri="{FF2B5EF4-FFF2-40B4-BE49-F238E27FC236}">
                <a16:creationId xmlns:a16="http://schemas.microsoft.com/office/drawing/2014/main" id="{115F22D8-120E-4BCC-81DA-58506BDCF685}"/>
              </a:ext>
            </a:extLst>
          </p:cNvPr>
          <p:cNvPicPr>
            <a:picLocks noChangeAspect="1"/>
          </p:cNvPicPr>
          <p:nvPr/>
        </p:nvPicPr>
        <p:blipFill>
          <a:blip r:embed="rId2"/>
          <a:stretch>
            <a:fillRect/>
          </a:stretch>
        </p:blipFill>
        <p:spPr>
          <a:xfrm>
            <a:off x="1374492" y="1252329"/>
            <a:ext cx="8729214" cy="4353341"/>
          </a:xfrm>
          <a:prstGeom prst="rect">
            <a:avLst/>
          </a:prstGeom>
        </p:spPr>
      </p:pic>
      <p:sp>
        <p:nvSpPr>
          <p:cNvPr id="25" name="ZoneTexte 24">
            <a:extLst>
              <a:ext uri="{FF2B5EF4-FFF2-40B4-BE49-F238E27FC236}">
                <a16:creationId xmlns:a16="http://schemas.microsoft.com/office/drawing/2014/main" id="{B5402885-B9FA-4713-AD6A-BE848811DB38}"/>
              </a:ext>
            </a:extLst>
          </p:cNvPr>
          <p:cNvSpPr txBox="1"/>
          <p:nvPr/>
        </p:nvSpPr>
        <p:spPr>
          <a:xfrm>
            <a:off x="2286092" y="926980"/>
            <a:ext cx="6719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294B"/>
                </a:solidFill>
                <a:effectLst/>
                <a:uLnTx/>
                <a:uFillTx/>
                <a:latin typeface="Calibri"/>
                <a:ea typeface="+mn-ea"/>
                <a:cs typeface="+mn-cs"/>
              </a:rPr>
              <a:t>sCVD</a:t>
            </a:r>
            <a:endParaRPr kumimoji="0" lang="fr-FR" sz="1800" b="0" i="0" u="none" strike="noStrike" kern="1200" cap="none" spc="0" normalizeH="0" baseline="0" noProof="0" dirty="0">
              <a:ln>
                <a:noFill/>
              </a:ln>
              <a:solidFill>
                <a:srgbClr val="00294B"/>
              </a:solidFill>
              <a:effectLst/>
              <a:uLnTx/>
              <a:uFillTx/>
              <a:latin typeface="Calibri"/>
              <a:ea typeface="+mn-ea"/>
              <a:cs typeface="+mn-cs"/>
            </a:endParaRPr>
          </a:p>
        </p:txBody>
      </p:sp>
      <p:sp>
        <p:nvSpPr>
          <p:cNvPr id="26" name="ZoneTexte 25">
            <a:extLst>
              <a:ext uri="{FF2B5EF4-FFF2-40B4-BE49-F238E27FC236}">
                <a16:creationId xmlns:a16="http://schemas.microsoft.com/office/drawing/2014/main" id="{BB99D6F3-AE30-401C-A63D-9426126A8329}"/>
              </a:ext>
            </a:extLst>
          </p:cNvPr>
          <p:cNvSpPr txBox="1"/>
          <p:nvPr/>
        </p:nvSpPr>
        <p:spPr>
          <a:xfrm>
            <a:off x="8021861" y="927659"/>
            <a:ext cx="7040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294B"/>
                </a:solidFill>
                <a:effectLst/>
                <a:uLnTx/>
                <a:uFillTx/>
                <a:latin typeface="Calibri"/>
                <a:ea typeface="+mn-ea"/>
                <a:cs typeface="+mn-cs"/>
              </a:rPr>
              <a:t>pCVD</a:t>
            </a:r>
            <a:endParaRPr kumimoji="0" lang="fr-FR" sz="1800" b="0" i="0" u="none" strike="noStrike" kern="1200" cap="none" spc="0" normalizeH="0" baseline="0" noProof="0" dirty="0">
              <a:ln>
                <a:noFill/>
              </a:ln>
              <a:solidFill>
                <a:srgbClr val="00294B"/>
              </a:solidFill>
              <a:effectLst/>
              <a:uLnTx/>
              <a:uFillTx/>
              <a:latin typeface="Calibri"/>
              <a:ea typeface="+mn-ea"/>
              <a:cs typeface="+mn-cs"/>
            </a:endParaRPr>
          </a:p>
        </p:txBody>
      </p:sp>
      <p:pic>
        <p:nvPicPr>
          <p:cNvPr id="28" name="Image 27">
            <a:extLst>
              <a:ext uri="{FF2B5EF4-FFF2-40B4-BE49-F238E27FC236}">
                <a16:creationId xmlns:a16="http://schemas.microsoft.com/office/drawing/2014/main" id="{54D04C2A-989A-48D1-A7B5-DED3CB426CDD}"/>
              </a:ext>
            </a:extLst>
          </p:cNvPr>
          <p:cNvPicPr>
            <a:picLocks noChangeAspect="1"/>
          </p:cNvPicPr>
          <p:nvPr/>
        </p:nvPicPr>
        <p:blipFill>
          <a:blip r:embed="rId3"/>
          <a:stretch>
            <a:fillRect/>
          </a:stretch>
        </p:blipFill>
        <p:spPr>
          <a:xfrm>
            <a:off x="8713435" y="998251"/>
            <a:ext cx="284873" cy="296620"/>
          </a:xfrm>
          <a:prstGeom prst="rect">
            <a:avLst/>
          </a:prstGeom>
        </p:spPr>
      </p:pic>
      <p:sp>
        <p:nvSpPr>
          <p:cNvPr id="10" name="ZoneTexte 9">
            <a:extLst>
              <a:ext uri="{FF2B5EF4-FFF2-40B4-BE49-F238E27FC236}">
                <a16:creationId xmlns:a16="http://schemas.microsoft.com/office/drawing/2014/main" id="{B3907578-341F-447D-947C-D20CF80D40A8}"/>
              </a:ext>
            </a:extLst>
          </p:cNvPr>
          <p:cNvSpPr txBox="1"/>
          <p:nvPr/>
        </p:nvSpPr>
        <p:spPr>
          <a:xfrm>
            <a:off x="5123075" y="5431088"/>
            <a:ext cx="1340047" cy="369332"/>
          </a:xfrm>
          <a:prstGeom prst="rect">
            <a:avLst/>
          </a:prstGeom>
          <a:noFill/>
        </p:spPr>
        <p:txBody>
          <a:bodyPr wrap="none" rtlCol="0">
            <a:spAutoFit/>
          </a:bodyPr>
          <a:lstStyle/>
          <a:p>
            <a:r>
              <a:rPr lang="fr-FR" dirty="0"/>
              <a:t>Temps en </a:t>
            </a:r>
            <a:r>
              <a:rPr lang="fr-FR" dirty="0" err="1"/>
              <a:t>ps</a:t>
            </a:r>
            <a:endParaRPr lang="fr-FR" dirty="0"/>
          </a:p>
        </p:txBody>
      </p:sp>
      <p:sp>
        <p:nvSpPr>
          <p:cNvPr id="13" name="ZoneTexte 12">
            <a:extLst>
              <a:ext uri="{FF2B5EF4-FFF2-40B4-BE49-F238E27FC236}">
                <a16:creationId xmlns:a16="http://schemas.microsoft.com/office/drawing/2014/main" id="{586808DF-0786-4950-B395-964E7B91506B}"/>
              </a:ext>
            </a:extLst>
          </p:cNvPr>
          <p:cNvSpPr txBox="1"/>
          <p:nvPr/>
        </p:nvSpPr>
        <p:spPr>
          <a:xfrm>
            <a:off x="174172" y="1915886"/>
            <a:ext cx="1421287" cy="646331"/>
          </a:xfrm>
          <a:prstGeom prst="rect">
            <a:avLst/>
          </a:prstGeom>
          <a:noFill/>
        </p:spPr>
        <p:txBody>
          <a:bodyPr wrap="none" rtlCol="0">
            <a:spAutoFit/>
          </a:bodyPr>
          <a:lstStyle/>
          <a:p>
            <a:r>
              <a:rPr lang="fr-FR" b="1" dirty="0"/>
              <a:t>Cartographie</a:t>
            </a:r>
          </a:p>
          <a:p>
            <a:r>
              <a:rPr lang="fr-FR" b="1" dirty="0"/>
              <a:t>en courant</a:t>
            </a:r>
          </a:p>
        </p:txBody>
      </p:sp>
      <p:sp>
        <p:nvSpPr>
          <p:cNvPr id="30" name="ZoneTexte 29">
            <a:extLst>
              <a:ext uri="{FF2B5EF4-FFF2-40B4-BE49-F238E27FC236}">
                <a16:creationId xmlns:a16="http://schemas.microsoft.com/office/drawing/2014/main" id="{9101E711-BC23-4427-98B3-14C91C0513BD}"/>
              </a:ext>
            </a:extLst>
          </p:cNvPr>
          <p:cNvSpPr txBox="1"/>
          <p:nvPr/>
        </p:nvSpPr>
        <p:spPr>
          <a:xfrm>
            <a:off x="73146" y="3972618"/>
            <a:ext cx="1426224" cy="646331"/>
          </a:xfrm>
          <a:prstGeom prst="rect">
            <a:avLst/>
          </a:prstGeom>
          <a:noFill/>
        </p:spPr>
        <p:txBody>
          <a:bodyPr wrap="none" rtlCol="0">
            <a:spAutoFit/>
          </a:bodyPr>
          <a:lstStyle/>
          <a:p>
            <a:r>
              <a:rPr lang="fr-FR" b="1" dirty="0"/>
              <a:t>Cartographie</a:t>
            </a:r>
          </a:p>
          <a:p>
            <a:r>
              <a:rPr lang="fr-FR" b="1" dirty="0"/>
              <a:t>en « temps »</a:t>
            </a:r>
          </a:p>
        </p:txBody>
      </p:sp>
      <p:sp>
        <p:nvSpPr>
          <p:cNvPr id="31" name="ZoneTexte 30">
            <a:extLst>
              <a:ext uri="{FF2B5EF4-FFF2-40B4-BE49-F238E27FC236}">
                <a16:creationId xmlns:a16="http://schemas.microsoft.com/office/drawing/2014/main" id="{D621E19C-48D8-4251-B324-DBF33B799A16}"/>
              </a:ext>
            </a:extLst>
          </p:cNvPr>
          <p:cNvSpPr txBox="1"/>
          <p:nvPr/>
        </p:nvSpPr>
        <p:spPr>
          <a:xfrm>
            <a:off x="5123075" y="928064"/>
            <a:ext cx="6719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294B"/>
                </a:solidFill>
                <a:effectLst/>
                <a:uLnTx/>
                <a:uFillTx/>
                <a:latin typeface="Calibri"/>
                <a:ea typeface="+mn-ea"/>
                <a:cs typeface="+mn-cs"/>
              </a:rPr>
              <a:t>sCVD</a:t>
            </a:r>
            <a:endParaRPr kumimoji="0" lang="fr-FR" sz="1800" b="0" i="0" u="none" strike="noStrike" kern="1200" cap="none" spc="0" normalizeH="0" baseline="0" noProof="0" dirty="0">
              <a:ln>
                <a:noFill/>
              </a:ln>
              <a:solidFill>
                <a:srgbClr val="00294B"/>
              </a:solidFill>
              <a:effectLst/>
              <a:uLnTx/>
              <a:uFillTx/>
              <a:latin typeface="Calibri"/>
              <a:ea typeface="+mn-ea"/>
              <a:cs typeface="+mn-cs"/>
            </a:endParaRPr>
          </a:p>
        </p:txBody>
      </p:sp>
      <p:sp>
        <p:nvSpPr>
          <p:cNvPr id="29" name="ZoneTexte 28">
            <a:extLst>
              <a:ext uri="{FF2B5EF4-FFF2-40B4-BE49-F238E27FC236}">
                <a16:creationId xmlns:a16="http://schemas.microsoft.com/office/drawing/2014/main" id="{BD658267-87B9-4063-A8FD-214EF4E85682}"/>
              </a:ext>
            </a:extLst>
          </p:cNvPr>
          <p:cNvSpPr txBox="1"/>
          <p:nvPr/>
        </p:nvSpPr>
        <p:spPr>
          <a:xfrm>
            <a:off x="10380617" y="1079863"/>
            <a:ext cx="1346522" cy="369332"/>
          </a:xfrm>
          <a:prstGeom prst="rect">
            <a:avLst/>
          </a:prstGeom>
          <a:noFill/>
        </p:spPr>
        <p:txBody>
          <a:bodyPr wrap="none" rtlCol="0">
            <a:spAutoFit/>
          </a:bodyPr>
          <a:lstStyle/>
          <a:p>
            <a:r>
              <a:rPr lang="fr-FR" b="1" dirty="0">
                <a:solidFill>
                  <a:srgbClr val="FF0000"/>
                </a:solidFill>
              </a:rPr>
              <a:t>Préliminaire</a:t>
            </a:r>
          </a:p>
        </p:txBody>
      </p:sp>
      <p:sp>
        <p:nvSpPr>
          <p:cNvPr id="33" name="ZoneTexte 32">
            <a:extLst>
              <a:ext uri="{FF2B5EF4-FFF2-40B4-BE49-F238E27FC236}">
                <a16:creationId xmlns:a16="http://schemas.microsoft.com/office/drawing/2014/main" id="{58CAF471-6354-456E-A542-0AEA2EC672E4}"/>
              </a:ext>
            </a:extLst>
          </p:cNvPr>
          <p:cNvSpPr txBox="1"/>
          <p:nvPr/>
        </p:nvSpPr>
        <p:spPr>
          <a:xfrm>
            <a:off x="10450286" y="2090057"/>
            <a:ext cx="611065" cy="369332"/>
          </a:xfrm>
          <a:prstGeom prst="rect">
            <a:avLst/>
          </a:prstGeom>
          <a:noFill/>
        </p:spPr>
        <p:txBody>
          <a:bodyPr wrap="none" rtlCol="0">
            <a:spAutoFit/>
          </a:bodyPr>
          <a:lstStyle/>
          <a:p>
            <a:r>
              <a:rPr lang="fr-FR" dirty="0"/>
              <a:t>XBIC</a:t>
            </a:r>
          </a:p>
        </p:txBody>
      </p:sp>
      <p:sp>
        <p:nvSpPr>
          <p:cNvPr id="36" name="ZoneTexte 35">
            <a:extLst>
              <a:ext uri="{FF2B5EF4-FFF2-40B4-BE49-F238E27FC236}">
                <a16:creationId xmlns:a16="http://schemas.microsoft.com/office/drawing/2014/main" id="{0935275B-FFD1-4DAC-8550-95E97529106B}"/>
              </a:ext>
            </a:extLst>
          </p:cNvPr>
          <p:cNvSpPr txBox="1"/>
          <p:nvPr/>
        </p:nvSpPr>
        <p:spPr>
          <a:xfrm>
            <a:off x="10441576" y="4060097"/>
            <a:ext cx="983283" cy="369332"/>
          </a:xfrm>
          <a:prstGeom prst="rect">
            <a:avLst/>
          </a:prstGeom>
          <a:noFill/>
        </p:spPr>
        <p:txBody>
          <a:bodyPr wrap="none" rtlCol="0">
            <a:spAutoFit/>
          </a:bodyPr>
          <a:lstStyle/>
          <a:p>
            <a:r>
              <a:rPr lang="fr-FR" dirty="0" err="1"/>
              <a:t>ToF</a:t>
            </a:r>
            <a:r>
              <a:rPr lang="fr-FR" dirty="0"/>
              <a:t> XBIC</a:t>
            </a:r>
          </a:p>
        </p:txBody>
      </p:sp>
      <p:sp>
        <p:nvSpPr>
          <p:cNvPr id="35" name="Flèche : droite 34">
            <a:extLst>
              <a:ext uri="{FF2B5EF4-FFF2-40B4-BE49-F238E27FC236}">
                <a16:creationId xmlns:a16="http://schemas.microsoft.com/office/drawing/2014/main" id="{A029475E-9721-4391-9CF8-E759827799D2}"/>
              </a:ext>
            </a:extLst>
          </p:cNvPr>
          <p:cNvSpPr/>
          <p:nvPr/>
        </p:nvSpPr>
        <p:spPr>
          <a:xfrm>
            <a:off x="1652799" y="6159992"/>
            <a:ext cx="548640" cy="520829"/>
          </a:xfrm>
          <a:prstGeom prst="rightArrow">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a:extLst>
              <a:ext uri="{FF2B5EF4-FFF2-40B4-BE49-F238E27FC236}">
                <a16:creationId xmlns:a16="http://schemas.microsoft.com/office/drawing/2014/main" id="{E31846E7-7FE1-4DD1-808D-C25A5A38A391}"/>
              </a:ext>
            </a:extLst>
          </p:cNvPr>
          <p:cNvSpPr txBox="1"/>
          <p:nvPr/>
        </p:nvSpPr>
        <p:spPr>
          <a:xfrm>
            <a:off x="2345921" y="6159992"/>
            <a:ext cx="9222634" cy="646331"/>
          </a:xfrm>
          <a:prstGeom prst="rect">
            <a:avLst/>
          </a:prstGeom>
          <a:noFill/>
        </p:spPr>
        <p:txBody>
          <a:bodyPr wrap="square" rtlCol="0">
            <a:spAutoFit/>
          </a:bodyPr>
          <a:lstStyle/>
          <a:p>
            <a:r>
              <a:rPr lang="fr-FR" b="1" dirty="0">
                <a:solidFill>
                  <a:srgbClr val="E75112"/>
                </a:solidFill>
              </a:rPr>
              <a:t>Dispositif unique sur BM05 pour caractériser à la fois la structure et propriétés électroniques du diamant mais aussi des semi-conducteurs (</a:t>
            </a:r>
            <a:r>
              <a:rPr lang="fr-FR" b="1" dirty="0" err="1">
                <a:solidFill>
                  <a:srgbClr val="E75112"/>
                </a:solidFill>
              </a:rPr>
              <a:t>SiC</a:t>
            </a:r>
            <a:r>
              <a:rPr lang="fr-FR" b="1" dirty="0">
                <a:solidFill>
                  <a:srgbClr val="E75112"/>
                </a:solidFill>
              </a:rPr>
              <a:t>, </a:t>
            </a:r>
            <a:r>
              <a:rPr lang="fr-FR" b="1" dirty="0" err="1">
                <a:solidFill>
                  <a:srgbClr val="E75112"/>
                </a:solidFill>
              </a:rPr>
              <a:t>CdTe</a:t>
            </a:r>
            <a:r>
              <a:rPr lang="fr-FR" b="1" dirty="0">
                <a:solidFill>
                  <a:srgbClr val="E75112"/>
                </a:solidFill>
              </a:rPr>
              <a:t>, </a:t>
            </a:r>
            <a:r>
              <a:rPr lang="fr-FR" b="1" dirty="0" err="1">
                <a:solidFill>
                  <a:srgbClr val="E75112"/>
                </a:solidFill>
              </a:rPr>
              <a:t>GaN</a:t>
            </a:r>
            <a:r>
              <a:rPr lang="fr-FR" b="1" dirty="0">
                <a:solidFill>
                  <a:srgbClr val="E75112"/>
                </a:solidFill>
              </a:rPr>
              <a:t>, ….)  </a:t>
            </a:r>
          </a:p>
        </p:txBody>
      </p:sp>
      <p:pic>
        <p:nvPicPr>
          <p:cNvPr id="38" name="Image 37">
            <a:extLst>
              <a:ext uri="{FF2B5EF4-FFF2-40B4-BE49-F238E27FC236}">
                <a16:creationId xmlns:a16="http://schemas.microsoft.com/office/drawing/2014/main" id="{9A7D3802-BF17-4185-98DA-8C9C4A1CAC33}"/>
              </a:ext>
            </a:extLst>
          </p:cNvPr>
          <p:cNvPicPr>
            <a:picLocks noChangeAspect="1"/>
          </p:cNvPicPr>
          <p:nvPr/>
        </p:nvPicPr>
        <p:blipFill>
          <a:blip r:embed="rId4"/>
          <a:stretch>
            <a:fillRect/>
          </a:stretch>
        </p:blipFill>
        <p:spPr>
          <a:xfrm>
            <a:off x="59285" y="753607"/>
            <a:ext cx="1064871" cy="914400"/>
          </a:xfrm>
          <a:prstGeom prst="rect">
            <a:avLst/>
          </a:prstGeom>
        </p:spPr>
      </p:pic>
      <p:sp>
        <p:nvSpPr>
          <p:cNvPr id="40" name="ZoneTexte 39">
            <a:extLst>
              <a:ext uri="{FF2B5EF4-FFF2-40B4-BE49-F238E27FC236}">
                <a16:creationId xmlns:a16="http://schemas.microsoft.com/office/drawing/2014/main" id="{09B5F53F-EF42-4E95-8602-66D8D4EA89C3}"/>
              </a:ext>
            </a:extLst>
          </p:cNvPr>
          <p:cNvSpPr txBox="1"/>
          <p:nvPr/>
        </p:nvSpPr>
        <p:spPr>
          <a:xfrm>
            <a:off x="7263900" y="5903786"/>
            <a:ext cx="3204210" cy="307777"/>
          </a:xfrm>
          <a:prstGeom prst="rect">
            <a:avLst/>
          </a:prstGeom>
          <a:noFill/>
        </p:spPr>
        <p:txBody>
          <a:bodyPr wrap="none" rtlCol="0">
            <a:spAutoFit/>
          </a:bodyPr>
          <a:lstStyle/>
          <a:p>
            <a:r>
              <a:rPr lang="fr-FR" sz="1400" i="1" dirty="0">
                <a:solidFill>
                  <a:srgbClr val="395771"/>
                </a:solidFill>
              </a:rPr>
              <a:t>F. Lafont et al. Article 2023 soumis à DRM</a:t>
            </a:r>
          </a:p>
        </p:txBody>
      </p:sp>
      <p:pic>
        <p:nvPicPr>
          <p:cNvPr id="41" name="Image 40">
            <a:extLst>
              <a:ext uri="{FF2B5EF4-FFF2-40B4-BE49-F238E27FC236}">
                <a16:creationId xmlns:a16="http://schemas.microsoft.com/office/drawing/2014/main" id="{D076DE52-4A13-459C-8FD4-20D6C593AC94}"/>
              </a:ext>
            </a:extLst>
          </p:cNvPr>
          <p:cNvPicPr>
            <a:picLocks noChangeAspect="1"/>
          </p:cNvPicPr>
          <p:nvPr/>
        </p:nvPicPr>
        <p:blipFill rotWithShape="1">
          <a:blip r:embed="rId5"/>
          <a:srcRect l="4584" t="82234" r="33139" b="4251"/>
          <a:stretch/>
        </p:blipFill>
        <p:spPr>
          <a:xfrm>
            <a:off x="7263900" y="5607396"/>
            <a:ext cx="4115705" cy="296620"/>
          </a:xfrm>
          <a:prstGeom prst="rect">
            <a:avLst/>
          </a:prstGeom>
        </p:spPr>
      </p:pic>
      <p:pic>
        <p:nvPicPr>
          <p:cNvPr id="43" name="Image 42">
            <a:extLst>
              <a:ext uri="{FF2B5EF4-FFF2-40B4-BE49-F238E27FC236}">
                <a16:creationId xmlns:a16="http://schemas.microsoft.com/office/drawing/2014/main" id="{7ABF72CC-6FC4-4D39-BDF1-622D1855FEAE}"/>
              </a:ext>
            </a:extLst>
          </p:cNvPr>
          <p:cNvPicPr>
            <a:picLocks noChangeAspect="1"/>
          </p:cNvPicPr>
          <p:nvPr/>
        </p:nvPicPr>
        <p:blipFill>
          <a:blip r:embed="rId6"/>
          <a:stretch>
            <a:fillRect/>
          </a:stretch>
        </p:blipFill>
        <p:spPr>
          <a:xfrm>
            <a:off x="11022947" y="2973795"/>
            <a:ext cx="601668" cy="697809"/>
          </a:xfrm>
          <a:prstGeom prst="rect">
            <a:avLst/>
          </a:prstGeom>
        </p:spPr>
      </p:pic>
      <p:sp>
        <p:nvSpPr>
          <p:cNvPr id="44" name="ZoneTexte 43">
            <a:extLst>
              <a:ext uri="{FF2B5EF4-FFF2-40B4-BE49-F238E27FC236}">
                <a16:creationId xmlns:a16="http://schemas.microsoft.com/office/drawing/2014/main" id="{DD9D032B-1524-4E0F-A4A8-613325863E93}"/>
              </a:ext>
            </a:extLst>
          </p:cNvPr>
          <p:cNvSpPr txBox="1"/>
          <p:nvPr/>
        </p:nvSpPr>
        <p:spPr>
          <a:xfrm>
            <a:off x="904217" y="681273"/>
            <a:ext cx="9787488" cy="369332"/>
          </a:xfrm>
          <a:prstGeom prst="rect">
            <a:avLst/>
          </a:prstGeom>
          <a:noFill/>
        </p:spPr>
        <p:txBody>
          <a:bodyPr wrap="none" rtlCol="0">
            <a:spAutoFit/>
          </a:bodyPr>
          <a:lstStyle/>
          <a:p>
            <a:r>
              <a:rPr lang="fr-FR" dirty="0"/>
              <a:t>Faisceau X monochromatique 10 keV et 20 µm en diamètre + scan en X et Y avec </a:t>
            </a:r>
            <a:r>
              <a:rPr lang="fr-FR" dirty="0" err="1"/>
              <a:t>acq</a:t>
            </a:r>
            <a:r>
              <a:rPr lang="fr-FR" dirty="0"/>
              <a:t> entre 20 et 50 µm</a:t>
            </a:r>
          </a:p>
        </p:txBody>
      </p:sp>
    </p:spTree>
    <p:extLst>
      <p:ext uri="{BB962C8B-B14F-4D97-AF65-F5344CB8AC3E}">
        <p14:creationId xmlns:p14="http://schemas.microsoft.com/office/powerpoint/2010/main" val="2129943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re 5">
            <a:extLst>
              <a:ext uri="{FF2B5EF4-FFF2-40B4-BE49-F238E27FC236}">
                <a16:creationId xmlns:a16="http://schemas.microsoft.com/office/drawing/2014/main" id="{B96036E1-E546-4977-A83D-14AB4F824558}"/>
              </a:ext>
            </a:extLst>
          </p:cNvPr>
          <p:cNvSpPr txBox="1">
            <a:spLocks/>
          </p:cNvSpPr>
          <p:nvPr/>
        </p:nvSpPr>
        <p:spPr>
          <a:xfrm>
            <a:off x="1211060" y="42433"/>
            <a:ext cx="9840416" cy="820395"/>
          </a:xfrm>
          <a:prstGeom prst="rect">
            <a:avLst/>
          </a:prstGeom>
        </p:spPr>
        <p:txBody>
          <a:bodyPr/>
          <a:lstStyle>
            <a:lvl1pPr algn="ctr" defTabSz="685800" rtl="0" eaLnBrk="1" latinLnBrk="0" hangingPunct="1">
              <a:spcBef>
                <a:spcPct val="0"/>
              </a:spcBef>
              <a:buNone/>
              <a:defRPr sz="2800" b="1" kern="1200">
                <a:solidFill>
                  <a:schemeClr val="bg1"/>
                </a:solidFill>
                <a:latin typeface="Arial Narrow" panose="020B0606020202030204" pitchFamily="34" charset="0"/>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Arial Narrow" panose="020B0606020202030204" pitchFamily="34" charset="0"/>
                <a:ea typeface="+mj-ea"/>
                <a:cs typeface="+mj-cs"/>
              </a:rPr>
              <a:t>Monitorage DIAMANT sur faisceaux ESRF mode 7/8</a:t>
            </a:r>
          </a:p>
        </p:txBody>
      </p:sp>
      <p:sp>
        <p:nvSpPr>
          <p:cNvPr id="27" name="Espace réservé du numéro de diapositive 26">
            <a:extLst>
              <a:ext uri="{FF2B5EF4-FFF2-40B4-BE49-F238E27FC236}">
                <a16:creationId xmlns:a16="http://schemas.microsoft.com/office/drawing/2014/main" id="{DD9F858E-F84E-48CF-B710-5338FCD295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A45BE-E1E6-49DE-9B47-C05D0BBBBD60}"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
        <p:nvSpPr>
          <p:cNvPr id="25" name="ZoneTexte 24">
            <a:extLst>
              <a:ext uri="{FF2B5EF4-FFF2-40B4-BE49-F238E27FC236}">
                <a16:creationId xmlns:a16="http://schemas.microsoft.com/office/drawing/2014/main" id="{B5402885-B9FA-4713-AD6A-BE848811DB38}"/>
              </a:ext>
            </a:extLst>
          </p:cNvPr>
          <p:cNvSpPr txBox="1"/>
          <p:nvPr/>
        </p:nvSpPr>
        <p:spPr>
          <a:xfrm>
            <a:off x="2286092" y="926980"/>
            <a:ext cx="6719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294B"/>
                </a:solidFill>
                <a:effectLst/>
                <a:uLnTx/>
                <a:uFillTx/>
                <a:latin typeface="Calibri"/>
                <a:ea typeface="+mn-ea"/>
                <a:cs typeface="+mn-cs"/>
              </a:rPr>
              <a:t>sCVD</a:t>
            </a:r>
            <a:endParaRPr kumimoji="0" lang="fr-FR" sz="1800" b="0" i="0" u="none" strike="noStrike" kern="1200" cap="none" spc="0" normalizeH="0" baseline="0" noProof="0" dirty="0">
              <a:ln>
                <a:noFill/>
              </a:ln>
              <a:solidFill>
                <a:srgbClr val="00294B"/>
              </a:solidFill>
              <a:effectLst/>
              <a:uLnTx/>
              <a:uFillTx/>
              <a:latin typeface="Calibri"/>
              <a:ea typeface="+mn-ea"/>
              <a:cs typeface="+mn-cs"/>
            </a:endParaRPr>
          </a:p>
        </p:txBody>
      </p:sp>
      <p:sp>
        <p:nvSpPr>
          <p:cNvPr id="26" name="ZoneTexte 25">
            <a:extLst>
              <a:ext uri="{FF2B5EF4-FFF2-40B4-BE49-F238E27FC236}">
                <a16:creationId xmlns:a16="http://schemas.microsoft.com/office/drawing/2014/main" id="{BB99D6F3-AE30-401C-A63D-9426126A8329}"/>
              </a:ext>
            </a:extLst>
          </p:cNvPr>
          <p:cNvSpPr txBox="1"/>
          <p:nvPr/>
        </p:nvSpPr>
        <p:spPr>
          <a:xfrm>
            <a:off x="8021861" y="927659"/>
            <a:ext cx="7040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294B"/>
                </a:solidFill>
                <a:effectLst/>
                <a:uLnTx/>
                <a:uFillTx/>
                <a:latin typeface="Calibri"/>
                <a:ea typeface="+mn-ea"/>
                <a:cs typeface="+mn-cs"/>
              </a:rPr>
              <a:t>pCVD</a:t>
            </a:r>
            <a:endParaRPr kumimoji="0" lang="fr-FR" sz="1800" b="0" i="0" u="none" strike="noStrike" kern="1200" cap="none" spc="0" normalizeH="0" baseline="0" noProof="0" dirty="0">
              <a:ln>
                <a:noFill/>
              </a:ln>
              <a:solidFill>
                <a:srgbClr val="00294B"/>
              </a:solidFill>
              <a:effectLst/>
              <a:uLnTx/>
              <a:uFillTx/>
              <a:latin typeface="Calibri"/>
              <a:ea typeface="+mn-ea"/>
              <a:cs typeface="+mn-cs"/>
            </a:endParaRPr>
          </a:p>
        </p:txBody>
      </p:sp>
      <p:pic>
        <p:nvPicPr>
          <p:cNvPr id="28" name="Image 27">
            <a:extLst>
              <a:ext uri="{FF2B5EF4-FFF2-40B4-BE49-F238E27FC236}">
                <a16:creationId xmlns:a16="http://schemas.microsoft.com/office/drawing/2014/main" id="{54D04C2A-989A-48D1-A7B5-DED3CB426CDD}"/>
              </a:ext>
            </a:extLst>
          </p:cNvPr>
          <p:cNvPicPr>
            <a:picLocks noChangeAspect="1"/>
          </p:cNvPicPr>
          <p:nvPr/>
        </p:nvPicPr>
        <p:blipFill>
          <a:blip r:embed="rId2"/>
          <a:stretch>
            <a:fillRect/>
          </a:stretch>
        </p:blipFill>
        <p:spPr>
          <a:xfrm>
            <a:off x="8713435" y="998251"/>
            <a:ext cx="284873" cy="296620"/>
          </a:xfrm>
          <a:prstGeom prst="rect">
            <a:avLst/>
          </a:prstGeom>
        </p:spPr>
      </p:pic>
      <p:sp>
        <p:nvSpPr>
          <p:cNvPr id="31" name="ZoneTexte 30">
            <a:extLst>
              <a:ext uri="{FF2B5EF4-FFF2-40B4-BE49-F238E27FC236}">
                <a16:creationId xmlns:a16="http://schemas.microsoft.com/office/drawing/2014/main" id="{D621E19C-48D8-4251-B324-DBF33B799A16}"/>
              </a:ext>
            </a:extLst>
          </p:cNvPr>
          <p:cNvSpPr txBox="1"/>
          <p:nvPr/>
        </p:nvSpPr>
        <p:spPr>
          <a:xfrm>
            <a:off x="5123075" y="928064"/>
            <a:ext cx="6719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294B"/>
                </a:solidFill>
                <a:effectLst/>
                <a:uLnTx/>
                <a:uFillTx/>
                <a:latin typeface="Calibri"/>
                <a:ea typeface="+mn-ea"/>
                <a:cs typeface="+mn-cs"/>
              </a:rPr>
              <a:t>sCVD</a:t>
            </a:r>
            <a:endParaRPr kumimoji="0" lang="fr-FR" sz="1800" b="0" i="0" u="none" strike="noStrike" kern="1200" cap="none" spc="0" normalizeH="0" baseline="0" noProof="0" dirty="0">
              <a:ln>
                <a:noFill/>
              </a:ln>
              <a:solidFill>
                <a:srgbClr val="00294B"/>
              </a:solidFill>
              <a:effectLst/>
              <a:uLnTx/>
              <a:uFillTx/>
              <a:latin typeface="Calibri"/>
              <a:ea typeface="+mn-ea"/>
              <a:cs typeface="+mn-cs"/>
            </a:endParaRPr>
          </a:p>
        </p:txBody>
      </p:sp>
      <p:sp>
        <p:nvSpPr>
          <p:cNvPr id="29" name="ZoneTexte 28">
            <a:extLst>
              <a:ext uri="{FF2B5EF4-FFF2-40B4-BE49-F238E27FC236}">
                <a16:creationId xmlns:a16="http://schemas.microsoft.com/office/drawing/2014/main" id="{BD658267-87B9-4063-A8FD-214EF4E85682}"/>
              </a:ext>
            </a:extLst>
          </p:cNvPr>
          <p:cNvSpPr txBox="1"/>
          <p:nvPr/>
        </p:nvSpPr>
        <p:spPr>
          <a:xfrm>
            <a:off x="10380617" y="1079863"/>
            <a:ext cx="1346522" cy="369332"/>
          </a:xfrm>
          <a:prstGeom prst="rect">
            <a:avLst/>
          </a:prstGeom>
          <a:noFill/>
        </p:spPr>
        <p:txBody>
          <a:bodyPr wrap="none" rtlCol="0">
            <a:spAutoFit/>
          </a:bodyPr>
          <a:lstStyle/>
          <a:p>
            <a:r>
              <a:rPr lang="fr-FR" b="1" dirty="0">
                <a:solidFill>
                  <a:srgbClr val="FF0000"/>
                </a:solidFill>
              </a:rPr>
              <a:t>Préliminaire</a:t>
            </a:r>
          </a:p>
        </p:txBody>
      </p:sp>
      <p:sp>
        <p:nvSpPr>
          <p:cNvPr id="33" name="ZoneTexte 32">
            <a:extLst>
              <a:ext uri="{FF2B5EF4-FFF2-40B4-BE49-F238E27FC236}">
                <a16:creationId xmlns:a16="http://schemas.microsoft.com/office/drawing/2014/main" id="{58CAF471-6354-456E-A542-0AEA2EC672E4}"/>
              </a:ext>
            </a:extLst>
          </p:cNvPr>
          <p:cNvSpPr txBox="1"/>
          <p:nvPr/>
        </p:nvSpPr>
        <p:spPr>
          <a:xfrm>
            <a:off x="10450286" y="2090057"/>
            <a:ext cx="611065" cy="369332"/>
          </a:xfrm>
          <a:prstGeom prst="rect">
            <a:avLst/>
          </a:prstGeom>
          <a:noFill/>
        </p:spPr>
        <p:txBody>
          <a:bodyPr wrap="none" rtlCol="0">
            <a:spAutoFit/>
          </a:bodyPr>
          <a:lstStyle/>
          <a:p>
            <a:r>
              <a:rPr lang="fr-FR" dirty="0"/>
              <a:t>XBIC</a:t>
            </a:r>
          </a:p>
        </p:txBody>
      </p:sp>
      <p:sp>
        <p:nvSpPr>
          <p:cNvPr id="35" name="Flèche : droite 34">
            <a:extLst>
              <a:ext uri="{FF2B5EF4-FFF2-40B4-BE49-F238E27FC236}">
                <a16:creationId xmlns:a16="http://schemas.microsoft.com/office/drawing/2014/main" id="{A029475E-9721-4391-9CF8-E759827799D2}"/>
              </a:ext>
            </a:extLst>
          </p:cNvPr>
          <p:cNvSpPr/>
          <p:nvPr/>
        </p:nvSpPr>
        <p:spPr>
          <a:xfrm>
            <a:off x="1652799" y="6159992"/>
            <a:ext cx="548640" cy="520829"/>
          </a:xfrm>
          <a:prstGeom prst="rightArrow">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a:extLst>
              <a:ext uri="{FF2B5EF4-FFF2-40B4-BE49-F238E27FC236}">
                <a16:creationId xmlns:a16="http://schemas.microsoft.com/office/drawing/2014/main" id="{E31846E7-7FE1-4DD1-808D-C25A5A38A391}"/>
              </a:ext>
            </a:extLst>
          </p:cNvPr>
          <p:cNvSpPr txBox="1"/>
          <p:nvPr/>
        </p:nvSpPr>
        <p:spPr>
          <a:xfrm>
            <a:off x="2345921" y="6159992"/>
            <a:ext cx="9222634" cy="369332"/>
          </a:xfrm>
          <a:prstGeom prst="rect">
            <a:avLst/>
          </a:prstGeom>
          <a:noFill/>
        </p:spPr>
        <p:txBody>
          <a:bodyPr wrap="square" rtlCol="0">
            <a:spAutoFit/>
          </a:bodyPr>
          <a:lstStyle/>
          <a:p>
            <a:r>
              <a:rPr lang="fr-FR" b="1" dirty="0">
                <a:solidFill>
                  <a:srgbClr val="E75112"/>
                </a:solidFill>
              </a:rPr>
              <a:t>Couplage de différentes techniques ! </a:t>
            </a:r>
          </a:p>
        </p:txBody>
      </p:sp>
      <p:pic>
        <p:nvPicPr>
          <p:cNvPr id="38" name="Image 37">
            <a:extLst>
              <a:ext uri="{FF2B5EF4-FFF2-40B4-BE49-F238E27FC236}">
                <a16:creationId xmlns:a16="http://schemas.microsoft.com/office/drawing/2014/main" id="{9A7D3802-BF17-4185-98DA-8C9C4A1CAC33}"/>
              </a:ext>
            </a:extLst>
          </p:cNvPr>
          <p:cNvPicPr>
            <a:picLocks noChangeAspect="1"/>
          </p:cNvPicPr>
          <p:nvPr/>
        </p:nvPicPr>
        <p:blipFill>
          <a:blip r:embed="rId3"/>
          <a:stretch>
            <a:fillRect/>
          </a:stretch>
        </p:blipFill>
        <p:spPr>
          <a:xfrm>
            <a:off x="59285" y="753607"/>
            <a:ext cx="1064871" cy="914400"/>
          </a:xfrm>
          <a:prstGeom prst="rect">
            <a:avLst/>
          </a:prstGeom>
        </p:spPr>
      </p:pic>
      <p:sp>
        <p:nvSpPr>
          <p:cNvPr id="40" name="ZoneTexte 39">
            <a:extLst>
              <a:ext uri="{FF2B5EF4-FFF2-40B4-BE49-F238E27FC236}">
                <a16:creationId xmlns:a16="http://schemas.microsoft.com/office/drawing/2014/main" id="{09B5F53F-EF42-4E95-8602-66D8D4EA89C3}"/>
              </a:ext>
            </a:extLst>
          </p:cNvPr>
          <p:cNvSpPr txBox="1"/>
          <p:nvPr/>
        </p:nvSpPr>
        <p:spPr>
          <a:xfrm>
            <a:off x="8021861" y="6455202"/>
            <a:ext cx="3204210" cy="307777"/>
          </a:xfrm>
          <a:prstGeom prst="rect">
            <a:avLst/>
          </a:prstGeom>
          <a:noFill/>
        </p:spPr>
        <p:txBody>
          <a:bodyPr wrap="none" rtlCol="0">
            <a:spAutoFit/>
          </a:bodyPr>
          <a:lstStyle/>
          <a:p>
            <a:r>
              <a:rPr lang="fr-FR" sz="1400" i="1" dirty="0">
                <a:solidFill>
                  <a:srgbClr val="395771"/>
                </a:solidFill>
              </a:rPr>
              <a:t>F. Lafont et al. Article 2023 soumis à DRM</a:t>
            </a:r>
          </a:p>
        </p:txBody>
      </p:sp>
      <p:pic>
        <p:nvPicPr>
          <p:cNvPr id="2" name="Image 1">
            <a:extLst>
              <a:ext uri="{FF2B5EF4-FFF2-40B4-BE49-F238E27FC236}">
                <a16:creationId xmlns:a16="http://schemas.microsoft.com/office/drawing/2014/main" id="{D936FFBD-39B6-4EA8-B7EE-A2D960C368D9}"/>
              </a:ext>
            </a:extLst>
          </p:cNvPr>
          <p:cNvPicPr>
            <a:picLocks noChangeAspect="1"/>
          </p:cNvPicPr>
          <p:nvPr/>
        </p:nvPicPr>
        <p:blipFill rotWithShape="1">
          <a:blip r:embed="rId4"/>
          <a:srcRect t="1655" r="3915"/>
          <a:stretch/>
        </p:blipFill>
        <p:spPr>
          <a:xfrm>
            <a:off x="4727634" y="3534115"/>
            <a:ext cx="2300695" cy="1894283"/>
          </a:xfrm>
          <a:prstGeom prst="rect">
            <a:avLst/>
          </a:prstGeom>
        </p:spPr>
      </p:pic>
      <p:grpSp>
        <p:nvGrpSpPr>
          <p:cNvPr id="5" name="Groupe 4">
            <a:extLst>
              <a:ext uri="{FF2B5EF4-FFF2-40B4-BE49-F238E27FC236}">
                <a16:creationId xmlns:a16="http://schemas.microsoft.com/office/drawing/2014/main" id="{D0345D80-85D5-492B-9FA9-2CDFDBA7B213}"/>
              </a:ext>
            </a:extLst>
          </p:cNvPr>
          <p:cNvGrpSpPr/>
          <p:nvPr/>
        </p:nvGrpSpPr>
        <p:grpSpPr>
          <a:xfrm>
            <a:off x="1374492" y="1252329"/>
            <a:ext cx="8623406" cy="2370274"/>
            <a:chOff x="1374492" y="1252329"/>
            <a:chExt cx="8623406" cy="2370274"/>
          </a:xfrm>
        </p:grpSpPr>
        <p:pic>
          <p:nvPicPr>
            <p:cNvPr id="4" name="Image 3">
              <a:extLst>
                <a:ext uri="{FF2B5EF4-FFF2-40B4-BE49-F238E27FC236}">
                  <a16:creationId xmlns:a16="http://schemas.microsoft.com/office/drawing/2014/main" id="{115F22D8-120E-4BCC-81DA-58506BDCF685}"/>
                </a:ext>
              </a:extLst>
            </p:cNvPr>
            <p:cNvPicPr>
              <a:picLocks noChangeAspect="1"/>
            </p:cNvPicPr>
            <p:nvPr/>
          </p:nvPicPr>
          <p:blipFill rotWithShape="1">
            <a:blip r:embed="rId5"/>
            <a:srcRect r="1212" b="47153"/>
            <a:stretch/>
          </p:blipFill>
          <p:spPr>
            <a:xfrm>
              <a:off x="1374492" y="1252329"/>
              <a:ext cx="8623406" cy="2300597"/>
            </a:xfrm>
            <a:prstGeom prst="rect">
              <a:avLst/>
            </a:prstGeom>
          </p:spPr>
        </p:pic>
        <p:sp>
          <p:nvSpPr>
            <p:cNvPr id="3" name="Rectangle 2">
              <a:extLst>
                <a:ext uri="{FF2B5EF4-FFF2-40B4-BE49-F238E27FC236}">
                  <a16:creationId xmlns:a16="http://schemas.microsoft.com/office/drawing/2014/main" id="{A5EB3494-0BB4-4538-A93A-FDD9E377B46B}"/>
                </a:ext>
              </a:extLst>
            </p:cNvPr>
            <p:cNvSpPr/>
            <p:nvPr/>
          </p:nvSpPr>
          <p:spPr>
            <a:xfrm>
              <a:off x="7366820" y="3480619"/>
              <a:ext cx="2566220" cy="141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6" name="Image 5">
            <a:extLst>
              <a:ext uri="{FF2B5EF4-FFF2-40B4-BE49-F238E27FC236}">
                <a16:creationId xmlns:a16="http://schemas.microsoft.com/office/drawing/2014/main" id="{CEDD9C95-41B3-4B73-B36D-82BACF78F0CB}"/>
              </a:ext>
            </a:extLst>
          </p:cNvPr>
          <p:cNvPicPr>
            <a:picLocks noChangeAspect="1"/>
          </p:cNvPicPr>
          <p:nvPr/>
        </p:nvPicPr>
        <p:blipFill>
          <a:blip r:embed="rId6"/>
          <a:stretch>
            <a:fillRect/>
          </a:stretch>
        </p:blipFill>
        <p:spPr>
          <a:xfrm>
            <a:off x="1736450" y="3429000"/>
            <a:ext cx="2662177" cy="2018581"/>
          </a:xfrm>
          <a:prstGeom prst="rect">
            <a:avLst/>
          </a:prstGeom>
        </p:spPr>
      </p:pic>
      <p:sp>
        <p:nvSpPr>
          <p:cNvPr id="13" name="ZoneTexte 12">
            <a:extLst>
              <a:ext uri="{FF2B5EF4-FFF2-40B4-BE49-F238E27FC236}">
                <a16:creationId xmlns:a16="http://schemas.microsoft.com/office/drawing/2014/main" id="{586808DF-0786-4950-B395-964E7B91506B}"/>
              </a:ext>
            </a:extLst>
          </p:cNvPr>
          <p:cNvSpPr txBox="1"/>
          <p:nvPr/>
        </p:nvSpPr>
        <p:spPr>
          <a:xfrm>
            <a:off x="174172" y="1915886"/>
            <a:ext cx="1421287" cy="646331"/>
          </a:xfrm>
          <a:prstGeom prst="rect">
            <a:avLst/>
          </a:prstGeom>
          <a:noFill/>
        </p:spPr>
        <p:txBody>
          <a:bodyPr wrap="none" rtlCol="0">
            <a:spAutoFit/>
          </a:bodyPr>
          <a:lstStyle/>
          <a:p>
            <a:r>
              <a:rPr lang="fr-FR" b="1" dirty="0"/>
              <a:t>Cartographie</a:t>
            </a:r>
          </a:p>
          <a:p>
            <a:r>
              <a:rPr lang="fr-FR" b="1" dirty="0"/>
              <a:t>en courant</a:t>
            </a:r>
          </a:p>
        </p:txBody>
      </p:sp>
      <p:sp>
        <p:nvSpPr>
          <p:cNvPr id="7" name="ZoneTexte 6">
            <a:extLst>
              <a:ext uri="{FF2B5EF4-FFF2-40B4-BE49-F238E27FC236}">
                <a16:creationId xmlns:a16="http://schemas.microsoft.com/office/drawing/2014/main" id="{EF7B010F-3508-43F1-9BA5-EDF15E709DEE}"/>
              </a:ext>
            </a:extLst>
          </p:cNvPr>
          <p:cNvSpPr txBox="1"/>
          <p:nvPr/>
        </p:nvSpPr>
        <p:spPr>
          <a:xfrm>
            <a:off x="174172" y="4038588"/>
            <a:ext cx="1402372" cy="923330"/>
          </a:xfrm>
          <a:prstGeom prst="rect">
            <a:avLst/>
          </a:prstGeom>
          <a:noFill/>
        </p:spPr>
        <p:txBody>
          <a:bodyPr wrap="square" rtlCol="0">
            <a:spAutoFit/>
          </a:bodyPr>
          <a:lstStyle/>
          <a:p>
            <a:r>
              <a:rPr lang="fr-FR" b="1" dirty="0" err="1"/>
              <a:t>Rocking</a:t>
            </a:r>
            <a:r>
              <a:rPr lang="fr-FR" b="1" dirty="0"/>
              <a:t> </a:t>
            </a:r>
            <a:r>
              <a:rPr lang="fr-FR" b="1" dirty="0" err="1"/>
              <a:t>Curve</a:t>
            </a:r>
            <a:r>
              <a:rPr lang="fr-FR" b="1" dirty="0"/>
              <a:t> Imaging</a:t>
            </a:r>
          </a:p>
        </p:txBody>
      </p:sp>
      <p:sp>
        <p:nvSpPr>
          <p:cNvPr id="8" name="Rectangle 7">
            <a:extLst>
              <a:ext uri="{FF2B5EF4-FFF2-40B4-BE49-F238E27FC236}">
                <a16:creationId xmlns:a16="http://schemas.microsoft.com/office/drawing/2014/main" id="{7582AFE1-2642-4995-A4DF-30E3A8563269}"/>
              </a:ext>
            </a:extLst>
          </p:cNvPr>
          <p:cNvSpPr/>
          <p:nvPr/>
        </p:nvSpPr>
        <p:spPr>
          <a:xfrm>
            <a:off x="7542435" y="3403099"/>
            <a:ext cx="2366930" cy="369332"/>
          </a:xfrm>
          <a:prstGeom prst="rect">
            <a:avLst/>
          </a:prstGeom>
        </p:spPr>
        <p:txBody>
          <a:bodyPr wrap="none">
            <a:spAutoFit/>
          </a:bodyPr>
          <a:lstStyle/>
          <a:p>
            <a:pPr lvl="0">
              <a:spcBef>
                <a:spcPts val="100"/>
              </a:spcBef>
              <a:spcAft>
                <a:spcPts val="100"/>
              </a:spcAft>
              <a:defRPr/>
            </a:pPr>
            <a:r>
              <a:rPr lang="fr-FR" dirty="0">
                <a:solidFill>
                  <a:srgbClr val="00294B"/>
                </a:solidFill>
              </a:rPr>
              <a:t>F. Lafont, TN. </a:t>
            </a:r>
            <a:r>
              <a:rPr lang="fr-FR" dirty="0" err="1">
                <a:solidFill>
                  <a:srgbClr val="00294B"/>
                </a:solidFill>
              </a:rPr>
              <a:t>Tran</a:t>
            </a:r>
            <a:r>
              <a:rPr lang="fr-FR" dirty="0">
                <a:solidFill>
                  <a:srgbClr val="00294B"/>
                </a:solidFill>
              </a:rPr>
              <a:t> – Thi</a:t>
            </a:r>
          </a:p>
        </p:txBody>
      </p:sp>
      <p:pic>
        <p:nvPicPr>
          <p:cNvPr id="32" name="Image 31">
            <a:extLst>
              <a:ext uri="{FF2B5EF4-FFF2-40B4-BE49-F238E27FC236}">
                <a16:creationId xmlns:a16="http://schemas.microsoft.com/office/drawing/2014/main" id="{5831C091-FF83-4830-B3A8-1CC26D76AC07}"/>
              </a:ext>
            </a:extLst>
          </p:cNvPr>
          <p:cNvPicPr>
            <a:picLocks noChangeAspect="1"/>
          </p:cNvPicPr>
          <p:nvPr/>
        </p:nvPicPr>
        <p:blipFill>
          <a:blip r:embed="rId7"/>
          <a:stretch>
            <a:fillRect/>
          </a:stretch>
        </p:blipFill>
        <p:spPr>
          <a:xfrm>
            <a:off x="11022947" y="2973795"/>
            <a:ext cx="601668" cy="697809"/>
          </a:xfrm>
          <a:prstGeom prst="rect">
            <a:avLst/>
          </a:prstGeom>
        </p:spPr>
      </p:pic>
      <p:grpSp>
        <p:nvGrpSpPr>
          <p:cNvPr id="12" name="Groupe 11">
            <a:extLst>
              <a:ext uri="{FF2B5EF4-FFF2-40B4-BE49-F238E27FC236}">
                <a16:creationId xmlns:a16="http://schemas.microsoft.com/office/drawing/2014/main" id="{8104F9A0-E298-4AC2-9DE2-45F48353F1BB}"/>
              </a:ext>
            </a:extLst>
          </p:cNvPr>
          <p:cNvGrpSpPr/>
          <p:nvPr/>
        </p:nvGrpSpPr>
        <p:grpSpPr>
          <a:xfrm>
            <a:off x="7028329" y="3779519"/>
            <a:ext cx="4643756" cy="1496781"/>
            <a:chOff x="8668927" y="3807004"/>
            <a:chExt cx="3423379" cy="1265797"/>
          </a:xfrm>
        </p:grpSpPr>
        <p:pic>
          <p:nvPicPr>
            <p:cNvPr id="9" name="Image 8">
              <a:extLst>
                <a:ext uri="{FF2B5EF4-FFF2-40B4-BE49-F238E27FC236}">
                  <a16:creationId xmlns:a16="http://schemas.microsoft.com/office/drawing/2014/main" id="{52A84AF6-1C74-4B67-AB99-45FC3F6C3E9D}"/>
                </a:ext>
              </a:extLst>
            </p:cNvPr>
            <p:cNvPicPr>
              <a:picLocks noChangeAspect="1"/>
            </p:cNvPicPr>
            <p:nvPr/>
          </p:nvPicPr>
          <p:blipFill rotWithShape="1">
            <a:blip r:embed="rId8"/>
            <a:srcRect b="4425"/>
            <a:stretch/>
          </p:blipFill>
          <p:spPr>
            <a:xfrm>
              <a:off x="8668927" y="3849316"/>
              <a:ext cx="3423379" cy="1223485"/>
            </a:xfrm>
            <a:prstGeom prst="rect">
              <a:avLst/>
            </a:prstGeom>
          </p:spPr>
        </p:pic>
        <p:sp>
          <p:nvSpPr>
            <p:cNvPr id="11" name="Rectangle 10">
              <a:extLst>
                <a:ext uri="{FF2B5EF4-FFF2-40B4-BE49-F238E27FC236}">
                  <a16:creationId xmlns:a16="http://schemas.microsoft.com/office/drawing/2014/main" id="{5F3FF9E3-1AB5-40C1-95E2-AD744BE686C5}"/>
                </a:ext>
              </a:extLst>
            </p:cNvPr>
            <p:cNvSpPr/>
            <p:nvPr/>
          </p:nvSpPr>
          <p:spPr>
            <a:xfrm>
              <a:off x="8915400" y="3807004"/>
              <a:ext cx="1171575"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943652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066582F-CC2C-4376-B63F-DD82F56D4343}"/>
              </a:ext>
            </a:extLst>
          </p:cNvPr>
          <p:cNvPicPr>
            <a:picLocks noChangeAspect="1"/>
          </p:cNvPicPr>
          <p:nvPr/>
        </p:nvPicPr>
        <p:blipFill rotWithShape="1">
          <a:blip r:embed="rId2"/>
          <a:srcRect t="437" b="1"/>
          <a:stretch/>
        </p:blipFill>
        <p:spPr>
          <a:xfrm>
            <a:off x="3084118" y="1020725"/>
            <a:ext cx="5937051" cy="5893509"/>
          </a:xfrm>
          <a:prstGeom prst="rect">
            <a:avLst/>
          </a:prstGeom>
        </p:spPr>
      </p:pic>
      <p:sp>
        <p:nvSpPr>
          <p:cNvPr id="2" name="Titre 1">
            <a:extLst>
              <a:ext uri="{FF2B5EF4-FFF2-40B4-BE49-F238E27FC236}">
                <a16:creationId xmlns:a16="http://schemas.microsoft.com/office/drawing/2014/main" id="{D8C1EC15-0251-4FCC-9E01-5AB66D6E6F85}"/>
              </a:ext>
            </a:extLst>
          </p:cNvPr>
          <p:cNvSpPr>
            <a:spLocks noGrp="1"/>
          </p:cNvSpPr>
          <p:nvPr>
            <p:ph type="title"/>
          </p:nvPr>
        </p:nvSpPr>
        <p:spPr/>
        <p:txBody>
          <a:bodyPr/>
          <a:lstStyle/>
          <a:p>
            <a:r>
              <a:rPr lang="fr-FR" dirty="0"/>
              <a:t>Moniteurs faisceaux</a:t>
            </a:r>
          </a:p>
        </p:txBody>
      </p:sp>
      <p:pic>
        <p:nvPicPr>
          <p:cNvPr id="6" name="Image 5">
            <a:extLst>
              <a:ext uri="{FF2B5EF4-FFF2-40B4-BE49-F238E27FC236}">
                <a16:creationId xmlns:a16="http://schemas.microsoft.com/office/drawing/2014/main" id="{CAD77661-2239-48F2-B203-62399BEB44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24" t="6048" r="5808" b="7044"/>
          <a:stretch/>
        </p:blipFill>
        <p:spPr>
          <a:xfrm>
            <a:off x="4705925" y="3940377"/>
            <a:ext cx="743899" cy="573367"/>
          </a:xfrm>
          <a:prstGeom prst="rect">
            <a:avLst/>
          </a:prstGeom>
        </p:spPr>
      </p:pic>
      <p:pic>
        <p:nvPicPr>
          <p:cNvPr id="7" name="Image 6">
            <a:extLst>
              <a:ext uri="{FF2B5EF4-FFF2-40B4-BE49-F238E27FC236}">
                <a16:creationId xmlns:a16="http://schemas.microsoft.com/office/drawing/2014/main" id="{403048EC-9970-4FBE-9C68-3C832171FC78}"/>
              </a:ext>
            </a:extLst>
          </p:cNvPr>
          <p:cNvPicPr>
            <a:picLocks noChangeAspect="1"/>
          </p:cNvPicPr>
          <p:nvPr/>
        </p:nvPicPr>
        <p:blipFill rotWithShape="1">
          <a:blip r:embed="rId4">
            <a:extLst>
              <a:ext uri="{28A0092B-C50C-407E-A947-70E740481C1C}">
                <a14:useLocalDpi xmlns:a14="http://schemas.microsoft.com/office/drawing/2010/main" val="0"/>
              </a:ext>
            </a:extLst>
          </a:blip>
          <a:srcRect l="7950" t="18887" r="2901" b="22298"/>
          <a:stretch/>
        </p:blipFill>
        <p:spPr>
          <a:xfrm>
            <a:off x="5645029" y="4619919"/>
            <a:ext cx="620262" cy="272807"/>
          </a:xfrm>
          <a:prstGeom prst="rect">
            <a:avLst/>
          </a:prstGeom>
        </p:spPr>
      </p:pic>
      <p:pic>
        <p:nvPicPr>
          <p:cNvPr id="8" name="Image 7">
            <a:extLst>
              <a:ext uri="{FF2B5EF4-FFF2-40B4-BE49-F238E27FC236}">
                <a16:creationId xmlns:a16="http://schemas.microsoft.com/office/drawing/2014/main" id="{457C3197-3C7B-4B8C-BD14-DB9E5A933DB4}"/>
              </a:ext>
            </a:extLst>
          </p:cNvPr>
          <p:cNvPicPr>
            <a:picLocks noChangeAspect="1"/>
          </p:cNvPicPr>
          <p:nvPr/>
        </p:nvPicPr>
        <p:blipFill rotWithShape="1">
          <a:blip r:embed="rId5"/>
          <a:srcRect b="13487"/>
          <a:stretch/>
        </p:blipFill>
        <p:spPr>
          <a:xfrm>
            <a:off x="6375688" y="3137240"/>
            <a:ext cx="884978" cy="360000"/>
          </a:xfrm>
          <a:prstGeom prst="rect">
            <a:avLst/>
          </a:prstGeom>
        </p:spPr>
      </p:pic>
      <p:pic>
        <p:nvPicPr>
          <p:cNvPr id="9" name="Image 8">
            <a:extLst>
              <a:ext uri="{FF2B5EF4-FFF2-40B4-BE49-F238E27FC236}">
                <a16:creationId xmlns:a16="http://schemas.microsoft.com/office/drawing/2014/main" id="{862F8AAF-F190-4D17-9DD4-30F8E3E98D70}"/>
              </a:ext>
            </a:extLst>
          </p:cNvPr>
          <p:cNvPicPr>
            <a:picLocks noChangeAspect="1"/>
          </p:cNvPicPr>
          <p:nvPr/>
        </p:nvPicPr>
        <p:blipFill rotWithShape="1">
          <a:blip r:embed="rId6"/>
          <a:srcRect l="13597" t="5738" r="5133" b="1959"/>
          <a:stretch/>
        </p:blipFill>
        <p:spPr>
          <a:xfrm>
            <a:off x="7419235" y="4757812"/>
            <a:ext cx="447989" cy="438128"/>
          </a:xfrm>
          <a:prstGeom prst="rect">
            <a:avLst/>
          </a:prstGeom>
        </p:spPr>
      </p:pic>
      <p:pic>
        <p:nvPicPr>
          <p:cNvPr id="10" name="Image 9">
            <a:extLst>
              <a:ext uri="{FF2B5EF4-FFF2-40B4-BE49-F238E27FC236}">
                <a16:creationId xmlns:a16="http://schemas.microsoft.com/office/drawing/2014/main" id="{27741D25-FA50-43F5-88E3-ACC806064C5E}"/>
              </a:ext>
            </a:extLst>
          </p:cNvPr>
          <p:cNvPicPr>
            <a:picLocks noChangeAspect="1"/>
          </p:cNvPicPr>
          <p:nvPr/>
        </p:nvPicPr>
        <p:blipFill rotWithShape="1">
          <a:blip r:embed="rId7">
            <a:extLst>
              <a:ext uri="{28A0092B-C50C-407E-A947-70E740481C1C}">
                <a14:useLocalDpi xmlns:a14="http://schemas.microsoft.com/office/drawing/2010/main" val="0"/>
              </a:ext>
            </a:extLst>
          </a:blip>
          <a:srcRect l="12901" r="9144"/>
          <a:stretch/>
        </p:blipFill>
        <p:spPr>
          <a:xfrm>
            <a:off x="8203297" y="4701712"/>
            <a:ext cx="513696" cy="494228"/>
          </a:xfrm>
          <a:prstGeom prst="rect">
            <a:avLst/>
          </a:prstGeom>
        </p:spPr>
      </p:pic>
      <p:pic>
        <p:nvPicPr>
          <p:cNvPr id="11" name="Image 10">
            <a:extLst>
              <a:ext uri="{FF2B5EF4-FFF2-40B4-BE49-F238E27FC236}">
                <a16:creationId xmlns:a16="http://schemas.microsoft.com/office/drawing/2014/main" id="{E514C590-7B41-4E46-B72B-CD76A518CE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883074" y="3079685"/>
            <a:ext cx="377592" cy="283194"/>
          </a:xfrm>
          <a:prstGeom prst="rect">
            <a:avLst/>
          </a:prstGeom>
          <a:ln>
            <a:solidFill>
              <a:schemeClr val="tx1"/>
            </a:solidFill>
          </a:ln>
        </p:spPr>
      </p:pic>
      <p:cxnSp>
        <p:nvCxnSpPr>
          <p:cNvPr id="12" name="Connecteur droit 11">
            <a:extLst>
              <a:ext uri="{FF2B5EF4-FFF2-40B4-BE49-F238E27FC236}">
                <a16:creationId xmlns:a16="http://schemas.microsoft.com/office/drawing/2014/main" id="{EDA20BC9-05D7-4E04-88C3-A29F13F0D664}"/>
              </a:ext>
            </a:extLst>
          </p:cNvPr>
          <p:cNvCxnSpPr>
            <a:cxnSpLocks/>
          </p:cNvCxnSpPr>
          <p:nvPr/>
        </p:nvCxnSpPr>
        <p:spPr>
          <a:xfrm>
            <a:off x="3132161" y="1020725"/>
            <a:ext cx="5793475"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Espace réservé du numéro de diapositive 14">
            <a:extLst>
              <a:ext uri="{FF2B5EF4-FFF2-40B4-BE49-F238E27FC236}">
                <a16:creationId xmlns:a16="http://schemas.microsoft.com/office/drawing/2014/main" id="{5B318664-45B8-41A5-958E-94C19A2930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ED600-CBB5-4636-930B-71BC0617C952}"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902038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B29A29E-FAF3-4EFE-9D3D-589A70052568}"/>
              </a:ext>
            </a:extLst>
          </p:cNvPr>
          <p:cNvSpPr/>
          <p:nvPr/>
        </p:nvSpPr>
        <p:spPr>
          <a:xfrm>
            <a:off x="0" y="95838"/>
            <a:ext cx="12192000" cy="6566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5" name="Groupe 24">
            <a:extLst>
              <a:ext uri="{FF2B5EF4-FFF2-40B4-BE49-F238E27FC236}">
                <a16:creationId xmlns:a16="http://schemas.microsoft.com/office/drawing/2014/main" id="{3D5C6181-A243-44AD-9940-D4C3C6DEFF60}"/>
              </a:ext>
            </a:extLst>
          </p:cNvPr>
          <p:cNvGrpSpPr/>
          <p:nvPr/>
        </p:nvGrpSpPr>
        <p:grpSpPr>
          <a:xfrm>
            <a:off x="2841315" y="4910439"/>
            <a:ext cx="1855207" cy="721243"/>
            <a:chOff x="5712291" y="4999434"/>
            <a:chExt cx="2643542" cy="1053529"/>
          </a:xfrm>
        </p:grpSpPr>
        <p:pic>
          <p:nvPicPr>
            <p:cNvPr id="26" name="Image 25">
              <a:extLst>
                <a:ext uri="{FF2B5EF4-FFF2-40B4-BE49-F238E27FC236}">
                  <a16:creationId xmlns:a16="http://schemas.microsoft.com/office/drawing/2014/main" id="{4FEC1355-8DE8-4910-B5B8-DDB99EC63C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0641" y="4999434"/>
              <a:ext cx="678690" cy="904920"/>
            </a:xfrm>
            <a:prstGeom prst="rect">
              <a:avLst/>
            </a:prstGeom>
          </p:spPr>
        </p:pic>
        <p:pic>
          <p:nvPicPr>
            <p:cNvPr id="27" name="Image 26">
              <a:extLst>
                <a:ext uri="{FF2B5EF4-FFF2-40B4-BE49-F238E27FC236}">
                  <a16:creationId xmlns:a16="http://schemas.microsoft.com/office/drawing/2014/main" id="{A36F244F-2B2E-4D9F-B41E-6E3F0A1ED5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2291" y="5018870"/>
              <a:ext cx="746006" cy="772494"/>
            </a:xfrm>
            <a:prstGeom prst="rect">
              <a:avLst/>
            </a:prstGeom>
          </p:spPr>
        </p:pic>
        <p:pic>
          <p:nvPicPr>
            <p:cNvPr id="28" name="Image 27">
              <a:extLst>
                <a:ext uri="{FF2B5EF4-FFF2-40B4-BE49-F238E27FC236}">
                  <a16:creationId xmlns:a16="http://schemas.microsoft.com/office/drawing/2014/main" id="{44F26B06-0A10-4247-BF4A-97EDD96A7311}"/>
                </a:ext>
              </a:extLst>
            </p:cNvPr>
            <p:cNvPicPr>
              <a:picLocks noChangeAspect="1"/>
            </p:cNvPicPr>
            <p:nvPr/>
          </p:nvPicPr>
          <p:blipFill>
            <a:blip r:embed="rId4"/>
            <a:stretch>
              <a:fillRect/>
            </a:stretch>
          </p:blipFill>
          <p:spPr>
            <a:xfrm>
              <a:off x="7208819" y="5089791"/>
              <a:ext cx="1147014" cy="963172"/>
            </a:xfrm>
            <a:prstGeom prst="rect">
              <a:avLst/>
            </a:prstGeom>
          </p:spPr>
        </p:pic>
      </p:grpSp>
      <p:pic>
        <p:nvPicPr>
          <p:cNvPr id="8" name="Image 7">
            <a:extLst>
              <a:ext uri="{FF2B5EF4-FFF2-40B4-BE49-F238E27FC236}">
                <a16:creationId xmlns:a16="http://schemas.microsoft.com/office/drawing/2014/main" id="{C7494658-D3C7-4C4B-BB92-AC95255DB511}"/>
              </a:ext>
            </a:extLst>
          </p:cNvPr>
          <p:cNvPicPr>
            <a:picLocks noChangeAspect="1"/>
          </p:cNvPicPr>
          <p:nvPr/>
        </p:nvPicPr>
        <p:blipFill rotWithShape="1">
          <a:blip r:embed="rId5"/>
          <a:srcRect l="7163" r="3093"/>
          <a:stretch/>
        </p:blipFill>
        <p:spPr>
          <a:xfrm>
            <a:off x="189160" y="4847281"/>
            <a:ext cx="1302533" cy="918833"/>
          </a:xfrm>
          <a:prstGeom prst="rect">
            <a:avLst/>
          </a:prstGeom>
        </p:spPr>
      </p:pic>
      <p:sp>
        <p:nvSpPr>
          <p:cNvPr id="6" name="Titre 5"/>
          <p:cNvSpPr>
            <a:spLocks noGrp="1"/>
          </p:cNvSpPr>
          <p:nvPr>
            <p:ph type="title"/>
          </p:nvPr>
        </p:nvSpPr>
        <p:spPr>
          <a:xfrm>
            <a:off x="529144" y="3"/>
            <a:ext cx="10559411" cy="820395"/>
          </a:xfrm>
        </p:spPr>
        <p:txBody>
          <a:bodyPr/>
          <a:lstStyle/>
          <a:p>
            <a:r>
              <a:rPr lang="fr-FR" sz="2400" dirty="0"/>
              <a:t>Activités scientifiques  DIAMANT  </a:t>
            </a:r>
          </a:p>
        </p:txBody>
      </p:sp>
      <p:grpSp>
        <p:nvGrpSpPr>
          <p:cNvPr id="9" name="Groupe 8">
            <a:extLst>
              <a:ext uri="{FF2B5EF4-FFF2-40B4-BE49-F238E27FC236}">
                <a16:creationId xmlns:a16="http://schemas.microsoft.com/office/drawing/2014/main" id="{B141294B-4919-4498-B39F-9C8C0BBE4462}"/>
              </a:ext>
            </a:extLst>
          </p:cNvPr>
          <p:cNvGrpSpPr/>
          <p:nvPr/>
        </p:nvGrpSpPr>
        <p:grpSpPr>
          <a:xfrm>
            <a:off x="3887412" y="670222"/>
            <a:ext cx="4063412" cy="2773463"/>
            <a:chOff x="7700674" y="468813"/>
            <a:chExt cx="3777374" cy="3704288"/>
          </a:xfrm>
        </p:grpSpPr>
        <p:sp>
          <p:nvSpPr>
            <p:cNvPr id="10" name="Rectangle à coins arrondis 21">
              <a:extLst>
                <a:ext uri="{FF2B5EF4-FFF2-40B4-BE49-F238E27FC236}">
                  <a16:creationId xmlns:a16="http://schemas.microsoft.com/office/drawing/2014/main" id="{BE918BF0-12FB-47AA-93BE-63E4046BEB60}"/>
                </a:ext>
              </a:extLst>
            </p:cNvPr>
            <p:cNvSpPr/>
            <p:nvPr/>
          </p:nvSpPr>
          <p:spPr>
            <a:xfrm>
              <a:off x="7700674" y="567001"/>
              <a:ext cx="3777374" cy="3606100"/>
            </a:xfrm>
            <a:prstGeom prst="roundRect">
              <a:avLst/>
            </a:prstGeom>
            <a:solidFill>
              <a:srgbClr val="8FAAD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1" name="ZoneTexte 62">
              <a:extLst>
                <a:ext uri="{FF2B5EF4-FFF2-40B4-BE49-F238E27FC236}">
                  <a16:creationId xmlns:a16="http://schemas.microsoft.com/office/drawing/2014/main" id="{0AB4017B-478A-4814-81AE-0D377EA1E0C3}"/>
                </a:ext>
              </a:extLst>
            </p:cNvPr>
            <p:cNvSpPr txBox="1"/>
            <p:nvPr/>
          </p:nvSpPr>
          <p:spPr>
            <a:xfrm>
              <a:off x="8198951" y="468813"/>
              <a:ext cx="2744978" cy="61660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Application Médicale</a:t>
              </a:r>
            </a:p>
          </p:txBody>
        </p:sp>
      </p:grpSp>
      <p:sp>
        <p:nvSpPr>
          <p:cNvPr id="12" name="Flèche vers le bas 4">
            <a:extLst>
              <a:ext uri="{FF2B5EF4-FFF2-40B4-BE49-F238E27FC236}">
                <a16:creationId xmlns:a16="http://schemas.microsoft.com/office/drawing/2014/main" id="{1D5F7E19-01F7-4045-A985-68E59DA96C3F}"/>
              </a:ext>
            </a:extLst>
          </p:cNvPr>
          <p:cNvSpPr/>
          <p:nvPr/>
        </p:nvSpPr>
        <p:spPr>
          <a:xfrm>
            <a:off x="9371674" y="3467465"/>
            <a:ext cx="1344682" cy="244414"/>
          </a:xfrm>
          <a:prstGeom prst="downArrow">
            <a:avLst/>
          </a:prstGeom>
          <a:solidFill>
            <a:srgbClr val="E22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Flèche vers le bas 40">
            <a:extLst>
              <a:ext uri="{FF2B5EF4-FFF2-40B4-BE49-F238E27FC236}">
                <a16:creationId xmlns:a16="http://schemas.microsoft.com/office/drawing/2014/main" id="{4B646605-BC91-46CE-85E3-FD5DD99F4D76}"/>
              </a:ext>
            </a:extLst>
          </p:cNvPr>
          <p:cNvSpPr/>
          <p:nvPr/>
        </p:nvSpPr>
        <p:spPr>
          <a:xfrm>
            <a:off x="5116242" y="3454564"/>
            <a:ext cx="1429982" cy="250729"/>
          </a:xfrm>
          <a:prstGeom prst="downArrow">
            <a:avLst/>
          </a:prstGeom>
          <a:solidFill>
            <a:srgbClr val="8FAA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 name="Groupe 13">
            <a:extLst>
              <a:ext uri="{FF2B5EF4-FFF2-40B4-BE49-F238E27FC236}">
                <a16:creationId xmlns:a16="http://schemas.microsoft.com/office/drawing/2014/main" id="{943DE41E-08B1-4D27-96F8-77280067B8C0}"/>
              </a:ext>
            </a:extLst>
          </p:cNvPr>
          <p:cNvGrpSpPr/>
          <p:nvPr/>
        </p:nvGrpSpPr>
        <p:grpSpPr>
          <a:xfrm>
            <a:off x="8040365" y="654289"/>
            <a:ext cx="3713485" cy="2791528"/>
            <a:chOff x="4045054" y="615329"/>
            <a:chExt cx="3713485" cy="3440599"/>
          </a:xfrm>
        </p:grpSpPr>
        <p:sp>
          <p:nvSpPr>
            <p:cNvPr id="15" name="Rectangle à coins arrondis 20">
              <a:extLst>
                <a:ext uri="{FF2B5EF4-FFF2-40B4-BE49-F238E27FC236}">
                  <a16:creationId xmlns:a16="http://schemas.microsoft.com/office/drawing/2014/main" id="{3E2A5573-5BA8-4009-8BAB-4747EE346595}"/>
                </a:ext>
              </a:extLst>
            </p:cNvPr>
            <p:cNvSpPr/>
            <p:nvPr/>
          </p:nvSpPr>
          <p:spPr>
            <a:xfrm>
              <a:off x="4045054" y="736344"/>
              <a:ext cx="3713485" cy="3319584"/>
            </a:xfrm>
            <a:prstGeom prst="roundRect">
              <a:avLst/>
            </a:prstGeom>
            <a:solidFill>
              <a:srgbClr val="E226C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6" name="ZoneTexte 61">
              <a:extLst>
                <a:ext uri="{FF2B5EF4-FFF2-40B4-BE49-F238E27FC236}">
                  <a16:creationId xmlns:a16="http://schemas.microsoft.com/office/drawing/2014/main" id="{AD85814A-3303-48B7-A4C3-4EFAC03599D2}"/>
                </a:ext>
              </a:extLst>
            </p:cNvPr>
            <p:cNvSpPr txBox="1"/>
            <p:nvPr/>
          </p:nvSpPr>
          <p:spPr>
            <a:xfrm>
              <a:off x="4482234" y="615329"/>
              <a:ext cx="2583015" cy="60179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nucléaire</a:t>
              </a:r>
            </a:p>
          </p:txBody>
        </p:sp>
      </p:grpSp>
      <p:sp>
        <p:nvSpPr>
          <p:cNvPr id="17" name="Flèche vers le bas 30">
            <a:extLst>
              <a:ext uri="{FF2B5EF4-FFF2-40B4-BE49-F238E27FC236}">
                <a16:creationId xmlns:a16="http://schemas.microsoft.com/office/drawing/2014/main" id="{798B9970-D7AD-4EE9-BACE-A8C1527E9EF4}"/>
              </a:ext>
            </a:extLst>
          </p:cNvPr>
          <p:cNvSpPr/>
          <p:nvPr/>
        </p:nvSpPr>
        <p:spPr>
          <a:xfrm>
            <a:off x="1227391" y="3452735"/>
            <a:ext cx="1344681" cy="242417"/>
          </a:xfrm>
          <a:prstGeom prst="downArrow">
            <a:avLst/>
          </a:prstGeom>
          <a:solidFill>
            <a:srgbClr val="E751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8" name="Groupe 17">
            <a:extLst>
              <a:ext uri="{FF2B5EF4-FFF2-40B4-BE49-F238E27FC236}">
                <a16:creationId xmlns:a16="http://schemas.microsoft.com/office/drawing/2014/main" id="{879F71D0-B924-453C-8F6C-25DB8C52644C}"/>
              </a:ext>
            </a:extLst>
          </p:cNvPr>
          <p:cNvGrpSpPr/>
          <p:nvPr/>
        </p:nvGrpSpPr>
        <p:grpSpPr>
          <a:xfrm>
            <a:off x="-28229" y="672450"/>
            <a:ext cx="3980163" cy="2918653"/>
            <a:chOff x="-89386" y="689056"/>
            <a:chExt cx="3980163" cy="3527185"/>
          </a:xfrm>
        </p:grpSpPr>
        <p:sp>
          <p:nvSpPr>
            <p:cNvPr id="19" name="Rectangle à coins arrondis 34">
              <a:extLst>
                <a:ext uri="{FF2B5EF4-FFF2-40B4-BE49-F238E27FC236}">
                  <a16:creationId xmlns:a16="http://schemas.microsoft.com/office/drawing/2014/main" id="{2A91095D-4984-4A44-B5F9-8F5553DCC115}"/>
                </a:ext>
              </a:extLst>
            </p:cNvPr>
            <p:cNvSpPr/>
            <p:nvPr/>
          </p:nvSpPr>
          <p:spPr>
            <a:xfrm>
              <a:off x="276929" y="785766"/>
              <a:ext cx="3476106" cy="3252323"/>
            </a:xfrm>
            <a:prstGeom prst="roundRect">
              <a:avLst/>
            </a:prstGeom>
            <a:solidFill>
              <a:srgbClr val="E75112"/>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0" name="ZoneTexte 52">
              <a:extLst>
                <a:ext uri="{FF2B5EF4-FFF2-40B4-BE49-F238E27FC236}">
                  <a16:creationId xmlns:a16="http://schemas.microsoft.com/office/drawing/2014/main" id="{9A5D5637-2261-45CD-BEB3-E76B4CA78C33}"/>
                </a:ext>
              </a:extLst>
            </p:cNvPr>
            <p:cNvSpPr txBox="1"/>
            <p:nvPr/>
          </p:nvSpPr>
          <p:spPr>
            <a:xfrm>
              <a:off x="-89386" y="1166274"/>
              <a:ext cx="3980163" cy="304996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Monitorage faisceau (LHC, KEK,J-PARC)</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004973"/>
                  </a:solidFill>
                  <a:effectLst/>
                  <a:uLnTx/>
                  <a:uFillTx/>
                  <a:latin typeface="Calibri" panose="020F0502020204030204"/>
                  <a:ea typeface="+mn-ea"/>
                  <a:cs typeface="+mn-cs"/>
                </a:rPr>
                <a:t>Inner</a:t>
              </a: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 </a:t>
              </a:r>
              <a:r>
                <a:rPr kumimoji="0" lang="fr-FR" sz="1600" b="1" i="0" u="none" strike="noStrike" kern="1200" cap="none" spc="0" normalizeH="0" baseline="0" noProof="0" dirty="0" err="1">
                  <a:ln>
                    <a:noFill/>
                  </a:ln>
                  <a:solidFill>
                    <a:srgbClr val="004973"/>
                  </a:solidFill>
                  <a:effectLst/>
                  <a:uLnTx/>
                  <a:uFillTx/>
                  <a:latin typeface="Calibri" panose="020F0502020204030204"/>
                  <a:ea typeface="+mn-ea"/>
                  <a:cs typeface="+mn-cs"/>
                </a:rPr>
                <a:t>tracking</a:t>
              </a: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 detectors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rPr>
                <a:t>Etudes vieillissements (XBIC ESRF)</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rPr>
                <a:t>Etudes en simulation (DIAMMONI)</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0" i="1"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4973"/>
                  </a:solidFill>
                  <a:effectLst/>
                  <a:uLnTx/>
                  <a:uFillTx/>
                  <a:latin typeface="Calibri" panose="020F0502020204030204"/>
                  <a:ea typeface="+mn-ea"/>
                  <a:cs typeface="+mn-cs"/>
                </a:rPr>
                <a:t>Collaboration RD42 CERN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1" name="ZoneTexte 60">
              <a:extLst>
                <a:ext uri="{FF2B5EF4-FFF2-40B4-BE49-F238E27FC236}">
                  <a16:creationId xmlns:a16="http://schemas.microsoft.com/office/drawing/2014/main" id="{562B1B7D-745F-4BDA-A710-A5BBF4DD41A1}"/>
                </a:ext>
              </a:extLst>
            </p:cNvPr>
            <p:cNvSpPr txBox="1"/>
            <p:nvPr/>
          </p:nvSpPr>
          <p:spPr>
            <a:xfrm>
              <a:off x="467987" y="689056"/>
              <a:ext cx="3174780" cy="55792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des particules</a:t>
              </a:r>
            </a:p>
          </p:txBody>
        </p:sp>
      </p:grpSp>
      <p:pic>
        <p:nvPicPr>
          <p:cNvPr id="22" name="Image 21">
            <a:extLst>
              <a:ext uri="{FF2B5EF4-FFF2-40B4-BE49-F238E27FC236}">
                <a16:creationId xmlns:a16="http://schemas.microsoft.com/office/drawing/2014/main" id="{16DA4191-0717-4D90-B793-5E02786BC03D}"/>
              </a:ext>
            </a:extLst>
          </p:cNvPr>
          <p:cNvPicPr>
            <a:picLocks noChangeAspect="1"/>
          </p:cNvPicPr>
          <p:nvPr/>
        </p:nvPicPr>
        <p:blipFill>
          <a:blip r:embed="rId6"/>
          <a:stretch>
            <a:fillRect/>
          </a:stretch>
        </p:blipFill>
        <p:spPr>
          <a:xfrm>
            <a:off x="5623802" y="5133331"/>
            <a:ext cx="1279667" cy="875121"/>
          </a:xfrm>
          <a:prstGeom prst="rect">
            <a:avLst/>
          </a:prstGeom>
        </p:spPr>
      </p:pic>
      <p:sp>
        <p:nvSpPr>
          <p:cNvPr id="23" name="Rectangle à coins arrondis 42">
            <a:extLst>
              <a:ext uri="{FF2B5EF4-FFF2-40B4-BE49-F238E27FC236}">
                <a16:creationId xmlns:a16="http://schemas.microsoft.com/office/drawing/2014/main" id="{A9A1A59D-1AEF-4DA0-8D11-37AF372B1E8C}"/>
              </a:ext>
            </a:extLst>
          </p:cNvPr>
          <p:cNvSpPr/>
          <p:nvPr/>
        </p:nvSpPr>
        <p:spPr>
          <a:xfrm>
            <a:off x="6789383" y="4490489"/>
            <a:ext cx="2005690"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Evaluation des performances des détecteurs sous faisceaux</a:t>
            </a:r>
          </a:p>
        </p:txBody>
      </p:sp>
      <p:sp>
        <p:nvSpPr>
          <p:cNvPr id="24" name="Rectangle à coins arrondis 43">
            <a:extLst>
              <a:ext uri="{FF2B5EF4-FFF2-40B4-BE49-F238E27FC236}">
                <a16:creationId xmlns:a16="http://schemas.microsoft.com/office/drawing/2014/main" id="{1189BC8A-DE45-414B-B796-FC050B510C41}"/>
              </a:ext>
            </a:extLst>
          </p:cNvPr>
          <p:cNvSpPr/>
          <p:nvPr/>
        </p:nvSpPr>
        <p:spPr>
          <a:xfrm>
            <a:off x="2881291" y="4445503"/>
            <a:ext cx="1779806" cy="422196"/>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Métallisation diamant, assemblage de détecteurs</a:t>
            </a:r>
          </a:p>
        </p:txBody>
      </p:sp>
      <p:sp>
        <p:nvSpPr>
          <p:cNvPr id="29" name="Rectangle à coins arrondis 48">
            <a:extLst>
              <a:ext uri="{FF2B5EF4-FFF2-40B4-BE49-F238E27FC236}">
                <a16:creationId xmlns:a16="http://schemas.microsoft.com/office/drawing/2014/main" id="{AD52AD02-D957-4EED-8A50-599842A8CD2B}"/>
              </a:ext>
            </a:extLst>
          </p:cNvPr>
          <p:cNvSpPr/>
          <p:nvPr/>
        </p:nvSpPr>
        <p:spPr>
          <a:xfrm>
            <a:off x="4786024" y="4472842"/>
            <a:ext cx="1760200" cy="374439"/>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Développements en électronique</a:t>
            </a:r>
          </a:p>
        </p:txBody>
      </p:sp>
      <p:sp>
        <p:nvSpPr>
          <p:cNvPr id="30" name="Rectangle 29">
            <a:extLst>
              <a:ext uri="{FF2B5EF4-FFF2-40B4-BE49-F238E27FC236}">
                <a16:creationId xmlns:a16="http://schemas.microsoft.com/office/drawing/2014/main" id="{9626B080-96E8-4391-AF3A-1D4E5E278783}"/>
              </a:ext>
            </a:extLst>
          </p:cNvPr>
          <p:cNvSpPr/>
          <p:nvPr/>
        </p:nvSpPr>
        <p:spPr>
          <a:xfrm>
            <a:off x="6059435" y="5019841"/>
            <a:ext cx="54053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QDC </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31" name="Image 30">
            <a:extLst>
              <a:ext uri="{FF2B5EF4-FFF2-40B4-BE49-F238E27FC236}">
                <a16:creationId xmlns:a16="http://schemas.microsoft.com/office/drawing/2014/main" id="{57322831-E6A9-4370-8480-9D00041001E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l="12675" t="2603" r="9727" b="3694"/>
          <a:stretch/>
        </p:blipFill>
        <p:spPr>
          <a:xfrm>
            <a:off x="4823915" y="5742840"/>
            <a:ext cx="739722" cy="502452"/>
          </a:xfrm>
          <a:prstGeom prst="rect">
            <a:avLst/>
          </a:prstGeom>
        </p:spPr>
      </p:pic>
      <p:sp>
        <p:nvSpPr>
          <p:cNvPr id="32" name="Rectangle 31">
            <a:extLst>
              <a:ext uri="{FF2B5EF4-FFF2-40B4-BE49-F238E27FC236}">
                <a16:creationId xmlns:a16="http://schemas.microsoft.com/office/drawing/2014/main" id="{ED93D0C2-CBDB-450F-B65A-7E272F6D9C6C}"/>
              </a:ext>
            </a:extLst>
          </p:cNvPr>
          <p:cNvSpPr/>
          <p:nvPr/>
        </p:nvSpPr>
        <p:spPr>
          <a:xfrm>
            <a:off x="4654964" y="4741327"/>
            <a:ext cx="23541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Préamplificateurs  rapides et TDC</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3" name="Rectangle à coins arrondis 52">
            <a:extLst>
              <a:ext uri="{FF2B5EF4-FFF2-40B4-BE49-F238E27FC236}">
                <a16:creationId xmlns:a16="http://schemas.microsoft.com/office/drawing/2014/main" id="{5BA8394C-6E94-458C-BD3E-EADEC57A3C11}"/>
              </a:ext>
            </a:extLst>
          </p:cNvPr>
          <p:cNvSpPr/>
          <p:nvPr/>
        </p:nvSpPr>
        <p:spPr>
          <a:xfrm>
            <a:off x="148165" y="4371716"/>
            <a:ext cx="11903179" cy="24113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Image 33">
            <a:extLst>
              <a:ext uri="{FF2B5EF4-FFF2-40B4-BE49-F238E27FC236}">
                <a16:creationId xmlns:a16="http://schemas.microsoft.com/office/drawing/2014/main" id="{7EE1690A-B112-453D-A71F-DC0D056D121B}"/>
              </a:ext>
            </a:extLst>
          </p:cNvPr>
          <p:cNvPicPr>
            <a:picLocks noChangeAspect="1"/>
          </p:cNvPicPr>
          <p:nvPr/>
        </p:nvPicPr>
        <p:blipFill>
          <a:blip r:embed="rId9"/>
          <a:stretch>
            <a:fillRect/>
          </a:stretch>
        </p:blipFill>
        <p:spPr>
          <a:xfrm>
            <a:off x="7011062" y="4799086"/>
            <a:ext cx="2287722" cy="1181391"/>
          </a:xfrm>
          <a:prstGeom prst="rect">
            <a:avLst/>
          </a:prstGeom>
        </p:spPr>
      </p:pic>
      <p:sp>
        <p:nvSpPr>
          <p:cNvPr id="35" name="Rectangle à coins arrondis 54">
            <a:extLst>
              <a:ext uri="{FF2B5EF4-FFF2-40B4-BE49-F238E27FC236}">
                <a16:creationId xmlns:a16="http://schemas.microsoft.com/office/drawing/2014/main" id="{FB1474E2-C62A-4BBF-A7B2-1ED865913EB7}"/>
              </a:ext>
            </a:extLst>
          </p:cNvPr>
          <p:cNvSpPr/>
          <p:nvPr/>
        </p:nvSpPr>
        <p:spPr>
          <a:xfrm>
            <a:off x="284352" y="4443755"/>
            <a:ext cx="1164845"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Croissance diamant CVD </a:t>
            </a:r>
          </a:p>
        </p:txBody>
      </p:sp>
      <p:pic>
        <p:nvPicPr>
          <p:cNvPr id="37" name="Image 36">
            <a:extLst>
              <a:ext uri="{FF2B5EF4-FFF2-40B4-BE49-F238E27FC236}">
                <a16:creationId xmlns:a16="http://schemas.microsoft.com/office/drawing/2014/main" id="{D3DA8960-B233-446A-B4F9-3FAA3772545B}"/>
              </a:ext>
            </a:extLst>
          </p:cNvPr>
          <p:cNvPicPr>
            <a:picLocks noChangeAspect="1"/>
          </p:cNvPicPr>
          <p:nvPr/>
        </p:nvPicPr>
        <p:blipFill>
          <a:blip r:embed="rId10"/>
          <a:stretch>
            <a:fillRect/>
          </a:stretch>
        </p:blipFill>
        <p:spPr>
          <a:xfrm>
            <a:off x="4827983" y="5111843"/>
            <a:ext cx="728699" cy="562283"/>
          </a:xfrm>
          <a:prstGeom prst="rect">
            <a:avLst/>
          </a:prstGeom>
        </p:spPr>
      </p:pic>
      <p:sp>
        <p:nvSpPr>
          <p:cNvPr id="38" name="ZoneTexte 37">
            <a:extLst>
              <a:ext uri="{FF2B5EF4-FFF2-40B4-BE49-F238E27FC236}">
                <a16:creationId xmlns:a16="http://schemas.microsoft.com/office/drawing/2014/main" id="{2241D7F0-4CDC-458E-94D8-04744027EF19}"/>
              </a:ext>
            </a:extLst>
          </p:cNvPr>
          <p:cNvSpPr txBox="1"/>
          <p:nvPr/>
        </p:nvSpPr>
        <p:spPr>
          <a:xfrm>
            <a:off x="1406515" y="5826733"/>
            <a:ext cx="15970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0" i="0" u="none" strike="noStrike" kern="1200" cap="none" spc="0" normalizeH="0" baseline="0" noProof="0" dirty="0">
                <a:ln>
                  <a:noFill/>
                </a:ln>
                <a:solidFill>
                  <a:srgbClr val="7030A0"/>
                </a:solidFill>
                <a:effectLst/>
                <a:uLnTx/>
                <a:uFillTx/>
                <a:latin typeface="Calibri"/>
                <a:ea typeface="+mn-ea"/>
                <a:cs typeface="+mn-cs"/>
              </a:rPr>
              <a:t>Institut Néel</a:t>
            </a:r>
          </a:p>
        </p:txBody>
      </p:sp>
      <p:sp>
        <p:nvSpPr>
          <p:cNvPr id="41" name="ZoneTexte 40">
            <a:extLst>
              <a:ext uri="{FF2B5EF4-FFF2-40B4-BE49-F238E27FC236}">
                <a16:creationId xmlns:a16="http://schemas.microsoft.com/office/drawing/2014/main" id="{CDDD70A3-791D-4080-817E-CB2D4C2B2BD3}"/>
              </a:ext>
            </a:extLst>
          </p:cNvPr>
          <p:cNvSpPr txBox="1"/>
          <p:nvPr/>
        </p:nvSpPr>
        <p:spPr>
          <a:xfrm>
            <a:off x="267176" y="3679736"/>
            <a:ext cx="12235656"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75112"/>
                </a:solidFill>
                <a:effectLst/>
                <a:uLnTx/>
                <a:uFillTx/>
                <a:latin typeface="Calibri"/>
                <a:ea typeface="+mn-ea"/>
                <a:cs typeface="+mn-cs"/>
              </a:rPr>
              <a:t>Développement de détecteurs diamants innovants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 b="1" i="0" u="none" strike="noStrike" kern="1200" cap="none" spc="0" normalizeH="0" baseline="0" noProof="0" dirty="0">
              <a:ln>
                <a:noFill/>
              </a:ln>
              <a:solidFill>
                <a:srgbClr val="E7511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Croissance diamant +  implantation d’ions + développements en électronique  (fast </a:t>
            </a:r>
            <a:r>
              <a:rPr kumimoji="0" lang="fr-FR" sz="1200" b="1" i="0" u="none" strike="noStrike" kern="1200" cap="none" spc="0" normalizeH="0" baseline="0" noProof="0" dirty="0" err="1">
                <a:ln>
                  <a:noFill/>
                </a:ln>
                <a:solidFill>
                  <a:srgbClr val="E75112"/>
                </a:solidFill>
                <a:effectLst/>
                <a:uLnTx/>
                <a:uFillTx/>
                <a:latin typeface="Calibri"/>
                <a:ea typeface="+mn-ea"/>
                <a:cs typeface="+mn-cs"/>
              </a:rPr>
              <a:t>preamplifier</a:t>
            </a:r>
            <a:r>
              <a:rPr kumimoji="0" lang="fr-FR" sz="1200" b="1" i="0" u="none" strike="noStrike" kern="1200" cap="none" spc="0" normalizeH="0" baseline="0" noProof="0" dirty="0">
                <a:ln>
                  <a:noFill/>
                </a:ln>
                <a:solidFill>
                  <a:srgbClr val="E75112"/>
                </a:solidFill>
                <a:effectLst/>
                <a:uLnTx/>
                <a:uFillTx/>
                <a:latin typeface="Calibri"/>
                <a:ea typeface="+mn-ea"/>
                <a:cs typeface="+mn-cs"/>
              </a:rPr>
              <a:t>, QDC, TDC, ASIC et discrète) + assemblage détecteurs  + accès aux facilités d’irradiation</a:t>
            </a:r>
          </a:p>
        </p:txBody>
      </p:sp>
      <p:sp>
        <p:nvSpPr>
          <p:cNvPr id="42" name="Rectangle à coins arrondis 69">
            <a:extLst>
              <a:ext uri="{FF2B5EF4-FFF2-40B4-BE49-F238E27FC236}">
                <a16:creationId xmlns:a16="http://schemas.microsoft.com/office/drawing/2014/main" id="{12734FB5-087C-4018-8D4F-008D93A8996F}"/>
              </a:ext>
            </a:extLst>
          </p:cNvPr>
          <p:cNvSpPr/>
          <p:nvPr/>
        </p:nvSpPr>
        <p:spPr>
          <a:xfrm>
            <a:off x="249924" y="3708107"/>
            <a:ext cx="11818089" cy="55819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ZoneTexte 42">
            <a:extLst>
              <a:ext uri="{FF2B5EF4-FFF2-40B4-BE49-F238E27FC236}">
                <a16:creationId xmlns:a16="http://schemas.microsoft.com/office/drawing/2014/main" id="{4E5526D8-B267-454D-985A-48F56CCD6A97}"/>
              </a:ext>
            </a:extLst>
          </p:cNvPr>
          <p:cNvSpPr txBox="1"/>
          <p:nvPr/>
        </p:nvSpPr>
        <p:spPr>
          <a:xfrm>
            <a:off x="4761921" y="6177118"/>
            <a:ext cx="2480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70C0"/>
                </a:solidFill>
                <a:effectLst/>
                <a:uLnTx/>
                <a:uFillTx/>
                <a:latin typeface="Calibri"/>
                <a:ea typeface="+mn-ea"/>
                <a:cs typeface="+mn-cs"/>
              </a:rPr>
              <a:t>Electronique FE discrète &amp; ASIC (CMOS 65 +130 nm) + système ACQ</a:t>
            </a:r>
          </a:p>
        </p:txBody>
      </p:sp>
      <p:pic>
        <p:nvPicPr>
          <p:cNvPr id="44" name="Image 43">
            <a:extLst>
              <a:ext uri="{FF2B5EF4-FFF2-40B4-BE49-F238E27FC236}">
                <a16:creationId xmlns:a16="http://schemas.microsoft.com/office/drawing/2014/main" id="{D3854DB7-11B0-4AE7-A91D-9AFAEC4CB40D}"/>
              </a:ext>
            </a:extLst>
          </p:cNvPr>
          <p:cNvPicPr>
            <a:picLocks noChangeAspect="1"/>
          </p:cNvPicPr>
          <p:nvPr/>
        </p:nvPicPr>
        <p:blipFill rotWithShape="1">
          <a:blip r:embed="rId11"/>
          <a:srcRect l="491" t="11963" r="87322" b="22514"/>
          <a:stretch/>
        </p:blipFill>
        <p:spPr>
          <a:xfrm>
            <a:off x="3889085" y="5598414"/>
            <a:ext cx="813607" cy="765589"/>
          </a:xfrm>
          <a:prstGeom prst="rect">
            <a:avLst/>
          </a:prstGeom>
        </p:spPr>
      </p:pic>
      <p:sp>
        <p:nvSpPr>
          <p:cNvPr id="46" name="ZoneTexte 45">
            <a:extLst>
              <a:ext uri="{FF2B5EF4-FFF2-40B4-BE49-F238E27FC236}">
                <a16:creationId xmlns:a16="http://schemas.microsoft.com/office/drawing/2014/main" id="{D78DD3ED-31A1-4B55-9BC5-0489852E1922}"/>
              </a:ext>
            </a:extLst>
          </p:cNvPr>
          <p:cNvSpPr txBox="1"/>
          <p:nvPr/>
        </p:nvSpPr>
        <p:spPr>
          <a:xfrm>
            <a:off x="2747316" y="5472282"/>
            <a:ext cx="112082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Métallisation pleine</a:t>
            </a:r>
          </a:p>
        </p:txBody>
      </p:sp>
      <p:sp>
        <p:nvSpPr>
          <p:cNvPr id="47" name="ZoneTexte 46">
            <a:extLst>
              <a:ext uri="{FF2B5EF4-FFF2-40B4-BE49-F238E27FC236}">
                <a16:creationId xmlns:a16="http://schemas.microsoft.com/office/drawing/2014/main" id="{2269C830-3E3B-4E17-A896-7E4CE71D0AEE}"/>
              </a:ext>
            </a:extLst>
          </p:cNvPr>
          <p:cNvSpPr txBox="1"/>
          <p:nvPr/>
        </p:nvSpPr>
        <p:spPr>
          <a:xfrm>
            <a:off x="2774691" y="5579434"/>
            <a:ext cx="78739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ou par pistes</a:t>
            </a:r>
          </a:p>
        </p:txBody>
      </p:sp>
      <p:sp>
        <p:nvSpPr>
          <p:cNvPr id="49" name="Rectangle 48">
            <a:extLst>
              <a:ext uri="{FF2B5EF4-FFF2-40B4-BE49-F238E27FC236}">
                <a16:creationId xmlns:a16="http://schemas.microsoft.com/office/drawing/2014/main" id="{5D6C54D3-DC6C-4733-8FE6-4D8A6C353479}"/>
              </a:ext>
            </a:extLst>
          </p:cNvPr>
          <p:cNvSpPr/>
          <p:nvPr/>
        </p:nvSpPr>
        <p:spPr>
          <a:xfrm>
            <a:off x="312977" y="5666656"/>
            <a:ext cx="1111202"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NIMS –AIST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Institut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LSPM-</a:t>
            </a:r>
            <a:r>
              <a:rPr kumimoji="0" lang="fr-FR" sz="1100" b="0" i="0" u="none" strike="noStrike" kern="1200" cap="none" spc="0" normalizeH="0" baseline="0" noProof="0" dirty="0" err="1">
                <a:ln>
                  <a:noFill/>
                </a:ln>
                <a:solidFill>
                  <a:srgbClr val="7030A0"/>
                </a:solidFill>
                <a:effectLst/>
                <a:uLnTx/>
                <a:uFillTx/>
                <a:latin typeface="Calibri"/>
                <a:ea typeface="+mn-ea"/>
                <a:cs typeface="+mn-cs"/>
              </a:rPr>
              <a:t>DiamFab</a:t>
            </a:r>
            <a:r>
              <a:rPr kumimoji="0" lang="fr-FR" sz="1100" b="0" i="0" u="none" strike="noStrike" kern="1200" cap="none" spc="0" normalizeH="0" baseline="0" noProof="0" dirty="0">
                <a:ln>
                  <a:noFill/>
                </a:ln>
                <a:solidFill>
                  <a:srgbClr val="7030A0"/>
                </a:solidFill>
                <a:effectLst/>
                <a:uLnTx/>
                <a:uFillTx/>
                <a:latin typeface="Calibri"/>
                <a:ea typeface="+mn-ea"/>
                <a:cs typeface="+mn-cs"/>
              </a:rPr>
              <a:t>  </a:t>
            </a:r>
          </a:p>
        </p:txBody>
      </p:sp>
      <p:sp>
        <p:nvSpPr>
          <p:cNvPr id="56" name="Rectangle 55">
            <a:extLst>
              <a:ext uri="{FF2B5EF4-FFF2-40B4-BE49-F238E27FC236}">
                <a16:creationId xmlns:a16="http://schemas.microsoft.com/office/drawing/2014/main" id="{53B81289-E5C0-41D2-877C-6365129785A5}"/>
              </a:ext>
            </a:extLst>
          </p:cNvPr>
          <p:cNvSpPr/>
          <p:nvPr/>
        </p:nvSpPr>
        <p:spPr>
          <a:xfrm>
            <a:off x="3865713" y="1031415"/>
            <a:ext cx="4174651" cy="2062103"/>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Monitorage faisceau en radiothérapies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 </a:t>
            </a: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panose="05000000000000000000" pitchFamily="2" charset="2"/>
              </a:rPr>
              <a:t>Hadronthérapie</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(CAL CNAO nouveau 2023)</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MRT (ESRF) </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R&amp;D terminée 2023 duplication </a:t>
            </a:r>
            <a:r>
              <a:rPr kumimoji="0" lang="fr-FR" sz="1600" b="0" i="0" u="none" strike="noStrike" kern="1200" cap="none" spc="0" normalizeH="0" baseline="0" noProof="0" dirty="0" err="1">
                <a:ln>
                  <a:noFill/>
                </a:ln>
                <a:solidFill>
                  <a:srgbClr val="FFFFFF"/>
                </a:solidFill>
                <a:effectLst/>
                <a:uLnTx/>
                <a:uFillTx/>
                <a:latin typeface="Calibri" panose="020F0502020204030204"/>
                <a:ea typeface="+mn-ea"/>
                <a:cs typeface="+mn-cs"/>
                <a:sym typeface="Wingdings" panose="05000000000000000000" pitchFamily="2" charset="2"/>
              </a:rPr>
              <a:t>detecteur</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aval -&gt; amont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FLASH (proton ARRONAX+ CAL)</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µ-faisceau BNCT RIV nouveau 2023</a:t>
            </a:r>
            <a:endPar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ZoneTexte 53">
            <a:extLst>
              <a:ext uri="{FF2B5EF4-FFF2-40B4-BE49-F238E27FC236}">
                <a16:creationId xmlns:a16="http://schemas.microsoft.com/office/drawing/2014/main" id="{276C2A2D-5478-401D-BFAC-2E4AE71BD167}"/>
              </a:ext>
            </a:extLst>
          </p:cNvPr>
          <p:cNvSpPr txBox="1"/>
          <p:nvPr/>
        </p:nvSpPr>
        <p:spPr>
          <a:xfrm>
            <a:off x="7950824" y="1070990"/>
            <a:ext cx="4041638" cy="233910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Particules alpha, neutron, particules à faible parcours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LOHENGRIN</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FIPPS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Trigger véto</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Delta E – E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srgbClr val="004973"/>
              </a:solidFill>
              <a:effectLst/>
              <a:uLnTx/>
              <a:uFillTx/>
              <a:latin typeface="Calibri" panose="020F0502020204030204"/>
              <a:ea typeface="+mn-ea"/>
              <a:cs typeface="+mn-cs"/>
            </a:endParaRPr>
          </a:p>
        </p:txBody>
      </p:sp>
      <p:pic>
        <p:nvPicPr>
          <p:cNvPr id="58" name="Image 57">
            <a:extLst>
              <a:ext uri="{FF2B5EF4-FFF2-40B4-BE49-F238E27FC236}">
                <a16:creationId xmlns:a16="http://schemas.microsoft.com/office/drawing/2014/main" id="{4BA357BC-718E-456D-9A68-A09273811A51}"/>
              </a:ext>
            </a:extLst>
          </p:cNvPr>
          <p:cNvPicPr>
            <a:picLocks noChangeAspect="1"/>
          </p:cNvPicPr>
          <p:nvPr/>
        </p:nvPicPr>
        <p:blipFill>
          <a:blip r:embed="rId12"/>
          <a:stretch>
            <a:fillRect/>
          </a:stretch>
        </p:blipFill>
        <p:spPr>
          <a:xfrm>
            <a:off x="3045182" y="3065329"/>
            <a:ext cx="432052" cy="403073"/>
          </a:xfrm>
          <a:prstGeom prst="rect">
            <a:avLst/>
          </a:prstGeom>
        </p:spPr>
      </p:pic>
      <p:sp>
        <p:nvSpPr>
          <p:cNvPr id="4" name="ZoneTexte 3">
            <a:extLst>
              <a:ext uri="{FF2B5EF4-FFF2-40B4-BE49-F238E27FC236}">
                <a16:creationId xmlns:a16="http://schemas.microsoft.com/office/drawing/2014/main" id="{03B06529-0970-4CDB-B6ED-6AF4F2DCBA91}"/>
              </a:ext>
            </a:extLst>
          </p:cNvPr>
          <p:cNvSpPr txBox="1"/>
          <p:nvPr/>
        </p:nvSpPr>
        <p:spPr>
          <a:xfrm>
            <a:off x="305456" y="6117532"/>
            <a:ext cx="1454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LPSC croissance </a:t>
            </a:r>
            <a:r>
              <a:rPr kumimoji="0" lang="fr-FR" sz="1100" b="1" i="0" u="none" strike="noStrike" kern="1200" cap="none" spc="0" normalizeH="0" baseline="0" noProof="0" dirty="0" err="1">
                <a:ln>
                  <a:noFill/>
                </a:ln>
                <a:solidFill>
                  <a:srgbClr val="E75112"/>
                </a:solidFill>
                <a:effectLst/>
                <a:uLnTx/>
                <a:uFillTx/>
                <a:latin typeface="Calibri"/>
                <a:ea typeface="+mn-ea"/>
                <a:cs typeface="+mn-cs"/>
              </a:rPr>
              <a:t>pCVD</a:t>
            </a:r>
            <a:endParaRPr kumimoji="0" lang="fr-FR" sz="1100" b="1" i="0" u="none" strike="noStrike" kern="1200" cap="none" spc="0" normalizeH="0" baseline="0" noProof="0" dirty="0">
              <a:ln>
                <a:noFill/>
              </a:ln>
              <a:solidFill>
                <a:srgbClr val="E75112"/>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73FF9D8A-DCE9-44D9-963C-757BF1644E68}"/>
              </a:ext>
            </a:extLst>
          </p:cNvPr>
          <p:cNvSpPr txBox="1"/>
          <p:nvPr/>
        </p:nvSpPr>
        <p:spPr>
          <a:xfrm>
            <a:off x="5713361" y="5995707"/>
            <a:ext cx="5309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62" name="Image 61">
            <a:extLst>
              <a:ext uri="{FF2B5EF4-FFF2-40B4-BE49-F238E27FC236}">
                <a16:creationId xmlns:a16="http://schemas.microsoft.com/office/drawing/2014/main" id="{558DFF78-9902-4B56-AF95-B2BDFA9CC6A0}"/>
              </a:ext>
            </a:extLst>
          </p:cNvPr>
          <p:cNvPicPr>
            <a:picLocks noChangeAspect="1"/>
          </p:cNvPicPr>
          <p:nvPr/>
        </p:nvPicPr>
        <p:blipFill rotWithShape="1">
          <a:blip r:embed="rId13"/>
          <a:srcRect l="8900" t="11661"/>
          <a:stretch/>
        </p:blipFill>
        <p:spPr>
          <a:xfrm>
            <a:off x="1581054" y="5409505"/>
            <a:ext cx="811477" cy="471519"/>
          </a:xfrm>
          <a:prstGeom prst="rect">
            <a:avLst/>
          </a:prstGeom>
        </p:spPr>
      </p:pic>
      <p:pic>
        <p:nvPicPr>
          <p:cNvPr id="63" name="Image 62">
            <a:extLst>
              <a:ext uri="{FF2B5EF4-FFF2-40B4-BE49-F238E27FC236}">
                <a16:creationId xmlns:a16="http://schemas.microsoft.com/office/drawing/2014/main" id="{8D2451FD-290E-4CDE-9700-ECB03A9199DE}"/>
              </a:ext>
            </a:extLst>
          </p:cNvPr>
          <p:cNvPicPr>
            <a:picLocks noChangeAspect="1"/>
          </p:cNvPicPr>
          <p:nvPr/>
        </p:nvPicPr>
        <p:blipFill rotWithShape="1">
          <a:blip r:embed="rId14"/>
          <a:srcRect r="48998" b="51090"/>
          <a:stretch/>
        </p:blipFill>
        <p:spPr>
          <a:xfrm>
            <a:off x="1658435" y="4867910"/>
            <a:ext cx="506830" cy="406794"/>
          </a:xfrm>
          <a:prstGeom prst="rect">
            <a:avLst/>
          </a:prstGeom>
        </p:spPr>
      </p:pic>
      <p:sp>
        <p:nvSpPr>
          <p:cNvPr id="64" name="ZoneTexte 63">
            <a:extLst>
              <a:ext uri="{FF2B5EF4-FFF2-40B4-BE49-F238E27FC236}">
                <a16:creationId xmlns:a16="http://schemas.microsoft.com/office/drawing/2014/main" id="{2DD9721E-F4C4-4D9D-8141-6E5078E766BB}"/>
              </a:ext>
            </a:extLst>
          </p:cNvPr>
          <p:cNvSpPr txBox="1"/>
          <p:nvPr/>
        </p:nvSpPr>
        <p:spPr>
          <a:xfrm>
            <a:off x="1481948" y="5221706"/>
            <a:ext cx="1404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XBIC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XBIC </a:t>
            </a:r>
            <a:r>
              <a:rPr kumimoji="0" lang="fr-FR" sz="800" b="0" i="0" u="none" strike="noStrike" kern="1200" cap="none" spc="0" normalizeH="0" baseline="0" noProof="0" dirty="0">
                <a:ln>
                  <a:noFill/>
                </a:ln>
                <a:solidFill>
                  <a:srgbClr val="7030A0"/>
                </a:solidFill>
                <a:effectLst/>
                <a:uLnTx/>
                <a:uFillTx/>
                <a:latin typeface="Calibri"/>
                <a:ea typeface="+mn-ea"/>
                <a:cs typeface="+mn-cs"/>
              </a:rPr>
              <a:t>ESRF BM05 </a:t>
            </a:r>
          </a:p>
        </p:txBody>
      </p:sp>
      <p:sp>
        <p:nvSpPr>
          <p:cNvPr id="65" name="Rectangle à coins arrondis 42">
            <a:extLst>
              <a:ext uri="{FF2B5EF4-FFF2-40B4-BE49-F238E27FC236}">
                <a16:creationId xmlns:a16="http://schemas.microsoft.com/office/drawing/2014/main" id="{13B56E7E-ADE7-47A8-8AEB-1C3AEDAF5B33}"/>
              </a:ext>
            </a:extLst>
          </p:cNvPr>
          <p:cNvSpPr/>
          <p:nvPr/>
        </p:nvSpPr>
        <p:spPr>
          <a:xfrm>
            <a:off x="8894262" y="4480766"/>
            <a:ext cx="1440363" cy="352661"/>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Simulation</a:t>
            </a:r>
          </a:p>
        </p:txBody>
      </p:sp>
      <p:sp>
        <p:nvSpPr>
          <p:cNvPr id="66" name="Rectangle à coins arrondis 42">
            <a:extLst>
              <a:ext uri="{FF2B5EF4-FFF2-40B4-BE49-F238E27FC236}">
                <a16:creationId xmlns:a16="http://schemas.microsoft.com/office/drawing/2014/main" id="{A11FAE81-BD3C-4317-A955-763A086DF6A1}"/>
              </a:ext>
            </a:extLst>
          </p:cNvPr>
          <p:cNvSpPr/>
          <p:nvPr/>
        </p:nvSpPr>
        <p:spPr>
          <a:xfrm>
            <a:off x="10408720"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Valorisation</a:t>
            </a:r>
          </a:p>
        </p:txBody>
      </p:sp>
      <p:pic>
        <p:nvPicPr>
          <p:cNvPr id="67" name="Image 66">
            <a:extLst>
              <a:ext uri="{FF2B5EF4-FFF2-40B4-BE49-F238E27FC236}">
                <a16:creationId xmlns:a16="http://schemas.microsoft.com/office/drawing/2014/main" id="{C07B355C-3F54-4D20-8DA2-D7CAE5A29E3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10946" y="4882584"/>
            <a:ext cx="1174621" cy="880967"/>
          </a:xfrm>
          <a:prstGeom prst="rect">
            <a:avLst/>
          </a:prstGeom>
        </p:spPr>
      </p:pic>
      <p:sp>
        <p:nvSpPr>
          <p:cNvPr id="68" name="ZoneTexte 67">
            <a:extLst>
              <a:ext uri="{FF2B5EF4-FFF2-40B4-BE49-F238E27FC236}">
                <a16:creationId xmlns:a16="http://schemas.microsoft.com/office/drawing/2014/main" id="{91E11201-E234-41F4-BB66-38306710A8F7}"/>
              </a:ext>
            </a:extLst>
          </p:cNvPr>
          <p:cNvSpPr txBox="1"/>
          <p:nvPr/>
        </p:nvSpPr>
        <p:spPr>
          <a:xfrm>
            <a:off x="10705905" y="5715983"/>
            <a:ext cx="104682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IDSYNCHRO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DIAMMONI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a:t>
            </a:r>
          </a:p>
        </p:txBody>
      </p:sp>
      <p:pic>
        <p:nvPicPr>
          <p:cNvPr id="70" name="Image 69">
            <a:extLst>
              <a:ext uri="{FF2B5EF4-FFF2-40B4-BE49-F238E27FC236}">
                <a16:creationId xmlns:a16="http://schemas.microsoft.com/office/drawing/2014/main" id="{3C54D1AE-92D8-4E78-8AD2-DB1CFBD08B4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50916" y="4926588"/>
            <a:ext cx="1503165" cy="1127374"/>
          </a:xfrm>
          <a:prstGeom prst="rect">
            <a:avLst/>
          </a:prstGeom>
        </p:spPr>
      </p:pic>
      <p:sp>
        <p:nvSpPr>
          <p:cNvPr id="71" name="Rectangle à coins arrondis 54">
            <a:extLst>
              <a:ext uri="{FF2B5EF4-FFF2-40B4-BE49-F238E27FC236}">
                <a16:creationId xmlns:a16="http://schemas.microsoft.com/office/drawing/2014/main" id="{9226CBF9-E25D-40BC-A978-A05CF3DE853B}"/>
              </a:ext>
            </a:extLst>
          </p:cNvPr>
          <p:cNvSpPr/>
          <p:nvPr/>
        </p:nvSpPr>
        <p:spPr>
          <a:xfrm>
            <a:off x="1540349" y="4440924"/>
            <a:ext cx="1198053"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Caractérisation</a:t>
            </a:r>
          </a:p>
        </p:txBody>
      </p:sp>
      <p:sp>
        <p:nvSpPr>
          <p:cNvPr id="2" name="ZoneTexte 1">
            <a:extLst>
              <a:ext uri="{FF2B5EF4-FFF2-40B4-BE49-F238E27FC236}">
                <a16:creationId xmlns:a16="http://schemas.microsoft.com/office/drawing/2014/main" id="{C3C2F68E-76C5-4E93-902F-67A6B7315892}"/>
              </a:ext>
            </a:extLst>
          </p:cNvPr>
          <p:cNvSpPr txBox="1"/>
          <p:nvPr/>
        </p:nvSpPr>
        <p:spPr>
          <a:xfrm>
            <a:off x="2053858" y="4943997"/>
            <a:ext cx="4860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72" name="Image 71">
            <a:extLst>
              <a:ext uri="{FF2B5EF4-FFF2-40B4-BE49-F238E27FC236}">
                <a16:creationId xmlns:a16="http://schemas.microsoft.com/office/drawing/2014/main" id="{11F0F340-9025-4D19-B9AD-E1419BCB427D}"/>
              </a:ext>
            </a:extLst>
          </p:cNvPr>
          <p:cNvPicPr>
            <a:picLocks noChangeAspect="1"/>
          </p:cNvPicPr>
          <p:nvPr/>
        </p:nvPicPr>
        <p:blipFill>
          <a:blip r:embed="rId17"/>
          <a:stretch>
            <a:fillRect/>
          </a:stretch>
        </p:blipFill>
        <p:spPr>
          <a:xfrm>
            <a:off x="1651269" y="6044305"/>
            <a:ext cx="554316" cy="518357"/>
          </a:xfrm>
          <a:prstGeom prst="rect">
            <a:avLst/>
          </a:prstGeom>
        </p:spPr>
      </p:pic>
      <p:pic>
        <p:nvPicPr>
          <p:cNvPr id="73" name="Image 72">
            <a:extLst>
              <a:ext uri="{FF2B5EF4-FFF2-40B4-BE49-F238E27FC236}">
                <a16:creationId xmlns:a16="http://schemas.microsoft.com/office/drawing/2014/main" id="{B8EA3CB4-B89D-48DC-BF97-24F4693A776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06205" y="6508963"/>
            <a:ext cx="236050" cy="129556"/>
          </a:xfrm>
          <a:prstGeom prst="rect">
            <a:avLst/>
          </a:prstGeom>
        </p:spPr>
      </p:pic>
      <p:sp>
        <p:nvSpPr>
          <p:cNvPr id="36" name="Rectangle 35">
            <a:extLst>
              <a:ext uri="{FF2B5EF4-FFF2-40B4-BE49-F238E27FC236}">
                <a16:creationId xmlns:a16="http://schemas.microsoft.com/office/drawing/2014/main" id="{CCEC46F2-0322-4DF0-8BCA-F4C89A250CD8}"/>
              </a:ext>
            </a:extLst>
          </p:cNvPr>
          <p:cNvSpPr/>
          <p:nvPr/>
        </p:nvSpPr>
        <p:spPr>
          <a:xfrm>
            <a:off x="2192546" y="6077500"/>
            <a:ext cx="645996" cy="33855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E75112"/>
                </a:solidFill>
                <a:effectLst/>
                <a:uLnTx/>
                <a:uFillTx/>
                <a:latin typeface="Calibri"/>
                <a:ea typeface="+mn-ea"/>
                <a:cs typeface="+mn-cs"/>
              </a:rPr>
              <a:t>LP2I Bordeaux </a:t>
            </a:r>
          </a:p>
        </p:txBody>
      </p:sp>
      <p:sp>
        <p:nvSpPr>
          <p:cNvPr id="74" name="ZoneTexte 73">
            <a:extLst>
              <a:ext uri="{FF2B5EF4-FFF2-40B4-BE49-F238E27FC236}">
                <a16:creationId xmlns:a16="http://schemas.microsoft.com/office/drawing/2014/main" id="{C589DD36-64FD-4100-850E-48BC80E44251}"/>
              </a:ext>
            </a:extLst>
          </p:cNvPr>
          <p:cNvSpPr txBox="1"/>
          <p:nvPr/>
        </p:nvSpPr>
        <p:spPr>
          <a:xfrm>
            <a:off x="1713035" y="6547293"/>
            <a:ext cx="4033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IBIC</a:t>
            </a:r>
            <a:r>
              <a:rPr kumimoji="0" lang="fr-FR" sz="800" b="0" i="0" u="none" strike="noStrike" kern="1200" cap="none" spc="0" normalizeH="0" baseline="0" noProof="0" dirty="0">
                <a:ln>
                  <a:noFill/>
                </a:ln>
                <a:solidFill>
                  <a:srgbClr val="00294B"/>
                </a:solidFill>
                <a:effectLst/>
                <a:uLnTx/>
                <a:uFillTx/>
                <a:latin typeface="Calibri"/>
                <a:ea typeface="+mn-ea"/>
                <a:cs typeface="+mn-cs"/>
              </a:rPr>
              <a:t> </a:t>
            </a:r>
            <a:endParaRPr kumimoji="0" lang="fr-FR" sz="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Espace réservé du numéro de diapositive 2">
            <a:extLst>
              <a:ext uri="{FF2B5EF4-FFF2-40B4-BE49-F238E27FC236}">
                <a16:creationId xmlns:a16="http://schemas.microsoft.com/office/drawing/2014/main" id="{23205CD8-A16C-47AF-A7D8-E6CBABB473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1D906-68FB-4FCF-A226-CB4AF2FE6205}" type="slidenum">
              <a:rPr kumimoji="0" lang="fr-FR" sz="12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
        <p:nvSpPr>
          <p:cNvPr id="75" name="ZoneTexte 74">
            <a:extLst>
              <a:ext uri="{FF2B5EF4-FFF2-40B4-BE49-F238E27FC236}">
                <a16:creationId xmlns:a16="http://schemas.microsoft.com/office/drawing/2014/main" id="{6439ED8F-FE44-42BD-9B67-60FD39EA63B0}"/>
              </a:ext>
            </a:extLst>
          </p:cNvPr>
          <p:cNvSpPr txBox="1"/>
          <p:nvPr/>
        </p:nvSpPr>
        <p:spPr>
          <a:xfrm>
            <a:off x="7010027" y="5661135"/>
            <a:ext cx="176073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AIFIRA (LP2I Bordeaux)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srgbClr val="E75112"/>
                </a:solidFill>
                <a:effectLst/>
                <a:uLnTx/>
                <a:uFillTx/>
                <a:latin typeface="Calibri"/>
                <a:ea typeface="+mn-ea"/>
                <a:cs typeface="+mn-cs"/>
              </a:rPr>
              <a:t>IJClab</a:t>
            </a:r>
            <a:r>
              <a:rPr kumimoji="0" lang="fr-FR" sz="1200" b="1" i="0" u="none" strike="noStrike" kern="1200" cap="none" spc="0" normalizeH="0" baseline="0" noProof="0" dirty="0">
                <a:ln>
                  <a:noFill/>
                </a:ln>
                <a:solidFill>
                  <a:srgbClr val="E75112"/>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MIRCOM – IRSN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ESRF-ID17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CAL + CNAO + ACHADE </a:t>
            </a:r>
          </a:p>
        </p:txBody>
      </p:sp>
      <p:sp>
        <p:nvSpPr>
          <p:cNvPr id="76" name="Rectangle 75">
            <a:extLst>
              <a:ext uri="{FF2B5EF4-FFF2-40B4-BE49-F238E27FC236}">
                <a16:creationId xmlns:a16="http://schemas.microsoft.com/office/drawing/2014/main" id="{10B5FE19-00D0-4FA9-8D7D-13870C004CA3}"/>
              </a:ext>
            </a:extLst>
          </p:cNvPr>
          <p:cNvSpPr/>
          <p:nvPr/>
        </p:nvSpPr>
        <p:spPr>
          <a:xfrm>
            <a:off x="2736341" y="5658774"/>
            <a:ext cx="151015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LP2I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GIP ARRONAX </a:t>
            </a:r>
            <a:r>
              <a:rPr kumimoji="0" lang="fr-FR" sz="1200" b="0" i="0" u="none" strike="noStrike" kern="1200" cap="none" spc="0" normalizeH="0" baseline="0" noProof="0" dirty="0">
                <a:ln>
                  <a:noFill/>
                </a:ln>
                <a:solidFill>
                  <a:srgbClr val="000000">
                    <a:lumMod val="75000"/>
                  </a:srgbClr>
                </a:solidFill>
                <a:effectLst/>
                <a:uLnTx/>
                <a:uFillTx/>
                <a:latin typeface="Calibri"/>
                <a:ea typeface="+mn-ea"/>
                <a:cs typeface="+mn-cs"/>
              </a:rPr>
              <a:t> </a:t>
            </a:r>
            <a:r>
              <a:rPr kumimoji="0" lang="fr-FR" sz="1200" b="0" i="0" u="none" strike="noStrike" kern="1200" cap="none" spc="0" normalizeH="0" baseline="0" noProof="0" dirty="0">
                <a:ln>
                  <a:noFill/>
                </a:ln>
                <a:solidFill>
                  <a:srgbClr val="7030A0"/>
                </a:solidFill>
                <a:effectLst/>
                <a:uLnTx/>
                <a:uFillTx/>
                <a:latin typeface="Calibri"/>
                <a:ea typeface="+mn-ea"/>
                <a:cs typeface="+mn-cs"/>
              </a:rPr>
              <a:t>NANOFAB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KEK</a:t>
            </a:r>
          </a:p>
        </p:txBody>
      </p:sp>
      <p:sp>
        <p:nvSpPr>
          <p:cNvPr id="77" name="ZoneTexte 76">
            <a:extLst>
              <a:ext uri="{FF2B5EF4-FFF2-40B4-BE49-F238E27FC236}">
                <a16:creationId xmlns:a16="http://schemas.microsoft.com/office/drawing/2014/main" id="{21B27766-874E-43DD-813F-317816915771}"/>
              </a:ext>
            </a:extLst>
          </p:cNvPr>
          <p:cNvSpPr txBox="1"/>
          <p:nvPr/>
        </p:nvSpPr>
        <p:spPr>
          <a:xfrm>
            <a:off x="9036593" y="6064415"/>
            <a:ext cx="188628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LPSC LP2I B SUBATECH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GIP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7030A0"/>
                </a:solidFill>
                <a:effectLst/>
                <a:uLnTx/>
                <a:uFillTx/>
                <a:latin typeface="Calibri"/>
                <a:ea typeface="+mn-ea"/>
                <a:cs typeface="+mn-cs"/>
              </a:rPr>
              <a:t>Lien avec RD42 CERN</a:t>
            </a:r>
          </a:p>
        </p:txBody>
      </p:sp>
    </p:spTree>
    <p:extLst>
      <p:ext uri="{BB962C8B-B14F-4D97-AF65-F5344CB8AC3E}">
        <p14:creationId xmlns:p14="http://schemas.microsoft.com/office/powerpoint/2010/main" val="1736834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2A751-81BF-4B3E-AECD-7BD4E591B034}"/>
              </a:ext>
            </a:extLst>
          </p:cNvPr>
          <p:cNvSpPr>
            <a:spLocks noGrp="1"/>
          </p:cNvSpPr>
          <p:nvPr>
            <p:ph type="title"/>
          </p:nvPr>
        </p:nvSpPr>
        <p:spPr/>
        <p:txBody>
          <a:bodyPr/>
          <a:lstStyle/>
          <a:p>
            <a:r>
              <a:rPr lang="fr-FR" dirty="0"/>
              <a:t>Simulation</a:t>
            </a:r>
          </a:p>
        </p:txBody>
      </p:sp>
      <p:pic>
        <p:nvPicPr>
          <p:cNvPr id="7" name="Image 6">
            <a:extLst>
              <a:ext uri="{FF2B5EF4-FFF2-40B4-BE49-F238E27FC236}">
                <a16:creationId xmlns:a16="http://schemas.microsoft.com/office/drawing/2014/main" id="{A39DCF10-7B8A-43FE-8053-4D8C181282DB}"/>
              </a:ext>
            </a:extLst>
          </p:cNvPr>
          <p:cNvPicPr>
            <a:picLocks noChangeAspect="1"/>
          </p:cNvPicPr>
          <p:nvPr/>
        </p:nvPicPr>
        <p:blipFill>
          <a:blip r:embed="rId2"/>
          <a:stretch>
            <a:fillRect/>
          </a:stretch>
        </p:blipFill>
        <p:spPr>
          <a:xfrm>
            <a:off x="31869" y="1013411"/>
            <a:ext cx="4095400" cy="2303662"/>
          </a:xfrm>
          <a:prstGeom prst="rect">
            <a:avLst/>
          </a:prstGeom>
        </p:spPr>
      </p:pic>
      <p:pic>
        <p:nvPicPr>
          <p:cNvPr id="8" name="Espace réservé du contenu 7">
            <a:extLst>
              <a:ext uri="{FF2B5EF4-FFF2-40B4-BE49-F238E27FC236}">
                <a16:creationId xmlns:a16="http://schemas.microsoft.com/office/drawing/2014/main" id="{BF1606A3-8267-4391-A4B6-791B24EE4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8966" y="953082"/>
            <a:ext cx="2896619" cy="2172464"/>
          </a:xfrm>
          <a:prstGeom prst="rect">
            <a:avLst/>
          </a:prstGeom>
        </p:spPr>
      </p:pic>
      <p:sp>
        <p:nvSpPr>
          <p:cNvPr id="13" name="ZoneTexte 12">
            <a:extLst>
              <a:ext uri="{FF2B5EF4-FFF2-40B4-BE49-F238E27FC236}">
                <a16:creationId xmlns:a16="http://schemas.microsoft.com/office/drawing/2014/main" id="{7B8FE219-17E8-4F56-B7AE-0306BB274C05}"/>
              </a:ext>
            </a:extLst>
          </p:cNvPr>
          <p:cNvSpPr txBox="1"/>
          <p:nvPr/>
        </p:nvSpPr>
        <p:spPr>
          <a:xfrm>
            <a:off x="2471802" y="690189"/>
            <a:ext cx="724839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94B"/>
                </a:solidFill>
                <a:effectLst/>
                <a:uLnTx/>
                <a:uFillTx/>
                <a:latin typeface="Calibri"/>
                <a:ea typeface="+mn-ea"/>
                <a:cs typeface="+mn-cs"/>
              </a:rPr>
              <a:t>Etude collecte des charges dans le diamant (</a:t>
            </a:r>
            <a:r>
              <a:rPr kumimoji="0" lang="fr-FR" sz="1600" b="1" i="0" u="none" strike="noStrike" kern="1200" cap="none" spc="0" normalizeH="0" baseline="0" noProof="0" dirty="0" err="1">
                <a:ln>
                  <a:noFill/>
                </a:ln>
                <a:solidFill>
                  <a:srgbClr val="00294B"/>
                </a:solidFill>
                <a:effectLst/>
                <a:uLnTx/>
                <a:uFillTx/>
                <a:latin typeface="Calibri"/>
                <a:ea typeface="+mn-ea"/>
                <a:cs typeface="+mn-cs"/>
              </a:rPr>
              <a:t>sCVD</a:t>
            </a:r>
            <a:r>
              <a:rPr kumimoji="0" lang="fr-FR" sz="1600" b="1" i="0" u="none" strike="noStrike" kern="1200" cap="none" spc="0" normalizeH="0" baseline="0" noProof="0" dirty="0">
                <a:ln>
                  <a:noFill/>
                </a:ln>
                <a:solidFill>
                  <a:srgbClr val="00294B"/>
                </a:solidFill>
                <a:effectLst/>
                <a:uLnTx/>
                <a:uFillTx/>
                <a:latin typeface="Calibri"/>
                <a:ea typeface="+mn-ea"/>
                <a:cs typeface="+mn-cs"/>
              </a:rPr>
              <a:t> vs </a:t>
            </a:r>
            <a:r>
              <a:rPr kumimoji="0" lang="fr-FR" sz="1600" b="1" i="0" u="none" strike="noStrike" kern="1200" cap="none" spc="0" normalizeH="0" baseline="0" noProof="0" dirty="0" err="1">
                <a:ln>
                  <a:noFill/>
                </a:ln>
                <a:solidFill>
                  <a:srgbClr val="00294B"/>
                </a:solidFill>
                <a:effectLst/>
                <a:uLnTx/>
                <a:uFillTx/>
                <a:latin typeface="Calibri"/>
                <a:ea typeface="+mn-ea"/>
                <a:cs typeface="+mn-cs"/>
              </a:rPr>
              <a:t>pCVD</a:t>
            </a:r>
            <a:r>
              <a:rPr kumimoji="0" lang="fr-FR" sz="1600" b="1" i="0" u="none" strike="noStrike" kern="1200" cap="none" spc="0" normalizeH="0" baseline="0" noProof="0" dirty="0">
                <a:ln>
                  <a:noFill/>
                </a:ln>
                <a:solidFill>
                  <a:srgbClr val="00294B"/>
                </a:solidFill>
                <a:effectLst/>
                <a:uLnTx/>
                <a:uFillTx/>
                <a:latin typeface="Calibri"/>
                <a:ea typeface="+mn-ea"/>
                <a:cs typeface="+mn-cs"/>
              </a:rPr>
              <a:t>) en fonction du flux de p</a:t>
            </a:r>
          </a:p>
        </p:txBody>
      </p:sp>
      <p:pic>
        <p:nvPicPr>
          <p:cNvPr id="21" name="Image 20">
            <a:extLst>
              <a:ext uri="{FF2B5EF4-FFF2-40B4-BE49-F238E27FC236}">
                <a16:creationId xmlns:a16="http://schemas.microsoft.com/office/drawing/2014/main" id="{395E60F6-FE2C-446A-AD3B-88F8A59820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2933" y="3561025"/>
            <a:ext cx="4289067" cy="3216800"/>
          </a:xfrm>
          <a:prstGeom prst="rect">
            <a:avLst/>
          </a:prstGeom>
        </p:spPr>
      </p:pic>
      <p:pic>
        <p:nvPicPr>
          <p:cNvPr id="22" name="Image 21">
            <a:extLst>
              <a:ext uri="{FF2B5EF4-FFF2-40B4-BE49-F238E27FC236}">
                <a16:creationId xmlns:a16="http://schemas.microsoft.com/office/drawing/2014/main" id="{10FC9712-3386-4857-A7C9-5A484C8D1E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103" y="3561025"/>
            <a:ext cx="4305336" cy="3229002"/>
          </a:xfrm>
          <a:prstGeom prst="rect">
            <a:avLst/>
          </a:prstGeom>
        </p:spPr>
      </p:pic>
      <p:sp>
        <p:nvSpPr>
          <p:cNvPr id="23" name="ZoneTexte 22">
            <a:extLst>
              <a:ext uri="{FF2B5EF4-FFF2-40B4-BE49-F238E27FC236}">
                <a16:creationId xmlns:a16="http://schemas.microsoft.com/office/drawing/2014/main" id="{B12E0020-7F02-4AB4-9419-1A1E9757298F}"/>
              </a:ext>
            </a:extLst>
          </p:cNvPr>
          <p:cNvSpPr txBox="1"/>
          <p:nvPr/>
        </p:nvSpPr>
        <p:spPr>
          <a:xfrm>
            <a:off x="7227640" y="2547351"/>
            <a:ext cx="6598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Calibri"/>
                <a:ea typeface="+mn-ea"/>
                <a:cs typeface="+mn-cs"/>
              </a:rPr>
              <a:t>0 V</a:t>
            </a:r>
          </a:p>
        </p:txBody>
      </p:sp>
      <p:sp>
        <p:nvSpPr>
          <p:cNvPr id="24" name="Rectangle 23">
            <a:extLst>
              <a:ext uri="{FF2B5EF4-FFF2-40B4-BE49-F238E27FC236}">
                <a16:creationId xmlns:a16="http://schemas.microsoft.com/office/drawing/2014/main" id="{F8DA43A6-D7F9-4F3A-965D-9F53896BB333}"/>
              </a:ext>
            </a:extLst>
          </p:cNvPr>
          <p:cNvSpPr/>
          <p:nvPr/>
        </p:nvSpPr>
        <p:spPr>
          <a:xfrm>
            <a:off x="4265082" y="2932808"/>
            <a:ext cx="3024787" cy="552733"/>
          </a:xfrm>
          <a:prstGeom prst="rect">
            <a:avLst/>
          </a:prstGeom>
          <a:solidFill>
            <a:srgbClr val="ADB9CA"/>
          </a:solidFill>
          <a:ln>
            <a:solidFill>
              <a:srgbClr val="7373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8BA42050-5CB4-4F7A-A8F6-BDCB26F0B730}"/>
              </a:ext>
            </a:extLst>
          </p:cNvPr>
          <p:cNvSpPr/>
          <p:nvPr/>
        </p:nvSpPr>
        <p:spPr>
          <a:xfrm>
            <a:off x="4216021" y="2932478"/>
            <a:ext cx="49031" cy="552734"/>
          </a:xfrm>
          <a:prstGeom prst="rect">
            <a:avLst/>
          </a:prstGeom>
          <a:solidFill>
            <a:srgbClr val="4472C4"/>
          </a:solidFill>
          <a:ln>
            <a:solidFill>
              <a:srgbClr val="7373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F6BD1BA1-6313-4E8A-8BF4-DAC5B97FD8F6}"/>
              </a:ext>
            </a:extLst>
          </p:cNvPr>
          <p:cNvSpPr/>
          <p:nvPr/>
        </p:nvSpPr>
        <p:spPr>
          <a:xfrm>
            <a:off x="7289869" y="2932808"/>
            <a:ext cx="50964" cy="552734"/>
          </a:xfrm>
          <a:prstGeom prst="rect">
            <a:avLst/>
          </a:prstGeom>
          <a:solidFill>
            <a:srgbClr val="FF0000"/>
          </a:solidFill>
          <a:ln>
            <a:solidFill>
              <a:srgbClr val="7373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7" name="Connecteur droit avec flèche 26">
            <a:extLst>
              <a:ext uri="{FF2B5EF4-FFF2-40B4-BE49-F238E27FC236}">
                <a16:creationId xmlns:a16="http://schemas.microsoft.com/office/drawing/2014/main" id="{175EC0E0-AEDA-4523-9CDD-D19DF46456A5}"/>
              </a:ext>
            </a:extLst>
          </p:cNvPr>
          <p:cNvCxnSpPr>
            <a:cxnSpLocks/>
          </p:cNvCxnSpPr>
          <p:nvPr/>
        </p:nvCxnSpPr>
        <p:spPr>
          <a:xfrm flipH="1">
            <a:off x="3953756" y="3208845"/>
            <a:ext cx="3924657" cy="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5A3E389F-994A-4C8A-A6A5-078BB7DA1D1A}"/>
              </a:ext>
            </a:extLst>
          </p:cNvPr>
          <p:cNvSpPr txBox="1"/>
          <p:nvPr/>
        </p:nvSpPr>
        <p:spPr>
          <a:xfrm>
            <a:off x="3701295" y="2558612"/>
            <a:ext cx="8194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Calibri"/>
                <a:ea typeface="+mn-ea"/>
                <a:cs typeface="+mn-cs"/>
              </a:rPr>
              <a:t>500 V</a:t>
            </a:r>
          </a:p>
        </p:txBody>
      </p:sp>
      <mc:AlternateContent xmlns:mc="http://schemas.openxmlformats.org/markup-compatibility/2006" xmlns:a14="http://schemas.microsoft.com/office/drawing/2010/main">
        <mc:Choice Requires="a14">
          <p:sp>
            <p:nvSpPr>
              <p:cNvPr id="29" name="ZoneTexte 28">
                <a:extLst>
                  <a:ext uri="{FF2B5EF4-FFF2-40B4-BE49-F238E27FC236}">
                    <a16:creationId xmlns:a16="http://schemas.microsoft.com/office/drawing/2014/main" id="{D0E0E754-9587-4781-BBC8-490CC5013BC4}"/>
                  </a:ext>
                </a:extLst>
              </p:cNvPr>
              <p:cNvSpPr txBox="1"/>
              <p:nvPr/>
            </p:nvSpPr>
            <p:spPr>
              <a:xfrm>
                <a:off x="5184348" y="2513752"/>
                <a:ext cx="731917" cy="4029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fr-FR" sz="1800" b="0" i="1" u="none" strike="noStrike" kern="1200" cap="none" spc="0" normalizeH="0" baseline="0" noProof="0" dirty="0" smtClean="0">
                              <a:ln>
                                <a:noFill/>
                              </a:ln>
                              <a:solidFill>
                                <a:srgbClr val="00294B"/>
                              </a:solidFill>
                              <a:effectLst/>
                              <a:uLnTx/>
                              <a:uFillTx/>
                              <a:latin typeface="Cambria Math" panose="02040503050406030204" pitchFamily="18" charset="0"/>
                              <a:ea typeface="+mn-ea"/>
                              <a:cs typeface="+mn-cs"/>
                            </a:rPr>
                          </m:ctrlPr>
                        </m:accPr>
                        <m:e>
                          <m:r>
                            <a:rPr kumimoji="0" lang="fr-FR" sz="1800" b="0" i="1" u="none" strike="noStrike" kern="1200" cap="none" spc="0" normalizeH="0" baseline="0" noProof="0" dirty="0" smtClean="0">
                              <a:ln>
                                <a:noFill/>
                              </a:ln>
                              <a:solidFill>
                                <a:srgbClr val="00294B"/>
                              </a:solidFill>
                              <a:effectLst/>
                              <a:uLnTx/>
                              <a:uFillTx/>
                              <a:latin typeface="Cambria Math" panose="02040503050406030204" pitchFamily="18" charset="0"/>
                              <a:ea typeface="+mn-ea"/>
                              <a:cs typeface="+mn-cs"/>
                            </a:rPr>
                            <m:t>𝐸</m:t>
                          </m:r>
                        </m:e>
                      </m:acc>
                    </m:oMath>
                  </m:oMathPara>
                </a14:m>
                <a:endParaRPr kumimoji="0" lang="fr-FR" sz="1800" b="0" i="0" u="none" strike="noStrike" kern="1200" cap="none" spc="0" normalizeH="0" baseline="0" noProof="0" dirty="0">
                  <a:ln>
                    <a:noFill/>
                  </a:ln>
                  <a:solidFill>
                    <a:srgbClr val="00294B"/>
                  </a:solidFill>
                  <a:effectLst/>
                  <a:uLnTx/>
                  <a:uFillTx/>
                  <a:latin typeface="Calibri"/>
                  <a:ea typeface="+mn-ea"/>
                  <a:cs typeface="+mn-cs"/>
                </a:endParaRPr>
              </a:p>
            </p:txBody>
          </p:sp>
        </mc:Choice>
        <mc:Fallback xmlns="">
          <p:sp>
            <p:nvSpPr>
              <p:cNvPr id="29" name="ZoneTexte 28">
                <a:extLst>
                  <a:ext uri="{FF2B5EF4-FFF2-40B4-BE49-F238E27FC236}">
                    <a16:creationId xmlns:a16="http://schemas.microsoft.com/office/drawing/2014/main" id="{D0E0E754-9587-4781-BBC8-490CC5013BC4}"/>
                  </a:ext>
                </a:extLst>
              </p:cNvPr>
              <p:cNvSpPr txBox="1">
                <a:spLocks noRot="1" noChangeAspect="1" noMove="1" noResize="1" noEditPoints="1" noAdjustHandles="1" noChangeArrowheads="1" noChangeShapeType="1" noTextEdit="1"/>
              </p:cNvSpPr>
              <p:nvPr/>
            </p:nvSpPr>
            <p:spPr>
              <a:xfrm>
                <a:off x="5184348" y="2513752"/>
                <a:ext cx="731917" cy="402931"/>
              </a:xfrm>
              <a:prstGeom prst="rect">
                <a:avLst/>
              </a:prstGeom>
              <a:blipFill>
                <a:blip r:embed="rId6"/>
                <a:stretch>
                  <a:fillRect/>
                </a:stretch>
              </a:blipFill>
            </p:spPr>
            <p:txBody>
              <a:bodyPr/>
              <a:lstStyle/>
              <a:p>
                <a:r>
                  <a:rPr lang="fr-FR">
                    <a:noFill/>
                  </a:rPr>
                  <a:t> </a:t>
                </a:r>
              </a:p>
            </p:txBody>
          </p:sp>
        </mc:Fallback>
      </mc:AlternateContent>
      <p:cxnSp>
        <p:nvCxnSpPr>
          <p:cNvPr id="30" name="Connecteur droit avec flèche 29">
            <a:extLst>
              <a:ext uri="{FF2B5EF4-FFF2-40B4-BE49-F238E27FC236}">
                <a16:creationId xmlns:a16="http://schemas.microsoft.com/office/drawing/2014/main" id="{36178ACC-0D9F-4F1F-8295-47B923A1EDF1}"/>
              </a:ext>
            </a:extLst>
          </p:cNvPr>
          <p:cNvCxnSpPr>
            <a:cxnSpLocks/>
          </p:cNvCxnSpPr>
          <p:nvPr/>
        </p:nvCxnSpPr>
        <p:spPr>
          <a:xfrm>
            <a:off x="4321481" y="2869526"/>
            <a:ext cx="281877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ZoneTexte 30">
                <a:extLst>
                  <a:ext uri="{FF2B5EF4-FFF2-40B4-BE49-F238E27FC236}">
                    <a16:creationId xmlns:a16="http://schemas.microsoft.com/office/drawing/2014/main" id="{42394E19-E36E-473B-BEA3-D98BD5798A69}"/>
                  </a:ext>
                </a:extLst>
              </p:cNvPr>
              <p:cNvSpPr txBox="1"/>
              <p:nvPr/>
            </p:nvSpPr>
            <p:spPr>
              <a:xfrm>
                <a:off x="7451758" y="2869526"/>
                <a:ext cx="7041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fr-FR" sz="1800" b="0" i="1" u="none" strike="noStrike" kern="1200" cap="none" spc="0" normalizeH="0" baseline="0" noProof="0" dirty="0" smtClean="0">
                          <a:ln>
                            <a:noFill/>
                          </a:ln>
                          <a:solidFill>
                            <a:srgbClr val="00294B"/>
                          </a:solidFill>
                          <a:effectLst/>
                          <a:uLnTx/>
                          <a:uFillTx/>
                          <a:latin typeface="Cambria Math" panose="02040503050406030204" pitchFamily="18" charset="0"/>
                          <a:ea typeface="Cambria Math" panose="02040503050406030204" pitchFamily="18" charset="0"/>
                          <a:cs typeface="+mn-cs"/>
                        </a:rPr>
                        <m:t>𝑝𝑟𝑜𝑡𝑜𝑛</m:t>
                      </m:r>
                    </m:oMath>
                  </m:oMathPara>
                </a14:m>
                <a:endParaRPr kumimoji="0" lang="fr-FR" sz="1800" b="0" i="0" u="none" strike="noStrike" kern="1200" cap="none" spc="0" normalizeH="0" baseline="0" noProof="0" dirty="0">
                  <a:ln>
                    <a:noFill/>
                  </a:ln>
                  <a:solidFill>
                    <a:srgbClr val="00294B"/>
                  </a:solidFill>
                  <a:effectLst/>
                  <a:uLnTx/>
                  <a:uFillTx/>
                  <a:latin typeface="Calibri"/>
                  <a:ea typeface="+mn-ea"/>
                  <a:cs typeface="+mn-cs"/>
                </a:endParaRPr>
              </a:p>
            </p:txBody>
          </p:sp>
        </mc:Choice>
        <mc:Fallback xmlns="">
          <p:sp>
            <p:nvSpPr>
              <p:cNvPr id="31" name="ZoneTexte 30">
                <a:extLst>
                  <a:ext uri="{FF2B5EF4-FFF2-40B4-BE49-F238E27FC236}">
                    <a16:creationId xmlns:a16="http://schemas.microsoft.com/office/drawing/2014/main" id="{42394E19-E36E-473B-BEA3-D98BD5798A69}"/>
                  </a:ext>
                </a:extLst>
              </p:cNvPr>
              <p:cNvSpPr txBox="1">
                <a:spLocks noRot="1" noChangeAspect="1" noMove="1" noResize="1" noEditPoints="1" noAdjustHandles="1" noChangeArrowheads="1" noChangeShapeType="1" noTextEdit="1"/>
              </p:cNvSpPr>
              <p:nvPr/>
            </p:nvSpPr>
            <p:spPr>
              <a:xfrm>
                <a:off x="7451758" y="2869526"/>
                <a:ext cx="704157" cy="369332"/>
              </a:xfrm>
              <a:prstGeom prst="rect">
                <a:avLst/>
              </a:prstGeom>
              <a:blipFill>
                <a:blip r:embed="rId7"/>
                <a:stretch>
                  <a:fillRect l="-862" r="-27586" b="-11667"/>
                </a:stretch>
              </a:blipFill>
            </p:spPr>
            <p:txBody>
              <a:bodyPr/>
              <a:lstStyle/>
              <a:p>
                <a:r>
                  <a:rPr lang="fr-FR">
                    <a:noFill/>
                  </a:rPr>
                  <a:t> </a:t>
                </a:r>
              </a:p>
            </p:txBody>
          </p:sp>
        </mc:Fallback>
      </mc:AlternateContent>
      <p:pic>
        <p:nvPicPr>
          <p:cNvPr id="32" name="Image 31">
            <a:extLst>
              <a:ext uri="{FF2B5EF4-FFF2-40B4-BE49-F238E27FC236}">
                <a16:creationId xmlns:a16="http://schemas.microsoft.com/office/drawing/2014/main" id="{9768EB94-D264-44A0-9779-2CD7957B5DA0}"/>
              </a:ext>
            </a:extLst>
          </p:cNvPr>
          <p:cNvPicPr>
            <a:picLocks noChangeAspect="1"/>
          </p:cNvPicPr>
          <p:nvPr/>
        </p:nvPicPr>
        <p:blipFill>
          <a:blip r:embed="rId8"/>
          <a:stretch>
            <a:fillRect/>
          </a:stretch>
        </p:blipFill>
        <p:spPr>
          <a:xfrm>
            <a:off x="92217" y="3976429"/>
            <a:ext cx="3513372" cy="2324276"/>
          </a:xfrm>
          <a:prstGeom prst="rect">
            <a:avLst/>
          </a:prstGeom>
        </p:spPr>
      </p:pic>
      <p:sp>
        <p:nvSpPr>
          <p:cNvPr id="3" name="Espace réservé du numéro de diapositive 2">
            <a:extLst>
              <a:ext uri="{FF2B5EF4-FFF2-40B4-BE49-F238E27FC236}">
                <a16:creationId xmlns:a16="http://schemas.microsoft.com/office/drawing/2014/main" id="{B965DB4C-5965-49D2-A3B8-45D98FEA63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ED600-CBB5-4636-930B-71BC0617C952}"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pic>
        <p:nvPicPr>
          <p:cNvPr id="20" name="Espace réservé du contenu 8">
            <a:extLst>
              <a:ext uri="{FF2B5EF4-FFF2-40B4-BE49-F238E27FC236}">
                <a16:creationId xmlns:a16="http://schemas.microsoft.com/office/drawing/2014/main" id="{873B1DA7-0E18-4572-ACC3-8ABCBA77BF22}"/>
              </a:ext>
            </a:extLst>
          </p:cNvPr>
          <p:cNvPicPr>
            <a:picLocks noChangeAspect="1"/>
          </p:cNvPicPr>
          <p:nvPr/>
        </p:nvPicPr>
        <p:blipFill>
          <a:blip r:embed="rId9"/>
          <a:stretch>
            <a:fillRect/>
          </a:stretch>
        </p:blipFill>
        <p:spPr>
          <a:xfrm>
            <a:off x="6943020" y="1040754"/>
            <a:ext cx="1665186" cy="1455399"/>
          </a:xfrm>
          <a:prstGeom prst="rect">
            <a:avLst/>
          </a:prstGeom>
        </p:spPr>
      </p:pic>
      <p:sp>
        <p:nvSpPr>
          <p:cNvPr id="33" name="Espace réservé du texte 5">
            <a:extLst>
              <a:ext uri="{FF2B5EF4-FFF2-40B4-BE49-F238E27FC236}">
                <a16:creationId xmlns:a16="http://schemas.microsoft.com/office/drawing/2014/main" id="{9A2F9805-BEA3-4B94-B0FB-0E105F8252F0}"/>
              </a:ext>
            </a:extLst>
          </p:cNvPr>
          <p:cNvSpPr txBox="1">
            <a:spLocks/>
          </p:cNvSpPr>
          <p:nvPr/>
        </p:nvSpPr>
        <p:spPr>
          <a:xfrm>
            <a:off x="4486437" y="1092089"/>
            <a:ext cx="1934237" cy="600611"/>
          </a:xfrm>
          <a:prstGeom prst="rect">
            <a:avLst/>
          </a:prstGeom>
        </p:spPr>
        <p:txBody>
          <a:bodyPr>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294B"/>
                </a:solidFill>
                <a:effectLst/>
                <a:uLnTx/>
                <a:uFillTx/>
                <a:latin typeface="Calibri"/>
                <a:ea typeface="+mn-ea"/>
                <a:cs typeface="+mn-cs"/>
              </a:rPr>
              <a:t>Simplify scheme of trapping (1), </a:t>
            </a:r>
          </a:p>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294B"/>
                </a:solidFill>
                <a:effectLst/>
                <a:uLnTx/>
                <a:uFillTx/>
                <a:latin typeface="Calibri"/>
                <a:ea typeface="+mn-ea"/>
                <a:cs typeface="+mn-cs"/>
              </a:rPr>
              <a:t>re-emission (1’), recombination (2) and generation (3) phenomena</a:t>
            </a:r>
            <a:endParaRPr kumimoji="0" lang="fr-FR" sz="1400" b="0" i="0" u="none" strike="noStrike" kern="1200" cap="none" spc="0" normalizeH="0" baseline="0" noProof="0" dirty="0">
              <a:ln>
                <a:noFill/>
              </a:ln>
              <a:solidFill>
                <a:srgbClr val="00294B"/>
              </a:solidFill>
              <a:effectLst/>
              <a:uLnTx/>
              <a:uFillTx/>
              <a:latin typeface="Calibri"/>
              <a:ea typeface="+mn-ea"/>
              <a:cs typeface="+mn-cs"/>
            </a:endParaRPr>
          </a:p>
        </p:txBody>
      </p:sp>
      <p:sp>
        <p:nvSpPr>
          <p:cNvPr id="34" name="ZoneTexte 33">
            <a:extLst>
              <a:ext uri="{FF2B5EF4-FFF2-40B4-BE49-F238E27FC236}">
                <a16:creationId xmlns:a16="http://schemas.microsoft.com/office/drawing/2014/main" id="{8B92DB2E-24CC-4CA4-948B-DAD9B41F181A}"/>
              </a:ext>
            </a:extLst>
          </p:cNvPr>
          <p:cNvSpPr txBox="1"/>
          <p:nvPr/>
        </p:nvSpPr>
        <p:spPr>
          <a:xfrm>
            <a:off x="4681272" y="2463561"/>
            <a:ext cx="609600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00294B"/>
                </a:solidFill>
                <a:effectLst/>
                <a:uLnTx/>
                <a:uFillTx/>
                <a:latin typeface="Calibri"/>
                <a:ea typeface="+mn-ea"/>
                <a:cs typeface="+mn-cs"/>
              </a:rPr>
              <a:t>M. </a:t>
            </a:r>
            <a:r>
              <a:rPr kumimoji="0" lang="fr-FR" sz="800" b="0" i="0" u="none" strike="noStrike" kern="1200" cap="none" spc="0" normalizeH="0" baseline="0" noProof="0" dirty="0" err="1">
                <a:ln>
                  <a:noFill/>
                </a:ln>
                <a:solidFill>
                  <a:srgbClr val="00294B"/>
                </a:solidFill>
                <a:effectLst/>
                <a:uLnTx/>
                <a:uFillTx/>
                <a:latin typeface="Calibri"/>
                <a:ea typeface="+mn-ea"/>
                <a:cs typeface="+mn-cs"/>
              </a:rPr>
              <a:t>Pomorski</a:t>
            </a:r>
            <a:r>
              <a:rPr kumimoji="0" lang="fr-FR" sz="800" b="0" i="0" u="none" strike="noStrike" kern="1200" cap="none" spc="0" normalizeH="0" baseline="0" noProof="0" dirty="0">
                <a:ln>
                  <a:noFill/>
                </a:ln>
                <a:solidFill>
                  <a:srgbClr val="00294B"/>
                </a:solidFill>
                <a:effectLst/>
                <a:uLnTx/>
                <a:uFillTx/>
                <a:latin typeface="Calibri"/>
                <a:ea typeface="+mn-ea"/>
                <a:cs typeface="+mn-cs"/>
              </a:rPr>
              <a:t>, PhD </a:t>
            </a:r>
            <a:r>
              <a:rPr kumimoji="0" lang="fr-FR" sz="800" b="0" i="0" u="none" strike="noStrike" kern="1200" cap="none" spc="0" normalizeH="0" baseline="0" noProof="0" dirty="0" err="1">
                <a:ln>
                  <a:noFill/>
                </a:ln>
                <a:solidFill>
                  <a:srgbClr val="00294B"/>
                </a:solidFill>
                <a:effectLst/>
                <a:uLnTx/>
                <a:uFillTx/>
                <a:latin typeface="Calibri"/>
                <a:ea typeface="+mn-ea"/>
                <a:cs typeface="+mn-cs"/>
              </a:rPr>
              <a:t>Thesis</a:t>
            </a:r>
            <a:r>
              <a:rPr kumimoji="0" lang="fr-FR" sz="800" b="0" i="0" u="none" strike="noStrike" kern="1200" cap="none" spc="0" normalizeH="0" baseline="0" noProof="0" dirty="0">
                <a:ln>
                  <a:noFill/>
                </a:ln>
                <a:solidFill>
                  <a:srgbClr val="00294B"/>
                </a:solidFill>
                <a:effectLst/>
                <a:uLnTx/>
                <a:uFillTx/>
                <a:latin typeface="Calibri"/>
                <a:ea typeface="+mn-ea"/>
                <a:cs typeface="+mn-cs"/>
              </a:rPr>
              <a:t>, 2008, Goethe </a:t>
            </a:r>
            <a:r>
              <a:rPr kumimoji="0" lang="fr-FR" sz="800" b="0" i="0" u="none" strike="noStrike" kern="1200" cap="none" spc="0" normalizeH="0" baseline="0" noProof="0" dirty="0" err="1">
                <a:ln>
                  <a:noFill/>
                </a:ln>
                <a:solidFill>
                  <a:srgbClr val="00294B"/>
                </a:solidFill>
                <a:effectLst/>
                <a:uLnTx/>
                <a:uFillTx/>
                <a:latin typeface="Calibri"/>
                <a:ea typeface="+mn-ea"/>
                <a:cs typeface="+mn-cs"/>
              </a:rPr>
              <a:t>University</a:t>
            </a:r>
            <a:r>
              <a:rPr kumimoji="0" lang="fr-FR" sz="800" b="0" i="0" u="none" strike="noStrike" kern="1200" cap="none" spc="0" normalizeH="0" baseline="0" noProof="0" dirty="0">
                <a:ln>
                  <a:noFill/>
                </a:ln>
                <a:solidFill>
                  <a:srgbClr val="00294B"/>
                </a:solidFill>
                <a:effectLst/>
                <a:uLnTx/>
                <a:uFillTx/>
                <a:latin typeface="Calibri"/>
                <a:ea typeface="+mn-ea"/>
                <a:cs typeface="+mn-cs"/>
              </a:rPr>
              <a:t> Frankfurt.</a:t>
            </a:r>
          </a:p>
        </p:txBody>
      </p:sp>
    </p:spTree>
    <p:extLst>
      <p:ext uri="{BB962C8B-B14F-4D97-AF65-F5344CB8AC3E}">
        <p14:creationId xmlns:p14="http://schemas.microsoft.com/office/powerpoint/2010/main" val="34733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animBg="1"/>
      <p:bldP spid="26" grpId="0" animBg="1"/>
      <p:bldP spid="28" grpId="0"/>
      <p:bldP spid="29" grpId="0"/>
      <p:bldP spid="3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2A751-81BF-4B3E-AECD-7BD4E591B034}"/>
              </a:ext>
            </a:extLst>
          </p:cNvPr>
          <p:cNvSpPr>
            <a:spLocks noGrp="1"/>
          </p:cNvSpPr>
          <p:nvPr>
            <p:ph type="title"/>
          </p:nvPr>
        </p:nvSpPr>
        <p:spPr/>
        <p:txBody>
          <a:bodyPr/>
          <a:lstStyle/>
          <a:p>
            <a:r>
              <a:rPr lang="fr-FR" dirty="0"/>
              <a:t>Logiciel de simulation </a:t>
            </a:r>
            <a:r>
              <a:rPr lang="fr-FR" dirty="0" err="1"/>
              <a:t>PyDiam</a:t>
            </a:r>
            <a:endParaRPr lang="fr-FR" dirty="0"/>
          </a:p>
        </p:txBody>
      </p:sp>
      <p:pic>
        <p:nvPicPr>
          <p:cNvPr id="3" name="Image 2">
            <a:extLst>
              <a:ext uri="{FF2B5EF4-FFF2-40B4-BE49-F238E27FC236}">
                <a16:creationId xmlns:a16="http://schemas.microsoft.com/office/drawing/2014/main" id="{B822BA85-F8F6-4171-AB59-C4DA29F06D46}"/>
              </a:ext>
            </a:extLst>
          </p:cNvPr>
          <p:cNvPicPr>
            <a:picLocks noChangeAspect="1"/>
          </p:cNvPicPr>
          <p:nvPr/>
        </p:nvPicPr>
        <p:blipFill>
          <a:blip r:embed="rId2"/>
          <a:stretch>
            <a:fillRect/>
          </a:stretch>
        </p:blipFill>
        <p:spPr>
          <a:xfrm>
            <a:off x="1847850" y="1143000"/>
            <a:ext cx="8496300" cy="4572000"/>
          </a:xfrm>
          <a:prstGeom prst="rect">
            <a:avLst/>
          </a:prstGeom>
        </p:spPr>
      </p:pic>
      <p:sp>
        <p:nvSpPr>
          <p:cNvPr id="4" name="Espace réservé du numéro de diapositive 3">
            <a:extLst>
              <a:ext uri="{FF2B5EF4-FFF2-40B4-BE49-F238E27FC236}">
                <a16:creationId xmlns:a16="http://schemas.microsoft.com/office/drawing/2014/main" id="{9D4EA3F6-67AE-407A-A9A6-0C7A8AABAA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ED600-CBB5-4636-930B-71BC0617C952}"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559268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B29A29E-FAF3-4EFE-9D3D-589A70052568}"/>
              </a:ext>
            </a:extLst>
          </p:cNvPr>
          <p:cNvSpPr/>
          <p:nvPr/>
        </p:nvSpPr>
        <p:spPr>
          <a:xfrm>
            <a:off x="0" y="95838"/>
            <a:ext cx="12192000" cy="6566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5" name="Groupe 24">
            <a:extLst>
              <a:ext uri="{FF2B5EF4-FFF2-40B4-BE49-F238E27FC236}">
                <a16:creationId xmlns:a16="http://schemas.microsoft.com/office/drawing/2014/main" id="{3D5C6181-A243-44AD-9940-D4C3C6DEFF60}"/>
              </a:ext>
            </a:extLst>
          </p:cNvPr>
          <p:cNvGrpSpPr/>
          <p:nvPr/>
        </p:nvGrpSpPr>
        <p:grpSpPr>
          <a:xfrm>
            <a:off x="2841315" y="4910439"/>
            <a:ext cx="1855207" cy="721243"/>
            <a:chOff x="5712291" y="4999434"/>
            <a:chExt cx="2643542" cy="1053529"/>
          </a:xfrm>
        </p:grpSpPr>
        <p:pic>
          <p:nvPicPr>
            <p:cNvPr id="26" name="Image 25">
              <a:extLst>
                <a:ext uri="{FF2B5EF4-FFF2-40B4-BE49-F238E27FC236}">
                  <a16:creationId xmlns:a16="http://schemas.microsoft.com/office/drawing/2014/main" id="{4FEC1355-8DE8-4910-B5B8-DDB99EC63C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0641" y="4999434"/>
              <a:ext cx="678690" cy="904920"/>
            </a:xfrm>
            <a:prstGeom prst="rect">
              <a:avLst/>
            </a:prstGeom>
          </p:spPr>
        </p:pic>
        <p:pic>
          <p:nvPicPr>
            <p:cNvPr id="27" name="Image 26">
              <a:extLst>
                <a:ext uri="{FF2B5EF4-FFF2-40B4-BE49-F238E27FC236}">
                  <a16:creationId xmlns:a16="http://schemas.microsoft.com/office/drawing/2014/main" id="{A36F244F-2B2E-4D9F-B41E-6E3F0A1ED5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2291" y="5018870"/>
              <a:ext cx="746006" cy="772494"/>
            </a:xfrm>
            <a:prstGeom prst="rect">
              <a:avLst/>
            </a:prstGeom>
          </p:spPr>
        </p:pic>
        <p:pic>
          <p:nvPicPr>
            <p:cNvPr id="28" name="Image 27">
              <a:extLst>
                <a:ext uri="{FF2B5EF4-FFF2-40B4-BE49-F238E27FC236}">
                  <a16:creationId xmlns:a16="http://schemas.microsoft.com/office/drawing/2014/main" id="{44F26B06-0A10-4247-BF4A-97EDD96A7311}"/>
                </a:ext>
              </a:extLst>
            </p:cNvPr>
            <p:cNvPicPr>
              <a:picLocks noChangeAspect="1"/>
            </p:cNvPicPr>
            <p:nvPr/>
          </p:nvPicPr>
          <p:blipFill>
            <a:blip r:embed="rId4"/>
            <a:stretch>
              <a:fillRect/>
            </a:stretch>
          </p:blipFill>
          <p:spPr>
            <a:xfrm>
              <a:off x="7208819" y="5089791"/>
              <a:ext cx="1147014" cy="963172"/>
            </a:xfrm>
            <a:prstGeom prst="rect">
              <a:avLst/>
            </a:prstGeom>
          </p:spPr>
        </p:pic>
      </p:grpSp>
      <p:pic>
        <p:nvPicPr>
          <p:cNvPr id="8" name="Image 7">
            <a:extLst>
              <a:ext uri="{FF2B5EF4-FFF2-40B4-BE49-F238E27FC236}">
                <a16:creationId xmlns:a16="http://schemas.microsoft.com/office/drawing/2014/main" id="{C7494658-D3C7-4C4B-BB92-AC95255DB511}"/>
              </a:ext>
            </a:extLst>
          </p:cNvPr>
          <p:cNvPicPr>
            <a:picLocks noChangeAspect="1"/>
          </p:cNvPicPr>
          <p:nvPr/>
        </p:nvPicPr>
        <p:blipFill rotWithShape="1">
          <a:blip r:embed="rId5"/>
          <a:srcRect l="7163" r="3093"/>
          <a:stretch/>
        </p:blipFill>
        <p:spPr>
          <a:xfrm>
            <a:off x="189160" y="4847281"/>
            <a:ext cx="1302533" cy="918833"/>
          </a:xfrm>
          <a:prstGeom prst="rect">
            <a:avLst/>
          </a:prstGeom>
        </p:spPr>
      </p:pic>
      <p:sp>
        <p:nvSpPr>
          <p:cNvPr id="6" name="Titre 5"/>
          <p:cNvSpPr>
            <a:spLocks noGrp="1"/>
          </p:cNvSpPr>
          <p:nvPr>
            <p:ph type="title"/>
          </p:nvPr>
        </p:nvSpPr>
        <p:spPr>
          <a:xfrm>
            <a:off x="529144" y="3"/>
            <a:ext cx="10559411" cy="820395"/>
          </a:xfrm>
        </p:spPr>
        <p:txBody>
          <a:bodyPr/>
          <a:lstStyle/>
          <a:p>
            <a:r>
              <a:rPr lang="fr-FR" sz="2400" dirty="0"/>
              <a:t>Activités scientifiques  DIAMANT  </a:t>
            </a:r>
          </a:p>
        </p:txBody>
      </p:sp>
      <p:grpSp>
        <p:nvGrpSpPr>
          <p:cNvPr id="9" name="Groupe 8">
            <a:extLst>
              <a:ext uri="{FF2B5EF4-FFF2-40B4-BE49-F238E27FC236}">
                <a16:creationId xmlns:a16="http://schemas.microsoft.com/office/drawing/2014/main" id="{B141294B-4919-4498-B39F-9C8C0BBE4462}"/>
              </a:ext>
            </a:extLst>
          </p:cNvPr>
          <p:cNvGrpSpPr/>
          <p:nvPr/>
        </p:nvGrpSpPr>
        <p:grpSpPr>
          <a:xfrm>
            <a:off x="3887412" y="670222"/>
            <a:ext cx="4063412" cy="2773463"/>
            <a:chOff x="7700674" y="468813"/>
            <a:chExt cx="3777374" cy="3704288"/>
          </a:xfrm>
        </p:grpSpPr>
        <p:sp>
          <p:nvSpPr>
            <p:cNvPr id="10" name="Rectangle à coins arrondis 21">
              <a:extLst>
                <a:ext uri="{FF2B5EF4-FFF2-40B4-BE49-F238E27FC236}">
                  <a16:creationId xmlns:a16="http://schemas.microsoft.com/office/drawing/2014/main" id="{BE918BF0-12FB-47AA-93BE-63E4046BEB60}"/>
                </a:ext>
              </a:extLst>
            </p:cNvPr>
            <p:cNvSpPr/>
            <p:nvPr/>
          </p:nvSpPr>
          <p:spPr>
            <a:xfrm>
              <a:off x="7700674" y="567001"/>
              <a:ext cx="3777374" cy="3606100"/>
            </a:xfrm>
            <a:prstGeom prst="roundRect">
              <a:avLst/>
            </a:prstGeom>
            <a:solidFill>
              <a:srgbClr val="8FAAD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1" name="ZoneTexte 62">
              <a:extLst>
                <a:ext uri="{FF2B5EF4-FFF2-40B4-BE49-F238E27FC236}">
                  <a16:creationId xmlns:a16="http://schemas.microsoft.com/office/drawing/2014/main" id="{0AB4017B-478A-4814-81AE-0D377EA1E0C3}"/>
                </a:ext>
              </a:extLst>
            </p:cNvPr>
            <p:cNvSpPr txBox="1"/>
            <p:nvPr/>
          </p:nvSpPr>
          <p:spPr>
            <a:xfrm>
              <a:off x="8198951" y="468813"/>
              <a:ext cx="2744978" cy="61660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Application Médicale</a:t>
              </a:r>
            </a:p>
          </p:txBody>
        </p:sp>
      </p:grpSp>
      <p:sp>
        <p:nvSpPr>
          <p:cNvPr id="12" name="Flèche vers le bas 4">
            <a:extLst>
              <a:ext uri="{FF2B5EF4-FFF2-40B4-BE49-F238E27FC236}">
                <a16:creationId xmlns:a16="http://schemas.microsoft.com/office/drawing/2014/main" id="{1D5F7E19-01F7-4045-A985-68E59DA96C3F}"/>
              </a:ext>
            </a:extLst>
          </p:cNvPr>
          <p:cNvSpPr/>
          <p:nvPr/>
        </p:nvSpPr>
        <p:spPr>
          <a:xfrm>
            <a:off x="9371674" y="3467465"/>
            <a:ext cx="1344682" cy="244414"/>
          </a:xfrm>
          <a:prstGeom prst="downArrow">
            <a:avLst/>
          </a:prstGeom>
          <a:solidFill>
            <a:srgbClr val="E22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Flèche vers le bas 40">
            <a:extLst>
              <a:ext uri="{FF2B5EF4-FFF2-40B4-BE49-F238E27FC236}">
                <a16:creationId xmlns:a16="http://schemas.microsoft.com/office/drawing/2014/main" id="{4B646605-BC91-46CE-85E3-FD5DD99F4D76}"/>
              </a:ext>
            </a:extLst>
          </p:cNvPr>
          <p:cNvSpPr/>
          <p:nvPr/>
        </p:nvSpPr>
        <p:spPr>
          <a:xfrm>
            <a:off x="5116242" y="3454564"/>
            <a:ext cx="1429982" cy="250729"/>
          </a:xfrm>
          <a:prstGeom prst="downArrow">
            <a:avLst/>
          </a:prstGeom>
          <a:solidFill>
            <a:srgbClr val="8FAA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 name="Groupe 13">
            <a:extLst>
              <a:ext uri="{FF2B5EF4-FFF2-40B4-BE49-F238E27FC236}">
                <a16:creationId xmlns:a16="http://schemas.microsoft.com/office/drawing/2014/main" id="{943DE41E-08B1-4D27-96F8-77280067B8C0}"/>
              </a:ext>
            </a:extLst>
          </p:cNvPr>
          <p:cNvGrpSpPr/>
          <p:nvPr/>
        </p:nvGrpSpPr>
        <p:grpSpPr>
          <a:xfrm>
            <a:off x="8040365" y="654289"/>
            <a:ext cx="3713485" cy="2791528"/>
            <a:chOff x="4045054" y="615329"/>
            <a:chExt cx="3713485" cy="3440599"/>
          </a:xfrm>
        </p:grpSpPr>
        <p:sp>
          <p:nvSpPr>
            <p:cNvPr id="15" name="Rectangle à coins arrondis 20">
              <a:extLst>
                <a:ext uri="{FF2B5EF4-FFF2-40B4-BE49-F238E27FC236}">
                  <a16:creationId xmlns:a16="http://schemas.microsoft.com/office/drawing/2014/main" id="{3E2A5573-5BA8-4009-8BAB-4747EE346595}"/>
                </a:ext>
              </a:extLst>
            </p:cNvPr>
            <p:cNvSpPr/>
            <p:nvPr/>
          </p:nvSpPr>
          <p:spPr>
            <a:xfrm>
              <a:off x="4045054" y="736344"/>
              <a:ext cx="3713485" cy="3319584"/>
            </a:xfrm>
            <a:prstGeom prst="roundRect">
              <a:avLst/>
            </a:prstGeom>
            <a:solidFill>
              <a:srgbClr val="E226C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6" name="ZoneTexte 61">
              <a:extLst>
                <a:ext uri="{FF2B5EF4-FFF2-40B4-BE49-F238E27FC236}">
                  <a16:creationId xmlns:a16="http://schemas.microsoft.com/office/drawing/2014/main" id="{AD85814A-3303-48B7-A4C3-4EFAC03599D2}"/>
                </a:ext>
              </a:extLst>
            </p:cNvPr>
            <p:cNvSpPr txBox="1"/>
            <p:nvPr/>
          </p:nvSpPr>
          <p:spPr>
            <a:xfrm>
              <a:off x="4482234" y="615329"/>
              <a:ext cx="2583015" cy="60179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nucléaire</a:t>
              </a:r>
            </a:p>
          </p:txBody>
        </p:sp>
      </p:grpSp>
      <p:sp>
        <p:nvSpPr>
          <p:cNvPr id="17" name="Flèche vers le bas 30">
            <a:extLst>
              <a:ext uri="{FF2B5EF4-FFF2-40B4-BE49-F238E27FC236}">
                <a16:creationId xmlns:a16="http://schemas.microsoft.com/office/drawing/2014/main" id="{798B9970-D7AD-4EE9-BACE-A8C1527E9EF4}"/>
              </a:ext>
            </a:extLst>
          </p:cNvPr>
          <p:cNvSpPr/>
          <p:nvPr/>
        </p:nvSpPr>
        <p:spPr>
          <a:xfrm>
            <a:off x="1227391" y="3452735"/>
            <a:ext cx="1344681" cy="242417"/>
          </a:xfrm>
          <a:prstGeom prst="downArrow">
            <a:avLst/>
          </a:prstGeom>
          <a:solidFill>
            <a:srgbClr val="E751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8" name="Groupe 17">
            <a:extLst>
              <a:ext uri="{FF2B5EF4-FFF2-40B4-BE49-F238E27FC236}">
                <a16:creationId xmlns:a16="http://schemas.microsoft.com/office/drawing/2014/main" id="{879F71D0-B924-453C-8F6C-25DB8C52644C}"/>
              </a:ext>
            </a:extLst>
          </p:cNvPr>
          <p:cNvGrpSpPr/>
          <p:nvPr/>
        </p:nvGrpSpPr>
        <p:grpSpPr>
          <a:xfrm>
            <a:off x="-28229" y="672450"/>
            <a:ext cx="3980163" cy="2918653"/>
            <a:chOff x="-89386" y="689056"/>
            <a:chExt cx="3980163" cy="3527185"/>
          </a:xfrm>
        </p:grpSpPr>
        <p:sp>
          <p:nvSpPr>
            <p:cNvPr id="19" name="Rectangle à coins arrondis 34">
              <a:extLst>
                <a:ext uri="{FF2B5EF4-FFF2-40B4-BE49-F238E27FC236}">
                  <a16:creationId xmlns:a16="http://schemas.microsoft.com/office/drawing/2014/main" id="{2A91095D-4984-4A44-B5F9-8F5553DCC115}"/>
                </a:ext>
              </a:extLst>
            </p:cNvPr>
            <p:cNvSpPr/>
            <p:nvPr/>
          </p:nvSpPr>
          <p:spPr>
            <a:xfrm>
              <a:off x="276929" y="785766"/>
              <a:ext cx="3476106" cy="3252323"/>
            </a:xfrm>
            <a:prstGeom prst="roundRect">
              <a:avLst/>
            </a:prstGeom>
            <a:solidFill>
              <a:srgbClr val="E75112"/>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0" name="ZoneTexte 52">
              <a:extLst>
                <a:ext uri="{FF2B5EF4-FFF2-40B4-BE49-F238E27FC236}">
                  <a16:creationId xmlns:a16="http://schemas.microsoft.com/office/drawing/2014/main" id="{9A5D5637-2261-45CD-BEB3-E76B4CA78C33}"/>
                </a:ext>
              </a:extLst>
            </p:cNvPr>
            <p:cNvSpPr txBox="1"/>
            <p:nvPr/>
          </p:nvSpPr>
          <p:spPr>
            <a:xfrm>
              <a:off x="-89386" y="1166274"/>
              <a:ext cx="3980163" cy="304996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Monitorage faisceau (LHC, KEK,J-PARC)</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004973"/>
                  </a:solidFill>
                  <a:effectLst/>
                  <a:uLnTx/>
                  <a:uFillTx/>
                  <a:latin typeface="Calibri" panose="020F0502020204030204"/>
                  <a:ea typeface="+mn-ea"/>
                  <a:cs typeface="+mn-cs"/>
                </a:rPr>
                <a:t>Inner</a:t>
              </a: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 </a:t>
              </a:r>
              <a:r>
                <a:rPr kumimoji="0" lang="fr-FR" sz="1600" b="1" i="0" u="none" strike="noStrike" kern="1200" cap="none" spc="0" normalizeH="0" baseline="0" noProof="0" dirty="0" err="1">
                  <a:ln>
                    <a:noFill/>
                  </a:ln>
                  <a:solidFill>
                    <a:srgbClr val="004973"/>
                  </a:solidFill>
                  <a:effectLst/>
                  <a:uLnTx/>
                  <a:uFillTx/>
                  <a:latin typeface="Calibri" panose="020F0502020204030204"/>
                  <a:ea typeface="+mn-ea"/>
                  <a:cs typeface="+mn-cs"/>
                </a:rPr>
                <a:t>tracking</a:t>
              </a: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 detectors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rPr>
                <a:t>Etudes vieillissements (XBIC ESRF)</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rPr>
                <a:t>Etudes en simulation (DIAMMONI)</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0" i="1"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4973"/>
                  </a:solidFill>
                  <a:effectLst/>
                  <a:uLnTx/>
                  <a:uFillTx/>
                  <a:latin typeface="Calibri" panose="020F0502020204030204"/>
                  <a:ea typeface="+mn-ea"/>
                  <a:cs typeface="+mn-cs"/>
                </a:rPr>
                <a:t>Collaboration RD42 CERN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1" name="ZoneTexte 60">
              <a:extLst>
                <a:ext uri="{FF2B5EF4-FFF2-40B4-BE49-F238E27FC236}">
                  <a16:creationId xmlns:a16="http://schemas.microsoft.com/office/drawing/2014/main" id="{562B1B7D-745F-4BDA-A710-A5BBF4DD41A1}"/>
                </a:ext>
              </a:extLst>
            </p:cNvPr>
            <p:cNvSpPr txBox="1"/>
            <p:nvPr/>
          </p:nvSpPr>
          <p:spPr>
            <a:xfrm>
              <a:off x="467987" y="689056"/>
              <a:ext cx="3174780" cy="55792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des particules</a:t>
              </a:r>
            </a:p>
          </p:txBody>
        </p:sp>
      </p:grpSp>
      <p:pic>
        <p:nvPicPr>
          <p:cNvPr id="22" name="Image 21">
            <a:extLst>
              <a:ext uri="{FF2B5EF4-FFF2-40B4-BE49-F238E27FC236}">
                <a16:creationId xmlns:a16="http://schemas.microsoft.com/office/drawing/2014/main" id="{16DA4191-0717-4D90-B793-5E02786BC03D}"/>
              </a:ext>
            </a:extLst>
          </p:cNvPr>
          <p:cNvPicPr>
            <a:picLocks noChangeAspect="1"/>
          </p:cNvPicPr>
          <p:nvPr/>
        </p:nvPicPr>
        <p:blipFill>
          <a:blip r:embed="rId6"/>
          <a:stretch>
            <a:fillRect/>
          </a:stretch>
        </p:blipFill>
        <p:spPr>
          <a:xfrm>
            <a:off x="5623802" y="5133331"/>
            <a:ext cx="1279667" cy="875121"/>
          </a:xfrm>
          <a:prstGeom prst="rect">
            <a:avLst/>
          </a:prstGeom>
        </p:spPr>
      </p:pic>
      <p:sp>
        <p:nvSpPr>
          <p:cNvPr id="23" name="Rectangle à coins arrondis 42">
            <a:extLst>
              <a:ext uri="{FF2B5EF4-FFF2-40B4-BE49-F238E27FC236}">
                <a16:creationId xmlns:a16="http://schemas.microsoft.com/office/drawing/2014/main" id="{A9A1A59D-1AEF-4DA0-8D11-37AF372B1E8C}"/>
              </a:ext>
            </a:extLst>
          </p:cNvPr>
          <p:cNvSpPr/>
          <p:nvPr/>
        </p:nvSpPr>
        <p:spPr>
          <a:xfrm>
            <a:off x="6789383" y="4490489"/>
            <a:ext cx="2005690"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Evaluation des performances des détecteurs sous faisceaux</a:t>
            </a:r>
          </a:p>
        </p:txBody>
      </p:sp>
      <p:sp>
        <p:nvSpPr>
          <p:cNvPr id="24" name="Rectangle à coins arrondis 43">
            <a:extLst>
              <a:ext uri="{FF2B5EF4-FFF2-40B4-BE49-F238E27FC236}">
                <a16:creationId xmlns:a16="http://schemas.microsoft.com/office/drawing/2014/main" id="{1189BC8A-DE45-414B-B796-FC050B510C41}"/>
              </a:ext>
            </a:extLst>
          </p:cNvPr>
          <p:cNvSpPr/>
          <p:nvPr/>
        </p:nvSpPr>
        <p:spPr>
          <a:xfrm>
            <a:off x="2881291" y="4445503"/>
            <a:ext cx="1779806" cy="422196"/>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Métallisation diamant, assemblage de détecteurs</a:t>
            </a:r>
          </a:p>
        </p:txBody>
      </p:sp>
      <p:sp>
        <p:nvSpPr>
          <p:cNvPr id="29" name="Rectangle à coins arrondis 48">
            <a:extLst>
              <a:ext uri="{FF2B5EF4-FFF2-40B4-BE49-F238E27FC236}">
                <a16:creationId xmlns:a16="http://schemas.microsoft.com/office/drawing/2014/main" id="{AD52AD02-D957-4EED-8A50-599842A8CD2B}"/>
              </a:ext>
            </a:extLst>
          </p:cNvPr>
          <p:cNvSpPr/>
          <p:nvPr/>
        </p:nvSpPr>
        <p:spPr>
          <a:xfrm>
            <a:off x="4786024" y="4472842"/>
            <a:ext cx="1760200" cy="374439"/>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Développements en électronique</a:t>
            </a:r>
          </a:p>
        </p:txBody>
      </p:sp>
      <p:sp>
        <p:nvSpPr>
          <p:cNvPr id="30" name="Rectangle 29">
            <a:extLst>
              <a:ext uri="{FF2B5EF4-FFF2-40B4-BE49-F238E27FC236}">
                <a16:creationId xmlns:a16="http://schemas.microsoft.com/office/drawing/2014/main" id="{9626B080-96E8-4391-AF3A-1D4E5E278783}"/>
              </a:ext>
            </a:extLst>
          </p:cNvPr>
          <p:cNvSpPr/>
          <p:nvPr/>
        </p:nvSpPr>
        <p:spPr>
          <a:xfrm>
            <a:off x="6059435" y="5019841"/>
            <a:ext cx="54053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QDC </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31" name="Image 30">
            <a:extLst>
              <a:ext uri="{FF2B5EF4-FFF2-40B4-BE49-F238E27FC236}">
                <a16:creationId xmlns:a16="http://schemas.microsoft.com/office/drawing/2014/main" id="{57322831-E6A9-4370-8480-9D00041001E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l="12675" t="2603" r="9727" b="3694"/>
          <a:stretch/>
        </p:blipFill>
        <p:spPr>
          <a:xfrm>
            <a:off x="4823915" y="5742840"/>
            <a:ext cx="739722" cy="502452"/>
          </a:xfrm>
          <a:prstGeom prst="rect">
            <a:avLst/>
          </a:prstGeom>
        </p:spPr>
      </p:pic>
      <p:sp>
        <p:nvSpPr>
          <p:cNvPr id="32" name="Rectangle 31">
            <a:extLst>
              <a:ext uri="{FF2B5EF4-FFF2-40B4-BE49-F238E27FC236}">
                <a16:creationId xmlns:a16="http://schemas.microsoft.com/office/drawing/2014/main" id="{ED93D0C2-CBDB-450F-B65A-7E272F6D9C6C}"/>
              </a:ext>
            </a:extLst>
          </p:cNvPr>
          <p:cNvSpPr/>
          <p:nvPr/>
        </p:nvSpPr>
        <p:spPr>
          <a:xfrm>
            <a:off x="4654964" y="4741327"/>
            <a:ext cx="23541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Préamplificateurs  rapides et TDC</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3" name="Rectangle à coins arrondis 52">
            <a:extLst>
              <a:ext uri="{FF2B5EF4-FFF2-40B4-BE49-F238E27FC236}">
                <a16:creationId xmlns:a16="http://schemas.microsoft.com/office/drawing/2014/main" id="{5BA8394C-6E94-458C-BD3E-EADEC57A3C11}"/>
              </a:ext>
            </a:extLst>
          </p:cNvPr>
          <p:cNvSpPr/>
          <p:nvPr/>
        </p:nvSpPr>
        <p:spPr>
          <a:xfrm>
            <a:off x="148165" y="4371716"/>
            <a:ext cx="11903179" cy="24113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Image 33">
            <a:extLst>
              <a:ext uri="{FF2B5EF4-FFF2-40B4-BE49-F238E27FC236}">
                <a16:creationId xmlns:a16="http://schemas.microsoft.com/office/drawing/2014/main" id="{7EE1690A-B112-453D-A71F-DC0D056D121B}"/>
              </a:ext>
            </a:extLst>
          </p:cNvPr>
          <p:cNvPicPr>
            <a:picLocks noChangeAspect="1"/>
          </p:cNvPicPr>
          <p:nvPr/>
        </p:nvPicPr>
        <p:blipFill>
          <a:blip r:embed="rId9"/>
          <a:stretch>
            <a:fillRect/>
          </a:stretch>
        </p:blipFill>
        <p:spPr>
          <a:xfrm>
            <a:off x="7011062" y="4799086"/>
            <a:ext cx="2287722" cy="1181391"/>
          </a:xfrm>
          <a:prstGeom prst="rect">
            <a:avLst/>
          </a:prstGeom>
        </p:spPr>
      </p:pic>
      <p:sp>
        <p:nvSpPr>
          <p:cNvPr id="35" name="Rectangle à coins arrondis 54">
            <a:extLst>
              <a:ext uri="{FF2B5EF4-FFF2-40B4-BE49-F238E27FC236}">
                <a16:creationId xmlns:a16="http://schemas.microsoft.com/office/drawing/2014/main" id="{FB1474E2-C62A-4BBF-A7B2-1ED865913EB7}"/>
              </a:ext>
            </a:extLst>
          </p:cNvPr>
          <p:cNvSpPr/>
          <p:nvPr/>
        </p:nvSpPr>
        <p:spPr>
          <a:xfrm>
            <a:off x="284352" y="4443755"/>
            <a:ext cx="1164845"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Croissance diamant CVD </a:t>
            </a:r>
          </a:p>
        </p:txBody>
      </p:sp>
      <p:pic>
        <p:nvPicPr>
          <p:cNvPr id="37" name="Image 36">
            <a:extLst>
              <a:ext uri="{FF2B5EF4-FFF2-40B4-BE49-F238E27FC236}">
                <a16:creationId xmlns:a16="http://schemas.microsoft.com/office/drawing/2014/main" id="{D3DA8960-B233-446A-B4F9-3FAA3772545B}"/>
              </a:ext>
            </a:extLst>
          </p:cNvPr>
          <p:cNvPicPr>
            <a:picLocks noChangeAspect="1"/>
          </p:cNvPicPr>
          <p:nvPr/>
        </p:nvPicPr>
        <p:blipFill>
          <a:blip r:embed="rId10"/>
          <a:stretch>
            <a:fillRect/>
          </a:stretch>
        </p:blipFill>
        <p:spPr>
          <a:xfrm>
            <a:off x="4827983" y="5111843"/>
            <a:ext cx="728699" cy="562283"/>
          </a:xfrm>
          <a:prstGeom prst="rect">
            <a:avLst/>
          </a:prstGeom>
        </p:spPr>
      </p:pic>
      <p:sp>
        <p:nvSpPr>
          <p:cNvPr id="38" name="ZoneTexte 37">
            <a:extLst>
              <a:ext uri="{FF2B5EF4-FFF2-40B4-BE49-F238E27FC236}">
                <a16:creationId xmlns:a16="http://schemas.microsoft.com/office/drawing/2014/main" id="{2241D7F0-4CDC-458E-94D8-04744027EF19}"/>
              </a:ext>
            </a:extLst>
          </p:cNvPr>
          <p:cNvSpPr txBox="1"/>
          <p:nvPr/>
        </p:nvSpPr>
        <p:spPr>
          <a:xfrm>
            <a:off x="1406515" y="5826733"/>
            <a:ext cx="15970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0" i="0" u="none" strike="noStrike" kern="1200" cap="none" spc="0" normalizeH="0" baseline="0" noProof="0" dirty="0">
                <a:ln>
                  <a:noFill/>
                </a:ln>
                <a:solidFill>
                  <a:srgbClr val="7030A0"/>
                </a:solidFill>
                <a:effectLst/>
                <a:uLnTx/>
                <a:uFillTx/>
                <a:latin typeface="Calibri"/>
                <a:ea typeface="+mn-ea"/>
                <a:cs typeface="+mn-cs"/>
              </a:rPr>
              <a:t>Institut Néel</a:t>
            </a:r>
          </a:p>
        </p:txBody>
      </p:sp>
      <p:sp>
        <p:nvSpPr>
          <p:cNvPr id="41" name="ZoneTexte 40">
            <a:extLst>
              <a:ext uri="{FF2B5EF4-FFF2-40B4-BE49-F238E27FC236}">
                <a16:creationId xmlns:a16="http://schemas.microsoft.com/office/drawing/2014/main" id="{CDDD70A3-791D-4080-817E-CB2D4C2B2BD3}"/>
              </a:ext>
            </a:extLst>
          </p:cNvPr>
          <p:cNvSpPr txBox="1"/>
          <p:nvPr/>
        </p:nvSpPr>
        <p:spPr>
          <a:xfrm>
            <a:off x="267176" y="3679736"/>
            <a:ext cx="12235656"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75112"/>
                </a:solidFill>
                <a:effectLst/>
                <a:uLnTx/>
                <a:uFillTx/>
                <a:latin typeface="Calibri"/>
                <a:ea typeface="+mn-ea"/>
                <a:cs typeface="+mn-cs"/>
              </a:rPr>
              <a:t>Développement de détecteurs diamants innovants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 b="1" i="0" u="none" strike="noStrike" kern="1200" cap="none" spc="0" normalizeH="0" baseline="0" noProof="0" dirty="0">
              <a:ln>
                <a:noFill/>
              </a:ln>
              <a:solidFill>
                <a:srgbClr val="E7511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Croissance diamant +  implantation d’ions + développements en électronique  (fast </a:t>
            </a:r>
            <a:r>
              <a:rPr kumimoji="0" lang="fr-FR" sz="1200" b="1" i="0" u="none" strike="noStrike" kern="1200" cap="none" spc="0" normalizeH="0" baseline="0" noProof="0" dirty="0" err="1">
                <a:ln>
                  <a:noFill/>
                </a:ln>
                <a:solidFill>
                  <a:srgbClr val="E75112"/>
                </a:solidFill>
                <a:effectLst/>
                <a:uLnTx/>
                <a:uFillTx/>
                <a:latin typeface="Calibri"/>
                <a:ea typeface="+mn-ea"/>
                <a:cs typeface="+mn-cs"/>
              </a:rPr>
              <a:t>preamplifier</a:t>
            </a:r>
            <a:r>
              <a:rPr kumimoji="0" lang="fr-FR" sz="1200" b="1" i="0" u="none" strike="noStrike" kern="1200" cap="none" spc="0" normalizeH="0" baseline="0" noProof="0" dirty="0">
                <a:ln>
                  <a:noFill/>
                </a:ln>
                <a:solidFill>
                  <a:srgbClr val="E75112"/>
                </a:solidFill>
                <a:effectLst/>
                <a:uLnTx/>
                <a:uFillTx/>
                <a:latin typeface="Calibri"/>
                <a:ea typeface="+mn-ea"/>
                <a:cs typeface="+mn-cs"/>
              </a:rPr>
              <a:t>, QDC, TDC, ASIC et discrète) + assemblage détecteurs  + accès aux facilités d’irradiation</a:t>
            </a:r>
          </a:p>
        </p:txBody>
      </p:sp>
      <p:sp>
        <p:nvSpPr>
          <p:cNvPr id="42" name="Rectangle à coins arrondis 69">
            <a:extLst>
              <a:ext uri="{FF2B5EF4-FFF2-40B4-BE49-F238E27FC236}">
                <a16:creationId xmlns:a16="http://schemas.microsoft.com/office/drawing/2014/main" id="{12734FB5-087C-4018-8D4F-008D93A8996F}"/>
              </a:ext>
            </a:extLst>
          </p:cNvPr>
          <p:cNvSpPr/>
          <p:nvPr/>
        </p:nvSpPr>
        <p:spPr>
          <a:xfrm>
            <a:off x="249924" y="3708107"/>
            <a:ext cx="11818089" cy="55819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ZoneTexte 42">
            <a:extLst>
              <a:ext uri="{FF2B5EF4-FFF2-40B4-BE49-F238E27FC236}">
                <a16:creationId xmlns:a16="http://schemas.microsoft.com/office/drawing/2014/main" id="{4E5526D8-B267-454D-985A-48F56CCD6A97}"/>
              </a:ext>
            </a:extLst>
          </p:cNvPr>
          <p:cNvSpPr txBox="1"/>
          <p:nvPr/>
        </p:nvSpPr>
        <p:spPr>
          <a:xfrm>
            <a:off x="4761921" y="6177118"/>
            <a:ext cx="2480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70C0"/>
                </a:solidFill>
                <a:effectLst/>
                <a:uLnTx/>
                <a:uFillTx/>
                <a:latin typeface="Calibri"/>
                <a:ea typeface="+mn-ea"/>
                <a:cs typeface="+mn-cs"/>
              </a:rPr>
              <a:t>Electronique FE discrète &amp; ASIC (CMOS 65 +130 nm) + système ACQ</a:t>
            </a:r>
          </a:p>
        </p:txBody>
      </p:sp>
      <p:pic>
        <p:nvPicPr>
          <p:cNvPr id="44" name="Image 43">
            <a:extLst>
              <a:ext uri="{FF2B5EF4-FFF2-40B4-BE49-F238E27FC236}">
                <a16:creationId xmlns:a16="http://schemas.microsoft.com/office/drawing/2014/main" id="{D3854DB7-11B0-4AE7-A91D-9AFAEC4CB40D}"/>
              </a:ext>
            </a:extLst>
          </p:cNvPr>
          <p:cNvPicPr>
            <a:picLocks noChangeAspect="1"/>
          </p:cNvPicPr>
          <p:nvPr/>
        </p:nvPicPr>
        <p:blipFill rotWithShape="1">
          <a:blip r:embed="rId11"/>
          <a:srcRect l="491" t="11963" r="87322" b="22514"/>
          <a:stretch/>
        </p:blipFill>
        <p:spPr>
          <a:xfrm>
            <a:off x="3889085" y="5598414"/>
            <a:ext cx="813607" cy="765589"/>
          </a:xfrm>
          <a:prstGeom prst="rect">
            <a:avLst/>
          </a:prstGeom>
        </p:spPr>
      </p:pic>
      <p:sp>
        <p:nvSpPr>
          <p:cNvPr id="46" name="ZoneTexte 45">
            <a:extLst>
              <a:ext uri="{FF2B5EF4-FFF2-40B4-BE49-F238E27FC236}">
                <a16:creationId xmlns:a16="http://schemas.microsoft.com/office/drawing/2014/main" id="{D78DD3ED-31A1-4B55-9BC5-0489852E1922}"/>
              </a:ext>
            </a:extLst>
          </p:cNvPr>
          <p:cNvSpPr txBox="1"/>
          <p:nvPr/>
        </p:nvSpPr>
        <p:spPr>
          <a:xfrm>
            <a:off x="2747316" y="5472282"/>
            <a:ext cx="112082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Métallisation pleine</a:t>
            </a:r>
          </a:p>
        </p:txBody>
      </p:sp>
      <p:sp>
        <p:nvSpPr>
          <p:cNvPr id="47" name="ZoneTexte 46">
            <a:extLst>
              <a:ext uri="{FF2B5EF4-FFF2-40B4-BE49-F238E27FC236}">
                <a16:creationId xmlns:a16="http://schemas.microsoft.com/office/drawing/2014/main" id="{2269C830-3E3B-4E17-A896-7E4CE71D0AEE}"/>
              </a:ext>
            </a:extLst>
          </p:cNvPr>
          <p:cNvSpPr txBox="1"/>
          <p:nvPr/>
        </p:nvSpPr>
        <p:spPr>
          <a:xfrm>
            <a:off x="2774691" y="5579434"/>
            <a:ext cx="78739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ou par pistes</a:t>
            </a:r>
          </a:p>
        </p:txBody>
      </p:sp>
      <p:sp>
        <p:nvSpPr>
          <p:cNvPr id="49" name="Rectangle 48">
            <a:extLst>
              <a:ext uri="{FF2B5EF4-FFF2-40B4-BE49-F238E27FC236}">
                <a16:creationId xmlns:a16="http://schemas.microsoft.com/office/drawing/2014/main" id="{5D6C54D3-DC6C-4733-8FE6-4D8A6C353479}"/>
              </a:ext>
            </a:extLst>
          </p:cNvPr>
          <p:cNvSpPr/>
          <p:nvPr/>
        </p:nvSpPr>
        <p:spPr>
          <a:xfrm>
            <a:off x="312977" y="5666656"/>
            <a:ext cx="1111202"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NIMS –AIST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Institut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LSPM-</a:t>
            </a:r>
            <a:r>
              <a:rPr kumimoji="0" lang="fr-FR" sz="1100" b="0" i="0" u="none" strike="noStrike" kern="1200" cap="none" spc="0" normalizeH="0" baseline="0" noProof="0" dirty="0" err="1">
                <a:ln>
                  <a:noFill/>
                </a:ln>
                <a:solidFill>
                  <a:srgbClr val="7030A0"/>
                </a:solidFill>
                <a:effectLst/>
                <a:uLnTx/>
                <a:uFillTx/>
                <a:latin typeface="Calibri"/>
                <a:ea typeface="+mn-ea"/>
                <a:cs typeface="+mn-cs"/>
              </a:rPr>
              <a:t>DiamFab</a:t>
            </a:r>
            <a:r>
              <a:rPr kumimoji="0" lang="fr-FR" sz="1100" b="0" i="0" u="none" strike="noStrike" kern="1200" cap="none" spc="0" normalizeH="0" baseline="0" noProof="0" dirty="0">
                <a:ln>
                  <a:noFill/>
                </a:ln>
                <a:solidFill>
                  <a:srgbClr val="7030A0"/>
                </a:solidFill>
                <a:effectLst/>
                <a:uLnTx/>
                <a:uFillTx/>
                <a:latin typeface="Calibri"/>
                <a:ea typeface="+mn-ea"/>
                <a:cs typeface="+mn-cs"/>
              </a:rPr>
              <a:t>  </a:t>
            </a:r>
          </a:p>
        </p:txBody>
      </p:sp>
      <p:sp>
        <p:nvSpPr>
          <p:cNvPr id="56" name="Rectangle 55">
            <a:extLst>
              <a:ext uri="{FF2B5EF4-FFF2-40B4-BE49-F238E27FC236}">
                <a16:creationId xmlns:a16="http://schemas.microsoft.com/office/drawing/2014/main" id="{53B81289-E5C0-41D2-877C-6365129785A5}"/>
              </a:ext>
            </a:extLst>
          </p:cNvPr>
          <p:cNvSpPr/>
          <p:nvPr/>
        </p:nvSpPr>
        <p:spPr>
          <a:xfrm>
            <a:off x="3865713" y="1031415"/>
            <a:ext cx="4174651" cy="2062103"/>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Monitorage faisceau en radiothérapies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 </a:t>
            </a: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panose="05000000000000000000" pitchFamily="2" charset="2"/>
              </a:rPr>
              <a:t>Hadronthérapie</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(CAL CNAO nouveau 2023)</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MRT (ESRF) </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R&amp;D terminée 2023 duplication </a:t>
            </a:r>
            <a:r>
              <a:rPr kumimoji="0" lang="fr-FR" sz="1600" b="0" i="0" u="none" strike="noStrike" kern="1200" cap="none" spc="0" normalizeH="0" baseline="0" noProof="0" dirty="0" err="1">
                <a:ln>
                  <a:noFill/>
                </a:ln>
                <a:solidFill>
                  <a:srgbClr val="FFFFFF"/>
                </a:solidFill>
                <a:effectLst/>
                <a:uLnTx/>
                <a:uFillTx/>
                <a:latin typeface="Calibri" panose="020F0502020204030204"/>
                <a:ea typeface="+mn-ea"/>
                <a:cs typeface="+mn-cs"/>
                <a:sym typeface="Wingdings" panose="05000000000000000000" pitchFamily="2" charset="2"/>
              </a:rPr>
              <a:t>detecteur</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aval -&gt; amont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FLASH (proton ARRONAX+ CAL)</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µ-faisceau BNCT RIV nouveau 2023</a:t>
            </a:r>
            <a:endPar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ZoneTexte 53">
            <a:extLst>
              <a:ext uri="{FF2B5EF4-FFF2-40B4-BE49-F238E27FC236}">
                <a16:creationId xmlns:a16="http://schemas.microsoft.com/office/drawing/2014/main" id="{276C2A2D-5478-401D-BFAC-2E4AE71BD167}"/>
              </a:ext>
            </a:extLst>
          </p:cNvPr>
          <p:cNvSpPr txBox="1"/>
          <p:nvPr/>
        </p:nvSpPr>
        <p:spPr>
          <a:xfrm>
            <a:off x="7950824" y="1070990"/>
            <a:ext cx="4041638" cy="233910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Particules alpha, neutron, particules à faible parcours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LOHENGRIN</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FIPPS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Trigger véto</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Delta E – E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srgbClr val="004973"/>
              </a:solidFill>
              <a:effectLst/>
              <a:uLnTx/>
              <a:uFillTx/>
              <a:latin typeface="Calibri" panose="020F0502020204030204"/>
              <a:ea typeface="+mn-ea"/>
              <a:cs typeface="+mn-cs"/>
            </a:endParaRPr>
          </a:p>
        </p:txBody>
      </p:sp>
      <p:pic>
        <p:nvPicPr>
          <p:cNvPr id="58" name="Image 57">
            <a:extLst>
              <a:ext uri="{FF2B5EF4-FFF2-40B4-BE49-F238E27FC236}">
                <a16:creationId xmlns:a16="http://schemas.microsoft.com/office/drawing/2014/main" id="{4BA357BC-718E-456D-9A68-A09273811A51}"/>
              </a:ext>
            </a:extLst>
          </p:cNvPr>
          <p:cNvPicPr>
            <a:picLocks noChangeAspect="1"/>
          </p:cNvPicPr>
          <p:nvPr/>
        </p:nvPicPr>
        <p:blipFill>
          <a:blip r:embed="rId12"/>
          <a:stretch>
            <a:fillRect/>
          </a:stretch>
        </p:blipFill>
        <p:spPr>
          <a:xfrm>
            <a:off x="3045182" y="3065329"/>
            <a:ext cx="432052" cy="403073"/>
          </a:xfrm>
          <a:prstGeom prst="rect">
            <a:avLst/>
          </a:prstGeom>
        </p:spPr>
      </p:pic>
      <p:sp>
        <p:nvSpPr>
          <p:cNvPr id="4" name="ZoneTexte 3">
            <a:extLst>
              <a:ext uri="{FF2B5EF4-FFF2-40B4-BE49-F238E27FC236}">
                <a16:creationId xmlns:a16="http://schemas.microsoft.com/office/drawing/2014/main" id="{03B06529-0970-4CDB-B6ED-6AF4F2DCBA91}"/>
              </a:ext>
            </a:extLst>
          </p:cNvPr>
          <p:cNvSpPr txBox="1"/>
          <p:nvPr/>
        </p:nvSpPr>
        <p:spPr>
          <a:xfrm>
            <a:off x="305456" y="6117532"/>
            <a:ext cx="1454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LPSC croissance </a:t>
            </a:r>
            <a:r>
              <a:rPr kumimoji="0" lang="fr-FR" sz="1100" b="1" i="0" u="none" strike="noStrike" kern="1200" cap="none" spc="0" normalizeH="0" baseline="0" noProof="0" dirty="0" err="1">
                <a:ln>
                  <a:noFill/>
                </a:ln>
                <a:solidFill>
                  <a:srgbClr val="E75112"/>
                </a:solidFill>
                <a:effectLst/>
                <a:uLnTx/>
                <a:uFillTx/>
                <a:latin typeface="Calibri"/>
                <a:ea typeface="+mn-ea"/>
                <a:cs typeface="+mn-cs"/>
              </a:rPr>
              <a:t>pCVD</a:t>
            </a:r>
            <a:endParaRPr kumimoji="0" lang="fr-FR" sz="1100" b="1" i="0" u="none" strike="noStrike" kern="1200" cap="none" spc="0" normalizeH="0" baseline="0" noProof="0" dirty="0">
              <a:ln>
                <a:noFill/>
              </a:ln>
              <a:solidFill>
                <a:srgbClr val="E75112"/>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73FF9D8A-DCE9-44D9-963C-757BF1644E68}"/>
              </a:ext>
            </a:extLst>
          </p:cNvPr>
          <p:cNvSpPr txBox="1"/>
          <p:nvPr/>
        </p:nvSpPr>
        <p:spPr>
          <a:xfrm>
            <a:off x="5713361" y="5995707"/>
            <a:ext cx="5309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62" name="Image 61">
            <a:extLst>
              <a:ext uri="{FF2B5EF4-FFF2-40B4-BE49-F238E27FC236}">
                <a16:creationId xmlns:a16="http://schemas.microsoft.com/office/drawing/2014/main" id="{558DFF78-9902-4B56-AF95-B2BDFA9CC6A0}"/>
              </a:ext>
            </a:extLst>
          </p:cNvPr>
          <p:cNvPicPr>
            <a:picLocks noChangeAspect="1"/>
          </p:cNvPicPr>
          <p:nvPr/>
        </p:nvPicPr>
        <p:blipFill rotWithShape="1">
          <a:blip r:embed="rId13"/>
          <a:srcRect l="8900" t="11661"/>
          <a:stretch/>
        </p:blipFill>
        <p:spPr>
          <a:xfrm>
            <a:off x="1581054" y="5409505"/>
            <a:ext cx="811477" cy="471519"/>
          </a:xfrm>
          <a:prstGeom prst="rect">
            <a:avLst/>
          </a:prstGeom>
        </p:spPr>
      </p:pic>
      <p:pic>
        <p:nvPicPr>
          <p:cNvPr id="63" name="Image 62">
            <a:extLst>
              <a:ext uri="{FF2B5EF4-FFF2-40B4-BE49-F238E27FC236}">
                <a16:creationId xmlns:a16="http://schemas.microsoft.com/office/drawing/2014/main" id="{8D2451FD-290E-4CDE-9700-ECB03A9199DE}"/>
              </a:ext>
            </a:extLst>
          </p:cNvPr>
          <p:cNvPicPr>
            <a:picLocks noChangeAspect="1"/>
          </p:cNvPicPr>
          <p:nvPr/>
        </p:nvPicPr>
        <p:blipFill rotWithShape="1">
          <a:blip r:embed="rId14"/>
          <a:srcRect r="48998" b="51090"/>
          <a:stretch/>
        </p:blipFill>
        <p:spPr>
          <a:xfrm>
            <a:off x="1658435" y="4867910"/>
            <a:ext cx="506830" cy="406794"/>
          </a:xfrm>
          <a:prstGeom prst="rect">
            <a:avLst/>
          </a:prstGeom>
        </p:spPr>
      </p:pic>
      <p:sp>
        <p:nvSpPr>
          <p:cNvPr id="64" name="ZoneTexte 63">
            <a:extLst>
              <a:ext uri="{FF2B5EF4-FFF2-40B4-BE49-F238E27FC236}">
                <a16:creationId xmlns:a16="http://schemas.microsoft.com/office/drawing/2014/main" id="{2DD9721E-F4C4-4D9D-8141-6E5078E766BB}"/>
              </a:ext>
            </a:extLst>
          </p:cNvPr>
          <p:cNvSpPr txBox="1"/>
          <p:nvPr/>
        </p:nvSpPr>
        <p:spPr>
          <a:xfrm>
            <a:off x="1481948" y="5221706"/>
            <a:ext cx="1404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XBIC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XBIC </a:t>
            </a:r>
            <a:r>
              <a:rPr kumimoji="0" lang="fr-FR" sz="800" b="0" i="0" u="none" strike="noStrike" kern="1200" cap="none" spc="0" normalizeH="0" baseline="0" noProof="0" dirty="0">
                <a:ln>
                  <a:noFill/>
                </a:ln>
                <a:solidFill>
                  <a:srgbClr val="7030A0"/>
                </a:solidFill>
                <a:effectLst/>
                <a:uLnTx/>
                <a:uFillTx/>
                <a:latin typeface="Calibri"/>
                <a:ea typeface="+mn-ea"/>
                <a:cs typeface="+mn-cs"/>
              </a:rPr>
              <a:t>ESRF BM05 </a:t>
            </a:r>
          </a:p>
        </p:txBody>
      </p:sp>
      <p:sp>
        <p:nvSpPr>
          <p:cNvPr id="65" name="Rectangle à coins arrondis 42">
            <a:extLst>
              <a:ext uri="{FF2B5EF4-FFF2-40B4-BE49-F238E27FC236}">
                <a16:creationId xmlns:a16="http://schemas.microsoft.com/office/drawing/2014/main" id="{13B56E7E-ADE7-47A8-8AEB-1C3AEDAF5B33}"/>
              </a:ext>
            </a:extLst>
          </p:cNvPr>
          <p:cNvSpPr/>
          <p:nvPr/>
        </p:nvSpPr>
        <p:spPr>
          <a:xfrm>
            <a:off x="8894262"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Simulation</a:t>
            </a:r>
          </a:p>
        </p:txBody>
      </p:sp>
      <p:sp>
        <p:nvSpPr>
          <p:cNvPr id="66" name="Rectangle à coins arrondis 42">
            <a:extLst>
              <a:ext uri="{FF2B5EF4-FFF2-40B4-BE49-F238E27FC236}">
                <a16:creationId xmlns:a16="http://schemas.microsoft.com/office/drawing/2014/main" id="{A11FAE81-BD3C-4317-A955-763A086DF6A1}"/>
              </a:ext>
            </a:extLst>
          </p:cNvPr>
          <p:cNvSpPr/>
          <p:nvPr/>
        </p:nvSpPr>
        <p:spPr>
          <a:xfrm>
            <a:off x="10408720"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Valorisation</a:t>
            </a:r>
          </a:p>
        </p:txBody>
      </p:sp>
      <p:pic>
        <p:nvPicPr>
          <p:cNvPr id="67" name="Image 66">
            <a:extLst>
              <a:ext uri="{FF2B5EF4-FFF2-40B4-BE49-F238E27FC236}">
                <a16:creationId xmlns:a16="http://schemas.microsoft.com/office/drawing/2014/main" id="{C07B355C-3F54-4D20-8DA2-D7CAE5A29E3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10946" y="4882584"/>
            <a:ext cx="1174621" cy="880967"/>
          </a:xfrm>
          <a:prstGeom prst="rect">
            <a:avLst/>
          </a:prstGeom>
        </p:spPr>
      </p:pic>
      <p:sp>
        <p:nvSpPr>
          <p:cNvPr id="68" name="ZoneTexte 67">
            <a:extLst>
              <a:ext uri="{FF2B5EF4-FFF2-40B4-BE49-F238E27FC236}">
                <a16:creationId xmlns:a16="http://schemas.microsoft.com/office/drawing/2014/main" id="{91E11201-E234-41F4-BB66-38306710A8F7}"/>
              </a:ext>
            </a:extLst>
          </p:cNvPr>
          <p:cNvSpPr txBox="1"/>
          <p:nvPr/>
        </p:nvSpPr>
        <p:spPr>
          <a:xfrm>
            <a:off x="10705905" y="5715983"/>
            <a:ext cx="104682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IDSYNCHRO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DIAMMONI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a:t>
            </a:r>
          </a:p>
        </p:txBody>
      </p:sp>
      <p:pic>
        <p:nvPicPr>
          <p:cNvPr id="70" name="Image 69">
            <a:extLst>
              <a:ext uri="{FF2B5EF4-FFF2-40B4-BE49-F238E27FC236}">
                <a16:creationId xmlns:a16="http://schemas.microsoft.com/office/drawing/2014/main" id="{3C54D1AE-92D8-4E78-8AD2-DB1CFBD08B4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50916" y="4926588"/>
            <a:ext cx="1503165" cy="1127374"/>
          </a:xfrm>
          <a:prstGeom prst="rect">
            <a:avLst/>
          </a:prstGeom>
        </p:spPr>
      </p:pic>
      <p:sp>
        <p:nvSpPr>
          <p:cNvPr id="71" name="Rectangle à coins arrondis 54">
            <a:extLst>
              <a:ext uri="{FF2B5EF4-FFF2-40B4-BE49-F238E27FC236}">
                <a16:creationId xmlns:a16="http://schemas.microsoft.com/office/drawing/2014/main" id="{9226CBF9-E25D-40BC-A978-A05CF3DE853B}"/>
              </a:ext>
            </a:extLst>
          </p:cNvPr>
          <p:cNvSpPr/>
          <p:nvPr/>
        </p:nvSpPr>
        <p:spPr>
          <a:xfrm>
            <a:off x="1540349" y="4440924"/>
            <a:ext cx="1198053"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Caractérisation</a:t>
            </a:r>
          </a:p>
        </p:txBody>
      </p:sp>
      <p:sp>
        <p:nvSpPr>
          <p:cNvPr id="2" name="ZoneTexte 1">
            <a:extLst>
              <a:ext uri="{FF2B5EF4-FFF2-40B4-BE49-F238E27FC236}">
                <a16:creationId xmlns:a16="http://schemas.microsoft.com/office/drawing/2014/main" id="{C3C2F68E-76C5-4E93-902F-67A6B7315892}"/>
              </a:ext>
            </a:extLst>
          </p:cNvPr>
          <p:cNvSpPr txBox="1"/>
          <p:nvPr/>
        </p:nvSpPr>
        <p:spPr>
          <a:xfrm>
            <a:off x="2053858" y="4943997"/>
            <a:ext cx="4860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72" name="Image 71">
            <a:extLst>
              <a:ext uri="{FF2B5EF4-FFF2-40B4-BE49-F238E27FC236}">
                <a16:creationId xmlns:a16="http://schemas.microsoft.com/office/drawing/2014/main" id="{11F0F340-9025-4D19-B9AD-E1419BCB427D}"/>
              </a:ext>
            </a:extLst>
          </p:cNvPr>
          <p:cNvPicPr>
            <a:picLocks noChangeAspect="1"/>
          </p:cNvPicPr>
          <p:nvPr/>
        </p:nvPicPr>
        <p:blipFill>
          <a:blip r:embed="rId17"/>
          <a:stretch>
            <a:fillRect/>
          </a:stretch>
        </p:blipFill>
        <p:spPr>
          <a:xfrm>
            <a:off x="1651269" y="6044305"/>
            <a:ext cx="554316" cy="518357"/>
          </a:xfrm>
          <a:prstGeom prst="rect">
            <a:avLst/>
          </a:prstGeom>
        </p:spPr>
      </p:pic>
      <p:pic>
        <p:nvPicPr>
          <p:cNvPr id="73" name="Image 72">
            <a:extLst>
              <a:ext uri="{FF2B5EF4-FFF2-40B4-BE49-F238E27FC236}">
                <a16:creationId xmlns:a16="http://schemas.microsoft.com/office/drawing/2014/main" id="{B8EA3CB4-B89D-48DC-BF97-24F4693A776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06205" y="6508963"/>
            <a:ext cx="236050" cy="129556"/>
          </a:xfrm>
          <a:prstGeom prst="rect">
            <a:avLst/>
          </a:prstGeom>
        </p:spPr>
      </p:pic>
      <p:sp>
        <p:nvSpPr>
          <p:cNvPr id="36" name="Rectangle 35">
            <a:extLst>
              <a:ext uri="{FF2B5EF4-FFF2-40B4-BE49-F238E27FC236}">
                <a16:creationId xmlns:a16="http://schemas.microsoft.com/office/drawing/2014/main" id="{CCEC46F2-0322-4DF0-8BCA-F4C89A250CD8}"/>
              </a:ext>
            </a:extLst>
          </p:cNvPr>
          <p:cNvSpPr/>
          <p:nvPr/>
        </p:nvSpPr>
        <p:spPr>
          <a:xfrm>
            <a:off x="2192546" y="6077500"/>
            <a:ext cx="645996" cy="33855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E75112"/>
                </a:solidFill>
                <a:effectLst/>
                <a:uLnTx/>
                <a:uFillTx/>
                <a:latin typeface="Calibri"/>
                <a:ea typeface="+mn-ea"/>
                <a:cs typeface="+mn-cs"/>
              </a:rPr>
              <a:t>LP2I Bordeaux </a:t>
            </a:r>
          </a:p>
        </p:txBody>
      </p:sp>
      <p:sp>
        <p:nvSpPr>
          <p:cNvPr id="74" name="ZoneTexte 73">
            <a:extLst>
              <a:ext uri="{FF2B5EF4-FFF2-40B4-BE49-F238E27FC236}">
                <a16:creationId xmlns:a16="http://schemas.microsoft.com/office/drawing/2014/main" id="{C589DD36-64FD-4100-850E-48BC80E44251}"/>
              </a:ext>
            </a:extLst>
          </p:cNvPr>
          <p:cNvSpPr txBox="1"/>
          <p:nvPr/>
        </p:nvSpPr>
        <p:spPr>
          <a:xfrm>
            <a:off x="1713035" y="6547293"/>
            <a:ext cx="4033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IBIC</a:t>
            </a:r>
            <a:r>
              <a:rPr kumimoji="0" lang="fr-FR" sz="800" b="0" i="0" u="none" strike="noStrike" kern="1200" cap="none" spc="0" normalizeH="0" baseline="0" noProof="0" dirty="0">
                <a:ln>
                  <a:noFill/>
                </a:ln>
                <a:solidFill>
                  <a:srgbClr val="00294B"/>
                </a:solidFill>
                <a:effectLst/>
                <a:uLnTx/>
                <a:uFillTx/>
                <a:latin typeface="Calibri"/>
                <a:ea typeface="+mn-ea"/>
                <a:cs typeface="+mn-cs"/>
              </a:rPr>
              <a:t> </a:t>
            </a:r>
            <a:endParaRPr kumimoji="0" lang="fr-FR" sz="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48" name="Espace réservé du numéro de diapositive 47">
            <a:extLst>
              <a:ext uri="{FF2B5EF4-FFF2-40B4-BE49-F238E27FC236}">
                <a16:creationId xmlns:a16="http://schemas.microsoft.com/office/drawing/2014/main" id="{D4E06DDE-FE51-44D4-A079-106273F98D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1D906-68FB-4FCF-A226-CB4AF2FE6205}" type="slidenum">
              <a:rPr kumimoji="0" lang="fr-FR" sz="12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
        <p:nvSpPr>
          <p:cNvPr id="75" name="ZoneTexte 74">
            <a:extLst>
              <a:ext uri="{FF2B5EF4-FFF2-40B4-BE49-F238E27FC236}">
                <a16:creationId xmlns:a16="http://schemas.microsoft.com/office/drawing/2014/main" id="{F35AF830-5B1E-416A-9DE3-0808E6F44AE1}"/>
              </a:ext>
            </a:extLst>
          </p:cNvPr>
          <p:cNvSpPr txBox="1"/>
          <p:nvPr/>
        </p:nvSpPr>
        <p:spPr>
          <a:xfrm>
            <a:off x="7010027" y="5661135"/>
            <a:ext cx="176073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AIFIRA (LP2I Bordeaux)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srgbClr val="E75112"/>
                </a:solidFill>
                <a:effectLst/>
                <a:uLnTx/>
                <a:uFillTx/>
                <a:latin typeface="Calibri"/>
                <a:ea typeface="+mn-ea"/>
                <a:cs typeface="+mn-cs"/>
              </a:rPr>
              <a:t>IJClab</a:t>
            </a:r>
            <a:r>
              <a:rPr kumimoji="0" lang="fr-FR" sz="1200" b="1" i="0" u="none" strike="noStrike" kern="1200" cap="none" spc="0" normalizeH="0" baseline="0" noProof="0" dirty="0">
                <a:ln>
                  <a:noFill/>
                </a:ln>
                <a:solidFill>
                  <a:srgbClr val="E75112"/>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MIRCOM – IRSN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ESRF-ID17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CAL + CNAO + ACHADE </a:t>
            </a:r>
          </a:p>
        </p:txBody>
      </p:sp>
      <p:sp>
        <p:nvSpPr>
          <p:cNvPr id="76" name="Rectangle 75">
            <a:extLst>
              <a:ext uri="{FF2B5EF4-FFF2-40B4-BE49-F238E27FC236}">
                <a16:creationId xmlns:a16="http://schemas.microsoft.com/office/drawing/2014/main" id="{AD6DBE54-075E-49C8-A770-99E8B2575837}"/>
              </a:ext>
            </a:extLst>
          </p:cNvPr>
          <p:cNvSpPr/>
          <p:nvPr/>
        </p:nvSpPr>
        <p:spPr>
          <a:xfrm>
            <a:off x="2736341" y="5658774"/>
            <a:ext cx="151015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LP2I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GIP ARRONAX </a:t>
            </a:r>
            <a:r>
              <a:rPr kumimoji="0" lang="fr-FR" sz="1200" b="0" i="0" u="none" strike="noStrike" kern="1200" cap="none" spc="0" normalizeH="0" baseline="0" noProof="0" dirty="0">
                <a:ln>
                  <a:noFill/>
                </a:ln>
                <a:solidFill>
                  <a:srgbClr val="000000">
                    <a:lumMod val="75000"/>
                  </a:srgbClr>
                </a:solidFill>
                <a:effectLst/>
                <a:uLnTx/>
                <a:uFillTx/>
                <a:latin typeface="Calibri"/>
                <a:ea typeface="+mn-ea"/>
                <a:cs typeface="+mn-cs"/>
              </a:rPr>
              <a:t> </a:t>
            </a:r>
            <a:r>
              <a:rPr kumimoji="0" lang="fr-FR" sz="1200" b="0" i="0" u="none" strike="noStrike" kern="1200" cap="none" spc="0" normalizeH="0" baseline="0" noProof="0" dirty="0">
                <a:ln>
                  <a:noFill/>
                </a:ln>
                <a:solidFill>
                  <a:srgbClr val="7030A0"/>
                </a:solidFill>
                <a:effectLst/>
                <a:uLnTx/>
                <a:uFillTx/>
                <a:latin typeface="Calibri"/>
                <a:ea typeface="+mn-ea"/>
                <a:cs typeface="+mn-cs"/>
              </a:rPr>
              <a:t>NANOFAB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KEK</a:t>
            </a:r>
          </a:p>
        </p:txBody>
      </p:sp>
      <p:sp>
        <p:nvSpPr>
          <p:cNvPr id="77" name="ZoneTexte 76">
            <a:extLst>
              <a:ext uri="{FF2B5EF4-FFF2-40B4-BE49-F238E27FC236}">
                <a16:creationId xmlns:a16="http://schemas.microsoft.com/office/drawing/2014/main" id="{77A01F15-D73D-476D-951D-AED0B0CD3EA0}"/>
              </a:ext>
            </a:extLst>
          </p:cNvPr>
          <p:cNvSpPr txBox="1"/>
          <p:nvPr/>
        </p:nvSpPr>
        <p:spPr>
          <a:xfrm>
            <a:off x="9036593" y="6064415"/>
            <a:ext cx="188628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LPSC LP2I B SUBATECH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GIP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7030A0"/>
                </a:solidFill>
                <a:effectLst/>
                <a:uLnTx/>
                <a:uFillTx/>
                <a:latin typeface="Calibri"/>
                <a:ea typeface="+mn-ea"/>
                <a:cs typeface="+mn-cs"/>
              </a:rPr>
              <a:t>Lien avec RD42 CERN</a:t>
            </a:r>
          </a:p>
        </p:txBody>
      </p:sp>
    </p:spTree>
    <p:extLst>
      <p:ext uri="{BB962C8B-B14F-4D97-AF65-F5344CB8AC3E}">
        <p14:creationId xmlns:p14="http://schemas.microsoft.com/office/powerpoint/2010/main" val="1241069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3BA11D12-3B78-4927-B62F-E9E435BBDC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755" y="5518075"/>
            <a:ext cx="1253982" cy="940486"/>
          </a:xfrm>
          <a:prstGeom prst="rect">
            <a:avLst/>
          </a:prstGeom>
          <a:ln>
            <a:solidFill>
              <a:schemeClr val="tx1"/>
            </a:solidFill>
          </a:ln>
        </p:spPr>
      </p:pic>
      <p:sp>
        <p:nvSpPr>
          <p:cNvPr id="20" name="ZoneTexte 19">
            <a:extLst>
              <a:ext uri="{FF2B5EF4-FFF2-40B4-BE49-F238E27FC236}">
                <a16:creationId xmlns:a16="http://schemas.microsoft.com/office/drawing/2014/main" id="{676A0680-419B-41AA-9A59-7ACDCF94E748}"/>
              </a:ext>
            </a:extLst>
          </p:cNvPr>
          <p:cNvSpPr txBox="1"/>
          <p:nvPr/>
        </p:nvSpPr>
        <p:spPr>
          <a:xfrm>
            <a:off x="2274442" y="136178"/>
            <a:ext cx="7435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FFFFF"/>
                </a:solidFill>
                <a:effectLst/>
                <a:uLnTx/>
                <a:uFillTx/>
                <a:latin typeface="Calibri"/>
                <a:ea typeface="+mn-ea"/>
                <a:cs typeface="+mn-cs"/>
              </a:rPr>
              <a:t>Intégration détecteurs diamant : Expertises et Rex</a:t>
            </a:r>
          </a:p>
        </p:txBody>
      </p:sp>
      <p:pic>
        <p:nvPicPr>
          <p:cNvPr id="5" name="Image 4">
            <a:extLst>
              <a:ext uri="{FF2B5EF4-FFF2-40B4-BE49-F238E27FC236}">
                <a16:creationId xmlns:a16="http://schemas.microsoft.com/office/drawing/2014/main" id="{3FDEA0AA-AEAF-4C89-B96F-D11C2628FE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872" y="2053018"/>
            <a:ext cx="1327023" cy="1059184"/>
          </a:xfrm>
          <a:prstGeom prst="rect">
            <a:avLst/>
          </a:prstGeom>
        </p:spPr>
      </p:pic>
      <p:pic>
        <p:nvPicPr>
          <p:cNvPr id="6" name="Image 5">
            <a:extLst>
              <a:ext uri="{FF2B5EF4-FFF2-40B4-BE49-F238E27FC236}">
                <a16:creationId xmlns:a16="http://schemas.microsoft.com/office/drawing/2014/main" id="{64CF6873-7208-4056-9258-FBF1881A05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03" y="1203365"/>
            <a:ext cx="906067" cy="1292478"/>
          </a:xfrm>
          <a:prstGeom prst="rect">
            <a:avLst/>
          </a:prstGeom>
        </p:spPr>
      </p:pic>
      <p:pic>
        <p:nvPicPr>
          <p:cNvPr id="7" name="Image 6">
            <a:extLst>
              <a:ext uri="{FF2B5EF4-FFF2-40B4-BE49-F238E27FC236}">
                <a16:creationId xmlns:a16="http://schemas.microsoft.com/office/drawing/2014/main" id="{1D568484-9D83-4A23-AB26-52CFE8667F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1881" y="1218104"/>
            <a:ext cx="976390" cy="1299406"/>
          </a:xfrm>
          <a:prstGeom prst="rect">
            <a:avLst/>
          </a:prstGeom>
        </p:spPr>
      </p:pic>
      <p:pic>
        <p:nvPicPr>
          <p:cNvPr id="8" name="Picture 2">
            <a:extLst>
              <a:ext uri="{FF2B5EF4-FFF2-40B4-BE49-F238E27FC236}">
                <a16:creationId xmlns:a16="http://schemas.microsoft.com/office/drawing/2014/main" id="{983DD4EB-F621-419C-AAA3-CB444B87A729}"/>
              </a:ext>
            </a:extLst>
          </p:cNvPr>
          <p:cNvPicPr>
            <a:picLocks noChangeAspect="1" noChangeArrowheads="1"/>
          </p:cNvPicPr>
          <p:nvPr/>
        </p:nvPicPr>
        <p:blipFill>
          <a:blip r:embed="rId6" cstate="print"/>
          <a:srcRect/>
          <a:stretch>
            <a:fillRect/>
          </a:stretch>
        </p:blipFill>
        <p:spPr bwMode="auto">
          <a:xfrm>
            <a:off x="100209" y="2417812"/>
            <a:ext cx="1781540" cy="986210"/>
          </a:xfrm>
          <a:prstGeom prst="rect">
            <a:avLst/>
          </a:prstGeom>
          <a:noFill/>
          <a:ln w="9525">
            <a:noFill/>
            <a:miter lim="800000"/>
            <a:headEnd/>
            <a:tailEnd/>
          </a:ln>
        </p:spPr>
      </p:pic>
      <p:sp>
        <p:nvSpPr>
          <p:cNvPr id="9" name="ZoneTexte 8">
            <a:extLst>
              <a:ext uri="{FF2B5EF4-FFF2-40B4-BE49-F238E27FC236}">
                <a16:creationId xmlns:a16="http://schemas.microsoft.com/office/drawing/2014/main" id="{E516B2D3-5A50-4C63-BCDE-490287954B30}"/>
              </a:ext>
            </a:extLst>
          </p:cNvPr>
          <p:cNvSpPr txBox="1"/>
          <p:nvPr/>
        </p:nvSpPr>
        <p:spPr>
          <a:xfrm>
            <a:off x="830754" y="1354986"/>
            <a:ext cx="47320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294B"/>
                </a:solidFill>
                <a:effectLst/>
                <a:uLnTx/>
                <a:uFillTx/>
                <a:latin typeface="Calibri"/>
                <a:ea typeface="+mn-ea"/>
                <a:cs typeface="+mn-cs"/>
              </a:rPr>
              <a:t>2012</a:t>
            </a:r>
          </a:p>
        </p:txBody>
      </p:sp>
      <p:pic>
        <p:nvPicPr>
          <p:cNvPr id="10" name="Image 9">
            <a:extLst>
              <a:ext uri="{FF2B5EF4-FFF2-40B4-BE49-F238E27FC236}">
                <a16:creationId xmlns:a16="http://schemas.microsoft.com/office/drawing/2014/main" id="{593A609E-1F3B-4481-9A5A-53C53604AD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4799718" y="1442531"/>
            <a:ext cx="1113783" cy="712234"/>
          </a:xfrm>
          <a:prstGeom prst="rect">
            <a:avLst/>
          </a:prstGeom>
          <a:ln>
            <a:solidFill>
              <a:schemeClr val="tx1"/>
            </a:solidFill>
          </a:ln>
        </p:spPr>
      </p:pic>
      <p:pic>
        <p:nvPicPr>
          <p:cNvPr id="11" name="Image 10">
            <a:extLst>
              <a:ext uri="{FF2B5EF4-FFF2-40B4-BE49-F238E27FC236}">
                <a16:creationId xmlns:a16="http://schemas.microsoft.com/office/drawing/2014/main" id="{9C71FF9E-125B-482A-A083-73BF70B4CA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68918" y="1397403"/>
            <a:ext cx="761657" cy="998277"/>
          </a:xfrm>
          <a:prstGeom prst="rect">
            <a:avLst/>
          </a:prstGeom>
        </p:spPr>
      </p:pic>
      <p:pic>
        <p:nvPicPr>
          <p:cNvPr id="13" name="Image 12">
            <a:extLst>
              <a:ext uri="{FF2B5EF4-FFF2-40B4-BE49-F238E27FC236}">
                <a16:creationId xmlns:a16="http://schemas.microsoft.com/office/drawing/2014/main" id="{066EB8FC-DDD7-4C91-9E39-426EED66A0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59613" y="1465824"/>
            <a:ext cx="755460" cy="990154"/>
          </a:xfrm>
          <a:prstGeom prst="rect">
            <a:avLst/>
          </a:prstGeom>
        </p:spPr>
      </p:pic>
      <p:pic>
        <p:nvPicPr>
          <p:cNvPr id="14" name="Image 13">
            <a:extLst>
              <a:ext uri="{FF2B5EF4-FFF2-40B4-BE49-F238E27FC236}">
                <a16:creationId xmlns:a16="http://schemas.microsoft.com/office/drawing/2014/main" id="{4B1C3E95-AE88-48BC-913E-B564DE4FC5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96901" y="1250888"/>
            <a:ext cx="835338" cy="1113784"/>
          </a:xfrm>
          <a:prstGeom prst="rect">
            <a:avLst/>
          </a:prstGeom>
          <a:ln>
            <a:solidFill>
              <a:schemeClr val="tx1"/>
            </a:solidFill>
          </a:ln>
        </p:spPr>
      </p:pic>
      <p:pic>
        <p:nvPicPr>
          <p:cNvPr id="15" name="Image 14">
            <a:extLst>
              <a:ext uri="{FF2B5EF4-FFF2-40B4-BE49-F238E27FC236}">
                <a16:creationId xmlns:a16="http://schemas.microsoft.com/office/drawing/2014/main" id="{7A8ECA76-3F71-4B71-817E-589116231CC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67218" y="2431884"/>
            <a:ext cx="1689959" cy="924408"/>
          </a:xfrm>
          <a:prstGeom prst="rect">
            <a:avLst/>
          </a:prstGeom>
          <a:ln>
            <a:solidFill>
              <a:schemeClr val="tx1"/>
            </a:solidFill>
          </a:ln>
        </p:spPr>
      </p:pic>
      <p:pic>
        <p:nvPicPr>
          <p:cNvPr id="16" name="Image 15">
            <a:extLst>
              <a:ext uri="{FF2B5EF4-FFF2-40B4-BE49-F238E27FC236}">
                <a16:creationId xmlns:a16="http://schemas.microsoft.com/office/drawing/2014/main" id="{3C2AE039-123B-4605-A2B2-A88603DBB04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87789" y="2431885"/>
            <a:ext cx="1612686" cy="924407"/>
          </a:xfrm>
          <a:prstGeom prst="rect">
            <a:avLst/>
          </a:prstGeom>
          <a:ln>
            <a:solidFill>
              <a:schemeClr val="tx1"/>
            </a:solidFill>
          </a:ln>
        </p:spPr>
      </p:pic>
      <p:pic>
        <p:nvPicPr>
          <p:cNvPr id="17" name="Image 16">
            <a:extLst>
              <a:ext uri="{FF2B5EF4-FFF2-40B4-BE49-F238E27FC236}">
                <a16:creationId xmlns:a16="http://schemas.microsoft.com/office/drawing/2014/main" id="{C868E9AE-B99A-4765-8A10-F1B684E7B09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0577" y="4089164"/>
            <a:ext cx="1249270" cy="1234199"/>
          </a:xfrm>
          <a:prstGeom prst="rect">
            <a:avLst/>
          </a:prstGeom>
          <a:ln>
            <a:solidFill>
              <a:schemeClr val="tx1"/>
            </a:solidFill>
          </a:ln>
        </p:spPr>
      </p:pic>
      <p:pic>
        <p:nvPicPr>
          <p:cNvPr id="18" name="Image 17">
            <a:extLst>
              <a:ext uri="{FF2B5EF4-FFF2-40B4-BE49-F238E27FC236}">
                <a16:creationId xmlns:a16="http://schemas.microsoft.com/office/drawing/2014/main" id="{21B0E574-BFEA-4266-8CD2-353887609C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35500" y="4103734"/>
            <a:ext cx="1613430" cy="1210073"/>
          </a:xfrm>
          <a:prstGeom prst="rect">
            <a:avLst/>
          </a:prstGeom>
          <a:ln>
            <a:solidFill>
              <a:schemeClr val="tx1"/>
            </a:solidFill>
          </a:ln>
        </p:spPr>
      </p:pic>
      <p:pic>
        <p:nvPicPr>
          <p:cNvPr id="21" name="Image 20">
            <a:extLst>
              <a:ext uri="{FF2B5EF4-FFF2-40B4-BE49-F238E27FC236}">
                <a16:creationId xmlns:a16="http://schemas.microsoft.com/office/drawing/2014/main" id="{1C0C4653-4475-4EED-826D-7020AC89DD8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3603976" y="5519457"/>
            <a:ext cx="1173967" cy="880475"/>
          </a:xfrm>
          <a:prstGeom prst="rect">
            <a:avLst/>
          </a:prstGeom>
          <a:ln>
            <a:solidFill>
              <a:schemeClr val="tx1"/>
            </a:solidFill>
          </a:ln>
        </p:spPr>
      </p:pic>
      <p:pic>
        <p:nvPicPr>
          <p:cNvPr id="22" name="Image 21">
            <a:extLst>
              <a:ext uri="{FF2B5EF4-FFF2-40B4-BE49-F238E27FC236}">
                <a16:creationId xmlns:a16="http://schemas.microsoft.com/office/drawing/2014/main" id="{E2426A47-9CB3-44FF-A4C9-43A4DE6CDE1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582225" y="4179428"/>
            <a:ext cx="1195718" cy="1053670"/>
          </a:xfrm>
          <a:prstGeom prst="rect">
            <a:avLst/>
          </a:prstGeom>
          <a:ln>
            <a:solidFill>
              <a:schemeClr val="tx1"/>
            </a:solidFill>
          </a:ln>
        </p:spPr>
      </p:pic>
      <p:pic>
        <p:nvPicPr>
          <p:cNvPr id="23" name="Image 22">
            <a:extLst>
              <a:ext uri="{FF2B5EF4-FFF2-40B4-BE49-F238E27FC236}">
                <a16:creationId xmlns:a16="http://schemas.microsoft.com/office/drawing/2014/main" id="{B972645D-FFE0-4544-B9D9-C5554295FC0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96584" y="4585068"/>
            <a:ext cx="1484568" cy="1113426"/>
          </a:xfrm>
          <a:prstGeom prst="rect">
            <a:avLst/>
          </a:prstGeom>
          <a:ln>
            <a:solidFill>
              <a:schemeClr val="tx1"/>
            </a:solidFill>
          </a:ln>
        </p:spPr>
      </p:pic>
      <p:pic>
        <p:nvPicPr>
          <p:cNvPr id="24" name="Image 23">
            <a:extLst>
              <a:ext uri="{FF2B5EF4-FFF2-40B4-BE49-F238E27FC236}">
                <a16:creationId xmlns:a16="http://schemas.microsoft.com/office/drawing/2014/main" id="{5241D376-955C-4212-B571-3A300AE8659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29351" y="4026925"/>
            <a:ext cx="910030" cy="688606"/>
          </a:xfrm>
          <a:prstGeom prst="rect">
            <a:avLst/>
          </a:prstGeom>
          <a:ln>
            <a:solidFill>
              <a:schemeClr val="tx1"/>
            </a:solidFill>
          </a:ln>
        </p:spPr>
      </p:pic>
      <p:pic>
        <p:nvPicPr>
          <p:cNvPr id="25" name="Image 24">
            <a:extLst>
              <a:ext uri="{FF2B5EF4-FFF2-40B4-BE49-F238E27FC236}">
                <a16:creationId xmlns:a16="http://schemas.microsoft.com/office/drawing/2014/main" id="{96866101-8CDE-4ED0-AD41-13DD06660C4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51510" y="4029791"/>
            <a:ext cx="1511973" cy="1133980"/>
          </a:xfrm>
          <a:prstGeom prst="rect">
            <a:avLst/>
          </a:prstGeom>
          <a:ln>
            <a:solidFill>
              <a:schemeClr val="tx1"/>
            </a:solidFill>
          </a:ln>
        </p:spPr>
      </p:pic>
      <p:pic>
        <p:nvPicPr>
          <p:cNvPr id="26" name="Image 25">
            <a:extLst>
              <a:ext uri="{FF2B5EF4-FFF2-40B4-BE49-F238E27FC236}">
                <a16:creationId xmlns:a16="http://schemas.microsoft.com/office/drawing/2014/main" id="{DFC846B5-0D00-4DA6-BC43-002CFDE315D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373511" y="4828054"/>
            <a:ext cx="864855" cy="744416"/>
          </a:xfrm>
          <a:prstGeom prst="rect">
            <a:avLst/>
          </a:prstGeom>
          <a:ln>
            <a:solidFill>
              <a:schemeClr val="tx1"/>
            </a:solidFill>
          </a:ln>
        </p:spPr>
      </p:pic>
      <p:pic>
        <p:nvPicPr>
          <p:cNvPr id="28" name="Image 27">
            <a:extLst>
              <a:ext uri="{FF2B5EF4-FFF2-40B4-BE49-F238E27FC236}">
                <a16:creationId xmlns:a16="http://schemas.microsoft.com/office/drawing/2014/main" id="{0A7EE881-881B-423D-A59C-6E124E403D4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875844" y="5530639"/>
            <a:ext cx="1249270" cy="936953"/>
          </a:xfrm>
          <a:prstGeom prst="rect">
            <a:avLst/>
          </a:prstGeom>
          <a:ln>
            <a:solidFill>
              <a:schemeClr val="accent1"/>
            </a:solidFill>
          </a:ln>
        </p:spPr>
      </p:pic>
      <p:pic>
        <p:nvPicPr>
          <p:cNvPr id="29" name="Image 28">
            <a:extLst>
              <a:ext uri="{FF2B5EF4-FFF2-40B4-BE49-F238E27FC236}">
                <a16:creationId xmlns:a16="http://schemas.microsoft.com/office/drawing/2014/main" id="{ECBDF77A-EC86-4E28-A739-4879947FD65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348758" y="1202624"/>
            <a:ext cx="2620489" cy="836020"/>
          </a:xfrm>
          <a:prstGeom prst="rect">
            <a:avLst/>
          </a:prstGeom>
          <a:ln>
            <a:solidFill>
              <a:schemeClr val="tx1"/>
            </a:solidFill>
          </a:ln>
        </p:spPr>
      </p:pic>
      <p:pic>
        <p:nvPicPr>
          <p:cNvPr id="30" name="Image 29">
            <a:extLst>
              <a:ext uri="{FF2B5EF4-FFF2-40B4-BE49-F238E27FC236}">
                <a16:creationId xmlns:a16="http://schemas.microsoft.com/office/drawing/2014/main" id="{DF10F555-7689-4670-AC8C-83F160ABF00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093767" y="2160033"/>
            <a:ext cx="1752570" cy="933155"/>
          </a:xfrm>
          <a:prstGeom prst="rect">
            <a:avLst/>
          </a:prstGeom>
        </p:spPr>
      </p:pic>
      <p:pic>
        <p:nvPicPr>
          <p:cNvPr id="31" name="Image 30">
            <a:extLst>
              <a:ext uri="{FF2B5EF4-FFF2-40B4-BE49-F238E27FC236}">
                <a16:creationId xmlns:a16="http://schemas.microsoft.com/office/drawing/2014/main" id="{FCB3B13E-788C-4984-84EF-88D450A0C7B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361434" y="1105218"/>
            <a:ext cx="1001970" cy="1034291"/>
          </a:xfrm>
          <a:prstGeom prst="rect">
            <a:avLst/>
          </a:prstGeom>
        </p:spPr>
      </p:pic>
      <p:pic>
        <p:nvPicPr>
          <p:cNvPr id="32" name="Image 31">
            <a:extLst>
              <a:ext uri="{FF2B5EF4-FFF2-40B4-BE49-F238E27FC236}">
                <a16:creationId xmlns:a16="http://schemas.microsoft.com/office/drawing/2014/main" id="{0580C1D0-FFFF-4CF7-ABF8-200BBF77C25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16200000">
            <a:off x="10494638" y="1318943"/>
            <a:ext cx="598006" cy="588480"/>
          </a:xfrm>
          <a:prstGeom prst="rect">
            <a:avLst/>
          </a:prstGeom>
        </p:spPr>
      </p:pic>
      <p:pic>
        <p:nvPicPr>
          <p:cNvPr id="33" name="Image 32">
            <a:extLst>
              <a:ext uri="{FF2B5EF4-FFF2-40B4-BE49-F238E27FC236}">
                <a16:creationId xmlns:a16="http://schemas.microsoft.com/office/drawing/2014/main" id="{1268F5AF-2245-451B-B525-C73119A1EED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514121" y="2067789"/>
            <a:ext cx="1450834" cy="1387931"/>
          </a:xfrm>
          <a:prstGeom prst="rect">
            <a:avLst/>
          </a:prstGeom>
        </p:spPr>
      </p:pic>
      <p:pic>
        <p:nvPicPr>
          <p:cNvPr id="34" name="Image 33">
            <a:extLst>
              <a:ext uri="{FF2B5EF4-FFF2-40B4-BE49-F238E27FC236}">
                <a16:creationId xmlns:a16="http://schemas.microsoft.com/office/drawing/2014/main" id="{167BBC36-C8C3-4931-BF97-F3032191D59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251964" y="2395680"/>
            <a:ext cx="563823" cy="533394"/>
          </a:xfrm>
          <a:prstGeom prst="rect">
            <a:avLst/>
          </a:prstGeom>
        </p:spPr>
      </p:pic>
      <p:pic>
        <p:nvPicPr>
          <p:cNvPr id="35" name="Image 34">
            <a:extLst>
              <a:ext uri="{FF2B5EF4-FFF2-40B4-BE49-F238E27FC236}">
                <a16:creationId xmlns:a16="http://schemas.microsoft.com/office/drawing/2014/main" id="{089474A4-FCE4-42AB-BDAC-AFED52768370}"/>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rot="16200000">
            <a:off x="10976510" y="2151661"/>
            <a:ext cx="972093" cy="947790"/>
          </a:xfrm>
          <a:prstGeom prst="rect">
            <a:avLst/>
          </a:prstGeom>
          <a:ln>
            <a:solidFill>
              <a:schemeClr val="tx1"/>
            </a:solidFill>
          </a:ln>
        </p:spPr>
      </p:pic>
      <p:pic>
        <p:nvPicPr>
          <p:cNvPr id="36" name="Image 35">
            <a:extLst>
              <a:ext uri="{FF2B5EF4-FFF2-40B4-BE49-F238E27FC236}">
                <a16:creationId xmlns:a16="http://schemas.microsoft.com/office/drawing/2014/main" id="{A6247AEB-214F-4222-BF06-CF058A64BAA4}"/>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945163" y="2395680"/>
            <a:ext cx="569092" cy="561359"/>
          </a:xfrm>
          <a:prstGeom prst="rect">
            <a:avLst/>
          </a:prstGeom>
        </p:spPr>
      </p:pic>
      <p:sp>
        <p:nvSpPr>
          <p:cNvPr id="37" name="Rectangle : coins arrondis 10">
            <a:extLst>
              <a:ext uri="{FF2B5EF4-FFF2-40B4-BE49-F238E27FC236}">
                <a16:creationId xmlns:a16="http://schemas.microsoft.com/office/drawing/2014/main" id="{9B64F739-A977-4F9C-B3B8-65B5F9B4D585}"/>
              </a:ext>
            </a:extLst>
          </p:cNvPr>
          <p:cNvSpPr/>
          <p:nvPr/>
        </p:nvSpPr>
        <p:spPr>
          <a:xfrm>
            <a:off x="70394" y="790217"/>
            <a:ext cx="5813066" cy="2681389"/>
          </a:xfrm>
          <a:prstGeom prst="roundRect">
            <a:avLst>
              <a:gd name="adj" fmla="val 7541"/>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38" name="ZoneTexte 37">
            <a:extLst>
              <a:ext uri="{FF2B5EF4-FFF2-40B4-BE49-F238E27FC236}">
                <a16:creationId xmlns:a16="http://schemas.microsoft.com/office/drawing/2014/main" id="{E6F66ECD-250B-4D9C-B071-D1A008366D4B}"/>
              </a:ext>
            </a:extLst>
          </p:cNvPr>
          <p:cNvSpPr txBox="1"/>
          <p:nvPr/>
        </p:nvSpPr>
        <p:spPr>
          <a:xfrm>
            <a:off x="521139" y="816852"/>
            <a:ext cx="461055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E75112"/>
                </a:solidFill>
                <a:effectLst/>
                <a:uLnTx/>
                <a:uFillTx/>
                <a:latin typeface="Calibri"/>
                <a:ea typeface="+mn-ea"/>
                <a:cs typeface="+mn-cs"/>
              </a:rPr>
              <a:t>Montage et polarisation par contact mécanique, métallisation électrode pleine </a:t>
            </a:r>
          </a:p>
        </p:txBody>
      </p:sp>
      <p:sp>
        <p:nvSpPr>
          <p:cNvPr id="39" name="ZoneTexte 38">
            <a:extLst>
              <a:ext uri="{FF2B5EF4-FFF2-40B4-BE49-F238E27FC236}">
                <a16:creationId xmlns:a16="http://schemas.microsoft.com/office/drawing/2014/main" id="{55F97AF0-1247-4FB4-BC4B-63C8AA29935D}"/>
              </a:ext>
            </a:extLst>
          </p:cNvPr>
          <p:cNvSpPr txBox="1"/>
          <p:nvPr/>
        </p:nvSpPr>
        <p:spPr>
          <a:xfrm>
            <a:off x="3504691" y="1266598"/>
            <a:ext cx="47320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294B"/>
                </a:solidFill>
                <a:effectLst/>
                <a:uLnTx/>
                <a:uFillTx/>
                <a:latin typeface="Calibri"/>
                <a:ea typeface="+mn-ea"/>
                <a:cs typeface="+mn-cs"/>
              </a:rPr>
              <a:t>2016</a:t>
            </a:r>
          </a:p>
        </p:txBody>
      </p:sp>
      <p:sp>
        <p:nvSpPr>
          <p:cNvPr id="40" name="Rectangle : coins arrondis 10">
            <a:extLst>
              <a:ext uri="{FF2B5EF4-FFF2-40B4-BE49-F238E27FC236}">
                <a16:creationId xmlns:a16="http://schemas.microsoft.com/office/drawing/2014/main" id="{9B25997D-460E-4362-A479-9346A9FDB811}"/>
              </a:ext>
            </a:extLst>
          </p:cNvPr>
          <p:cNvSpPr/>
          <p:nvPr/>
        </p:nvSpPr>
        <p:spPr>
          <a:xfrm>
            <a:off x="6136499" y="798816"/>
            <a:ext cx="5890278" cy="2681389"/>
          </a:xfrm>
          <a:prstGeom prst="roundRect">
            <a:avLst>
              <a:gd name="adj" fmla="val 7541"/>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1" name="ZoneTexte 40">
            <a:extLst>
              <a:ext uri="{FF2B5EF4-FFF2-40B4-BE49-F238E27FC236}">
                <a16:creationId xmlns:a16="http://schemas.microsoft.com/office/drawing/2014/main" id="{B08F30ED-5D30-4424-ADEE-6D5ED5EB4528}"/>
              </a:ext>
            </a:extLst>
          </p:cNvPr>
          <p:cNvSpPr txBox="1"/>
          <p:nvPr/>
        </p:nvSpPr>
        <p:spPr>
          <a:xfrm>
            <a:off x="7265093" y="813397"/>
            <a:ext cx="353654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E75112"/>
                </a:solidFill>
                <a:effectLst/>
                <a:uLnTx/>
                <a:uFillTx/>
                <a:latin typeface="Calibri"/>
                <a:ea typeface="+mn-ea"/>
                <a:cs typeface="+mn-cs"/>
              </a:rPr>
              <a:t>Pixellisation par pistes, métallisation par lithogravure laser  </a:t>
            </a:r>
          </a:p>
        </p:txBody>
      </p:sp>
      <p:sp>
        <p:nvSpPr>
          <p:cNvPr id="42" name="Rectangle : coins arrondis 10">
            <a:extLst>
              <a:ext uri="{FF2B5EF4-FFF2-40B4-BE49-F238E27FC236}">
                <a16:creationId xmlns:a16="http://schemas.microsoft.com/office/drawing/2014/main" id="{3EE636C0-1AA1-46CD-BF61-78D060E847FD}"/>
              </a:ext>
            </a:extLst>
          </p:cNvPr>
          <p:cNvSpPr/>
          <p:nvPr/>
        </p:nvSpPr>
        <p:spPr>
          <a:xfrm>
            <a:off x="66910" y="3613985"/>
            <a:ext cx="3346253" cy="2901173"/>
          </a:xfrm>
          <a:prstGeom prst="roundRect">
            <a:avLst>
              <a:gd name="adj" fmla="val 7541"/>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Rectangle : coins arrondis 10">
            <a:extLst>
              <a:ext uri="{FF2B5EF4-FFF2-40B4-BE49-F238E27FC236}">
                <a16:creationId xmlns:a16="http://schemas.microsoft.com/office/drawing/2014/main" id="{E7C29A9F-B915-4C31-BF27-A0A3D25E7582}"/>
              </a:ext>
            </a:extLst>
          </p:cNvPr>
          <p:cNvSpPr/>
          <p:nvPr/>
        </p:nvSpPr>
        <p:spPr>
          <a:xfrm>
            <a:off x="3485335" y="3618415"/>
            <a:ext cx="3446768" cy="2883597"/>
          </a:xfrm>
          <a:prstGeom prst="roundRect">
            <a:avLst>
              <a:gd name="adj" fmla="val 7541"/>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4" name="Rectangle : coins arrondis 10">
            <a:extLst>
              <a:ext uri="{FF2B5EF4-FFF2-40B4-BE49-F238E27FC236}">
                <a16:creationId xmlns:a16="http://schemas.microsoft.com/office/drawing/2014/main" id="{40B2276C-5D43-422B-8272-32FE8838209C}"/>
              </a:ext>
            </a:extLst>
          </p:cNvPr>
          <p:cNvSpPr/>
          <p:nvPr/>
        </p:nvSpPr>
        <p:spPr>
          <a:xfrm>
            <a:off x="9183988" y="3618415"/>
            <a:ext cx="3001138" cy="2896743"/>
          </a:xfrm>
          <a:prstGeom prst="roundRect">
            <a:avLst>
              <a:gd name="adj" fmla="val 7541"/>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5" name="ZoneTexte 44">
            <a:extLst>
              <a:ext uri="{FF2B5EF4-FFF2-40B4-BE49-F238E27FC236}">
                <a16:creationId xmlns:a16="http://schemas.microsoft.com/office/drawing/2014/main" id="{E7D73060-CA0C-4242-A7EE-1E75E7ED1DD6}"/>
              </a:ext>
            </a:extLst>
          </p:cNvPr>
          <p:cNvSpPr txBox="1"/>
          <p:nvPr/>
        </p:nvSpPr>
        <p:spPr>
          <a:xfrm>
            <a:off x="265270" y="3626110"/>
            <a:ext cx="307808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E75112"/>
                </a:solidFill>
                <a:effectLst/>
                <a:uLnTx/>
                <a:uFillTx/>
                <a:latin typeface="Calibri"/>
                <a:ea typeface="+mn-ea"/>
                <a:cs typeface="+mn-cs"/>
              </a:rPr>
              <a:t>Montage par collage UV et polarisation par </a:t>
            </a:r>
            <a:r>
              <a:rPr kumimoji="0" lang="fr-FR" sz="1050" b="1" i="0" u="none" strike="noStrike" kern="1200" cap="none" spc="0" normalizeH="0" baseline="0" noProof="0" dirty="0" err="1">
                <a:ln>
                  <a:noFill/>
                </a:ln>
                <a:solidFill>
                  <a:srgbClr val="E75112"/>
                </a:solidFill>
                <a:effectLst/>
                <a:uLnTx/>
                <a:uFillTx/>
                <a:latin typeface="Calibri"/>
                <a:ea typeface="+mn-ea"/>
                <a:cs typeface="+mn-cs"/>
              </a:rPr>
              <a:t>bonding</a:t>
            </a:r>
            <a:endParaRPr kumimoji="0" lang="fr-FR" sz="1050" b="1" i="0" u="none" strike="noStrike" kern="1200" cap="none" spc="0" normalizeH="0" baseline="0" noProof="0" dirty="0">
              <a:ln>
                <a:noFill/>
              </a:ln>
              <a:solidFill>
                <a:srgbClr val="E75112"/>
              </a:solidFill>
              <a:effectLst/>
              <a:uLnTx/>
              <a:uFillTx/>
              <a:latin typeface="Calibri"/>
              <a:ea typeface="+mn-ea"/>
              <a:cs typeface="+mn-cs"/>
            </a:endParaRPr>
          </a:p>
        </p:txBody>
      </p:sp>
      <p:sp>
        <p:nvSpPr>
          <p:cNvPr id="46" name="ZoneTexte 45">
            <a:extLst>
              <a:ext uri="{FF2B5EF4-FFF2-40B4-BE49-F238E27FC236}">
                <a16:creationId xmlns:a16="http://schemas.microsoft.com/office/drawing/2014/main" id="{36E94725-27E7-46EF-B4F0-6A2B06B400E7}"/>
              </a:ext>
            </a:extLst>
          </p:cNvPr>
          <p:cNvSpPr txBox="1"/>
          <p:nvPr/>
        </p:nvSpPr>
        <p:spPr>
          <a:xfrm>
            <a:off x="3948867" y="3640137"/>
            <a:ext cx="271260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E75112"/>
                </a:solidFill>
                <a:effectLst/>
                <a:uLnTx/>
                <a:uFillTx/>
                <a:latin typeface="Calibri"/>
                <a:ea typeface="+mn-ea"/>
                <a:cs typeface="+mn-cs"/>
              </a:rPr>
              <a:t>Montage avec préamplificateurs embarqués  </a:t>
            </a:r>
          </a:p>
        </p:txBody>
      </p:sp>
      <p:sp>
        <p:nvSpPr>
          <p:cNvPr id="47" name="ZoneTexte 46">
            <a:extLst>
              <a:ext uri="{FF2B5EF4-FFF2-40B4-BE49-F238E27FC236}">
                <a16:creationId xmlns:a16="http://schemas.microsoft.com/office/drawing/2014/main" id="{D46060D4-617F-4445-AFC9-8E4B8196AA82}"/>
              </a:ext>
            </a:extLst>
          </p:cNvPr>
          <p:cNvSpPr txBox="1"/>
          <p:nvPr/>
        </p:nvSpPr>
        <p:spPr>
          <a:xfrm>
            <a:off x="9332041" y="3606312"/>
            <a:ext cx="277832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E75112"/>
                </a:solidFill>
                <a:effectLst/>
                <a:uLnTx/>
                <a:uFillTx/>
                <a:latin typeface="Calibri"/>
                <a:ea typeface="+mn-ea"/>
                <a:cs typeface="+mn-cs"/>
              </a:rPr>
              <a:t>Montage interchangeable par carte mezzanine</a:t>
            </a:r>
          </a:p>
        </p:txBody>
      </p:sp>
      <p:sp>
        <p:nvSpPr>
          <p:cNvPr id="48" name="ZoneTexte 47">
            <a:extLst>
              <a:ext uri="{FF2B5EF4-FFF2-40B4-BE49-F238E27FC236}">
                <a16:creationId xmlns:a16="http://schemas.microsoft.com/office/drawing/2014/main" id="{38188EF7-302F-4781-B3E5-7FB8C6140B5D}"/>
              </a:ext>
            </a:extLst>
          </p:cNvPr>
          <p:cNvSpPr txBox="1"/>
          <p:nvPr/>
        </p:nvSpPr>
        <p:spPr>
          <a:xfrm>
            <a:off x="3629752" y="4019496"/>
            <a:ext cx="1098378"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Diamant 10x10, 16 voies</a:t>
            </a:r>
          </a:p>
        </p:txBody>
      </p:sp>
      <p:sp>
        <p:nvSpPr>
          <p:cNvPr id="49" name="ZoneTexte 48">
            <a:extLst>
              <a:ext uri="{FF2B5EF4-FFF2-40B4-BE49-F238E27FC236}">
                <a16:creationId xmlns:a16="http://schemas.microsoft.com/office/drawing/2014/main" id="{6C1584A6-8371-4EC0-B8F4-09468155B8A3}"/>
              </a:ext>
            </a:extLst>
          </p:cNvPr>
          <p:cNvSpPr txBox="1"/>
          <p:nvPr/>
        </p:nvSpPr>
        <p:spPr>
          <a:xfrm>
            <a:off x="3646084" y="5345645"/>
            <a:ext cx="1104790"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Pistes adaptées 50 ohms</a:t>
            </a:r>
          </a:p>
        </p:txBody>
      </p:sp>
      <p:sp>
        <p:nvSpPr>
          <p:cNvPr id="50" name="ZoneTexte 49">
            <a:extLst>
              <a:ext uri="{FF2B5EF4-FFF2-40B4-BE49-F238E27FC236}">
                <a16:creationId xmlns:a16="http://schemas.microsoft.com/office/drawing/2014/main" id="{1B0BC75D-71F1-4F8C-ADB3-8432DB2A9005}"/>
              </a:ext>
            </a:extLst>
          </p:cNvPr>
          <p:cNvSpPr txBox="1"/>
          <p:nvPr/>
        </p:nvSpPr>
        <p:spPr>
          <a:xfrm>
            <a:off x="4857770" y="4434878"/>
            <a:ext cx="1483098"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 b="1" i="1" u="none" strike="noStrike" kern="1200" cap="none" spc="0" normalizeH="0" baseline="0" noProof="0" dirty="0">
                <a:ln>
                  <a:noFill/>
                </a:ln>
                <a:solidFill>
                  <a:srgbClr val="00294B"/>
                </a:solidFill>
                <a:effectLst/>
                <a:uLnTx/>
                <a:uFillTx/>
                <a:latin typeface="Calibri"/>
                <a:ea typeface="+mn-ea"/>
                <a:cs typeface="+mn-cs"/>
              </a:rPr>
              <a:t>Dispositif 1 diamant 16 voies (ESRF ID21)</a:t>
            </a:r>
          </a:p>
        </p:txBody>
      </p:sp>
      <p:sp>
        <p:nvSpPr>
          <p:cNvPr id="51" name="ZoneTexte 50">
            <a:extLst>
              <a:ext uri="{FF2B5EF4-FFF2-40B4-BE49-F238E27FC236}">
                <a16:creationId xmlns:a16="http://schemas.microsoft.com/office/drawing/2014/main" id="{EF59A104-BB93-454F-8652-27DDAF717798}"/>
              </a:ext>
            </a:extLst>
          </p:cNvPr>
          <p:cNvSpPr txBox="1"/>
          <p:nvPr/>
        </p:nvSpPr>
        <p:spPr>
          <a:xfrm>
            <a:off x="248979" y="3917128"/>
            <a:ext cx="1234633"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Fils 20µm et rubans 120 µm </a:t>
            </a:r>
          </a:p>
        </p:txBody>
      </p:sp>
      <p:sp>
        <p:nvSpPr>
          <p:cNvPr id="52" name="ZoneTexte 51">
            <a:extLst>
              <a:ext uri="{FF2B5EF4-FFF2-40B4-BE49-F238E27FC236}">
                <a16:creationId xmlns:a16="http://schemas.microsoft.com/office/drawing/2014/main" id="{3EE9819D-54E7-41B6-99E4-DDF73B88D6BD}"/>
              </a:ext>
            </a:extLst>
          </p:cNvPr>
          <p:cNvSpPr txBox="1"/>
          <p:nvPr/>
        </p:nvSpPr>
        <p:spPr>
          <a:xfrm>
            <a:off x="1864433" y="3941792"/>
            <a:ext cx="1180131"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err="1">
                <a:ln>
                  <a:noFill/>
                </a:ln>
                <a:solidFill>
                  <a:srgbClr val="00294B"/>
                </a:solidFill>
                <a:effectLst/>
                <a:uLnTx/>
                <a:uFillTx/>
                <a:latin typeface="Calibri"/>
                <a:ea typeface="+mn-ea"/>
                <a:cs typeface="+mn-cs"/>
              </a:rPr>
              <a:t>Bonding</a:t>
            </a:r>
            <a:r>
              <a:rPr kumimoji="0" lang="fr-FR" sz="700" b="1" i="1" u="none" strike="noStrike" kern="1200" cap="none" spc="0" normalizeH="0" baseline="0" noProof="0" dirty="0">
                <a:ln>
                  <a:noFill/>
                </a:ln>
                <a:solidFill>
                  <a:srgbClr val="00294B"/>
                </a:solidFill>
                <a:effectLst/>
                <a:uLnTx/>
                <a:uFillTx/>
                <a:latin typeface="Calibri"/>
                <a:ea typeface="+mn-ea"/>
                <a:cs typeface="+mn-cs"/>
              </a:rPr>
              <a:t> @</a:t>
            </a:r>
            <a:r>
              <a:rPr kumimoji="0" lang="fr-FR" sz="700" b="1" i="1" u="none" strike="noStrike" kern="1200" cap="none" spc="0" normalizeH="0" baseline="0" noProof="0" dirty="0" err="1">
                <a:ln>
                  <a:noFill/>
                </a:ln>
                <a:solidFill>
                  <a:srgbClr val="00294B"/>
                </a:solidFill>
                <a:effectLst/>
                <a:uLnTx/>
                <a:uFillTx/>
                <a:latin typeface="Calibri"/>
                <a:ea typeface="+mn-ea"/>
                <a:cs typeface="+mn-cs"/>
              </a:rPr>
              <a:t>NanoFab</a:t>
            </a:r>
            <a:r>
              <a:rPr kumimoji="0" lang="fr-FR" sz="700" b="1" i="1" u="none" strike="noStrike" kern="1200" cap="none" spc="0" normalizeH="0" baseline="0" noProof="0" dirty="0">
                <a:ln>
                  <a:noFill/>
                </a:ln>
                <a:solidFill>
                  <a:srgbClr val="00294B"/>
                </a:solidFill>
                <a:effectLst/>
                <a:uLnTx/>
                <a:uFillTx/>
                <a:latin typeface="Calibri"/>
                <a:ea typeface="+mn-ea"/>
                <a:cs typeface="+mn-cs"/>
              </a:rPr>
              <a:t> - </a:t>
            </a:r>
            <a:r>
              <a:rPr kumimoji="0" lang="fr-FR" sz="700" b="1" i="1" u="none" strike="noStrike" kern="1200" cap="none" spc="0" normalizeH="0" baseline="0" noProof="0" dirty="0" err="1">
                <a:ln>
                  <a:noFill/>
                </a:ln>
                <a:solidFill>
                  <a:srgbClr val="00294B"/>
                </a:solidFill>
                <a:effectLst/>
                <a:uLnTx/>
                <a:uFillTx/>
                <a:latin typeface="Calibri"/>
                <a:ea typeface="+mn-ea"/>
                <a:cs typeface="+mn-cs"/>
              </a:rPr>
              <a:t>Neel</a:t>
            </a:r>
            <a:endParaRPr kumimoji="0" lang="fr-FR" sz="700" b="1" i="1" u="none" strike="noStrike" kern="1200" cap="none" spc="0" normalizeH="0" baseline="0" noProof="0" dirty="0">
              <a:ln>
                <a:noFill/>
              </a:ln>
              <a:solidFill>
                <a:srgbClr val="00294B"/>
              </a:solidFill>
              <a:effectLst/>
              <a:uLnTx/>
              <a:uFillTx/>
              <a:latin typeface="Calibri"/>
              <a:ea typeface="+mn-ea"/>
              <a:cs typeface="+mn-cs"/>
            </a:endParaRPr>
          </a:p>
        </p:txBody>
      </p:sp>
      <p:sp>
        <p:nvSpPr>
          <p:cNvPr id="53" name="ZoneTexte 52">
            <a:extLst>
              <a:ext uri="{FF2B5EF4-FFF2-40B4-BE49-F238E27FC236}">
                <a16:creationId xmlns:a16="http://schemas.microsoft.com/office/drawing/2014/main" id="{F0C68B93-61B5-4BEE-B84E-31B0720B8BFD}"/>
              </a:ext>
            </a:extLst>
          </p:cNvPr>
          <p:cNvSpPr txBox="1"/>
          <p:nvPr/>
        </p:nvSpPr>
        <p:spPr>
          <a:xfrm>
            <a:off x="392228" y="5345646"/>
            <a:ext cx="899605"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Collage UV sur PCB</a:t>
            </a:r>
          </a:p>
        </p:txBody>
      </p:sp>
      <p:sp>
        <p:nvSpPr>
          <p:cNvPr id="54" name="ZoneTexte 53">
            <a:extLst>
              <a:ext uri="{FF2B5EF4-FFF2-40B4-BE49-F238E27FC236}">
                <a16:creationId xmlns:a16="http://schemas.microsoft.com/office/drawing/2014/main" id="{62CE5753-4DF1-4221-B946-6BBB7C74B4B3}"/>
              </a:ext>
            </a:extLst>
          </p:cNvPr>
          <p:cNvSpPr txBox="1"/>
          <p:nvPr/>
        </p:nvSpPr>
        <p:spPr>
          <a:xfrm>
            <a:off x="1679979" y="5345646"/>
            <a:ext cx="1441420"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Diamant 5x5 </a:t>
            </a:r>
            <a:r>
              <a:rPr kumimoji="0" lang="fr-FR" sz="700" b="1" i="1" u="none" strike="noStrike" kern="1200" cap="none" spc="0" normalizeH="0" baseline="0" noProof="0" dirty="0" err="1">
                <a:ln>
                  <a:noFill/>
                </a:ln>
                <a:solidFill>
                  <a:srgbClr val="00294B"/>
                </a:solidFill>
                <a:effectLst/>
                <a:uLnTx/>
                <a:uFillTx/>
                <a:latin typeface="Calibri"/>
                <a:ea typeface="+mn-ea"/>
                <a:cs typeface="+mn-cs"/>
              </a:rPr>
              <a:t>pixelisé</a:t>
            </a:r>
            <a:r>
              <a:rPr kumimoji="0" lang="fr-FR" sz="700" b="1" i="1" u="none" strike="noStrike" kern="1200" cap="none" spc="0" normalizeH="0" baseline="0" noProof="0" dirty="0">
                <a:ln>
                  <a:noFill/>
                </a:ln>
                <a:solidFill>
                  <a:srgbClr val="00294B"/>
                </a:solidFill>
                <a:effectLst/>
                <a:uLnTx/>
                <a:uFillTx/>
                <a:latin typeface="Calibri"/>
                <a:ea typeface="+mn-ea"/>
                <a:cs typeface="+mn-cs"/>
              </a:rPr>
              <a:t> collé, bondé</a:t>
            </a:r>
          </a:p>
        </p:txBody>
      </p:sp>
      <p:sp>
        <p:nvSpPr>
          <p:cNvPr id="55" name="ZoneTexte 54">
            <a:extLst>
              <a:ext uri="{FF2B5EF4-FFF2-40B4-BE49-F238E27FC236}">
                <a16:creationId xmlns:a16="http://schemas.microsoft.com/office/drawing/2014/main" id="{C701C09E-043B-4D43-9116-2EFF1F124C86}"/>
              </a:ext>
            </a:extLst>
          </p:cNvPr>
          <p:cNvSpPr txBox="1"/>
          <p:nvPr/>
        </p:nvSpPr>
        <p:spPr>
          <a:xfrm>
            <a:off x="10457388" y="1954249"/>
            <a:ext cx="777777"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20x20 - 40 voies</a:t>
            </a:r>
          </a:p>
        </p:txBody>
      </p:sp>
      <p:sp>
        <p:nvSpPr>
          <p:cNvPr id="56" name="ZoneTexte 55">
            <a:extLst>
              <a:ext uri="{FF2B5EF4-FFF2-40B4-BE49-F238E27FC236}">
                <a16:creationId xmlns:a16="http://schemas.microsoft.com/office/drawing/2014/main" id="{538C799B-2AB0-4BC6-9DF0-5870873AD679}"/>
              </a:ext>
            </a:extLst>
          </p:cNvPr>
          <p:cNvSpPr txBox="1"/>
          <p:nvPr/>
        </p:nvSpPr>
        <p:spPr>
          <a:xfrm>
            <a:off x="10015466" y="1008046"/>
            <a:ext cx="643125"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5x5 - 8 voies</a:t>
            </a:r>
          </a:p>
        </p:txBody>
      </p:sp>
      <p:sp>
        <p:nvSpPr>
          <p:cNvPr id="57" name="ZoneTexte 56">
            <a:extLst>
              <a:ext uri="{FF2B5EF4-FFF2-40B4-BE49-F238E27FC236}">
                <a16:creationId xmlns:a16="http://schemas.microsoft.com/office/drawing/2014/main" id="{74E9EE8F-1049-4E70-B515-74FA83A481B0}"/>
              </a:ext>
            </a:extLst>
          </p:cNvPr>
          <p:cNvSpPr txBox="1"/>
          <p:nvPr/>
        </p:nvSpPr>
        <p:spPr>
          <a:xfrm>
            <a:off x="8379454" y="2026047"/>
            <a:ext cx="716863"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5x5 - 8 µpistes</a:t>
            </a:r>
          </a:p>
        </p:txBody>
      </p:sp>
      <p:sp>
        <p:nvSpPr>
          <p:cNvPr id="58" name="ZoneTexte 57">
            <a:extLst>
              <a:ext uri="{FF2B5EF4-FFF2-40B4-BE49-F238E27FC236}">
                <a16:creationId xmlns:a16="http://schemas.microsoft.com/office/drawing/2014/main" id="{43B8F82E-B98A-4C61-BE6A-6BB92EEA75CE}"/>
              </a:ext>
            </a:extLst>
          </p:cNvPr>
          <p:cNvSpPr txBox="1"/>
          <p:nvPr/>
        </p:nvSpPr>
        <p:spPr>
          <a:xfrm>
            <a:off x="6818285" y="2039481"/>
            <a:ext cx="777777"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10x10 - 16 voies</a:t>
            </a:r>
          </a:p>
        </p:txBody>
      </p:sp>
      <p:sp>
        <p:nvSpPr>
          <p:cNvPr id="59" name="ZoneTexte 58">
            <a:extLst>
              <a:ext uri="{FF2B5EF4-FFF2-40B4-BE49-F238E27FC236}">
                <a16:creationId xmlns:a16="http://schemas.microsoft.com/office/drawing/2014/main" id="{CC58D8F9-7987-41FE-95E1-CA4BF3898842}"/>
              </a:ext>
            </a:extLst>
          </p:cNvPr>
          <p:cNvSpPr txBox="1"/>
          <p:nvPr/>
        </p:nvSpPr>
        <p:spPr>
          <a:xfrm>
            <a:off x="4017565" y="1068561"/>
            <a:ext cx="1829347"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Montage 5x5 mm² - 10x10 mm²- 20x20 mm²</a:t>
            </a:r>
          </a:p>
        </p:txBody>
      </p:sp>
      <p:sp>
        <p:nvSpPr>
          <p:cNvPr id="60" name="ZoneTexte 59">
            <a:extLst>
              <a:ext uri="{FF2B5EF4-FFF2-40B4-BE49-F238E27FC236}">
                <a16:creationId xmlns:a16="http://schemas.microsoft.com/office/drawing/2014/main" id="{90B58B5A-987B-4DA6-A5CC-8CF78A5750EA}"/>
              </a:ext>
            </a:extLst>
          </p:cNvPr>
          <p:cNvSpPr txBox="1"/>
          <p:nvPr/>
        </p:nvSpPr>
        <p:spPr>
          <a:xfrm>
            <a:off x="9511952" y="3845618"/>
            <a:ext cx="487634"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Principe</a:t>
            </a:r>
          </a:p>
        </p:txBody>
      </p:sp>
      <p:sp>
        <p:nvSpPr>
          <p:cNvPr id="61" name="ZoneTexte 60">
            <a:extLst>
              <a:ext uri="{FF2B5EF4-FFF2-40B4-BE49-F238E27FC236}">
                <a16:creationId xmlns:a16="http://schemas.microsoft.com/office/drawing/2014/main" id="{AB0C6E0F-1656-4A40-AB72-6527D4FFC6CC}"/>
              </a:ext>
            </a:extLst>
          </p:cNvPr>
          <p:cNvSpPr txBox="1"/>
          <p:nvPr/>
        </p:nvSpPr>
        <p:spPr>
          <a:xfrm>
            <a:off x="9264161" y="4659935"/>
            <a:ext cx="1048685"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Carte mezzanine 20x20</a:t>
            </a:r>
          </a:p>
        </p:txBody>
      </p:sp>
      <p:sp>
        <p:nvSpPr>
          <p:cNvPr id="62" name="ZoneTexte 61">
            <a:extLst>
              <a:ext uri="{FF2B5EF4-FFF2-40B4-BE49-F238E27FC236}">
                <a16:creationId xmlns:a16="http://schemas.microsoft.com/office/drawing/2014/main" id="{32704BCE-9FE1-42B3-91FB-1EBF6E232AEF}"/>
              </a:ext>
            </a:extLst>
          </p:cNvPr>
          <p:cNvSpPr txBox="1"/>
          <p:nvPr/>
        </p:nvSpPr>
        <p:spPr>
          <a:xfrm>
            <a:off x="10289581" y="3852482"/>
            <a:ext cx="1965603"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Cartes mère et mezzanine 40 voies (Hodoscope)</a:t>
            </a:r>
          </a:p>
        </p:txBody>
      </p:sp>
      <p:sp>
        <p:nvSpPr>
          <p:cNvPr id="63" name="ZoneTexte 62">
            <a:extLst>
              <a:ext uri="{FF2B5EF4-FFF2-40B4-BE49-F238E27FC236}">
                <a16:creationId xmlns:a16="http://schemas.microsoft.com/office/drawing/2014/main" id="{0D8A7681-C10B-47CF-AE50-11DD87D3CFE0}"/>
              </a:ext>
            </a:extLst>
          </p:cNvPr>
          <p:cNvSpPr txBox="1"/>
          <p:nvPr/>
        </p:nvSpPr>
        <p:spPr>
          <a:xfrm>
            <a:off x="9253769" y="3998438"/>
            <a:ext cx="627095"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00" b="1" i="1" u="none" strike="noStrike" kern="1200" cap="none" spc="0" normalizeH="0" baseline="0" noProof="0" dirty="0">
                <a:ln>
                  <a:noFill/>
                </a:ln>
                <a:solidFill>
                  <a:srgbClr val="00294B"/>
                </a:solidFill>
                <a:effectLst/>
                <a:uLnTx/>
                <a:uFillTx/>
                <a:latin typeface="Calibri"/>
                <a:ea typeface="+mn-ea"/>
                <a:cs typeface="+mn-cs"/>
              </a:rPr>
              <a:t>Carte mezzanine</a:t>
            </a:r>
          </a:p>
        </p:txBody>
      </p:sp>
      <p:sp>
        <p:nvSpPr>
          <p:cNvPr id="64" name="ZoneTexte 63">
            <a:extLst>
              <a:ext uri="{FF2B5EF4-FFF2-40B4-BE49-F238E27FC236}">
                <a16:creationId xmlns:a16="http://schemas.microsoft.com/office/drawing/2014/main" id="{3682E6C6-7F4A-42EA-B818-E77248AF7298}"/>
              </a:ext>
            </a:extLst>
          </p:cNvPr>
          <p:cNvSpPr txBox="1"/>
          <p:nvPr/>
        </p:nvSpPr>
        <p:spPr>
          <a:xfrm>
            <a:off x="9515158" y="4460164"/>
            <a:ext cx="48122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00" b="1" i="1" u="none" strike="noStrike" kern="1200" cap="none" spc="0" normalizeH="0" baseline="0" noProof="0" dirty="0">
                <a:ln>
                  <a:noFill/>
                </a:ln>
                <a:solidFill>
                  <a:srgbClr val="00294B"/>
                </a:solidFill>
                <a:effectLst/>
                <a:uLnTx/>
                <a:uFillTx/>
                <a:latin typeface="Calibri"/>
                <a:ea typeface="+mn-ea"/>
                <a:cs typeface="+mn-cs"/>
              </a:rPr>
              <a:t>Carte mère</a:t>
            </a:r>
          </a:p>
        </p:txBody>
      </p:sp>
      <p:sp>
        <p:nvSpPr>
          <p:cNvPr id="65" name="ZoneTexte 64">
            <a:extLst>
              <a:ext uri="{FF2B5EF4-FFF2-40B4-BE49-F238E27FC236}">
                <a16:creationId xmlns:a16="http://schemas.microsoft.com/office/drawing/2014/main" id="{16C872EF-D6AE-4A8F-A9AC-EB3706A07A34}"/>
              </a:ext>
            </a:extLst>
          </p:cNvPr>
          <p:cNvSpPr txBox="1"/>
          <p:nvPr/>
        </p:nvSpPr>
        <p:spPr>
          <a:xfrm rot="21095312">
            <a:off x="4582187" y="2419603"/>
            <a:ext cx="623889"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Boitier CEM</a:t>
            </a:r>
          </a:p>
        </p:txBody>
      </p:sp>
      <p:sp>
        <p:nvSpPr>
          <p:cNvPr id="66" name="Rectangle : coins arrondis 10">
            <a:extLst>
              <a:ext uri="{FF2B5EF4-FFF2-40B4-BE49-F238E27FC236}">
                <a16:creationId xmlns:a16="http://schemas.microsoft.com/office/drawing/2014/main" id="{6DF33480-B051-44AC-993C-D247F8297996}"/>
              </a:ext>
            </a:extLst>
          </p:cNvPr>
          <p:cNvSpPr/>
          <p:nvPr/>
        </p:nvSpPr>
        <p:spPr>
          <a:xfrm>
            <a:off x="6990684" y="3613469"/>
            <a:ext cx="2129184" cy="2883597"/>
          </a:xfrm>
          <a:prstGeom prst="roundRect">
            <a:avLst>
              <a:gd name="adj" fmla="val 7541"/>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67" name="ZoneTexte 66">
            <a:extLst>
              <a:ext uri="{FF2B5EF4-FFF2-40B4-BE49-F238E27FC236}">
                <a16:creationId xmlns:a16="http://schemas.microsoft.com/office/drawing/2014/main" id="{CF1AF265-6BF6-4A05-97A7-B0D71381D6DF}"/>
              </a:ext>
            </a:extLst>
          </p:cNvPr>
          <p:cNvSpPr txBox="1"/>
          <p:nvPr/>
        </p:nvSpPr>
        <p:spPr>
          <a:xfrm>
            <a:off x="7097225" y="3653115"/>
            <a:ext cx="189545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E75112"/>
                </a:solidFill>
                <a:effectLst/>
                <a:uLnTx/>
                <a:uFillTx/>
                <a:latin typeface="Calibri"/>
                <a:ea typeface="+mn-ea"/>
                <a:cs typeface="+mn-cs"/>
              </a:rPr>
              <a:t>Montage sur carte polyvalente </a:t>
            </a:r>
          </a:p>
        </p:txBody>
      </p:sp>
      <p:pic>
        <p:nvPicPr>
          <p:cNvPr id="68" name="Image 67">
            <a:extLst>
              <a:ext uri="{FF2B5EF4-FFF2-40B4-BE49-F238E27FC236}">
                <a16:creationId xmlns:a16="http://schemas.microsoft.com/office/drawing/2014/main" id="{7ED3DCA4-D0BF-4797-88EC-E665FAC51BCC}"/>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rot="10800000">
            <a:off x="10554186" y="5323363"/>
            <a:ext cx="1509297" cy="1131973"/>
          </a:xfrm>
          <a:prstGeom prst="rect">
            <a:avLst/>
          </a:prstGeom>
        </p:spPr>
      </p:pic>
      <p:sp>
        <p:nvSpPr>
          <p:cNvPr id="69" name="ZoneTexte 68">
            <a:extLst>
              <a:ext uri="{FF2B5EF4-FFF2-40B4-BE49-F238E27FC236}">
                <a16:creationId xmlns:a16="http://schemas.microsoft.com/office/drawing/2014/main" id="{AEAB9EF5-B147-4F70-BB87-C9A98F1C3ECA}"/>
              </a:ext>
            </a:extLst>
          </p:cNvPr>
          <p:cNvSpPr txBox="1"/>
          <p:nvPr/>
        </p:nvSpPr>
        <p:spPr>
          <a:xfrm>
            <a:off x="10586797" y="5171007"/>
            <a:ext cx="141256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Cartes mère 32 voies (</a:t>
            </a:r>
            <a:r>
              <a:rPr kumimoji="0" lang="fr-FR" sz="700" b="1" i="1" u="none" strike="noStrike" kern="1200" cap="none" spc="0" normalizeH="0" baseline="0" noProof="0" dirty="0" err="1">
                <a:ln>
                  <a:noFill/>
                </a:ln>
                <a:solidFill>
                  <a:srgbClr val="00294B"/>
                </a:solidFill>
                <a:effectLst/>
                <a:uLnTx/>
                <a:uFillTx/>
                <a:latin typeface="Calibri"/>
                <a:ea typeface="+mn-ea"/>
                <a:cs typeface="+mn-cs"/>
              </a:rPr>
              <a:t>IDSynchro</a:t>
            </a:r>
            <a:r>
              <a:rPr kumimoji="0" lang="fr-FR" sz="700" b="1" i="1" u="none" strike="noStrike" kern="1200" cap="none" spc="0" normalizeH="0" baseline="0" noProof="0" dirty="0">
                <a:ln>
                  <a:noFill/>
                </a:ln>
                <a:solidFill>
                  <a:srgbClr val="00294B"/>
                </a:solidFill>
                <a:effectLst/>
                <a:uLnTx/>
                <a:uFillTx/>
                <a:latin typeface="Calibri"/>
                <a:ea typeface="+mn-ea"/>
                <a:cs typeface="+mn-cs"/>
              </a:rPr>
              <a:t>)</a:t>
            </a:r>
          </a:p>
        </p:txBody>
      </p:sp>
      <p:pic>
        <p:nvPicPr>
          <p:cNvPr id="70" name="Image 69">
            <a:extLst>
              <a:ext uri="{FF2B5EF4-FFF2-40B4-BE49-F238E27FC236}">
                <a16:creationId xmlns:a16="http://schemas.microsoft.com/office/drawing/2014/main" id="{25813DC5-2150-415C-850C-79843E5167FD}"/>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9356521" y="5709813"/>
            <a:ext cx="1032520" cy="774390"/>
          </a:xfrm>
          <a:prstGeom prst="rect">
            <a:avLst/>
          </a:prstGeom>
        </p:spPr>
      </p:pic>
      <p:sp>
        <p:nvSpPr>
          <p:cNvPr id="71" name="ZoneTexte 70">
            <a:extLst>
              <a:ext uri="{FF2B5EF4-FFF2-40B4-BE49-F238E27FC236}">
                <a16:creationId xmlns:a16="http://schemas.microsoft.com/office/drawing/2014/main" id="{2493CA3E-F09F-4005-BCBE-3DC6E9CFCAB7}"/>
              </a:ext>
            </a:extLst>
          </p:cNvPr>
          <p:cNvSpPr txBox="1"/>
          <p:nvPr/>
        </p:nvSpPr>
        <p:spPr>
          <a:xfrm>
            <a:off x="9313279" y="5565354"/>
            <a:ext cx="1130438"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Carte mezzanine 32 voies</a:t>
            </a:r>
          </a:p>
        </p:txBody>
      </p:sp>
      <p:sp>
        <p:nvSpPr>
          <p:cNvPr id="72" name="ZoneTexte 71">
            <a:extLst>
              <a:ext uri="{FF2B5EF4-FFF2-40B4-BE49-F238E27FC236}">
                <a16:creationId xmlns:a16="http://schemas.microsoft.com/office/drawing/2014/main" id="{EFE33211-9AAE-4BEC-B783-1ABC4E2CC686}"/>
              </a:ext>
            </a:extLst>
          </p:cNvPr>
          <p:cNvSpPr txBox="1"/>
          <p:nvPr/>
        </p:nvSpPr>
        <p:spPr>
          <a:xfrm>
            <a:off x="7265093" y="1037519"/>
            <a:ext cx="838691"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5x5 mm² - 8 voies</a:t>
            </a:r>
          </a:p>
        </p:txBody>
      </p:sp>
      <p:pic>
        <p:nvPicPr>
          <p:cNvPr id="73" name="Image 72">
            <a:extLst>
              <a:ext uri="{FF2B5EF4-FFF2-40B4-BE49-F238E27FC236}">
                <a16:creationId xmlns:a16="http://schemas.microsoft.com/office/drawing/2014/main" id="{BB285134-76C6-4762-8F73-D51551D877DA}"/>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092852" y="5277008"/>
            <a:ext cx="1302401" cy="976801"/>
          </a:xfrm>
          <a:prstGeom prst="rect">
            <a:avLst/>
          </a:prstGeom>
        </p:spPr>
      </p:pic>
      <p:pic>
        <p:nvPicPr>
          <p:cNvPr id="74" name="Image 73">
            <a:extLst>
              <a:ext uri="{FF2B5EF4-FFF2-40B4-BE49-F238E27FC236}">
                <a16:creationId xmlns:a16="http://schemas.microsoft.com/office/drawing/2014/main" id="{24E89CC7-14E0-4467-8B75-C036D4176E9B}"/>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rot="5400000">
            <a:off x="8100426" y="5375003"/>
            <a:ext cx="1135238" cy="851429"/>
          </a:xfrm>
          <a:prstGeom prst="rect">
            <a:avLst/>
          </a:prstGeom>
        </p:spPr>
      </p:pic>
      <p:pic>
        <p:nvPicPr>
          <p:cNvPr id="75" name="Image 74">
            <a:extLst>
              <a:ext uri="{FF2B5EF4-FFF2-40B4-BE49-F238E27FC236}">
                <a16:creationId xmlns:a16="http://schemas.microsoft.com/office/drawing/2014/main" id="{DFEDC4A8-4D42-46DA-9B47-FDD80AB46802}"/>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rot="16200000">
            <a:off x="8113696" y="4234776"/>
            <a:ext cx="1094955" cy="821217"/>
          </a:xfrm>
          <a:prstGeom prst="rect">
            <a:avLst/>
          </a:prstGeom>
        </p:spPr>
      </p:pic>
      <p:pic>
        <p:nvPicPr>
          <p:cNvPr id="76" name="Image 75">
            <a:extLst>
              <a:ext uri="{FF2B5EF4-FFF2-40B4-BE49-F238E27FC236}">
                <a16:creationId xmlns:a16="http://schemas.microsoft.com/office/drawing/2014/main" id="{C6C9D154-9BFF-48EB-B37B-5BC619726379}"/>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112014" y="4041029"/>
            <a:ext cx="973896" cy="938190"/>
          </a:xfrm>
          <a:prstGeom prst="rect">
            <a:avLst/>
          </a:prstGeom>
        </p:spPr>
      </p:pic>
      <p:pic>
        <p:nvPicPr>
          <p:cNvPr id="77" name="Image 1">
            <a:extLst>
              <a:ext uri="{FF2B5EF4-FFF2-40B4-BE49-F238E27FC236}">
                <a16:creationId xmlns:a16="http://schemas.microsoft.com/office/drawing/2014/main" id="{3CBD8303-C7BC-4EC5-A62A-9FC3C762FD30}"/>
              </a:ext>
            </a:extLst>
          </p:cNvPr>
          <p:cNvPicPr>
            <a:picLocks noChangeAspect="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044105" y="250235"/>
            <a:ext cx="565971" cy="3725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8" name="Image 77">
            <a:extLst>
              <a:ext uri="{FF2B5EF4-FFF2-40B4-BE49-F238E27FC236}">
                <a16:creationId xmlns:a16="http://schemas.microsoft.com/office/drawing/2014/main" id="{AE953895-E911-4388-BED9-31374CE7A31F}"/>
              </a:ext>
            </a:extLst>
          </p:cNvPr>
          <p:cNvPicPr>
            <a:picLocks noChangeAspect="1"/>
          </p:cNvPicPr>
          <p:nvPr/>
        </p:nvPicPr>
        <p:blipFill>
          <a:blip r:embed="rId37"/>
          <a:stretch>
            <a:fillRect/>
          </a:stretch>
        </p:blipFill>
        <p:spPr>
          <a:xfrm>
            <a:off x="2756185" y="4099628"/>
            <a:ext cx="495169" cy="208279"/>
          </a:xfrm>
          <a:prstGeom prst="rect">
            <a:avLst/>
          </a:prstGeom>
        </p:spPr>
      </p:pic>
      <p:sp>
        <p:nvSpPr>
          <p:cNvPr id="3" name="ZoneTexte 2">
            <a:extLst>
              <a:ext uri="{FF2B5EF4-FFF2-40B4-BE49-F238E27FC236}">
                <a16:creationId xmlns:a16="http://schemas.microsoft.com/office/drawing/2014/main" id="{599EE0D2-3396-4283-9324-5D0DB228A82B}"/>
              </a:ext>
            </a:extLst>
          </p:cNvPr>
          <p:cNvSpPr txBox="1"/>
          <p:nvPr/>
        </p:nvSpPr>
        <p:spPr>
          <a:xfrm>
            <a:off x="0" y="108801"/>
            <a:ext cx="7970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FFFFFF"/>
                </a:solidFill>
                <a:effectLst/>
                <a:uLnTx/>
                <a:uFillTx/>
                <a:latin typeface="Calibri"/>
                <a:ea typeface="+mn-ea"/>
                <a:cs typeface="+mn-cs"/>
              </a:rPr>
              <a:t>SDI</a:t>
            </a:r>
          </a:p>
        </p:txBody>
      </p:sp>
      <p:sp>
        <p:nvSpPr>
          <p:cNvPr id="79" name="ZoneTexte 78">
            <a:extLst>
              <a:ext uri="{FF2B5EF4-FFF2-40B4-BE49-F238E27FC236}">
                <a16:creationId xmlns:a16="http://schemas.microsoft.com/office/drawing/2014/main" id="{2007EABD-639D-48B7-A346-5153E999320E}"/>
              </a:ext>
            </a:extLst>
          </p:cNvPr>
          <p:cNvSpPr txBox="1"/>
          <p:nvPr/>
        </p:nvSpPr>
        <p:spPr>
          <a:xfrm>
            <a:off x="10457388" y="85567"/>
            <a:ext cx="13837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FFFFFF"/>
                </a:solidFill>
                <a:effectLst/>
                <a:uLnTx/>
                <a:uFillTx/>
                <a:latin typeface="Calibri"/>
                <a:ea typeface="+mn-ea"/>
                <a:cs typeface="+mn-cs"/>
              </a:rPr>
              <a:t>PNAM</a:t>
            </a:r>
          </a:p>
        </p:txBody>
      </p:sp>
      <p:sp>
        <p:nvSpPr>
          <p:cNvPr id="2" name="Espace réservé du numéro de diapositive 1">
            <a:extLst>
              <a:ext uri="{FF2B5EF4-FFF2-40B4-BE49-F238E27FC236}">
                <a16:creationId xmlns:a16="http://schemas.microsoft.com/office/drawing/2014/main" id="{C3757E13-69DF-40C0-8496-9CFF632741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A45BE-E1E6-49DE-9B47-C05D0BBBBD60}"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pic>
        <p:nvPicPr>
          <p:cNvPr id="80" name="Image 1">
            <a:extLst>
              <a:ext uri="{FF2B5EF4-FFF2-40B4-BE49-F238E27FC236}">
                <a16:creationId xmlns:a16="http://schemas.microsoft.com/office/drawing/2014/main" id="{1E4A2C94-4F03-4263-9592-221C8DEDDE96}"/>
              </a:ext>
            </a:extLst>
          </p:cNvPr>
          <p:cNvPicPr>
            <a:picLocks noChangeAspect="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611137" y="4715531"/>
            <a:ext cx="244180" cy="16074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5080ADD9-B3C1-4FDD-BAB4-4988CFE2CC09}"/>
              </a:ext>
            </a:extLst>
          </p:cNvPr>
          <p:cNvSpPr txBox="1"/>
          <p:nvPr/>
        </p:nvSpPr>
        <p:spPr>
          <a:xfrm>
            <a:off x="1561200" y="5088531"/>
            <a:ext cx="179728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FFFFFF"/>
                </a:solidFill>
                <a:effectLst/>
                <a:uLnTx/>
                <a:uFillTx/>
                <a:latin typeface="Calibri"/>
                <a:ea typeface="+mn-ea"/>
                <a:cs typeface="+mn-cs"/>
              </a:rPr>
              <a:t>Melvyn Reynaud CDD AI au SDI</a:t>
            </a:r>
          </a:p>
        </p:txBody>
      </p:sp>
    </p:spTree>
    <p:extLst>
      <p:ext uri="{BB962C8B-B14F-4D97-AF65-F5344CB8AC3E}">
        <p14:creationId xmlns:p14="http://schemas.microsoft.com/office/powerpoint/2010/main" val="2621828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B29A29E-FAF3-4EFE-9D3D-589A70052568}"/>
              </a:ext>
            </a:extLst>
          </p:cNvPr>
          <p:cNvSpPr/>
          <p:nvPr/>
        </p:nvSpPr>
        <p:spPr>
          <a:xfrm>
            <a:off x="0" y="95838"/>
            <a:ext cx="12192000" cy="6566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5" name="Groupe 24">
            <a:extLst>
              <a:ext uri="{FF2B5EF4-FFF2-40B4-BE49-F238E27FC236}">
                <a16:creationId xmlns:a16="http://schemas.microsoft.com/office/drawing/2014/main" id="{3D5C6181-A243-44AD-9940-D4C3C6DEFF60}"/>
              </a:ext>
            </a:extLst>
          </p:cNvPr>
          <p:cNvGrpSpPr/>
          <p:nvPr/>
        </p:nvGrpSpPr>
        <p:grpSpPr>
          <a:xfrm>
            <a:off x="2841315" y="4910439"/>
            <a:ext cx="1855207" cy="721243"/>
            <a:chOff x="5712291" y="4999434"/>
            <a:chExt cx="2643542" cy="1053529"/>
          </a:xfrm>
        </p:grpSpPr>
        <p:pic>
          <p:nvPicPr>
            <p:cNvPr id="26" name="Image 25">
              <a:extLst>
                <a:ext uri="{FF2B5EF4-FFF2-40B4-BE49-F238E27FC236}">
                  <a16:creationId xmlns:a16="http://schemas.microsoft.com/office/drawing/2014/main" id="{4FEC1355-8DE8-4910-B5B8-DDB99EC63C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0641" y="4999434"/>
              <a:ext cx="678690" cy="904920"/>
            </a:xfrm>
            <a:prstGeom prst="rect">
              <a:avLst/>
            </a:prstGeom>
          </p:spPr>
        </p:pic>
        <p:pic>
          <p:nvPicPr>
            <p:cNvPr id="27" name="Image 26">
              <a:extLst>
                <a:ext uri="{FF2B5EF4-FFF2-40B4-BE49-F238E27FC236}">
                  <a16:creationId xmlns:a16="http://schemas.microsoft.com/office/drawing/2014/main" id="{A36F244F-2B2E-4D9F-B41E-6E3F0A1ED5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2291" y="5018870"/>
              <a:ext cx="746006" cy="772494"/>
            </a:xfrm>
            <a:prstGeom prst="rect">
              <a:avLst/>
            </a:prstGeom>
          </p:spPr>
        </p:pic>
        <p:pic>
          <p:nvPicPr>
            <p:cNvPr id="28" name="Image 27">
              <a:extLst>
                <a:ext uri="{FF2B5EF4-FFF2-40B4-BE49-F238E27FC236}">
                  <a16:creationId xmlns:a16="http://schemas.microsoft.com/office/drawing/2014/main" id="{44F26B06-0A10-4247-BF4A-97EDD96A7311}"/>
                </a:ext>
              </a:extLst>
            </p:cNvPr>
            <p:cNvPicPr>
              <a:picLocks noChangeAspect="1"/>
            </p:cNvPicPr>
            <p:nvPr/>
          </p:nvPicPr>
          <p:blipFill>
            <a:blip r:embed="rId4"/>
            <a:stretch>
              <a:fillRect/>
            </a:stretch>
          </p:blipFill>
          <p:spPr>
            <a:xfrm>
              <a:off x="7208819" y="5089791"/>
              <a:ext cx="1147014" cy="963172"/>
            </a:xfrm>
            <a:prstGeom prst="rect">
              <a:avLst/>
            </a:prstGeom>
          </p:spPr>
        </p:pic>
      </p:grpSp>
      <p:pic>
        <p:nvPicPr>
          <p:cNvPr id="8" name="Image 7">
            <a:extLst>
              <a:ext uri="{FF2B5EF4-FFF2-40B4-BE49-F238E27FC236}">
                <a16:creationId xmlns:a16="http://schemas.microsoft.com/office/drawing/2014/main" id="{C7494658-D3C7-4C4B-BB92-AC95255DB511}"/>
              </a:ext>
            </a:extLst>
          </p:cNvPr>
          <p:cNvPicPr>
            <a:picLocks noChangeAspect="1"/>
          </p:cNvPicPr>
          <p:nvPr/>
        </p:nvPicPr>
        <p:blipFill rotWithShape="1">
          <a:blip r:embed="rId5"/>
          <a:srcRect l="7163" r="3093"/>
          <a:stretch/>
        </p:blipFill>
        <p:spPr>
          <a:xfrm>
            <a:off x="189160" y="4847281"/>
            <a:ext cx="1302533" cy="918833"/>
          </a:xfrm>
          <a:prstGeom prst="rect">
            <a:avLst/>
          </a:prstGeom>
        </p:spPr>
      </p:pic>
      <p:sp>
        <p:nvSpPr>
          <p:cNvPr id="6" name="Titre 5"/>
          <p:cNvSpPr>
            <a:spLocks noGrp="1"/>
          </p:cNvSpPr>
          <p:nvPr>
            <p:ph type="title"/>
          </p:nvPr>
        </p:nvSpPr>
        <p:spPr>
          <a:xfrm>
            <a:off x="529144" y="3"/>
            <a:ext cx="10559411" cy="820395"/>
          </a:xfrm>
        </p:spPr>
        <p:txBody>
          <a:bodyPr/>
          <a:lstStyle/>
          <a:p>
            <a:r>
              <a:rPr lang="fr-FR" sz="2400" dirty="0"/>
              <a:t>Activités scientifiques  DIAMANT  </a:t>
            </a:r>
          </a:p>
        </p:txBody>
      </p:sp>
      <p:grpSp>
        <p:nvGrpSpPr>
          <p:cNvPr id="9" name="Groupe 8">
            <a:extLst>
              <a:ext uri="{FF2B5EF4-FFF2-40B4-BE49-F238E27FC236}">
                <a16:creationId xmlns:a16="http://schemas.microsoft.com/office/drawing/2014/main" id="{B141294B-4919-4498-B39F-9C8C0BBE4462}"/>
              </a:ext>
            </a:extLst>
          </p:cNvPr>
          <p:cNvGrpSpPr/>
          <p:nvPr/>
        </p:nvGrpSpPr>
        <p:grpSpPr>
          <a:xfrm>
            <a:off x="3887412" y="670222"/>
            <a:ext cx="4063412" cy="2773463"/>
            <a:chOff x="7700674" y="468813"/>
            <a:chExt cx="3777374" cy="3704288"/>
          </a:xfrm>
        </p:grpSpPr>
        <p:sp>
          <p:nvSpPr>
            <p:cNvPr id="10" name="Rectangle à coins arrondis 21">
              <a:extLst>
                <a:ext uri="{FF2B5EF4-FFF2-40B4-BE49-F238E27FC236}">
                  <a16:creationId xmlns:a16="http://schemas.microsoft.com/office/drawing/2014/main" id="{BE918BF0-12FB-47AA-93BE-63E4046BEB60}"/>
                </a:ext>
              </a:extLst>
            </p:cNvPr>
            <p:cNvSpPr/>
            <p:nvPr/>
          </p:nvSpPr>
          <p:spPr>
            <a:xfrm>
              <a:off x="7700674" y="567001"/>
              <a:ext cx="3777374" cy="3606100"/>
            </a:xfrm>
            <a:prstGeom prst="roundRect">
              <a:avLst/>
            </a:prstGeom>
            <a:solidFill>
              <a:srgbClr val="8FAAD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1" name="ZoneTexte 62">
              <a:extLst>
                <a:ext uri="{FF2B5EF4-FFF2-40B4-BE49-F238E27FC236}">
                  <a16:creationId xmlns:a16="http://schemas.microsoft.com/office/drawing/2014/main" id="{0AB4017B-478A-4814-81AE-0D377EA1E0C3}"/>
                </a:ext>
              </a:extLst>
            </p:cNvPr>
            <p:cNvSpPr txBox="1"/>
            <p:nvPr/>
          </p:nvSpPr>
          <p:spPr>
            <a:xfrm>
              <a:off x="8198951" y="468813"/>
              <a:ext cx="2744978" cy="61660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Application Médicale</a:t>
              </a:r>
            </a:p>
          </p:txBody>
        </p:sp>
      </p:grpSp>
      <p:sp>
        <p:nvSpPr>
          <p:cNvPr id="12" name="Flèche vers le bas 4">
            <a:extLst>
              <a:ext uri="{FF2B5EF4-FFF2-40B4-BE49-F238E27FC236}">
                <a16:creationId xmlns:a16="http://schemas.microsoft.com/office/drawing/2014/main" id="{1D5F7E19-01F7-4045-A985-68E59DA96C3F}"/>
              </a:ext>
            </a:extLst>
          </p:cNvPr>
          <p:cNvSpPr/>
          <p:nvPr/>
        </p:nvSpPr>
        <p:spPr>
          <a:xfrm>
            <a:off x="9371674" y="3467465"/>
            <a:ext cx="1344682" cy="244414"/>
          </a:xfrm>
          <a:prstGeom prst="downArrow">
            <a:avLst/>
          </a:prstGeom>
          <a:solidFill>
            <a:srgbClr val="E22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Flèche vers le bas 40">
            <a:extLst>
              <a:ext uri="{FF2B5EF4-FFF2-40B4-BE49-F238E27FC236}">
                <a16:creationId xmlns:a16="http://schemas.microsoft.com/office/drawing/2014/main" id="{4B646605-BC91-46CE-85E3-FD5DD99F4D76}"/>
              </a:ext>
            </a:extLst>
          </p:cNvPr>
          <p:cNvSpPr/>
          <p:nvPr/>
        </p:nvSpPr>
        <p:spPr>
          <a:xfrm>
            <a:off x="5116242" y="3454564"/>
            <a:ext cx="1429982" cy="250729"/>
          </a:xfrm>
          <a:prstGeom prst="downArrow">
            <a:avLst/>
          </a:prstGeom>
          <a:solidFill>
            <a:srgbClr val="8FAA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 name="Groupe 13">
            <a:extLst>
              <a:ext uri="{FF2B5EF4-FFF2-40B4-BE49-F238E27FC236}">
                <a16:creationId xmlns:a16="http://schemas.microsoft.com/office/drawing/2014/main" id="{943DE41E-08B1-4D27-96F8-77280067B8C0}"/>
              </a:ext>
            </a:extLst>
          </p:cNvPr>
          <p:cNvGrpSpPr/>
          <p:nvPr/>
        </p:nvGrpSpPr>
        <p:grpSpPr>
          <a:xfrm>
            <a:off x="8040365" y="654289"/>
            <a:ext cx="3713485" cy="2791528"/>
            <a:chOff x="4045054" y="615329"/>
            <a:chExt cx="3713485" cy="3440599"/>
          </a:xfrm>
        </p:grpSpPr>
        <p:sp>
          <p:nvSpPr>
            <p:cNvPr id="15" name="Rectangle à coins arrondis 20">
              <a:extLst>
                <a:ext uri="{FF2B5EF4-FFF2-40B4-BE49-F238E27FC236}">
                  <a16:creationId xmlns:a16="http://schemas.microsoft.com/office/drawing/2014/main" id="{3E2A5573-5BA8-4009-8BAB-4747EE346595}"/>
                </a:ext>
              </a:extLst>
            </p:cNvPr>
            <p:cNvSpPr/>
            <p:nvPr/>
          </p:nvSpPr>
          <p:spPr>
            <a:xfrm>
              <a:off x="4045054" y="736344"/>
              <a:ext cx="3713485" cy="3319584"/>
            </a:xfrm>
            <a:prstGeom prst="roundRect">
              <a:avLst/>
            </a:prstGeom>
            <a:solidFill>
              <a:srgbClr val="E226C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6" name="ZoneTexte 61">
              <a:extLst>
                <a:ext uri="{FF2B5EF4-FFF2-40B4-BE49-F238E27FC236}">
                  <a16:creationId xmlns:a16="http://schemas.microsoft.com/office/drawing/2014/main" id="{AD85814A-3303-48B7-A4C3-4EFAC03599D2}"/>
                </a:ext>
              </a:extLst>
            </p:cNvPr>
            <p:cNvSpPr txBox="1"/>
            <p:nvPr/>
          </p:nvSpPr>
          <p:spPr>
            <a:xfrm>
              <a:off x="4482234" y="615329"/>
              <a:ext cx="2583015" cy="60179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nucléaire</a:t>
              </a:r>
            </a:p>
          </p:txBody>
        </p:sp>
      </p:grpSp>
      <p:sp>
        <p:nvSpPr>
          <p:cNvPr id="17" name="Flèche vers le bas 30">
            <a:extLst>
              <a:ext uri="{FF2B5EF4-FFF2-40B4-BE49-F238E27FC236}">
                <a16:creationId xmlns:a16="http://schemas.microsoft.com/office/drawing/2014/main" id="{798B9970-D7AD-4EE9-BACE-A8C1527E9EF4}"/>
              </a:ext>
            </a:extLst>
          </p:cNvPr>
          <p:cNvSpPr/>
          <p:nvPr/>
        </p:nvSpPr>
        <p:spPr>
          <a:xfrm>
            <a:off x="1227391" y="3452735"/>
            <a:ext cx="1344681" cy="242417"/>
          </a:xfrm>
          <a:prstGeom prst="downArrow">
            <a:avLst/>
          </a:prstGeom>
          <a:solidFill>
            <a:srgbClr val="E751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8" name="Groupe 17">
            <a:extLst>
              <a:ext uri="{FF2B5EF4-FFF2-40B4-BE49-F238E27FC236}">
                <a16:creationId xmlns:a16="http://schemas.microsoft.com/office/drawing/2014/main" id="{879F71D0-B924-453C-8F6C-25DB8C52644C}"/>
              </a:ext>
            </a:extLst>
          </p:cNvPr>
          <p:cNvGrpSpPr/>
          <p:nvPr/>
        </p:nvGrpSpPr>
        <p:grpSpPr>
          <a:xfrm>
            <a:off x="-28229" y="672450"/>
            <a:ext cx="3980163" cy="2918653"/>
            <a:chOff x="-89386" y="689056"/>
            <a:chExt cx="3980163" cy="3527185"/>
          </a:xfrm>
        </p:grpSpPr>
        <p:sp>
          <p:nvSpPr>
            <p:cNvPr id="19" name="Rectangle à coins arrondis 34">
              <a:extLst>
                <a:ext uri="{FF2B5EF4-FFF2-40B4-BE49-F238E27FC236}">
                  <a16:creationId xmlns:a16="http://schemas.microsoft.com/office/drawing/2014/main" id="{2A91095D-4984-4A44-B5F9-8F5553DCC115}"/>
                </a:ext>
              </a:extLst>
            </p:cNvPr>
            <p:cNvSpPr/>
            <p:nvPr/>
          </p:nvSpPr>
          <p:spPr>
            <a:xfrm>
              <a:off x="276929" y="785766"/>
              <a:ext cx="3476106" cy="3252323"/>
            </a:xfrm>
            <a:prstGeom prst="roundRect">
              <a:avLst/>
            </a:prstGeom>
            <a:solidFill>
              <a:srgbClr val="E75112"/>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0" name="ZoneTexte 52">
              <a:extLst>
                <a:ext uri="{FF2B5EF4-FFF2-40B4-BE49-F238E27FC236}">
                  <a16:creationId xmlns:a16="http://schemas.microsoft.com/office/drawing/2014/main" id="{9A5D5637-2261-45CD-BEB3-E76B4CA78C33}"/>
                </a:ext>
              </a:extLst>
            </p:cNvPr>
            <p:cNvSpPr txBox="1"/>
            <p:nvPr/>
          </p:nvSpPr>
          <p:spPr>
            <a:xfrm>
              <a:off x="-89386" y="1166274"/>
              <a:ext cx="3980163" cy="304996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Monitorage faisceau (LHC, KEK,J-PARC)</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004973"/>
                  </a:solidFill>
                  <a:effectLst/>
                  <a:uLnTx/>
                  <a:uFillTx/>
                  <a:latin typeface="Calibri" panose="020F0502020204030204"/>
                  <a:ea typeface="+mn-ea"/>
                  <a:cs typeface="+mn-cs"/>
                </a:rPr>
                <a:t>Inner</a:t>
              </a: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 </a:t>
              </a:r>
              <a:r>
                <a:rPr kumimoji="0" lang="fr-FR" sz="1600" b="1" i="0" u="none" strike="noStrike" kern="1200" cap="none" spc="0" normalizeH="0" baseline="0" noProof="0" dirty="0" err="1">
                  <a:ln>
                    <a:noFill/>
                  </a:ln>
                  <a:solidFill>
                    <a:srgbClr val="004973"/>
                  </a:solidFill>
                  <a:effectLst/>
                  <a:uLnTx/>
                  <a:uFillTx/>
                  <a:latin typeface="Calibri" panose="020F0502020204030204"/>
                  <a:ea typeface="+mn-ea"/>
                  <a:cs typeface="+mn-cs"/>
                </a:rPr>
                <a:t>tracking</a:t>
              </a: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 detectors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rPr>
                <a:t>Etudes vieillissements (XBIC ESRF)</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rPr>
                <a:t>Etudes en simulation (DIAMMONI)</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0" i="1"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4973"/>
                  </a:solidFill>
                  <a:effectLst/>
                  <a:uLnTx/>
                  <a:uFillTx/>
                  <a:latin typeface="Calibri" panose="020F0502020204030204"/>
                  <a:ea typeface="+mn-ea"/>
                  <a:cs typeface="+mn-cs"/>
                </a:rPr>
                <a:t>Collaboration RD42 CERN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1" name="ZoneTexte 60">
              <a:extLst>
                <a:ext uri="{FF2B5EF4-FFF2-40B4-BE49-F238E27FC236}">
                  <a16:creationId xmlns:a16="http://schemas.microsoft.com/office/drawing/2014/main" id="{562B1B7D-745F-4BDA-A710-A5BBF4DD41A1}"/>
                </a:ext>
              </a:extLst>
            </p:cNvPr>
            <p:cNvSpPr txBox="1"/>
            <p:nvPr/>
          </p:nvSpPr>
          <p:spPr>
            <a:xfrm>
              <a:off x="467987" y="689056"/>
              <a:ext cx="3174780" cy="55792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des particules</a:t>
              </a:r>
            </a:p>
          </p:txBody>
        </p:sp>
      </p:grpSp>
      <p:pic>
        <p:nvPicPr>
          <p:cNvPr id="22" name="Image 21">
            <a:extLst>
              <a:ext uri="{FF2B5EF4-FFF2-40B4-BE49-F238E27FC236}">
                <a16:creationId xmlns:a16="http://schemas.microsoft.com/office/drawing/2014/main" id="{16DA4191-0717-4D90-B793-5E02786BC03D}"/>
              </a:ext>
            </a:extLst>
          </p:cNvPr>
          <p:cNvPicPr>
            <a:picLocks noChangeAspect="1"/>
          </p:cNvPicPr>
          <p:nvPr/>
        </p:nvPicPr>
        <p:blipFill>
          <a:blip r:embed="rId6"/>
          <a:stretch>
            <a:fillRect/>
          </a:stretch>
        </p:blipFill>
        <p:spPr>
          <a:xfrm>
            <a:off x="5623802" y="5133331"/>
            <a:ext cx="1279667" cy="875121"/>
          </a:xfrm>
          <a:prstGeom prst="rect">
            <a:avLst/>
          </a:prstGeom>
        </p:spPr>
      </p:pic>
      <p:sp>
        <p:nvSpPr>
          <p:cNvPr id="23" name="Rectangle à coins arrondis 42">
            <a:extLst>
              <a:ext uri="{FF2B5EF4-FFF2-40B4-BE49-F238E27FC236}">
                <a16:creationId xmlns:a16="http://schemas.microsoft.com/office/drawing/2014/main" id="{A9A1A59D-1AEF-4DA0-8D11-37AF372B1E8C}"/>
              </a:ext>
            </a:extLst>
          </p:cNvPr>
          <p:cNvSpPr/>
          <p:nvPr/>
        </p:nvSpPr>
        <p:spPr>
          <a:xfrm>
            <a:off x="6789383" y="4490489"/>
            <a:ext cx="2005690"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Evaluation des performances des détecteurs sous faisceaux</a:t>
            </a:r>
          </a:p>
        </p:txBody>
      </p:sp>
      <p:sp>
        <p:nvSpPr>
          <p:cNvPr id="24" name="Rectangle à coins arrondis 43">
            <a:extLst>
              <a:ext uri="{FF2B5EF4-FFF2-40B4-BE49-F238E27FC236}">
                <a16:creationId xmlns:a16="http://schemas.microsoft.com/office/drawing/2014/main" id="{1189BC8A-DE45-414B-B796-FC050B510C41}"/>
              </a:ext>
            </a:extLst>
          </p:cNvPr>
          <p:cNvSpPr/>
          <p:nvPr/>
        </p:nvSpPr>
        <p:spPr>
          <a:xfrm>
            <a:off x="2881291" y="4445503"/>
            <a:ext cx="1779806" cy="422196"/>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Métallisation diamant, assemblage de détecteurs</a:t>
            </a:r>
          </a:p>
        </p:txBody>
      </p:sp>
      <p:sp>
        <p:nvSpPr>
          <p:cNvPr id="29" name="Rectangle à coins arrondis 48">
            <a:extLst>
              <a:ext uri="{FF2B5EF4-FFF2-40B4-BE49-F238E27FC236}">
                <a16:creationId xmlns:a16="http://schemas.microsoft.com/office/drawing/2014/main" id="{AD52AD02-D957-4EED-8A50-599842A8CD2B}"/>
              </a:ext>
            </a:extLst>
          </p:cNvPr>
          <p:cNvSpPr/>
          <p:nvPr/>
        </p:nvSpPr>
        <p:spPr>
          <a:xfrm>
            <a:off x="4786024" y="4472842"/>
            <a:ext cx="1760200" cy="374439"/>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Développements en électronique</a:t>
            </a:r>
          </a:p>
        </p:txBody>
      </p:sp>
      <p:sp>
        <p:nvSpPr>
          <p:cNvPr id="30" name="Rectangle 29">
            <a:extLst>
              <a:ext uri="{FF2B5EF4-FFF2-40B4-BE49-F238E27FC236}">
                <a16:creationId xmlns:a16="http://schemas.microsoft.com/office/drawing/2014/main" id="{9626B080-96E8-4391-AF3A-1D4E5E278783}"/>
              </a:ext>
            </a:extLst>
          </p:cNvPr>
          <p:cNvSpPr/>
          <p:nvPr/>
        </p:nvSpPr>
        <p:spPr>
          <a:xfrm>
            <a:off x="6059435" y="5019841"/>
            <a:ext cx="54053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QDC </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31" name="Image 30">
            <a:extLst>
              <a:ext uri="{FF2B5EF4-FFF2-40B4-BE49-F238E27FC236}">
                <a16:creationId xmlns:a16="http://schemas.microsoft.com/office/drawing/2014/main" id="{57322831-E6A9-4370-8480-9D00041001E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l="12675" t="2603" r="9727" b="3694"/>
          <a:stretch/>
        </p:blipFill>
        <p:spPr>
          <a:xfrm>
            <a:off x="4823915" y="5742840"/>
            <a:ext cx="739722" cy="502452"/>
          </a:xfrm>
          <a:prstGeom prst="rect">
            <a:avLst/>
          </a:prstGeom>
        </p:spPr>
      </p:pic>
      <p:sp>
        <p:nvSpPr>
          <p:cNvPr id="32" name="Rectangle 31">
            <a:extLst>
              <a:ext uri="{FF2B5EF4-FFF2-40B4-BE49-F238E27FC236}">
                <a16:creationId xmlns:a16="http://schemas.microsoft.com/office/drawing/2014/main" id="{ED93D0C2-CBDB-450F-B65A-7E272F6D9C6C}"/>
              </a:ext>
            </a:extLst>
          </p:cNvPr>
          <p:cNvSpPr/>
          <p:nvPr/>
        </p:nvSpPr>
        <p:spPr>
          <a:xfrm>
            <a:off x="4654964" y="4741327"/>
            <a:ext cx="23541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Préamplificateurs  rapides et TDC</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3" name="Rectangle à coins arrondis 52">
            <a:extLst>
              <a:ext uri="{FF2B5EF4-FFF2-40B4-BE49-F238E27FC236}">
                <a16:creationId xmlns:a16="http://schemas.microsoft.com/office/drawing/2014/main" id="{5BA8394C-6E94-458C-BD3E-EADEC57A3C11}"/>
              </a:ext>
            </a:extLst>
          </p:cNvPr>
          <p:cNvSpPr/>
          <p:nvPr/>
        </p:nvSpPr>
        <p:spPr>
          <a:xfrm>
            <a:off x="148165" y="4371716"/>
            <a:ext cx="11903179" cy="24113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Image 33">
            <a:extLst>
              <a:ext uri="{FF2B5EF4-FFF2-40B4-BE49-F238E27FC236}">
                <a16:creationId xmlns:a16="http://schemas.microsoft.com/office/drawing/2014/main" id="{7EE1690A-B112-453D-A71F-DC0D056D121B}"/>
              </a:ext>
            </a:extLst>
          </p:cNvPr>
          <p:cNvPicPr>
            <a:picLocks noChangeAspect="1"/>
          </p:cNvPicPr>
          <p:nvPr/>
        </p:nvPicPr>
        <p:blipFill>
          <a:blip r:embed="rId9"/>
          <a:stretch>
            <a:fillRect/>
          </a:stretch>
        </p:blipFill>
        <p:spPr>
          <a:xfrm>
            <a:off x="7011062" y="4799086"/>
            <a:ext cx="2287722" cy="1181391"/>
          </a:xfrm>
          <a:prstGeom prst="rect">
            <a:avLst/>
          </a:prstGeom>
        </p:spPr>
      </p:pic>
      <p:sp>
        <p:nvSpPr>
          <p:cNvPr id="35" name="Rectangle à coins arrondis 54">
            <a:extLst>
              <a:ext uri="{FF2B5EF4-FFF2-40B4-BE49-F238E27FC236}">
                <a16:creationId xmlns:a16="http://schemas.microsoft.com/office/drawing/2014/main" id="{FB1474E2-C62A-4BBF-A7B2-1ED865913EB7}"/>
              </a:ext>
            </a:extLst>
          </p:cNvPr>
          <p:cNvSpPr/>
          <p:nvPr/>
        </p:nvSpPr>
        <p:spPr>
          <a:xfrm>
            <a:off x="284352" y="4443755"/>
            <a:ext cx="1164845"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Croissance diamant CVD </a:t>
            </a:r>
          </a:p>
        </p:txBody>
      </p:sp>
      <p:pic>
        <p:nvPicPr>
          <p:cNvPr id="37" name="Image 36">
            <a:extLst>
              <a:ext uri="{FF2B5EF4-FFF2-40B4-BE49-F238E27FC236}">
                <a16:creationId xmlns:a16="http://schemas.microsoft.com/office/drawing/2014/main" id="{D3DA8960-B233-446A-B4F9-3FAA3772545B}"/>
              </a:ext>
            </a:extLst>
          </p:cNvPr>
          <p:cNvPicPr>
            <a:picLocks noChangeAspect="1"/>
          </p:cNvPicPr>
          <p:nvPr/>
        </p:nvPicPr>
        <p:blipFill>
          <a:blip r:embed="rId10"/>
          <a:stretch>
            <a:fillRect/>
          </a:stretch>
        </p:blipFill>
        <p:spPr>
          <a:xfrm>
            <a:off x="4827983" y="5111843"/>
            <a:ext cx="728699" cy="562283"/>
          </a:xfrm>
          <a:prstGeom prst="rect">
            <a:avLst/>
          </a:prstGeom>
        </p:spPr>
      </p:pic>
      <p:sp>
        <p:nvSpPr>
          <p:cNvPr id="38" name="ZoneTexte 37">
            <a:extLst>
              <a:ext uri="{FF2B5EF4-FFF2-40B4-BE49-F238E27FC236}">
                <a16:creationId xmlns:a16="http://schemas.microsoft.com/office/drawing/2014/main" id="{2241D7F0-4CDC-458E-94D8-04744027EF19}"/>
              </a:ext>
            </a:extLst>
          </p:cNvPr>
          <p:cNvSpPr txBox="1"/>
          <p:nvPr/>
        </p:nvSpPr>
        <p:spPr>
          <a:xfrm>
            <a:off x="1406515" y="5826733"/>
            <a:ext cx="15970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0" i="0" u="none" strike="noStrike" kern="1200" cap="none" spc="0" normalizeH="0" baseline="0" noProof="0" dirty="0">
                <a:ln>
                  <a:noFill/>
                </a:ln>
                <a:solidFill>
                  <a:srgbClr val="7030A0"/>
                </a:solidFill>
                <a:effectLst/>
                <a:uLnTx/>
                <a:uFillTx/>
                <a:latin typeface="Calibri"/>
                <a:ea typeface="+mn-ea"/>
                <a:cs typeface="+mn-cs"/>
              </a:rPr>
              <a:t>Institut Néel</a:t>
            </a:r>
          </a:p>
        </p:txBody>
      </p:sp>
      <p:sp>
        <p:nvSpPr>
          <p:cNvPr id="41" name="ZoneTexte 40">
            <a:extLst>
              <a:ext uri="{FF2B5EF4-FFF2-40B4-BE49-F238E27FC236}">
                <a16:creationId xmlns:a16="http://schemas.microsoft.com/office/drawing/2014/main" id="{CDDD70A3-791D-4080-817E-CB2D4C2B2BD3}"/>
              </a:ext>
            </a:extLst>
          </p:cNvPr>
          <p:cNvSpPr txBox="1"/>
          <p:nvPr/>
        </p:nvSpPr>
        <p:spPr>
          <a:xfrm>
            <a:off x="267176" y="3679736"/>
            <a:ext cx="12235656"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75112"/>
                </a:solidFill>
                <a:effectLst/>
                <a:uLnTx/>
                <a:uFillTx/>
                <a:latin typeface="Calibri"/>
                <a:ea typeface="+mn-ea"/>
                <a:cs typeface="+mn-cs"/>
              </a:rPr>
              <a:t>Développement de détecteurs diamants innovants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 b="1" i="0" u="none" strike="noStrike" kern="1200" cap="none" spc="0" normalizeH="0" baseline="0" noProof="0" dirty="0">
              <a:ln>
                <a:noFill/>
              </a:ln>
              <a:solidFill>
                <a:srgbClr val="E7511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Croissance diamant +  implantation d’ions + développements en électronique  (fast </a:t>
            </a:r>
            <a:r>
              <a:rPr kumimoji="0" lang="fr-FR" sz="1200" b="1" i="0" u="none" strike="noStrike" kern="1200" cap="none" spc="0" normalizeH="0" baseline="0" noProof="0" dirty="0" err="1">
                <a:ln>
                  <a:noFill/>
                </a:ln>
                <a:solidFill>
                  <a:srgbClr val="E75112"/>
                </a:solidFill>
                <a:effectLst/>
                <a:uLnTx/>
                <a:uFillTx/>
                <a:latin typeface="Calibri"/>
                <a:ea typeface="+mn-ea"/>
                <a:cs typeface="+mn-cs"/>
              </a:rPr>
              <a:t>preamplifier</a:t>
            </a:r>
            <a:r>
              <a:rPr kumimoji="0" lang="fr-FR" sz="1200" b="1" i="0" u="none" strike="noStrike" kern="1200" cap="none" spc="0" normalizeH="0" baseline="0" noProof="0" dirty="0">
                <a:ln>
                  <a:noFill/>
                </a:ln>
                <a:solidFill>
                  <a:srgbClr val="E75112"/>
                </a:solidFill>
                <a:effectLst/>
                <a:uLnTx/>
                <a:uFillTx/>
                <a:latin typeface="Calibri"/>
                <a:ea typeface="+mn-ea"/>
                <a:cs typeface="+mn-cs"/>
              </a:rPr>
              <a:t>, QDC, TDC, ASIC et discrète) + assemblage détecteurs  + accès aux facilités d’irradiation</a:t>
            </a:r>
          </a:p>
        </p:txBody>
      </p:sp>
      <p:sp>
        <p:nvSpPr>
          <p:cNvPr id="42" name="Rectangle à coins arrondis 69">
            <a:extLst>
              <a:ext uri="{FF2B5EF4-FFF2-40B4-BE49-F238E27FC236}">
                <a16:creationId xmlns:a16="http://schemas.microsoft.com/office/drawing/2014/main" id="{12734FB5-087C-4018-8D4F-008D93A8996F}"/>
              </a:ext>
            </a:extLst>
          </p:cNvPr>
          <p:cNvSpPr/>
          <p:nvPr/>
        </p:nvSpPr>
        <p:spPr>
          <a:xfrm>
            <a:off x="249924" y="3708107"/>
            <a:ext cx="11818089" cy="55819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ZoneTexte 42">
            <a:extLst>
              <a:ext uri="{FF2B5EF4-FFF2-40B4-BE49-F238E27FC236}">
                <a16:creationId xmlns:a16="http://schemas.microsoft.com/office/drawing/2014/main" id="{4E5526D8-B267-454D-985A-48F56CCD6A97}"/>
              </a:ext>
            </a:extLst>
          </p:cNvPr>
          <p:cNvSpPr txBox="1"/>
          <p:nvPr/>
        </p:nvSpPr>
        <p:spPr>
          <a:xfrm>
            <a:off x="4761921" y="6177118"/>
            <a:ext cx="2480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70C0"/>
                </a:solidFill>
                <a:effectLst/>
                <a:uLnTx/>
                <a:uFillTx/>
                <a:latin typeface="Calibri"/>
                <a:ea typeface="+mn-ea"/>
                <a:cs typeface="+mn-cs"/>
              </a:rPr>
              <a:t>Electronique FE discrète &amp; ASIC (CMOS 65 +130 nm) + système ACQ</a:t>
            </a:r>
          </a:p>
        </p:txBody>
      </p:sp>
      <p:pic>
        <p:nvPicPr>
          <p:cNvPr id="44" name="Image 43">
            <a:extLst>
              <a:ext uri="{FF2B5EF4-FFF2-40B4-BE49-F238E27FC236}">
                <a16:creationId xmlns:a16="http://schemas.microsoft.com/office/drawing/2014/main" id="{D3854DB7-11B0-4AE7-A91D-9AFAEC4CB40D}"/>
              </a:ext>
            </a:extLst>
          </p:cNvPr>
          <p:cNvPicPr>
            <a:picLocks noChangeAspect="1"/>
          </p:cNvPicPr>
          <p:nvPr/>
        </p:nvPicPr>
        <p:blipFill rotWithShape="1">
          <a:blip r:embed="rId11"/>
          <a:srcRect l="491" t="11963" r="87322" b="22514"/>
          <a:stretch/>
        </p:blipFill>
        <p:spPr>
          <a:xfrm>
            <a:off x="3889085" y="5598414"/>
            <a:ext cx="813607" cy="765589"/>
          </a:xfrm>
          <a:prstGeom prst="rect">
            <a:avLst/>
          </a:prstGeom>
        </p:spPr>
      </p:pic>
      <p:sp>
        <p:nvSpPr>
          <p:cNvPr id="46" name="ZoneTexte 45">
            <a:extLst>
              <a:ext uri="{FF2B5EF4-FFF2-40B4-BE49-F238E27FC236}">
                <a16:creationId xmlns:a16="http://schemas.microsoft.com/office/drawing/2014/main" id="{D78DD3ED-31A1-4B55-9BC5-0489852E1922}"/>
              </a:ext>
            </a:extLst>
          </p:cNvPr>
          <p:cNvSpPr txBox="1"/>
          <p:nvPr/>
        </p:nvSpPr>
        <p:spPr>
          <a:xfrm>
            <a:off x="2747316" y="5472282"/>
            <a:ext cx="112082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Métallisation pleine</a:t>
            </a:r>
          </a:p>
        </p:txBody>
      </p:sp>
      <p:sp>
        <p:nvSpPr>
          <p:cNvPr id="47" name="ZoneTexte 46">
            <a:extLst>
              <a:ext uri="{FF2B5EF4-FFF2-40B4-BE49-F238E27FC236}">
                <a16:creationId xmlns:a16="http://schemas.microsoft.com/office/drawing/2014/main" id="{2269C830-3E3B-4E17-A896-7E4CE71D0AEE}"/>
              </a:ext>
            </a:extLst>
          </p:cNvPr>
          <p:cNvSpPr txBox="1"/>
          <p:nvPr/>
        </p:nvSpPr>
        <p:spPr>
          <a:xfrm>
            <a:off x="2774691" y="5579434"/>
            <a:ext cx="78739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ou par pistes</a:t>
            </a:r>
          </a:p>
        </p:txBody>
      </p:sp>
      <p:sp>
        <p:nvSpPr>
          <p:cNvPr id="49" name="Rectangle 48">
            <a:extLst>
              <a:ext uri="{FF2B5EF4-FFF2-40B4-BE49-F238E27FC236}">
                <a16:creationId xmlns:a16="http://schemas.microsoft.com/office/drawing/2014/main" id="{5D6C54D3-DC6C-4733-8FE6-4D8A6C353479}"/>
              </a:ext>
            </a:extLst>
          </p:cNvPr>
          <p:cNvSpPr/>
          <p:nvPr/>
        </p:nvSpPr>
        <p:spPr>
          <a:xfrm>
            <a:off x="312977" y="5666656"/>
            <a:ext cx="1111202"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NIMS –AIST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Institut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LSPM-</a:t>
            </a:r>
            <a:r>
              <a:rPr kumimoji="0" lang="fr-FR" sz="1100" b="0" i="0" u="none" strike="noStrike" kern="1200" cap="none" spc="0" normalizeH="0" baseline="0" noProof="0" dirty="0" err="1">
                <a:ln>
                  <a:noFill/>
                </a:ln>
                <a:solidFill>
                  <a:srgbClr val="7030A0"/>
                </a:solidFill>
                <a:effectLst/>
                <a:uLnTx/>
                <a:uFillTx/>
                <a:latin typeface="Calibri"/>
                <a:ea typeface="+mn-ea"/>
                <a:cs typeface="+mn-cs"/>
              </a:rPr>
              <a:t>DiamFab</a:t>
            </a:r>
            <a:r>
              <a:rPr kumimoji="0" lang="fr-FR" sz="1100" b="0" i="0" u="none" strike="noStrike" kern="1200" cap="none" spc="0" normalizeH="0" baseline="0" noProof="0" dirty="0">
                <a:ln>
                  <a:noFill/>
                </a:ln>
                <a:solidFill>
                  <a:srgbClr val="7030A0"/>
                </a:solidFill>
                <a:effectLst/>
                <a:uLnTx/>
                <a:uFillTx/>
                <a:latin typeface="Calibri"/>
                <a:ea typeface="+mn-ea"/>
                <a:cs typeface="+mn-cs"/>
              </a:rPr>
              <a:t>  </a:t>
            </a:r>
          </a:p>
        </p:txBody>
      </p:sp>
      <p:sp>
        <p:nvSpPr>
          <p:cNvPr id="56" name="Rectangle 55">
            <a:extLst>
              <a:ext uri="{FF2B5EF4-FFF2-40B4-BE49-F238E27FC236}">
                <a16:creationId xmlns:a16="http://schemas.microsoft.com/office/drawing/2014/main" id="{53B81289-E5C0-41D2-877C-6365129785A5}"/>
              </a:ext>
            </a:extLst>
          </p:cNvPr>
          <p:cNvSpPr/>
          <p:nvPr/>
        </p:nvSpPr>
        <p:spPr>
          <a:xfrm>
            <a:off x="3865713" y="1031415"/>
            <a:ext cx="4174651" cy="2062103"/>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Monitorage faisceau en radiothérapies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 </a:t>
            </a: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panose="05000000000000000000" pitchFamily="2" charset="2"/>
              </a:rPr>
              <a:t>Hadronthérapie</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(CAL CNAO nouveau 2023)</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MRT (ESRF) </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R&amp;D terminée 2023 duplication </a:t>
            </a:r>
            <a:r>
              <a:rPr kumimoji="0" lang="fr-FR" sz="1600" b="0" i="0" u="none" strike="noStrike" kern="1200" cap="none" spc="0" normalizeH="0" baseline="0" noProof="0" dirty="0" err="1">
                <a:ln>
                  <a:noFill/>
                </a:ln>
                <a:solidFill>
                  <a:srgbClr val="FFFFFF"/>
                </a:solidFill>
                <a:effectLst/>
                <a:uLnTx/>
                <a:uFillTx/>
                <a:latin typeface="Calibri" panose="020F0502020204030204"/>
                <a:ea typeface="+mn-ea"/>
                <a:cs typeface="+mn-cs"/>
                <a:sym typeface="Wingdings" panose="05000000000000000000" pitchFamily="2" charset="2"/>
              </a:rPr>
              <a:t>detecteur</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aval -&gt; amont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FLASH (proton ARRONAX+ CAL)</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µ-faisceau BNCT RIV nouveau 2023</a:t>
            </a:r>
            <a:endPar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ZoneTexte 53">
            <a:extLst>
              <a:ext uri="{FF2B5EF4-FFF2-40B4-BE49-F238E27FC236}">
                <a16:creationId xmlns:a16="http://schemas.microsoft.com/office/drawing/2014/main" id="{276C2A2D-5478-401D-BFAC-2E4AE71BD167}"/>
              </a:ext>
            </a:extLst>
          </p:cNvPr>
          <p:cNvSpPr txBox="1"/>
          <p:nvPr/>
        </p:nvSpPr>
        <p:spPr>
          <a:xfrm>
            <a:off x="7950824" y="1070990"/>
            <a:ext cx="4041638" cy="233910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Particules alpha, neutron, particules à faible parcours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LOHENGRIN</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FIPPS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Trigger véto</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Delta E – E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srgbClr val="004973"/>
              </a:solidFill>
              <a:effectLst/>
              <a:uLnTx/>
              <a:uFillTx/>
              <a:latin typeface="Calibri" panose="020F0502020204030204"/>
              <a:ea typeface="+mn-ea"/>
              <a:cs typeface="+mn-cs"/>
            </a:endParaRPr>
          </a:p>
        </p:txBody>
      </p:sp>
      <p:pic>
        <p:nvPicPr>
          <p:cNvPr id="58" name="Image 57">
            <a:extLst>
              <a:ext uri="{FF2B5EF4-FFF2-40B4-BE49-F238E27FC236}">
                <a16:creationId xmlns:a16="http://schemas.microsoft.com/office/drawing/2014/main" id="{4BA357BC-718E-456D-9A68-A09273811A51}"/>
              </a:ext>
            </a:extLst>
          </p:cNvPr>
          <p:cNvPicPr>
            <a:picLocks noChangeAspect="1"/>
          </p:cNvPicPr>
          <p:nvPr/>
        </p:nvPicPr>
        <p:blipFill>
          <a:blip r:embed="rId12"/>
          <a:stretch>
            <a:fillRect/>
          </a:stretch>
        </p:blipFill>
        <p:spPr>
          <a:xfrm>
            <a:off x="3045182" y="3065329"/>
            <a:ext cx="432052" cy="403073"/>
          </a:xfrm>
          <a:prstGeom prst="rect">
            <a:avLst/>
          </a:prstGeom>
        </p:spPr>
      </p:pic>
      <p:sp>
        <p:nvSpPr>
          <p:cNvPr id="4" name="ZoneTexte 3">
            <a:extLst>
              <a:ext uri="{FF2B5EF4-FFF2-40B4-BE49-F238E27FC236}">
                <a16:creationId xmlns:a16="http://schemas.microsoft.com/office/drawing/2014/main" id="{03B06529-0970-4CDB-B6ED-6AF4F2DCBA91}"/>
              </a:ext>
            </a:extLst>
          </p:cNvPr>
          <p:cNvSpPr txBox="1"/>
          <p:nvPr/>
        </p:nvSpPr>
        <p:spPr>
          <a:xfrm>
            <a:off x="305456" y="6117532"/>
            <a:ext cx="1454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LPSC croissance </a:t>
            </a:r>
            <a:r>
              <a:rPr kumimoji="0" lang="fr-FR" sz="1100" b="1" i="0" u="none" strike="noStrike" kern="1200" cap="none" spc="0" normalizeH="0" baseline="0" noProof="0" dirty="0" err="1">
                <a:ln>
                  <a:noFill/>
                </a:ln>
                <a:solidFill>
                  <a:srgbClr val="E75112"/>
                </a:solidFill>
                <a:effectLst/>
                <a:uLnTx/>
                <a:uFillTx/>
                <a:latin typeface="Calibri"/>
                <a:ea typeface="+mn-ea"/>
                <a:cs typeface="+mn-cs"/>
              </a:rPr>
              <a:t>pCVD</a:t>
            </a:r>
            <a:endParaRPr kumimoji="0" lang="fr-FR" sz="1100" b="1" i="0" u="none" strike="noStrike" kern="1200" cap="none" spc="0" normalizeH="0" baseline="0" noProof="0" dirty="0">
              <a:ln>
                <a:noFill/>
              </a:ln>
              <a:solidFill>
                <a:srgbClr val="E75112"/>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73FF9D8A-DCE9-44D9-963C-757BF1644E68}"/>
              </a:ext>
            </a:extLst>
          </p:cNvPr>
          <p:cNvSpPr txBox="1"/>
          <p:nvPr/>
        </p:nvSpPr>
        <p:spPr>
          <a:xfrm>
            <a:off x="5713361" y="5995707"/>
            <a:ext cx="5309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62" name="Image 61">
            <a:extLst>
              <a:ext uri="{FF2B5EF4-FFF2-40B4-BE49-F238E27FC236}">
                <a16:creationId xmlns:a16="http://schemas.microsoft.com/office/drawing/2014/main" id="{558DFF78-9902-4B56-AF95-B2BDFA9CC6A0}"/>
              </a:ext>
            </a:extLst>
          </p:cNvPr>
          <p:cNvPicPr>
            <a:picLocks noChangeAspect="1"/>
          </p:cNvPicPr>
          <p:nvPr/>
        </p:nvPicPr>
        <p:blipFill rotWithShape="1">
          <a:blip r:embed="rId13"/>
          <a:srcRect l="8900" t="11661"/>
          <a:stretch/>
        </p:blipFill>
        <p:spPr>
          <a:xfrm>
            <a:off x="1581054" y="5409505"/>
            <a:ext cx="811477" cy="471519"/>
          </a:xfrm>
          <a:prstGeom prst="rect">
            <a:avLst/>
          </a:prstGeom>
        </p:spPr>
      </p:pic>
      <p:pic>
        <p:nvPicPr>
          <p:cNvPr id="63" name="Image 62">
            <a:extLst>
              <a:ext uri="{FF2B5EF4-FFF2-40B4-BE49-F238E27FC236}">
                <a16:creationId xmlns:a16="http://schemas.microsoft.com/office/drawing/2014/main" id="{8D2451FD-290E-4CDE-9700-ECB03A9199DE}"/>
              </a:ext>
            </a:extLst>
          </p:cNvPr>
          <p:cNvPicPr>
            <a:picLocks noChangeAspect="1"/>
          </p:cNvPicPr>
          <p:nvPr/>
        </p:nvPicPr>
        <p:blipFill rotWithShape="1">
          <a:blip r:embed="rId14"/>
          <a:srcRect r="48998" b="51090"/>
          <a:stretch/>
        </p:blipFill>
        <p:spPr>
          <a:xfrm>
            <a:off x="1658435" y="4867910"/>
            <a:ext cx="506830" cy="406794"/>
          </a:xfrm>
          <a:prstGeom prst="rect">
            <a:avLst/>
          </a:prstGeom>
        </p:spPr>
      </p:pic>
      <p:sp>
        <p:nvSpPr>
          <p:cNvPr id="64" name="ZoneTexte 63">
            <a:extLst>
              <a:ext uri="{FF2B5EF4-FFF2-40B4-BE49-F238E27FC236}">
                <a16:creationId xmlns:a16="http://schemas.microsoft.com/office/drawing/2014/main" id="{2DD9721E-F4C4-4D9D-8141-6E5078E766BB}"/>
              </a:ext>
            </a:extLst>
          </p:cNvPr>
          <p:cNvSpPr txBox="1"/>
          <p:nvPr/>
        </p:nvSpPr>
        <p:spPr>
          <a:xfrm>
            <a:off x="1481948" y="5221706"/>
            <a:ext cx="1404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XBIC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XBIC </a:t>
            </a:r>
            <a:r>
              <a:rPr kumimoji="0" lang="fr-FR" sz="800" b="0" i="0" u="none" strike="noStrike" kern="1200" cap="none" spc="0" normalizeH="0" baseline="0" noProof="0" dirty="0">
                <a:ln>
                  <a:noFill/>
                </a:ln>
                <a:solidFill>
                  <a:srgbClr val="7030A0"/>
                </a:solidFill>
                <a:effectLst/>
                <a:uLnTx/>
                <a:uFillTx/>
                <a:latin typeface="Calibri"/>
                <a:ea typeface="+mn-ea"/>
                <a:cs typeface="+mn-cs"/>
              </a:rPr>
              <a:t>ESRF BM05 </a:t>
            </a:r>
          </a:p>
        </p:txBody>
      </p:sp>
      <p:sp>
        <p:nvSpPr>
          <p:cNvPr id="65" name="Rectangle à coins arrondis 42">
            <a:extLst>
              <a:ext uri="{FF2B5EF4-FFF2-40B4-BE49-F238E27FC236}">
                <a16:creationId xmlns:a16="http://schemas.microsoft.com/office/drawing/2014/main" id="{13B56E7E-ADE7-47A8-8AEB-1C3AEDAF5B33}"/>
              </a:ext>
            </a:extLst>
          </p:cNvPr>
          <p:cNvSpPr/>
          <p:nvPr/>
        </p:nvSpPr>
        <p:spPr>
          <a:xfrm>
            <a:off x="8894262"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Simulation</a:t>
            </a:r>
          </a:p>
        </p:txBody>
      </p:sp>
      <p:sp>
        <p:nvSpPr>
          <p:cNvPr id="66" name="Rectangle à coins arrondis 42">
            <a:extLst>
              <a:ext uri="{FF2B5EF4-FFF2-40B4-BE49-F238E27FC236}">
                <a16:creationId xmlns:a16="http://schemas.microsoft.com/office/drawing/2014/main" id="{A11FAE81-BD3C-4317-A955-763A086DF6A1}"/>
              </a:ext>
            </a:extLst>
          </p:cNvPr>
          <p:cNvSpPr/>
          <p:nvPr/>
        </p:nvSpPr>
        <p:spPr>
          <a:xfrm>
            <a:off x="10408720"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Valorisation</a:t>
            </a:r>
          </a:p>
        </p:txBody>
      </p:sp>
      <p:pic>
        <p:nvPicPr>
          <p:cNvPr id="67" name="Image 66">
            <a:extLst>
              <a:ext uri="{FF2B5EF4-FFF2-40B4-BE49-F238E27FC236}">
                <a16:creationId xmlns:a16="http://schemas.microsoft.com/office/drawing/2014/main" id="{C07B355C-3F54-4D20-8DA2-D7CAE5A29E3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10946" y="4882584"/>
            <a:ext cx="1174621" cy="880967"/>
          </a:xfrm>
          <a:prstGeom prst="rect">
            <a:avLst/>
          </a:prstGeom>
        </p:spPr>
      </p:pic>
      <p:sp>
        <p:nvSpPr>
          <p:cNvPr id="68" name="ZoneTexte 67">
            <a:extLst>
              <a:ext uri="{FF2B5EF4-FFF2-40B4-BE49-F238E27FC236}">
                <a16:creationId xmlns:a16="http://schemas.microsoft.com/office/drawing/2014/main" id="{91E11201-E234-41F4-BB66-38306710A8F7}"/>
              </a:ext>
            </a:extLst>
          </p:cNvPr>
          <p:cNvSpPr txBox="1"/>
          <p:nvPr/>
        </p:nvSpPr>
        <p:spPr>
          <a:xfrm>
            <a:off x="10705905" y="5715983"/>
            <a:ext cx="104682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IDSYNCHRO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DIAMMONI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a:t>
            </a:r>
          </a:p>
        </p:txBody>
      </p:sp>
      <p:pic>
        <p:nvPicPr>
          <p:cNvPr id="70" name="Image 69">
            <a:extLst>
              <a:ext uri="{FF2B5EF4-FFF2-40B4-BE49-F238E27FC236}">
                <a16:creationId xmlns:a16="http://schemas.microsoft.com/office/drawing/2014/main" id="{3C54D1AE-92D8-4E78-8AD2-DB1CFBD08B4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50916" y="4926588"/>
            <a:ext cx="1503165" cy="1127374"/>
          </a:xfrm>
          <a:prstGeom prst="rect">
            <a:avLst/>
          </a:prstGeom>
        </p:spPr>
      </p:pic>
      <p:sp>
        <p:nvSpPr>
          <p:cNvPr id="71" name="Rectangle à coins arrondis 54">
            <a:extLst>
              <a:ext uri="{FF2B5EF4-FFF2-40B4-BE49-F238E27FC236}">
                <a16:creationId xmlns:a16="http://schemas.microsoft.com/office/drawing/2014/main" id="{9226CBF9-E25D-40BC-A978-A05CF3DE853B}"/>
              </a:ext>
            </a:extLst>
          </p:cNvPr>
          <p:cNvSpPr/>
          <p:nvPr/>
        </p:nvSpPr>
        <p:spPr>
          <a:xfrm>
            <a:off x="1540349" y="4440924"/>
            <a:ext cx="1198053"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Caractérisation</a:t>
            </a:r>
          </a:p>
        </p:txBody>
      </p:sp>
      <p:sp>
        <p:nvSpPr>
          <p:cNvPr id="2" name="ZoneTexte 1">
            <a:extLst>
              <a:ext uri="{FF2B5EF4-FFF2-40B4-BE49-F238E27FC236}">
                <a16:creationId xmlns:a16="http://schemas.microsoft.com/office/drawing/2014/main" id="{C3C2F68E-76C5-4E93-902F-67A6B7315892}"/>
              </a:ext>
            </a:extLst>
          </p:cNvPr>
          <p:cNvSpPr txBox="1"/>
          <p:nvPr/>
        </p:nvSpPr>
        <p:spPr>
          <a:xfrm>
            <a:off x="2053858" y="4943997"/>
            <a:ext cx="4860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72" name="Image 71">
            <a:extLst>
              <a:ext uri="{FF2B5EF4-FFF2-40B4-BE49-F238E27FC236}">
                <a16:creationId xmlns:a16="http://schemas.microsoft.com/office/drawing/2014/main" id="{11F0F340-9025-4D19-B9AD-E1419BCB427D}"/>
              </a:ext>
            </a:extLst>
          </p:cNvPr>
          <p:cNvPicPr>
            <a:picLocks noChangeAspect="1"/>
          </p:cNvPicPr>
          <p:nvPr/>
        </p:nvPicPr>
        <p:blipFill>
          <a:blip r:embed="rId17"/>
          <a:stretch>
            <a:fillRect/>
          </a:stretch>
        </p:blipFill>
        <p:spPr>
          <a:xfrm>
            <a:off x="1651269" y="6044305"/>
            <a:ext cx="554316" cy="518357"/>
          </a:xfrm>
          <a:prstGeom prst="rect">
            <a:avLst/>
          </a:prstGeom>
        </p:spPr>
      </p:pic>
      <p:pic>
        <p:nvPicPr>
          <p:cNvPr id="73" name="Image 72">
            <a:extLst>
              <a:ext uri="{FF2B5EF4-FFF2-40B4-BE49-F238E27FC236}">
                <a16:creationId xmlns:a16="http://schemas.microsoft.com/office/drawing/2014/main" id="{B8EA3CB4-B89D-48DC-BF97-24F4693A776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06205" y="6508963"/>
            <a:ext cx="236050" cy="129556"/>
          </a:xfrm>
          <a:prstGeom prst="rect">
            <a:avLst/>
          </a:prstGeom>
        </p:spPr>
      </p:pic>
      <p:sp>
        <p:nvSpPr>
          <p:cNvPr id="36" name="Rectangle 35">
            <a:extLst>
              <a:ext uri="{FF2B5EF4-FFF2-40B4-BE49-F238E27FC236}">
                <a16:creationId xmlns:a16="http://schemas.microsoft.com/office/drawing/2014/main" id="{CCEC46F2-0322-4DF0-8BCA-F4C89A250CD8}"/>
              </a:ext>
            </a:extLst>
          </p:cNvPr>
          <p:cNvSpPr/>
          <p:nvPr/>
        </p:nvSpPr>
        <p:spPr>
          <a:xfrm>
            <a:off x="2192546" y="6077500"/>
            <a:ext cx="645996" cy="33855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E75112"/>
                </a:solidFill>
                <a:effectLst/>
                <a:uLnTx/>
                <a:uFillTx/>
                <a:latin typeface="Calibri"/>
                <a:ea typeface="+mn-ea"/>
                <a:cs typeface="+mn-cs"/>
              </a:rPr>
              <a:t>LP2I Bordeaux </a:t>
            </a:r>
          </a:p>
        </p:txBody>
      </p:sp>
      <p:sp>
        <p:nvSpPr>
          <p:cNvPr id="74" name="ZoneTexte 73">
            <a:extLst>
              <a:ext uri="{FF2B5EF4-FFF2-40B4-BE49-F238E27FC236}">
                <a16:creationId xmlns:a16="http://schemas.microsoft.com/office/drawing/2014/main" id="{C589DD36-64FD-4100-850E-48BC80E44251}"/>
              </a:ext>
            </a:extLst>
          </p:cNvPr>
          <p:cNvSpPr txBox="1"/>
          <p:nvPr/>
        </p:nvSpPr>
        <p:spPr>
          <a:xfrm>
            <a:off x="1713035" y="6547293"/>
            <a:ext cx="4033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IBIC</a:t>
            </a:r>
            <a:r>
              <a:rPr kumimoji="0" lang="fr-FR" sz="800" b="0" i="0" u="none" strike="noStrike" kern="1200" cap="none" spc="0" normalizeH="0" baseline="0" noProof="0" dirty="0">
                <a:ln>
                  <a:noFill/>
                </a:ln>
                <a:solidFill>
                  <a:srgbClr val="00294B"/>
                </a:solidFill>
                <a:effectLst/>
                <a:uLnTx/>
                <a:uFillTx/>
                <a:latin typeface="Calibri"/>
                <a:ea typeface="+mn-ea"/>
                <a:cs typeface="+mn-cs"/>
              </a:rPr>
              <a:t> </a:t>
            </a:r>
            <a:endParaRPr kumimoji="0" lang="fr-FR" sz="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7" name="Espace réservé du numéro de diapositive 6">
            <a:extLst>
              <a:ext uri="{FF2B5EF4-FFF2-40B4-BE49-F238E27FC236}">
                <a16:creationId xmlns:a16="http://schemas.microsoft.com/office/drawing/2014/main" id="{834334CA-A804-4721-B12D-124640C8E3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1D906-68FB-4FCF-A226-CB4AF2FE6205}" type="slidenum">
              <a:rPr kumimoji="0" lang="fr-FR" sz="12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
        <p:nvSpPr>
          <p:cNvPr id="75" name="ZoneTexte 74">
            <a:extLst>
              <a:ext uri="{FF2B5EF4-FFF2-40B4-BE49-F238E27FC236}">
                <a16:creationId xmlns:a16="http://schemas.microsoft.com/office/drawing/2014/main" id="{41243BA4-3A57-4F5E-A0C5-0DCAFB2DC41D}"/>
              </a:ext>
            </a:extLst>
          </p:cNvPr>
          <p:cNvSpPr txBox="1"/>
          <p:nvPr/>
        </p:nvSpPr>
        <p:spPr>
          <a:xfrm>
            <a:off x="7010027" y="5661135"/>
            <a:ext cx="176073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AIFIRA (LP2I Bordeaux)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srgbClr val="E75112"/>
                </a:solidFill>
                <a:effectLst/>
                <a:uLnTx/>
                <a:uFillTx/>
                <a:latin typeface="Calibri"/>
                <a:ea typeface="+mn-ea"/>
                <a:cs typeface="+mn-cs"/>
              </a:rPr>
              <a:t>IJClab</a:t>
            </a:r>
            <a:r>
              <a:rPr kumimoji="0" lang="fr-FR" sz="1200" b="1" i="0" u="none" strike="noStrike" kern="1200" cap="none" spc="0" normalizeH="0" baseline="0" noProof="0" dirty="0">
                <a:ln>
                  <a:noFill/>
                </a:ln>
                <a:solidFill>
                  <a:srgbClr val="E75112"/>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MIRCOM – IRSN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ESRF-ID17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CAL + CNAO + ACHADE </a:t>
            </a:r>
          </a:p>
        </p:txBody>
      </p:sp>
      <p:sp>
        <p:nvSpPr>
          <p:cNvPr id="76" name="Rectangle 75">
            <a:extLst>
              <a:ext uri="{FF2B5EF4-FFF2-40B4-BE49-F238E27FC236}">
                <a16:creationId xmlns:a16="http://schemas.microsoft.com/office/drawing/2014/main" id="{0FAE0434-201E-4E1E-BBFB-D9224D786081}"/>
              </a:ext>
            </a:extLst>
          </p:cNvPr>
          <p:cNvSpPr/>
          <p:nvPr/>
        </p:nvSpPr>
        <p:spPr>
          <a:xfrm>
            <a:off x="2736341" y="5658774"/>
            <a:ext cx="151015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LP2I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GIP ARRONAX </a:t>
            </a:r>
            <a:r>
              <a:rPr kumimoji="0" lang="fr-FR" sz="1200" b="0" i="0" u="none" strike="noStrike" kern="1200" cap="none" spc="0" normalizeH="0" baseline="0" noProof="0" dirty="0">
                <a:ln>
                  <a:noFill/>
                </a:ln>
                <a:solidFill>
                  <a:srgbClr val="000000">
                    <a:lumMod val="75000"/>
                  </a:srgbClr>
                </a:solidFill>
                <a:effectLst/>
                <a:uLnTx/>
                <a:uFillTx/>
                <a:latin typeface="Calibri"/>
                <a:ea typeface="+mn-ea"/>
                <a:cs typeface="+mn-cs"/>
              </a:rPr>
              <a:t> </a:t>
            </a:r>
            <a:r>
              <a:rPr kumimoji="0" lang="fr-FR" sz="1200" b="0" i="0" u="none" strike="noStrike" kern="1200" cap="none" spc="0" normalizeH="0" baseline="0" noProof="0" dirty="0">
                <a:ln>
                  <a:noFill/>
                </a:ln>
                <a:solidFill>
                  <a:srgbClr val="7030A0"/>
                </a:solidFill>
                <a:effectLst/>
                <a:uLnTx/>
                <a:uFillTx/>
                <a:latin typeface="Calibri"/>
                <a:ea typeface="+mn-ea"/>
                <a:cs typeface="+mn-cs"/>
              </a:rPr>
              <a:t>NANOFAB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KEK</a:t>
            </a:r>
          </a:p>
        </p:txBody>
      </p:sp>
      <p:sp>
        <p:nvSpPr>
          <p:cNvPr id="77" name="ZoneTexte 76">
            <a:extLst>
              <a:ext uri="{FF2B5EF4-FFF2-40B4-BE49-F238E27FC236}">
                <a16:creationId xmlns:a16="http://schemas.microsoft.com/office/drawing/2014/main" id="{8B887A31-7670-4224-9A20-ACF21E46BB00}"/>
              </a:ext>
            </a:extLst>
          </p:cNvPr>
          <p:cNvSpPr txBox="1"/>
          <p:nvPr/>
        </p:nvSpPr>
        <p:spPr>
          <a:xfrm>
            <a:off x="9036593" y="6064415"/>
            <a:ext cx="188628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LPSC LP2I B SUBATECH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GIP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7030A0"/>
                </a:solidFill>
                <a:effectLst/>
                <a:uLnTx/>
                <a:uFillTx/>
                <a:latin typeface="Calibri"/>
                <a:ea typeface="+mn-ea"/>
                <a:cs typeface="+mn-cs"/>
              </a:rPr>
              <a:t>Lien avec RD42 CERN</a:t>
            </a:r>
          </a:p>
        </p:txBody>
      </p:sp>
    </p:spTree>
    <p:extLst>
      <p:ext uri="{BB962C8B-B14F-4D97-AF65-F5344CB8AC3E}">
        <p14:creationId xmlns:p14="http://schemas.microsoft.com/office/powerpoint/2010/main" val="468224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B29A29E-FAF3-4EFE-9D3D-589A70052568}"/>
              </a:ext>
            </a:extLst>
          </p:cNvPr>
          <p:cNvSpPr/>
          <p:nvPr/>
        </p:nvSpPr>
        <p:spPr>
          <a:xfrm>
            <a:off x="0" y="95838"/>
            <a:ext cx="12192000" cy="6566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5" name="Groupe 24">
            <a:extLst>
              <a:ext uri="{FF2B5EF4-FFF2-40B4-BE49-F238E27FC236}">
                <a16:creationId xmlns:a16="http://schemas.microsoft.com/office/drawing/2014/main" id="{3D5C6181-A243-44AD-9940-D4C3C6DEFF60}"/>
              </a:ext>
            </a:extLst>
          </p:cNvPr>
          <p:cNvGrpSpPr/>
          <p:nvPr/>
        </p:nvGrpSpPr>
        <p:grpSpPr>
          <a:xfrm>
            <a:off x="2776654" y="4910439"/>
            <a:ext cx="1956803" cy="721243"/>
            <a:chOff x="5620164" y="4999434"/>
            <a:chExt cx="2788313" cy="1053529"/>
          </a:xfrm>
        </p:grpSpPr>
        <p:pic>
          <p:nvPicPr>
            <p:cNvPr id="26" name="Image 25">
              <a:extLst>
                <a:ext uri="{FF2B5EF4-FFF2-40B4-BE49-F238E27FC236}">
                  <a16:creationId xmlns:a16="http://schemas.microsoft.com/office/drawing/2014/main" id="{4FEC1355-8DE8-4910-B5B8-DDB99EC63C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0641" y="4999434"/>
              <a:ext cx="678690" cy="904920"/>
            </a:xfrm>
            <a:prstGeom prst="rect">
              <a:avLst/>
            </a:prstGeom>
          </p:spPr>
        </p:pic>
        <p:pic>
          <p:nvPicPr>
            <p:cNvPr id="27" name="Image 26">
              <a:extLst>
                <a:ext uri="{FF2B5EF4-FFF2-40B4-BE49-F238E27FC236}">
                  <a16:creationId xmlns:a16="http://schemas.microsoft.com/office/drawing/2014/main" id="{A36F244F-2B2E-4D9F-B41E-6E3F0A1ED5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0164" y="5018870"/>
              <a:ext cx="746007" cy="772493"/>
            </a:xfrm>
            <a:prstGeom prst="rect">
              <a:avLst/>
            </a:prstGeom>
          </p:spPr>
        </p:pic>
        <p:pic>
          <p:nvPicPr>
            <p:cNvPr id="28" name="Image 27">
              <a:extLst>
                <a:ext uri="{FF2B5EF4-FFF2-40B4-BE49-F238E27FC236}">
                  <a16:creationId xmlns:a16="http://schemas.microsoft.com/office/drawing/2014/main" id="{44F26B06-0A10-4247-BF4A-97EDD96A7311}"/>
                </a:ext>
              </a:extLst>
            </p:cNvPr>
            <p:cNvPicPr>
              <a:picLocks noChangeAspect="1"/>
            </p:cNvPicPr>
            <p:nvPr/>
          </p:nvPicPr>
          <p:blipFill>
            <a:blip r:embed="rId4"/>
            <a:stretch>
              <a:fillRect/>
            </a:stretch>
          </p:blipFill>
          <p:spPr>
            <a:xfrm>
              <a:off x="7261463" y="5089791"/>
              <a:ext cx="1147014" cy="963172"/>
            </a:xfrm>
            <a:prstGeom prst="rect">
              <a:avLst/>
            </a:prstGeom>
          </p:spPr>
        </p:pic>
      </p:grpSp>
      <p:pic>
        <p:nvPicPr>
          <p:cNvPr id="8" name="Image 7">
            <a:extLst>
              <a:ext uri="{FF2B5EF4-FFF2-40B4-BE49-F238E27FC236}">
                <a16:creationId xmlns:a16="http://schemas.microsoft.com/office/drawing/2014/main" id="{C7494658-D3C7-4C4B-BB92-AC95255DB511}"/>
              </a:ext>
            </a:extLst>
          </p:cNvPr>
          <p:cNvPicPr>
            <a:picLocks noChangeAspect="1"/>
          </p:cNvPicPr>
          <p:nvPr/>
        </p:nvPicPr>
        <p:blipFill rotWithShape="1">
          <a:blip r:embed="rId5"/>
          <a:srcRect l="7163" r="3093"/>
          <a:stretch/>
        </p:blipFill>
        <p:spPr>
          <a:xfrm>
            <a:off x="189160" y="4847281"/>
            <a:ext cx="1302533" cy="918833"/>
          </a:xfrm>
          <a:prstGeom prst="rect">
            <a:avLst/>
          </a:prstGeom>
        </p:spPr>
      </p:pic>
      <p:sp>
        <p:nvSpPr>
          <p:cNvPr id="6" name="Titre 5"/>
          <p:cNvSpPr>
            <a:spLocks noGrp="1"/>
          </p:cNvSpPr>
          <p:nvPr>
            <p:ph type="title"/>
          </p:nvPr>
        </p:nvSpPr>
        <p:spPr>
          <a:xfrm>
            <a:off x="529144" y="3"/>
            <a:ext cx="10559411" cy="820395"/>
          </a:xfrm>
        </p:spPr>
        <p:txBody>
          <a:bodyPr/>
          <a:lstStyle/>
          <a:p>
            <a:r>
              <a:rPr lang="fr-FR" sz="2400" dirty="0"/>
              <a:t>Activités scientifiques  DIAMANT  </a:t>
            </a:r>
          </a:p>
        </p:txBody>
      </p:sp>
      <p:grpSp>
        <p:nvGrpSpPr>
          <p:cNvPr id="9" name="Groupe 8">
            <a:extLst>
              <a:ext uri="{FF2B5EF4-FFF2-40B4-BE49-F238E27FC236}">
                <a16:creationId xmlns:a16="http://schemas.microsoft.com/office/drawing/2014/main" id="{B141294B-4919-4498-B39F-9C8C0BBE4462}"/>
              </a:ext>
            </a:extLst>
          </p:cNvPr>
          <p:cNvGrpSpPr/>
          <p:nvPr/>
        </p:nvGrpSpPr>
        <p:grpSpPr>
          <a:xfrm>
            <a:off x="3887412" y="670222"/>
            <a:ext cx="4063412" cy="2773463"/>
            <a:chOff x="7700674" y="468813"/>
            <a:chExt cx="3777374" cy="3704288"/>
          </a:xfrm>
        </p:grpSpPr>
        <p:sp>
          <p:nvSpPr>
            <p:cNvPr id="10" name="Rectangle à coins arrondis 21">
              <a:extLst>
                <a:ext uri="{FF2B5EF4-FFF2-40B4-BE49-F238E27FC236}">
                  <a16:creationId xmlns:a16="http://schemas.microsoft.com/office/drawing/2014/main" id="{BE918BF0-12FB-47AA-93BE-63E4046BEB60}"/>
                </a:ext>
              </a:extLst>
            </p:cNvPr>
            <p:cNvSpPr/>
            <p:nvPr/>
          </p:nvSpPr>
          <p:spPr>
            <a:xfrm>
              <a:off x="7700674" y="567001"/>
              <a:ext cx="3777374" cy="3606100"/>
            </a:xfrm>
            <a:prstGeom prst="roundRect">
              <a:avLst/>
            </a:prstGeom>
            <a:solidFill>
              <a:srgbClr val="8FAAD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1" name="ZoneTexte 62">
              <a:extLst>
                <a:ext uri="{FF2B5EF4-FFF2-40B4-BE49-F238E27FC236}">
                  <a16:creationId xmlns:a16="http://schemas.microsoft.com/office/drawing/2014/main" id="{0AB4017B-478A-4814-81AE-0D377EA1E0C3}"/>
                </a:ext>
              </a:extLst>
            </p:cNvPr>
            <p:cNvSpPr txBox="1"/>
            <p:nvPr/>
          </p:nvSpPr>
          <p:spPr>
            <a:xfrm>
              <a:off x="8198951" y="468813"/>
              <a:ext cx="2744978" cy="61660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Application Médicale</a:t>
              </a:r>
            </a:p>
          </p:txBody>
        </p:sp>
      </p:grpSp>
      <p:sp>
        <p:nvSpPr>
          <p:cNvPr id="12" name="Flèche vers le bas 4">
            <a:extLst>
              <a:ext uri="{FF2B5EF4-FFF2-40B4-BE49-F238E27FC236}">
                <a16:creationId xmlns:a16="http://schemas.microsoft.com/office/drawing/2014/main" id="{1D5F7E19-01F7-4045-A985-68E59DA96C3F}"/>
              </a:ext>
            </a:extLst>
          </p:cNvPr>
          <p:cNvSpPr/>
          <p:nvPr/>
        </p:nvSpPr>
        <p:spPr>
          <a:xfrm>
            <a:off x="9371674" y="3467465"/>
            <a:ext cx="1344682" cy="244414"/>
          </a:xfrm>
          <a:prstGeom prst="downArrow">
            <a:avLst/>
          </a:prstGeom>
          <a:solidFill>
            <a:srgbClr val="E22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Flèche vers le bas 40">
            <a:extLst>
              <a:ext uri="{FF2B5EF4-FFF2-40B4-BE49-F238E27FC236}">
                <a16:creationId xmlns:a16="http://schemas.microsoft.com/office/drawing/2014/main" id="{4B646605-BC91-46CE-85E3-FD5DD99F4D76}"/>
              </a:ext>
            </a:extLst>
          </p:cNvPr>
          <p:cNvSpPr/>
          <p:nvPr/>
        </p:nvSpPr>
        <p:spPr>
          <a:xfrm>
            <a:off x="5116242" y="3454564"/>
            <a:ext cx="1429982" cy="250729"/>
          </a:xfrm>
          <a:prstGeom prst="downArrow">
            <a:avLst/>
          </a:prstGeom>
          <a:solidFill>
            <a:srgbClr val="8FAA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 name="Groupe 13">
            <a:extLst>
              <a:ext uri="{FF2B5EF4-FFF2-40B4-BE49-F238E27FC236}">
                <a16:creationId xmlns:a16="http://schemas.microsoft.com/office/drawing/2014/main" id="{943DE41E-08B1-4D27-96F8-77280067B8C0}"/>
              </a:ext>
            </a:extLst>
          </p:cNvPr>
          <p:cNvGrpSpPr/>
          <p:nvPr/>
        </p:nvGrpSpPr>
        <p:grpSpPr>
          <a:xfrm>
            <a:off x="8040365" y="654289"/>
            <a:ext cx="3713485" cy="2791528"/>
            <a:chOff x="4045054" y="615329"/>
            <a:chExt cx="3713485" cy="3440599"/>
          </a:xfrm>
        </p:grpSpPr>
        <p:sp>
          <p:nvSpPr>
            <p:cNvPr id="15" name="Rectangle à coins arrondis 20">
              <a:extLst>
                <a:ext uri="{FF2B5EF4-FFF2-40B4-BE49-F238E27FC236}">
                  <a16:creationId xmlns:a16="http://schemas.microsoft.com/office/drawing/2014/main" id="{3E2A5573-5BA8-4009-8BAB-4747EE346595}"/>
                </a:ext>
              </a:extLst>
            </p:cNvPr>
            <p:cNvSpPr/>
            <p:nvPr/>
          </p:nvSpPr>
          <p:spPr>
            <a:xfrm>
              <a:off x="4045054" y="736344"/>
              <a:ext cx="3713485" cy="3319584"/>
            </a:xfrm>
            <a:prstGeom prst="roundRect">
              <a:avLst/>
            </a:prstGeom>
            <a:solidFill>
              <a:srgbClr val="E226C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6" name="ZoneTexte 61">
              <a:extLst>
                <a:ext uri="{FF2B5EF4-FFF2-40B4-BE49-F238E27FC236}">
                  <a16:creationId xmlns:a16="http://schemas.microsoft.com/office/drawing/2014/main" id="{AD85814A-3303-48B7-A4C3-4EFAC03599D2}"/>
                </a:ext>
              </a:extLst>
            </p:cNvPr>
            <p:cNvSpPr txBox="1"/>
            <p:nvPr/>
          </p:nvSpPr>
          <p:spPr>
            <a:xfrm>
              <a:off x="4482234" y="615329"/>
              <a:ext cx="2583015" cy="60179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nucléaire</a:t>
              </a:r>
            </a:p>
          </p:txBody>
        </p:sp>
      </p:grpSp>
      <p:sp>
        <p:nvSpPr>
          <p:cNvPr id="17" name="Flèche vers le bas 30">
            <a:extLst>
              <a:ext uri="{FF2B5EF4-FFF2-40B4-BE49-F238E27FC236}">
                <a16:creationId xmlns:a16="http://schemas.microsoft.com/office/drawing/2014/main" id="{798B9970-D7AD-4EE9-BACE-A8C1527E9EF4}"/>
              </a:ext>
            </a:extLst>
          </p:cNvPr>
          <p:cNvSpPr/>
          <p:nvPr/>
        </p:nvSpPr>
        <p:spPr>
          <a:xfrm>
            <a:off x="1227391" y="3452735"/>
            <a:ext cx="1344681" cy="242417"/>
          </a:xfrm>
          <a:prstGeom prst="downArrow">
            <a:avLst/>
          </a:prstGeom>
          <a:solidFill>
            <a:srgbClr val="E751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8" name="Groupe 17">
            <a:extLst>
              <a:ext uri="{FF2B5EF4-FFF2-40B4-BE49-F238E27FC236}">
                <a16:creationId xmlns:a16="http://schemas.microsoft.com/office/drawing/2014/main" id="{879F71D0-B924-453C-8F6C-25DB8C52644C}"/>
              </a:ext>
            </a:extLst>
          </p:cNvPr>
          <p:cNvGrpSpPr/>
          <p:nvPr/>
        </p:nvGrpSpPr>
        <p:grpSpPr>
          <a:xfrm>
            <a:off x="-28229" y="672450"/>
            <a:ext cx="3980163" cy="2918653"/>
            <a:chOff x="-89386" y="689056"/>
            <a:chExt cx="3980163" cy="3527185"/>
          </a:xfrm>
        </p:grpSpPr>
        <p:sp>
          <p:nvSpPr>
            <p:cNvPr id="19" name="Rectangle à coins arrondis 34">
              <a:extLst>
                <a:ext uri="{FF2B5EF4-FFF2-40B4-BE49-F238E27FC236}">
                  <a16:creationId xmlns:a16="http://schemas.microsoft.com/office/drawing/2014/main" id="{2A91095D-4984-4A44-B5F9-8F5553DCC115}"/>
                </a:ext>
              </a:extLst>
            </p:cNvPr>
            <p:cNvSpPr/>
            <p:nvPr/>
          </p:nvSpPr>
          <p:spPr>
            <a:xfrm>
              <a:off x="276929" y="785766"/>
              <a:ext cx="3476106" cy="3252323"/>
            </a:xfrm>
            <a:prstGeom prst="roundRect">
              <a:avLst/>
            </a:prstGeom>
            <a:solidFill>
              <a:srgbClr val="E75112"/>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0" name="ZoneTexte 52">
              <a:extLst>
                <a:ext uri="{FF2B5EF4-FFF2-40B4-BE49-F238E27FC236}">
                  <a16:creationId xmlns:a16="http://schemas.microsoft.com/office/drawing/2014/main" id="{9A5D5637-2261-45CD-BEB3-E76B4CA78C33}"/>
                </a:ext>
              </a:extLst>
            </p:cNvPr>
            <p:cNvSpPr txBox="1"/>
            <p:nvPr/>
          </p:nvSpPr>
          <p:spPr>
            <a:xfrm>
              <a:off x="-89386" y="1166274"/>
              <a:ext cx="3980163" cy="304996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Monitorage faisceau (LHC, KEK,J-PARC)</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004973"/>
                  </a:solidFill>
                  <a:effectLst/>
                  <a:uLnTx/>
                  <a:uFillTx/>
                  <a:latin typeface="Calibri" panose="020F0502020204030204"/>
                  <a:ea typeface="+mn-ea"/>
                  <a:cs typeface="+mn-cs"/>
                </a:rPr>
                <a:t>Inner</a:t>
              </a: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 </a:t>
              </a:r>
              <a:r>
                <a:rPr kumimoji="0" lang="fr-FR" sz="1600" b="1" i="0" u="none" strike="noStrike" kern="1200" cap="none" spc="0" normalizeH="0" baseline="0" noProof="0" dirty="0" err="1">
                  <a:ln>
                    <a:noFill/>
                  </a:ln>
                  <a:solidFill>
                    <a:srgbClr val="004973"/>
                  </a:solidFill>
                  <a:effectLst/>
                  <a:uLnTx/>
                  <a:uFillTx/>
                  <a:latin typeface="Calibri" panose="020F0502020204030204"/>
                  <a:ea typeface="+mn-ea"/>
                  <a:cs typeface="+mn-cs"/>
                </a:rPr>
                <a:t>tracking</a:t>
              </a: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 detectors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rPr>
                <a:t>Etudes vieillissements (XBIC ESRF)</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rPr>
                <a:t>Etudes en simulation (DIAMMONI)</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0" i="1"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4973"/>
                  </a:solidFill>
                  <a:effectLst/>
                  <a:uLnTx/>
                  <a:uFillTx/>
                  <a:latin typeface="Calibri" panose="020F0502020204030204"/>
                  <a:ea typeface="+mn-ea"/>
                  <a:cs typeface="+mn-cs"/>
                </a:rPr>
                <a:t>Collaboration RD42 CERN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1" name="ZoneTexte 60">
              <a:extLst>
                <a:ext uri="{FF2B5EF4-FFF2-40B4-BE49-F238E27FC236}">
                  <a16:creationId xmlns:a16="http://schemas.microsoft.com/office/drawing/2014/main" id="{562B1B7D-745F-4BDA-A710-A5BBF4DD41A1}"/>
                </a:ext>
              </a:extLst>
            </p:cNvPr>
            <p:cNvSpPr txBox="1"/>
            <p:nvPr/>
          </p:nvSpPr>
          <p:spPr>
            <a:xfrm>
              <a:off x="467987" y="689056"/>
              <a:ext cx="3174780" cy="55792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des particules</a:t>
              </a:r>
            </a:p>
          </p:txBody>
        </p:sp>
      </p:grpSp>
      <p:pic>
        <p:nvPicPr>
          <p:cNvPr id="22" name="Image 21">
            <a:extLst>
              <a:ext uri="{FF2B5EF4-FFF2-40B4-BE49-F238E27FC236}">
                <a16:creationId xmlns:a16="http://schemas.microsoft.com/office/drawing/2014/main" id="{16DA4191-0717-4D90-B793-5E02786BC03D}"/>
              </a:ext>
            </a:extLst>
          </p:cNvPr>
          <p:cNvPicPr>
            <a:picLocks noChangeAspect="1"/>
          </p:cNvPicPr>
          <p:nvPr/>
        </p:nvPicPr>
        <p:blipFill>
          <a:blip r:embed="rId6"/>
          <a:stretch>
            <a:fillRect/>
          </a:stretch>
        </p:blipFill>
        <p:spPr>
          <a:xfrm>
            <a:off x="5623802" y="5133331"/>
            <a:ext cx="1279667" cy="875121"/>
          </a:xfrm>
          <a:prstGeom prst="rect">
            <a:avLst/>
          </a:prstGeom>
        </p:spPr>
      </p:pic>
      <p:sp>
        <p:nvSpPr>
          <p:cNvPr id="23" name="Rectangle à coins arrondis 42">
            <a:extLst>
              <a:ext uri="{FF2B5EF4-FFF2-40B4-BE49-F238E27FC236}">
                <a16:creationId xmlns:a16="http://schemas.microsoft.com/office/drawing/2014/main" id="{A9A1A59D-1AEF-4DA0-8D11-37AF372B1E8C}"/>
              </a:ext>
            </a:extLst>
          </p:cNvPr>
          <p:cNvSpPr/>
          <p:nvPr/>
        </p:nvSpPr>
        <p:spPr>
          <a:xfrm>
            <a:off x="6789383" y="4490489"/>
            <a:ext cx="2005690"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Evaluation des performances des détecteurs sous faisceaux</a:t>
            </a:r>
          </a:p>
        </p:txBody>
      </p:sp>
      <p:sp>
        <p:nvSpPr>
          <p:cNvPr id="24" name="Rectangle à coins arrondis 43">
            <a:extLst>
              <a:ext uri="{FF2B5EF4-FFF2-40B4-BE49-F238E27FC236}">
                <a16:creationId xmlns:a16="http://schemas.microsoft.com/office/drawing/2014/main" id="{1189BC8A-DE45-414B-B796-FC050B510C41}"/>
              </a:ext>
            </a:extLst>
          </p:cNvPr>
          <p:cNvSpPr/>
          <p:nvPr/>
        </p:nvSpPr>
        <p:spPr>
          <a:xfrm>
            <a:off x="2881291" y="4445503"/>
            <a:ext cx="1779806" cy="422196"/>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Métallisation diamant, assemblage de détecteurs</a:t>
            </a:r>
          </a:p>
        </p:txBody>
      </p:sp>
      <p:sp>
        <p:nvSpPr>
          <p:cNvPr id="29" name="Rectangle à coins arrondis 48">
            <a:extLst>
              <a:ext uri="{FF2B5EF4-FFF2-40B4-BE49-F238E27FC236}">
                <a16:creationId xmlns:a16="http://schemas.microsoft.com/office/drawing/2014/main" id="{AD52AD02-D957-4EED-8A50-599842A8CD2B}"/>
              </a:ext>
            </a:extLst>
          </p:cNvPr>
          <p:cNvSpPr/>
          <p:nvPr/>
        </p:nvSpPr>
        <p:spPr>
          <a:xfrm>
            <a:off x="4786024" y="4472842"/>
            <a:ext cx="1760200" cy="374439"/>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Développements en électronique</a:t>
            </a:r>
          </a:p>
        </p:txBody>
      </p:sp>
      <p:sp>
        <p:nvSpPr>
          <p:cNvPr id="30" name="Rectangle 29">
            <a:extLst>
              <a:ext uri="{FF2B5EF4-FFF2-40B4-BE49-F238E27FC236}">
                <a16:creationId xmlns:a16="http://schemas.microsoft.com/office/drawing/2014/main" id="{9626B080-96E8-4391-AF3A-1D4E5E278783}"/>
              </a:ext>
            </a:extLst>
          </p:cNvPr>
          <p:cNvSpPr/>
          <p:nvPr/>
        </p:nvSpPr>
        <p:spPr>
          <a:xfrm>
            <a:off x="6059435" y="5019841"/>
            <a:ext cx="54053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QDC </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31" name="Image 30">
            <a:extLst>
              <a:ext uri="{FF2B5EF4-FFF2-40B4-BE49-F238E27FC236}">
                <a16:creationId xmlns:a16="http://schemas.microsoft.com/office/drawing/2014/main" id="{57322831-E6A9-4370-8480-9D00041001E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l="12675" t="2603" r="9727" b="3694"/>
          <a:stretch/>
        </p:blipFill>
        <p:spPr>
          <a:xfrm>
            <a:off x="4823915" y="5742840"/>
            <a:ext cx="739722" cy="502452"/>
          </a:xfrm>
          <a:prstGeom prst="rect">
            <a:avLst/>
          </a:prstGeom>
        </p:spPr>
      </p:pic>
      <p:sp>
        <p:nvSpPr>
          <p:cNvPr id="32" name="Rectangle 31">
            <a:extLst>
              <a:ext uri="{FF2B5EF4-FFF2-40B4-BE49-F238E27FC236}">
                <a16:creationId xmlns:a16="http://schemas.microsoft.com/office/drawing/2014/main" id="{ED93D0C2-CBDB-450F-B65A-7E272F6D9C6C}"/>
              </a:ext>
            </a:extLst>
          </p:cNvPr>
          <p:cNvSpPr/>
          <p:nvPr/>
        </p:nvSpPr>
        <p:spPr>
          <a:xfrm>
            <a:off x="4654964" y="4741327"/>
            <a:ext cx="23541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Préamplificateurs  rapides et TDC</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3" name="Rectangle à coins arrondis 52">
            <a:extLst>
              <a:ext uri="{FF2B5EF4-FFF2-40B4-BE49-F238E27FC236}">
                <a16:creationId xmlns:a16="http://schemas.microsoft.com/office/drawing/2014/main" id="{5BA8394C-6E94-458C-BD3E-EADEC57A3C11}"/>
              </a:ext>
            </a:extLst>
          </p:cNvPr>
          <p:cNvSpPr/>
          <p:nvPr/>
        </p:nvSpPr>
        <p:spPr>
          <a:xfrm>
            <a:off x="148165" y="4371716"/>
            <a:ext cx="11903179" cy="24113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Image 33">
            <a:extLst>
              <a:ext uri="{FF2B5EF4-FFF2-40B4-BE49-F238E27FC236}">
                <a16:creationId xmlns:a16="http://schemas.microsoft.com/office/drawing/2014/main" id="{7EE1690A-B112-453D-A71F-DC0D056D121B}"/>
              </a:ext>
            </a:extLst>
          </p:cNvPr>
          <p:cNvPicPr>
            <a:picLocks noChangeAspect="1"/>
          </p:cNvPicPr>
          <p:nvPr/>
        </p:nvPicPr>
        <p:blipFill>
          <a:blip r:embed="rId9"/>
          <a:stretch>
            <a:fillRect/>
          </a:stretch>
        </p:blipFill>
        <p:spPr>
          <a:xfrm>
            <a:off x="7011062" y="4799086"/>
            <a:ext cx="2287722" cy="1181391"/>
          </a:xfrm>
          <a:prstGeom prst="rect">
            <a:avLst/>
          </a:prstGeom>
        </p:spPr>
      </p:pic>
      <p:sp>
        <p:nvSpPr>
          <p:cNvPr id="35" name="Rectangle à coins arrondis 54">
            <a:extLst>
              <a:ext uri="{FF2B5EF4-FFF2-40B4-BE49-F238E27FC236}">
                <a16:creationId xmlns:a16="http://schemas.microsoft.com/office/drawing/2014/main" id="{FB1474E2-C62A-4BBF-A7B2-1ED865913EB7}"/>
              </a:ext>
            </a:extLst>
          </p:cNvPr>
          <p:cNvSpPr/>
          <p:nvPr/>
        </p:nvSpPr>
        <p:spPr>
          <a:xfrm>
            <a:off x="284352" y="4443755"/>
            <a:ext cx="1164845"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Croissance diamant CVD </a:t>
            </a:r>
          </a:p>
        </p:txBody>
      </p:sp>
      <p:pic>
        <p:nvPicPr>
          <p:cNvPr id="37" name="Image 36">
            <a:extLst>
              <a:ext uri="{FF2B5EF4-FFF2-40B4-BE49-F238E27FC236}">
                <a16:creationId xmlns:a16="http://schemas.microsoft.com/office/drawing/2014/main" id="{D3DA8960-B233-446A-B4F9-3FAA3772545B}"/>
              </a:ext>
            </a:extLst>
          </p:cNvPr>
          <p:cNvPicPr>
            <a:picLocks noChangeAspect="1"/>
          </p:cNvPicPr>
          <p:nvPr/>
        </p:nvPicPr>
        <p:blipFill>
          <a:blip r:embed="rId10"/>
          <a:stretch>
            <a:fillRect/>
          </a:stretch>
        </p:blipFill>
        <p:spPr>
          <a:xfrm>
            <a:off x="4827983" y="5111843"/>
            <a:ext cx="728699" cy="562283"/>
          </a:xfrm>
          <a:prstGeom prst="rect">
            <a:avLst/>
          </a:prstGeom>
        </p:spPr>
      </p:pic>
      <p:sp>
        <p:nvSpPr>
          <p:cNvPr id="38" name="ZoneTexte 37">
            <a:extLst>
              <a:ext uri="{FF2B5EF4-FFF2-40B4-BE49-F238E27FC236}">
                <a16:creationId xmlns:a16="http://schemas.microsoft.com/office/drawing/2014/main" id="{2241D7F0-4CDC-458E-94D8-04744027EF19}"/>
              </a:ext>
            </a:extLst>
          </p:cNvPr>
          <p:cNvSpPr txBox="1"/>
          <p:nvPr/>
        </p:nvSpPr>
        <p:spPr>
          <a:xfrm>
            <a:off x="1406515" y="5826733"/>
            <a:ext cx="15970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0" i="0" u="none" strike="noStrike" kern="1200" cap="none" spc="0" normalizeH="0" baseline="0" noProof="0" dirty="0">
                <a:ln>
                  <a:noFill/>
                </a:ln>
                <a:solidFill>
                  <a:srgbClr val="7030A0"/>
                </a:solidFill>
                <a:effectLst/>
                <a:uLnTx/>
                <a:uFillTx/>
                <a:latin typeface="Calibri"/>
                <a:ea typeface="+mn-ea"/>
                <a:cs typeface="+mn-cs"/>
              </a:rPr>
              <a:t>Institut Néel</a:t>
            </a:r>
          </a:p>
        </p:txBody>
      </p:sp>
      <p:sp>
        <p:nvSpPr>
          <p:cNvPr id="41" name="ZoneTexte 40">
            <a:extLst>
              <a:ext uri="{FF2B5EF4-FFF2-40B4-BE49-F238E27FC236}">
                <a16:creationId xmlns:a16="http://schemas.microsoft.com/office/drawing/2014/main" id="{CDDD70A3-791D-4080-817E-CB2D4C2B2BD3}"/>
              </a:ext>
            </a:extLst>
          </p:cNvPr>
          <p:cNvSpPr txBox="1"/>
          <p:nvPr/>
        </p:nvSpPr>
        <p:spPr>
          <a:xfrm>
            <a:off x="267176" y="3679736"/>
            <a:ext cx="12235656"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75112"/>
                </a:solidFill>
                <a:effectLst/>
                <a:uLnTx/>
                <a:uFillTx/>
                <a:latin typeface="Calibri"/>
                <a:ea typeface="+mn-ea"/>
                <a:cs typeface="+mn-cs"/>
              </a:rPr>
              <a:t>Développement de détecteurs diamants innovants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 b="1" i="0" u="none" strike="noStrike" kern="1200" cap="none" spc="0" normalizeH="0" baseline="0" noProof="0" dirty="0">
              <a:ln>
                <a:noFill/>
              </a:ln>
              <a:solidFill>
                <a:srgbClr val="E7511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Croissance diamant +  implantation d’ions + développements en électronique  (fast </a:t>
            </a:r>
            <a:r>
              <a:rPr kumimoji="0" lang="fr-FR" sz="1200" b="1" i="0" u="none" strike="noStrike" kern="1200" cap="none" spc="0" normalizeH="0" baseline="0" noProof="0" dirty="0" err="1">
                <a:ln>
                  <a:noFill/>
                </a:ln>
                <a:solidFill>
                  <a:srgbClr val="E75112"/>
                </a:solidFill>
                <a:effectLst/>
                <a:uLnTx/>
                <a:uFillTx/>
                <a:latin typeface="Calibri"/>
                <a:ea typeface="+mn-ea"/>
                <a:cs typeface="+mn-cs"/>
              </a:rPr>
              <a:t>preamplifier</a:t>
            </a:r>
            <a:r>
              <a:rPr kumimoji="0" lang="fr-FR" sz="1200" b="1" i="0" u="none" strike="noStrike" kern="1200" cap="none" spc="0" normalizeH="0" baseline="0" noProof="0" dirty="0">
                <a:ln>
                  <a:noFill/>
                </a:ln>
                <a:solidFill>
                  <a:srgbClr val="E75112"/>
                </a:solidFill>
                <a:effectLst/>
                <a:uLnTx/>
                <a:uFillTx/>
                <a:latin typeface="Calibri"/>
                <a:ea typeface="+mn-ea"/>
                <a:cs typeface="+mn-cs"/>
              </a:rPr>
              <a:t>, QDC, TDC, ASIC et discrète) + assemblage détecteurs  + accès aux facilités d’irradiation</a:t>
            </a:r>
          </a:p>
        </p:txBody>
      </p:sp>
      <p:sp>
        <p:nvSpPr>
          <p:cNvPr id="42" name="Rectangle à coins arrondis 69">
            <a:extLst>
              <a:ext uri="{FF2B5EF4-FFF2-40B4-BE49-F238E27FC236}">
                <a16:creationId xmlns:a16="http://schemas.microsoft.com/office/drawing/2014/main" id="{12734FB5-087C-4018-8D4F-008D93A8996F}"/>
              </a:ext>
            </a:extLst>
          </p:cNvPr>
          <p:cNvSpPr/>
          <p:nvPr/>
        </p:nvSpPr>
        <p:spPr>
          <a:xfrm>
            <a:off x="249924" y="3708107"/>
            <a:ext cx="11818089" cy="55819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ZoneTexte 42">
            <a:extLst>
              <a:ext uri="{FF2B5EF4-FFF2-40B4-BE49-F238E27FC236}">
                <a16:creationId xmlns:a16="http://schemas.microsoft.com/office/drawing/2014/main" id="{4E5526D8-B267-454D-985A-48F56CCD6A97}"/>
              </a:ext>
            </a:extLst>
          </p:cNvPr>
          <p:cNvSpPr txBox="1"/>
          <p:nvPr/>
        </p:nvSpPr>
        <p:spPr>
          <a:xfrm>
            <a:off x="4761921" y="6177118"/>
            <a:ext cx="2480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70C0"/>
                </a:solidFill>
                <a:effectLst/>
                <a:uLnTx/>
                <a:uFillTx/>
                <a:latin typeface="Calibri"/>
                <a:ea typeface="+mn-ea"/>
                <a:cs typeface="+mn-cs"/>
              </a:rPr>
              <a:t>Electronique FE discrète &amp; ASIC (CMOS 65 +130 nm) + système ACQ</a:t>
            </a:r>
          </a:p>
        </p:txBody>
      </p:sp>
      <p:pic>
        <p:nvPicPr>
          <p:cNvPr id="44" name="Image 43">
            <a:extLst>
              <a:ext uri="{FF2B5EF4-FFF2-40B4-BE49-F238E27FC236}">
                <a16:creationId xmlns:a16="http://schemas.microsoft.com/office/drawing/2014/main" id="{D3854DB7-11B0-4AE7-A91D-9AFAEC4CB40D}"/>
              </a:ext>
            </a:extLst>
          </p:cNvPr>
          <p:cNvPicPr>
            <a:picLocks noChangeAspect="1"/>
          </p:cNvPicPr>
          <p:nvPr/>
        </p:nvPicPr>
        <p:blipFill rotWithShape="1">
          <a:blip r:embed="rId11"/>
          <a:srcRect l="491" t="11963" r="87322" b="22514"/>
          <a:stretch/>
        </p:blipFill>
        <p:spPr>
          <a:xfrm>
            <a:off x="3861377" y="5635358"/>
            <a:ext cx="813607" cy="765589"/>
          </a:xfrm>
          <a:prstGeom prst="rect">
            <a:avLst/>
          </a:prstGeom>
        </p:spPr>
      </p:pic>
      <p:sp>
        <p:nvSpPr>
          <p:cNvPr id="46" name="ZoneTexte 45">
            <a:extLst>
              <a:ext uri="{FF2B5EF4-FFF2-40B4-BE49-F238E27FC236}">
                <a16:creationId xmlns:a16="http://schemas.microsoft.com/office/drawing/2014/main" id="{D78DD3ED-31A1-4B55-9BC5-0489852E1922}"/>
              </a:ext>
            </a:extLst>
          </p:cNvPr>
          <p:cNvSpPr txBox="1"/>
          <p:nvPr/>
        </p:nvSpPr>
        <p:spPr>
          <a:xfrm>
            <a:off x="2747316" y="5472282"/>
            <a:ext cx="112082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Métallisation pleine</a:t>
            </a:r>
          </a:p>
        </p:txBody>
      </p:sp>
      <p:sp>
        <p:nvSpPr>
          <p:cNvPr id="47" name="ZoneTexte 46">
            <a:extLst>
              <a:ext uri="{FF2B5EF4-FFF2-40B4-BE49-F238E27FC236}">
                <a16:creationId xmlns:a16="http://schemas.microsoft.com/office/drawing/2014/main" id="{2269C830-3E3B-4E17-A896-7E4CE71D0AEE}"/>
              </a:ext>
            </a:extLst>
          </p:cNvPr>
          <p:cNvSpPr txBox="1"/>
          <p:nvPr/>
        </p:nvSpPr>
        <p:spPr>
          <a:xfrm>
            <a:off x="2774691" y="5579434"/>
            <a:ext cx="78739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ou par pistes</a:t>
            </a:r>
          </a:p>
        </p:txBody>
      </p:sp>
      <p:sp>
        <p:nvSpPr>
          <p:cNvPr id="49" name="Rectangle 48">
            <a:extLst>
              <a:ext uri="{FF2B5EF4-FFF2-40B4-BE49-F238E27FC236}">
                <a16:creationId xmlns:a16="http://schemas.microsoft.com/office/drawing/2014/main" id="{5D6C54D3-DC6C-4733-8FE6-4D8A6C353479}"/>
              </a:ext>
            </a:extLst>
          </p:cNvPr>
          <p:cNvSpPr/>
          <p:nvPr/>
        </p:nvSpPr>
        <p:spPr>
          <a:xfrm>
            <a:off x="312977" y="5666656"/>
            <a:ext cx="1111202"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NIMS –AIST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Institut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LSPM-</a:t>
            </a:r>
            <a:r>
              <a:rPr kumimoji="0" lang="fr-FR" sz="1100" b="0" i="0" u="none" strike="noStrike" kern="1200" cap="none" spc="0" normalizeH="0" baseline="0" noProof="0" dirty="0" err="1">
                <a:ln>
                  <a:noFill/>
                </a:ln>
                <a:solidFill>
                  <a:srgbClr val="7030A0"/>
                </a:solidFill>
                <a:effectLst/>
                <a:uLnTx/>
                <a:uFillTx/>
                <a:latin typeface="Calibri"/>
                <a:ea typeface="+mn-ea"/>
                <a:cs typeface="+mn-cs"/>
              </a:rPr>
              <a:t>DiamFab</a:t>
            </a:r>
            <a:r>
              <a:rPr kumimoji="0" lang="fr-FR" sz="1100" b="0" i="0" u="none" strike="noStrike" kern="1200" cap="none" spc="0" normalizeH="0" baseline="0" noProof="0" dirty="0">
                <a:ln>
                  <a:noFill/>
                </a:ln>
                <a:solidFill>
                  <a:srgbClr val="7030A0"/>
                </a:solidFill>
                <a:effectLst/>
                <a:uLnTx/>
                <a:uFillTx/>
                <a:latin typeface="Calibri"/>
                <a:ea typeface="+mn-ea"/>
                <a:cs typeface="+mn-cs"/>
              </a:rPr>
              <a:t>  </a:t>
            </a:r>
          </a:p>
        </p:txBody>
      </p:sp>
      <p:sp>
        <p:nvSpPr>
          <p:cNvPr id="50" name="Rectangle 49">
            <a:extLst>
              <a:ext uri="{FF2B5EF4-FFF2-40B4-BE49-F238E27FC236}">
                <a16:creationId xmlns:a16="http://schemas.microsoft.com/office/drawing/2014/main" id="{FBBEFEC7-B280-45C6-9580-5DCB1FCE0921}"/>
              </a:ext>
            </a:extLst>
          </p:cNvPr>
          <p:cNvSpPr/>
          <p:nvPr/>
        </p:nvSpPr>
        <p:spPr>
          <a:xfrm>
            <a:off x="2736341" y="5658774"/>
            <a:ext cx="151015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LP2I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GIP ARRONAX </a:t>
            </a:r>
            <a:r>
              <a:rPr kumimoji="0" lang="fr-FR" sz="1200" b="0" i="0" u="none" strike="noStrike" kern="1200" cap="none" spc="0" normalizeH="0" baseline="0" noProof="0" dirty="0">
                <a:ln>
                  <a:noFill/>
                </a:ln>
                <a:solidFill>
                  <a:srgbClr val="000000">
                    <a:lumMod val="75000"/>
                  </a:srgbClr>
                </a:solidFill>
                <a:effectLst/>
                <a:uLnTx/>
                <a:uFillTx/>
                <a:latin typeface="Calibri"/>
                <a:ea typeface="+mn-ea"/>
                <a:cs typeface="+mn-cs"/>
              </a:rPr>
              <a:t> </a:t>
            </a:r>
            <a:r>
              <a:rPr kumimoji="0" lang="fr-FR" sz="1200" b="0" i="0" u="none" strike="noStrike" kern="1200" cap="none" spc="0" normalizeH="0" baseline="0" noProof="0" dirty="0">
                <a:ln>
                  <a:noFill/>
                </a:ln>
                <a:solidFill>
                  <a:srgbClr val="7030A0"/>
                </a:solidFill>
                <a:effectLst/>
                <a:uLnTx/>
                <a:uFillTx/>
                <a:latin typeface="Calibri"/>
                <a:ea typeface="+mn-ea"/>
                <a:cs typeface="+mn-cs"/>
              </a:rPr>
              <a:t>NANOFAB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KEK</a:t>
            </a:r>
          </a:p>
        </p:txBody>
      </p:sp>
      <p:sp>
        <p:nvSpPr>
          <p:cNvPr id="56" name="Rectangle 55">
            <a:extLst>
              <a:ext uri="{FF2B5EF4-FFF2-40B4-BE49-F238E27FC236}">
                <a16:creationId xmlns:a16="http://schemas.microsoft.com/office/drawing/2014/main" id="{53B81289-E5C0-41D2-877C-6365129785A5}"/>
              </a:ext>
            </a:extLst>
          </p:cNvPr>
          <p:cNvSpPr/>
          <p:nvPr/>
        </p:nvSpPr>
        <p:spPr>
          <a:xfrm>
            <a:off x="3865713" y="1031415"/>
            <a:ext cx="4174651" cy="2062103"/>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Monitorage faisceau en radiothérapies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 </a:t>
            </a: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panose="05000000000000000000" pitchFamily="2" charset="2"/>
              </a:rPr>
              <a:t>Hadronthérapie</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(CAL CNAO nouveau 2023)</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MRT (ESRF) </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R&amp;D terminée 2023 duplication </a:t>
            </a:r>
            <a:r>
              <a:rPr kumimoji="0" lang="fr-FR" sz="1600" b="0" i="0" u="none" strike="noStrike" kern="1200" cap="none" spc="0" normalizeH="0" baseline="0" noProof="0" dirty="0" err="1">
                <a:ln>
                  <a:noFill/>
                </a:ln>
                <a:solidFill>
                  <a:srgbClr val="FFFFFF"/>
                </a:solidFill>
                <a:effectLst/>
                <a:uLnTx/>
                <a:uFillTx/>
                <a:latin typeface="Calibri" panose="020F0502020204030204"/>
                <a:ea typeface="+mn-ea"/>
                <a:cs typeface="+mn-cs"/>
                <a:sym typeface="Wingdings" panose="05000000000000000000" pitchFamily="2" charset="2"/>
              </a:rPr>
              <a:t>detecteur</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aval -&gt; amont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FLASH (proton ARRONAX+ CAL)</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µ-faisceau BNCT RIV nouveau 2023</a:t>
            </a:r>
            <a:endPar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ZoneTexte 53">
            <a:extLst>
              <a:ext uri="{FF2B5EF4-FFF2-40B4-BE49-F238E27FC236}">
                <a16:creationId xmlns:a16="http://schemas.microsoft.com/office/drawing/2014/main" id="{276C2A2D-5478-401D-BFAC-2E4AE71BD167}"/>
              </a:ext>
            </a:extLst>
          </p:cNvPr>
          <p:cNvSpPr txBox="1"/>
          <p:nvPr/>
        </p:nvSpPr>
        <p:spPr>
          <a:xfrm>
            <a:off x="7950824" y="1070990"/>
            <a:ext cx="4041638" cy="233910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Particules alpha, neutron, particules à faible parcours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LOHENGRIN</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FIPPS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Trigger véto</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Delta E – E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srgbClr val="004973"/>
              </a:solidFill>
              <a:effectLst/>
              <a:uLnTx/>
              <a:uFillTx/>
              <a:latin typeface="Calibri" panose="020F0502020204030204"/>
              <a:ea typeface="+mn-ea"/>
              <a:cs typeface="+mn-cs"/>
            </a:endParaRPr>
          </a:p>
        </p:txBody>
      </p:sp>
      <p:pic>
        <p:nvPicPr>
          <p:cNvPr id="58" name="Image 57">
            <a:extLst>
              <a:ext uri="{FF2B5EF4-FFF2-40B4-BE49-F238E27FC236}">
                <a16:creationId xmlns:a16="http://schemas.microsoft.com/office/drawing/2014/main" id="{4BA357BC-718E-456D-9A68-A09273811A51}"/>
              </a:ext>
            </a:extLst>
          </p:cNvPr>
          <p:cNvPicPr>
            <a:picLocks noChangeAspect="1"/>
          </p:cNvPicPr>
          <p:nvPr/>
        </p:nvPicPr>
        <p:blipFill>
          <a:blip r:embed="rId12"/>
          <a:stretch>
            <a:fillRect/>
          </a:stretch>
        </p:blipFill>
        <p:spPr>
          <a:xfrm>
            <a:off x="3045182" y="3065329"/>
            <a:ext cx="432052" cy="403073"/>
          </a:xfrm>
          <a:prstGeom prst="rect">
            <a:avLst/>
          </a:prstGeom>
        </p:spPr>
      </p:pic>
      <p:sp>
        <p:nvSpPr>
          <p:cNvPr id="4" name="ZoneTexte 3">
            <a:extLst>
              <a:ext uri="{FF2B5EF4-FFF2-40B4-BE49-F238E27FC236}">
                <a16:creationId xmlns:a16="http://schemas.microsoft.com/office/drawing/2014/main" id="{03B06529-0970-4CDB-B6ED-6AF4F2DCBA91}"/>
              </a:ext>
            </a:extLst>
          </p:cNvPr>
          <p:cNvSpPr txBox="1"/>
          <p:nvPr/>
        </p:nvSpPr>
        <p:spPr>
          <a:xfrm>
            <a:off x="305456" y="6117532"/>
            <a:ext cx="1454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LPSC croissance </a:t>
            </a:r>
            <a:r>
              <a:rPr kumimoji="0" lang="fr-FR" sz="1100" b="1" i="0" u="none" strike="noStrike" kern="1200" cap="none" spc="0" normalizeH="0" baseline="0" noProof="0" dirty="0" err="1">
                <a:ln>
                  <a:noFill/>
                </a:ln>
                <a:solidFill>
                  <a:srgbClr val="E75112"/>
                </a:solidFill>
                <a:effectLst/>
                <a:uLnTx/>
                <a:uFillTx/>
                <a:latin typeface="Calibri"/>
                <a:ea typeface="+mn-ea"/>
                <a:cs typeface="+mn-cs"/>
              </a:rPr>
              <a:t>pCVD</a:t>
            </a:r>
            <a:endParaRPr kumimoji="0" lang="fr-FR" sz="1100" b="1" i="0" u="none" strike="noStrike" kern="1200" cap="none" spc="0" normalizeH="0" baseline="0" noProof="0" dirty="0">
              <a:ln>
                <a:noFill/>
              </a:ln>
              <a:solidFill>
                <a:srgbClr val="E75112"/>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73FF9D8A-DCE9-44D9-963C-757BF1644E68}"/>
              </a:ext>
            </a:extLst>
          </p:cNvPr>
          <p:cNvSpPr txBox="1"/>
          <p:nvPr/>
        </p:nvSpPr>
        <p:spPr>
          <a:xfrm>
            <a:off x="5713361" y="5995707"/>
            <a:ext cx="5309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62" name="Image 61">
            <a:extLst>
              <a:ext uri="{FF2B5EF4-FFF2-40B4-BE49-F238E27FC236}">
                <a16:creationId xmlns:a16="http://schemas.microsoft.com/office/drawing/2014/main" id="{558DFF78-9902-4B56-AF95-B2BDFA9CC6A0}"/>
              </a:ext>
            </a:extLst>
          </p:cNvPr>
          <p:cNvPicPr>
            <a:picLocks noChangeAspect="1"/>
          </p:cNvPicPr>
          <p:nvPr/>
        </p:nvPicPr>
        <p:blipFill rotWithShape="1">
          <a:blip r:embed="rId13"/>
          <a:srcRect l="8900" t="11661"/>
          <a:stretch/>
        </p:blipFill>
        <p:spPr>
          <a:xfrm>
            <a:off x="1581054" y="5409505"/>
            <a:ext cx="811477" cy="471519"/>
          </a:xfrm>
          <a:prstGeom prst="rect">
            <a:avLst/>
          </a:prstGeom>
        </p:spPr>
      </p:pic>
      <p:pic>
        <p:nvPicPr>
          <p:cNvPr id="63" name="Image 62">
            <a:extLst>
              <a:ext uri="{FF2B5EF4-FFF2-40B4-BE49-F238E27FC236}">
                <a16:creationId xmlns:a16="http://schemas.microsoft.com/office/drawing/2014/main" id="{8D2451FD-290E-4CDE-9700-ECB03A9199DE}"/>
              </a:ext>
            </a:extLst>
          </p:cNvPr>
          <p:cNvPicPr>
            <a:picLocks noChangeAspect="1"/>
          </p:cNvPicPr>
          <p:nvPr/>
        </p:nvPicPr>
        <p:blipFill rotWithShape="1">
          <a:blip r:embed="rId14"/>
          <a:srcRect r="48998" b="51090"/>
          <a:stretch/>
        </p:blipFill>
        <p:spPr>
          <a:xfrm>
            <a:off x="1658435" y="4867910"/>
            <a:ext cx="506830" cy="406794"/>
          </a:xfrm>
          <a:prstGeom prst="rect">
            <a:avLst/>
          </a:prstGeom>
        </p:spPr>
      </p:pic>
      <p:sp>
        <p:nvSpPr>
          <p:cNvPr id="64" name="ZoneTexte 63">
            <a:extLst>
              <a:ext uri="{FF2B5EF4-FFF2-40B4-BE49-F238E27FC236}">
                <a16:creationId xmlns:a16="http://schemas.microsoft.com/office/drawing/2014/main" id="{2DD9721E-F4C4-4D9D-8141-6E5078E766BB}"/>
              </a:ext>
            </a:extLst>
          </p:cNvPr>
          <p:cNvSpPr txBox="1"/>
          <p:nvPr/>
        </p:nvSpPr>
        <p:spPr>
          <a:xfrm>
            <a:off x="1481948" y="5221706"/>
            <a:ext cx="1404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XBIC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XBIC </a:t>
            </a:r>
            <a:r>
              <a:rPr kumimoji="0" lang="fr-FR" sz="800" b="0" i="0" u="none" strike="noStrike" kern="1200" cap="none" spc="0" normalizeH="0" baseline="0" noProof="0" dirty="0">
                <a:ln>
                  <a:noFill/>
                </a:ln>
                <a:solidFill>
                  <a:srgbClr val="7030A0"/>
                </a:solidFill>
                <a:effectLst/>
                <a:uLnTx/>
                <a:uFillTx/>
                <a:latin typeface="Calibri"/>
                <a:ea typeface="+mn-ea"/>
                <a:cs typeface="+mn-cs"/>
              </a:rPr>
              <a:t>ESRF BM05 </a:t>
            </a:r>
          </a:p>
        </p:txBody>
      </p:sp>
      <p:sp>
        <p:nvSpPr>
          <p:cNvPr id="65" name="Rectangle à coins arrondis 42">
            <a:extLst>
              <a:ext uri="{FF2B5EF4-FFF2-40B4-BE49-F238E27FC236}">
                <a16:creationId xmlns:a16="http://schemas.microsoft.com/office/drawing/2014/main" id="{13B56E7E-ADE7-47A8-8AEB-1C3AEDAF5B33}"/>
              </a:ext>
            </a:extLst>
          </p:cNvPr>
          <p:cNvSpPr/>
          <p:nvPr/>
        </p:nvSpPr>
        <p:spPr>
          <a:xfrm>
            <a:off x="8894262"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Simulation</a:t>
            </a:r>
          </a:p>
        </p:txBody>
      </p:sp>
      <p:sp>
        <p:nvSpPr>
          <p:cNvPr id="66" name="Rectangle à coins arrondis 42">
            <a:extLst>
              <a:ext uri="{FF2B5EF4-FFF2-40B4-BE49-F238E27FC236}">
                <a16:creationId xmlns:a16="http://schemas.microsoft.com/office/drawing/2014/main" id="{A11FAE81-BD3C-4317-A955-763A086DF6A1}"/>
              </a:ext>
            </a:extLst>
          </p:cNvPr>
          <p:cNvSpPr/>
          <p:nvPr/>
        </p:nvSpPr>
        <p:spPr>
          <a:xfrm>
            <a:off x="10408720"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Valorisation</a:t>
            </a:r>
          </a:p>
        </p:txBody>
      </p:sp>
      <p:pic>
        <p:nvPicPr>
          <p:cNvPr id="67" name="Image 66">
            <a:extLst>
              <a:ext uri="{FF2B5EF4-FFF2-40B4-BE49-F238E27FC236}">
                <a16:creationId xmlns:a16="http://schemas.microsoft.com/office/drawing/2014/main" id="{C07B355C-3F54-4D20-8DA2-D7CAE5A29E3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10946" y="4882584"/>
            <a:ext cx="1174621" cy="880967"/>
          </a:xfrm>
          <a:prstGeom prst="rect">
            <a:avLst/>
          </a:prstGeom>
        </p:spPr>
      </p:pic>
      <p:sp>
        <p:nvSpPr>
          <p:cNvPr id="68" name="ZoneTexte 67">
            <a:extLst>
              <a:ext uri="{FF2B5EF4-FFF2-40B4-BE49-F238E27FC236}">
                <a16:creationId xmlns:a16="http://schemas.microsoft.com/office/drawing/2014/main" id="{91E11201-E234-41F4-BB66-38306710A8F7}"/>
              </a:ext>
            </a:extLst>
          </p:cNvPr>
          <p:cNvSpPr txBox="1"/>
          <p:nvPr/>
        </p:nvSpPr>
        <p:spPr>
          <a:xfrm>
            <a:off x="10705905" y="5715983"/>
            <a:ext cx="104682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IDSYNCHRO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DIAMMONI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a:t>
            </a:r>
          </a:p>
        </p:txBody>
      </p:sp>
      <p:sp>
        <p:nvSpPr>
          <p:cNvPr id="69" name="ZoneTexte 68">
            <a:extLst>
              <a:ext uri="{FF2B5EF4-FFF2-40B4-BE49-F238E27FC236}">
                <a16:creationId xmlns:a16="http://schemas.microsoft.com/office/drawing/2014/main" id="{61EF8E76-1A27-4B12-B3E5-47A8CEFBFD9D}"/>
              </a:ext>
            </a:extLst>
          </p:cNvPr>
          <p:cNvSpPr txBox="1"/>
          <p:nvPr/>
        </p:nvSpPr>
        <p:spPr>
          <a:xfrm>
            <a:off x="9036593" y="6064415"/>
            <a:ext cx="188628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LPSC LP2I B SUBATECH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GIP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7030A0"/>
                </a:solidFill>
                <a:effectLst/>
                <a:uLnTx/>
                <a:uFillTx/>
                <a:latin typeface="Calibri"/>
                <a:ea typeface="+mn-ea"/>
                <a:cs typeface="+mn-cs"/>
              </a:rPr>
              <a:t>Lien avec RD42 CERN</a:t>
            </a:r>
          </a:p>
        </p:txBody>
      </p:sp>
      <p:pic>
        <p:nvPicPr>
          <p:cNvPr id="70" name="Image 69">
            <a:extLst>
              <a:ext uri="{FF2B5EF4-FFF2-40B4-BE49-F238E27FC236}">
                <a16:creationId xmlns:a16="http://schemas.microsoft.com/office/drawing/2014/main" id="{3C54D1AE-92D8-4E78-8AD2-DB1CFBD08B4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50916" y="4926588"/>
            <a:ext cx="1503165" cy="1127374"/>
          </a:xfrm>
          <a:prstGeom prst="rect">
            <a:avLst/>
          </a:prstGeom>
        </p:spPr>
      </p:pic>
      <p:sp>
        <p:nvSpPr>
          <p:cNvPr id="71" name="Rectangle à coins arrondis 54">
            <a:extLst>
              <a:ext uri="{FF2B5EF4-FFF2-40B4-BE49-F238E27FC236}">
                <a16:creationId xmlns:a16="http://schemas.microsoft.com/office/drawing/2014/main" id="{9226CBF9-E25D-40BC-A978-A05CF3DE853B}"/>
              </a:ext>
            </a:extLst>
          </p:cNvPr>
          <p:cNvSpPr/>
          <p:nvPr/>
        </p:nvSpPr>
        <p:spPr>
          <a:xfrm>
            <a:off x="1568057" y="4440924"/>
            <a:ext cx="1198053"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Caractérisation</a:t>
            </a:r>
          </a:p>
        </p:txBody>
      </p:sp>
      <p:sp>
        <p:nvSpPr>
          <p:cNvPr id="2" name="ZoneTexte 1">
            <a:extLst>
              <a:ext uri="{FF2B5EF4-FFF2-40B4-BE49-F238E27FC236}">
                <a16:creationId xmlns:a16="http://schemas.microsoft.com/office/drawing/2014/main" id="{C3C2F68E-76C5-4E93-902F-67A6B7315892}"/>
              </a:ext>
            </a:extLst>
          </p:cNvPr>
          <p:cNvSpPr txBox="1"/>
          <p:nvPr/>
        </p:nvSpPr>
        <p:spPr>
          <a:xfrm>
            <a:off x="2053858" y="4943997"/>
            <a:ext cx="4860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72" name="Image 71">
            <a:extLst>
              <a:ext uri="{FF2B5EF4-FFF2-40B4-BE49-F238E27FC236}">
                <a16:creationId xmlns:a16="http://schemas.microsoft.com/office/drawing/2014/main" id="{11F0F340-9025-4D19-B9AD-E1419BCB427D}"/>
              </a:ext>
            </a:extLst>
          </p:cNvPr>
          <p:cNvPicPr>
            <a:picLocks noChangeAspect="1"/>
          </p:cNvPicPr>
          <p:nvPr/>
        </p:nvPicPr>
        <p:blipFill>
          <a:blip r:embed="rId17"/>
          <a:stretch>
            <a:fillRect/>
          </a:stretch>
        </p:blipFill>
        <p:spPr>
          <a:xfrm>
            <a:off x="1651269" y="6044305"/>
            <a:ext cx="554316" cy="518357"/>
          </a:xfrm>
          <a:prstGeom prst="rect">
            <a:avLst/>
          </a:prstGeom>
        </p:spPr>
      </p:pic>
      <p:pic>
        <p:nvPicPr>
          <p:cNvPr id="73" name="Image 72">
            <a:extLst>
              <a:ext uri="{FF2B5EF4-FFF2-40B4-BE49-F238E27FC236}">
                <a16:creationId xmlns:a16="http://schemas.microsoft.com/office/drawing/2014/main" id="{B8EA3CB4-B89D-48DC-BF97-24F4693A776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06205" y="6508963"/>
            <a:ext cx="236050" cy="129556"/>
          </a:xfrm>
          <a:prstGeom prst="rect">
            <a:avLst/>
          </a:prstGeom>
        </p:spPr>
      </p:pic>
      <p:sp>
        <p:nvSpPr>
          <p:cNvPr id="36" name="Rectangle 35">
            <a:extLst>
              <a:ext uri="{FF2B5EF4-FFF2-40B4-BE49-F238E27FC236}">
                <a16:creationId xmlns:a16="http://schemas.microsoft.com/office/drawing/2014/main" id="{CCEC46F2-0322-4DF0-8BCA-F4C89A250CD8}"/>
              </a:ext>
            </a:extLst>
          </p:cNvPr>
          <p:cNvSpPr/>
          <p:nvPr/>
        </p:nvSpPr>
        <p:spPr>
          <a:xfrm>
            <a:off x="2192546" y="6077500"/>
            <a:ext cx="645996" cy="33855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E75112"/>
                </a:solidFill>
                <a:effectLst/>
                <a:uLnTx/>
                <a:uFillTx/>
                <a:latin typeface="Calibri"/>
                <a:ea typeface="+mn-ea"/>
                <a:cs typeface="+mn-cs"/>
              </a:rPr>
              <a:t>LP2I Bordeaux </a:t>
            </a:r>
          </a:p>
        </p:txBody>
      </p:sp>
      <p:sp>
        <p:nvSpPr>
          <p:cNvPr id="74" name="ZoneTexte 73">
            <a:extLst>
              <a:ext uri="{FF2B5EF4-FFF2-40B4-BE49-F238E27FC236}">
                <a16:creationId xmlns:a16="http://schemas.microsoft.com/office/drawing/2014/main" id="{C589DD36-64FD-4100-850E-48BC80E44251}"/>
              </a:ext>
            </a:extLst>
          </p:cNvPr>
          <p:cNvSpPr txBox="1"/>
          <p:nvPr/>
        </p:nvSpPr>
        <p:spPr>
          <a:xfrm>
            <a:off x="1713035" y="6547293"/>
            <a:ext cx="4033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IBIC</a:t>
            </a:r>
            <a:r>
              <a:rPr kumimoji="0" lang="fr-FR" sz="800" b="0" i="0" u="none" strike="noStrike" kern="1200" cap="none" spc="0" normalizeH="0" baseline="0" noProof="0" dirty="0">
                <a:ln>
                  <a:noFill/>
                </a:ln>
                <a:solidFill>
                  <a:srgbClr val="00294B"/>
                </a:solidFill>
                <a:effectLst/>
                <a:uLnTx/>
                <a:uFillTx/>
                <a:latin typeface="Calibri"/>
                <a:ea typeface="+mn-ea"/>
                <a:cs typeface="+mn-cs"/>
              </a:rPr>
              <a:t> </a:t>
            </a:r>
            <a:endParaRPr kumimoji="0" lang="fr-FR" sz="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Espace réservé du numéro de diapositive 2">
            <a:extLst>
              <a:ext uri="{FF2B5EF4-FFF2-40B4-BE49-F238E27FC236}">
                <a16:creationId xmlns:a16="http://schemas.microsoft.com/office/drawing/2014/main" id="{DC47A837-06B1-4A4A-9377-293EE24092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1D906-68FB-4FCF-A226-CB4AF2FE6205}" type="slidenum">
              <a:rPr kumimoji="0" lang="fr-FR" sz="12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
        <p:nvSpPr>
          <p:cNvPr id="75" name="ZoneTexte 74">
            <a:extLst>
              <a:ext uri="{FF2B5EF4-FFF2-40B4-BE49-F238E27FC236}">
                <a16:creationId xmlns:a16="http://schemas.microsoft.com/office/drawing/2014/main" id="{35615D92-0573-461B-A987-6204535DEDB8}"/>
              </a:ext>
            </a:extLst>
          </p:cNvPr>
          <p:cNvSpPr txBox="1"/>
          <p:nvPr/>
        </p:nvSpPr>
        <p:spPr>
          <a:xfrm>
            <a:off x="7010027" y="5661135"/>
            <a:ext cx="176073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AIFIRA (LP2I Bordeaux)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srgbClr val="E75112"/>
                </a:solidFill>
                <a:effectLst/>
                <a:uLnTx/>
                <a:uFillTx/>
                <a:latin typeface="Calibri"/>
                <a:ea typeface="+mn-ea"/>
                <a:cs typeface="+mn-cs"/>
              </a:rPr>
              <a:t>IJClab</a:t>
            </a:r>
            <a:r>
              <a:rPr kumimoji="0" lang="fr-FR" sz="1200" b="1" i="0" u="none" strike="noStrike" kern="1200" cap="none" spc="0" normalizeH="0" baseline="0" noProof="0" dirty="0">
                <a:ln>
                  <a:noFill/>
                </a:ln>
                <a:solidFill>
                  <a:srgbClr val="E75112"/>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MIRCOM – IRSN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ESRF-ID17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CAL + CNAO + ACHADE </a:t>
            </a:r>
          </a:p>
        </p:txBody>
      </p:sp>
    </p:spTree>
    <p:extLst>
      <p:ext uri="{BB962C8B-B14F-4D97-AF65-F5344CB8AC3E}">
        <p14:creationId xmlns:p14="http://schemas.microsoft.com/office/powerpoint/2010/main" val="160871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9"/>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6"/>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P spid="23" grpId="0" animBg="1"/>
      <p:bldP spid="24" grpId="0" animBg="1"/>
      <p:bldP spid="29" grpId="0" animBg="1"/>
      <p:bldP spid="30" grpId="0"/>
      <p:bldP spid="32" grpId="0"/>
      <p:bldP spid="33" grpId="0" animBg="1"/>
      <p:bldP spid="35" grpId="0" animBg="1"/>
      <p:bldP spid="38" grpId="0"/>
      <p:bldP spid="41" grpId="0"/>
      <p:bldP spid="42" grpId="0" animBg="1"/>
      <p:bldP spid="43" grpId="0"/>
      <p:bldP spid="46" grpId="0"/>
      <p:bldP spid="47" grpId="0"/>
      <p:bldP spid="49" grpId="0"/>
      <p:bldP spid="50" grpId="0"/>
      <p:bldP spid="4" grpId="0"/>
      <p:bldP spid="5" grpId="0"/>
      <p:bldP spid="64" grpId="0"/>
      <p:bldP spid="65" grpId="0" animBg="1"/>
      <p:bldP spid="66" grpId="0" animBg="1"/>
      <p:bldP spid="68" grpId="0"/>
      <p:bldP spid="69" grpId="0"/>
      <p:bldP spid="71" grpId="0" animBg="1"/>
      <p:bldP spid="2" grpId="0"/>
      <p:bldP spid="36" grpId="0"/>
      <p:bldP spid="74" grpId="0"/>
      <p:bldP spid="3" grpId="0"/>
      <p:bldP spid="7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676A0680-419B-41AA-9A59-7ACDCF94E748}"/>
              </a:ext>
            </a:extLst>
          </p:cNvPr>
          <p:cNvSpPr txBox="1"/>
          <p:nvPr/>
        </p:nvSpPr>
        <p:spPr>
          <a:xfrm>
            <a:off x="3152598" y="178110"/>
            <a:ext cx="762612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FFFFF"/>
                </a:solidFill>
                <a:effectLst/>
                <a:uLnTx/>
                <a:uFillTx/>
                <a:latin typeface="Calibri"/>
                <a:ea typeface="+mn-ea"/>
                <a:cs typeface="+mn-cs"/>
              </a:rPr>
              <a:t>Développement en électronique R&amp;D détecteurs </a:t>
            </a:r>
          </a:p>
        </p:txBody>
      </p:sp>
      <p:sp>
        <p:nvSpPr>
          <p:cNvPr id="3" name="Rectangle : coins arrondis 2">
            <a:extLst>
              <a:ext uri="{FF2B5EF4-FFF2-40B4-BE49-F238E27FC236}">
                <a16:creationId xmlns:a16="http://schemas.microsoft.com/office/drawing/2014/main" id="{E89DFB51-DDA1-4585-A88C-10304E005105}"/>
              </a:ext>
            </a:extLst>
          </p:cNvPr>
          <p:cNvSpPr/>
          <p:nvPr/>
        </p:nvSpPr>
        <p:spPr>
          <a:xfrm>
            <a:off x="143123" y="842839"/>
            <a:ext cx="2910177" cy="5414838"/>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 coins arrondis 6">
            <a:extLst>
              <a:ext uri="{FF2B5EF4-FFF2-40B4-BE49-F238E27FC236}">
                <a16:creationId xmlns:a16="http://schemas.microsoft.com/office/drawing/2014/main" id="{6A8A8094-4AA6-450F-9F69-385EB7874EEF}"/>
              </a:ext>
            </a:extLst>
          </p:cNvPr>
          <p:cNvSpPr/>
          <p:nvPr/>
        </p:nvSpPr>
        <p:spPr>
          <a:xfrm>
            <a:off x="3118236" y="842839"/>
            <a:ext cx="2910177" cy="5414837"/>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 coins arrondis 7">
            <a:extLst>
              <a:ext uri="{FF2B5EF4-FFF2-40B4-BE49-F238E27FC236}">
                <a16:creationId xmlns:a16="http://schemas.microsoft.com/office/drawing/2014/main" id="{08DF7B6E-F269-4BA0-9D2E-4E11F1217565}"/>
              </a:ext>
            </a:extLst>
          </p:cNvPr>
          <p:cNvSpPr/>
          <p:nvPr/>
        </p:nvSpPr>
        <p:spPr>
          <a:xfrm>
            <a:off x="6093349" y="842839"/>
            <a:ext cx="2910177" cy="5414837"/>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 coins arrondis 8">
            <a:extLst>
              <a:ext uri="{FF2B5EF4-FFF2-40B4-BE49-F238E27FC236}">
                <a16:creationId xmlns:a16="http://schemas.microsoft.com/office/drawing/2014/main" id="{3B6FEB16-CDD9-43DA-90E2-6DA4BB7B2CCE}"/>
              </a:ext>
            </a:extLst>
          </p:cNvPr>
          <p:cNvSpPr/>
          <p:nvPr/>
        </p:nvSpPr>
        <p:spPr>
          <a:xfrm>
            <a:off x="9068462" y="842839"/>
            <a:ext cx="2910177" cy="5414837"/>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CE8804B9-E625-4BCA-A3EB-8D032240448C}"/>
              </a:ext>
            </a:extLst>
          </p:cNvPr>
          <p:cNvSpPr/>
          <p:nvPr/>
        </p:nvSpPr>
        <p:spPr>
          <a:xfrm>
            <a:off x="330601" y="825735"/>
            <a:ext cx="257634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Monitorage faisceaux en hadronthérapie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(CAL, CNAO ARCHADE, ….)</a:t>
            </a:r>
            <a:endParaRPr kumimoji="0" lang="fr-FR" sz="1100" b="0" i="0" u="none" strike="noStrike" kern="1200" cap="none" spc="0" normalizeH="0" baseline="0" noProof="0" dirty="0">
              <a:ln>
                <a:noFill/>
              </a:ln>
              <a:solidFill>
                <a:srgbClr val="E75112"/>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47E4E6A-41A7-4865-90DD-0FF0F942846E}"/>
              </a:ext>
            </a:extLst>
          </p:cNvPr>
          <p:cNvSpPr/>
          <p:nvPr/>
        </p:nvSpPr>
        <p:spPr>
          <a:xfrm>
            <a:off x="3329233" y="841985"/>
            <a:ext cx="2488182"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Monitorage faisceaux en Flash thérapie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(ARRONAX – CAL)</a:t>
            </a:r>
            <a:endParaRPr kumimoji="0" lang="fr-FR" sz="1100" b="0" i="0" u="none" strike="noStrike" kern="1200" cap="none" spc="0" normalizeH="0" baseline="0" noProof="0" dirty="0">
              <a:ln>
                <a:noFill/>
              </a:ln>
              <a:solidFill>
                <a:srgbClr val="E75112"/>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56123FB-6CE8-47A3-B522-08E4B8A3A4C1}"/>
              </a:ext>
            </a:extLst>
          </p:cNvPr>
          <p:cNvSpPr/>
          <p:nvPr/>
        </p:nvSpPr>
        <p:spPr>
          <a:xfrm>
            <a:off x="6580864" y="832433"/>
            <a:ext cx="1935145"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Monitorage faisceaux en MRT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(ESRF)</a:t>
            </a:r>
            <a:endParaRPr kumimoji="0" lang="fr-FR" sz="1100" b="0" i="0" u="none" strike="noStrike" kern="1200" cap="none" spc="0" normalizeH="0" baseline="0" noProof="0" dirty="0">
              <a:ln>
                <a:noFill/>
              </a:ln>
              <a:solidFill>
                <a:srgbClr val="E75112"/>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F24D890B-4CCF-4943-AA0F-96536BED4C37}"/>
              </a:ext>
            </a:extLst>
          </p:cNvPr>
          <p:cNvSpPr/>
          <p:nvPr/>
        </p:nvSpPr>
        <p:spPr>
          <a:xfrm>
            <a:off x="9405699" y="825734"/>
            <a:ext cx="2190023"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Identification fragments de fission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(ILL)</a:t>
            </a:r>
            <a:endParaRPr kumimoji="0" lang="fr-FR" sz="1100" b="0" i="0" u="none" strike="noStrike" kern="1200" cap="none" spc="0" normalizeH="0" baseline="0" noProof="0" dirty="0">
              <a:ln>
                <a:noFill/>
              </a:ln>
              <a:solidFill>
                <a:srgbClr val="E75112"/>
              </a:solidFill>
              <a:effectLst/>
              <a:uLnTx/>
              <a:uFillTx/>
              <a:latin typeface="Calibri"/>
              <a:ea typeface="+mn-ea"/>
              <a:cs typeface="+mn-cs"/>
            </a:endParaRPr>
          </a:p>
        </p:txBody>
      </p:sp>
      <p:grpSp>
        <p:nvGrpSpPr>
          <p:cNvPr id="15" name="Groupe 14">
            <a:extLst>
              <a:ext uri="{FF2B5EF4-FFF2-40B4-BE49-F238E27FC236}">
                <a16:creationId xmlns:a16="http://schemas.microsoft.com/office/drawing/2014/main" id="{BF48A5D0-02BB-4359-801E-4F9F6546795F}"/>
              </a:ext>
            </a:extLst>
          </p:cNvPr>
          <p:cNvGrpSpPr/>
          <p:nvPr/>
        </p:nvGrpSpPr>
        <p:grpSpPr>
          <a:xfrm>
            <a:off x="193668" y="1241063"/>
            <a:ext cx="1282974" cy="1666880"/>
            <a:chOff x="9243517" y="-1161385"/>
            <a:chExt cx="2688526" cy="3156665"/>
          </a:xfrm>
        </p:grpSpPr>
        <p:pic>
          <p:nvPicPr>
            <p:cNvPr id="16" name="Image 15">
              <a:extLst>
                <a:ext uri="{FF2B5EF4-FFF2-40B4-BE49-F238E27FC236}">
                  <a16:creationId xmlns:a16="http://schemas.microsoft.com/office/drawing/2014/main" id="{091D1537-7D67-4B2B-936E-D1D994857F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87" t="4009" r="3630" b="2690"/>
            <a:stretch/>
          </p:blipFill>
          <p:spPr>
            <a:xfrm>
              <a:off x="9243517" y="140516"/>
              <a:ext cx="2260493" cy="1854764"/>
            </a:xfrm>
            <a:prstGeom prst="rect">
              <a:avLst/>
            </a:prstGeom>
          </p:spPr>
        </p:pic>
        <p:sp>
          <p:nvSpPr>
            <p:cNvPr id="17" name="ZoneTexte 16">
              <a:extLst>
                <a:ext uri="{FF2B5EF4-FFF2-40B4-BE49-F238E27FC236}">
                  <a16:creationId xmlns:a16="http://schemas.microsoft.com/office/drawing/2014/main" id="{982C3037-E7B8-4AB2-829D-45C168375E11}"/>
                </a:ext>
              </a:extLst>
            </p:cNvPr>
            <p:cNvSpPr txBox="1"/>
            <p:nvPr/>
          </p:nvSpPr>
          <p:spPr>
            <a:xfrm>
              <a:off x="9662129" y="-1161385"/>
              <a:ext cx="2269914" cy="2770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94B"/>
                  </a:solidFill>
                  <a:effectLst/>
                  <a:uLnTx/>
                  <a:uFillTx/>
                  <a:latin typeface="Calibri"/>
                  <a:ea typeface="+mn-ea"/>
                  <a:cs typeface="+mn-cs"/>
                </a:rPr>
                <a:t>40 préampli LPSC + PCB diamant</a:t>
              </a:r>
            </a:p>
          </p:txBody>
        </p:sp>
      </p:grpSp>
      <p:sp>
        <p:nvSpPr>
          <p:cNvPr id="5" name="Rectangle 4">
            <a:extLst>
              <a:ext uri="{FF2B5EF4-FFF2-40B4-BE49-F238E27FC236}">
                <a16:creationId xmlns:a16="http://schemas.microsoft.com/office/drawing/2014/main" id="{A6F686F8-C44C-4AE4-94D3-D21D28EA04A2}"/>
              </a:ext>
            </a:extLst>
          </p:cNvPr>
          <p:cNvSpPr/>
          <p:nvPr/>
        </p:nvSpPr>
        <p:spPr>
          <a:xfrm>
            <a:off x="265544" y="3325765"/>
            <a:ext cx="283629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E75112"/>
                </a:solidFill>
                <a:effectLst/>
                <a:uLnTx/>
                <a:uFillTx/>
                <a:latin typeface="Calibri"/>
                <a:ea typeface="+mn-ea"/>
                <a:cs typeface="+mn-cs"/>
              </a:rPr>
              <a:t>40 TDC embarqués dans le FPGA </a:t>
            </a:r>
            <a:r>
              <a:rPr kumimoji="0" lang="fr-FR" sz="1200" b="0" i="0" u="none" strike="noStrike" kern="1200" cap="none" spc="0" normalizeH="0" baseline="0" noProof="0" dirty="0">
                <a:ln>
                  <a:noFill/>
                </a:ln>
                <a:solidFill>
                  <a:srgbClr val="00294B"/>
                </a:solidFill>
                <a:effectLst/>
                <a:uLnTx/>
                <a:uFillTx/>
                <a:latin typeface="Calibri"/>
                <a:ea typeface="+mn-ea"/>
                <a:cs typeface="+mn-cs"/>
              </a:rPr>
              <a:t>de la carte ACQ (STD &lt; 25 </a:t>
            </a:r>
            <a:r>
              <a:rPr kumimoji="0" lang="fr-FR" sz="1200" b="0" i="0" u="none" strike="noStrike" kern="1200" cap="none" spc="0" normalizeH="0" baseline="0" noProof="0" dirty="0" err="1">
                <a:ln>
                  <a:noFill/>
                </a:ln>
                <a:solidFill>
                  <a:srgbClr val="00294B"/>
                </a:solidFill>
                <a:effectLst/>
                <a:uLnTx/>
                <a:uFillTx/>
                <a:latin typeface="Calibri"/>
                <a:ea typeface="+mn-ea"/>
                <a:cs typeface="+mn-cs"/>
              </a:rPr>
              <a:t>ps</a:t>
            </a:r>
            <a:r>
              <a:rPr kumimoji="0" lang="fr-FR" sz="1200" b="0" i="0" u="none" strike="noStrike" kern="1200" cap="none" spc="0" normalizeH="0" baseline="0" noProof="0" dirty="0">
                <a:ln>
                  <a:noFill/>
                </a:ln>
                <a:solidFill>
                  <a:srgbClr val="00294B"/>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00294B"/>
              </a:solidFill>
              <a:effectLst/>
              <a:uLnTx/>
              <a:uFillTx/>
              <a:latin typeface="Calibri"/>
              <a:ea typeface="+mn-ea"/>
              <a:cs typeface="+mn-cs"/>
            </a:endParaRPr>
          </a:p>
        </p:txBody>
      </p:sp>
      <p:pic>
        <p:nvPicPr>
          <p:cNvPr id="6" name="Image 5">
            <a:extLst>
              <a:ext uri="{FF2B5EF4-FFF2-40B4-BE49-F238E27FC236}">
                <a16:creationId xmlns:a16="http://schemas.microsoft.com/office/drawing/2014/main" id="{91810BB1-BF0F-4D47-8038-08676BBEACCE}"/>
              </a:ext>
            </a:extLst>
          </p:cNvPr>
          <p:cNvPicPr>
            <a:picLocks noChangeAspect="1"/>
          </p:cNvPicPr>
          <p:nvPr/>
        </p:nvPicPr>
        <p:blipFill>
          <a:blip r:embed="rId3"/>
          <a:stretch>
            <a:fillRect/>
          </a:stretch>
        </p:blipFill>
        <p:spPr>
          <a:xfrm>
            <a:off x="1487171" y="3792583"/>
            <a:ext cx="1380508" cy="762566"/>
          </a:xfrm>
          <a:prstGeom prst="rect">
            <a:avLst/>
          </a:prstGeom>
        </p:spPr>
      </p:pic>
      <p:grpSp>
        <p:nvGrpSpPr>
          <p:cNvPr id="22" name="Groupe 21">
            <a:extLst>
              <a:ext uri="{FF2B5EF4-FFF2-40B4-BE49-F238E27FC236}">
                <a16:creationId xmlns:a16="http://schemas.microsoft.com/office/drawing/2014/main" id="{D15AD2FC-1321-4556-97F4-17A3F4359887}"/>
              </a:ext>
            </a:extLst>
          </p:cNvPr>
          <p:cNvGrpSpPr/>
          <p:nvPr/>
        </p:nvGrpSpPr>
        <p:grpSpPr>
          <a:xfrm>
            <a:off x="221052" y="3076393"/>
            <a:ext cx="1728936" cy="1566760"/>
            <a:chOff x="10145798" y="1309758"/>
            <a:chExt cx="2068434" cy="1929443"/>
          </a:xfrm>
        </p:grpSpPr>
        <p:pic>
          <p:nvPicPr>
            <p:cNvPr id="23" name="Image 22">
              <a:extLst>
                <a:ext uri="{FF2B5EF4-FFF2-40B4-BE49-F238E27FC236}">
                  <a16:creationId xmlns:a16="http://schemas.microsoft.com/office/drawing/2014/main" id="{B9A4494E-BEE4-4F8C-B923-56D47CF426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89" r="5605" b="4112"/>
            <a:stretch/>
          </p:blipFill>
          <p:spPr>
            <a:xfrm rot="60000">
              <a:off x="10145798" y="2141220"/>
              <a:ext cx="1421506" cy="1097981"/>
            </a:xfrm>
            <a:prstGeom prst="rect">
              <a:avLst/>
            </a:prstGeom>
            <a:scene3d>
              <a:camera prst="orthographicFront">
                <a:rot lat="0" lon="0" rev="0"/>
              </a:camera>
              <a:lightRig rig="threePt" dir="t"/>
            </a:scene3d>
          </p:spPr>
        </p:pic>
        <p:sp>
          <p:nvSpPr>
            <p:cNvPr id="24" name="ZoneTexte 23">
              <a:extLst>
                <a:ext uri="{FF2B5EF4-FFF2-40B4-BE49-F238E27FC236}">
                  <a16:creationId xmlns:a16="http://schemas.microsoft.com/office/drawing/2014/main" id="{762207AB-5376-417D-81D6-6D2C61AF2286}"/>
                </a:ext>
              </a:extLst>
            </p:cNvPr>
            <p:cNvSpPr txBox="1"/>
            <p:nvPr/>
          </p:nvSpPr>
          <p:spPr>
            <a:xfrm>
              <a:off x="10870339" y="1309758"/>
              <a:ext cx="1343893" cy="276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94B"/>
                  </a:solidFill>
                  <a:effectLst/>
                  <a:uLnTx/>
                  <a:uFillTx/>
                  <a:latin typeface="Calibri"/>
                  <a:ea typeface="+mn-ea"/>
                  <a:cs typeface="+mn-cs"/>
                </a:rPr>
                <a:t>PCB ACQ + 40 TDC</a:t>
              </a:r>
            </a:p>
          </p:txBody>
        </p:sp>
      </p:grpSp>
      <p:sp>
        <p:nvSpPr>
          <p:cNvPr id="10" name="Rectangle 9">
            <a:extLst>
              <a:ext uri="{FF2B5EF4-FFF2-40B4-BE49-F238E27FC236}">
                <a16:creationId xmlns:a16="http://schemas.microsoft.com/office/drawing/2014/main" id="{F5E54662-BC42-4DF5-8A10-E0397B380AD7}"/>
              </a:ext>
            </a:extLst>
          </p:cNvPr>
          <p:cNvSpPr/>
          <p:nvPr/>
        </p:nvSpPr>
        <p:spPr>
          <a:xfrm>
            <a:off x="71188" y="4644892"/>
            <a:ext cx="321631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94B"/>
                </a:solidFill>
                <a:effectLst/>
                <a:uLnTx/>
                <a:uFillTx/>
                <a:latin typeface="Calibri"/>
                <a:ea typeface="+mn-ea"/>
                <a:cs typeface="+mn-cs"/>
              </a:rPr>
              <a:t>Version intégrée 160 voies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94B"/>
                </a:solidFill>
                <a:effectLst/>
                <a:uLnTx/>
                <a:uFillTx/>
                <a:latin typeface="Calibri"/>
                <a:ea typeface="+mn-ea"/>
                <a:cs typeface="+mn-cs"/>
              </a:rPr>
              <a:t> =&gt; </a:t>
            </a:r>
            <a:r>
              <a:rPr kumimoji="0" lang="fr-FR" sz="1200" b="1" i="0" u="none" strike="noStrike" kern="1200" cap="none" spc="0" normalizeH="0" baseline="0" noProof="0" dirty="0">
                <a:ln>
                  <a:noFill/>
                </a:ln>
                <a:solidFill>
                  <a:srgbClr val="E75112"/>
                </a:solidFill>
                <a:effectLst/>
                <a:uLnTx/>
                <a:uFillTx/>
                <a:latin typeface="Calibri"/>
                <a:ea typeface="+mn-ea"/>
                <a:cs typeface="+mn-cs"/>
              </a:rPr>
              <a:t>R&amp;T DIAMASIC (F. </a:t>
            </a:r>
            <a:r>
              <a:rPr kumimoji="0" lang="fr-FR" sz="1200" b="1" i="0" u="none" strike="noStrike" kern="1200" cap="none" spc="0" normalizeH="0" baseline="0" noProof="0" dirty="0" err="1">
                <a:ln>
                  <a:noFill/>
                </a:ln>
                <a:solidFill>
                  <a:srgbClr val="E75112"/>
                </a:solidFill>
                <a:effectLst/>
                <a:uLnTx/>
                <a:uFillTx/>
                <a:latin typeface="Calibri"/>
                <a:ea typeface="+mn-ea"/>
                <a:cs typeface="+mn-cs"/>
              </a:rPr>
              <a:t>Rarbi</a:t>
            </a:r>
            <a:r>
              <a:rPr kumimoji="0" lang="fr-FR" sz="1200" b="1" i="0" u="none" strike="noStrike" kern="1200" cap="none" spc="0" normalizeH="0" baseline="0" noProof="0" dirty="0">
                <a:ln>
                  <a:noFill/>
                </a:ln>
                <a:solidFill>
                  <a:srgbClr val="E75112"/>
                </a:solidFill>
                <a:effectLst/>
                <a:uLnTx/>
                <a:uFillTx/>
                <a:latin typeface="Calibri"/>
                <a:ea typeface="+mn-ea"/>
                <a:cs typeface="+mn-cs"/>
              </a:rPr>
              <a:t>)  </a:t>
            </a:r>
            <a:r>
              <a:rPr kumimoji="0" lang="fr-FR" sz="1200" b="0" i="0" u="none" strike="noStrike" kern="1200" cap="none" spc="0" normalizeH="0" baseline="0" noProof="0" dirty="0">
                <a:ln>
                  <a:noFill/>
                </a:ln>
                <a:solidFill>
                  <a:srgbClr val="00294B"/>
                </a:solidFill>
                <a:effectLst/>
                <a:uLnTx/>
                <a:uFillTx/>
                <a:latin typeface="Calibri"/>
                <a:ea typeface="+mn-ea"/>
                <a:cs typeface="+mn-cs"/>
              </a:rPr>
              <a:t>: TDC (LPC Caen), préamplificateur et QDC</a:t>
            </a:r>
          </a:p>
        </p:txBody>
      </p:sp>
      <p:sp>
        <p:nvSpPr>
          <p:cNvPr id="25" name="Rectangle 24">
            <a:extLst>
              <a:ext uri="{FF2B5EF4-FFF2-40B4-BE49-F238E27FC236}">
                <a16:creationId xmlns:a16="http://schemas.microsoft.com/office/drawing/2014/main" id="{5C1181A1-9221-42F6-B4BB-BE2893A067B2}"/>
              </a:ext>
            </a:extLst>
          </p:cNvPr>
          <p:cNvSpPr/>
          <p:nvPr/>
        </p:nvSpPr>
        <p:spPr>
          <a:xfrm>
            <a:off x="277758" y="5707559"/>
            <a:ext cx="30811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E75112"/>
                </a:solidFill>
                <a:effectLst/>
                <a:uLnTx/>
                <a:uFillTx/>
                <a:latin typeface="Calibri"/>
                <a:ea typeface="+mn-ea"/>
                <a:cs typeface="+mn-cs"/>
              </a:rPr>
              <a:t>1 thèse (soutenue en T4 2021)</a:t>
            </a:r>
          </a:p>
        </p:txBody>
      </p:sp>
      <p:sp>
        <p:nvSpPr>
          <p:cNvPr id="26" name="Rectangle 25">
            <a:extLst>
              <a:ext uri="{FF2B5EF4-FFF2-40B4-BE49-F238E27FC236}">
                <a16:creationId xmlns:a16="http://schemas.microsoft.com/office/drawing/2014/main" id="{7E4C8CE1-97AE-490D-A676-C3F0432BE9E9}"/>
              </a:ext>
            </a:extLst>
          </p:cNvPr>
          <p:cNvSpPr/>
          <p:nvPr/>
        </p:nvSpPr>
        <p:spPr>
          <a:xfrm>
            <a:off x="277758" y="5965883"/>
            <a:ext cx="250369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E75112"/>
                </a:solidFill>
                <a:effectLst/>
                <a:uLnTx/>
                <a:uFillTx/>
                <a:latin typeface="Calibri"/>
                <a:ea typeface="+mn-ea"/>
                <a:cs typeface="+mn-cs"/>
              </a:rPr>
              <a:t>7 publications avec comité de lecture</a:t>
            </a:r>
          </a:p>
        </p:txBody>
      </p:sp>
      <p:sp>
        <p:nvSpPr>
          <p:cNvPr id="27" name="Rectangle 26">
            <a:extLst>
              <a:ext uri="{FF2B5EF4-FFF2-40B4-BE49-F238E27FC236}">
                <a16:creationId xmlns:a16="http://schemas.microsoft.com/office/drawing/2014/main" id="{1274F20A-361C-4710-AC0E-B337622FB0F4}"/>
              </a:ext>
            </a:extLst>
          </p:cNvPr>
          <p:cNvSpPr/>
          <p:nvPr/>
        </p:nvSpPr>
        <p:spPr>
          <a:xfrm>
            <a:off x="142584" y="1446959"/>
            <a:ext cx="3115873"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294B"/>
                </a:solidFill>
                <a:effectLst/>
                <a:uLnTx/>
                <a:uFillTx/>
                <a:latin typeface="Calibri"/>
                <a:ea typeface="+mn-ea"/>
                <a:cs typeface="+mn-cs"/>
              </a:rPr>
              <a:t>40 Préamplificateurs rapides pour marquage temporel (</a:t>
            </a:r>
            <a:r>
              <a:rPr kumimoji="0" lang="fr-FR" sz="1100" b="0" i="0" u="none" strike="noStrike" kern="1200" cap="none" spc="0" normalizeH="0" baseline="0" noProof="0" dirty="0">
                <a:ln>
                  <a:noFill/>
                </a:ln>
                <a:solidFill>
                  <a:srgbClr val="E75112"/>
                </a:solidFill>
                <a:effectLst/>
                <a:uLnTx/>
                <a:uFillTx/>
                <a:latin typeface="Calibri"/>
                <a:ea typeface="+mn-ea"/>
                <a:cs typeface="+mn-cs"/>
              </a:rPr>
              <a:t>C. Hoarau </a:t>
            </a:r>
            <a:r>
              <a:rPr kumimoji="0" lang="fr-FR" sz="1100" b="0" i="1" u="none" strike="noStrike" kern="1200" cap="none" spc="0" normalizeH="0" baseline="0" noProof="0" dirty="0">
                <a:ln>
                  <a:noFill/>
                </a:ln>
                <a:solidFill>
                  <a:srgbClr val="E75112"/>
                </a:solidFill>
                <a:effectLst/>
                <a:uLnTx/>
                <a:uFillTx/>
                <a:latin typeface="Calibri"/>
                <a:ea typeface="+mn-ea"/>
                <a:cs typeface="+mn-cs"/>
              </a:rPr>
              <a:t>et al</a:t>
            </a:r>
            <a:r>
              <a:rPr kumimoji="0" lang="fr-FR" sz="1100" b="0" i="0" u="none" strike="noStrike" kern="1200" cap="none" spc="0" normalizeH="0" baseline="0" noProof="0" dirty="0">
                <a:ln>
                  <a:noFill/>
                </a:ln>
                <a:solidFill>
                  <a:srgbClr val="E75112"/>
                </a:solidFill>
                <a:effectLst/>
                <a:uLnTx/>
                <a:uFillTx/>
                <a:latin typeface="Calibri"/>
                <a:ea typeface="+mn-ea"/>
                <a:cs typeface="+mn-cs"/>
              </a:rPr>
              <a:t> 2021 </a:t>
            </a:r>
            <a:r>
              <a:rPr kumimoji="0" lang="fr-FR" sz="1100" b="0" i="1" u="none" strike="noStrike" kern="1200" cap="none" spc="0" normalizeH="0" baseline="0" noProof="0" dirty="0">
                <a:ln>
                  <a:noFill/>
                </a:ln>
                <a:solidFill>
                  <a:srgbClr val="E75112"/>
                </a:solidFill>
                <a:effectLst/>
                <a:uLnTx/>
                <a:uFillTx/>
                <a:latin typeface="Calibri"/>
                <a:ea typeface="+mn-ea"/>
                <a:cs typeface="+mn-cs"/>
              </a:rPr>
              <a:t>JINST</a:t>
            </a:r>
            <a:r>
              <a:rPr kumimoji="0" lang="fr-FR" sz="1100" b="0" i="0" u="none" strike="noStrike" kern="1200" cap="none" spc="0" normalizeH="0" baseline="0" noProof="0" dirty="0">
                <a:ln>
                  <a:noFill/>
                </a:ln>
                <a:solidFill>
                  <a:srgbClr val="E75112"/>
                </a:solidFill>
                <a:effectLst/>
                <a:uLnTx/>
                <a:uFillTx/>
                <a:latin typeface="Calibri"/>
                <a:ea typeface="+mn-ea"/>
                <a:cs typeface="+mn-cs"/>
              </a:rPr>
              <a:t> </a:t>
            </a:r>
            <a:r>
              <a:rPr kumimoji="0" lang="fr-FR" sz="1100" b="1" i="0" u="none" strike="noStrike" kern="1200" cap="none" spc="0" normalizeH="0" baseline="0" noProof="0" dirty="0">
                <a:ln>
                  <a:noFill/>
                </a:ln>
                <a:solidFill>
                  <a:srgbClr val="E75112"/>
                </a:solidFill>
                <a:effectLst/>
                <a:uLnTx/>
                <a:uFillTx/>
                <a:latin typeface="Calibri"/>
                <a:ea typeface="+mn-ea"/>
                <a:cs typeface="+mn-cs"/>
              </a:rPr>
              <a:t>16</a:t>
            </a:r>
            <a:r>
              <a:rPr kumimoji="0" lang="fr-FR" sz="1100" b="0" i="0" u="none" strike="noStrike" kern="1200" cap="none" spc="0" normalizeH="0" baseline="0" noProof="0" dirty="0">
                <a:ln>
                  <a:noFill/>
                </a:ln>
                <a:solidFill>
                  <a:srgbClr val="E75112"/>
                </a:solidFill>
                <a:effectLst/>
                <a:uLnTx/>
                <a:uFillTx/>
                <a:latin typeface="Calibri"/>
                <a:ea typeface="+mn-ea"/>
                <a:cs typeface="+mn-cs"/>
              </a:rPr>
              <a:t> T04005</a:t>
            </a:r>
            <a:r>
              <a:rPr kumimoji="0" lang="fr-FR" sz="1100" b="0" i="0" u="none" strike="noStrike" kern="1200" cap="none" spc="0" normalizeH="0" baseline="0" noProof="0" dirty="0">
                <a:ln>
                  <a:noFill/>
                </a:ln>
                <a:solidFill>
                  <a:srgbClr val="00294B"/>
                </a:solidFill>
                <a:effectLst/>
                <a:uLnTx/>
                <a:uFillTx/>
                <a:latin typeface="Calibri"/>
                <a:ea typeface="+mn-ea"/>
                <a:cs typeface="+mn-cs"/>
              </a:rPr>
              <a:t>)</a:t>
            </a:r>
          </a:p>
        </p:txBody>
      </p:sp>
      <p:pic>
        <p:nvPicPr>
          <p:cNvPr id="28" name="Image 27">
            <a:extLst>
              <a:ext uri="{FF2B5EF4-FFF2-40B4-BE49-F238E27FC236}">
                <a16:creationId xmlns:a16="http://schemas.microsoft.com/office/drawing/2014/main" id="{473717EF-81A4-416C-86BE-CD03AB8CF2D9}"/>
              </a:ext>
            </a:extLst>
          </p:cNvPr>
          <p:cNvPicPr>
            <a:picLocks noChangeAspect="1"/>
          </p:cNvPicPr>
          <p:nvPr/>
        </p:nvPicPr>
        <p:blipFill>
          <a:blip r:embed="rId5"/>
          <a:stretch>
            <a:fillRect/>
          </a:stretch>
        </p:blipFill>
        <p:spPr>
          <a:xfrm>
            <a:off x="1388330" y="1919510"/>
            <a:ext cx="1477481" cy="767853"/>
          </a:xfrm>
          <a:prstGeom prst="rect">
            <a:avLst/>
          </a:prstGeom>
        </p:spPr>
      </p:pic>
      <p:sp>
        <p:nvSpPr>
          <p:cNvPr id="29" name="ZoneTexte 28">
            <a:extLst>
              <a:ext uri="{FF2B5EF4-FFF2-40B4-BE49-F238E27FC236}">
                <a16:creationId xmlns:a16="http://schemas.microsoft.com/office/drawing/2014/main" id="{B583FC0A-819D-4889-837E-685FEC90E6CB}"/>
              </a:ext>
            </a:extLst>
          </p:cNvPr>
          <p:cNvSpPr txBox="1"/>
          <p:nvPr/>
        </p:nvSpPr>
        <p:spPr>
          <a:xfrm>
            <a:off x="1390883" y="2655299"/>
            <a:ext cx="17273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E75112"/>
                </a:solidFill>
                <a:effectLst/>
                <a:uLnTx/>
                <a:uFillTx/>
                <a:latin typeface="Calibri"/>
                <a:ea typeface="+mn-ea"/>
                <a:cs typeface="+mn-cs"/>
              </a:rPr>
              <a:t>A l’état de l’art = CIVIDEC C2 =&gt; vendu au CERN</a:t>
            </a:r>
          </a:p>
        </p:txBody>
      </p:sp>
      <p:pic>
        <p:nvPicPr>
          <p:cNvPr id="30" name="Image 29">
            <a:extLst>
              <a:ext uri="{FF2B5EF4-FFF2-40B4-BE49-F238E27FC236}">
                <a16:creationId xmlns:a16="http://schemas.microsoft.com/office/drawing/2014/main" id="{6D9E911C-2AA8-4888-B839-EA33FC721F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541" t="-1241" r="21773" b="2326"/>
          <a:stretch/>
        </p:blipFill>
        <p:spPr>
          <a:xfrm>
            <a:off x="510067" y="5309009"/>
            <a:ext cx="488147" cy="479135"/>
          </a:xfrm>
          <a:prstGeom prst="rect">
            <a:avLst/>
          </a:prstGeom>
        </p:spPr>
      </p:pic>
      <p:sp>
        <p:nvSpPr>
          <p:cNvPr id="31" name="ZoneTexte 30">
            <a:extLst>
              <a:ext uri="{FF2B5EF4-FFF2-40B4-BE49-F238E27FC236}">
                <a16:creationId xmlns:a16="http://schemas.microsoft.com/office/drawing/2014/main" id="{3A07128F-0B73-4838-B8EE-BEAF4561764D}"/>
              </a:ext>
            </a:extLst>
          </p:cNvPr>
          <p:cNvSpPr txBox="1"/>
          <p:nvPr/>
        </p:nvSpPr>
        <p:spPr>
          <a:xfrm>
            <a:off x="1113505" y="5321856"/>
            <a:ext cx="13965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E75112"/>
                </a:solidFill>
                <a:effectLst/>
                <a:uLnTx/>
                <a:uFillTx/>
                <a:latin typeface="Calibri"/>
                <a:ea typeface="+mn-ea"/>
                <a:cs typeface="+mn-cs"/>
              </a:rPr>
              <a:t>ASIC CMOS 130 nm</a:t>
            </a:r>
          </a:p>
        </p:txBody>
      </p:sp>
      <p:pic>
        <p:nvPicPr>
          <p:cNvPr id="32" name="Image 31">
            <a:extLst>
              <a:ext uri="{FF2B5EF4-FFF2-40B4-BE49-F238E27FC236}">
                <a16:creationId xmlns:a16="http://schemas.microsoft.com/office/drawing/2014/main" id="{E1D94417-0465-4ED3-946C-AEEEF6DA1A41}"/>
              </a:ext>
            </a:extLst>
          </p:cNvPr>
          <p:cNvPicPr>
            <a:picLocks noChangeAspect="1"/>
          </p:cNvPicPr>
          <p:nvPr/>
        </p:nvPicPr>
        <p:blipFill rotWithShape="1">
          <a:blip r:embed="rId7"/>
          <a:srcRect l="36707" t="11164" r="2529" b="53803"/>
          <a:stretch/>
        </p:blipFill>
        <p:spPr>
          <a:xfrm>
            <a:off x="6168634" y="1774469"/>
            <a:ext cx="2488182" cy="1250699"/>
          </a:xfrm>
          <a:prstGeom prst="rect">
            <a:avLst/>
          </a:prstGeom>
        </p:spPr>
      </p:pic>
      <p:sp>
        <p:nvSpPr>
          <p:cNvPr id="33" name="ZoneTexte 32">
            <a:extLst>
              <a:ext uri="{FF2B5EF4-FFF2-40B4-BE49-F238E27FC236}">
                <a16:creationId xmlns:a16="http://schemas.microsoft.com/office/drawing/2014/main" id="{1E1B8649-831C-473E-A324-D27059DBA716}"/>
              </a:ext>
            </a:extLst>
          </p:cNvPr>
          <p:cNvSpPr txBox="1"/>
          <p:nvPr/>
        </p:nvSpPr>
        <p:spPr>
          <a:xfrm>
            <a:off x="6707321" y="1211791"/>
            <a:ext cx="140288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94B"/>
                </a:solidFill>
                <a:effectLst/>
                <a:uLnTx/>
                <a:uFillTx/>
                <a:latin typeface="Calibri"/>
                <a:ea typeface="+mn-ea"/>
                <a:cs typeface="+mn-cs"/>
              </a:rPr>
              <a:t>Carte QDC 32 voies</a:t>
            </a:r>
          </a:p>
        </p:txBody>
      </p:sp>
      <p:sp>
        <p:nvSpPr>
          <p:cNvPr id="34" name="Rectangle 33">
            <a:extLst>
              <a:ext uri="{FF2B5EF4-FFF2-40B4-BE49-F238E27FC236}">
                <a16:creationId xmlns:a16="http://schemas.microsoft.com/office/drawing/2014/main" id="{A51DFE0E-0A27-4DF0-95D7-9B84156791F1}"/>
              </a:ext>
            </a:extLst>
          </p:cNvPr>
          <p:cNvSpPr/>
          <p:nvPr/>
        </p:nvSpPr>
        <p:spPr>
          <a:xfrm>
            <a:off x="6028413" y="1374359"/>
            <a:ext cx="310860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5112"/>
                </a:solidFill>
                <a:effectLst/>
                <a:uLnTx/>
                <a:uFillTx/>
                <a:latin typeface="Calibri" panose="020F0502020204030204" pitchFamily="34" charset="0"/>
                <a:ea typeface="Times New Roman" panose="02020603050405020304" pitchFamily="18" charset="0"/>
                <a:cs typeface="+mn-cs"/>
              </a:rPr>
              <a:t>L. Gallin-Martel et al, IEEE NSS/MIC, Strasbourg, France, 2016 </a:t>
            </a:r>
            <a:r>
              <a:rPr kumimoji="0" lang="en-US" sz="1000" b="0" i="0" u="sng"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mn-cs"/>
                <a:hlinkClick r:id="rId8"/>
              </a:rPr>
              <a:t>https://doi.org/10.1109/NSSMIC.2016.8069397</a:t>
            </a:r>
            <a:endParaRPr kumimoji="0" lang="fr-FR" sz="1000" b="0" i="0" u="none" strike="noStrike" kern="1200" cap="none" spc="0" normalizeH="0" baseline="0" noProof="0" dirty="0">
              <a:ln>
                <a:noFill/>
              </a:ln>
              <a:solidFill>
                <a:srgbClr val="00294B"/>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DFAEE7EA-318A-4409-85EE-6AE6F289F6C9}"/>
              </a:ext>
            </a:extLst>
          </p:cNvPr>
          <p:cNvSpPr/>
          <p:nvPr/>
        </p:nvSpPr>
        <p:spPr>
          <a:xfrm>
            <a:off x="6303861" y="3043258"/>
            <a:ext cx="23529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E75112"/>
                </a:solidFill>
                <a:effectLst/>
                <a:uLnTx/>
                <a:uFillTx/>
                <a:latin typeface="Calibri"/>
                <a:ea typeface="+mn-ea"/>
                <a:cs typeface="+mn-cs"/>
              </a:rPr>
              <a:t>1 apprenti ingénieur (diplômé PHELMA UGA en T4 2021)</a:t>
            </a:r>
          </a:p>
        </p:txBody>
      </p:sp>
      <p:pic>
        <p:nvPicPr>
          <p:cNvPr id="36" name="Image 35">
            <a:extLst>
              <a:ext uri="{FF2B5EF4-FFF2-40B4-BE49-F238E27FC236}">
                <a16:creationId xmlns:a16="http://schemas.microsoft.com/office/drawing/2014/main" id="{8CEB9063-57BE-40D5-9F64-B76E4E6755EA}"/>
              </a:ext>
            </a:extLst>
          </p:cNvPr>
          <p:cNvPicPr>
            <a:picLocks noChangeAspect="1"/>
          </p:cNvPicPr>
          <p:nvPr/>
        </p:nvPicPr>
        <p:blipFill>
          <a:blip r:embed="rId9"/>
          <a:stretch>
            <a:fillRect/>
          </a:stretch>
        </p:blipFill>
        <p:spPr>
          <a:xfrm>
            <a:off x="6918570" y="3744771"/>
            <a:ext cx="1123536" cy="841903"/>
          </a:xfrm>
          <a:prstGeom prst="rect">
            <a:avLst/>
          </a:prstGeom>
        </p:spPr>
      </p:pic>
      <p:sp>
        <p:nvSpPr>
          <p:cNvPr id="37" name="ZoneTexte 36">
            <a:extLst>
              <a:ext uri="{FF2B5EF4-FFF2-40B4-BE49-F238E27FC236}">
                <a16:creationId xmlns:a16="http://schemas.microsoft.com/office/drawing/2014/main" id="{A2E258BA-4143-4AD8-88F8-7330DD33E7AE}"/>
              </a:ext>
            </a:extLst>
          </p:cNvPr>
          <p:cNvSpPr txBox="1"/>
          <p:nvPr/>
        </p:nvSpPr>
        <p:spPr>
          <a:xfrm>
            <a:off x="6277201" y="3427558"/>
            <a:ext cx="2859820" cy="276999"/>
          </a:xfrm>
          <a:prstGeom prst="rect">
            <a:avLst/>
          </a:prstGeom>
          <a:noFill/>
          <a:ln w="317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94B"/>
                </a:solidFill>
                <a:effectLst/>
                <a:uLnTx/>
                <a:uFillTx/>
                <a:latin typeface="Calibri"/>
                <a:ea typeface="+mn-ea"/>
                <a:cs typeface="+mn-cs"/>
              </a:rPr>
              <a:t> ASIC CMOS 130 nm  QDC 8 voies </a:t>
            </a:r>
          </a:p>
        </p:txBody>
      </p:sp>
      <p:pic>
        <p:nvPicPr>
          <p:cNvPr id="38" name="Image 37">
            <a:extLst>
              <a:ext uri="{FF2B5EF4-FFF2-40B4-BE49-F238E27FC236}">
                <a16:creationId xmlns:a16="http://schemas.microsoft.com/office/drawing/2014/main" id="{1FF4215D-AE71-41B6-B0E5-795EA86AEA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56158" y="4645563"/>
            <a:ext cx="1584555" cy="1188416"/>
          </a:xfrm>
          <a:prstGeom prst="rect">
            <a:avLst/>
          </a:prstGeom>
        </p:spPr>
      </p:pic>
      <p:pic>
        <p:nvPicPr>
          <p:cNvPr id="39" name="Image 38">
            <a:extLst>
              <a:ext uri="{FF2B5EF4-FFF2-40B4-BE49-F238E27FC236}">
                <a16:creationId xmlns:a16="http://schemas.microsoft.com/office/drawing/2014/main" id="{17789448-4632-40A8-8696-D3334E67D178}"/>
              </a:ext>
            </a:extLst>
          </p:cNvPr>
          <p:cNvPicPr>
            <a:picLocks noChangeAspect="1"/>
          </p:cNvPicPr>
          <p:nvPr/>
        </p:nvPicPr>
        <p:blipFill>
          <a:blip r:embed="rId11"/>
          <a:stretch>
            <a:fillRect/>
          </a:stretch>
        </p:blipFill>
        <p:spPr>
          <a:xfrm>
            <a:off x="7326908" y="5156346"/>
            <a:ext cx="221527" cy="281816"/>
          </a:xfrm>
          <a:prstGeom prst="rect">
            <a:avLst/>
          </a:prstGeom>
        </p:spPr>
      </p:pic>
      <p:cxnSp>
        <p:nvCxnSpPr>
          <p:cNvPr id="41" name="Connecteur droit avec flèche 40">
            <a:extLst>
              <a:ext uri="{FF2B5EF4-FFF2-40B4-BE49-F238E27FC236}">
                <a16:creationId xmlns:a16="http://schemas.microsoft.com/office/drawing/2014/main" id="{E19971CE-157D-4DA4-B8A1-9B991A0CD8B6}"/>
              </a:ext>
            </a:extLst>
          </p:cNvPr>
          <p:cNvCxnSpPr/>
          <p:nvPr/>
        </p:nvCxnSpPr>
        <p:spPr>
          <a:xfrm>
            <a:off x="6580864" y="4940921"/>
            <a:ext cx="827899" cy="3520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3B6E6A4D-2685-4CA5-A7CB-A976F097870C}"/>
              </a:ext>
            </a:extLst>
          </p:cNvPr>
          <p:cNvCxnSpPr/>
          <p:nvPr/>
        </p:nvCxnSpPr>
        <p:spPr>
          <a:xfrm flipH="1">
            <a:off x="7582717" y="5020785"/>
            <a:ext cx="1039328" cy="384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0F7A28FC-9D9C-4DE9-9FEB-BFB9749A6F83}"/>
              </a:ext>
            </a:extLst>
          </p:cNvPr>
          <p:cNvSpPr txBox="1"/>
          <p:nvPr/>
        </p:nvSpPr>
        <p:spPr>
          <a:xfrm>
            <a:off x="6129295" y="4731089"/>
            <a:ext cx="61587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00294B"/>
                </a:solidFill>
                <a:effectLst/>
                <a:uLnTx/>
                <a:uFillTx/>
                <a:latin typeface="Calibri"/>
                <a:ea typeface="+mn-ea"/>
                <a:cs typeface="+mn-cs"/>
              </a:rPr>
              <a:t>diamant</a:t>
            </a:r>
          </a:p>
        </p:txBody>
      </p:sp>
      <p:sp>
        <p:nvSpPr>
          <p:cNvPr id="45" name="ZoneTexte 44">
            <a:extLst>
              <a:ext uri="{FF2B5EF4-FFF2-40B4-BE49-F238E27FC236}">
                <a16:creationId xmlns:a16="http://schemas.microsoft.com/office/drawing/2014/main" id="{7E6351D7-48E0-4FF2-8E93-BFC1CC1918B2}"/>
              </a:ext>
            </a:extLst>
          </p:cNvPr>
          <p:cNvSpPr txBox="1"/>
          <p:nvPr/>
        </p:nvSpPr>
        <p:spPr>
          <a:xfrm>
            <a:off x="8525449" y="4840697"/>
            <a:ext cx="39466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294B"/>
                </a:solidFill>
                <a:effectLst/>
                <a:uLnTx/>
                <a:uFillTx/>
                <a:latin typeface="Calibri"/>
                <a:ea typeface="+mn-ea"/>
                <a:cs typeface="+mn-cs"/>
              </a:rPr>
              <a:t>ASIC</a:t>
            </a:r>
          </a:p>
        </p:txBody>
      </p:sp>
      <p:sp>
        <p:nvSpPr>
          <p:cNvPr id="46" name="Rectangle 45">
            <a:extLst>
              <a:ext uri="{FF2B5EF4-FFF2-40B4-BE49-F238E27FC236}">
                <a16:creationId xmlns:a16="http://schemas.microsoft.com/office/drawing/2014/main" id="{B71DFA42-47FA-482C-BB30-A0C772AEDCF8}"/>
              </a:ext>
            </a:extLst>
          </p:cNvPr>
          <p:cNvSpPr/>
          <p:nvPr/>
        </p:nvSpPr>
        <p:spPr>
          <a:xfrm>
            <a:off x="3208511" y="1488790"/>
            <a:ext cx="2836297" cy="47859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Calibri"/>
                <a:ea typeface="+mn-ea"/>
                <a:cs typeface="+mn-cs"/>
              </a:rPr>
              <a:t>Intégration par train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a:ea typeface="+mn-ea"/>
                <a:cs typeface="+mn-cs"/>
              </a:rPr>
              <a:t>Proto 4 voies validé à ARRONAX en T4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Calibri"/>
                <a:ea typeface="+mn-ea"/>
                <a:cs typeface="+mn-cs"/>
              </a:rPr>
              <a:t>Intégration par </a:t>
            </a:r>
            <a:r>
              <a:rPr kumimoji="0" lang="fr-FR" sz="1200" b="1" i="0" u="none" strike="noStrike" kern="0" cap="none" spc="0" normalizeH="0" baseline="0" noProof="0" dirty="0" err="1">
                <a:ln>
                  <a:noFill/>
                </a:ln>
                <a:solidFill>
                  <a:prstClr val="black"/>
                </a:solidFill>
                <a:effectLst/>
                <a:uLnTx/>
                <a:uFillTx/>
                <a:latin typeface="Calibri"/>
                <a:ea typeface="+mn-ea"/>
                <a:cs typeface="+mn-cs"/>
              </a:rPr>
              <a:t>bunch</a:t>
            </a:r>
            <a:r>
              <a:rPr kumimoji="0" lang="fr-FR" sz="1200" b="1" i="0" u="none" strike="noStrike" kern="0" cap="none" spc="0" normalizeH="0" baseline="0" noProof="0" dirty="0">
                <a:ln>
                  <a:noFill/>
                </a:ln>
                <a:solidFill>
                  <a:prstClr val="black"/>
                </a:solidFill>
                <a:effectLst/>
                <a:uLnTx/>
                <a:uFillTx/>
                <a:latin typeface="Calibri"/>
                <a:ea typeface="+mn-ea"/>
                <a:cs typeface="+mn-cs"/>
              </a:rPr>
              <a:t> </a:t>
            </a: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a:ea typeface="+mn-ea"/>
                <a:cs typeface="+mn-cs"/>
              </a:rPr>
              <a:t>En cours de développement = préamplificateurs rapides LPSC  + ADC du commerce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E75112"/>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E75112"/>
                </a:solidFill>
                <a:effectLst/>
                <a:uLnTx/>
                <a:uFillTx/>
                <a:latin typeface="Calibri"/>
                <a:ea typeface="+mn-ea"/>
                <a:cs typeface="+mn-cs"/>
              </a:rPr>
              <a:t>     Version intégrée</a:t>
            </a:r>
            <a:r>
              <a:rPr kumimoji="0" lang="fr-FR" sz="1200" b="0" i="0" u="none" strike="noStrike" kern="0" cap="none" spc="0" normalizeH="0" baseline="0" noProof="0" dirty="0">
                <a:ln>
                  <a:noFill/>
                </a:ln>
                <a:solidFill>
                  <a:srgbClr val="E75112"/>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0" cap="none" spc="0" normalizeH="0" baseline="0" noProof="0" dirty="0">
              <a:ln>
                <a:noFill/>
              </a:ln>
              <a:solidFill>
                <a:srgbClr val="E7511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E75112"/>
                </a:solidFill>
                <a:effectLst/>
                <a:uLnTx/>
                <a:uFillTx/>
                <a:latin typeface="Calibri"/>
                <a:ea typeface="+mn-ea"/>
                <a:cs typeface="+mn-cs"/>
              </a:rPr>
              <a:t>Suite DIAMASIC </a:t>
            </a:r>
            <a:r>
              <a:rPr kumimoji="0" lang="fr-FR" sz="1200" b="0" i="0" u="none" strike="noStrike" kern="0" cap="none" spc="0" normalizeH="0" baseline="0" noProof="0" dirty="0">
                <a:ln>
                  <a:noFill/>
                </a:ln>
                <a:solidFill>
                  <a:srgbClr val="E75112"/>
                </a:solidFill>
                <a:effectLst/>
                <a:uLnTx/>
                <a:uFillTx/>
                <a:latin typeface="Calibri"/>
                <a:ea typeface="+mn-ea"/>
                <a:cs typeface="+mn-cs"/>
              </a:rPr>
              <a:t>: préamplificateur et évolution du QDC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E75112"/>
                </a:solidFill>
                <a:effectLst/>
                <a:uLnTx/>
                <a:uFillTx/>
                <a:latin typeface="Calibri"/>
                <a:ea typeface="+mn-ea"/>
                <a:cs typeface="+mn-cs"/>
              </a:rPr>
              <a:t>=&gt; Développement ADC 8 bits 500 Mhz en cours F. </a:t>
            </a:r>
            <a:r>
              <a:rPr kumimoji="0" lang="fr-FR" sz="1200" b="0" i="0" u="none" strike="noStrike" kern="0" cap="none" spc="0" normalizeH="0" baseline="0" noProof="0" dirty="0" err="1">
                <a:ln>
                  <a:noFill/>
                </a:ln>
                <a:solidFill>
                  <a:srgbClr val="E75112"/>
                </a:solidFill>
                <a:effectLst/>
                <a:uLnTx/>
                <a:uFillTx/>
                <a:latin typeface="Calibri"/>
                <a:ea typeface="+mn-ea"/>
                <a:cs typeface="+mn-cs"/>
              </a:rPr>
              <a:t>Rarbi</a:t>
            </a:r>
            <a:endParaRPr kumimoji="0" lang="fr-FR" sz="1200" b="0" i="0" u="none" strike="noStrike" kern="0" cap="none" spc="0" normalizeH="0" baseline="0" noProof="0" dirty="0">
              <a:ln>
                <a:noFill/>
              </a:ln>
              <a:solidFill>
                <a:srgbClr val="E75112"/>
              </a:solidFill>
              <a:effectLst/>
              <a:uLnTx/>
              <a:uFillTx/>
              <a:latin typeface="Calibri"/>
              <a:ea typeface="+mn-ea"/>
              <a:cs typeface="+mn-cs"/>
            </a:endParaRPr>
          </a:p>
        </p:txBody>
      </p:sp>
      <p:pic>
        <p:nvPicPr>
          <p:cNvPr id="47" name="Image 46">
            <a:extLst>
              <a:ext uri="{FF2B5EF4-FFF2-40B4-BE49-F238E27FC236}">
                <a16:creationId xmlns:a16="http://schemas.microsoft.com/office/drawing/2014/main" id="{1F0145A3-AEF9-47DD-8FE4-8AE36165E7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50315" y="4071838"/>
            <a:ext cx="1288828" cy="966621"/>
          </a:xfrm>
          <a:prstGeom prst="rect">
            <a:avLst/>
          </a:prstGeom>
        </p:spPr>
      </p:pic>
      <p:sp>
        <p:nvSpPr>
          <p:cNvPr id="48" name="Rectangle 47">
            <a:extLst>
              <a:ext uri="{FF2B5EF4-FFF2-40B4-BE49-F238E27FC236}">
                <a16:creationId xmlns:a16="http://schemas.microsoft.com/office/drawing/2014/main" id="{4C98E704-FF7D-4820-BE0D-074D7AD13A81}"/>
              </a:ext>
            </a:extLst>
          </p:cNvPr>
          <p:cNvSpPr/>
          <p:nvPr/>
        </p:nvSpPr>
        <p:spPr>
          <a:xfrm>
            <a:off x="3152598" y="1161362"/>
            <a:ext cx="304534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70C0"/>
                </a:solidFill>
                <a:effectLst/>
                <a:uLnTx/>
                <a:uFillTx/>
                <a:latin typeface="Calibri"/>
                <a:ea typeface="+mn-ea"/>
                <a:cs typeface="+mn-cs"/>
              </a:rPr>
              <a:t>Mesure de charge (dynamique=10</a:t>
            </a:r>
            <a:r>
              <a:rPr kumimoji="0" lang="fr-FR" sz="1100" b="0" i="0" u="none" strike="noStrike" kern="1200" cap="none" spc="0" normalizeH="0" baseline="30000" noProof="0" dirty="0">
                <a:ln>
                  <a:noFill/>
                </a:ln>
                <a:solidFill>
                  <a:srgbClr val="0070C0"/>
                </a:solidFill>
                <a:effectLst/>
                <a:uLnTx/>
                <a:uFillTx/>
                <a:latin typeface="Calibri"/>
                <a:ea typeface="+mn-ea"/>
                <a:cs typeface="+mn-cs"/>
              </a:rPr>
              <a:t>5</a:t>
            </a:r>
            <a:r>
              <a:rPr kumimoji="0" lang="fr-FR" sz="1100" b="0" i="0" u="none" strike="noStrike" kern="1200" cap="none" spc="0" normalizeH="0" baseline="0" noProof="0" dirty="0">
                <a:ln>
                  <a:noFill/>
                </a:ln>
                <a:solidFill>
                  <a:srgbClr val="0070C0"/>
                </a:solidFill>
                <a:effectLst/>
                <a:uLnTx/>
                <a:uFillTx/>
                <a:latin typeface="Calibri"/>
                <a:ea typeface="+mn-ea"/>
                <a:cs typeface="+mn-cs"/>
              </a:rPr>
              <a:t>) , marquage temporel trains &lt; 33 ns / </a:t>
            </a:r>
            <a:r>
              <a:rPr kumimoji="0" lang="fr-FR" sz="1100" b="0" i="0" u="none" strike="noStrike" kern="1200" cap="none" spc="0" normalizeH="0" baseline="0" noProof="0" dirty="0" err="1">
                <a:ln>
                  <a:noFill/>
                </a:ln>
                <a:solidFill>
                  <a:srgbClr val="0070C0"/>
                </a:solidFill>
                <a:effectLst/>
                <a:uLnTx/>
                <a:uFillTx/>
                <a:latin typeface="Calibri"/>
                <a:ea typeface="+mn-ea"/>
                <a:cs typeface="+mn-cs"/>
              </a:rPr>
              <a:t>bunchs</a:t>
            </a:r>
            <a:r>
              <a:rPr kumimoji="0" lang="fr-FR" sz="1100" b="0" i="0" u="none" strike="noStrike" kern="1200" cap="none" spc="0" normalizeH="0" baseline="0" noProof="0" dirty="0">
                <a:ln>
                  <a:noFill/>
                </a:ln>
                <a:solidFill>
                  <a:srgbClr val="0070C0"/>
                </a:solidFill>
                <a:effectLst/>
                <a:uLnTx/>
                <a:uFillTx/>
                <a:latin typeface="Calibri"/>
                <a:ea typeface="+mn-ea"/>
                <a:cs typeface="+mn-cs"/>
              </a:rPr>
              <a:t> &lt; 1 ns</a:t>
            </a:r>
          </a:p>
        </p:txBody>
      </p:sp>
      <p:pic>
        <p:nvPicPr>
          <p:cNvPr id="49" name="Image 48">
            <a:extLst>
              <a:ext uri="{FF2B5EF4-FFF2-40B4-BE49-F238E27FC236}">
                <a16:creationId xmlns:a16="http://schemas.microsoft.com/office/drawing/2014/main" id="{CCBE848E-6656-41DA-9813-B84405F42CCD}"/>
              </a:ext>
            </a:extLst>
          </p:cNvPr>
          <p:cNvPicPr>
            <a:picLocks noChangeAspect="1"/>
          </p:cNvPicPr>
          <p:nvPr/>
        </p:nvPicPr>
        <p:blipFill rotWithShape="1">
          <a:blip r:embed="rId13"/>
          <a:srcRect l="19677" t="47861" r="63389" b="6978"/>
          <a:stretch/>
        </p:blipFill>
        <p:spPr>
          <a:xfrm>
            <a:off x="4111018" y="1931069"/>
            <a:ext cx="894280" cy="1188416"/>
          </a:xfrm>
          <a:prstGeom prst="rect">
            <a:avLst/>
          </a:prstGeom>
        </p:spPr>
      </p:pic>
      <p:sp>
        <p:nvSpPr>
          <p:cNvPr id="50" name="ZoneTexte 49">
            <a:extLst>
              <a:ext uri="{FF2B5EF4-FFF2-40B4-BE49-F238E27FC236}">
                <a16:creationId xmlns:a16="http://schemas.microsoft.com/office/drawing/2014/main" id="{3006A43A-68A0-4F18-926B-95D6FA41B540}"/>
              </a:ext>
            </a:extLst>
          </p:cNvPr>
          <p:cNvSpPr txBox="1"/>
          <p:nvPr/>
        </p:nvSpPr>
        <p:spPr>
          <a:xfrm>
            <a:off x="9010783" y="1263320"/>
            <a:ext cx="2875815"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94B"/>
                </a:solidFill>
                <a:effectLst/>
                <a:uLnTx/>
                <a:uFillTx/>
                <a:latin typeface="Calibri"/>
                <a:ea typeface="+mn-ea"/>
                <a:cs typeface="+mn-cs"/>
              </a:rPr>
              <a:t>Nouveaux objectifs en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R&amp;D préampli charge avec  mesures simultanées de l’énergie avec une résolution de ~0,5 % et de temps à 100 </a:t>
            </a:r>
            <a:r>
              <a:rPr kumimoji="0" lang="fr-FR" sz="1400" b="0" i="0" u="none" strike="noStrike" kern="1200" cap="none" spc="0" normalizeH="0" baseline="0" noProof="0" dirty="0" err="1">
                <a:ln>
                  <a:noFill/>
                </a:ln>
                <a:solidFill>
                  <a:srgbClr val="00294B"/>
                </a:solidFill>
                <a:effectLst/>
                <a:uLnTx/>
                <a:uFillTx/>
                <a:latin typeface="Calibri"/>
                <a:ea typeface="+mn-ea"/>
                <a:cs typeface="+mn-cs"/>
              </a:rPr>
              <a:t>ps</a:t>
            </a:r>
            <a:endParaRPr kumimoji="0" lang="fr-FR" sz="14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294B"/>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Vers un système capable mesurer courant et charge = type C6 CIVIDEC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294B"/>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Nouveau challenge pour être à l’état de l’art</a:t>
            </a:r>
            <a:r>
              <a:rPr kumimoji="0" lang="fr-FR" sz="1400" b="0" i="0" u="none" strike="noStrike" kern="1200" cap="none" spc="0" normalizeH="0" baseline="0" noProof="0" dirty="0">
                <a:ln>
                  <a:noFill/>
                </a:ln>
                <a:solidFill>
                  <a:srgbClr val="00294B"/>
                </a:solidFill>
                <a:effectLst/>
                <a:uLnTx/>
                <a:uFillTx/>
                <a:latin typeface="Calibri"/>
                <a:ea typeface="+mn-ea"/>
                <a:cs typeface="+mn-cs"/>
              </a:rPr>
              <a:t> et viser le marché des détecteurs DIAMANT et autres semi-conducteurs rapides</a:t>
            </a: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endParaRPr kumimoji="0" lang="fr-FR" sz="14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294B"/>
              </a:solidFill>
              <a:effectLst/>
              <a:uLnTx/>
              <a:uFillTx/>
              <a:latin typeface="Calibri"/>
              <a:ea typeface="+mn-ea"/>
              <a:cs typeface="+mn-cs"/>
            </a:endParaRPr>
          </a:p>
        </p:txBody>
      </p:sp>
      <p:sp>
        <p:nvSpPr>
          <p:cNvPr id="51" name="Flèche : droite 50">
            <a:extLst>
              <a:ext uri="{FF2B5EF4-FFF2-40B4-BE49-F238E27FC236}">
                <a16:creationId xmlns:a16="http://schemas.microsoft.com/office/drawing/2014/main" id="{799DE23C-AE74-4702-A3C1-71FA4ACC1957}"/>
              </a:ext>
            </a:extLst>
          </p:cNvPr>
          <p:cNvSpPr/>
          <p:nvPr/>
        </p:nvSpPr>
        <p:spPr>
          <a:xfrm>
            <a:off x="6410660" y="5930997"/>
            <a:ext cx="296661" cy="246221"/>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52" name="ZoneTexte 51">
            <a:extLst>
              <a:ext uri="{FF2B5EF4-FFF2-40B4-BE49-F238E27FC236}">
                <a16:creationId xmlns:a16="http://schemas.microsoft.com/office/drawing/2014/main" id="{CA6E6B9D-FF35-4FCC-919E-05CBE4DD4445}"/>
              </a:ext>
            </a:extLst>
          </p:cNvPr>
          <p:cNvSpPr txBox="1"/>
          <p:nvPr/>
        </p:nvSpPr>
        <p:spPr>
          <a:xfrm>
            <a:off x="6785864" y="5940250"/>
            <a:ext cx="159370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PCB avec 153 voies ASIC</a:t>
            </a:r>
          </a:p>
        </p:txBody>
      </p:sp>
      <p:pic>
        <p:nvPicPr>
          <p:cNvPr id="19" name="Image 18">
            <a:extLst>
              <a:ext uri="{FF2B5EF4-FFF2-40B4-BE49-F238E27FC236}">
                <a16:creationId xmlns:a16="http://schemas.microsoft.com/office/drawing/2014/main" id="{C3874D6A-AB1C-4EB8-817C-4FA7977C78C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82739" y="5078885"/>
            <a:ext cx="603176" cy="315725"/>
          </a:xfrm>
          <a:prstGeom prst="rect">
            <a:avLst/>
          </a:prstGeom>
        </p:spPr>
      </p:pic>
      <p:pic>
        <p:nvPicPr>
          <p:cNvPr id="53" name="Image 1">
            <a:extLst>
              <a:ext uri="{FF2B5EF4-FFF2-40B4-BE49-F238E27FC236}">
                <a16:creationId xmlns:a16="http://schemas.microsoft.com/office/drawing/2014/main" id="{5B69CE7B-D1ED-4E0A-A994-6BF1C58A4C80}"/>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98471" y="205901"/>
            <a:ext cx="565971" cy="3725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4" name="ZoneTexte 53">
            <a:extLst>
              <a:ext uri="{FF2B5EF4-FFF2-40B4-BE49-F238E27FC236}">
                <a16:creationId xmlns:a16="http://schemas.microsoft.com/office/drawing/2014/main" id="{5961882F-1F77-443C-B8AD-9547E61F4170}"/>
              </a:ext>
            </a:extLst>
          </p:cNvPr>
          <p:cNvSpPr txBox="1"/>
          <p:nvPr/>
        </p:nvSpPr>
        <p:spPr>
          <a:xfrm>
            <a:off x="0" y="108801"/>
            <a:ext cx="261430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FFFFFF"/>
                </a:solidFill>
                <a:effectLst/>
                <a:uLnTx/>
                <a:uFillTx/>
                <a:latin typeface="Calibri"/>
                <a:ea typeface="+mn-ea"/>
                <a:cs typeface="+mn-cs"/>
              </a:rPr>
              <a:t>Service élec. </a:t>
            </a:r>
          </a:p>
        </p:txBody>
      </p:sp>
      <p:sp>
        <p:nvSpPr>
          <p:cNvPr id="55" name="ZoneTexte 54">
            <a:extLst>
              <a:ext uri="{FF2B5EF4-FFF2-40B4-BE49-F238E27FC236}">
                <a16:creationId xmlns:a16="http://schemas.microsoft.com/office/drawing/2014/main" id="{A873ADD1-9F2B-4DEA-BB7C-7926EDCC2E65}"/>
              </a:ext>
            </a:extLst>
          </p:cNvPr>
          <p:cNvSpPr txBox="1"/>
          <p:nvPr/>
        </p:nvSpPr>
        <p:spPr>
          <a:xfrm>
            <a:off x="10457388" y="85567"/>
            <a:ext cx="13837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FFFFFF"/>
                </a:solidFill>
                <a:effectLst/>
                <a:uLnTx/>
                <a:uFillTx/>
                <a:latin typeface="Calibri"/>
                <a:ea typeface="+mn-ea"/>
                <a:cs typeface="+mn-cs"/>
              </a:rPr>
              <a:t>PNAM</a:t>
            </a:r>
          </a:p>
        </p:txBody>
      </p:sp>
      <p:sp>
        <p:nvSpPr>
          <p:cNvPr id="2" name="Espace réservé du numéro de diapositive 1">
            <a:extLst>
              <a:ext uri="{FF2B5EF4-FFF2-40B4-BE49-F238E27FC236}">
                <a16:creationId xmlns:a16="http://schemas.microsoft.com/office/drawing/2014/main" id="{80578AD2-48F6-49CE-8EA8-5889C962C7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A45BE-E1E6-49DE-9B47-C05D0BBBBD60}"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92245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C1EC15-0251-4FCC-9E01-5AB66D6E6F85}"/>
              </a:ext>
            </a:extLst>
          </p:cNvPr>
          <p:cNvSpPr>
            <a:spLocks noGrp="1"/>
          </p:cNvSpPr>
          <p:nvPr>
            <p:ph type="title"/>
          </p:nvPr>
        </p:nvSpPr>
        <p:spPr/>
        <p:txBody>
          <a:bodyPr/>
          <a:lstStyle/>
          <a:p>
            <a:r>
              <a:rPr lang="fr-FR" dirty="0"/>
              <a:t>WBS</a:t>
            </a:r>
          </a:p>
        </p:txBody>
      </p:sp>
      <p:pic>
        <p:nvPicPr>
          <p:cNvPr id="4" name="Image 3">
            <a:extLst>
              <a:ext uri="{FF2B5EF4-FFF2-40B4-BE49-F238E27FC236}">
                <a16:creationId xmlns:a16="http://schemas.microsoft.com/office/drawing/2014/main" id="{89BB7022-D9F6-4374-A21E-58045DA5457B}"/>
              </a:ext>
            </a:extLst>
          </p:cNvPr>
          <p:cNvPicPr>
            <a:picLocks noChangeAspect="1"/>
          </p:cNvPicPr>
          <p:nvPr/>
        </p:nvPicPr>
        <p:blipFill>
          <a:blip r:embed="rId2"/>
          <a:stretch>
            <a:fillRect/>
          </a:stretch>
        </p:blipFill>
        <p:spPr>
          <a:xfrm>
            <a:off x="2328490" y="2100010"/>
            <a:ext cx="7407797" cy="2513162"/>
          </a:xfrm>
          <a:prstGeom prst="rect">
            <a:avLst/>
          </a:prstGeom>
        </p:spPr>
      </p:pic>
      <p:sp>
        <p:nvSpPr>
          <p:cNvPr id="13" name="Espace réservé du numéro de diapositive 12">
            <a:extLst>
              <a:ext uri="{FF2B5EF4-FFF2-40B4-BE49-F238E27FC236}">
                <a16:creationId xmlns:a16="http://schemas.microsoft.com/office/drawing/2014/main" id="{6C66F3A2-82FC-468B-8348-A0A6884045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ED600-CBB5-4636-930B-71BC0617C952}"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514210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70EF7D-BE35-42CD-A060-C60D51C98750}"/>
              </a:ext>
            </a:extLst>
          </p:cNvPr>
          <p:cNvSpPr>
            <a:spLocks noGrp="1"/>
          </p:cNvSpPr>
          <p:nvPr>
            <p:ph type="title"/>
          </p:nvPr>
        </p:nvSpPr>
        <p:spPr>
          <a:xfrm>
            <a:off x="0" y="-77258"/>
            <a:ext cx="12277969" cy="1021862"/>
          </a:xfrm>
        </p:spPr>
        <p:txBody>
          <a:bodyPr/>
          <a:lstStyle/>
          <a:p>
            <a:r>
              <a:rPr lang="fr-FR" dirty="0"/>
              <a:t>ECFA – DRD3 : </a:t>
            </a:r>
            <a:r>
              <a:rPr lang="fr-FR" dirty="0" err="1"/>
              <a:t>solid</a:t>
            </a:r>
            <a:r>
              <a:rPr lang="fr-FR" dirty="0"/>
              <a:t> state detectors – </a:t>
            </a:r>
            <a:r>
              <a:rPr lang="fr-FR" dirty="0" err="1"/>
              <a:t>synthesis</a:t>
            </a:r>
            <a:r>
              <a:rPr lang="fr-FR" dirty="0"/>
              <a:t> about IN2P3 possible </a:t>
            </a:r>
            <a:r>
              <a:rPr lang="fr-FR" dirty="0" err="1"/>
              <a:t>involvements</a:t>
            </a:r>
            <a:endParaRPr lang="fr-FR" dirty="0"/>
          </a:p>
        </p:txBody>
      </p:sp>
      <p:pic>
        <p:nvPicPr>
          <p:cNvPr id="5" name="Image 4">
            <a:extLst>
              <a:ext uri="{FF2B5EF4-FFF2-40B4-BE49-F238E27FC236}">
                <a16:creationId xmlns:a16="http://schemas.microsoft.com/office/drawing/2014/main" id="{EE48EC3E-CE52-412A-B17E-09269CBA6AAF}"/>
              </a:ext>
            </a:extLst>
          </p:cNvPr>
          <p:cNvPicPr>
            <a:picLocks noChangeAspect="1"/>
          </p:cNvPicPr>
          <p:nvPr/>
        </p:nvPicPr>
        <p:blipFill rotWithShape="1">
          <a:blip r:embed="rId2"/>
          <a:srcRect r="1643"/>
          <a:stretch/>
        </p:blipFill>
        <p:spPr>
          <a:xfrm>
            <a:off x="205969" y="1507877"/>
            <a:ext cx="5280431" cy="3982270"/>
          </a:xfrm>
          <a:prstGeom prst="rect">
            <a:avLst/>
          </a:prstGeom>
        </p:spPr>
      </p:pic>
      <p:pic>
        <p:nvPicPr>
          <p:cNvPr id="6" name="Image 5">
            <a:extLst>
              <a:ext uri="{FF2B5EF4-FFF2-40B4-BE49-F238E27FC236}">
                <a16:creationId xmlns:a16="http://schemas.microsoft.com/office/drawing/2014/main" id="{360C69DA-145C-47BE-89A6-EAF309A2B854}"/>
              </a:ext>
            </a:extLst>
          </p:cNvPr>
          <p:cNvPicPr>
            <a:picLocks noChangeAspect="1"/>
          </p:cNvPicPr>
          <p:nvPr/>
        </p:nvPicPr>
        <p:blipFill>
          <a:blip r:embed="rId3"/>
          <a:stretch>
            <a:fillRect/>
          </a:stretch>
        </p:blipFill>
        <p:spPr>
          <a:xfrm>
            <a:off x="5457909" y="1095117"/>
            <a:ext cx="6528122" cy="4807789"/>
          </a:xfrm>
          <a:prstGeom prst="rect">
            <a:avLst/>
          </a:prstGeom>
        </p:spPr>
      </p:pic>
      <p:sp>
        <p:nvSpPr>
          <p:cNvPr id="3" name="Flèche : bas 2">
            <a:extLst>
              <a:ext uri="{FF2B5EF4-FFF2-40B4-BE49-F238E27FC236}">
                <a16:creationId xmlns:a16="http://schemas.microsoft.com/office/drawing/2014/main" id="{E2B898D4-5184-4FCD-90A7-064002606040}"/>
              </a:ext>
            </a:extLst>
          </p:cNvPr>
          <p:cNvSpPr/>
          <p:nvPr/>
        </p:nvSpPr>
        <p:spPr>
          <a:xfrm rot="5400000">
            <a:off x="11791310" y="1073927"/>
            <a:ext cx="310101" cy="304627"/>
          </a:xfrm>
          <a:prstGeom prst="downArrow">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Ellipse 3">
            <a:extLst>
              <a:ext uri="{FF2B5EF4-FFF2-40B4-BE49-F238E27FC236}">
                <a16:creationId xmlns:a16="http://schemas.microsoft.com/office/drawing/2014/main" id="{4B7E6FBE-D71B-4C99-8D8C-7A0136F5C9B2}"/>
              </a:ext>
            </a:extLst>
          </p:cNvPr>
          <p:cNvSpPr/>
          <p:nvPr/>
        </p:nvSpPr>
        <p:spPr>
          <a:xfrm>
            <a:off x="3695733" y="5040022"/>
            <a:ext cx="1504420" cy="223741"/>
          </a:xfrm>
          <a:prstGeom prst="ellipse">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Flèche : bas 7">
            <a:extLst>
              <a:ext uri="{FF2B5EF4-FFF2-40B4-BE49-F238E27FC236}">
                <a16:creationId xmlns:a16="http://schemas.microsoft.com/office/drawing/2014/main" id="{C67B7478-9AEE-4301-85B0-9A3B6D0A6A8A}"/>
              </a:ext>
            </a:extLst>
          </p:cNvPr>
          <p:cNvSpPr/>
          <p:nvPr/>
        </p:nvSpPr>
        <p:spPr>
          <a:xfrm rot="5400000">
            <a:off x="5367707" y="5023101"/>
            <a:ext cx="310101" cy="304627"/>
          </a:xfrm>
          <a:prstGeom prst="downArrow">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Flèche : bas 8">
            <a:extLst>
              <a:ext uri="{FF2B5EF4-FFF2-40B4-BE49-F238E27FC236}">
                <a16:creationId xmlns:a16="http://schemas.microsoft.com/office/drawing/2014/main" id="{B4432409-2281-47E7-8832-AF413F111E16}"/>
              </a:ext>
            </a:extLst>
          </p:cNvPr>
          <p:cNvSpPr/>
          <p:nvPr/>
        </p:nvSpPr>
        <p:spPr>
          <a:xfrm rot="5400000">
            <a:off x="11791310" y="2132776"/>
            <a:ext cx="310101" cy="304627"/>
          </a:xfrm>
          <a:prstGeom prst="downArrow">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Flèche : bas 9">
            <a:extLst>
              <a:ext uri="{FF2B5EF4-FFF2-40B4-BE49-F238E27FC236}">
                <a16:creationId xmlns:a16="http://schemas.microsoft.com/office/drawing/2014/main" id="{7901C1CD-EEE2-4945-A041-F7B01A28A724}"/>
              </a:ext>
            </a:extLst>
          </p:cNvPr>
          <p:cNvSpPr/>
          <p:nvPr/>
        </p:nvSpPr>
        <p:spPr>
          <a:xfrm rot="5400000">
            <a:off x="8400911" y="3058246"/>
            <a:ext cx="321587" cy="304627"/>
          </a:xfrm>
          <a:prstGeom prst="downArrow">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Flèche : bas 10">
            <a:extLst>
              <a:ext uri="{FF2B5EF4-FFF2-40B4-BE49-F238E27FC236}">
                <a16:creationId xmlns:a16="http://schemas.microsoft.com/office/drawing/2014/main" id="{698C869B-CC93-406B-BE61-4492357630C7}"/>
              </a:ext>
            </a:extLst>
          </p:cNvPr>
          <p:cNvSpPr/>
          <p:nvPr/>
        </p:nvSpPr>
        <p:spPr>
          <a:xfrm rot="5400000">
            <a:off x="8394280" y="4196609"/>
            <a:ext cx="321587" cy="304627"/>
          </a:xfrm>
          <a:prstGeom prst="downArrow">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Espace réservé du numéro de diapositive 11">
            <a:extLst>
              <a:ext uri="{FF2B5EF4-FFF2-40B4-BE49-F238E27FC236}">
                <a16:creationId xmlns:a16="http://schemas.microsoft.com/office/drawing/2014/main" id="{13080657-0B80-4F6C-868C-0A54AD2A52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ED600-CBB5-4636-930B-71BC0617C952}"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596563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70EF7D-BE35-42CD-A060-C60D51C98750}"/>
              </a:ext>
            </a:extLst>
          </p:cNvPr>
          <p:cNvSpPr>
            <a:spLocks noGrp="1"/>
          </p:cNvSpPr>
          <p:nvPr>
            <p:ph type="title"/>
          </p:nvPr>
        </p:nvSpPr>
        <p:spPr>
          <a:xfrm>
            <a:off x="0" y="-77258"/>
            <a:ext cx="12277969" cy="1021862"/>
          </a:xfrm>
        </p:spPr>
        <p:txBody>
          <a:bodyPr/>
          <a:lstStyle/>
          <a:p>
            <a:r>
              <a:rPr lang="fr-FR" dirty="0"/>
              <a:t>ECFA – DRD3 : </a:t>
            </a:r>
            <a:r>
              <a:rPr lang="fr-FR" dirty="0" err="1"/>
              <a:t>solid</a:t>
            </a:r>
            <a:r>
              <a:rPr lang="fr-FR" dirty="0"/>
              <a:t> state detectors – </a:t>
            </a:r>
            <a:r>
              <a:rPr lang="fr-FR" dirty="0" err="1"/>
              <a:t>synthesis</a:t>
            </a:r>
            <a:r>
              <a:rPr lang="fr-FR" dirty="0"/>
              <a:t> about IN2P3 possible </a:t>
            </a:r>
            <a:r>
              <a:rPr lang="fr-FR" dirty="0" err="1"/>
              <a:t>involvements</a:t>
            </a:r>
            <a:endParaRPr lang="fr-FR" dirty="0"/>
          </a:p>
        </p:txBody>
      </p:sp>
      <p:pic>
        <p:nvPicPr>
          <p:cNvPr id="6" name="Image 5">
            <a:extLst>
              <a:ext uri="{FF2B5EF4-FFF2-40B4-BE49-F238E27FC236}">
                <a16:creationId xmlns:a16="http://schemas.microsoft.com/office/drawing/2014/main" id="{360C69DA-145C-47BE-89A6-EAF309A2B854}"/>
              </a:ext>
            </a:extLst>
          </p:cNvPr>
          <p:cNvPicPr>
            <a:picLocks noChangeAspect="1"/>
          </p:cNvPicPr>
          <p:nvPr/>
        </p:nvPicPr>
        <p:blipFill>
          <a:blip r:embed="rId2"/>
          <a:stretch>
            <a:fillRect/>
          </a:stretch>
        </p:blipFill>
        <p:spPr>
          <a:xfrm>
            <a:off x="5457909" y="1095117"/>
            <a:ext cx="6528122" cy="4807789"/>
          </a:xfrm>
          <a:prstGeom prst="rect">
            <a:avLst/>
          </a:prstGeom>
        </p:spPr>
      </p:pic>
      <p:sp>
        <p:nvSpPr>
          <p:cNvPr id="3" name="Flèche : bas 2">
            <a:extLst>
              <a:ext uri="{FF2B5EF4-FFF2-40B4-BE49-F238E27FC236}">
                <a16:creationId xmlns:a16="http://schemas.microsoft.com/office/drawing/2014/main" id="{E2B898D4-5184-4FCD-90A7-064002606040}"/>
              </a:ext>
            </a:extLst>
          </p:cNvPr>
          <p:cNvSpPr/>
          <p:nvPr/>
        </p:nvSpPr>
        <p:spPr>
          <a:xfrm rot="5400000">
            <a:off x="11791310" y="1073927"/>
            <a:ext cx="310101" cy="304627"/>
          </a:xfrm>
          <a:prstGeom prst="downArrow">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Flèche : bas 8">
            <a:extLst>
              <a:ext uri="{FF2B5EF4-FFF2-40B4-BE49-F238E27FC236}">
                <a16:creationId xmlns:a16="http://schemas.microsoft.com/office/drawing/2014/main" id="{B4432409-2281-47E7-8832-AF413F111E16}"/>
              </a:ext>
            </a:extLst>
          </p:cNvPr>
          <p:cNvSpPr/>
          <p:nvPr/>
        </p:nvSpPr>
        <p:spPr>
          <a:xfrm rot="5400000">
            <a:off x="11791310" y="2132776"/>
            <a:ext cx="310101" cy="304627"/>
          </a:xfrm>
          <a:prstGeom prst="downArrow">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Flèche : bas 9">
            <a:extLst>
              <a:ext uri="{FF2B5EF4-FFF2-40B4-BE49-F238E27FC236}">
                <a16:creationId xmlns:a16="http://schemas.microsoft.com/office/drawing/2014/main" id="{7901C1CD-EEE2-4945-A041-F7B01A28A724}"/>
              </a:ext>
            </a:extLst>
          </p:cNvPr>
          <p:cNvSpPr/>
          <p:nvPr/>
        </p:nvSpPr>
        <p:spPr>
          <a:xfrm rot="5400000">
            <a:off x="8400911" y="3058246"/>
            <a:ext cx="321587" cy="304627"/>
          </a:xfrm>
          <a:prstGeom prst="downArrow">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Flèche : bas 10">
            <a:extLst>
              <a:ext uri="{FF2B5EF4-FFF2-40B4-BE49-F238E27FC236}">
                <a16:creationId xmlns:a16="http://schemas.microsoft.com/office/drawing/2014/main" id="{698C869B-CC93-406B-BE61-4492357630C7}"/>
              </a:ext>
            </a:extLst>
          </p:cNvPr>
          <p:cNvSpPr/>
          <p:nvPr/>
        </p:nvSpPr>
        <p:spPr>
          <a:xfrm rot="5400000">
            <a:off x="8394280" y="4196609"/>
            <a:ext cx="321587" cy="304627"/>
          </a:xfrm>
          <a:prstGeom prst="downArrow">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2" name="Image 11">
            <a:extLst>
              <a:ext uri="{FF2B5EF4-FFF2-40B4-BE49-F238E27FC236}">
                <a16:creationId xmlns:a16="http://schemas.microsoft.com/office/drawing/2014/main" id="{A3CB78B1-854E-4770-8334-B2CD10468D43}"/>
              </a:ext>
            </a:extLst>
          </p:cNvPr>
          <p:cNvPicPr>
            <a:picLocks noChangeAspect="1"/>
          </p:cNvPicPr>
          <p:nvPr/>
        </p:nvPicPr>
        <p:blipFill>
          <a:blip r:embed="rId3"/>
          <a:stretch>
            <a:fillRect/>
          </a:stretch>
        </p:blipFill>
        <p:spPr>
          <a:xfrm>
            <a:off x="205969" y="1694923"/>
            <a:ext cx="5100259" cy="1180331"/>
          </a:xfrm>
          <a:prstGeom prst="rect">
            <a:avLst/>
          </a:prstGeom>
        </p:spPr>
      </p:pic>
      <p:sp>
        <p:nvSpPr>
          <p:cNvPr id="13" name="ZoneTexte 12">
            <a:extLst>
              <a:ext uri="{FF2B5EF4-FFF2-40B4-BE49-F238E27FC236}">
                <a16:creationId xmlns:a16="http://schemas.microsoft.com/office/drawing/2014/main" id="{5B3BAF75-E143-46F6-9448-FF997FC66474}"/>
              </a:ext>
            </a:extLst>
          </p:cNvPr>
          <p:cNvSpPr txBox="1"/>
          <p:nvPr/>
        </p:nvSpPr>
        <p:spPr>
          <a:xfrm>
            <a:off x="2329732" y="1095117"/>
            <a:ext cx="11384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E75112"/>
                </a:solidFill>
                <a:effectLst/>
                <a:uLnTx/>
                <a:uFillTx/>
                <a:latin typeface="Calibri"/>
                <a:ea typeface="+mn-ea"/>
                <a:cs typeface="+mn-cs"/>
              </a:rPr>
              <a:t>DIAMANT</a:t>
            </a:r>
          </a:p>
        </p:txBody>
      </p:sp>
      <p:pic>
        <p:nvPicPr>
          <p:cNvPr id="14" name="Image 13">
            <a:extLst>
              <a:ext uri="{FF2B5EF4-FFF2-40B4-BE49-F238E27FC236}">
                <a16:creationId xmlns:a16="http://schemas.microsoft.com/office/drawing/2014/main" id="{80108348-E849-4205-9F82-B94ACF69A49D}"/>
              </a:ext>
            </a:extLst>
          </p:cNvPr>
          <p:cNvPicPr>
            <a:picLocks noChangeAspect="1"/>
          </p:cNvPicPr>
          <p:nvPr/>
        </p:nvPicPr>
        <p:blipFill>
          <a:blip r:embed="rId4"/>
          <a:stretch>
            <a:fillRect/>
          </a:stretch>
        </p:blipFill>
        <p:spPr>
          <a:xfrm>
            <a:off x="141684" y="3312461"/>
            <a:ext cx="5228827" cy="1289427"/>
          </a:xfrm>
          <a:prstGeom prst="rect">
            <a:avLst/>
          </a:prstGeom>
        </p:spPr>
      </p:pic>
      <p:sp>
        <p:nvSpPr>
          <p:cNvPr id="15" name="Ellipse 14">
            <a:extLst>
              <a:ext uri="{FF2B5EF4-FFF2-40B4-BE49-F238E27FC236}">
                <a16:creationId xmlns:a16="http://schemas.microsoft.com/office/drawing/2014/main" id="{B3426504-19FB-4EF4-B0AF-1BD0AE8CF32E}"/>
              </a:ext>
            </a:extLst>
          </p:cNvPr>
          <p:cNvSpPr/>
          <p:nvPr/>
        </p:nvSpPr>
        <p:spPr>
          <a:xfrm>
            <a:off x="3022845" y="3581205"/>
            <a:ext cx="978010" cy="1208161"/>
          </a:xfrm>
          <a:prstGeom prst="ellipse">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6" name="Image 15">
            <a:extLst>
              <a:ext uri="{FF2B5EF4-FFF2-40B4-BE49-F238E27FC236}">
                <a16:creationId xmlns:a16="http://schemas.microsoft.com/office/drawing/2014/main" id="{BF34A782-E295-4691-A0BB-666E8F62C1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7397" y="4889954"/>
            <a:ext cx="1300707" cy="975531"/>
          </a:xfrm>
          <a:prstGeom prst="rect">
            <a:avLst/>
          </a:prstGeom>
        </p:spPr>
      </p:pic>
      <p:sp>
        <p:nvSpPr>
          <p:cNvPr id="18" name="ZoneTexte 17">
            <a:extLst>
              <a:ext uri="{FF2B5EF4-FFF2-40B4-BE49-F238E27FC236}">
                <a16:creationId xmlns:a16="http://schemas.microsoft.com/office/drawing/2014/main" id="{8B3345C7-5EB0-4A47-AF93-18F89DAA7112}"/>
              </a:ext>
            </a:extLst>
          </p:cNvPr>
          <p:cNvSpPr txBox="1"/>
          <p:nvPr/>
        </p:nvSpPr>
        <p:spPr>
          <a:xfrm>
            <a:off x="1129699" y="3024395"/>
            <a:ext cx="37862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E75112"/>
                </a:solidFill>
                <a:effectLst/>
                <a:uLnTx/>
                <a:uFillTx/>
                <a:latin typeface="Calibri"/>
                <a:ea typeface="+mn-ea"/>
                <a:cs typeface="+mn-cs"/>
              </a:rPr>
              <a:t>ATLAS – Physique des hautes énergies</a:t>
            </a:r>
          </a:p>
        </p:txBody>
      </p:sp>
      <p:pic>
        <p:nvPicPr>
          <p:cNvPr id="19" name="Image 18">
            <a:extLst>
              <a:ext uri="{FF2B5EF4-FFF2-40B4-BE49-F238E27FC236}">
                <a16:creationId xmlns:a16="http://schemas.microsoft.com/office/drawing/2014/main" id="{7333B9F2-EC87-4002-8C1C-BB420527B2D3}"/>
              </a:ext>
            </a:extLst>
          </p:cNvPr>
          <p:cNvPicPr>
            <a:picLocks noChangeAspect="1"/>
          </p:cNvPicPr>
          <p:nvPr/>
        </p:nvPicPr>
        <p:blipFill>
          <a:blip r:embed="rId6"/>
          <a:stretch>
            <a:fillRect/>
          </a:stretch>
        </p:blipFill>
        <p:spPr>
          <a:xfrm>
            <a:off x="3748545" y="4789366"/>
            <a:ext cx="1877768" cy="1887704"/>
          </a:xfrm>
          <a:prstGeom prst="rect">
            <a:avLst/>
          </a:prstGeom>
        </p:spPr>
      </p:pic>
      <p:sp>
        <p:nvSpPr>
          <p:cNvPr id="20" name="Ellipse 19">
            <a:extLst>
              <a:ext uri="{FF2B5EF4-FFF2-40B4-BE49-F238E27FC236}">
                <a16:creationId xmlns:a16="http://schemas.microsoft.com/office/drawing/2014/main" id="{81C14D56-F126-428E-B61B-3E8BDBE3AA0F}"/>
              </a:ext>
            </a:extLst>
          </p:cNvPr>
          <p:cNvSpPr/>
          <p:nvPr/>
        </p:nvSpPr>
        <p:spPr>
          <a:xfrm rot="2284148">
            <a:off x="4535049" y="4886792"/>
            <a:ext cx="383012" cy="831865"/>
          </a:xfrm>
          <a:prstGeom prst="ellipse">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Espace réservé du numéro de diapositive 20">
            <a:extLst>
              <a:ext uri="{FF2B5EF4-FFF2-40B4-BE49-F238E27FC236}">
                <a16:creationId xmlns:a16="http://schemas.microsoft.com/office/drawing/2014/main" id="{12A8A873-56C7-41BF-BD5E-5880B0FFD2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ED600-CBB5-4636-930B-71BC0617C952}"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pic>
        <p:nvPicPr>
          <p:cNvPr id="4" name="Image 3">
            <a:extLst>
              <a:ext uri="{FF2B5EF4-FFF2-40B4-BE49-F238E27FC236}">
                <a16:creationId xmlns:a16="http://schemas.microsoft.com/office/drawing/2014/main" id="{91AEEAD9-3367-48DC-AF41-8CA703164AFF}"/>
              </a:ext>
            </a:extLst>
          </p:cNvPr>
          <p:cNvPicPr>
            <a:picLocks noChangeAspect="1"/>
          </p:cNvPicPr>
          <p:nvPr/>
        </p:nvPicPr>
        <p:blipFill>
          <a:blip r:embed="rId7"/>
          <a:stretch>
            <a:fillRect/>
          </a:stretch>
        </p:blipFill>
        <p:spPr>
          <a:xfrm>
            <a:off x="2635510" y="4889954"/>
            <a:ext cx="1131605" cy="1570069"/>
          </a:xfrm>
          <a:prstGeom prst="rect">
            <a:avLst/>
          </a:prstGeom>
        </p:spPr>
      </p:pic>
    </p:spTree>
    <p:extLst>
      <p:ext uri="{BB962C8B-B14F-4D97-AF65-F5344CB8AC3E}">
        <p14:creationId xmlns:p14="http://schemas.microsoft.com/office/powerpoint/2010/main" val="70371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8B39D8-1D04-41E9-B2F1-3EA3C759BF2F}"/>
              </a:ext>
            </a:extLst>
          </p:cNvPr>
          <p:cNvSpPr>
            <a:spLocks noGrp="1"/>
          </p:cNvSpPr>
          <p:nvPr>
            <p:ph type="title"/>
          </p:nvPr>
        </p:nvSpPr>
        <p:spPr/>
        <p:txBody>
          <a:bodyPr/>
          <a:lstStyle/>
          <a:p>
            <a:r>
              <a:rPr lang="fr-FR" dirty="0"/>
              <a:t>Analyse de risques</a:t>
            </a:r>
          </a:p>
        </p:txBody>
      </p:sp>
      <p:pic>
        <p:nvPicPr>
          <p:cNvPr id="3" name="Image 2">
            <a:extLst>
              <a:ext uri="{FF2B5EF4-FFF2-40B4-BE49-F238E27FC236}">
                <a16:creationId xmlns:a16="http://schemas.microsoft.com/office/drawing/2014/main" id="{026A579C-FBDB-4687-95D6-961C06D2324B}"/>
              </a:ext>
            </a:extLst>
          </p:cNvPr>
          <p:cNvPicPr>
            <a:picLocks noChangeAspect="1"/>
          </p:cNvPicPr>
          <p:nvPr/>
        </p:nvPicPr>
        <p:blipFill rotWithShape="1">
          <a:blip r:embed="rId2"/>
          <a:srcRect t="6074" r="1291" b="9459"/>
          <a:stretch/>
        </p:blipFill>
        <p:spPr>
          <a:xfrm>
            <a:off x="2779150" y="935051"/>
            <a:ext cx="6404607" cy="5511855"/>
          </a:xfrm>
          <a:prstGeom prst="rect">
            <a:avLst/>
          </a:prstGeom>
        </p:spPr>
      </p:pic>
      <p:sp>
        <p:nvSpPr>
          <p:cNvPr id="4" name="Espace réservé du numéro de diapositive 3">
            <a:extLst>
              <a:ext uri="{FF2B5EF4-FFF2-40B4-BE49-F238E27FC236}">
                <a16:creationId xmlns:a16="http://schemas.microsoft.com/office/drawing/2014/main" id="{08B99C1F-E0BB-44D9-A808-D647EA19DE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ED600-CBB5-4636-930B-71BC0617C952}"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grpSp>
        <p:nvGrpSpPr>
          <p:cNvPr id="11" name="Groupe 10">
            <a:extLst>
              <a:ext uri="{FF2B5EF4-FFF2-40B4-BE49-F238E27FC236}">
                <a16:creationId xmlns:a16="http://schemas.microsoft.com/office/drawing/2014/main" id="{D4209C9B-0113-42AC-A664-15FBCD7FA0F7}"/>
              </a:ext>
            </a:extLst>
          </p:cNvPr>
          <p:cNvGrpSpPr/>
          <p:nvPr/>
        </p:nvGrpSpPr>
        <p:grpSpPr>
          <a:xfrm>
            <a:off x="7820025" y="3946981"/>
            <a:ext cx="1835967" cy="735688"/>
            <a:chOff x="7820025" y="3946981"/>
            <a:chExt cx="1835967" cy="735688"/>
          </a:xfrm>
        </p:grpSpPr>
        <p:sp>
          <p:nvSpPr>
            <p:cNvPr id="8" name="Ellipse 7">
              <a:extLst>
                <a:ext uri="{FF2B5EF4-FFF2-40B4-BE49-F238E27FC236}">
                  <a16:creationId xmlns:a16="http://schemas.microsoft.com/office/drawing/2014/main" id="{4CF802A3-ADDF-4364-A41D-B44C32B8C615}"/>
                </a:ext>
              </a:extLst>
            </p:cNvPr>
            <p:cNvSpPr/>
            <p:nvPr/>
          </p:nvSpPr>
          <p:spPr>
            <a:xfrm>
              <a:off x="7829550" y="4467225"/>
              <a:ext cx="142875" cy="17145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0" name="Groupe 9">
              <a:extLst>
                <a:ext uri="{FF2B5EF4-FFF2-40B4-BE49-F238E27FC236}">
                  <a16:creationId xmlns:a16="http://schemas.microsoft.com/office/drawing/2014/main" id="{D3062CA6-0FAA-4685-A088-BC6E9D95E73E}"/>
                </a:ext>
              </a:extLst>
            </p:cNvPr>
            <p:cNvGrpSpPr/>
            <p:nvPr/>
          </p:nvGrpSpPr>
          <p:grpSpPr>
            <a:xfrm>
              <a:off x="7820025" y="3946981"/>
              <a:ext cx="1835967" cy="735688"/>
              <a:chOff x="7820025" y="3946981"/>
              <a:chExt cx="1835967" cy="735688"/>
            </a:xfrm>
          </p:grpSpPr>
          <p:sp>
            <p:nvSpPr>
              <p:cNvPr id="6" name="Ellipse 5">
                <a:extLst>
                  <a:ext uri="{FF2B5EF4-FFF2-40B4-BE49-F238E27FC236}">
                    <a16:creationId xmlns:a16="http://schemas.microsoft.com/office/drawing/2014/main" id="{3FBA0F8F-F9CD-4124-A1D8-B0C183E878CC}"/>
                  </a:ext>
                </a:extLst>
              </p:cNvPr>
              <p:cNvSpPr/>
              <p:nvPr/>
            </p:nvSpPr>
            <p:spPr>
              <a:xfrm>
                <a:off x="7820025" y="3990975"/>
                <a:ext cx="142875" cy="17145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ZoneTexte 6">
                <a:extLst>
                  <a:ext uri="{FF2B5EF4-FFF2-40B4-BE49-F238E27FC236}">
                    <a16:creationId xmlns:a16="http://schemas.microsoft.com/office/drawing/2014/main" id="{9FAB56DC-AE2D-49C6-B4E7-CC09CCF771F5}"/>
                  </a:ext>
                </a:extLst>
              </p:cNvPr>
              <p:cNvSpPr txBox="1"/>
              <p:nvPr/>
            </p:nvSpPr>
            <p:spPr>
              <a:xfrm>
                <a:off x="7962900" y="3946981"/>
                <a:ext cx="169309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00294B"/>
                    </a:solidFill>
                    <a:effectLst/>
                    <a:uLnTx/>
                    <a:uFillTx/>
                    <a:latin typeface="Calibri"/>
                    <a:ea typeface="+mn-ea"/>
                    <a:cs typeface="+mn-cs"/>
                  </a:rPr>
                  <a:t>TDC et QDC issus du R&amp;T DIAMASIC</a:t>
                </a:r>
              </a:p>
            </p:txBody>
          </p:sp>
          <p:sp>
            <p:nvSpPr>
              <p:cNvPr id="9" name="ZoneTexte 8">
                <a:extLst>
                  <a:ext uri="{FF2B5EF4-FFF2-40B4-BE49-F238E27FC236}">
                    <a16:creationId xmlns:a16="http://schemas.microsoft.com/office/drawing/2014/main" id="{3BDEAAF6-F116-4499-9E77-12796513B094}"/>
                  </a:ext>
                </a:extLst>
              </p:cNvPr>
              <p:cNvSpPr txBox="1"/>
              <p:nvPr/>
            </p:nvSpPr>
            <p:spPr>
              <a:xfrm>
                <a:off x="7952196" y="4467225"/>
                <a:ext cx="13051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00294B"/>
                    </a:solidFill>
                    <a:effectLst/>
                    <a:uLnTx/>
                    <a:uFillTx/>
                    <a:latin typeface="Calibri"/>
                    <a:ea typeface="+mn-ea"/>
                    <a:cs typeface="+mn-cs"/>
                  </a:rPr>
                  <a:t>TIA issu du R&amp;T DIAMASIC</a:t>
                </a:r>
              </a:p>
            </p:txBody>
          </p:sp>
        </p:grpSp>
      </p:grpSp>
    </p:spTree>
    <p:extLst>
      <p:ext uri="{BB962C8B-B14F-4D97-AF65-F5344CB8AC3E}">
        <p14:creationId xmlns:p14="http://schemas.microsoft.com/office/powerpoint/2010/main" val="298126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8116DD-CEEE-49CE-B067-98140C49C367}"/>
              </a:ext>
            </a:extLst>
          </p:cNvPr>
          <p:cNvSpPr>
            <a:spLocks noGrp="1"/>
          </p:cNvSpPr>
          <p:nvPr>
            <p:ph type="title"/>
          </p:nvPr>
        </p:nvSpPr>
        <p:spPr/>
        <p:txBody>
          <a:bodyPr/>
          <a:lstStyle/>
          <a:p>
            <a:r>
              <a:rPr lang="fr-FR" dirty="0"/>
              <a:t>Calendriers</a:t>
            </a:r>
          </a:p>
        </p:txBody>
      </p:sp>
      <p:pic>
        <p:nvPicPr>
          <p:cNvPr id="4" name="Image 3">
            <a:extLst>
              <a:ext uri="{FF2B5EF4-FFF2-40B4-BE49-F238E27FC236}">
                <a16:creationId xmlns:a16="http://schemas.microsoft.com/office/drawing/2014/main" id="{71BE0E0F-8390-4B45-93C7-1C8AA0DFBE66}"/>
              </a:ext>
            </a:extLst>
          </p:cNvPr>
          <p:cNvPicPr>
            <a:picLocks noChangeAspect="1"/>
          </p:cNvPicPr>
          <p:nvPr/>
        </p:nvPicPr>
        <p:blipFill>
          <a:blip r:embed="rId2"/>
          <a:stretch>
            <a:fillRect/>
          </a:stretch>
        </p:blipFill>
        <p:spPr>
          <a:xfrm>
            <a:off x="766865" y="1239281"/>
            <a:ext cx="11095567" cy="4645325"/>
          </a:xfrm>
          <a:prstGeom prst="rect">
            <a:avLst/>
          </a:prstGeom>
        </p:spPr>
      </p:pic>
      <p:sp>
        <p:nvSpPr>
          <p:cNvPr id="3" name="Espace réservé du numéro de diapositive 2">
            <a:extLst>
              <a:ext uri="{FF2B5EF4-FFF2-40B4-BE49-F238E27FC236}">
                <a16:creationId xmlns:a16="http://schemas.microsoft.com/office/drawing/2014/main" id="{0A69071D-F82F-4440-9ECE-EE00BF8512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ED600-CBB5-4636-930B-71BC0617C952}"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
        <p:nvSpPr>
          <p:cNvPr id="6" name="Rectangle 5">
            <a:extLst>
              <a:ext uri="{FF2B5EF4-FFF2-40B4-BE49-F238E27FC236}">
                <a16:creationId xmlns:a16="http://schemas.microsoft.com/office/drawing/2014/main" id="{7300BC85-73DC-45EC-AD09-C0512786791C}"/>
              </a:ext>
            </a:extLst>
          </p:cNvPr>
          <p:cNvSpPr/>
          <p:nvPr/>
        </p:nvSpPr>
        <p:spPr>
          <a:xfrm>
            <a:off x="4629150" y="3943350"/>
            <a:ext cx="1466850" cy="369332"/>
          </a:xfrm>
          <a:prstGeom prst="rect">
            <a:avLst/>
          </a:prstGeom>
          <a:solidFill>
            <a:srgbClr val="FFE599">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3FC6D598-1939-4E99-A154-D733A800AB75}"/>
              </a:ext>
            </a:extLst>
          </p:cNvPr>
          <p:cNvSpPr txBox="1"/>
          <p:nvPr/>
        </p:nvSpPr>
        <p:spPr>
          <a:xfrm>
            <a:off x="3625702" y="4040372"/>
            <a:ext cx="75970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Calibri"/>
                <a:ea typeface="+mn-ea"/>
                <a:cs typeface="+mn-cs"/>
              </a:rPr>
              <a:t>+ 36 mois à compter octobre 2023 obtenus en juillet 2023 sur financement PCSI</a:t>
            </a:r>
          </a:p>
        </p:txBody>
      </p:sp>
    </p:spTree>
    <p:extLst>
      <p:ext uri="{BB962C8B-B14F-4D97-AF65-F5344CB8AC3E}">
        <p14:creationId xmlns:p14="http://schemas.microsoft.com/office/powerpoint/2010/main" val="11962977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041033-8338-4E6E-A937-F4F095D1612D}"/>
              </a:ext>
            </a:extLst>
          </p:cNvPr>
          <p:cNvSpPr>
            <a:spLocks noGrp="1"/>
          </p:cNvSpPr>
          <p:nvPr>
            <p:ph type="title"/>
          </p:nvPr>
        </p:nvSpPr>
        <p:spPr/>
        <p:txBody>
          <a:bodyPr/>
          <a:lstStyle/>
          <a:p>
            <a:r>
              <a:rPr lang="fr-FR" dirty="0"/>
              <a:t>Budgets</a:t>
            </a:r>
          </a:p>
        </p:txBody>
      </p:sp>
      <p:pic>
        <p:nvPicPr>
          <p:cNvPr id="5" name="Image 4">
            <a:extLst>
              <a:ext uri="{FF2B5EF4-FFF2-40B4-BE49-F238E27FC236}">
                <a16:creationId xmlns:a16="http://schemas.microsoft.com/office/drawing/2014/main" id="{F0980359-3FA5-45EB-ACF5-B37955206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677" y="1103245"/>
            <a:ext cx="9340645" cy="5254113"/>
          </a:xfrm>
          <a:prstGeom prst="rect">
            <a:avLst/>
          </a:prstGeom>
        </p:spPr>
      </p:pic>
      <p:sp>
        <p:nvSpPr>
          <p:cNvPr id="3" name="Espace réservé du numéro de diapositive 2">
            <a:extLst>
              <a:ext uri="{FF2B5EF4-FFF2-40B4-BE49-F238E27FC236}">
                <a16:creationId xmlns:a16="http://schemas.microsoft.com/office/drawing/2014/main" id="{F6C3BF2A-0A80-415F-A541-449779E41C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ED600-CBB5-4636-930B-71BC0617C952}"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5967980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041033-8338-4E6E-A937-F4F095D1612D}"/>
              </a:ext>
            </a:extLst>
          </p:cNvPr>
          <p:cNvSpPr>
            <a:spLocks noGrp="1"/>
          </p:cNvSpPr>
          <p:nvPr>
            <p:ph type="title"/>
          </p:nvPr>
        </p:nvSpPr>
        <p:spPr/>
        <p:txBody>
          <a:bodyPr/>
          <a:lstStyle/>
          <a:p>
            <a:r>
              <a:rPr lang="fr-FR" dirty="0"/>
              <a:t>Budgets</a:t>
            </a:r>
          </a:p>
        </p:txBody>
      </p:sp>
      <p:pic>
        <p:nvPicPr>
          <p:cNvPr id="6" name="Image 5">
            <a:extLst>
              <a:ext uri="{FF2B5EF4-FFF2-40B4-BE49-F238E27FC236}">
                <a16:creationId xmlns:a16="http://schemas.microsoft.com/office/drawing/2014/main" id="{73C65AC5-FC84-49E6-81B5-61B7423813AA}"/>
              </a:ext>
            </a:extLst>
          </p:cNvPr>
          <p:cNvPicPr>
            <a:picLocks noChangeAspect="1"/>
          </p:cNvPicPr>
          <p:nvPr/>
        </p:nvPicPr>
        <p:blipFill rotWithShape="1">
          <a:blip r:embed="rId2">
            <a:extLst>
              <a:ext uri="{28A0092B-C50C-407E-A947-70E740481C1C}">
                <a14:useLocalDpi xmlns:a14="http://schemas.microsoft.com/office/drawing/2010/main" val="0"/>
              </a:ext>
            </a:extLst>
          </a:blip>
          <a:srcRect l="15605" r="16611"/>
          <a:stretch/>
        </p:blipFill>
        <p:spPr>
          <a:xfrm>
            <a:off x="1524000" y="735151"/>
            <a:ext cx="7058025" cy="5856953"/>
          </a:xfrm>
          <a:prstGeom prst="rect">
            <a:avLst/>
          </a:prstGeom>
        </p:spPr>
      </p:pic>
      <p:sp>
        <p:nvSpPr>
          <p:cNvPr id="3" name="Espace réservé du numéro de diapositive 2">
            <a:extLst>
              <a:ext uri="{FF2B5EF4-FFF2-40B4-BE49-F238E27FC236}">
                <a16:creationId xmlns:a16="http://schemas.microsoft.com/office/drawing/2014/main" id="{07D6B8A9-8D65-4BE1-BC2F-91BC491D86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ED600-CBB5-4636-930B-71BC0617C952}"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
        <p:nvSpPr>
          <p:cNvPr id="4" name="ZoneTexte 3">
            <a:extLst>
              <a:ext uri="{FF2B5EF4-FFF2-40B4-BE49-F238E27FC236}">
                <a16:creationId xmlns:a16="http://schemas.microsoft.com/office/drawing/2014/main" id="{FEF4DFBF-D70E-4B29-9342-F49AB6B20EA2}"/>
              </a:ext>
            </a:extLst>
          </p:cNvPr>
          <p:cNvSpPr txBox="1"/>
          <p:nvPr/>
        </p:nvSpPr>
        <p:spPr>
          <a:xfrm>
            <a:off x="8483997" y="3185829"/>
            <a:ext cx="3562385" cy="23083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a:ea typeface="+mn-ea"/>
                <a:cs typeface="+mn-cs"/>
              </a:rPr>
              <a:t>+ financement </a:t>
            </a:r>
            <a:r>
              <a:rPr kumimoji="0" lang="en-US" sz="1800" b="1" i="0" u="none" strike="noStrike" kern="1200" cap="none" spc="0" normalizeH="0" baseline="0" noProof="0" dirty="0" err="1">
                <a:ln>
                  <a:noFill/>
                </a:ln>
                <a:solidFill>
                  <a:srgbClr val="002060"/>
                </a:solidFill>
                <a:effectLst/>
                <a:uLnTx/>
                <a:uFillTx/>
                <a:latin typeface="Calibri"/>
                <a:ea typeface="+mn-ea"/>
                <a:cs typeface="+mn-cs"/>
              </a:rPr>
              <a:t>INCa</a:t>
            </a:r>
            <a:r>
              <a:rPr kumimoji="0" lang="en-US" sz="1800" b="1" i="0" u="none" strike="noStrike" kern="1200" cap="none" spc="0" normalizeH="0" baseline="0" noProof="0" dirty="0">
                <a:ln>
                  <a:noFill/>
                </a:ln>
                <a:solidFill>
                  <a:srgbClr val="002060"/>
                </a:solidFill>
                <a:effectLst/>
                <a:uLnTx/>
                <a:uFillTx/>
                <a:latin typeface="Calibri"/>
                <a:ea typeface="+mn-ea"/>
                <a:cs typeface="+mn-cs"/>
              </a:rPr>
              <a:t> PCSI </a:t>
            </a:r>
            <a:r>
              <a:rPr kumimoji="0" lang="en-US" sz="1800" b="1" i="0" u="none" strike="noStrike" kern="1200" cap="none" spc="0" normalizeH="0" baseline="0" noProof="0" dirty="0" err="1">
                <a:ln>
                  <a:noFill/>
                </a:ln>
                <a:solidFill>
                  <a:srgbClr val="002060"/>
                </a:solidFill>
                <a:effectLst/>
                <a:uLnTx/>
                <a:uFillTx/>
                <a:latin typeface="Calibri"/>
                <a:ea typeface="+mn-ea"/>
                <a:cs typeface="+mn-cs"/>
              </a:rPr>
              <a:t>obtenu</a:t>
            </a:r>
            <a:r>
              <a:rPr kumimoji="0" lang="en-US" sz="1800" b="1" i="0" u="none" strike="noStrike" kern="1200" cap="none" spc="0" normalizeH="0" baseline="0" noProof="0" dirty="0">
                <a:ln>
                  <a:noFill/>
                </a:ln>
                <a:solidFill>
                  <a:srgbClr val="00206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2060"/>
                </a:solidFill>
                <a:effectLst/>
                <a:uLnTx/>
                <a:uFillTx/>
                <a:latin typeface="Calibri"/>
                <a:ea typeface="+mn-ea"/>
                <a:cs typeface="+mn-cs"/>
              </a:rPr>
              <a:t>Moniteur</a:t>
            </a:r>
            <a:r>
              <a:rPr kumimoji="0" lang="en-US" sz="1800" b="1" i="0" u="none" strike="noStrike" kern="1200" cap="none" spc="0" normalizeH="0" baseline="0" noProof="0" dirty="0">
                <a:ln>
                  <a:noFill/>
                </a:ln>
                <a:solidFill>
                  <a:srgbClr val="002060"/>
                </a:solidFill>
                <a:effectLst/>
                <a:uLnTx/>
                <a:uFillTx/>
                <a:latin typeface="Calibri"/>
                <a:ea typeface="+mn-ea"/>
                <a:cs typeface="+mn-cs"/>
              </a:rPr>
              <a:t> </a:t>
            </a:r>
            <a:r>
              <a:rPr kumimoji="0" lang="en-US" sz="1800" b="1" i="0" u="none" strike="noStrike" kern="1200" cap="none" spc="0" normalizeH="0" baseline="0" noProof="0" dirty="0" err="1">
                <a:ln>
                  <a:noFill/>
                </a:ln>
                <a:solidFill>
                  <a:srgbClr val="002060"/>
                </a:solidFill>
                <a:effectLst/>
                <a:uLnTx/>
                <a:uFillTx/>
                <a:latin typeface="Calibri"/>
                <a:ea typeface="+mn-ea"/>
                <a:cs typeface="+mn-cs"/>
              </a:rPr>
              <a:t>faisceau</a:t>
            </a:r>
            <a:r>
              <a:rPr kumimoji="0" lang="en-US" sz="1800" b="1" i="0" u="none" strike="noStrike" kern="1200" cap="none" spc="0" normalizeH="0" baseline="0" noProof="0" dirty="0">
                <a:ln>
                  <a:noFill/>
                </a:ln>
                <a:solidFill>
                  <a:srgbClr val="002060"/>
                </a:solidFill>
                <a:effectLst/>
                <a:uLnTx/>
                <a:uFillTx/>
                <a:latin typeface="Calibri"/>
                <a:ea typeface="+mn-ea"/>
                <a:cs typeface="+mn-cs"/>
              </a:rPr>
              <a:t> MRT (ID17 ESRF)</a:t>
            </a:r>
            <a:endParaRPr kumimoji="0" lang="fr-FR" sz="1800" b="1"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a:ea typeface="+mn-ea"/>
                <a:cs typeface="+mn-cs"/>
              </a:rPr>
              <a:t>2023-2027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a:ea typeface="+mn-ea"/>
                <a:cs typeface="+mn-cs"/>
              </a:rPr>
              <a:t>LPSC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a:ea typeface="+mn-ea"/>
                <a:cs typeface="+mn-cs"/>
              </a:rPr>
              <a:t>Fonctionnement 30 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a:ea typeface="+mn-ea"/>
                <a:cs typeface="+mn-cs"/>
              </a:rPr>
              <a:t>Mission 6,5 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a:ea typeface="+mn-ea"/>
                <a:cs typeface="+mn-cs"/>
              </a:rPr>
              <a:t>Externalisation prestation  10 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a:ea typeface="+mn-ea"/>
                <a:cs typeface="+mn-cs"/>
              </a:rPr>
              <a:t>RH  : 24 mois postdoc</a:t>
            </a:r>
            <a:endParaRPr kumimoji="0" lang="fr-FR"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66F0CEB6-B436-4B6E-BBA1-AC55EBE0EF0A}"/>
              </a:ext>
            </a:extLst>
          </p:cNvPr>
          <p:cNvSpPr txBox="1"/>
          <p:nvPr/>
        </p:nvSpPr>
        <p:spPr>
          <a:xfrm>
            <a:off x="8582025" y="5655717"/>
            <a:ext cx="295760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Calibri"/>
                <a:ea typeface="+mn-ea"/>
                <a:cs typeface="+mn-cs"/>
              </a:rPr>
              <a:t>2023-&gt; 2027 tests Melbourne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Calibri"/>
                <a:ea typeface="+mn-ea"/>
                <a:cs typeface="+mn-cs"/>
              </a:rPr>
              <a:t>ID17 « on </a:t>
            </a:r>
            <a:r>
              <a:rPr kumimoji="0" lang="fr-FR" sz="1800" b="0" i="0" u="none" strike="noStrike" kern="1200" cap="none" spc="0" normalizeH="0" baseline="0" noProof="0" dirty="0" err="1">
                <a:ln>
                  <a:noFill/>
                </a:ln>
                <a:solidFill>
                  <a:srgbClr val="00294B"/>
                </a:solidFill>
                <a:effectLst/>
                <a:uLnTx/>
                <a:uFillTx/>
                <a:latin typeface="Calibri"/>
                <a:ea typeface="+mn-ea"/>
                <a:cs typeface="+mn-cs"/>
              </a:rPr>
              <a:t>hold</a:t>
            </a:r>
            <a:r>
              <a:rPr kumimoji="0" lang="fr-FR" sz="1800" b="0" i="0" u="none" strike="noStrike" kern="1200" cap="none" spc="0" normalizeH="0" baseline="0" noProof="0" dirty="0">
                <a:ln>
                  <a:noFill/>
                </a:ln>
                <a:solidFill>
                  <a:srgbClr val="00294B"/>
                </a:solidFill>
                <a:effectLst/>
                <a:uLnTx/>
                <a:uFillTx/>
                <a:latin typeface="Calibri"/>
                <a:ea typeface="+mn-ea"/>
                <a:cs typeface="+mn-cs"/>
              </a:rPr>
              <a:t> »</a:t>
            </a:r>
          </a:p>
        </p:txBody>
      </p:sp>
    </p:spTree>
    <p:extLst>
      <p:ext uri="{BB962C8B-B14F-4D97-AF65-F5344CB8AC3E}">
        <p14:creationId xmlns:p14="http://schemas.microsoft.com/office/powerpoint/2010/main" val="1291423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041033-8338-4E6E-A937-F4F095D1612D}"/>
              </a:ext>
            </a:extLst>
          </p:cNvPr>
          <p:cNvSpPr>
            <a:spLocks noGrp="1"/>
          </p:cNvSpPr>
          <p:nvPr>
            <p:ph type="title"/>
          </p:nvPr>
        </p:nvSpPr>
        <p:spPr>
          <a:xfrm>
            <a:off x="1270741" y="-84643"/>
            <a:ext cx="9840416" cy="1021862"/>
          </a:xfrm>
        </p:spPr>
        <p:txBody>
          <a:bodyPr/>
          <a:lstStyle/>
          <a:p>
            <a:r>
              <a:rPr lang="fr-FR" dirty="0"/>
              <a:t>Budgets  2023</a:t>
            </a:r>
          </a:p>
        </p:txBody>
      </p:sp>
      <p:sp>
        <p:nvSpPr>
          <p:cNvPr id="3" name="Espace réservé du numéro de diapositive 2">
            <a:extLst>
              <a:ext uri="{FF2B5EF4-FFF2-40B4-BE49-F238E27FC236}">
                <a16:creationId xmlns:a16="http://schemas.microsoft.com/office/drawing/2014/main" id="{06E204D4-25AD-4E69-B223-84B002FF3E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ED600-CBB5-4636-930B-71BC0617C952}"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
        <p:nvSpPr>
          <p:cNvPr id="9" name="ZoneTexte 8">
            <a:extLst>
              <a:ext uri="{FF2B5EF4-FFF2-40B4-BE49-F238E27FC236}">
                <a16:creationId xmlns:a16="http://schemas.microsoft.com/office/drawing/2014/main" id="{F33ABD67-4C24-45CD-B4B0-FA4ECDCFF107}"/>
              </a:ext>
            </a:extLst>
          </p:cNvPr>
          <p:cNvSpPr txBox="1"/>
          <p:nvPr/>
        </p:nvSpPr>
        <p:spPr>
          <a:xfrm>
            <a:off x="7340726" y="4628603"/>
            <a:ext cx="2694456" cy="369332"/>
          </a:xfrm>
          <a:prstGeom prst="rect">
            <a:avLst/>
          </a:prstGeom>
          <a:solidFill>
            <a:srgbClr val="FF0000">
              <a:alpha val="22000"/>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Calibri"/>
                <a:ea typeface="+mn-ea"/>
                <a:cs typeface="+mn-cs"/>
              </a:rPr>
              <a:t>Budget moniteur faisceaux</a:t>
            </a:r>
          </a:p>
        </p:txBody>
      </p:sp>
      <p:sp>
        <p:nvSpPr>
          <p:cNvPr id="12" name="ZoneTexte 11">
            <a:extLst>
              <a:ext uri="{FF2B5EF4-FFF2-40B4-BE49-F238E27FC236}">
                <a16:creationId xmlns:a16="http://schemas.microsoft.com/office/drawing/2014/main" id="{4E477F49-20DE-4D87-9E46-D63DF352D499}"/>
              </a:ext>
            </a:extLst>
          </p:cNvPr>
          <p:cNvSpPr txBox="1"/>
          <p:nvPr/>
        </p:nvSpPr>
        <p:spPr>
          <a:xfrm>
            <a:off x="7350865" y="2678013"/>
            <a:ext cx="1329275" cy="369332"/>
          </a:xfrm>
          <a:prstGeom prst="rect">
            <a:avLst/>
          </a:prstGeom>
          <a:solidFill>
            <a:srgbClr val="622E92">
              <a:alpha val="22000"/>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Calibri"/>
                <a:ea typeface="+mn-ea"/>
                <a:cs typeface="+mn-cs"/>
              </a:rPr>
              <a:t>Budget ∆E-E</a:t>
            </a:r>
          </a:p>
        </p:txBody>
      </p:sp>
      <p:sp>
        <p:nvSpPr>
          <p:cNvPr id="13" name="ZoneTexte 12">
            <a:extLst>
              <a:ext uri="{FF2B5EF4-FFF2-40B4-BE49-F238E27FC236}">
                <a16:creationId xmlns:a16="http://schemas.microsoft.com/office/drawing/2014/main" id="{8A67D881-2A4B-45C9-8D2B-1155DCE8E7AA}"/>
              </a:ext>
            </a:extLst>
          </p:cNvPr>
          <p:cNvSpPr txBox="1"/>
          <p:nvPr/>
        </p:nvSpPr>
        <p:spPr>
          <a:xfrm>
            <a:off x="7349016" y="752553"/>
            <a:ext cx="2505942" cy="369332"/>
          </a:xfrm>
          <a:prstGeom prst="rect">
            <a:avLst/>
          </a:prstGeom>
          <a:no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Calibri"/>
                <a:ea typeface="+mn-ea"/>
                <a:cs typeface="+mn-cs"/>
              </a:rPr>
              <a:t>Budget membrane </a:t>
            </a:r>
            <a:r>
              <a:rPr kumimoji="0" lang="fr-FR" sz="1800" b="0" i="0" u="none" strike="noStrike" kern="1200" cap="none" spc="0" normalizeH="0" baseline="0" noProof="0" dirty="0" err="1">
                <a:ln>
                  <a:noFill/>
                </a:ln>
                <a:solidFill>
                  <a:srgbClr val="00294B"/>
                </a:solidFill>
                <a:effectLst/>
                <a:uLnTx/>
                <a:uFillTx/>
                <a:latin typeface="Calibri"/>
                <a:ea typeface="+mn-ea"/>
                <a:cs typeface="+mn-cs"/>
              </a:rPr>
              <a:t>pCVD</a:t>
            </a:r>
            <a:endParaRPr kumimoji="0" lang="fr-FR" sz="1800" b="0" i="0" u="none" strike="noStrike" kern="1200" cap="none" spc="0" normalizeH="0" baseline="0" noProof="0" dirty="0">
              <a:ln>
                <a:noFill/>
              </a:ln>
              <a:solidFill>
                <a:srgbClr val="00294B"/>
              </a:solidFill>
              <a:effectLst/>
              <a:uLnTx/>
              <a:uFillTx/>
              <a:latin typeface="Calibri"/>
              <a:ea typeface="+mn-ea"/>
              <a:cs typeface="+mn-cs"/>
            </a:endParaRPr>
          </a:p>
        </p:txBody>
      </p:sp>
      <p:graphicFrame>
        <p:nvGraphicFramePr>
          <p:cNvPr id="15" name="Tableau 14">
            <a:extLst>
              <a:ext uri="{FF2B5EF4-FFF2-40B4-BE49-F238E27FC236}">
                <a16:creationId xmlns:a16="http://schemas.microsoft.com/office/drawing/2014/main" id="{E2927D7D-FBA3-4B16-A3A0-7F176BB17043}"/>
              </a:ext>
            </a:extLst>
          </p:cNvPr>
          <p:cNvGraphicFramePr>
            <a:graphicFrameLocks noGrp="1"/>
          </p:cNvGraphicFramePr>
          <p:nvPr>
            <p:extLst/>
          </p:nvPr>
        </p:nvGraphicFramePr>
        <p:xfrm>
          <a:off x="7349016" y="1136682"/>
          <a:ext cx="4387664" cy="1584960"/>
        </p:xfrm>
        <a:graphic>
          <a:graphicData uri="http://schemas.openxmlformats.org/drawingml/2006/table">
            <a:tbl>
              <a:tblPr firstRow="1" bandRow="1">
                <a:tableStyleId>{5C22544A-7EE6-4342-B048-85BDC9FD1C3A}</a:tableStyleId>
              </a:tblPr>
              <a:tblGrid>
                <a:gridCol w="1374331">
                  <a:extLst>
                    <a:ext uri="{9D8B030D-6E8A-4147-A177-3AD203B41FA5}">
                      <a16:colId xmlns:a16="http://schemas.microsoft.com/office/drawing/2014/main" val="2931110737"/>
                    </a:ext>
                  </a:extLst>
                </a:gridCol>
                <a:gridCol w="728980">
                  <a:extLst>
                    <a:ext uri="{9D8B030D-6E8A-4147-A177-3AD203B41FA5}">
                      <a16:colId xmlns:a16="http://schemas.microsoft.com/office/drawing/2014/main" val="3612551495"/>
                    </a:ext>
                  </a:extLst>
                </a:gridCol>
                <a:gridCol w="646545">
                  <a:extLst>
                    <a:ext uri="{9D8B030D-6E8A-4147-A177-3AD203B41FA5}">
                      <a16:colId xmlns:a16="http://schemas.microsoft.com/office/drawing/2014/main" val="1497450716"/>
                    </a:ext>
                  </a:extLst>
                </a:gridCol>
                <a:gridCol w="646545">
                  <a:extLst>
                    <a:ext uri="{9D8B030D-6E8A-4147-A177-3AD203B41FA5}">
                      <a16:colId xmlns:a16="http://schemas.microsoft.com/office/drawing/2014/main" val="2193740138"/>
                    </a:ext>
                  </a:extLst>
                </a:gridCol>
                <a:gridCol w="991263">
                  <a:extLst>
                    <a:ext uri="{9D8B030D-6E8A-4147-A177-3AD203B41FA5}">
                      <a16:colId xmlns:a16="http://schemas.microsoft.com/office/drawing/2014/main" val="868977394"/>
                    </a:ext>
                  </a:extLst>
                </a:gridCol>
              </a:tblGrid>
              <a:tr h="139700">
                <a:tc>
                  <a:txBody>
                    <a:bodyPr/>
                    <a:lstStyle/>
                    <a:p>
                      <a:endParaRPr lang="fr-FR" dirty="0"/>
                    </a:p>
                  </a:txBody>
                  <a:tcPr>
                    <a:solidFill>
                      <a:srgbClr val="ED7D31"/>
                    </a:solidFill>
                  </a:tcPr>
                </a:tc>
                <a:tc>
                  <a:txBody>
                    <a:bodyPr/>
                    <a:lstStyle/>
                    <a:p>
                      <a:r>
                        <a:rPr lang="fr-FR" dirty="0">
                          <a:solidFill>
                            <a:schemeClr val="accent6"/>
                          </a:solidFill>
                        </a:rPr>
                        <a:t>LPSC</a:t>
                      </a:r>
                    </a:p>
                  </a:txBody>
                  <a:tcPr>
                    <a:solidFill>
                      <a:srgbClr val="FBE4D5"/>
                    </a:solidFill>
                  </a:tcPr>
                </a:tc>
                <a:tc>
                  <a:txBody>
                    <a:bodyPr/>
                    <a:lstStyle/>
                    <a:p>
                      <a:r>
                        <a:rPr lang="fr-FR" dirty="0" err="1">
                          <a:solidFill>
                            <a:schemeClr val="accent6"/>
                          </a:solidFill>
                        </a:rPr>
                        <a:t>IJClab</a:t>
                      </a:r>
                      <a:endParaRPr lang="fr-FR" dirty="0">
                        <a:solidFill>
                          <a:schemeClr val="accent6"/>
                        </a:solidFill>
                      </a:endParaRPr>
                    </a:p>
                  </a:txBody>
                  <a:tcPr>
                    <a:solidFill>
                      <a:srgbClr val="FFF2CC"/>
                    </a:solidFill>
                  </a:tcPr>
                </a:tc>
                <a:tc>
                  <a:txBody>
                    <a:bodyPr/>
                    <a:lstStyle/>
                    <a:p>
                      <a:r>
                        <a:rPr lang="fr-FR" dirty="0">
                          <a:solidFill>
                            <a:schemeClr val="accent6"/>
                          </a:solidFill>
                        </a:rPr>
                        <a:t>LP2I B</a:t>
                      </a:r>
                    </a:p>
                  </a:txBody>
                  <a:tcPr>
                    <a:solidFill>
                      <a:srgbClr val="E2EFD9"/>
                    </a:solidFill>
                  </a:tcPr>
                </a:tc>
                <a:tc>
                  <a:txBody>
                    <a:bodyPr/>
                    <a:lstStyle/>
                    <a:p>
                      <a:r>
                        <a:rPr lang="fr-FR" sz="1000" dirty="0">
                          <a:solidFill>
                            <a:schemeClr val="accent6"/>
                          </a:solidFill>
                        </a:rPr>
                        <a:t>SUBATECH </a:t>
                      </a:r>
                    </a:p>
                    <a:p>
                      <a:r>
                        <a:rPr lang="fr-FR" sz="1000" dirty="0">
                          <a:solidFill>
                            <a:schemeClr val="accent6"/>
                          </a:solidFill>
                        </a:rPr>
                        <a:t>GIP ARRONAX</a:t>
                      </a:r>
                    </a:p>
                  </a:txBody>
                  <a:tcPr>
                    <a:solidFill>
                      <a:srgbClr val="DEEAF6"/>
                    </a:solidFill>
                  </a:tcPr>
                </a:tc>
                <a:extLst>
                  <a:ext uri="{0D108BD9-81ED-4DB2-BD59-A6C34878D82A}">
                    <a16:rowId xmlns:a16="http://schemas.microsoft.com/office/drawing/2014/main" val="1850471999"/>
                  </a:ext>
                </a:extLst>
              </a:tr>
              <a:tr h="139700">
                <a:tc>
                  <a:txBody>
                    <a:bodyPr/>
                    <a:lstStyle/>
                    <a:p>
                      <a:r>
                        <a:rPr lang="fr-FR" dirty="0"/>
                        <a:t>Equipement</a:t>
                      </a:r>
                    </a:p>
                  </a:txBody>
                  <a:tcPr>
                    <a:solidFill>
                      <a:schemeClr val="bg1">
                        <a:lumMod val="95000"/>
                      </a:schemeClr>
                    </a:solidFill>
                  </a:tcPr>
                </a:tc>
                <a:tc>
                  <a:txBody>
                    <a:bodyPr/>
                    <a:lstStyle/>
                    <a:p>
                      <a:r>
                        <a:rPr lang="fr-FR" dirty="0"/>
                        <a:t>38,5 k€</a:t>
                      </a:r>
                    </a:p>
                  </a:txBody>
                  <a:tcPr>
                    <a:solidFill>
                      <a:srgbClr val="FBE4D5"/>
                    </a:solidFill>
                  </a:tcPr>
                </a:tc>
                <a:tc>
                  <a:txBody>
                    <a:bodyPr/>
                    <a:lstStyle/>
                    <a:p>
                      <a:endParaRPr lang="fr-FR" dirty="0"/>
                    </a:p>
                  </a:txBody>
                  <a:tcPr>
                    <a:solidFill>
                      <a:srgbClr val="FFF2CC"/>
                    </a:solidFill>
                  </a:tcPr>
                </a:tc>
                <a:tc>
                  <a:txBody>
                    <a:bodyPr/>
                    <a:lstStyle/>
                    <a:p>
                      <a:endParaRPr lang="fr-FR" dirty="0"/>
                    </a:p>
                  </a:txBody>
                  <a:tcPr>
                    <a:solidFill>
                      <a:srgbClr val="E2EFD9"/>
                    </a:solidFill>
                  </a:tcPr>
                </a:tc>
                <a:tc>
                  <a:txBody>
                    <a:bodyPr/>
                    <a:lstStyle/>
                    <a:p>
                      <a:endParaRPr lang="fr-FR"/>
                    </a:p>
                  </a:txBody>
                  <a:tcPr>
                    <a:solidFill>
                      <a:srgbClr val="DEEAF6"/>
                    </a:solidFill>
                  </a:tcPr>
                </a:tc>
                <a:extLst>
                  <a:ext uri="{0D108BD9-81ED-4DB2-BD59-A6C34878D82A}">
                    <a16:rowId xmlns:a16="http://schemas.microsoft.com/office/drawing/2014/main" val="3765398345"/>
                  </a:ext>
                </a:extLst>
              </a:tr>
              <a:tr h="139700">
                <a:tc>
                  <a:txBody>
                    <a:bodyPr/>
                    <a:lstStyle/>
                    <a:p>
                      <a:r>
                        <a:rPr lang="fr-FR" dirty="0"/>
                        <a:t>Fonctionnement</a:t>
                      </a:r>
                    </a:p>
                  </a:txBody>
                  <a:tcPr>
                    <a:solidFill>
                      <a:schemeClr val="bg1">
                        <a:lumMod val="95000"/>
                      </a:schemeClr>
                    </a:solidFill>
                  </a:tcPr>
                </a:tc>
                <a:tc>
                  <a:txBody>
                    <a:bodyPr/>
                    <a:lstStyle/>
                    <a:p>
                      <a:r>
                        <a:rPr lang="fr-FR" dirty="0"/>
                        <a:t>4 k€</a:t>
                      </a:r>
                    </a:p>
                  </a:txBody>
                  <a:tcPr>
                    <a:solidFill>
                      <a:srgbClr val="FBE4D5"/>
                    </a:solidFill>
                  </a:tcPr>
                </a:tc>
                <a:tc>
                  <a:txBody>
                    <a:bodyPr/>
                    <a:lstStyle/>
                    <a:p>
                      <a:endParaRPr lang="fr-FR" dirty="0"/>
                    </a:p>
                  </a:txBody>
                  <a:tcPr>
                    <a:solidFill>
                      <a:srgbClr val="FFF2CC"/>
                    </a:solidFill>
                  </a:tcPr>
                </a:tc>
                <a:tc>
                  <a:txBody>
                    <a:bodyPr/>
                    <a:lstStyle/>
                    <a:p>
                      <a:endParaRPr lang="fr-FR" dirty="0"/>
                    </a:p>
                  </a:txBody>
                  <a:tcPr>
                    <a:solidFill>
                      <a:srgbClr val="E2EFD9"/>
                    </a:solidFill>
                  </a:tcPr>
                </a:tc>
                <a:tc>
                  <a:txBody>
                    <a:bodyPr/>
                    <a:lstStyle/>
                    <a:p>
                      <a:endParaRPr lang="fr-FR"/>
                    </a:p>
                  </a:txBody>
                  <a:tcPr>
                    <a:solidFill>
                      <a:srgbClr val="DEEAF6"/>
                    </a:solidFill>
                  </a:tcPr>
                </a:tc>
                <a:extLst>
                  <a:ext uri="{0D108BD9-81ED-4DB2-BD59-A6C34878D82A}">
                    <a16:rowId xmlns:a16="http://schemas.microsoft.com/office/drawing/2014/main" val="3076025331"/>
                  </a:ext>
                </a:extLst>
              </a:tr>
              <a:tr h="139700">
                <a:tc>
                  <a:txBody>
                    <a:bodyPr/>
                    <a:lstStyle/>
                    <a:p>
                      <a:r>
                        <a:rPr lang="fr-FR" dirty="0"/>
                        <a:t>Mission</a:t>
                      </a:r>
                    </a:p>
                  </a:txBody>
                  <a:tcPr>
                    <a:solidFill>
                      <a:schemeClr val="bg1">
                        <a:lumMod val="95000"/>
                      </a:schemeClr>
                    </a:solidFill>
                  </a:tcPr>
                </a:tc>
                <a:tc>
                  <a:txBody>
                    <a:bodyPr/>
                    <a:lstStyle/>
                    <a:p>
                      <a:r>
                        <a:rPr lang="fr-FR" dirty="0"/>
                        <a:t>0,5 k€</a:t>
                      </a:r>
                    </a:p>
                  </a:txBody>
                  <a:tcPr>
                    <a:solidFill>
                      <a:srgbClr val="FBE4D5"/>
                    </a:solidFill>
                  </a:tcPr>
                </a:tc>
                <a:tc>
                  <a:txBody>
                    <a:bodyPr/>
                    <a:lstStyle/>
                    <a:p>
                      <a:endParaRPr lang="fr-FR" dirty="0"/>
                    </a:p>
                  </a:txBody>
                  <a:tcPr>
                    <a:solidFill>
                      <a:srgbClr val="FFF2CC"/>
                    </a:solidFill>
                  </a:tcPr>
                </a:tc>
                <a:tc>
                  <a:txBody>
                    <a:bodyPr/>
                    <a:lstStyle/>
                    <a:p>
                      <a:endParaRPr lang="fr-FR" dirty="0"/>
                    </a:p>
                  </a:txBody>
                  <a:tcPr>
                    <a:solidFill>
                      <a:srgbClr val="E2EFD9"/>
                    </a:solidFill>
                  </a:tcPr>
                </a:tc>
                <a:tc>
                  <a:txBody>
                    <a:bodyPr/>
                    <a:lstStyle/>
                    <a:p>
                      <a:endParaRPr lang="fr-FR" dirty="0"/>
                    </a:p>
                  </a:txBody>
                  <a:tcPr>
                    <a:solidFill>
                      <a:srgbClr val="DEEAF6"/>
                    </a:solidFill>
                  </a:tcPr>
                </a:tc>
                <a:extLst>
                  <a:ext uri="{0D108BD9-81ED-4DB2-BD59-A6C34878D82A}">
                    <a16:rowId xmlns:a16="http://schemas.microsoft.com/office/drawing/2014/main" val="1457260114"/>
                  </a:ext>
                </a:extLst>
              </a:tr>
              <a:tr h="139700">
                <a:tc>
                  <a:txBody>
                    <a:bodyPr/>
                    <a:lstStyle/>
                    <a:p>
                      <a:r>
                        <a:rPr lang="fr-FR" b="1" dirty="0"/>
                        <a:t>TOTAL</a:t>
                      </a:r>
                    </a:p>
                  </a:txBody>
                  <a:tcPr>
                    <a:solidFill>
                      <a:schemeClr val="bg1">
                        <a:lumMod val="95000"/>
                      </a:schemeClr>
                    </a:solidFill>
                  </a:tcPr>
                </a:tc>
                <a:tc>
                  <a:txBody>
                    <a:bodyPr/>
                    <a:lstStyle/>
                    <a:p>
                      <a:r>
                        <a:rPr lang="fr-FR" b="1" dirty="0"/>
                        <a:t>43 k€</a:t>
                      </a:r>
                    </a:p>
                  </a:txBody>
                  <a:tcPr>
                    <a:solidFill>
                      <a:srgbClr val="FBE4D5"/>
                    </a:solidFill>
                  </a:tcPr>
                </a:tc>
                <a:tc>
                  <a:txBody>
                    <a:bodyPr/>
                    <a:lstStyle/>
                    <a:p>
                      <a:endParaRPr lang="fr-FR" dirty="0"/>
                    </a:p>
                  </a:txBody>
                  <a:tcPr>
                    <a:solidFill>
                      <a:srgbClr val="FFF2CC"/>
                    </a:solidFill>
                  </a:tcPr>
                </a:tc>
                <a:tc>
                  <a:txBody>
                    <a:bodyPr/>
                    <a:lstStyle/>
                    <a:p>
                      <a:endParaRPr lang="fr-FR" dirty="0"/>
                    </a:p>
                  </a:txBody>
                  <a:tcPr>
                    <a:solidFill>
                      <a:srgbClr val="E2EFD9"/>
                    </a:solidFill>
                  </a:tcPr>
                </a:tc>
                <a:tc>
                  <a:txBody>
                    <a:bodyPr/>
                    <a:lstStyle/>
                    <a:p>
                      <a:endParaRPr lang="fr-FR" dirty="0"/>
                    </a:p>
                  </a:txBody>
                  <a:tcPr>
                    <a:solidFill>
                      <a:srgbClr val="DEEAF6"/>
                    </a:solidFill>
                  </a:tcPr>
                </a:tc>
                <a:extLst>
                  <a:ext uri="{0D108BD9-81ED-4DB2-BD59-A6C34878D82A}">
                    <a16:rowId xmlns:a16="http://schemas.microsoft.com/office/drawing/2014/main" val="3032242315"/>
                  </a:ext>
                </a:extLst>
              </a:tr>
            </a:tbl>
          </a:graphicData>
        </a:graphic>
      </p:graphicFrame>
      <p:graphicFrame>
        <p:nvGraphicFramePr>
          <p:cNvPr id="16" name="Tableau 15">
            <a:extLst>
              <a:ext uri="{FF2B5EF4-FFF2-40B4-BE49-F238E27FC236}">
                <a16:creationId xmlns:a16="http://schemas.microsoft.com/office/drawing/2014/main" id="{00671C43-7F2B-48CE-B197-4419146B7677}"/>
              </a:ext>
            </a:extLst>
          </p:cNvPr>
          <p:cNvGraphicFramePr>
            <a:graphicFrameLocks noGrp="1"/>
          </p:cNvGraphicFramePr>
          <p:nvPr>
            <p:extLst/>
          </p:nvPr>
        </p:nvGraphicFramePr>
        <p:xfrm>
          <a:off x="7350865" y="3041587"/>
          <a:ext cx="4387664" cy="1584960"/>
        </p:xfrm>
        <a:graphic>
          <a:graphicData uri="http://schemas.openxmlformats.org/drawingml/2006/table">
            <a:tbl>
              <a:tblPr firstRow="1" bandRow="1">
                <a:tableStyleId>{5C22544A-7EE6-4342-B048-85BDC9FD1C3A}</a:tableStyleId>
              </a:tblPr>
              <a:tblGrid>
                <a:gridCol w="1374331">
                  <a:extLst>
                    <a:ext uri="{9D8B030D-6E8A-4147-A177-3AD203B41FA5}">
                      <a16:colId xmlns:a16="http://schemas.microsoft.com/office/drawing/2014/main" val="2931110737"/>
                    </a:ext>
                  </a:extLst>
                </a:gridCol>
                <a:gridCol w="728980">
                  <a:extLst>
                    <a:ext uri="{9D8B030D-6E8A-4147-A177-3AD203B41FA5}">
                      <a16:colId xmlns:a16="http://schemas.microsoft.com/office/drawing/2014/main" val="3612551495"/>
                    </a:ext>
                  </a:extLst>
                </a:gridCol>
                <a:gridCol w="646545">
                  <a:extLst>
                    <a:ext uri="{9D8B030D-6E8A-4147-A177-3AD203B41FA5}">
                      <a16:colId xmlns:a16="http://schemas.microsoft.com/office/drawing/2014/main" val="1497450716"/>
                    </a:ext>
                  </a:extLst>
                </a:gridCol>
                <a:gridCol w="646545">
                  <a:extLst>
                    <a:ext uri="{9D8B030D-6E8A-4147-A177-3AD203B41FA5}">
                      <a16:colId xmlns:a16="http://schemas.microsoft.com/office/drawing/2014/main" val="2193740138"/>
                    </a:ext>
                  </a:extLst>
                </a:gridCol>
                <a:gridCol w="991263">
                  <a:extLst>
                    <a:ext uri="{9D8B030D-6E8A-4147-A177-3AD203B41FA5}">
                      <a16:colId xmlns:a16="http://schemas.microsoft.com/office/drawing/2014/main" val="868977394"/>
                    </a:ext>
                  </a:extLst>
                </a:gridCol>
              </a:tblGrid>
              <a:tr h="139700">
                <a:tc>
                  <a:txBody>
                    <a:bodyPr/>
                    <a:lstStyle/>
                    <a:p>
                      <a:endParaRPr lang="fr-FR" dirty="0"/>
                    </a:p>
                  </a:txBody>
                  <a:tcPr>
                    <a:solidFill>
                      <a:srgbClr val="ED7D31"/>
                    </a:solidFill>
                  </a:tcPr>
                </a:tc>
                <a:tc>
                  <a:txBody>
                    <a:bodyPr/>
                    <a:lstStyle/>
                    <a:p>
                      <a:r>
                        <a:rPr lang="fr-FR" dirty="0">
                          <a:solidFill>
                            <a:schemeClr val="accent6"/>
                          </a:solidFill>
                        </a:rPr>
                        <a:t>LPSC</a:t>
                      </a:r>
                    </a:p>
                  </a:txBody>
                  <a:tcPr>
                    <a:solidFill>
                      <a:srgbClr val="FBE4D5"/>
                    </a:solidFill>
                  </a:tcPr>
                </a:tc>
                <a:tc>
                  <a:txBody>
                    <a:bodyPr/>
                    <a:lstStyle/>
                    <a:p>
                      <a:r>
                        <a:rPr lang="fr-FR" dirty="0" err="1">
                          <a:solidFill>
                            <a:schemeClr val="accent6"/>
                          </a:solidFill>
                        </a:rPr>
                        <a:t>IJClab</a:t>
                      </a:r>
                      <a:endParaRPr lang="fr-FR" dirty="0">
                        <a:solidFill>
                          <a:schemeClr val="accent6"/>
                        </a:solidFill>
                      </a:endParaRPr>
                    </a:p>
                  </a:txBody>
                  <a:tcPr>
                    <a:solidFill>
                      <a:srgbClr val="FFF2CC"/>
                    </a:solidFill>
                  </a:tcPr>
                </a:tc>
                <a:tc>
                  <a:txBody>
                    <a:bodyPr/>
                    <a:lstStyle/>
                    <a:p>
                      <a:r>
                        <a:rPr lang="fr-FR" dirty="0">
                          <a:solidFill>
                            <a:schemeClr val="accent6"/>
                          </a:solidFill>
                        </a:rPr>
                        <a:t>LP2I B</a:t>
                      </a:r>
                    </a:p>
                  </a:txBody>
                  <a:tcPr>
                    <a:solidFill>
                      <a:srgbClr val="E2EFD9"/>
                    </a:solidFill>
                  </a:tcPr>
                </a:tc>
                <a:tc>
                  <a:txBody>
                    <a:bodyPr/>
                    <a:lstStyle/>
                    <a:p>
                      <a:r>
                        <a:rPr lang="fr-FR" sz="1000" dirty="0">
                          <a:solidFill>
                            <a:schemeClr val="accent6"/>
                          </a:solidFill>
                        </a:rPr>
                        <a:t>SUBATECH </a:t>
                      </a:r>
                    </a:p>
                    <a:p>
                      <a:r>
                        <a:rPr lang="fr-FR" sz="1000" dirty="0">
                          <a:solidFill>
                            <a:schemeClr val="accent6"/>
                          </a:solidFill>
                        </a:rPr>
                        <a:t>GIP ARRONAX</a:t>
                      </a:r>
                    </a:p>
                  </a:txBody>
                  <a:tcPr>
                    <a:solidFill>
                      <a:srgbClr val="DEEAF6"/>
                    </a:solidFill>
                  </a:tcPr>
                </a:tc>
                <a:extLst>
                  <a:ext uri="{0D108BD9-81ED-4DB2-BD59-A6C34878D82A}">
                    <a16:rowId xmlns:a16="http://schemas.microsoft.com/office/drawing/2014/main" val="1850471999"/>
                  </a:ext>
                </a:extLst>
              </a:tr>
              <a:tr h="139700">
                <a:tc>
                  <a:txBody>
                    <a:bodyPr/>
                    <a:lstStyle/>
                    <a:p>
                      <a:r>
                        <a:rPr lang="fr-FR" dirty="0"/>
                        <a:t>Equipement</a:t>
                      </a:r>
                    </a:p>
                  </a:txBody>
                  <a:tcPr>
                    <a:solidFill>
                      <a:schemeClr val="bg1">
                        <a:lumMod val="95000"/>
                      </a:schemeClr>
                    </a:solidFill>
                  </a:tcPr>
                </a:tc>
                <a:tc>
                  <a:txBody>
                    <a:bodyPr/>
                    <a:lstStyle/>
                    <a:p>
                      <a:endParaRPr lang="fr-FR" dirty="0"/>
                    </a:p>
                  </a:txBody>
                  <a:tcPr>
                    <a:solidFill>
                      <a:srgbClr val="FBE4D5"/>
                    </a:solidFill>
                  </a:tcPr>
                </a:tc>
                <a:tc>
                  <a:txBody>
                    <a:bodyPr/>
                    <a:lstStyle/>
                    <a:p>
                      <a:endParaRPr lang="fr-FR" dirty="0"/>
                    </a:p>
                  </a:txBody>
                  <a:tcPr>
                    <a:solidFill>
                      <a:srgbClr val="FFF2CC"/>
                    </a:solidFill>
                  </a:tcPr>
                </a:tc>
                <a:tc>
                  <a:txBody>
                    <a:bodyPr/>
                    <a:lstStyle/>
                    <a:p>
                      <a:endParaRPr lang="fr-FR" dirty="0"/>
                    </a:p>
                  </a:txBody>
                  <a:tcPr>
                    <a:solidFill>
                      <a:srgbClr val="E2EFD9"/>
                    </a:solidFill>
                  </a:tcPr>
                </a:tc>
                <a:tc>
                  <a:txBody>
                    <a:bodyPr/>
                    <a:lstStyle/>
                    <a:p>
                      <a:endParaRPr lang="fr-FR"/>
                    </a:p>
                  </a:txBody>
                  <a:tcPr>
                    <a:solidFill>
                      <a:srgbClr val="DEEAF6"/>
                    </a:solidFill>
                  </a:tcPr>
                </a:tc>
                <a:extLst>
                  <a:ext uri="{0D108BD9-81ED-4DB2-BD59-A6C34878D82A}">
                    <a16:rowId xmlns:a16="http://schemas.microsoft.com/office/drawing/2014/main" val="3765398345"/>
                  </a:ext>
                </a:extLst>
              </a:tr>
              <a:tr h="139700">
                <a:tc>
                  <a:txBody>
                    <a:bodyPr/>
                    <a:lstStyle/>
                    <a:p>
                      <a:r>
                        <a:rPr lang="fr-FR" dirty="0"/>
                        <a:t>Fonctionnement</a:t>
                      </a:r>
                    </a:p>
                  </a:txBody>
                  <a:tcPr>
                    <a:solidFill>
                      <a:schemeClr val="bg1">
                        <a:lumMod val="95000"/>
                      </a:schemeClr>
                    </a:solidFill>
                  </a:tcPr>
                </a:tc>
                <a:tc>
                  <a:txBody>
                    <a:bodyPr/>
                    <a:lstStyle/>
                    <a:p>
                      <a:endParaRPr lang="fr-FR" dirty="0"/>
                    </a:p>
                  </a:txBody>
                  <a:tcPr>
                    <a:solidFill>
                      <a:srgbClr val="FBE4D5"/>
                    </a:solidFill>
                  </a:tcPr>
                </a:tc>
                <a:tc>
                  <a:txBody>
                    <a:bodyPr/>
                    <a:lstStyle/>
                    <a:p>
                      <a:endParaRPr lang="fr-FR" dirty="0"/>
                    </a:p>
                  </a:txBody>
                  <a:tcPr>
                    <a:solidFill>
                      <a:srgbClr val="FFF2CC"/>
                    </a:solidFill>
                  </a:tcPr>
                </a:tc>
                <a:tc>
                  <a:txBody>
                    <a:bodyPr/>
                    <a:lstStyle/>
                    <a:p>
                      <a:endParaRPr lang="fr-FR" dirty="0"/>
                    </a:p>
                  </a:txBody>
                  <a:tcPr>
                    <a:solidFill>
                      <a:srgbClr val="E2EFD9"/>
                    </a:solidFill>
                  </a:tcPr>
                </a:tc>
                <a:tc>
                  <a:txBody>
                    <a:bodyPr/>
                    <a:lstStyle/>
                    <a:p>
                      <a:endParaRPr lang="fr-FR"/>
                    </a:p>
                  </a:txBody>
                  <a:tcPr>
                    <a:solidFill>
                      <a:srgbClr val="DEEAF6"/>
                    </a:solidFill>
                  </a:tcPr>
                </a:tc>
                <a:extLst>
                  <a:ext uri="{0D108BD9-81ED-4DB2-BD59-A6C34878D82A}">
                    <a16:rowId xmlns:a16="http://schemas.microsoft.com/office/drawing/2014/main" val="3076025331"/>
                  </a:ext>
                </a:extLst>
              </a:tr>
              <a:tr h="139700">
                <a:tc>
                  <a:txBody>
                    <a:bodyPr/>
                    <a:lstStyle/>
                    <a:p>
                      <a:r>
                        <a:rPr lang="fr-FR" dirty="0"/>
                        <a:t>Mission</a:t>
                      </a:r>
                    </a:p>
                  </a:txBody>
                  <a:tcPr>
                    <a:solidFill>
                      <a:schemeClr val="bg1">
                        <a:lumMod val="95000"/>
                      </a:schemeClr>
                    </a:solidFill>
                  </a:tcPr>
                </a:tc>
                <a:tc>
                  <a:txBody>
                    <a:bodyPr/>
                    <a:lstStyle/>
                    <a:p>
                      <a:r>
                        <a:rPr lang="fr-FR" dirty="0"/>
                        <a:t>0,75 k€</a:t>
                      </a:r>
                    </a:p>
                  </a:txBody>
                  <a:tcPr>
                    <a:solidFill>
                      <a:srgbClr val="FBE4D5"/>
                    </a:solidFill>
                  </a:tcPr>
                </a:tc>
                <a:tc>
                  <a:txBody>
                    <a:bodyPr/>
                    <a:lstStyle/>
                    <a:p>
                      <a:endParaRPr lang="fr-FR" dirty="0"/>
                    </a:p>
                  </a:txBody>
                  <a:tcPr>
                    <a:solidFill>
                      <a:srgbClr val="FFF2CC"/>
                    </a:solidFill>
                  </a:tcPr>
                </a:tc>
                <a:tc>
                  <a:txBody>
                    <a:bodyPr/>
                    <a:lstStyle/>
                    <a:p>
                      <a:endParaRPr lang="fr-FR" dirty="0"/>
                    </a:p>
                  </a:txBody>
                  <a:tcPr>
                    <a:solidFill>
                      <a:srgbClr val="E2EFD9"/>
                    </a:solidFill>
                  </a:tcPr>
                </a:tc>
                <a:tc>
                  <a:txBody>
                    <a:bodyPr/>
                    <a:lstStyle/>
                    <a:p>
                      <a:endParaRPr lang="fr-FR" dirty="0"/>
                    </a:p>
                  </a:txBody>
                  <a:tcPr>
                    <a:solidFill>
                      <a:srgbClr val="DEEAF6"/>
                    </a:solidFill>
                  </a:tcPr>
                </a:tc>
                <a:extLst>
                  <a:ext uri="{0D108BD9-81ED-4DB2-BD59-A6C34878D82A}">
                    <a16:rowId xmlns:a16="http://schemas.microsoft.com/office/drawing/2014/main" val="1457260114"/>
                  </a:ext>
                </a:extLst>
              </a:tr>
              <a:tr h="139700">
                <a:tc>
                  <a:txBody>
                    <a:bodyPr/>
                    <a:lstStyle/>
                    <a:p>
                      <a:r>
                        <a:rPr lang="fr-FR" b="1" dirty="0"/>
                        <a:t>TOTAL</a:t>
                      </a:r>
                    </a:p>
                  </a:txBody>
                  <a:tcPr>
                    <a:solidFill>
                      <a:schemeClr val="bg1">
                        <a:lumMod val="95000"/>
                      </a:schemeClr>
                    </a:solidFill>
                  </a:tcPr>
                </a:tc>
                <a:tc>
                  <a:txBody>
                    <a:bodyPr/>
                    <a:lstStyle/>
                    <a:p>
                      <a:r>
                        <a:rPr lang="fr-FR" b="1" dirty="0"/>
                        <a:t>0,75 k€</a:t>
                      </a:r>
                    </a:p>
                  </a:txBody>
                  <a:tcPr>
                    <a:solidFill>
                      <a:srgbClr val="FBE4D5"/>
                    </a:solidFill>
                  </a:tcPr>
                </a:tc>
                <a:tc>
                  <a:txBody>
                    <a:bodyPr/>
                    <a:lstStyle/>
                    <a:p>
                      <a:endParaRPr lang="fr-FR" dirty="0"/>
                    </a:p>
                  </a:txBody>
                  <a:tcPr>
                    <a:solidFill>
                      <a:srgbClr val="FFF2CC"/>
                    </a:solidFill>
                  </a:tcPr>
                </a:tc>
                <a:tc>
                  <a:txBody>
                    <a:bodyPr/>
                    <a:lstStyle/>
                    <a:p>
                      <a:endParaRPr lang="fr-FR" dirty="0"/>
                    </a:p>
                  </a:txBody>
                  <a:tcPr>
                    <a:solidFill>
                      <a:srgbClr val="E2EFD9"/>
                    </a:solidFill>
                  </a:tcPr>
                </a:tc>
                <a:tc>
                  <a:txBody>
                    <a:bodyPr/>
                    <a:lstStyle/>
                    <a:p>
                      <a:endParaRPr lang="fr-FR" dirty="0"/>
                    </a:p>
                  </a:txBody>
                  <a:tcPr>
                    <a:solidFill>
                      <a:srgbClr val="DEEAF6"/>
                    </a:solidFill>
                  </a:tcPr>
                </a:tc>
                <a:extLst>
                  <a:ext uri="{0D108BD9-81ED-4DB2-BD59-A6C34878D82A}">
                    <a16:rowId xmlns:a16="http://schemas.microsoft.com/office/drawing/2014/main" val="420296817"/>
                  </a:ext>
                </a:extLst>
              </a:tr>
            </a:tbl>
          </a:graphicData>
        </a:graphic>
      </p:graphicFrame>
      <p:graphicFrame>
        <p:nvGraphicFramePr>
          <p:cNvPr id="17" name="Tableau 16">
            <a:extLst>
              <a:ext uri="{FF2B5EF4-FFF2-40B4-BE49-F238E27FC236}">
                <a16:creationId xmlns:a16="http://schemas.microsoft.com/office/drawing/2014/main" id="{A43A8E01-EA0E-41F9-A87D-C792C5D7A60B}"/>
              </a:ext>
            </a:extLst>
          </p:cNvPr>
          <p:cNvGraphicFramePr>
            <a:graphicFrameLocks noGrp="1"/>
          </p:cNvGraphicFramePr>
          <p:nvPr>
            <p:extLst/>
          </p:nvPr>
        </p:nvGraphicFramePr>
        <p:xfrm>
          <a:off x="7340726" y="4984823"/>
          <a:ext cx="4387664" cy="1882140"/>
        </p:xfrm>
        <a:graphic>
          <a:graphicData uri="http://schemas.openxmlformats.org/drawingml/2006/table">
            <a:tbl>
              <a:tblPr firstRow="1" bandRow="1">
                <a:tableStyleId>{5C22544A-7EE6-4342-B048-85BDC9FD1C3A}</a:tableStyleId>
              </a:tblPr>
              <a:tblGrid>
                <a:gridCol w="1374331">
                  <a:extLst>
                    <a:ext uri="{9D8B030D-6E8A-4147-A177-3AD203B41FA5}">
                      <a16:colId xmlns:a16="http://schemas.microsoft.com/office/drawing/2014/main" val="2931110737"/>
                    </a:ext>
                  </a:extLst>
                </a:gridCol>
                <a:gridCol w="728980">
                  <a:extLst>
                    <a:ext uri="{9D8B030D-6E8A-4147-A177-3AD203B41FA5}">
                      <a16:colId xmlns:a16="http://schemas.microsoft.com/office/drawing/2014/main" val="3612551495"/>
                    </a:ext>
                  </a:extLst>
                </a:gridCol>
                <a:gridCol w="646545">
                  <a:extLst>
                    <a:ext uri="{9D8B030D-6E8A-4147-A177-3AD203B41FA5}">
                      <a16:colId xmlns:a16="http://schemas.microsoft.com/office/drawing/2014/main" val="1497450716"/>
                    </a:ext>
                  </a:extLst>
                </a:gridCol>
                <a:gridCol w="646545">
                  <a:extLst>
                    <a:ext uri="{9D8B030D-6E8A-4147-A177-3AD203B41FA5}">
                      <a16:colId xmlns:a16="http://schemas.microsoft.com/office/drawing/2014/main" val="2193740138"/>
                    </a:ext>
                  </a:extLst>
                </a:gridCol>
                <a:gridCol w="991263">
                  <a:extLst>
                    <a:ext uri="{9D8B030D-6E8A-4147-A177-3AD203B41FA5}">
                      <a16:colId xmlns:a16="http://schemas.microsoft.com/office/drawing/2014/main" val="868977394"/>
                    </a:ext>
                  </a:extLst>
                </a:gridCol>
              </a:tblGrid>
              <a:tr h="139700">
                <a:tc>
                  <a:txBody>
                    <a:bodyPr/>
                    <a:lstStyle/>
                    <a:p>
                      <a:endParaRPr lang="fr-FR" dirty="0"/>
                    </a:p>
                  </a:txBody>
                  <a:tcPr>
                    <a:solidFill>
                      <a:srgbClr val="ED7D31"/>
                    </a:solidFill>
                  </a:tcPr>
                </a:tc>
                <a:tc>
                  <a:txBody>
                    <a:bodyPr/>
                    <a:lstStyle/>
                    <a:p>
                      <a:r>
                        <a:rPr lang="fr-FR" dirty="0">
                          <a:solidFill>
                            <a:schemeClr val="accent6"/>
                          </a:solidFill>
                        </a:rPr>
                        <a:t>LPSC</a:t>
                      </a:r>
                    </a:p>
                  </a:txBody>
                  <a:tcPr>
                    <a:solidFill>
                      <a:srgbClr val="FBE4D5"/>
                    </a:solidFill>
                  </a:tcPr>
                </a:tc>
                <a:tc>
                  <a:txBody>
                    <a:bodyPr/>
                    <a:lstStyle/>
                    <a:p>
                      <a:r>
                        <a:rPr lang="fr-FR" dirty="0" err="1">
                          <a:solidFill>
                            <a:schemeClr val="accent6"/>
                          </a:solidFill>
                        </a:rPr>
                        <a:t>IJClab</a:t>
                      </a:r>
                      <a:endParaRPr lang="fr-FR" dirty="0">
                        <a:solidFill>
                          <a:schemeClr val="accent6"/>
                        </a:solidFill>
                      </a:endParaRPr>
                    </a:p>
                  </a:txBody>
                  <a:tcPr>
                    <a:solidFill>
                      <a:srgbClr val="FFF2CC"/>
                    </a:solidFill>
                  </a:tcPr>
                </a:tc>
                <a:tc>
                  <a:txBody>
                    <a:bodyPr/>
                    <a:lstStyle/>
                    <a:p>
                      <a:r>
                        <a:rPr lang="fr-FR" dirty="0">
                          <a:solidFill>
                            <a:schemeClr val="accent6"/>
                          </a:solidFill>
                        </a:rPr>
                        <a:t>LP2I B</a:t>
                      </a:r>
                    </a:p>
                  </a:txBody>
                  <a:tcPr>
                    <a:solidFill>
                      <a:srgbClr val="E2EFD9"/>
                    </a:solidFill>
                  </a:tcPr>
                </a:tc>
                <a:tc>
                  <a:txBody>
                    <a:bodyPr/>
                    <a:lstStyle/>
                    <a:p>
                      <a:r>
                        <a:rPr lang="fr-FR" sz="1000" dirty="0">
                          <a:solidFill>
                            <a:schemeClr val="accent6"/>
                          </a:solidFill>
                        </a:rPr>
                        <a:t>SUBATECH </a:t>
                      </a:r>
                    </a:p>
                    <a:p>
                      <a:r>
                        <a:rPr lang="fr-FR" sz="1000" dirty="0">
                          <a:solidFill>
                            <a:schemeClr val="accent6"/>
                          </a:solidFill>
                        </a:rPr>
                        <a:t>GIP ARRONAX</a:t>
                      </a:r>
                    </a:p>
                  </a:txBody>
                  <a:tcPr>
                    <a:solidFill>
                      <a:srgbClr val="DEEAF6"/>
                    </a:solidFill>
                  </a:tcPr>
                </a:tc>
                <a:extLst>
                  <a:ext uri="{0D108BD9-81ED-4DB2-BD59-A6C34878D82A}">
                    <a16:rowId xmlns:a16="http://schemas.microsoft.com/office/drawing/2014/main" val="1850471999"/>
                  </a:ext>
                </a:extLst>
              </a:tr>
              <a:tr h="139700">
                <a:tc>
                  <a:txBody>
                    <a:bodyPr/>
                    <a:lstStyle/>
                    <a:p>
                      <a:r>
                        <a:rPr lang="fr-FR" dirty="0"/>
                        <a:t>Equipement</a:t>
                      </a:r>
                    </a:p>
                  </a:txBody>
                  <a:tcPr>
                    <a:solidFill>
                      <a:schemeClr val="bg1">
                        <a:lumMod val="95000"/>
                      </a:schemeClr>
                    </a:solidFill>
                  </a:tcPr>
                </a:tc>
                <a:tc>
                  <a:txBody>
                    <a:bodyPr/>
                    <a:lstStyle/>
                    <a:p>
                      <a:r>
                        <a:rPr lang="fr-FR" dirty="0"/>
                        <a:t>2,5  k€</a:t>
                      </a:r>
                    </a:p>
                  </a:txBody>
                  <a:tcPr>
                    <a:solidFill>
                      <a:srgbClr val="FBE4D5"/>
                    </a:solidFill>
                  </a:tcPr>
                </a:tc>
                <a:tc>
                  <a:txBody>
                    <a:bodyPr/>
                    <a:lstStyle/>
                    <a:p>
                      <a:r>
                        <a:rPr lang="fr-FR" dirty="0"/>
                        <a:t>6 k€</a:t>
                      </a:r>
                    </a:p>
                  </a:txBody>
                  <a:tcPr>
                    <a:solidFill>
                      <a:srgbClr val="FFF2CC"/>
                    </a:solidFill>
                  </a:tcPr>
                </a:tc>
                <a:tc>
                  <a:txBody>
                    <a:bodyPr/>
                    <a:lstStyle/>
                    <a:p>
                      <a:endParaRPr lang="fr-FR" dirty="0"/>
                    </a:p>
                  </a:txBody>
                  <a:tcPr>
                    <a:solidFill>
                      <a:srgbClr val="E2EFD9"/>
                    </a:solidFill>
                  </a:tcPr>
                </a:tc>
                <a:tc>
                  <a:txBody>
                    <a:bodyPr/>
                    <a:lstStyle/>
                    <a:p>
                      <a:r>
                        <a:rPr lang="fr-FR" dirty="0"/>
                        <a:t>12 k€</a:t>
                      </a:r>
                    </a:p>
                  </a:txBody>
                  <a:tcPr>
                    <a:solidFill>
                      <a:srgbClr val="DEEAF6"/>
                    </a:solidFill>
                  </a:tcPr>
                </a:tc>
                <a:extLst>
                  <a:ext uri="{0D108BD9-81ED-4DB2-BD59-A6C34878D82A}">
                    <a16:rowId xmlns:a16="http://schemas.microsoft.com/office/drawing/2014/main" val="3765398345"/>
                  </a:ext>
                </a:extLst>
              </a:tr>
              <a:tr h="139700">
                <a:tc>
                  <a:txBody>
                    <a:bodyPr/>
                    <a:lstStyle/>
                    <a:p>
                      <a:r>
                        <a:rPr lang="fr-FR" dirty="0"/>
                        <a:t>Fonctionnement</a:t>
                      </a:r>
                    </a:p>
                  </a:txBody>
                  <a:tcPr>
                    <a:solidFill>
                      <a:schemeClr val="bg1">
                        <a:lumMod val="95000"/>
                      </a:schemeClr>
                    </a:solidFill>
                  </a:tcPr>
                </a:tc>
                <a:tc>
                  <a:txBody>
                    <a:bodyPr/>
                    <a:lstStyle/>
                    <a:p>
                      <a:r>
                        <a:rPr lang="fr-FR" dirty="0"/>
                        <a:t>13    k€</a:t>
                      </a:r>
                    </a:p>
                  </a:txBody>
                  <a:tcPr>
                    <a:solidFill>
                      <a:srgbClr val="FBE4D5"/>
                    </a:solidFill>
                  </a:tcPr>
                </a:tc>
                <a:tc>
                  <a:txBody>
                    <a:bodyPr/>
                    <a:lstStyle/>
                    <a:p>
                      <a:endParaRPr lang="fr-FR" dirty="0"/>
                    </a:p>
                  </a:txBody>
                  <a:tcPr>
                    <a:solidFill>
                      <a:srgbClr val="FFF2CC"/>
                    </a:solidFill>
                  </a:tcPr>
                </a:tc>
                <a:tc>
                  <a:txBody>
                    <a:bodyPr/>
                    <a:lstStyle/>
                    <a:p>
                      <a:endParaRPr lang="fr-FR" dirty="0"/>
                    </a:p>
                  </a:txBody>
                  <a:tcPr>
                    <a:solidFill>
                      <a:srgbClr val="E2EFD9"/>
                    </a:solidFill>
                  </a:tcPr>
                </a:tc>
                <a:tc>
                  <a:txBody>
                    <a:bodyPr/>
                    <a:lstStyle/>
                    <a:p>
                      <a:endParaRPr lang="fr-FR"/>
                    </a:p>
                  </a:txBody>
                  <a:tcPr>
                    <a:solidFill>
                      <a:srgbClr val="DEEAF6"/>
                    </a:solidFill>
                  </a:tcPr>
                </a:tc>
                <a:extLst>
                  <a:ext uri="{0D108BD9-81ED-4DB2-BD59-A6C34878D82A}">
                    <a16:rowId xmlns:a16="http://schemas.microsoft.com/office/drawing/2014/main" val="3076025331"/>
                  </a:ext>
                </a:extLst>
              </a:tr>
              <a:tr h="139700">
                <a:tc>
                  <a:txBody>
                    <a:bodyPr/>
                    <a:lstStyle/>
                    <a:p>
                      <a:r>
                        <a:rPr lang="fr-FR" dirty="0"/>
                        <a:t>Mission</a:t>
                      </a:r>
                    </a:p>
                  </a:txBody>
                  <a:tcPr>
                    <a:solidFill>
                      <a:schemeClr val="bg1">
                        <a:lumMod val="95000"/>
                      </a:schemeClr>
                    </a:solidFill>
                  </a:tcPr>
                </a:tc>
                <a:tc>
                  <a:txBody>
                    <a:bodyPr/>
                    <a:lstStyle/>
                    <a:p>
                      <a:r>
                        <a:rPr lang="fr-FR" dirty="0"/>
                        <a:t>1,13 k€</a:t>
                      </a:r>
                    </a:p>
                  </a:txBody>
                  <a:tcPr>
                    <a:solidFill>
                      <a:srgbClr val="FBE4D5"/>
                    </a:solidFill>
                  </a:tcPr>
                </a:tc>
                <a:tc>
                  <a:txBody>
                    <a:bodyPr/>
                    <a:lstStyle/>
                    <a:p>
                      <a:r>
                        <a:rPr lang="fr-FR" dirty="0"/>
                        <a:t>0,4 k€</a:t>
                      </a:r>
                    </a:p>
                  </a:txBody>
                  <a:tcPr>
                    <a:solidFill>
                      <a:srgbClr val="FFF2CC"/>
                    </a:solidFill>
                  </a:tcPr>
                </a:tc>
                <a:tc>
                  <a:txBody>
                    <a:bodyPr/>
                    <a:lstStyle/>
                    <a:p>
                      <a:endParaRPr lang="fr-FR" dirty="0"/>
                    </a:p>
                  </a:txBody>
                  <a:tcPr>
                    <a:solidFill>
                      <a:srgbClr val="E2EFD9"/>
                    </a:solidFill>
                  </a:tcPr>
                </a:tc>
                <a:tc>
                  <a:txBody>
                    <a:bodyPr/>
                    <a:lstStyle/>
                    <a:p>
                      <a:r>
                        <a:rPr lang="fr-FR" dirty="0"/>
                        <a:t>0,75 k€</a:t>
                      </a:r>
                    </a:p>
                  </a:txBody>
                  <a:tcPr>
                    <a:solidFill>
                      <a:srgbClr val="DEEAF6"/>
                    </a:solidFill>
                  </a:tcPr>
                </a:tc>
                <a:extLst>
                  <a:ext uri="{0D108BD9-81ED-4DB2-BD59-A6C34878D82A}">
                    <a16:rowId xmlns:a16="http://schemas.microsoft.com/office/drawing/2014/main" val="1457260114"/>
                  </a:ext>
                </a:extLst>
              </a:tr>
              <a:tr h="139700">
                <a:tc>
                  <a:txBody>
                    <a:bodyPr/>
                    <a:lstStyle/>
                    <a:p>
                      <a:r>
                        <a:rPr lang="fr-FR" b="1" dirty="0"/>
                        <a:t>TOTAL</a:t>
                      </a:r>
                    </a:p>
                  </a:txBody>
                  <a:tcPr>
                    <a:solidFill>
                      <a:schemeClr val="bg1">
                        <a:lumMod val="95000"/>
                      </a:schemeClr>
                    </a:solidFill>
                  </a:tcPr>
                </a:tc>
                <a:tc>
                  <a:txBody>
                    <a:bodyPr/>
                    <a:lstStyle/>
                    <a:p>
                      <a:r>
                        <a:rPr lang="fr-FR" b="1" dirty="0"/>
                        <a:t>16,6 k€</a:t>
                      </a:r>
                    </a:p>
                  </a:txBody>
                  <a:tcPr>
                    <a:solidFill>
                      <a:srgbClr val="FBE4D5"/>
                    </a:solidFill>
                  </a:tcPr>
                </a:tc>
                <a:tc>
                  <a:txBody>
                    <a:bodyPr/>
                    <a:lstStyle/>
                    <a:p>
                      <a:r>
                        <a:rPr lang="fr-FR" b="1" dirty="0"/>
                        <a:t>6,4 k€</a:t>
                      </a:r>
                    </a:p>
                  </a:txBody>
                  <a:tcPr>
                    <a:solidFill>
                      <a:srgbClr val="FFF2CC"/>
                    </a:solidFill>
                  </a:tcPr>
                </a:tc>
                <a:tc>
                  <a:txBody>
                    <a:bodyPr/>
                    <a:lstStyle/>
                    <a:p>
                      <a:endParaRPr lang="fr-FR" b="1" dirty="0"/>
                    </a:p>
                  </a:txBody>
                  <a:tcPr>
                    <a:solidFill>
                      <a:srgbClr val="E2EFD9"/>
                    </a:solidFill>
                  </a:tcPr>
                </a:tc>
                <a:tc>
                  <a:txBody>
                    <a:bodyPr/>
                    <a:lstStyle/>
                    <a:p>
                      <a:r>
                        <a:rPr lang="fr-FR" b="1" dirty="0"/>
                        <a:t>12,75 k€</a:t>
                      </a:r>
                    </a:p>
                  </a:txBody>
                  <a:tcPr>
                    <a:solidFill>
                      <a:srgbClr val="DEEAF6"/>
                    </a:solidFill>
                  </a:tcPr>
                </a:tc>
                <a:extLst>
                  <a:ext uri="{0D108BD9-81ED-4DB2-BD59-A6C34878D82A}">
                    <a16:rowId xmlns:a16="http://schemas.microsoft.com/office/drawing/2014/main" val="2024234109"/>
                  </a:ext>
                </a:extLst>
              </a:tr>
              <a:tr h="139700">
                <a:tc>
                  <a:txBody>
                    <a:bodyPr/>
                    <a:lstStyle/>
                    <a:p>
                      <a:r>
                        <a:rPr lang="fr-FR" b="1" dirty="0"/>
                        <a:t>TOTAL</a:t>
                      </a:r>
                    </a:p>
                  </a:txBody>
                  <a:tcPr>
                    <a:solidFill>
                      <a:schemeClr val="bg1">
                        <a:lumMod val="95000"/>
                      </a:schemeClr>
                    </a:solidFill>
                  </a:tcPr>
                </a:tc>
                <a:tc gridSpan="4">
                  <a:txBody>
                    <a:bodyPr/>
                    <a:lstStyle/>
                    <a:p>
                      <a:pPr algn="ctr"/>
                      <a:r>
                        <a:rPr lang="fr-FR" b="1" dirty="0"/>
                        <a:t>35,75 k€</a:t>
                      </a:r>
                    </a:p>
                  </a:txBody>
                  <a:tcPr>
                    <a:solidFill>
                      <a:schemeClr val="bg2">
                        <a:lumMod val="75000"/>
                      </a:schemeClr>
                    </a:solidFill>
                  </a:tcPr>
                </a:tc>
                <a:tc hMerge="1">
                  <a:txBody>
                    <a:bodyPr/>
                    <a:lstStyle/>
                    <a:p>
                      <a:endParaRPr lang="fr-FR" b="1" dirty="0"/>
                    </a:p>
                  </a:txBody>
                  <a:tcPr>
                    <a:solidFill>
                      <a:srgbClr val="FFF2CC"/>
                    </a:solidFill>
                  </a:tcPr>
                </a:tc>
                <a:tc hMerge="1">
                  <a:txBody>
                    <a:bodyPr/>
                    <a:lstStyle/>
                    <a:p>
                      <a:endParaRPr lang="fr-FR" b="1" dirty="0"/>
                    </a:p>
                  </a:txBody>
                  <a:tcPr>
                    <a:solidFill>
                      <a:srgbClr val="E2EFD9"/>
                    </a:solidFill>
                  </a:tcPr>
                </a:tc>
                <a:tc hMerge="1">
                  <a:txBody>
                    <a:bodyPr/>
                    <a:lstStyle/>
                    <a:p>
                      <a:endParaRPr lang="fr-FR" b="1" dirty="0"/>
                    </a:p>
                  </a:txBody>
                  <a:tcPr>
                    <a:solidFill>
                      <a:srgbClr val="DEEAF6"/>
                    </a:solidFill>
                  </a:tcPr>
                </a:tc>
                <a:extLst>
                  <a:ext uri="{0D108BD9-81ED-4DB2-BD59-A6C34878D82A}">
                    <a16:rowId xmlns:a16="http://schemas.microsoft.com/office/drawing/2014/main" val="2278619206"/>
                  </a:ext>
                </a:extLst>
              </a:tr>
            </a:tbl>
          </a:graphicData>
        </a:graphic>
      </p:graphicFrame>
      <p:sp>
        <p:nvSpPr>
          <p:cNvPr id="14" name="ZoneTexte 13">
            <a:extLst>
              <a:ext uri="{FF2B5EF4-FFF2-40B4-BE49-F238E27FC236}">
                <a16:creationId xmlns:a16="http://schemas.microsoft.com/office/drawing/2014/main" id="{AA401FBF-C5A1-4529-9929-8F1296B00421}"/>
              </a:ext>
            </a:extLst>
          </p:cNvPr>
          <p:cNvSpPr txBox="1"/>
          <p:nvPr/>
        </p:nvSpPr>
        <p:spPr>
          <a:xfrm>
            <a:off x="9946127" y="4631442"/>
            <a:ext cx="22848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Calibri"/>
                <a:ea typeface="+mn-ea"/>
                <a:cs typeface="+mn-cs"/>
              </a:rPr>
              <a:t>Hodoscope + Bio ALTO</a:t>
            </a:r>
          </a:p>
        </p:txBody>
      </p:sp>
      <p:grpSp>
        <p:nvGrpSpPr>
          <p:cNvPr id="24" name="Groupe 23">
            <a:extLst>
              <a:ext uri="{FF2B5EF4-FFF2-40B4-BE49-F238E27FC236}">
                <a16:creationId xmlns:a16="http://schemas.microsoft.com/office/drawing/2014/main" id="{169A0976-BE89-4FE1-BE4B-4BA3A1B9ECAB}"/>
              </a:ext>
            </a:extLst>
          </p:cNvPr>
          <p:cNvGrpSpPr/>
          <p:nvPr/>
        </p:nvGrpSpPr>
        <p:grpSpPr>
          <a:xfrm>
            <a:off x="-836129" y="1185624"/>
            <a:ext cx="8496300" cy="4832604"/>
            <a:chOff x="-836129" y="1185624"/>
            <a:chExt cx="8496300" cy="4832604"/>
          </a:xfrm>
        </p:grpSpPr>
        <p:grpSp>
          <p:nvGrpSpPr>
            <p:cNvPr id="11" name="Groupe 10">
              <a:extLst>
                <a:ext uri="{FF2B5EF4-FFF2-40B4-BE49-F238E27FC236}">
                  <a16:creationId xmlns:a16="http://schemas.microsoft.com/office/drawing/2014/main" id="{F69C3563-A024-4BD4-B3EB-97437D5F6C43}"/>
                </a:ext>
              </a:extLst>
            </p:cNvPr>
            <p:cNvGrpSpPr/>
            <p:nvPr/>
          </p:nvGrpSpPr>
          <p:grpSpPr>
            <a:xfrm>
              <a:off x="-836129" y="1185624"/>
              <a:ext cx="8496300" cy="4832604"/>
              <a:chOff x="1847850" y="1012698"/>
              <a:chExt cx="8496300" cy="4832604"/>
            </a:xfrm>
          </p:grpSpPr>
          <p:pic>
            <p:nvPicPr>
              <p:cNvPr id="5" name="Image 4">
                <a:extLst>
                  <a:ext uri="{FF2B5EF4-FFF2-40B4-BE49-F238E27FC236}">
                    <a16:creationId xmlns:a16="http://schemas.microsoft.com/office/drawing/2014/main" id="{B430F542-7C82-42B8-96F1-E57F4F9A7A79}"/>
                  </a:ext>
                </a:extLst>
              </p:cNvPr>
              <p:cNvPicPr>
                <a:picLocks noChangeAspect="1"/>
              </p:cNvPicPr>
              <p:nvPr/>
            </p:nvPicPr>
            <p:blipFill>
              <a:blip r:embed="rId2"/>
              <a:stretch>
                <a:fillRect/>
              </a:stretch>
            </p:blipFill>
            <p:spPr>
              <a:xfrm>
                <a:off x="1847850" y="1012698"/>
                <a:ext cx="8496300" cy="4832604"/>
              </a:xfrm>
              <a:prstGeom prst="rect">
                <a:avLst/>
              </a:prstGeom>
            </p:spPr>
          </p:pic>
          <p:grpSp>
            <p:nvGrpSpPr>
              <p:cNvPr id="10" name="Groupe 9">
                <a:extLst>
                  <a:ext uri="{FF2B5EF4-FFF2-40B4-BE49-F238E27FC236}">
                    <a16:creationId xmlns:a16="http://schemas.microsoft.com/office/drawing/2014/main" id="{D3563237-A01B-44D3-BA1A-1E488A498E1D}"/>
                  </a:ext>
                </a:extLst>
              </p:cNvPr>
              <p:cNvGrpSpPr/>
              <p:nvPr/>
            </p:nvGrpSpPr>
            <p:grpSpPr>
              <a:xfrm>
                <a:off x="3055814" y="1814946"/>
                <a:ext cx="875324" cy="3588327"/>
                <a:chOff x="3055814" y="1814946"/>
                <a:chExt cx="875324" cy="3588327"/>
              </a:xfrm>
            </p:grpSpPr>
            <p:sp>
              <p:nvSpPr>
                <p:cNvPr id="4" name="Rectangle 3">
                  <a:extLst>
                    <a:ext uri="{FF2B5EF4-FFF2-40B4-BE49-F238E27FC236}">
                      <a16:creationId xmlns:a16="http://schemas.microsoft.com/office/drawing/2014/main" id="{41706E04-68F2-43F0-AE55-00D80F8A0743}"/>
                    </a:ext>
                  </a:extLst>
                </p:cNvPr>
                <p:cNvSpPr/>
                <p:nvPr/>
              </p:nvSpPr>
              <p:spPr>
                <a:xfrm>
                  <a:off x="3055815" y="3048000"/>
                  <a:ext cx="875323" cy="1496291"/>
                </a:xfrm>
                <a:prstGeom prst="rect">
                  <a:avLst/>
                </a:prstGeom>
                <a:solidFill>
                  <a:srgbClr val="C0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44640CC1-EC1F-4549-982C-6FF35F70A8D1}"/>
                    </a:ext>
                  </a:extLst>
                </p:cNvPr>
                <p:cNvSpPr/>
                <p:nvPr/>
              </p:nvSpPr>
              <p:spPr>
                <a:xfrm>
                  <a:off x="3055814" y="1814946"/>
                  <a:ext cx="875323" cy="558799"/>
                </a:xfrm>
                <a:prstGeom prst="rect">
                  <a:avLst/>
                </a:prstGeom>
                <a:solidFill>
                  <a:srgbClr val="C0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794A71BE-27D6-4EFE-8C76-CF634188EF2C}"/>
                    </a:ext>
                  </a:extLst>
                </p:cNvPr>
                <p:cNvSpPr/>
                <p:nvPr/>
              </p:nvSpPr>
              <p:spPr>
                <a:xfrm>
                  <a:off x="3055814" y="5113320"/>
                  <a:ext cx="875323" cy="289953"/>
                </a:xfrm>
                <a:prstGeom prst="rect">
                  <a:avLst/>
                </a:prstGeom>
                <a:solidFill>
                  <a:srgbClr val="C0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12C28BBB-7A1A-410D-BDD5-DBD03AFA6BD5}"/>
                    </a:ext>
                  </a:extLst>
                </p:cNvPr>
                <p:cNvSpPr/>
                <p:nvPr/>
              </p:nvSpPr>
              <p:spPr>
                <a:xfrm>
                  <a:off x="3055814" y="4833920"/>
                  <a:ext cx="875323" cy="153716"/>
                </a:xfrm>
                <a:prstGeom prst="rect">
                  <a:avLst/>
                </a:prstGeom>
                <a:solidFill>
                  <a:srgbClr val="622E92">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18" name="ZoneTexte 17">
              <a:extLst>
                <a:ext uri="{FF2B5EF4-FFF2-40B4-BE49-F238E27FC236}">
                  <a16:creationId xmlns:a16="http://schemas.microsoft.com/office/drawing/2014/main" id="{E125DE04-3F6A-4559-9736-DFF213403B78}"/>
                </a:ext>
              </a:extLst>
            </p:cNvPr>
            <p:cNvSpPr txBox="1"/>
            <p:nvPr/>
          </p:nvSpPr>
          <p:spPr>
            <a:xfrm>
              <a:off x="371835" y="4314400"/>
              <a:ext cx="50045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00294B"/>
                  </a:solidFill>
                  <a:effectLst/>
                  <a:uLnTx/>
                  <a:uFillTx/>
                  <a:latin typeface="Calibri"/>
                  <a:ea typeface="+mn-ea"/>
                  <a:cs typeface="+mn-cs"/>
                </a:rPr>
                <a:t>7,5 k€</a:t>
              </a:r>
            </a:p>
          </p:txBody>
        </p:sp>
        <p:sp>
          <p:nvSpPr>
            <p:cNvPr id="19" name="ZoneTexte 18">
              <a:extLst>
                <a:ext uri="{FF2B5EF4-FFF2-40B4-BE49-F238E27FC236}">
                  <a16:creationId xmlns:a16="http://schemas.microsoft.com/office/drawing/2014/main" id="{0530F1A0-990C-483F-8BA9-F5D16948CE21}"/>
                </a:ext>
              </a:extLst>
            </p:cNvPr>
            <p:cNvSpPr txBox="1"/>
            <p:nvPr/>
          </p:nvSpPr>
          <p:spPr>
            <a:xfrm>
              <a:off x="371835" y="3517034"/>
              <a:ext cx="50526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00294B"/>
                  </a:solidFill>
                  <a:effectLst/>
                  <a:uLnTx/>
                  <a:uFillTx/>
                  <a:latin typeface="Calibri"/>
                  <a:ea typeface="+mn-ea"/>
                  <a:cs typeface="+mn-cs"/>
                </a:rPr>
                <a:t>5,5 k€</a:t>
              </a:r>
            </a:p>
          </p:txBody>
        </p:sp>
        <p:sp>
          <p:nvSpPr>
            <p:cNvPr id="20" name="ZoneTexte 19">
              <a:extLst>
                <a:ext uri="{FF2B5EF4-FFF2-40B4-BE49-F238E27FC236}">
                  <a16:creationId xmlns:a16="http://schemas.microsoft.com/office/drawing/2014/main" id="{E9108035-7F8D-471A-BD51-5D23CC8C48E0}"/>
                </a:ext>
              </a:extLst>
            </p:cNvPr>
            <p:cNvSpPr txBox="1"/>
            <p:nvPr/>
          </p:nvSpPr>
          <p:spPr>
            <a:xfrm>
              <a:off x="400315" y="2345177"/>
              <a:ext cx="50526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00294B"/>
                  </a:solidFill>
                  <a:effectLst/>
                  <a:uLnTx/>
                  <a:uFillTx/>
                  <a:latin typeface="Calibri"/>
                  <a:ea typeface="+mn-ea"/>
                  <a:cs typeface="+mn-cs"/>
                </a:rPr>
                <a:t>8,5 k€</a:t>
              </a:r>
            </a:p>
          </p:txBody>
        </p:sp>
        <p:sp>
          <p:nvSpPr>
            <p:cNvPr id="21" name="ZoneTexte 20">
              <a:extLst>
                <a:ext uri="{FF2B5EF4-FFF2-40B4-BE49-F238E27FC236}">
                  <a16:creationId xmlns:a16="http://schemas.microsoft.com/office/drawing/2014/main" id="{1C4218C6-F945-44C1-B27E-1CB4FCBB8AFB}"/>
                </a:ext>
              </a:extLst>
            </p:cNvPr>
            <p:cNvSpPr txBox="1"/>
            <p:nvPr/>
          </p:nvSpPr>
          <p:spPr>
            <a:xfrm>
              <a:off x="386262" y="2065470"/>
              <a:ext cx="47160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00294B"/>
                  </a:solidFill>
                  <a:effectLst/>
                  <a:uLnTx/>
                  <a:uFillTx/>
                  <a:latin typeface="Calibri"/>
                  <a:ea typeface="+mn-ea"/>
                  <a:cs typeface="+mn-cs"/>
                </a:rPr>
                <a:t>12 k€</a:t>
              </a:r>
            </a:p>
          </p:txBody>
        </p:sp>
        <p:sp>
          <p:nvSpPr>
            <p:cNvPr id="22" name="ZoneTexte 21">
              <a:extLst>
                <a:ext uri="{FF2B5EF4-FFF2-40B4-BE49-F238E27FC236}">
                  <a16:creationId xmlns:a16="http://schemas.microsoft.com/office/drawing/2014/main" id="{D7A146FD-8728-439A-BA48-F12D1E5625EA}"/>
                </a:ext>
              </a:extLst>
            </p:cNvPr>
            <p:cNvSpPr txBox="1"/>
            <p:nvPr/>
          </p:nvSpPr>
          <p:spPr>
            <a:xfrm>
              <a:off x="385259" y="1736885"/>
              <a:ext cx="5709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00294B"/>
                  </a:solidFill>
                  <a:effectLst/>
                  <a:uLnTx/>
                  <a:uFillTx/>
                  <a:latin typeface="Calibri"/>
                  <a:ea typeface="+mn-ea"/>
                  <a:cs typeface="+mn-cs"/>
                </a:rPr>
                <a:t>38,5 k€</a:t>
              </a:r>
            </a:p>
          </p:txBody>
        </p:sp>
        <p:sp>
          <p:nvSpPr>
            <p:cNvPr id="23" name="ZoneTexte 22">
              <a:extLst>
                <a:ext uri="{FF2B5EF4-FFF2-40B4-BE49-F238E27FC236}">
                  <a16:creationId xmlns:a16="http://schemas.microsoft.com/office/drawing/2014/main" id="{6597BAFA-C00E-484E-A63D-BA556F04704A}"/>
                </a:ext>
              </a:extLst>
            </p:cNvPr>
            <p:cNvSpPr txBox="1"/>
            <p:nvPr/>
          </p:nvSpPr>
          <p:spPr>
            <a:xfrm>
              <a:off x="403795" y="2975693"/>
              <a:ext cx="40588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00294B"/>
                  </a:solidFill>
                  <a:effectLst/>
                  <a:uLnTx/>
                  <a:uFillTx/>
                  <a:latin typeface="Calibri"/>
                  <a:ea typeface="+mn-ea"/>
                  <a:cs typeface="+mn-cs"/>
                </a:rPr>
                <a:t>4 k€</a:t>
              </a:r>
            </a:p>
          </p:txBody>
        </p:sp>
      </p:grpSp>
    </p:spTree>
    <p:extLst>
      <p:ext uri="{BB962C8B-B14F-4D97-AF65-F5344CB8AC3E}">
        <p14:creationId xmlns:p14="http://schemas.microsoft.com/office/powerpoint/2010/main" val="3007369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EBF4A1-8FBF-44B3-9D4A-45ACADEFAB24}"/>
              </a:ext>
            </a:extLst>
          </p:cNvPr>
          <p:cNvSpPr>
            <a:spLocks noGrp="1"/>
          </p:cNvSpPr>
          <p:nvPr>
            <p:ph type="ctrTitle"/>
          </p:nvPr>
        </p:nvSpPr>
        <p:spPr/>
        <p:txBody>
          <a:bodyPr/>
          <a:lstStyle/>
          <a:p>
            <a:r>
              <a:rPr lang="fr-FR" dirty="0">
                <a:solidFill>
                  <a:schemeClr val="tx1"/>
                </a:solidFill>
              </a:rPr>
              <a:t>Back-up</a:t>
            </a:r>
          </a:p>
        </p:txBody>
      </p:sp>
      <p:sp>
        <p:nvSpPr>
          <p:cNvPr id="3" name="Sous-titre 2">
            <a:extLst>
              <a:ext uri="{FF2B5EF4-FFF2-40B4-BE49-F238E27FC236}">
                <a16:creationId xmlns:a16="http://schemas.microsoft.com/office/drawing/2014/main" id="{174C93D9-D1B5-432A-AA73-836031C447A6}"/>
              </a:ext>
            </a:extLst>
          </p:cNvPr>
          <p:cNvSpPr>
            <a:spLocks noGrp="1"/>
          </p:cNvSpPr>
          <p:nvPr>
            <p:ph type="subTitle"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E92D429-E288-4603-B152-7E2DCC117D1E}"/>
              </a:ext>
            </a:extLst>
          </p:cNvPr>
          <p:cNvSpPr>
            <a:spLocks noGrp="1"/>
          </p:cNvSpPr>
          <p:nvPr>
            <p:ph type="sldNum" sz="quarter" idx="12"/>
          </p:nvPr>
        </p:nvSpPr>
        <p:spPr/>
        <p:txBody>
          <a:bodyPr/>
          <a:lstStyle/>
          <a:p>
            <a:fld id="{E8BA45BE-E1E6-49DE-9B47-C05D0BBBBD60}" type="slidenum">
              <a:rPr lang="fr-FR" smtClean="0"/>
              <a:t>49</a:t>
            </a:fld>
            <a:endParaRPr lang="fr-FR"/>
          </a:p>
        </p:txBody>
      </p:sp>
    </p:spTree>
    <p:extLst>
      <p:ext uri="{BB962C8B-B14F-4D97-AF65-F5344CB8AC3E}">
        <p14:creationId xmlns:p14="http://schemas.microsoft.com/office/powerpoint/2010/main" val="3086411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a:t>R&amp;D détecteurs DIAMANT – collaboration IN2P3 - RH</a:t>
            </a:r>
          </a:p>
        </p:txBody>
      </p:sp>
      <p:sp>
        <p:nvSpPr>
          <p:cNvPr id="53" name="ZoneTexte 52">
            <a:extLst>
              <a:ext uri="{FF2B5EF4-FFF2-40B4-BE49-F238E27FC236}">
                <a16:creationId xmlns:a16="http://schemas.microsoft.com/office/drawing/2014/main" id="{38EB59E9-D76B-42D8-8FBC-5B3B33CF5104}"/>
              </a:ext>
            </a:extLst>
          </p:cNvPr>
          <p:cNvSpPr txBox="1"/>
          <p:nvPr/>
        </p:nvSpPr>
        <p:spPr>
          <a:xfrm>
            <a:off x="7234144" y="6607455"/>
            <a:ext cx="24918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alibri"/>
                <a:ea typeface="+mn-ea"/>
                <a:cs typeface="+mn-cs"/>
              </a:rPr>
              <a:t>Lyon, 19 octobre 2022</a:t>
            </a:r>
          </a:p>
        </p:txBody>
      </p:sp>
      <p:pic>
        <p:nvPicPr>
          <p:cNvPr id="2" name="Image 1">
            <a:extLst>
              <a:ext uri="{FF2B5EF4-FFF2-40B4-BE49-F238E27FC236}">
                <a16:creationId xmlns:a16="http://schemas.microsoft.com/office/drawing/2014/main" id="{A459C66D-2A15-4B41-82EC-2F6D2E0473C9}"/>
              </a:ext>
            </a:extLst>
          </p:cNvPr>
          <p:cNvPicPr>
            <a:picLocks noChangeAspect="1"/>
          </p:cNvPicPr>
          <p:nvPr/>
        </p:nvPicPr>
        <p:blipFill rotWithShape="1">
          <a:blip r:embed="rId2"/>
          <a:srcRect l="2481" t="5239" r="50" b="2388"/>
          <a:stretch/>
        </p:blipFill>
        <p:spPr>
          <a:xfrm>
            <a:off x="1486894" y="2242268"/>
            <a:ext cx="9454101" cy="2449002"/>
          </a:xfrm>
          <a:prstGeom prst="rect">
            <a:avLst/>
          </a:prstGeom>
        </p:spPr>
      </p:pic>
      <p:sp>
        <p:nvSpPr>
          <p:cNvPr id="3" name="Espace réservé du numéro de diapositive 2">
            <a:extLst>
              <a:ext uri="{FF2B5EF4-FFF2-40B4-BE49-F238E27FC236}">
                <a16:creationId xmlns:a16="http://schemas.microsoft.com/office/drawing/2014/main" id="{1A24CA88-59EE-44FB-BD36-C4B2A7BA2E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1D906-68FB-4FCF-A226-CB4AF2FE6205}" type="slidenum">
              <a:rPr kumimoji="0" lang="fr-FR" sz="12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555825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Image 1">
            <a:extLst>
              <a:ext uri="{FF2B5EF4-FFF2-40B4-BE49-F238E27FC236}">
                <a16:creationId xmlns:a16="http://schemas.microsoft.com/office/drawing/2014/main" id="{2480B556-C969-4578-B51F-A2F9F69CA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6388" y="4408979"/>
            <a:ext cx="698500" cy="73025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E8AEB492-B924-4076-A6C2-29F91A125B31}"/>
              </a:ext>
            </a:extLst>
          </p:cNvPr>
          <p:cNvPicPr>
            <a:picLocks noChangeAspect="1"/>
          </p:cNvPicPr>
          <p:nvPr/>
        </p:nvPicPr>
        <p:blipFill>
          <a:blip r:embed="rId3"/>
          <a:stretch>
            <a:fillRect/>
          </a:stretch>
        </p:blipFill>
        <p:spPr>
          <a:xfrm>
            <a:off x="9113642" y="597669"/>
            <a:ext cx="823398" cy="728795"/>
          </a:xfrm>
          <a:prstGeom prst="rect">
            <a:avLst/>
          </a:prstGeom>
        </p:spPr>
      </p:pic>
      <p:sp>
        <p:nvSpPr>
          <p:cNvPr id="7" name="ZoneTexte 6">
            <a:extLst>
              <a:ext uri="{FF2B5EF4-FFF2-40B4-BE49-F238E27FC236}">
                <a16:creationId xmlns:a16="http://schemas.microsoft.com/office/drawing/2014/main" id="{1423F1D9-8BD9-418F-9CDE-EE16DA96B2EA}"/>
              </a:ext>
            </a:extLst>
          </p:cNvPr>
          <p:cNvSpPr txBox="1"/>
          <p:nvPr/>
        </p:nvSpPr>
        <p:spPr>
          <a:xfrm>
            <a:off x="2595461" y="1610343"/>
            <a:ext cx="7618975"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Monitorage faisceaux en</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hadronthérapie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(ARRONAX, 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Coll.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Clarys</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 UFT  / Coll. TIARA  / Coll.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ClaRyS</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 -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LaBeX</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 PRIMES (thèse P.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Everaere</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Localisation XY &lt;1 mm, marquage temporel &lt; 100 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Préamplificateurs LPSC  rapides pour marquage temporel (C. Hoarau </a:t>
            </a:r>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2021 </a:t>
            </a:r>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JINST</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16</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T04005)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DFC LPSC en cours de mise au point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40 TDC LPSC  embarqués dans le FPGA de la carte ACQ (STD &lt; 25 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Version intégrée =&gt; DIAMASIC : TDC (LPC Caen) =&gt; OK (STD ~12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ps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préamplificateur et QDC en cours de validation</a:t>
            </a:r>
          </a:p>
        </p:txBody>
      </p:sp>
      <p:sp>
        <p:nvSpPr>
          <p:cNvPr id="8" name="ZoneTexte 7">
            <a:extLst>
              <a:ext uri="{FF2B5EF4-FFF2-40B4-BE49-F238E27FC236}">
                <a16:creationId xmlns:a16="http://schemas.microsoft.com/office/drawing/2014/main" id="{99454D5E-1276-4BA1-B8C2-63D1DCE4159F}"/>
              </a:ext>
            </a:extLst>
          </p:cNvPr>
          <p:cNvSpPr txBox="1"/>
          <p:nvPr/>
        </p:nvSpPr>
        <p:spPr>
          <a:xfrm>
            <a:off x="826816" y="2996828"/>
            <a:ext cx="6425733" cy="15081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Monitorage faisceaux en </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Flash thérapie proton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(ARRONAX)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R&amp;T DIAMTECH / ANR – DIAMMONI Coll. LPSC SUBATECH ARRONAX (thèse R. Molle)</a:t>
            </a:r>
            <a:endPar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Mesure de charge (dynamique=10</a:t>
            </a:r>
            <a:r>
              <a:rPr kumimoji="0" lang="fr-FR" sz="1200" b="0" i="0" u="none" strike="noStrike" kern="1200" cap="none" spc="0" normalizeH="0" baseline="30000" noProof="0" dirty="0">
                <a:ln>
                  <a:noFill/>
                </a:ln>
                <a:solidFill>
                  <a:prstClr val="black"/>
                </a:solidFill>
                <a:effectLst/>
                <a:uLnTx/>
                <a:uFillTx/>
                <a:latin typeface="Calibri" panose="020F0502020204030204"/>
                <a:ea typeface="+mn-ea"/>
                <a:cs typeface="+mn-cs"/>
              </a:rPr>
              <a:t>5</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 marquage temporel trains &lt; 33 ns / bunchs &lt; 1 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Intégration par train =&gt; proto LPSC 4 voies validé à ARRONAX en T4 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Intégration par bunch =&gt; en cours de développement (préamplificateurs rapides LPSC  + ADC)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Version intégrée	=&gt; DIAMASIC : préamplificateur et évolution du QDC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=&gt; Développement ADC 8 bits 500 MHz en cours au LPSC</a:t>
            </a:r>
          </a:p>
        </p:txBody>
      </p:sp>
      <p:sp>
        <p:nvSpPr>
          <p:cNvPr id="9" name="ZoneTexte 8">
            <a:extLst>
              <a:ext uri="{FF2B5EF4-FFF2-40B4-BE49-F238E27FC236}">
                <a16:creationId xmlns:a16="http://schemas.microsoft.com/office/drawing/2014/main" id="{8A1C4DA9-4CE8-4CE9-99FC-B66F3CAEFC0F}"/>
              </a:ext>
            </a:extLst>
          </p:cNvPr>
          <p:cNvSpPr txBox="1"/>
          <p:nvPr/>
        </p:nvSpPr>
        <p:spPr>
          <a:xfrm>
            <a:off x="672089" y="488939"/>
            <a:ext cx="8451937"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Monitorage faisceaux en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Microbeam</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Radiation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Therapy</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(ESRF)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R&amp;T DIAMTECH / IDSYNCHRO / PAIR TUMC -  Coll. LPSC – STROBE (INSERM) – postdoc F. Di Franco</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Mesure de charge (dynamique=10</a:t>
            </a:r>
            <a:r>
              <a:rPr kumimoji="0" lang="fr-FR" sz="1200" b="0" i="0" u="none" strike="noStrike" kern="1200" cap="none" spc="0" normalizeH="0" baseline="30000" noProof="0" dirty="0">
                <a:ln>
                  <a:noFill/>
                </a:ln>
                <a:solidFill>
                  <a:prstClr val="black"/>
                </a:solidFill>
                <a:effectLst/>
                <a:uLnTx/>
                <a:uFillTx/>
                <a:latin typeface="Calibri" panose="020F0502020204030204"/>
                <a:ea typeface="+mn-ea"/>
                <a:cs typeface="+mn-cs"/>
              </a:rPr>
              <a:t>6</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intégration de 1 ms à 100 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Proto LPSC 32 voies discrètes validé à ESRF en T1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Version intégrée =&gt; QDC de DIAMASIC testé ESRF en T1 2022, analyse données en cours</a:t>
            </a:r>
          </a:p>
        </p:txBody>
      </p:sp>
      <p:sp>
        <p:nvSpPr>
          <p:cNvPr id="10" name="ZoneTexte 9">
            <a:extLst>
              <a:ext uri="{FF2B5EF4-FFF2-40B4-BE49-F238E27FC236}">
                <a16:creationId xmlns:a16="http://schemas.microsoft.com/office/drawing/2014/main" id="{93FB66A2-044F-46DD-B9A4-C6C893732E16}"/>
              </a:ext>
            </a:extLst>
          </p:cNvPr>
          <p:cNvSpPr txBox="1"/>
          <p:nvPr/>
        </p:nvSpPr>
        <p:spPr>
          <a:xfrm>
            <a:off x="8024046" y="491110"/>
            <a:ext cx="160505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Monitorage MRT ESRF</a:t>
            </a:r>
          </a:p>
        </p:txBody>
      </p:sp>
      <p:grpSp>
        <p:nvGrpSpPr>
          <p:cNvPr id="11" name="Groupe 10">
            <a:extLst>
              <a:ext uri="{FF2B5EF4-FFF2-40B4-BE49-F238E27FC236}">
                <a16:creationId xmlns:a16="http://schemas.microsoft.com/office/drawing/2014/main" id="{82A1D239-7748-4586-8C56-E1E3826480DB}"/>
              </a:ext>
            </a:extLst>
          </p:cNvPr>
          <p:cNvGrpSpPr/>
          <p:nvPr/>
        </p:nvGrpSpPr>
        <p:grpSpPr>
          <a:xfrm>
            <a:off x="178309" y="1669380"/>
            <a:ext cx="2269917" cy="1052226"/>
            <a:chOff x="552442" y="59638"/>
            <a:chExt cx="2269917" cy="1052226"/>
          </a:xfrm>
        </p:grpSpPr>
        <p:pic>
          <p:nvPicPr>
            <p:cNvPr id="12" name="Image 11">
              <a:extLst>
                <a:ext uri="{FF2B5EF4-FFF2-40B4-BE49-F238E27FC236}">
                  <a16:creationId xmlns:a16="http://schemas.microsoft.com/office/drawing/2014/main" id="{5231E1B1-D4C0-4944-BBEB-63CC6EB893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87" t="4009" r="3630" b="2690"/>
            <a:stretch/>
          </p:blipFill>
          <p:spPr>
            <a:xfrm>
              <a:off x="1230384" y="436884"/>
              <a:ext cx="822631" cy="674980"/>
            </a:xfrm>
            <a:prstGeom prst="rect">
              <a:avLst/>
            </a:prstGeom>
          </p:spPr>
        </p:pic>
        <p:sp>
          <p:nvSpPr>
            <p:cNvPr id="13" name="ZoneTexte 12">
              <a:extLst>
                <a:ext uri="{FF2B5EF4-FFF2-40B4-BE49-F238E27FC236}">
                  <a16:creationId xmlns:a16="http://schemas.microsoft.com/office/drawing/2014/main" id="{844076F0-2E62-4975-BDA1-B80BB22CFE04}"/>
                </a:ext>
              </a:extLst>
            </p:cNvPr>
            <p:cNvSpPr txBox="1"/>
            <p:nvPr/>
          </p:nvSpPr>
          <p:spPr>
            <a:xfrm>
              <a:off x="552442" y="59638"/>
              <a:ext cx="22699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40 préampli LPSC + PCB diamant</a:t>
              </a:r>
            </a:p>
          </p:txBody>
        </p:sp>
      </p:grpSp>
      <p:pic>
        <p:nvPicPr>
          <p:cNvPr id="14" name="Image 13">
            <a:extLst>
              <a:ext uri="{FF2B5EF4-FFF2-40B4-BE49-F238E27FC236}">
                <a16:creationId xmlns:a16="http://schemas.microsoft.com/office/drawing/2014/main" id="{395A7ACA-6885-4DB2-BBEB-58931F61BC9A}"/>
              </a:ext>
            </a:extLst>
          </p:cNvPr>
          <p:cNvPicPr>
            <a:picLocks noChangeAspect="1"/>
          </p:cNvPicPr>
          <p:nvPr/>
        </p:nvPicPr>
        <p:blipFill>
          <a:blip r:embed="rId5"/>
          <a:stretch>
            <a:fillRect/>
          </a:stretch>
        </p:blipFill>
        <p:spPr>
          <a:xfrm>
            <a:off x="9410416" y="1268572"/>
            <a:ext cx="509283" cy="380453"/>
          </a:xfrm>
          <a:prstGeom prst="rect">
            <a:avLst/>
          </a:prstGeom>
        </p:spPr>
      </p:pic>
      <p:pic>
        <p:nvPicPr>
          <p:cNvPr id="15" name="Image 14">
            <a:extLst>
              <a:ext uri="{FF2B5EF4-FFF2-40B4-BE49-F238E27FC236}">
                <a16:creationId xmlns:a16="http://schemas.microsoft.com/office/drawing/2014/main" id="{A4BD2715-B3CA-48D4-9639-22BC99A04F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0314" y="818786"/>
            <a:ext cx="1027184" cy="770388"/>
          </a:xfrm>
          <a:prstGeom prst="rect">
            <a:avLst/>
          </a:prstGeom>
        </p:spPr>
      </p:pic>
      <p:sp>
        <p:nvSpPr>
          <p:cNvPr id="16" name="ZoneTexte 15">
            <a:extLst>
              <a:ext uri="{FF2B5EF4-FFF2-40B4-BE49-F238E27FC236}">
                <a16:creationId xmlns:a16="http://schemas.microsoft.com/office/drawing/2014/main" id="{6843A792-68A2-4D04-B336-6AFDA6DC22DC}"/>
              </a:ext>
            </a:extLst>
          </p:cNvPr>
          <p:cNvSpPr txBox="1"/>
          <p:nvPr/>
        </p:nvSpPr>
        <p:spPr>
          <a:xfrm>
            <a:off x="2614511" y="4386625"/>
            <a:ext cx="7351051" cy="12311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Monitorage </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micro faisceaux</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d’ions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(LP2I Bordeaux/AIFIRA -IRSN/ MIRCOM)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Coll. LPSC Institut Néel-Grenoble LP2I-Bordeaux IRSN (thèse C.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Léonhart</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Amincissement diamant par procédés de gravure (Institut Néel –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Tsukuba</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Intégration sur ligne micro faisceau = fenêtre d’extraction par LPSC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Applications tests sur cellules pour développements  RIV et BNCT</a:t>
            </a:r>
          </a:p>
        </p:txBody>
      </p:sp>
      <p:grpSp>
        <p:nvGrpSpPr>
          <p:cNvPr id="17" name="Groupe 16">
            <a:extLst>
              <a:ext uri="{FF2B5EF4-FFF2-40B4-BE49-F238E27FC236}">
                <a16:creationId xmlns:a16="http://schemas.microsoft.com/office/drawing/2014/main" id="{19422FB3-9B5C-43C2-A3C2-AF51B672E0FF}"/>
              </a:ext>
            </a:extLst>
          </p:cNvPr>
          <p:cNvGrpSpPr/>
          <p:nvPr/>
        </p:nvGrpSpPr>
        <p:grpSpPr>
          <a:xfrm>
            <a:off x="9081741" y="3225621"/>
            <a:ext cx="1411195" cy="1016233"/>
            <a:chOff x="7070651" y="4295553"/>
            <a:chExt cx="2095821" cy="1559019"/>
          </a:xfrm>
        </p:grpSpPr>
        <p:pic>
          <p:nvPicPr>
            <p:cNvPr id="18" name="Image 17">
              <a:extLst>
                <a:ext uri="{FF2B5EF4-FFF2-40B4-BE49-F238E27FC236}">
                  <a16:creationId xmlns:a16="http://schemas.microsoft.com/office/drawing/2014/main" id="{73CECB2B-8CFB-468E-9AB1-128088D80091}"/>
                </a:ext>
              </a:extLst>
            </p:cNvPr>
            <p:cNvPicPr>
              <a:picLocks noChangeAspect="1"/>
            </p:cNvPicPr>
            <p:nvPr/>
          </p:nvPicPr>
          <p:blipFill rotWithShape="1">
            <a:blip r:embed="rId7"/>
            <a:srcRect l="4100" t="13986" r="40588"/>
            <a:stretch/>
          </p:blipFill>
          <p:spPr>
            <a:xfrm>
              <a:off x="7070651" y="4349792"/>
              <a:ext cx="2019047" cy="1504780"/>
            </a:xfrm>
            <a:prstGeom prst="rect">
              <a:avLst/>
            </a:prstGeom>
          </p:spPr>
        </p:pic>
        <p:sp>
          <p:nvSpPr>
            <p:cNvPr id="19" name="Rectangle 18">
              <a:extLst>
                <a:ext uri="{FF2B5EF4-FFF2-40B4-BE49-F238E27FC236}">
                  <a16:creationId xmlns:a16="http://schemas.microsoft.com/office/drawing/2014/main" id="{A8DD1759-FBF2-4FB6-BF1A-7ECA80FD20D4}"/>
                </a:ext>
              </a:extLst>
            </p:cNvPr>
            <p:cNvSpPr/>
            <p:nvPr/>
          </p:nvSpPr>
          <p:spPr>
            <a:xfrm>
              <a:off x="8484781" y="4295553"/>
              <a:ext cx="681691" cy="128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ZoneTexte 19">
            <a:extLst>
              <a:ext uri="{FF2B5EF4-FFF2-40B4-BE49-F238E27FC236}">
                <a16:creationId xmlns:a16="http://schemas.microsoft.com/office/drawing/2014/main" id="{C9D85D4F-E1B6-418D-8EAB-CFAF34E8AE27}"/>
              </a:ext>
            </a:extLst>
          </p:cNvPr>
          <p:cNvSpPr txBox="1"/>
          <p:nvPr/>
        </p:nvSpPr>
        <p:spPr>
          <a:xfrm>
            <a:off x="7352776" y="3027162"/>
            <a:ext cx="30445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DIAMMONI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Bunch</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&amp;            Train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Counting</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Image 20">
            <a:extLst>
              <a:ext uri="{FF2B5EF4-FFF2-40B4-BE49-F238E27FC236}">
                <a16:creationId xmlns:a16="http://schemas.microsoft.com/office/drawing/2014/main" id="{A13E58C5-19F7-47B7-8232-0047A09C9AC1}"/>
              </a:ext>
            </a:extLst>
          </p:cNvPr>
          <p:cNvPicPr>
            <a:picLocks noChangeAspect="1"/>
          </p:cNvPicPr>
          <p:nvPr/>
        </p:nvPicPr>
        <p:blipFill>
          <a:blip r:embed="rId8"/>
          <a:stretch>
            <a:fillRect/>
          </a:stretch>
        </p:blipFill>
        <p:spPr>
          <a:xfrm>
            <a:off x="310977" y="4585401"/>
            <a:ext cx="2019047" cy="1074050"/>
          </a:xfrm>
          <a:prstGeom prst="rect">
            <a:avLst/>
          </a:prstGeom>
        </p:spPr>
      </p:pic>
      <p:sp>
        <p:nvSpPr>
          <p:cNvPr id="22" name="ZoneTexte 21">
            <a:extLst>
              <a:ext uri="{FF2B5EF4-FFF2-40B4-BE49-F238E27FC236}">
                <a16:creationId xmlns:a16="http://schemas.microsoft.com/office/drawing/2014/main" id="{06D58EE0-D359-4A0F-9508-8AEFDB3A9234}"/>
              </a:ext>
            </a:extLst>
          </p:cNvPr>
          <p:cNvSpPr txBox="1"/>
          <p:nvPr/>
        </p:nvSpPr>
        <p:spPr>
          <a:xfrm>
            <a:off x="399235" y="4370173"/>
            <a:ext cx="91403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srgbClr val="FF0000"/>
                </a:solidFill>
                <a:effectLst/>
                <a:uLnTx/>
                <a:uFillTx/>
                <a:latin typeface="Calibri" panose="020F0502020204030204"/>
                <a:ea typeface="+mn-ea"/>
                <a:cs typeface="+mn-cs"/>
              </a:rPr>
              <a:t>DéFI</a:t>
            </a:r>
            <a:r>
              <a:rPr kumimoji="0" lang="fr-FR" sz="1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200" b="1" i="0" u="none" strike="noStrike" kern="1200" cap="none" spc="0" normalizeH="0" baseline="0" noProof="0" dirty="0" err="1">
                <a:ln>
                  <a:noFill/>
                </a:ln>
                <a:solidFill>
                  <a:srgbClr val="FF0000"/>
                </a:solidFill>
                <a:effectLst/>
                <a:uLnTx/>
                <a:uFillTx/>
                <a:latin typeface="Calibri" panose="020F0502020204030204"/>
                <a:ea typeface="+mn-ea"/>
                <a:cs typeface="+mn-cs"/>
              </a:rPr>
              <a:t>DiaMs</a:t>
            </a:r>
            <a:endParaRPr kumimoji="0" lang="fr-FR"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1CFFBC1-F648-4109-B901-0FEA1472E280}"/>
              </a:ext>
            </a:extLst>
          </p:cNvPr>
          <p:cNvSpPr/>
          <p:nvPr/>
        </p:nvSpPr>
        <p:spPr>
          <a:xfrm>
            <a:off x="0" y="0"/>
            <a:ext cx="12192000" cy="539931"/>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Calibri" panose="020F0502020204030204"/>
                <a:ea typeface="+mn-ea"/>
                <a:cs typeface="+mn-cs"/>
              </a:rPr>
              <a:t>DIAMANT – Applications médicales &amp; monitorages faisceaux</a:t>
            </a:r>
          </a:p>
        </p:txBody>
      </p:sp>
      <p:sp>
        <p:nvSpPr>
          <p:cNvPr id="24" name="Rectangle : coins arrondis 23">
            <a:extLst>
              <a:ext uri="{FF2B5EF4-FFF2-40B4-BE49-F238E27FC236}">
                <a16:creationId xmlns:a16="http://schemas.microsoft.com/office/drawing/2014/main" id="{EBE2141B-8BB2-46CC-B616-D0330EA263AE}"/>
              </a:ext>
            </a:extLst>
          </p:cNvPr>
          <p:cNvSpPr/>
          <p:nvPr/>
        </p:nvSpPr>
        <p:spPr>
          <a:xfrm>
            <a:off x="89174" y="539932"/>
            <a:ext cx="12013652" cy="1108949"/>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 coins arrondis 24">
            <a:extLst>
              <a:ext uri="{FF2B5EF4-FFF2-40B4-BE49-F238E27FC236}">
                <a16:creationId xmlns:a16="http://schemas.microsoft.com/office/drawing/2014/main" id="{0BE1BBA4-F6D7-4791-B44E-3B8F8CF8DDC9}"/>
              </a:ext>
            </a:extLst>
          </p:cNvPr>
          <p:cNvSpPr/>
          <p:nvPr/>
        </p:nvSpPr>
        <p:spPr>
          <a:xfrm>
            <a:off x="113153" y="1661735"/>
            <a:ext cx="12013652" cy="1375410"/>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 coins arrondis 25">
            <a:extLst>
              <a:ext uri="{FF2B5EF4-FFF2-40B4-BE49-F238E27FC236}">
                <a16:creationId xmlns:a16="http://schemas.microsoft.com/office/drawing/2014/main" id="{F2F0BA19-1A24-41A5-9768-22785D3E3FF4}"/>
              </a:ext>
            </a:extLst>
          </p:cNvPr>
          <p:cNvSpPr/>
          <p:nvPr/>
        </p:nvSpPr>
        <p:spPr>
          <a:xfrm>
            <a:off x="113153" y="3052666"/>
            <a:ext cx="12013652" cy="1382910"/>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ZoneTexte 27">
            <a:extLst>
              <a:ext uri="{FF2B5EF4-FFF2-40B4-BE49-F238E27FC236}">
                <a16:creationId xmlns:a16="http://schemas.microsoft.com/office/drawing/2014/main" id="{91C74C13-8C19-4C8D-8AE2-AC3E8E3086A7}"/>
              </a:ext>
            </a:extLst>
          </p:cNvPr>
          <p:cNvSpPr txBox="1"/>
          <p:nvPr/>
        </p:nvSpPr>
        <p:spPr>
          <a:xfrm>
            <a:off x="10031665" y="481455"/>
            <a:ext cx="21657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0000"/>
                </a:solidFill>
                <a:effectLst/>
                <a:uLnTx/>
                <a:uFillTx/>
                <a:latin typeface="Calibri" panose="020F0502020204030204"/>
                <a:ea typeface="+mn-ea"/>
                <a:cs typeface="+mn-cs"/>
              </a:rPr>
              <a:t>+ version intégrée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0000"/>
                </a:solidFill>
                <a:effectLst/>
                <a:uLnTx/>
                <a:uFillTx/>
                <a:latin typeface="Calibri" panose="020F0502020204030204"/>
                <a:ea typeface="+mn-ea"/>
                <a:cs typeface="+mn-cs"/>
              </a:rPr>
              <a:t>156 QDC livrable  pour S1 2023</a:t>
            </a:r>
          </a:p>
        </p:txBody>
      </p:sp>
      <p:sp>
        <p:nvSpPr>
          <p:cNvPr id="30" name="Rectangle 29">
            <a:extLst>
              <a:ext uri="{FF2B5EF4-FFF2-40B4-BE49-F238E27FC236}">
                <a16:creationId xmlns:a16="http://schemas.microsoft.com/office/drawing/2014/main" id="{A065DEA7-2294-4AFC-A9E7-42588E091DBB}"/>
              </a:ext>
            </a:extLst>
          </p:cNvPr>
          <p:cNvSpPr/>
          <p:nvPr/>
        </p:nvSpPr>
        <p:spPr>
          <a:xfrm>
            <a:off x="9574285" y="5032766"/>
            <a:ext cx="10999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PRIME 80</a:t>
            </a:r>
          </a:p>
        </p:txBody>
      </p:sp>
      <p:sp>
        <p:nvSpPr>
          <p:cNvPr id="31" name="Rectangle 2">
            <a:extLst>
              <a:ext uri="{FF2B5EF4-FFF2-40B4-BE49-F238E27FC236}">
                <a16:creationId xmlns:a16="http://schemas.microsoft.com/office/drawing/2014/main" id="{CB405503-5336-414A-9A4C-D6B4D4DF341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zh-CN" sz="7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fr-FR"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33" name="Rectangle 32">
            <a:extLst>
              <a:ext uri="{FF2B5EF4-FFF2-40B4-BE49-F238E27FC236}">
                <a16:creationId xmlns:a16="http://schemas.microsoft.com/office/drawing/2014/main" id="{5CC8AC97-7C73-4D1E-86E5-888A1006DCA0}"/>
              </a:ext>
            </a:extLst>
          </p:cNvPr>
          <p:cNvSpPr/>
          <p:nvPr/>
        </p:nvSpPr>
        <p:spPr>
          <a:xfrm>
            <a:off x="10387682" y="4479659"/>
            <a:ext cx="16168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Times New Roman" panose="02020603050405020304" pitchFamily="18" charset="0"/>
              </a:rPr>
              <a:t>Mission pour les Initiatives Transverses et Interdisciplinaires </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1B528CC-CA9F-4E72-BCDF-BD5A05B43EE8}"/>
              </a:ext>
            </a:extLst>
          </p:cNvPr>
          <p:cNvSpPr/>
          <p:nvPr/>
        </p:nvSpPr>
        <p:spPr>
          <a:xfrm>
            <a:off x="9043827" y="5240036"/>
            <a:ext cx="439594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Calibri" panose="020F0502020204030204"/>
                <a:ea typeface="+mn-ea"/>
                <a:cs typeface="+mn-cs"/>
              </a:rPr>
              <a:t>Nouveau projet démarrage T2 2022 </a:t>
            </a:r>
            <a:endPar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ectangle : coins arrondis 26">
            <a:extLst>
              <a:ext uri="{FF2B5EF4-FFF2-40B4-BE49-F238E27FC236}">
                <a16:creationId xmlns:a16="http://schemas.microsoft.com/office/drawing/2014/main" id="{9B96D63B-D1F3-469D-BCC2-AABE3E513E65}"/>
              </a:ext>
            </a:extLst>
          </p:cNvPr>
          <p:cNvSpPr/>
          <p:nvPr/>
        </p:nvSpPr>
        <p:spPr>
          <a:xfrm>
            <a:off x="108224" y="4443669"/>
            <a:ext cx="12013652" cy="1174062"/>
          </a:xfrm>
          <a:prstGeom prst="roundRect">
            <a:avLst>
              <a:gd name="adj" fmla="val 18325"/>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Image 33">
            <a:extLst>
              <a:ext uri="{FF2B5EF4-FFF2-40B4-BE49-F238E27FC236}">
                <a16:creationId xmlns:a16="http://schemas.microsoft.com/office/drawing/2014/main" id="{CC1FDDA3-7265-4FFB-9B73-5D35534A73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06089" y="984192"/>
            <a:ext cx="758346" cy="568760"/>
          </a:xfrm>
          <a:prstGeom prst="rect">
            <a:avLst/>
          </a:prstGeom>
        </p:spPr>
      </p:pic>
      <p:pic>
        <p:nvPicPr>
          <p:cNvPr id="5" name="Image 4">
            <a:extLst>
              <a:ext uri="{FF2B5EF4-FFF2-40B4-BE49-F238E27FC236}">
                <a16:creationId xmlns:a16="http://schemas.microsoft.com/office/drawing/2014/main" id="{AF07BA53-CB30-427C-8FF4-6897A05BEB86}"/>
              </a:ext>
            </a:extLst>
          </p:cNvPr>
          <p:cNvPicPr>
            <a:picLocks noChangeAspect="1"/>
          </p:cNvPicPr>
          <p:nvPr/>
        </p:nvPicPr>
        <p:blipFill rotWithShape="1">
          <a:blip r:embed="rId10"/>
          <a:srcRect t="9963"/>
          <a:stretch/>
        </p:blipFill>
        <p:spPr>
          <a:xfrm>
            <a:off x="7152495" y="3252713"/>
            <a:ext cx="1721455" cy="1040590"/>
          </a:xfrm>
          <a:prstGeom prst="rect">
            <a:avLst/>
          </a:prstGeom>
        </p:spPr>
      </p:pic>
      <p:sp>
        <p:nvSpPr>
          <p:cNvPr id="43" name="Rectangle : coins arrondis 42">
            <a:extLst>
              <a:ext uri="{FF2B5EF4-FFF2-40B4-BE49-F238E27FC236}">
                <a16:creationId xmlns:a16="http://schemas.microsoft.com/office/drawing/2014/main" id="{CA9F87D6-C889-4F02-85B8-CD63B45F0254}"/>
              </a:ext>
            </a:extLst>
          </p:cNvPr>
          <p:cNvSpPr/>
          <p:nvPr/>
        </p:nvSpPr>
        <p:spPr>
          <a:xfrm>
            <a:off x="108224" y="5617731"/>
            <a:ext cx="12013652" cy="1241655"/>
          </a:xfrm>
          <a:prstGeom prst="roundRect">
            <a:avLst>
              <a:gd name="adj" fmla="val 18325"/>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Image 43">
            <a:extLst>
              <a:ext uri="{FF2B5EF4-FFF2-40B4-BE49-F238E27FC236}">
                <a16:creationId xmlns:a16="http://schemas.microsoft.com/office/drawing/2014/main" id="{40B0DED3-F560-4A31-9BD1-0747AF9A9E5A}"/>
              </a:ext>
            </a:extLst>
          </p:cNvPr>
          <p:cNvPicPr>
            <a:picLocks noChangeAspect="1"/>
          </p:cNvPicPr>
          <p:nvPr/>
        </p:nvPicPr>
        <p:blipFill rotWithShape="1">
          <a:blip r:embed="rId11">
            <a:extLst>
              <a:ext uri="{28A0092B-C50C-407E-A947-70E740481C1C}">
                <a14:useLocalDpi xmlns:a14="http://schemas.microsoft.com/office/drawing/2010/main" val="0"/>
              </a:ext>
            </a:extLst>
          </a:blip>
          <a:srcRect l="21785" t="1802" r="22195"/>
          <a:stretch/>
        </p:blipFill>
        <p:spPr>
          <a:xfrm>
            <a:off x="9855323" y="5663693"/>
            <a:ext cx="1159129" cy="974774"/>
          </a:xfrm>
          <a:prstGeom prst="rect">
            <a:avLst/>
          </a:prstGeom>
        </p:spPr>
      </p:pic>
      <p:sp>
        <p:nvSpPr>
          <p:cNvPr id="45" name="Rectangle 44">
            <a:extLst>
              <a:ext uri="{FF2B5EF4-FFF2-40B4-BE49-F238E27FC236}">
                <a16:creationId xmlns:a16="http://schemas.microsoft.com/office/drawing/2014/main" id="{74E2E3BB-27CB-4282-99A5-3490062E576F}"/>
              </a:ext>
            </a:extLst>
          </p:cNvPr>
          <p:cNvSpPr/>
          <p:nvPr/>
        </p:nvSpPr>
        <p:spPr>
          <a:xfrm>
            <a:off x="872745" y="5636568"/>
            <a:ext cx="9170652"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Monitorage </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faisceaux d'ions de basse énergie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(ALTO)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70C0"/>
                </a:solidFill>
                <a:effectLst/>
                <a:uLnTx/>
                <a:uFillTx/>
                <a:latin typeface="Calibri" panose="020F0502020204030204"/>
                <a:ea typeface="+mn-ea"/>
                <a:cs typeface="+mn-cs"/>
              </a:rPr>
              <a:t>Coll. LPSC IP2I Lyon IJC </a:t>
            </a:r>
            <a:r>
              <a:rPr kumimoji="0" lang="fr-FR" sz="1800" b="1" i="0" u="none" strike="noStrike" kern="1200" cap="none" spc="0" normalizeH="0" baseline="0" noProof="0" dirty="0" err="1">
                <a:ln>
                  <a:noFill/>
                </a:ln>
                <a:solidFill>
                  <a:srgbClr val="0070C0"/>
                </a:solidFill>
                <a:effectLst/>
                <a:uLnTx/>
                <a:uFillTx/>
                <a:latin typeface="Calibri" panose="020F0502020204030204"/>
                <a:ea typeface="+mn-ea"/>
                <a:cs typeface="+mn-cs"/>
              </a:rPr>
              <a:t>lab</a:t>
            </a:r>
            <a:r>
              <a:rPr kumimoji="0" lang="fr-FR" sz="1800" b="1" i="0" u="none" strike="noStrike" kern="1200" cap="none" spc="0" normalizeH="0" baseline="0" noProof="0" dirty="0">
                <a:ln>
                  <a:noFill/>
                </a:ln>
                <a:solidFill>
                  <a:srgbClr val="0070C0"/>
                </a:solidFill>
                <a:effectLst/>
                <a:uLnTx/>
                <a:uFillTx/>
                <a:latin typeface="Calibri" panose="020F0502020204030204"/>
                <a:ea typeface="+mn-ea"/>
                <a:cs typeface="+mn-cs"/>
              </a:rPr>
              <a:t> via projet PICTURE</a:t>
            </a:r>
            <a:r>
              <a:rPr kumimoji="0" lang="fr-FR" sz="1800" b="0" i="1" u="none" strike="noStrike" kern="1200" cap="none" spc="0" normalizeH="0" baseline="0" noProof="0" dirty="0">
                <a:ln>
                  <a:noFill/>
                </a:ln>
                <a:solidFill>
                  <a:srgbClr val="0070C0"/>
                </a:solidFill>
                <a:effectLst/>
                <a:uLnTx/>
                <a:uFillTx/>
                <a:latin typeface="Calibri" panose="020F0502020204030204"/>
                <a:ea typeface="+mn-ea"/>
                <a:cs typeface="+mn-cs"/>
              </a:rPr>
              <a:t> (puis MP Diamant &amp; </a:t>
            </a:r>
            <a:r>
              <a:rPr kumimoji="0" lang="fr-FR" sz="1800" b="0" i="1" u="none" strike="noStrike" kern="1200" cap="none" spc="0" normalizeH="0" baseline="0" noProof="0" dirty="0" err="1">
                <a:ln>
                  <a:noFill/>
                </a:ln>
                <a:solidFill>
                  <a:srgbClr val="0070C0"/>
                </a:solidFill>
                <a:effectLst/>
                <a:uLnTx/>
                <a:uFillTx/>
                <a:latin typeface="Calibri" panose="020F0502020204030204"/>
                <a:ea typeface="+mn-ea"/>
                <a:cs typeface="+mn-cs"/>
              </a:rPr>
              <a:t>BioALTO</a:t>
            </a:r>
            <a:r>
              <a:rPr kumimoji="0" lang="fr-FR" sz="1800" b="0" i="1" u="none" strike="noStrike" kern="1200" cap="none" spc="0" normalizeH="0" baseline="0" noProof="0" dirty="0">
                <a:ln>
                  <a:noFill/>
                </a:ln>
                <a:solidFill>
                  <a:srgbClr val="0070C0"/>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Compteur avec 4 diamants (2x2x0.1mm</a:t>
            </a:r>
            <a:r>
              <a:rPr kumimoji="0" lang="fr-FR" sz="14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placés dans halo faisceau pour monitorage irradiation et alignement faisceau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Recyclage techno métallisation, découpe, tests signaux diamants &amp; électronique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Design de pièces spécifiques mécanique pour adaptation ligne vide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RadioGraaff</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8914C603-D252-499C-B501-233BB94A53B7}"/>
              </a:ext>
            </a:extLst>
          </p:cNvPr>
          <p:cNvSpPr/>
          <p:nvPr/>
        </p:nvSpPr>
        <p:spPr>
          <a:xfrm>
            <a:off x="8916586" y="6601660"/>
            <a:ext cx="439594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Calibri" panose="020F0502020204030204"/>
                <a:ea typeface="+mn-ea"/>
                <a:cs typeface="+mn-cs"/>
              </a:rPr>
              <a:t>Nouveau projet démarrage S1 2023</a:t>
            </a:r>
            <a:endPar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Image 28">
            <a:extLst>
              <a:ext uri="{FF2B5EF4-FFF2-40B4-BE49-F238E27FC236}">
                <a16:creationId xmlns:a16="http://schemas.microsoft.com/office/drawing/2014/main" id="{25A4BCEF-CA46-466F-AF50-89CEC98718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33484" y="1036319"/>
            <a:ext cx="663206" cy="383342"/>
          </a:xfrm>
          <a:prstGeom prst="rect">
            <a:avLst/>
          </a:prstGeom>
        </p:spPr>
      </p:pic>
      <p:pic>
        <p:nvPicPr>
          <p:cNvPr id="32" name="Image 31">
            <a:extLst>
              <a:ext uri="{FF2B5EF4-FFF2-40B4-BE49-F238E27FC236}">
                <a16:creationId xmlns:a16="http://schemas.microsoft.com/office/drawing/2014/main" id="{EDBE5389-5ECA-4F75-9F63-02C6AD6A3FA6}"/>
              </a:ext>
            </a:extLst>
          </p:cNvPr>
          <p:cNvPicPr>
            <a:picLocks noChangeAspect="1"/>
          </p:cNvPicPr>
          <p:nvPr/>
        </p:nvPicPr>
        <p:blipFill>
          <a:blip r:embed="rId13"/>
          <a:stretch>
            <a:fillRect/>
          </a:stretch>
        </p:blipFill>
        <p:spPr>
          <a:xfrm>
            <a:off x="9999614" y="1826850"/>
            <a:ext cx="1420491" cy="938865"/>
          </a:xfrm>
          <a:prstGeom prst="rect">
            <a:avLst/>
          </a:prstGeom>
        </p:spPr>
      </p:pic>
      <p:pic>
        <p:nvPicPr>
          <p:cNvPr id="36" name="Image 35">
            <a:extLst>
              <a:ext uri="{FF2B5EF4-FFF2-40B4-BE49-F238E27FC236}">
                <a16:creationId xmlns:a16="http://schemas.microsoft.com/office/drawing/2014/main" id="{D8D0F903-CDF7-4D79-8F96-1F2CB74314EE}"/>
              </a:ext>
            </a:extLst>
          </p:cNvPr>
          <p:cNvPicPr>
            <a:picLocks noChangeAspect="1"/>
          </p:cNvPicPr>
          <p:nvPr/>
        </p:nvPicPr>
        <p:blipFill>
          <a:blip r:embed="rId14"/>
          <a:stretch>
            <a:fillRect/>
          </a:stretch>
        </p:blipFill>
        <p:spPr>
          <a:xfrm>
            <a:off x="10501240" y="3282455"/>
            <a:ext cx="1565566" cy="814885"/>
          </a:xfrm>
          <a:prstGeom prst="rect">
            <a:avLst/>
          </a:prstGeom>
        </p:spPr>
      </p:pic>
      <p:sp>
        <p:nvSpPr>
          <p:cNvPr id="2" name="Espace réservé du numéro de diapositive 1">
            <a:extLst>
              <a:ext uri="{FF2B5EF4-FFF2-40B4-BE49-F238E27FC236}">
                <a16:creationId xmlns:a16="http://schemas.microsoft.com/office/drawing/2014/main" id="{172F2F0D-D234-42AC-A9A0-F036E4F47708}"/>
              </a:ext>
            </a:extLst>
          </p:cNvPr>
          <p:cNvSpPr>
            <a:spLocks noGrp="1"/>
          </p:cNvSpPr>
          <p:nvPr>
            <p:ph type="sldNum" sz="quarter" idx="12"/>
          </p:nvPr>
        </p:nvSpPr>
        <p:spPr/>
        <p:txBody>
          <a:bodyPr/>
          <a:lstStyle/>
          <a:p>
            <a:fld id="{7162BEA6-32E6-4D90-B86D-AE6180734016}" type="slidenum">
              <a:rPr lang="fr-FR" smtClean="0"/>
              <a:t>50</a:t>
            </a:fld>
            <a:endParaRPr lang="fr-FR"/>
          </a:p>
        </p:txBody>
      </p:sp>
    </p:spTree>
    <p:extLst>
      <p:ext uri="{BB962C8B-B14F-4D97-AF65-F5344CB8AC3E}">
        <p14:creationId xmlns:p14="http://schemas.microsoft.com/office/powerpoint/2010/main" val="28537116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AC56997F-47C1-475A-A68D-1916DBF338D7}"/>
              </a:ext>
            </a:extLst>
          </p:cNvPr>
          <p:cNvGrpSpPr/>
          <p:nvPr/>
        </p:nvGrpSpPr>
        <p:grpSpPr>
          <a:xfrm>
            <a:off x="-8217" y="1784440"/>
            <a:ext cx="6116744" cy="3174268"/>
            <a:chOff x="-8217" y="1784440"/>
            <a:chExt cx="6116744" cy="3174268"/>
          </a:xfrm>
        </p:grpSpPr>
        <p:pic>
          <p:nvPicPr>
            <p:cNvPr id="31" name="Image 30">
              <a:extLst>
                <a:ext uri="{FF2B5EF4-FFF2-40B4-BE49-F238E27FC236}">
                  <a16:creationId xmlns:a16="http://schemas.microsoft.com/office/drawing/2014/main" id="{0C5BD4A8-0865-41FE-9D99-753765DCEE27}"/>
                </a:ext>
              </a:extLst>
            </p:cNvPr>
            <p:cNvPicPr>
              <a:picLocks noChangeAspect="1"/>
            </p:cNvPicPr>
            <p:nvPr/>
          </p:nvPicPr>
          <p:blipFill rotWithShape="1">
            <a:blip r:embed="rId2"/>
            <a:srcRect t="4362" b="3618"/>
            <a:stretch/>
          </p:blipFill>
          <p:spPr>
            <a:xfrm>
              <a:off x="147141" y="1784440"/>
              <a:ext cx="5961386" cy="2889016"/>
            </a:xfrm>
            <a:prstGeom prst="rect">
              <a:avLst/>
            </a:prstGeom>
          </p:spPr>
        </p:pic>
        <p:sp>
          <p:nvSpPr>
            <p:cNvPr id="7" name="Rectangle 6">
              <a:extLst>
                <a:ext uri="{FF2B5EF4-FFF2-40B4-BE49-F238E27FC236}">
                  <a16:creationId xmlns:a16="http://schemas.microsoft.com/office/drawing/2014/main" id="{728534D3-33EF-4753-AAC9-50A8EDFF5BDE}"/>
                </a:ext>
              </a:extLst>
            </p:cNvPr>
            <p:cNvSpPr/>
            <p:nvPr/>
          </p:nvSpPr>
          <p:spPr>
            <a:xfrm>
              <a:off x="5522743" y="1815509"/>
              <a:ext cx="491750" cy="470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F037C749-21FD-4F57-A48C-A8C92B7FFFD8}"/>
                </a:ext>
              </a:extLst>
            </p:cNvPr>
            <p:cNvSpPr txBox="1"/>
            <p:nvPr/>
          </p:nvSpPr>
          <p:spPr>
            <a:xfrm>
              <a:off x="2209800" y="4681709"/>
              <a:ext cx="1733616"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Fluence (10</a:t>
              </a:r>
              <a:r>
                <a:rPr kumimoji="0" lang="fr-FR" sz="1200" b="0" i="0" u="none" strike="noStrike" kern="1200" cap="none" spc="0" normalizeH="0" baseline="30000" noProof="0" dirty="0">
                  <a:ln>
                    <a:noFill/>
                  </a:ln>
                  <a:solidFill>
                    <a:prstClr val="black"/>
                  </a:solidFill>
                  <a:effectLst/>
                  <a:uLnTx/>
                  <a:uFillTx/>
                  <a:latin typeface="Calibri" panose="020F0502020204030204"/>
                  <a:ea typeface="+mn-ea"/>
                  <a:cs typeface="+mn-cs"/>
                </a:rPr>
                <a:t>15</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alpha/cm</a:t>
              </a:r>
              <a:r>
                <a:rPr kumimoji="0" lang="fr-FR" sz="12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ZoneTexte 13">
              <a:extLst>
                <a:ext uri="{FF2B5EF4-FFF2-40B4-BE49-F238E27FC236}">
                  <a16:creationId xmlns:a16="http://schemas.microsoft.com/office/drawing/2014/main" id="{6799A95B-6598-46B9-B1F4-3728F3C5C27F}"/>
                </a:ext>
              </a:extLst>
            </p:cNvPr>
            <p:cNvSpPr txBox="1"/>
            <p:nvPr/>
          </p:nvSpPr>
          <p:spPr>
            <a:xfrm rot="16200000">
              <a:off x="-932701" y="3114999"/>
              <a:ext cx="2125967"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Charge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collected</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per alpha (au)</a:t>
              </a:r>
            </a:p>
          </p:txBody>
        </p:sp>
      </p:grpSp>
      <p:sp>
        <p:nvSpPr>
          <p:cNvPr id="4" name="Titre 1">
            <a:extLst>
              <a:ext uri="{FF2B5EF4-FFF2-40B4-BE49-F238E27FC236}">
                <a16:creationId xmlns:a16="http://schemas.microsoft.com/office/drawing/2014/main" id="{34EB84E5-CCD1-48F7-86EA-2154E944ABDA}"/>
              </a:ext>
            </a:extLst>
          </p:cNvPr>
          <p:cNvSpPr txBox="1">
            <a:spLocks/>
          </p:cNvSpPr>
          <p:nvPr/>
        </p:nvSpPr>
        <p:spPr>
          <a:xfrm>
            <a:off x="15392" y="19773"/>
            <a:ext cx="12192000" cy="518558"/>
          </a:xfrm>
          <a:prstGeom prst="rect">
            <a:avLst/>
          </a:prstGeom>
          <a:solidFill>
            <a:srgbClr val="E75112"/>
          </a:solidFill>
        </p:spPr>
        <p:txBody>
          <a:bodyPr anchor="ctr">
            <a:normAutofit fontScale="97500" lnSpcReduction="10000"/>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j-ea"/>
                <a:cs typeface="+mj-cs"/>
              </a:rPr>
              <a:t> </a:t>
            </a:r>
          </a:p>
        </p:txBody>
      </p:sp>
      <p:pic>
        <p:nvPicPr>
          <p:cNvPr id="33" name="Image 32">
            <a:extLst>
              <a:ext uri="{FF2B5EF4-FFF2-40B4-BE49-F238E27FC236}">
                <a16:creationId xmlns:a16="http://schemas.microsoft.com/office/drawing/2014/main" id="{1F233635-9427-4FFA-B117-0E1E1651C848}"/>
              </a:ext>
            </a:extLst>
          </p:cNvPr>
          <p:cNvPicPr>
            <a:picLocks noChangeAspect="1"/>
          </p:cNvPicPr>
          <p:nvPr/>
        </p:nvPicPr>
        <p:blipFill>
          <a:blip r:embed="rId3"/>
          <a:stretch>
            <a:fillRect/>
          </a:stretch>
        </p:blipFill>
        <p:spPr>
          <a:xfrm>
            <a:off x="2471367" y="1985469"/>
            <a:ext cx="2230368" cy="1536288"/>
          </a:xfrm>
          <a:prstGeom prst="rect">
            <a:avLst/>
          </a:prstGeom>
          <a:ln>
            <a:solidFill>
              <a:schemeClr val="tx1"/>
            </a:solidFill>
          </a:ln>
        </p:spPr>
      </p:pic>
      <p:sp>
        <p:nvSpPr>
          <p:cNvPr id="34" name="ZoneTexte 33">
            <a:extLst>
              <a:ext uri="{FF2B5EF4-FFF2-40B4-BE49-F238E27FC236}">
                <a16:creationId xmlns:a16="http://schemas.microsoft.com/office/drawing/2014/main" id="{62D318C2-C24C-46A2-BE6C-1F0498112447}"/>
              </a:ext>
            </a:extLst>
          </p:cNvPr>
          <p:cNvSpPr txBox="1"/>
          <p:nvPr/>
        </p:nvSpPr>
        <p:spPr>
          <a:xfrm>
            <a:off x="797554" y="4883836"/>
            <a:ext cx="47251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Normalized</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charge collection per alpha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particle</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ZoneTexte 34">
            <a:extLst>
              <a:ext uri="{FF2B5EF4-FFF2-40B4-BE49-F238E27FC236}">
                <a16:creationId xmlns:a16="http://schemas.microsoft.com/office/drawing/2014/main" id="{9B6D0A12-3A65-475A-BFFA-08E9FBDD288D}"/>
              </a:ext>
            </a:extLst>
          </p:cNvPr>
          <p:cNvSpPr txBox="1"/>
          <p:nvPr/>
        </p:nvSpPr>
        <p:spPr>
          <a:xfrm>
            <a:off x="291709" y="871856"/>
            <a:ext cx="56153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Impact of flux on Charge Collection Efficiency (CCE)</a:t>
            </a:r>
            <a:endPar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6" name="Image 35">
            <a:extLst>
              <a:ext uri="{FF2B5EF4-FFF2-40B4-BE49-F238E27FC236}">
                <a16:creationId xmlns:a16="http://schemas.microsoft.com/office/drawing/2014/main" id="{E1DEEFD2-505D-49B9-BDE3-FFD00B994076}"/>
              </a:ext>
            </a:extLst>
          </p:cNvPr>
          <p:cNvPicPr>
            <a:picLocks noChangeAspect="1"/>
          </p:cNvPicPr>
          <p:nvPr/>
        </p:nvPicPr>
        <p:blipFill>
          <a:blip r:embed="rId4"/>
          <a:stretch>
            <a:fillRect/>
          </a:stretch>
        </p:blipFill>
        <p:spPr>
          <a:xfrm>
            <a:off x="6166223" y="1532753"/>
            <a:ext cx="1176560" cy="1176560"/>
          </a:xfrm>
          <a:prstGeom prst="rect">
            <a:avLst/>
          </a:prstGeom>
        </p:spPr>
      </p:pic>
      <p:sp>
        <p:nvSpPr>
          <p:cNvPr id="39" name="Rectangle 38">
            <a:extLst>
              <a:ext uri="{FF2B5EF4-FFF2-40B4-BE49-F238E27FC236}">
                <a16:creationId xmlns:a16="http://schemas.microsoft.com/office/drawing/2014/main" id="{E172932C-45CD-4EBC-BC0C-3E08DE7A7E32}"/>
              </a:ext>
            </a:extLst>
          </p:cNvPr>
          <p:cNvSpPr/>
          <p:nvPr/>
        </p:nvSpPr>
        <p:spPr>
          <a:xfrm>
            <a:off x="3211172" y="2534549"/>
            <a:ext cx="1410236" cy="250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ZoneTexte 39">
            <a:extLst>
              <a:ext uri="{FF2B5EF4-FFF2-40B4-BE49-F238E27FC236}">
                <a16:creationId xmlns:a16="http://schemas.microsoft.com/office/drawing/2014/main" id="{8708A47F-CF23-4D34-953A-166FCC8E1500}"/>
              </a:ext>
            </a:extLst>
          </p:cNvPr>
          <p:cNvSpPr txBox="1"/>
          <p:nvPr/>
        </p:nvSpPr>
        <p:spPr>
          <a:xfrm>
            <a:off x="3367176" y="2524250"/>
            <a:ext cx="10982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ED7D31">
                    <a:lumMod val="60000"/>
                    <a:lumOff val="40000"/>
                  </a:srgbClr>
                </a:solidFill>
                <a:effectLst/>
                <a:uLnTx/>
                <a:uFillTx/>
                <a:latin typeface="Cambria Math" panose="02040503050406030204" pitchFamily="18" charset="0"/>
                <a:ea typeface="Cambria Math" panose="02040503050406030204" pitchFamily="18" charset="0"/>
                <a:cs typeface="+mn-cs"/>
              </a:rPr>
              <a:t>unusable</a:t>
            </a:r>
            <a:endParaRPr kumimoji="0" lang="fr-FR" sz="1200" b="0" i="0" u="none" strike="noStrike" kern="1200" cap="none" spc="0" normalizeH="0" baseline="0" noProof="0" dirty="0">
              <a:ln>
                <a:noFill/>
              </a:ln>
              <a:solidFill>
                <a:srgbClr val="ED7D31">
                  <a:lumMod val="60000"/>
                  <a:lumOff val="40000"/>
                </a:srgbClr>
              </a:solidFill>
              <a:effectLst/>
              <a:uLnTx/>
              <a:uFillTx/>
              <a:latin typeface="Cambria Math" panose="02040503050406030204" pitchFamily="18" charset="0"/>
              <a:ea typeface="Cambria Math" panose="02040503050406030204" pitchFamily="18" charset="0"/>
              <a:cs typeface="+mn-cs"/>
            </a:endParaRPr>
          </a:p>
        </p:txBody>
      </p:sp>
      <p:sp>
        <p:nvSpPr>
          <p:cNvPr id="3" name="Rectangle 2">
            <a:extLst>
              <a:ext uri="{FF2B5EF4-FFF2-40B4-BE49-F238E27FC236}">
                <a16:creationId xmlns:a16="http://schemas.microsoft.com/office/drawing/2014/main" id="{029E44AD-B7ED-413F-9DB1-B95CDC15C494}"/>
              </a:ext>
            </a:extLst>
          </p:cNvPr>
          <p:cNvSpPr/>
          <p:nvPr/>
        </p:nvSpPr>
        <p:spPr>
          <a:xfrm>
            <a:off x="6164386" y="3555311"/>
            <a:ext cx="6105199" cy="36933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With increasing flux, charge collection decreases.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The fluence creates damage in the detector</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panose="05000000000000000000" pitchFamily="2" charset="2"/>
              </a:rPr>
              <a:t>It results </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in the </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creation of traps that disrupt the collection of charges.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CCE drops faster with fluence at higher flux.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10</a:t>
            </a:r>
            <a:r>
              <a:rPr kumimoji="0" lang="en-US" sz="1800" b="0" i="0" u="none" strike="noStrike" kern="1200" cap="none" spc="0" normalizeH="0" baseline="30000" noProof="0" dirty="0">
                <a:ln>
                  <a:noFill/>
                </a:ln>
                <a:solidFill>
                  <a:srgbClr val="FF0000"/>
                </a:solidFill>
                <a:effectLst/>
                <a:uLnTx/>
                <a:uFillTx/>
                <a:latin typeface="Calibri" panose="020F0502020204030204"/>
                <a:ea typeface="+mn-ea"/>
                <a:cs typeface="+mn-cs"/>
              </a:rPr>
              <a:t>13</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alphas/cm</a:t>
            </a:r>
            <a:r>
              <a:rPr kumimoji="0" lang="en-US" sz="1800" b="0" i="0" u="none" strike="noStrike" kern="1200" cap="none" spc="0" normalizeH="0" baseline="30000" noProof="0" dirty="0">
                <a:ln>
                  <a:noFill/>
                </a:ln>
                <a:solidFill>
                  <a:srgbClr val="FF0000"/>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 = 0.1 alpha/nm</a:t>
            </a:r>
            <a:r>
              <a:rPr kumimoji="0" lang="en-US" sz="1800" b="0" i="0" u="none" strike="noStrike" kern="1200" cap="none" spc="0" normalizeH="0" baseline="30000" noProof="0" dirty="0">
                <a:ln>
                  <a:noFill/>
                </a:ln>
                <a:solidFill>
                  <a:srgbClr val="FF0000"/>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 interplay between vacancy creation and stable electronic defects (charge carrier traps)?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22C96683-5D76-49D1-A98D-C75C2B6E1E90}"/>
              </a:ext>
            </a:extLst>
          </p:cNvPr>
          <p:cNvSpPr txBox="1"/>
          <p:nvPr/>
        </p:nvSpPr>
        <p:spPr>
          <a:xfrm>
            <a:off x="5461781" y="4279667"/>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A</a:t>
            </a:r>
          </a:p>
        </p:txBody>
      </p:sp>
      <p:sp>
        <p:nvSpPr>
          <p:cNvPr id="25" name="ZoneTexte 24">
            <a:extLst>
              <a:ext uri="{FF2B5EF4-FFF2-40B4-BE49-F238E27FC236}">
                <a16:creationId xmlns:a16="http://schemas.microsoft.com/office/drawing/2014/main" id="{9B67B1E8-CAA4-4EE7-BF58-F7F48679294C}"/>
              </a:ext>
            </a:extLst>
          </p:cNvPr>
          <p:cNvSpPr txBox="1"/>
          <p:nvPr/>
        </p:nvSpPr>
        <p:spPr>
          <a:xfrm>
            <a:off x="5536028" y="4072559"/>
            <a:ext cx="3080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70AD47"/>
                </a:solidFill>
                <a:effectLst/>
                <a:uLnTx/>
                <a:uFillTx/>
                <a:latin typeface="Calibri" panose="020F0502020204030204"/>
                <a:ea typeface="+mn-ea"/>
                <a:cs typeface="+mn-cs"/>
              </a:rPr>
              <a:t>C</a:t>
            </a:r>
          </a:p>
        </p:txBody>
      </p:sp>
      <p:sp>
        <p:nvSpPr>
          <p:cNvPr id="26" name="ZoneTexte 25">
            <a:extLst>
              <a:ext uri="{FF2B5EF4-FFF2-40B4-BE49-F238E27FC236}">
                <a16:creationId xmlns:a16="http://schemas.microsoft.com/office/drawing/2014/main" id="{587A093F-F9C9-437C-8949-A835C9D08883}"/>
              </a:ext>
            </a:extLst>
          </p:cNvPr>
          <p:cNvSpPr txBox="1"/>
          <p:nvPr/>
        </p:nvSpPr>
        <p:spPr>
          <a:xfrm>
            <a:off x="4625537" y="3935787"/>
            <a:ext cx="3273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D</a:t>
            </a:r>
          </a:p>
        </p:txBody>
      </p:sp>
      <p:sp>
        <p:nvSpPr>
          <p:cNvPr id="27" name="ZoneTexte 26">
            <a:extLst>
              <a:ext uri="{FF2B5EF4-FFF2-40B4-BE49-F238E27FC236}">
                <a16:creationId xmlns:a16="http://schemas.microsoft.com/office/drawing/2014/main" id="{76912FFE-F66C-45DE-8DAD-9FE13A60C9BE}"/>
              </a:ext>
            </a:extLst>
          </p:cNvPr>
          <p:cNvSpPr txBox="1"/>
          <p:nvPr/>
        </p:nvSpPr>
        <p:spPr>
          <a:xfrm>
            <a:off x="4324646" y="3845910"/>
            <a:ext cx="2968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7030A0"/>
                </a:solidFill>
                <a:effectLst/>
                <a:uLnTx/>
                <a:uFillTx/>
                <a:latin typeface="Calibri" panose="020F0502020204030204"/>
                <a:ea typeface="+mn-ea"/>
                <a:cs typeface="+mn-cs"/>
              </a:rPr>
              <a:t>E</a:t>
            </a:r>
          </a:p>
        </p:txBody>
      </p:sp>
      <p:sp>
        <p:nvSpPr>
          <p:cNvPr id="28" name="ZoneTexte 27">
            <a:extLst>
              <a:ext uri="{FF2B5EF4-FFF2-40B4-BE49-F238E27FC236}">
                <a16:creationId xmlns:a16="http://schemas.microsoft.com/office/drawing/2014/main" id="{C9A5C557-8264-4BFF-B05B-6748724ED2A9}"/>
              </a:ext>
            </a:extLst>
          </p:cNvPr>
          <p:cNvSpPr txBox="1"/>
          <p:nvPr/>
        </p:nvSpPr>
        <p:spPr>
          <a:xfrm>
            <a:off x="633355" y="-8405"/>
            <a:ext cx="100022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High fluences :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diamond</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aging</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studies</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with</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68 MeV alpha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particles</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29" name="Image 28">
            <a:extLst>
              <a:ext uri="{FF2B5EF4-FFF2-40B4-BE49-F238E27FC236}">
                <a16:creationId xmlns:a16="http://schemas.microsoft.com/office/drawing/2014/main" id="{A0B6CB92-68EF-4D7E-8779-30481858C2EA}"/>
              </a:ext>
            </a:extLst>
          </p:cNvPr>
          <p:cNvPicPr>
            <a:picLocks noChangeAspect="1"/>
          </p:cNvPicPr>
          <p:nvPr/>
        </p:nvPicPr>
        <p:blipFill>
          <a:blip r:embed="rId5"/>
          <a:stretch>
            <a:fillRect/>
          </a:stretch>
        </p:blipFill>
        <p:spPr>
          <a:xfrm>
            <a:off x="9228363" y="871856"/>
            <a:ext cx="597705" cy="597705"/>
          </a:xfrm>
          <a:prstGeom prst="rect">
            <a:avLst/>
          </a:prstGeom>
        </p:spPr>
      </p:pic>
      <p:sp>
        <p:nvSpPr>
          <p:cNvPr id="9" name="Rectangle 8">
            <a:extLst>
              <a:ext uri="{FF2B5EF4-FFF2-40B4-BE49-F238E27FC236}">
                <a16:creationId xmlns:a16="http://schemas.microsoft.com/office/drawing/2014/main" id="{23DAA502-6273-4B2F-A0EC-DD456EECD0EE}"/>
              </a:ext>
            </a:extLst>
          </p:cNvPr>
          <p:cNvSpPr/>
          <p:nvPr/>
        </p:nvSpPr>
        <p:spPr>
          <a:xfrm>
            <a:off x="6837113" y="959932"/>
            <a:ext cx="24994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IDFont+F2"/>
                <a:ea typeface="+mn-ea"/>
                <a:cs typeface="+mn-cs"/>
              </a:rPr>
              <a:t>68-MeV alpha particles </a:t>
            </a:r>
            <a:r>
              <a:rPr kumimoji="0" lang="en-US" sz="1800" b="0" i="0" u="none" strike="noStrike" kern="1200" cap="none" spc="0" normalizeH="0" baseline="0" noProof="0" dirty="0">
                <a:ln>
                  <a:noFill/>
                </a:ln>
                <a:solidFill>
                  <a:srgbClr val="002060"/>
                </a:solidFill>
                <a:effectLst/>
                <a:uLnTx/>
                <a:uFillTx/>
                <a:latin typeface="CIDFont+F2"/>
                <a:ea typeface="+mn-ea"/>
                <a:cs typeface="+mn-cs"/>
              </a:rPr>
              <a:t>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Image 36">
            <a:extLst>
              <a:ext uri="{FF2B5EF4-FFF2-40B4-BE49-F238E27FC236}">
                <a16:creationId xmlns:a16="http://schemas.microsoft.com/office/drawing/2014/main" id="{E86A40F9-1CEF-4DC4-9BE9-DBDE2204B861}"/>
              </a:ext>
            </a:extLst>
          </p:cNvPr>
          <p:cNvPicPr>
            <a:picLocks noChangeAspect="1"/>
          </p:cNvPicPr>
          <p:nvPr/>
        </p:nvPicPr>
        <p:blipFill rotWithShape="1">
          <a:blip r:embed="rId6"/>
          <a:srcRect b="13487"/>
          <a:stretch/>
        </p:blipFill>
        <p:spPr>
          <a:xfrm>
            <a:off x="9310765" y="1647475"/>
            <a:ext cx="1982608" cy="806505"/>
          </a:xfrm>
          <a:prstGeom prst="rect">
            <a:avLst/>
          </a:prstGeom>
        </p:spPr>
      </p:pic>
      <p:sp>
        <p:nvSpPr>
          <p:cNvPr id="41" name="ZoneTexte 40">
            <a:extLst>
              <a:ext uri="{FF2B5EF4-FFF2-40B4-BE49-F238E27FC236}">
                <a16:creationId xmlns:a16="http://schemas.microsoft.com/office/drawing/2014/main" id="{78F690A7-E823-41EB-9720-96B6ABF4833F}"/>
              </a:ext>
            </a:extLst>
          </p:cNvPr>
          <p:cNvSpPr txBox="1"/>
          <p:nvPr/>
        </p:nvSpPr>
        <p:spPr>
          <a:xfrm>
            <a:off x="9075183" y="2585771"/>
            <a:ext cx="310031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prstClr val="black"/>
                </a:solidFill>
                <a:effectLst/>
                <a:uLnTx/>
                <a:uFillTx/>
                <a:latin typeface="Calibri Light" panose="020F0302020204030204"/>
                <a:ea typeface="Cambria Math" panose="02040503050406030204" pitchFamily="18" charset="0"/>
                <a:cs typeface="+mn-cs"/>
              </a:rPr>
              <a:t>dt</a:t>
            </a:r>
            <a:r>
              <a:rPr kumimoji="0" lang="fr-FR" sz="1400" b="0" i="0" u="none" strike="noStrike" kern="1200" cap="none" spc="0" normalizeH="0" baseline="0" noProof="0" dirty="0">
                <a:ln>
                  <a:noFill/>
                </a:ln>
                <a:solidFill>
                  <a:prstClr val="black"/>
                </a:solidFill>
                <a:effectLst/>
                <a:uLnTx/>
                <a:uFillTx/>
                <a:latin typeface="Calibri Light" panose="020F0302020204030204"/>
                <a:ea typeface="Cambria Math" panose="02040503050406030204" pitchFamily="18" charset="0"/>
                <a:cs typeface="+mn-cs"/>
              </a:rPr>
              <a:t> = 50µs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Light" panose="020F0302020204030204"/>
                <a:ea typeface="Cambria Math" panose="02040503050406030204" pitchFamily="18" charset="0"/>
                <a:cs typeface="+mn-cs"/>
              </a:rPr>
              <a:t>dit : variable =&gt; &lt;I&gt; = cste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Light" panose="020F0302020204030204"/>
                <a:ea typeface="Cambria Math" panose="02040503050406030204" pitchFamily="18" charset="0"/>
                <a:cs typeface="+mn-cs"/>
              </a:rPr>
              <a:t>Duration : ~30 mn for </a:t>
            </a:r>
            <a:r>
              <a:rPr kumimoji="0" lang="fr-FR" sz="1400" b="0" i="0" u="none" strike="noStrike" kern="1200" cap="none" spc="0" normalizeH="0" baseline="0" noProof="0" dirty="0" err="1">
                <a:ln>
                  <a:noFill/>
                </a:ln>
                <a:solidFill>
                  <a:prstClr val="black"/>
                </a:solidFill>
                <a:effectLst/>
                <a:uLnTx/>
                <a:uFillTx/>
                <a:latin typeface="Calibri Light" panose="020F0302020204030204"/>
                <a:ea typeface="Cambria Math" panose="02040503050406030204" pitchFamily="18" charset="0"/>
                <a:cs typeface="+mn-cs"/>
              </a:rPr>
              <a:t>each</a:t>
            </a:r>
            <a:r>
              <a:rPr kumimoji="0" lang="fr-FR" sz="1400" b="0" i="0" u="none" strike="noStrike" kern="1200" cap="none" spc="0" normalizeH="0" baseline="0" noProof="0" dirty="0">
                <a:ln>
                  <a:noFill/>
                </a:ln>
                <a:solidFill>
                  <a:prstClr val="black"/>
                </a:solidFill>
                <a:effectLst/>
                <a:uLnTx/>
                <a:uFillTx/>
                <a:latin typeface="Calibri Light" panose="020F0302020204030204"/>
                <a:ea typeface="Cambria Math" panose="02040503050406030204" pitchFamily="18" charset="0"/>
                <a:cs typeface="+mn-cs"/>
              </a:rPr>
              <a:t> A to E  point </a:t>
            </a:r>
          </a:p>
        </p:txBody>
      </p:sp>
      <p:sp>
        <p:nvSpPr>
          <p:cNvPr id="10" name="ZoneTexte 9">
            <a:extLst>
              <a:ext uri="{FF2B5EF4-FFF2-40B4-BE49-F238E27FC236}">
                <a16:creationId xmlns:a16="http://schemas.microsoft.com/office/drawing/2014/main" id="{DBC50569-F804-4BB5-BFD1-04DE6337F47C}"/>
              </a:ext>
            </a:extLst>
          </p:cNvPr>
          <p:cNvSpPr txBox="1"/>
          <p:nvPr/>
        </p:nvSpPr>
        <p:spPr>
          <a:xfrm>
            <a:off x="702827" y="2005559"/>
            <a:ext cx="13133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rPr>
              <a:t>ACQ : </a:t>
            </a:r>
            <a:r>
              <a:rPr kumimoji="0" lang="fr-FR" sz="1000" b="0" i="0" u="none" strike="noStrike" kern="1200" cap="none" spc="0" normalizeH="0" baseline="0" noProof="0" dirty="0" err="1">
                <a:ln>
                  <a:noFill/>
                </a:ln>
                <a:solidFill>
                  <a:prstClr val="black"/>
                </a:solidFill>
                <a:effectLst/>
                <a:uLnTx/>
                <a:uFillTx/>
                <a:latin typeface="Calibri" panose="020F0502020204030204"/>
                <a:ea typeface="+mn-ea"/>
                <a:cs typeface="+mn-cs"/>
              </a:rPr>
              <a:t>every</a:t>
            </a:r>
            <a:r>
              <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rPr>
              <a:t> ~3 mn </a:t>
            </a:r>
            <a:r>
              <a:rPr kumimoji="0" lang="fr-FR" sz="1000" b="0" i="0" u="none" strike="noStrike" kern="1200" cap="none" spc="0" normalizeH="0" baseline="0" noProof="0" dirty="0" err="1">
                <a:ln>
                  <a:noFill/>
                </a:ln>
                <a:solidFill>
                  <a:prstClr val="black"/>
                </a:solidFill>
                <a:effectLst/>
                <a:uLnTx/>
                <a:uFillTx/>
                <a:latin typeface="Calibri" panose="020F0502020204030204"/>
                <a:ea typeface="+mn-ea"/>
                <a:cs typeface="+mn-cs"/>
              </a:rPr>
              <a:t>between</a:t>
            </a:r>
            <a:r>
              <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00" b="0" i="0" u="none" strike="noStrike" kern="1200" cap="none" spc="0" normalizeH="0" baseline="0" noProof="0" dirty="0" err="1">
                <a:ln>
                  <a:noFill/>
                </a:ln>
                <a:solidFill>
                  <a:prstClr val="black"/>
                </a:solidFill>
                <a:effectLst/>
                <a:uLnTx/>
                <a:uFillTx/>
                <a:latin typeface="Calibri" panose="020F0502020204030204"/>
                <a:ea typeface="+mn-ea"/>
                <a:cs typeface="+mn-cs"/>
              </a:rPr>
              <a:t>two</a:t>
            </a:r>
            <a:r>
              <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00" b="0" i="0" u="none" strike="noStrike" kern="1200" cap="none" spc="0" normalizeH="0" baseline="0" noProof="0" dirty="0" err="1">
                <a:ln>
                  <a:noFill/>
                </a:ln>
                <a:solidFill>
                  <a:prstClr val="black"/>
                </a:solidFill>
                <a:effectLst/>
                <a:uLnTx/>
                <a:uFillTx/>
                <a:latin typeface="Calibri" panose="020F0502020204030204"/>
                <a:ea typeface="+mn-ea"/>
                <a:cs typeface="+mn-cs"/>
              </a:rPr>
              <a:t>consecutive</a:t>
            </a:r>
            <a:r>
              <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rPr>
              <a:t> points</a:t>
            </a:r>
          </a:p>
        </p:txBody>
      </p:sp>
      <p:pic>
        <p:nvPicPr>
          <p:cNvPr id="42" name="Image 41">
            <a:extLst>
              <a:ext uri="{FF2B5EF4-FFF2-40B4-BE49-F238E27FC236}">
                <a16:creationId xmlns:a16="http://schemas.microsoft.com/office/drawing/2014/main" id="{AD017461-B0F0-41F1-8B96-1AC507A1DD59}"/>
              </a:ext>
            </a:extLst>
          </p:cNvPr>
          <p:cNvPicPr>
            <a:picLocks noChangeAspect="1"/>
          </p:cNvPicPr>
          <p:nvPr/>
        </p:nvPicPr>
        <p:blipFill rotWithShape="1">
          <a:blip r:embed="rId7">
            <a:extLst>
              <a:ext uri="{28A0092B-C50C-407E-A947-70E740481C1C}">
                <a14:useLocalDpi xmlns:a14="http://schemas.microsoft.com/office/drawing/2010/main" val="0"/>
              </a:ext>
            </a:extLst>
          </a:blip>
          <a:srcRect t="6983"/>
          <a:stretch/>
        </p:blipFill>
        <p:spPr>
          <a:xfrm>
            <a:off x="7601921" y="1532753"/>
            <a:ext cx="1523030" cy="1280909"/>
          </a:xfrm>
          <a:prstGeom prst="rect">
            <a:avLst/>
          </a:prstGeom>
        </p:spPr>
      </p:pic>
      <p:sp>
        <p:nvSpPr>
          <p:cNvPr id="44" name="ZoneTexte 43">
            <a:extLst>
              <a:ext uri="{FF2B5EF4-FFF2-40B4-BE49-F238E27FC236}">
                <a16:creationId xmlns:a16="http://schemas.microsoft.com/office/drawing/2014/main" id="{B17BED31-76F2-43E5-95EC-921BDA94B16C}"/>
              </a:ext>
            </a:extLst>
          </p:cNvPr>
          <p:cNvSpPr txBox="1"/>
          <p:nvPr/>
        </p:nvSpPr>
        <p:spPr>
          <a:xfrm>
            <a:off x="8464445" y="533458"/>
            <a:ext cx="37520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solidFill>
                <a:effectLst/>
                <a:uLnTx/>
                <a:uFillTx/>
                <a:latin typeface="Calibri" panose="020F0502020204030204"/>
                <a:ea typeface="+mn-ea"/>
                <a:cs typeface="+mn-cs"/>
              </a:rPr>
              <a:t>R. Molle PhD </a:t>
            </a:r>
            <a:r>
              <a:rPr kumimoji="0" lang="fr-FR" sz="1800" b="0" i="0" u="none" strike="noStrike" kern="1200" cap="none" spc="0" normalizeH="0" baseline="0" noProof="0" dirty="0" err="1">
                <a:ln>
                  <a:noFill/>
                </a:ln>
                <a:solidFill>
                  <a:srgbClr val="4472C4"/>
                </a:solidFill>
                <a:effectLst/>
                <a:uLnTx/>
                <a:uFillTx/>
                <a:latin typeface="Calibri" panose="020F0502020204030204"/>
                <a:ea typeface="+mn-ea"/>
                <a:cs typeface="+mn-cs"/>
              </a:rPr>
              <a:t>thesis</a:t>
            </a:r>
            <a:r>
              <a:rPr kumimoji="0" lang="fr-FR" sz="1800" b="0"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ANR DIAMMONI</a:t>
            </a:r>
          </a:p>
        </p:txBody>
      </p:sp>
      <p:sp>
        <p:nvSpPr>
          <p:cNvPr id="12" name="Espace réservé du numéro de diapositive 11">
            <a:extLst>
              <a:ext uri="{FF2B5EF4-FFF2-40B4-BE49-F238E27FC236}">
                <a16:creationId xmlns:a16="http://schemas.microsoft.com/office/drawing/2014/main" id="{A0CC6561-82B1-4B64-93D3-3BDC9320B5C6}"/>
              </a:ext>
            </a:extLst>
          </p:cNvPr>
          <p:cNvSpPr>
            <a:spLocks noGrp="1"/>
          </p:cNvSpPr>
          <p:nvPr>
            <p:ph type="sldNum" sz="quarter" idx="12"/>
          </p:nvPr>
        </p:nvSpPr>
        <p:spPr/>
        <p:txBody>
          <a:bodyPr/>
          <a:lstStyle/>
          <a:p>
            <a:fld id="{37A05D04-525B-4937-AC1B-BFCB89383A78}" type="slidenum">
              <a:rPr lang="fr-FR" smtClean="0"/>
              <a:t>51</a:t>
            </a:fld>
            <a:endParaRPr lang="fr-FR"/>
          </a:p>
        </p:txBody>
      </p:sp>
    </p:spTree>
    <p:extLst>
      <p:ext uri="{BB962C8B-B14F-4D97-AF65-F5344CB8AC3E}">
        <p14:creationId xmlns:p14="http://schemas.microsoft.com/office/powerpoint/2010/main" val="467702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e 80">
            <a:extLst>
              <a:ext uri="{FF2B5EF4-FFF2-40B4-BE49-F238E27FC236}">
                <a16:creationId xmlns:a16="http://schemas.microsoft.com/office/drawing/2014/main" id="{ED830713-828D-4054-A5DF-7D1AD8AEFF67}"/>
              </a:ext>
            </a:extLst>
          </p:cNvPr>
          <p:cNvGrpSpPr/>
          <p:nvPr/>
        </p:nvGrpSpPr>
        <p:grpSpPr>
          <a:xfrm>
            <a:off x="144123" y="2685002"/>
            <a:ext cx="3437388" cy="3335375"/>
            <a:chOff x="22199" y="2685002"/>
            <a:chExt cx="3437388" cy="3335375"/>
          </a:xfrm>
        </p:grpSpPr>
        <p:pic>
          <p:nvPicPr>
            <p:cNvPr id="44" name="Image 43">
              <a:extLst>
                <a:ext uri="{FF2B5EF4-FFF2-40B4-BE49-F238E27FC236}">
                  <a16:creationId xmlns:a16="http://schemas.microsoft.com/office/drawing/2014/main" id="{26CF37AF-015E-49DF-8104-EF59DDA81566}"/>
                </a:ext>
              </a:extLst>
            </p:cNvPr>
            <p:cNvPicPr>
              <a:picLocks noChangeAspect="1"/>
            </p:cNvPicPr>
            <p:nvPr/>
          </p:nvPicPr>
          <p:blipFill rotWithShape="1">
            <a:blip r:embed="rId2">
              <a:extLst>
                <a:ext uri="{28A0092B-C50C-407E-A947-70E740481C1C}">
                  <a14:useLocalDpi xmlns:a14="http://schemas.microsoft.com/office/drawing/2010/main" val="0"/>
                </a:ext>
              </a:extLst>
            </a:blip>
            <a:srcRect t="9185" b="2603"/>
            <a:stretch/>
          </p:blipFill>
          <p:spPr>
            <a:xfrm>
              <a:off x="22199" y="2721873"/>
              <a:ext cx="3437388" cy="3298504"/>
            </a:xfrm>
            <a:prstGeom prst="rect">
              <a:avLst/>
            </a:prstGeom>
          </p:spPr>
        </p:pic>
        <p:sp>
          <p:nvSpPr>
            <p:cNvPr id="80" name="Rectangle 79">
              <a:extLst>
                <a:ext uri="{FF2B5EF4-FFF2-40B4-BE49-F238E27FC236}">
                  <a16:creationId xmlns:a16="http://schemas.microsoft.com/office/drawing/2014/main" id="{6DFD6EE7-7653-4295-A15D-4910B205E8B5}"/>
                </a:ext>
              </a:extLst>
            </p:cNvPr>
            <p:cNvSpPr/>
            <p:nvPr/>
          </p:nvSpPr>
          <p:spPr>
            <a:xfrm>
              <a:off x="259645" y="2685002"/>
              <a:ext cx="201909" cy="91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itre 1">
            <a:extLst>
              <a:ext uri="{FF2B5EF4-FFF2-40B4-BE49-F238E27FC236}">
                <a16:creationId xmlns:a16="http://schemas.microsoft.com/office/drawing/2014/main" id="{34EB84E5-CCD1-48F7-86EA-2154E944ABDA}"/>
              </a:ext>
            </a:extLst>
          </p:cNvPr>
          <p:cNvSpPr txBox="1">
            <a:spLocks/>
          </p:cNvSpPr>
          <p:nvPr/>
        </p:nvSpPr>
        <p:spPr>
          <a:xfrm>
            <a:off x="15392" y="19773"/>
            <a:ext cx="12192000" cy="518558"/>
          </a:xfrm>
          <a:prstGeom prst="rect">
            <a:avLst/>
          </a:prstGeom>
          <a:solidFill>
            <a:srgbClr val="E75112"/>
          </a:solidFill>
        </p:spPr>
        <p:txBody>
          <a:bodyPr anchor="ctr">
            <a:normAutofit fontScale="97500" lnSpcReduction="10000"/>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j-ea"/>
                <a:cs typeface="+mj-cs"/>
              </a:rPr>
              <a:t> </a:t>
            </a:r>
          </a:p>
        </p:txBody>
      </p:sp>
      <p:sp>
        <p:nvSpPr>
          <p:cNvPr id="37" name="Rectangle 36">
            <a:extLst>
              <a:ext uri="{FF2B5EF4-FFF2-40B4-BE49-F238E27FC236}">
                <a16:creationId xmlns:a16="http://schemas.microsoft.com/office/drawing/2014/main" id="{4E1F39FD-F4E5-4BC6-B491-B6522B193A98}"/>
              </a:ext>
            </a:extLst>
          </p:cNvPr>
          <p:cNvSpPr/>
          <p:nvPr/>
        </p:nvSpPr>
        <p:spPr>
          <a:xfrm>
            <a:off x="542242" y="453605"/>
            <a:ext cx="179061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IDFont+F2"/>
                <a:ea typeface="+mn-ea"/>
                <a:cs typeface="+mn-cs"/>
              </a:rPr>
              <a:t>70-MeV protons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 name="Image 40">
            <a:extLst>
              <a:ext uri="{FF2B5EF4-FFF2-40B4-BE49-F238E27FC236}">
                <a16:creationId xmlns:a16="http://schemas.microsoft.com/office/drawing/2014/main" id="{9E6C0A8A-16DF-40E1-B292-B287CFADDB77}"/>
              </a:ext>
            </a:extLst>
          </p:cNvPr>
          <p:cNvPicPr>
            <a:picLocks noChangeAspect="1"/>
          </p:cNvPicPr>
          <p:nvPr/>
        </p:nvPicPr>
        <p:blipFill>
          <a:blip r:embed="rId3"/>
          <a:stretch>
            <a:fillRect/>
          </a:stretch>
        </p:blipFill>
        <p:spPr>
          <a:xfrm>
            <a:off x="2738650" y="523068"/>
            <a:ext cx="426967" cy="426967"/>
          </a:xfrm>
          <a:prstGeom prst="rect">
            <a:avLst/>
          </a:prstGeom>
        </p:spPr>
      </p:pic>
      <p:pic>
        <p:nvPicPr>
          <p:cNvPr id="42" name="Image 41">
            <a:extLst>
              <a:ext uri="{FF2B5EF4-FFF2-40B4-BE49-F238E27FC236}">
                <a16:creationId xmlns:a16="http://schemas.microsoft.com/office/drawing/2014/main" id="{0C2C7B72-9D90-45F6-ABFB-7CA4EEA538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116" y="854140"/>
            <a:ext cx="1513772" cy="1316758"/>
          </a:xfrm>
          <a:prstGeom prst="rect">
            <a:avLst/>
          </a:prstGeom>
        </p:spPr>
      </p:pic>
      <p:pic>
        <p:nvPicPr>
          <p:cNvPr id="43" name="Image 42">
            <a:extLst>
              <a:ext uri="{FF2B5EF4-FFF2-40B4-BE49-F238E27FC236}">
                <a16:creationId xmlns:a16="http://schemas.microsoft.com/office/drawing/2014/main" id="{15722413-67DC-46C8-856C-7F469822C455}"/>
              </a:ext>
            </a:extLst>
          </p:cNvPr>
          <p:cNvPicPr>
            <a:picLocks noChangeAspect="1"/>
          </p:cNvPicPr>
          <p:nvPr/>
        </p:nvPicPr>
        <p:blipFill>
          <a:blip r:embed="rId5"/>
          <a:stretch>
            <a:fillRect/>
          </a:stretch>
        </p:blipFill>
        <p:spPr>
          <a:xfrm>
            <a:off x="3369629" y="1073258"/>
            <a:ext cx="930744" cy="933143"/>
          </a:xfrm>
          <a:prstGeom prst="rect">
            <a:avLst/>
          </a:prstGeom>
        </p:spPr>
      </p:pic>
      <p:sp>
        <p:nvSpPr>
          <p:cNvPr id="46" name="ZoneTexte 45">
            <a:extLst>
              <a:ext uri="{FF2B5EF4-FFF2-40B4-BE49-F238E27FC236}">
                <a16:creationId xmlns:a16="http://schemas.microsoft.com/office/drawing/2014/main" id="{6BFC3E0A-1FA1-42BA-BD53-FF0F9BF8714E}"/>
              </a:ext>
            </a:extLst>
          </p:cNvPr>
          <p:cNvSpPr txBox="1"/>
          <p:nvPr/>
        </p:nvSpPr>
        <p:spPr>
          <a:xfrm>
            <a:off x="6987644" y="4697640"/>
            <a:ext cx="522321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**L.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Bäni</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et al, RD42 coll. , « A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study</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of the radiation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tolerance</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of CVD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diamond</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to 70 MeV protons, fast neutrons and 300 MeV pions »,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Sensors</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2020, 20, 6648  </a:t>
            </a:r>
          </a:p>
        </p:txBody>
      </p:sp>
      <p:pic>
        <p:nvPicPr>
          <p:cNvPr id="11" name="Image 10">
            <a:extLst>
              <a:ext uri="{FF2B5EF4-FFF2-40B4-BE49-F238E27FC236}">
                <a16:creationId xmlns:a16="http://schemas.microsoft.com/office/drawing/2014/main" id="{95A4ED55-E53C-466D-B3B6-09766D1CF460}"/>
              </a:ext>
            </a:extLst>
          </p:cNvPr>
          <p:cNvPicPr>
            <a:picLocks noChangeAspect="1"/>
          </p:cNvPicPr>
          <p:nvPr/>
        </p:nvPicPr>
        <p:blipFill>
          <a:blip r:embed="rId6"/>
          <a:stretch>
            <a:fillRect/>
          </a:stretch>
        </p:blipFill>
        <p:spPr>
          <a:xfrm>
            <a:off x="354076" y="763046"/>
            <a:ext cx="2238146" cy="1643032"/>
          </a:xfrm>
          <a:prstGeom prst="rect">
            <a:avLst/>
          </a:prstGeom>
        </p:spPr>
      </p:pic>
      <p:sp>
        <p:nvSpPr>
          <p:cNvPr id="52" name="ZoneTexte 51">
            <a:extLst>
              <a:ext uri="{FF2B5EF4-FFF2-40B4-BE49-F238E27FC236}">
                <a16:creationId xmlns:a16="http://schemas.microsoft.com/office/drawing/2014/main" id="{182050F2-79E8-42C1-BF96-B597774914C5}"/>
              </a:ext>
            </a:extLst>
          </p:cNvPr>
          <p:cNvSpPr txBox="1"/>
          <p:nvPr/>
        </p:nvSpPr>
        <p:spPr>
          <a:xfrm>
            <a:off x="633355" y="-8405"/>
            <a:ext cx="89587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sCVD</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diamond</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to 70 MeV protons: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aging</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studies</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3" name="ZoneTexte 12">
            <a:extLst>
              <a:ext uri="{FF2B5EF4-FFF2-40B4-BE49-F238E27FC236}">
                <a16:creationId xmlns:a16="http://schemas.microsoft.com/office/drawing/2014/main" id="{E064C486-0C28-4A60-A380-BB73AAEE54C9}"/>
              </a:ext>
            </a:extLst>
          </p:cNvPr>
          <p:cNvSpPr txBox="1"/>
          <p:nvPr/>
        </p:nvSpPr>
        <p:spPr>
          <a:xfrm>
            <a:off x="8774258" y="1235999"/>
            <a:ext cx="283705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FF0000"/>
                </a:solidFill>
                <a:effectLst/>
                <a:uLnTx/>
                <a:uFillTx/>
                <a:latin typeface="Calibri" panose="020F0502020204030204"/>
                <a:ea typeface="+mn-ea"/>
                <a:cs typeface="+mn-cs"/>
              </a:rPr>
              <a:t>PRELIMINARY</a:t>
            </a:r>
          </a:p>
        </p:txBody>
      </p:sp>
      <mc:AlternateContent xmlns:mc="http://schemas.openxmlformats.org/markup-compatibility/2006" xmlns:a14="http://schemas.microsoft.com/office/drawing/2010/main">
        <mc:Choice Requires="a14">
          <p:sp>
            <p:nvSpPr>
              <p:cNvPr id="53" name="ZoneTexte 52">
                <a:extLst>
                  <a:ext uri="{FF2B5EF4-FFF2-40B4-BE49-F238E27FC236}">
                    <a16:creationId xmlns:a16="http://schemas.microsoft.com/office/drawing/2014/main" id="{E565F880-2D41-4E97-B72C-41E1DFE7856F}"/>
                  </a:ext>
                </a:extLst>
              </p:cNvPr>
              <p:cNvSpPr txBox="1"/>
              <p:nvPr/>
            </p:nvSpPr>
            <p:spPr>
              <a:xfrm>
                <a:off x="1437551" y="3873879"/>
                <a:ext cx="1470018" cy="567078"/>
              </a:xfrm>
              <a:prstGeom prst="rect">
                <a:avLst/>
              </a:prstGeom>
              <a:solidFill>
                <a:schemeClr val="bg1"/>
              </a:solidFill>
              <a:ln w="28575">
                <a:solidFill>
                  <a:srgbClr val="FF0000"/>
                </a:solid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fr-F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fr-F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fr-F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𝑄</m:t>
                          </m:r>
                        </m:e>
                        <m:sub/>
                      </m:sSub>
                      <m:r>
                        <a:rPr kumimoji="0" lang="fr-F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fr-F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0" lang="fr-F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fr-F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𝑄</m:t>
                              </m:r>
                            </m:e>
                            <m:sub>
                              <m:r>
                                <a:rPr kumimoji="0" lang="fr-F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num>
                        <m:den>
                          <m:r>
                            <a:rPr kumimoji="0" lang="fr-F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fr-F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r>
                            <a:rPr kumimoji="0" lang="fr-F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𝜙</m:t>
                          </m:r>
                        </m:den>
                      </m:f>
                      <m:r>
                        <a:rPr kumimoji="0" lang="fr-F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fr-FR" sz="18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endParaRPr>
              </a:p>
            </p:txBody>
          </p:sp>
        </mc:Choice>
        <mc:Fallback xmlns="">
          <p:sp>
            <p:nvSpPr>
              <p:cNvPr id="53" name="ZoneTexte 52">
                <a:extLst>
                  <a:ext uri="{FF2B5EF4-FFF2-40B4-BE49-F238E27FC236}">
                    <a16:creationId xmlns:a16="http://schemas.microsoft.com/office/drawing/2014/main" id="{E565F880-2D41-4E97-B72C-41E1DFE7856F}"/>
                  </a:ext>
                </a:extLst>
              </p:cNvPr>
              <p:cNvSpPr txBox="1">
                <a:spLocks noRot="1" noChangeAspect="1" noMove="1" noResize="1" noEditPoints="1" noAdjustHandles="1" noChangeArrowheads="1" noChangeShapeType="1" noTextEdit="1"/>
              </p:cNvSpPr>
              <p:nvPr/>
            </p:nvSpPr>
            <p:spPr>
              <a:xfrm>
                <a:off x="1437551" y="3873879"/>
                <a:ext cx="1470018" cy="567078"/>
              </a:xfrm>
              <a:prstGeom prst="rect">
                <a:avLst/>
              </a:prstGeom>
              <a:blipFill>
                <a:blip r:embed="rId7"/>
                <a:stretch>
                  <a:fillRect/>
                </a:stretch>
              </a:blipFill>
              <a:ln w="28575">
                <a:solidFill>
                  <a:srgbClr val="FF0000"/>
                </a:solidFill>
              </a:ln>
            </p:spPr>
            <p:txBody>
              <a:bodyPr/>
              <a:lstStyle/>
              <a:p>
                <a:r>
                  <a:rPr lang="fr-FR">
                    <a:noFill/>
                  </a:rPr>
                  <a:t> </a:t>
                </a:r>
              </a:p>
            </p:txBody>
          </p:sp>
        </mc:Fallback>
      </mc:AlternateContent>
      <p:grpSp>
        <p:nvGrpSpPr>
          <p:cNvPr id="19" name="Groupe 18">
            <a:extLst>
              <a:ext uri="{FF2B5EF4-FFF2-40B4-BE49-F238E27FC236}">
                <a16:creationId xmlns:a16="http://schemas.microsoft.com/office/drawing/2014/main" id="{A78791BD-4DFE-4329-BEC1-0A013CB395ED}"/>
              </a:ext>
            </a:extLst>
          </p:cNvPr>
          <p:cNvGrpSpPr/>
          <p:nvPr/>
        </p:nvGrpSpPr>
        <p:grpSpPr>
          <a:xfrm>
            <a:off x="207947" y="6241636"/>
            <a:ext cx="3735069" cy="294145"/>
            <a:chOff x="7577159" y="3532940"/>
            <a:chExt cx="3735069" cy="294145"/>
          </a:xfrm>
        </p:grpSpPr>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83A01398-C626-47CA-AB03-E4EF5CFFF900}"/>
                    </a:ext>
                  </a:extLst>
                </p:cNvPr>
                <p:cNvSpPr/>
                <p:nvPr/>
              </p:nvSpPr>
              <p:spPr>
                <a:xfrm>
                  <a:off x="8558883" y="3546368"/>
                  <a:ext cx="90293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fr-FR" sz="1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𝜙</m:t>
                      </m:r>
                    </m:oMath>
                  </a14:m>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 fluence</a:t>
                  </a:r>
                </a:p>
              </p:txBody>
            </p:sp>
          </mc:Choice>
          <mc:Fallback xmlns="">
            <p:sp>
              <p:nvSpPr>
                <p:cNvPr id="15" name="Rectangle 14">
                  <a:extLst>
                    <a:ext uri="{FF2B5EF4-FFF2-40B4-BE49-F238E27FC236}">
                      <a16:creationId xmlns:a16="http://schemas.microsoft.com/office/drawing/2014/main" id="{83A01398-C626-47CA-AB03-E4EF5CFFF900}"/>
                    </a:ext>
                  </a:extLst>
                </p:cNvPr>
                <p:cNvSpPr>
                  <a:spLocks noRot="1" noChangeAspect="1" noMove="1" noResize="1" noEditPoints="1" noAdjustHandles="1" noChangeArrowheads="1" noChangeShapeType="1" noTextEdit="1"/>
                </p:cNvSpPr>
                <p:nvPr/>
              </p:nvSpPr>
              <p:spPr>
                <a:xfrm>
                  <a:off x="8558883" y="3546368"/>
                  <a:ext cx="902939" cy="276999"/>
                </a:xfrm>
                <a:prstGeom prst="rect">
                  <a:avLst/>
                </a:prstGeom>
                <a:blipFill>
                  <a:blip r:embed="rId8"/>
                  <a:stretch>
                    <a:fillRect b="-1521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676809F8-4192-413D-B7ED-1762D3E5CA7A}"/>
                    </a:ext>
                  </a:extLst>
                </p:cNvPr>
                <p:cNvSpPr/>
                <p:nvPr/>
              </p:nvSpPr>
              <p:spPr>
                <a:xfrm>
                  <a:off x="7577159" y="3550086"/>
                  <a:ext cx="112319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fr-FR"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fr-F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e>
                          <m:sub/>
                        </m:sSub>
                        <m:r>
                          <a:rPr kumimoji="0" lang="fr-FR"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fr-FR"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𝑐h𝑎𝑟𝑔𝑒</m:t>
                        </m:r>
                      </m:oMath>
                    </m:oMathPara>
                  </a14:m>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Rectangle 15">
                  <a:extLst>
                    <a:ext uri="{FF2B5EF4-FFF2-40B4-BE49-F238E27FC236}">
                      <a16:creationId xmlns:a16="http://schemas.microsoft.com/office/drawing/2014/main" id="{676809F8-4192-413D-B7ED-1762D3E5CA7A}"/>
                    </a:ext>
                  </a:extLst>
                </p:cNvPr>
                <p:cNvSpPr>
                  <a:spLocks noRot="1" noChangeAspect="1" noMove="1" noResize="1" noEditPoints="1" noAdjustHandles="1" noChangeArrowheads="1" noChangeShapeType="1" noTextEdit="1"/>
                </p:cNvSpPr>
                <p:nvPr/>
              </p:nvSpPr>
              <p:spPr>
                <a:xfrm>
                  <a:off x="7577159" y="3550086"/>
                  <a:ext cx="1123192" cy="276999"/>
                </a:xfrm>
                <a:prstGeom prst="rect">
                  <a:avLst/>
                </a:prstGeom>
                <a:blipFill>
                  <a:blip r:embed="rId9"/>
                  <a:stretch>
                    <a:fillRect b="-444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FC4FAC24-9C48-4F8C-B252-A465EDA2F1D6}"/>
                    </a:ext>
                  </a:extLst>
                </p:cNvPr>
                <p:cNvSpPr/>
                <p:nvPr/>
              </p:nvSpPr>
              <p:spPr>
                <a:xfrm>
                  <a:off x="9363489" y="3532940"/>
                  <a:ext cx="194873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fr-F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fr-F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e>
                        <m:sub>
                          <m:r>
                            <a:rPr kumimoji="0" lang="fr-F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oMath>
                  </a14:m>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fr-F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oMath>
                  </a14:m>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 Cste = fit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parameters</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8" name="Rectangle 17">
                  <a:extLst>
                    <a:ext uri="{FF2B5EF4-FFF2-40B4-BE49-F238E27FC236}">
                      <a16:creationId xmlns:a16="http://schemas.microsoft.com/office/drawing/2014/main" id="{FC4FAC24-9C48-4F8C-B252-A465EDA2F1D6}"/>
                    </a:ext>
                  </a:extLst>
                </p:cNvPr>
                <p:cNvSpPr>
                  <a:spLocks noRot="1" noChangeAspect="1" noMove="1" noResize="1" noEditPoints="1" noAdjustHandles="1" noChangeArrowheads="1" noChangeShapeType="1" noTextEdit="1"/>
                </p:cNvSpPr>
                <p:nvPr/>
              </p:nvSpPr>
              <p:spPr>
                <a:xfrm>
                  <a:off x="9363489" y="3532940"/>
                  <a:ext cx="1948739" cy="276999"/>
                </a:xfrm>
                <a:prstGeom prst="rect">
                  <a:avLst/>
                </a:prstGeom>
                <a:blipFill>
                  <a:blip r:embed="rId10"/>
                  <a:stretch>
                    <a:fillRect t="-2222" r="-313" b="-17778"/>
                  </a:stretch>
                </a:blipFill>
              </p:spPr>
              <p:txBody>
                <a:bodyPr/>
                <a:lstStyle/>
                <a:p>
                  <a:r>
                    <a:rPr lang="fr-FR">
                      <a:noFill/>
                    </a:rPr>
                    <a:t> </a:t>
                  </a:r>
                </a:p>
              </p:txBody>
            </p:sp>
          </mc:Fallback>
        </mc:AlternateContent>
      </p:grpSp>
      <p:pic>
        <p:nvPicPr>
          <p:cNvPr id="23" name="Image 22">
            <a:extLst>
              <a:ext uri="{FF2B5EF4-FFF2-40B4-BE49-F238E27FC236}">
                <a16:creationId xmlns:a16="http://schemas.microsoft.com/office/drawing/2014/main" id="{FCF94BB6-3DD4-4EEB-B92A-B1F57BDB5BF7}"/>
              </a:ext>
            </a:extLst>
          </p:cNvPr>
          <p:cNvPicPr>
            <a:picLocks noChangeAspect="1"/>
          </p:cNvPicPr>
          <p:nvPr/>
        </p:nvPicPr>
        <p:blipFill>
          <a:blip r:embed="rId11"/>
          <a:stretch>
            <a:fillRect/>
          </a:stretch>
        </p:blipFill>
        <p:spPr>
          <a:xfrm>
            <a:off x="9427799" y="2597323"/>
            <a:ext cx="2396907" cy="1433445"/>
          </a:xfrm>
          <a:prstGeom prst="rect">
            <a:avLst/>
          </a:prstGeom>
        </p:spPr>
      </p:pic>
      <p:sp>
        <p:nvSpPr>
          <p:cNvPr id="24" name="ZoneTexte 23">
            <a:extLst>
              <a:ext uri="{FF2B5EF4-FFF2-40B4-BE49-F238E27FC236}">
                <a16:creationId xmlns:a16="http://schemas.microsoft.com/office/drawing/2014/main" id="{84DC33D8-2B12-4C72-914B-4A1B0E258A7A}"/>
              </a:ext>
            </a:extLst>
          </p:cNvPr>
          <p:cNvSpPr txBox="1"/>
          <p:nvPr/>
        </p:nvSpPr>
        <p:spPr>
          <a:xfrm>
            <a:off x="7131914" y="2722718"/>
            <a:ext cx="274360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Calibri" panose="020F0502020204030204"/>
                <a:ea typeface="+mn-ea"/>
                <a:cs typeface="+mn-cs"/>
              </a:rPr>
              <a:t>RD42 CERN coll. </a:t>
            </a:r>
            <a:r>
              <a:rPr kumimoji="0" lang="fr-FR" sz="1400" b="1" i="0" u="none" strike="noStrike" kern="1200" cap="none" spc="0" normalizeH="0" baseline="0" noProof="0" dirty="0" err="1">
                <a:ln>
                  <a:noFill/>
                </a:ln>
                <a:solidFill>
                  <a:srgbClr val="002060"/>
                </a:solidFill>
                <a:effectLst/>
                <a:uLnTx/>
                <a:uFillTx/>
                <a:latin typeface="Calibri" panose="020F0502020204030204"/>
                <a:ea typeface="+mn-ea"/>
                <a:cs typeface="+mn-cs"/>
              </a:rPr>
              <a:t>results</a:t>
            </a:r>
            <a:r>
              <a:rPr kumimoji="0" lang="fr-FR" sz="1400" b="1"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panose="05000000000000000000" pitchFamily="2" charset="2"/>
              </a:rPr>
              <a:t></a:t>
            </a:r>
            <a:r>
              <a:rPr kumimoji="0" lang="fr-FR" sz="1400" b="0" i="0" u="none" strike="noStrike" kern="1200" cap="none" spc="0" normalizeH="0" baseline="0" noProof="0" dirty="0">
                <a:ln>
                  <a:noFill/>
                </a:ln>
                <a:solidFill>
                  <a:srgbClr val="002060"/>
                </a:solidFill>
                <a:effectLst/>
                <a:uLnTx/>
                <a:uFillTx/>
                <a:latin typeface="Calibri" panose="020F0502020204030204"/>
                <a:ea typeface="+mn-ea"/>
                <a:cs typeface="+mn-cs"/>
              </a:rPr>
              <a:t>k </a:t>
            </a:r>
            <a:r>
              <a:rPr kumimoji="0" lang="fr-FR" sz="1400" b="0" i="0" u="none" strike="noStrike" kern="1200" cap="none" spc="0" normalizeH="0" baseline="0" noProof="0" dirty="0" err="1">
                <a:ln>
                  <a:noFill/>
                </a:ln>
                <a:solidFill>
                  <a:srgbClr val="002060"/>
                </a:solidFill>
                <a:effectLst/>
                <a:uLnTx/>
                <a:uFillTx/>
                <a:latin typeface="Calibri" panose="020F0502020204030204"/>
                <a:ea typeface="+mn-ea"/>
                <a:cs typeface="+mn-cs"/>
              </a:rPr>
              <a:t>is</a:t>
            </a:r>
            <a:r>
              <a:rPr kumimoji="0" lang="fr-FR" sz="1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002060"/>
                </a:solidFill>
                <a:effectLst/>
                <a:uLnTx/>
                <a:uFillTx/>
                <a:latin typeface="Calibri" panose="020F0502020204030204"/>
                <a:ea typeface="+mn-ea"/>
                <a:cs typeface="+mn-cs"/>
              </a:rPr>
              <a:t>decreasing</a:t>
            </a:r>
            <a:r>
              <a:rPr kumimoji="0" lang="fr-FR" sz="1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002060"/>
                </a:solidFill>
                <a:effectLst/>
                <a:uLnTx/>
                <a:uFillTx/>
                <a:latin typeface="Calibri" panose="020F0502020204030204"/>
                <a:ea typeface="+mn-ea"/>
                <a:cs typeface="+mn-cs"/>
              </a:rPr>
              <a:t>with</a:t>
            </a:r>
            <a:r>
              <a:rPr kumimoji="0" lang="fr-FR" sz="1400" b="0" i="0" u="none" strike="noStrike" kern="1200" cap="none" spc="0" normalizeH="0" baseline="0" noProof="0" dirty="0">
                <a:ln>
                  <a:noFill/>
                </a:ln>
                <a:solidFill>
                  <a:srgbClr val="002060"/>
                </a:solidFill>
                <a:effectLst/>
                <a:uLnTx/>
                <a:uFillTx/>
                <a:latin typeface="Calibri" panose="020F0502020204030204"/>
                <a:ea typeface="+mn-ea"/>
                <a:cs typeface="+mn-cs"/>
              </a:rPr>
              <a:t> proton          </a:t>
            </a:r>
            <a:r>
              <a:rPr kumimoji="0" lang="fr-FR" sz="1400" b="0" i="0" u="none" strike="noStrike" kern="1200" cap="none" spc="0" normalizeH="0" baseline="0" noProof="0" dirty="0" err="1">
                <a:ln>
                  <a:noFill/>
                </a:ln>
                <a:solidFill>
                  <a:srgbClr val="002060"/>
                </a:solidFill>
                <a:effectLst/>
                <a:uLnTx/>
                <a:uFillTx/>
                <a:latin typeface="Calibri" panose="020F0502020204030204"/>
                <a:ea typeface="+mn-ea"/>
                <a:cs typeface="+mn-cs"/>
              </a:rPr>
              <a:t>energy</a:t>
            </a:r>
            <a:endParaRPr kumimoji="0" lang="fr-FR" sz="1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Calibri" panose="020F0502020204030204"/>
                <a:ea typeface="+mn-ea"/>
                <a:cs typeface="+mn-cs"/>
              </a:rPr>
              <a:t>Question to </a:t>
            </a:r>
            <a:r>
              <a:rPr kumimoji="0" lang="fr-FR" sz="1400" b="1" i="0" u="none" strike="noStrike" kern="1200" cap="none" spc="0" normalizeH="0" baseline="0" noProof="0" dirty="0" err="1">
                <a:ln>
                  <a:noFill/>
                </a:ln>
                <a:solidFill>
                  <a:srgbClr val="FF0000"/>
                </a:solidFill>
                <a:effectLst/>
                <a:uLnTx/>
                <a:uFillTx/>
                <a:latin typeface="Calibri" panose="020F0502020204030204"/>
                <a:ea typeface="+mn-ea"/>
                <a:cs typeface="+mn-cs"/>
              </a:rPr>
              <a:t>be</a:t>
            </a:r>
            <a:r>
              <a:rPr kumimoji="0" lang="fr-FR" sz="1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400" b="1" i="0" u="none" strike="noStrike" kern="1200" cap="none" spc="0" normalizeH="0" baseline="0" noProof="0" dirty="0" err="1">
                <a:ln>
                  <a:noFill/>
                </a:ln>
                <a:solidFill>
                  <a:srgbClr val="FF0000"/>
                </a:solidFill>
                <a:effectLst/>
                <a:uLnTx/>
                <a:uFillTx/>
                <a:latin typeface="Calibri" panose="020F0502020204030204"/>
                <a:ea typeface="+mn-ea"/>
                <a:cs typeface="+mn-cs"/>
              </a:rPr>
              <a:t>answered</a:t>
            </a:r>
            <a:r>
              <a:rPr kumimoji="0" lang="fr-FR" sz="1400" b="1" i="0" u="none" strike="noStrike" kern="1200" cap="none" spc="0" normalizeH="0" baseline="0" noProof="0" dirty="0">
                <a:ln>
                  <a:noFill/>
                </a:ln>
                <a:solidFill>
                  <a:srgbClr val="FF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k = k (</a:t>
            </a: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𝜑) with 𝜑 = flux?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Ongoing studies!</a:t>
            </a:r>
            <a:endPar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7" name="ZoneTexte 56">
            <a:extLst>
              <a:ext uri="{FF2B5EF4-FFF2-40B4-BE49-F238E27FC236}">
                <a16:creationId xmlns:a16="http://schemas.microsoft.com/office/drawing/2014/main" id="{CF14D682-63D9-4000-82B9-081931AC5612}"/>
              </a:ext>
            </a:extLst>
          </p:cNvPr>
          <p:cNvSpPr txBox="1"/>
          <p:nvPr/>
        </p:nvSpPr>
        <p:spPr>
          <a:xfrm>
            <a:off x="7836980" y="5161740"/>
            <a:ext cx="2959721" cy="1200329"/>
          </a:xfrm>
          <a:prstGeom prst="rect">
            <a:avLst/>
          </a:prstGeom>
          <a:solidFill>
            <a:srgbClr val="FFFFDB"/>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panose="020F0502020204030204"/>
                <a:ea typeface="+mn-ea"/>
                <a:cs typeface="+mn-cs"/>
              </a:rPr>
              <a:t>Proton </a:t>
            </a:r>
            <a:r>
              <a:rPr kumimoji="0" lang="fr-FR" sz="1800" b="1" i="0" u="none" strike="noStrike" kern="1200" cap="none" spc="0" normalizeH="0" baseline="0" noProof="0" dirty="0" err="1">
                <a:ln>
                  <a:noFill/>
                </a:ln>
                <a:solidFill>
                  <a:srgbClr val="002060"/>
                </a:solidFill>
                <a:effectLst/>
                <a:uLnTx/>
                <a:uFillTx/>
                <a:latin typeface="Calibri" panose="020F0502020204030204"/>
                <a:ea typeface="+mn-ea"/>
                <a:cs typeface="+mn-cs"/>
              </a:rPr>
              <a:t>therapy</a:t>
            </a:r>
            <a:r>
              <a:rPr kumimoji="0" lang="fr-FR" sz="1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~10</a:t>
            </a:r>
            <a:r>
              <a:rPr kumimoji="0" lang="fr-FR" sz="1800" b="0" i="0" u="none" strike="noStrike" kern="1200" cap="none" spc="0" normalizeH="0" baseline="30000" noProof="0" dirty="0">
                <a:ln>
                  <a:noFill/>
                </a:ln>
                <a:solidFill>
                  <a:srgbClr val="002060"/>
                </a:solidFill>
                <a:effectLst/>
                <a:uLnTx/>
                <a:uFillTx/>
                <a:latin typeface="Calibri" panose="020F0502020204030204"/>
                <a:ea typeface="+mn-ea"/>
                <a:cs typeface="+mn-cs"/>
              </a:rPr>
              <a:t>10</a:t>
            </a: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 protons/cm</a:t>
            </a:r>
            <a:r>
              <a:rPr kumimoji="0" lang="fr-FR" sz="1800" b="0" i="0" u="none" strike="noStrike" kern="1200" cap="none" spc="0" normalizeH="0" baseline="30000" noProof="0" dirty="0">
                <a:ln>
                  <a:noFill/>
                </a:ln>
                <a:solidFill>
                  <a:srgbClr val="002060"/>
                </a:solidFill>
                <a:effectLst/>
                <a:uLnTx/>
                <a:uFillTx/>
                <a:latin typeface="Calibri" panose="020F0502020204030204"/>
                <a:ea typeface="+mn-ea"/>
                <a:cs typeface="+mn-cs"/>
              </a:rPr>
              <a:t>2</a:t>
            </a: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fr-FR" sz="1800" b="0" i="0" u="none" strike="noStrike" kern="1200" cap="none" spc="0" normalizeH="0" baseline="0" noProof="0" dirty="0" err="1">
                <a:ln>
                  <a:noFill/>
                </a:ln>
                <a:solidFill>
                  <a:srgbClr val="002060"/>
                </a:solidFill>
                <a:effectLst/>
                <a:uLnTx/>
                <a:uFillTx/>
                <a:latin typeface="Calibri" panose="020F0502020204030204"/>
                <a:ea typeface="+mn-ea"/>
                <a:cs typeface="+mn-cs"/>
              </a:rPr>
              <a:t>treatment</a:t>
            </a: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~20 patient/</a:t>
            </a:r>
            <a:r>
              <a:rPr kumimoji="0" lang="fr-FR" sz="1800" b="0" i="0" u="none" strike="noStrike" kern="1200" cap="none" spc="0" normalizeH="0" baseline="0" noProof="0" dirty="0" err="1">
                <a:ln>
                  <a:noFill/>
                </a:ln>
                <a:solidFill>
                  <a:srgbClr val="002060"/>
                </a:solidFill>
                <a:effectLst/>
                <a:uLnTx/>
                <a:uFillTx/>
                <a:latin typeface="Calibri" panose="020F0502020204030204"/>
                <a:ea typeface="+mn-ea"/>
                <a:cs typeface="+mn-cs"/>
              </a:rPr>
              <a:t>day</a:t>
            </a: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~10</a:t>
            </a:r>
            <a:r>
              <a:rPr kumimoji="0" lang="fr-FR" sz="1800" b="0" i="0" u="none" strike="noStrike" kern="1200" cap="none" spc="0" normalizeH="0" baseline="30000" noProof="0" dirty="0">
                <a:ln>
                  <a:noFill/>
                </a:ln>
                <a:solidFill>
                  <a:srgbClr val="002060"/>
                </a:solidFill>
                <a:effectLst/>
                <a:uLnTx/>
                <a:uFillTx/>
                <a:latin typeface="Calibri" panose="020F0502020204030204"/>
                <a:ea typeface="+mn-ea"/>
                <a:cs typeface="+mn-cs"/>
              </a:rPr>
              <a:t>13</a:t>
            </a: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 proton/cm</a:t>
            </a:r>
            <a:r>
              <a:rPr kumimoji="0" lang="fr-FR" sz="1800" b="0" i="0" u="none" strike="noStrike" kern="1200" cap="none" spc="0" normalizeH="0" baseline="30000" noProof="0" dirty="0">
                <a:ln>
                  <a:noFill/>
                </a:ln>
                <a:solidFill>
                  <a:srgbClr val="002060"/>
                </a:solidFill>
                <a:effectLst/>
                <a:uLnTx/>
                <a:uFillTx/>
                <a:latin typeface="Calibri" panose="020F0502020204030204"/>
                <a:ea typeface="+mn-ea"/>
                <a:cs typeface="+mn-cs"/>
              </a:rPr>
              <a:t>2</a:t>
            </a: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fr-FR" sz="1800" b="0" i="0" u="none" strike="noStrike" kern="1200" cap="none" spc="0" normalizeH="0" baseline="0" noProof="0" dirty="0" err="1">
                <a:ln>
                  <a:noFill/>
                </a:ln>
                <a:solidFill>
                  <a:srgbClr val="002060"/>
                </a:solidFill>
                <a:effectLst/>
                <a:uLnTx/>
                <a:uFillTx/>
                <a:latin typeface="Calibri" panose="020F0502020204030204"/>
                <a:ea typeface="+mn-ea"/>
                <a:cs typeface="+mn-cs"/>
              </a:rPr>
              <a:t>year</a:t>
            </a: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0" name="ZoneTexte 59">
            <a:extLst>
              <a:ext uri="{FF2B5EF4-FFF2-40B4-BE49-F238E27FC236}">
                <a16:creationId xmlns:a16="http://schemas.microsoft.com/office/drawing/2014/main" id="{4182EC19-2FDC-4D79-99EF-BE469720E227}"/>
              </a:ext>
            </a:extLst>
          </p:cNvPr>
          <p:cNvSpPr txBox="1"/>
          <p:nvPr/>
        </p:nvSpPr>
        <p:spPr>
          <a:xfrm>
            <a:off x="6987644" y="4157418"/>
            <a:ext cx="4880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Bhattacharya</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et al, «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Degradation</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of single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crystal</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diamond</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detectors in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swift</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heavy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ion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beams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 Diamond and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related</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Materials 70 (2016) 124-131  </a:t>
            </a:r>
          </a:p>
        </p:txBody>
      </p:sp>
      <p:sp>
        <p:nvSpPr>
          <p:cNvPr id="61" name="ZoneTexte 60">
            <a:extLst>
              <a:ext uri="{FF2B5EF4-FFF2-40B4-BE49-F238E27FC236}">
                <a16:creationId xmlns:a16="http://schemas.microsoft.com/office/drawing/2014/main" id="{EBD0DAA1-0B06-433D-9B68-E863515295F6}"/>
              </a:ext>
            </a:extLst>
          </p:cNvPr>
          <p:cNvSpPr txBox="1"/>
          <p:nvPr/>
        </p:nvSpPr>
        <p:spPr>
          <a:xfrm>
            <a:off x="4067080" y="453605"/>
            <a:ext cx="14228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ED7D31"/>
                </a:solidFill>
                <a:effectLst/>
                <a:uLnTx/>
                <a:uFillTx/>
                <a:latin typeface="Calibri" panose="020F0502020204030204"/>
                <a:ea typeface="+mn-ea"/>
                <a:cs typeface="+mn-cs"/>
              </a:rPr>
              <a:t>sCVD</a:t>
            </a:r>
            <a:r>
              <a:rPr kumimoji="0" lang="fr-FR" sz="1800" b="1"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srgbClr val="ED7D31"/>
                </a:solidFill>
                <a:effectLst/>
                <a:uLnTx/>
                <a:uFillTx/>
                <a:latin typeface="Calibri" panose="020F0502020204030204"/>
                <a:ea typeface="+mn-ea"/>
                <a:cs typeface="+mn-cs"/>
              </a:rPr>
              <a:t>results</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2" name="Image 61">
            <a:extLst>
              <a:ext uri="{FF2B5EF4-FFF2-40B4-BE49-F238E27FC236}">
                <a16:creationId xmlns:a16="http://schemas.microsoft.com/office/drawing/2014/main" id="{7B004495-5D1E-4065-81D5-435FE5CE8354}"/>
              </a:ext>
            </a:extLst>
          </p:cNvPr>
          <p:cNvPicPr>
            <a:picLocks noChangeAspect="1"/>
          </p:cNvPicPr>
          <p:nvPr/>
        </p:nvPicPr>
        <p:blipFill>
          <a:blip r:embed="rId12"/>
          <a:stretch>
            <a:fillRect/>
          </a:stretch>
        </p:blipFill>
        <p:spPr>
          <a:xfrm>
            <a:off x="6182766" y="947402"/>
            <a:ext cx="2105449" cy="861614"/>
          </a:xfrm>
          <a:prstGeom prst="rect">
            <a:avLst/>
          </a:prstGeom>
        </p:spPr>
      </p:pic>
      <p:sp>
        <p:nvSpPr>
          <p:cNvPr id="63" name="ZoneTexte 62">
            <a:extLst>
              <a:ext uri="{FF2B5EF4-FFF2-40B4-BE49-F238E27FC236}">
                <a16:creationId xmlns:a16="http://schemas.microsoft.com/office/drawing/2014/main" id="{F5C0D2ED-6A1E-4510-9C43-823F32921F17}"/>
              </a:ext>
            </a:extLst>
          </p:cNvPr>
          <p:cNvSpPr txBox="1"/>
          <p:nvPr/>
        </p:nvSpPr>
        <p:spPr>
          <a:xfrm>
            <a:off x="6392053" y="1973156"/>
            <a:ext cx="2301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Light" panose="020F0302020204030204"/>
                <a:ea typeface="Cambria Math" panose="02040503050406030204" pitchFamily="18" charset="0"/>
                <a:cs typeface="+mn-cs"/>
              </a:rPr>
              <a:t>dt</a:t>
            </a:r>
            <a:r>
              <a:rPr kumimoji="0" lang="fr-FR" sz="1200" b="0" i="0" u="none" strike="noStrike" kern="1200" cap="none" spc="0" normalizeH="0" baseline="0" noProof="0" dirty="0">
                <a:ln>
                  <a:noFill/>
                </a:ln>
                <a:solidFill>
                  <a:prstClr val="black"/>
                </a:solidFill>
                <a:effectLst/>
                <a:uLnTx/>
                <a:uFillTx/>
                <a:latin typeface="Calibri Light" panose="020F0302020204030204"/>
                <a:ea typeface="Cambria Math" panose="02040503050406030204" pitchFamily="18" charset="0"/>
                <a:cs typeface="+mn-cs"/>
              </a:rPr>
              <a:t> = 50µs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Light" panose="020F0302020204030204"/>
                <a:ea typeface="Cambria Math" panose="02040503050406030204" pitchFamily="18" charset="0"/>
                <a:cs typeface="+mn-cs"/>
              </a:rPr>
              <a:t>dit : variable =&gt; &lt;I&gt; = cste</a:t>
            </a:r>
          </a:p>
        </p:txBody>
      </p:sp>
      <p:sp>
        <p:nvSpPr>
          <p:cNvPr id="64" name="ZoneTexte 63">
            <a:extLst>
              <a:ext uri="{FF2B5EF4-FFF2-40B4-BE49-F238E27FC236}">
                <a16:creationId xmlns:a16="http://schemas.microsoft.com/office/drawing/2014/main" id="{C99838A0-6F87-4595-8976-918A0F4D60B9}"/>
              </a:ext>
            </a:extLst>
          </p:cNvPr>
          <p:cNvSpPr txBox="1"/>
          <p:nvPr/>
        </p:nvSpPr>
        <p:spPr>
          <a:xfrm>
            <a:off x="8464445" y="533458"/>
            <a:ext cx="37520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solidFill>
                <a:effectLst/>
                <a:uLnTx/>
                <a:uFillTx/>
                <a:latin typeface="Calibri" panose="020F0502020204030204"/>
                <a:ea typeface="+mn-ea"/>
                <a:cs typeface="+mn-cs"/>
              </a:rPr>
              <a:t>R. Molle PhD </a:t>
            </a:r>
            <a:r>
              <a:rPr kumimoji="0" lang="fr-FR" sz="1800" b="0" i="0" u="none" strike="noStrike" kern="1200" cap="none" spc="0" normalizeH="0" baseline="0" noProof="0" dirty="0" err="1">
                <a:ln>
                  <a:noFill/>
                </a:ln>
                <a:solidFill>
                  <a:srgbClr val="4472C4"/>
                </a:solidFill>
                <a:effectLst/>
                <a:uLnTx/>
                <a:uFillTx/>
                <a:latin typeface="Calibri" panose="020F0502020204030204"/>
                <a:ea typeface="+mn-ea"/>
                <a:cs typeface="+mn-cs"/>
              </a:rPr>
              <a:t>thesis</a:t>
            </a:r>
            <a:r>
              <a:rPr kumimoji="0" lang="fr-FR" sz="1800" b="0"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ANR DIAMMONI</a:t>
            </a:r>
          </a:p>
        </p:txBody>
      </p:sp>
      <p:pic>
        <p:nvPicPr>
          <p:cNvPr id="75" name="Image 74">
            <a:extLst>
              <a:ext uri="{FF2B5EF4-FFF2-40B4-BE49-F238E27FC236}">
                <a16:creationId xmlns:a16="http://schemas.microsoft.com/office/drawing/2014/main" id="{C07337DD-474F-46AA-BCED-66FAF22D7BD5}"/>
              </a:ext>
            </a:extLst>
          </p:cNvPr>
          <p:cNvPicPr>
            <a:picLocks noChangeAspect="1"/>
          </p:cNvPicPr>
          <p:nvPr/>
        </p:nvPicPr>
        <p:blipFill rotWithShape="1">
          <a:blip r:embed="rId13">
            <a:extLst>
              <a:ext uri="{28A0092B-C50C-407E-A947-70E740481C1C}">
                <a14:useLocalDpi xmlns:a14="http://schemas.microsoft.com/office/drawing/2010/main" val="0"/>
              </a:ext>
            </a:extLst>
          </a:blip>
          <a:srcRect l="3319" t="7457" b="2499"/>
          <a:stretch/>
        </p:blipFill>
        <p:spPr>
          <a:xfrm>
            <a:off x="3678941" y="2656079"/>
            <a:ext cx="3365109" cy="3402965"/>
          </a:xfrm>
          <a:prstGeom prst="rect">
            <a:avLst/>
          </a:prstGeom>
        </p:spPr>
      </p:pic>
      <p:sp>
        <p:nvSpPr>
          <p:cNvPr id="79" name="ZoneTexte 78">
            <a:extLst>
              <a:ext uri="{FF2B5EF4-FFF2-40B4-BE49-F238E27FC236}">
                <a16:creationId xmlns:a16="http://schemas.microsoft.com/office/drawing/2014/main" id="{69F207D2-580C-41F6-95F6-36D1C7437C31}"/>
              </a:ext>
            </a:extLst>
          </p:cNvPr>
          <p:cNvSpPr txBox="1"/>
          <p:nvPr/>
        </p:nvSpPr>
        <p:spPr>
          <a:xfrm rot="16200000">
            <a:off x="-803082" y="4480583"/>
            <a:ext cx="1848455"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Charge in a 50µs-train (µC)</a:t>
            </a:r>
          </a:p>
        </p:txBody>
      </p:sp>
      <p:sp>
        <p:nvSpPr>
          <p:cNvPr id="83" name="ZoneTexte 82">
            <a:extLst>
              <a:ext uri="{FF2B5EF4-FFF2-40B4-BE49-F238E27FC236}">
                <a16:creationId xmlns:a16="http://schemas.microsoft.com/office/drawing/2014/main" id="{2E25B6E8-E871-434C-9235-F8E8D91BDEAA}"/>
              </a:ext>
            </a:extLst>
          </p:cNvPr>
          <p:cNvSpPr txBox="1"/>
          <p:nvPr/>
        </p:nvSpPr>
        <p:spPr>
          <a:xfrm rot="16200000">
            <a:off x="2814032" y="4333514"/>
            <a:ext cx="1763496"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Charge in a 50µs-train (C)</a:t>
            </a:r>
          </a:p>
        </p:txBody>
      </p:sp>
      <p:sp>
        <p:nvSpPr>
          <p:cNvPr id="84" name="ZoneTexte 83">
            <a:extLst>
              <a:ext uri="{FF2B5EF4-FFF2-40B4-BE49-F238E27FC236}">
                <a16:creationId xmlns:a16="http://schemas.microsoft.com/office/drawing/2014/main" id="{534DD4F0-F115-4518-8CB6-4E7D1CBF4A71}"/>
              </a:ext>
            </a:extLst>
          </p:cNvPr>
          <p:cNvSpPr txBox="1"/>
          <p:nvPr/>
        </p:nvSpPr>
        <p:spPr>
          <a:xfrm>
            <a:off x="545285" y="2250908"/>
            <a:ext cx="639540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panose="020F0502020204030204"/>
                <a:ea typeface="+mn-ea"/>
                <a:cs typeface="+mn-cs"/>
              </a:rPr>
              <a:t>Charge in a 50µs-train of 70 MeV protons as a </a:t>
            </a:r>
            <a:r>
              <a:rPr kumimoji="0" lang="fr-FR" sz="1800" b="1" i="0" u="none" strike="noStrike" kern="1200" cap="none" spc="0" normalizeH="0" baseline="0" noProof="0" dirty="0" err="1">
                <a:ln>
                  <a:noFill/>
                </a:ln>
                <a:solidFill>
                  <a:srgbClr val="002060"/>
                </a:solidFill>
                <a:effectLst/>
                <a:uLnTx/>
                <a:uFillTx/>
                <a:latin typeface="Calibri" panose="020F0502020204030204"/>
                <a:ea typeface="+mn-ea"/>
                <a:cs typeface="+mn-cs"/>
              </a:rPr>
              <a:t>function</a:t>
            </a:r>
            <a:r>
              <a:rPr kumimoji="0" lang="fr-FR" sz="1800" b="1" i="0" u="none" strike="noStrike" kern="1200" cap="none" spc="0" normalizeH="0" baseline="0" noProof="0" dirty="0">
                <a:ln>
                  <a:noFill/>
                </a:ln>
                <a:solidFill>
                  <a:srgbClr val="002060"/>
                </a:solidFill>
                <a:effectLst/>
                <a:uLnTx/>
                <a:uFillTx/>
                <a:latin typeface="Calibri" panose="020F0502020204030204"/>
                <a:ea typeface="+mn-ea"/>
                <a:cs typeface="+mn-cs"/>
              </a:rPr>
              <a:t> of fluence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002060"/>
                </a:solidFill>
                <a:effectLst/>
                <a:uLnTx/>
                <a:uFillTx/>
                <a:latin typeface="Calibri" panose="020F0502020204030204"/>
                <a:ea typeface="+mn-ea"/>
                <a:cs typeface="+mn-cs"/>
              </a:rPr>
              <a:t>Flux in p/cm</a:t>
            </a:r>
            <a:r>
              <a:rPr kumimoji="0" lang="fr-FR" sz="1000" b="1" i="0" u="none" strike="noStrike" kern="1200" cap="none" spc="0" normalizeH="0" baseline="30000" noProof="0" dirty="0">
                <a:ln>
                  <a:noFill/>
                </a:ln>
                <a:solidFill>
                  <a:srgbClr val="002060"/>
                </a:solidFill>
                <a:effectLst/>
                <a:uLnTx/>
                <a:uFillTx/>
                <a:latin typeface="Calibri" panose="020F0502020204030204"/>
                <a:ea typeface="+mn-ea"/>
                <a:cs typeface="+mn-cs"/>
              </a:rPr>
              <a:t>2</a:t>
            </a:r>
            <a:r>
              <a:rPr kumimoji="0" lang="fr-FR" sz="1000" b="1" i="0" u="none" strike="noStrike" kern="1200" cap="none" spc="0" normalizeH="0" baseline="0" noProof="0" dirty="0">
                <a:ln>
                  <a:noFill/>
                </a:ln>
                <a:solidFill>
                  <a:srgbClr val="002060"/>
                </a:solidFill>
                <a:effectLst/>
                <a:uLnTx/>
                <a:uFillTx/>
                <a:latin typeface="Calibri" panose="020F0502020204030204"/>
                <a:ea typeface="+mn-ea"/>
                <a:cs typeface="+mn-cs"/>
              </a:rPr>
              <a:t>/s</a:t>
            </a:r>
          </a:p>
        </p:txBody>
      </p:sp>
      <p:sp>
        <p:nvSpPr>
          <p:cNvPr id="86" name="ZoneTexte 85">
            <a:extLst>
              <a:ext uri="{FF2B5EF4-FFF2-40B4-BE49-F238E27FC236}">
                <a16:creationId xmlns:a16="http://schemas.microsoft.com/office/drawing/2014/main" id="{E59F7374-B156-4748-BFAC-47CB32F35E1E}"/>
              </a:ext>
            </a:extLst>
          </p:cNvPr>
          <p:cNvSpPr txBox="1"/>
          <p:nvPr/>
        </p:nvSpPr>
        <p:spPr>
          <a:xfrm>
            <a:off x="2664247" y="6021773"/>
            <a:ext cx="174919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70C0"/>
                </a:solidFill>
                <a:effectLst/>
                <a:uLnTx/>
                <a:uFillTx/>
                <a:latin typeface="Calibri" panose="020F0502020204030204"/>
                <a:ea typeface="+mn-ea"/>
                <a:cs typeface="+mn-cs"/>
              </a:rPr>
              <a:t>log. </a:t>
            </a:r>
            <a:r>
              <a:rPr kumimoji="0" lang="fr-FR" sz="1100" b="0" i="0" u="none" strike="noStrike" kern="1200" cap="none" spc="0" normalizeH="0" baseline="0" noProof="0" dirty="0" err="1">
                <a:ln>
                  <a:noFill/>
                </a:ln>
                <a:solidFill>
                  <a:srgbClr val="0070C0"/>
                </a:solidFill>
                <a:effectLst/>
                <a:uLnTx/>
                <a:uFillTx/>
                <a:latin typeface="Calibri" panose="020F0502020204030204"/>
                <a:ea typeface="+mn-ea"/>
                <a:cs typeface="+mn-cs"/>
              </a:rPr>
              <a:t>scales</a:t>
            </a:r>
            <a:r>
              <a:rPr kumimoji="0" lang="fr-FR" sz="1100" b="0" i="0" u="none" strike="noStrike" kern="1200" cap="none" spc="0" normalizeH="0" baseline="0" noProof="0" dirty="0">
                <a:ln>
                  <a:noFill/>
                </a:ln>
                <a:solidFill>
                  <a:srgbClr val="0070C0"/>
                </a:solidFill>
                <a:effectLst/>
                <a:uLnTx/>
                <a:uFillTx/>
                <a:latin typeface="Calibri" panose="020F0502020204030204"/>
                <a:ea typeface="+mn-ea"/>
                <a:cs typeface="+mn-cs"/>
              </a:rPr>
              <a:t> on the </a:t>
            </a:r>
            <a:r>
              <a:rPr kumimoji="0" lang="fr-FR" sz="1100" b="0" i="0" u="none" strike="noStrike" kern="1200" cap="none" spc="0" normalizeH="0" baseline="0" noProof="0" dirty="0" err="1">
                <a:ln>
                  <a:noFill/>
                </a:ln>
                <a:solidFill>
                  <a:srgbClr val="0070C0"/>
                </a:solidFill>
                <a:effectLst/>
                <a:uLnTx/>
                <a:uFillTx/>
                <a:latin typeface="Calibri" panose="020F0502020204030204"/>
                <a:ea typeface="+mn-ea"/>
                <a:cs typeface="+mn-cs"/>
              </a:rPr>
              <a:t>both</a:t>
            </a:r>
            <a:r>
              <a:rPr kumimoji="0" lang="fr-FR" sz="1100" b="0" i="0" u="none" strike="noStrike" kern="1200" cap="none" spc="0" normalizeH="0" baseline="0" noProof="0" dirty="0">
                <a:ln>
                  <a:noFill/>
                </a:ln>
                <a:solidFill>
                  <a:srgbClr val="0070C0"/>
                </a:solidFill>
                <a:effectLst/>
                <a:uLnTx/>
                <a:uFillTx/>
                <a:latin typeface="Calibri" panose="020F0502020204030204"/>
                <a:ea typeface="+mn-ea"/>
                <a:cs typeface="+mn-cs"/>
              </a:rPr>
              <a:t> axes</a:t>
            </a:r>
          </a:p>
        </p:txBody>
      </p:sp>
      <p:sp>
        <p:nvSpPr>
          <p:cNvPr id="87" name="Flèche : droite 86">
            <a:extLst>
              <a:ext uri="{FF2B5EF4-FFF2-40B4-BE49-F238E27FC236}">
                <a16:creationId xmlns:a16="http://schemas.microsoft.com/office/drawing/2014/main" id="{8E37867B-143F-4393-BD41-F3E9D8AD2987}"/>
              </a:ext>
            </a:extLst>
          </p:cNvPr>
          <p:cNvSpPr/>
          <p:nvPr/>
        </p:nvSpPr>
        <p:spPr>
          <a:xfrm>
            <a:off x="2738650" y="5987336"/>
            <a:ext cx="1827826" cy="36512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ZoneTexte 37">
            <a:extLst>
              <a:ext uri="{FF2B5EF4-FFF2-40B4-BE49-F238E27FC236}">
                <a16:creationId xmlns:a16="http://schemas.microsoft.com/office/drawing/2014/main" id="{6375D17A-7B37-4ED5-8052-71F5197665C0}"/>
              </a:ext>
            </a:extLst>
          </p:cNvPr>
          <p:cNvSpPr txBox="1"/>
          <p:nvPr/>
        </p:nvSpPr>
        <p:spPr>
          <a:xfrm>
            <a:off x="1700977" y="3255634"/>
            <a:ext cx="20221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Literature</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 and **:</a:t>
            </a:r>
          </a:p>
        </p:txBody>
      </p:sp>
      <p:sp>
        <p:nvSpPr>
          <p:cNvPr id="39" name="ZoneTexte 38">
            <a:extLst>
              <a:ext uri="{FF2B5EF4-FFF2-40B4-BE49-F238E27FC236}">
                <a16:creationId xmlns:a16="http://schemas.microsoft.com/office/drawing/2014/main" id="{AA1F2C29-4485-4B6D-A241-6C2699D4921E}"/>
              </a:ext>
            </a:extLst>
          </p:cNvPr>
          <p:cNvSpPr txBox="1"/>
          <p:nvPr/>
        </p:nvSpPr>
        <p:spPr>
          <a:xfrm>
            <a:off x="4854365" y="6094686"/>
            <a:ext cx="1175771"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Fluence (p/cm</a:t>
            </a:r>
            <a:r>
              <a:rPr kumimoji="0" lang="fr-FR" sz="12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0" name="ZoneTexte 39">
            <a:extLst>
              <a:ext uri="{FF2B5EF4-FFF2-40B4-BE49-F238E27FC236}">
                <a16:creationId xmlns:a16="http://schemas.microsoft.com/office/drawing/2014/main" id="{5714B56C-F95A-4D11-ADEA-1E9263D4E115}"/>
              </a:ext>
            </a:extLst>
          </p:cNvPr>
          <p:cNvSpPr txBox="1"/>
          <p:nvPr/>
        </p:nvSpPr>
        <p:spPr>
          <a:xfrm>
            <a:off x="1245524" y="6065861"/>
            <a:ext cx="1457900"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Fluence (10</a:t>
            </a:r>
            <a:r>
              <a:rPr kumimoji="0" lang="fr-FR" sz="12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p/cm</a:t>
            </a:r>
            <a:r>
              <a:rPr kumimoji="0" lang="fr-FR" sz="12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Espace réservé du numéro de diapositive 6">
            <a:extLst>
              <a:ext uri="{FF2B5EF4-FFF2-40B4-BE49-F238E27FC236}">
                <a16:creationId xmlns:a16="http://schemas.microsoft.com/office/drawing/2014/main" id="{F28B7925-C2F0-491F-9755-ED07618EEEA4}"/>
              </a:ext>
            </a:extLst>
          </p:cNvPr>
          <p:cNvSpPr>
            <a:spLocks noGrp="1"/>
          </p:cNvSpPr>
          <p:nvPr>
            <p:ph type="sldNum" sz="quarter" idx="12"/>
          </p:nvPr>
        </p:nvSpPr>
        <p:spPr/>
        <p:txBody>
          <a:bodyPr/>
          <a:lstStyle/>
          <a:p>
            <a:fld id="{37A05D04-525B-4937-AC1B-BFCB89383A78}" type="slidenum">
              <a:rPr lang="fr-FR" smtClean="0"/>
              <a:t>52</a:t>
            </a:fld>
            <a:endParaRPr lang="fr-FR"/>
          </a:p>
        </p:txBody>
      </p:sp>
    </p:spTree>
    <p:extLst>
      <p:ext uri="{BB962C8B-B14F-4D97-AF65-F5344CB8AC3E}">
        <p14:creationId xmlns:p14="http://schemas.microsoft.com/office/powerpoint/2010/main" val="26767922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4EB84E5-CCD1-48F7-86EA-2154E944ABDA}"/>
              </a:ext>
            </a:extLst>
          </p:cNvPr>
          <p:cNvSpPr txBox="1">
            <a:spLocks/>
          </p:cNvSpPr>
          <p:nvPr/>
        </p:nvSpPr>
        <p:spPr>
          <a:xfrm>
            <a:off x="15392" y="19773"/>
            <a:ext cx="12192000" cy="518558"/>
          </a:xfrm>
          <a:prstGeom prst="rect">
            <a:avLst/>
          </a:prstGeom>
          <a:solidFill>
            <a:srgbClr val="E75112"/>
          </a:solidFill>
        </p:spPr>
        <p:txBody>
          <a:bodyPr anchor="ctr">
            <a:normAutofit fontScale="97500" lnSpcReduction="10000"/>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j-ea"/>
                <a:cs typeface="+mj-cs"/>
              </a:rPr>
              <a:t> </a:t>
            </a:r>
          </a:p>
        </p:txBody>
      </p:sp>
      <p:pic>
        <p:nvPicPr>
          <p:cNvPr id="41" name="Image 40">
            <a:extLst>
              <a:ext uri="{FF2B5EF4-FFF2-40B4-BE49-F238E27FC236}">
                <a16:creationId xmlns:a16="http://schemas.microsoft.com/office/drawing/2014/main" id="{9E6C0A8A-16DF-40E1-B292-B287CFADDB77}"/>
              </a:ext>
            </a:extLst>
          </p:cNvPr>
          <p:cNvPicPr>
            <a:picLocks noChangeAspect="1"/>
          </p:cNvPicPr>
          <p:nvPr/>
        </p:nvPicPr>
        <p:blipFill>
          <a:blip r:embed="rId2"/>
          <a:stretch>
            <a:fillRect/>
          </a:stretch>
        </p:blipFill>
        <p:spPr>
          <a:xfrm>
            <a:off x="206388" y="566509"/>
            <a:ext cx="426967" cy="426967"/>
          </a:xfrm>
          <a:prstGeom prst="rect">
            <a:avLst/>
          </a:prstGeom>
        </p:spPr>
      </p:pic>
      <p:sp>
        <p:nvSpPr>
          <p:cNvPr id="52" name="ZoneTexte 51">
            <a:extLst>
              <a:ext uri="{FF2B5EF4-FFF2-40B4-BE49-F238E27FC236}">
                <a16:creationId xmlns:a16="http://schemas.microsoft.com/office/drawing/2014/main" id="{182050F2-79E8-42C1-BF96-B597774914C5}"/>
              </a:ext>
            </a:extLst>
          </p:cNvPr>
          <p:cNvSpPr txBox="1"/>
          <p:nvPr/>
        </p:nvSpPr>
        <p:spPr>
          <a:xfrm>
            <a:off x="633355" y="-8405"/>
            <a:ext cx="99750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sCVD</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vs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pCVD</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diamond</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to 70 MeV protons: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aging</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studies</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64" name="ZoneTexte 63">
            <a:extLst>
              <a:ext uri="{FF2B5EF4-FFF2-40B4-BE49-F238E27FC236}">
                <a16:creationId xmlns:a16="http://schemas.microsoft.com/office/drawing/2014/main" id="{C99838A0-6F87-4595-8976-918A0F4D60B9}"/>
              </a:ext>
            </a:extLst>
          </p:cNvPr>
          <p:cNvSpPr txBox="1"/>
          <p:nvPr/>
        </p:nvSpPr>
        <p:spPr>
          <a:xfrm>
            <a:off x="8464445" y="533458"/>
            <a:ext cx="37520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solidFill>
                <a:effectLst/>
                <a:uLnTx/>
                <a:uFillTx/>
                <a:latin typeface="Calibri" panose="020F0502020204030204"/>
                <a:ea typeface="+mn-ea"/>
                <a:cs typeface="+mn-cs"/>
              </a:rPr>
              <a:t>R. Molle PhD </a:t>
            </a:r>
            <a:r>
              <a:rPr kumimoji="0" lang="fr-FR" sz="1800" b="0" i="0" u="none" strike="noStrike" kern="1200" cap="none" spc="0" normalizeH="0" baseline="0" noProof="0" dirty="0" err="1">
                <a:ln>
                  <a:noFill/>
                </a:ln>
                <a:solidFill>
                  <a:srgbClr val="4472C4"/>
                </a:solidFill>
                <a:effectLst/>
                <a:uLnTx/>
                <a:uFillTx/>
                <a:latin typeface="Calibri" panose="020F0502020204030204"/>
                <a:ea typeface="+mn-ea"/>
                <a:cs typeface="+mn-cs"/>
              </a:rPr>
              <a:t>thesis</a:t>
            </a:r>
            <a:r>
              <a:rPr kumimoji="0" lang="fr-FR" sz="1800" b="0"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ANR DIAMMONI</a:t>
            </a:r>
          </a:p>
        </p:txBody>
      </p:sp>
      <p:pic>
        <p:nvPicPr>
          <p:cNvPr id="45" name="Image 44">
            <a:extLst>
              <a:ext uri="{FF2B5EF4-FFF2-40B4-BE49-F238E27FC236}">
                <a16:creationId xmlns:a16="http://schemas.microsoft.com/office/drawing/2014/main" id="{8BBA08A4-BF3A-4F36-8030-96D7628B811F}"/>
              </a:ext>
            </a:extLst>
          </p:cNvPr>
          <p:cNvPicPr>
            <a:picLocks noChangeAspect="1"/>
          </p:cNvPicPr>
          <p:nvPr/>
        </p:nvPicPr>
        <p:blipFill rotWithShape="1">
          <a:blip r:embed="rId3"/>
          <a:srcRect l="7950" t="9399" r="9300" b="4469"/>
          <a:stretch/>
        </p:blipFill>
        <p:spPr>
          <a:xfrm>
            <a:off x="0" y="1036470"/>
            <a:ext cx="6096000" cy="3149478"/>
          </a:xfrm>
          <a:prstGeom prst="rect">
            <a:avLst/>
          </a:prstGeom>
        </p:spPr>
      </p:pic>
      <p:pic>
        <p:nvPicPr>
          <p:cNvPr id="47" name="Image 46">
            <a:extLst>
              <a:ext uri="{FF2B5EF4-FFF2-40B4-BE49-F238E27FC236}">
                <a16:creationId xmlns:a16="http://schemas.microsoft.com/office/drawing/2014/main" id="{79EB94CD-2038-4BF2-94CD-312248AF8DA7}"/>
              </a:ext>
            </a:extLst>
          </p:cNvPr>
          <p:cNvPicPr>
            <a:picLocks noChangeAspect="1"/>
          </p:cNvPicPr>
          <p:nvPr/>
        </p:nvPicPr>
        <p:blipFill rotWithShape="1">
          <a:blip r:embed="rId4"/>
          <a:srcRect l="7850" t="9377" r="9600" b="4699"/>
          <a:stretch/>
        </p:blipFill>
        <p:spPr>
          <a:xfrm>
            <a:off x="6096000" y="1036469"/>
            <a:ext cx="6096000" cy="3149478"/>
          </a:xfrm>
          <a:prstGeom prst="rect">
            <a:avLst/>
          </a:prstGeom>
        </p:spPr>
      </p:pic>
      <p:pic>
        <p:nvPicPr>
          <p:cNvPr id="48" name="Image 47">
            <a:extLst>
              <a:ext uri="{FF2B5EF4-FFF2-40B4-BE49-F238E27FC236}">
                <a16:creationId xmlns:a16="http://schemas.microsoft.com/office/drawing/2014/main" id="{1F745509-1B51-4DAA-A6C0-8ADA6C7306EF}"/>
              </a:ext>
            </a:extLst>
          </p:cNvPr>
          <p:cNvPicPr>
            <a:picLocks noChangeAspect="1"/>
          </p:cNvPicPr>
          <p:nvPr/>
        </p:nvPicPr>
        <p:blipFill rotWithShape="1">
          <a:blip r:embed="rId5"/>
          <a:srcRect l="37061"/>
          <a:stretch/>
        </p:blipFill>
        <p:spPr>
          <a:xfrm>
            <a:off x="1259119" y="4893330"/>
            <a:ext cx="1981200" cy="1412329"/>
          </a:xfrm>
          <a:prstGeom prst="rect">
            <a:avLst/>
          </a:prstGeom>
        </p:spPr>
      </p:pic>
      <p:pic>
        <p:nvPicPr>
          <p:cNvPr id="49" name="Image 48">
            <a:extLst>
              <a:ext uri="{FF2B5EF4-FFF2-40B4-BE49-F238E27FC236}">
                <a16:creationId xmlns:a16="http://schemas.microsoft.com/office/drawing/2014/main" id="{8219B530-2AEF-4243-8B08-8B7563F5BBC5}"/>
              </a:ext>
            </a:extLst>
          </p:cNvPr>
          <p:cNvPicPr>
            <a:picLocks noChangeAspect="1"/>
          </p:cNvPicPr>
          <p:nvPr/>
        </p:nvPicPr>
        <p:blipFill rotWithShape="1">
          <a:blip r:embed="rId6"/>
          <a:srcRect r="62940"/>
          <a:stretch/>
        </p:blipFill>
        <p:spPr>
          <a:xfrm>
            <a:off x="10281098" y="4810210"/>
            <a:ext cx="1867465" cy="1660242"/>
          </a:xfrm>
          <a:prstGeom prst="rect">
            <a:avLst/>
          </a:prstGeom>
        </p:spPr>
      </p:pic>
      <p:pic>
        <p:nvPicPr>
          <p:cNvPr id="50" name="Image 49">
            <a:extLst>
              <a:ext uri="{FF2B5EF4-FFF2-40B4-BE49-F238E27FC236}">
                <a16:creationId xmlns:a16="http://schemas.microsoft.com/office/drawing/2014/main" id="{B10DE22E-BB5C-492B-A2CD-1AC7BFA6C210}"/>
              </a:ext>
            </a:extLst>
          </p:cNvPr>
          <p:cNvPicPr>
            <a:picLocks noChangeAspect="1"/>
          </p:cNvPicPr>
          <p:nvPr/>
        </p:nvPicPr>
        <p:blipFill rotWithShape="1">
          <a:blip r:embed="rId6"/>
          <a:srcRect l="57237" t="-1545" r="-1297" b="7912"/>
          <a:stretch/>
        </p:blipFill>
        <p:spPr>
          <a:xfrm>
            <a:off x="7896634" y="4770473"/>
            <a:ext cx="2427901" cy="1699979"/>
          </a:xfrm>
          <a:prstGeom prst="rect">
            <a:avLst/>
          </a:prstGeom>
        </p:spPr>
      </p:pic>
      <p:sp>
        <p:nvSpPr>
          <p:cNvPr id="51" name="ZoneTexte 50">
            <a:extLst>
              <a:ext uri="{FF2B5EF4-FFF2-40B4-BE49-F238E27FC236}">
                <a16:creationId xmlns:a16="http://schemas.microsoft.com/office/drawing/2014/main" id="{7155F60E-D83E-4F0F-A7BE-97670254F9F9}"/>
              </a:ext>
            </a:extLst>
          </p:cNvPr>
          <p:cNvSpPr txBox="1"/>
          <p:nvPr/>
        </p:nvSpPr>
        <p:spPr>
          <a:xfrm>
            <a:off x="1074633" y="4338347"/>
            <a:ext cx="3946733" cy="369332"/>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a:t>sCVD</a:t>
            </a:r>
          </a:p>
        </p:txBody>
      </p:sp>
      <p:sp>
        <p:nvSpPr>
          <p:cNvPr id="54" name="ZoneTexte 53">
            <a:extLst>
              <a:ext uri="{FF2B5EF4-FFF2-40B4-BE49-F238E27FC236}">
                <a16:creationId xmlns:a16="http://schemas.microsoft.com/office/drawing/2014/main" id="{E9C2FD86-90CE-4006-9017-CF7B5AEE384B}"/>
              </a:ext>
            </a:extLst>
          </p:cNvPr>
          <p:cNvSpPr txBox="1"/>
          <p:nvPr/>
        </p:nvSpPr>
        <p:spPr>
          <a:xfrm>
            <a:off x="6859737" y="4338347"/>
            <a:ext cx="3946733" cy="369332"/>
          </a:xfrm>
          <a:prstGeom prst="rect">
            <a:avLst/>
          </a:prstGeom>
          <a:ln w="57150">
            <a:solidFill>
              <a:srgbClr val="00206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a:t>pCVD</a:t>
            </a:r>
          </a:p>
        </p:txBody>
      </p:sp>
      <p:pic>
        <p:nvPicPr>
          <p:cNvPr id="55" name="Image 54">
            <a:extLst>
              <a:ext uri="{FF2B5EF4-FFF2-40B4-BE49-F238E27FC236}">
                <a16:creationId xmlns:a16="http://schemas.microsoft.com/office/drawing/2014/main" id="{88E69128-D076-4BDD-BEA1-BA4B5AE3ED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3585" y="4794114"/>
            <a:ext cx="1915167" cy="1699979"/>
          </a:xfrm>
          <a:prstGeom prst="rect">
            <a:avLst/>
          </a:prstGeom>
        </p:spPr>
      </p:pic>
      <p:pic>
        <p:nvPicPr>
          <p:cNvPr id="56" name="Image 55">
            <a:extLst>
              <a:ext uri="{FF2B5EF4-FFF2-40B4-BE49-F238E27FC236}">
                <a16:creationId xmlns:a16="http://schemas.microsoft.com/office/drawing/2014/main" id="{03614BBD-6526-4846-BAAC-1C4E1508AAFA}"/>
              </a:ext>
            </a:extLst>
          </p:cNvPr>
          <p:cNvPicPr>
            <a:picLocks noChangeAspect="1"/>
          </p:cNvPicPr>
          <p:nvPr/>
        </p:nvPicPr>
        <p:blipFill>
          <a:blip r:embed="rId8"/>
          <a:stretch>
            <a:fillRect/>
          </a:stretch>
        </p:blipFill>
        <p:spPr>
          <a:xfrm>
            <a:off x="65621" y="4968615"/>
            <a:ext cx="1193498" cy="1196574"/>
          </a:xfrm>
          <a:prstGeom prst="rect">
            <a:avLst/>
          </a:prstGeom>
        </p:spPr>
      </p:pic>
      <p:sp>
        <p:nvSpPr>
          <p:cNvPr id="65" name="ZoneTexte 64">
            <a:extLst>
              <a:ext uri="{FF2B5EF4-FFF2-40B4-BE49-F238E27FC236}">
                <a16:creationId xmlns:a16="http://schemas.microsoft.com/office/drawing/2014/main" id="{0FEBF96B-FEEA-4DE1-8096-99AF5B76354A}"/>
              </a:ext>
            </a:extLst>
          </p:cNvPr>
          <p:cNvSpPr txBox="1"/>
          <p:nvPr/>
        </p:nvSpPr>
        <p:spPr>
          <a:xfrm>
            <a:off x="1980893" y="599761"/>
            <a:ext cx="639540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panose="020F0502020204030204"/>
                <a:ea typeface="+mn-ea"/>
                <a:cs typeface="+mn-cs"/>
              </a:rPr>
              <a:t>Charge in a 50µs-train of 70 MeV protons as a </a:t>
            </a:r>
            <a:r>
              <a:rPr kumimoji="0" lang="fr-FR" sz="1800" b="1" i="0" u="none" strike="noStrike" kern="1200" cap="none" spc="0" normalizeH="0" baseline="0" noProof="0" dirty="0" err="1">
                <a:ln>
                  <a:noFill/>
                </a:ln>
                <a:solidFill>
                  <a:srgbClr val="002060"/>
                </a:solidFill>
                <a:effectLst/>
                <a:uLnTx/>
                <a:uFillTx/>
                <a:latin typeface="Calibri" panose="020F0502020204030204"/>
                <a:ea typeface="+mn-ea"/>
                <a:cs typeface="+mn-cs"/>
              </a:rPr>
              <a:t>function</a:t>
            </a:r>
            <a:r>
              <a:rPr kumimoji="0" lang="fr-FR" sz="1800" b="1" i="0" u="none" strike="noStrike" kern="1200" cap="none" spc="0" normalizeH="0" baseline="0" noProof="0" dirty="0">
                <a:ln>
                  <a:noFill/>
                </a:ln>
                <a:solidFill>
                  <a:srgbClr val="002060"/>
                </a:solidFill>
                <a:effectLst/>
                <a:uLnTx/>
                <a:uFillTx/>
                <a:latin typeface="Calibri" panose="020F0502020204030204"/>
                <a:ea typeface="+mn-ea"/>
                <a:cs typeface="+mn-cs"/>
              </a:rPr>
              <a:t> of fluence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002060"/>
                </a:solidFill>
                <a:effectLst/>
                <a:uLnTx/>
                <a:uFillTx/>
                <a:latin typeface="Calibri" panose="020F0502020204030204"/>
                <a:ea typeface="+mn-ea"/>
                <a:cs typeface="+mn-cs"/>
              </a:rPr>
              <a:t>Flux in p/cm</a:t>
            </a:r>
            <a:r>
              <a:rPr kumimoji="0" lang="fr-FR" sz="1000" b="1" i="0" u="none" strike="noStrike" kern="1200" cap="none" spc="0" normalizeH="0" baseline="30000" noProof="0" dirty="0">
                <a:ln>
                  <a:noFill/>
                </a:ln>
                <a:solidFill>
                  <a:srgbClr val="002060"/>
                </a:solidFill>
                <a:effectLst/>
                <a:uLnTx/>
                <a:uFillTx/>
                <a:latin typeface="Calibri" panose="020F0502020204030204"/>
                <a:ea typeface="+mn-ea"/>
                <a:cs typeface="+mn-cs"/>
              </a:rPr>
              <a:t>2</a:t>
            </a:r>
            <a:r>
              <a:rPr kumimoji="0" lang="fr-FR" sz="1000" b="1" i="0" u="none" strike="noStrike" kern="1200" cap="none" spc="0" normalizeH="0" baseline="0" noProof="0" dirty="0">
                <a:ln>
                  <a:noFill/>
                </a:ln>
                <a:solidFill>
                  <a:srgbClr val="002060"/>
                </a:solidFill>
                <a:effectLst/>
                <a:uLnTx/>
                <a:uFillTx/>
                <a:latin typeface="Calibri" panose="020F0502020204030204"/>
                <a:ea typeface="+mn-ea"/>
                <a:cs typeface="+mn-cs"/>
              </a:rPr>
              <a:t>/s</a:t>
            </a:r>
          </a:p>
        </p:txBody>
      </p:sp>
      <p:pic>
        <p:nvPicPr>
          <p:cNvPr id="66" name="Image 65">
            <a:extLst>
              <a:ext uri="{FF2B5EF4-FFF2-40B4-BE49-F238E27FC236}">
                <a16:creationId xmlns:a16="http://schemas.microsoft.com/office/drawing/2014/main" id="{60B09FBC-597E-4CC9-8F3C-868AF30EDB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8201" y="4794114"/>
            <a:ext cx="1840992" cy="1601390"/>
          </a:xfrm>
          <a:prstGeom prst="rect">
            <a:avLst/>
          </a:prstGeom>
        </p:spPr>
      </p:pic>
      <p:sp>
        <p:nvSpPr>
          <p:cNvPr id="7" name="Espace réservé du numéro de diapositive 6">
            <a:extLst>
              <a:ext uri="{FF2B5EF4-FFF2-40B4-BE49-F238E27FC236}">
                <a16:creationId xmlns:a16="http://schemas.microsoft.com/office/drawing/2014/main" id="{0326076F-21D1-4B84-812C-75761D537F05}"/>
              </a:ext>
            </a:extLst>
          </p:cNvPr>
          <p:cNvSpPr>
            <a:spLocks noGrp="1"/>
          </p:cNvSpPr>
          <p:nvPr>
            <p:ph type="sldNum" sz="quarter" idx="12"/>
          </p:nvPr>
        </p:nvSpPr>
        <p:spPr/>
        <p:txBody>
          <a:bodyPr/>
          <a:lstStyle/>
          <a:p>
            <a:fld id="{37A05D04-525B-4937-AC1B-BFCB89383A78}" type="slidenum">
              <a:rPr lang="fr-FR" smtClean="0"/>
              <a:t>53</a:t>
            </a:fld>
            <a:endParaRPr lang="fr-FR"/>
          </a:p>
        </p:txBody>
      </p:sp>
    </p:spTree>
    <p:extLst>
      <p:ext uri="{BB962C8B-B14F-4D97-AF65-F5344CB8AC3E}">
        <p14:creationId xmlns:p14="http://schemas.microsoft.com/office/powerpoint/2010/main" val="72925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DCBB8AE-8E2E-412E-9D92-02B84DE93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896" y="872613"/>
            <a:ext cx="10972800" cy="6172200"/>
          </a:xfrm>
          <a:prstGeom prst="rect">
            <a:avLst/>
          </a:prstGeom>
        </p:spPr>
      </p:pic>
      <p:sp>
        <p:nvSpPr>
          <p:cNvPr id="5" name="ZoneTexte 4">
            <a:extLst>
              <a:ext uri="{FF2B5EF4-FFF2-40B4-BE49-F238E27FC236}">
                <a16:creationId xmlns:a16="http://schemas.microsoft.com/office/drawing/2014/main" id="{28426E36-BC28-465F-B29A-3F710C9773A3}"/>
              </a:ext>
            </a:extLst>
          </p:cNvPr>
          <p:cNvSpPr txBox="1"/>
          <p:nvPr/>
        </p:nvSpPr>
        <p:spPr>
          <a:xfrm>
            <a:off x="3205316" y="157317"/>
            <a:ext cx="6108852" cy="523220"/>
          </a:xfrm>
          <a:prstGeom prst="rect">
            <a:avLst/>
          </a:prstGeom>
          <a:noFill/>
        </p:spPr>
        <p:txBody>
          <a:bodyPr wrap="none" rtlCol="0">
            <a:spAutoFit/>
          </a:bodyPr>
          <a:lstStyle/>
          <a:p>
            <a:r>
              <a:rPr lang="fr-FR" sz="2800" dirty="0">
                <a:solidFill>
                  <a:schemeClr val="bg1"/>
                </a:solidFill>
              </a:rPr>
              <a:t>RH Chercheurs - enseignants chercheurs</a:t>
            </a:r>
          </a:p>
        </p:txBody>
      </p:sp>
      <p:sp>
        <p:nvSpPr>
          <p:cNvPr id="2" name="Espace réservé du numéro de diapositive 1">
            <a:extLst>
              <a:ext uri="{FF2B5EF4-FFF2-40B4-BE49-F238E27FC236}">
                <a16:creationId xmlns:a16="http://schemas.microsoft.com/office/drawing/2014/main" id="{4B61833E-07C5-4611-877E-F0CB8438D07B}"/>
              </a:ext>
            </a:extLst>
          </p:cNvPr>
          <p:cNvSpPr>
            <a:spLocks noGrp="1"/>
          </p:cNvSpPr>
          <p:nvPr>
            <p:ph type="sldNum" sz="quarter" idx="12"/>
          </p:nvPr>
        </p:nvSpPr>
        <p:spPr/>
        <p:txBody>
          <a:bodyPr/>
          <a:lstStyle/>
          <a:p>
            <a:fld id="{E8BA45BE-E1E6-49DE-9B47-C05D0BBBBD60}" type="slidenum">
              <a:rPr lang="fr-FR" smtClean="0"/>
              <a:t>54</a:t>
            </a:fld>
            <a:endParaRPr lang="fr-FR"/>
          </a:p>
        </p:txBody>
      </p:sp>
    </p:spTree>
    <p:extLst>
      <p:ext uri="{BB962C8B-B14F-4D97-AF65-F5344CB8AC3E}">
        <p14:creationId xmlns:p14="http://schemas.microsoft.com/office/powerpoint/2010/main" val="33041407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F3C9D0-54FA-4D49-B828-3B3F467D60BF}"/>
              </a:ext>
            </a:extLst>
          </p:cNvPr>
          <p:cNvSpPr>
            <a:spLocks noGrp="1"/>
          </p:cNvSpPr>
          <p:nvPr>
            <p:ph type="title"/>
          </p:nvPr>
        </p:nvSpPr>
        <p:spPr/>
        <p:txBody>
          <a:bodyPr/>
          <a:lstStyle/>
          <a:p>
            <a:r>
              <a:rPr lang="fr-FR" dirty="0"/>
              <a:t>RH ITA</a:t>
            </a:r>
          </a:p>
        </p:txBody>
      </p:sp>
      <p:pic>
        <p:nvPicPr>
          <p:cNvPr id="5" name="Image 4">
            <a:extLst>
              <a:ext uri="{FF2B5EF4-FFF2-40B4-BE49-F238E27FC236}">
                <a16:creationId xmlns:a16="http://schemas.microsoft.com/office/drawing/2014/main" id="{CACE8F33-5E43-4F10-976B-8D880F7A6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42" y="958210"/>
            <a:ext cx="10520516" cy="5917790"/>
          </a:xfrm>
          <a:prstGeom prst="rect">
            <a:avLst/>
          </a:prstGeom>
        </p:spPr>
      </p:pic>
      <p:sp>
        <p:nvSpPr>
          <p:cNvPr id="3" name="Espace réservé du numéro de diapositive 2">
            <a:extLst>
              <a:ext uri="{FF2B5EF4-FFF2-40B4-BE49-F238E27FC236}">
                <a16:creationId xmlns:a16="http://schemas.microsoft.com/office/drawing/2014/main" id="{8299E6B5-E44B-4B8D-955B-F8C80B6A5393}"/>
              </a:ext>
            </a:extLst>
          </p:cNvPr>
          <p:cNvSpPr>
            <a:spLocks noGrp="1"/>
          </p:cNvSpPr>
          <p:nvPr>
            <p:ph type="sldNum" sz="quarter" idx="12"/>
          </p:nvPr>
        </p:nvSpPr>
        <p:spPr/>
        <p:txBody>
          <a:bodyPr/>
          <a:lstStyle/>
          <a:p>
            <a:fld id="{165ED600-CBB5-4636-930B-71BC0617C952}" type="slidenum">
              <a:rPr lang="fr-FR" smtClean="0"/>
              <a:t>55</a:t>
            </a:fld>
            <a:endParaRPr lang="fr-FR"/>
          </a:p>
        </p:txBody>
      </p:sp>
    </p:spTree>
    <p:extLst>
      <p:ext uri="{BB962C8B-B14F-4D97-AF65-F5344CB8AC3E}">
        <p14:creationId xmlns:p14="http://schemas.microsoft.com/office/powerpoint/2010/main" val="24302281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11C9B9-CA1D-4642-832A-BF50DD955661}"/>
              </a:ext>
            </a:extLst>
          </p:cNvPr>
          <p:cNvSpPr>
            <a:spLocks noGrp="1"/>
          </p:cNvSpPr>
          <p:nvPr>
            <p:ph type="title"/>
          </p:nvPr>
        </p:nvSpPr>
        <p:spPr/>
        <p:txBody>
          <a:bodyPr/>
          <a:lstStyle/>
          <a:p>
            <a:r>
              <a:rPr lang="fr-FR" dirty="0"/>
              <a:t>Calendrier membranes </a:t>
            </a:r>
            <a:r>
              <a:rPr lang="fr-FR" dirty="0" err="1"/>
              <a:t>pCVD</a:t>
            </a:r>
            <a:endParaRPr lang="fr-FR" dirty="0"/>
          </a:p>
        </p:txBody>
      </p:sp>
      <p:pic>
        <p:nvPicPr>
          <p:cNvPr id="4" name="Image 3">
            <a:extLst>
              <a:ext uri="{FF2B5EF4-FFF2-40B4-BE49-F238E27FC236}">
                <a16:creationId xmlns:a16="http://schemas.microsoft.com/office/drawing/2014/main" id="{1D8C8A7E-3715-4201-A84A-DACEF86A2F23}"/>
              </a:ext>
            </a:extLst>
          </p:cNvPr>
          <p:cNvPicPr>
            <a:picLocks noChangeAspect="1"/>
          </p:cNvPicPr>
          <p:nvPr/>
        </p:nvPicPr>
        <p:blipFill>
          <a:blip r:embed="rId2"/>
          <a:stretch>
            <a:fillRect/>
          </a:stretch>
        </p:blipFill>
        <p:spPr>
          <a:xfrm>
            <a:off x="1722882" y="1051179"/>
            <a:ext cx="8746236" cy="4755642"/>
          </a:xfrm>
          <a:prstGeom prst="rect">
            <a:avLst/>
          </a:prstGeom>
        </p:spPr>
      </p:pic>
      <p:sp>
        <p:nvSpPr>
          <p:cNvPr id="6" name="Espace réservé du numéro de diapositive 5">
            <a:extLst>
              <a:ext uri="{FF2B5EF4-FFF2-40B4-BE49-F238E27FC236}">
                <a16:creationId xmlns:a16="http://schemas.microsoft.com/office/drawing/2014/main" id="{F913FE78-2634-401D-9BD3-D6CED5DE7743}"/>
              </a:ext>
            </a:extLst>
          </p:cNvPr>
          <p:cNvSpPr>
            <a:spLocks noGrp="1"/>
          </p:cNvSpPr>
          <p:nvPr>
            <p:ph type="sldNum" sz="quarter" idx="12"/>
          </p:nvPr>
        </p:nvSpPr>
        <p:spPr/>
        <p:txBody>
          <a:bodyPr/>
          <a:lstStyle/>
          <a:p>
            <a:fld id="{165ED600-CBB5-4636-930B-71BC0617C952}" type="slidenum">
              <a:rPr lang="fr-FR" smtClean="0"/>
              <a:t>56</a:t>
            </a:fld>
            <a:endParaRPr lang="fr-FR"/>
          </a:p>
        </p:txBody>
      </p:sp>
    </p:spTree>
    <p:extLst>
      <p:ext uri="{BB962C8B-B14F-4D97-AF65-F5344CB8AC3E}">
        <p14:creationId xmlns:p14="http://schemas.microsoft.com/office/powerpoint/2010/main" val="27036851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11C9B9-CA1D-4642-832A-BF50DD955661}"/>
              </a:ext>
            </a:extLst>
          </p:cNvPr>
          <p:cNvSpPr>
            <a:spLocks noGrp="1"/>
          </p:cNvSpPr>
          <p:nvPr>
            <p:ph type="title"/>
          </p:nvPr>
        </p:nvSpPr>
        <p:spPr/>
        <p:txBody>
          <a:bodyPr/>
          <a:lstStyle/>
          <a:p>
            <a:r>
              <a:rPr lang="fr-FR" dirty="0"/>
              <a:t>Calendrier ∆E - E</a:t>
            </a:r>
          </a:p>
        </p:txBody>
      </p:sp>
      <p:pic>
        <p:nvPicPr>
          <p:cNvPr id="5" name="Image 4">
            <a:extLst>
              <a:ext uri="{FF2B5EF4-FFF2-40B4-BE49-F238E27FC236}">
                <a16:creationId xmlns:a16="http://schemas.microsoft.com/office/drawing/2014/main" id="{BB2D335C-E665-4858-A064-7916618A391C}"/>
              </a:ext>
            </a:extLst>
          </p:cNvPr>
          <p:cNvPicPr>
            <a:picLocks noChangeAspect="1"/>
          </p:cNvPicPr>
          <p:nvPr/>
        </p:nvPicPr>
        <p:blipFill>
          <a:blip r:embed="rId2"/>
          <a:stretch>
            <a:fillRect/>
          </a:stretch>
        </p:blipFill>
        <p:spPr>
          <a:xfrm>
            <a:off x="1847850" y="1557528"/>
            <a:ext cx="8496300" cy="3742944"/>
          </a:xfrm>
          <a:prstGeom prst="rect">
            <a:avLst/>
          </a:prstGeom>
        </p:spPr>
      </p:pic>
      <p:sp>
        <p:nvSpPr>
          <p:cNvPr id="4" name="Espace réservé du numéro de diapositive 3">
            <a:extLst>
              <a:ext uri="{FF2B5EF4-FFF2-40B4-BE49-F238E27FC236}">
                <a16:creationId xmlns:a16="http://schemas.microsoft.com/office/drawing/2014/main" id="{69B8C659-3CA2-4DBA-A9F3-B8CDA1C33701}"/>
              </a:ext>
            </a:extLst>
          </p:cNvPr>
          <p:cNvSpPr>
            <a:spLocks noGrp="1"/>
          </p:cNvSpPr>
          <p:nvPr>
            <p:ph type="sldNum" sz="quarter" idx="12"/>
          </p:nvPr>
        </p:nvSpPr>
        <p:spPr/>
        <p:txBody>
          <a:bodyPr/>
          <a:lstStyle/>
          <a:p>
            <a:fld id="{165ED600-CBB5-4636-930B-71BC0617C952}" type="slidenum">
              <a:rPr lang="fr-FR" smtClean="0"/>
              <a:t>57</a:t>
            </a:fld>
            <a:endParaRPr lang="fr-FR"/>
          </a:p>
        </p:txBody>
      </p:sp>
    </p:spTree>
    <p:extLst>
      <p:ext uri="{BB962C8B-B14F-4D97-AF65-F5344CB8AC3E}">
        <p14:creationId xmlns:p14="http://schemas.microsoft.com/office/powerpoint/2010/main" val="2024461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11C9B9-CA1D-4642-832A-BF50DD955661}"/>
              </a:ext>
            </a:extLst>
          </p:cNvPr>
          <p:cNvSpPr>
            <a:spLocks noGrp="1"/>
          </p:cNvSpPr>
          <p:nvPr>
            <p:ph type="title"/>
          </p:nvPr>
        </p:nvSpPr>
        <p:spPr/>
        <p:txBody>
          <a:bodyPr/>
          <a:lstStyle/>
          <a:p>
            <a:r>
              <a:rPr lang="fr-FR" dirty="0"/>
              <a:t>Calendrier hodoscope</a:t>
            </a:r>
          </a:p>
        </p:txBody>
      </p:sp>
      <p:pic>
        <p:nvPicPr>
          <p:cNvPr id="4" name="Image 3">
            <a:extLst>
              <a:ext uri="{FF2B5EF4-FFF2-40B4-BE49-F238E27FC236}">
                <a16:creationId xmlns:a16="http://schemas.microsoft.com/office/drawing/2014/main" id="{9C0F0A82-76BE-422C-9A29-E5380986E6C6}"/>
              </a:ext>
            </a:extLst>
          </p:cNvPr>
          <p:cNvPicPr>
            <a:picLocks noChangeAspect="1"/>
          </p:cNvPicPr>
          <p:nvPr/>
        </p:nvPicPr>
        <p:blipFill>
          <a:blip r:embed="rId2"/>
          <a:stretch>
            <a:fillRect/>
          </a:stretch>
        </p:blipFill>
        <p:spPr>
          <a:xfrm>
            <a:off x="1847850" y="1080135"/>
            <a:ext cx="8496300" cy="4697730"/>
          </a:xfrm>
          <a:prstGeom prst="rect">
            <a:avLst/>
          </a:prstGeom>
        </p:spPr>
      </p:pic>
      <p:sp>
        <p:nvSpPr>
          <p:cNvPr id="6" name="Espace réservé du numéro de diapositive 5">
            <a:extLst>
              <a:ext uri="{FF2B5EF4-FFF2-40B4-BE49-F238E27FC236}">
                <a16:creationId xmlns:a16="http://schemas.microsoft.com/office/drawing/2014/main" id="{31828804-B157-4812-8086-8721E3401B68}"/>
              </a:ext>
            </a:extLst>
          </p:cNvPr>
          <p:cNvSpPr>
            <a:spLocks noGrp="1"/>
          </p:cNvSpPr>
          <p:nvPr>
            <p:ph type="sldNum" sz="quarter" idx="12"/>
          </p:nvPr>
        </p:nvSpPr>
        <p:spPr/>
        <p:txBody>
          <a:bodyPr/>
          <a:lstStyle/>
          <a:p>
            <a:fld id="{165ED600-CBB5-4636-930B-71BC0617C952}" type="slidenum">
              <a:rPr lang="fr-FR" smtClean="0"/>
              <a:t>58</a:t>
            </a:fld>
            <a:endParaRPr lang="fr-FR"/>
          </a:p>
        </p:txBody>
      </p:sp>
    </p:spTree>
    <p:extLst>
      <p:ext uri="{BB962C8B-B14F-4D97-AF65-F5344CB8AC3E}">
        <p14:creationId xmlns:p14="http://schemas.microsoft.com/office/powerpoint/2010/main" val="751455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11C9B9-CA1D-4642-832A-BF50DD955661}"/>
              </a:ext>
            </a:extLst>
          </p:cNvPr>
          <p:cNvSpPr>
            <a:spLocks noGrp="1"/>
          </p:cNvSpPr>
          <p:nvPr>
            <p:ph type="title"/>
          </p:nvPr>
        </p:nvSpPr>
        <p:spPr/>
        <p:txBody>
          <a:bodyPr/>
          <a:lstStyle/>
          <a:p>
            <a:r>
              <a:rPr lang="fr-FR" dirty="0"/>
              <a:t>Calendrier imageur portal / détecteur amont MRT</a:t>
            </a:r>
          </a:p>
        </p:txBody>
      </p:sp>
      <p:pic>
        <p:nvPicPr>
          <p:cNvPr id="5" name="Image 4">
            <a:extLst>
              <a:ext uri="{FF2B5EF4-FFF2-40B4-BE49-F238E27FC236}">
                <a16:creationId xmlns:a16="http://schemas.microsoft.com/office/drawing/2014/main" id="{1FBA5824-DB23-41C1-AD52-CDE5549B37C0}"/>
              </a:ext>
            </a:extLst>
          </p:cNvPr>
          <p:cNvPicPr>
            <a:picLocks noChangeAspect="1"/>
          </p:cNvPicPr>
          <p:nvPr/>
        </p:nvPicPr>
        <p:blipFill>
          <a:blip r:embed="rId2"/>
          <a:stretch>
            <a:fillRect/>
          </a:stretch>
        </p:blipFill>
        <p:spPr>
          <a:xfrm>
            <a:off x="1847850" y="1716405"/>
            <a:ext cx="8496300" cy="3425190"/>
          </a:xfrm>
          <a:prstGeom prst="rect">
            <a:avLst/>
          </a:prstGeom>
        </p:spPr>
      </p:pic>
      <p:sp>
        <p:nvSpPr>
          <p:cNvPr id="6" name="Espace réservé du numéro de diapositive 5">
            <a:extLst>
              <a:ext uri="{FF2B5EF4-FFF2-40B4-BE49-F238E27FC236}">
                <a16:creationId xmlns:a16="http://schemas.microsoft.com/office/drawing/2014/main" id="{BBCA8B77-7EC8-4167-9165-A68860FC927B}"/>
              </a:ext>
            </a:extLst>
          </p:cNvPr>
          <p:cNvSpPr>
            <a:spLocks noGrp="1"/>
          </p:cNvSpPr>
          <p:nvPr>
            <p:ph type="sldNum" sz="quarter" idx="12"/>
          </p:nvPr>
        </p:nvSpPr>
        <p:spPr/>
        <p:txBody>
          <a:bodyPr/>
          <a:lstStyle/>
          <a:p>
            <a:fld id="{165ED600-CBB5-4636-930B-71BC0617C952}" type="slidenum">
              <a:rPr lang="fr-FR" smtClean="0"/>
              <a:t>59</a:t>
            </a:fld>
            <a:endParaRPr lang="fr-FR"/>
          </a:p>
        </p:txBody>
      </p:sp>
    </p:spTree>
    <p:extLst>
      <p:ext uri="{BB962C8B-B14F-4D97-AF65-F5344CB8AC3E}">
        <p14:creationId xmlns:p14="http://schemas.microsoft.com/office/powerpoint/2010/main" val="4246939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8B39D8-1D04-41E9-B2F1-3EA3C759BF2F}"/>
              </a:ext>
            </a:extLst>
          </p:cNvPr>
          <p:cNvSpPr>
            <a:spLocks noGrp="1"/>
          </p:cNvSpPr>
          <p:nvPr>
            <p:ph type="title"/>
          </p:nvPr>
        </p:nvSpPr>
        <p:spPr/>
        <p:txBody>
          <a:bodyPr/>
          <a:lstStyle/>
          <a:p>
            <a:r>
              <a:rPr lang="fr-FR" dirty="0"/>
              <a:t>Le consortium et la répartition suivant les tâches</a:t>
            </a:r>
          </a:p>
        </p:txBody>
      </p:sp>
      <p:pic>
        <p:nvPicPr>
          <p:cNvPr id="6" name="Image 5">
            <a:extLst>
              <a:ext uri="{FF2B5EF4-FFF2-40B4-BE49-F238E27FC236}">
                <a16:creationId xmlns:a16="http://schemas.microsoft.com/office/drawing/2014/main" id="{504612F8-9E62-4C6D-8124-60D434882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847" y="950227"/>
            <a:ext cx="10214708" cy="5745773"/>
          </a:xfrm>
          <a:prstGeom prst="rect">
            <a:avLst/>
          </a:prstGeom>
        </p:spPr>
      </p:pic>
      <p:sp>
        <p:nvSpPr>
          <p:cNvPr id="3" name="Espace réservé du numéro de diapositive 2">
            <a:extLst>
              <a:ext uri="{FF2B5EF4-FFF2-40B4-BE49-F238E27FC236}">
                <a16:creationId xmlns:a16="http://schemas.microsoft.com/office/drawing/2014/main" id="{9B9D0CC7-DE6C-4C06-B8FA-92B4111FDC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ED600-CBB5-4636-930B-71BC0617C952}"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5684821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11C9B9-CA1D-4642-832A-BF50DD955661}"/>
              </a:ext>
            </a:extLst>
          </p:cNvPr>
          <p:cNvSpPr>
            <a:spLocks noGrp="1"/>
          </p:cNvSpPr>
          <p:nvPr>
            <p:ph type="title"/>
          </p:nvPr>
        </p:nvSpPr>
        <p:spPr/>
        <p:txBody>
          <a:bodyPr/>
          <a:lstStyle/>
          <a:p>
            <a:r>
              <a:rPr lang="fr-FR" dirty="0"/>
              <a:t>Calendrier DIAMMONI (ARRONAX)</a:t>
            </a:r>
          </a:p>
        </p:txBody>
      </p:sp>
      <p:pic>
        <p:nvPicPr>
          <p:cNvPr id="4" name="Image 3">
            <a:extLst>
              <a:ext uri="{FF2B5EF4-FFF2-40B4-BE49-F238E27FC236}">
                <a16:creationId xmlns:a16="http://schemas.microsoft.com/office/drawing/2014/main" id="{521EEF74-B496-4B5C-94C6-FCF83641A587}"/>
              </a:ext>
            </a:extLst>
          </p:cNvPr>
          <p:cNvPicPr>
            <a:picLocks noChangeAspect="1"/>
          </p:cNvPicPr>
          <p:nvPr/>
        </p:nvPicPr>
        <p:blipFill>
          <a:blip r:embed="rId2"/>
          <a:stretch>
            <a:fillRect/>
          </a:stretch>
        </p:blipFill>
        <p:spPr>
          <a:xfrm>
            <a:off x="1847850" y="1116330"/>
            <a:ext cx="8496300" cy="4625340"/>
          </a:xfrm>
          <a:prstGeom prst="rect">
            <a:avLst/>
          </a:prstGeom>
        </p:spPr>
      </p:pic>
      <p:sp>
        <p:nvSpPr>
          <p:cNvPr id="6" name="Espace réservé du numéro de diapositive 5">
            <a:extLst>
              <a:ext uri="{FF2B5EF4-FFF2-40B4-BE49-F238E27FC236}">
                <a16:creationId xmlns:a16="http://schemas.microsoft.com/office/drawing/2014/main" id="{1D7EDB93-9F9F-4A6F-AFD4-466656F56237}"/>
              </a:ext>
            </a:extLst>
          </p:cNvPr>
          <p:cNvSpPr>
            <a:spLocks noGrp="1"/>
          </p:cNvSpPr>
          <p:nvPr>
            <p:ph type="sldNum" sz="quarter" idx="12"/>
          </p:nvPr>
        </p:nvSpPr>
        <p:spPr/>
        <p:txBody>
          <a:bodyPr/>
          <a:lstStyle/>
          <a:p>
            <a:fld id="{165ED600-CBB5-4636-930B-71BC0617C952}" type="slidenum">
              <a:rPr lang="fr-FR" smtClean="0"/>
              <a:t>60</a:t>
            </a:fld>
            <a:endParaRPr lang="fr-FR"/>
          </a:p>
        </p:txBody>
      </p:sp>
    </p:spTree>
    <p:extLst>
      <p:ext uri="{BB962C8B-B14F-4D97-AF65-F5344CB8AC3E}">
        <p14:creationId xmlns:p14="http://schemas.microsoft.com/office/powerpoint/2010/main" val="6524114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11C9B9-CA1D-4642-832A-BF50DD955661}"/>
              </a:ext>
            </a:extLst>
          </p:cNvPr>
          <p:cNvSpPr>
            <a:spLocks noGrp="1"/>
          </p:cNvSpPr>
          <p:nvPr>
            <p:ph type="title"/>
          </p:nvPr>
        </p:nvSpPr>
        <p:spPr/>
        <p:txBody>
          <a:bodyPr/>
          <a:lstStyle/>
          <a:p>
            <a:r>
              <a:rPr lang="fr-FR" dirty="0"/>
              <a:t>Calendrier </a:t>
            </a:r>
            <a:r>
              <a:rPr lang="fr-FR" dirty="0" err="1"/>
              <a:t>DéFi-DiaMs</a:t>
            </a:r>
            <a:r>
              <a:rPr lang="fr-FR" dirty="0"/>
              <a:t> moniteur µfaisceaux ions</a:t>
            </a:r>
          </a:p>
        </p:txBody>
      </p:sp>
      <p:pic>
        <p:nvPicPr>
          <p:cNvPr id="5" name="Image 4">
            <a:extLst>
              <a:ext uri="{FF2B5EF4-FFF2-40B4-BE49-F238E27FC236}">
                <a16:creationId xmlns:a16="http://schemas.microsoft.com/office/drawing/2014/main" id="{F05130A1-889B-49FD-9DB1-BF503D2D4650}"/>
              </a:ext>
            </a:extLst>
          </p:cNvPr>
          <p:cNvPicPr>
            <a:picLocks noChangeAspect="1"/>
          </p:cNvPicPr>
          <p:nvPr/>
        </p:nvPicPr>
        <p:blipFill>
          <a:blip r:embed="rId2"/>
          <a:stretch>
            <a:fillRect/>
          </a:stretch>
        </p:blipFill>
        <p:spPr>
          <a:xfrm>
            <a:off x="1847850" y="2090928"/>
            <a:ext cx="8496300" cy="2676144"/>
          </a:xfrm>
          <a:prstGeom prst="rect">
            <a:avLst/>
          </a:prstGeom>
        </p:spPr>
      </p:pic>
      <p:sp>
        <p:nvSpPr>
          <p:cNvPr id="4" name="Espace réservé du numéro de diapositive 3">
            <a:extLst>
              <a:ext uri="{FF2B5EF4-FFF2-40B4-BE49-F238E27FC236}">
                <a16:creationId xmlns:a16="http://schemas.microsoft.com/office/drawing/2014/main" id="{48ECD1D2-A90F-42D0-851C-37A5C13959B2}"/>
              </a:ext>
            </a:extLst>
          </p:cNvPr>
          <p:cNvSpPr>
            <a:spLocks noGrp="1"/>
          </p:cNvSpPr>
          <p:nvPr>
            <p:ph type="sldNum" sz="quarter" idx="12"/>
          </p:nvPr>
        </p:nvSpPr>
        <p:spPr/>
        <p:txBody>
          <a:bodyPr/>
          <a:lstStyle/>
          <a:p>
            <a:fld id="{165ED600-CBB5-4636-930B-71BC0617C952}" type="slidenum">
              <a:rPr lang="fr-FR" smtClean="0"/>
              <a:t>61</a:t>
            </a:fld>
            <a:endParaRPr lang="fr-FR"/>
          </a:p>
        </p:txBody>
      </p:sp>
    </p:spTree>
    <p:extLst>
      <p:ext uri="{BB962C8B-B14F-4D97-AF65-F5344CB8AC3E}">
        <p14:creationId xmlns:p14="http://schemas.microsoft.com/office/powerpoint/2010/main" val="16068977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11C9B9-CA1D-4642-832A-BF50DD955661}"/>
              </a:ext>
            </a:extLst>
          </p:cNvPr>
          <p:cNvSpPr>
            <a:spLocks noGrp="1"/>
          </p:cNvSpPr>
          <p:nvPr>
            <p:ph type="title"/>
          </p:nvPr>
        </p:nvSpPr>
        <p:spPr/>
        <p:txBody>
          <a:bodyPr/>
          <a:lstStyle/>
          <a:p>
            <a:r>
              <a:rPr lang="fr-FR" dirty="0"/>
              <a:t>Calendrier moniteur Bio ALTO</a:t>
            </a:r>
          </a:p>
        </p:txBody>
      </p:sp>
      <p:pic>
        <p:nvPicPr>
          <p:cNvPr id="4" name="Image 3">
            <a:extLst>
              <a:ext uri="{FF2B5EF4-FFF2-40B4-BE49-F238E27FC236}">
                <a16:creationId xmlns:a16="http://schemas.microsoft.com/office/drawing/2014/main" id="{87AB83E4-4E17-4ED3-BAF8-147781789D43}"/>
              </a:ext>
            </a:extLst>
          </p:cNvPr>
          <p:cNvPicPr>
            <a:picLocks noChangeAspect="1"/>
          </p:cNvPicPr>
          <p:nvPr/>
        </p:nvPicPr>
        <p:blipFill>
          <a:blip r:embed="rId2"/>
          <a:stretch>
            <a:fillRect/>
          </a:stretch>
        </p:blipFill>
        <p:spPr>
          <a:xfrm>
            <a:off x="1847850" y="2001012"/>
            <a:ext cx="8496300" cy="2855976"/>
          </a:xfrm>
          <a:prstGeom prst="rect">
            <a:avLst/>
          </a:prstGeom>
        </p:spPr>
      </p:pic>
      <p:sp>
        <p:nvSpPr>
          <p:cNvPr id="6" name="Espace réservé du numéro de diapositive 5">
            <a:extLst>
              <a:ext uri="{FF2B5EF4-FFF2-40B4-BE49-F238E27FC236}">
                <a16:creationId xmlns:a16="http://schemas.microsoft.com/office/drawing/2014/main" id="{D898582F-4ADD-4696-8513-2BC4288F724F}"/>
              </a:ext>
            </a:extLst>
          </p:cNvPr>
          <p:cNvSpPr>
            <a:spLocks noGrp="1"/>
          </p:cNvSpPr>
          <p:nvPr>
            <p:ph type="sldNum" sz="quarter" idx="12"/>
          </p:nvPr>
        </p:nvSpPr>
        <p:spPr/>
        <p:txBody>
          <a:bodyPr/>
          <a:lstStyle/>
          <a:p>
            <a:fld id="{165ED600-CBB5-4636-930B-71BC0617C952}" type="slidenum">
              <a:rPr lang="fr-FR" smtClean="0"/>
              <a:t>62</a:t>
            </a:fld>
            <a:endParaRPr lang="fr-FR"/>
          </a:p>
        </p:txBody>
      </p:sp>
    </p:spTree>
    <p:extLst>
      <p:ext uri="{BB962C8B-B14F-4D97-AF65-F5344CB8AC3E}">
        <p14:creationId xmlns:p14="http://schemas.microsoft.com/office/powerpoint/2010/main" val="26187471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11C9B9-CA1D-4642-832A-BF50DD955661}"/>
              </a:ext>
            </a:extLst>
          </p:cNvPr>
          <p:cNvSpPr>
            <a:spLocks noGrp="1"/>
          </p:cNvSpPr>
          <p:nvPr>
            <p:ph type="title"/>
          </p:nvPr>
        </p:nvSpPr>
        <p:spPr/>
        <p:txBody>
          <a:bodyPr/>
          <a:lstStyle/>
          <a:p>
            <a:r>
              <a:rPr lang="fr-FR" dirty="0"/>
              <a:t>Calendrier </a:t>
            </a:r>
            <a:r>
              <a:rPr lang="fr-FR" dirty="0" err="1"/>
              <a:t>PyDIAM</a:t>
            </a:r>
            <a:r>
              <a:rPr lang="fr-FR" dirty="0"/>
              <a:t> logiciel simulation</a:t>
            </a:r>
          </a:p>
        </p:txBody>
      </p:sp>
      <p:pic>
        <p:nvPicPr>
          <p:cNvPr id="5" name="Image 4">
            <a:extLst>
              <a:ext uri="{FF2B5EF4-FFF2-40B4-BE49-F238E27FC236}">
                <a16:creationId xmlns:a16="http://schemas.microsoft.com/office/drawing/2014/main" id="{1E4C0BC8-B1A8-4187-88C5-3B01326C86E4}"/>
              </a:ext>
            </a:extLst>
          </p:cNvPr>
          <p:cNvPicPr>
            <a:picLocks noChangeAspect="1"/>
          </p:cNvPicPr>
          <p:nvPr/>
        </p:nvPicPr>
        <p:blipFill>
          <a:blip r:embed="rId2"/>
          <a:stretch>
            <a:fillRect/>
          </a:stretch>
        </p:blipFill>
        <p:spPr>
          <a:xfrm>
            <a:off x="1847850" y="2341626"/>
            <a:ext cx="8496300" cy="2174748"/>
          </a:xfrm>
          <a:prstGeom prst="rect">
            <a:avLst/>
          </a:prstGeom>
        </p:spPr>
      </p:pic>
      <p:sp>
        <p:nvSpPr>
          <p:cNvPr id="6" name="Espace réservé du numéro de diapositive 5">
            <a:extLst>
              <a:ext uri="{FF2B5EF4-FFF2-40B4-BE49-F238E27FC236}">
                <a16:creationId xmlns:a16="http://schemas.microsoft.com/office/drawing/2014/main" id="{55959657-E31B-491C-AA4D-C2CF0B74A376}"/>
              </a:ext>
            </a:extLst>
          </p:cNvPr>
          <p:cNvSpPr>
            <a:spLocks noGrp="1"/>
          </p:cNvSpPr>
          <p:nvPr>
            <p:ph type="sldNum" sz="quarter" idx="12"/>
          </p:nvPr>
        </p:nvSpPr>
        <p:spPr/>
        <p:txBody>
          <a:bodyPr/>
          <a:lstStyle/>
          <a:p>
            <a:fld id="{165ED600-CBB5-4636-930B-71BC0617C952}" type="slidenum">
              <a:rPr lang="fr-FR" smtClean="0"/>
              <a:t>63</a:t>
            </a:fld>
            <a:endParaRPr lang="fr-FR"/>
          </a:p>
        </p:txBody>
      </p:sp>
    </p:spTree>
    <p:extLst>
      <p:ext uri="{BB962C8B-B14F-4D97-AF65-F5344CB8AC3E}">
        <p14:creationId xmlns:p14="http://schemas.microsoft.com/office/powerpoint/2010/main" val="3492548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à coins arrondis 14">
            <a:extLst>
              <a:ext uri="{FF2B5EF4-FFF2-40B4-BE49-F238E27FC236}">
                <a16:creationId xmlns:a16="http://schemas.microsoft.com/office/drawing/2014/main" id="{E1427D19-5949-4C04-8BDA-318F50F61BF5}"/>
              </a:ext>
            </a:extLst>
          </p:cNvPr>
          <p:cNvSpPr/>
          <p:nvPr/>
        </p:nvSpPr>
        <p:spPr>
          <a:xfrm>
            <a:off x="79227" y="1095469"/>
            <a:ext cx="12031293" cy="5174919"/>
          </a:xfrm>
          <a:prstGeom prst="roundRect">
            <a:avLst/>
          </a:prstGeom>
          <a:noFill/>
          <a:ln w="47625" cap="flat" cmpd="sng" algn="ctr">
            <a:solidFill>
              <a:srgbClr val="FF650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itre 5"/>
          <p:cNvSpPr>
            <a:spLocks noGrp="1"/>
          </p:cNvSpPr>
          <p:nvPr>
            <p:ph type="title"/>
          </p:nvPr>
        </p:nvSpPr>
        <p:spPr/>
        <p:txBody>
          <a:bodyPr/>
          <a:lstStyle/>
          <a:p>
            <a:r>
              <a:rPr lang="fr-FR" dirty="0"/>
              <a:t>R&amp;D détecteurs DIAMANT – collaboration  hors IN2P3 - RH</a:t>
            </a:r>
          </a:p>
        </p:txBody>
      </p:sp>
      <p:sp>
        <p:nvSpPr>
          <p:cNvPr id="29" name="ZoneTexte 28">
            <a:extLst>
              <a:ext uri="{FF2B5EF4-FFF2-40B4-BE49-F238E27FC236}">
                <a16:creationId xmlns:a16="http://schemas.microsoft.com/office/drawing/2014/main" id="{ABE6825C-35F3-4B36-9916-5DE2882794DF}"/>
              </a:ext>
            </a:extLst>
          </p:cNvPr>
          <p:cNvSpPr txBox="1"/>
          <p:nvPr/>
        </p:nvSpPr>
        <p:spPr>
          <a:xfrm>
            <a:off x="4260119" y="1096145"/>
            <a:ext cx="2964273" cy="923330"/>
          </a:xfrm>
          <a:prstGeom prst="rect">
            <a:avLst/>
          </a:prstGeom>
          <a:solidFill>
            <a:srgbClr val="E7511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FFFFFF"/>
                </a:solidFill>
                <a:effectLst/>
                <a:uLnTx/>
                <a:uFillTx/>
                <a:latin typeface="Calibri"/>
                <a:ea typeface="+mn-ea"/>
                <a:cs typeface="+mn-cs"/>
              </a:rPr>
              <a:t>DIAMANT</a:t>
            </a:r>
          </a:p>
        </p:txBody>
      </p:sp>
      <p:sp>
        <p:nvSpPr>
          <p:cNvPr id="53" name="ZoneTexte 52">
            <a:extLst>
              <a:ext uri="{FF2B5EF4-FFF2-40B4-BE49-F238E27FC236}">
                <a16:creationId xmlns:a16="http://schemas.microsoft.com/office/drawing/2014/main" id="{38EB59E9-D76B-42D8-8FBC-5B3B33CF5104}"/>
              </a:ext>
            </a:extLst>
          </p:cNvPr>
          <p:cNvSpPr txBox="1"/>
          <p:nvPr/>
        </p:nvSpPr>
        <p:spPr>
          <a:xfrm>
            <a:off x="7234144" y="6607455"/>
            <a:ext cx="24918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alibri"/>
                <a:ea typeface="+mn-ea"/>
                <a:cs typeface="+mn-cs"/>
              </a:rPr>
              <a:t>Lyon, 19 octobre 2022</a:t>
            </a:r>
          </a:p>
        </p:txBody>
      </p:sp>
      <p:sp>
        <p:nvSpPr>
          <p:cNvPr id="14" name="Rectangle 13">
            <a:extLst>
              <a:ext uri="{FF2B5EF4-FFF2-40B4-BE49-F238E27FC236}">
                <a16:creationId xmlns:a16="http://schemas.microsoft.com/office/drawing/2014/main" id="{6E19B280-E126-4CCA-80FD-EABB40314FBC}"/>
              </a:ext>
            </a:extLst>
          </p:cNvPr>
          <p:cNvSpPr/>
          <p:nvPr/>
        </p:nvSpPr>
        <p:spPr>
          <a:xfrm>
            <a:off x="1432008" y="2356542"/>
            <a:ext cx="12339483" cy="3844386"/>
          </a:xfrm>
          <a:prstGeom prst="rect">
            <a:avLst/>
          </a:prstGeom>
        </p:spPr>
        <p:txBody>
          <a:bodyPr wrap="square">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endParaRPr kumimoji="0" lang="fr-FR" sz="800" b="0" i="0" u="none" strike="noStrike" kern="1200" cap="none" spc="0" normalizeH="0" baseline="0" noProof="0" dirty="0">
              <a:ln>
                <a:noFill/>
              </a:ln>
              <a:solidFill>
                <a:srgbClr val="00294B"/>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Times New Roman" panose="02020603050405020304" pitchFamily="18" charset="0"/>
                <a:ea typeface="Calibri" panose="020F0502020204030204" pitchFamily="34" charset="0"/>
                <a:cs typeface="Times New Roman" panose="02020603050405020304" pitchFamily="18" charset="0"/>
              </a:rPr>
              <a:t>JF Adam, R. </a:t>
            </a:r>
            <a:r>
              <a:rPr kumimoji="0" lang="fr-FR" sz="1800" b="0" i="0" u="none" strike="noStrike" kern="1200" cap="none" spc="0" normalizeH="0" baseline="0" noProof="0" dirty="0" err="1">
                <a:ln>
                  <a:noFill/>
                </a:ln>
                <a:solidFill>
                  <a:srgbClr val="00294B"/>
                </a:solidFill>
                <a:effectLst/>
                <a:uLnTx/>
                <a:uFillTx/>
                <a:latin typeface="Times New Roman" panose="02020603050405020304" pitchFamily="18" charset="0"/>
                <a:ea typeface="Calibri" panose="020F0502020204030204" pitchFamily="34" charset="0"/>
                <a:cs typeface="Times New Roman" panose="02020603050405020304" pitchFamily="18" charset="0"/>
              </a:rPr>
              <a:t>Serduc</a:t>
            </a:r>
            <a:r>
              <a:rPr kumimoji="0" lang="fr-FR" sz="1800" b="0" i="0" u="none" strike="noStrike" kern="1200" cap="none" spc="0" normalizeH="0" baseline="0" noProof="0" dirty="0">
                <a:ln>
                  <a:noFill/>
                </a:ln>
                <a:solidFill>
                  <a:srgbClr val="00294B"/>
                </a:solidFill>
                <a:effectLst/>
                <a:uLnTx/>
                <a:uFillTx/>
                <a:latin typeface="Times New Roman" panose="02020603050405020304" pitchFamily="18" charset="0"/>
                <a:ea typeface="Calibri" panose="020F0502020204030204" pitchFamily="34" charset="0"/>
                <a:cs typeface="Times New Roman" panose="02020603050405020304" pitchFamily="18" charset="0"/>
              </a:rPr>
              <a:t>, S. </a:t>
            </a:r>
            <a:r>
              <a:rPr kumimoji="0" lang="fr-FR" sz="1800" b="0" i="0" u="none" strike="noStrike" kern="1200" cap="none" spc="0" normalizeH="0" baseline="0" noProof="0" dirty="0" err="1">
                <a:ln>
                  <a:noFill/>
                </a:ln>
                <a:solidFill>
                  <a:srgbClr val="00294B"/>
                </a:solidFill>
                <a:effectLst/>
                <a:uLnTx/>
                <a:uFillTx/>
                <a:latin typeface="Times New Roman" panose="02020603050405020304" pitchFamily="18" charset="0"/>
                <a:ea typeface="Calibri" panose="020F0502020204030204" pitchFamily="34" charset="0"/>
                <a:cs typeface="Times New Roman" panose="02020603050405020304" pitchFamily="18" charset="0"/>
              </a:rPr>
              <a:t>Keshmiri</a:t>
            </a:r>
            <a:endParaRPr kumimoji="0" lang="fr-FR" sz="1800" b="0" i="0" u="none" strike="noStrike" kern="1200" cap="none" spc="0" normalizeH="0" baseline="0" noProof="0" dirty="0">
              <a:ln>
                <a:noFill/>
              </a:ln>
              <a:solidFill>
                <a:srgbClr val="00294B"/>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100"/>
              </a:spcBef>
              <a:spcAft>
                <a:spcPts val="100"/>
              </a:spcAft>
              <a:buClrTx/>
              <a:buSzTx/>
              <a:buFontTx/>
              <a:buNone/>
              <a:tabLst/>
              <a:defRPr/>
            </a:pPr>
            <a:endParaRPr kumimoji="0" lang="fr-FR" sz="800" b="0" i="0" u="none" strike="noStrike" kern="1200" cap="none" spc="0" normalizeH="0" baseline="0" noProof="0" dirty="0">
              <a:ln>
                <a:noFill/>
              </a:ln>
              <a:solidFill>
                <a:srgbClr val="00294B"/>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Times New Roman" panose="02020603050405020304" pitchFamily="18" charset="0"/>
                <a:ea typeface="Calibri" panose="020F0502020204030204" pitchFamily="34" charset="0"/>
                <a:cs typeface="Times New Roman" panose="02020603050405020304" pitchFamily="18" charset="0"/>
              </a:rPr>
              <a:t>F. </a:t>
            </a:r>
            <a:r>
              <a:rPr kumimoji="0" lang="fr-FR" sz="1800" b="0" i="0" u="none" strike="noStrike" kern="1200" cap="none" spc="0" normalizeH="0" baseline="0" noProof="0" dirty="0" err="1">
                <a:ln>
                  <a:noFill/>
                </a:ln>
                <a:solidFill>
                  <a:srgbClr val="00294B"/>
                </a:solidFill>
                <a:effectLst/>
                <a:uLnTx/>
                <a:uFillTx/>
                <a:latin typeface="Times New Roman" panose="02020603050405020304" pitchFamily="18" charset="0"/>
                <a:ea typeface="Calibri" panose="020F0502020204030204" pitchFamily="34" charset="0"/>
                <a:cs typeface="Times New Roman" panose="02020603050405020304" pitchFamily="18" charset="0"/>
              </a:rPr>
              <a:t>Vianna</a:t>
            </a:r>
            <a:r>
              <a:rPr kumimoji="0" lang="fr-FR" sz="1800" b="0" i="0" u="none" strike="noStrike" kern="1200" cap="none" spc="0" normalizeH="0" baseline="0" noProof="0" dirty="0">
                <a:ln>
                  <a:noFill/>
                </a:ln>
                <a:solidFill>
                  <a:srgbClr val="00294B"/>
                </a:solidFill>
                <a:effectLst/>
                <a:uLnTx/>
                <a:uFillTx/>
                <a:latin typeface="Times New Roman" panose="02020603050405020304" pitchFamily="18" charset="0"/>
                <a:ea typeface="Calibri" panose="020F0502020204030204" pitchFamily="34" charset="0"/>
                <a:cs typeface="Times New Roman" panose="02020603050405020304" pitchFamily="18" charset="0"/>
              </a:rPr>
              <a:t> Legros</a:t>
            </a:r>
          </a:p>
          <a:p>
            <a:pPr marL="0" marR="0" lvl="0" indent="0" algn="l" defTabSz="914400" rtl="0" eaLnBrk="1" fontAlgn="auto" latinLnBrk="0" hangingPunct="1">
              <a:lnSpc>
                <a:spcPct val="100000"/>
              </a:lnSpc>
              <a:spcBef>
                <a:spcPts val="100"/>
              </a:spcBef>
              <a:spcAft>
                <a:spcPts val="100"/>
              </a:spcAft>
              <a:buClrTx/>
              <a:buSzTx/>
              <a:buFontTx/>
              <a:buNone/>
              <a:tabLst/>
              <a:defRPr/>
            </a:pPr>
            <a:endParaRPr kumimoji="0" lang="fr-FR" sz="800" b="0" i="0" u="none" strike="noStrike" kern="1200" cap="none" spc="0" normalizeH="0" baseline="0" noProof="0" dirty="0">
              <a:ln>
                <a:noFill/>
              </a:ln>
              <a:solidFill>
                <a:srgbClr val="00294B"/>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US" sz="1800" b="0" i="0" u="none" strike="noStrike" kern="1200" cap="none" spc="0" normalizeH="0" baseline="0" noProof="0" dirty="0">
                <a:ln>
                  <a:noFill/>
                </a:ln>
                <a:solidFill>
                  <a:srgbClr val="00294B"/>
                </a:solidFill>
                <a:effectLst/>
                <a:uLnTx/>
                <a:uFillTx/>
                <a:latin typeface="Times New Roman" panose="02020603050405020304" pitchFamily="18" charset="0"/>
                <a:ea typeface="Times New Roman" panose="02020603050405020304" pitchFamily="18" charset="0"/>
                <a:cs typeface="+mn-cs"/>
              </a:rPr>
              <a:t>L. </a:t>
            </a:r>
            <a:r>
              <a:rPr kumimoji="0" lang="en-US" sz="1800" b="0" i="0" u="none" strike="noStrike" kern="1200" cap="none" spc="0" normalizeH="0" baseline="0" noProof="0" dirty="0" err="1">
                <a:ln>
                  <a:noFill/>
                </a:ln>
                <a:solidFill>
                  <a:srgbClr val="00294B"/>
                </a:solidFill>
                <a:effectLst/>
                <a:uLnTx/>
                <a:uFillTx/>
                <a:latin typeface="Times New Roman" panose="02020603050405020304" pitchFamily="18" charset="0"/>
                <a:ea typeface="Times New Roman" panose="02020603050405020304" pitchFamily="18" charset="0"/>
                <a:cs typeface="+mn-cs"/>
              </a:rPr>
              <a:t>Abbassi</a:t>
            </a:r>
            <a:r>
              <a:rPr kumimoji="0" lang="en-US" sz="1800" b="0" i="0" u="none" strike="noStrike" kern="1200" cap="none" spc="0" normalizeH="0" baseline="0" noProof="0" dirty="0">
                <a:ln>
                  <a:noFill/>
                </a:ln>
                <a:solidFill>
                  <a:srgbClr val="00294B"/>
                </a:solidFill>
                <a:effectLst/>
                <a:uLnTx/>
                <a:uFillTx/>
                <a:latin typeface="Times New Roman" panose="02020603050405020304" pitchFamily="18" charset="0"/>
                <a:ea typeface="Times New Roman" panose="02020603050405020304" pitchFamily="18" charset="0"/>
                <a:cs typeface="+mn-cs"/>
              </a:rPr>
              <a:t>, T. </a:t>
            </a:r>
            <a:r>
              <a:rPr kumimoji="0" lang="en-US" sz="1800" b="0" i="0" u="none" strike="noStrike" kern="1200" cap="none" spc="0" normalizeH="0" baseline="0" noProof="0" dirty="0" err="1">
                <a:ln>
                  <a:noFill/>
                </a:ln>
                <a:solidFill>
                  <a:srgbClr val="00294B"/>
                </a:solidFill>
                <a:effectLst/>
                <a:uLnTx/>
                <a:uFillTx/>
                <a:latin typeface="Times New Roman" panose="02020603050405020304" pitchFamily="18" charset="0"/>
                <a:ea typeface="Times New Roman" panose="02020603050405020304" pitchFamily="18" charset="0"/>
                <a:cs typeface="+mn-cs"/>
              </a:rPr>
              <a:t>Crozes</a:t>
            </a:r>
            <a:r>
              <a:rPr kumimoji="0" lang="en-US" sz="1800" b="0" i="0" u="none" strike="noStrike" kern="1200" cap="none" spc="0" normalizeH="0" baseline="0" noProof="0" dirty="0">
                <a:ln>
                  <a:noFill/>
                </a:ln>
                <a:solidFill>
                  <a:srgbClr val="00294B"/>
                </a:solidFill>
                <a:effectLst/>
                <a:uLnTx/>
                <a:uFillTx/>
                <a:latin typeface="Times New Roman" panose="02020603050405020304" pitchFamily="18" charset="0"/>
                <a:ea typeface="Times New Roman" panose="02020603050405020304" pitchFamily="18" charset="0"/>
                <a:cs typeface="+mn-cs"/>
              </a:rPr>
              <a:t>, F. </a:t>
            </a:r>
            <a:r>
              <a:rPr kumimoji="0" lang="en-US" sz="1800" b="0" i="0" u="none" strike="noStrike" kern="1200" cap="none" spc="0" normalizeH="0" baseline="0" noProof="0" dirty="0" err="1">
                <a:ln>
                  <a:noFill/>
                </a:ln>
                <a:solidFill>
                  <a:srgbClr val="00294B"/>
                </a:solidFill>
                <a:effectLst/>
                <a:uLnTx/>
                <a:uFillTx/>
                <a:latin typeface="Times New Roman" panose="02020603050405020304" pitchFamily="18" charset="0"/>
                <a:ea typeface="Times New Roman" panose="02020603050405020304" pitchFamily="18" charset="0"/>
                <a:cs typeface="+mn-cs"/>
              </a:rPr>
              <a:t>Donatini</a:t>
            </a:r>
            <a:r>
              <a:rPr kumimoji="0" lang="en-US" sz="1800" b="0" i="0" u="none" strike="noStrike" kern="1200" cap="none" spc="0" normalizeH="0" baseline="0" noProof="0" dirty="0">
                <a:ln>
                  <a:noFill/>
                </a:ln>
                <a:solidFill>
                  <a:srgbClr val="00294B"/>
                </a:solidFill>
                <a:effectLst/>
                <a:uLnTx/>
                <a:uFillTx/>
                <a:latin typeface="Times New Roman" panose="02020603050405020304" pitchFamily="18" charset="0"/>
                <a:ea typeface="Times New Roman" panose="02020603050405020304" pitchFamily="18" charset="0"/>
                <a:cs typeface="+mn-cs"/>
              </a:rPr>
              <a:t>, E. </a:t>
            </a:r>
            <a:r>
              <a:rPr kumimoji="0" lang="en-US" sz="1800" b="0" i="0" u="none" strike="noStrike" kern="1200" cap="none" spc="0" normalizeH="0" baseline="0" noProof="0" dirty="0" err="1">
                <a:ln>
                  <a:noFill/>
                </a:ln>
                <a:solidFill>
                  <a:srgbClr val="00294B"/>
                </a:solidFill>
                <a:effectLst/>
                <a:uLnTx/>
                <a:uFillTx/>
                <a:latin typeface="Times New Roman" panose="02020603050405020304" pitchFamily="18" charset="0"/>
                <a:ea typeface="Times New Roman" panose="02020603050405020304" pitchFamily="18" charset="0"/>
                <a:cs typeface="+mn-cs"/>
              </a:rPr>
              <a:t>Gheeraert</a:t>
            </a:r>
            <a:r>
              <a:rPr kumimoji="0" lang="en-US" sz="1800" b="0" i="0" u="none" strike="noStrike" kern="1200" cap="none" spc="0" normalizeH="0" baseline="0" noProof="0" dirty="0">
                <a:ln>
                  <a:noFill/>
                </a:ln>
                <a:solidFill>
                  <a:srgbClr val="00294B"/>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US" sz="1800" b="0" i="0" u="none" strike="noStrike" kern="1200" cap="none" spc="0" normalizeH="0" baseline="0" noProof="0" dirty="0">
                <a:ln>
                  <a:noFill/>
                </a:ln>
                <a:solidFill>
                  <a:srgbClr val="00294B"/>
                </a:solidFill>
                <a:effectLst/>
                <a:uLnTx/>
                <a:uFillTx/>
                <a:latin typeface="Times New Roman" panose="02020603050405020304" pitchFamily="18" charset="0"/>
                <a:ea typeface="Times New Roman" panose="02020603050405020304" pitchFamily="18" charset="0"/>
                <a:cs typeface="+mn-cs"/>
              </a:rPr>
              <a:t>D. Eon, J. F. Motte,  J. </a:t>
            </a:r>
            <a:r>
              <a:rPr kumimoji="0" lang="en-US" sz="1800" b="0" i="0" u="none" strike="noStrike" kern="1200" cap="none" spc="0" normalizeH="0" baseline="0" noProof="0" dirty="0" err="1">
                <a:ln>
                  <a:noFill/>
                </a:ln>
                <a:solidFill>
                  <a:srgbClr val="00294B"/>
                </a:solidFill>
                <a:effectLst/>
                <a:uLnTx/>
                <a:uFillTx/>
                <a:latin typeface="Times New Roman" panose="02020603050405020304" pitchFamily="18" charset="0"/>
                <a:ea typeface="Times New Roman" panose="02020603050405020304" pitchFamily="18" charset="0"/>
                <a:cs typeface="+mn-cs"/>
              </a:rPr>
              <a:t>Pernot</a:t>
            </a:r>
            <a:endParaRPr kumimoji="0" lang="en-GB" sz="1800" b="0" i="0" u="none" strike="noStrike" kern="1200" cap="none" spc="0" normalizeH="0" baseline="0" noProof="0" dirty="0">
              <a:ln>
                <a:noFill/>
              </a:ln>
              <a:solidFill>
                <a:srgbClr val="00294B"/>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100"/>
              </a:spcBef>
              <a:spcAft>
                <a:spcPts val="100"/>
              </a:spcAft>
              <a:buClrTx/>
              <a:buSzTx/>
              <a:buFontTx/>
              <a:buNone/>
              <a:tabLst/>
              <a:defRPr/>
            </a:pPr>
            <a:endParaRPr kumimoji="0" lang="en-GB" sz="800" b="0" i="0" u="none" strike="noStrike" kern="1200" cap="none" spc="0" normalizeH="0" baseline="0" noProof="0" dirty="0">
              <a:ln>
                <a:noFill/>
              </a:ln>
              <a:solidFill>
                <a:srgbClr val="00294B"/>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GB" sz="1800" b="0" i="0" u="none" strike="noStrike" kern="1200" cap="none" spc="0" normalizeH="0" baseline="0" noProof="0" dirty="0">
                <a:ln>
                  <a:noFill/>
                </a:ln>
                <a:solidFill>
                  <a:srgbClr val="00294B"/>
                </a:solidFill>
                <a:effectLst/>
                <a:uLnTx/>
                <a:uFillTx/>
                <a:latin typeface="Times New Roman" panose="02020603050405020304" pitchFamily="18" charset="0"/>
                <a:ea typeface="Calibri" panose="020F0502020204030204" pitchFamily="34" charset="0"/>
                <a:cs typeface="+mn-cs"/>
              </a:rPr>
              <a:t>J. Bousquet, </a:t>
            </a:r>
            <a:r>
              <a:rPr kumimoji="0" lang="it-IT" sz="1800" b="0" i="0" u="none" strike="noStrike" kern="1200" cap="none" spc="0" normalizeH="0" baseline="0" noProof="0" dirty="0">
                <a:ln>
                  <a:noFill/>
                </a:ln>
                <a:solidFill>
                  <a:srgbClr val="00294B"/>
                </a:solidFill>
                <a:effectLst/>
                <a:uLnTx/>
                <a:uFillTx/>
                <a:latin typeface="Calibri"/>
                <a:ea typeface="+mn-ea"/>
                <a:cs typeface="+mn-cs"/>
              </a:rPr>
              <a:t>E. Corne, </a:t>
            </a:r>
            <a:r>
              <a:rPr kumimoji="0" lang="en-GB" sz="1800" b="0" i="0" u="none" strike="noStrike" kern="1200" cap="none" spc="0" normalizeH="0" baseline="0" noProof="0" dirty="0">
                <a:ln>
                  <a:noFill/>
                </a:ln>
                <a:solidFill>
                  <a:srgbClr val="00294B"/>
                </a:solidFill>
                <a:effectLst/>
                <a:uLnTx/>
                <a:uFillTx/>
                <a:latin typeface="Times New Roman" panose="02020603050405020304" pitchFamily="18" charset="0"/>
                <a:ea typeface="Calibri" panose="020F0502020204030204" pitchFamily="34" charset="0"/>
                <a:cs typeface="+mn-cs"/>
              </a:rPr>
              <a:t>J. </a:t>
            </a:r>
            <a:r>
              <a:rPr kumimoji="0" lang="en-GB" sz="1800" b="0" i="0" u="none" strike="noStrike" kern="1200" cap="none" spc="0" normalizeH="0" baseline="0" noProof="0" dirty="0" err="1">
                <a:ln>
                  <a:noFill/>
                </a:ln>
                <a:solidFill>
                  <a:srgbClr val="00294B"/>
                </a:solidFill>
                <a:effectLst/>
                <a:uLnTx/>
                <a:uFillTx/>
                <a:latin typeface="Times New Roman" panose="02020603050405020304" pitchFamily="18" charset="0"/>
                <a:ea typeface="Calibri" panose="020F0502020204030204" pitchFamily="34" charset="0"/>
                <a:cs typeface="+mn-cs"/>
              </a:rPr>
              <a:t>Letellier</a:t>
            </a:r>
            <a:r>
              <a:rPr kumimoji="0" lang="en-GB" sz="1800" b="0" i="0" u="none" strike="noStrike" kern="1200" cap="none" spc="0" normalizeH="0" baseline="0" noProof="0" dirty="0">
                <a:ln>
                  <a:noFill/>
                </a:ln>
                <a:solidFill>
                  <a:srgbClr val="00294B"/>
                </a:solidFill>
                <a:effectLst/>
                <a:uLnTx/>
                <a:uFillTx/>
                <a:latin typeface="Times New Roman" panose="02020603050405020304" pitchFamily="18" charset="0"/>
                <a:ea typeface="Calibri" panose="020F0502020204030204" pitchFamily="34" charset="0"/>
                <a:cs typeface="+mn-cs"/>
              </a:rPr>
              <a:t>, </a:t>
            </a:r>
            <a:r>
              <a:rPr kumimoji="0" lang="it-IT" sz="1800" b="0" i="0" u="none" strike="noStrike" kern="1200" cap="none" spc="0" normalizeH="0" baseline="0" noProof="0" dirty="0">
                <a:ln>
                  <a:noFill/>
                </a:ln>
                <a:solidFill>
                  <a:srgbClr val="00294B"/>
                </a:solidFill>
                <a:effectLst/>
                <a:uLnTx/>
                <a:uFillTx/>
                <a:latin typeface="Calibri"/>
                <a:ea typeface="+mn-ea"/>
                <a:cs typeface="+mn-cs"/>
              </a:rPr>
              <a:t>D. Nusimovici. K. Driche</a:t>
            </a:r>
          </a:p>
          <a:p>
            <a:pPr marL="0" marR="0" lvl="0" indent="0" algn="l" defTabSz="914400" rtl="0" eaLnBrk="1" fontAlgn="auto" latinLnBrk="0" hangingPunct="1">
              <a:lnSpc>
                <a:spcPct val="100000"/>
              </a:lnSpc>
              <a:spcBef>
                <a:spcPts val="100"/>
              </a:spcBef>
              <a:spcAft>
                <a:spcPts val="100"/>
              </a:spcAft>
              <a:buClrTx/>
              <a:buSzTx/>
              <a:buFontTx/>
              <a:buNone/>
              <a:tabLst/>
              <a:defRPr/>
            </a:pPr>
            <a:endParaRPr kumimoji="0" lang="en-GB" sz="1800" b="0" i="0" u="none" strike="noStrike" kern="1200" cap="none" spc="0" normalizeH="0" baseline="0" noProof="0" dirty="0">
              <a:ln>
                <a:noFill/>
              </a:ln>
              <a:solidFill>
                <a:srgbClr val="00294B"/>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100"/>
              </a:spcBef>
              <a:spcAft>
                <a:spcPts val="100"/>
              </a:spcAft>
              <a:buClrTx/>
              <a:buSzTx/>
              <a:buFontTx/>
              <a:buNone/>
              <a:tabLst/>
              <a:defRPr/>
            </a:pPr>
            <a:endParaRPr kumimoji="0" lang="en-GB" sz="800" b="0" i="0" u="none" strike="noStrike" kern="1200" cap="none" spc="0" normalizeH="0" baseline="0" noProof="0" dirty="0">
              <a:ln>
                <a:noFill/>
              </a:ln>
              <a:solidFill>
                <a:srgbClr val="00294B"/>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Calibri"/>
                <a:ea typeface="+mn-ea"/>
                <a:cs typeface="+mn-cs"/>
              </a:rPr>
              <a:t>F. Lafont, TN. </a:t>
            </a:r>
            <a:r>
              <a:rPr kumimoji="0" lang="fr-FR" sz="1800" b="0" i="0" u="none" strike="noStrike" kern="1200" cap="none" spc="0" normalizeH="0" baseline="0" noProof="0" dirty="0" err="1">
                <a:ln>
                  <a:noFill/>
                </a:ln>
                <a:solidFill>
                  <a:srgbClr val="00294B"/>
                </a:solidFill>
                <a:effectLst/>
                <a:uLnTx/>
                <a:uFillTx/>
                <a:latin typeface="Calibri"/>
                <a:ea typeface="+mn-ea"/>
                <a:cs typeface="+mn-cs"/>
              </a:rPr>
              <a:t>Tran</a:t>
            </a:r>
            <a:r>
              <a:rPr kumimoji="0" lang="fr-FR" sz="1800" b="0" i="0" u="none" strike="noStrike" kern="1200" cap="none" spc="0" normalizeH="0" baseline="0" noProof="0" dirty="0">
                <a:ln>
                  <a:noFill/>
                </a:ln>
                <a:solidFill>
                  <a:srgbClr val="00294B"/>
                </a:solidFill>
                <a:effectLst/>
                <a:uLnTx/>
                <a:uFillTx/>
                <a:latin typeface="Calibri"/>
                <a:ea typeface="+mn-ea"/>
                <a:cs typeface="+mn-cs"/>
              </a:rPr>
              <a:t> – Thi</a:t>
            </a:r>
          </a:p>
          <a:p>
            <a:pPr marL="0" marR="0" lvl="0" indent="0" algn="l" defTabSz="914400" rtl="0" eaLnBrk="1" fontAlgn="auto" latinLnBrk="0" hangingPunct="1">
              <a:lnSpc>
                <a:spcPct val="100000"/>
              </a:lnSpc>
              <a:spcBef>
                <a:spcPts val="100"/>
              </a:spcBef>
              <a:spcAft>
                <a:spcPts val="100"/>
              </a:spcAft>
              <a:buClrTx/>
              <a:buSzTx/>
              <a:buFontTx/>
              <a:buNone/>
              <a:tabLst/>
              <a:defRPr/>
            </a:pPr>
            <a:endParaRPr kumimoji="0" lang="fr-FR" sz="18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100"/>
              </a:spcBef>
              <a:spcAft>
                <a:spcPts val="100"/>
              </a:spcAft>
              <a:buClrTx/>
              <a:buSzTx/>
              <a:buFontTx/>
              <a:buNone/>
              <a:tabLst/>
              <a:defRPr/>
            </a:pPr>
            <a:endParaRPr kumimoji="0" lang="fr-FR" sz="800" b="0" i="0" u="none" strike="noStrike" kern="1200" cap="none" spc="0" normalizeH="0" baseline="0" noProof="0" dirty="0">
              <a:ln>
                <a:noFill/>
              </a:ln>
              <a:solidFill>
                <a:srgbClr val="00294B"/>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Times New Roman" panose="02020603050405020304" pitchFamily="18" charset="0"/>
                <a:ea typeface="Calibri" panose="020F0502020204030204" pitchFamily="34" charset="0"/>
                <a:cs typeface="+mn-cs"/>
              </a:rPr>
              <a:t>J. </a:t>
            </a:r>
            <a:r>
              <a:rPr kumimoji="0" lang="fr-FR" sz="1800" b="0" i="0" u="none" strike="noStrike" kern="1200" cap="none" spc="0" normalizeH="0" baseline="0" noProof="0" dirty="0" err="1">
                <a:ln>
                  <a:noFill/>
                </a:ln>
                <a:solidFill>
                  <a:srgbClr val="00294B"/>
                </a:solidFill>
                <a:effectLst/>
                <a:uLnTx/>
                <a:uFillTx/>
                <a:latin typeface="Times New Roman" panose="02020603050405020304" pitchFamily="18" charset="0"/>
                <a:ea typeface="Calibri" panose="020F0502020204030204" pitchFamily="34" charset="0"/>
                <a:cs typeface="+mn-cs"/>
              </a:rPr>
              <a:t>Herault</a:t>
            </a:r>
            <a:r>
              <a:rPr kumimoji="0" lang="fr-FR" sz="1800" b="0" i="0" u="none" strike="noStrike" kern="1200" cap="none" spc="0" normalizeH="0" baseline="0" noProof="0" dirty="0">
                <a:ln>
                  <a:noFill/>
                </a:ln>
                <a:solidFill>
                  <a:srgbClr val="00294B"/>
                </a:solidFill>
                <a:effectLst/>
                <a:uLnTx/>
                <a:uFillTx/>
                <a:latin typeface="Times New Roman" panose="02020603050405020304" pitchFamily="18" charset="0"/>
                <a:ea typeface="Calibri" panose="020F0502020204030204" pitchFamily="34" charset="0"/>
                <a:cs typeface="+mn-cs"/>
              </a:rPr>
              <a:t>, </a:t>
            </a:r>
            <a:r>
              <a:rPr kumimoji="0" lang="fr-FR" sz="1800" b="0" i="0" u="none" strike="noStrike" kern="1200" cap="none" spc="0" normalizeH="0" baseline="0" noProof="0" dirty="0">
                <a:ln>
                  <a:noFill/>
                </a:ln>
                <a:solidFill>
                  <a:srgbClr val="00294B"/>
                </a:solidFill>
                <a:effectLst/>
                <a:uLnTx/>
                <a:uFillTx/>
                <a:latin typeface="Calibri"/>
                <a:ea typeface="+mn-ea"/>
                <a:cs typeface="+mn-cs"/>
              </a:rPr>
              <a:t>JP. </a:t>
            </a:r>
            <a:r>
              <a:rPr kumimoji="0" lang="fr-FR" sz="1800" b="0" i="0" u="none" strike="noStrike" kern="1200" cap="none" spc="0" normalizeH="0" baseline="0" noProof="0" dirty="0" err="1">
                <a:ln>
                  <a:noFill/>
                </a:ln>
                <a:solidFill>
                  <a:srgbClr val="00294B"/>
                </a:solidFill>
                <a:effectLst/>
                <a:uLnTx/>
                <a:uFillTx/>
                <a:latin typeface="Calibri"/>
                <a:ea typeface="+mn-ea"/>
                <a:cs typeface="+mn-cs"/>
              </a:rPr>
              <a:t>Hofverberg</a:t>
            </a:r>
            <a:r>
              <a:rPr kumimoji="0" lang="fr-FR" sz="1800" b="0" i="0" u="none" strike="noStrike" kern="1200" cap="none" spc="0" normalizeH="0" baseline="0" noProof="0" dirty="0">
                <a:ln>
                  <a:noFill/>
                </a:ln>
                <a:solidFill>
                  <a:srgbClr val="E75112"/>
                </a:solidFill>
                <a:effectLst/>
                <a:uLnTx/>
                <a:uFillTx/>
                <a:latin typeface="Calibri"/>
                <a:ea typeface="+mn-ea"/>
                <a:cs typeface="+mn-cs"/>
              </a:rPr>
              <a:t>, </a:t>
            </a:r>
            <a:r>
              <a:rPr kumimoji="0" lang="fr-FR" sz="1800" b="0" i="0" u="none" strike="noStrike" kern="1200" cap="none" spc="0" normalizeH="0" baseline="0" noProof="0" dirty="0">
                <a:ln>
                  <a:noFill/>
                </a:ln>
                <a:solidFill>
                  <a:srgbClr val="00294B"/>
                </a:solidFill>
                <a:effectLst/>
                <a:uLnTx/>
                <a:uFillTx/>
                <a:latin typeface="Times New Roman" panose="02020603050405020304" pitchFamily="18" charset="0"/>
                <a:ea typeface="Calibri" panose="020F0502020204030204" pitchFamily="34" charset="0"/>
                <a:cs typeface="+mn-cs"/>
              </a:rPr>
              <a:t>D. </a:t>
            </a:r>
            <a:r>
              <a:rPr kumimoji="0" lang="fr-FR" sz="1800" b="0" i="0" u="none" strike="noStrike" kern="1200" cap="none" spc="0" normalizeH="0" baseline="0" noProof="0" dirty="0" err="1">
                <a:ln>
                  <a:noFill/>
                </a:ln>
                <a:solidFill>
                  <a:srgbClr val="00294B"/>
                </a:solidFill>
                <a:effectLst/>
                <a:uLnTx/>
                <a:uFillTx/>
                <a:latin typeface="Times New Roman" panose="02020603050405020304" pitchFamily="18" charset="0"/>
                <a:ea typeface="Calibri" panose="020F0502020204030204" pitchFamily="34" charset="0"/>
                <a:cs typeface="+mn-cs"/>
              </a:rPr>
              <a:t>Maneval</a:t>
            </a:r>
            <a:r>
              <a:rPr kumimoji="0" lang="fr-FR" sz="1800" b="0" i="0" u="none" strike="noStrike" kern="1200" cap="none" spc="0" normalizeH="0" baseline="0" noProof="0" dirty="0">
                <a:ln>
                  <a:noFill/>
                </a:ln>
                <a:solidFill>
                  <a:srgbClr val="00294B"/>
                </a:solidFill>
                <a:effectLst/>
                <a:uLnTx/>
                <a:uFillTx/>
                <a:latin typeface="Times New Roman" panose="02020603050405020304" pitchFamily="18" charset="0"/>
                <a:ea typeface="Calibri" panose="020F0502020204030204" pitchFamily="34" charset="0"/>
                <a:cs typeface="+mn-cs"/>
              </a:rPr>
              <a:t>, R. </a:t>
            </a:r>
            <a:r>
              <a:rPr kumimoji="0" lang="fr-FR" sz="1800" b="0" i="0" u="none" strike="noStrike" kern="1200" cap="none" spc="0" normalizeH="0" baseline="0" noProof="0" dirty="0" err="1">
                <a:ln>
                  <a:noFill/>
                </a:ln>
                <a:solidFill>
                  <a:srgbClr val="00294B"/>
                </a:solidFill>
                <a:effectLst/>
                <a:uLnTx/>
                <a:uFillTx/>
                <a:latin typeface="Times New Roman" panose="02020603050405020304" pitchFamily="18" charset="0"/>
                <a:ea typeface="Calibri" panose="020F0502020204030204" pitchFamily="34" charset="0"/>
                <a:cs typeface="+mn-cs"/>
              </a:rPr>
              <a:t>Trimaud</a:t>
            </a:r>
            <a:endParaRPr kumimoji="0" lang="en-GB" sz="1800" b="0" i="0" u="none" strike="noStrike" kern="1200" cap="none" spc="0" normalizeH="0" baseline="0" noProof="0" dirty="0">
              <a:ln>
                <a:noFill/>
              </a:ln>
              <a:solidFill>
                <a:srgbClr val="00294B"/>
              </a:solidFill>
              <a:effectLst/>
              <a:uLnTx/>
              <a:uFillTx/>
              <a:latin typeface="Times New Roman" panose="02020603050405020304" pitchFamily="18" charset="0"/>
              <a:ea typeface="Calibri" panose="020F0502020204030204" pitchFamily="34" charset="0"/>
              <a:cs typeface="+mn-cs"/>
            </a:endParaRPr>
          </a:p>
          <a:p>
            <a:pPr marL="0" marR="0" lvl="0" indent="0" algn="ctr" defTabSz="914400" rtl="0" eaLnBrk="1" fontAlgn="auto" latinLnBrk="0" hangingPunct="1">
              <a:lnSpc>
                <a:spcPct val="107000"/>
              </a:lnSpc>
              <a:spcBef>
                <a:spcPts val="200"/>
              </a:spcBef>
              <a:spcAft>
                <a:spcPts val="200"/>
              </a:spcAft>
              <a:buClrTx/>
              <a:buSzTx/>
              <a:buFontTx/>
              <a:buNone/>
              <a:tabLst/>
              <a:defRPr/>
            </a:pPr>
            <a:endParaRPr kumimoji="0" lang="en-GB" sz="800" b="0" i="0" u="none" strike="noStrike" kern="1200" cap="none" spc="0" normalizeH="0" baseline="0" noProof="0" dirty="0">
              <a:ln>
                <a:noFill/>
              </a:ln>
              <a:solidFill>
                <a:srgbClr val="00294B"/>
              </a:solidFill>
              <a:effectLst/>
              <a:uLnTx/>
              <a:uFillTx/>
              <a:latin typeface="Times New Roman" panose="02020603050405020304" pitchFamily="18" charset="0"/>
              <a:ea typeface="Calibri" panose="020F0502020204030204" pitchFamily="34" charset="0"/>
              <a:cs typeface="+mn-cs"/>
            </a:endParaRPr>
          </a:p>
        </p:txBody>
      </p:sp>
      <p:pic>
        <p:nvPicPr>
          <p:cNvPr id="18" name="Image 17">
            <a:extLst>
              <a:ext uri="{FF2B5EF4-FFF2-40B4-BE49-F238E27FC236}">
                <a16:creationId xmlns:a16="http://schemas.microsoft.com/office/drawing/2014/main" id="{9B10D757-8191-4524-B42D-00FF62B29546}"/>
              </a:ext>
            </a:extLst>
          </p:cNvPr>
          <p:cNvPicPr>
            <a:picLocks noChangeAspect="1"/>
          </p:cNvPicPr>
          <p:nvPr/>
        </p:nvPicPr>
        <p:blipFill>
          <a:blip r:embed="rId2"/>
          <a:stretch>
            <a:fillRect/>
          </a:stretch>
        </p:blipFill>
        <p:spPr>
          <a:xfrm>
            <a:off x="177034" y="4805886"/>
            <a:ext cx="437780" cy="515172"/>
          </a:xfrm>
          <a:prstGeom prst="rect">
            <a:avLst/>
          </a:prstGeom>
        </p:spPr>
      </p:pic>
      <p:pic>
        <p:nvPicPr>
          <p:cNvPr id="19" name="Image 18">
            <a:extLst>
              <a:ext uri="{FF2B5EF4-FFF2-40B4-BE49-F238E27FC236}">
                <a16:creationId xmlns:a16="http://schemas.microsoft.com/office/drawing/2014/main" id="{73DC8865-CCA1-49C8-8CAC-E599D6E73495}"/>
              </a:ext>
            </a:extLst>
          </p:cNvPr>
          <p:cNvPicPr>
            <a:picLocks noChangeAspect="1"/>
          </p:cNvPicPr>
          <p:nvPr/>
        </p:nvPicPr>
        <p:blipFill rotWithShape="1">
          <a:blip r:embed="rId3"/>
          <a:srcRect r="10422" b="13816"/>
          <a:stretch/>
        </p:blipFill>
        <p:spPr>
          <a:xfrm>
            <a:off x="247495" y="2829865"/>
            <a:ext cx="521486" cy="393148"/>
          </a:xfrm>
          <a:prstGeom prst="rect">
            <a:avLst/>
          </a:prstGeom>
        </p:spPr>
      </p:pic>
      <p:pic>
        <p:nvPicPr>
          <p:cNvPr id="20" name="Image 19">
            <a:extLst>
              <a:ext uri="{FF2B5EF4-FFF2-40B4-BE49-F238E27FC236}">
                <a16:creationId xmlns:a16="http://schemas.microsoft.com/office/drawing/2014/main" id="{B674F287-2CED-4EC0-A433-F01F68B6ECE2}"/>
              </a:ext>
            </a:extLst>
          </p:cNvPr>
          <p:cNvPicPr>
            <a:picLocks noChangeAspect="1"/>
          </p:cNvPicPr>
          <p:nvPr/>
        </p:nvPicPr>
        <p:blipFill rotWithShape="1">
          <a:blip r:embed="rId4"/>
          <a:srcRect t="413" b="3378"/>
          <a:stretch/>
        </p:blipFill>
        <p:spPr>
          <a:xfrm>
            <a:off x="303912" y="2497924"/>
            <a:ext cx="812165" cy="166025"/>
          </a:xfrm>
          <a:prstGeom prst="rect">
            <a:avLst/>
          </a:prstGeom>
        </p:spPr>
      </p:pic>
      <p:pic>
        <p:nvPicPr>
          <p:cNvPr id="23" name="Image 22">
            <a:extLst>
              <a:ext uri="{FF2B5EF4-FFF2-40B4-BE49-F238E27FC236}">
                <a16:creationId xmlns:a16="http://schemas.microsoft.com/office/drawing/2014/main" id="{11168702-71EF-4342-9900-782207627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929" y="4188082"/>
            <a:ext cx="1145458" cy="317577"/>
          </a:xfrm>
          <a:prstGeom prst="rect">
            <a:avLst/>
          </a:prstGeom>
        </p:spPr>
      </p:pic>
      <p:sp>
        <p:nvSpPr>
          <p:cNvPr id="2" name="Espace réservé du numéro de diapositive 1">
            <a:extLst>
              <a:ext uri="{FF2B5EF4-FFF2-40B4-BE49-F238E27FC236}">
                <a16:creationId xmlns:a16="http://schemas.microsoft.com/office/drawing/2014/main" id="{1998C537-ACFF-4F64-995D-26D88A57F0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1D906-68FB-4FCF-A226-CB4AF2FE6205}" type="slidenum">
              <a:rPr kumimoji="0" lang="fr-FR" sz="12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pic>
        <p:nvPicPr>
          <p:cNvPr id="12" name="Image 11">
            <a:extLst>
              <a:ext uri="{FF2B5EF4-FFF2-40B4-BE49-F238E27FC236}">
                <a16:creationId xmlns:a16="http://schemas.microsoft.com/office/drawing/2014/main" id="{4E10A928-C030-4E3B-93EB-D7E8FC887129}"/>
              </a:ext>
            </a:extLst>
          </p:cNvPr>
          <p:cNvPicPr>
            <a:picLocks noChangeAspect="1"/>
          </p:cNvPicPr>
          <p:nvPr/>
        </p:nvPicPr>
        <p:blipFill rotWithShape="1">
          <a:blip r:embed="rId6">
            <a:extLst>
              <a:ext uri="{28A0092B-C50C-407E-A947-70E740481C1C}">
                <a14:useLocalDpi xmlns:a14="http://schemas.microsoft.com/office/drawing/2010/main" val="0"/>
              </a:ext>
            </a:extLst>
          </a:blip>
          <a:srcRect t="20847" b="22900"/>
          <a:stretch/>
        </p:blipFill>
        <p:spPr>
          <a:xfrm>
            <a:off x="6388431" y="3163991"/>
            <a:ext cx="1550687" cy="426657"/>
          </a:xfrm>
          <a:prstGeom prst="rect">
            <a:avLst/>
          </a:prstGeom>
        </p:spPr>
      </p:pic>
      <p:pic>
        <p:nvPicPr>
          <p:cNvPr id="13" name="Image 12">
            <a:extLst>
              <a:ext uri="{FF2B5EF4-FFF2-40B4-BE49-F238E27FC236}">
                <a16:creationId xmlns:a16="http://schemas.microsoft.com/office/drawing/2014/main" id="{6CF62626-A3EF-4C6D-9C1C-7951213D88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4446" y="2444532"/>
            <a:ext cx="2369098" cy="329224"/>
          </a:xfrm>
          <a:prstGeom prst="rect">
            <a:avLst/>
          </a:prstGeom>
        </p:spPr>
      </p:pic>
      <p:pic>
        <p:nvPicPr>
          <p:cNvPr id="15" name="Image 14">
            <a:extLst>
              <a:ext uri="{FF2B5EF4-FFF2-40B4-BE49-F238E27FC236}">
                <a16:creationId xmlns:a16="http://schemas.microsoft.com/office/drawing/2014/main" id="{73BA0AE4-6926-4D00-A0D6-7131D44A35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4437" y="2838202"/>
            <a:ext cx="1077196" cy="284891"/>
          </a:xfrm>
          <a:prstGeom prst="rect">
            <a:avLst/>
          </a:prstGeom>
        </p:spPr>
      </p:pic>
      <p:pic>
        <p:nvPicPr>
          <p:cNvPr id="16" name="Image 15">
            <a:extLst>
              <a:ext uri="{FF2B5EF4-FFF2-40B4-BE49-F238E27FC236}">
                <a16:creationId xmlns:a16="http://schemas.microsoft.com/office/drawing/2014/main" id="{DC7A6A5C-6504-4C14-9D8E-8359D69493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54446" y="3581094"/>
            <a:ext cx="2579486" cy="356496"/>
          </a:xfrm>
          <a:prstGeom prst="rect">
            <a:avLst/>
          </a:prstGeom>
        </p:spPr>
      </p:pic>
      <p:sp>
        <p:nvSpPr>
          <p:cNvPr id="17" name="ZoneTexte 16">
            <a:extLst>
              <a:ext uri="{FF2B5EF4-FFF2-40B4-BE49-F238E27FC236}">
                <a16:creationId xmlns:a16="http://schemas.microsoft.com/office/drawing/2014/main" id="{0EA6538B-A363-4EDF-8F55-CA07ECF38AAA}"/>
              </a:ext>
            </a:extLst>
          </p:cNvPr>
          <p:cNvSpPr txBox="1"/>
          <p:nvPr/>
        </p:nvSpPr>
        <p:spPr>
          <a:xfrm>
            <a:off x="9265823" y="2538580"/>
            <a:ext cx="267868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Calibri"/>
                <a:ea typeface="+mn-ea"/>
                <a:cs typeface="+mn-cs"/>
              </a:rPr>
              <a:t>S. </a:t>
            </a:r>
            <a:r>
              <a:rPr kumimoji="0" lang="fr-FR" sz="1800" b="0" i="0" u="none" strike="noStrike" kern="1200" cap="none" spc="0" normalizeH="0" baseline="0" noProof="0" dirty="0" err="1">
                <a:ln>
                  <a:noFill/>
                </a:ln>
                <a:solidFill>
                  <a:srgbClr val="00294B"/>
                </a:solidFill>
                <a:effectLst/>
                <a:uLnTx/>
                <a:uFillTx/>
                <a:latin typeface="Calibri"/>
                <a:ea typeface="+mn-ea"/>
                <a:cs typeface="+mn-cs"/>
              </a:rPr>
              <a:t>Koizumi</a:t>
            </a:r>
            <a:r>
              <a:rPr kumimoji="0" lang="fr-FR" sz="1800" b="0" i="0" u="none" strike="noStrike" kern="1200" cap="none" spc="0" normalizeH="0" baseline="0" noProof="0" dirty="0">
                <a:ln>
                  <a:noFill/>
                </a:ln>
                <a:solidFill>
                  <a:srgbClr val="00294B"/>
                </a:solidFill>
                <a:effectLst/>
                <a:uLnTx/>
                <a:uFillTx/>
                <a:latin typeface="Calibri"/>
                <a:ea typeface="+mn-ea"/>
                <a:cs typeface="+mn-cs"/>
              </a:rPr>
              <a:t>,  H. </a:t>
            </a:r>
            <a:r>
              <a:rPr kumimoji="0" lang="fr-FR" sz="1800" b="0" i="0" u="none" strike="noStrike" kern="1200" cap="none" spc="0" normalizeH="0" baseline="0" noProof="0" dirty="0" err="1">
                <a:ln>
                  <a:noFill/>
                </a:ln>
                <a:solidFill>
                  <a:srgbClr val="00294B"/>
                </a:solidFill>
                <a:effectLst/>
                <a:uLnTx/>
                <a:uFillTx/>
                <a:latin typeface="Calibri"/>
                <a:ea typeface="+mn-ea"/>
                <a:cs typeface="+mn-cs"/>
              </a:rPr>
              <a:t>Nishiguchi</a:t>
            </a:r>
            <a:r>
              <a:rPr kumimoji="0" lang="fr-FR" sz="1800" b="0" i="0" u="none" strike="noStrike" kern="1200" cap="none" spc="0" normalizeH="0" baseline="0" noProof="0" dirty="0">
                <a:ln>
                  <a:noFill/>
                </a:ln>
                <a:solidFill>
                  <a:srgbClr val="00294B"/>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294B"/>
                </a:solidFill>
                <a:effectLst/>
                <a:uLnTx/>
                <a:uFillTx/>
                <a:latin typeface="Calibri"/>
                <a:ea typeface="+mn-ea"/>
                <a:cs typeface="+mn-cs"/>
              </a:rPr>
              <a:t>T. Shimaoka, </a:t>
            </a:r>
            <a:r>
              <a:rPr kumimoji="0" lang="fr-FR" sz="1800" b="0" i="0" u="none" strike="noStrike" kern="1200" cap="none" spc="0" normalizeH="0" baseline="0" noProof="0" dirty="0">
                <a:ln>
                  <a:noFill/>
                </a:ln>
                <a:solidFill>
                  <a:srgbClr val="00294B"/>
                </a:solidFill>
                <a:effectLst/>
                <a:uLnTx/>
                <a:uFillTx/>
                <a:latin typeface="Calibri"/>
                <a:ea typeface="+mn-ea"/>
                <a:cs typeface="+mn-cs"/>
              </a:rPr>
              <a:t>H. U</a:t>
            </a:r>
            <a:r>
              <a:rPr kumimoji="0" lang="pl-PL" sz="1800" b="0" i="0" u="none" strike="noStrike" kern="1200" cap="none" spc="0" normalizeH="0" baseline="0" noProof="0" dirty="0">
                <a:ln>
                  <a:noFill/>
                </a:ln>
                <a:solidFill>
                  <a:srgbClr val="00294B"/>
                </a:solidFill>
                <a:effectLst/>
                <a:uLnTx/>
                <a:uFillTx/>
                <a:latin typeface="Calibri"/>
                <a:ea typeface="+mn-ea"/>
                <a:cs typeface="+mn-cs"/>
              </a:rPr>
              <a:t>mezawa</a:t>
            </a:r>
            <a:r>
              <a:rPr kumimoji="0" lang="fi-FI" sz="1800" b="0" i="0" u="none" strike="noStrike" kern="1200" cap="none" spc="0" normalizeH="0" baseline="0" noProof="0" dirty="0">
                <a:ln>
                  <a:noFill/>
                </a:ln>
                <a:solidFill>
                  <a:srgbClr val="00294B"/>
                </a:solidFill>
                <a:effectLst/>
                <a:uLnTx/>
                <a:uFillTx/>
                <a:latin typeface="Calibri"/>
                <a:ea typeface="+mn-ea"/>
                <a:cs typeface="+mn-cs"/>
              </a:rPr>
              <a:t> </a:t>
            </a:r>
            <a:r>
              <a:rPr kumimoji="0" lang="fr-FR" sz="1800" b="0" i="0" u="none" strike="noStrike" kern="1200" cap="none" spc="0" normalizeH="0" baseline="0" noProof="0" dirty="0">
                <a:ln>
                  <a:noFill/>
                </a:ln>
                <a:solidFill>
                  <a:srgbClr val="00294B"/>
                </a:solidFill>
                <a:effectLst/>
                <a:uLnTx/>
                <a:uFillTx/>
                <a:latin typeface="Calibri"/>
                <a:ea typeface="+mn-ea"/>
                <a:cs typeface="+mn-cs"/>
              </a:rPr>
              <a:t> </a:t>
            </a:r>
          </a:p>
        </p:txBody>
      </p:sp>
      <p:pic>
        <p:nvPicPr>
          <p:cNvPr id="21" name="Image 20">
            <a:extLst>
              <a:ext uri="{FF2B5EF4-FFF2-40B4-BE49-F238E27FC236}">
                <a16:creationId xmlns:a16="http://schemas.microsoft.com/office/drawing/2014/main" id="{0B77CF66-E07B-4AC5-B841-FA78535808DB}"/>
              </a:ext>
            </a:extLst>
          </p:cNvPr>
          <p:cNvPicPr>
            <a:picLocks noChangeAspect="1"/>
          </p:cNvPicPr>
          <p:nvPr/>
        </p:nvPicPr>
        <p:blipFill>
          <a:blip r:embed="rId10"/>
          <a:stretch>
            <a:fillRect/>
          </a:stretch>
        </p:blipFill>
        <p:spPr>
          <a:xfrm>
            <a:off x="150929" y="3451454"/>
            <a:ext cx="714618" cy="300584"/>
          </a:xfrm>
          <a:prstGeom prst="rect">
            <a:avLst/>
          </a:prstGeom>
        </p:spPr>
      </p:pic>
      <p:pic>
        <p:nvPicPr>
          <p:cNvPr id="22" name="Image 21">
            <a:extLst>
              <a:ext uri="{FF2B5EF4-FFF2-40B4-BE49-F238E27FC236}">
                <a16:creationId xmlns:a16="http://schemas.microsoft.com/office/drawing/2014/main" id="{E0163E0C-99C1-48C0-B478-9506498FB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6962" y="5559327"/>
            <a:ext cx="1270901" cy="540090"/>
          </a:xfrm>
          <a:prstGeom prst="rect">
            <a:avLst/>
          </a:prstGeom>
        </p:spPr>
      </p:pic>
    </p:spTree>
    <p:extLst>
      <p:ext uri="{BB962C8B-B14F-4D97-AF65-F5344CB8AC3E}">
        <p14:creationId xmlns:p14="http://schemas.microsoft.com/office/powerpoint/2010/main" val="3363353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95694" y="3"/>
            <a:ext cx="12144243" cy="820395"/>
          </a:xfrm>
        </p:spPr>
        <p:txBody>
          <a:bodyPr/>
          <a:lstStyle/>
          <a:p>
            <a:r>
              <a:rPr lang="fr-FR" dirty="0"/>
              <a:t>Le diamant comme détecteur  : </a:t>
            </a:r>
            <a:r>
              <a:rPr lang="fr-FR" dirty="0" err="1"/>
              <a:t>dévelop</a:t>
            </a:r>
            <a:r>
              <a:rPr lang="fr-FR" dirty="0"/>
              <a:t>. projet / qualité produit / gestion des données</a:t>
            </a:r>
          </a:p>
        </p:txBody>
      </p:sp>
      <p:sp>
        <p:nvSpPr>
          <p:cNvPr id="2" name="Espace réservé du numéro de diapositive 1">
            <a:extLst>
              <a:ext uri="{FF2B5EF4-FFF2-40B4-BE49-F238E27FC236}">
                <a16:creationId xmlns:a16="http://schemas.microsoft.com/office/drawing/2014/main" id="{1998C537-ACFF-4F64-995D-26D88A57F0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1D906-68FB-4FCF-A226-CB4AF2FE6205}" type="slidenum">
              <a:rPr kumimoji="0" lang="fr-FR" sz="12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pic>
        <p:nvPicPr>
          <p:cNvPr id="3" name="Image 2">
            <a:extLst>
              <a:ext uri="{FF2B5EF4-FFF2-40B4-BE49-F238E27FC236}">
                <a16:creationId xmlns:a16="http://schemas.microsoft.com/office/drawing/2014/main" id="{9A45EA41-B5A6-40AD-95BA-E14C6FD2FCC7}"/>
              </a:ext>
            </a:extLst>
          </p:cNvPr>
          <p:cNvPicPr>
            <a:picLocks noChangeAspect="1"/>
          </p:cNvPicPr>
          <p:nvPr/>
        </p:nvPicPr>
        <p:blipFill>
          <a:blip r:embed="rId2"/>
          <a:stretch>
            <a:fillRect/>
          </a:stretch>
        </p:blipFill>
        <p:spPr>
          <a:xfrm>
            <a:off x="166433" y="1090697"/>
            <a:ext cx="4571030" cy="1571629"/>
          </a:xfrm>
          <a:prstGeom prst="rect">
            <a:avLst/>
          </a:prstGeom>
        </p:spPr>
      </p:pic>
      <p:pic>
        <p:nvPicPr>
          <p:cNvPr id="4" name="Image 3">
            <a:extLst>
              <a:ext uri="{FF2B5EF4-FFF2-40B4-BE49-F238E27FC236}">
                <a16:creationId xmlns:a16="http://schemas.microsoft.com/office/drawing/2014/main" id="{80CAF8B5-3036-45F8-BD26-0796163A3038}"/>
              </a:ext>
            </a:extLst>
          </p:cNvPr>
          <p:cNvPicPr>
            <a:picLocks noChangeAspect="1"/>
          </p:cNvPicPr>
          <p:nvPr/>
        </p:nvPicPr>
        <p:blipFill>
          <a:blip r:embed="rId3"/>
          <a:stretch>
            <a:fillRect/>
          </a:stretch>
        </p:blipFill>
        <p:spPr>
          <a:xfrm>
            <a:off x="5044217" y="931565"/>
            <a:ext cx="3226177" cy="1889891"/>
          </a:xfrm>
          <a:prstGeom prst="rect">
            <a:avLst/>
          </a:prstGeom>
        </p:spPr>
      </p:pic>
      <p:pic>
        <p:nvPicPr>
          <p:cNvPr id="15" name="Image 14">
            <a:extLst>
              <a:ext uri="{FF2B5EF4-FFF2-40B4-BE49-F238E27FC236}">
                <a16:creationId xmlns:a16="http://schemas.microsoft.com/office/drawing/2014/main" id="{32B6E984-4952-4F08-B51A-E2D181478C3F}"/>
              </a:ext>
            </a:extLst>
          </p:cNvPr>
          <p:cNvPicPr>
            <a:picLocks noChangeAspect="1"/>
          </p:cNvPicPr>
          <p:nvPr/>
        </p:nvPicPr>
        <p:blipFill>
          <a:blip r:embed="rId4"/>
          <a:stretch>
            <a:fillRect/>
          </a:stretch>
        </p:blipFill>
        <p:spPr>
          <a:xfrm>
            <a:off x="8073000" y="1958134"/>
            <a:ext cx="1008295" cy="755263"/>
          </a:xfrm>
          <a:prstGeom prst="rect">
            <a:avLst/>
          </a:prstGeom>
        </p:spPr>
      </p:pic>
      <p:grpSp>
        <p:nvGrpSpPr>
          <p:cNvPr id="16" name="Groupe 15">
            <a:extLst>
              <a:ext uri="{FF2B5EF4-FFF2-40B4-BE49-F238E27FC236}">
                <a16:creationId xmlns:a16="http://schemas.microsoft.com/office/drawing/2014/main" id="{3E4EAE61-7240-4086-A4FD-CB908554F300}"/>
              </a:ext>
            </a:extLst>
          </p:cNvPr>
          <p:cNvGrpSpPr/>
          <p:nvPr/>
        </p:nvGrpSpPr>
        <p:grpSpPr>
          <a:xfrm>
            <a:off x="9534116" y="892624"/>
            <a:ext cx="2187620" cy="1065510"/>
            <a:chOff x="1147751" y="4074829"/>
            <a:chExt cx="5054075" cy="2547675"/>
          </a:xfrm>
        </p:grpSpPr>
        <p:sp>
          <p:nvSpPr>
            <p:cNvPr id="17" name="Ellipse 16">
              <a:extLst>
                <a:ext uri="{FF2B5EF4-FFF2-40B4-BE49-F238E27FC236}">
                  <a16:creationId xmlns:a16="http://schemas.microsoft.com/office/drawing/2014/main" id="{5C1DCDB5-4808-427C-BB0F-4630F2BE7FC5}"/>
                </a:ext>
              </a:extLst>
            </p:cNvPr>
            <p:cNvSpPr/>
            <p:nvPr/>
          </p:nvSpPr>
          <p:spPr>
            <a:xfrm>
              <a:off x="5286776" y="6169251"/>
              <a:ext cx="257448" cy="244360"/>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1" name="Image 20">
              <a:extLst>
                <a:ext uri="{FF2B5EF4-FFF2-40B4-BE49-F238E27FC236}">
                  <a16:creationId xmlns:a16="http://schemas.microsoft.com/office/drawing/2014/main" id="{972AD99C-4381-47C3-8FC4-06B89E7D717F}"/>
                </a:ext>
              </a:extLst>
            </p:cNvPr>
            <p:cNvPicPr>
              <a:picLocks noChangeAspect="1"/>
            </p:cNvPicPr>
            <p:nvPr/>
          </p:nvPicPr>
          <p:blipFill rotWithShape="1">
            <a:blip r:embed="rId5"/>
            <a:srcRect r="21870"/>
            <a:stretch/>
          </p:blipFill>
          <p:spPr>
            <a:xfrm>
              <a:off x="1147751" y="4074829"/>
              <a:ext cx="3882623" cy="2179730"/>
            </a:xfrm>
            <a:prstGeom prst="rect">
              <a:avLst/>
            </a:prstGeom>
          </p:spPr>
        </p:pic>
        <p:grpSp>
          <p:nvGrpSpPr>
            <p:cNvPr id="22" name="Groupe 21">
              <a:extLst>
                <a:ext uri="{FF2B5EF4-FFF2-40B4-BE49-F238E27FC236}">
                  <a16:creationId xmlns:a16="http://schemas.microsoft.com/office/drawing/2014/main" id="{0A5C46DE-E896-4A20-9782-C3C4B5DD2EC4}"/>
                </a:ext>
              </a:extLst>
            </p:cNvPr>
            <p:cNvGrpSpPr/>
            <p:nvPr/>
          </p:nvGrpSpPr>
          <p:grpSpPr>
            <a:xfrm>
              <a:off x="4074092" y="4076767"/>
              <a:ext cx="438746" cy="334061"/>
              <a:chOff x="4074092" y="4076767"/>
              <a:chExt cx="438746" cy="334061"/>
            </a:xfrm>
          </p:grpSpPr>
          <p:cxnSp>
            <p:nvCxnSpPr>
              <p:cNvPr id="50" name="Connecteur droit 49">
                <a:extLst>
                  <a:ext uri="{FF2B5EF4-FFF2-40B4-BE49-F238E27FC236}">
                    <a16:creationId xmlns:a16="http://schemas.microsoft.com/office/drawing/2014/main" id="{CE76D1B0-9918-4A79-924E-64E842ED751D}"/>
                  </a:ext>
                </a:extLst>
              </p:cNvPr>
              <p:cNvCxnSpPr/>
              <p:nvPr/>
            </p:nvCxnSpPr>
            <p:spPr>
              <a:xfrm>
                <a:off x="4255669" y="4227229"/>
                <a:ext cx="0" cy="18359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B7B14998-6315-4A11-AB37-5405ADEF3A92}"/>
                  </a:ext>
                </a:extLst>
              </p:cNvPr>
              <p:cNvCxnSpPr/>
              <p:nvPr/>
            </p:nvCxnSpPr>
            <p:spPr>
              <a:xfrm>
                <a:off x="4074092" y="4227229"/>
                <a:ext cx="3632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802C02FA-9DD0-4E46-ABA2-5225F8C6DD30}"/>
                  </a:ext>
                </a:extLst>
              </p:cNvPr>
              <p:cNvCxnSpPr/>
              <p:nvPr/>
            </p:nvCxnSpPr>
            <p:spPr>
              <a:xfrm flipH="1">
                <a:off x="4080212"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05E222FB-935D-4C4F-BA44-DB0777056F58}"/>
                  </a:ext>
                </a:extLst>
              </p:cNvPr>
              <p:cNvCxnSpPr/>
              <p:nvPr/>
            </p:nvCxnSpPr>
            <p:spPr>
              <a:xfrm flipH="1">
                <a:off x="4185681"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3B9A1E33-4FC8-4B23-8EED-1B9671037F2A}"/>
                  </a:ext>
                </a:extLst>
              </p:cNvPr>
              <p:cNvCxnSpPr/>
              <p:nvPr/>
            </p:nvCxnSpPr>
            <p:spPr>
              <a:xfrm flipH="1">
                <a:off x="4299585"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BC5CCA27-8892-4147-AE0E-CFB654A9DE5B}"/>
                  </a:ext>
                </a:extLst>
              </p:cNvPr>
              <p:cNvCxnSpPr/>
              <p:nvPr/>
            </p:nvCxnSpPr>
            <p:spPr>
              <a:xfrm flipH="1">
                <a:off x="4426966"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Connecteur droit 23">
              <a:extLst>
                <a:ext uri="{FF2B5EF4-FFF2-40B4-BE49-F238E27FC236}">
                  <a16:creationId xmlns:a16="http://schemas.microsoft.com/office/drawing/2014/main" id="{6B0C788B-6CAF-429C-804D-2E532EEAE5E5}"/>
                </a:ext>
              </a:extLst>
            </p:cNvPr>
            <p:cNvCxnSpPr/>
            <p:nvPr/>
          </p:nvCxnSpPr>
          <p:spPr>
            <a:xfrm flipH="1">
              <a:off x="4284275" y="5791200"/>
              <a:ext cx="105171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66C0D773-CF81-46E3-BF1B-7AA77998C711}"/>
                </a:ext>
              </a:extLst>
            </p:cNvPr>
            <p:cNvCxnSpPr/>
            <p:nvPr/>
          </p:nvCxnSpPr>
          <p:spPr>
            <a:xfrm>
              <a:off x="4296606" y="5698929"/>
              <a:ext cx="0" cy="952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AFEFFA9C-70DA-4CF7-BCAD-9EE20A5D78B0}"/>
                </a:ext>
              </a:extLst>
            </p:cNvPr>
            <p:cNvCxnSpPr/>
            <p:nvPr/>
          </p:nvCxnSpPr>
          <p:spPr>
            <a:xfrm flipH="1">
              <a:off x="5324459" y="5652170"/>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E39D9F92-4689-4116-BE8E-58B7E566653A}"/>
                </a:ext>
              </a:extLst>
            </p:cNvPr>
            <p:cNvCxnSpPr/>
            <p:nvPr/>
          </p:nvCxnSpPr>
          <p:spPr>
            <a:xfrm flipV="1">
              <a:off x="5147733" y="5791202"/>
              <a:ext cx="1" cy="13902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e 27">
              <a:extLst>
                <a:ext uri="{FF2B5EF4-FFF2-40B4-BE49-F238E27FC236}">
                  <a16:creationId xmlns:a16="http://schemas.microsoft.com/office/drawing/2014/main" id="{2CB25308-2EC5-4A2E-963B-D4CE5F0D8304}"/>
                </a:ext>
              </a:extLst>
            </p:cNvPr>
            <p:cNvGrpSpPr/>
            <p:nvPr/>
          </p:nvGrpSpPr>
          <p:grpSpPr>
            <a:xfrm rot="10800000">
              <a:off x="5471851" y="6288443"/>
              <a:ext cx="438746" cy="334061"/>
              <a:chOff x="4074092" y="4076767"/>
              <a:chExt cx="438746" cy="334061"/>
            </a:xfrm>
          </p:grpSpPr>
          <p:cxnSp>
            <p:nvCxnSpPr>
              <p:cNvPr id="44" name="Connecteur droit 43">
                <a:extLst>
                  <a:ext uri="{FF2B5EF4-FFF2-40B4-BE49-F238E27FC236}">
                    <a16:creationId xmlns:a16="http://schemas.microsoft.com/office/drawing/2014/main" id="{45300608-9003-4E65-A297-60F2A0B41D43}"/>
                  </a:ext>
                </a:extLst>
              </p:cNvPr>
              <p:cNvCxnSpPr/>
              <p:nvPr/>
            </p:nvCxnSpPr>
            <p:spPr>
              <a:xfrm>
                <a:off x="4255669" y="4227229"/>
                <a:ext cx="0" cy="18359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ECFC4FD6-683D-4460-A39B-09BC1D3CE420}"/>
                  </a:ext>
                </a:extLst>
              </p:cNvPr>
              <p:cNvCxnSpPr/>
              <p:nvPr/>
            </p:nvCxnSpPr>
            <p:spPr>
              <a:xfrm>
                <a:off x="4074092" y="4227229"/>
                <a:ext cx="3632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7520307A-F6B1-4CBA-9A82-8FD4A5D30C8D}"/>
                  </a:ext>
                </a:extLst>
              </p:cNvPr>
              <p:cNvCxnSpPr/>
              <p:nvPr/>
            </p:nvCxnSpPr>
            <p:spPr>
              <a:xfrm flipH="1">
                <a:off x="4080212"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49B32497-661A-4CD6-8E62-9363CAC65227}"/>
                  </a:ext>
                </a:extLst>
              </p:cNvPr>
              <p:cNvCxnSpPr/>
              <p:nvPr/>
            </p:nvCxnSpPr>
            <p:spPr>
              <a:xfrm flipH="1">
                <a:off x="4185681"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2E4A4300-BEBB-49DB-AF92-642D1A0DEF3D}"/>
                  </a:ext>
                </a:extLst>
              </p:cNvPr>
              <p:cNvCxnSpPr/>
              <p:nvPr/>
            </p:nvCxnSpPr>
            <p:spPr>
              <a:xfrm flipH="1">
                <a:off x="4299585"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98854A84-6DB7-465F-8B72-DEF22F23FFA7}"/>
                  </a:ext>
                </a:extLst>
              </p:cNvPr>
              <p:cNvCxnSpPr/>
              <p:nvPr/>
            </p:nvCxnSpPr>
            <p:spPr>
              <a:xfrm flipH="1">
                <a:off x="4426966"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0" name="Connecteur droit 29">
              <a:extLst>
                <a:ext uri="{FF2B5EF4-FFF2-40B4-BE49-F238E27FC236}">
                  <a16:creationId xmlns:a16="http://schemas.microsoft.com/office/drawing/2014/main" id="{23EEFD66-8F9E-4CA1-B5BD-0F9DF4B7943B}"/>
                </a:ext>
              </a:extLst>
            </p:cNvPr>
            <p:cNvCxnSpPr/>
            <p:nvPr/>
          </p:nvCxnSpPr>
          <p:spPr>
            <a:xfrm flipH="1">
              <a:off x="5411644" y="5652170"/>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e 30">
              <a:extLst>
                <a:ext uri="{FF2B5EF4-FFF2-40B4-BE49-F238E27FC236}">
                  <a16:creationId xmlns:a16="http://schemas.microsoft.com/office/drawing/2014/main" id="{C572E83A-407C-47A4-9B03-95A2B67F6EDA}"/>
                </a:ext>
              </a:extLst>
            </p:cNvPr>
            <p:cNvGrpSpPr/>
            <p:nvPr/>
          </p:nvGrpSpPr>
          <p:grpSpPr>
            <a:xfrm>
              <a:off x="5101528" y="5902324"/>
              <a:ext cx="89136" cy="278060"/>
              <a:chOff x="5785562" y="5893856"/>
              <a:chExt cx="89136" cy="278060"/>
            </a:xfrm>
          </p:grpSpPr>
          <p:cxnSp>
            <p:nvCxnSpPr>
              <p:cNvPr id="39" name="Connecteur droit 38">
                <a:extLst>
                  <a:ext uri="{FF2B5EF4-FFF2-40B4-BE49-F238E27FC236}">
                    <a16:creationId xmlns:a16="http://schemas.microsoft.com/office/drawing/2014/main" id="{09210F44-3917-421B-BE34-D6424533F1E0}"/>
                  </a:ext>
                </a:extLst>
              </p:cNvPr>
              <p:cNvCxnSpPr/>
              <p:nvPr/>
            </p:nvCxnSpPr>
            <p:spPr>
              <a:xfrm flipH="1">
                <a:off x="5797878" y="5893856"/>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DFC86DAC-C870-4B3A-ADFC-AFA7B881C199}"/>
                  </a:ext>
                </a:extLst>
              </p:cNvPr>
              <p:cNvCxnSpPr/>
              <p:nvPr/>
            </p:nvCxnSpPr>
            <p:spPr>
              <a:xfrm flipH="1">
                <a:off x="5785562" y="6160783"/>
                <a:ext cx="89136" cy="79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30E118D3-39CB-4E88-978E-9B4ECB62A4A3}"/>
                  </a:ext>
                </a:extLst>
              </p:cNvPr>
              <p:cNvCxnSpPr/>
              <p:nvPr/>
            </p:nvCxnSpPr>
            <p:spPr>
              <a:xfrm flipH="1">
                <a:off x="5863510" y="5893856"/>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59565FCB-D63E-4549-B246-3F3E1E210534}"/>
                  </a:ext>
                </a:extLst>
              </p:cNvPr>
              <p:cNvCxnSpPr/>
              <p:nvPr/>
            </p:nvCxnSpPr>
            <p:spPr>
              <a:xfrm flipH="1">
                <a:off x="5785562" y="5907573"/>
                <a:ext cx="89136" cy="79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2" name="Connecteur droit 31">
              <a:extLst>
                <a:ext uri="{FF2B5EF4-FFF2-40B4-BE49-F238E27FC236}">
                  <a16:creationId xmlns:a16="http://schemas.microsoft.com/office/drawing/2014/main" id="{7029D1C3-06EE-4913-9484-E6D7BD8F0F3B}"/>
                </a:ext>
              </a:extLst>
            </p:cNvPr>
            <p:cNvCxnSpPr/>
            <p:nvPr/>
          </p:nvCxnSpPr>
          <p:spPr>
            <a:xfrm flipV="1">
              <a:off x="5143899" y="6169251"/>
              <a:ext cx="1" cy="13902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A48EA2EA-105A-402B-B9CE-E90905589A39}"/>
                </a:ext>
              </a:extLst>
            </p:cNvPr>
            <p:cNvCxnSpPr/>
            <p:nvPr/>
          </p:nvCxnSpPr>
          <p:spPr>
            <a:xfrm flipH="1" flipV="1">
              <a:off x="5137741" y="6296283"/>
              <a:ext cx="152400"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407CA832-858A-41D9-AA87-45F3774C9999}"/>
                </a:ext>
              </a:extLst>
            </p:cNvPr>
            <p:cNvSpPr txBox="1"/>
            <p:nvPr/>
          </p:nvSpPr>
          <p:spPr>
            <a:xfrm>
              <a:off x="5239836" y="6140992"/>
              <a:ext cx="3593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94B"/>
                  </a:solidFill>
                  <a:effectLst/>
                  <a:uLnTx/>
                  <a:uFillTx/>
                  <a:latin typeface="Calibri"/>
                  <a:ea typeface="+mn-ea"/>
                  <a:cs typeface="+mn-cs"/>
                </a:rPr>
                <a:t>HT</a:t>
              </a:r>
            </a:p>
          </p:txBody>
        </p:sp>
        <p:cxnSp>
          <p:nvCxnSpPr>
            <p:cNvPr id="35" name="Connecteur droit 34">
              <a:extLst>
                <a:ext uri="{FF2B5EF4-FFF2-40B4-BE49-F238E27FC236}">
                  <a16:creationId xmlns:a16="http://schemas.microsoft.com/office/drawing/2014/main" id="{A793C648-FEB6-468E-A2BC-7EF568C187AB}"/>
                </a:ext>
              </a:extLst>
            </p:cNvPr>
            <p:cNvCxnSpPr/>
            <p:nvPr/>
          </p:nvCxnSpPr>
          <p:spPr>
            <a:xfrm flipH="1" flipV="1">
              <a:off x="5422629" y="5783878"/>
              <a:ext cx="211652"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riangle isocèle 35">
              <a:extLst>
                <a:ext uri="{FF2B5EF4-FFF2-40B4-BE49-F238E27FC236}">
                  <a16:creationId xmlns:a16="http://schemas.microsoft.com/office/drawing/2014/main" id="{0BFB32B4-9CC7-4C57-A7BF-95339D3F88E0}"/>
                </a:ext>
              </a:extLst>
            </p:cNvPr>
            <p:cNvSpPr/>
            <p:nvPr/>
          </p:nvSpPr>
          <p:spPr>
            <a:xfrm rot="5400000">
              <a:off x="5604031" y="5606840"/>
              <a:ext cx="451186" cy="368721"/>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7" name="Connecteur droit 36">
              <a:extLst>
                <a:ext uri="{FF2B5EF4-FFF2-40B4-BE49-F238E27FC236}">
                  <a16:creationId xmlns:a16="http://schemas.microsoft.com/office/drawing/2014/main" id="{FA5B9B8D-40AA-4677-B199-EF0D524EE5A8}"/>
                </a:ext>
              </a:extLst>
            </p:cNvPr>
            <p:cNvCxnSpPr/>
            <p:nvPr/>
          </p:nvCxnSpPr>
          <p:spPr>
            <a:xfrm flipH="1" flipV="1">
              <a:off x="5990174" y="5791200"/>
              <a:ext cx="211652"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E43060C4-935C-4C2B-990A-8156410E43EB}"/>
                </a:ext>
              </a:extLst>
            </p:cNvPr>
            <p:cNvCxnSpPr/>
            <p:nvPr/>
          </p:nvCxnSpPr>
          <p:spPr>
            <a:xfrm flipH="1" flipV="1">
              <a:off x="5531610" y="6288478"/>
              <a:ext cx="211652"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7" name="Image 56">
            <a:extLst>
              <a:ext uri="{FF2B5EF4-FFF2-40B4-BE49-F238E27FC236}">
                <a16:creationId xmlns:a16="http://schemas.microsoft.com/office/drawing/2014/main" id="{0016B822-C902-4D55-AC6F-A59D074D2B26}"/>
              </a:ext>
            </a:extLst>
          </p:cNvPr>
          <p:cNvPicPr>
            <a:picLocks noChangeAspect="1"/>
          </p:cNvPicPr>
          <p:nvPr/>
        </p:nvPicPr>
        <p:blipFill>
          <a:blip r:embed="rId6"/>
          <a:stretch>
            <a:fillRect/>
          </a:stretch>
        </p:blipFill>
        <p:spPr>
          <a:xfrm>
            <a:off x="9645530" y="2481823"/>
            <a:ext cx="728868" cy="501659"/>
          </a:xfrm>
          <a:prstGeom prst="rect">
            <a:avLst/>
          </a:prstGeom>
        </p:spPr>
      </p:pic>
      <p:pic>
        <p:nvPicPr>
          <p:cNvPr id="58" name="Image 57">
            <a:extLst>
              <a:ext uri="{FF2B5EF4-FFF2-40B4-BE49-F238E27FC236}">
                <a16:creationId xmlns:a16="http://schemas.microsoft.com/office/drawing/2014/main" id="{FC530333-B564-4C77-9A16-213468654BA0}"/>
              </a:ext>
            </a:extLst>
          </p:cNvPr>
          <p:cNvPicPr>
            <a:picLocks noChangeAspect="1"/>
          </p:cNvPicPr>
          <p:nvPr/>
        </p:nvPicPr>
        <p:blipFill>
          <a:blip r:embed="rId7"/>
          <a:stretch>
            <a:fillRect/>
          </a:stretch>
        </p:blipFill>
        <p:spPr>
          <a:xfrm>
            <a:off x="10610162" y="2147721"/>
            <a:ext cx="1431002" cy="743697"/>
          </a:xfrm>
          <a:prstGeom prst="rect">
            <a:avLst/>
          </a:prstGeom>
        </p:spPr>
      </p:pic>
      <p:pic>
        <p:nvPicPr>
          <p:cNvPr id="5" name="Image 4">
            <a:extLst>
              <a:ext uri="{FF2B5EF4-FFF2-40B4-BE49-F238E27FC236}">
                <a16:creationId xmlns:a16="http://schemas.microsoft.com/office/drawing/2014/main" id="{B31B1734-6CA9-45A1-A049-C01DA2F87482}"/>
              </a:ext>
            </a:extLst>
          </p:cNvPr>
          <p:cNvPicPr>
            <a:picLocks noChangeAspect="1"/>
          </p:cNvPicPr>
          <p:nvPr/>
        </p:nvPicPr>
        <p:blipFill>
          <a:blip r:embed="rId8"/>
          <a:stretch>
            <a:fillRect/>
          </a:stretch>
        </p:blipFill>
        <p:spPr>
          <a:xfrm>
            <a:off x="9535420" y="1870769"/>
            <a:ext cx="919428" cy="483390"/>
          </a:xfrm>
          <a:prstGeom prst="rect">
            <a:avLst/>
          </a:prstGeom>
        </p:spPr>
      </p:pic>
      <p:pic>
        <p:nvPicPr>
          <p:cNvPr id="7" name="Image 6">
            <a:extLst>
              <a:ext uri="{FF2B5EF4-FFF2-40B4-BE49-F238E27FC236}">
                <a16:creationId xmlns:a16="http://schemas.microsoft.com/office/drawing/2014/main" id="{4ABEE081-40D7-471F-8F37-DB074947D3F0}"/>
              </a:ext>
            </a:extLst>
          </p:cNvPr>
          <p:cNvPicPr>
            <a:picLocks noChangeAspect="1"/>
          </p:cNvPicPr>
          <p:nvPr/>
        </p:nvPicPr>
        <p:blipFill rotWithShape="1">
          <a:blip r:embed="rId9"/>
          <a:srcRect l="2813" t="8368" r="61989" b="6226"/>
          <a:stretch/>
        </p:blipFill>
        <p:spPr>
          <a:xfrm>
            <a:off x="66023" y="3429000"/>
            <a:ext cx="2124892" cy="1850909"/>
          </a:xfrm>
          <a:prstGeom prst="rect">
            <a:avLst/>
          </a:prstGeom>
        </p:spPr>
      </p:pic>
      <p:pic>
        <p:nvPicPr>
          <p:cNvPr id="9" name="Image 8">
            <a:extLst>
              <a:ext uri="{FF2B5EF4-FFF2-40B4-BE49-F238E27FC236}">
                <a16:creationId xmlns:a16="http://schemas.microsoft.com/office/drawing/2014/main" id="{D1C0BDF1-4FA9-4E21-B225-E78C9FF5048D}"/>
              </a:ext>
            </a:extLst>
          </p:cNvPr>
          <p:cNvPicPr>
            <a:picLocks noChangeAspect="1"/>
          </p:cNvPicPr>
          <p:nvPr/>
        </p:nvPicPr>
        <p:blipFill rotWithShape="1">
          <a:blip r:embed="rId10"/>
          <a:srcRect l="3424" t="8501" r="7902" b="1"/>
          <a:stretch/>
        </p:blipFill>
        <p:spPr>
          <a:xfrm>
            <a:off x="326298" y="5310033"/>
            <a:ext cx="1604342" cy="1099959"/>
          </a:xfrm>
          <a:prstGeom prst="rect">
            <a:avLst/>
          </a:prstGeom>
        </p:spPr>
      </p:pic>
      <p:sp>
        <p:nvSpPr>
          <p:cNvPr id="10" name="ZoneTexte 9">
            <a:extLst>
              <a:ext uri="{FF2B5EF4-FFF2-40B4-BE49-F238E27FC236}">
                <a16:creationId xmlns:a16="http://schemas.microsoft.com/office/drawing/2014/main" id="{07F55397-F922-46E2-9992-FB372194B843}"/>
              </a:ext>
            </a:extLst>
          </p:cNvPr>
          <p:cNvSpPr txBox="1"/>
          <p:nvPr/>
        </p:nvSpPr>
        <p:spPr>
          <a:xfrm>
            <a:off x="260475" y="2943819"/>
            <a:ext cx="17359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a:ea typeface="+mn-ea"/>
                <a:cs typeface="+mn-cs"/>
              </a:rPr>
              <a:t>Courant de fuite</a:t>
            </a:r>
          </a:p>
        </p:txBody>
      </p:sp>
      <p:pic>
        <p:nvPicPr>
          <p:cNvPr id="11" name="Image 10">
            <a:extLst>
              <a:ext uri="{FF2B5EF4-FFF2-40B4-BE49-F238E27FC236}">
                <a16:creationId xmlns:a16="http://schemas.microsoft.com/office/drawing/2014/main" id="{4C7BB9AD-DDB4-416A-8388-CF40B0CB95B9}"/>
              </a:ext>
            </a:extLst>
          </p:cNvPr>
          <p:cNvPicPr>
            <a:picLocks noChangeAspect="1"/>
          </p:cNvPicPr>
          <p:nvPr/>
        </p:nvPicPr>
        <p:blipFill rotWithShape="1">
          <a:blip r:embed="rId11"/>
          <a:srcRect l="2254" t="11705" r="51999" b="9109"/>
          <a:stretch/>
        </p:blipFill>
        <p:spPr>
          <a:xfrm>
            <a:off x="2252782" y="4657971"/>
            <a:ext cx="2925434" cy="1978690"/>
          </a:xfrm>
          <a:prstGeom prst="rect">
            <a:avLst/>
          </a:prstGeom>
        </p:spPr>
      </p:pic>
      <p:pic>
        <p:nvPicPr>
          <p:cNvPr id="12" name="Image 11">
            <a:extLst>
              <a:ext uri="{FF2B5EF4-FFF2-40B4-BE49-F238E27FC236}">
                <a16:creationId xmlns:a16="http://schemas.microsoft.com/office/drawing/2014/main" id="{8C88C0BA-E8B5-4734-BD6F-30D3185D3B85}"/>
              </a:ext>
            </a:extLst>
          </p:cNvPr>
          <p:cNvPicPr>
            <a:picLocks noChangeAspect="1"/>
          </p:cNvPicPr>
          <p:nvPr/>
        </p:nvPicPr>
        <p:blipFill rotWithShape="1">
          <a:blip r:embed="rId12"/>
          <a:srcRect l="48881"/>
          <a:stretch/>
        </p:blipFill>
        <p:spPr>
          <a:xfrm>
            <a:off x="2252782" y="3429000"/>
            <a:ext cx="1846506" cy="1168493"/>
          </a:xfrm>
          <a:prstGeom prst="rect">
            <a:avLst/>
          </a:prstGeom>
        </p:spPr>
      </p:pic>
      <p:pic>
        <p:nvPicPr>
          <p:cNvPr id="13" name="Image 12">
            <a:extLst>
              <a:ext uri="{FF2B5EF4-FFF2-40B4-BE49-F238E27FC236}">
                <a16:creationId xmlns:a16="http://schemas.microsoft.com/office/drawing/2014/main" id="{69906A22-8E25-4019-A294-60A5871AE17E}"/>
              </a:ext>
            </a:extLst>
          </p:cNvPr>
          <p:cNvPicPr>
            <a:picLocks noChangeAspect="1"/>
          </p:cNvPicPr>
          <p:nvPr/>
        </p:nvPicPr>
        <p:blipFill rotWithShape="1">
          <a:blip r:embed="rId13"/>
          <a:srcRect l="8012" t="14562" r="32504" b="6591"/>
          <a:stretch/>
        </p:blipFill>
        <p:spPr>
          <a:xfrm>
            <a:off x="4570130" y="4077996"/>
            <a:ext cx="1577081" cy="1168494"/>
          </a:xfrm>
          <a:prstGeom prst="rect">
            <a:avLst/>
          </a:prstGeom>
        </p:spPr>
      </p:pic>
      <p:sp>
        <p:nvSpPr>
          <p:cNvPr id="59" name="ZoneTexte 58">
            <a:extLst>
              <a:ext uri="{FF2B5EF4-FFF2-40B4-BE49-F238E27FC236}">
                <a16:creationId xmlns:a16="http://schemas.microsoft.com/office/drawing/2014/main" id="{E870BDC3-1369-49E3-BFE0-7D5F2457E327}"/>
              </a:ext>
            </a:extLst>
          </p:cNvPr>
          <p:cNvSpPr txBox="1"/>
          <p:nvPr/>
        </p:nvSpPr>
        <p:spPr>
          <a:xfrm>
            <a:off x="2389888" y="2952514"/>
            <a:ext cx="2386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a:ea typeface="+mn-ea"/>
                <a:cs typeface="+mn-cs"/>
              </a:rPr>
              <a:t>Spectroscopie source </a:t>
            </a:r>
            <a:r>
              <a:rPr kumimoji="0" lang="fr-FR"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α</a:t>
            </a:r>
            <a:endParaRPr kumimoji="0" lang="fr-FR" sz="1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60" name="Image 59">
            <a:extLst>
              <a:ext uri="{FF2B5EF4-FFF2-40B4-BE49-F238E27FC236}">
                <a16:creationId xmlns:a16="http://schemas.microsoft.com/office/drawing/2014/main" id="{A6F45CD2-E888-4257-B6A0-CECA1DF21A7A}"/>
              </a:ext>
            </a:extLst>
          </p:cNvPr>
          <p:cNvPicPr>
            <a:picLocks noChangeAspect="1"/>
          </p:cNvPicPr>
          <p:nvPr/>
        </p:nvPicPr>
        <p:blipFill>
          <a:blip r:embed="rId14"/>
          <a:stretch>
            <a:fillRect/>
          </a:stretch>
        </p:blipFill>
        <p:spPr>
          <a:xfrm>
            <a:off x="6000681" y="3060085"/>
            <a:ext cx="2461481" cy="2103975"/>
          </a:xfrm>
          <a:prstGeom prst="rect">
            <a:avLst/>
          </a:prstGeom>
        </p:spPr>
      </p:pic>
      <p:sp>
        <p:nvSpPr>
          <p:cNvPr id="61" name="ZoneTexte 60">
            <a:extLst>
              <a:ext uri="{FF2B5EF4-FFF2-40B4-BE49-F238E27FC236}">
                <a16:creationId xmlns:a16="http://schemas.microsoft.com/office/drawing/2014/main" id="{4CBDDB44-0F3C-44BF-9ABF-E5F3E3804C28}"/>
              </a:ext>
            </a:extLst>
          </p:cNvPr>
          <p:cNvSpPr txBox="1"/>
          <p:nvPr/>
        </p:nvSpPr>
        <p:spPr>
          <a:xfrm>
            <a:off x="4804822" y="2952514"/>
            <a:ext cx="29174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a:ea typeface="+mn-ea"/>
                <a:cs typeface="+mn-cs"/>
              </a:rPr>
              <a:t>Transient </a:t>
            </a:r>
            <a:r>
              <a:rPr kumimoji="0" lang="fr-FR" sz="1800" b="1" i="0" u="none" strike="noStrike" kern="1200" cap="none" spc="0" normalizeH="0" baseline="0" noProof="0" dirty="0" err="1">
                <a:ln>
                  <a:noFill/>
                </a:ln>
                <a:solidFill>
                  <a:srgbClr val="002060"/>
                </a:solidFill>
                <a:effectLst/>
                <a:uLnTx/>
                <a:uFillTx/>
                <a:latin typeface="Calibri"/>
                <a:ea typeface="+mn-ea"/>
                <a:cs typeface="+mn-cs"/>
              </a:rPr>
              <a:t>Current</a:t>
            </a:r>
            <a:r>
              <a:rPr kumimoji="0" lang="fr-FR" sz="1800" b="1" i="0" u="none" strike="noStrike" kern="1200" cap="none" spc="0" normalizeH="0" baseline="0" noProof="0" dirty="0">
                <a:ln>
                  <a:noFill/>
                </a:ln>
                <a:solidFill>
                  <a:srgbClr val="002060"/>
                </a:solidFill>
                <a:effectLst/>
                <a:uLnTx/>
                <a:uFillTx/>
                <a:latin typeface="Calibri"/>
                <a:ea typeface="+mn-ea"/>
                <a:cs typeface="+mn-cs"/>
              </a:rPr>
              <a:t> Technique </a:t>
            </a:r>
          </a:p>
        </p:txBody>
      </p:sp>
      <p:pic>
        <p:nvPicPr>
          <p:cNvPr id="63" name="Image 62">
            <a:extLst>
              <a:ext uri="{FF2B5EF4-FFF2-40B4-BE49-F238E27FC236}">
                <a16:creationId xmlns:a16="http://schemas.microsoft.com/office/drawing/2014/main" id="{5EF09418-DD32-473C-88AB-AAF95F50157B}"/>
              </a:ext>
            </a:extLst>
          </p:cNvPr>
          <p:cNvPicPr>
            <a:picLocks noChangeAspect="1"/>
          </p:cNvPicPr>
          <p:nvPr/>
        </p:nvPicPr>
        <p:blipFill>
          <a:blip r:embed="rId15"/>
          <a:stretch>
            <a:fillRect/>
          </a:stretch>
        </p:blipFill>
        <p:spPr>
          <a:xfrm>
            <a:off x="6020390" y="5089828"/>
            <a:ext cx="2061814" cy="1549997"/>
          </a:xfrm>
          <a:prstGeom prst="rect">
            <a:avLst/>
          </a:prstGeom>
        </p:spPr>
      </p:pic>
      <p:pic>
        <p:nvPicPr>
          <p:cNvPr id="64" name="Image 63">
            <a:extLst>
              <a:ext uri="{FF2B5EF4-FFF2-40B4-BE49-F238E27FC236}">
                <a16:creationId xmlns:a16="http://schemas.microsoft.com/office/drawing/2014/main" id="{F699BB9C-B66C-491D-BAC8-AB95514A619D}"/>
              </a:ext>
            </a:extLst>
          </p:cNvPr>
          <p:cNvPicPr>
            <a:picLocks noChangeAspect="1"/>
          </p:cNvPicPr>
          <p:nvPr/>
        </p:nvPicPr>
        <p:blipFill>
          <a:blip r:embed="rId16"/>
          <a:stretch>
            <a:fillRect/>
          </a:stretch>
        </p:blipFill>
        <p:spPr>
          <a:xfrm>
            <a:off x="7779634" y="5129831"/>
            <a:ext cx="1830728" cy="1469990"/>
          </a:xfrm>
          <a:prstGeom prst="rect">
            <a:avLst/>
          </a:prstGeom>
        </p:spPr>
      </p:pic>
      <p:pic>
        <p:nvPicPr>
          <p:cNvPr id="65" name="Image 64">
            <a:extLst>
              <a:ext uri="{FF2B5EF4-FFF2-40B4-BE49-F238E27FC236}">
                <a16:creationId xmlns:a16="http://schemas.microsoft.com/office/drawing/2014/main" id="{33A6CC29-EC85-499E-B272-E6CB848ABABB}"/>
              </a:ext>
            </a:extLst>
          </p:cNvPr>
          <p:cNvPicPr>
            <a:picLocks noChangeAspect="1"/>
          </p:cNvPicPr>
          <p:nvPr/>
        </p:nvPicPr>
        <p:blipFill rotWithShape="1">
          <a:blip r:embed="rId17"/>
          <a:srcRect l="1453"/>
          <a:stretch/>
        </p:blipFill>
        <p:spPr>
          <a:xfrm>
            <a:off x="8562975" y="3401429"/>
            <a:ext cx="3629026" cy="1365948"/>
          </a:xfrm>
          <a:prstGeom prst="rect">
            <a:avLst/>
          </a:prstGeom>
        </p:spPr>
      </p:pic>
      <p:sp>
        <p:nvSpPr>
          <p:cNvPr id="66" name="ZoneTexte 65">
            <a:extLst>
              <a:ext uri="{FF2B5EF4-FFF2-40B4-BE49-F238E27FC236}">
                <a16:creationId xmlns:a16="http://schemas.microsoft.com/office/drawing/2014/main" id="{43F420E9-0CC4-4E31-9594-75F8E3631618}"/>
              </a:ext>
            </a:extLst>
          </p:cNvPr>
          <p:cNvSpPr txBox="1"/>
          <p:nvPr/>
        </p:nvSpPr>
        <p:spPr>
          <a:xfrm>
            <a:off x="7630530" y="2943819"/>
            <a:ext cx="47588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a:ea typeface="+mn-ea"/>
                <a:cs typeface="+mn-cs"/>
              </a:rPr>
              <a:t>Détection MIP – étude de la collecte de charges </a:t>
            </a:r>
          </a:p>
        </p:txBody>
      </p:sp>
      <p:pic>
        <p:nvPicPr>
          <p:cNvPr id="67" name="Image 66">
            <a:extLst>
              <a:ext uri="{FF2B5EF4-FFF2-40B4-BE49-F238E27FC236}">
                <a16:creationId xmlns:a16="http://schemas.microsoft.com/office/drawing/2014/main" id="{EA222BFD-C428-4BDE-B6A2-283D2AEE8331}"/>
              </a:ext>
            </a:extLst>
          </p:cNvPr>
          <p:cNvPicPr>
            <a:picLocks noChangeAspect="1"/>
          </p:cNvPicPr>
          <p:nvPr/>
        </p:nvPicPr>
        <p:blipFill rotWithShape="1">
          <a:blip r:embed="rId18"/>
          <a:srcRect l="9234" t="-1" r="4560" b="5040"/>
          <a:stretch/>
        </p:blipFill>
        <p:spPr>
          <a:xfrm>
            <a:off x="9618321" y="5125017"/>
            <a:ext cx="2381075" cy="1469990"/>
          </a:xfrm>
          <a:prstGeom prst="rect">
            <a:avLst/>
          </a:prstGeom>
        </p:spPr>
      </p:pic>
      <p:sp>
        <p:nvSpPr>
          <p:cNvPr id="8" name="ZoneTexte 7">
            <a:extLst>
              <a:ext uri="{FF2B5EF4-FFF2-40B4-BE49-F238E27FC236}">
                <a16:creationId xmlns:a16="http://schemas.microsoft.com/office/drawing/2014/main" id="{AED93F7B-FD9A-435B-81BF-939F9F38EFAE}"/>
              </a:ext>
            </a:extLst>
          </p:cNvPr>
          <p:cNvSpPr txBox="1"/>
          <p:nvPr/>
        </p:nvSpPr>
        <p:spPr>
          <a:xfrm>
            <a:off x="1695894" y="6500185"/>
            <a:ext cx="49672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a:ea typeface="+mn-ea"/>
                <a:cs typeface="+mn-cs"/>
              </a:rPr>
              <a:t>Réponse </a:t>
            </a:r>
            <a:r>
              <a:rPr kumimoji="0" lang="fr-FR" sz="1800" b="0" i="0" u="none" strike="noStrike" kern="1200" cap="none" spc="0" normalizeH="0" baseline="0" noProof="0" dirty="0" err="1">
                <a:ln>
                  <a:noFill/>
                </a:ln>
                <a:solidFill>
                  <a:srgbClr val="FF0000"/>
                </a:solidFill>
                <a:effectLst/>
                <a:uLnTx/>
                <a:uFillTx/>
                <a:latin typeface="Calibri"/>
                <a:ea typeface="+mn-ea"/>
                <a:cs typeface="+mn-cs"/>
              </a:rPr>
              <a:t>AàP</a:t>
            </a:r>
            <a:r>
              <a:rPr kumimoji="0" lang="fr-FR" sz="1800" b="0" i="0" u="none" strike="noStrike" kern="1200" cap="none" spc="0" normalizeH="0" baseline="0" noProof="0" dirty="0">
                <a:ln>
                  <a:noFill/>
                </a:ln>
                <a:solidFill>
                  <a:srgbClr val="FF0000"/>
                </a:solidFill>
                <a:effectLst/>
                <a:uLnTx/>
                <a:uFillTx/>
                <a:latin typeface="Calibri"/>
                <a:ea typeface="+mn-ea"/>
                <a:cs typeface="+mn-cs"/>
              </a:rPr>
              <a:t> UGA équipement reconduite en 2024</a:t>
            </a:r>
          </a:p>
        </p:txBody>
      </p:sp>
    </p:spTree>
    <p:extLst>
      <p:ext uri="{BB962C8B-B14F-4D97-AF65-F5344CB8AC3E}">
        <p14:creationId xmlns:p14="http://schemas.microsoft.com/office/powerpoint/2010/main" val="225889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9" grpId="0"/>
      <p:bldP spid="61" grpId="0"/>
      <p:bldP spid="6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998C537-ACFF-4F64-995D-26D88A57F0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1D906-68FB-4FCF-A226-CB4AF2FE6205}" type="slidenum">
              <a:rPr kumimoji="0" lang="fr-FR" sz="12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pic>
        <p:nvPicPr>
          <p:cNvPr id="3" name="Image 2">
            <a:extLst>
              <a:ext uri="{FF2B5EF4-FFF2-40B4-BE49-F238E27FC236}">
                <a16:creationId xmlns:a16="http://schemas.microsoft.com/office/drawing/2014/main" id="{9A45EA41-B5A6-40AD-95BA-E14C6FD2FCC7}"/>
              </a:ext>
            </a:extLst>
          </p:cNvPr>
          <p:cNvPicPr>
            <a:picLocks noChangeAspect="1"/>
          </p:cNvPicPr>
          <p:nvPr/>
        </p:nvPicPr>
        <p:blipFill>
          <a:blip r:embed="rId2"/>
          <a:stretch>
            <a:fillRect/>
          </a:stretch>
        </p:blipFill>
        <p:spPr>
          <a:xfrm>
            <a:off x="166433" y="1090697"/>
            <a:ext cx="4571030" cy="1571629"/>
          </a:xfrm>
          <a:prstGeom prst="rect">
            <a:avLst/>
          </a:prstGeom>
        </p:spPr>
      </p:pic>
      <p:pic>
        <p:nvPicPr>
          <p:cNvPr id="4" name="Image 3">
            <a:extLst>
              <a:ext uri="{FF2B5EF4-FFF2-40B4-BE49-F238E27FC236}">
                <a16:creationId xmlns:a16="http://schemas.microsoft.com/office/drawing/2014/main" id="{80CAF8B5-3036-45F8-BD26-0796163A3038}"/>
              </a:ext>
            </a:extLst>
          </p:cNvPr>
          <p:cNvPicPr>
            <a:picLocks noChangeAspect="1"/>
          </p:cNvPicPr>
          <p:nvPr/>
        </p:nvPicPr>
        <p:blipFill>
          <a:blip r:embed="rId3"/>
          <a:stretch>
            <a:fillRect/>
          </a:stretch>
        </p:blipFill>
        <p:spPr>
          <a:xfrm>
            <a:off x="5044217" y="931565"/>
            <a:ext cx="3226177" cy="1889891"/>
          </a:xfrm>
          <a:prstGeom prst="rect">
            <a:avLst/>
          </a:prstGeom>
        </p:spPr>
      </p:pic>
      <p:pic>
        <p:nvPicPr>
          <p:cNvPr id="15" name="Image 14">
            <a:extLst>
              <a:ext uri="{FF2B5EF4-FFF2-40B4-BE49-F238E27FC236}">
                <a16:creationId xmlns:a16="http://schemas.microsoft.com/office/drawing/2014/main" id="{32B6E984-4952-4F08-B51A-E2D181478C3F}"/>
              </a:ext>
            </a:extLst>
          </p:cNvPr>
          <p:cNvPicPr>
            <a:picLocks noChangeAspect="1"/>
          </p:cNvPicPr>
          <p:nvPr/>
        </p:nvPicPr>
        <p:blipFill>
          <a:blip r:embed="rId4"/>
          <a:stretch>
            <a:fillRect/>
          </a:stretch>
        </p:blipFill>
        <p:spPr>
          <a:xfrm>
            <a:off x="8073000" y="1958134"/>
            <a:ext cx="1008295" cy="755263"/>
          </a:xfrm>
          <a:prstGeom prst="rect">
            <a:avLst/>
          </a:prstGeom>
        </p:spPr>
      </p:pic>
      <p:grpSp>
        <p:nvGrpSpPr>
          <p:cNvPr id="16" name="Groupe 15">
            <a:extLst>
              <a:ext uri="{FF2B5EF4-FFF2-40B4-BE49-F238E27FC236}">
                <a16:creationId xmlns:a16="http://schemas.microsoft.com/office/drawing/2014/main" id="{3E4EAE61-7240-4086-A4FD-CB908554F300}"/>
              </a:ext>
            </a:extLst>
          </p:cNvPr>
          <p:cNvGrpSpPr/>
          <p:nvPr/>
        </p:nvGrpSpPr>
        <p:grpSpPr>
          <a:xfrm>
            <a:off x="9534116" y="892624"/>
            <a:ext cx="2187620" cy="1065510"/>
            <a:chOff x="1147751" y="4074829"/>
            <a:chExt cx="5054075" cy="2547675"/>
          </a:xfrm>
        </p:grpSpPr>
        <p:sp>
          <p:nvSpPr>
            <p:cNvPr id="17" name="Ellipse 16">
              <a:extLst>
                <a:ext uri="{FF2B5EF4-FFF2-40B4-BE49-F238E27FC236}">
                  <a16:creationId xmlns:a16="http://schemas.microsoft.com/office/drawing/2014/main" id="{5C1DCDB5-4808-427C-BB0F-4630F2BE7FC5}"/>
                </a:ext>
              </a:extLst>
            </p:cNvPr>
            <p:cNvSpPr/>
            <p:nvPr/>
          </p:nvSpPr>
          <p:spPr>
            <a:xfrm>
              <a:off x="5286776" y="6169251"/>
              <a:ext cx="257448" cy="244360"/>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1" name="Image 20">
              <a:extLst>
                <a:ext uri="{FF2B5EF4-FFF2-40B4-BE49-F238E27FC236}">
                  <a16:creationId xmlns:a16="http://schemas.microsoft.com/office/drawing/2014/main" id="{972AD99C-4381-47C3-8FC4-06B89E7D717F}"/>
                </a:ext>
              </a:extLst>
            </p:cNvPr>
            <p:cNvPicPr>
              <a:picLocks noChangeAspect="1"/>
            </p:cNvPicPr>
            <p:nvPr/>
          </p:nvPicPr>
          <p:blipFill rotWithShape="1">
            <a:blip r:embed="rId5"/>
            <a:srcRect r="21870"/>
            <a:stretch/>
          </p:blipFill>
          <p:spPr>
            <a:xfrm>
              <a:off x="1147751" y="4074829"/>
              <a:ext cx="3882623" cy="2179730"/>
            </a:xfrm>
            <a:prstGeom prst="rect">
              <a:avLst/>
            </a:prstGeom>
          </p:spPr>
        </p:pic>
        <p:grpSp>
          <p:nvGrpSpPr>
            <p:cNvPr id="22" name="Groupe 21">
              <a:extLst>
                <a:ext uri="{FF2B5EF4-FFF2-40B4-BE49-F238E27FC236}">
                  <a16:creationId xmlns:a16="http://schemas.microsoft.com/office/drawing/2014/main" id="{0A5C46DE-E896-4A20-9782-C3C4B5DD2EC4}"/>
                </a:ext>
              </a:extLst>
            </p:cNvPr>
            <p:cNvGrpSpPr/>
            <p:nvPr/>
          </p:nvGrpSpPr>
          <p:grpSpPr>
            <a:xfrm>
              <a:off x="4074092" y="4076767"/>
              <a:ext cx="438746" cy="334061"/>
              <a:chOff x="4074092" y="4076767"/>
              <a:chExt cx="438746" cy="334061"/>
            </a:xfrm>
          </p:grpSpPr>
          <p:cxnSp>
            <p:nvCxnSpPr>
              <p:cNvPr id="50" name="Connecteur droit 49">
                <a:extLst>
                  <a:ext uri="{FF2B5EF4-FFF2-40B4-BE49-F238E27FC236}">
                    <a16:creationId xmlns:a16="http://schemas.microsoft.com/office/drawing/2014/main" id="{CE76D1B0-9918-4A79-924E-64E842ED751D}"/>
                  </a:ext>
                </a:extLst>
              </p:cNvPr>
              <p:cNvCxnSpPr/>
              <p:nvPr/>
            </p:nvCxnSpPr>
            <p:spPr>
              <a:xfrm>
                <a:off x="4255669" y="4227229"/>
                <a:ext cx="0" cy="18359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B7B14998-6315-4A11-AB37-5405ADEF3A92}"/>
                  </a:ext>
                </a:extLst>
              </p:cNvPr>
              <p:cNvCxnSpPr/>
              <p:nvPr/>
            </p:nvCxnSpPr>
            <p:spPr>
              <a:xfrm>
                <a:off x="4074092" y="4227229"/>
                <a:ext cx="3632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802C02FA-9DD0-4E46-ABA2-5225F8C6DD30}"/>
                  </a:ext>
                </a:extLst>
              </p:cNvPr>
              <p:cNvCxnSpPr/>
              <p:nvPr/>
            </p:nvCxnSpPr>
            <p:spPr>
              <a:xfrm flipH="1">
                <a:off x="4080212"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05E222FB-935D-4C4F-BA44-DB0777056F58}"/>
                  </a:ext>
                </a:extLst>
              </p:cNvPr>
              <p:cNvCxnSpPr/>
              <p:nvPr/>
            </p:nvCxnSpPr>
            <p:spPr>
              <a:xfrm flipH="1">
                <a:off x="4185681"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3B9A1E33-4FC8-4B23-8EED-1B9671037F2A}"/>
                  </a:ext>
                </a:extLst>
              </p:cNvPr>
              <p:cNvCxnSpPr/>
              <p:nvPr/>
            </p:nvCxnSpPr>
            <p:spPr>
              <a:xfrm flipH="1">
                <a:off x="4299585"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BC5CCA27-8892-4147-AE0E-CFB654A9DE5B}"/>
                  </a:ext>
                </a:extLst>
              </p:cNvPr>
              <p:cNvCxnSpPr/>
              <p:nvPr/>
            </p:nvCxnSpPr>
            <p:spPr>
              <a:xfrm flipH="1">
                <a:off x="4426966"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Connecteur droit 23">
              <a:extLst>
                <a:ext uri="{FF2B5EF4-FFF2-40B4-BE49-F238E27FC236}">
                  <a16:creationId xmlns:a16="http://schemas.microsoft.com/office/drawing/2014/main" id="{6B0C788B-6CAF-429C-804D-2E532EEAE5E5}"/>
                </a:ext>
              </a:extLst>
            </p:cNvPr>
            <p:cNvCxnSpPr/>
            <p:nvPr/>
          </p:nvCxnSpPr>
          <p:spPr>
            <a:xfrm flipH="1">
              <a:off x="4284275" y="5791200"/>
              <a:ext cx="105171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66C0D773-CF81-46E3-BF1B-7AA77998C711}"/>
                </a:ext>
              </a:extLst>
            </p:cNvPr>
            <p:cNvCxnSpPr/>
            <p:nvPr/>
          </p:nvCxnSpPr>
          <p:spPr>
            <a:xfrm>
              <a:off x="4296606" y="5698929"/>
              <a:ext cx="0" cy="952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AFEFFA9C-70DA-4CF7-BCAD-9EE20A5D78B0}"/>
                </a:ext>
              </a:extLst>
            </p:cNvPr>
            <p:cNvCxnSpPr/>
            <p:nvPr/>
          </p:nvCxnSpPr>
          <p:spPr>
            <a:xfrm flipH="1">
              <a:off x="5324459" y="5652170"/>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E39D9F92-4689-4116-BE8E-58B7E566653A}"/>
                </a:ext>
              </a:extLst>
            </p:cNvPr>
            <p:cNvCxnSpPr/>
            <p:nvPr/>
          </p:nvCxnSpPr>
          <p:spPr>
            <a:xfrm flipV="1">
              <a:off x="5147733" y="5791202"/>
              <a:ext cx="1" cy="13902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e 27">
              <a:extLst>
                <a:ext uri="{FF2B5EF4-FFF2-40B4-BE49-F238E27FC236}">
                  <a16:creationId xmlns:a16="http://schemas.microsoft.com/office/drawing/2014/main" id="{2CB25308-2EC5-4A2E-963B-D4CE5F0D8304}"/>
                </a:ext>
              </a:extLst>
            </p:cNvPr>
            <p:cNvGrpSpPr/>
            <p:nvPr/>
          </p:nvGrpSpPr>
          <p:grpSpPr>
            <a:xfrm rot="10800000">
              <a:off x="5471851" y="6288443"/>
              <a:ext cx="438746" cy="334061"/>
              <a:chOff x="4074092" y="4076767"/>
              <a:chExt cx="438746" cy="334061"/>
            </a:xfrm>
          </p:grpSpPr>
          <p:cxnSp>
            <p:nvCxnSpPr>
              <p:cNvPr id="44" name="Connecteur droit 43">
                <a:extLst>
                  <a:ext uri="{FF2B5EF4-FFF2-40B4-BE49-F238E27FC236}">
                    <a16:creationId xmlns:a16="http://schemas.microsoft.com/office/drawing/2014/main" id="{45300608-9003-4E65-A297-60F2A0B41D43}"/>
                  </a:ext>
                </a:extLst>
              </p:cNvPr>
              <p:cNvCxnSpPr/>
              <p:nvPr/>
            </p:nvCxnSpPr>
            <p:spPr>
              <a:xfrm>
                <a:off x="4255669" y="4227229"/>
                <a:ext cx="0" cy="18359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ECFC4FD6-683D-4460-A39B-09BC1D3CE420}"/>
                  </a:ext>
                </a:extLst>
              </p:cNvPr>
              <p:cNvCxnSpPr/>
              <p:nvPr/>
            </p:nvCxnSpPr>
            <p:spPr>
              <a:xfrm>
                <a:off x="4074092" y="4227229"/>
                <a:ext cx="3632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7520307A-F6B1-4CBA-9A82-8FD4A5D30C8D}"/>
                  </a:ext>
                </a:extLst>
              </p:cNvPr>
              <p:cNvCxnSpPr/>
              <p:nvPr/>
            </p:nvCxnSpPr>
            <p:spPr>
              <a:xfrm flipH="1">
                <a:off x="4080212"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49B32497-661A-4CD6-8E62-9363CAC65227}"/>
                  </a:ext>
                </a:extLst>
              </p:cNvPr>
              <p:cNvCxnSpPr/>
              <p:nvPr/>
            </p:nvCxnSpPr>
            <p:spPr>
              <a:xfrm flipH="1">
                <a:off x="4185681"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2E4A4300-BEBB-49DB-AF92-642D1A0DEF3D}"/>
                  </a:ext>
                </a:extLst>
              </p:cNvPr>
              <p:cNvCxnSpPr/>
              <p:nvPr/>
            </p:nvCxnSpPr>
            <p:spPr>
              <a:xfrm flipH="1">
                <a:off x="4299585"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98854A84-6DB7-465F-8B72-DEF22F23FFA7}"/>
                  </a:ext>
                </a:extLst>
              </p:cNvPr>
              <p:cNvCxnSpPr/>
              <p:nvPr/>
            </p:nvCxnSpPr>
            <p:spPr>
              <a:xfrm flipH="1">
                <a:off x="4426966"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0" name="Connecteur droit 29">
              <a:extLst>
                <a:ext uri="{FF2B5EF4-FFF2-40B4-BE49-F238E27FC236}">
                  <a16:creationId xmlns:a16="http://schemas.microsoft.com/office/drawing/2014/main" id="{23EEFD66-8F9E-4CA1-B5BD-0F9DF4B7943B}"/>
                </a:ext>
              </a:extLst>
            </p:cNvPr>
            <p:cNvCxnSpPr/>
            <p:nvPr/>
          </p:nvCxnSpPr>
          <p:spPr>
            <a:xfrm flipH="1">
              <a:off x="5411644" y="5652170"/>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e 30">
              <a:extLst>
                <a:ext uri="{FF2B5EF4-FFF2-40B4-BE49-F238E27FC236}">
                  <a16:creationId xmlns:a16="http://schemas.microsoft.com/office/drawing/2014/main" id="{C572E83A-407C-47A4-9B03-95A2B67F6EDA}"/>
                </a:ext>
              </a:extLst>
            </p:cNvPr>
            <p:cNvGrpSpPr/>
            <p:nvPr/>
          </p:nvGrpSpPr>
          <p:grpSpPr>
            <a:xfrm>
              <a:off x="5101528" y="5902324"/>
              <a:ext cx="89136" cy="278060"/>
              <a:chOff x="5785562" y="5893856"/>
              <a:chExt cx="89136" cy="278060"/>
            </a:xfrm>
          </p:grpSpPr>
          <p:cxnSp>
            <p:nvCxnSpPr>
              <p:cNvPr id="39" name="Connecteur droit 38">
                <a:extLst>
                  <a:ext uri="{FF2B5EF4-FFF2-40B4-BE49-F238E27FC236}">
                    <a16:creationId xmlns:a16="http://schemas.microsoft.com/office/drawing/2014/main" id="{09210F44-3917-421B-BE34-D6424533F1E0}"/>
                  </a:ext>
                </a:extLst>
              </p:cNvPr>
              <p:cNvCxnSpPr/>
              <p:nvPr/>
            </p:nvCxnSpPr>
            <p:spPr>
              <a:xfrm flipH="1">
                <a:off x="5797878" y="5893856"/>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DFC86DAC-C870-4B3A-ADFC-AFA7B881C199}"/>
                  </a:ext>
                </a:extLst>
              </p:cNvPr>
              <p:cNvCxnSpPr/>
              <p:nvPr/>
            </p:nvCxnSpPr>
            <p:spPr>
              <a:xfrm flipH="1">
                <a:off x="5785562" y="6160783"/>
                <a:ext cx="89136" cy="79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30E118D3-39CB-4E88-978E-9B4ECB62A4A3}"/>
                  </a:ext>
                </a:extLst>
              </p:cNvPr>
              <p:cNvCxnSpPr/>
              <p:nvPr/>
            </p:nvCxnSpPr>
            <p:spPr>
              <a:xfrm flipH="1">
                <a:off x="5863510" y="5893856"/>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59565FCB-D63E-4549-B246-3F3E1E210534}"/>
                  </a:ext>
                </a:extLst>
              </p:cNvPr>
              <p:cNvCxnSpPr/>
              <p:nvPr/>
            </p:nvCxnSpPr>
            <p:spPr>
              <a:xfrm flipH="1">
                <a:off x="5785562" y="5907573"/>
                <a:ext cx="89136" cy="79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2" name="Connecteur droit 31">
              <a:extLst>
                <a:ext uri="{FF2B5EF4-FFF2-40B4-BE49-F238E27FC236}">
                  <a16:creationId xmlns:a16="http://schemas.microsoft.com/office/drawing/2014/main" id="{7029D1C3-06EE-4913-9484-E6D7BD8F0F3B}"/>
                </a:ext>
              </a:extLst>
            </p:cNvPr>
            <p:cNvCxnSpPr/>
            <p:nvPr/>
          </p:nvCxnSpPr>
          <p:spPr>
            <a:xfrm flipV="1">
              <a:off x="5143899" y="6169251"/>
              <a:ext cx="1" cy="13902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A48EA2EA-105A-402B-B9CE-E90905589A39}"/>
                </a:ext>
              </a:extLst>
            </p:cNvPr>
            <p:cNvCxnSpPr/>
            <p:nvPr/>
          </p:nvCxnSpPr>
          <p:spPr>
            <a:xfrm flipH="1" flipV="1">
              <a:off x="5137741" y="6296283"/>
              <a:ext cx="152400"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407CA832-858A-41D9-AA87-45F3774C9999}"/>
                </a:ext>
              </a:extLst>
            </p:cNvPr>
            <p:cNvSpPr txBox="1"/>
            <p:nvPr/>
          </p:nvSpPr>
          <p:spPr>
            <a:xfrm>
              <a:off x="5239836" y="6140992"/>
              <a:ext cx="3593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94B"/>
                  </a:solidFill>
                  <a:effectLst/>
                  <a:uLnTx/>
                  <a:uFillTx/>
                  <a:latin typeface="Calibri"/>
                  <a:ea typeface="+mn-ea"/>
                  <a:cs typeface="+mn-cs"/>
                </a:rPr>
                <a:t>HT</a:t>
              </a:r>
            </a:p>
          </p:txBody>
        </p:sp>
        <p:cxnSp>
          <p:nvCxnSpPr>
            <p:cNvPr id="35" name="Connecteur droit 34">
              <a:extLst>
                <a:ext uri="{FF2B5EF4-FFF2-40B4-BE49-F238E27FC236}">
                  <a16:creationId xmlns:a16="http://schemas.microsoft.com/office/drawing/2014/main" id="{A793C648-FEB6-468E-A2BC-7EF568C187AB}"/>
                </a:ext>
              </a:extLst>
            </p:cNvPr>
            <p:cNvCxnSpPr/>
            <p:nvPr/>
          </p:nvCxnSpPr>
          <p:spPr>
            <a:xfrm flipH="1" flipV="1">
              <a:off x="5422629" y="5783878"/>
              <a:ext cx="211652"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riangle isocèle 35">
              <a:extLst>
                <a:ext uri="{FF2B5EF4-FFF2-40B4-BE49-F238E27FC236}">
                  <a16:creationId xmlns:a16="http://schemas.microsoft.com/office/drawing/2014/main" id="{0BFB32B4-9CC7-4C57-A7BF-95339D3F88E0}"/>
                </a:ext>
              </a:extLst>
            </p:cNvPr>
            <p:cNvSpPr/>
            <p:nvPr/>
          </p:nvSpPr>
          <p:spPr>
            <a:xfrm rot="5400000">
              <a:off x="5604031" y="5606840"/>
              <a:ext cx="451186" cy="368721"/>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7" name="Connecteur droit 36">
              <a:extLst>
                <a:ext uri="{FF2B5EF4-FFF2-40B4-BE49-F238E27FC236}">
                  <a16:creationId xmlns:a16="http://schemas.microsoft.com/office/drawing/2014/main" id="{FA5B9B8D-40AA-4677-B199-EF0D524EE5A8}"/>
                </a:ext>
              </a:extLst>
            </p:cNvPr>
            <p:cNvCxnSpPr/>
            <p:nvPr/>
          </p:nvCxnSpPr>
          <p:spPr>
            <a:xfrm flipH="1" flipV="1">
              <a:off x="5990174" y="5791200"/>
              <a:ext cx="211652"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E43060C4-935C-4C2B-990A-8156410E43EB}"/>
                </a:ext>
              </a:extLst>
            </p:cNvPr>
            <p:cNvCxnSpPr/>
            <p:nvPr/>
          </p:nvCxnSpPr>
          <p:spPr>
            <a:xfrm flipH="1" flipV="1">
              <a:off x="5531610" y="6288478"/>
              <a:ext cx="211652"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7" name="Image 56">
            <a:extLst>
              <a:ext uri="{FF2B5EF4-FFF2-40B4-BE49-F238E27FC236}">
                <a16:creationId xmlns:a16="http://schemas.microsoft.com/office/drawing/2014/main" id="{0016B822-C902-4D55-AC6F-A59D074D2B26}"/>
              </a:ext>
            </a:extLst>
          </p:cNvPr>
          <p:cNvPicPr>
            <a:picLocks noChangeAspect="1"/>
          </p:cNvPicPr>
          <p:nvPr/>
        </p:nvPicPr>
        <p:blipFill>
          <a:blip r:embed="rId6"/>
          <a:stretch>
            <a:fillRect/>
          </a:stretch>
        </p:blipFill>
        <p:spPr>
          <a:xfrm>
            <a:off x="9645530" y="2481823"/>
            <a:ext cx="728868" cy="501659"/>
          </a:xfrm>
          <a:prstGeom prst="rect">
            <a:avLst/>
          </a:prstGeom>
        </p:spPr>
      </p:pic>
      <p:pic>
        <p:nvPicPr>
          <p:cNvPr id="58" name="Image 57">
            <a:extLst>
              <a:ext uri="{FF2B5EF4-FFF2-40B4-BE49-F238E27FC236}">
                <a16:creationId xmlns:a16="http://schemas.microsoft.com/office/drawing/2014/main" id="{FC530333-B564-4C77-9A16-213468654BA0}"/>
              </a:ext>
            </a:extLst>
          </p:cNvPr>
          <p:cNvPicPr>
            <a:picLocks noChangeAspect="1"/>
          </p:cNvPicPr>
          <p:nvPr/>
        </p:nvPicPr>
        <p:blipFill>
          <a:blip r:embed="rId7"/>
          <a:stretch>
            <a:fillRect/>
          </a:stretch>
        </p:blipFill>
        <p:spPr>
          <a:xfrm>
            <a:off x="10610162" y="2147721"/>
            <a:ext cx="1431002" cy="743697"/>
          </a:xfrm>
          <a:prstGeom prst="rect">
            <a:avLst/>
          </a:prstGeom>
        </p:spPr>
      </p:pic>
      <p:pic>
        <p:nvPicPr>
          <p:cNvPr id="5" name="Image 4">
            <a:extLst>
              <a:ext uri="{FF2B5EF4-FFF2-40B4-BE49-F238E27FC236}">
                <a16:creationId xmlns:a16="http://schemas.microsoft.com/office/drawing/2014/main" id="{B31B1734-6CA9-45A1-A049-C01DA2F87482}"/>
              </a:ext>
            </a:extLst>
          </p:cNvPr>
          <p:cNvPicPr>
            <a:picLocks noChangeAspect="1"/>
          </p:cNvPicPr>
          <p:nvPr/>
        </p:nvPicPr>
        <p:blipFill>
          <a:blip r:embed="rId8"/>
          <a:stretch>
            <a:fillRect/>
          </a:stretch>
        </p:blipFill>
        <p:spPr>
          <a:xfrm>
            <a:off x="9535420" y="1870769"/>
            <a:ext cx="919428" cy="483390"/>
          </a:xfrm>
          <a:prstGeom prst="rect">
            <a:avLst/>
          </a:prstGeom>
        </p:spPr>
      </p:pic>
      <p:pic>
        <p:nvPicPr>
          <p:cNvPr id="62" name="Image 61">
            <a:extLst>
              <a:ext uri="{FF2B5EF4-FFF2-40B4-BE49-F238E27FC236}">
                <a16:creationId xmlns:a16="http://schemas.microsoft.com/office/drawing/2014/main" id="{5663FC86-7AC8-4C49-9A65-D47F2523BAE5}"/>
              </a:ext>
            </a:extLst>
          </p:cNvPr>
          <p:cNvPicPr>
            <a:picLocks noChangeAspect="1"/>
          </p:cNvPicPr>
          <p:nvPr/>
        </p:nvPicPr>
        <p:blipFill>
          <a:blip r:embed="rId9"/>
          <a:stretch>
            <a:fillRect/>
          </a:stretch>
        </p:blipFill>
        <p:spPr>
          <a:xfrm>
            <a:off x="779819" y="2983482"/>
            <a:ext cx="2393578" cy="3255238"/>
          </a:xfrm>
          <a:prstGeom prst="rect">
            <a:avLst/>
          </a:prstGeom>
        </p:spPr>
      </p:pic>
      <p:pic>
        <p:nvPicPr>
          <p:cNvPr id="14" name="Image 13">
            <a:extLst>
              <a:ext uri="{FF2B5EF4-FFF2-40B4-BE49-F238E27FC236}">
                <a16:creationId xmlns:a16="http://schemas.microsoft.com/office/drawing/2014/main" id="{92A97477-004F-433D-A02E-7B51FD1187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61235" y="2983482"/>
            <a:ext cx="2212708" cy="1244648"/>
          </a:xfrm>
          <a:prstGeom prst="rect">
            <a:avLst/>
          </a:prstGeom>
        </p:spPr>
      </p:pic>
      <p:pic>
        <p:nvPicPr>
          <p:cNvPr id="18" name="Image 17">
            <a:extLst>
              <a:ext uri="{FF2B5EF4-FFF2-40B4-BE49-F238E27FC236}">
                <a16:creationId xmlns:a16="http://schemas.microsoft.com/office/drawing/2014/main" id="{82299E0E-53D0-48C2-A5DC-1E56A2A5D112}"/>
              </a:ext>
            </a:extLst>
          </p:cNvPr>
          <p:cNvPicPr>
            <a:picLocks noChangeAspect="1"/>
          </p:cNvPicPr>
          <p:nvPr/>
        </p:nvPicPr>
        <p:blipFill rotWithShape="1">
          <a:blip r:embed="rId11"/>
          <a:srcRect l="50000"/>
          <a:stretch/>
        </p:blipFill>
        <p:spPr>
          <a:xfrm>
            <a:off x="5945164" y="3195950"/>
            <a:ext cx="6096000" cy="3429000"/>
          </a:xfrm>
          <a:prstGeom prst="rect">
            <a:avLst/>
          </a:prstGeom>
        </p:spPr>
      </p:pic>
      <p:sp>
        <p:nvSpPr>
          <p:cNvPr id="69" name="Titre 5">
            <a:extLst>
              <a:ext uri="{FF2B5EF4-FFF2-40B4-BE49-F238E27FC236}">
                <a16:creationId xmlns:a16="http://schemas.microsoft.com/office/drawing/2014/main" id="{8593CACF-109B-4DB0-A934-25FB9780F785}"/>
              </a:ext>
            </a:extLst>
          </p:cNvPr>
          <p:cNvSpPr>
            <a:spLocks noGrp="1"/>
          </p:cNvSpPr>
          <p:nvPr>
            <p:ph type="title"/>
          </p:nvPr>
        </p:nvSpPr>
        <p:spPr>
          <a:xfrm>
            <a:off x="-95694" y="3"/>
            <a:ext cx="12144243" cy="820395"/>
          </a:xfrm>
        </p:spPr>
        <p:txBody>
          <a:bodyPr/>
          <a:lstStyle/>
          <a:p>
            <a:r>
              <a:rPr lang="fr-FR" dirty="0"/>
              <a:t>Le diamant comme détecteur  : </a:t>
            </a:r>
            <a:r>
              <a:rPr lang="fr-FR" dirty="0" err="1"/>
              <a:t>dévelop</a:t>
            </a:r>
            <a:r>
              <a:rPr lang="fr-FR" dirty="0"/>
              <a:t>. projet / qualité produit / gestion des données</a:t>
            </a:r>
          </a:p>
        </p:txBody>
      </p:sp>
    </p:spTree>
    <p:extLst>
      <p:ext uri="{BB962C8B-B14F-4D97-AF65-F5344CB8AC3E}">
        <p14:creationId xmlns:p14="http://schemas.microsoft.com/office/powerpoint/2010/main" val="6096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dele presentation IN2P3">
  <a:themeElements>
    <a:clrScheme name="Thème IN2P3">
      <a:dk1>
        <a:srgbClr val="00294B"/>
      </a:dk1>
      <a:lt1>
        <a:srgbClr val="FFFFFF"/>
      </a:lt1>
      <a:dk2>
        <a:srgbClr val="456487"/>
      </a:dk2>
      <a:lt2>
        <a:srgbClr val="FFFFFF"/>
      </a:lt2>
      <a:accent1>
        <a:srgbClr val="00294B"/>
      </a:accent1>
      <a:accent2>
        <a:srgbClr val="456487"/>
      </a:accent2>
      <a:accent3>
        <a:srgbClr val="E75112"/>
      </a:accent3>
      <a:accent4>
        <a:srgbClr val="62C4DD"/>
      </a:accent4>
      <a:accent5>
        <a:srgbClr val="000000"/>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èle_présentation_mensuelle.potx" id="{D023FFDD-4ABF-4755-B0E5-F6665BE189B7}" vid="{FAF66C0A-0EA8-456F-B3AD-965C525E28C9}"/>
    </a:ext>
  </a:extLst>
</a:theme>
</file>

<file path=ppt/theme/theme3.xml><?xml version="1.0" encoding="utf-8"?>
<a:theme xmlns:a="http://schemas.openxmlformats.org/drawingml/2006/main" name="1_Modele presentation IN2P3">
  <a:themeElements>
    <a:clrScheme name="Thème IN2P3">
      <a:dk1>
        <a:srgbClr val="00294B"/>
      </a:dk1>
      <a:lt1>
        <a:srgbClr val="FFFFFF"/>
      </a:lt1>
      <a:dk2>
        <a:srgbClr val="456487"/>
      </a:dk2>
      <a:lt2>
        <a:srgbClr val="FFFFFF"/>
      </a:lt2>
      <a:accent1>
        <a:srgbClr val="00294B"/>
      </a:accent1>
      <a:accent2>
        <a:srgbClr val="456487"/>
      </a:accent2>
      <a:accent3>
        <a:srgbClr val="E75112"/>
      </a:accent3>
      <a:accent4>
        <a:srgbClr val="62C4DD"/>
      </a:accent4>
      <a:accent5>
        <a:srgbClr val="000000"/>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èle_présentation_mensuelle.potx" id="{D023FFDD-4ABF-4755-B0E5-F6665BE189B7}" vid="{FAF66C0A-0EA8-456F-B3AD-965C525E28C9}"/>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Modele presentation IN2P3">
  <a:themeElements>
    <a:clrScheme name="Thème IN2P3">
      <a:dk1>
        <a:srgbClr val="00294B"/>
      </a:dk1>
      <a:lt1>
        <a:srgbClr val="FFFFFF"/>
      </a:lt1>
      <a:dk2>
        <a:srgbClr val="456487"/>
      </a:dk2>
      <a:lt2>
        <a:srgbClr val="FFFFFF"/>
      </a:lt2>
      <a:accent1>
        <a:srgbClr val="00294B"/>
      </a:accent1>
      <a:accent2>
        <a:srgbClr val="456487"/>
      </a:accent2>
      <a:accent3>
        <a:srgbClr val="E75112"/>
      </a:accent3>
      <a:accent4>
        <a:srgbClr val="62C4DD"/>
      </a:accent4>
      <a:accent5>
        <a:srgbClr val="000000"/>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èle_présentation_mensuelle.potx" id="{D023FFDD-4ABF-4755-B0E5-F6665BE189B7}" vid="{FAF66C0A-0EA8-456F-B3AD-965C525E28C9}"/>
    </a:ext>
  </a:extLst>
</a:theme>
</file>

<file path=ppt/theme/theme6.xml><?xml version="1.0" encoding="utf-8"?>
<a:theme xmlns:a="http://schemas.openxmlformats.org/drawingml/2006/main" name="3_Modele presentation IN2P3">
  <a:themeElements>
    <a:clrScheme name="Thème IN2P3">
      <a:dk1>
        <a:srgbClr val="00294B"/>
      </a:dk1>
      <a:lt1>
        <a:srgbClr val="FFFFFF"/>
      </a:lt1>
      <a:dk2>
        <a:srgbClr val="456487"/>
      </a:dk2>
      <a:lt2>
        <a:srgbClr val="FFFFFF"/>
      </a:lt2>
      <a:accent1>
        <a:srgbClr val="00294B"/>
      </a:accent1>
      <a:accent2>
        <a:srgbClr val="456487"/>
      </a:accent2>
      <a:accent3>
        <a:srgbClr val="E75112"/>
      </a:accent3>
      <a:accent4>
        <a:srgbClr val="62C4DD"/>
      </a:accent4>
      <a:accent5>
        <a:srgbClr val="000000"/>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èle_présentation_mensuelle.potx" id="{D023FFDD-4ABF-4755-B0E5-F6665BE189B7}" vid="{FAF66C0A-0EA8-456F-B3AD-965C525E28C9}"/>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1243</TotalTime>
  <Words>6180</Words>
  <Application>Microsoft Office PowerPoint</Application>
  <PresentationFormat>Grand écran</PresentationFormat>
  <Paragraphs>1204</Paragraphs>
  <Slides>63</Slides>
  <Notes>3</Notes>
  <HiddenSlides>0</HiddenSlides>
  <MMClips>0</MMClips>
  <ScaleCrop>false</ScaleCrop>
  <HeadingPairs>
    <vt:vector size="6" baseType="variant">
      <vt:variant>
        <vt:lpstr>Polices utilisées</vt:lpstr>
      </vt:variant>
      <vt:variant>
        <vt:i4>11</vt:i4>
      </vt:variant>
      <vt:variant>
        <vt:lpstr>Thème</vt:lpstr>
      </vt:variant>
      <vt:variant>
        <vt:i4>6</vt:i4>
      </vt:variant>
      <vt:variant>
        <vt:lpstr>Titres des diapositives</vt:lpstr>
      </vt:variant>
      <vt:variant>
        <vt:i4>63</vt:i4>
      </vt:variant>
    </vt:vector>
  </HeadingPairs>
  <TitlesOfParts>
    <vt:vector size="80" baseType="lpstr">
      <vt:lpstr>等线</vt:lpstr>
      <vt:lpstr>ＭＳ Ｐゴシック</vt:lpstr>
      <vt:lpstr>Arial</vt:lpstr>
      <vt:lpstr>Arial Narrow</vt:lpstr>
      <vt:lpstr>Calibri</vt:lpstr>
      <vt:lpstr>Calibri Light</vt:lpstr>
      <vt:lpstr>Cambria Math</vt:lpstr>
      <vt:lpstr>CIDFont+F2</vt:lpstr>
      <vt:lpstr>Symbol</vt:lpstr>
      <vt:lpstr>Times New Roman</vt:lpstr>
      <vt:lpstr>Wingdings</vt:lpstr>
      <vt:lpstr>1_Thème Office</vt:lpstr>
      <vt:lpstr>Modele presentation IN2P3</vt:lpstr>
      <vt:lpstr>1_Modele presentation IN2P3</vt:lpstr>
      <vt:lpstr>Thème Office</vt:lpstr>
      <vt:lpstr>2_Modele presentation IN2P3</vt:lpstr>
      <vt:lpstr>3_Modele presentation IN2P3</vt:lpstr>
      <vt:lpstr>Projet Master DIAMANT </vt:lpstr>
      <vt:lpstr>R&amp;D détecteurs DIAMANT – collaboration IN2P3 </vt:lpstr>
      <vt:lpstr>Vers un nouveau Master Projet R&amp;D détecteurs DIAMANT ? </vt:lpstr>
      <vt:lpstr>Activités scientifiques  DIAMANT  </vt:lpstr>
      <vt:lpstr>R&amp;D détecteurs DIAMANT – collaboration IN2P3 - RH</vt:lpstr>
      <vt:lpstr>Le consortium et la répartition suivant les tâches</vt:lpstr>
      <vt:lpstr>R&amp;D détecteurs DIAMANT – collaboration  hors IN2P3 - RH</vt:lpstr>
      <vt:lpstr>Le diamant comme détecteur  : dévelop. projet / qualité produit / gestion des données</vt:lpstr>
      <vt:lpstr>Le diamant comme détecteur  : dévelop. projet / qualité produit / gestion des données</vt:lpstr>
      <vt:lpstr>Le diamant comme détecteur  : dévelop. projet / qualité produit / gestion des données</vt:lpstr>
      <vt:lpstr>Activités scientifiques  DIAMANT  </vt:lpstr>
      <vt:lpstr>Présentation PowerPoint</vt:lpstr>
      <vt:lpstr>∆E-E : tests sous faisceaux</vt:lpstr>
      <vt:lpstr>Présentation PowerPoint</vt:lpstr>
      <vt:lpstr>Présentation PowerPoint</vt:lpstr>
      <vt:lpstr>Volumes actifs</vt:lpstr>
      <vt:lpstr>Activités scientifiques  DIAMANT  </vt:lpstr>
      <vt:lpstr>Présentation PowerPoint</vt:lpstr>
      <vt:lpstr>Activités scientifiques  DIAMANT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Moniteurs faisceaux</vt:lpstr>
      <vt:lpstr>Activités scientifiques  DIAMANT  </vt:lpstr>
      <vt:lpstr>Simulation</vt:lpstr>
      <vt:lpstr>Logiciel de simulation PyDiam</vt:lpstr>
      <vt:lpstr>Activités scientifiques  DIAMANT  </vt:lpstr>
      <vt:lpstr>Présentation PowerPoint</vt:lpstr>
      <vt:lpstr>Activités scientifiques  DIAMANT  </vt:lpstr>
      <vt:lpstr>Présentation PowerPoint</vt:lpstr>
      <vt:lpstr>WBS</vt:lpstr>
      <vt:lpstr>ECFA – DRD3 : solid state detectors – synthesis about IN2P3 possible involvements</vt:lpstr>
      <vt:lpstr>ECFA – DRD3 : solid state detectors – synthesis about IN2P3 possible involvements</vt:lpstr>
      <vt:lpstr>Analyse de risques</vt:lpstr>
      <vt:lpstr>Calendriers</vt:lpstr>
      <vt:lpstr>Budgets</vt:lpstr>
      <vt:lpstr>Budgets</vt:lpstr>
      <vt:lpstr>Budgets  2023</vt:lpstr>
      <vt:lpstr>Back-up</vt:lpstr>
      <vt:lpstr>Présentation PowerPoint</vt:lpstr>
      <vt:lpstr>Présentation PowerPoint</vt:lpstr>
      <vt:lpstr>Présentation PowerPoint</vt:lpstr>
      <vt:lpstr>Présentation PowerPoint</vt:lpstr>
      <vt:lpstr>Présentation PowerPoint</vt:lpstr>
      <vt:lpstr>RH ITA</vt:lpstr>
      <vt:lpstr>Calendrier membranes pCVD</vt:lpstr>
      <vt:lpstr>Calendrier ∆E - E</vt:lpstr>
      <vt:lpstr>Calendrier hodoscope</vt:lpstr>
      <vt:lpstr>Calendrier imageur portal / détecteur amont MRT</vt:lpstr>
      <vt:lpstr>Calendrier DIAMMONI (ARRONAX)</vt:lpstr>
      <vt:lpstr>Calendrier DéFi-DiaMs moniteur µfaisceaux ions</vt:lpstr>
      <vt:lpstr>Calendrier moniteur Bio ALTO</vt:lpstr>
      <vt:lpstr>Calendrier PyDIAM logiciel simulation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Marie-Laure Gallin-Martel</dc:creator>
  <cp:lastModifiedBy>Marie-Laure Gallin-Martel</cp:lastModifiedBy>
  <cp:revision>176</cp:revision>
  <dcterms:created xsi:type="dcterms:W3CDTF">2023-06-09T09:42:05Z</dcterms:created>
  <dcterms:modified xsi:type="dcterms:W3CDTF">2023-07-20T15:43:48Z</dcterms:modified>
</cp:coreProperties>
</file>