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72" r:id="rId3"/>
  </p:sldMasterIdLst>
  <p:sldIdLst>
    <p:sldId id="256" r:id="rId4"/>
    <p:sldId id="258" r:id="rId5"/>
    <p:sldId id="259" r:id="rId6"/>
    <p:sldId id="262" r:id="rId7"/>
    <p:sldId id="261" r:id="rId8"/>
    <p:sldId id="260" r:id="rId9"/>
    <p:sldId id="263" r:id="rId10"/>
    <p:sldId id="26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18A85C-2D7C-478D-8736-ED3B517D8ED7}" v="1067" dt="2023-06-09T04:39:23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8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34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08.06.2023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08.06.2023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08.06.2023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08.06.2023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08.06.2023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08.06.2023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08.06.2023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08.06.2023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65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08.06.2023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08.06.2023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08.06.2023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71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16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63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35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50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16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8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48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86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30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78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1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2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8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2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99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08.06.2023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8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7F4A8A-7B54-4D8D-933A-8921996A0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8818" y="1076635"/>
            <a:ext cx="6324836" cy="35250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dirty="0"/>
              <a:t>Plasmon-enhanced light absorption in 2D M</a:t>
            </a:r>
            <a:r>
              <a:rPr lang="en-US" sz="5000" cap="none" dirty="0"/>
              <a:t>o</a:t>
            </a:r>
            <a:r>
              <a:rPr lang="en-US" sz="5000" dirty="0"/>
              <a:t>S</a:t>
            </a:r>
            <a:r>
              <a:rPr lang="en-US" sz="5000" baseline="-25000" dirty="0"/>
              <a:t>2</a:t>
            </a:r>
            <a:r>
              <a:rPr lang="en-US" sz="5000" dirty="0"/>
              <a:t> solar cell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7592" y="4611585"/>
            <a:ext cx="5732851" cy="1268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Paul Jacquet</a:t>
            </a:r>
          </a:p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7120"/>
            <a:ext cx="804195" cy="0"/>
          </a:xfrm>
          <a:prstGeom prst="line">
            <a:avLst/>
          </a:prstGeom>
          <a:ln w="1238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6">
            <a:extLst>
              <a:ext uri="{FF2B5EF4-FFF2-40B4-BE49-F238E27FC236}">
                <a16:creationId xmlns:a16="http://schemas.microsoft.com/office/drawing/2014/main" id="{D69B8057-9530-0AB2-D2CA-D9756E051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62" r="17402" b="-535"/>
          <a:stretch/>
        </p:blipFill>
        <p:spPr>
          <a:xfrm>
            <a:off x="7246233" y="1"/>
            <a:ext cx="4948057" cy="6894674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2E05988F-10CC-2FC3-5C27-89DA1EA88F35}"/>
              </a:ext>
            </a:extLst>
          </p:cNvPr>
          <p:cNvSpPr txBox="1">
            <a:spLocks/>
          </p:cNvSpPr>
          <p:nvPr/>
        </p:nvSpPr>
        <p:spPr>
          <a:xfrm>
            <a:off x="1066140" y="5679781"/>
            <a:ext cx="7422078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i="1" dirty="0"/>
              <a:t>ILANCE</a:t>
            </a:r>
            <a:r>
              <a:rPr lang="de-DE" sz="2000" i="1" dirty="0">
                <a:ea typeface="Calibri"/>
                <a:cs typeface="Calibri"/>
              </a:rPr>
              <a:t> </a:t>
            </a:r>
            <a:r>
              <a:rPr lang="de-DE" sz="2000" i="1" dirty="0" err="1">
                <a:ea typeface="Calibri"/>
                <a:cs typeface="Calibri"/>
              </a:rPr>
              <a:t>student</a:t>
            </a:r>
            <a:r>
              <a:rPr lang="de-DE" sz="2000" i="1" dirty="0">
                <a:ea typeface="Calibri"/>
                <a:cs typeface="Calibri"/>
              </a:rPr>
              <a:t> fest</a:t>
            </a:r>
            <a:r>
              <a:rPr lang="de-DE" sz="2000" dirty="0">
                <a:ea typeface="Calibri"/>
                <a:cs typeface="Calibri"/>
              </a:rPr>
              <a:t>, June 12th 2023</a:t>
            </a:r>
            <a:endParaRPr lang="fr-FR" sz="2000"/>
          </a:p>
          <a:p>
            <a:endParaRPr lang="de-DE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FC8C8-A02F-6FB6-4358-59D5B7F6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71" y="417310"/>
            <a:ext cx="11189464" cy="1294228"/>
          </a:xfrm>
        </p:spPr>
        <p:txBody>
          <a:bodyPr>
            <a:normAutofit/>
          </a:bodyPr>
          <a:lstStyle/>
          <a:p>
            <a:r>
              <a:rPr lang="fr-FR" sz="3600" dirty="0"/>
              <a:t>INTEREST IN THE ENERGY TRANSITON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D657E37-D050-C58C-7F29-452982355AEF}"/>
              </a:ext>
            </a:extLst>
          </p:cNvPr>
          <p:cNvCxnSpPr/>
          <p:nvPr/>
        </p:nvCxnSpPr>
        <p:spPr>
          <a:xfrm flipH="1">
            <a:off x="520535" y="4668980"/>
            <a:ext cx="10951028" cy="10887"/>
          </a:xfrm>
          <a:prstGeom prst="straightConnector1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E9CC6AD3-1A6F-634E-FDCE-65DCEB620B56}"/>
              </a:ext>
            </a:extLst>
          </p:cNvPr>
          <p:cNvSpPr txBox="1"/>
          <p:nvPr/>
        </p:nvSpPr>
        <p:spPr>
          <a:xfrm>
            <a:off x="4868883" y="5185558"/>
            <a:ext cx="6571012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333333"/>
                </a:solidFill>
                <a:latin typeface="Neue Haas Grotesk Text Pro"/>
              </a:rPr>
              <a:t>Innovative R&amp;D on </a:t>
            </a:r>
            <a:r>
              <a:rPr lang="fr-FR" sz="2000" dirty="0" err="1">
                <a:solidFill>
                  <a:srgbClr val="333333"/>
                </a:solidFill>
                <a:latin typeface="Neue Haas Grotesk Text Pro"/>
              </a:rPr>
              <a:t>next-generation</a:t>
            </a:r>
            <a:r>
              <a:rPr lang="fr-FR" sz="2000" dirty="0">
                <a:solidFill>
                  <a:srgbClr val="333333"/>
                </a:solidFill>
                <a:latin typeface="Neue Haas Grotesk Text Pro"/>
              </a:rPr>
              <a:t> high-</a:t>
            </a:r>
            <a:r>
              <a:rPr lang="fr-FR" sz="2000" dirty="0" err="1">
                <a:solidFill>
                  <a:srgbClr val="333333"/>
                </a:solidFill>
                <a:latin typeface="Neue Haas Grotesk Text Pro"/>
              </a:rPr>
              <a:t>efficiency</a:t>
            </a:r>
            <a:r>
              <a:rPr lang="fr-FR" sz="2000" dirty="0">
                <a:solidFill>
                  <a:srgbClr val="333333"/>
                </a:solidFill>
                <a:latin typeface="Neue Haas Grotesk Text Pro"/>
              </a:rPr>
              <a:t> </a:t>
            </a:r>
            <a:r>
              <a:rPr lang="fr-FR" sz="2000" dirty="0" err="1">
                <a:solidFill>
                  <a:srgbClr val="333333"/>
                </a:solidFill>
                <a:latin typeface="Neue Haas Grotesk Text Pro"/>
              </a:rPr>
              <a:t>solar</a:t>
            </a:r>
            <a:r>
              <a:rPr lang="fr-FR" sz="2000" dirty="0">
                <a:solidFill>
                  <a:srgbClr val="333333"/>
                </a:solidFill>
                <a:latin typeface="Neue Haas Grotesk Text Pro"/>
              </a:rPr>
              <a:t> </a:t>
            </a:r>
            <a:r>
              <a:rPr lang="fr-FR" sz="2000" dirty="0" err="1">
                <a:solidFill>
                  <a:srgbClr val="333333"/>
                </a:solidFill>
                <a:latin typeface="Neue Haas Grotesk Text Pro"/>
              </a:rPr>
              <a:t>cells</a:t>
            </a:r>
            <a:r>
              <a:rPr lang="fr-FR" sz="2000" dirty="0">
                <a:solidFill>
                  <a:srgbClr val="333333"/>
                </a:solidFill>
                <a:latin typeface="Neue Haas Grotesk Text Pro"/>
              </a:rPr>
              <a:t> and low-cost production technologies : </a:t>
            </a:r>
            <a:r>
              <a:rPr lang="fr-FR" sz="2000" dirty="0" err="1">
                <a:solidFill>
                  <a:srgbClr val="333333"/>
                </a:solidFill>
                <a:latin typeface="Neue Haas Grotesk Text Pro"/>
              </a:rPr>
              <a:t>intermediate</a:t>
            </a:r>
            <a:r>
              <a:rPr lang="fr-FR" sz="2000" dirty="0">
                <a:solidFill>
                  <a:srgbClr val="333333"/>
                </a:solidFill>
                <a:latin typeface="Neue Haas Grotesk Text Pro"/>
              </a:rPr>
              <a:t> band, multi-</a:t>
            </a:r>
            <a:r>
              <a:rPr lang="fr-FR" sz="2000" dirty="0" err="1">
                <a:solidFill>
                  <a:srgbClr val="333333"/>
                </a:solidFill>
                <a:latin typeface="Neue Haas Grotesk Text Pro"/>
              </a:rPr>
              <a:t>junction</a:t>
            </a:r>
            <a:r>
              <a:rPr lang="fr-FR" sz="2000" dirty="0">
                <a:solidFill>
                  <a:srgbClr val="333333"/>
                </a:solidFill>
                <a:latin typeface="Neue Haas Grotesk Text Pro"/>
              </a:rPr>
              <a:t> </a:t>
            </a:r>
            <a:r>
              <a:rPr lang="fr-FR" sz="2000" dirty="0" err="1">
                <a:solidFill>
                  <a:srgbClr val="333333"/>
                </a:solidFill>
                <a:latin typeface="Neue Haas Grotesk Text Pro"/>
              </a:rPr>
              <a:t>solar</a:t>
            </a:r>
            <a:r>
              <a:rPr lang="fr-FR" sz="2000" dirty="0">
                <a:solidFill>
                  <a:srgbClr val="333333"/>
                </a:solidFill>
                <a:latin typeface="Neue Haas Grotesk Text Pro"/>
              </a:rPr>
              <a:t> </a:t>
            </a:r>
            <a:r>
              <a:rPr lang="fr-FR" sz="2000" dirty="0" err="1">
                <a:solidFill>
                  <a:srgbClr val="333333"/>
                </a:solidFill>
                <a:latin typeface="Neue Haas Grotesk Text Pro"/>
              </a:rPr>
              <a:t>cells</a:t>
            </a:r>
            <a:r>
              <a:rPr lang="fr-FR" sz="2000" dirty="0">
                <a:solidFill>
                  <a:srgbClr val="333333"/>
                </a:solidFill>
                <a:latin typeface="Neue Haas Grotesk Text Pro"/>
              </a:rPr>
              <a:t>, ... </a:t>
            </a:r>
            <a:endParaRPr lang="fr-FR" sz="2000">
              <a:latin typeface="Neue Haas Grotesk Text Pro"/>
            </a:endParaRPr>
          </a:p>
          <a:p>
            <a:pPr algn="l"/>
            <a:endParaRPr lang="fr-FR" dirty="0">
              <a:ea typeface="Calibri"/>
              <a:cs typeface="Calibri"/>
            </a:endParaRPr>
          </a:p>
        </p:txBody>
      </p:sp>
      <p:pic>
        <p:nvPicPr>
          <p:cNvPr id="27" name="Image 31" descr="Une image contenant logo&#10;&#10;Description générée automatiquement">
            <a:extLst>
              <a:ext uri="{FF2B5EF4-FFF2-40B4-BE49-F238E27FC236}">
                <a16:creationId xmlns:a16="http://schemas.microsoft.com/office/drawing/2014/main" id="{2CCC85A7-E8AB-4805-1DDE-5B91CF0D0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5" y="5059383"/>
            <a:ext cx="3972296" cy="1324098"/>
          </a:xfrm>
          <a:prstGeom prst="rect">
            <a:avLst/>
          </a:prstGeom>
        </p:spPr>
      </p:pic>
      <p:pic>
        <p:nvPicPr>
          <p:cNvPr id="29" name="Image 3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E12B5A1C-0BC8-0E8C-24C6-04805F8C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56" y="1448402"/>
            <a:ext cx="5098471" cy="3118046"/>
          </a:xfrm>
          <a:prstGeom prst="rect">
            <a:avLst/>
          </a:prstGeom>
        </p:spPr>
      </p:pic>
      <p:pic>
        <p:nvPicPr>
          <p:cNvPr id="31" name="Image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C92FBC87-A623-F431-452E-F605E50A3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697" y="1448796"/>
            <a:ext cx="4039589" cy="311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7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DF94A-9F53-1A71-789E-D3548EAE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098" y="189699"/>
            <a:ext cx="10773828" cy="1294228"/>
          </a:xfrm>
        </p:spPr>
        <p:txBody>
          <a:bodyPr>
            <a:normAutofit/>
          </a:bodyPr>
          <a:lstStyle/>
          <a:p>
            <a:r>
              <a:rPr lang="fr-FR" sz="3600" dirty="0"/>
              <a:t>TRANSITION METAL DICHALCOGENIDES (TMDC)</a:t>
            </a:r>
          </a:p>
        </p:txBody>
      </p:sp>
      <p:pic>
        <p:nvPicPr>
          <p:cNvPr id="4" name="Image 4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3112A03A-AF6C-30A4-8FCF-A8BAAE349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400" y="3645205"/>
            <a:ext cx="5000911" cy="3096514"/>
          </a:xfrm>
        </p:spPr>
      </p:pic>
      <p:pic>
        <p:nvPicPr>
          <p:cNvPr id="5" name="Image 5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FF67E28E-F98E-A141-18E0-82C9D397FE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55" t="57157" r="16000" b="292"/>
          <a:stretch/>
        </p:blipFill>
        <p:spPr>
          <a:xfrm>
            <a:off x="6753101" y="1711074"/>
            <a:ext cx="5008718" cy="4525756"/>
          </a:xfrm>
          <a:prstGeom prst="rect">
            <a:avLst/>
          </a:prstGeom>
        </p:spPr>
      </p:pic>
      <p:pic>
        <p:nvPicPr>
          <p:cNvPr id="6" name="Image 6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071C659D-5B3F-E28C-68A1-641DA37BD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491" y="1579595"/>
            <a:ext cx="4920340" cy="20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7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FC8C8-A02F-6FB6-4358-59D5B7F6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71" y="417310"/>
            <a:ext cx="11189464" cy="1294228"/>
          </a:xfrm>
        </p:spPr>
        <p:txBody>
          <a:bodyPr>
            <a:normAutofit/>
          </a:bodyPr>
          <a:lstStyle/>
          <a:p>
            <a:r>
              <a:rPr lang="fr-FR" sz="3600" dirty="0"/>
              <a:t>PLASMONIC GOLD NAOPARTICLES (</a:t>
            </a:r>
            <a:r>
              <a:rPr lang="fr-FR" sz="3600" dirty="0" err="1"/>
              <a:t>AuNP</a:t>
            </a:r>
            <a:r>
              <a:rPr lang="fr-FR" sz="3600" dirty="0"/>
              <a:t>)</a:t>
            </a:r>
          </a:p>
        </p:txBody>
      </p:sp>
      <p:pic>
        <p:nvPicPr>
          <p:cNvPr id="3" name="Image 3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556A5D60-D75C-F78D-3C2E-6E916B589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06" y="1829648"/>
            <a:ext cx="3584369" cy="1288756"/>
          </a:xfrm>
          <a:prstGeom prst="rect">
            <a:avLst/>
          </a:prstGeom>
        </p:spPr>
      </p:pic>
      <p:pic>
        <p:nvPicPr>
          <p:cNvPr id="4" name="Image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842454C1-0509-4533-DEA6-42308E15F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0" y="3191206"/>
            <a:ext cx="3732811" cy="2840756"/>
          </a:xfrm>
          <a:prstGeom prst="rect">
            <a:avLst/>
          </a:prstGeom>
        </p:spPr>
      </p:pic>
      <p:pic>
        <p:nvPicPr>
          <p:cNvPr id="5" name="Image 5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5F95E375-9823-B32A-D2B0-44ABADAB1D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0" r="1498" b="228"/>
          <a:stretch/>
        </p:blipFill>
        <p:spPr>
          <a:xfrm>
            <a:off x="3912919" y="1716686"/>
            <a:ext cx="8277849" cy="43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6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B5D8D-F82B-B3B6-377F-6B665619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967" y="417310"/>
            <a:ext cx="9922764" cy="1294228"/>
          </a:xfrm>
        </p:spPr>
        <p:txBody>
          <a:bodyPr/>
          <a:lstStyle/>
          <a:p>
            <a:r>
              <a:rPr lang="fr-FR" dirty="0"/>
              <a:t>SIMULATIONS STUDIES</a:t>
            </a:r>
          </a:p>
        </p:txBody>
      </p:sp>
      <p:pic>
        <p:nvPicPr>
          <p:cNvPr id="4" name="Image 4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994EB6FC-AD8F-9D85-84F8-440D3B8C4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22" y="1814428"/>
            <a:ext cx="5873823" cy="3739760"/>
          </a:xfr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CCAB5FE7-ED8D-68FA-C914-DAA7061A0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828" y="1814685"/>
            <a:ext cx="5048992" cy="373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4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C3ACB-A3E7-13D6-E9A6-8BA69FA1B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59" y="338141"/>
            <a:ext cx="9922764" cy="1294228"/>
          </a:xfrm>
        </p:spPr>
        <p:txBody>
          <a:bodyPr/>
          <a:lstStyle/>
          <a:p>
            <a:r>
              <a:rPr lang="fr-FR" dirty="0"/>
              <a:t>FIRST RESULTS</a:t>
            </a:r>
          </a:p>
        </p:txBody>
      </p:sp>
      <p:pic>
        <p:nvPicPr>
          <p:cNvPr id="4" name="Image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0E5CDA1B-8EAA-9C23-F50F-51B67F18E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625" y="3961882"/>
            <a:ext cx="3522695" cy="2799631"/>
          </a:xfrm>
        </p:spPr>
      </p:pic>
      <p:pic>
        <p:nvPicPr>
          <p:cNvPr id="5" name="Image 5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E9C13E99-6207-0CBA-9A9A-B61000333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77" y="1314997"/>
            <a:ext cx="3524993" cy="2753487"/>
          </a:xfrm>
          <a:prstGeom prst="rect">
            <a:avLst/>
          </a:prstGeom>
        </p:spPr>
      </p:pic>
      <p:pic>
        <p:nvPicPr>
          <p:cNvPr id="6" name="Image 6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BF5A02CA-4166-D30C-B3F2-AA4AC9EAC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959" y="3212651"/>
            <a:ext cx="3544783" cy="3559865"/>
          </a:xfrm>
          <a:prstGeom prst="rect">
            <a:avLst/>
          </a:prstGeom>
        </p:spPr>
      </p:pic>
      <p:pic>
        <p:nvPicPr>
          <p:cNvPr id="7" name="Image 7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2AE0BF06-8FA7-25ED-7B54-CCC10E72C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231" y="3212651"/>
            <a:ext cx="3534889" cy="355986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BCADDB5-9F93-7955-14BE-8DD1BA3D4063}"/>
              </a:ext>
            </a:extLst>
          </p:cNvPr>
          <p:cNvSpPr txBox="1"/>
          <p:nvPr/>
        </p:nvSpPr>
        <p:spPr>
          <a:xfrm>
            <a:off x="4839195" y="1395350"/>
            <a:ext cx="6571012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fr-FR" sz="2000" dirty="0">
                <a:solidFill>
                  <a:srgbClr val="333333"/>
                </a:solidFill>
                <a:latin typeface="Neue Haas Grotesk Text Pro"/>
              </a:rPr>
              <a:t>Strong </a:t>
            </a:r>
            <a:r>
              <a:rPr lang="fr-FR" sz="2000" dirty="0" err="1">
                <a:solidFill>
                  <a:srgbClr val="333333"/>
                </a:solidFill>
                <a:latin typeface="Neue Haas Grotesk Text Pro"/>
              </a:rPr>
              <a:t>localization</a:t>
            </a:r>
            <a:r>
              <a:rPr lang="fr-FR" sz="2000" dirty="0">
                <a:solidFill>
                  <a:srgbClr val="333333"/>
                </a:solidFill>
                <a:latin typeface="Neue Haas Grotesk Text Pro"/>
              </a:rPr>
              <a:t> of EF </a:t>
            </a:r>
            <a:r>
              <a:rPr lang="fr-FR" sz="2000" dirty="0" err="1">
                <a:solidFill>
                  <a:srgbClr val="333333"/>
                </a:solidFill>
                <a:latin typeface="Neue Haas Grotesk Text Pro"/>
              </a:rPr>
              <a:t>enhancement</a:t>
            </a:r>
          </a:p>
          <a:p>
            <a:pPr marL="342900" indent="-342900">
              <a:buFont typeface="Wingdings"/>
              <a:buChar char="§"/>
            </a:pPr>
            <a:endParaRPr lang="fr-FR" sz="2000" dirty="0">
              <a:solidFill>
                <a:srgbClr val="333333"/>
              </a:solidFill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fr-FR" sz="2000" dirty="0">
                <a:solidFill>
                  <a:srgbClr val="333333"/>
                </a:solidFill>
                <a:ea typeface="Calibri"/>
                <a:cs typeface="Calibri"/>
              </a:rPr>
              <a:t>Au </a:t>
            </a:r>
            <a:r>
              <a:rPr lang="fr-FR" sz="2000" dirty="0" err="1">
                <a:solidFill>
                  <a:srgbClr val="333333"/>
                </a:solidFill>
                <a:ea typeface="Calibri"/>
                <a:cs typeface="Calibri"/>
              </a:rPr>
              <a:t>NPs</a:t>
            </a:r>
            <a:r>
              <a:rPr lang="fr-FR" sz="2000" dirty="0">
                <a:solidFill>
                  <a:srgbClr val="333333"/>
                </a:solidFill>
                <a:ea typeface="Calibri"/>
                <a:cs typeface="Calibri"/>
              </a:rPr>
              <a:t> </a:t>
            </a:r>
            <a:r>
              <a:rPr lang="fr-FR" sz="2000" dirty="0" err="1">
                <a:solidFill>
                  <a:srgbClr val="333333"/>
                </a:solidFill>
                <a:ea typeface="Calibri"/>
                <a:cs typeface="Calibri"/>
              </a:rPr>
              <a:t>coupling</a:t>
            </a:r>
            <a:r>
              <a:rPr lang="fr-FR" sz="2000" dirty="0">
                <a:solidFill>
                  <a:srgbClr val="333333"/>
                </a:solidFill>
                <a:ea typeface="Calibri"/>
                <a:cs typeface="Calibri"/>
              </a:rPr>
              <a:t> </a:t>
            </a:r>
            <a:r>
              <a:rPr lang="fr-FR" sz="2000" dirty="0" err="1">
                <a:solidFill>
                  <a:srgbClr val="333333"/>
                </a:solidFill>
                <a:ea typeface="Calibri"/>
                <a:cs typeface="Calibri"/>
              </a:rPr>
              <a:t>with</a:t>
            </a:r>
            <a:r>
              <a:rPr lang="fr-FR" sz="2000" dirty="0">
                <a:solidFill>
                  <a:srgbClr val="333333"/>
                </a:solidFill>
                <a:ea typeface="Calibri"/>
                <a:cs typeface="Calibri"/>
              </a:rPr>
              <a:t> a </a:t>
            </a:r>
            <a:r>
              <a:rPr lang="fr-FR" sz="2000" dirty="0" err="1">
                <a:solidFill>
                  <a:srgbClr val="333333"/>
                </a:solidFill>
                <a:ea typeface="Calibri"/>
                <a:cs typeface="Calibri"/>
              </a:rPr>
              <a:t>strong</a:t>
            </a:r>
            <a:r>
              <a:rPr lang="fr-FR" sz="2000" dirty="0">
                <a:solidFill>
                  <a:srgbClr val="333333"/>
                </a:solidFill>
                <a:ea typeface="Calibri"/>
                <a:cs typeface="Calibri"/>
              </a:rPr>
              <a:t> </a:t>
            </a:r>
            <a:r>
              <a:rPr lang="fr-FR" sz="2000" dirty="0" err="1">
                <a:solidFill>
                  <a:srgbClr val="333333"/>
                </a:solidFill>
                <a:ea typeface="Calibri"/>
                <a:cs typeface="Calibri"/>
              </a:rPr>
              <a:t>redshift</a:t>
            </a:r>
            <a:endParaRPr lang="fr-FR" sz="2000" dirty="0">
              <a:solidFill>
                <a:srgbClr val="333333"/>
              </a:solidFill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endParaRPr lang="fr-FR" sz="2000" dirty="0">
              <a:solidFill>
                <a:srgbClr val="333333"/>
              </a:solidFill>
              <a:ea typeface="Calibri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fr-FR" sz="2000" dirty="0" err="1">
                <a:solidFill>
                  <a:srgbClr val="333333"/>
                </a:solidFill>
                <a:ea typeface="Calibri"/>
                <a:cs typeface="Calibri"/>
              </a:rPr>
              <a:t>Absoption</a:t>
            </a:r>
            <a:r>
              <a:rPr lang="fr-FR" sz="2000" dirty="0">
                <a:solidFill>
                  <a:srgbClr val="333333"/>
                </a:solidFill>
                <a:ea typeface="Calibri"/>
                <a:cs typeface="Calibri"/>
              </a:rPr>
              <a:t> </a:t>
            </a:r>
            <a:r>
              <a:rPr lang="fr-FR" sz="2000" dirty="0" err="1">
                <a:solidFill>
                  <a:srgbClr val="333333"/>
                </a:solidFill>
                <a:ea typeface="Calibri"/>
                <a:cs typeface="Calibri"/>
              </a:rPr>
              <a:t>is</a:t>
            </a:r>
            <a:r>
              <a:rPr lang="fr-FR" sz="2000" dirty="0">
                <a:solidFill>
                  <a:srgbClr val="333333"/>
                </a:solidFill>
                <a:ea typeface="Calibri"/>
                <a:cs typeface="Calibri"/>
              </a:rPr>
              <a:t> size and </a:t>
            </a:r>
            <a:r>
              <a:rPr lang="fr-FR" sz="2000" dirty="0" err="1">
                <a:solidFill>
                  <a:srgbClr val="333333"/>
                </a:solidFill>
                <a:ea typeface="Calibri"/>
                <a:cs typeface="Calibri"/>
              </a:rPr>
              <a:t>coverage</a:t>
            </a:r>
            <a:r>
              <a:rPr lang="fr-FR" sz="2000" dirty="0">
                <a:solidFill>
                  <a:srgbClr val="333333"/>
                </a:solidFill>
                <a:ea typeface="Calibri"/>
                <a:cs typeface="Calibri"/>
              </a:rPr>
              <a:t> </a:t>
            </a:r>
            <a:r>
              <a:rPr lang="fr-FR" sz="2000" dirty="0" err="1">
                <a:solidFill>
                  <a:srgbClr val="333333"/>
                </a:solidFill>
                <a:ea typeface="Calibri"/>
                <a:cs typeface="Calibri"/>
              </a:rPr>
              <a:t>dependent</a:t>
            </a:r>
          </a:p>
          <a:p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31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C300EE-8C05-613F-685F-4D26097D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417310"/>
            <a:ext cx="9922764" cy="1294228"/>
          </a:xfrm>
        </p:spPr>
        <p:txBody>
          <a:bodyPr/>
          <a:lstStyle/>
          <a:p>
            <a:r>
              <a:rPr lang="fr-FR" dirty="0"/>
              <a:t>NEXT STEPS</a:t>
            </a:r>
          </a:p>
        </p:txBody>
      </p:sp>
      <p:pic>
        <p:nvPicPr>
          <p:cNvPr id="5" name="Image 9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DFB0A566-6FA6-4876-8771-968316FA9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88" y="1547233"/>
            <a:ext cx="6450238" cy="504604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59E88F3-577D-B743-DACC-EE08FF70D98F}"/>
              </a:ext>
            </a:extLst>
          </p:cNvPr>
          <p:cNvSpPr txBox="1"/>
          <p:nvPr/>
        </p:nvSpPr>
        <p:spPr>
          <a:xfrm>
            <a:off x="7144986" y="2978726"/>
            <a:ext cx="473033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fr-FR" sz="2000" err="1"/>
              <a:t>Similar</a:t>
            </a:r>
            <a:r>
              <a:rPr lang="fr-FR" sz="2000" dirty="0"/>
              <a:t> </a:t>
            </a:r>
            <a:r>
              <a:rPr lang="fr-FR" sz="2000" err="1"/>
              <a:t>study</a:t>
            </a:r>
            <a:r>
              <a:rPr lang="fr-FR" sz="2000" dirty="0"/>
              <a:t> </a:t>
            </a:r>
            <a:r>
              <a:rPr lang="fr-FR" sz="2000" err="1"/>
              <a:t>with</a:t>
            </a:r>
            <a:r>
              <a:rPr lang="fr-FR" sz="2000" dirty="0"/>
              <a:t> </a:t>
            </a:r>
            <a:r>
              <a:rPr lang="fr-FR" sz="2000" err="1"/>
              <a:t>AuNPs</a:t>
            </a:r>
            <a:r>
              <a:rPr lang="fr-FR" sz="2000" dirty="0"/>
              <a:t> </a:t>
            </a:r>
            <a:r>
              <a:rPr lang="fr-FR" sz="2000" err="1"/>
              <a:t>below</a:t>
            </a:r>
            <a:r>
              <a:rPr lang="fr-FR" sz="2000" dirty="0"/>
              <a:t> the TMDC</a:t>
            </a:r>
            <a:endParaRPr lang="fr-FR"/>
          </a:p>
          <a:p>
            <a:pPr marL="342900" indent="-342900">
              <a:buFont typeface="Wingdings"/>
              <a:buChar char="§"/>
            </a:pPr>
            <a:endParaRPr lang="fr-FR" sz="2000" dirty="0"/>
          </a:p>
          <a:p>
            <a:pPr marL="342900" indent="-342900">
              <a:buFont typeface="Wingdings"/>
              <a:buChar char="§"/>
            </a:pPr>
            <a:endParaRPr lang="fr-FR" sz="2000" dirty="0"/>
          </a:p>
          <a:p>
            <a:pPr marL="342900" indent="-342900">
              <a:buFont typeface="Wingdings"/>
              <a:buChar char="§"/>
            </a:pPr>
            <a:endParaRPr lang="fr-FR" sz="2000" dirty="0"/>
          </a:p>
          <a:p>
            <a:pPr marL="342900" indent="-342900">
              <a:buFont typeface="Wingdings"/>
              <a:buChar char="§"/>
            </a:pPr>
            <a:r>
              <a:rPr lang="fr-FR" sz="2000" err="1"/>
              <a:t>Experimental</a:t>
            </a:r>
            <a:r>
              <a:rPr lang="fr-FR" sz="2000" dirty="0"/>
              <a:t> validation</a:t>
            </a:r>
          </a:p>
        </p:txBody>
      </p:sp>
    </p:spTree>
    <p:extLst>
      <p:ext uri="{BB962C8B-B14F-4D97-AF65-F5344CB8AC3E}">
        <p14:creationId xmlns:p14="http://schemas.microsoft.com/office/powerpoint/2010/main" val="142906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7794A-A1A6-55DD-8107-9A8D83A47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4292" y="1948887"/>
            <a:ext cx="9288096" cy="29567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cap="all" dirty="0"/>
              <a:t>Any question</a:t>
            </a:r>
            <a:r>
              <a:rPr lang="en-US" sz="6000" dirty="0"/>
              <a:t> ?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5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BjornVTI</vt:lpstr>
      <vt:lpstr>Thème Office</vt:lpstr>
      <vt:lpstr>Office Theme</vt:lpstr>
      <vt:lpstr>Plasmon-enhanced light absorption in 2D MoS2 solar cell</vt:lpstr>
      <vt:lpstr>INTEREST IN THE ENERGY TRANSITON</vt:lpstr>
      <vt:lpstr>TRANSITION METAL DICHALCOGENIDES (TMDC)</vt:lpstr>
      <vt:lpstr>PLASMONIC GOLD NAOPARTICLES (AuNP)</vt:lpstr>
      <vt:lpstr>SIMULATIONS STUDIES</vt:lpstr>
      <vt:lpstr>FIRST RESULTS</vt:lpstr>
      <vt:lpstr>NEXT STEPS</vt:lpstr>
      <vt:lpstr>Any question ?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Plasmon-enhanced light absorption in 2D MoS2 solar cell</dc:title>
  <dc:creator/>
  <cp:lastModifiedBy/>
  <cp:revision>272</cp:revision>
  <dcterms:created xsi:type="dcterms:W3CDTF">2012-07-30T22:21:58Z</dcterms:created>
  <dcterms:modified xsi:type="dcterms:W3CDTF">2023-06-09T04:39:37Z</dcterms:modified>
</cp:coreProperties>
</file>