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3500" cx="9144000"/>
  <p:notesSz cx="6858000" cy="9144000"/>
  <p:embeddedFontLst>
    <p:embeddedFont>
      <p:font typeface="Average"/>
      <p:regular r:id="rId28"/>
    </p:embeddedFont>
    <p:embeddedFont>
      <p:font typeface="Oswald"/>
      <p:regular r:id="rId29"/>
      <p:bold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Average-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Oswald-regular.fntdata"/><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Oswald-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32e4a296ff_0_3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32e4a296ff_0_3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32e4a296ff_0_3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32e4a296ff_0_3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32e4a296ff_0_4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32e4a296ff_0_4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516aa8a67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516aa8a67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516aa8a67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516aa8a67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516aa8a672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2516aa8a672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25c35a28e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25c35a28e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25c35a28e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225c35a28e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225c35a28e2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225c35a28e2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225c35a28e2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225c35a28e2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32e4a296ff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32e4a296ff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225c35a28e2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225c35a28e2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225c35a28e2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225c35a28e2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225c35a28e2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225c35a28e2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32e4a296ff_0_3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32e4a296ff_0_3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32e4a296ff_0_3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32e4a296ff_0_3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32e4a296ff_0_3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32e4a296ff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32e4a296ff_0_3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32e4a296ff_0_3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32e4a296ff_0_3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32e4a296ff_0_3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32e4a296ff_0_3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32e4a296ff_0_3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32e4a296ff_0_3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32e4a296ff_0_3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7403100" cy="4090800"/>
          </a:xfrm>
          <a:prstGeom prst="rect">
            <a:avLst/>
          </a:prstGeom>
        </p:spPr>
        <p:txBody>
          <a:bodyPr anchorCtr="0" anchor="ctr" bIns="91425" lIns="91425" spcFirstLastPara="1" rIns="91425" wrap="square" tIns="91425">
            <a:normAutofit/>
          </a:bodyPr>
          <a:lstStyle>
            <a:lvl1pPr lvl="0">
              <a:lnSpc>
                <a:spcPct val="150000"/>
              </a:lnSpc>
              <a:spcBef>
                <a:spcPts val="0"/>
              </a:spcBef>
              <a:spcAft>
                <a:spcPts val="0"/>
              </a:spcAft>
              <a:buClr>
                <a:schemeClr val="lt1"/>
              </a:buClr>
              <a:buSzPts val="4800"/>
              <a:buChar char="2"/>
              <a:defRPr sz="4800">
                <a:solidFill>
                  <a:schemeClr val="lt1"/>
                </a:solidFill>
              </a:defRPr>
            </a:lvl1pPr>
            <a:lvl2pPr lvl="1">
              <a:spcBef>
                <a:spcPts val="0"/>
              </a:spcBef>
              <a:spcAft>
                <a:spcPts val="0"/>
              </a:spcAft>
              <a:buClr>
                <a:schemeClr val="lt1"/>
              </a:buClr>
              <a:buSzPts val="4800"/>
              <a:buAutoNum type="alphaLcPeriod"/>
              <a:defRPr sz="4800">
                <a:solidFill>
                  <a:schemeClr val="lt1"/>
                </a:solidFill>
              </a:defRPr>
            </a:lvl2pPr>
            <a:lvl3pPr lvl="2">
              <a:spcBef>
                <a:spcPts val="0"/>
              </a:spcBef>
              <a:spcAft>
                <a:spcPts val="0"/>
              </a:spcAft>
              <a:buClr>
                <a:schemeClr val="lt1"/>
              </a:buClr>
              <a:buSzPts val="4800"/>
              <a:buAutoNum type="romanLcPeriod"/>
              <a:defRPr sz="4800">
                <a:solidFill>
                  <a:schemeClr val="lt1"/>
                </a:solidFill>
              </a:defRPr>
            </a:lvl3pPr>
            <a:lvl4pPr lvl="3">
              <a:spcBef>
                <a:spcPts val="0"/>
              </a:spcBef>
              <a:spcAft>
                <a:spcPts val="0"/>
              </a:spcAft>
              <a:buClr>
                <a:schemeClr val="lt1"/>
              </a:buClr>
              <a:buSzPts val="4800"/>
              <a:buAutoNum type="arabicPeriod"/>
              <a:defRPr sz="4800">
                <a:solidFill>
                  <a:schemeClr val="lt1"/>
                </a:solidFill>
              </a:defRPr>
            </a:lvl4pPr>
            <a:lvl5pPr lvl="4">
              <a:spcBef>
                <a:spcPts val="0"/>
              </a:spcBef>
              <a:spcAft>
                <a:spcPts val="0"/>
              </a:spcAft>
              <a:buClr>
                <a:schemeClr val="lt1"/>
              </a:buClr>
              <a:buSzPts val="4800"/>
              <a:buAutoNum type="alphaLcPeriod"/>
              <a:defRPr sz="4800">
                <a:solidFill>
                  <a:schemeClr val="lt1"/>
                </a:solidFill>
              </a:defRPr>
            </a:lvl5pPr>
            <a:lvl6pPr lvl="5">
              <a:spcBef>
                <a:spcPts val="0"/>
              </a:spcBef>
              <a:spcAft>
                <a:spcPts val="0"/>
              </a:spcAft>
              <a:buClr>
                <a:schemeClr val="lt1"/>
              </a:buClr>
              <a:buSzPts val="4800"/>
              <a:buAutoNum type="romanLcPeriod"/>
              <a:defRPr sz="4800">
                <a:solidFill>
                  <a:schemeClr val="lt1"/>
                </a:solidFill>
              </a:defRPr>
            </a:lvl6pPr>
            <a:lvl7pPr lvl="6">
              <a:spcBef>
                <a:spcPts val="0"/>
              </a:spcBef>
              <a:spcAft>
                <a:spcPts val="0"/>
              </a:spcAft>
              <a:buClr>
                <a:schemeClr val="lt1"/>
              </a:buClr>
              <a:buSzPts val="4800"/>
              <a:buAutoNum type="arabicPeriod"/>
              <a:defRPr sz="4800">
                <a:solidFill>
                  <a:schemeClr val="lt1"/>
                </a:solidFill>
              </a:defRPr>
            </a:lvl7pPr>
            <a:lvl8pPr lvl="7">
              <a:spcBef>
                <a:spcPts val="0"/>
              </a:spcBef>
              <a:spcAft>
                <a:spcPts val="0"/>
              </a:spcAft>
              <a:buClr>
                <a:schemeClr val="lt1"/>
              </a:buClr>
              <a:buSzPts val="4800"/>
              <a:buAutoNum type="alphaLcPeriod"/>
              <a:defRPr sz="4800">
                <a:solidFill>
                  <a:schemeClr val="lt1"/>
                </a:solidFill>
              </a:defRPr>
            </a:lvl8pPr>
            <a:lvl9pPr lvl="8">
              <a:spcBef>
                <a:spcPts val="0"/>
              </a:spcBef>
              <a:spcAft>
                <a:spcPts val="0"/>
              </a:spcAft>
              <a:buClr>
                <a:schemeClr val="lt1"/>
              </a:buClr>
              <a:buSzPts val="4800"/>
              <a:buAutoNum type="romanLcPeriod"/>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8.png"/><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 Id="rId3" Type="http://schemas.openxmlformats.org/officeDocument/2006/relationships/image" Target="../media/image10.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 Id="rId3"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 Id="rId3"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 Id="rId3" Type="http://schemas.openxmlformats.org/officeDocument/2006/relationships/image" Target="../media/image1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 Id="rId3" Type="http://schemas.openxmlformats.org/officeDocument/2006/relationships/image" Target="../media/image1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image" Target="../media/image1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 Id="rId3"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image" Target="../media/image17.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9.png"/><Relationship Id="rId4" Type="http://schemas.openxmlformats.org/officeDocument/2006/relationships/image" Target="../media/image4.png"/><Relationship Id="rId5" Type="http://schemas.openxmlformats.org/officeDocument/2006/relationships/image" Target="../media/image7.png"/><Relationship Id="rId6"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fr"/>
              <a:t>Deep Generative Bayesian Network</a:t>
            </a:r>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
        <p:nvSpPr>
          <p:cNvPr id="61" name="Google Shape;61;p1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Approximation</a:t>
            </a:r>
            <a:endParaRPr/>
          </a:p>
        </p:txBody>
      </p:sp>
      <p:sp>
        <p:nvSpPr>
          <p:cNvPr id="136" name="Google Shape;136;p22"/>
          <p:cNvSpPr txBox="1"/>
          <p:nvPr>
            <p:ph idx="1" type="body"/>
          </p:nvPr>
        </p:nvSpPr>
        <p:spPr>
          <a:xfrm>
            <a:off x="2279600" y="1145150"/>
            <a:ext cx="2058000" cy="3936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1200"/>
              </a:spcAft>
              <a:buNone/>
            </a:pPr>
            <a:r>
              <a:rPr lang="fr" sz="1600"/>
              <a:t>Posterior </a:t>
            </a:r>
            <a:r>
              <a:rPr lang="fr" sz="1600"/>
              <a:t>distribution</a:t>
            </a:r>
            <a:endParaRPr sz="1600"/>
          </a:p>
        </p:txBody>
      </p:sp>
      <p:sp>
        <p:nvSpPr>
          <p:cNvPr id="137" name="Google Shape;137;p2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pic>
        <p:nvPicPr>
          <p:cNvPr descr="{&quot;mathml&quot;:&quot;&lt;math style=\&quot;font-family:stix;font-size:14px;\&quot; xmlns=\&quot;http://www.w3.org/1998/Math/MathML\&quot;&gt;&lt;mstyle mathsize=\&quot;14px\&quot;&gt;&lt;mi mathcolor=\&quot;#FFFFFF\&quot;&gt;P&lt;/mi&gt;&lt;mfenced mathcolor=\&quot;#FFFFFF\&quot;&gt;&lt;mrow&gt;&lt;mi&gt;w&lt;/mi&gt;&lt;mo&gt;&amp;#xA0;&lt;/mo&gt;&lt;mo&gt;|&lt;/mo&gt;&lt;mo&gt;&amp;#xA0;&lt;/mo&gt;&lt;mi&gt;D&lt;/mi&gt;&lt;/mrow&gt;&lt;/mfenced&gt;&lt;mo mathcolor=\&quot;#FFFFFF\&quot;&gt;&amp;#xA0;&lt;/mo&gt;&lt;mo mathcolor=\&quot;#FFFFFF\&quot;&gt;&amp;#x2248;&lt;/mo&gt;&lt;mo mathcolor=\&quot;#FFFFFF\&quot;&gt;&amp;#xA0;&lt;/mo&gt;&lt;msub&gt;&lt;mi mathcolor=\&quot;#FFFFFF\&quot;&gt;Q&lt;/mi&gt;&lt;mi mathcolor=\&quot;#FFFFFF\&quot;&gt;&amp;#x3D5;&lt;/mi&gt;&lt;/msub&gt;&lt;mfenced mathcolor=\&quot;#FFFFFF\&quot;&gt;&lt;mi&gt;w&lt;/mi&gt;&lt;/mfenced&gt;&lt;/mstyle&gt;&lt;/math&gt;&quot;,&quot;truncated&quot;:false}" id="138" name="Google Shape;138;p22" title="P ouvrir la parenthèse w espace barre verticale espace D fermer la parenthèse espace presque égal à espace Q indice ϕ ouvrir la parenthèse w fermer la parenthèse"/>
          <p:cNvPicPr preferRelativeResize="0"/>
          <p:nvPr/>
        </p:nvPicPr>
        <p:blipFill>
          <a:blip r:embed="rId3">
            <a:alphaModFix/>
          </a:blip>
          <a:stretch>
            <a:fillRect/>
          </a:stretch>
        </p:blipFill>
        <p:spPr>
          <a:xfrm>
            <a:off x="3118500" y="1631725"/>
            <a:ext cx="2348200" cy="327350"/>
          </a:xfrm>
          <a:prstGeom prst="rect">
            <a:avLst/>
          </a:prstGeom>
          <a:noFill/>
          <a:ln>
            <a:noFill/>
          </a:ln>
        </p:spPr>
      </p:pic>
      <p:sp>
        <p:nvSpPr>
          <p:cNvPr id="139" name="Google Shape;139;p22"/>
          <p:cNvSpPr txBox="1"/>
          <p:nvPr>
            <p:ph idx="1" type="body"/>
          </p:nvPr>
        </p:nvSpPr>
        <p:spPr>
          <a:xfrm>
            <a:off x="4434950" y="1127900"/>
            <a:ext cx="2476800" cy="4281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fr" sz="1600"/>
              <a:t>Parametrized </a:t>
            </a:r>
            <a:r>
              <a:rPr lang="fr" sz="1600"/>
              <a:t>distribution</a:t>
            </a:r>
            <a:endParaRPr sz="1600"/>
          </a:p>
        </p:txBody>
      </p:sp>
      <p:pic>
        <p:nvPicPr>
          <p:cNvPr descr="{&quot;mathml&quot;:&quot;&lt;math style=\&quot;font-family:stix;font-size:16px;\&quot; xmlns=\&quot;http://www.w3.org/1998/Math/MathML\&quot;&gt;&lt;mstyle mathsize=\&quot;16px\&quot;&gt;&lt;msub&gt;&lt;mi mathcolor=\&quot;#FFFFFF\&quot;&gt;d&lt;/mi&gt;&lt;mrow mathcolor=\&quot;#FFFFFF\&quot;&gt;&lt;mi&gt;K&lt;/mi&gt;&lt;mi&gt;L&lt;/mi&gt;&lt;/mrow&gt;&lt;/msub&gt;&lt;mfenced mathcolor=\&quot;#FFFFFF\&quot;&gt;&lt;mrow&gt;&lt;msub&gt;&lt;mi&gt;Q&lt;/mi&gt;&lt;mi&gt;&amp;#x3D5;&lt;/mi&gt;&lt;/msub&gt;&lt;mfenced&gt;&lt;mi&gt;w&lt;/mi&gt;&lt;/mfenced&gt;&lt;mo&gt;&amp;#xA0;&lt;/mo&gt;&lt;mo&gt;|&lt;/mo&gt;&lt;mo&gt;|&lt;/mo&gt;&lt;mo&gt;&amp;#xA0;&lt;/mo&gt;&lt;mi&gt;P&lt;/mi&gt;&lt;mfenced&gt;&lt;mrow&gt;&lt;mi&gt;w&lt;/mi&gt;&lt;mo&gt;&amp;#xA0;&lt;/mo&gt;&lt;mo&gt;|&lt;/mo&gt;&lt;mo&gt;&amp;#xA0;&lt;/mo&gt;&lt;mi&gt;D&lt;/mi&gt;&lt;/mrow&gt;&lt;/mfenced&gt;&lt;/mrow&gt;&lt;/mfenced&gt;&lt;mo mathcolor=\&quot;#FFFFFF\&quot;&gt;&amp;#xA0;&lt;/mo&gt;&lt;mo mathcolor=\&quot;#FFFFFF\&quot;&gt;=&lt;/mo&gt;&lt;mo mathcolor=\&quot;#FFFFFF\&quot;&gt;&amp;#xA0;&lt;/mo&gt;&lt;msub&gt;&lt;mo mathcolor=\&quot;#FFFFFF\&quot;&gt;&amp;#x222B;&lt;/mo&gt;&lt;mi mathcolor=\&quot;#FFFFFF\&quot;&gt;w&lt;/mi&gt;&lt;/msub&gt;&lt;msub&gt;&lt;mi mathcolor=\&quot;#FFFFFF\&quot;&gt;Q&lt;/mi&gt;&lt;mi mathcolor=\&quot;#FFFFFF\&quot;&gt;&amp;#x3D5;&lt;/mi&gt;&lt;/msub&gt;&lt;mfenced mathcolor=\&quot;#FFFFFF\&quot;&gt;&lt;mi&gt;w&lt;/mi&gt;&lt;/mfenced&gt;&lt;mo mathcolor=\&quot;#FFFFFF\&quot;&gt;&amp;#xA0;&lt;/mo&gt;&lt;mi mathcolor=\&quot;#FFFFFF\&quot;&gt;l&lt;/mi&gt;&lt;mi mathcolor=\&quot;#FFFFFF\&quot;&gt;o&lt;/mi&gt;&lt;mi mathcolor=\&quot;#FFFFFF\&quot;&gt;g&lt;/mi&gt;&lt;mfrac mathcolor=\&quot;#FFFFFF\&quot;&gt;&lt;mrow&gt;&lt;msub&gt;&lt;mi&gt;Q&lt;/mi&gt;&lt;mi&gt;&amp;#x3D5;&lt;/mi&gt;&lt;/msub&gt;&lt;mfenced&gt;&lt;mi&gt;w&lt;/mi&gt;&lt;/mfenced&gt;&lt;/mrow&gt;&lt;mrow&gt;&lt;mi&gt;P&lt;/mi&gt;&lt;mfenced&gt;&lt;mrow&gt;&lt;mi&gt;w&lt;/mi&gt;&lt;mo&gt;&amp;#xA0;&lt;/mo&gt;&lt;mo&gt;|&lt;/mo&gt;&lt;mo&gt;&amp;#xA0;&lt;/mo&gt;&lt;mi&gt;D&lt;/mi&gt;&lt;/mrow&gt;&lt;/mfenced&gt;&lt;/mrow&gt;&lt;/mfrac&gt;&lt;mi mathcolor=\&quot;#FFFFFF\&quot;&gt;d&lt;/mi&gt;&lt;mi mathcolor=\&quot;#FFFFFF\&quot;&gt;w&lt;/mi&gt;&lt;mspace linebreak=\&quot;newline\&quot;/&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amp;#xA0;&lt;/mo&gt;&lt;mo mathcolor=\&quot;#FFFFFF\&quot;&gt;=&lt;/mo&gt;&lt;mo mathcolor=\&quot;#FFFFFF\&quot;&gt;&amp;#xA0;&lt;/mo&gt;&lt;msub&gt;&lt;mi mathvariant=\&quot;double-struck\&quot; mathcolor=\&quot;#FFFFFF\&quot;&gt;E&lt;/mi&gt;&lt;mrow mathcolor=\&quot;#FFFFFF\&quot;&gt;&lt;msub&gt;&lt;mi&gt;Q&lt;/mi&gt;&lt;mi&gt;&amp;#x3D5;&lt;/mi&gt;&lt;/msub&gt;&lt;mfenced&gt;&lt;mi&gt;w&lt;/mi&gt;&lt;/mfenced&gt;&lt;/mrow&gt;&lt;/msub&gt;&lt;mfenced mathcolor=\&quot;#FFFFFF\&quot;&gt;&lt;mrow&gt;&lt;mi&gt;l&lt;/mi&gt;&lt;mi&gt;o&lt;/mi&gt;&lt;mi&gt;g&lt;/mi&gt;&lt;mo&gt;&amp;#xA0;&lt;/mo&gt;&lt;msub&gt;&lt;mi&gt;Q&lt;/mi&gt;&lt;mi&gt;&amp;#x3D5;&lt;/mi&gt;&lt;/msub&gt;&lt;mfenced&gt;&lt;mi&gt;w&lt;/mi&gt;&lt;/mfenced&gt;&lt;mo&gt;&amp;#xA0;&lt;/mo&gt;&lt;mo&gt;-&lt;/mo&gt;&lt;mo&gt;&amp;#xA0;&lt;/mo&gt;&lt;mi&gt;l&lt;/mi&gt;&lt;mi&gt;o&lt;/mi&gt;&lt;mi&gt;g&lt;/mi&gt;&lt;mo&gt;&amp;#xA0;&lt;/mo&gt;&lt;mi&gt;P&lt;/mi&gt;&lt;mfenced&gt;&lt;mrow&gt;&lt;mi&gt;w&lt;/mi&gt;&lt;mo&gt;&amp;#xA0;&lt;/mo&gt;&lt;mo&gt;|&lt;/mo&gt;&lt;mo&gt;&amp;#xA0;&lt;/mo&gt;&lt;mi&gt;D&lt;/mi&gt;&lt;/mrow&gt;&lt;/mfenced&gt;&lt;/mrow&gt;&lt;/mfenced&gt;&lt;/mstyle&gt;&lt;/math&gt;&quot;,&quot;truncated&quot;:false}" id="140" name="Google Shape;140;p22" title="d indice K L fin d'indice ouvrir la parenthèse Q indice ϕ ouvrir la parenthèse w fermer la parenthèse espace barre verticale barre verticale espace P ouvrir la parenthèse w espace barre verticale espace D fermer la parenthèse fermer la parenthèse espace égal à espace intégrale indice w Q indice ϕ ouvrir la parenthèse w fermer la parenthèse espace l o g numérateur de la fraction Q indice ϕ ouvrir la parenthèse w fermer la parenthèse au-dessus du dénominateur P ouvrir la parenthèse w espace barre verticale espace D fermer la parenthèse fin de la fraction d w&#10;espace espace espace espace espace espace espace espace espace espace espace espace espace espace espace espace espace espace espace espace espace espace espace espace espace espace espace espace espace espace espace espace espace espace espace espace espace espace espace espace espace espace espace espace espace espace égal à espace double trace E indice Q indice ϕ ouvrir la parenthèse w fermer la parenthèse fin d'indice ouvrir la parenthèse l o g espace Q indice ϕ ouvrir la parenthèse w fermer la parenthèse espace moins espace l o g espace P ouvrir la parenthèse w espace barre verticale espace D fermer la parenthèse fermer la parenthèse"/>
          <p:cNvPicPr preferRelativeResize="0"/>
          <p:nvPr/>
        </p:nvPicPr>
        <p:blipFill>
          <a:blip r:embed="rId4">
            <a:alphaModFix/>
          </a:blip>
          <a:stretch>
            <a:fillRect/>
          </a:stretch>
        </p:blipFill>
        <p:spPr>
          <a:xfrm>
            <a:off x="1514535" y="3068350"/>
            <a:ext cx="5962530" cy="1055700"/>
          </a:xfrm>
          <a:prstGeom prst="rect">
            <a:avLst/>
          </a:prstGeom>
          <a:noFill/>
          <a:ln>
            <a:noFill/>
          </a:ln>
        </p:spPr>
      </p:pic>
      <p:sp>
        <p:nvSpPr>
          <p:cNvPr id="141" name="Google Shape;141;p22"/>
          <p:cNvSpPr txBox="1"/>
          <p:nvPr>
            <p:ph idx="1" type="body"/>
          </p:nvPr>
        </p:nvSpPr>
        <p:spPr>
          <a:xfrm>
            <a:off x="2279600" y="2573075"/>
            <a:ext cx="4026000" cy="6363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fr" sz="1600"/>
              <a:t>Kullbach-Liebler divergence:</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Loss function</a:t>
            </a:r>
            <a:endParaRPr/>
          </a:p>
        </p:txBody>
      </p:sp>
      <p:sp>
        <p:nvSpPr>
          <p:cNvPr id="147" name="Google Shape;147;p2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sp>
        <p:nvSpPr>
          <p:cNvPr id="148" name="Google Shape;148;p23"/>
          <p:cNvSpPr txBox="1"/>
          <p:nvPr>
            <p:ph idx="1" type="body"/>
          </p:nvPr>
        </p:nvSpPr>
        <p:spPr>
          <a:xfrm>
            <a:off x="2355800" y="1796263"/>
            <a:ext cx="4026000" cy="6363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fr" sz="1600"/>
              <a:t>Evidence Lower BOund (ELBO):</a:t>
            </a:r>
            <a:endParaRPr sz="1600"/>
          </a:p>
        </p:txBody>
      </p:sp>
      <p:pic>
        <p:nvPicPr>
          <p:cNvPr descr="{&quot;mathml&quot;:&quot;&lt;math style=\&quot;font-family:stix;font-size:16px;\&quot; xmlns=\&quot;http://www.w3.org/1998/Math/MathML\&quot;&gt;&lt;mstyle mathsize=\&quot;16px\&quot;&gt;&lt;mi mathcolor=\&quot;#FFFFFF\&quot;&gt;L&lt;/mi&gt;&lt;mfenced mathcolor=\&quot;#FFFFFF\&quot;&gt;&lt;mi&gt;&amp;#x3D5;&lt;/mi&gt;&lt;/mfenced&gt;&lt;mo mathcolor=\&quot;#FFFFFF\&quot;&gt;&amp;#xA0;&lt;/mo&gt;&lt;mo mathcolor=\&quot;#FFFFFF\&quot;&gt;=&lt;/mo&gt;&lt;mo mathcolor=\&quot;#FFFFFF\&quot;&gt;&amp;#xA0;&lt;/mo&gt;&lt;msub&gt;&lt;mi mathvariant=\&quot;double-struck\&quot; mathcolor=\&quot;#FFFFFF\&quot;&gt;E&lt;/mi&gt;&lt;mrow mathcolor=\&quot;#FFFFFF\&quot;&gt;&lt;mi&gt;D&lt;/mi&gt;&lt;mo&gt;,&lt;/mo&gt;&lt;mo&gt;&amp;#xA0;&lt;/mo&gt;&lt;msub&gt;&lt;mi&gt;Q&lt;/mi&gt;&lt;mi&gt;&amp;#x3D5;&lt;/mi&gt;&lt;/msub&gt;&lt;mfenced&gt;&lt;mi&gt;w&lt;/mi&gt;&lt;/mfenced&gt;&lt;/mrow&gt;&lt;/msub&gt;&lt;mfenced mathcolor=\&quot;#FFFFFF\&quot;&gt;&lt;mrow&gt;&lt;mi&gt;l&lt;/mi&gt;&lt;mi&gt;o&lt;/mi&gt;&lt;mi&gt;g&lt;/mi&gt;&lt;mo&gt;&amp;#xA0;&lt;/mo&gt;&lt;mi&gt;P&lt;/mi&gt;&lt;mfenced&gt;&lt;mrow&gt;&lt;mi&gt;w&lt;/mi&gt;&lt;mo&gt;,&lt;/mo&gt;&lt;mo&gt;&amp;#xA0;&lt;/mo&gt;&lt;mi&gt;D&lt;/mi&gt;&lt;/mrow&gt;&lt;/mfenced&gt;&lt;mo&gt;&amp;#xA0;&lt;/mo&gt;&lt;mo&gt;-&lt;/mo&gt;&lt;mo&gt;&amp;#xA0;&lt;/mo&gt;&lt;mi&gt;l&lt;/mi&gt;&lt;mi&gt;o&lt;/mi&gt;&lt;mi&gt;g&lt;/mi&gt;&lt;mo&gt;&amp;#xA0;&lt;/mo&gt;&lt;msub&gt;&lt;mi&gt;Q&lt;/mi&gt;&lt;mi&gt;&amp;#x3D5;&lt;/mi&gt;&lt;/msub&gt;&lt;mfenced&gt;&lt;mi&gt;w&lt;/mi&gt;&lt;/mfenced&gt;&lt;/mrow&gt;&lt;/mfenced&gt;&lt;/mstyle&gt;&lt;/math&gt;&quot;,&quot;truncated&quot;:false}" id="149" name="Google Shape;149;p23" title="L ouvrir la parenthèse ϕ fermer la parenthèse espace égal à espace double trace E indice D virgule espace Q indice ϕ ouvrir la parenthèse w fermer la parenthèse fin d'indice ouvrir la parenthèse l o g espace P ouvrir la parenthèse w virgule espace D fermer la parenthèse espace moins espace l o g espace Q indice ϕ ouvrir la parenthèse w fermer la parenthèse fermer la parenthèse"/>
          <p:cNvPicPr preferRelativeResize="0"/>
          <p:nvPr/>
        </p:nvPicPr>
        <p:blipFill>
          <a:blip r:embed="rId3">
            <a:alphaModFix/>
          </a:blip>
          <a:stretch>
            <a:fillRect/>
          </a:stretch>
        </p:blipFill>
        <p:spPr>
          <a:xfrm>
            <a:off x="2372792" y="2395118"/>
            <a:ext cx="4398416" cy="35326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4"/>
          <p:cNvSpPr txBox="1"/>
          <p:nvPr>
            <p:ph type="title"/>
          </p:nvPr>
        </p:nvSpPr>
        <p:spPr>
          <a:xfrm>
            <a:off x="490250" y="526350"/>
            <a:ext cx="7403100" cy="4090800"/>
          </a:xfrm>
          <a:prstGeom prst="rect">
            <a:avLst/>
          </a:prstGeom>
        </p:spPr>
        <p:txBody>
          <a:bodyPr anchorCtr="0" anchor="ctr" bIns="91425" lIns="91425" spcFirstLastPara="1" rIns="91425" wrap="square" tIns="91425">
            <a:normAutofit/>
          </a:bodyPr>
          <a:lstStyle/>
          <a:p>
            <a:pPr indent="-533400" lvl="0" marL="457200" rtl="0" algn="l">
              <a:spcBef>
                <a:spcPts val="0"/>
              </a:spcBef>
              <a:spcAft>
                <a:spcPts val="0"/>
              </a:spcAft>
              <a:buSzPts val="4800"/>
              <a:buChar char="4"/>
            </a:pPr>
            <a:r>
              <a:rPr lang="fr"/>
              <a:t>Custom dataset</a:t>
            </a:r>
            <a:endParaRPr/>
          </a:p>
        </p:txBody>
      </p:sp>
      <p:sp>
        <p:nvSpPr>
          <p:cNvPr id="155" name="Google Shape;155;p2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5"/>
          <p:cNvSpPr txBox="1"/>
          <p:nvPr>
            <p:ph type="title"/>
          </p:nvPr>
        </p:nvSpPr>
        <p:spPr>
          <a:xfrm>
            <a:off x="0" y="0"/>
            <a:ext cx="4045200" cy="67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sz="3000"/>
              <a:t>Building custom rings</a:t>
            </a:r>
            <a:endParaRPr sz="3000"/>
          </a:p>
        </p:txBody>
      </p:sp>
      <p:sp>
        <p:nvSpPr>
          <p:cNvPr id="161" name="Google Shape;161;p25"/>
          <p:cNvSpPr txBox="1"/>
          <p:nvPr>
            <p:ph idx="1" type="subTitle"/>
          </p:nvPr>
        </p:nvSpPr>
        <p:spPr>
          <a:xfrm>
            <a:off x="0" y="1845051"/>
            <a:ext cx="4045200" cy="1345500"/>
          </a:xfrm>
          <a:prstGeom prst="rect">
            <a:avLst/>
          </a:prstGeom>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fr" sz="1800"/>
              <a:t>Adding noise to the dataset</a:t>
            </a:r>
            <a:endParaRPr sz="1800"/>
          </a:p>
          <a:p>
            <a:pPr indent="-342900" lvl="0" marL="457200" rtl="0" algn="l">
              <a:lnSpc>
                <a:spcPct val="150000"/>
              </a:lnSpc>
              <a:spcBef>
                <a:spcPts val="0"/>
              </a:spcBef>
              <a:spcAft>
                <a:spcPts val="0"/>
              </a:spcAft>
              <a:buSzPts val="1800"/>
              <a:buChar char="●"/>
            </a:pPr>
            <a:r>
              <a:rPr lang="fr" sz="1800"/>
              <a:t>The goal is to reproduce this noise</a:t>
            </a:r>
            <a:endParaRPr sz="1800"/>
          </a:p>
        </p:txBody>
      </p:sp>
      <p:sp>
        <p:nvSpPr>
          <p:cNvPr id="162" name="Google Shape;162;p2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pic>
        <p:nvPicPr>
          <p:cNvPr id="163" name="Google Shape;163;p25"/>
          <p:cNvPicPr preferRelativeResize="0"/>
          <p:nvPr/>
        </p:nvPicPr>
        <p:blipFill>
          <a:blip r:embed="rId3">
            <a:alphaModFix/>
          </a:blip>
          <a:stretch>
            <a:fillRect/>
          </a:stretch>
        </p:blipFill>
        <p:spPr>
          <a:xfrm>
            <a:off x="4649100" y="152400"/>
            <a:ext cx="2095050" cy="2095050"/>
          </a:xfrm>
          <a:prstGeom prst="rect">
            <a:avLst/>
          </a:prstGeom>
          <a:noFill/>
          <a:ln>
            <a:noFill/>
          </a:ln>
        </p:spPr>
      </p:pic>
      <p:pic>
        <p:nvPicPr>
          <p:cNvPr id="164" name="Google Shape;164;p25"/>
          <p:cNvPicPr preferRelativeResize="0"/>
          <p:nvPr/>
        </p:nvPicPr>
        <p:blipFill>
          <a:blip r:embed="rId4">
            <a:alphaModFix/>
          </a:blip>
          <a:stretch>
            <a:fillRect/>
          </a:stretch>
        </p:blipFill>
        <p:spPr>
          <a:xfrm>
            <a:off x="6977925" y="2440325"/>
            <a:ext cx="2095050" cy="2095050"/>
          </a:xfrm>
          <a:prstGeom prst="rect">
            <a:avLst/>
          </a:prstGeom>
          <a:noFill/>
          <a:ln>
            <a:noFill/>
          </a:ln>
        </p:spPr>
      </p:pic>
      <p:sp>
        <p:nvSpPr>
          <p:cNvPr id="165" name="Google Shape;165;p25"/>
          <p:cNvSpPr txBox="1"/>
          <p:nvPr/>
        </p:nvSpPr>
        <p:spPr>
          <a:xfrm>
            <a:off x="6744150" y="433150"/>
            <a:ext cx="1943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a:latin typeface="Oswald"/>
                <a:ea typeface="Oswald"/>
                <a:cs typeface="Oswald"/>
                <a:sym typeface="Oswald"/>
              </a:rPr>
              <a:t>True ring</a:t>
            </a:r>
            <a:endParaRPr>
              <a:latin typeface="Oswald"/>
              <a:ea typeface="Oswald"/>
              <a:cs typeface="Oswald"/>
              <a:sym typeface="Oswald"/>
            </a:endParaRPr>
          </a:p>
        </p:txBody>
      </p:sp>
      <p:sp>
        <p:nvSpPr>
          <p:cNvPr id="166" name="Google Shape;166;p25"/>
          <p:cNvSpPr txBox="1"/>
          <p:nvPr/>
        </p:nvSpPr>
        <p:spPr>
          <a:xfrm>
            <a:off x="6070200" y="2657950"/>
            <a:ext cx="1034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a:latin typeface="Oswald"/>
                <a:ea typeface="Oswald"/>
                <a:cs typeface="Oswald"/>
                <a:sym typeface="Oswald"/>
              </a:rPr>
              <a:t>Noised ring</a:t>
            </a:r>
            <a:endParaRPr>
              <a:latin typeface="Oswald"/>
              <a:ea typeface="Oswald"/>
              <a:cs typeface="Oswald"/>
              <a:sym typeface="Oswa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6"/>
          <p:cNvSpPr txBox="1"/>
          <p:nvPr>
            <p:ph type="title"/>
          </p:nvPr>
        </p:nvSpPr>
        <p:spPr>
          <a:xfrm>
            <a:off x="0" y="0"/>
            <a:ext cx="4045200" cy="67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sz="3000"/>
              <a:t>The noise distribution</a:t>
            </a:r>
            <a:endParaRPr sz="3000"/>
          </a:p>
        </p:txBody>
      </p:sp>
      <p:sp>
        <p:nvSpPr>
          <p:cNvPr id="172" name="Google Shape;172;p26"/>
          <p:cNvSpPr txBox="1"/>
          <p:nvPr>
            <p:ph idx="1" type="subTitle"/>
          </p:nvPr>
        </p:nvSpPr>
        <p:spPr>
          <a:xfrm>
            <a:off x="0" y="1845049"/>
            <a:ext cx="4572000" cy="2119200"/>
          </a:xfrm>
          <a:prstGeom prst="rect">
            <a:avLst/>
          </a:prstGeom>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fr" sz="1800"/>
              <a:t>Depends on the features:</a:t>
            </a:r>
            <a:endParaRPr sz="1800"/>
          </a:p>
          <a:p>
            <a:pPr indent="-342900" lvl="1" marL="914400" rtl="0" algn="l">
              <a:lnSpc>
                <a:spcPct val="150000"/>
              </a:lnSpc>
              <a:spcBef>
                <a:spcPts val="0"/>
              </a:spcBef>
              <a:spcAft>
                <a:spcPts val="0"/>
              </a:spcAft>
              <a:buSzPts val="1800"/>
              <a:buChar char="○"/>
            </a:pPr>
            <a:r>
              <a:rPr lang="fr" sz="1800"/>
              <a:t>mean, width, position, angles</a:t>
            </a:r>
            <a:endParaRPr sz="1800"/>
          </a:p>
          <a:p>
            <a:pPr indent="-342900" lvl="0" marL="457200" rtl="0" algn="l">
              <a:lnSpc>
                <a:spcPct val="150000"/>
              </a:lnSpc>
              <a:spcBef>
                <a:spcPts val="0"/>
              </a:spcBef>
              <a:spcAft>
                <a:spcPts val="0"/>
              </a:spcAft>
              <a:buSzPts val="1800"/>
              <a:buChar char="●"/>
            </a:pPr>
            <a:r>
              <a:rPr lang="fr" sz="1800"/>
              <a:t>Make the model fit to this distribution</a:t>
            </a:r>
            <a:endParaRPr sz="1800"/>
          </a:p>
        </p:txBody>
      </p:sp>
      <p:sp>
        <p:nvSpPr>
          <p:cNvPr id="173" name="Google Shape;173;p2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pic>
        <p:nvPicPr>
          <p:cNvPr id="174" name="Google Shape;174;p26"/>
          <p:cNvPicPr preferRelativeResize="0"/>
          <p:nvPr/>
        </p:nvPicPr>
        <p:blipFill>
          <a:blip r:embed="rId3">
            <a:alphaModFix/>
          </a:blip>
          <a:stretch>
            <a:fillRect/>
          </a:stretch>
        </p:blipFill>
        <p:spPr>
          <a:xfrm>
            <a:off x="4662725" y="850063"/>
            <a:ext cx="4328875" cy="33354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pic>
        <p:nvPicPr>
          <p:cNvPr id="179" name="Google Shape;179;p27"/>
          <p:cNvPicPr preferRelativeResize="0"/>
          <p:nvPr/>
        </p:nvPicPr>
        <p:blipFill>
          <a:blip r:embed="rId3">
            <a:alphaModFix/>
          </a:blip>
          <a:stretch>
            <a:fillRect/>
          </a:stretch>
        </p:blipFill>
        <p:spPr>
          <a:xfrm>
            <a:off x="4618331" y="850073"/>
            <a:ext cx="4417654" cy="3335450"/>
          </a:xfrm>
          <a:prstGeom prst="rect">
            <a:avLst/>
          </a:prstGeom>
          <a:noFill/>
          <a:ln>
            <a:noFill/>
          </a:ln>
        </p:spPr>
      </p:pic>
      <p:sp>
        <p:nvSpPr>
          <p:cNvPr id="180" name="Google Shape;180;p27"/>
          <p:cNvSpPr txBox="1"/>
          <p:nvPr>
            <p:ph type="title"/>
          </p:nvPr>
        </p:nvSpPr>
        <p:spPr>
          <a:xfrm>
            <a:off x="0" y="0"/>
            <a:ext cx="4572000" cy="85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sz="3000"/>
              <a:t>Fitting t</a:t>
            </a:r>
            <a:r>
              <a:rPr lang="fr" sz="3000"/>
              <a:t>he noise distribution</a:t>
            </a:r>
            <a:endParaRPr sz="3000"/>
          </a:p>
        </p:txBody>
      </p:sp>
      <p:sp>
        <p:nvSpPr>
          <p:cNvPr id="181" name="Google Shape;181;p27"/>
          <p:cNvSpPr txBox="1"/>
          <p:nvPr>
            <p:ph idx="1" type="subTitle"/>
          </p:nvPr>
        </p:nvSpPr>
        <p:spPr>
          <a:xfrm>
            <a:off x="0" y="1845049"/>
            <a:ext cx="4572000" cy="2119200"/>
          </a:xfrm>
          <a:prstGeom prst="rect">
            <a:avLst/>
          </a:prstGeom>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fr" sz="1800"/>
              <a:t>Working </a:t>
            </a:r>
            <a:r>
              <a:rPr lang="fr" sz="1800"/>
              <a:t>first</a:t>
            </a:r>
            <a:r>
              <a:rPr lang="fr" sz="1800"/>
              <a:t> on a simpler distribution</a:t>
            </a:r>
            <a:endParaRPr sz="1800"/>
          </a:p>
          <a:p>
            <a:pPr indent="-342900" lvl="0" marL="457200" rtl="0" algn="l">
              <a:lnSpc>
                <a:spcPct val="100000"/>
              </a:lnSpc>
              <a:spcBef>
                <a:spcPts val="0"/>
              </a:spcBef>
              <a:spcAft>
                <a:spcPts val="0"/>
              </a:spcAft>
              <a:buSzPts val="1800"/>
              <a:buChar char="●"/>
            </a:pPr>
            <a:r>
              <a:rPr lang="fr" sz="1800"/>
              <a:t>By minimizing the ELBO loss we can fit the distribution</a:t>
            </a:r>
            <a:endParaRPr sz="1800"/>
          </a:p>
        </p:txBody>
      </p:sp>
      <p:sp>
        <p:nvSpPr>
          <p:cNvPr id="182" name="Google Shape;182;p2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sp>
        <p:nvSpPr>
          <p:cNvPr id="183" name="Google Shape;183;p27"/>
          <p:cNvSpPr txBox="1"/>
          <p:nvPr>
            <p:ph idx="1" type="subTitle"/>
          </p:nvPr>
        </p:nvSpPr>
        <p:spPr>
          <a:xfrm>
            <a:off x="1780500" y="4015425"/>
            <a:ext cx="2791500" cy="8808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fr" sz="1400">
                <a:solidFill>
                  <a:srgbClr val="3D85C6"/>
                </a:solidFill>
              </a:rPr>
              <a:t>blue </a:t>
            </a:r>
            <a:r>
              <a:rPr lang="fr" sz="1400"/>
              <a:t>= predicted distribution</a:t>
            </a:r>
            <a:endParaRPr sz="1400"/>
          </a:p>
          <a:p>
            <a:pPr indent="-317500" lvl="0" marL="457200" rtl="0" algn="l">
              <a:spcBef>
                <a:spcPts val="0"/>
              </a:spcBef>
              <a:spcAft>
                <a:spcPts val="0"/>
              </a:spcAft>
              <a:buSzPts val="1400"/>
              <a:buChar char="-"/>
            </a:pPr>
            <a:r>
              <a:rPr lang="fr" sz="1400">
                <a:solidFill>
                  <a:srgbClr val="FF9900"/>
                </a:solidFill>
              </a:rPr>
              <a:t>orange </a:t>
            </a:r>
            <a:r>
              <a:rPr lang="fr" sz="1400"/>
              <a:t>= true distribution</a:t>
            </a:r>
            <a:endParaRPr sz="1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8"/>
          <p:cNvSpPr txBox="1"/>
          <p:nvPr>
            <p:ph type="title"/>
          </p:nvPr>
        </p:nvSpPr>
        <p:spPr>
          <a:xfrm>
            <a:off x="490250" y="526350"/>
            <a:ext cx="7403100" cy="4090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fr"/>
              <a:t>Updates</a:t>
            </a:r>
            <a:endParaRPr/>
          </a:p>
        </p:txBody>
      </p:sp>
      <p:sp>
        <p:nvSpPr>
          <p:cNvPr id="189" name="Google Shape;189;p2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fr"/>
              <a:t>No convergence</a:t>
            </a:r>
            <a:endParaRPr/>
          </a:p>
        </p:txBody>
      </p:sp>
      <p:sp>
        <p:nvSpPr>
          <p:cNvPr id="195" name="Google Shape;195;p2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fr">
                <a:solidFill>
                  <a:srgbClr val="3D85C6"/>
                </a:solidFill>
              </a:rPr>
              <a:t>blue </a:t>
            </a:r>
            <a:r>
              <a:rPr lang="fr"/>
              <a:t>= predicted distribution</a:t>
            </a:r>
            <a:endParaRPr/>
          </a:p>
          <a:p>
            <a:pPr indent="-361950" lvl="0" marL="457200" rtl="0" algn="l">
              <a:spcBef>
                <a:spcPts val="0"/>
              </a:spcBef>
              <a:spcAft>
                <a:spcPts val="0"/>
              </a:spcAft>
              <a:buSzPts val="2100"/>
              <a:buChar char="-"/>
            </a:pPr>
            <a:r>
              <a:rPr lang="fr">
                <a:solidFill>
                  <a:srgbClr val="FF9900"/>
                </a:solidFill>
              </a:rPr>
              <a:t>orange </a:t>
            </a:r>
            <a:r>
              <a:rPr lang="fr"/>
              <a:t>= true distribution</a:t>
            </a:r>
            <a:endParaRPr/>
          </a:p>
        </p:txBody>
      </p:sp>
      <p:sp>
        <p:nvSpPr>
          <p:cNvPr id="196" name="Google Shape;196;p2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pic>
        <p:nvPicPr>
          <p:cNvPr id="197" name="Google Shape;197;p29"/>
          <p:cNvPicPr preferRelativeResize="0"/>
          <p:nvPr/>
        </p:nvPicPr>
        <p:blipFill>
          <a:blip r:embed="rId3">
            <a:alphaModFix/>
          </a:blip>
          <a:stretch>
            <a:fillRect/>
          </a:stretch>
        </p:blipFill>
        <p:spPr>
          <a:xfrm>
            <a:off x="4572000" y="637349"/>
            <a:ext cx="4572000" cy="350267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0"/>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fr"/>
              <a:t>Partial</a:t>
            </a:r>
            <a:r>
              <a:rPr lang="fr"/>
              <a:t> convergence</a:t>
            </a:r>
            <a:endParaRPr/>
          </a:p>
        </p:txBody>
      </p:sp>
      <p:sp>
        <p:nvSpPr>
          <p:cNvPr id="203" name="Google Shape;203;p30"/>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fr">
                <a:solidFill>
                  <a:srgbClr val="3D85C6"/>
                </a:solidFill>
              </a:rPr>
              <a:t>blue </a:t>
            </a:r>
            <a:r>
              <a:rPr lang="fr"/>
              <a:t>= predicted distribution</a:t>
            </a:r>
            <a:endParaRPr/>
          </a:p>
          <a:p>
            <a:pPr indent="-361950" lvl="0" marL="457200" rtl="0" algn="l">
              <a:spcBef>
                <a:spcPts val="0"/>
              </a:spcBef>
              <a:spcAft>
                <a:spcPts val="0"/>
              </a:spcAft>
              <a:buSzPts val="2100"/>
              <a:buChar char="-"/>
            </a:pPr>
            <a:r>
              <a:rPr lang="fr">
                <a:solidFill>
                  <a:srgbClr val="FF9900"/>
                </a:solidFill>
              </a:rPr>
              <a:t>orange </a:t>
            </a:r>
            <a:r>
              <a:rPr lang="fr"/>
              <a:t>= true distribution</a:t>
            </a:r>
            <a:endParaRPr/>
          </a:p>
        </p:txBody>
      </p:sp>
      <p:sp>
        <p:nvSpPr>
          <p:cNvPr id="204" name="Google Shape;204;p3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pic>
        <p:nvPicPr>
          <p:cNvPr id="205" name="Google Shape;205;p30"/>
          <p:cNvPicPr preferRelativeResize="0"/>
          <p:nvPr/>
        </p:nvPicPr>
        <p:blipFill rotWithShape="1">
          <a:blip r:embed="rId3">
            <a:alphaModFix/>
          </a:blip>
          <a:srcRect b="465" l="0" r="0" t="475"/>
          <a:stretch/>
        </p:blipFill>
        <p:spPr>
          <a:xfrm>
            <a:off x="4572000" y="637349"/>
            <a:ext cx="4572000" cy="3502673"/>
          </a:xfrm>
          <a:prstGeom prst="rect">
            <a:avLst/>
          </a:prstGeom>
          <a:noFill/>
          <a:ln>
            <a:noFill/>
          </a:ln>
        </p:spPr>
      </p:pic>
      <p:sp>
        <p:nvSpPr>
          <p:cNvPr id="206" name="Google Shape;206;p30"/>
          <p:cNvSpPr/>
          <p:nvPr/>
        </p:nvSpPr>
        <p:spPr>
          <a:xfrm>
            <a:off x="4795650" y="2758025"/>
            <a:ext cx="1737000" cy="1117500"/>
          </a:xfrm>
          <a:prstGeom prst="ellipse">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1"/>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fr"/>
              <a:t>Real distribution</a:t>
            </a:r>
            <a:endParaRPr/>
          </a:p>
        </p:txBody>
      </p:sp>
      <p:sp>
        <p:nvSpPr>
          <p:cNvPr id="212" name="Google Shape;212;p31"/>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fr">
                <a:solidFill>
                  <a:srgbClr val="3D85C6"/>
                </a:solidFill>
              </a:rPr>
              <a:t>blue </a:t>
            </a:r>
            <a:r>
              <a:rPr lang="fr"/>
              <a:t>= predicted distribution</a:t>
            </a:r>
            <a:endParaRPr/>
          </a:p>
          <a:p>
            <a:pPr indent="-361950" lvl="0" marL="457200" rtl="0" algn="l">
              <a:spcBef>
                <a:spcPts val="0"/>
              </a:spcBef>
              <a:spcAft>
                <a:spcPts val="0"/>
              </a:spcAft>
              <a:buSzPts val="2100"/>
              <a:buChar char="-"/>
            </a:pPr>
            <a:r>
              <a:rPr lang="fr">
                <a:solidFill>
                  <a:srgbClr val="FF9900"/>
                </a:solidFill>
              </a:rPr>
              <a:t>orange </a:t>
            </a:r>
            <a:r>
              <a:rPr lang="fr"/>
              <a:t>= true distribution</a:t>
            </a:r>
            <a:endParaRPr/>
          </a:p>
        </p:txBody>
      </p:sp>
      <p:sp>
        <p:nvSpPr>
          <p:cNvPr id="213" name="Google Shape;213;p3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pic>
        <p:nvPicPr>
          <p:cNvPr id="214" name="Google Shape;214;p31"/>
          <p:cNvPicPr preferRelativeResize="0"/>
          <p:nvPr/>
        </p:nvPicPr>
        <p:blipFill rotWithShape="1">
          <a:blip r:embed="rId3">
            <a:alphaModFix/>
          </a:blip>
          <a:srcRect b="465" l="0" r="0" t="475"/>
          <a:stretch/>
        </p:blipFill>
        <p:spPr>
          <a:xfrm>
            <a:off x="4572000" y="637349"/>
            <a:ext cx="4572000" cy="3502673"/>
          </a:xfrm>
          <a:prstGeom prst="rect">
            <a:avLst/>
          </a:prstGeom>
          <a:noFill/>
          <a:ln>
            <a:noFill/>
          </a:ln>
        </p:spPr>
      </p:pic>
      <p:sp>
        <p:nvSpPr>
          <p:cNvPr id="215" name="Google Shape;215;p31"/>
          <p:cNvSpPr txBox="1"/>
          <p:nvPr/>
        </p:nvSpPr>
        <p:spPr>
          <a:xfrm>
            <a:off x="7562650" y="1081400"/>
            <a:ext cx="1218600" cy="8313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fr">
                <a:solidFill>
                  <a:schemeClr val="lt1"/>
                </a:solidFill>
                <a:latin typeface="Oswald"/>
                <a:ea typeface="Oswald"/>
                <a:cs typeface="Oswald"/>
                <a:sym typeface="Oswald"/>
              </a:rPr>
              <a:t>Discrete probability distribution</a:t>
            </a:r>
            <a:endParaRPr>
              <a:solidFill>
                <a:schemeClr val="lt1"/>
              </a:solidFill>
              <a:latin typeface="Oswald"/>
              <a:ea typeface="Oswald"/>
              <a:cs typeface="Oswald"/>
              <a:sym typeface="Oswald"/>
            </a:endParaRPr>
          </a:p>
        </p:txBody>
      </p:sp>
      <p:cxnSp>
        <p:nvCxnSpPr>
          <p:cNvPr id="216" name="Google Shape;216;p31"/>
          <p:cNvCxnSpPr/>
          <p:nvPr/>
        </p:nvCxnSpPr>
        <p:spPr>
          <a:xfrm flipH="1">
            <a:off x="7084875" y="1909725"/>
            <a:ext cx="484500" cy="511800"/>
          </a:xfrm>
          <a:prstGeom prst="straightConnector1">
            <a:avLst/>
          </a:prstGeom>
          <a:noFill/>
          <a:ln cap="flat" cmpd="sng" w="9525">
            <a:solidFill>
              <a:srgbClr val="FF0000"/>
            </a:solidFill>
            <a:prstDash val="solid"/>
            <a:round/>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Summary</a:t>
            </a:r>
            <a:endParaRPr/>
          </a:p>
        </p:txBody>
      </p:sp>
      <p:sp>
        <p:nvSpPr>
          <p:cNvPr id="67" name="Google Shape;67;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SzPts val="1800"/>
              <a:buAutoNum type="arabicPeriod"/>
            </a:pPr>
            <a:r>
              <a:rPr lang="fr"/>
              <a:t>Neural Networks vs Bayesian Neural Networks</a:t>
            </a:r>
            <a:endParaRPr/>
          </a:p>
          <a:p>
            <a:pPr indent="-342900" lvl="0" marL="457200" rtl="0" algn="l">
              <a:lnSpc>
                <a:spcPct val="150000"/>
              </a:lnSpc>
              <a:spcBef>
                <a:spcPts val="0"/>
              </a:spcBef>
              <a:spcAft>
                <a:spcPts val="0"/>
              </a:spcAft>
              <a:buSzPts val="1800"/>
              <a:buAutoNum type="arabicPeriod"/>
            </a:pPr>
            <a:r>
              <a:rPr lang="fr"/>
              <a:t>Advantages of Bayesian Neural Networks</a:t>
            </a:r>
            <a:endParaRPr/>
          </a:p>
          <a:p>
            <a:pPr indent="-342900" lvl="0" marL="457200" rtl="0" algn="l">
              <a:lnSpc>
                <a:spcPct val="150000"/>
              </a:lnSpc>
              <a:spcBef>
                <a:spcPts val="0"/>
              </a:spcBef>
              <a:spcAft>
                <a:spcPts val="0"/>
              </a:spcAft>
              <a:buSzPts val="1800"/>
              <a:buAutoNum type="arabicPeriod"/>
            </a:pPr>
            <a:r>
              <a:rPr lang="fr"/>
              <a:t>Bayesian Theory</a:t>
            </a:r>
            <a:endParaRPr/>
          </a:p>
          <a:p>
            <a:pPr indent="-342900" lvl="0" marL="457200" rtl="0" algn="l">
              <a:lnSpc>
                <a:spcPct val="150000"/>
              </a:lnSpc>
              <a:spcBef>
                <a:spcPts val="0"/>
              </a:spcBef>
              <a:spcAft>
                <a:spcPts val="0"/>
              </a:spcAft>
              <a:buSzPts val="1800"/>
              <a:buAutoNum type="arabicPeriod"/>
            </a:pPr>
            <a:r>
              <a:rPr lang="fr"/>
              <a:t>Preliminary Results</a:t>
            </a:r>
            <a:endParaRPr/>
          </a:p>
        </p:txBody>
      </p:sp>
      <p:sp>
        <p:nvSpPr>
          <p:cNvPr id="68" name="Google Shape;68;p1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The CODE</a:t>
            </a:r>
            <a:endParaRPr/>
          </a:p>
        </p:txBody>
      </p:sp>
      <p:sp>
        <p:nvSpPr>
          <p:cNvPr id="222" name="Google Shape;222;p3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pic>
        <p:nvPicPr>
          <p:cNvPr id="223" name="Google Shape;223;p32"/>
          <p:cNvPicPr preferRelativeResize="0"/>
          <p:nvPr/>
        </p:nvPicPr>
        <p:blipFill>
          <a:blip r:embed="rId3">
            <a:alphaModFix/>
          </a:blip>
          <a:stretch>
            <a:fillRect/>
          </a:stretch>
        </p:blipFill>
        <p:spPr>
          <a:xfrm>
            <a:off x="388050" y="1082625"/>
            <a:ext cx="7291075" cy="3540250"/>
          </a:xfrm>
          <a:prstGeom prst="rect">
            <a:avLst/>
          </a:prstGeom>
          <a:noFill/>
          <a:ln>
            <a:noFill/>
          </a:ln>
        </p:spPr>
      </p:pic>
      <p:sp>
        <p:nvSpPr>
          <p:cNvPr id="224" name="Google Shape;224;p32"/>
          <p:cNvSpPr/>
          <p:nvPr/>
        </p:nvSpPr>
        <p:spPr>
          <a:xfrm>
            <a:off x="850525" y="1822225"/>
            <a:ext cx="2598600" cy="2871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32"/>
          <p:cNvSpPr/>
          <p:nvPr/>
        </p:nvSpPr>
        <p:spPr>
          <a:xfrm>
            <a:off x="850525" y="2571750"/>
            <a:ext cx="6752400" cy="2871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32"/>
          <p:cNvSpPr/>
          <p:nvPr/>
        </p:nvSpPr>
        <p:spPr>
          <a:xfrm>
            <a:off x="1462475" y="1822225"/>
            <a:ext cx="360600" cy="2871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32"/>
          <p:cNvSpPr/>
          <p:nvPr/>
        </p:nvSpPr>
        <p:spPr>
          <a:xfrm>
            <a:off x="4046425" y="2571750"/>
            <a:ext cx="360600" cy="2871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24"/>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225"/>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2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The CODE</a:t>
            </a:r>
            <a:endParaRPr/>
          </a:p>
        </p:txBody>
      </p:sp>
      <p:sp>
        <p:nvSpPr>
          <p:cNvPr id="233" name="Google Shape;233;p3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pic>
        <p:nvPicPr>
          <p:cNvPr id="234" name="Google Shape;234;p33"/>
          <p:cNvPicPr preferRelativeResize="0"/>
          <p:nvPr/>
        </p:nvPicPr>
        <p:blipFill>
          <a:blip r:embed="rId3">
            <a:alphaModFix/>
          </a:blip>
          <a:stretch>
            <a:fillRect/>
          </a:stretch>
        </p:blipFill>
        <p:spPr>
          <a:xfrm>
            <a:off x="732561" y="1584061"/>
            <a:ext cx="6359700" cy="15038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pic>
        <p:nvPicPr>
          <p:cNvPr id="239" name="Google Shape;239;p34"/>
          <p:cNvPicPr preferRelativeResize="0"/>
          <p:nvPr/>
        </p:nvPicPr>
        <p:blipFill>
          <a:blip r:embed="rId3">
            <a:alphaModFix/>
          </a:blip>
          <a:stretch>
            <a:fillRect/>
          </a:stretch>
        </p:blipFill>
        <p:spPr>
          <a:xfrm>
            <a:off x="2108475" y="119425"/>
            <a:ext cx="6930474" cy="4880449"/>
          </a:xfrm>
          <a:prstGeom prst="rect">
            <a:avLst/>
          </a:prstGeom>
          <a:noFill/>
          <a:ln>
            <a:noFill/>
          </a:ln>
        </p:spPr>
      </p:pic>
      <p:sp>
        <p:nvSpPr>
          <p:cNvPr id="240" name="Google Shape;240;p34"/>
          <p:cNvSpPr txBox="1"/>
          <p:nvPr>
            <p:ph type="title"/>
          </p:nvPr>
        </p:nvSpPr>
        <p:spPr>
          <a:xfrm>
            <a:off x="311700" y="445025"/>
            <a:ext cx="18450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Image loss and KL loss</a:t>
            </a:r>
            <a:endParaRPr/>
          </a:p>
        </p:txBody>
      </p:sp>
      <p:sp>
        <p:nvSpPr>
          <p:cNvPr id="241" name="Google Shape;241;p3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sp>
        <p:nvSpPr>
          <p:cNvPr id="242" name="Google Shape;242;p34"/>
          <p:cNvSpPr txBox="1"/>
          <p:nvPr>
            <p:ph idx="4294967295" type="subTitle"/>
          </p:nvPr>
        </p:nvSpPr>
        <p:spPr>
          <a:xfrm>
            <a:off x="4827100" y="2542275"/>
            <a:ext cx="2977800" cy="572700"/>
          </a:xfrm>
          <a:prstGeom prst="rect">
            <a:avLst/>
          </a:prstGeom>
          <a:solidFill>
            <a:srgbClr val="434343"/>
          </a:solidFill>
          <a:ln cap="flat" cmpd="sng" w="19050">
            <a:solidFill>
              <a:schemeClr val="lt1"/>
            </a:solidFill>
            <a:prstDash val="solid"/>
            <a:round/>
            <a:headEnd len="sm" w="sm" type="none"/>
            <a:tailEnd len="sm" w="sm" type="none"/>
          </a:ln>
        </p:spPr>
        <p:txBody>
          <a:bodyPr anchorCtr="0" anchor="t" bIns="91425" lIns="91425" spcFirstLastPara="1" rIns="91425" wrap="square" tIns="91425">
            <a:noAutofit/>
          </a:bodyPr>
          <a:lstStyle/>
          <a:p>
            <a:pPr indent="-330200" lvl="0" marL="457200" rtl="0" algn="l">
              <a:lnSpc>
                <a:spcPct val="75000"/>
              </a:lnSpc>
              <a:spcBef>
                <a:spcPts val="0"/>
              </a:spcBef>
              <a:spcAft>
                <a:spcPts val="0"/>
              </a:spcAft>
              <a:buSzPts val="1600"/>
              <a:buChar char="-"/>
            </a:pPr>
            <a:r>
              <a:rPr lang="fr" sz="1600">
                <a:solidFill>
                  <a:srgbClr val="6AA84F"/>
                </a:solidFill>
              </a:rPr>
              <a:t>blue </a:t>
            </a:r>
            <a:r>
              <a:rPr lang="fr" sz="1600"/>
              <a:t>= factor switch</a:t>
            </a:r>
            <a:endParaRPr sz="1600"/>
          </a:p>
          <a:p>
            <a:pPr indent="-330200" lvl="0" marL="457200" rtl="0" algn="l">
              <a:lnSpc>
                <a:spcPct val="75000"/>
              </a:lnSpc>
              <a:spcBef>
                <a:spcPts val="0"/>
              </a:spcBef>
              <a:spcAft>
                <a:spcPts val="0"/>
              </a:spcAft>
              <a:buSzPts val="1600"/>
              <a:buChar char="-"/>
            </a:pPr>
            <a:r>
              <a:rPr lang="fr" sz="1600">
                <a:solidFill>
                  <a:srgbClr val="FF9900"/>
                </a:solidFill>
              </a:rPr>
              <a:t>orange </a:t>
            </a:r>
            <a:r>
              <a:rPr lang="fr" sz="1600"/>
              <a:t>= kl_factor adjust</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5"/>
          <p:cNvSpPr txBox="1"/>
          <p:nvPr>
            <p:ph type="title"/>
          </p:nvPr>
        </p:nvSpPr>
        <p:spPr>
          <a:xfrm>
            <a:off x="490250" y="526350"/>
            <a:ext cx="7403100" cy="4090800"/>
          </a:xfrm>
          <a:prstGeom prst="rect">
            <a:avLst/>
          </a:prstGeom>
        </p:spPr>
        <p:txBody>
          <a:bodyPr anchorCtr="0" anchor="ctr" bIns="91425" lIns="91425" spcFirstLastPara="1" rIns="91425" wrap="square" tIns="91425">
            <a:normAutofit/>
          </a:bodyPr>
          <a:lstStyle/>
          <a:p>
            <a:pPr indent="-533400" lvl="0" marL="457200" rtl="0" algn="l">
              <a:lnSpc>
                <a:spcPct val="150000"/>
              </a:lnSpc>
              <a:spcBef>
                <a:spcPts val="0"/>
              </a:spcBef>
              <a:spcAft>
                <a:spcPts val="0"/>
              </a:spcAft>
              <a:buSzPts val="4800"/>
              <a:buChar char="1"/>
            </a:pPr>
            <a:r>
              <a:rPr lang="fr"/>
              <a:t>Neural Networks</a:t>
            </a:r>
            <a:endParaRPr/>
          </a:p>
          <a:p>
            <a:pPr indent="0" lvl="0" marL="457200" rtl="0" algn="l">
              <a:lnSpc>
                <a:spcPct val="150000"/>
              </a:lnSpc>
              <a:spcBef>
                <a:spcPts val="0"/>
              </a:spcBef>
              <a:spcAft>
                <a:spcPts val="0"/>
              </a:spcAft>
              <a:buNone/>
            </a:pPr>
            <a:r>
              <a:rPr lang="fr"/>
              <a:t>vs</a:t>
            </a:r>
            <a:endParaRPr/>
          </a:p>
          <a:p>
            <a:pPr indent="0" lvl="0" marL="457200" rtl="0" algn="l">
              <a:lnSpc>
                <a:spcPct val="150000"/>
              </a:lnSpc>
              <a:spcBef>
                <a:spcPts val="0"/>
              </a:spcBef>
              <a:spcAft>
                <a:spcPts val="0"/>
              </a:spcAft>
              <a:buNone/>
            </a:pPr>
            <a:r>
              <a:rPr lang="fr"/>
              <a:t>Bayesian Neural Networks</a:t>
            </a:r>
            <a:endParaRPr/>
          </a:p>
        </p:txBody>
      </p:sp>
      <p:sp>
        <p:nvSpPr>
          <p:cNvPr id="74" name="Google Shape;74;p1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fr"/>
              <a:t>Regular Neural Networks</a:t>
            </a:r>
            <a:endParaRPr/>
          </a:p>
        </p:txBody>
      </p:sp>
      <p:sp>
        <p:nvSpPr>
          <p:cNvPr id="80" name="Google Shape;80;p16"/>
          <p:cNvSpPr txBox="1"/>
          <p:nvPr>
            <p:ph idx="1" type="subTitle"/>
          </p:nvPr>
        </p:nvSpPr>
        <p:spPr>
          <a:xfrm>
            <a:off x="0" y="2845200"/>
            <a:ext cx="4310700" cy="13455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fr"/>
              <a:t>Fixed weights and biases</a:t>
            </a:r>
            <a:endParaRPr/>
          </a:p>
          <a:p>
            <a:pPr indent="-361950" lvl="0" marL="457200" rtl="0" algn="l">
              <a:spcBef>
                <a:spcPts val="0"/>
              </a:spcBef>
              <a:spcAft>
                <a:spcPts val="0"/>
              </a:spcAft>
              <a:buSzPts val="2100"/>
              <a:buChar char="●"/>
            </a:pPr>
            <a:r>
              <a:rPr lang="fr"/>
              <a:t>Kinda boring</a:t>
            </a:r>
            <a:endParaRPr/>
          </a:p>
          <a:p>
            <a:pPr indent="-361950" lvl="0" marL="457200" rtl="0" algn="l">
              <a:spcBef>
                <a:spcPts val="0"/>
              </a:spcBef>
              <a:spcAft>
                <a:spcPts val="0"/>
              </a:spcAft>
              <a:buSzPts val="2100"/>
              <a:buChar char="●"/>
            </a:pPr>
            <a:r>
              <a:rPr lang="fr"/>
              <a:t>One set of features: one result</a:t>
            </a:r>
            <a:endParaRPr/>
          </a:p>
        </p:txBody>
      </p:sp>
      <p:sp>
        <p:nvSpPr>
          <p:cNvPr id="81" name="Google Shape;81;p1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pic>
        <p:nvPicPr>
          <p:cNvPr id="82" name="Google Shape;82;p16"/>
          <p:cNvPicPr preferRelativeResize="0"/>
          <p:nvPr/>
        </p:nvPicPr>
        <p:blipFill>
          <a:blip r:embed="rId3">
            <a:alphaModFix/>
          </a:blip>
          <a:stretch>
            <a:fillRect/>
          </a:stretch>
        </p:blipFill>
        <p:spPr>
          <a:xfrm>
            <a:off x="4572001" y="443877"/>
            <a:ext cx="4572001" cy="1542600"/>
          </a:xfrm>
          <a:prstGeom prst="rect">
            <a:avLst/>
          </a:prstGeom>
          <a:noFill/>
          <a:ln>
            <a:noFill/>
          </a:ln>
        </p:spPr>
      </p:pic>
      <p:pic>
        <p:nvPicPr>
          <p:cNvPr id="83" name="Google Shape;83;p16"/>
          <p:cNvPicPr preferRelativeResize="0"/>
          <p:nvPr/>
        </p:nvPicPr>
        <p:blipFill>
          <a:blip r:embed="rId4">
            <a:alphaModFix/>
          </a:blip>
          <a:stretch>
            <a:fillRect/>
          </a:stretch>
        </p:blipFill>
        <p:spPr>
          <a:xfrm>
            <a:off x="5004938" y="1986475"/>
            <a:ext cx="3706127" cy="30420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7"/>
          <p:cNvPicPr preferRelativeResize="0"/>
          <p:nvPr/>
        </p:nvPicPr>
        <p:blipFill>
          <a:blip r:embed="rId3">
            <a:alphaModFix/>
          </a:blip>
          <a:stretch>
            <a:fillRect/>
          </a:stretch>
        </p:blipFill>
        <p:spPr>
          <a:xfrm>
            <a:off x="5004950" y="1986475"/>
            <a:ext cx="3706127" cy="3042001"/>
          </a:xfrm>
          <a:prstGeom prst="rect">
            <a:avLst/>
          </a:prstGeom>
          <a:noFill/>
          <a:ln>
            <a:noFill/>
          </a:ln>
        </p:spPr>
      </p:pic>
      <p:sp>
        <p:nvSpPr>
          <p:cNvPr id="89" name="Google Shape;89;p17"/>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fr"/>
              <a:t>Bayesian Neural Network</a:t>
            </a:r>
            <a:endParaRPr/>
          </a:p>
        </p:txBody>
      </p:sp>
      <p:sp>
        <p:nvSpPr>
          <p:cNvPr id="90" name="Google Shape;90;p17"/>
          <p:cNvSpPr txBox="1"/>
          <p:nvPr>
            <p:ph idx="1" type="subTitle"/>
          </p:nvPr>
        </p:nvSpPr>
        <p:spPr>
          <a:xfrm>
            <a:off x="0" y="2845200"/>
            <a:ext cx="4572000" cy="22983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fr"/>
              <a:t>Gaussian distributions</a:t>
            </a:r>
            <a:endParaRPr/>
          </a:p>
          <a:p>
            <a:pPr indent="-361950" lvl="0" marL="457200" rtl="0" algn="l">
              <a:spcBef>
                <a:spcPts val="0"/>
              </a:spcBef>
              <a:spcAft>
                <a:spcPts val="0"/>
              </a:spcAft>
              <a:buSzPts val="2100"/>
              <a:buChar char="●"/>
            </a:pPr>
            <a:r>
              <a:rPr lang="fr"/>
              <a:t>Awesome Monte Carlo sampling</a:t>
            </a:r>
            <a:endParaRPr/>
          </a:p>
          <a:p>
            <a:pPr indent="-361950" lvl="0" marL="457200" rtl="0" algn="l">
              <a:spcBef>
                <a:spcPts val="0"/>
              </a:spcBef>
              <a:spcAft>
                <a:spcPts val="0"/>
              </a:spcAft>
              <a:buSzPts val="2100"/>
              <a:buChar char="●"/>
            </a:pPr>
            <a:r>
              <a:rPr lang="fr"/>
              <a:t>The weights and biases are drawn following these distributions</a:t>
            </a:r>
            <a:endParaRPr/>
          </a:p>
          <a:p>
            <a:pPr indent="-361950" lvl="0" marL="457200" rtl="0" algn="l">
              <a:spcBef>
                <a:spcPts val="0"/>
              </a:spcBef>
              <a:spcAft>
                <a:spcPts val="0"/>
              </a:spcAft>
              <a:buSzPts val="2100"/>
              <a:buChar char="●"/>
            </a:pPr>
            <a:r>
              <a:rPr lang="fr"/>
              <a:t>One set of features: different results possible</a:t>
            </a:r>
            <a:endParaRPr/>
          </a:p>
        </p:txBody>
      </p:sp>
      <p:sp>
        <p:nvSpPr>
          <p:cNvPr id="91" name="Google Shape;91;p1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pic>
        <p:nvPicPr>
          <p:cNvPr id="92" name="Google Shape;92;p17"/>
          <p:cNvPicPr preferRelativeResize="0"/>
          <p:nvPr/>
        </p:nvPicPr>
        <p:blipFill>
          <a:blip r:embed="rId4">
            <a:alphaModFix/>
          </a:blip>
          <a:stretch>
            <a:fillRect/>
          </a:stretch>
        </p:blipFill>
        <p:spPr>
          <a:xfrm>
            <a:off x="4572001" y="443877"/>
            <a:ext cx="4572001" cy="1542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490250" y="526350"/>
            <a:ext cx="7403100" cy="4090800"/>
          </a:xfrm>
          <a:prstGeom prst="rect">
            <a:avLst/>
          </a:prstGeom>
        </p:spPr>
        <p:txBody>
          <a:bodyPr anchorCtr="0" anchor="ctr" bIns="91425" lIns="91425" spcFirstLastPara="1" rIns="91425" wrap="square" tIns="91425">
            <a:normAutofit/>
          </a:bodyPr>
          <a:lstStyle/>
          <a:p>
            <a:pPr indent="-533400" lvl="0" marL="457200" rtl="0" algn="l">
              <a:spcBef>
                <a:spcPts val="0"/>
              </a:spcBef>
              <a:spcAft>
                <a:spcPts val="0"/>
              </a:spcAft>
              <a:buSzPts val="4800"/>
              <a:buChar char="2"/>
            </a:pPr>
            <a:r>
              <a:rPr lang="fr"/>
              <a:t>Advantages of Bayesian Neural Networks</a:t>
            </a:r>
            <a:endParaRPr/>
          </a:p>
        </p:txBody>
      </p:sp>
      <p:sp>
        <p:nvSpPr>
          <p:cNvPr id="98" name="Google Shape;98;p1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Advantages vs </a:t>
            </a:r>
            <a:r>
              <a:rPr lang="fr"/>
              <a:t>Disadvantages</a:t>
            </a:r>
            <a:endParaRPr/>
          </a:p>
        </p:txBody>
      </p:sp>
      <p:sp>
        <p:nvSpPr>
          <p:cNvPr id="104" name="Google Shape;104;p19"/>
          <p:cNvSpPr txBox="1"/>
          <p:nvPr>
            <p:ph idx="1" type="body"/>
          </p:nvPr>
        </p:nvSpPr>
        <p:spPr>
          <a:xfrm>
            <a:off x="311700" y="1152475"/>
            <a:ext cx="3999900" cy="3416400"/>
          </a:xfrm>
          <a:prstGeom prst="rect">
            <a:avLst/>
          </a:prstGeom>
          <a:ln cap="flat" cmpd="sng" w="9525">
            <a:solidFill>
              <a:srgbClr val="93C47D"/>
            </a:solidFill>
            <a:prstDash val="solid"/>
            <a:round/>
            <a:headEnd len="sm" w="sm" type="none"/>
            <a:tailEnd len="sm" w="sm" type="none"/>
          </a:ln>
        </p:spPr>
        <p:txBody>
          <a:bodyPr anchorCtr="0" anchor="t" bIns="91425" lIns="91425" spcFirstLastPara="1" rIns="91425" wrap="square" tIns="91425">
            <a:normAutofit/>
          </a:bodyPr>
          <a:lstStyle/>
          <a:p>
            <a:pPr indent="-330200" lvl="0" marL="457200" rtl="0" algn="l">
              <a:lnSpc>
                <a:spcPct val="150000"/>
              </a:lnSpc>
              <a:spcBef>
                <a:spcPts val="0"/>
              </a:spcBef>
              <a:spcAft>
                <a:spcPts val="0"/>
              </a:spcAft>
              <a:buSzPts val="1600"/>
              <a:buChar char="●"/>
            </a:pPr>
            <a:r>
              <a:rPr lang="fr" sz="1600"/>
              <a:t>Robust to small datasets (less </a:t>
            </a:r>
            <a:r>
              <a:rPr lang="fr" sz="1600"/>
              <a:t>prone to overfitting)</a:t>
            </a:r>
            <a:endParaRPr sz="1600"/>
          </a:p>
          <a:p>
            <a:pPr indent="-330200" lvl="0" marL="457200" rtl="0" algn="l">
              <a:lnSpc>
                <a:spcPct val="150000"/>
              </a:lnSpc>
              <a:spcBef>
                <a:spcPts val="0"/>
              </a:spcBef>
              <a:spcAft>
                <a:spcPts val="0"/>
              </a:spcAft>
              <a:buSzPts val="1600"/>
              <a:buChar char="●"/>
            </a:pPr>
            <a:r>
              <a:rPr lang="fr" sz="1600"/>
              <a:t>“Conscious” of its uncertainties</a:t>
            </a:r>
            <a:endParaRPr sz="1600"/>
          </a:p>
          <a:p>
            <a:pPr indent="-330200" lvl="0" marL="457200" rtl="0" algn="l">
              <a:lnSpc>
                <a:spcPct val="150000"/>
              </a:lnSpc>
              <a:spcBef>
                <a:spcPts val="0"/>
              </a:spcBef>
              <a:spcAft>
                <a:spcPts val="0"/>
              </a:spcAft>
              <a:buSzPts val="1600"/>
              <a:buChar char="●"/>
            </a:pPr>
            <a:r>
              <a:rPr lang="fr" sz="1600"/>
              <a:t>Gives a probability distribution as an output</a:t>
            </a:r>
            <a:endParaRPr sz="1600"/>
          </a:p>
          <a:p>
            <a:pPr indent="-330200" lvl="0" marL="457200" rtl="0" algn="l">
              <a:lnSpc>
                <a:spcPct val="150000"/>
              </a:lnSpc>
              <a:spcBef>
                <a:spcPts val="0"/>
              </a:spcBef>
              <a:spcAft>
                <a:spcPts val="0"/>
              </a:spcAft>
              <a:buSzPts val="1600"/>
              <a:buChar char="●"/>
            </a:pPr>
            <a:r>
              <a:rPr lang="fr" sz="1600"/>
              <a:t>Can adapt easily to regular neural networks architectures</a:t>
            </a:r>
            <a:endParaRPr sz="1600"/>
          </a:p>
        </p:txBody>
      </p:sp>
      <p:sp>
        <p:nvSpPr>
          <p:cNvPr id="105" name="Google Shape;105;p19"/>
          <p:cNvSpPr txBox="1"/>
          <p:nvPr>
            <p:ph idx="2" type="body"/>
          </p:nvPr>
        </p:nvSpPr>
        <p:spPr>
          <a:xfrm>
            <a:off x="4832400" y="1152475"/>
            <a:ext cx="3999900" cy="3416400"/>
          </a:xfrm>
          <a:prstGeom prst="rect">
            <a:avLst/>
          </a:prstGeom>
          <a:ln cap="flat" cmpd="sng" w="9525">
            <a:solidFill>
              <a:srgbClr val="CC0000"/>
            </a:solidFill>
            <a:prstDash val="solid"/>
            <a:round/>
            <a:headEnd len="sm" w="sm" type="none"/>
            <a:tailEnd len="sm" w="sm" type="none"/>
          </a:ln>
        </p:spPr>
        <p:txBody>
          <a:bodyPr anchorCtr="0" anchor="t" bIns="91425" lIns="91425" spcFirstLastPara="1" rIns="91425" wrap="square" tIns="91425">
            <a:normAutofit/>
          </a:bodyPr>
          <a:lstStyle/>
          <a:p>
            <a:pPr indent="-330200" lvl="0" marL="457200" rtl="0" algn="l">
              <a:lnSpc>
                <a:spcPct val="150000"/>
              </a:lnSpc>
              <a:spcBef>
                <a:spcPts val="0"/>
              </a:spcBef>
              <a:spcAft>
                <a:spcPts val="0"/>
              </a:spcAft>
              <a:buSzPts val="1600"/>
              <a:buChar char="●"/>
            </a:pPr>
            <a:r>
              <a:rPr lang="fr" sz="1600"/>
              <a:t>More computer demanding</a:t>
            </a:r>
            <a:endParaRPr sz="1600"/>
          </a:p>
          <a:p>
            <a:pPr indent="-330200" lvl="0" marL="457200" rtl="0" algn="l">
              <a:lnSpc>
                <a:spcPct val="150000"/>
              </a:lnSpc>
              <a:spcBef>
                <a:spcPts val="0"/>
              </a:spcBef>
              <a:spcAft>
                <a:spcPts val="0"/>
              </a:spcAft>
              <a:buSzPts val="1600"/>
              <a:buChar char="●"/>
            </a:pPr>
            <a:r>
              <a:rPr lang="fr" sz="1600"/>
              <a:t>Implementation more difficult</a:t>
            </a:r>
            <a:endParaRPr sz="1600"/>
          </a:p>
          <a:p>
            <a:pPr indent="-330200" lvl="0" marL="457200" rtl="0" algn="l">
              <a:lnSpc>
                <a:spcPct val="150000"/>
              </a:lnSpc>
              <a:spcBef>
                <a:spcPts val="0"/>
              </a:spcBef>
              <a:spcAft>
                <a:spcPts val="0"/>
              </a:spcAft>
              <a:buSzPts val="1600"/>
              <a:buChar char="●"/>
            </a:pPr>
            <a:r>
              <a:rPr lang="fr" sz="1600"/>
              <a:t>More complexe theory</a:t>
            </a:r>
            <a:endParaRPr sz="1600"/>
          </a:p>
        </p:txBody>
      </p:sp>
      <p:sp>
        <p:nvSpPr>
          <p:cNvPr id="106" name="Google Shape;106;p1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490250" y="526350"/>
            <a:ext cx="7403100" cy="4090800"/>
          </a:xfrm>
          <a:prstGeom prst="rect">
            <a:avLst/>
          </a:prstGeom>
        </p:spPr>
        <p:txBody>
          <a:bodyPr anchorCtr="0" anchor="ctr" bIns="91425" lIns="91425" spcFirstLastPara="1" rIns="91425" wrap="square" tIns="91425">
            <a:normAutofit/>
          </a:bodyPr>
          <a:lstStyle/>
          <a:p>
            <a:pPr indent="-533400" lvl="0" marL="457200" rtl="0" algn="l">
              <a:spcBef>
                <a:spcPts val="0"/>
              </a:spcBef>
              <a:spcAft>
                <a:spcPts val="0"/>
              </a:spcAft>
              <a:buSzPts val="4800"/>
              <a:buChar char="3"/>
            </a:pPr>
            <a:r>
              <a:rPr lang="fr"/>
              <a:t>Bayesian Theory</a:t>
            </a:r>
            <a:endParaRPr/>
          </a:p>
        </p:txBody>
      </p:sp>
      <p:sp>
        <p:nvSpPr>
          <p:cNvPr id="112" name="Google Shape;112;p2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Comparison</a:t>
            </a:r>
            <a:r>
              <a:rPr lang="fr"/>
              <a:t> to Regular Neural Network Theory</a:t>
            </a:r>
            <a:endParaRPr/>
          </a:p>
        </p:txBody>
      </p:sp>
      <p:sp>
        <p:nvSpPr>
          <p:cNvPr id="118" name="Google Shape;118;p2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fr"/>
              <a:t>‹#›</a:t>
            </a:fld>
            <a:endParaRPr/>
          </a:p>
        </p:txBody>
      </p:sp>
      <p:pic>
        <p:nvPicPr>
          <p:cNvPr descr="{&quot;mathml&quot;:&quot;&lt;math style=\&quot;font-family:stix;font-size:16px;\&quot; xmlns=\&quot;http://www.w3.org/1998/Math/MathML\&quot;&gt;&lt;mstyle mathsize=\&quot;16px\&quot;&gt;&lt;mi mathcolor=\&quot;#FFFFFF\&quot;&gt;L&lt;/mi&gt;&lt;mfenced mathcolor=\&quot;#FFFFFF\&quot;&gt;&lt;mrow&gt;&lt;mi&gt;D&lt;/mi&gt;&lt;mo&gt;,&lt;/mo&gt;&lt;mo&gt;&amp;#xA0;&lt;/mo&gt;&lt;mi&gt;w&lt;/mi&gt;&lt;/mrow&gt;&lt;/mfenced&gt;&lt;mo mathcolor=\&quot;#FFFFFF\&quot;&gt;&amp;#xA0;&lt;/mo&gt;&lt;mo mathcolor=\&quot;#FFFFFF\&quot;&gt;=&lt;/mo&gt;&lt;mo mathcolor=\&quot;#FFFFFF\&quot;&gt;&amp;#xA0;&lt;/mo&gt;&lt;munder mathcolor=\&quot;#FFFFFF\&quot;&gt;&lt;mo&gt;&amp;#x2211;&lt;/mo&gt;&lt;mrow&gt;&lt;msub&gt;&lt;mi&gt;x&lt;/mi&gt;&lt;mi&gt;i&lt;/mi&gt;&lt;/msub&gt;&lt;mo&gt;,&lt;/mo&gt;&lt;msub&gt;&lt;mi&gt;y&lt;/mi&gt;&lt;mi&gt;i&lt;/mi&gt;&lt;/msub&gt;&lt;mo&gt;&amp;#x2208;&lt;/mo&gt;&lt;mi&gt;D&lt;/mi&gt;&lt;/mrow&gt;&lt;/munder&gt;&lt;msup&gt;&lt;mfenced mathcolor=\&quot;#FFFFFF\&quot;&gt;&lt;mrow&gt;&lt;msub&gt;&lt;mi&gt;y&lt;/mi&gt;&lt;mi&gt;i&lt;/mi&gt;&lt;/msub&gt;&lt;mo&gt;&amp;#xA0;&lt;/mo&gt;&lt;mo&gt;-&lt;/mo&gt;&lt;mo&gt;&amp;#xA0;&lt;/mo&gt;&lt;mi&gt;f&lt;/mi&gt;&lt;mfenced&gt;&lt;mrow&gt;&lt;msub&gt;&lt;mi&gt;x&lt;/mi&gt;&lt;mi&gt;i&lt;/mi&gt;&lt;/msub&gt;&lt;mo&gt;,&lt;/mo&gt;&lt;mo&gt;&amp;#xA0;&lt;/mo&gt;&lt;mi&gt;w&lt;/mi&gt;&lt;/mrow&gt;&lt;/mfenced&gt;&lt;/mrow&gt;&lt;/mfenced&gt;&lt;mn mathcolor=\&quot;#FFFFFF\&quot;&gt;2&lt;/mn&gt;&lt;/msup&gt;&lt;mo mathcolor=\&quot;#FFFFFF\&quot;&gt;&amp;#xA0;&lt;/mo&gt;&lt;mo mathcolor=\&quot;#FFFFFF\&quot;&gt;+&lt;/mo&gt;&lt;mi mathcolor=\&quot;#FFFFFF\&quot;&gt;&amp;#x3BB;&lt;/mi&gt;&lt;munder mathcolor=\&quot;#FFFFFF\&quot;&gt;&lt;mo&gt;&amp;#x2211;&lt;/mo&gt;&lt;mi&gt;d&lt;/mi&gt;&lt;/munder&gt;&lt;mo mathcolor=\&quot;#FFFFFF\&quot;&gt;&amp;#xA0;&lt;/mo&gt;&lt;msup&gt;&lt;msub mathcolor=\&quot;#FFFFFF\&quot;&gt;&lt;mi&gt;w&lt;/mi&gt;&lt;mi&gt;d&lt;/mi&gt;&lt;/msub&gt;&lt;mn mathcolor=\&quot;#FFFFFF\&quot;&gt;2&lt;/mn&gt;&lt;/msup&gt;&lt;/mstyle&gt;&lt;/math&gt;&quot;,&quot;truncated&quot;:false}" id="119" name="Google Shape;119;p21" title="L ouvrir la parenthèse D virgule espace w fermer la parenthèse espace égal à espace somme pour x indice i virgule y indice i appartient à D de ouvrir la parenthèse y indice i espace moins espace f ouvrir la parenthèse x indice i virgule espace w fermer la parenthèse fermer la parenthèse au carré espace plus lambda somme pour d de espace w indice d au carré"/>
          <p:cNvPicPr preferRelativeResize="0"/>
          <p:nvPr/>
        </p:nvPicPr>
        <p:blipFill>
          <a:blip r:embed="rId3">
            <a:alphaModFix/>
          </a:blip>
          <a:stretch>
            <a:fillRect/>
          </a:stretch>
        </p:blipFill>
        <p:spPr>
          <a:xfrm>
            <a:off x="2614650" y="1575827"/>
            <a:ext cx="3831325" cy="440925"/>
          </a:xfrm>
          <a:prstGeom prst="rect">
            <a:avLst/>
          </a:prstGeom>
          <a:noFill/>
          <a:ln>
            <a:noFill/>
          </a:ln>
        </p:spPr>
      </p:pic>
      <p:pic>
        <p:nvPicPr>
          <p:cNvPr descr="{&quot;mathml&quot;:&quot;&lt;math style=\&quot;font-family:stix;font-size:16px;\&quot; xmlns=\&quot;http://www.w3.org/1998/Math/MathML\&quot;&gt;&lt;mstyle mathsize=\&quot;16px\&quot;&gt;&lt;mi mathcolor=\&quot;#FFFFFF\&quot;&gt;P&lt;/mi&gt;&lt;mfenced mathcolor=\&quot;#FFFFFF\&quot;&gt;&lt;mrow&gt;&lt;mi&gt;D&lt;/mi&gt;&lt;mo&gt;,&lt;/mo&gt;&lt;mo&gt;&amp;#xA0;&lt;/mo&gt;&lt;mi&gt;w&lt;/mi&gt;&lt;/mrow&gt;&lt;/mfenced&gt;&lt;mo mathcolor=\&quot;#FFFFFF\&quot;&gt;&amp;#xA0;&lt;/mo&gt;&lt;mo mathcolor=\&quot;#FFFFFF\&quot;&gt;=&lt;/mo&gt;&lt;mo mathcolor=\&quot;#FFFFFF\&quot;&gt;&amp;#xA0;&lt;/mo&gt;&lt;munder mathcolor=\&quot;#FFFFFF\&quot;&gt;&lt;mo&gt;&amp;#x220F;&lt;/mo&gt;&lt;mrow&gt;&lt;msub&gt;&lt;mi&gt;x&lt;/mi&gt;&lt;mi&gt;i&lt;/mi&gt;&lt;/msub&gt;&lt;mo&gt;,&lt;/mo&gt;&lt;mo&gt;&amp;#xA0;&lt;/mo&gt;&lt;msub&gt;&lt;mi&gt;y&lt;/mi&gt;&lt;mi&gt;i&lt;/mi&gt;&lt;/msub&gt;&lt;mo&gt;&amp;#x2208;&lt;/mo&gt;&lt;mi&gt;D&lt;/mi&gt;&lt;/mrow&gt;&lt;/munder&gt;&lt;mi mathvariant=\&quot;script\&quot; mathcolor=\&quot;#FFFFFF\&quot;&gt;N&lt;/mi&gt;&lt;mfenced mathcolor=\&quot;#FFFFFF\&quot;&gt;&lt;mrow&gt;&lt;msub&gt;&lt;mi&gt;y&lt;/mi&gt;&lt;mi&gt;i&lt;/mi&gt;&lt;/msub&gt;&lt;mo&gt;&amp;#xA0;&lt;/mo&gt;&lt;mo&gt;|&lt;/mo&gt;&lt;mo&gt;&amp;#xA0;&lt;/mo&gt;&lt;mi&gt;f&lt;/mi&gt;&lt;mfenced&gt;&lt;mrow&gt;&lt;msub&gt;&lt;mi&gt;x&lt;/mi&gt;&lt;mi&gt;i&lt;/mi&gt;&lt;/msub&gt;&lt;mo&gt;,&lt;/mo&gt;&lt;mo&gt;&amp;#xA0;&lt;/mo&gt;&lt;mi&gt;w&lt;/mi&gt;&lt;/mrow&gt;&lt;/mfenced&gt;&lt;mo&gt;,&lt;/mo&gt;&lt;mo&gt;&amp;#xA0;&lt;/mo&gt;&lt;mi&gt;I&lt;/mi&gt;&lt;/mrow&gt;&lt;/mfenced&gt;&lt;mo mathcolor=\&quot;#FFFFFF\&quot;&gt;&amp;#xD7;&lt;/mo&gt;&lt;munder mathcolor=\&quot;#FFFFFF\&quot;&gt;&lt;mo&gt;&amp;#x220F;&lt;/mo&gt;&lt;mi&gt;d&lt;/mi&gt;&lt;/munder&gt;&lt;mi mathvariant=\&quot;script\&quot; mathcolor=\&quot;#FFFFFF\&quot;&gt;N&lt;/mi&gt;&lt;mfenced mathcolor=\&quot;#FFFFFF\&quot;&gt;&lt;mrow&gt;&lt;msub&gt;&lt;mi&gt;w&lt;/mi&gt;&lt;mi&gt;d&lt;/mi&gt;&lt;/msub&gt;&lt;mo&gt;&amp;#xA0;&lt;/mo&gt;&lt;mo&gt;|&lt;/mo&gt;&lt;mo&gt;&amp;#xA0;&lt;/mo&gt;&lt;mn&gt;0&lt;/mn&gt;&lt;mo&gt;,&lt;/mo&gt;&lt;mo&gt;&amp;#xA0;&lt;/mo&gt;&lt;mfrac&gt;&lt;mn&gt;1&lt;/mn&gt;&lt;msqrt&gt;&lt;mi&gt;&amp;#x3BB;&lt;/mi&gt;&lt;/msqrt&gt;&lt;/mfrac&gt;&lt;/mrow&gt;&lt;/mfenced&gt;&lt;/mstyle&gt;&lt;/math&gt;&quot;,&quot;truncated&quot;:false}" id="120" name="Google Shape;120;p21" title="P ouvrir la parenthèse D virgule espace w fermer la parenthèse espace égal à espace produit pour x indice i virgule espace y indice i appartient à D de calligraphique N ouvrir la parenthèse y indice i espace barre verticale espace f ouvrir la parenthèse x indice i virgule espace w fermer la parenthèse virgule espace I fermer la parenthèse croix de multiplication produit pour d de calligraphique N ouvrir la parenthèse w indice d espace barre verticale espace 0 virgule espace numérateur de la fraction 1 au-dessus du dénominateur racine carrée de lambda fin de la fraction fermer la parenthèse"/>
          <p:cNvPicPr preferRelativeResize="0"/>
          <p:nvPr/>
        </p:nvPicPr>
        <p:blipFill>
          <a:blip r:embed="rId4">
            <a:alphaModFix/>
          </a:blip>
          <a:stretch>
            <a:fillRect/>
          </a:stretch>
        </p:blipFill>
        <p:spPr>
          <a:xfrm>
            <a:off x="2294475" y="2462775"/>
            <a:ext cx="4430901" cy="478125"/>
          </a:xfrm>
          <a:prstGeom prst="rect">
            <a:avLst/>
          </a:prstGeom>
          <a:noFill/>
          <a:ln>
            <a:noFill/>
          </a:ln>
        </p:spPr>
      </p:pic>
      <p:cxnSp>
        <p:nvCxnSpPr>
          <p:cNvPr id="121" name="Google Shape;121;p21"/>
          <p:cNvCxnSpPr/>
          <p:nvPr/>
        </p:nvCxnSpPr>
        <p:spPr>
          <a:xfrm>
            <a:off x="6962425" y="1445000"/>
            <a:ext cx="8400" cy="1617000"/>
          </a:xfrm>
          <a:prstGeom prst="straightConnector1">
            <a:avLst/>
          </a:prstGeom>
          <a:noFill/>
          <a:ln cap="flat" cmpd="sng" w="19050">
            <a:solidFill>
              <a:schemeClr val="dk1"/>
            </a:solidFill>
            <a:prstDash val="solid"/>
            <a:round/>
            <a:headEnd len="med" w="med" type="none"/>
            <a:tailEnd len="med" w="med" type="none"/>
          </a:ln>
        </p:spPr>
      </p:cxnSp>
      <p:sp>
        <p:nvSpPr>
          <p:cNvPr id="122" name="Google Shape;122;p21"/>
          <p:cNvSpPr txBox="1"/>
          <p:nvPr>
            <p:ph idx="2" type="body"/>
          </p:nvPr>
        </p:nvSpPr>
        <p:spPr>
          <a:xfrm>
            <a:off x="7228475" y="2033000"/>
            <a:ext cx="1915500" cy="441000"/>
          </a:xfrm>
          <a:prstGeom prst="rect">
            <a:avLst/>
          </a:prstGeom>
          <a:ln>
            <a:noFill/>
          </a:ln>
        </p:spPr>
        <p:txBody>
          <a:bodyPr anchorCtr="0" anchor="t" bIns="91425" lIns="91425" spcFirstLastPara="1" rIns="91425" wrap="square" tIns="91425">
            <a:noAutofit/>
          </a:bodyPr>
          <a:lstStyle/>
          <a:p>
            <a:pPr indent="0" lvl="0" marL="0" rtl="0" algn="l">
              <a:lnSpc>
                <a:spcPct val="150000"/>
              </a:lnSpc>
              <a:spcBef>
                <a:spcPts val="0"/>
              </a:spcBef>
              <a:spcAft>
                <a:spcPts val="1200"/>
              </a:spcAft>
              <a:buNone/>
            </a:pPr>
            <a:r>
              <a:rPr lang="fr" sz="1700"/>
              <a:t>Regular theory</a:t>
            </a:r>
            <a:endParaRPr sz="1700"/>
          </a:p>
        </p:txBody>
      </p:sp>
      <p:sp>
        <p:nvSpPr>
          <p:cNvPr id="123" name="Google Shape;123;p21"/>
          <p:cNvSpPr txBox="1"/>
          <p:nvPr>
            <p:ph idx="2" type="body"/>
          </p:nvPr>
        </p:nvSpPr>
        <p:spPr>
          <a:xfrm>
            <a:off x="0" y="1482650"/>
            <a:ext cx="2238000" cy="441000"/>
          </a:xfrm>
          <a:prstGeom prst="rect">
            <a:avLst/>
          </a:prstGeom>
          <a:ln>
            <a:noFill/>
          </a:ln>
        </p:spPr>
        <p:txBody>
          <a:bodyPr anchorCtr="0" anchor="t" bIns="91425" lIns="91425" spcFirstLastPara="1" rIns="91425" wrap="square" tIns="91425">
            <a:noAutofit/>
          </a:bodyPr>
          <a:lstStyle/>
          <a:p>
            <a:pPr indent="0" lvl="0" marL="0" rtl="0" algn="l">
              <a:lnSpc>
                <a:spcPct val="150000"/>
              </a:lnSpc>
              <a:spcBef>
                <a:spcPts val="0"/>
              </a:spcBef>
              <a:spcAft>
                <a:spcPts val="1200"/>
              </a:spcAft>
              <a:buNone/>
            </a:pPr>
            <a:r>
              <a:rPr lang="fr"/>
              <a:t>Minimize the loss:</a:t>
            </a:r>
            <a:endParaRPr/>
          </a:p>
        </p:txBody>
      </p:sp>
      <p:sp>
        <p:nvSpPr>
          <p:cNvPr id="124" name="Google Shape;124;p21"/>
          <p:cNvSpPr txBox="1"/>
          <p:nvPr>
            <p:ph idx="2" type="body"/>
          </p:nvPr>
        </p:nvSpPr>
        <p:spPr>
          <a:xfrm>
            <a:off x="0" y="2130750"/>
            <a:ext cx="2238000" cy="669000"/>
          </a:xfrm>
          <a:prstGeom prst="rect">
            <a:avLst/>
          </a:prstGeom>
          <a:ln>
            <a:noFill/>
          </a:ln>
        </p:spPr>
        <p:txBody>
          <a:bodyPr anchorCtr="0" anchor="t" bIns="91425" lIns="91425" spcFirstLastPara="1" rIns="91425" wrap="square" tIns="91425">
            <a:noAutofit/>
          </a:bodyPr>
          <a:lstStyle/>
          <a:p>
            <a:pPr indent="0" lvl="0" marL="0" rtl="0" algn="l">
              <a:lnSpc>
                <a:spcPct val="150000"/>
              </a:lnSpc>
              <a:spcBef>
                <a:spcPts val="0"/>
              </a:spcBef>
              <a:spcAft>
                <a:spcPts val="1200"/>
              </a:spcAft>
              <a:buNone/>
            </a:pPr>
            <a:r>
              <a:rPr lang="fr"/>
              <a:t>Equivalent to maximizing the </a:t>
            </a:r>
            <a:r>
              <a:rPr lang="fr"/>
              <a:t>likelihood</a:t>
            </a:r>
            <a:r>
              <a:rPr lang="fr"/>
              <a:t>:</a:t>
            </a:r>
            <a:endParaRPr/>
          </a:p>
        </p:txBody>
      </p:sp>
      <p:cxnSp>
        <p:nvCxnSpPr>
          <p:cNvPr id="125" name="Google Shape;125;p21"/>
          <p:cNvCxnSpPr/>
          <p:nvPr/>
        </p:nvCxnSpPr>
        <p:spPr>
          <a:xfrm>
            <a:off x="6970825" y="3180675"/>
            <a:ext cx="8400" cy="1617000"/>
          </a:xfrm>
          <a:prstGeom prst="straightConnector1">
            <a:avLst/>
          </a:prstGeom>
          <a:noFill/>
          <a:ln cap="flat" cmpd="sng" w="19050">
            <a:solidFill>
              <a:schemeClr val="dk1"/>
            </a:solidFill>
            <a:prstDash val="solid"/>
            <a:round/>
            <a:headEnd len="med" w="med" type="none"/>
            <a:tailEnd len="med" w="med" type="none"/>
          </a:ln>
        </p:spPr>
      </p:cxnSp>
      <p:sp>
        <p:nvSpPr>
          <p:cNvPr id="126" name="Google Shape;126;p21"/>
          <p:cNvSpPr txBox="1"/>
          <p:nvPr>
            <p:ph idx="2" type="body"/>
          </p:nvPr>
        </p:nvSpPr>
        <p:spPr>
          <a:xfrm>
            <a:off x="7236875" y="3768675"/>
            <a:ext cx="1915500" cy="441000"/>
          </a:xfrm>
          <a:prstGeom prst="rect">
            <a:avLst/>
          </a:prstGeom>
          <a:ln>
            <a:noFill/>
          </a:ln>
        </p:spPr>
        <p:txBody>
          <a:bodyPr anchorCtr="0" anchor="t" bIns="91425" lIns="91425" spcFirstLastPara="1" rIns="91425" wrap="square" tIns="91425">
            <a:noAutofit/>
          </a:bodyPr>
          <a:lstStyle/>
          <a:p>
            <a:pPr indent="0" lvl="0" marL="0" rtl="0" algn="l">
              <a:lnSpc>
                <a:spcPct val="150000"/>
              </a:lnSpc>
              <a:spcBef>
                <a:spcPts val="0"/>
              </a:spcBef>
              <a:spcAft>
                <a:spcPts val="1200"/>
              </a:spcAft>
              <a:buNone/>
            </a:pPr>
            <a:r>
              <a:rPr lang="fr" sz="1700"/>
              <a:t>Bayesian theory</a:t>
            </a:r>
            <a:endParaRPr sz="1700"/>
          </a:p>
        </p:txBody>
      </p:sp>
      <p:sp>
        <p:nvSpPr>
          <p:cNvPr id="127" name="Google Shape;127;p21"/>
          <p:cNvSpPr txBox="1"/>
          <p:nvPr>
            <p:ph idx="2" type="body"/>
          </p:nvPr>
        </p:nvSpPr>
        <p:spPr>
          <a:xfrm>
            <a:off x="0" y="3180675"/>
            <a:ext cx="2238000" cy="669000"/>
          </a:xfrm>
          <a:prstGeom prst="rect">
            <a:avLst/>
          </a:prstGeom>
          <a:ln>
            <a:noFill/>
          </a:ln>
        </p:spPr>
        <p:txBody>
          <a:bodyPr anchorCtr="0" anchor="t" bIns="91425" lIns="91425" spcFirstLastPara="1" rIns="91425" wrap="square" tIns="91425">
            <a:noAutofit/>
          </a:bodyPr>
          <a:lstStyle/>
          <a:p>
            <a:pPr indent="0" lvl="0" marL="0" rtl="0" algn="l">
              <a:lnSpc>
                <a:spcPct val="150000"/>
              </a:lnSpc>
              <a:spcBef>
                <a:spcPts val="0"/>
              </a:spcBef>
              <a:spcAft>
                <a:spcPts val="1200"/>
              </a:spcAft>
              <a:buNone/>
            </a:pPr>
            <a:r>
              <a:rPr lang="fr"/>
              <a:t>Calculate</a:t>
            </a:r>
            <a:r>
              <a:rPr lang="fr"/>
              <a:t> the posterior distribution:</a:t>
            </a:r>
            <a:endParaRPr/>
          </a:p>
        </p:txBody>
      </p:sp>
      <p:pic>
        <p:nvPicPr>
          <p:cNvPr descr="{&quot;mathml&quot;:&quot;&lt;math style=\&quot;font-family:stix;font-size:16px;\&quot; xmlns=\&quot;http://www.w3.org/1998/Math/MathML\&quot;&gt;&lt;mstyle mathsize=\&quot;16px\&quot;&gt;&lt;mi mathcolor=\&quot;#FFFFFF\&quot;&gt;P&lt;/mi&gt;&lt;mfenced mathcolor=\&quot;#FFFFFF\&quot;&gt;&lt;mrow&gt;&lt;mi&gt;w&lt;/mi&gt;&lt;mo&gt;&amp;#xA0;&lt;/mo&gt;&lt;mo&gt;|&lt;/mo&gt;&lt;mo&gt;&amp;#xA0;&lt;/mo&gt;&lt;mi&gt;D&lt;/mi&gt;&lt;/mrow&gt;&lt;/mfenced&gt;&lt;/mstyle&gt;&lt;/math&gt;&quot;,&quot;truncated&quot;:false}" id="128" name="Google Shape;128;p21" title="P ouvrir la parenthèse w espace barre verticale espace D fermer la parenthèse"/>
          <p:cNvPicPr preferRelativeResize="0"/>
          <p:nvPr/>
        </p:nvPicPr>
        <p:blipFill>
          <a:blip r:embed="rId5">
            <a:alphaModFix/>
          </a:blip>
          <a:stretch>
            <a:fillRect/>
          </a:stretch>
        </p:blipFill>
        <p:spPr>
          <a:xfrm>
            <a:off x="3869280" y="3633174"/>
            <a:ext cx="853440" cy="174752"/>
          </a:xfrm>
          <a:prstGeom prst="rect">
            <a:avLst/>
          </a:prstGeom>
          <a:noFill/>
          <a:ln>
            <a:noFill/>
          </a:ln>
        </p:spPr>
      </p:pic>
      <p:pic>
        <p:nvPicPr>
          <p:cNvPr descr="{&quot;mathml&quot;:&quot;&lt;math style=\&quot;font-family:stix;font-size:16px;\&quot; xmlns=\&quot;http://www.w3.org/1998/Math/MathML\&quot;&gt;&lt;mstyle mathsize=\&quot;16px\&quot;&gt;&lt;mi mathcolor=\&quot;#FFFFFF\&quot;&gt;P&lt;/mi&gt;&lt;mfenced mathcolor=\&quot;#FFFFFF\&quot;&gt;&lt;mrow&gt;&lt;mi&gt;w&lt;/mi&gt;&lt;mo&gt;&amp;#xA0;&lt;/mo&gt;&lt;mo&gt;|&lt;/mo&gt;&lt;mo&gt;&amp;#xA0;&lt;/mo&gt;&lt;mi&gt;D&lt;/mi&gt;&lt;/mrow&gt;&lt;/mfenced&gt;&lt;mo mathcolor=\&quot;#FFFFFF\&quot;&gt;&amp;#xA0;&lt;/mo&gt;&lt;mo mathcolor=\&quot;#FFFFFF\&quot;&gt;=&lt;/mo&gt;&lt;mo mathcolor=\&quot;#FFFFFF\&quot;&gt;&amp;#xA0;&lt;/mo&gt;&lt;mfrac mathcolor=\&quot;#FFFFFF\&quot;&gt;&lt;mrow&gt;&lt;mi&gt;P&lt;/mi&gt;&lt;mfenced&gt;&lt;mrow&gt;&lt;mi&gt;D&lt;/mi&gt;&lt;mo&gt;&amp;#xA0;&lt;/mo&gt;&lt;mo&gt;|&lt;/mo&gt;&lt;mo&gt;&amp;#xA0;&lt;/mo&gt;&lt;mi&gt;w&lt;/mi&gt;&lt;/mrow&gt;&lt;/mfenced&gt;&lt;mo&gt;&amp;#xA0;&lt;/mo&gt;&lt;mi&gt;P&lt;/mi&gt;&lt;mfenced&gt;&lt;mi&gt;w&lt;/mi&gt;&lt;/mfenced&gt;&lt;/mrow&gt;&lt;mrow&gt;&lt;mi&gt;P&lt;/mi&gt;&lt;mfenced&gt;&lt;mi&gt;D&lt;/mi&gt;&lt;/mfenced&gt;&lt;/mrow&gt;&lt;/mfrac&gt;&lt;mo mathcolor=\&quot;#FFFFFF\&quot;&gt;&amp;#xA0;&lt;/mo&gt;&lt;mo mathcolor=\&quot;#FFFFFF\&quot;&gt;=&lt;/mo&gt;&lt;mo mathcolor=\&quot;#FFFFFF\&quot;&gt;&amp;#xA0;&lt;/mo&gt;&lt;mfrac mathcolor=\&quot;#FFFFFF\&quot;&gt;&lt;mrow&gt;&lt;mi&gt;P&lt;/mi&gt;&lt;mfenced&gt;&lt;mrow&gt;&lt;mi&gt;D&lt;/mi&gt;&lt;mo&gt;&amp;#xA0;&lt;/mo&gt;&lt;mo&gt;|&lt;/mo&gt;&lt;mo&gt;&amp;#xA0;&lt;/mo&gt;&lt;mi&gt;w&lt;/mi&gt;&lt;/mrow&gt;&lt;/mfenced&gt;&lt;mo&gt;&amp;#xA0;&lt;/mo&gt;&lt;mi&gt;P&lt;/mi&gt;&lt;mfenced&gt;&lt;mi&gt;w&lt;/mi&gt;&lt;/mfenced&gt;&lt;/mrow&gt;&lt;mrow&gt;&lt;msub&gt;&lt;mo&gt;&amp;#x222B;&lt;/mo&gt;&lt;mrow&gt;&lt;mi&gt;w&lt;/mi&gt;&lt;mo&gt;'&lt;/mo&gt;&lt;/mrow&gt;&lt;/msub&gt;&lt;mi&gt;P&lt;/mi&gt;&lt;mfenced&gt;&lt;mrow&gt;&lt;mi&gt;D&lt;/mi&gt;&lt;mo&gt;&amp;#xA0;&lt;/mo&gt;&lt;mo&gt;|&lt;/mo&gt;&lt;mo&gt;&amp;#xA0;&lt;/mo&gt;&lt;mi&gt;w&lt;/mi&gt;&lt;mo&gt;'&lt;/mo&gt;&lt;/mrow&gt;&lt;/mfenced&gt;&lt;mo&gt;&amp;#xA0;&lt;/mo&gt;&lt;mi&gt;P&lt;/mi&gt;&lt;mfenced&gt;&lt;mrow&gt;&lt;mi&gt;w&lt;/mi&gt;&lt;mo&gt;'&lt;/mo&gt;&lt;/mrow&gt;&lt;/mfenced&gt;&lt;mi&gt;d&lt;/mi&gt;&lt;mi&gt;w&lt;/mi&gt;&lt;mo&gt;'&lt;/mo&gt;&lt;/mrow&gt;&lt;/mfrac&gt;&lt;/mstyle&gt;&lt;/math&gt;&quot;,&quot;truncated&quot;:false}" id="129" name="Google Shape;129;p21" title="P ouvrir la parenthèse w espace barre verticale espace D fermer la parenthèse espace égal à espace numérateur de la fraction P ouvrir la parenthèse D espace barre verticale espace w fermer la parenthèse espace P ouvrir la parenthèse w fermer la parenthèse au-dessus du dénominateur P ouvrir la parenthèse D fermer la parenthèse fin de la fraction espace égal à espace numérateur de la fraction P ouvrir la parenthèse D espace barre verticale espace w fermer la parenthèse espace P ouvrir la parenthèse w fermer la parenthèse au-dessus du dénominateur intégrale indice w apostrophe fin d'indice P ouvrir la parenthèse D espace barre verticale espace w apostrophe fermer la parenthèse espace P ouvrir la parenthèse w apostrophe fermer la parenthèse d w apostrophe fin de la fraction"/>
          <p:cNvPicPr preferRelativeResize="0"/>
          <p:nvPr/>
        </p:nvPicPr>
        <p:blipFill>
          <a:blip r:embed="rId6">
            <a:alphaModFix/>
          </a:blip>
          <a:stretch>
            <a:fillRect/>
          </a:stretch>
        </p:blipFill>
        <p:spPr>
          <a:xfrm>
            <a:off x="2380950" y="4097900"/>
            <a:ext cx="4530675" cy="793875"/>
          </a:xfrm>
          <a:prstGeom prst="rect">
            <a:avLst/>
          </a:prstGeom>
          <a:noFill/>
          <a:ln>
            <a:noFill/>
          </a:ln>
        </p:spPr>
      </p:pic>
      <p:sp>
        <p:nvSpPr>
          <p:cNvPr id="130" name="Google Shape;130;p21"/>
          <p:cNvSpPr txBox="1"/>
          <p:nvPr>
            <p:ph idx="2" type="body"/>
          </p:nvPr>
        </p:nvSpPr>
        <p:spPr>
          <a:xfrm>
            <a:off x="0" y="4097900"/>
            <a:ext cx="2720700" cy="669000"/>
          </a:xfrm>
          <a:prstGeom prst="rect">
            <a:avLst/>
          </a:prstGeom>
          <a:ln>
            <a:noFill/>
          </a:ln>
        </p:spPr>
        <p:txBody>
          <a:bodyPr anchorCtr="0" anchor="t" bIns="91425" lIns="91425" spcFirstLastPara="1" rIns="91425" wrap="square" tIns="91425">
            <a:noAutofit/>
          </a:bodyPr>
          <a:lstStyle/>
          <a:p>
            <a:pPr indent="0" lvl="0" marL="0" rtl="0" algn="l">
              <a:lnSpc>
                <a:spcPct val="150000"/>
              </a:lnSpc>
              <a:spcBef>
                <a:spcPts val="0"/>
              </a:spcBef>
              <a:spcAft>
                <a:spcPts val="1200"/>
              </a:spcAft>
              <a:buNone/>
            </a:pPr>
            <a:r>
              <a:rPr lang="fr"/>
              <a:t>Baye’s rules (exact inference):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