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93" r:id="rId2"/>
    <p:sldId id="279" r:id="rId3"/>
    <p:sldId id="282" r:id="rId4"/>
    <p:sldId id="284" r:id="rId5"/>
    <p:sldId id="285" r:id="rId6"/>
    <p:sldId id="288" r:id="rId7"/>
    <p:sldId id="286" r:id="rId8"/>
    <p:sldId id="292" r:id="rId9"/>
    <p:sldId id="295" r:id="rId10"/>
    <p:sldId id="297" r:id="rId11"/>
    <p:sldId id="290" r:id="rId12"/>
    <p:sldId id="291" r:id="rId13"/>
    <p:sldId id="28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E00"/>
    <a:srgbClr val="E83D01"/>
    <a:srgbClr val="02426A"/>
    <a:srgbClr val="E94103"/>
    <a:srgbClr val="187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80248" autoAdjust="0"/>
  </p:normalViewPr>
  <p:slideViewPr>
    <p:cSldViewPr snapToGrid="0">
      <p:cViewPr varScale="1">
        <p:scale>
          <a:sx n="76" d="100"/>
          <a:sy n="76" d="100"/>
        </p:scale>
        <p:origin x="946" y="67"/>
      </p:cViewPr>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CE7900-CC8D-4F28-7E66-E00FBC14B8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D076481-E5E3-08BD-7907-6715E2A92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6A085-68D3-4D5B-AA50-F56ABAF9299A}" type="datetimeFigureOut">
              <a:rPr lang="fr-FR" smtClean="0"/>
              <a:t>09/06/2023</a:t>
            </a:fld>
            <a:endParaRPr lang="fr-FR"/>
          </a:p>
        </p:txBody>
      </p:sp>
      <p:sp>
        <p:nvSpPr>
          <p:cNvPr id="4" name="Espace réservé du pied de page 3">
            <a:extLst>
              <a:ext uri="{FF2B5EF4-FFF2-40B4-BE49-F238E27FC236}">
                <a16:creationId xmlns:a16="http://schemas.microsoft.com/office/drawing/2014/main" id="{A40EE205-EBE5-5B73-254F-771CFFE45B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E735F89-8913-7B95-53F4-376B651C6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47F666-1048-4918-B475-F751C8DB44C4}" type="slidenum">
              <a:rPr lang="fr-FR" smtClean="0"/>
              <a:t>‹N°›</a:t>
            </a:fld>
            <a:endParaRPr lang="fr-FR"/>
          </a:p>
        </p:txBody>
      </p:sp>
    </p:spTree>
    <p:extLst>
      <p:ext uri="{BB962C8B-B14F-4D97-AF65-F5344CB8AC3E}">
        <p14:creationId xmlns:p14="http://schemas.microsoft.com/office/powerpoint/2010/main" val="329591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8F273-F8B5-405D-8AAA-A7982242AE9B}" type="datetimeFigureOut">
              <a:rPr lang="fr-FR" smtClean="0"/>
              <a:t>09/06/2023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A903E-F526-4401-A9B9-A7AD9DF02A9D}" type="slidenum">
              <a:rPr lang="fr-FR" smtClean="0"/>
              <a:t>‹N°›</a:t>
            </a:fld>
            <a:endParaRPr lang="fr-FR"/>
          </a:p>
        </p:txBody>
      </p:sp>
    </p:spTree>
    <p:extLst>
      <p:ext uri="{BB962C8B-B14F-4D97-AF65-F5344CB8AC3E}">
        <p14:creationId xmlns:p14="http://schemas.microsoft.com/office/powerpoint/2010/main" val="142559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rxiv.org/abs/hep-ph/981248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Hello, </a:t>
            </a:r>
            <a:r>
              <a:rPr lang="fr-FR" dirty="0" err="1"/>
              <a:t>my</a:t>
            </a:r>
            <a:r>
              <a:rPr lang="fr-FR" dirty="0"/>
              <a:t> </a:t>
            </a:r>
            <a:r>
              <a:rPr lang="fr-FR" dirty="0" err="1"/>
              <a:t>name</a:t>
            </a:r>
            <a:r>
              <a:rPr lang="fr-FR" dirty="0"/>
              <a:t> </a:t>
            </a:r>
            <a:r>
              <a:rPr lang="fr-FR" dirty="0" err="1"/>
              <a:t>is</a:t>
            </a:r>
            <a:r>
              <a:rPr lang="fr-FR" dirty="0"/>
              <a:t> Valentin Carpintero Pérez. I </a:t>
            </a:r>
            <a:r>
              <a:rPr lang="fr-FR" dirty="0" err="1"/>
              <a:t>am</a:t>
            </a:r>
            <a:r>
              <a:rPr lang="fr-FR" dirty="0"/>
              <a:t> a master </a:t>
            </a:r>
            <a:r>
              <a:rPr lang="fr-FR" dirty="0" err="1"/>
              <a:t>student</a:t>
            </a:r>
            <a:r>
              <a:rPr lang="fr-FR" dirty="0"/>
              <a:t> at Ecole </a:t>
            </a:r>
            <a:r>
              <a:rPr lang="fr-FR" dirty="0" err="1"/>
              <a:t>Polytechnic</a:t>
            </a:r>
            <a:r>
              <a:rPr lang="fr-FR" dirty="0"/>
              <a:t> </a:t>
            </a:r>
            <a:r>
              <a:rPr lang="fr-FR" dirty="0" err="1"/>
              <a:t>specializing</a:t>
            </a:r>
            <a:r>
              <a:rPr lang="fr-FR" dirty="0"/>
              <a:t> in </a:t>
            </a:r>
            <a:r>
              <a:rPr lang="fr-FR" dirty="0" err="1"/>
              <a:t>Theoretical</a:t>
            </a:r>
            <a:r>
              <a:rPr lang="fr-FR" dirty="0"/>
              <a:t> </a:t>
            </a:r>
            <a:r>
              <a:rPr lang="fr-FR" dirty="0" err="1"/>
              <a:t>Physics</a:t>
            </a:r>
            <a:r>
              <a:rPr lang="fr-FR" dirty="0"/>
              <a:t> and </a:t>
            </a:r>
            <a:r>
              <a:rPr lang="fr-FR" dirty="0" err="1"/>
              <a:t>I’m</a:t>
            </a:r>
            <a:r>
              <a:rPr lang="fr-FR" dirty="0"/>
              <a:t> </a:t>
            </a:r>
            <a:r>
              <a:rPr lang="fr-FR" dirty="0" err="1"/>
              <a:t>currently</a:t>
            </a:r>
            <a:r>
              <a:rPr lang="fr-FR" dirty="0"/>
              <a:t> a </a:t>
            </a:r>
            <a:r>
              <a:rPr lang="fr-FR" dirty="0" err="1"/>
              <a:t>visitor</a:t>
            </a:r>
            <a:r>
              <a:rPr lang="fr-FR" dirty="0"/>
              <a:t> at </a:t>
            </a:r>
            <a:r>
              <a:rPr lang="fr-FR" dirty="0" err="1"/>
              <a:t>Kavli</a:t>
            </a:r>
            <a:r>
              <a:rPr lang="fr-FR" dirty="0"/>
              <a:t> IPMU, </a:t>
            </a:r>
            <a:r>
              <a:rPr lang="fr-FR" dirty="0" err="1"/>
              <a:t>institute</a:t>
            </a:r>
            <a:r>
              <a:rPr lang="fr-FR" dirty="0"/>
              <a:t> for the </a:t>
            </a:r>
            <a:r>
              <a:rPr lang="fr-FR" dirty="0" err="1"/>
              <a:t>Physics</a:t>
            </a:r>
            <a:r>
              <a:rPr lang="fr-FR" dirty="0"/>
              <a:t> and </a:t>
            </a:r>
            <a:r>
              <a:rPr lang="fr-FR" dirty="0" err="1"/>
              <a:t>Mathematics</a:t>
            </a:r>
            <a:r>
              <a:rPr lang="fr-FR" dirty="0"/>
              <a:t> of the </a:t>
            </a:r>
            <a:r>
              <a:rPr lang="fr-FR" dirty="0" err="1"/>
              <a:t>Universe</a:t>
            </a:r>
            <a:r>
              <a:rPr lang="fr-FR" dirty="0"/>
              <a:t>.</a:t>
            </a:r>
          </a:p>
          <a:p>
            <a:endParaRPr lang="fr-FR" dirty="0"/>
          </a:p>
          <a:p>
            <a:r>
              <a:rPr lang="fr-FR" dirty="0"/>
              <a:t>First, I </a:t>
            </a:r>
            <a:r>
              <a:rPr lang="fr-FR" dirty="0" err="1"/>
              <a:t>would</a:t>
            </a:r>
            <a:r>
              <a:rPr lang="fr-FR" dirty="0"/>
              <a:t> like to </a:t>
            </a:r>
            <a:r>
              <a:rPr lang="fr-FR" dirty="0" err="1"/>
              <a:t>thank</a:t>
            </a:r>
            <a:r>
              <a:rPr lang="fr-FR" dirty="0"/>
              <a:t> the </a:t>
            </a:r>
            <a:r>
              <a:rPr lang="fr-FR" dirty="0" err="1"/>
              <a:t>organizers</a:t>
            </a:r>
            <a:r>
              <a:rPr lang="fr-FR" dirty="0"/>
              <a:t> for </a:t>
            </a:r>
            <a:r>
              <a:rPr lang="fr-FR" dirty="0" err="1"/>
              <a:t>this</a:t>
            </a:r>
            <a:r>
              <a:rPr lang="fr-FR" dirty="0"/>
              <a:t> </a:t>
            </a:r>
            <a:r>
              <a:rPr lang="fr-FR" dirty="0" err="1"/>
              <a:t>opportunity</a:t>
            </a:r>
            <a:r>
              <a:rPr lang="fr-FR" dirty="0"/>
              <a:t> to </a:t>
            </a:r>
            <a:r>
              <a:rPr lang="fr-FR" dirty="0" err="1"/>
              <a:t>present</a:t>
            </a:r>
            <a:r>
              <a:rPr lang="fr-FR" dirty="0"/>
              <a:t> </a:t>
            </a:r>
            <a:r>
              <a:rPr lang="fr-FR" dirty="0" err="1"/>
              <a:t>my</a:t>
            </a:r>
            <a:r>
              <a:rPr lang="fr-FR" dirty="0"/>
              <a:t> </a:t>
            </a:r>
            <a:r>
              <a:rPr lang="fr-FR" dirty="0" err="1"/>
              <a:t>project</a:t>
            </a:r>
            <a:r>
              <a:rPr lang="fr-FR" dirty="0"/>
              <a:t>.</a:t>
            </a:r>
          </a:p>
          <a:p>
            <a:r>
              <a:rPr lang="fr-FR" dirty="0"/>
              <a:t>On top of </a:t>
            </a:r>
            <a:r>
              <a:rPr lang="fr-FR" dirty="0" err="1"/>
              <a:t>that</a:t>
            </a:r>
            <a:r>
              <a:rPr lang="fr-FR" dirty="0"/>
              <a:t>, </a:t>
            </a:r>
            <a:r>
              <a:rPr lang="fr-FR" dirty="0" err="1"/>
              <a:t>I’d</a:t>
            </a:r>
            <a:r>
              <a:rPr lang="fr-FR" dirty="0"/>
              <a:t> like to </a:t>
            </a:r>
            <a:r>
              <a:rPr lang="fr-FR" dirty="0" err="1"/>
              <a:t>thanks</a:t>
            </a:r>
            <a:r>
              <a:rPr lang="fr-FR" dirty="0"/>
              <a:t> </a:t>
            </a:r>
            <a:r>
              <a:rPr lang="fr-FR" dirty="0" err="1"/>
              <a:t>my</a:t>
            </a:r>
            <a:r>
              <a:rPr lang="fr-FR" dirty="0"/>
              <a:t> </a:t>
            </a:r>
            <a:r>
              <a:rPr lang="fr-FR" dirty="0" err="1"/>
              <a:t>supervisors</a:t>
            </a:r>
            <a:r>
              <a:rPr lang="fr-FR" dirty="0"/>
              <a:t> for </a:t>
            </a:r>
            <a:r>
              <a:rPr lang="fr-FR" dirty="0" err="1"/>
              <a:t>being</a:t>
            </a:r>
            <a:r>
              <a:rPr lang="fr-FR" dirty="0"/>
              <a:t> </a:t>
            </a:r>
            <a:r>
              <a:rPr lang="fr-FR" dirty="0" err="1"/>
              <a:t>here</a:t>
            </a:r>
            <a:r>
              <a:rPr lang="fr-FR" dirty="0"/>
              <a:t>, and </a:t>
            </a:r>
            <a:r>
              <a:rPr lang="fr-FR" dirty="0" err="1"/>
              <a:t>especially</a:t>
            </a:r>
            <a:r>
              <a:rPr lang="fr-FR" dirty="0"/>
              <a:t> for </a:t>
            </a:r>
            <a:r>
              <a:rPr lang="fr-FR" dirty="0" err="1"/>
              <a:t>their</a:t>
            </a:r>
            <a:r>
              <a:rPr lang="fr-FR" dirty="0"/>
              <a:t> </a:t>
            </a:r>
            <a:r>
              <a:rPr lang="fr-FR" dirty="0" err="1"/>
              <a:t>huge</a:t>
            </a:r>
            <a:r>
              <a:rPr lang="fr-FR" dirty="0"/>
              <a:t> support in </a:t>
            </a:r>
            <a:r>
              <a:rPr lang="fr-FR" dirty="0" err="1"/>
              <a:t>my</a:t>
            </a:r>
            <a:r>
              <a:rPr lang="fr-FR" dirty="0"/>
              <a:t> </a:t>
            </a:r>
            <a:r>
              <a:rPr lang="fr-FR" dirty="0" err="1"/>
              <a:t>work</a:t>
            </a:r>
            <a:r>
              <a:rPr lang="fr-FR" dirty="0"/>
              <a:t>.</a:t>
            </a:r>
          </a:p>
          <a:p>
            <a:endParaRPr lang="fr-FR" dirty="0"/>
          </a:p>
          <a:p>
            <a:r>
              <a:rPr lang="fr-FR" dirty="0" err="1"/>
              <a:t>After</a:t>
            </a:r>
            <a:r>
              <a:rPr lang="fr-FR" dirty="0"/>
              <a:t> </a:t>
            </a:r>
            <a:r>
              <a:rPr lang="fr-FR" dirty="0" err="1"/>
              <a:t>introducing</a:t>
            </a:r>
            <a:r>
              <a:rPr lang="fr-FR" dirty="0"/>
              <a:t> </a:t>
            </a:r>
            <a:r>
              <a:rPr lang="fr-FR" dirty="0" err="1"/>
              <a:t>you</a:t>
            </a:r>
            <a:r>
              <a:rPr lang="fr-FR" dirty="0"/>
              <a:t> a bit about </a:t>
            </a:r>
            <a:r>
              <a:rPr lang="fr-FR" dirty="0" err="1"/>
              <a:t>cosmic</a:t>
            </a:r>
            <a:r>
              <a:rPr lang="fr-FR" dirty="0"/>
              <a:t> </a:t>
            </a:r>
            <a:r>
              <a:rPr lang="fr-FR" dirty="0" err="1"/>
              <a:t>history</a:t>
            </a:r>
            <a:r>
              <a:rPr lang="fr-FR" dirty="0"/>
              <a:t>, </a:t>
            </a:r>
            <a:r>
              <a:rPr lang="fr-FR" dirty="0" err="1"/>
              <a:t>I’ll</a:t>
            </a:r>
            <a:r>
              <a:rPr lang="fr-FR" dirty="0"/>
              <a:t> </a:t>
            </a:r>
            <a:r>
              <a:rPr lang="fr-FR" dirty="0" err="1"/>
              <a:t>try</a:t>
            </a:r>
            <a:r>
              <a:rPr lang="fr-FR" dirty="0"/>
              <a:t> to </a:t>
            </a:r>
            <a:r>
              <a:rPr lang="fr-FR" dirty="0" err="1"/>
              <a:t>give</a:t>
            </a:r>
            <a:r>
              <a:rPr lang="fr-FR" dirty="0"/>
              <a:t> </a:t>
            </a:r>
            <a:r>
              <a:rPr lang="fr-FR" dirty="0" err="1"/>
              <a:t>you</a:t>
            </a:r>
            <a:r>
              <a:rPr lang="fr-FR" dirty="0"/>
              <a:t> a </a:t>
            </a:r>
            <a:r>
              <a:rPr lang="fr-FR" dirty="0" err="1"/>
              <a:t>glimpse</a:t>
            </a:r>
            <a:r>
              <a:rPr lang="fr-FR" dirty="0"/>
              <a:t> on </a:t>
            </a:r>
            <a:r>
              <a:rPr lang="fr-FR" dirty="0" err="1"/>
              <a:t>what</a:t>
            </a:r>
            <a:r>
              <a:rPr lang="fr-FR" dirty="0"/>
              <a:t> the </a:t>
            </a:r>
            <a:r>
              <a:rPr lang="fr-FR" dirty="0" err="1"/>
              <a:t>theory</a:t>
            </a:r>
            <a:r>
              <a:rPr lang="fr-FR" dirty="0"/>
              <a:t> of inflation </a:t>
            </a:r>
            <a:r>
              <a:rPr lang="fr-FR" dirty="0" err="1"/>
              <a:t>is</a:t>
            </a:r>
            <a:r>
              <a:rPr lang="fr-FR" dirty="0"/>
              <a:t>, and </a:t>
            </a:r>
            <a:r>
              <a:rPr lang="fr-FR" dirty="0" err="1"/>
              <a:t>finally</a:t>
            </a:r>
            <a:r>
              <a:rPr lang="fr-FR" dirty="0"/>
              <a:t> </a:t>
            </a:r>
            <a:r>
              <a:rPr lang="fr-FR" dirty="0" err="1"/>
              <a:t>present</a:t>
            </a:r>
            <a:r>
              <a:rPr lang="fr-FR" dirty="0"/>
              <a:t> </a:t>
            </a:r>
            <a:r>
              <a:rPr lang="fr-FR" dirty="0" err="1"/>
              <a:t>you</a:t>
            </a:r>
            <a:r>
              <a:rPr lang="fr-FR" dirty="0"/>
              <a:t> </a:t>
            </a:r>
            <a:r>
              <a:rPr lang="fr-FR" dirty="0" err="1"/>
              <a:t>my</a:t>
            </a:r>
            <a:r>
              <a:rPr lang="fr-FR" dirty="0"/>
              <a:t> </a:t>
            </a:r>
            <a:r>
              <a:rPr lang="fr-FR" dirty="0" err="1"/>
              <a:t>current</a:t>
            </a:r>
            <a:r>
              <a:rPr lang="fr-FR" dirty="0"/>
              <a:t> </a:t>
            </a:r>
            <a:r>
              <a:rPr lang="fr-FR" dirty="0" err="1"/>
              <a:t>project</a:t>
            </a:r>
            <a:r>
              <a:rPr lang="fr-FR" dirty="0"/>
              <a:t>, </a:t>
            </a:r>
            <a:r>
              <a:rPr lang="fr-FR" dirty="0" err="1"/>
              <a:t>which</a:t>
            </a:r>
            <a:r>
              <a:rPr lang="fr-FR" dirty="0"/>
              <a:t> </a:t>
            </a:r>
            <a:r>
              <a:rPr lang="fr-FR" dirty="0" err="1"/>
              <a:t>is</a:t>
            </a:r>
            <a:r>
              <a:rPr lang="fr-FR" dirty="0"/>
              <a:t> the </a:t>
            </a:r>
            <a:r>
              <a:rPr lang="fr-FR" dirty="0" err="1"/>
              <a:t>study</a:t>
            </a:r>
            <a:r>
              <a:rPr lang="fr-FR" dirty="0"/>
              <a:t> of the </a:t>
            </a:r>
            <a:r>
              <a:rPr lang="fr-FR" dirty="0" err="1"/>
              <a:t>Brane</a:t>
            </a:r>
            <a:r>
              <a:rPr lang="fr-FR" dirty="0"/>
              <a:t> Inflation model, in regards to the </a:t>
            </a:r>
            <a:r>
              <a:rPr lang="fr-FR" dirty="0" err="1"/>
              <a:t>upcoming</a:t>
            </a:r>
            <a:r>
              <a:rPr lang="fr-FR" dirty="0"/>
              <a:t> mission </a:t>
            </a:r>
            <a:r>
              <a:rPr lang="fr-FR" dirty="0" err="1"/>
              <a:t>LiteBIRD</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1</a:t>
            </a:fld>
            <a:endParaRPr lang="fr-FR"/>
          </a:p>
        </p:txBody>
      </p:sp>
    </p:spTree>
    <p:extLst>
      <p:ext uri="{BB962C8B-B14F-4D97-AF65-F5344CB8AC3E}">
        <p14:creationId xmlns:p14="http://schemas.microsoft.com/office/powerpoint/2010/main" val="16007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solidFill>
                      <a:srgbClr val="131313"/>
                    </a:solidFill>
                    <a:effectLst/>
                    <a:latin typeface="-apple-system"/>
                  </a:rPr>
                  <a:t>Slow-roll</a:t>
                </a:r>
                <a:r>
                  <a:rPr lang="fr-FR" b="1" i="0" baseline="0" dirty="0">
                    <a:solidFill>
                      <a:srgbClr val="131313"/>
                    </a:solidFill>
                    <a:effectLst/>
                    <a:latin typeface="-apple-system"/>
                  </a:rPr>
                  <a:t> </a:t>
                </a:r>
                <a:r>
                  <a:rPr lang="fr-FR" b="0" i="0" baseline="0" dirty="0" err="1">
                    <a:solidFill>
                      <a:srgbClr val="131313"/>
                    </a:solidFill>
                    <a:effectLst/>
                    <a:latin typeface="-apple-system"/>
                  </a:rPr>
                  <a:t>is</a:t>
                </a:r>
                <a:r>
                  <a:rPr lang="fr-FR" b="0" i="0" baseline="0" dirty="0">
                    <a:solidFill>
                      <a:srgbClr val="131313"/>
                    </a:solidFill>
                    <a:effectLst/>
                    <a:latin typeface="-apple-system"/>
                  </a:rPr>
                  <a:t> a model of </a:t>
                </a:r>
                <a:r>
                  <a:rPr lang="fr-FR" b="1" i="0" baseline="0" dirty="0">
                    <a:solidFill>
                      <a:srgbClr val="131313"/>
                    </a:solidFill>
                    <a:effectLst/>
                    <a:latin typeface="-apple-system"/>
                  </a:rPr>
                  <a:t>inflation</a:t>
                </a:r>
                <a:r>
                  <a:rPr lang="fr-FR" b="0" i="0" baseline="0" dirty="0">
                    <a:solidFill>
                      <a:srgbClr val="131313"/>
                    </a:solidFill>
                    <a:effectLst/>
                    <a:latin typeface="-apple-system"/>
                  </a:rPr>
                  <a:t> </a:t>
                </a:r>
                <a:r>
                  <a:rPr lang="fr-FR" b="0" i="0" baseline="0" dirty="0" err="1">
                    <a:solidFill>
                      <a:srgbClr val="131313"/>
                    </a:solidFill>
                    <a:effectLst/>
                    <a:latin typeface="-apple-system"/>
                  </a:rPr>
                  <a:t>where</a:t>
                </a:r>
                <a:r>
                  <a:rPr lang="fr-FR" b="0" i="0" baseline="0" dirty="0">
                    <a:solidFill>
                      <a:srgbClr val="131313"/>
                    </a:solidFill>
                    <a:effectLst/>
                    <a:latin typeface="-apple-system"/>
                  </a:rPr>
                  <a:t> inflation </a:t>
                </a:r>
                <a:r>
                  <a:rPr lang="fr-FR" b="0" i="0" baseline="0" dirty="0" err="1">
                    <a:solidFill>
                      <a:srgbClr val="131313"/>
                    </a:solidFill>
                    <a:effectLst/>
                    <a:latin typeface="-apple-system"/>
                  </a:rPr>
                  <a:t>occured</a:t>
                </a:r>
                <a:r>
                  <a:rPr lang="fr-FR" b="0" i="0" baseline="0" dirty="0">
                    <a:solidFill>
                      <a:srgbClr val="131313"/>
                    </a:solidFill>
                    <a:effectLst/>
                    <a:latin typeface="-apple-system"/>
                  </a:rPr>
                  <a:t> by a </a:t>
                </a:r>
                <a:r>
                  <a:rPr lang="fr-FR" b="0" i="0" baseline="0" dirty="0" err="1">
                    <a:solidFill>
                      <a:srgbClr val="131313"/>
                    </a:solidFill>
                    <a:effectLst/>
                    <a:latin typeface="-apple-system"/>
                  </a:rPr>
                  <a:t>scalar</a:t>
                </a:r>
                <a:r>
                  <a:rPr lang="fr-FR" b="0" i="0" baseline="0" dirty="0">
                    <a:solidFill>
                      <a:srgbClr val="131313"/>
                    </a:solidFill>
                    <a:effectLst/>
                    <a:latin typeface="-apple-system"/>
                  </a:rPr>
                  <a:t> </a:t>
                </a:r>
                <a:r>
                  <a:rPr lang="fr-FR" b="0" i="0" baseline="0" dirty="0" err="1">
                    <a:solidFill>
                      <a:srgbClr val="131313"/>
                    </a:solidFill>
                    <a:effectLst/>
                    <a:latin typeface="-apple-system"/>
                  </a:rPr>
                  <a:t>field</a:t>
                </a:r>
                <a:r>
                  <a:rPr lang="fr-FR" b="0" i="0" baseline="0" dirty="0">
                    <a:solidFill>
                      <a:srgbClr val="131313"/>
                    </a:solidFill>
                    <a:effectLst/>
                    <a:latin typeface="-apple-system"/>
                  </a:rPr>
                  <a:t> </a:t>
                </a:r>
                <a:r>
                  <a:rPr lang="fr-FR" b="0" i="0" baseline="0" dirty="0" err="1">
                    <a:solidFill>
                      <a:srgbClr val="131313"/>
                    </a:solidFill>
                    <a:effectLst/>
                    <a:latin typeface="-apple-system"/>
                  </a:rPr>
                  <a:t>rolling</a:t>
                </a:r>
                <a:r>
                  <a:rPr lang="fr-FR" b="0" i="0" baseline="0" dirty="0">
                    <a:solidFill>
                      <a:srgbClr val="131313"/>
                    </a:solidFill>
                    <a:effectLst/>
                    <a:latin typeface="-apple-system"/>
                  </a:rPr>
                  <a:t> down a </a:t>
                </a:r>
                <a:r>
                  <a:rPr lang="fr-FR" b="0" i="0" baseline="0" dirty="0" err="1">
                    <a:solidFill>
                      <a:srgbClr val="131313"/>
                    </a:solidFill>
                    <a:effectLst/>
                    <a:latin typeface="-apple-system"/>
                  </a:rPr>
                  <a:t>potential</a:t>
                </a:r>
                <a:r>
                  <a:rPr lang="fr-FR" b="0" i="0" baseline="0" dirty="0">
                    <a:solidFill>
                      <a:srgbClr val="131313"/>
                    </a:solidFill>
                    <a:effectLst/>
                    <a:latin typeface="-apple-system"/>
                  </a:rPr>
                  <a:t> </a:t>
                </a:r>
                <a:r>
                  <a:rPr lang="fr-FR" b="0" i="0" baseline="0" dirty="0" err="1">
                    <a:solidFill>
                      <a:srgbClr val="131313"/>
                    </a:solidFill>
                    <a:effectLst/>
                    <a:latin typeface="-apple-system"/>
                  </a:rPr>
                  <a:t>energy</a:t>
                </a:r>
                <a:r>
                  <a:rPr lang="fr-FR" b="0" i="0" baseline="0" dirty="0">
                    <a:solidFill>
                      <a:srgbClr val="131313"/>
                    </a:solidFill>
                    <a:effectLst/>
                    <a:latin typeface="-apple-system"/>
                  </a:rPr>
                  <a:t> </a:t>
                </a:r>
                <a:r>
                  <a:rPr lang="fr-FR" b="0" i="0" baseline="0" dirty="0" err="1">
                    <a:solidFill>
                      <a:srgbClr val="131313"/>
                    </a:solidFill>
                    <a:effectLst/>
                    <a:latin typeface="-apple-system"/>
                  </a:rPr>
                  <a:t>hill</a:t>
                </a:r>
                <a:r>
                  <a:rPr lang="fr-FR" b="0" i="0" baseline="0" dirty="0">
                    <a:solidFill>
                      <a:srgbClr val="131313"/>
                    </a:solidFill>
                    <a:effectLst/>
                    <a:latin typeface="-apple-system"/>
                  </a:rPr>
                  <a:t>. </a:t>
                </a:r>
                <a:r>
                  <a:rPr lang="fr-FR" b="0" i="0" baseline="0" dirty="0" err="1">
                    <a:solidFill>
                      <a:srgbClr val="131313"/>
                    </a:solidFill>
                    <a:effectLst/>
                    <a:latin typeface="-apple-system"/>
                  </a:rPr>
                  <a:t>When</a:t>
                </a:r>
                <a:r>
                  <a:rPr lang="fr-FR" b="0" i="0" baseline="0" dirty="0">
                    <a:solidFill>
                      <a:srgbClr val="131313"/>
                    </a:solidFill>
                    <a:effectLst/>
                    <a:latin typeface="-apple-system"/>
                  </a:rPr>
                  <a:t> the </a:t>
                </a:r>
                <a:r>
                  <a:rPr lang="fr-FR" b="0" i="0" baseline="0" dirty="0" err="1">
                    <a:solidFill>
                      <a:srgbClr val="131313"/>
                    </a:solidFill>
                    <a:effectLst/>
                    <a:latin typeface="-apple-system"/>
                  </a:rPr>
                  <a:t>fields</a:t>
                </a:r>
                <a:r>
                  <a:rPr lang="fr-FR" b="0" i="0" baseline="0" dirty="0">
                    <a:solidFill>
                      <a:srgbClr val="131313"/>
                    </a:solidFill>
                    <a:effectLst/>
                    <a:latin typeface="-apple-system"/>
                  </a:rPr>
                  <a:t> </a:t>
                </a:r>
                <a:r>
                  <a:rPr lang="fr-FR" b="0" i="0" baseline="0" dirty="0" err="1">
                    <a:solidFill>
                      <a:srgbClr val="131313"/>
                    </a:solidFill>
                    <a:effectLst/>
                    <a:latin typeface="-apple-system"/>
                  </a:rPr>
                  <a:t>rolls</a:t>
                </a:r>
                <a:r>
                  <a:rPr lang="fr-FR" b="0" i="0" baseline="0" dirty="0">
                    <a:solidFill>
                      <a:srgbClr val="131313"/>
                    </a:solidFill>
                    <a:effectLst/>
                    <a:latin typeface="-apple-system"/>
                  </a:rPr>
                  <a:t> </a:t>
                </a:r>
                <a:r>
                  <a:rPr lang="fr-FR" b="0" i="0" baseline="0" dirty="0" err="1">
                    <a:solidFill>
                      <a:srgbClr val="131313"/>
                    </a:solidFill>
                    <a:effectLst/>
                    <a:latin typeface="-apple-system"/>
                  </a:rPr>
                  <a:t>very</a:t>
                </a:r>
                <a:r>
                  <a:rPr lang="fr-FR" b="0" i="0" baseline="0" dirty="0">
                    <a:solidFill>
                      <a:srgbClr val="131313"/>
                    </a:solidFill>
                    <a:effectLst/>
                    <a:latin typeface="-apple-system"/>
                  </a:rPr>
                  <a:t> </a:t>
                </a:r>
                <a:r>
                  <a:rPr lang="fr-FR" b="0" i="0" baseline="0" dirty="0" err="1">
                    <a:solidFill>
                      <a:srgbClr val="131313"/>
                    </a:solidFill>
                    <a:effectLst/>
                    <a:latin typeface="-apple-system"/>
                  </a:rPr>
                  <a:t>slowly</a:t>
                </a:r>
                <a:r>
                  <a:rPr lang="fr-FR" b="0" i="0" baseline="0" dirty="0">
                    <a:solidFill>
                      <a:srgbClr val="131313"/>
                    </a:solidFill>
                    <a:effectLst/>
                    <a:latin typeface="-apple-system"/>
                  </a:rPr>
                  <a:t> </a:t>
                </a:r>
                <a:r>
                  <a:rPr lang="fr-FR" b="0" i="0" baseline="0" dirty="0" err="1">
                    <a:solidFill>
                      <a:srgbClr val="131313"/>
                    </a:solidFill>
                    <a:effectLst/>
                    <a:latin typeface="-apple-system"/>
                  </a:rPr>
                  <a:t>compared</a:t>
                </a:r>
                <a:r>
                  <a:rPr lang="fr-FR" b="0" i="0" baseline="0" dirty="0">
                    <a:solidFill>
                      <a:srgbClr val="131313"/>
                    </a:solidFill>
                    <a:effectLst/>
                    <a:latin typeface="-apple-system"/>
                  </a:rPr>
                  <a:t> to the expansion of the </a:t>
                </a:r>
                <a:r>
                  <a:rPr lang="fr-FR" b="0" i="0" baseline="0" dirty="0" err="1">
                    <a:solidFill>
                      <a:srgbClr val="131313"/>
                    </a:solidFill>
                    <a:effectLst/>
                    <a:latin typeface="-apple-system"/>
                  </a:rPr>
                  <a:t>universe</a:t>
                </a:r>
                <a:r>
                  <a:rPr lang="fr-FR" b="0" i="0" baseline="0" dirty="0">
                    <a:solidFill>
                      <a:srgbClr val="131313"/>
                    </a:solidFill>
                    <a:effectLst/>
                    <a:latin typeface="-apple-system"/>
                  </a:rPr>
                  <a:t>, inflation </a:t>
                </a:r>
                <a:r>
                  <a:rPr lang="fr-FR" b="0" i="0" baseline="0" dirty="0" err="1">
                    <a:solidFill>
                      <a:srgbClr val="131313"/>
                    </a:solidFill>
                    <a:effectLst/>
                    <a:latin typeface="-apple-system"/>
                  </a:rPr>
                  <a:t>occurs</a:t>
                </a:r>
                <a:r>
                  <a:rPr lang="fr-FR" b="0" i="0" baseline="0" dirty="0">
                    <a:solidFill>
                      <a:srgbClr val="131313"/>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131313"/>
                    </a:solidFill>
                    <a:effectLst/>
                    <a:latin typeface="-apple-system"/>
                  </a:rPr>
                  <a:t>Most of the </a:t>
                </a:r>
                <a:r>
                  <a:rPr lang="fr-FR" b="0" i="0" dirty="0" err="1">
                    <a:solidFill>
                      <a:srgbClr val="131313"/>
                    </a:solidFill>
                    <a:effectLst/>
                    <a:latin typeface="-apple-system"/>
                  </a:rPr>
                  <a:t>energy</a:t>
                </a:r>
                <a:r>
                  <a:rPr lang="fr-FR" b="0" i="0" dirty="0">
                    <a:solidFill>
                      <a:srgbClr val="131313"/>
                    </a:solidFill>
                    <a:effectLst/>
                    <a:latin typeface="-apple-system"/>
                  </a:rPr>
                  <a:t> </a:t>
                </a:r>
                <a:r>
                  <a:rPr lang="fr-FR" b="0" i="0" dirty="0" err="1">
                    <a:solidFill>
                      <a:srgbClr val="131313"/>
                    </a:solidFill>
                    <a:effectLst/>
                    <a:latin typeface="-apple-system"/>
                  </a:rPr>
                  <a:t>density</a:t>
                </a:r>
                <a:r>
                  <a:rPr lang="fr-FR" b="0" i="0" dirty="0">
                    <a:solidFill>
                      <a:srgbClr val="131313"/>
                    </a:solidFill>
                    <a:effectLst/>
                    <a:latin typeface="-apple-system"/>
                  </a:rPr>
                  <a:t> </a:t>
                </a:r>
                <a:r>
                  <a:rPr lang="fr-FR" b="0" i="0" dirty="0" err="1">
                    <a:solidFill>
                      <a:srgbClr val="131313"/>
                    </a:solidFill>
                    <a:effectLst/>
                    <a:latin typeface="-apple-system"/>
                  </a:rPr>
                  <a:t>during</a:t>
                </a:r>
                <a:r>
                  <a:rPr lang="fr-FR" b="0" i="0" dirty="0">
                    <a:solidFill>
                      <a:srgbClr val="131313"/>
                    </a:solidFill>
                    <a:effectLst/>
                    <a:latin typeface="-apple-system"/>
                  </a:rPr>
                  <a:t> inflation </a:t>
                </a:r>
                <a:r>
                  <a:rPr lang="fr-FR" b="0" i="0" dirty="0" err="1">
                    <a:solidFill>
                      <a:srgbClr val="131313"/>
                    </a:solidFill>
                    <a:effectLst/>
                    <a:latin typeface="-apple-system"/>
                  </a:rPr>
                  <a:t>is</a:t>
                </a:r>
                <a:r>
                  <a:rPr lang="fr-FR" b="0" i="0" dirty="0">
                    <a:solidFill>
                      <a:srgbClr val="131313"/>
                    </a:solidFill>
                    <a:effectLst/>
                    <a:latin typeface="-apple-system"/>
                  </a:rPr>
                  <a:t> in the </a:t>
                </a:r>
                <a:r>
                  <a:rPr lang="fr-FR" b="0" i="0" dirty="0" err="1">
                    <a:solidFill>
                      <a:srgbClr val="131313"/>
                    </a:solidFill>
                    <a:effectLst/>
                    <a:latin typeface="-apple-system"/>
                  </a:rPr>
                  <a:t>form</a:t>
                </a:r>
                <a:r>
                  <a:rPr lang="fr-FR" b="0" i="0" dirty="0">
                    <a:solidFill>
                      <a:srgbClr val="131313"/>
                    </a:solidFill>
                    <a:effectLst/>
                    <a:latin typeface="-apple-system"/>
                  </a:rPr>
                  <a:t> of the </a:t>
                </a:r>
                <a:r>
                  <a:rPr lang="fr-FR" b="0" i="0" dirty="0" err="1">
                    <a:solidFill>
                      <a:srgbClr val="131313"/>
                    </a:solidFill>
                    <a:effectLst/>
                    <a:latin typeface="-apple-system"/>
                  </a:rPr>
                  <a:t>inflaton</a:t>
                </a:r>
                <a:r>
                  <a:rPr lang="fr-FR" b="0" i="0" dirty="0">
                    <a:solidFill>
                      <a:srgbClr val="131313"/>
                    </a:solidFill>
                    <a:effectLst/>
                    <a:latin typeface="-apple-system"/>
                  </a:rPr>
                  <a:t> </a:t>
                </a:r>
                <a:r>
                  <a:rPr lang="fr-FR" b="0" i="0" dirty="0" err="1">
                    <a:solidFill>
                      <a:srgbClr val="131313"/>
                    </a:solidFill>
                    <a:effectLst/>
                    <a:latin typeface="-apple-system"/>
                  </a:rPr>
                  <a:t>potential</a:t>
                </a:r>
                <a:r>
                  <a:rPr lang="fr-FR" b="0" i="0" dirty="0">
                    <a:solidFill>
                      <a:srgbClr val="131313"/>
                    </a:solidFill>
                    <a:effectLst/>
                    <a:latin typeface="-apple-system"/>
                  </a:rPr>
                  <a:t> </a:t>
                </a:r>
                <a14:m>
                  <m:oMath xmlns:m="http://schemas.openxmlformats.org/officeDocument/2006/math">
                    <m:r>
                      <a:rPr lang="fr-FR" b="0" i="1" dirty="0" smtClean="0">
                        <a:solidFill>
                          <a:srgbClr val="131313"/>
                        </a:solidFill>
                        <a:effectLst/>
                        <a:latin typeface="Cambria Math" panose="02040503050406030204" pitchFamily="18" charset="0"/>
                      </a:rPr>
                      <m:t>𝑉</m:t>
                    </m:r>
                    <m:r>
                      <a:rPr lang="fr-FR" b="0" i="1" dirty="0" smtClean="0">
                        <a:solidFill>
                          <a:srgbClr val="131313"/>
                        </a:solidFill>
                        <a:effectLst/>
                        <a:latin typeface="Cambria Math" panose="02040503050406030204" pitchFamily="18" charset="0"/>
                      </a:rPr>
                      <m:t>(</m:t>
                    </m:r>
                    <m:r>
                      <a:rPr lang="fr-FR" b="0" i="1" dirty="0" smtClean="0">
                        <a:solidFill>
                          <a:srgbClr val="131313"/>
                        </a:solidFill>
                        <a:effectLst/>
                        <a:latin typeface="Cambria Math" panose="02040503050406030204" pitchFamily="18" charset="0"/>
                      </a:rPr>
                      <m:t>𝜙</m:t>
                    </m:r>
                    <m:r>
                      <a:rPr lang="fr-FR" b="0" i="1" dirty="0" smtClean="0">
                        <a:solidFill>
                          <a:srgbClr val="131313"/>
                        </a:solidFill>
                        <a:effectLst/>
                        <a:latin typeface="Cambria Math" panose="02040503050406030204" pitchFamily="18" charset="0"/>
                      </a:rPr>
                      <m:t>)</m:t>
                    </m:r>
                  </m:oMath>
                </a14:m>
                <a:r>
                  <a:rPr lang="fr-FR" b="0" i="0" dirty="0">
                    <a:solidFill>
                      <a:srgbClr val="131313"/>
                    </a:solidFill>
                    <a:effectLst/>
                    <a:latin typeface="-apple-system"/>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Inflation is a period of supercooled expansion, when the temperature drops by a factor of 10</a:t>
                </a:r>
                <a:r>
                  <a:rPr lang="en-US" b="0" i="0" baseline="30000" dirty="0">
                    <a:solidFill>
                      <a:srgbClr val="202122"/>
                    </a:solidFill>
                    <a:effectLst/>
                    <a:latin typeface="Arial" panose="020B0604020202020204" pitchFamily="34" charset="0"/>
                  </a:rPr>
                  <a:t>5</a:t>
                </a:r>
                <a:r>
                  <a:rPr lang="en-US" b="0" i="0" dirty="0">
                    <a:solidFill>
                      <a:srgbClr val="202122"/>
                    </a:solidFill>
                    <a:effectLst/>
                    <a:latin typeface="Arial" panose="020B0604020202020204" pitchFamily="34" charset="0"/>
                  </a:rPr>
                  <a:t>. This relatively low temperature is maintained during the inflationary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When inflation ends the temperature returns to the pre-inflationary temperature; this is called </a:t>
                </a:r>
                <a:r>
                  <a:rPr lang="en-US" b="1" i="0" dirty="0">
                    <a:solidFill>
                      <a:srgbClr val="202122"/>
                    </a:solidFill>
                    <a:effectLst/>
                    <a:latin typeface="Arial" panose="020B0604020202020204" pitchFamily="34" charset="0"/>
                  </a:rPr>
                  <a:t>reheating</a:t>
                </a:r>
                <a:r>
                  <a:rPr lang="en-US" b="0" i="0" dirty="0">
                    <a:solidFill>
                      <a:srgbClr val="202122"/>
                    </a:solidFill>
                    <a:effectLst/>
                    <a:latin typeface="Arial" panose="020B0604020202020204" pitchFamily="34" charset="0"/>
                  </a:rPr>
                  <a:t> because the large potential energy of the </a:t>
                </a:r>
                <a:r>
                  <a:rPr lang="en-US" b="0" i="0" dirty="0" err="1">
                    <a:solidFill>
                      <a:srgbClr val="202122"/>
                    </a:solidFill>
                    <a:effectLst/>
                    <a:latin typeface="Arial" panose="020B0604020202020204" pitchFamily="34" charset="0"/>
                  </a:rPr>
                  <a:t>inflaton</a:t>
                </a:r>
                <a:r>
                  <a:rPr lang="en-US" b="0" i="0" dirty="0">
                    <a:solidFill>
                      <a:srgbClr val="202122"/>
                    </a:solidFill>
                    <a:effectLst/>
                    <a:latin typeface="Arial" panose="020B0604020202020204" pitchFamily="34" charset="0"/>
                  </a:rPr>
                  <a:t> field decays into particles and fills the Universe with </a:t>
                </a:r>
                <a:r>
                  <a:rPr lang="en-US" b="0" i="0" u="none" strike="noStrike" dirty="0">
                    <a:solidFill>
                      <a:srgbClr val="3366CC"/>
                    </a:solidFill>
                    <a:effectLst/>
                    <a:latin typeface="Arial" panose="020B0604020202020204" pitchFamily="34" charset="0"/>
                  </a:rPr>
                  <a:t>Standard Model</a:t>
                </a:r>
                <a:r>
                  <a:rPr lang="en-US" b="0" i="0" dirty="0">
                    <a:solidFill>
                      <a:srgbClr val="202122"/>
                    </a:solidFill>
                    <a:effectLst/>
                    <a:latin typeface="Arial" panose="020B0604020202020204" pitchFamily="34" charset="0"/>
                  </a:rPr>
                  <a:t> particles.</a:t>
                </a: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The theory of inflation can make predictions on the power spectrum that would be produced after inflation.</a:t>
                </a:r>
              </a:p>
              <a:p>
                <a:endParaRPr lang="fr-FR" b="0" dirty="0"/>
              </a:p>
              <a:p>
                <a:r>
                  <a:rPr lang="en-ZA" noProof="0" dirty="0"/>
                  <a:t>Fluctuations of different wavelengths are produced at different times in the inflationary evolution and therefore probe different parts of the inflationary potentials.</a:t>
                </a:r>
              </a:p>
              <a:p>
                <a:r>
                  <a:rPr lang="en-ZA" noProof="0" dirty="0"/>
                  <a:t>The scales observed in the CMB probe the conditions roughly 50 e-folds before the end of inflation. (represented by the </a:t>
                </a:r>
                <a14:m>
                  <m:oMath xmlns:m="http://schemas.openxmlformats.org/officeDocument/2006/math">
                    <m:r>
                      <m:rPr>
                        <m:sty m:val="p"/>
                      </m:rPr>
                      <a:rPr lang="fr-FR" b="0" i="0" noProof="0" smtClean="0">
                        <a:latin typeface="Cambria Math" panose="02040503050406030204" pitchFamily="18" charset="0"/>
                      </a:rPr>
                      <m:t>Δ</m:t>
                    </m:r>
                    <m:r>
                      <a:rPr lang="fr-FR" b="0" i="1" noProof="0" smtClean="0">
                        <a:latin typeface="Cambria Math" panose="02040503050406030204" pitchFamily="18" charset="0"/>
                      </a:rPr>
                      <m:t>𝜙</m:t>
                    </m:r>
                  </m:oMath>
                </a14:m>
                <a:r>
                  <a:rPr lang="en-ZA" noProof="0" dirty="0"/>
                  <a:t>)</a:t>
                </a:r>
              </a:p>
              <a:p>
                <a:endParaRPr lang="en-ZA" noProof="0" dirty="0"/>
              </a:p>
              <a:p>
                <a:r>
                  <a:rPr lang="en-ZA" noProof="0" dirty="0"/>
                  <a:t>What is interesting noting is that the observations of the CMB lie into a zone in the potential where it is very flat and verifies the slow-roll condition.</a:t>
                </a:r>
              </a:p>
              <a:p>
                <a:endParaRPr lang="en-ZA" noProof="0" dirty="0"/>
              </a:p>
              <a:p>
                <a:r>
                  <a:rPr lang="en-ZA" noProof="0" dirty="0"/>
                  <a:t>The advantage of the slow-roll approximation, is that it lets us express inflationary predictions in terms of the shape of the potential, and not anymore in terms of the Hubble rate </a:t>
                </a:r>
                <a14:m>
                  <m:oMath xmlns:m="http://schemas.openxmlformats.org/officeDocument/2006/math">
                    <m:r>
                      <a:rPr lang="fr-FR" b="0" i="1" smtClean="0">
                        <a:latin typeface="Cambria Math" panose="02040503050406030204" pitchFamily="18" charset="0"/>
                      </a:rPr>
                      <m:t>𝐻</m:t>
                    </m:r>
                    <m:r>
                      <a:rPr lang="fr-FR" b="0" i="1" smtClean="0">
                        <a:latin typeface="Cambria Math" panose="02040503050406030204" pitchFamily="18" charset="0"/>
                      </a:rPr>
                      <m:t>=</m:t>
                    </m:r>
                    <m:f>
                      <m:fPr>
                        <m:ctrlPr>
                          <a:rPr lang="fr-FR" b="0" i="1" smtClean="0">
                            <a:latin typeface="Cambria Math" panose="02040503050406030204" pitchFamily="18" charset="0"/>
                          </a:rPr>
                        </m:ctrlPr>
                      </m:fPr>
                      <m:num>
                        <m:acc>
                          <m:accPr>
                            <m:chr m:val="̇"/>
                            <m:ctrlPr>
                              <a:rPr lang="fr-FR" b="0" i="1" smtClean="0">
                                <a:solidFill>
                                  <a:srgbClr val="131313"/>
                                </a:solidFill>
                                <a:effectLst/>
                                <a:latin typeface="Cambria Math" panose="02040503050406030204" pitchFamily="18" charset="0"/>
                              </a:rPr>
                            </m:ctrlPr>
                          </m:accPr>
                          <m:e>
                            <m:r>
                              <a:rPr lang="fr-FR" b="1" i="1" smtClean="0">
                                <a:solidFill>
                                  <a:srgbClr val="131313"/>
                                </a:solidFill>
                                <a:effectLst/>
                                <a:latin typeface="Cambria Math" panose="02040503050406030204" pitchFamily="18" charset="0"/>
                              </a:rPr>
                              <m:t>𝒂</m:t>
                            </m:r>
                          </m:e>
                        </m:acc>
                      </m:num>
                      <m:den>
                        <m:r>
                          <a:rPr lang="fr-FR" b="0" i="1" smtClean="0">
                            <a:latin typeface="Cambria Math" panose="02040503050406030204" pitchFamily="18" charset="0"/>
                          </a:rPr>
                          <m:t>𝑎</m:t>
                        </m:r>
                      </m:den>
                    </m:f>
                  </m:oMath>
                </a14:m>
                <a:r>
                  <a:rPr lang="en-ZA" noProof="0" dirty="0"/>
                  <a:t>, which is the speed at which the universe is expanding. </a:t>
                </a:r>
              </a:p>
              <a:p>
                <a:endParaRPr lang="en-ZA" noProof="0" dirty="0"/>
              </a:p>
              <a:p>
                <a:r>
                  <a:rPr lang="en-ZA" noProof="0" dirty="0"/>
                  <a:t>I’ve been working on this potential, one of my objectives is to produce the theoretical power spectrum that this potential would create.</a:t>
                </a:r>
              </a:p>
            </p:txBody>
          </p:sp>
        </mc:Choice>
        <mc:Fallback>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solidFill>
                      <a:srgbClr val="131313"/>
                    </a:solidFill>
                    <a:effectLst/>
                    <a:latin typeface="-apple-system"/>
                  </a:rPr>
                  <a:t>Slow-roll</a:t>
                </a:r>
                <a:r>
                  <a:rPr lang="fr-FR" b="1" i="0" baseline="0" dirty="0">
                    <a:solidFill>
                      <a:srgbClr val="131313"/>
                    </a:solidFill>
                    <a:effectLst/>
                    <a:latin typeface="-apple-system"/>
                  </a:rPr>
                  <a:t> </a:t>
                </a:r>
                <a:r>
                  <a:rPr lang="fr-FR" b="0" i="0" baseline="0" dirty="0" err="1">
                    <a:solidFill>
                      <a:srgbClr val="131313"/>
                    </a:solidFill>
                    <a:effectLst/>
                    <a:latin typeface="-apple-system"/>
                  </a:rPr>
                  <a:t>is</a:t>
                </a:r>
                <a:r>
                  <a:rPr lang="fr-FR" b="0" i="0" baseline="0" dirty="0">
                    <a:solidFill>
                      <a:srgbClr val="131313"/>
                    </a:solidFill>
                    <a:effectLst/>
                    <a:latin typeface="-apple-system"/>
                  </a:rPr>
                  <a:t> a model of </a:t>
                </a:r>
                <a:r>
                  <a:rPr lang="fr-FR" b="1" i="0" baseline="0" dirty="0">
                    <a:solidFill>
                      <a:srgbClr val="131313"/>
                    </a:solidFill>
                    <a:effectLst/>
                    <a:latin typeface="-apple-system"/>
                  </a:rPr>
                  <a:t>inflation</a:t>
                </a:r>
                <a:r>
                  <a:rPr lang="fr-FR" b="0" i="0" baseline="0" dirty="0">
                    <a:solidFill>
                      <a:srgbClr val="131313"/>
                    </a:solidFill>
                    <a:effectLst/>
                    <a:latin typeface="-apple-system"/>
                  </a:rPr>
                  <a:t> </a:t>
                </a:r>
                <a:r>
                  <a:rPr lang="fr-FR" b="0" i="0" baseline="0" dirty="0" err="1">
                    <a:solidFill>
                      <a:srgbClr val="131313"/>
                    </a:solidFill>
                    <a:effectLst/>
                    <a:latin typeface="-apple-system"/>
                  </a:rPr>
                  <a:t>where</a:t>
                </a:r>
                <a:r>
                  <a:rPr lang="fr-FR" b="0" i="0" baseline="0" dirty="0">
                    <a:solidFill>
                      <a:srgbClr val="131313"/>
                    </a:solidFill>
                    <a:effectLst/>
                    <a:latin typeface="-apple-system"/>
                  </a:rPr>
                  <a:t> inflation </a:t>
                </a:r>
                <a:r>
                  <a:rPr lang="fr-FR" b="0" i="0" baseline="0" dirty="0" err="1">
                    <a:solidFill>
                      <a:srgbClr val="131313"/>
                    </a:solidFill>
                    <a:effectLst/>
                    <a:latin typeface="-apple-system"/>
                  </a:rPr>
                  <a:t>occured</a:t>
                </a:r>
                <a:r>
                  <a:rPr lang="fr-FR" b="0" i="0" baseline="0" dirty="0">
                    <a:solidFill>
                      <a:srgbClr val="131313"/>
                    </a:solidFill>
                    <a:effectLst/>
                    <a:latin typeface="-apple-system"/>
                  </a:rPr>
                  <a:t> by a </a:t>
                </a:r>
                <a:r>
                  <a:rPr lang="fr-FR" b="0" i="0" baseline="0" dirty="0" err="1">
                    <a:solidFill>
                      <a:srgbClr val="131313"/>
                    </a:solidFill>
                    <a:effectLst/>
                    <a:latin typeface="-apple-system"/>
                  </a:rPr>
                  <a:t>scalar</a:t>
                </a:r>
                <a:r>
                  <a:rPr lang="fr-FR" b="0" i="0" baseline="0" dirty="0">
                    <a:solidFill>
                      <a:srgbClr val="131313"/>
                    </a:solidFill>
                    <a:effectLst/>
                    <a:latin typeface="-apple-system"/>
                  </a:rPr>
                  <a:t> </a:t>
                </a:r>
                <a:r>
                  <a:rPr lang="fr-FR" b="0" i="0" baseline="0" dirty="0" err="1">
                    <a:solidFill>
                      <a:srgbClr val="131313"/>
                    </a:solidFill>
                    <a:effectLst/>
                    <a:latin typeface="-apple-system"/>
                  </a:rPr>
                  <a:t>field</a:t>
                </a:r>
                <a:r>
                  <a:rPr lang="fr-FR" b="0" i="0" baseline="0" dirty="0">
                    <a:solidFill>
                      <a:srgbClr val="131313"/>
                    </a:solidFill>
                    <a:effectLst/>
                    <a:latin typeface="-apple-system"/>
                  </a:rPr>
                  <a:t> </a:t>
                </a:r>
                <a:r>
                  <a:rPr lang="fr-FR" b="0" i="0" baseline="0" dirty="0" err="1">
                    <a:solidFill>
                      <a:srgbClr val="131313"/>
                    </a:solidFill>
                    <a:effectLst/>
                    <a:latin typeface="-apple-system"/>
                  </a:rPr>
                  <a:t>rolling</a:t>
                </a:r>
                <a:r>
                  <a:rPr lang="fr-FR" b="0" i="0" baseline="0" dirty="0">
                    <a:solidFill>
                      <a:srgbClr val="131313"/>
                    </a:solidFill>
                    <a:effectLst/>
                    <a:latin typeface="-apple-system"/>
                  </a:rPr>
                  <a:t> down a </a:t>
                </a:r>
                <a:r>
                  <a:rPr lang="fr-FR" b="0" i="0" baseline="0" dirty="0" err="1">
                    <a:solidFill>
                      <a:srgbClr val="131313"/>
                    </a:solidFill>
                    <a:effectLst/>
                    <a:latin typeface="-apple-system"/>
                  </a:rPr>
                  <a:t>potential</a:t>
                </a:r>
                <a:r>
                  <a:rPr lang="fr-FR" b="0" i="0" baseline="0" dirty="0">
                    <a:solidFill>
                      <a:srgbClr val="131313"/>
                    </a:solidFill>
                    <a:effectLst/>
                    <a:latin typeface="-apple-system"/>
                  </a:rPr>
                  <a:t> </a:t>
                </a:r>
                <a:r>
                  <a:rPr lang="fr-FR" b="0" i="0" baseline="0" dirty="0" err="1">
                    <a:solidFill>
                      <a:srgbClr val="131313"/>
                    </a:solidFill>
                    <a:effectLst/>
                    <a:latin typeface="-apple-system"/>
                  </a:rPr>
                  <a:t>energy</a:t>
                </a:r>
                <a:r>
                  <a:rPr lang="fr-FR" b="0" i="0" baseline="0" dirty="0">
                    <a:solidFill>
                      <a:srgbClr val="131313"/>
                    </a:solidFill>
                    <a:effectLst/>
                    <a:latin typeface="-apple-system"/>
                  </a:rPr>
                  <a:t> </a:t>
                </a:r>
                <a:r>
                  <a:rPr lang="fr-FR" b="0" i="0" baseline="0" dirty="0" err="1">
                    <a:solidFill>
                      <a:srgbClr val="131313"/>
                    </a:solidFill>
                    <a:effectLst/>
                    <a:latin typeface="-apple-system"/>
                  </a:rPr>
                  <a:t>hill</a:t>
                </a:r>
                <a:r>
                  <a:rPr lang="fr-FR" b="0" i="0" baseline="0" dirty="0">
                    <a:solidFill>
                      <a:srgbClr val="131313"/>
                    </a:solidFill>
                    <a:effectLst/>
                    <a:latin typeface="-apple-system"/>
                  </a:rPr>
                  <a:t>. </a:t>
                </a:r>
                <a:r>
                  <a:rPr lang="fr-FR" b="0" i="0" baseline="0" dirty="0" err="1">
                    <a:solidFill>
                      <a:srgbClr val="131313"/>
                    </a:solidFill>
                    <a:effectLst/>
                    <a:latin typeface="-apple-system"/>
                  </a:rPr>
                  <a:t>When</a:t>
                </a:r>
                <a:r>
                  <a:rPr lang="fr-FR" b="0" i="0" baseline="0" dirty="0">
                    <a:solidFill>
                      <a:srgbClr val="131313"/>
                    </a:solidFill>
                    <a:effectLst/>
                    <a:latin typeface="-apple-system"/>
                  </a:rPr>
                  <a:t> the </a:t>
                </a:r>
                <a:r>
                  <a:rPr lang="fr-FR" b="0" i="0" baseline="0" dirty="0" err="1">
                    <a:solidFill>
                      <a:srgbClr val="131313"/>
                    </a:solidFill>
                    <a:effectLst/>
                    <a:latin typeface="-apple-system"/>
                  </a:rPr>
                  <a:t>fields</a:t>
                </a:r>
                <a:r>
                  <a:rPr lang="fr-FR" b="0" i="0" baseline="0" dirty="0">
                    <a:solidFill>
                      <a:srgbClr val="131313"/>
                    </a:solidFill>
                    <a:effectLst/>
                    <a:latin typeface="-apple-system"/>
                  </a:rPr>
                  <a:t> </a:t>
                </a:r>
                <a:r>
                  <a:rPr lang="fr-FR" b="0" i="0" baseline="0" dirty="0" err="1">
                    <a:solidFill>
                      <a:srgbClr val="131313"/>
                    </a:solidFill>
                    <a:effectLst/>
                    <a:latin typeface="-apple-system"/>
                  </a:rPr>
                  <a:t>rolls</a:t>
                </a:r>
                <a:r>
                  <a:rPr lang="fr-FR" b="0" i="0" baseline="0" dirty="0">
                    <a:solidFill>
                      <a:srgbClr val="131313"/>
                    </a:solidFill>
                    <a:effectLst/>
                    <a:latin typeface="-apple-system"/>
                  </a:rPr>
                  <a:t> </a:t>
                </a:r>
                <a:r>
                  <a:rPr lang="fr-FR" b="0" i="0" baseline="0" dirty="0" err="1">
                    <a:solidFill>
                      <a:srgbClr val="131313"/>
                    </a:solidFill>
                    <a:effectLst/>
                    <a:latin typeface="-apple-system"/>
                  </a:rPr>
                  <a:t>very</a:t>
                </a:r>
                <a:r>
                  <a:rPr lang="fr-FR" b="0" i="0" baseline="0" dirty="0">
                    <a:solidFill>
                      <a:srgbClr val="131313"/>
                    </a:solidFill>
                    <a:effectLst/>
                    <a:latin typeface="-apple-system"/>
                  </a:rPr>
                  <a:t> </a:t>
                </a:r>
                <a:r>
                  <a:rPr lang="fr-FR" b="0" i="0" baseline="0" dirty="0" err="1">
                    <a:solidFill>
                      <a:srgbClr val="131313"/>
                    </a:solidFill>
                    <a:effectLst/>
                    <a:latin typeface="-apple-system"/>
                  </a:rPr>
                  <a:t>slowly</a:t>
                </a:r>
                <a:r>
                  <a:rPr lang="fr-FR" b="0" i="0" baseline="0" dirty="0">
                    <a:solidFill>
                      <a:srgbClr val="131313"/>
                    </a:solidFill>
                    <a:effectLst/>
                    <a:latin typeface="-apple-system"/>
                  </a:rPr>
                  <a:t> </a:t>
                </a:r>
                <a:r>
                  <a:rPr lang="fr-FR" b="0" i="0" baseline="0" dirty="0" err="1">
                    <a:solidFill>
                      <a:srgbClr val="131313"/>
                    </a:solidFill>
                    <a:effectLst/>
                    <a:latin typeface="-apple-system"/>
                  </a:rPr>
                  <a:t>compared</a:t>
                </a:r>
                <a:r>
                  <a:rPr lang="fr-FR" b="0" i="0" baseline="0" dirty="0">
                    <a:solidFill>
                      <a:srgbClr val="131313"/>
                    </a:solidFill>
                    <a:effectLst/>
                    <a:latin typeface="-apple-system"/>
                  </a:rPr>
                  <a:t> to the expansion of the </a:t>
                </a:r>
                <a:r>
                  <a:rPr lang="fr-FR" b="0" i="0" baseline="0" dirty="0" err="1">
                    <a:solidFill>
                      <a:srgbClr val="131313"/>
                    </a:solidFill>
                    <a:effectLst/>
                    <a:latin typeface="-apple-system"/>
                  </a:rPr>
                  <a:t>universe</a:t>
                </a:r>
                <a:r>
                  <a:rPr lang="fr-FR" b="0" i="0" baseline="0" dirty="0">
                    <a:solidFill>
                      <a:srgbClr val="131313"/>
                    </a:solidFill>
                    <a:effectLst/>
                    <a:latin typeface="-apple-system"/>
                  </a:rPr>
                  <a:t>, inflation </a:t>
                </a:r>
                <a:r>
                  <a:rPr lang="fr-FR" b="0" i="0" baseline="0" dirty="0" err="1">
                    <a:solidFill>
                      <a:srgbClr val="131313"/>
                    </a:solidFill>
                    <a:effectLst/>
                    <a:latin typeface="-apple-system"/>
                  </a:rPr>
                  <a:t>occurs</a:t>
                </a:r>
                <a:r>
                  <a:rPr lang="fr-FR" b="0" i="0" baseline="0" dirty="0">
                    <a:solidFill>
                      <a:srgbClr val="131313"/>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131313"/>
                    </a:solidFill>
                    <a:effectLst/>
                    <a:latin typeface="-apple-system"/>
                  </a:rPr>
                  <a:t>Most of the </a:t>
                </a:r>
                <a:r>
                  <a:rPr lang="fr-FR" b="0" i="0" dirty="0" err="1">
                    <a:solidFill>
                      <a:srgbClr val="131313"/>
                    </a:solidFill>
                    <a:effectLst/>
                    <a:latin typeface="-apple-system"/>
                  </a:rPr>
                  <a:t>energy</a:t>
                </a:r>
                <a:r>
                  <a:rPr lang="fr-FR" b="0" i="0" dirty="0">
                    <a:solidFill>
                      <a:srgbClr val="131313"/>
                    </a:solidFill>
                    <a:effectLst/>
                    <a:latin typeface="-apple-system"/>
                  </a:rPr>
                  <a:t> </a:t>
                </a:r>
                <a:r>
                  <a:rPr lang="fr-FR" b="0" i="0" dirty="0" err="1">
                    <a:solidFill>
                      <a:srgbClr val="131313"/>
                    </a:solidFill>
                    <a:effectLst/>
                    <a:latin typeface="-apple-system"/>
                  </a:rPr>
                  <a:t>density</a:t>
                </a:r>
                <a:r>
                  <a:rPr lang="fr-FR" b="0" i="0" dirty="0">
                    <a:solidFill>
                      <a:srgbClr val="131313"/>
                    </a:solidFill>
                    <a:effectLst/>
                    <a:latin typeface="-apple-system"/>
                  </a:rPr>
                  <a:t> </a:t>
                </a:r>
                <a:r>
                  <a:rPr lang="fr-FR" b="0" i="0" dirty="0" err="1">
                    <a:solidFill>
                      <a:srgbClr val="131313"/>
                    </a:solidFill>
                    <a:effectLst/>
                    <a:latin typeface="-apple-system"/>
                  </a:rPr>
                  <a:t>during</a:t>
                </a:r>
                <a:r>
                  <a:rPr lang="fr-FR" b="0" i="0" dirty="0">
                    <a:solidFill>
                      <a:srgbClr val="131313"/>
                    </a:solidFill>
                    <a:effectLst/>
                    <a:latin typeface="-apple-system"/>
                  </a:rPr>
                  <a:t> inflation </a:t>
                </a:r>
                <a:r>
                  <a:rPr lang="fr-FR" b="0" i="0" dirty="0" err="1">
                    <a:solidFill>
                      <a:srgbClr val="131313"/>
                    </a:solidFill>
                    <a:effectLst/>
                    <a:latin typeface="-apple-system"/>
                  </a:rPr>
                  <a:t>is</a:t>
                </a:r>
                <a:r>
                  <a:rPr lang="fr-FR" b="0" i="0" dirty="0">
                    <a:solidFill>
                      <a:srgbClr val="131313"/>
                    </a:solidFill>
                    <a:effectLst/>
                    <a:latin typeface="-apple-system"/>
                  </a:rPr>
                  <a:t> in the </a:t>
                </a:r>
                <a:r>
                  <a:rPr lang="fr-FR" b="0" i="0" dirty="0" err="1">
                    <a:solidFill>
                      <a:srgbClr val="131313"/>
                    </a:solidFill>
                    <a:effectLst/>
                    <a:latin typeface="-apple-system"/>
                  </a:rPr>
                  <a:t>form</a:t>
                </a:r>
                <a:r>
                  <a:rPr lang="fr-FR" b="0" i="0" dirty="0">
                    <a:solidFill>
                      <a:srgbClr val="131313"/>
                    </a:solidFill>
                    <a:effectLst/>
                    <a:latin typeface="-apple-system"/>
                  </a:rPr>
                  <a:t> of the </a:t>
                </a:r>
                <a:r>
                  <a:rPr lang="fr-FR" b="0" i="0" dirty="0" err="1">
                    <a:solidFill>
                      <a:srgbClr val="131313"/>
                    </a:solidFill>
                    <a:effectLst/>
                    <a:latin typeface="-apple-system"/>
                  </a:rPr>
                  <a:t>inflaton</a:t>
                </a:r>
                <a:r>
                  <a:rPr lang="fr-FR" b="0" i="0" dirty="0">
                    <a:solidFill>
                      <a:srgbClr val="131313"/>
                    </a:solidFill>
                    <a:effectLst/>
                    <a:latin typeface="-apple-system"/>
                  </a:rPr>
                  <a:t> </a:t>
                </a:r>
                <a:r>
                  <a:rPr lang="fr-FR" b="0" i="0" dirty="0" err="1">
                    <a:solidFill>
                      <a:srgbClr val="131313"/>
                    </a:solidFill>
                    <a:effectLst/>
                    <a:latin typeface="-apple-system"/>
                  </a:rPr>
                  <a:t>potential</a:t>
                </a:r>
                <a:r>
                  <a:rPr lang="fr-FR" b="0" i="0" dirty="0">
                    <a:solidFill>
                      <a:srgbClr val="131313"/>
                    </a:solidFill>
                    <a:effectLst/>
                    <a:latin typeface="-apple-system"/>
                  </a:rPr>
                  <a:t> </a:t>
                </a:r>
                <a:r>
                  <a:rPr lang="fr-FR" b="0" i="0" dirty="0">
                    <a:solidFill>
                      <a:srgbClr val="131313"/>
                    </a:solidFill>
                    <a:effectLst/>
                    <a:latin typeface="Cambria Math" panose="02040503050406030204" pitchFamily="18" charset="0"/>
                  </a:rPr>
                  <a:t>𝑉(𝜙)</a:t>
                </a:r>
                <a:r>
                  <a:rPr lang="fr-FR" b="0" i="0" dirty="0">
                    <a:solidFill>
                      <a:srgbClr val="131313"/>
                    </a:solidFill>
                    <a:effectLst/>
                    <a:latin typeface="-apple-system"/>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Inflation is a period of supercooled expansion, when the temperature drops by a factor of 10</a:t>
                </a:r>
                <a:r>
                  <a:rPr lang="en-US" b="0" i="0" baseline="30000" dirty="0">
                    <a:solidFill>
                      <a:srgbClr val="202122"/>
                    </a:solidFill>
                    <a:effectLst/>
                    <a:latin typeface="Arial" panose="020B0604020202020204" pitchFamily="34" charset="0"/>
                  </a:rPr>
                  <a:t>5</a:t>
                </a:r>
                <a:r>
                  <a:rPr lang="en-US" b="0" i="0" dirty="0">
                    <a:solidFill>
                      <a:srgbClr val="202122"/>
                    </a:solidFill>
                    <a:effectLst/>
                    <a:latin typeface="Arial" panose="020B0604020202020204" pitchFamily="34" charset="0"/>
                  </a:rPr>
                  <a:t>. This relatively low temperature is maintained during the inflationary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When inflation ends the temperature returns to the pre-inflationary temperature; this is called </a:t>
                </a:r>
                <a:r>
                  <a:rPr lang="en-US" b="1" i="0" dirty="0">
                    <a:solidFill>
                      <a:srgbClr val="202122"/>
                    </a:solidFill>
                    <a:effectLst/>
                    <a:latin typeface="Arial" panose="020B0604020202020204" pitchFamily="34" charset="0"/>
                  </a:rPr>
                  <a:t>reheating</a:t>
                </a:r>
                <a:r>
                  <a:rPr lang="en-US" b="0" i="0" dirty="0">
                    <a:solidFill>
                      <a:srgbClr val="202122"/>
                    </a:solidFill>
                    <a:effectLst/>
                    <a:latin typeface="Arial" panose="020B0604020202020204" pitchFamily="34" charset="0"/>
                  </a:rPr>
                  <a:t> because the large potential energy of the </a:t>
                </a:r>
                <a:r>
                  <a:rPr lang="en-US" b="0" i="0" dirty="0" err="1">
                    <a:solidFill>
                      <a:srgbClr val="202122"/>
                    </a:solidFill>
                    <a:effectLst/>
                    <a:latin typeface="Arial" panose="020B0604020202020204" pitchFamily="34" charset="0"/>
                  </a:rPr>
                  <a:t>inflaton</a:t>
                </a:r>
                <a:r>
                  <a:rPr lang="en-US" b="0" i="0" dirty="0">
                    <a:solidFill>
                      <a:srgbClr val="202122"/>
                    </a:solidFill>
                    <a:effectLst/>
                    <a:latin typeface="Arial" panose="020B0604020202020204" pitchFamily="34" charset="0"/>
                  </a:rPr>
                  <a:t> field decays into particles and fills the Universe with </a:t>
                </a:r>
                <a:r>
                  <a:rPr lang="en-US" b="0" i="0" u="none" strike="noStrike" dirty="0">
                    <a:solidFill>
                      <a:srgbClr val="3366CC"/>
                    </a:solidFill>
                    <a:effectLst/>
                    <a:latin typeface="Arial" panose="020B0604020202020204" pitchFamily="34" charset="0"/>
                  </a:rPr>
                  <a:t>Standard Model</a:t>
                </a:r>
                <a:r>
                  <a:rPr lang="en-US" b="0" i="0" dirty="0">
                    <a:solidFill>
                      <a:srgbClr val="202122"/>
                    </a:solidFill>
                    <a:effectLst/>
                    <a:latin typeface="Arial" panose="020B0604020202020204" pitchFamily="34" charset="0"/>
                  </a:rPr>
                  <a:t> particles.</a:t>
                </a: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The theory of inflation can make predictions on the power spectrum that would be produced after inflation.</a:t>
                </a:r>
              </a:p>
              <a:p>
                <a:endParaRPr lang="fr-FR" b="0" dirty="0"/>
              </a:p>
              <a:p>
                <a:r>
                  <a:rPr lang="en-ZA" noProof="0" dirty="0"/>
                  <a:t>Fluctuations of different wavelengths are produced at different times in the inflationary evolution and therefore probe different parts of the inflationary potentials.</a:t>
                </a:r>
              </a:p>
              <a:p>
                <a:r>
                  <a:rPr lang="en-ZA" noProof="0" dirty="0"/>
                  <a:t>The scales observed in the CMB probe the conditions roughly 50 e-folds before the end of inflation. (represented by the </a:t>
                </a:r>
                <a:r>
                  <a:rPr lang="fr-FR" b="0" i="0" noProof="0">
                    <a:latin typeface="Cambria Math" panose="02040503050406030204" pitchFamily="18" charset="0"/>
                  </a:rPr>
                  <a:t>Δ𝜙</a:t>
                </a:r>
                <a:r>
                  <a:rPr lang="en-ZA" noProof="0" dirty="0"/>
                  <a:t>)</a:t>
                </a:r>
              </a:p>
              <a:p>
                <a:endParaRPr lang="en-ZA" noProof="0" dirty="0"/>
              </a:p>
              <a:p>
                <a:r>
                  <a:rPr lang="en-ZA" noProof="0" dirty="0"/>
                  <a:t>What is interesting noting is that the observations of the CMB lie into a zone in the potential where it is very flat and verifies the slow-roll condition.</a:t>
                </a:r>
              </a:p>
              <a:p>
                <a:endParaRPr lang="en-ZA" noProof="0" dirty="0"/>
              </a:p>
              <a:p>
                <a:r>
                  <a:rPr lang="en-ZA" noProof="0" dirty="0"/>
                  <a:t>The advantage of the slow-roll approximation, is that it lets us express inflationary predictions in terms of the shape of the potential, and not anymore in terms of the Hubble rate </a:t>
                </a:r>
                <a:r>
                  <a:rPr lang="fr-FR" b="0" i="0">
                    <a:latin typeface="Cambria Math" panose="02040503050406030204" pitchFamily="18" charset="0"/>
                  </a:rPr>
                  <a:t>𝐻=</a:t>
                </a:r>
                <a:r>
                  <a:rPr lang="fr-FR" b="1" i="0">
                    <a:solidFill>
                      <a:srgbClr val="131313"/>
                    </a:solidFill>
                    <a:effectLst/>
                    <a:latin typeface="Cambria Math" panose="02040503050406030204" pitchFamily="18" charset="0"/>
                  </a:rPr>
                  <a:t>𝒂</a:t>
                </a:r>
                <a:r>
                  <a:rPr lang="fr-FR" b="0" i="0">
                    <a:solidFill>
                      <a:srgbClr val="131313"/>
                    </a:solidFill>
                    <a:effectLst/>
                    <a:latin typeface="Cambria Math" panose="02040503050406030204" pitchFamily="18" charset="0"/>
                  </a:rPr>
                  <a:t> ̇/</a:t>
                </a:r>
                <a:r>
                  <a:rPr lang="fr-FR" b="0" i="0">
                    <a:latin typeface="Cambria Math" panose="02040503050406030204" pitchFamily="18" charset="0"/>
                  </a:rPr>
                  <a:t>𝑎</a:t>
                </a:r>
                <a:r>
                  <a:rPr lang="en-ZA" noProof="0" dirty="0"/>
                  <a:t>, which is the speed at which the universe is expanding. </a:t>
                </a:r>
              </a:p>
              <a:p>
                <a:endParaRPr lang="en-ZA" noProof="0" dirty="0"/>
              </a:p>
              <a:p>
                <a:r>
                  <a:rPr lang="en-ZA" noProof="0" dirty="0"/>
                  <a:t>I’ve been working on this potential, one of my objectives is to produce the theoretical power spectrum that this potential would create.</a:t>
                </a:r>
              </a:p>
            </p:txBody>
          </p:sp>
        </mc:Fallback>
      </mc:AlternateContent>
      <p:sp>
        <p:nvSpPr>
          <p:cNvPr id="4" name="Espace réservé du numéro de diapositive 3"/>
          <p:cNvSpPr>
            <a:spLocks noGrp="1"/>
          </p:cNvSpPr>
          <p:nvPr>
            <p:ph type="sldNum" sz="quarter" idx="5"/>
          </p:nvPr>
        </p:nvSpPr>
        <p:spPr/>
        <p:txBody>
          <a:bodyPr/>
          <a:lstStyle/>
          <a:p>
            <a:fld id="{1D4A903E-F526-4401-A9B9-A7AD9DF02A9D}" type="slidenum">
              <a:rPr lang="fr-FR" smtClean="0"/>
              <a:t>10</a:t>
            </a:fld>
            <a:endParaRPr lang="fr-FR"/>
          </a:p>
        </p:txBody>
      </p:sp>
    </p:spTree>
    <p:extLst>
      <p:ext uri="{BB962C8B-B14F-4D97-AF65-F5344CB8AC3E}">
        <p14:creationId xmlns:p14="http://schemas.microsoft.com/office/powerpoint/2010/main" val="373784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1"/>
              <a:t>Here are some plots that I did not do but come from other studies of other potential.</a:t>
            </a:r>
          </a:p>
          <a:p>
            <a:endParaRPr lang="fr-FR" noProof="1"/>
          </a:p>
          <a:p>
            <a:r>
              <a:rPr lang="fr-FR" noProof="1"/>
              <a:t>My mission is to run similar work on this potential.</a:t>
            </a:r>
          </a:p>
          <a:p>
            <a:pPr marL="171450" indent="-171450">
              <a:buFontTx/>
              <a:buChar char="-"/>
            </a:pPr>
            <a:r>
              <a:rPr lang="fr-FR" noProof="1"/>
              <a:t>1</a:t>
            </a:r>
            <a:r>
              <a:rPr lang="fr-FR" baseline="30000" noProof="1"/>
              <a:t>st</a:t>
            </a:r>
            <a:r>
              <a:rPr lang="fr-FR" noProof="1"/>
              <a:t>, I have to compute theoretical power spectrum produced by the Brane Inflation potential</a:t>
            </a:r>
          </a:p>
          <a:p>
            <a:pPr marL="171450" indent="-171450">
              <a:buFontTx/>
              <a:buChar char="-"/>
            </a:pPr>
            <a:r>
              <a:rPr lang="fr-FR" noProof="1"/>
              <a:t>2</a:t>
            </a:r>
            <a:r>
              <a:rPr lang="fr-FR" baseline="30000" noProof="1"/>
              <a:t>nd</a:t>
            </a:r>
            <a:r>
              <a:rPr lang="fr-FR" noProof="1"/>
              <a:t>, I’ll try to take into account the noise and variance in the power spectrum that are due to systematics effects in the observational instruments, in the separation algorithms (as will explain my colleague Julien) and also cosmic variance</a:t>
            </a:r>
          </a:p>
          <a:p>
            <a:pPr marL="171450" indent="-171450">
              <a:buFontTx/>
              <a:buChar char="-"/>
            </a:pPr>
            <a:r>
              <a:rPr lang="fr-FR" noProof="1"/>
              <a:t>Finally, this could lead to constraining cosmological parameters that charactherize this inflation potential.</a:t>
            </a:r>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11</a:t>
            </a:fld>
            <a:endParaRPr lang="fr-FR"/>
          </a:p>
        </p:txBody>
      </p:sp>
    </p:spTree>
    <p:extLst>
      <p:ext uri="{BB962C8B-B14F-4D97-AF65-F5344CB8AC3E}">
        <p14:creationId xmlns:p14="http://schemas.microsoft.com/office/powerpoint/2010/main" val="419307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After</a:t>
            </a:r>
            <a:r>
              <a:rPr lang="fr-FR" dirty="0"/>
              <a:t> </a:t>
            </a:r>
            <a:r>
              <a:rPr lang="fr-FR" dirty="0" err="1"/>
              <a:t>going</a:t>
            </a:r>
            <a:r>
              <a:rPr lang="fr-FR" dirty="0"/>
              <a:t> to lunch, let </a:t>
            </a:r>
            <a:r>
              <a:rPr lang="fr-FR" dirty="0" err="1"/>
              <a:t>be</a:t>
            </a:r>
            <a:r>
              <a:rPr lang="fr-FR" dirty="0"/>
              <a:t> </a:t>
            </a:r>
            <a:r>
              <a:rPr lang="fr-FR" dirty="0" err="1"/>
              <a:t>give</a:t>
            </a:r>
            <a:r>
              <a:rPr lang="fr-FR" dirty="0"/>
              <a:t> </a:t>
            </a:r>
            <a:r>
              <a:rPr lang="fr-FR" dirty="0" err="1"/>
              <a:t>you</a:t>
            </a:r>
            <a:r>
              <a:rPr lang="fr-FR" dirty="0"/>
              <a:t> a brief </a:t>
            </a:r>
            <a:r>
              <a:rPr lang="fr-FR" dirty="0" err="1"/>
              <a:t>recap</a:t>
            </a:r>
            <a:r>
              <a:rPr lang="fr-FR" dirty="0"/>
              <a:t>.</a:t>
            </a:r>
          </a:p>
          <a:p>
            <a:endParaRPr lang="fr-FR" dirty="0"/>
          </a:p>
          <a:p>
            <a:r>
              <a:rPr lang="fr-FR" dirty="0"/>
              <a:t>I </a:t>
            </a:r>
            <a:r>
              <a:rPr lang="fr-FR" dirty="0" err="1"/>
              <a:t>really</a:t>
            </a:r>
            <a:r>
              <a:rPr lang="fr-FR" dirty="0"/>
              <a:t> </a:t>
            </a:r>
            <a:r>
              <a:rPr lang="fr-FR" dirty="0" err="1"/>
              <a:t>enjoy</a:t>
            </a:r>
            <a:r>
              <a:rPr lang="fr-FR" dirty="0"/>
              <a:t> </a:t>
            </a:r>
            <a:r>
              <a:rPr lang="fr-FR" dirty="0" err="1"/>
              <a:t>studying</a:t>
            </a:r>
            <a:r>
              <a:rPr lang="fr-FR" dirty="0"/>
              <a:t> inflation, </a:t>
            </a:r>
            <a:r>
              <a:rPr lang="fr-FR" dirty="0" err="1"/>
              <a:t>this</a:t>
            </a:r>
            <a:r>
              <a:rPr lang="fr-FR" dirty="0"/>
              <a:t> </a:t>
            </a:r>
            <a:r>
              <a:rPr lang="fr-FR" dirty="0" err="1"/>
              <a:t>is</a:t>
            </a:r>
            <a:r>
              <a:rPr lang="fr-FR" dirty="0"/>
              <a:t> </a:t>
            </a:r>
            <a:r>
              <a:rPr lang="fr-FR" dirty="0" err="1"/>
              <a:t>why</a:t>
            </a:r>
            <a:r>
              <a:rPr lang="fr-FR" dirty="0"/>
              <a:t> I </a:t>
            </a:r>
            <a:r>
              <a:rPr lang="fr-FR" dirty="0" err="1"/>
              <a:t>think</a:t>
            </a:r>
            <a:r>
              <a:rPr lang="fr-FR" dirty="0"/>
              <a:t> </a:t>
            </a:r>
            <a:r>
              <a:rPr lang="fr-FR" dirty="0" err="1"/>
              <a:t>it’s</a:t>
            </a:r>
            <a:r>
              <a:rPr lang="fr-FR" dirty="0"/>
              <a:t> a </a:t>
            </a:r>
            <a:r>
              <a:rPr lang="fr-FR" dirty="0" err="1"/>
              <a:t>very</a:t>
            </a:r>
            <a:r>
              <a:rPr lang="fr-FR" dirty="0"/>
              <a:t> </a:t>
            </a:r>
            <a:r>
              <a:rPr lang="fr-FR" dirty="0" err="1"/>
              <a:t>interesting</a:t>
            </a:r>
            <a:r>
              <a:rPr lang="fr-FR" dirty="0"/>
              <a:t> </a:t>
            </a:r>
            <a:r>
              <a:rPr lang="fr-FR" dirty="0" err="1"/>
              <a:t>theory</a:t>
            </a:r>
            <a:r>
              <a:rPr lang="fr-FR" dirty="0"/>
              <a:t> </a:t>
            </a:r>
            <a:r>
              <a:rPr lang="fr-FR" dirty="0" err="1"/>
              <a:t>that</a:t>
            </a:r>
            <a:r>
              <a:rPr lang="fr-FR" dirty="0"/>
              <a:t> </a:t>
            </a:r>
            <a:r>
              <a:rPr lang="fr-FR" dirty="0" err="1"/>
              <a:t>is</a:t>
            </a:r>
            <a:r>
              <a:rPr lang="fr-FR" dirty="0"/>
              <a:t> </a:t>
            </a:r>
            <a:r>
              <a:rPr lang="fr-FR" dirty="0" err="1"/>
              <a:t>worth</a:t>
            </a:r>
            <a:r>
              <a:rPr lang="fr-FR" dirty="0"/>
              <a:t> </a:t>
            </a:r>
            <a:r>
              <a:rPr lang="fr-FR" dirty="0" err="1"/>
              <a:t>studying</a:t>
            </a:r>
            <a:r>
              <a:rPr lang="fr-FR" dirty="0"/>
              <a:t>. So </a:t>
            </a:r>
            <a:r>
              <a:rPr lang="fr-FR" dirty="0" err="1"/>
              <a:t>you</a:t>
            </a:r>
            <a:r>
              <a:rPr lang="fr-FR" dirty="0"/>
              <a:t> </a:t>
            </a:r>
            <a:r>
              <a:rPr lang="fr-FR" dirty="0" err="1"/>
              <a:t>should</a:t>
            </a:r>
            <a:r>
              <a:rPr lang="fr-FR" dirty="0"/>
              <a:t> </a:t>
            </a:r>
            <a:r>
              <a:rPr lang="fr-FR" dirty="0" err="1"/>
              <a:t>give</a:t>
            </a:r>
            <a:r>
              <a:rPr lang="fr-FR" dirty="0"/>
              <a:t> </a:t>
            </a:r>
            <a:r>
              <a:rPr lang="fr-FR" dirty="0" err="1"/>
              <a:t>it</a:t>
            </a:r>
            <a:r>
              <a:rPr lang="fr-FR" dirty="0"/>
              <a:t> a </a:t>
            </a:r>
            <a:r>
              <a:rPr lang="fr-FR" dirty="0" err="1"/>
              <a:t>try</a:t>
            </a:r>
            <a:r>
              <a:rPr lang="fr-FR" dirty="0"/>
              <a:t>.</a:t>
            </a:r>
          </a:p>
          <a:p>
            <a:endParaRPr lang="fr-FR" dirty="0"/>
          </a:p>
          <a:p>
            <a:r>
              <a:rPr lang="fr-FR" dirty="0" err="1"/>
              <a:t>Besides</a:t>
            </a:r>
            <a:r>
              <a:rPr lang="fr-FR" dirty="0"/>
              <a:t> </a:t>
            </a:r>
            <a:r>
              <a:rPr lang="fr-FR" dirty="0" err="1"/>
              <a:t>that</a:t>
            </a:r>
            <a:r>
              <a:rPr lang="fr-FR" dirty="0"/>
              <a:t>, the CMB </a:t>
            </a:r>
            <a:r>
              <a:rPr lang="fr-FR" dirty="0" err="1"/>
              <a:t>is</a:t>
            </a:r>
            <a:r>
              <a:rPr lang="fr-FR" dirty="0"/>
              <a:t> </a:t>
            </a:r>
            <a:r>
              <a:rPr lang="fr-FR" dirty="0" err="1"/>
              <a:t>currently</a:t>
            </a:r>
            <a:r>
              <a:rPr lang="fr-FR" dirty="0"/>
              <a:t> one of </a:t>
            </a:r>
            <a:r>
              <a:rPr lang="fr-FR" dirty="0" err="1"/>
              <a:t>our</a:t>
            </a:r>
            <a:r>
              <a:rPr lang="fr-FR" dirty="0"/>
              <a:t> best </a:t>
            </a:r>
            <a:r>
              <a:rPr lang="fr-FR" dirty="0" err="1"/>
              <a:t>tools</a:t>
            </a:r>
            <a:r>
              <a:rPr lang="fr-FR" dirty="0"/>
              <a:t> to probe inflation. The </a:t>
            </a:r>
            <a:r>
              <a:rPr lang="fr-FR" dirty="0" err="1"/>
              <a:t>various</a:t>
            </a:r>
            <a:r>
              <a:rPr lang="fr-FR" dirty="0"/>
              <a:t> </a:t>
            </a:r>
            <a:r>
              <a:rPr lang="fr-FR" dirty="0" err="1"/>
              <a:t>telescope</a:t>
            </a:r>
            <a:r>
              <a:rPr lang="fr-FR" dirty="0"/>
              <a:t> missions </a:t>
            </a:r>
            <a:r>
              <a:rPr lang="fr-FR" dirty="0" err="1"/>
              <a:t>that</a:t>
            </a:r>
            <a:r>
              <a:rPr lang="fr-FR" dirty="0"/>
              <a:t> arise </a:t>
            </a:r>
            <a:r>
              <a:rPr lang="fr-FR" dirty="0" err="1"/>
              <a:t>emphasize</a:t>
            </a:r>
            <a:r>
              <a:rPr lang="fr-FR" dirty="0"/>
              <a: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12</a:t>
            </a:fld>
            <a:endParaRPr lang="fr-FR"/>
          </a:p>
        </p:txBody>
      </p:sp>
    </p:spTree>
    <p:extLst>
      <p:ext uri="{BB962C8B-B14F-4D97-AF65-F5344CB8AC3E}">
        <p14:creationId xmlns:p14="http://schemas.microsoft.com/office/powerpoint/2010/main" val="21088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We have strong evidence that our universe is </a:t>
            </a:r>
            <a:r>
              <a:rPr lang="en-US" b="1" i="0" dirty="0">
                <a:solidFill>
                  <a:srgbClr val="202122"/>
                </a:solidFill>
                <a:effectLst/>
                <a:latin typeface="Arial" panose="020B0604020202020204" pitchFamily="34" charset="0"/>
              </a:rPr>
              <a:t>expanding</a:t>
            </a:r>
            <a:r>
              <a:rPr lang="en-US" b="0" i="0" dirty="0">
                <a:solidFill>
                  <a:srgbClr val="202122"/>
                </a:solidFill>
                <a:effectLst/>
                <a:latin typeface="Arial" panose="020B0604020202020204" pitchFamily="34" charset="0"/>
              </a:rPr>
              <a:t>, at an </a:t>
            </a:r>
            <a:r>
              <a:rPr lang="en-US" b="1" i="0" dirty="0">
                <a:solidFill>
                  <a:srgbClr val="202122"/>
                </a:solidFill>
                <a:effectLst/>
                <a:latin typeface="Arial" panose="020B0604020202020204" pitchFamily="34" charset="0"/>
              </a:rPr>
              <a:t>accelerating </a:t>
            </a:r>
            <a:r>
              <a:rPr lang="en-US" b="0" i="0" dirty="0">
                <a:solidFill>
                  <a:srgbClr val="202122"/>
                </a:solidFill>
                <a:effectLst/>
                <a:latin typeface="Arial" panose="020B0604020202020204" pitchFamily="34" charset="0"/>
              </a:rPr>
              <a:t>rate. For instance, we observe that galaxies are moving away, and the further they are, the faster.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universe was therefore denser and hotter in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We believe that, in the </a:t>
            </a:r>
            <a:r>
              <a:rPr lang="en-US" b="1" i="0" dirty="0">
                <a:solidFill>
                  <a:srgbClr val="202122"/>
                </a:solidFill>
                <a:effectLst/>
                <a:latin typeface="Arial" panose="020B0604020202020204" pitchFamily="34" charset="0"/>
              </a:rPr>
              <a:t>Big Bang </a:t>
            </a:r>
            <a:r>
              <a:rPr lang="en-US" b="0" i="0" u="none" strike="noStrike" dirty="0">
                <a:solidFill>
                  <a:srgbClr val="3366CC"/>
                </a:solidFill>
                <a:effectLst/>
                <a:latin typeface="Arial" panose="020B0604020202020204" pitchFamily="34" charset="0"/>
              </a:rPr>
              <a:t>cosmological models</a:t>
            </a:r>
            <a:r>
              <a:rPr lang="en-US" b="0" i="0" dirty="0">
                <a:solidFill>
                  <a:srgbClr val="202122"/>
                </a:solidFill>
                <a:effectLst/>
                <a:latin typeface="Arial" panose="020B0604020202020204" pitchFamily="34" charset="0"/>
              </a:rPr>
              <a:t>, during the earliest periods, the universe was filled with an </a:t>
            </a:r>
            <a:r>
              <a:rPr lang="en-US" b="0" i="0" u="none" strike="noStrike" dirty="0">
                <a:solidFill>
                  <a:srgbClr val="3366CC"/>
                </a:solidFill>
                <a:effectLst/>
                <a:latin typeface="Arial" panose="020B0604020202020204" pitchFamily="34" charset="0"/>
              </a:rPr>
              <a:t>opaque</a:t>
            </a:r>
            <a:r>
              <a:rPr lang="en-US" b="0" i="0" dirty="0">
                <a:solidFill>
                  <a:srgbClr val="202122"/>
                </a:solidFill>
                <a:effectLst/>
                <a:latin typeface="Arial" panose="020B0604020202020204" pitchFamily="34" charset="0"/>
              </a:rPr>
              <a:t> fog of dense, hot </a:t>
            </a:r>
            <a:r>
              <a:rPr lang="en-US" b="0" i="0" u="none" strike="noStrike" dirty="0">
                <a:solidFill>
                  <a:srgbClr val="3366CC"/>
                </a:solidFill>
                <a:effectLst/>
                <a:latin typeface="Arial" panose="020B0604020202020204" pitchFamily="34" charset="0"/>
              </a:rPr>
              <a:t>plasma</a:t>
            </a:r>
            <a:r>
              <a:rPr lang="en-US" b="0" i="0" dirty="0">
                <a:solidFill>
                  <a:srgbClr val="202122"/>
                </a:solidFill>
                <a:effectLst/>
                <a:latin typeface="Arial" panose="020B0604020202020204" pitchFamily="34" charset="0"/>
              </a:rPr>
              <a:t> of subatomic particles (protons, neutrons, electrons) and very-high energetic photons that </a:t>
            </a:r>
            <a:r>
              <a:rPr lang="en-ZA" noProof="0" dirty="0"/>
              <a:t>prevented any heavier nuclei from forming</a:t>
            </a:r>
            <a:r>
              <a:rPr lang="en-US" b="0" i="0" dirty="0">
                <a:solidFill>
                  <a:srgbClr val="202122"/>
                </a:solidFill>
                <a:effectLst/>
                <a:latin typeface="Arial" panose="020B0604020202020204" pitchFamily="34" charset="0"/>
              </a:rPr>
              <a:t>. (E&gt;</a:t>
            </a:r>
            <a:r>
              <a:rPr lang="en-US" b="0" i="0" dirty="0" err="1">
                <a:solidFill>
                  <a:srgbClr val="202122"/>
                </a:solidFill>
                <a:effectLst/>
                <a:latin typeface="Arial" panose="020B0604020202020204" pitchFamily="34" charset="0"/>
              </a:rPr>
              <a:t>E_liaison</a:t>
            </a:r>
            <a:r>
              <a:rPr lang="en-US" b="0" i="0" dirty="0">
                <a:solidFill>
                  <a:srgbClr val="202122"/>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As the universe expanded, this plasma cooled to the point where protons and electrons combined to form neutral atoms of mostly hydrogen. Unlike the plasma, these atoms could not scatter thermal radiation by </a:t>
            </a:r>
            <a:r>
              <a:rPr lang="en-US" b="1" i="0" u="none" strike="noStrike" dirty="0">
                <a:solidFill>
                  <a:srgbClr val="3366CC"/>
                </a:solidFill>
                <a:effectLst/>
                <a:latin typeface="Arial" panose="020B0604020202020204" pitchFamily="34" charset="0"/>
              </a:rPr>
              <a:t>Thomson scattering</a:t>
            </a:r>
            <a:r>
              <a:rPr lang="en-US" b="0" i="0" dirty="0">
                <a:solidFill>
                  <a:srgbClr val="202122"/>
                </a:solidFill>
                <a:effectLst/>
                <a:latin typeface="Arial" panose="020B0604020202020204" pitchFamily="34" charset="0"/>
              </a:rPr>
              <a:t>, and so the universe became transparent.</a:t>
            </a:r>
            <a:endParaRPr lang="en-US" b="0" i="0" u="none" strike="noStrike" baseline="30000" dirty="0">
              <a:solidFill>
                <a:srgbClr val="3366CC"/>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Known as the </a:t>
            </a:r>
            <a:r>
              <a:rPr lang="en-US" b="1" i="0" u="none" strike="noStrike" dirty="0">
                <a:solidFill>
                  <a:srgbClr val="3366CC"/>
                </a:solidFill>
                <a:effectLst/>
                <a:latin typeface="Arial" panose="020B0604020202020204" pitchFamily="34" charset="0"/>
              </a:rPr>
              <a:t>recombination</a:t>
            </a:r>
            <a:r>
              <a:rPr lang="en-US" b="1" i="0" dirty="0">
                <a:solidFill>
                  <a:srgbClr val="202122"/>
                </a:solidFill>
                <a:effectLst/>
                <a:latin typeface="Arial" panose="020B0604020202020204" pitchFamily="34" charset="0"/>
              </a:rPr>
              <a:t> epoch</a:t>
            </a:r>
            <a:r>
              <a:rPr lang="en-US" b="0" i="0" dirty="0">
                <a:solidFill>
                  <a:srgbClr val="202122"/>
                </a:solidFill>
                <a:effectLst/>
                <a:latin typeface="Arial" panose="020B0604020202020204" pitchFamily="34" charset="0"/>
              </a:rPr>
              <a:t>, this </a:t>
            </a:r>
            <a:r>
              <a:rPr lang="en-US" b="1" i="0" u="none" strike="noStrike" dirty="0">
                <a:solidFill>
                  <a:srgbClr val="3366CC"/>
                </a:solidFill>
                <a:effectLst/>
                <a:latin typeface="Arial" panose="020B0604020202020204" pitchFamily="34" charset="0"/>
              </a:rPr>
              <a:t>decoupling</a:t>
            </a: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(between light and matter) event released </a:t>
            </a:r>
            <a:r>
              <a:rPr lang="en-US" b="0" i="0" u="none" strike="noStrike" dirty="0">
                <a:solidFill>
                  <a:srgbClr val="3366CC"/>
                </a:solidFill>
                <a:effectLst/>
                <a:latin typeface="Arial" panose="020B0604020202020204" pitchFamily="34" charset="0"/>
              </a:rPr>
              <a:t>photons</a:t>
            </a:r>
            <a:r>
              <a:rPr lang="en-US" b="0"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to travel freely through space. However, the photons have grown less </a:t>
            </a:r>
            <a:r>
              <a:rPr lang="en-US" b="0" i="0" u="none" strike="noStrike" dirty="0">
                <a:solidFill>
                  <a:srgbClr val="3366CC"/>
                </a:solidFill>
                <a:effectLst/>
                <a:latin typeface="Arial" panose="020B0604020202020204" pitchFamily="34" charset="0"/>
              </a:rPr>
              <a:t>energetic</a:t>
            </a:r>
            <a:r>
              <a:rPr lang="en-US" b="0" i="0" dirty="0">
                <a:solidFill>
                  <a:srgbClr val="202122"/>
                </a:solidFill>
                <a:effectLst/>
                <a:latin typeface="Arial" panose="020B0604020202020204" pitchFamily="34" charset="0"/>
              </a:rPr>
              <a:t>, since the </a:t>
            </a:r>
            <a:r>
              <a:rPr lang="en-US" b="0" i="0" u="none" strike="noStrike" dirty="0">
                <a:solidFill>
                  <a:srgbClr val="3366CC"/>
                </a:solidFill>
                <a:effectLst/>
                <a:latin typeface="Arial" panose="020B0604020202020204" pitchFamily="34" charset="0"/>
              </a:rPr>
              <a:t>expansion of space</a:t>
            </a:r>
            <a:r>
              <a:rPr lang="en-US" b="0" i="0" dirty="0">
                <a:solidFill>
                  <a:srgbClr val="202122"/>
                </a:solidFill>
                <a:effectLst/>
                <a:latin typeface="Arial" panose="020B0604020202020204" pitchFamily="34" charset="0"/>
              </a:rPr>
              <a:t> causes their </a:t>
            </a:r>
            <a:r>
              <a:rPr lang="en-US" b="0" i="0" u="none" strike="noStrike" dirty="0">
                <a:solidFill>
                  <a:srgbClr val="3366CC"/>
                </a:solidFill>
                <a:effectLst/>
                <a:latin typeface="Arial" panose="020B0604020202020204" pitchFamily="34" charset="0"/>
              </a:rPr>
              <a:t>wavelength</a:t>
            </a:r>
            <a:r>
              <a:rPr lang="en-US" b="0" i="0" dirty="0">
                <a:solidFill>
                  <a:srgbClr val="202122"/>
                </a:solidFill>
                <a:effectLst/>
                <a:latin typeface="Arial" panose="020B0604020202020204" pitchFamily="34" charset="0"/>
              </a:rPr>
              <a:t> to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surface of last scattering </a:t>
            </a:r>
            <a:r>
              <a:rPr lang="en-US" b="0" i="0" dirty="0">
                <a:solidFill>
                  <a:srgbClr val="202122"/>
                </a:solidFill>
                <a:effectLst/>
                <a:latin typeface="Arial" panose="020B0604020202020204" pitchFamily="34" charset="0"/>
              </a:rPr>
              <a:t>refers to a shell at the right distance in space so photons are now received that were originally emitted at the time of decoupling.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Later in the cosmic history, atoms and ordinary matter started to feel the gravity field created by dark matter. We call this era dark 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Later, the first starts and galaxies formed in the knots of this cosmic web created by dark matter. Bigger cluster of galaxies formed billions of years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r>
              <a:rPr lang="fr-FR" dirty="0"/>
              <a:t>Back up on </a:t>
            </a:r>
            <a:r>
              <a:rPr lang="fr-FR" dirty="0" err="1"/>
              <a:t>scales</a:t>
            </a:r>
            <a:r>
              <a:rPr lang="fr-FR" dirty="0"/>
              <a:t>:</a:t>
            </a:r>
          </a:p>
          <a:p>
            <a:r>
              <a:rPr lang="fr-FR" dirty="0" err="1"/>
              <a:t>Scale</a:t>
            </a:r>
            <a:r>
              <a:rPr lang="fr-FR" dirty="0"/>
              <a:t> factor a(t)  and </a:t>
            </a:r>
            <a:r>
              <a:rPr lang="fr-FR" dirty="0" err="1"/>
              <a:t>redshift</a:t>
            </a:r>
            <a:r>
              <a:rPr lang="fr-FR" dirty="0"/>
              <a:t> z = (lambda0-lambda_1)/lambda_1  </a:t>
            </a:r>
            <a:r>
              <a:rPr lang="fr-FR" dirty="0" err="1"/>
              <a:t>related</a:t>
            </a:r>
            <a:r>
              <a:rPr lang="fr-FR" dirty="0"/>
              <a:t>  by  1+z = 1/a(t1)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2</a:t>
            </a:fld>
            <a:endParaRPr lang="fr-FR"/>
          </a:p>
        </p:txBody>
      </p:sp>
    </p:spTree>
    <p:extLst>
      <p:ext uri="{BB962C8B-B14F-4D97-AF65-F5344CB8AC3E}">
        <p14:creationId xmlns:p14="http://schemas.microsoft.com/office/powerpoint/2010/main" val="304243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solidFill>
                  <a:srgbClr val="8197A6"/>
                </a:solidFill>
                <a:effectLst/>
                <a:latin typeface="Arial" panose="020B0604020202020204" pitchFamily="34" charset="0"/>
              </a:rPr>
              <a:t>This is a nice story, but what can we actually infer from the observation of the universe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It was discovered in 1962 (by accident?) by Penzias and Wilson that measured a mysterious noise in radio signal. This noise was evenly spread over the universe sky and constant.</a:t>
            </a:r>
          </a:p>
          <a:p>
            <a:endParaRPr lang="en-US" b="0" i="0" dirty="0">
              <a:solidFill>
                <a:srgbClr val="8197A6"/>
              </a:solidFill>
              <a:effectLst/>
              <a:latin typeface="Arial" panose="020B0604020202020204" pitchFamily="34" charset="0"/>
            </a:endParaRPr>
          </a:p>
          <a:p>
            <a:pPr algn="l"/>
            <a:r>
              <a:rPr lang="en-US" b="0" i="0" dirty="0">
                <a:solidFill>
                  <a:srgbClr val="8197A6"/>
                </a:solidFill>
                <a:effectLst/>
                <a:latin typeface="Arial" panose="020B0604020202020204" pitchFamily="34" charset="0"/>
              </a:rPr>
              <a:t>This is the </a:t>
            </a:r>
            <a:r>
              <a:rPr lang="en-US" b="1" i="0" dirty="0">
                <a:solidFill>
                  <a:srgbClr val="8197A6"/>
                </a:solidFill>
                <a:effectLst/>
                <a:latin typeface="Arial" panose="020B0604020202020204" pitchFamily="34" charset="0"/>
              </a:rPr>
              <a:t>CMB</a:t>
            </a:r>
            <a:r>
              <a:rPr lang="en-US" b="0" i="0" dirty="0">
                <a:solidFill>
                  <a:srgbClr val="8197A6"/>
                </a:solidFill>
                <a:effectLst/>
                <a:latin typeface="Arial" panose="020B0604020202020204" pitchFamily="34" charset="0"/>
              </a:rPr>
              <a:t>, also known as </a:t>
            </a:r>
            <a:r>
              <a:rPr lang="en-US" b="1" i="0" dirty="0">
                <a:solidFill>
                  <a:srgbClr val="8197A6"/>
                </a:solidFill>
                <a:effectLst/>
                <a:latin typeface="Arial" panose="020B0604020202020204" pitchFamily="34" charset="0"/>
              </a:rPr>
              <a:t>fossil radiation,</a:t>
            </a:r>
            <a:r>
              <a:rPr lang="en-US" b="0" i="0" dirty="0">
                <a:solidFill>
                  <a:srgbClr val="8197A6"/>
                </a:solidFill>
                <a:effectLst/>
                <a:latin typeface="Arial" panose="020B0604020202020204" pitchFamily="34" charset="0"/>
              </a:rPr>
              <a:t> is the cooled remnant of the first light that could ever travel freely throughout the Universe. It was released soon after the 'Big Bang’.</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CMB is not completely smooth and uniform, showing a faint </a:t>
            </a:r>
            <a:r>
              <a:rPr lang="en-US" b="1" i="0" u="none" strike="noStrike" dirty="0">
                <a:solidFill>
                  <a:srgbClr val="3366CC"/>
                </a:solidFill>
                <a:effectLst/>
                <a:latin typeface="Arial" panose="020B0604020202020204" pitchFamily="34" charset="0"/>
              </a:rPr>
              <a:t>anisotropy</a:t>
            </a:r>
            <a:r>
              <a:rPr lang="en-US" b="0" i="0" dirty="0">
                <a:solidFill>
                  <a:srgbClr val="202122"/>
                </a:solidFill>
                <a:effectLst/>
                <a:latin typeface="Arial" panose="020B0604020202020204" pitchFamily="34" charset="0"/>
              </a:rPr>
              <a:t> that can be mapped by sensitive detectors. Ground and space-based experiments such as </a:t>
            </a:r>
            <a:r>
              <a:rPr lang="en-US" b="1" i="0" u="none" strike="noStrike" dirty="0">
                <a:solidFill>
                  <a:srgbClr val="3366CC"/>
                </a:solidFill>
                <a:effectLst/>
                <a:latin typeface="Arial" panose="020B0604020202020204" pitchFamily="34" charset="0"/>
              </a:rPr>
              <a:t>COBE</a:t>
            </a:r>
            <a:r>
              <a:rPr lang="en-US" b="0" i="0" u="none" strike="noStrike"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1" i="0" u="none" strike="noStrike" dirty="0">
                <a:solidFill>
                  <a:srgbClr val="3366CC"/>
                </a:solidFill>
                <a:effectLst/>
                <a:latin typeface="Arial" panose="020B0604020202020204" pitchFamily="34" charset="0"/>
              </a:rPr>
              <a:t>WMAP</a:t>
            </a:r>
            <a:r>
              <a:rPr lang="en-US" b="0" i="0" u="none" strike="noStrike" dirty="0">
                <a:solidFill>
                  <a:srgbClr val="3366CC"/>
                </a:solidFill>
                <a:effectLst/>
                <a:latin typeface="Arial" panose="020B0604020202020204" pitchFamily="34" charset="0"/>
              </a:rPr>
              <a:t> and </a:t>
            </a:r>
            <a:r>
              <a:rPr lang="en-US" b="1" i="0" u="none" strike="noStrike" dirty="0">
                <a:solidFill>
                  <a:srgbClr val="3366CC"/>
                </a:solidFill>
                <a:effectLst/>
                <a:latin typeface="Arial" panose="020B0604020202020204" pitchFamily="34" charset="0"/>
              </a:rPr>
              <a:t>PLANK</a:t>
            </a:r>
            <a:r>
              <a:rPr lang="en-US" b="0" i="0" dirty="0">
                <a:solidFill>
                  <a:srgbClr val="202122"/>
                </a:solidFill>
                <a:effectLst/>
                <a:latin typeface="Arial" panose="020B0604020202020204" pitchFamily="34" charset="0"/>
              </a:rPr>
              <a:t> have been used to measure these temperature inhomogeneities.</a:t>
            </a:r>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3</a:t>
            </a:fld>
            <a:endParaRPr lang="fr-FR"/>
          </a:p>
        </p:txBody>
      </p:sp>
    </p:spTree>
    <p:extLst>
      <p:ext uri="{BB962C8B-B14F-4D97-AF65-F5344CB8AC3E}">
        <p14:creationId xmlns:p14="http://schemas.microsoft.com/office/powerpoint/2010/main" val="138723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202122"/>
                </a:solidFill>
                <a:effectLst/>
                <a:latin typeface="Arial" panose="020B0604020202020204" pitchFamily="34" charset="0"/>
              </a:rPr>
              <a:t>The anisotropy (or directional dependency) structure is determined by various interactions of matter and photons up to the point of decoupling, which results in a characteristic lumpy pattern that varies with angular scale.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anisotropy is divided into two types:</a:t>
            </a:r>
          </a:p>
          <a:p>
            <a:pPr marL="171450" indent="-171450">
              <a:buFontTx/>
              <a:buChar char="-"/>
            </a:pPr>
            <a:r>
              <a:rPr lang="en-US" b="0" i="0" dirty="0">
                <a:solidFill>
                  <a:srgbClr val="202122"/>
                </a:solidFill>
                <a:effectLst/>
                <a:latin typeface="Arial" panose="020B0604020202020204" pitchFamily="34" charset="0"/>
              </a:rPr>
              <a:t>primary anisotropy, due to effects that occur at the surface of last scattering and before.</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For instance, acoustic oscillations in the photon-baryon plasma.</a:t>
            </a:r>
          </a:p>
          <a:p>
            <a:pPr marL="171450" indent="-171450">
              <a:buFontTx/>
              <a:buChar char="-"/>
            </a:pPr>
            <a:r>
              <a:rPr lang="en-US" b="0" i="0" dirty="0">
                <a:solidFill>
                  <a:srgbClr val="202122"/>
                </a:solidFill>
                <a:effectLst/>
                <a:latin typeface="Arial" panose="020B0604020202020204" pitchFamily="34" charset="0"/>
              </a:rPr>
              <a:t>secondary anisotropy, due to effects such as interactions of the background radiation with intervening hot gas or gravitational potentials, which occur between the last scattering surface and the observer</a:t>
            </a:r>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4</a:t>
            </a:fld>
            <a:endParaRPr lang="fr-FR"/>
          </a:p>
        </p:txBody>
      </p:sp>
    </p:spTree>
    <p:extLst>
      <p:ext uri="{BB962C8B-B14F-4D97-AF65-F5344CB8AC3E}">
        <p14:creationId xmlns:p14="http://schemas.microsoft.com/office/powerpoint/2010/main" val="88437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202122"/>
                </a:solidFill>
                <a:effectLst/>
                <a:latin typeface="Arial" panose="020B0604020202020204" pitchFamily="34" charset="0"/>
              </a:rPr>
              <a:t>The</a:t>
            </a:r>
            <a:r>
              <a:rPr lang="en-US" b="1" i="0" dirty="0">
                <a:solidFill>
                  <a:srgbClr val="202122"/>
                </a:solidFill>
                <a:effectLst/>
                <a:latin typeface="Arial" panose="020B0604020202020204" pitchFamily="34" charset="0"/>
              </a:rPr>
              <a:t> </a:t>
            </a:r>
            <a:r>
              <a:rPr lang="en-US" b="1" i="0" u="none" strike="noStrike" dirty="0">
                <a:solidFill>
                  <a:srgbClr val="3366CC"/>
                </a:solidFill>
                <a:effectLst/>
                <a:latin typeface="Arial" panose="020B0604020202020204" pitchFamily="34" charset="0"/>
              </a:rPr>
              <a:t>distribution</a:t>
            </a:r>
            <a:r>
              <a:rPr lang="en-US" b="1" i="0" dirty="0">
                <a:solidFill>
                  <a:srgbClr val="202122"/>
                </a:solidFill>
                <a:effectLst/>
                <a:latin typeface="Arial" panose="020B0604020202020204" pitchFamily="34" charset="0"/>
              </a:rPr>
              <a:t> of the anisotropy </a:t>
            </a:r>
            <a:r>
              <a:rPr lang="en-US" b="0" i="0" dirty="0">
                <a:solidFill>
                  <a:srgbClr val="202122"/>
                </a:solidFill>
                <a:effectLst/>
                <a:latin typeface="Arial" panose="020B0604020202020204" pitchFamily="34" charset="0"/>
              </a:rPr>
              <a:t>across the sky has </a:t>
            </a:r>
            <a:r>
              <a:rPr lang="en-US" b="0" i="0" u="none" strike="noStrike" dirty="0">
                <a:solidFill>
                  <a:srgbClr val="3366CC"/>
                </a:solidFill>
                <a:effectLst/>
                <a:latin typeface="Arial" panose="020B0604020202020204" pitchFamily="34" charset="0"/>
              </a:rPr>
              <a:t>frequency</a:t>
            </a:r>
            <a:r>
              <a:rPr lang="en-US" b="0" i="0" dirty="0">
                <a:solidFill>
                  <a:srgbClr val="202122"/>
                </a:solidFill>
                <a:effectLst/>
                <a:latin typeface="Arial" panose="020B0604020202020204" pitchFamily="34" charset="0"/>
              </a:rPr>
              <a:t> components that can be represented by a </a:t>
            </a:r>
            <a:r>
              <a:rPr lang="en-US" b="0" i="0" u="none" strike="noStrike" dirty="0">
                <a:solidFill>
                  <a:srgbClr val="3366CC"/>
                </a:solidFill>
                <a:effectLst/>
                <a:latin typeface="Arial" panose="020B0604020202020204" pitchFamily="34" charset="0"/>
              </a:rPr>
              <a:t>power spectrum</a:t>
            </a:r>
            <a:r>
              <a:rPr lang="en-US" b="0" i="0" dirty="0">
                <a:solidFill>
                  <a:srgbClr val="202122"/>
                </a:solidFill>
                <a:effectLst/>
                <a:latin typeface="Arial" panose="020B0604020202020204" pitchFamily="34" charset="0"/>
              </a:rPr>
              <a:t> displaying a sequence of peaks and valleys.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A power spectrum of a function on a sphere is a function that captures how much difference there is between the function values at different points as a function of the angular separation.</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peak values of this spectrum hold important information about the physical properties of the early universe (and especially constants of the </a:t>
            </a:r>
            <a:r>
              <a:rPr lang="en-US" b="1" i="0" dirty="0">
                <a:solidFill>
                  <a:srgbClr val="202122"/>
                </a:solidFill>
                <a:effectLst/>
                <a:latin typeface="Arial" panose="020B0604020202020204" pitchFamily="34" charset="0"/>
              </a:rPr>
              <a:t>Lambda-CDM model</a:t>
            </a:r>
            <a:r>
              <a:rPr lang="en-US" b="0" i="0" dirty="0">
                <a:solidFill>
                  <a:srgbClr val="202122"/>
                </a:solidFill>
                <a:effectLst/>
                <a:latin typeface="Arial" panose="020B0604020202020204" pitchFamily="34" charset="0"/>
              </a:rPr>
              <a:t>):</a:t>
            </a:r>
          </a:p>
          <a:p>
            <a:pPr marL="171450" indent="-171450">
              <a:buFontTx/>
              <a:buChar char="-"/>
            </a:pPr>
            <a:r>
              <a:rPr lang="en-US" b="0" i="0" dirty="0">
                <a:solidFill>
                  <a:srgbClr val="202122"/>
                </a:solidFill>
                <a:effectLst/>
                <a:latin typeface="Arial" panose="020B0604020202020204" pitchFamily="34" charset="0"/>
              </a:rPr>
              <a:t>the 1</a:t>
            </a:r>
            <a:r>
              <a:rPr lang="en-US" b="0" i="0" baseline="30000" dirty="0">
                <a:solidFill>
                  <a:srgbClr val="202122"/>
                </a:solidFill>
                <a:effectLst/>
                <a:latin typeface="Arial" panose="020B0604020202020204" pitchFamily="34" charset="0"/>
              </a:rPr>
              <a:t>st</a:t>
            </a:r>
            <a:r>
              <a:rPr lang="en-US" b="0" i="0" dirty="0">
                <a:solidFill>
                  <a:srgbClr val="202122"/>
                </a:solidFill>
                <a:effectLst/>
                <a:latin typeface="Arial" panose="020B0604020202020204" pitchFamily="34" charset="0"/>
              </a:rPr>
              <a:t>  peak determines the overall </a:t>
            </a:r>
            <a:r>
              <a:rPr lang="en-US" b="0" i="0" u="none" strike="noStrike" dirty="0">
                <a:solidFill>
                  <a:srgbClr val="3366CC"/>
                </a:solidFill>
                <a:effectLst/>
                <a:latin typeface="Arial" panose="020B0604020202020204" pitchFamily="34" charset="0"/>
              </a:rPr>
              <a:t>curvature of the universe</a:t>
            </a:r>
            <a:endParaRPr lang="en-US" b="0" i="0" u="none" strike="noStrike" dirty="0">
              <a:solidFill>
                <a:srgbClr val="202122"/>
              </a:solidFill>
              <a:effectLst/>
              <a:latin typeface="Arial" panose="020B0604020202020204" pitchFamily="34" charset="0"/>
            </a:endParaRPr>
          </a:p>
          <a:p>
            <a:pPr marL="171450" indent="-171450">
              <a:buFontTx/>
              <a:buChar char="-"/>
            </a:pPr>
            <a:r>
              <a:rPr lang="en-US" b="0" i="0" u="none" strike="noStrike" dirty="0">
                <a:solidFill>
                  <a:srgbClr val="202122"/>
                </a:solidFill>
                <a:effectLst/>
                <a:latin typeface="Arial" panose="020B0604020202020204" pitchFamily="34" charset="0"/>
              </a:rPr>
              <a:t>t</a:t>
            </a:r>
            <a:r>
              <a:rPr lang="en-US" b="0" i="0" dirty="0">
                <a:solidFill>
                  <a:srgbClr val="202122"/>
                </a:solidFill>
                <a:effectLst/>
                <a:latin typeface="Arial" panose="020B0604020202020204" pitchFamily="34" charset="0"/>
              </a:rPr>
              <a:t>he 2</a:t>
            </a:r>
            <a:r>
              <a:rPr lang="en-US" b="0" i="0" baseline="30000" dirty="0">
                <a:solidFill>
                  <a:srgbClr val="202122"/>
                </a:solidFill>
                <a:effectLst/>
                <a:latin typeface="Arial" panose="020B0604020202020204" pitchFamily="34" charset="0"/>
              </a:rPr>
              <a:t>nd</a:t>
            </a:r>
            <a:r>
              <a:rPr lang="en-US" b="0" i="0" dirty="0">
                <a:solidFill>
                  <a:srgbClr val="202122"/>
                </a:solidFill>
                <a:effectLst/>
                <a:latin typeface="Arial" panose="020B0604020202020204" pitchFamily="34" charset="0"/>
              </a:rPr>
              <a:t> peak gives information on the baryon density </a:t>
            </a:r>
          </a:p>
          <a:p>
            <a:pPr marL="171450" indent="-171450">
              <a:buFontTx/>
              <a:buChar char="-"/>
            </a:pPr>
            <a:r>
              <a:rPr lang="en-US" b="0" i="0" dirty="0">
                <a:solidFill>
                  <a:srgbClr val="202122"/>
                </a:solidFill>
                <a:effectLst/>
                <a:latin typeface="Arial" panose="020B0604020202020204" pitchFamily="34" charset="0"/>
              </a:rPr>
              <a:t>the 3</a:t>
            </a:r>
            <a:r>
              <a:rPr lang="en-US" b="0" i="0" baseline="30000" dirty="0">
                <a:solidFill>
                  <a:srgbClr val="202122"/>
                </a:solidFill>
                <a:effectLst/>
                <a:latin typeface="Arial" panose="020B0604020202020204" pitchFamily="34" charset="0"/>
              </a:rPr>
              <a:t>rd</a:t>
            </a:r>
            <a:r>
              <a:rPr lang="en-US" b="0" i="0" dirty="0">
                <a:solidFill>
                  <a:srgbClr val="202122"/>
                </a:solidFill>
                <a:effectLst/>
                <a:latin typeface="Arial" panose="020B0604020202020204" pitchFamily="34" charset="0"/>
              </a:rPr>
              <a:t> pick details the density of dark matter</a:t>
            </a:r>
          </a:p>
          <a:p>
            <a:pPr marL="171450" indent="-171450">
              <a:buFontTx/>
              <a:buChar char="-"/>
            </a:pPr>
            <a:endParaRPr lang="en-US" b="0" i="0" dirty="0">
              <a:solidFill>
                <a:srgbClr val="202122"/>
              </a:solidFill>
              <a:effectLst/>
              <a:latin typeface="Arial" panose="020B0604020202020204" pitchFamily="34" charset="0"/>
            </a:endParaRPr>
          </a:p>
          <a:p>
            <a:pPr marL="0" indent="0">
              <a:buFontTx/>
              <a:buNone/>
            </a:pPr>
            <a:r>
              <a:rPr lang="en-US" b="0" i="0" dirty="0">
                <a:solidFill>
                  <a:srgbClr val="202122"/>
                </a:solidFill>
                <a:effectLst/>
                <a:latin typeface="Arial" panose="020B0604020202020204" pitchFamily="34" charset="0"/>
              </a:rPr>
              <a:t>Extracting fine details from the CMB data can be challenging, since the emission has undergone modification by foreground features such as </a:t>
            </a:r>
            <a:r>
              <a:rPr lang="en-US" b="0" i="0" u="none" strike="noStrike" dirty="0">
                <a:solidFill>
                  <a:srgbClr val="3366CC"/>
                </a:solidFill>
                <a:effectLst/>
                <a:latin typeface="Arial" panose="020B0604020202020204" pitchFamily="34" charset="0"/>
              </a:rPr>
              <a:t>galaxy clusters, dust, gravitational lensing</a:t>
            </a:r>
            <a:r>
              <a:rPr lang="en-US" b="0" i="0" dirty="0">
                <a:solidFill>
                  <a:srgbClr val="202122"/>
                </a:solidFill>
                <a:effectLst/>
                <a:latin typeface="Arial" panose="020B0604020202020204" pitchFamily="34" charset="0"/>
              </a:rPr>
              <a:t>.</a:t>
            </a:r>
          </a:p>
          <a:p>
            <a:endParaRPr lang="en-US" b="0" i="0" dirty="0">
              <a:solidFill>
                <a:srgbClr val="202122"/>
              </a:solidFill>
              <a:effectLst/>
              <a:latin typeface="Arial" panose="020B0604020202020204" pitchFamily="34" charset="0"/>
            </a:endParaRPr>
          </a:p>
          <a:p>
            <a:endParaRPr lang="fr-FR" b="0" i="0" dirty="0">
              <a:solidFill>
                <a:srgbClr val="202122"/>
              </a:solidFill>
              <a:effectLst/>
              <a:latin typeface="Arial" panose="020B0604020202020204" pitchFamily="34" charset="0"/>
            </a:endParaRPr>
          </a:p>
          <a:p>
            <a:r>
              <a:rPr lang="fr-FR" b="0" i="0" dirty="0">
                <a:solidFill>
                  <a:srgbClr val="202122"/>
                </a:solidFill>
                <a:effectLst/>
                <a:latin typeface="Arial" panose="020B0604020202020204" pitchFamily="34" charset="0"/>
              </a:rPr>
              <a:t>All in all, CMB </a:t>
            </a:r>
            <a:r>
              <a:rPr lang="fr-FR" b="0" i="0" dirty="0" err="1">
                <a:solidFill>
                  <a:srgbClr val="202122"/>
                </a:solidFill>
                <a:effectLst/>
                <a:latin typeface="Arial" panose="020B0604020202020204" pitchFamily="34" charset="0"/>
              </a:rPr>
              <a:t>is</a:t>
            </a:r>
            <a:r>
              <a:rPr lang="fr-FR" b="0" i="0" dirty="0">
                <a:solidFill>
                  <a:srgbClr val="202122"/>
                </a:solidFill>
                <a:effectLst/>
                <a:latin typeface="Arial" panose="020B0604020202020204" pitchFamily="34" charset="0"/>
              </a:rPr>
              <a:t> one of </a:t>
            </a:r>
            <a:r>
              <a:rPr lang="fr-FR" b="0" i="0" dirty="0" err="1">
                <a:solidFill>
                  <a:srgbClr val="202122"/>
                </a:solidFill>
                <a:effectLst/>
                <a:latin typeface="Arial" panose="020B0604020202020204" pitchFamily="34" charset="0"/>
              </a:rPr>
              <a:t>our</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greatest</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tools</a:t>
            </a:r>
            <a:r>
              <a:rPr lang="fr-FR" b="0" i="0" dirty="0">
                <a:solidFill>
                  <a:srgbClr val="202122"/>
                </a:solidFill>
                <a:effectLst/>
                <a:latin typeface="Arial" panose="020B0604020202020204" pitchFamily="34" charset="0"/>
              </a:rPr>
              <a:t> to </a:t>
            </a:r>
            <a:r>
              <a:rPr lang="fr-FR" b="0" i="0" dirty="0" err="1">
                <a:solidFill>
                  <a:srgbClr val="202122"/>
                </a:solidFill>
                <a:effectLst/>
                <a:latin typeface="Arial" panose="020B0604020202020204" pitchFamily="34" charset="0"/>
              </a:rPr>
              <a:t>study</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cosmology</a:t>
            </a:r>
            <a:r>
              <a:rPr lang="fr-FR" b="0" i="0" dirty="0">
                <a:solidFill>
                  <a:srgbClr val="202122"/>
                </a:solidFill>
                <a:effectLst/>
                <a:latin typeface="Arial" panose="020B0604020202020204" pitchFamily="34" charset="0"/>
              </a:rPr>
              <a:t> and the </a:t>
            </a:r>
            <a:r>
              <a:rPr lang="fr-FR" b="0" i="0" dirty="0" err="1">
                <a:solidFill>
                  <a:srgbClr val="202122"/>
                </a:solidFill>
                <a:effectLst/>
                <a:latin typeface="Arial" panose="020B0604020202020204" pitchFamily="34" charset="0"/>
              </a:rPr>
              <a:t>early</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universe</a:t>
            </a:r>
            <a:r>
              <a:rPr lang="fr-FR" b="0" i="0" dirty="0">
                <a:solidFill>
                  <a:srgbClr val="202122"/>
                </a:solidFill>
                <a:effectLst/>
                <a:latin typeface="Arial" panose="020B0604020202020204" pitchFamily="34" charset="0"/>
              </a:rPr>
              <a:t>. It </a:t>
            </a:r>
            <a:r>
              <a:rPr lang="fr-FR" b="0" i="0" dirty="0" err="1">
                <a:solidFill>
                  <a:srgbClr val="202122"/>
                </a:solidFill>
                <a:effectLst/>
                <a:latin typeface="Arial" panose="020B0604020202020204" pitchFamily="34" charset="0"/>
              </a:rPr>
              <a:t>is</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particularly</a:t>
            </a:r>
            <a:r>
              <a:rPr lang="fr-FR" b="0" i="0" dirty="0">
                <a:solidFill>
                  <a:srgbClr val="202122"/>
                </a:solidFill>
                <a:effectLst/>
                <a:latin typeface="Arial" panose="020B0604020202020204" pitchFamily="34" charset="0"/>
              </a:rPr>
              <a:t> one of </a:t>
            </a:r>
            <a:r>
              <a:rPr lang="fr-FR" b="0" i="0" dirty="0" err="1">
                <a:solidFill>
                  <a:srgbClr val="202122"/>
                </a:solidFill>
                <a:effectLst/>
                <a:latin typeface="Arial" panose="020B0604020202020204" pitchFamily="34" charset="0"/>
              </a:rPr>
              <a:t>our</a:t>
            </a:r>
            <a:r>
              <a:rPr lang="fr-FR" b="0" i="0" dirty="0">
                <a:solidFill>
                  <a:srgbClr val="202122"/>
                </a:solidFill>
                <a:effectLst/>
                <a:latin typeface="Arial" panose="020B0604020202020204" pitchFamily="34" charset="0"/>
              </a:rPr>
              <a:t> best </a:t>
            </a:r>
            <a:r>
              <a:rPr lang="fr-FR" b="0" i="0" dirty="0" err="1">
                <a:solidFill>
                  <a:srgbClr val="202122"/>
                </a:solidFill>
                <a:effectLst/>
                <a:latin typeface="Arial" panose="020B0604020202020204" pitchFamily="34" charset="0"/>
              </a:rPr>
              <a:t>ways</a:t>
            </a:r>
            <a:r>
              <a:rPr lang="fr-FR" b="0" i="0" dirty="0">
                <a:solidFill>
                  <a:srgbClr val="202122"/>
                </a:solidFill>
                <a:effectLst/>
                <a:latin typeface="Arial" panose="020B0604020202020204" pitchFamily="34" charset="0"/>
              </a:rPr>
              <a:t> to probe inflation.</a:t>
            </a:r>
            <a:endParaRPr lang="en-US" b="0" i="0" dirty="0">
              <a:solidFill>
                <a:srgbClr val="202122"/>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5</a:t>
            </a:fld>
            <a:endParaRPr lang="fr-FR"/>
          </a:p>
        </p:txBody>
      </p:sp>
    </p:spTree>
    <p:extLst>
      <p:ext uri="{BB962C8B-B14F-4D97-AF65-F5344CB8AC3E}">
        <p14:creationId xmlns:p14="http://schemas.microsoft.com/office/powerpoint/2010/main" val="279456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Key features of the observed universe, notably with the CMB, such as its </a:t>
            </a:r>
            <a:r>
              <a:rPr lang="en-US" b="1" i="0" dirty="0">
                <a:solidFill>
                  <a:srgbClr val="202122"/>
                </a:solidFill>
                <a:effectLst/>
                <a:latin typeface="Arial" panose="020B0604020202020204" pitchFamily="34" charset="0"/>
              </a:rPr>
              <a:t>large-scale homogeneity and flatness</a:t>
            </a:r>
            <a:r>
              <a:rPr lang="en-US" b="0" i="0" dirty="0">
                <a:solidFill>
                  <a:srgbClr val="202122"/>
                </a:solidFill>
                <a:effectLst/>
                <a:latin typeface="Arial" panose="020B0604020202020204" pitchFamily="34" charset="0"/>
              </a:rPr>
              <a:t>, seem to require that the universe started with very special and </a:t>
            </a:r>
            <a:r>
              <a:rPr lang="en-US" b="1" i="0" dirty="0">
                <a:solidFill>
                  <a:srgbClr val="202122"/>
                </a:solidFill>
                <a:effectLst/>
                <a:latin typeface="Arial" panose="020B0604020202020204" pitchFamily="34" charset="0"/>
              </a:rPr>
              <a:t>fined tuned </a:t>
            </a:r>
            <a:r>
              <a:rPr lang="en-US" b="0" i="0" dirty="0">
                <a:solidFill>
                  <a:srgbClr val="202122"/>
                </a:solidFill>
                <a:effectLst/>
                <a:latin typeface="Arial" panose="020B0604020202020204" pitchFamily="34" charset="0"/>
              </a:rPr>
              <a:t>conditions. These problems, called </a:t>
            </a:r>
            <a:r>
              <a:rPr lang="en-US" b="1" i="0" dirty="0">
                <a:solidFill>
                  <a:srgbClr val="202122"/>
                </a:solidFill>
                <a:effectLst/>
                <a:latin typeface="Arial" panose="020B0604020202020204" pitchFamily="34" charset="0"/>
              </a:rPr>
              <a:t>horizon and flatness problems </a:t>
            </a:r>
            <a:r>
              <a:rPr lang="en-US" b="0" i="0" dirty="0">
                <a:solidFill>
                  <a:srgbClr val="202122"/>
                </a:solidFill>
                <a:effectLst/>
                <a:latin typeface="Arial" panose="020B0604020202020204" pitchFamily="34" charset="0"/>
              </a:rPr>
              <a:t>can be explained by </a:t>
            </a:r>
            <a:r>
              <a:rPr lang="en-US" b="1" i="0" dirty="0">
                <a:solidFill>
                  <a:srgbClr val="202122"/>
                </a:solidFill>
                <a:effectLst/>
                <a:latin typeface="Arial" panose="020B0604020202020204" pitchFamily="34" charset="0"/>
              </a:rPr>
              <a:t>inflation</a:t>
            </a:r>
            <a:r>
              <a:rPr lang="en-US" b="0" i="0" dirty="0">
                <a:solidFill>
                  <a:srgbClr val="202122"/>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2"/>
                </a:solidFill>
                <a:effectLst/>
                <a:latin typeface="Arial" panose="020B0604020202020204" pitchFamily="34" charset="0"/>
              </a:rPr>
              <a:t>Inflation</a:t>
            </a:r>
            <a:r>
              <a:rPr lang="en-US" b="0" i="0" dirty="0">
                <a:solidFill>
                  <a:srgbClr val="202122"/>
                </a:solidFill>
                <a:effectLst/>
                <a:latin typeface="Arial" panose="020B0604020202020204" pitchFamily="34" charset="0"/>
              </a:rPr>
              <a:t>, is an early period of accelerated expansion. This theory explains how the primordial universe drove towards its special state, even if it started from more generic initial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horizon problem </a:t>
            </a:r>
            <a:r>
              <a:rPr lang="en-US" b="0" i="0" dirty="0">
                <a:solidFill>
                  <a:srgbClr val="202122"/>
                </a:solidFill>
                <a:effectLst/>
                <a:latin typeface="Arial" panose="020B0604020202020204" pitchFamily="34" charset="0"/>
              </a:rPr>
              <a:t>is the problem of determining why the Universe appears statistically homogeneous and isotropic (in accordance with the </a:t>
            </a:r>
            <a:r>
              <a:rPr lang="en-US" b="0" i="0" u="none" strike="noStrike" dirty="0">
                <a:solidFill>
                  <a:srgbClr val="3366CC"/>
                </a:solidFill>
                <a:effectLst/>
                <a:latin typeface="Arial" panose="020B0604020202020204" pitchFamily="34" charset="0"/>
              </a:rPr>
              <a:t>cosmological principle)</a:t>
            </a:r>
            <a:r>
              <a:rPr lang="en-US" b="0" i="0" dirty="0">
                <a:solidFill>
                  <a:srgbClr val="202122"/>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Similar to a gas reaching thermal equilibrium, we could build a big bang model without inflation. The problem is that gravitational expansion does not give the early universe enough time to equilibrate and dissipate inhomogeneities and anisotropies. On the other hand, inflation smoothens out initial inhomogeneities.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flatness problem </a:t>
            </a:r>
            <a:r>
              <a:rPr lang="en-US" b="0" i="0" dirty="0">
                <a:solidFill>
                  <a:srgbClr val="202122"/>
                </a:solidFill>
                <a:effectLst/>
                <a:latin typeface="Arial" panose="020B0604020202020204" pitchFamily="34" charset="0"/>
              </a:rPr>
              <a:t>is the problem of determining why the cosmic density appears to be fairly close the critical value. In terms of space-time curvature, the Universe is remarkably close to being flat. The pb is that there is no obvious reason why our universe should have the exact critical density. Especially since, if it starts out near, it quickly deviates.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One of the greatest features of inflation is that it contains a mechanism to produce the primordial density fluctuations. </a:t>
            </a:r>
            <a:r>
              <a:rPr lang="en-US" b="1" i="0" dirty="0">
                <a:solidFill>
                  <a:srgbClr val="202122"/>
                </a:solidFill>
                <a:effectLst/>
                <a:latin typeface="Arial" panose="020B0604020202020204" pitchFamily="34" charset="0"/>
              </a:rPr>
              <a:t>Small quantum fluctuations </a:t>
            </a:r>
            <a:r>
              <a:rPr lang="en-US" b="0" i="0" dirty="0">
                <a:solidFill>
                  <a:srgbClr val="202122"/>
                </a:solidFill>
                <a:effectLst/>
                <a:latin typeface="Arial" panose="020B0604020202020204" pitchFamily="34" charset="0"/>
              </a:rPr>
              <a:t>get stretched by the inflationary expansion and become the </a:t>
            </a:r>
            <a:r>
              <a:rPr lang="en-US" b="1" i="0" dirty="0">
                <a:solidFill>
                  <a:srgbClr val="202122"/>
                </a:solidFill>
                <a:effectLst/>
                <a:latin typeface="Arial" panose="020B0604020202020204" pitchFamily="34" charset="0"/>
              </a:rPr>
              <a:t>seeds</a:t>
            </a:r>
            <a:r>
              <a:rPr lang="en-US" b="0" i="0" dirty="0">
                <a:solidFill>
                  <a:srgbClr val="202122"/>
                </a:solidFill>
                <a:effectLst/>
                <a:latin typeface="Arial" panose="020B0604020202020204" pitchFamily="34" charset="0"/>
              </a:rPr>
              <a:t> for the formation of the large-scale structure of the universe.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6</a:t>
            </a:fld>
            <a:endParaRPr lang="fr-FR"/>
          </a:p>
        </p:txBody>
      </p:sp>
    </p:spTree>
    <p:extLst>
      <p:ext uri="{BB962C8B-B14F-4D97-AF65-F5344CB8AC3E}">
        <p14:creationId xmlns:p14="http://schemas.microsoft.com/office/powerpoint/2010/main" val="53337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The cosmic microwave background is </a:t>
            </a:r>
            <a:r>
              <a:rPr lang="en-US" b="1" i="0" u="none" strike="noStrike" dirty="0">
                <a:solidFill>
                  <a:srgbClr val="3366CC"/>
                </a:solidFill>
                <a:effectLst/>
                <a:latin typeface="Arial" panose="020B0604020202020204" pitchFamily="34" charset="0"/>
              </a:rPr>
              <a:t>polarized</a:t>
            </a:r>
            <a:r>
              <a:rPr lang="en-US" b="0"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at the level of a few microkelvin. There are two types of polarization, called E-modes and B-modes (in analogy to </a:t>
            </a:r>
            <a:r>
              <a:rPr lang="en-US" b="0" i="0" u="none" strike="noStrike" dirty="0">
                <a:solidFill>
                  <a:srgbClr val="3366CC"/>
                </a:solidFill>
                <a:effectLst/>
                <a:latin typeface="Arial" panose="020B0604020202020204" pitchFamily="34" charset="0"/>
              </a:rPr>
              <a:t>electrostatics</a:t>
            </a:r>
            <a:r>
              <a:rPr lang="en-US" b="0"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The E-modes arise naturally from </a:t>
            </a:r>
            <a:r>
              <a:rPr lang="en-US" b="1" i="0" u="none" strike="noStrike" dirty="0">
                <a:solidFill>
                  <a:srgbClr val="3366CC"/>
                </a:solidFill>
                <a:effectLst/>
                <a:latin typeface="Arial" panose="020B0604020202020204" pitchFamily="34" charset="0"/>
              </a:rPr>
              <a:t>Thomson scattering</a:t>
            </a:r>
            <a:r>
              <a:rPr lang="en-US" b="0" i="0" dirty="0">
                <a:solidFill>
                  <a:srgbClr val="202122"/>
                </a:solidFill>
                <a:effectLst/>
                <a:latin typeface="Arial" panose="020B0604020202020204" pitchFamily="34" charset="0"/>
              </a:rPr>
              <a:t> in a heterogeneous plasma. The B-modes are not produced by standard scalar type perturbations. </a:t>
            </a:r>
          </a:p>
          <a:p>
            <a:pPr algn="l"/>
            <a:r>
              <a:rPr lang="en-US" b="0" i="0" dirty="0">
                <a:solidFill>
                  <a:srgbClr val="202122"/>
                </a:solidFill>
                <a:effectLst/>
                <a:latin typeface="Arial" panose="020B0604020202020204" pitchFamily="34" charset="0"/>
              </a:rPr>
              <a:t>Instead, they can be created by two mechanisms:</a:t>
            </a:r>
          </a:p>
          <a:p>
            <a:pPr marL="171450" indent="-171450" algn="l">
              <a:buFontTx/>
              <a:buChar char="-"/>
            </a:pPr>
            <a:r>
              <a:rPr lang="en-US" b="0" i="0" dirty="0">
                <a:solidFill>
                  <a:srgbClr val="202122"/>
                </a:solidFill>
                <a:effectLst/>
                <a:latin typeface="Arial" panose="020B0604020202020204" pitchFamily="34" charset="0"/>
              </a:rPr>
              <a:t>the 1</a:t>
            </a:r>
            <a:r>
              <a:rPr lang="en-US" b="0" i="0" baseline="30000" dirty="0">
                <a:solidFill>
                  <a:srgbClr val="202122"/>
                </a:solidFill>
                <a:effectLst/>
                <a:latin typeface="Arial" panose="020B0604020202020204" pitchFamily="34" charset="0"/>
              </a:rPr>
              <a:t>st</a:t>
            </a:r>
            <a:r>
              <a:rPr lang="en-US" b="0" i="0" dirty="0">
                <a:solidFill>
                  <a:srgbClr val="202122"/>
                </a:solidFill>
                <a:effectLst/>
                <a:latin typeface="Arial" panose="020B0604020202020204" pitchFamily="34" charset="0"/>
              </a:rPr>
              <a:t> one is by gravitational lensing of E-modes, which has been measured by the </a:t>
            </a:r>
            <a:r>
              <a:rPr lang="en-US" b="0" i="0" u="none" strike="noStrike" dirty="0">
                <a:solidFill>
                  <a:srgbClr val="3366CC"/>
                </a:solidFill>
                <a:effectLst/>
                <a:latin typeface="Arial" panose="020B0604020202020204" pitchFamily="34" charset="0"/>
              </a:rPr>
              <a:t>South Pole Telescope</a:t>
            </a:r>
            <a:r>
              <a:rPr lang="en-US" b="0" i="0" dirty="0">
                <a:solidFill>
                  <a:srgbClr val="202122"/>
                </a:solidFill>
                <a:effectLst/>
                <a:latin typeface="Arial" panose="020B0604020202020204" pitchFamily="34" charset="0"/>
              </a:rPr>
              <a:t> in 2013</a:t>
            </a:r>
          </a:p>
          <a:p>
            <a:pPr marL="171450" indent="-171450" algn="l">
              <a:buFontTx/>
              <a:buChar char="-"/>
            </a:pPr>
            <a:r>
              <a:rPr lang="en-US" b="0" i="0" dirty="0">
                <a:solidFill>
                  <a:srgbClr val="202122"/>
                </a:solidFill>
                <a:effectLst/>
                <a:latin typeface="Arial" panose="020B0604020202020204" pitchFamily="34" charset="0"/>
              </a:rPr>
              <a:t>the 2</a:t>
            </a:r>
            <a:r>
              <a:rPr lang="en-US" b="0" i="0" baseline="30000" dirty="0">
                <a:solidFill>
                  <a:srgbClr val="202122"/>
                </a:solidFill>
                <a:effectLst/>
                <a:latin typeface="Arial" panose="020B0604020202020204" pitchFamily="34" charset="0"/>
              </a:rPr>
              <a:t>nd</a:t>
            </a:r>
            <a:r>
              <a:rPr lang="en-US" b="0" i="0" dirty="0">
                <a:solidFill>
                  <a:srgbClr val="202122"/>
                </a:solidFill>
                <a:effectLst/>
                <a:latin typeface="Arial" panose="020B0604020202020204" pitchFamily="34" charset="0"/>
              </a:rPr>
              <a:t> one is from </a:t>
            </a:r>
            <a:r>
              <a:rPr lang="en-US" b="1" i="0" u="none" strike="noStrike" dirty="0">
                <a:solidFill>
                  <a:srgbClr val="3366CC"/>
                </a:solidFill>
                <a:effectLst/>
                <a:latin typeface="Arial" panose="020B0604020202020204" pitchFamily="34" charset="0"/>
              </a:rPr>
              <a:t>gravitational waves</a:t>
            </a: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arising from </a:t>
            </a:r>
            <a:r>
              <a:rPr lang="en-US" b="1" i="0" u="none" strike="noStrike" dirty="0">
                <a:solidFill>
                  <a:srgbClr val="3366CC"/>
                </a:solidFill>
                <a:effectLst/>
                <a:latin typeface="Arial" panose="020B0604020202020204" pitchFamily="34" charset="0"/>
              </a:rPr>
              <a:t>cosmic inflation</a:t>
            </a:r>
            <a:r>
              <a:rPr lang="en-US" b="0" i="0" dirty="0">
                <a:solidFill>
                  <a:srgbClr val="202122"/>
                </a:solidFill>
                <a:effectLst/>
                <a:latin typeface="Arial" panose="020B0604020202020204" pitchFamily="34" charset="0"/>
              </a:rPr>
              <a:t>.</a:t>
            </a:r>
          </a:p>
          <a:p>
            <a:pPr marL="0" indent="0" algn="l">
              <a:buFontTx/>
              <a:buNone/>
            </a:pPr>
            <a:r>
              <a:rPr lang="en-US" b="0" i="0" dirty="0">
                <a:solidFill>
                  <a:srgbClr val="202122"/>
                </a:solidFill>
                <a:effectLst/>
                <a:latin typeface="Arial" panose="020B0604020202020204" pitchFamily="34" charset="0"/>
              </a:rPr>
              <a:t>Detecting the B-modes is extremely difficult, particularly as the degree of foreground contamination is unknown, and the </a:t>
            </a:r>
            <a:r>
              <a:rPr lang="en-US" b="1" i="0" u="none" strike="noStrike" dirty="0">
                <a:solidFill>
                  <a:srgbClr val="3366CC"/>
                </a:solidFill>
                <a:effectLst/>
                <a:latin typeface="Arial" panose="020B0604020202020204" pitchFamily="34" charset="0"/>
              </a:rPr>
              <a:t>weak gravitational lensing </a:t>
            </a:r>
            <a:r>
              <a:rPr lang="en-US" b="0" i="0" dirty="0">
                <a:solidFill>
                  <a:srgbClr val="202122"/>
                </a:solidFill>
                <a:effectLst/>
                <a:latin typeface="Arial" panose="020B0604020202020204" pitchFamily="34" charset="0"/>
              </a:rPr>
              <a:t>signal mixes the relatively strong E-mode signal with the B-mode signal. (</a:t>
            </a:r>
            <a:r>
              <a:rPr lang="en-US" b="0" i="0" u="none" strike="noStrike" dirty="0">
                <a:solidFill>
                  <a:srgbClr val="3366CC"/>
                </a:solidFill>
                <a:effectLst/>
                <a:latin typeface="Arial" panose="020B0604020202020204" pitchFamily="34" charset="0"/>
              </a:rPr>
              <a:t>massive bodies curve space time and bend the path of light)</a:t>
            </a:r>
            <a:r>
              <a:rPr lang="en-US" b="0" i="0" dirty="0">
                <a:solidFill>
                  <a:srgbClr val="202122"/>
                </a:solidFill>
                <a:effectLst/>
                <a:latin typeface="Arial" panose="020B0604020202020204" pitchFamily="34" charset="0"/>
              </a:rPr>
              <a:t> </a:t>
            </a:r>
          </a:p>
          <a:p>
            <a:pPr algn="l"/>
            <a:endParaRPr lang="en-US" b="0" i="0" dirty="0">
              <a:solidFill>
                <a:srgbClr val="000000"/>
              </a:solidFill>
              <a:effectLst/>
              <a:latin typeface="Helvetica" panose="020B0604020202020204" pitchFamily="34" charset="0"/>
            </a:endParaRPr>
          </a:p>
          <a:p>
            <a:pPr algn="l"/>
            <a:r>
              <a:rPr lang="en-US" b="0" i="0" dirty="0">
                <a:solidFill>
                  <a:srgbClr val="000000"/>
                </a:solidFill>
                <a:effectLst/>
                <a:latin typeface="Helvetica" panose="020B0604020202020204" pitchFamily="34" charset="0"/>
              </a:rPr>
              <a:t>So, a </a:t>
            </a:r>
            <a:r>
              <a:rPr lang="en-US" b="0" i="1" dirty="0">
                <a:solidFill>
                  <a:srgbClr val="000000"/>
                </a:solidFill>
                <a:effectLst/>
                <a:latin typeface="Helvetica" panose="020B0604020202020204" pitchFamily="34" charset="0"/>
              </a:rPr>
              <a:t>B</a:t>
            </a:r>
            <a:r>
              <a:rPr lang="en-US" b="0" i="0" dirty="0">
                <a:solidFill>
                  <a:srgbClr val="000000"/>
                </a:solidFill>
                <a:effectLst/>
                <a:latin typeface="Helvetica" panose="020B0604020202020204" pitchFamily="34" charset="0"/>
              </a:rPr>
              <a:t>-mode search allows us to target gravitational waves that are the signal of inflation at very high sensitivity without being swamped by the larger </a:t>
            </a:r>
            <a:r>
              <a:rPr lang="en-US" b="0" i="1" dirty="0">
                <a:solidFill>
                  <a:srgbClr val="000000"/>
                </a:solidFill>
                <a:effectLst/>
                <a:latin typeface="Helvetica" panose="020B0604020202020204" pitchFamily="34" charset="0"/>
              </a:rPr>
              <a:t>E</a:t>
            </a:r>
            <a:r>
              <a:rPr lang="en-US" b="0" i="0" dirty="0">
                <a:solidFill>
                  <a:srgbClr val="000000"/>
                </a:solidFill>
                <a:effectLst/>
                <a:latin typeface="Helvetica" panose="020B0604020202020204" pitchFamily="34" charset="0"/>
              </a:rPr>
              <a:t>-modes.  (</a:t>
            </a:r>
            <a:r>
              <a:rPr lang="en-US" b="0" i="1" dirty="0">
                <a:solidFill>
                  <a:srgbClr val="000000"/>
                </a:solidFill>
                <a:effectLst/>
                <a:latin typeface="Helvetica" panose="020B0604020202020204" pitchFamily="34" charset="0"/>
              </a:rPr>
              <a:t>smoking gun :) )</a:t>
            </a:r>
            <a:endParaRPr lang="en-US" b="0" i="0" dirty="0">
              <a:solidFill>
                <a:srgbClr val="000000"/>
              </a:solidFill>
              <a:effectLst/>
              <a:latin typeface="Helvetica" panose="020B0604020202020204" pitchFamily="34" charset="0"/>
            </a:endParaRPr>
          </a:p>
          <a:p>
            <a:pPr algn="l"/>
            <a:r>
              <a:rPr lang="en-US" b="0" i="0" dirty="0">
                <a:solidFill>
                  <a:srgbClr val="000000"/>
                </a:solidFill>
                <a:effectLst/>
                <a:latin typeface="Helvetica" panose="020B0604020202020204" pitchFamily="34" charset="0"/>
              </a:rPr>
              <a:t>This is precisely the objective of the </a:t>
            </a:r>
            <a:r>
              <a:rPr lang="en-US" b="1" i="0" dirty="0" err="1">
                <a:solidFill>
                  <a:srgbClr val="000000"/>
                </a:solidFill>
                <a:effectLst/>
                <a:latin typeface="Helvetica" panose="020B0604020202020204" pitchFamily="34" charset="0"/>
              </a:rPr>
              <a:t>LiteBIRD</a:t>
            </a:r>
            <a:r>
              <a:rPr lang="en-US" b="0" i="0" dirty="0">
                <a:solidFill>
                  <a:srgbClr val="000000"/>
                </a:solidFill>
                <a:effectLst/>
                <a:latin typeface="Helvetica" panose="020B0604020202020204" pitchFamily="34" charset="0"/>
              </a:rPr>
              <a:t> collaboration (</a:t>
            </a:r>
            <a:r>
              <a:rPr lang="en-US" b="0" i="0" dirty="0" err="1">
                <a:solidFill>
                  <a:srgbClr val="000000"/>
                </a:solidFill>
                <a:effectLst/>
                <a:latin typeface="Helvetica" panose="020B0604020202020204" pitchFamily="34" charset="0"/>
              </a:rPr>
              <a:t>Japan+Europe</a:t>
            </a:r>
            <a:r>
              <a:rPr lang="en-US" b="0" i="0" dirty="0">
                <a:solidFill>
                  <a:srgbClr val="000000"/>
                </a:solidFill>
                <a:effectLst/>
                <a:latin typeface="Helvetica" panose="020B0604020202020204" pitchFamily="34" charset="0"/>
              </a:rPr>
              <a:t>) </a:t>
            </a:r>
            <a:r>
              <a:rPr lang="en-US" b="0" i="0" dirty="0">
                <a:solidFill>
                  <a:srgbClr val="202122"/>
                </a:solidFill>
                <a:effectLst/>
                <a:latin typeface="Arial" panose="020B0604020202020204" pitchFamily="34" charset="0"/>
              </a:rPr>
              <a:t>that aims to detect </a:t>
            </a:r>
            <a:r>
              <a:rPr lang="en-US" b="1" i="0" u="none" strike="noStrike" dirty="0">
                <a:solidFill>
                  <a:srgbClr val="3366CC"/>
                </a:solidFill>
                <a:effectLst/>
                <a:latin typeface="Arial" panose="020B0604020202020204" pitchFamily="34" charset="0"/>
              </a:rPr>
              <a:t>B-modes</a:t>
            </a:r>
            <a:r>
              <a:rPr lang="en-US" b="0" i="0" dirty="0">
                <a:solidFill>
                  <a:srgbClr val="202122"/>
                </a:solidFill>
                <a:effectLst/>
                <a:latin typeface="Arial" panose="020B0604020202020204" pitchFamily="34" charset="0"/>
              </a:rPr>
              <a:t>, again which are the footprints of the primordial gravitational waves on the CMB.</a:t>
            </a:r>
            <a:endParaRPr lang="en-US" b="0" i="0" dirty="0">
              <a:solidFill>
                <a:srgbClr val="000000"/>
              </a:solidFill>
              <a:effectLst/>
              <a:latin typeface="Helvetica" panose="020B0604020202020204" pitchFamily="34" charset="0"/>
            </a:endParaRPr>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7</a:t>
            </a:fld>
            <a:endParaRPr lang="fr-FR"/>
          </a:p>
        </p:txBody>
      </p:sp>
    </p:spTree>
    <p:extLst>
      <p:ext uri="{BB962C8B-B14F-4D97-AF65-F5344CB8AC3E}">
        <p14:creationId xmlns:p14="http://schemas.microsoft.com/office/powerpoint/2010/main" val="71966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31313"/>
                </a:solidFill>
                <a:effectLst/>
                <a:latin typeface="-apple-system"/>
              </a:rPr>
              <a:t>Inflation is hypothesized to have been driven by a so-called primordial inflationary field </a:t>
            </a:r>
            <a:r>
              <a:rPr lang="el-GR" b="0" i="0" dirty="0">
                <a:solidFill>
                  <a:srgbClr val="131313"/>
                </a:solidFill>
                <a:effectLst/>
                <a:latin typeface="Times New Roman" panose="02020603050405020304" pitchFamily="18" charset="0"/>
                <a:cs typeface="Times New Roman" panose="02020603050405020304" pitchFamily="18" charset="0"/>
              </a:rPr>
              <a:t>φ</a:t>
            </a:r>
            <a:r>
              <a:rPr lang="fr-FR" b="0" i="0" dirty="0">
                <a:solidFill>
                  <a:srgbClr val="131313"/>
                </a:solidFill>
                <a:effectLst/>
                <a:latin typeface="Times New Roman" panose="02020603050405020304" pitchFamily="18" charset="0"/>
                <a:cs typeface="Times New Roman" panose="02020603050405020304" pitchFamily="18" charset="0"/>
              </a:rPr>
              <a:t> </a:t>
            </a:r>
            <a:r>
              <a:rPr lang="fr-FR" b="0" i="0" dirty="0" err="1">
                <a:solidFill>
                  <a:srgbClr val="131313"/>
                </a:solidFill>
                <a:effectLst/>
                <a:latin typeface="Times New Roman" panose="02020603050405020304" pitchFamily="18" charset="0"/>
                <a:cs typeface="Times New Roman" panose="02020603050405020304" pitchFamily="18" charset="0"/>
              </a:rPr>
              <a:t>called</a:t>
            </a:r>
            <a:r>
              <a:rPr lang="fr-FR" b="0" i="0" dirty="0">
                <a:solidFill>
                  <a:srgbClr val="131313"/>
                </a:solidFill>
                <a:effectLst/>
                <a:latin typeface="Times New Roman" panose="02020603050405020304" pitchFamily="18" charset="0"/>
                <a:cs typeface="Times New Roman" panose="02020603050405020304" pitchFamily="18" charset="0"/>
              </a:rPr>
              <a:t> the </a:t>
            </a:r>
            <a:r>
              <a:rPr lang="fr-FR" b="0" i="0" dirty="0" err="1">
                <a:solidFill>
                  <a:srgbClr val="131313"/>
                </a:solidFill>
                <a:effectLst/>
                <a:latin typeface="Times New Roman" panose="02020603050405020304" pitchFamily="18" charset="0"/>
                <a:cs typeface="Times New Roman" panose="02020603050405020304" pitchFamily="18" charset="0"/>
              </a:rPr>
              <a:t>inflaton</a:t>
            </a:r>
            <a:r>
              <a:rPr lang="fr-FR" b="0" i="0" dirty="0">
                <a:solidFill>
                  <a:srgbClr val="131313"/>
                </a:solidFill>
                <a:effectLst/>
                <a:latin typeface="Times New Roman" panose="02020603050405020304" pitchFamily="18" charset="0"/>
                <a:cs typeface="Times New Roman" panose="02020603050405020304" pitchFamily="18" charset="0"/>
              </a:rPr>
              <a:t>, </a:t>
            </a:r>
            <a:r>
              <a:rPr lang="en-029" b="0" i="0" noProof="0" dirty="0">
                <a:solidFill>
                  <a:srgbClr val="131313"/>
                </a:solidFill>
                <a:effectLst/>
                <a:latin typeface="Times New Roman" panose="02020603050405020304" pitchFamily="18" charset="0"/>
                <a:cs typeface="Times New Roman" panose="02020603050405020304" pitchFamily="18" charset="0"/>
              </a:rPr>
              <a:t>that governs the density of early-stage universe</a:t>
            </a:r>
            <a:r>
              <a:rPr lang="en-US" b="0" i="0" dirty="0">
                <a:solidFill>
                  <a:srgbClr val="131313"/>
                </a:solidFill>
                <a:effectLst/>
                <a:latin typeface="-apple-system"/>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31313"/>
                </a:solidFill>
                <a:effectLst/>
                <a:latin typeface="-apple-system"/>
              </a:rPr>
              <a:t>I have been studying a particular potential, presented in this graph, which is called </a:t>
            </a:r>
            <a:r>
              <a:rPr lang="en-US" b="1" i="0" dirty="0">
                <a:solidFill>
                  <a:srgbClr val="131313"/>
                </a:solidFill>
                <a:effectLst/>
                <a:latin typeface="-apple-system"/>
              </a:rPr>
              <a:t>Brane Inflation.</a:t>
            </a:r>
            <a:endParaRPr lang="en-US" b="0" i="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31313"/>
                </a:solidFill>
                <a:effectLst/>
                <a:latin typeface="-apple-system"/>
              </a:rPr>
              <a:t>It is an </a:t>
            </a:r>
            <a:r>
              <a:rPr lang="en-ZA" sz="1200" noProof="0" dirty="0">
                <a:latin typeface="Times New Roman" panose="02020603050405020304" pitchFamily="18" charset="0"/>
                <a:cs typeface="Times New Roman" panose="02020603050405020304" pitchFamily="18" charset="0"/>
              </a:rPr>
              <a:t>inflationary universe scenario within the brane world framework in string theory.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noProof="0" dirty="0">
                <a:latin typeface="Times New Roman" panose="02020603050405020304" pitchFamily="18" charset="0"/>
                <a:cs typeface="Times New Roman" panose="02020603050405020304" pitchFamily="18" charset="0"/>
              </a:rPr>
              <a:t>What’s worth noting about this potential is its very </a:t>
            </a:r>
            <a:r>
              <a:rPr lang="en-ZA" sz="1200" b="1" noProof="0" dirty="0">
                <a:latin typeface="Times New Roman" panose="02020603050405020304" pitchFamily="18" charset="0"/>
                <a:cs typeface="Times New Roman" panose="02020603050405020304" pitchFamily="18" charset="0"/>
              </a:rPr>
              <a:t>flat plateau </a:t>
            </a:r>
            <a:r>
              <a:rPr lang="en-ZA" sz="1200" noProof="0" dirty="0">
                <a:latin typeface="Times New Roman" panose="02020603050405020304" pitchFamily="18" charset="0"/>
                <a:cs typeface="Times New Roman" panose="02020603050405020304" pitchFamily="18" charset="0"/>
              </a:rPr>
              <a:t>(on the gauche).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noProof="0" dirty="0">
                <a:latin typeface="Times New Roman" panose="02020603050405020304" pitchFamily="18" charset="0"/>
                <a:cs typeface="Times New Roman" panose="02020603050405020304" pitchFamily="18" charset="0"/>
              </a:rPr>
              <a:t>Why would be study this potential. Actually, the predictions of Brane Inflation match quite accurately Planck’s data, so it could be a great candidate for inflation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noProof="0" dirty="0">
                <a:latin typeface="Times New Roman" panose="02020603050405020304" pitchFamily="18" charset="0"/>
                <a:cs typeface="Times New Roman" panose="02020603050405020304" pitchFamily="18" charset="0"/>
              </a:rPr>
              <a:t>BACK UP : 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ucida Grande"/>
              </a:rPr>
              <a:t>We present a novel inflationary scenario in theories with low scale (</a:t>
            </a:r>
            <a:r>
              <a:rPr lang="en-US" b="0" i="0" dirty="0" err="1">
                <a:solidFill>
                  <a:srgbClr val="000000"/>
                </a:solidFill>
                <a:effectLst/>
                <a:latin typeface="Lucida Grande"/>
              </a:rPr>
              <a:t>TeV</a:t>
            </a:r>
            <a:r>
              <a:rPr lang="en-US" b="0" i="0" dirty="0">
                <a:solidFill>
                  <a:srgbClr val="000000"/>
                </a:solidFill>
                <a:effectLst/>
                <a:latin typeface="Lucida Grande"/>
              </a:rPr>
              <a:t>) quantum gravity, in which the standard model particles are localized on the branes whereas gravity propagates in the bulk of large extra dimensions. This inflationary scenario is natural in the brane world picture. In the lowest energy state, a number of branes sit on top of each other (or at an orientifold plane), so the vacuum energy cancels out. In the cosmological setting, some of the branes "start out" relatively displaced in the extra dimensions and the resulting vacuum energy triggers the exponential growth of the 3 non-compact dimensions. The number of e-</a:t>
            </a:r>
            <a:r>
              <a:rPr lang="en-US" b="0" i="0" dirty="0" err="1">
                <a:solidFill>
                  <a:srgbClr val="000000"/>
                </a:solidFill>
                <a:effectLst/>
                <a:latin typeface="Lucida Grande"/>
              </a:rPr>
              <a:t>foldings</a:t>
            </a:r>
            <a:r>
              <a:rPr lang="en-US" b="0" i="0" dirty="0">
                <a:solidFill>
                  <a:srgbClr val="000000"/>
                </a:solidFill>
                <a:effectLst/>
                <a:latin typeface="Lucida Grande"/>
              </a:rPr>
              <a:t> can be very large due to the very weak brane-brane interaction at large distances. In the effective four-dimensional field theory, the brane motion is described by a slowly rolling scalar field with an extremely flat plateau potential. When branes approach each other to a critical distance, the potential becomes steep and inflation ends rapidly. Then the branes "collide" and oscillate about the equilibrium point, releasing energy mostly into radiation on the branes.</a:t>
            </a:r>
            <a:br>
              <a:rPr lang="fr-FR" b="0" u="none" strike="noStrike" dirty="0">
                <a:effectLst/>
                <a:hlinkClick r:id="rId3"/>
              </a:rPr>
            </a:br>
            <a:r>
              <a:rPr lang="fr-FR" b="0" u="none" strike="noStrike" dirty="0" err="1">
                <a:effectLst/>
                <a:hlinkClick r:id="rId3"/>
              </a:rPr>
              <a:t>arXiv:hep-ph</a:t>
            </a:r>
            <a:r>
              <a:rPr lang="fr-FR" b="0" u="none" strike="noStrike" dirty="0">
                <a:effectLst/>
                <a:hlinkClick r:id="rId3"/>
              </a:rPr>
              <a:t>/9812483</a:t>
            </a:r>
            <a:endParaRPr lang="en-ZA" sz="1200" noProof="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8</a:t>
            </a:fld>
            <a:endParaRPr lang="fr-FR"/>
          </a:p>
        </p:txBody>
      </p:sp>
    </p:spTree>
    <p:extLst>
      <p:ext uri="{BB962C8B-B14F-4D97-AF65-F5344CB8AC3E}">
        <p14:creationId xmlns:p14="http://schemas.microsoft.com/office/powerpoint/2010/main" val="35811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This is what highlights this paper by Vincent </a:t>
            </a:r>
            <a:r>
              <a:rPr lang="en-ZA" b="0" i="0" noProof="0" dirty="0" err="1">
                <a:solidFill>
                  <a:srgbClr val="131313"/>
                </a:solidFill>
                <a:effectLst/>
                <a:latin typeface="-apple-system"/>
              </a:rPr>
              <a:t>Vennin</a:t>
            </a:r>
            <a:r>
              <a:rPr lang="en-ZA" b="0" i="0" noProof="0" dirty="0">
                <a:solidFill>
                  <a:srgbClr val="131313"/>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He studies a bunch of inflation potentials and classifies them according to their fit with Planck’s and other missions' data. (here are some of the potentials, but there are more than a 100 studied)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The potential in green are the ones that fit the actual data and cannot be excluded. On the contrary, the pink and purple ones are inflationary models that are most likely to be excluded by our current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i="0" noProof="0" dirty="0">
              <a:solidFill>
                <a:srgbClr val="13131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All Brane Inflation models, in the orange circle, are good candidates for a single-scalar-field inflation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noProof="0" dirty="0">
                <a:solidFill>
                  <a:srgbClr val="131313"/>
                </a:solidFill>
                <a:effectLst/>
                <a:latin typeface="-apple-system"/>
              </a:rPr>
              <a:t>Thus, it is interesting and worth studying this particular potential!</a:t>
            </a:r>
            <a:endParaRPr lang="en-ZA" b="0" i="0" noProof="0" dirty="0">
              <a:solidFill>
                <a:srgbClr val="202122"/>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D4A903E-F526-4401-A9B9-A7AD9DF02A9D}" type="slidenum">
              <a:rPr lang="fr-FR" smtClean="0"/>
              <a:t>9</a:t>
            </a:fld>
            <a:endParaRPr lang="fr-FR"/>
          </a:p>
        </p:txBody>
      </p:sp>
    </p:spTree>
    <p:extLst>
      <p:ext uri="{BB962C8B-B14F-4D97-AF65-F5344CB8AC3E}">
        <p14:creationId xmlns:p14="http://schemas.microsoft.com/office/powerpoint/2010/main" val="11038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5098D-039F-0C36-8E02-21346F62C67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613316-6608-7A88-8D44-2668ACE31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05E9C070-DB08-9101-2514-B29150DEF08C}"/>
              </a:ext>
            </a:extLst>
          </p:cNvPr>
          <p:cNvSpPr>
            <a:spLocks noGrp="1"/>
          </p:cNvSpPr>
          <p:nvPr>
            <p:ph type="dt" sz="half" idx="10"/>
          </p:nvPr>
        </p:nvSpPr>
        <p:spPr>
          <a:xfrm>
            <a:off x="196770" y="6561625"/>
            <a:ext cx="1235790" cy="323685"/>
          </a:xfrm>
          <a:ln>
            <a:noFill/>
          </a:ln>
        </p:spPr>
        <p:txBody>
          <a:bodyPr/>
          <a:lstStyle>
            <a:lvl1pPr>
              <a:defRPr b="1">
                <a:solidFill>
                  <a:schemeClr val="bg1"/>
                </a:solidFill>
                <a:latin typeface="+mj-lt"/>
              </a:defRPr>
            </a:lvl1pPr>
          </a:lstStyle>
          <a:p>
            <a:r>
              <a:rPr lang="fr-FR" dirty="0"/>
              <a:t>12/06/2023</a:t>
            </a:r>
          </a:p>
        </p:txBody>
      </p:sp>
      <p:sp>
        <p:nvSpPr>
          <p:cNvPr id="8" name="Espace réservé du pied de page 4">
            <a:extLst>
              <a:ext uri="{FF2B5EF4-FFF2-40B4-BE49-F238E27FC236}">
                <a16:creationId xmlns:a16="http://schemas.microsoft.com/office/drawing/2014/main" id="{393E7732-24FE-87CC-490C-3575DE6A144C}"/>
              </a:ext>
            </a:extLst>
          </p:cNvPr>
          <p:cNvSpPr>
            <a:spLocks noGrp="1"/>
          </p:cNvSpPr>
          <p:nvPr>
            <p:ph type="ftr" sz="quarter" idx="11"/>
          </p:nvPr>
        </p:nvSpPr>
        <p:spPr>
          <a:xfrm>
            <a:off x="2232661" y="6556637"/>
            <a:ext cx="7909559" cy="328673"/>
          </a:xfrm>
        </p:spPr>
        <p:txBody>
          <a:bodyPr/>
          <a:lstStyle>
            <a:lvl1pPr>
              <a:defRPr sz="1400">
                <a:solidFill>
                  <a:schemeClr val="bg1"/>
                </a:solidFill>
              </a:defRPr>
            </a:lvl1pPr>
          </a:lstStyle>
          <a:p>
            <a:r>
              <a:rPr lang="fr-FR" b="1" dirty="0">
                <a:solidFill>
                  <a:srgbClr val="F9BE00"/>
                </a:solidFill>
              </a:rPr>
              <a:t>ILANCE </a:t>
            </a:r>
            <a:r>
              <a:rPr lang="fr-FR" b="1" dirty="0" err="1">
                <a:solidFill>
                  <a:srgbClr val="F9BE00"/>
                </a:solidFill>
              </a:rPr>
              <a:t>Student</a:t>
            </a:r>
            <a:r>
              <a:rPr lang="fr-FR" b="1" dirty="0">
                <a:solidFill>
                  <a:srgbClr val="F9BE00"/>
                </a:solidFill>
              </a:rPr>
              <a:t> </a:t>
            </a:r>
            <a:r>
              <a:rPr lang="fr-FR" b="1" dirty="0" err="1">
                <a:solidFill>
                  <a:srgbClr val="F9BE00"/>
                </a:solidFill>
              </a:rPr>
              <a:t>Fest</a:t>
            </a:r>
            <a:r>
              <a:rPr lang="fr-FR" dirty="0">
                <a:solidFill>
                  <a:srgbClr val="F9BE00"/>
                </a:solidFill>
              </a:rPr>
              <a:t>    </a:t>
            </a:r>
            <a:r>
              <a:rPr lang="fr-FR" b="1" dirty="0"/>
              <a:t>–    On </a:t>
            </a:r>
            <a:r>
              <a:rPr lang="fr-FR" b="1" dirty="0" err="1"/>
              <a:t>Brane</a:t>
            </a:r>
            <a:r>
              <a:rPr lang="fr-FR" b="1" dirty="0"/>
              <a:t> Inflation </a:t>
            </a:r>
            <a:r>
              <a:rPr lang="fr-FR" b="1" dirty="0" err="1"/>
              <a:t>after</a:t>
            </a:r>
            <a:r>
              <a:rPr lang="fr-FR" b="1" dirty="0"/>
              <a:t> </a:t>
            </a:r>
            <a:r>
              <a:rPr lang="fr-FR" b="1" dirty="0" err="1"/>
              <a:t>LiteBIRD</a:t>
            </a:r>
            <a:r>
              <a:rPr lang="fr-FR" b="1" dirty="0"/>
              <a:t> –    Valentin Carpintero Pérez</a:t>
            </a:r>
          </a:p>
        </p:txBody>
      </p:sp>
      <p:sp>
        <p:nvSpPr>
          <p:cNvPr id="9" name="Espace réservé du numéro de diapositive 5">
            <a:extLst>
              <a:ext uri="{FF2B5EF4-FFF2-40B4-BE49-F238E27FC236}">
                <a16:creationId xmlns:a16="http://schemas.microsoft.com/office/drawing/2014/main" id="{B07CAB54-D86C-234B-B858-B5DEE063BE75}"/>
              </a:ext>
            </a:extLst>
          </p:cNvPr>
          <p:cNvSpPr>
            <a:spLocks noGrp="1"/>
          </p:cNvSpPr>
          <p:nvPr>
            <p:ph type="sldNum" sz="quarter" idx="12"/>
          </p:nvPr>
        </p:nvSpPr>
        <p:spPr>
          <a:xfrm>
            <a:off x="11484660" y="6543482"/>
            <a:ext cx="611722" cy="302110"/>
          </a:xfrm>
        </p:spPr>
        <p:txBody>
          <a:bodyPr/>
          <a:lstStyle>
            <a:lvl1pPr>
              <a:defRPr sz="1600" b="1">
                <a:solidFill>
                  <a:schemeClr val="bg1"/>
                </a:solidFill>
              </a:defRPr>
            </a:lvl1pPr>
          </a:lstStyle>
          <a:p>
            <a:fld id="{B237354E-3C1A-4A22-8A09-DE4061B25209}" type="slidenum">
              <a:rPr lang="fr-FR" smtClean="0"/>
              <a:pPr/>
              <a:t>‹N°›</a:t>
            </a:fld>
            <a:endParaRPr lang="fr-FR" dirty="0"/>
          </a:p>
        </p:txBody>
      </p:sp>
    </p:spTree>
    <p:extLst>
      <p:ext uri="{BB962C8B-B14F-4D97-AF65-F5344CB8AC3E}">
        <p14:creationId xmlns:p14="http://schemas.microsoft.com/office/powerpoint/2010/main" val="105503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5965D-4C27-D760-A361-DDA0C451BE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A3AD93-F9D8-184E-CE93-F7253C38FD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CD0921-0BD1-36C9-812A-A46A2528A586}"/>
              </a:ext>
            </a:extLst>
          </p:cNvPr>
          <p:cNvSpPr>
            <a:spLocks noGrp="1"/>
          </p:cNvSpPr>
          <p:nvPr>
            <p:ph type="dt" sz="half" idx="10"/>
          </p:nvPr>
        </p:nvSpPr>
        <p:spPr/>
        <p:txBody>
          <a:bodyPr/>
          <a:lstStyle/>
          <a:p>
            <a:r>
              <a:rPr lang="fr-FR"/>
              <a:t>12/06/2023</a:t>
            </a:r>
          </a:p>
        </p:txBody>
      </p:sp>
      <p:sp>
        <p:nvSpPr>
          <p:cNvPr id="5" name="Espace réservé du pied de page 4">
            <a:extLst>
              <a:ext uri="{FF2B5EF4-FFF2-40B4-BE49-F238E27FC236}">
                <a16:creationId xmlns:a16="http://schemas.microsoft.com/office/drawing/2014/main" id="{618FCA15-234D-5A1B-504A-01D2DE468163}"/>
              </a:ext>
            </a:extLst>
          </p:cNvPr>
          <p:cNvSpPr>
            <a:spLocks noGrp="1"/>
          </p:cNvSpPr>
          <p:nvPr>
            <p:ph type="ftr" sz="quarter" idx="11"/>
          </p:nvPr>
        </p:nvSpPr>
        <p:spPr/>
        <p:txBody>
          <a:bodyPr/>
          <a:lstStyle/>
          <a:p>
            <a:r>
              <a:rPr lang="fr-FR"/>
              <a:t>ILANCE Fest</a:t>
            </a:r>
          </a:p>
        </p:txBody>
      </p:sp>
      <p:sp>
        <p:nvSpPr>
          <p:cNvPr id="6" name="Espace réservé du numéro de diapositive 5">
            <a:extLst>
              <a:ext uri="{FF2B5EF4-FFF2-40B4-BE49-F238E27FC236}">
                <a16:creationId xmlns:a16="http://schemas.microsoft.com/office/drawing/2014/main" id="{B3098599-8337-0B09-6B89-2420E432C3E3}"/>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3368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D0BE36-3499-E1DE-5E78-246580F07B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4FCB23-7ADA-2553-1B19-D7E588CF5A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923035-2BD8-5B2D-F1AF-E87DBD78478D}"/>
              </a:ext>
            </a:extLst>
          </p:cNvPr>
          <p:cNvSpPr>
            <a:spLocks noGrp="1"/>
          </p:cNvSpPr>
          <p:nvPr>
            <p:ph type="dt" sz="half" idx="10"/>
          </p:nvPr>
        </p:nvSpPr>
        <p:spPr/>
        <p:txBody>
          <a:bodyPr/>
          <a:lstStyle/>
          <a:p>
            <a:r>
              <a:rPr lang="fr-FR"/>
              <a:t>12/06/2023</a:t>
            </a:r>
          </a:p>
        </p:txBody>
      </p:sp>
      <p:sp>
        <p:nvSpPr>
          <p:cNvPr id="5" name="Espace réservé du pied de page 4">
            <a:extLst>
              <a:ext uri="{FF2B5EF4-FFF2-40B4-BE49-F238E27FC236}">
                <a16:creationId xmlns:a16="http://schemas.microsoft.com/office/drawing/2014/main" id="{BB1059A7-270C-FD1F-9EE8-2F5DB1FEDA54}"/>
              </a:ext>
            </a:extLst>
          </p:cNvPr>
          <p:cNvSpPr>
            <a:spLocks noGrp="1"/>
          </p:cNvSpPr>
          <p:nvPr>
            <p:ph type="ftr" sz="quarter" idx="11"/>
          </p:nvPr>
        </p:nvSpPr>
        <p:spPr/>
        <p:txBody>
          <a:bodyPr/>
          <a:lstStyle/>
          <a:p>
            <a:r>
              <a:rPr lang="fr-FR"/>
              <a:t>ILANCE Fest</a:t>
            </a:r>
          </a:p>
        </p:txBody>
      </p:sp>
      <p:sp>
        <p:nvSpPr>
          <p:cNvPr id="6" name="Espace réservé du numéro de diapositive 5">
            <a:extLst>
              <a:ext uri="{FF2B5EF4-FFF2-40B4-BE49-F238E27FC236}">
                <a16:creationId xmlns:a16="http://schemas.microsoft.com/office/drawing/2014/main" id="{5D7D5B94-5070-1126-4BD5-705C87F5B686}"/>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88460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02805-EE73-780A-BBC1-713A23CEA1BA}"/>
              </a:ext>
            </a:extLst>
          </p:cNvPr>
          <p:cNvSpPr>
            <a:spLocks noGrp="1"/>
          </p:cNvSpPr>
          <p:nvPr>
            <p:ph type="title"/>
          </p:nvPr>
        </p:nvSpPr>
        <p:spPr>
          <a:xfrm>
            <a:off x="166290" y="38197"/>
            <a:ext cx="6925390" cy="922991"/>
          </a:xfrm>
        </p:spPr>
        <p:txBody>
          <a:bodyPr/>
          <a:lstStyle>
            <a:lvl1pPr>
              <a:defRPr b="1"/>
            </a:lvl1pPr>
          </a:lstStyle>
          <a:p>
            <a:r>
              <a:rPr lang="fr-FR" dirty="0"/>
              <a:t>Modifiez le style du titre</a:t>
            </a:r>
          </a:p>
        </p:txBody>
      </p:sp>
      <p:sp>
        <p:nvSpPr>
          <p:cNvPr id="3" name="Espace réservé du contenu 2">
            <a:extLst>
              <a:ext uri="{FF2B5EF4-FFF2-40B4-BE49-F238E27FC236}">
                <a16:creationId xmlns:a16="http://schemas.microsoft.com/office/drawing/2014/main" id="{6B7C7AA6-D5AB-CC98-6932-9F793B8A9C1E}"/>
              </a:ext>
            </a:extLst>
          </p:cNvPr>
          <p:cNvSpPr>
            <a:spLocks noGrp="1"/>
          </p:cNvSpPr>
          <p:nvPr>
            <p:ph idx="1"/>
          </p:nvPr>
        </p:nvSpPr>
        <p:spPr>
          <a:xfrm>
            <a:off x="196770" y="1340954"/>
            <a:ext cx="11783027" cy="473052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1DFDC05-5708-62D3-8363-6CFCEB596669}"/>
              </a:ext>
            </a:extLst>
          </p:cNvPr>
          <p:cNvSpPr>
            <a:spLocks noGrp="1"/>
          </p:cNvSpPr>
          <p:nvPr>
            <p:ph type="dt" sz="half" idx="10"/>
          </p:nvPr>
        </p:nvSpPr>
        <p:spPr>
          <a:xfrm>
            <a:off x="196770" y="6561625"/>
            <a:ext cx="1235790" cy="323685"/>
          </a:xfrm>
          <a:ln>
            <a:noFill/>
          </a:ln>
        </p:spPr>
        <p:txBody>
          <a:bodyPr/>
          <a:lstStyle>
            <a:lvl1pPr>
              <a:defRPr b="1">
                <a:solidFill>
                  <a:schemeClr val="bg1"/>
                </a:solidFill>
                <a:latin typeface="+mj-lt"/>
              </a:defRPr>
            </a:lvl1pPr>
          </a:lstStyle>
          <a:p>
            <a:r>
              <a:rPr lang="fr-FR" dirty="0"/>
              <a:t>12/06/2023</a:t>
            </a:r>
          </a:p>
        </p:txBody>
      </p:sp>
      <p:sp>
        <p:nvSpPr>
          <p:cNvPr id="5" name="Espace réservé du pied de page 4">
            <a:extLst>
              <a:ext uri="{FF2B5EF4-FFF2-40B4-BE49-F238E27FC236}">
                <a16:creationId xmlns:a16="http://schemas.microsoft.com/office/drawing/2014/main" id="{FFA59CE7-DC26-32A3-D0F9-90CD0297882F}"/>
              </a:ext>
            </a:extLst>
          </p:cNvPr>
          <p:cNvSpPr>
            <a:spLocks noGrp="1"/>
          </p:cNvSpPr>
          <p:nvPr>
            <p:ph type="ftr" sz="quarter" idx="11"/>
          </p:nvPr>
        </p:nvSpPr>
        <p:spPr>
          <a:xfrm>
            <a:off x="2232661" y="6556637"/>
            <a:ext cx="7909559" cy="328673"/>
          </a:xfrm>
        </p:spPr>
        <p:txBody>
          <a:bodyPr/>
          <a:lstStyle>
            <a:lvl1pPr>
              <a:defRPr sz="1400">
                <a:solidFill>
                  <a:schemeClr val="bg1"/>
                </a:solidFill>
              </a:defRPr>
            </a:lvl1pPr>
          </a:lstStyle>
          <a:p>
            <a:r>
              <a:rPr lang="fr-FR" b="1" dirty="0">
                <a:solidFill>
                  <a:srgbClr val="F9BE00"/>
                </a:solidFill>
              </a:rPr>
              <a:t>ILANCE </a:t>
            </a:r>
            <a:r>
              <a:rPr lang="fr-FR" b="1" dirty="0" err="1">
                <a:solidFill>
                  <a:srgbClr val="F9BE00"/>
                </a:solidFill>
              </a:rPr>
              <a:t>Student</a:t>
            </a:r>
            <a:r>
              <a:rPr lang="fr-FR" b="1" dirty="0">
                <a:solidFill>
                  <a:srgbClr val="F9BE00"/>
                </a:solidFill>
              </a:rPr>
              <a:t> </a:t>
            </a:r>
            <a:r>
              <a:rPr lang="fr-FR" b="1" dirty="0" err="1">
                <a:solidFill>
                  <a:srgbClr val="F9BE00"/>
                </a:solidFill>
              </a:rPr>
              <a:t>Fest</a:t>
            </a:r>
            <a:r>
              <a:rPr lang="fr-FR" dirty="0">
                <a:solidFill>
                  <a:srgbClr val="F9BE00"/>
                </a:solidFill>
              </a:rPr>
              <a:t>    </a:t>
            </a:r>
            <a:r>
              <a:rPr lang="fr-FR" b="1" dirty="0"/>
              <a:t>–    On </a:t>
            </a:r>
            <a:r>
              <a:rPr lang="fr-FR" b="1" dirty="0" err="1"/>
              <a:t>Brane</a:t>
            </a:r>
            <a:r>
              <a:rPr lang="fr-FR" b="1" dirty="0"/>
              <a:t> Inflation </a:t>
            </a:r>
            <a:r>
              <a:rPr lang="fr-FR" b="1" dirty="0" err="1"/>
              <a:t>after</a:t>
            </a:r>
            <a:r>
              <a:rPr lang="fr-FR" b="1" dirty="0"/>
              <a:t> </a:t>
            </a:r>
            <a:r>
              <a:rPr lang="fr-FR" b="1" dirty="0" err="1"/>
              <a:t>LiteBIRD</a:t>
            </a:r>
            <a:r>
              <a:rPr lang="fr-FR" b="1" dirty="0"/>
              <a:t> –    Valentin Carpintero Pérez</a:t>
            </a:r>
          </a:p>
        </p:txBody>
      </p:sp>
      <p:sp>
        <p:nvSpPr>
          <p:cNvPr id="6" name="Espace réservé du numéro de diapositive 5">
            <a:extLst>
              <a:ext uri="{FF2B5EF4-FFF2-40B4-BE49-F238E27FC236}">
                <a16:creationId xmlns:a16="http://schemas.microsoft.com/office/drawing/2014/main" id="{F92A6072-132A-1ACF-F15A-0E0E9E0CB83B}"/>
              </a:ext>
            </a:extLst>
          </p:cNvPr>
          <p:cNvSpPr>
            <a:spLocks noGrp="1"/>
          </p:cNvSpPr>
          <p:nvPr>
            <p:ph type="sldNum" sz="quarter" idx="12"/>
          </p:nvPr>
        </p:nvSpPr>
        <p:spPr>
          <a:xfrm>
            <a:off x="11274949" y="6538573"/>
            <a:ext cx="704847" cy="302110"/>
          </a:xfrm>
        </p:spPr>
        <p:txBody>
          <a:bodyPr/>
          <a:lstStyle>
            <a:lvl1pPr>
              <a:defRPr sz="1600" b="1">
                <a:solidFill>
                  <a:schemeClr val="bg1"/>
                </a:solidFill>
              </a:defRPr>
            </a:lvl1pPr>
          </a:lstStyle>
          <a:p>
            <a:fld id="{B237354E-3C1A-4A22-8A09-DE4061B25209}" type="slidenum">
              <a:rPr lang="fr-FR" smtClean="0"/>
              <a:pPr/>
              <a:t>‹N°›</a:t>
            </a:fld>
            <a:endParaRPr lang="fr-FR" dirty="0"/>
          </a:p>
        </p:txBody>
      </p:sp>
      <p:grpSp>
        <p:nvGrpSpPr>
          <p:cNvPr id="11" name="Groupe 10">
            <a:extLst>
              <a:ext uri="{FF2B5EF4-FFF2-40B4-BE49-F238E27FC236}">
                <a16:creationId xmlns:a16="http://schemas.microsoft.com/office/drawing/2014/main" id="{7BE2FA63-45E5-7083-504E-ABF2323CC9F0}"/>
              </a:ext>
            </a:extLst>
          </p:cNvPr>
          <p:cNvGrpSpPr/>
          <p:nvPr userDrawn="1"/>
        </p:nvGrpSpPr>
        <p:grpSpPr>
          <a:xfrm>
            <a:off x="0" y="988410"/>
            <a:ext cx="12222868" cy="123896"/>
            <a:chOff x="2206" y="2889643"/>
            <a:chExt cx="12222868" cy="123896"/>
          </a:xfrm>
        </p:grpSpPr>
        <p:sp>
          <p:nvSpPr>
            <p:cNvPr id="12" name="Rectangle">
              <a:extLst>
                <a:ext uri="{FF2B5EF4-FFF2-40B4-BE49-F238E27FC236}">
                  <a16:creationId xmlns:a16="http://schemas.microsoft.com/office/drawing/2014/main" id="{FABB641B-EAFD-5DF8-956F-AF4D252DF45F}"/>
                </a:ext>
              </a:extLst>
            </p:cNvPr>
            <p:cNvSpPr/>
            <p:nvPr/>
          </p:nvSpPr>
          <p:spPr>
            <a:xfrm>
              <a:off x="2206" y="2889643"/>
              <a:ext cx="12222868" cy="123695"/>
            </a:xfrm>
            <a:prstGeom prst="rect">
              <a:avLst/>
            </a:prstGeom>
            <a:solidFill>
              <a:srgbClr val="02426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3" name="Rectangle">
              <a:extLst>
                <a:ext uri="{FF2B5EF4-FFF2-40B4-BE49-F238E27FC236}">
                  <a16:creationId xmlns:a16="http://schemas.microsoft.com/office/drawing/2014/main" id="{64385802-E8F7-4F24-159B-93849511035B}"/>
                </a:ext>
              </a:extLst>
            </p:cNvPr>
            <p:cNvSpPr/>
            <p:nvPr/>
          </p:nvSpPr>
          <p:spPr>
            <a:xfrm>
              <a:off x="299024" y="2889795"/>
              <a:ext cx="328871" cy="123715"/>
            </a:xfrm>
            <a:prstGeom prst="rect">
              <a:avLst/>
            </a:prstGeom>
            <a:solidFill>
              <a:srgbClr val="E83D0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4" name="Rectangle">
              <a:extLst>
                <a:ext uri="{FF2B5EF4-FFF2-40B4-BE49-F238E27FC236}">
                  <a16:creationId xmlns:a16="http://schemas.microsoft.com/office/drawing/2014/main" id="{5C2CF4CD-ABBB-3BE8-CFCF-B4676E9387CF}"/>
                </a:ext>
              </a:extLst>
            </p:cNvPr>
            <p:cNvSpPr/>
            <p:nvPr/>
          </p:nvSpPr>
          <p:spPr>
            <a:xfrm>
              <a:off x="2692" y="2889795"/>
              <a:ext cx="328870" cy="123393"/>
            </a:xfrm>
            <a:prstGeom prst="rect">
              <a:avLst/>
            </a:prstGeom>
            <a:solidFill>
              <a:srgbClr val="E83D0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5" name="Triangle">
              <a:extLst>
                <a:ext uri="{FF2B5EF4-FFF2-40B4-BE49-F238E27FC236}">
                  <a16:creationId xmlns:a16="http://schemas.microsoft.com/office/drawing/2014/main" id="{0B7AB4E4-9F09-8B27-D329-14CCF646A49C}"/>
                </a:ext>
              </a:extLst>
            </p:cNvPr>
            <p:cNvSpPr/>
            <p:nvPr/>
          </p:nvSpPr>
          <p:spPr>
            <a:xfrm>
              <a:off x="625292" y="2890097"/>
              <a:ext cx="328870" cy="123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9BE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6" name="Triangle">
              <a:extLst>
                <a:ext uri="{FF2B5EF4-FFF2-40B4-BE49-F238E27FC236}">
                  <a16:creationId xmlns:a16="http://schemas.microsoft.com/office/drawing/2014/main" id="{30F5A909-CDE2-AD6D-364C-FB880799DEAF}"/>
                </a:ext>
              </a:extLst>
            </p:cNvPr>
            <p:cNvSpPr/>
            <p:nvPr/>
          </p:nvSpPr>
          <p:spPr>
            <a:xfrm flipH="1">
              <a:off x="323320" y="2889795"/>
              <a:ext cx="304574" cy="1236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9BE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7" name="Triangle">
              <a:extLst>
                <a:ext uri="{FF2B5EF4-FFF2-40B4-BE49-F238E27FC236}">
                  <a16:creationId xmlns:a16="http://schemas.microsoft.com/office/drawing/2014/main" id="{CA20889E-3995-A755-19C7-813ED6D38F32}"/>
                </a:ext>
              </a:extLst>
            </p:cNvPr>
            <p:cNvSpPr/>
            <p:nvPr/>
          </p:nvSpPr>
          <p:spPr>
            <a:xfrm>
              <a:off x="2692" y="2889795"/>
              <a:ext cx="328870" cy="123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B0F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grpSp>
      <p:pic>
        <p:nvPicPr>
          <p:cNvPr id="8" name="Image 7">
            <a:extLst>
              <a:ext uri="{FF2B5EF4-FFF2-40B4-BE49-F238E27FC236}">
                <a16:creationId xmlns:a16="http://schemas.microsoft.com/office/drawing/2014/main" id="{5C31A6B3-9668-7AE3-C101-6BCF93AC71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438" b="41315"/>
          <a:stretch/>
        </p:blipFill>
        <p:spPr>
          <a:xfrm>
            <a:off x="7210054" y="152292"/>
            <a:ext cx="2578206" cy="468369"/>
          </a:xfrm>
          <a:prstGeom prst="rect">
            <a:avLst/>
          </a:prstGeom>
        </p:spPr>
      </p:pic>
      <p:pic>
        <p:nvPicPr>
          <p:cNvPr id="9" name="Image 8">
            <a:extLst>
              <a:ext uri="{FF2B5EF4-FFF2-40B4-BE49-F238E27FC236}">
                <a16:creationId xmlns:a16="http://schemas.microsoft.com/office/drawing/2014/main" id="{54246229-CF0D-BD6F-EDB4-61EBA91C745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2451"/>
          <a:stretch/>
        </p:blipFill>
        <p:spPr>
          <a:xfrm>
            <a:off x="9491303" y="-274688"/>
            <a:ext cx="1248449" cy="1193300"/>
          </a:xfrm>
          <a:prstGeom prst="rect">
            <a:avLst/>
          </a:prstGeom>
        </p:spPr>
      </p:pic>
      <p:pic>
        <p:nvPicPr>
          <p:cNvPr id="10" name="Espace réservé du contenu 7">
            <a:extLst>
              <a:ext uri="{FF2B5EF4-FFF2-40B4-BE49-F238E27FC236}">
                <a16:creationId xmlns:a16="http://schemas.microsoft.com/office/drawing/2014/main" id="{8F701514-2B0C-B5CD-169E-E5A2874D7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7166" y="85670"/>
            <a:ext cx="1457411" cy="640487"/>
          </a:xfrm>
          <a:prstGeom prst="rect">
            <a:avLst/>
          </a:prstGeom>
        </p:spPr>
      </p:pic>
    </p:spTree>
    <p:extLst>
      <p:ext uri="{BB962C8B-B14F-4D97-AF65-F5344CB8AC3E}">
        <p14:creationId xmlns:p14="http://schemas.microsoft.com/office/powerpoint/2010/main" val="326916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C3FCA-98CC-E914-FAFC-8451A3B02B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8661D24-CEDA-8301-9A5C-D58F0FB8A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C3D249-5242-375C-C2DA-94144D5CEBED}"/>
              </a:ext>
            </a:extLst>
          </p:cNvPr>
          <p:cNvSpPr>
            <a:spLocks noGrp="1"/>
          </p:cNvSpPr>
          <p:nvPr>
            <p:ph type="dt" sz="half" idx="10"/>
          </p:nvPr>
        </p:nvSpPr>
        <p:spPr/>
        <p:txBody>
          <a:bodyPr/>
          <a:lstStyle/>
          <a:p>
            <a:r>
              <a:rPr lang="fr-FR"/>
              <a:t>12/06/2023</a:t>
            </a:r>
          </a:p>
        </p:txBody>
      </p:sp>
      <p:sp>
        <p:nvSpPr>
          <p:cNvPr id="5" name="Espace réservé du pied de page 4">
            <a:extLst>
              <a:ext uri="{FF2B5EF4-FFF2-40B4-BE49-F238E27FC236}">
                <a16:creationId xmlns:a16="http://schemas.microsoft.com/office/drawing/2014/main" id="{0976CA39-7914-493F-48A9-1372848F7456}"/>
              </a:ext>
            </a:extLst>
          </p:cNvPr>
          <p:cNvSpPr>
            <a:spLocks noGrp="1"/>
          </p:cNvSpPr>
          <p:nvPr>
            <p:ph type="ftr" sz="quarter" idx="11"/>
          </p:nvPr>
        </p:nvSpPr>
        <p:spPr/>
        <p:txBody>
          <a:bodyPr/>
          <a:lstStyle/>
          <a:p>
            <a:r>
              <a:rPr lang="fr-FR"/>
              <a:t>ILANCE Fest</a:t>
            </a:r>
          </a:p>
        </p:txBody>
      </p:sp>
      <p:sp>
        <p:nvSpPr>
          <p:cNvPr id="6" name="Espace réservé du numéro de diapositive 5">
            <a:extLst>
              <a:ext uri="{FF2B5EF4-FFF2-40B4-BE49-F238E27FC236}">
                <a16:creationId xmlns:a16="http://schemas.microsoft.com/office/drawing/2014/main" id="{6AFEAE1F-71D6-2E8E-5D1A-E8E853B3D5B4}"/>
              </a:ext>
            </a:extLst>
          </p:cNvPr>
          <p:cNvSpPr>
            <a:spLocks noGrp="1"/>
          </p:cNvSpPr>
          <p:nvPr>
            <p:ph type="sldNum" sz="quarter" idx="12"/>
          </p:nvPr>
        </p:nvSpPr>
        <p:spPr/>
        <p:txBody>
          <a:bodyPr/>
          <a:lstStyle/>
          <a:p>
            <a:fld id="{B237354E-3C1A-4A22-8A09-DE4061B25209}" type="slidenum">
              <a:rPr lang="fr-FR" smtClean="0"/>
              <a:t>‹N°›</a:t>
            </a:fld>
            <a:endParaRPr lang="fr-FR"/>
          </a:p>
        </p:txBody>
      </p:sp>
      <p:sp>
        <p:nvSpPr>
          <p:cNvPr id="11" name="Rectangle">
            <a:extLst>
              <a:ext uri="{FF2B5EF4-FFF2-40B4-BE49-F238E27FC236}">
                <a16:creationId xmlns:a16="http://schemas.microsoft.com/office/drawing/2014/main" id="{9FC09AEA-22E3-6C01-2020-366A181512DB}"/>
              </a:ext>
            </a:extLst>
          </p:cNvPr>
          <p:cNvSpPr/>
          <p:nvPr userDrawn="1"/>
        </p:nvSpPr>
        <p:spPr>
          <a:xfrm>
            <a:off x="-16678" y="1581071"/>
            <a:ext cx="657740" cy="246785"/>
          </a:xfrm>
          <a:prstGeom prst="rect">
            <a:avLst/>
          </a:prstGeom>
          <a:solidFill>
            <a:srgbClr val="F8CE5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0883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9783B-E66C-21AB-E023-A2E069AC65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2E8DFB-64AC-553D-A6CF-E6A3F9A017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28FEA9-C6FD-65C7-AC0E-0C59855F4D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7F737D-5A4F-6CDD-C8AB-AAAA2F258E8E}"/>
              </a:ext>
            </a:extLst>
          </p:cNvPr>
          <p:cNvSpPr>
            <a:spLocks noGrp="1"/>
          </p:cNvSpPr>
          <p:nvPr>
            <p:ph type="dt" sz="half" idx="10"/>
          </p:nvPr>
        </p:nvSpPr>
        <p:spPr/>
        <p:txBody>
          <a:bodyPr/>
          <a:lstStyle/>
          <a:p>
            <a:r>
              <a:rPr lang="fr-FR"/>
              <a:t>12/06/2023</a:t>
            </a:r>
          </a:p>
        </p:txBody>
      </p:sp>
      <p:sp>
        <p:nvSpPr>
          <p:cNvPr id="6" name="Espace réservé du pied de page 5">
            <a:extLst>
              <a:ext uri="{FF2B5EF4-FFF2-40B4-BE49-F238E27FC236}">
                <a16:creationId xmlns:a16="http://schemas.microsoft.com/office/drawing/2014/main" id="{5B5DF0E4-BD03-2C6B-E9BE-08C982613CF9}"/>
              </a:ext>
            </a:extLst>
          </p:cNvPr>
          <p:cNvSpPr>
            <a:spLocks noGrp="1"/>
          </p:cNvSpPr>
          <p:nvPr>
            <p:ph type="ftr" sz="quarter" idx="11"/>
          </p:nvPr>
        </p:nvSpPr>
        <p:spPr/>
        <p:txBody>
          <a:bodyPr/>
          <a:lstStyle/>
          <a:p>
            <a:r>
              <a:rPr lang="fr-FR"/>
              <a:t>ILANCE Fest</a:t>
            </a:r>
          </a:p>
        </p:txBody>
      </p:sp>
      <p:sp>
        <p:nvSpPr>
          <p:cNvPr id="7" name="Espace réservé du numéro de diapositive 6">
            <a:extLst>
              <a:ext uri="{FF2B5EF4-FFF2-40B4-BE49-F238E27FC236}">
                <a16:creationId xmlns:a16="http://schemas.microsoft.com/office/drawing/2014/main" id="{386D9BB5-CD7C-034F-F204-A675913DFCC6}"/>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114589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0D6CA-E6F5-B055-180E-F70985734B2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C82801-991E-A281-B70C-709B2F451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E88998-2923-7606-26F8-AF7CFD86BD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2D82C7D-88EF-0893-E26F-D8D8871B6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3BCC1B-E573-CA4A-2DA4-75292A5A9C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2D90AC4-F921-F472-92E1-148E0A4EED8C}"/>
              </a:ext>
            </a:extLst>
          </p:cNvPr>
          <p:cNvSpPr>
            <a:spLocks noGrp="1"/>
          </p:cNvSpPr>
          <p:nvPr>
            <p:ph type="dt" sz="half" idx="10"/>
          </p:nvPr>
        </p:nvSpPr>
        <p:spPr/>
        <p:txBody>
          <a:bodyPr/>
          <a:lstStyle/>
          <a:p>
            <a:r>
              <a:rPr lang="fr-FR"/>
              <a:t>12/06/2023</a:t>
            </a:r>
          </a:p>
        </p:txBody>
      </p:sp>
      <p:sp>
        <p:nvSpPr>
          <p:cNvPr id="8" name="Espace réservé du pied de page 7">
            <a:extLst>
              <a:ext uri="{FF2B5EF4-FFF2-40B4-BE49-F238E27FC236}">
                <a16:creationId xmlns:a16="http://schemas.microsoft.com/office/drawing/2014/main" id="{C2A4D08C-EC84-D3E6-E29C-058F5A302731}"/>
              </a:ext>
            </a:extLst>
          </p:cNvPr>
          <p:cNvSpPr>
            <a:spLocks noGrp="1"/>
          </p:cNvSpPr>
          <p:nvPr>
            <p:ph type="ftr" sz="quarter" idx="11"/>
          </p:nvPr>
        </p:nvSpPr>
        <p:spPr/>
        <p:txBody>
          <a:bodyPr/>
          <a:lstStyle/>
          <a:p>
            <a:r>
              <a:rPr lang="fr-FR"/>
              <a:t>ILANCE Fest</a:t>
            </a:r>
          </a:p>
        </p:txBody>
      </p:sp>
      <p:sp>
        <p:nvSpPr>
          <p:cNvPr id="9" name="Espace réservé du numéro de diapositive 8">
            <a:extLst>
              <a:ext uri="{FF2B5EF4-FFF2-40B4-BE49-F238E27FC236}">
                <a16:creationId xmlns:a16="http://schemas.microsoft.com/office/drawing/2014/main" id="{83CDC565-6924-25DD-4E83-014532E85AB1}"/>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227442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E4EDA-4FE4-BCBE-7A8A-527411EC198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B29EEF8-50D8-40FB-1F66-745A510612FF}"/>
              </a:ext>
            </a:extLst>
          </p:cNvPr>
          <p:cNvSpPr>
            <a:spLocks noGrp="1"/>
          </p:cNvSpPr>
          <p:nvPr>
            <p:ph type="dt" sz="half" idx="10"/>
          </p:nvPr>
        </p:nvSpPr>
        <p:spPr/>
        <p:txBody>
          <a:bodyPr/>
          <a:lstStyle/>
          <a:p>
            <a:r>
              <a:rPr lang="fr-FR"/>
              <a:t>12/06/2023</a:t>
            </a:r>
          </a:p>
        </p:txBody>
      </p:sp>
      <p:sp>
        <p:nvSpPr>
          <p:cNvPr id="4" name="Espace réservé du pied de page 3">
            <a:extLst>
              <a:ext uri="{FF2B5EF4-FFF2-40B4-BE49-F238E27FC236}">
                <a16:creationId xmlns:a16="http://schemas.microsoft.com/office/drawing/2014/main" id="{4308BF40-60D8-20AC-8727-23212259AFAD}"/>
              </a:ext>
            </a:extLst>
          </p:cNvPr>
          <p:cNvSpPr>
            <a:spLocks noGrp="1"/>
          </p:cNvSpPr>
          <p:nvPr>
            <p:ph type="ftr" sz="quarter" idx="11"/>
          </p:nvPr>
        </p:nvSpPr>
        <p:spPr/>
        <p:txBody>
          <a:bodyPr/>
          <a:lstStyle/>
          <a:p>
            <a:r>
              <a:rPr lang="fr-FR"/>
              <a:t>ILANCE Fest</a:t>
            </a:r>
          </a:p>
        </p:txBody>
      </p:sp>
      <p:sp>
        <p:nvSpPr>
          <p:cNvPr id="5" name="Espace réservé du numéro de diapositive 4">
            <a:extLst>
              <a:ext uri="{FF2B5EF4-FFF2-40B4-BE49-F238E27FC236}">
                <a16:creationId xmlns:a16="http://schemas.microsoft.com/office/drawing/2014/main" id="{684B725B-646F-E25C-B2D1-400D67508091}"/>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86250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412F481-E028-2840-4385-544793D77A6A}"/>
              </a:ext>
            </a:extLst>
          </p:cNvPr>
          <p:cNvSpPr>
            <a:spLocks noGrp="1"/>
          </p:cNvSpPr>
          <p:nvPr>
            <p:ph type="dt" sz="half" idx="10"/>
          </p:nvPr>
        </p:nvSpPr>
        <p:spPr/>
        <p:txBody>
          <a:bodyPr/>
          <a:lstStyle/>
          <a:p>
            <a:r>
              <a:rPr lang="fr-FR"/>
              <a:t>12/06/2023</a:t>
            </a:r>
          </a:p>
        </p:txBody>
      </p:sp>
      <p:sp>
        <p:nvSpPr>
          <p:cNvPr id="3" name="Espace réservé du pied de page 2">
            <a:extLst>
              <a:ext uri="{FF2B5EF4-FFF2-40B4-BE49-F238E27FC236}">
                <a16:creationId xmlns:a16="http://schemas.microsoft.com/office/drawing/2014/main" id="{BF4FA5C8-78EC-CA81-2F5D-5BF0605079DE}"/>
              </a:ext>
            </a:extLst>
          </p:cNvPr>
          <p:cNvSpPr>
            <a:spLocks noGrp="1"/>
          </p:cNvSpPr>
          <p:nvPr>
            <p:ph type="ftr" sz="quarter" idx="11"/>
          </p:nvPr>
        </p:nvSpPr>
        <p:spPr/>
        <p:txBody>
          <a:bodyPr/>
          <a:lstStyle/>
          <a:p>
            <a:r>
              <a:rPr lang="fr-FR"/>
              <a:t>ILANCE Fest</a:t>
            </a:r>
          </a:p>
        </p:txBody>
      </p:sp>
      <p:sp>
        <p:nvSpPr>
          <p:cNvPr id="4" name="Espace réservé du numéro de diapositive 3">
            <a:extLst>
              <a:ext uri="{FF2B5EF4-FFF2-40B4-BE49-F238E27FC236}">
                <a16:creationId xmlns:a16="http://schemas.microsoft.com/office/drawing/2014/main" id="{F0052A6B-A1E7-A65C-0C1C-F6E819D24129}"/>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352653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CF167-D922-CF27-1966-920AE3C708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CC7A0-A1B1-396E-8253-41BD9D1FD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EFDAAE-324A-4B13-D142-1B56647B8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5F388-EDD3-906E-0AF6-A02D4A2BB2B3}"/>
              </a:ext>
            </a:extLst>
          </p:cNvPr>
          <p:cNvSpPr>
            <a:spLocks noGrp="1"/>
          </p:cNvSpPr>
          <p:nvPr>
            <p:ph type="dt" sz="half" idx="10"/>
          </p:nvPr>
        </p:nvSpPr>
        <p:spPr/>
        <p:txBody>
          <a:bodyPr/>
          <a:lstStyle/>
          <a:p>
            <a:r>
              <a:rPr lang="fr-FR"/>
              <a:t>12/06/2023</a:t>
            </a:r>
          </a:p>
        </p:txBody>
      </p:sp>
      <p:sp>
        <p:nvSpPr>
          <p:cNvPr id="6" name="Espace réservé du pied de page 5">
            <a:extLst>
              <a:ext uri="{FF2B5EF4-FFF2-40B4-BE49-F238E27FC236}">
                <a16:creationId xmlns:a16="http://schemas.microsoft.com/office/drawing/2014/main" id="{C9FB23FB-2A21-2F11-06FA-4BEBED3A0473}"/>
              </a:ext>
            </a:extLst>
          </p:cNvPr>
          <p:cNvSpPr>
            <a:spLocks noGrp="1"/>
          </p:cNvSpPr>
          <p:nvPr>
            <p:ph type="ftr" sz="quarter" idx="11"/>
          </p:nvPr>
        </p:nvSpPr>
        <p:spPr/>
        <p:txBody>
          <a:bodyPr/>
          <a:lstStyle/>
          <a:p>
            <a:r>
              <a:rPr lang="fr-FR"/>
              <a:t>ILANCE Fest</a:t>
            </a:r>
          </a:p>
        </p:txBody>
      </p:sp>
      <p:sp>
        <p:nvSpPr>
          <p:cNvPr id="7" name="Espace réservé du numéro de diapositive 6">
            <a:extLst>
              <a:ext uri="{FF2B5EF4-FFF2-40B4-BE49-F238E27FC236}">
                <a16:creationId xmlns:a16="http://schemas.microsoft.com/office/drawing/2014/main" id="{64F72078-9ABE-D052-F4A9-57832F536CCB}"/>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110667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E711A-5BFD-7490-46B3-77B3069E77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EDC0D84-97CF-1DE8-FD43-D17CF6923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DACB8D-A51A-B756-C553-382E0BD39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E0B026-8DB6-1775-4A4A-5D67C720434C}"/>
              </a:ext>
            </a:extLst>
          </p:cNvPr>
          <p:cNvSpPr>
            <a:spLocks noGrp="1"/>
          </p:cNvSpPr>
          <p:nvPr>
            <p:ph type="dt" sz="half" idx="10"/>
          </p:nvPr>
        </p:nvSpPr>
        <p:spPr/>
        <p:txBody>
          <a:bodyPr/>
          <a:lstStyle/>
          <a:p>
            <a:r>
              <a:rPr lang="fr-FR"/>
              <a:t>12/06/2023</a:t>
            </a:r>
          </a:p>
        </p:txBody>
      </p:sp>
      <p:sp>
        <p:nvSpPr>
          <p:cNvPr id="6" name="Espace réservé du pied de page 5">
            <a:extLst>
              <a:ext uri="{FF2B5EF4-FFF2-40B4-BE49-F238E27FC236}">
                <a16:creationId xmlns:a16="http://schemas.microsoft.com/office/drawing/2014/main" id="{5065761B-394F-C147-6CC8-ECA64D6BAC86}"/>
              </a:ext>
            </a:extLst>
          </p:cNvPr>
          <p:cNvSpPr>
            <a:spLocks noGrp="1"/>
          </p:cNvSpPr>
          <p:nvPr>
            <p:ph type="ftr" sz="quarter" idx="11"/>
          </p:nvPr>
        </p:nvSpPr>
        <p:spPr/>
        <p:txBody>
          <a:bodyPr/>
          <a:lstStyle/>
          <a:p>
            <a:r>
              <a:rPr lang="fr-FR"/>
              <a:t>ILANCE Fest</a:t>
            </a:r>
          </a:p>
        </p:txBody>
      </p:sp>
      <p:sp>
        <p:nvSpPr>
          <p:cNvPr id="7" name="Espace réservé du numéro de diapositive 6">
            <a:extLst>
              <a:ext uri="{FF2B5EF4-FFF2-40B4-BE49-F238E27FC236}">
                <a16:creationId xmlns:a16="http://schemas.microsoft.com/office/drawing/2014/main" id="{699C083F-C924-CEA8-8979-7AA9FDEDB452}"/>
              </a:ext>
            </a:extLst>
          </p:cNvPr>
          <p:cNvSpPr>
            <a:spLocks noGrp="1"/>
          </p:cNvSpPr>
          <p:nvPr>
            <p:ph type="sldNum" sz="quarter" idx="12"/>
          </p:nvPr>
        </p:nvSpPr>
        <p:spPr/>
        <p:txBody>
          <a:bodyPr/>
          <a:lstStyle/>
          <a:p>
            <a:fld id="{B237354E-3C1A-4A22-8A09-DE4061B25209}" type="slidenum">
              <a:rPr lang="fr-FR" smtClean="0"/>
              <a:t>‹N°›</a:t>
            </a:fld>
            <a:endParaRPr lang="fr-FR"/>
          </a:p>
        </p:txBody>
      </p:sp>
    </p:spTree>
    <p:extLst>
      <p:ext uri="{BB962C8B-B14F-4D97-AF65-F5344CB8AC3E}">
        <p14:creationId xmlns:p14="http://schemas.microsoft.com/office/powerpoint/2010/main" val="247499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B9C7AF-57E0-E440-CD31-27FC16757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14DD7E-06B9-03BD-6BB9-2972208F4150}"/>
              </a:ext>
            </a:extLst>
          </p:cNvPr>
          <p:cNvSpPr>
            <a:spLocks noGrp="1"/>
          </p:cNvSpPr>
          <p:nvPr>
            <p:ph type="body" idx="1"/>
          </p:nvPr>
        </p:nvSpPr>
        <p:spPr>
          <a:xfrm>
            <a:off x="838200" y="1817674"/>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93F674-1DEC-2C49-A89D-C2E71E933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12/06/2023</a:t>
            </a:r>
          </a:p>
        </p:txBody>
      </p:sp>
      <p:sp>
        <p:nvSpPr>
          <p:cNvPr id="5" name="Espace réservé du pied de page 4">
            <a:extLst>
              <a:ext uri="{FF2B5EF4-FFF2-40B4-BE49-F238E27FC236}">
                <a16:creationId xmlns:a16="http://schemas.microsoft.com/office/drawing/2014/main" id="{12D913D2-E9EE-887A-1466-2E48552C4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ILANCE Fest</a:t>
            </a:r>
          </a:p>
        </p:txBody>
      </p:sp>
      <p:sp>
        <p:nvSpPr>
          <p:cNvPr id="6" name="Espace réservé du numéro de diapositive 5">
            <a:extLst>
              <a:ext uri="{FF2B5EF4-FFF2-40B4-BE49-F238E27FC236}">
                <a16:creationId xmlns:a16="http://schemas.microsoft.com/office/drawing/2014/main" id="{3B628359-30B0-59CB-E546-9929EFC35F3B}"/>
              </a:ext>
            </a:extLst>
          </p:cNvPr>
          <p:cNvSpPr>
            <a:spLocks noGrp="1"/>
          </p:cNvSpPr>
          <p:nvPr>
            <p:ph type="sldNum" sz="quarter" idx="4"/>
          </p:nvPr>
        </p:nvSpPr>
        <p:spPr>
          <a:xfrm>
            <a:off x="11655376" y="6557063"/>
            <a:ext cx="4050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7354E-3C1A-4A22-8A09-DE4061B25209}" type="slidenum">
              <a:rPr lang="fr-FR" smtClean="0"/>
              <a:t>‹N°›</a:t>
            </a:fld>
            <a:endParaRPr lang="fr-FR"/>
          </a:p>
        </p:txBody>
      </p:sp>
      <p:grpSp>
        <p:nvGrpSpPr>
          <p:cNvPr id="7" name="Groupe 6">
            <a:extLst>
              <a:ext uri="{FF2B5EF4-FFF2-40B4-BE49-F238E27FC236}">
                <a16:creationId xmlns:a16="http://schemas.microsoft.com/office/drawing/2014/main" id="{07E78BDF-89F5-2E6B-AB4D-BDEBE9918978}"/>
              </a:ext>
            </a:extLst>
          </p:cNvPr>
          <p:cNvGrpSpPr/>
          <p:nvPr userDrawn="1"/>
        </p:nvGrpSpPr>
        <p:grpSpPr>
          <a:xfrm>
            <a:off x="0" y="6557063"/>
            <a:ext cx="12222867" cy="328824"/>
            <a:chOff x="-924754" y="5567812"/>
            <a:chExt cx="12222867" cy="328824"/>
          </a:xfrm>
        </p:grpSpPr>
        <p:sp>
          <p:nvSpPr>
            <p:cNvPr id="8" name="Rectangle">
              <a:extLst>
                <a:ext uri="{FF2B5EF4-FFF2-40B4-BE49-F238E27FC236}">
                  <a16:creationId xmlns:a16="http://schemas.microsoft.com/office/drawing/2014/main" id="{CD869148-2E3A-053B-113C-57048EFBB759}"/>
                </a:ext>
              </a:extLst>
            </p:cNvPr>
            <p:cNvSpPr/>
            <p:nvPr/>
          </p:nvSpPr>
          <p:spPr>
            <a:xfrm>
              <a:off x="-924754" y="5568455"/>
              <a:ext cx="12222867" cy="328181"/>
            </a:xfrm>
            <a:prstGeom prst="rect">
              <a:avLst/>
            </a:prstGeom>
            <a:solidFill>
              <a:srgbClr val="11336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9" name="Rectangle">
              <a:extLst>
                <a:ext uri="{FF2B5EF4-FFF2-40B4-BE49-F238E27FC236}">
                  <a16:creationId xmlns:a16="http://schemas.microsoft.com/office/drawing/2014/main" id="{47C2DE1A-469F-0711-84DD-160EE372252F}"/>
                </a:ext>
              </a:extLst>
            </p:cNvPr>
            <p:cNvSpPr/>
            <p:nvPr/>
          </p:nvSpPr>
          <p:spPr>
            <a:xfrm flipH="1">
              <a:off x="10528101" y="5567888"/>
              <a:ext cx="405043" cy="328672"/>
            </a:xfrm>
            <a:prstGeom prst="rect">
              <a:avLst/>
            </a:prstGeom>
            <a:solidFill>
              <a:srgbClr val="E9410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0" name="Rectangle">
              <a:extLst>
                <a:ext uri="{FF2B5EF4-FFF2-40B4-BE49-F238E27FC236}">
                  <a16:creationId xmlns:a16="http://schemas.microsoft.com/office/drawing/2014/main" id="{40EEB32F-128A-0D8E-68AC-A65C62D8B76E}"/>
                </a:ext>
              </a:extLst>
            </p:cNvPr>
            <p:cNvSpPr/>
            <p:nvPr/>
          </p:nvSpPr>
          <p:spPr>
            <a:xfrm flipH="1">
              <a:off x="10893070" y="5567888"/>
              <a:ext cx="405043" cy="327946"/>
            </a:xfrm>
            <a:prstGeom prst="rect">
              <a:avLst/>
            </a:prstGeom>
            <a:solidFill>
              <a:srgbClr val="E9410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1" name="Triangle">
              <a:extLst>
                <a:ext uri="{FF2B5EF4-FFF2-40B4-BE49-F238E27FC236}">
                  <a16:creationId xmlns:a16="http://schemas.microsoft.com/office/drawing/2014/main" id="{6A727F2C-3F14-D6DB-D171-DA3D8694693A}"/>
                </a:ext>
              </a:extLst>
            </p:cNvPr>
            <p:cNvSpPr/>
            <p:nvPr/>
          </p:nvSpPr>
          <p:spPr>
            <a:xfrm flipH="1">
              <a:off x="10126263" y="5568689"/>
              <a:ext cx="405043" cy="327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9BE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2" name="Triangle">
              <a:extLst>
                <a:ext uri="{FF2B5EF4-FFF2-40B4-BE49-F238E27FC236}">
                  <a16:creationId xmlns:a16="http://schemas.microsoft.com/office/drawing/2014/main" id="{AC1E0347-2670-F646-0718-671C032D1BE9}"/>
                </a:ext>
              </a:extLst>
            </p:cNvPr>
            <p:cNvSpPr/>
            <p:nvPr/>
          </p:nvSpPr>
          <p:spPr>
            <a:xfrm>
              <a:off x="10528101" y="5567889"/>
              <a:ext cx="375119" cy="3286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9BE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3" name="Triangle">
              <a:extLst>
                <a:ext uri="{FF2B5EF4-FFF2-40B4-BE49-F238E27FC236}">
                  <a16:creationId xmlns:a16="http://schemas.microsoft.com/office/drawing/2014/main" id="{4BB366E9-4A49-CF32-C308-8AFAAEC8B9B3}"/>
                </a:ext>
              </a:extLst>
            </p:cNvPr>
            <p:cNvSpPr/>
            <p:nvPr/>
          </p:nvSpPr>
          <p:spPr>
            <a:xfrm flipH="1">
              <a:off x="10893070" y="5567812"/>
              <a:ext cx="405043" cy="328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B0F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grpSp>
    </p:spTree>
    <p:extLst>
      <p:ext uri="{BB962C8B-B14F-4D97-AF65-F5344CB8AC3E}">
        <p14:creationId xmlns:p14="http://schemas.microsoft.com/office/powerpoint/2010/main" val="21401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crdownload"/><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crdownload"/><Relationship Id="rId5" Type="http://schemas.openxmlformats.org/officeDocument/2006/relationships/image" Target="../media/image10.crdownload"/><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A818719-BDB3-A557-B855-CE167595E1F4}"/>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335708CC-E13C-FF7C-342F-CE7E520E2279}"/>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80B7661C-293A-FC2E-9E2B-C951FD68703F}"/>
              </a:ext>
            </a:extLst>
          </p:cNvPr>
          <p:cNvSpPr>
            <a:spLocks noGrp="1"/>
          </p:cNvSpPr>
          <p:nvPr>
            <p:ph type="sldNum" sz="quarter" idx="12"/>
          </p:nvPr>
        </p:nvSpPr>
        <p:spPr>
          <a:xfrm>
            <a:off x="11484660" y="6516918"/>
            <a:ext cx="510570" cy="328674"/>
          </a:xfrm>
        </p:spPr>
        <p:txBody>
          <a:bodyPr/>
          <a:lstStyle/>
          <a:p>
            <a:fld id="{B237354E-3C1A-4A22-8A09-DE4061B25209}" type="slidenum">
              <a:rPr lang="fr-FR" smtClean="0"/>
              <a:pPr/>
              <a:t>1</a:t>
            </a:fld>
            <a:endParaRPr lang="fr-FR" dirty="0"/>
          </a:p>
        </p:txBody>
      </p:sp>
      <p:sp>
        <p:nvSpPr>
          <p:cNvPr id="7" name="Titre 1">
            <a:extLst>
              <a:ext uri="{FF2B5EF4-FFF2-40B4-BE49-F238E27FC236}">
                <a16:creationId xmlns:a16="http://schemas.microsoft.com/office/drawing/2014/main" id="{D9939D08-AA01-3DD0-9F2E-D66D0CD5EA31}"/>
              </a:ext>
            </a:extLst>
          </p:cNvPr>
          <p:cNvSpPr>
            <a:spLocks noGrp="1"/>
          </p:cNvSpPr>
          <p:nvPr>
            <p:ph type="ctrTitle"/>
          </p:nvPr>
        </p:nvSpPr>
        <p:spPr>
          <a:xfrm>
            <a:off x="622999" y="1122363"/>
            <a:ext cx="10942654" cy="2387600"/>
          </a:xfrm>
        </p:spPr>
        <p:txBody>
          <a:bodyPr/>
          <a:lstStyle/>
          <a:p>
            <a:r>
              <a:rPr lang="fr-FR" dirty="0">
                <a:latin typeface="Helvetica Neue"/>
                <a:ea typeface="Yu Gothic" panose="020B0400000000000000" pitchFamily="34" charset="-128"/>
              </a:rPr>
              <a:t>On </a:t>
            </a:r>
            <a:r>
              <a:rPr lang="fr-FR" dirty="0" err="1">
                <a:latin typeface="Helvetica Neue"/>
                <a:ea typeface="Yu Gothic" panose="020B0400000000000000" pitchFamily="34" charset="-128"/>
              </a:rPr>
              <a:t>Brane</a:t>
            </a:r>
            <a:r>
              <a:rPr lang="fr-FR" dirty="0">
                <a:latin typeface="Helvetica Neue"/>
                <a:ea typeface="Yu Gothic" panose="020B0400000000000000" pitchFamily="34" charset="-128"/>
              </a:rPr>
              <a:t> Inflation </a:t>
            </a:r>
            <a:r>
              <a:rPr lang="fr-FR" dirty="0" err="1">
                <a:latin typeface="Helvetica Neue"/>
                <a:ea typeface="Yu Gothic" panose="020B0400000000000000" pitchFamily="34" charset="-128"/>
              </a:rPr>
              <a:t>after</a:t>
            </a:r>
            <a:r>
              <a:rPr lang="fr-FR" dirty="0">
                <a:latin typeface="Helvetica Neue"/>
                <a:ea typeface="Yu Gothic" panose="020B0400000000000000" pitchFamily="34" charset="-128"/>
              </a:rPr>
              <a:t> </a:t>
            </a:r>
            <a:r>
              <a:rPr lang="fr-FR" dirty="0" err="1">
                <a:latin typeface="Helvetica Neue"/>
                <a:ea typeface="Yu Gothic" panose="020B0400000000000000" pitchFamily="34" charset="-128"/>
              </a:rPr>
              <a:t>Litebird</a:t>
            </a:r>
            <a:endParaRPr lang="fr-FR" dirty="0">
              <a:latin typeface="Helvetica Neue"/>
              <a:ea typeface="Yu Gothic" panose="020B0400000000000000" pitchFamily="34" charset="-128"/>
            </a:endParaRPr>
          </a:p>
        </p:txBody>
      </p:sp>
      <p:sp>
        <p:nvSpPr>
          <p:cNvPr id="8" name="Sous-titre 2">
            <a:extLst>
              <a:ext uri="{FF2B5EF4-FFF2-40B4-BE49-F238E27FC236}">
                <a16:creationId xmlns:a16="http://schemas.microsoft.com/office/drawing/2014/main" id="{581D40B5-A61C-27B1-9213-E819A2ECB7E5}"/>
              </a:ext>
            </a:extLst>
          </p:cNvPr>
          <p:cNvSpPr>
            <a:spLocks noGrp="1"/>
          </p:cNvSpPr>
          <p:nvPr>
            <p:ph type="subTitle" idx="1"/>
          </p:nvPr>
        </p:nvSpPr>
        <p:spPr>
          <a:xfrm>
            <a:off x="1524000" y="3725586"/>
            <a:ext cx="9144000" cy="1532214"/>
          </a:xfrm>
        </p:spPr>
        <p:txBody>
          <a:bodyPr/>
          <a:lstStyle/>
          <a:p>
            <a:r>
              <a:rPr lang="fr-FR" sz="2800" dirty="0">
                <a:latin typeface="Helvetica Neue"/>
                <a:ea typeface="+mj-ea"/>
              </a:rPr>
              <a:t>Valentin</a:t>
            </a:r>
            <a:r>
              <a:rPr lang="fr-FR" dirty="0">
                <a:latin typeface="+mj-ea"/>
                <a:ea typeface="+mj-ea"/>
              </a:rPr>
              <a:t> (</a:t>
            </a:r>
            <a:r>
              <a:rPr lang="ja-JP" altLang="fr-FR" b="1" i="0" dirty="0">
                <a:solidFill>
                  <a:srgbClr val="333333"/>
                </a:solidFill>
                <a:effectLst/>
                <a:latin typeface="Helvetica Neue"/>
                <a:ea typeface="+mj-ea"/>
              </a:rPr>
              <a:t>バレンティン</a:t>
            </a:r>
            <a:r>
              <a:rPr lang="fr-FR" altLang="ja-JP" b="1" dirty="0">
                <a:solidFill>
                  <a:srgbClr val="333333"/>
                </a:solidFill>
                <a:latin typeface="+mj-ea"/>
                <a:ea typeface="+mj-ea"/>
              </a:rPr>
              <a:t>) </a:t>
            </a:r>
          </a:p>
          <a:p>
            <a:r>
              <a:rPr lang="fr-FR" sz="2800" dirty="0">
                <a:latin typeface="Helvetica Neue"/>
                <a:ea typeface="+mj-ea"/>
              </a:rPr>
              <a:t>Carpintero Pérez </a:t>
            </a:r>
            <a:r>
              <a:rPr lang="fr-FR" dirty="0">
                <a:latin typeface="+mj-ea"/>
                <a:ea typeface="+mj-ea"/>
              </a:rPr>
              <a:t>(</a:t>
            </a:r>
            <a:r>
              <a:rPr lang="ja-JP" altLang="fr-FR" b="1" dirty="0">
                <a:latin typeface="Helvetica Neue"/>
                <a:ea typeface="+mj-ea"/>
              </a:rPr>
              <a:t>カルピンテロ・ペレス</a:t>
            </a:r>
            <a:r>
              <a:rPr lang="fr-FR" altLang="ja-JP" b="1" i="0" dirty="0">
                <a:solidFill>
                  <a:srgbClr val="000000"/>
                </a:solidFill>
                <a:effectLst/>
                <a:latin typeface="+mj-ea"/>
                <a:ea typeface="+mj-ea"/>
              </a:rPr>
              <a:t>)</a:t>
            </a:r>
            <a:endParaRPr lang="fr-FR" dirty="0">
              <a:latin typeface="+mj-ea"/>
              <a:ea typeface="+mj-ea"/>
            </a:endParaRPr>
          </a:p>
        </p:txBody>
      </p:sp>
      <p:pic>
        <p:nvPicPr>
          <p:cNvPr id="9" name="Image 8" descr="Une image contenant texte, Police, capture d’écran, blanc&#10;&#10;Description générée automatiquement">
            <a:extLst>
              <a:ext uri="{FF2B5EF4-FFF2-40B4-BE49-F238E27FC236}">
                <a16:creationId xmlns:a16="http://schemas.microsoft.com/office/drawing/2014/main" id="{E274A688-BB39-E145-DAA5-89899DB3E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3" y="220296"/>
            <a:ext cx="3901440" cy="902208"/>
          </a:xfrm>
          <a:prstGeom prst="rect">
            <a:avLst/>
          </a:prstGeom>
        </p:spPr>
      </p:pic>
      <p:pic>
        <p:nvPicPr>
          <p:cNvPr id="10" name="Image 9" descr="Une image contenant Graphique, graphisme, Police, clipart&#10;&#10;Description générée automatiquement">
            <a:extLst>
              <a:ext uri="{FF2B5EF4-FFF2-40B4-BE49-F238E27FC236}">
                <a16:creationId xmlns:a16="http://schemas.microsoft.com/office/drawing/2014/main" id="{A98F16A8-1A00-6FD7-8D94-ACE255290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658" y="475216"/>
            <a:ext cx="2424896" cy="627442"/>
          </a:xfrm>
          <a:prstGeom prst="rect">
            <a:avLst/>
          </a:prstGeom>
        </p:spPr>
      </p:pic>
      <p:pic>
        <p:nvPicPr>
          <p:cNvPr id="11" name="Image 10" descr="Une image contenant texte, Police, capture d’écran, logo&#10;&#10;Description générée automatiquement">
            <a:extLst>
              <a:ext uri="{FF2B5EF4-FFF2-40B4-BE49-F238E27FC236}">
                <a16:creationId xmlns:a16="http://schemas.microsoft.com/office/drawing/2014/main" id="{C17D79EC-DADE-3CD9-9D72-5005CCF91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581" y="22516"/>
            <a:ext cx="4190035" cy="1577684"/>
          </a:xfrm>
          <a:prstGeom prst="rect">
            <a:avLst/>
          </a:prstGeom>
          <a:solidFill>
            <a:srgbClr val="E94103"/>
          </a:solidFill>
        </p:spPr>
      </p:pic>
      <p:pic>
        <p:nvPicPr>
          <p:cNvPr id="12" name="Image 11" descr="Une image contenant Graphique, symbole, texte, graphisme&#10;&#10;Description générée automatiquement">
            <a:extLst>
              <a:ext uri="{FF2B5EF4-FFF2-40B4-BE49-F238E27FC236}">
                <a16:creationId xmlns:a16="http://schemas.microsoft.com/office/drawing/2014/main" id="{6D896E81-AFC9-0587-7F65-E2CC20B69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51" y="0"/>
            <a:ext cx="1490563" cy="2109146"/>
          </a:xfrm>
          <a:prstGeom prst="rect">
            <a:avLst/>
          </a:prstGeom>
        </p:spPr>
      </p:pic>
      <p:sp>
        <p:nvSpPr>
          <p:cNvPr id="13" name="Sous-titre 2">
            <a:extLst>
              <a:ext uri="{FF2B5EF4-FFF2-40B4-BE49-F238E27FC236}">
                <a16:creationId xmlns:a16="http://schemas.microsoft.com/office/drawing/2014/main" id="{FCE5F3B8-9EC3-8866-ADA9-E672A4E6CFCC}"/>
              </a:ext>
            </a:extLst>
          </p:cNvPr>
          <p:cNvSpPr txBox="1">
            <a:spLocks/>
          </p:cNvSpPr>
          <p:nvPr/>
        </p:nvSpPr>
        <p:spPr>
          <a:xfrm>
            <a:off x="1560781" y="5570815"/>
            <a:ext cx="9144000" cy="7710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4400" dirty="0">
                <a:latin typeface="Helvetica Neue"/>
                <a:ea typeface="+mj-ea"/>
              </a:rPr>
              <a:t>ILANCE </a:t>
            </a:r>
            <a:r>
              <a:rPr lang="fr-FR" sz="4400" dirty="0" err="1">
                <a:latin typeface="Helvetica Neue"/>
                <a:ea typeface="+mj-ea"/>
              </a:rPr>
              <a:t>Student</a:t>
            </a:r>
            <a:r>
              <a:rPr lang="fr-FR" sz="4400" dirty="0">
                <a:latin typeface="Helvetica Neue"/>
                <a:ea typeface="+mj-ea"/>
              </a:rPr>
              <a:t> </a:t>
            </a:r>
            <a:r>
              <a:rPr lang="fr-FR" sz="4400" dirty="0" err="1">
                <a:latin typeface="Helvetica Neue"/>
                <a:ea typeface="+mj-ea"/>
              </a:rPr>
              <a:t>Fest</a:t>
            </a:r>
            <a:endParaRPr lang="fr-FR" sz="4000" dirty="0">
              <a:latin typeface="+mj-ea"/>
              <a:ea typeface="+mj-ea"/>
            </a:endParaRPr>
          </a:p>
        </p:txBody>
      </p:sp>
      <p:sp>
        <p:nvSpPr>
          <p:cNvPr id="14" name="Rectangle 13">
            <a:extLst>
              <a:ext uri="{FF2B5EF4-FFF2-40B4-BE49-F238E27FC236}">
                <a16:creationId xmlns:a16="http://schemas.microsoft.com/office/drawing/2014/main" id="{0DCB43F8-CC94-40B1-C1AB-71CF05AF05AA}"/>
              </a:ext>
            </a:extLst>
          </p:cNvPr>
          <p:cNvSpPr/>
          <p:nvPr/>
        </p:nvSpPr>
        <p:spPr>
          <a:xfrm>
            <a:off x="5167581" y="5061442"/>
            <a:ext cx="212729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034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C45A1-AE86-F870-AADD-43D34E475435}"/>
              </a:ext>
            </a:extLst>
          </p:cNvPr>
          <p:cNvSpPr>
            <a:spLocks noGrp="1"/>
          </p:cNvSpPr>
          <p:nvPr>
            <p:ph type="title"/>
          </p:nvPr>
        </p:nvSpPr>
        <p:spPr/>
        <p:txBody>
          <a:bodyPr>
            <a:normAutofit fontScale="90000"/>
          </a:bodyPr>
          <a:lstStyle/>
          <a:p>
            <a:r>
              <a:rPr lang="fr-FR" dirty="0"/>
              <a:t>Slow-roll </a:t>
            </a:r>
            <a:r>
              <a:rPr lang="fr-FR" dirty="0" err="1"/>
              <a:t>study</a:t>
            </a:r>
            <a:r>
              <a:rPr lang="fr-FR" dirty="0"/>
              <a:t> of </a:t>
            </a:r>
            <a:br>
              <a:rPr lang="fr-FR" dirty="0"/>
            </a:br>
            <a:r>
              <a:rPr lang="fr-FR" dirty="0" err="1"/>
              <a:t>Brane</a:t>
            </a:r>
            <a:r>
              <a:rPr lang="fr-FR" dirty="0"/>
              <a:t> Inflation</a:t>
            </a:r>
          </a:p>
        </p:txBody>
      </p:sp>
      <p:sp>
        <p:nvSpPr>
          <p:cNvPr id="4" name="Espace réservé de la date 3">
            <a:extLst>
              <a:ext uri="{FF2B5EF4-FFF2-40B4-BE49-F238E27FC236}">
                <a16:creationId xmlns:a16="http://schemas.microsoft.com/office/drawing/2014/main" id="{7D42970D-2FC3-5BF9-BC38-723725E6E930}"/>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2AF6568B-23E1-3A9D-8E6D-F49E95508180}"/>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97C56355-87F8-072D-1698-65C6C2707AD9}"/>
              </a:ext>
            </a:extLst>
          </p:cNvPr>
          <p:cNvSpPr>
            <a:spLocks noGrp="1"/>
          </p:cNvSpPr>
          <p:nvPr>
            <p:ph type="sldNum" sz="quarter" idx="12"/>
          </p:nvPr>
        </p:nvSpPr>
        <p:spPr/>
        <p:txBody>
          <a:bodyPr/>
          <a:lstStyle/>
          <a:p>
            <a:fld id="{B237354E-3C1A-4A22-8A09-DE4061B25209}" type="slidenum">
              <a:rPr lang="fr-FR" smtClean="0"/>
              <a:pPr/>
              <a:t>10</a:t>
            </a:fld>
            <a:endParaRPr lang="fr-FR" dirty="0"/>
          </a:p>
        </p:txBody>
      </p:sp>
      <p:pic>
        <p:nvPicPr>
          <p:cNvPr id="28" name="Espace réservé du contenu 27" descr="Une image contenant ligne, diagramme, conception&#10;&#10;Description générée automatiquement">
            <a:extLst>
              <a:ext uri="{FF2B5EF4-FFF2-40B4-BE49-F238E27FC236}">
                <a16:creationId xmlns:a16="http://schemas.microsoft.com/office/drawing/2014/main" id="{1B7A8EED-0B51-2B12-3563-200A83DF913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821" t="13391" r="11599" b="11693"/>
          <a:stretch/>
        </p:blipFill>
        <p:spPr>
          <a:xfrm>
            <a:off x="257730" y="2378251"/>
            <a:ext cx="5001095" cy="2817767"/>
          </a:xfrm>
        </p:spPr>
      </p:pic>
      <p:cxnSp>
        <p:nvCxnSpPr>
          <p:cNvPr id="16" name="Connecteur droit avec flèche 15">
            <a:extLst>
              <a:ext uri="{FF2B5EF4-FFF2-40B4-BE49-F238E27FC236}">
                <a16:creationId xmlns:a16="http://schemas.microsoft.com/office/drawing/2014/main" id="{ADC611CA-82A1-6D19-E9B8-637E8A5F4DEC}"/>
              </a:ext>
            </a:extLst>
          </p:cNvPr>
          <p:cNvCxnSpPr/>
          <p:nvPr/>
        </p:nvCxnSpPr>
        <p:spPr>
          <a:xfrm flipV="1">
            <a:off x="333814" y="2051134"/>
            <a:ext cx="0" cy="30557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B35F5AF-C56F-2EB9-A75A-E647C9DCD709}"/>
              </a:ext>
            </a:extLst>
          </p:cNvPr>
          <p:cNvCxnSpPr>
            <a:cxnSpLocks/>
          </p:cNvCxnSpPr>
          <p:nvPr/>
        </p:nvCxnSpPr>
        <p:spPr>
          <a:xfrm>
            <a:off x="322384" y="5099871"/>
            <a:ext cx="50977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95C8D24E-A1EB-8F09-77B9-4C4465E763B8}"/>
                  </a:ext>
                </a:extLst>
              </p:cNvPr>
              <p:cNvSpPr txBox="1"/>
              <p:nvPr/>
            </p:nvSpPr>
            <p:spPr>
              <a:xfrm>
                <a:off x="-223948" y="1795296"/>
                <a:ext cx="1737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𝑉</m:t>
                      </m:r>
                      <m:r>
                        <a:rPr lang="fr-FR" b="0" i="1" smtClean="0">
                          <a:latin typeface="Cambria Math" panose="02040503050406030204" pitchFamily="18" charset="0"/>
                        </a:rPr>
                        <m:t>(</m:t>
                      </m:r>
                      <m:r>
                        <a:rPr lang="fr-FR" b="0" i="1" smtClean="0">
                          <a:latin typeface="Cambria Math" panose="02040503050406030204" pitchFamily="18" charset="0"/>
                        </a:rPr>
                        <m:t>𝜙</m:t>
                      </m:r>
                      <m:r>
                        <a:rPr lang="fr-FR" b="0" i="1" smtClean="0">
                          <a:latin typeface="Cambria Math" panose="02040503050406030204" pitchFamily="18" charset="0"/>
                        </a:rPr>
                        <m:t>)</m:t>
                      </m:r>
                    </m:oMath>
                  </m:oMathPara>
                </a14:m>
                <a:endParaRPr lang="fr-FR" dirty="0"/>
              </a:p>
            </p:txBody>
          </p:sp>
        </mc:Choice>
        <mc:Fallback>
          <p:sp>
            <p:nvSpPr>
              <p:cNvPr id="20" name="ZoneTexte 19">
                <a:extLst>
                  <a:ext uri="{FF2B5EF4-FFF2-40B4-BE49-F238E27FC236}">
                    <a16:creationId xmlns:a16="http://schemas.microsoft.com/office/drawing/2014/main" id="{95C8D24E-A1EB-8F09-77B9-4C4465E763B8}"/>
                  </a:ext>
                </a:extLst>
              </p:cNvPr>
              <p:cNvSpPr txBox="1">
                <a:spLocks noRot="1" noChangeAspect="1" noMove="1" noResize="1" noEditPoints="1" noAdjustHandles="1" noChangeArrowheads="1" noChangeShapeType="1" noTextEdit="1"/>
              </p:cNvSpPr>
              <p:nvPr/>
            </p:nvSpPr>
            <p:spPr>
              <a:xfrm>
                <a:off x="-223948" y="1795296"/>
                <a:ext cx="1737359" cy="369332"/>
              </a:xfrm>
              <a:prstGeom prst="rect">
                <a:avLst/>
              </a:prstGeom>
              <a:blipFill>
                <a:blip r:embed="rId4"/>
                <a:stretch>
                  <a:fillRect b="-1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AE82B2E6-56E8-2E59-1665-CA1E1C344B00}"/>
                  </a:ext>
                </a:extLst>
              </p:cNvPr>
              <p:cNvSpPr txBox="1"/>
              <p:nvPr/>
            </p:nvSpPr>
            <p:spPr>
              <a:xfrm>
                <a:off x="4278712" y="4672624"/>
                <a:ext cx="1737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𝜙</m:t>
                      </m:r>
                    </m:oMath>
                  </m:oMathPara>
                </a14:m>
                <a:endParaRPr lang="fr-FR" b="0" dirty="0"/>
              </a:p>
            </p:txBody>
          </p:sp>
        </mc:Choice>
        <mc:Fallback>
          <p:sp>
            <p:nvSpPr>
              <p:cNvPr id="21" name="ZoneTexte 20">
                <a:extLst>
                  <a:ext uri="{FF2B5EF4-FFF2-40B4-BE49-F238E27FC236}">
                    <a16:creationId xmlns:a16="http://schemas.microsoft.com/office/drawing/2014/main" id="{AE82B2E6-56E8-2E59-1665-CA1E1C344B00}"/>
                  </a:ext>
                </a:extLst>
              </p:cNvPr>
              <p:cNvSpPr txBox="1">
                <a:spLocks noRot="1" noChangeAspect="1" noMove="1" noResize="1" noEditPoints="1" noAdjustHandles="1" noChangeArrowheads="1" noChangeShapeType="1" noTextEdit="1"/>
              </p:cNvSpPr>
              <p:nvPr/>
            </p:nvSpPr>
            <p:spPr>
              <a:xfrm>
                <a:off x="4278712" y="4672624"/>
                <a:ext cx="1737359" cy="369332"/>
              </a:xfrm>
              <a:prstGeom prst="rect">
                <a:avLst/>
              </a:prstGeom>
              <a:blipFill>
                <a:blip r:embed="rId5"/>
                <a:stretch>
                  <a:fillRect b="-1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E78128AF-DBA7-0309-D894-F466EB165ABD}"/>
                  </a:ext>
                </a:extLst>
              </p:cNvPr>
              <p:cNvSpPr txBox="1"/>
              <p:nvPr/>
            </p:nvSpPr>
            <p:spPr>
              <a:xfrm>
                <a:off x="2527484" y="5129475"/>
                <a:ext cx="6595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𝑒𝑛𝑑</m:t>
                          </m:r>
                        </m:sub>
                      </m:sSub>
                    </m:oMath>
                  </m:oMathPara>
                </a14:m>
                <a:endParaRPr lang="fr-FR" b="0" dirty="0"/>
              </a:p>
            </p:txBody>
          </p:sp>
        </mc:Choice>
        <mc:Fallback>
          <p:sp>
            <p:nvSpPr>
              <p:cNvPr id="22" name="ZoneTexte 21">
                <a:extLst>
                  <a:ext uri="{FF2B5EF4-FFF2-40B4-BE49-F238E27FC236}">
                    <a16:creationId xmlns:a16="http://schemas.microsoft.com/office/drawing/2014/main" id="{E78128AF-DBA7-0309-D894-F466EB165ABD}"/>
                  </a:ext>
                </a:extLst>
              </p:cNvPr>
              <p:cNvSpPr txBox="1">
                <a:spLocks noRot="1" noChangeAspect="1" noMove="1" noResize="1" noEditPoints="1" noAdjustHandles="1" noChangeArrowheads="1" noChangeShapeType="1" noTextEdit="1"/>
              </p:cNvSpPr>
              <p:nvPr/>
            </p:nvSpPr>
            <p:spPr>
              <a:xfrm>
                <a:off x="2527484" y="5129475"/>
                <a:ext cx="659540" cy="369332"/>
              </a:xfrm>
              <a:prstGeom prst="rect">
                <a:avLst/>
              </a:prstGeom>
              <a:blipFill>
                <a:blip r:embed="rId6"/>
                <a:stretch>
                  <a:fillRect l="-2778" b="-1311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ZoneTexte 22">
                <a:extLst>
                  <a:ext uri="{FF2B5EF4-FFF2-40B4-BE49-F238E27FC236}">
                    <a16:creationId xmlns:a16="http://schemas.microsoft.com/office/drawing/2014/main" id="{A190F85B-290C-3F4C-02C6-0B032F8CF2AD}"/>
                  </a:ext>
                </a:extLst>
              </p:cNvPr>
              <p:cNvSpPr txBox="1"/>
              <p:nvPr/>
            </p:nvSpPr>
            <p:spPr>
              <a:xfrm>
                <a:off x="1152309" y="5106851"/>
                <a:ext cx="6595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𝐶𝑀𝐵</m:t>
                          </m:r>
                        </m:sub>
                      </m:sSub>
                    </m:oMath>
                  </m:oMathPara>
                </a14:m>
                <a:endParaRPr lang="fr-FR" b="0" dirty="0"/>
              </a:p>
            </p:txBody>
          </p:sp>
        </mc:Choice>
        <mc:Fallback>
          <p:sp>
            <p:nvSpPr>
              <p:cNvPr id="23" name="ZoneTexte 22">
                <a:extLst>
                  <a:ext uri="{FF2B5EF4-FFF2-40B4-BE49-F238E27FC236}">
                    <a16:creationId xmlns:a16="http://schemas.microsoft.com/office/drawing/2014/main" id="{A190F85B-290C-3F4C-02C6-0B032F8CF2AD}"/>
                  </a:ext>
                </a:extLst>
              </p:cNvPr>
              <p:cNvSpPr txBox="1">
                <a:spLocks noRot="1" noChangeAspect="1" noMove="1" noResize="1" noEditPoints="1" noAdjustHandles="1" noChangeArrowheads="1" noChangeShapeType="1" noTextEdit="1"/>
              </p:cNvSpPr>
              <p:nvPr/>
            </p:nvSpPr>
            <p:spPr>
              <a:xfrm>
                <a:off x="1152309" y="5106851"/>
                <a:ext cx="659540" cy="369332"/>
              </a:xfrm>
              <a:prstGeom prst="rect">
                <a:avLst/>
              </a:prstGeom>
              <a:blipFill>
                <a:blip r:embed="rId7"/>
                <a:stretch>
                  <a:fillRect l="-1852" r="-2778" b="-15000"/>
                </a:stretch>
              </a:blipFill>
            </p:spPr>
            <p:txBody>
              <a:bodyPr/>
              <a:lstStyle/>
              <a:p>
                <a:r>
                  <a:rPr lang="fr-FR">
                    <a:noFill/>
                  </a:rPr>
                  <a:t> </a:t>
                </a:r>
              </a:p>
            </p:txBody>
          </p:sp>
        </mc:Fallback>
      </mc:AlternateContent>
      <p:cxnSp>
        <p:nvCxnSpPr>
          <p:cNvPr id="25" name="Connecteur droit 24">
            <a:extLst>
              <a:ext uri="{FF2B5EF4-FFF2-40B4-BE49-F238E27FC236}">
                <a16:creationId xmlns:a16="http://schemas.microsoft.com/office/drawing/2014/main" id="{65C08746-CDA3-A71D-5022-28D8D692A61E}"/>
              </a:ext>
            </a:extLst>
          </p:cNvPr>
          <p:cNvCxnSpPr>
            <a:cxnSpLocks/>
          </p:cNvCxnSpPr>
          <p:nvPr/>
        </p:nvCxnSpPr>
        <p:spPr>
          <a:xfrm flipV="1">
            <a:off x="1379220" y="2378251"/>
            <a:ext cx="0" cy="281975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54FEF5B9-27B8-447B-09F1-97FF83434AAC}"/>
              </a:ext>
            </a:extLst>
          </p:cNvPr>
          <p:cNvCxnSpPr>
            <a:cxnSpLocks/>
          </p:cNvCxnSpPr>
          <p:nvPr/>
        </p:nvCxnSpPr>
        <p:spPr>
          <a:xfrm flipV="1">
            <a:off x="2697480" y="2568751"/>
            <a:ext cx="0" cy="262925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642EEC0-AB46-7CFC-59C5-E5664757FF79}"/>
              </a:ext>
            </a:extLst>
          </p:cNvPr>
          <p:cNvCxnSpPr/>
          <p:nvPr/>
        </p:nvCxnSpPr>
        <p:spPr>
          <a:xfrm>
            <a:off x="1379220" y="5624371"/>
            <a:ext cx="131826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ZoneTexte 35">
                <a:extLst>
                  <a:ext uri="{FF2B5EF4-FFF2-40B4-BE49-F238E27FC236}">
                    <a16:creationId xmlns:a16="http://schemas.microsoft.com/office/drawing/2014/main" id="{5695ED66-0F8B-62F9-2DCB-F61C0281428E}"/>
                  </a:ext>
                </a:extLst>
              </p:cNvPr>
              <p:cNvSpPr txBox="1"/>
              <p:nvPr/>
            </p:nvSpPr>
            <p:spPr>
              <a:xfrm>
                <a:off x="1782604" y="5568581"/>
                <a:ext cx="51149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Δ</m:t>
                      </m:r>
                      <m:r>
                        <a:rPr lang="fr-FR" b="0" i="1" smtClean="0">
                          <a:latin typeface="Cambria Math" panose="02040503050406030204" pitchFamily="18" charset="0"/>
                        </a:rPr>
                        <m:t>𝜙</m:t>
                      </m:r>
                    </m:oMath>
                  </m:oMathPara>
                </a14:m>
                <a:endParaRPr lang="fr-FR" b="0" dirty="0"/>
              </a:p>
            </p:txBody>
          </p:sp>
        </mc:Choice>
        <mc:Fallback>
          <p:sp>
            <p:nvSpPr>
              <p:cNvPr id="36" name="ZoneTexte 35">
                <a:extLst>
                  <a:ext uri="{FF2B5EF4-FFF2-40B4-BE49-F238E27FC236}">
                    <a16:creationId xmlns:a16="http://schemas.microsoft.com/office/drawing/2014/main" id="{5695ED66-0F8B-62F9-2DCB-F61C0281428E}"/>
                  </a:ext>
                </a:extLst>
              </p:cNvPr>
              <p:cNvSpPr txBox="1">
                <a:spLocks noRot="1" noChangeAspect="1" noMove="1" noResize="1" noEditPoints="1" noAdjustHandles="1" noChangeArrowheads="1" noChangeShapeType="1" noTextEdit="1"/>
              </p:cNvSpPr>
              <p:nvPr/>
            </p:nvSpPr>
            <p:spPr>
              <a:xfrm>
                <a:off x="1782604" y="5568581"/>
                <a:ext cx="511491" cy="369332"/>
              </a:xfrm>
              <a:prstGeom prst="rect">
                <a:avLst/>
              </a:prstGeom>
              <a:blipFill>
                <a:blip r:embed="rId8"/>
                <a:stretch>
                  <a:fillRect b="-13115"/>
                </a:stretch>
              </a:blipFill>
            </p:spPr>
            <p:txBody>
              <a:bodyPr/>
              <a:lstStyle/>
              <a:p>
                <a:r>
                  <a:rPr lang="fr-FR">
                    <a:noFill/>
                  </a:rPr>
                  <a:t> </a:t>
                </a:r>
              </a:p>
            </p:txBody>
          </p:sp>
        </mc:Fallback>
      </mc:AlternateContent>
      <p:sp>
        <p:nvSpPr>
          <p:cNvPr id="39" name="Ellipse 38">
            <a:extLst>
              <a:ext uri="{FF2B5EF4-FFF2-40B4-BE49-F238E27FC236}">
                <a16:creationId xmlns:a16="http://schemas.microsoft.com/office/drawing/2014/main" id="{3D684010-3FF9-9567-59E2-9254C1C7715B}"/>
              </a:ext>
            </a:extLst>
          </p:cNvPr>
          <p:cNvSpPr/>
          <p:nvPr/>
        </p:nvSpPr>
        <p:spPr>
          <a:xfrm>
            <a:off x="1513411" y="2218562"/>
            <a:ext cx="216000" cy="216000"/>
          </a:xfrm>
          <a:prstGeom prst="ellipse">
            <a:avLst/>
          </a:prstGeom>
          <a:solidFill>
            <a:srgbClr val="E83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D85FDCBA-68AE-C2A7-4A53-5591A30A55BC}"/>
              </a:ext>
            </a:extLst>
          </p:cNvPr>
          <p:cNvCxnSpPr>
            <a:cxnSpLocks/>
          </p:cNvCxnSpPr>
          <p:nvPr/>
        </p:nvCxnSpPr>
        <p:spPr>
          <a:xfrm>
            <a:off x="1376510" y="2165925"/>
            <a:ext cx="55076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ZoneTexte 40">
                <a:extLst>
                  <a:ext uri="{FF2B5EF4-FFF2-40B4-BE49-F238E27FC236}">
                    <a16:creationId xmlns:a16="http://schemas.microsoft.com/office/drawing/2014/main" id="{C41BDA3F-C64B-F045-500C-1470214BBF0F}"/>
                  </a:ext>
                </a:extLst>
              </p:cNvPr>
              <p:cNvSpPr txBox="1"/>
              <p:nvPr/>
            </p:nvSpPr>
            <p:spPr>
              <a:xfrm>
                <a:off x="1396144" y="1818039"/>
                <a:ext cx="51149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𝛿𝜙</m:t>
                      </m:r>
                    </m:oMath>
                  </m:oMathPara>
                </a14:m>
                <a:endParaRPr lang="fr-FR" b="0" dirty="0"/>
              </a:p>
            </p:txBody>
          </p:sp>
        </mc:Choice>
        <mc:Fallback>
          <p:sp>
            <p:nvSpPr>
              <p:cNvPr id="41" name="ZoneTexte 40">
                <a:extLst>
                  <a:ext uri="{FF2B5EF4-FFF2-40B4-BE49-F238E27FC236}">
                    <a16:creationId xmlns:a16="http://schemas.microsoft.com/office/drawing/2014/main" id="{C41BDA3F-C64B-F045-500C-1470214BBF0F}"/>
                  </a:ext>
                </a:extLst>
              </p:cNvPr>
              <p:cNvSpPr txBox="1">
                <a:spLocks noRot="1" noChangeAspect="1" noMove="1" noResize="1" noEditPoints="1" noAdjustHandles="1" noChangeArrowheads="1" noChangeShapeType="1" noTextEdit="1"/>
              </p:cNvSpPr>
              <p:nvPr/>
            </p:nvSpPr>
            <p:spPr>
              <a:xfrm>
                <a:off x="1396144" y="1818039"/>
                <a:ext cx="511491" cy="369332"/>
              </a:xfrm>
              <a:prstGeom prst="rect">
                <a:avLst/>
              </a:prstGeom>
              <a:blipFill>
                <a:blip r:embed="rId9"/>
                <a:stretch>
                  <a:fillRect b="-1475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B9FD6871-962A-1E10-14B3-9C40C5AD15F4}"/>
                  </a:ext>
                </a:extLst>
              </p:cNvPr>
              <p:cNvSpPr txBox="1"/>
              <p:nvPr/>
            </p:nvSpPr>
            <p:spPr>
              <a:xfrm>
                <a:off x="2364077" y="2122220"/>
                <a:ext cx="184575" cy="3854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oMath>
                  </m:oMathPara>
                </a14:m>
                <a:endParaRPr lang="fr-FR" dirty="0"/>
              </a:p>
            </p:txBody>
          </p:sp>
        </mc:Choice>
        <mc:Fallback>
          <p:sp>
            <p:nvSpPr>
              <p:cNvPr id="7" name="ZoneTexte 6">
                <a:extLst>
                  <a:ext uri="{FF2B5EF4-FFF2-40B4-BE49-F238E27FC236}">
                    <a16:creationId xmlns:a16="http://schemas.microsoft.com/office/drawing/2014/main" id="{B9FD6871-962A-1E10-14B3-9C40C5AD15F4}"/>
                  </a:ext>
                </a:extLst>
              </p:cNvPr>
              <p:cNvSpPr txBox="1">
                <a:spLocks noRot="1" noChangeAspect="1" noMove="1" noResize="1" noEditPoints="1" noAdjustHandles="1" noChangeArrowheads="1" noChangeShapeType="1" noTextEdit="1"/>
              </p:cNvSpPr>
              <p:nvPr/>
            </p:nvSpPr>
            <p:spPr>
              <a:xfrm>
                <a:off x="2364077" y="2122220"/>
                <a:ext cx="184575" cy="385427"/>
              </a:xfrm>
              <a:prstGeom prst="rect">
                <a:avLst/>
              </a:prstGeom>
              <a:blipFill>
                <a:blip r:embed="rId10"/>
                <a:stretch>
                  <a:fillRect l="-10000" r="-93333" b="-14286"/>
                </a:stretch>
              </a:blipFill>
            </p:spPr>
            <p:txBody>
              <a:bodyPr/>
              <a:lstStyle/>
              <a:p>
                <a:r>
                  <a:rPr lang="fr-FR">
                    <a:noFill/>
                  </a:rPr>
                  <a:t> </a:t>
                </a:r>
              </a:p>
            </p:txBody>
          </p:sp>
        </mc:Fallback>
      </mc:AlternateContent>
      <p:grpSp>
        <p:nvGrpSpPr>
          <p:cNvPr id="15" name="Groupe 14">
            <a:extLst>
              <a:ext uri="{FF2B5EF4-FFF2-40B4-BE49-F238E27FC236}">
                <a16:creationId xmlns:a16="http://schemas.microsoft.com/office/drawing/2014/main" id="{DD063259-B588-280B-757A-D24F9BE5C8BB}"/>
              </a:ext>
            </a:extLst>
          </p:cNvPr>
          <p:cNvGrpSpPr/>
          <p:nvPr/>
        </p:nvGrpSpPr>
        <p:grpSpPr>
          <a:xfrm>
            <a:off x="966157" y="2361084"/>
            <a:ext cx="1646325" cy="225551"/>
            <a:chOff x="966157" y="1735433"/>
            <a:chExt cx="1646325" cy="225551"/>
          </a:xfrm>
        </p:grpSpPr>
        <p:cxnSp>
          <p:nvCxnSpPr>
            <p:cNvPr id="9" name="Connecteur droit avec flèche 8">
              <a:extLst>
                <a:ext uri="{FF2B5EF4-FFF2-40B4-BE49-F238E27FC236}">
                  <a16:creationId xmlns:a16="http://schemas.microsoft.com/office/drawing/2014/main" id="{A8C95311-6A82-6276-6729-2EE950391E77}"/>
                </a:ext>
              </a:extLst>
            </p:cNvPr>
            <p:cNvCxnSpPr>
              <a:cxnSpLocks/>
            </p:cNvCxnSpPr>
            <p:nvPr/>
          </p:nvCxnSpPr>
          <p:spPr>
            <a:xfrm>
              <a:off x="2507198" y="1873267"/>
              <a:ext cx="105284" cy="6136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237F6B3-5DD4-E6DB-7ECA-0170A814589B}"/>
                </a:ext>
              </a:extLst>
            </p:cNvPr>
            <p:cNvSpPr/>
            <p:nvPr/>
          </p:nvSpPr>
          <p:spPr>
            <a:xfrm rot="243135">
              <a:off x="966157" y="1735433"/>
              <a:ext cx="1566665" cy="225551"/>
            </a:xfrm>
            <a:prstGeom prst="arc">
              <a:avLst>
                <a:gd name="adj1" fmla="val 16200000"/>
                <a:gd name="adj2" fmla="val 21490912"/>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 name="Arc 13">
            <a:extLst>
              <a:ext uri="{FF2B5EF4-FFF2-40B4-BE49-F238E27FC236}">
                <a16:creationId xmlns:a16="http://schemas.microsoft.com/office/drawing/2014/main" id="{F4D70D46-6D97-DB1E-E497-822665B1194F}"/>
              </a:ext>
            </a:extLst>
          </p:cNvPr>
          <p:cNvSpPr/>
          <p:nvPr/>
        </p:nvSpPr>
        <p:spPr>
          <a:xfrm rot="5400000">
            <a:off x="3075388" y="3804299"/>
            <a:ext cx="1566665" cy="832187"/>
          </a:xfrm>
          <a:prstGeom prst="arc">
            <a:avLst>
              <a:gd name="adj1" fmla="val 17734906"/>
              <a:gd name="adj2" fmla="val 4057147"/>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B473D6ED-81F6-8F65-93C8-977F4C92C58D}"/>
              </a:ext>
            </a:extLst>
          </p:cNvPr>
          <p:cNvCxnSpPr>
            <a:cxnSpLocks/>
          </p:cNvCxnSpPr>
          <p:nvPr/>
        </p:nvCxnSpPr>
        <p:spPr>
          <a:xfrm flipH="1" flipV="1">
            <a:off x="3442627" y="4315636"/>
            <a:ext cx="9817" cy="6000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739B65B-760D-C876-5543-90ECAB8E8951}"/>
              </a:ext>
            </a:extLst>
          </p:cNvPr>
          <p:cNvCxnSpPr>
            <a:cxnSpLocks/>
          </p:cNvCxnSpPr>
          <p:nvPr/>
        </p:nvCxnSpPr>
        <p:spPr>
          <a:xfrm flipV="1">
            <a:off x="4274814" y="4361356"/>
            <a:ext cx="13341" cy="2857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5DE2DE04-0E32-6D1B-B728-AD92446591A2}"/>
              </a:ext>
            </a:extLst>
          </p:cNvPr>
          <p:cNvSpPr txBox="1"/>
          <p:nvPr/>
        </p:nvSpPr>
        <p:spPr>
          <a:xfrm>
            <a:off x="3328457" y="3888799"/>
            <a:ext cx="1131778" cy="369332"/>
          </a:xfrm>
          <a:prstGeom prst="rect">
            <a:avLst/>
          </a:prstGeom>
          <a:noFill/>
        </p:spPr>
        <p:txBody>
          <a:bodyPr wrap="square">
            <a:spAutoFit/>
          </a:bodyPr>
          <a:lstStyle/>
          <a:p>
            <a:r>
              <a:rPr lang="fr-FR" dirty="0" err="1">
                <a:latin typeface="Cambria" panose="02040503050406030204" pitchFamily="18" charset="0"/>
                <a:ea typeface="Cambria" panose="02040503050406030204" pitchFamily="18" charset="0"/>
              </a:rPr>
              <a:t>r</a:t>
            </a:r>
            <a:r>
              <a:rPr lang="fr-FR" b="0" dirty="0" err="1">
                <a:latin typeface="Cambria" panose="02040503050406030204" pitchFamily="18" charset="0"/>
                <a:ea typeface="Cambria" panose="02040503050406030204" pitchFamily="18" charset="0"/>
              </a:rPr>
              <a:t>eheating</a:t>
            </a:r>
            <a:endParaRPr lang="fr-FR" b="0" dirty="0">
              <a:latin typeface="Cambria" panose="02040503050406030204" pitchFamily="18" charset="0"/>
              <a:ea typeface="Cambria" panose="02040503050406030204" pitchFamily="18" charset="0"/>
            </a:endParaRPr>
          </a:p>
        </p:txBody>
      </p:sp>
      <p:sp>
        <p:nvSpPr>
          <p:cNvPr id="35" name="ZoneTexte 34">
            <a:extLst>
              <a:ext uri="{FF2B5EF4-FFF2-40B4-BE49-F238E27FC236}">
                <a16:creationId xmlns:a16="http://schemas.microsoft.com/office/drawing/2014/main" id="{C8FBD651-C643-FC85-16C2-B4863AD5ACCA}"/>
              </a:ext>
            </a:extLst>
          </p:cNvPr>
          <p:cNvSpPr txBox="1"/>
          <p:nvPr/>
        </p:nvSpPr>
        <p:spPr>
          <a:xfrm>
            <a:off x="1500615" y="4497800"/>
            <a:ext cx="113177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inflation</a:t>
            </a:r>
            <a:endParaRPr lang="fr-FR" b="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37" name="ZoneTexte 36">
                <a:extLst>
                  <a:ext uri="{FF2B5EF4-FFF2-40B4-BE49-F238E27FC236}">
                    <a16:creationId xmlns:a16="http://schemas.microsoft.com/office/drawing/2014/main" id="{4CC0732C-0E20-0C25-0E22-65FA3465BE2B}"/>
                  </a:ext>
                </a:extLst>
              </p:cNvPr>
              <p:cNvSpPr txBox="1"/>
              <p:nvPr/>
            </p:nvSpPr>
            <p:spPr>
              <a:xfrm>
                <a:off x="791930" y="1279656"/>
                <a:ext cx="5086292" cy="6711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𝑽</m:t>
                      </m:r>
                      <m:d>
                        <m:dPr>
                          <m:ctrlPr>
                            <a:rPr lang="fr-FR" b="1" i="1" smtClean="0">
                              <a:latin typeface="Cambria Math" panose="02040503050406030204" pitchFamily="18" charset="0"/>
                            </a:rPr>
                          </m:ctrlPr>
                        </m:dPr>
                        <m:e>
                          <m:r>
                            <a:rPr lang="fr-FR" b="1" i="1" smtClean="0">
                              <a:latin typeface="Cambria Math" panose="02040503050406030204" pitchFamily="18" charset="0"/>
                            </a:rPr>
                            <m:t>𝝓</m:t>
                          </m:r>
                        </m:e>
                      </m:d>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𝑽</m:t>
                          </m:r>
                        </m:e>
                        <m:sub>
                          <m:r>
                            <a:rPr lang="fr-FR" b="1" i="1" smtClean="0">
                              <a:latin typeface="Cambria Math" panose="02040503050406030204" pitchFamily="18" charset="0"/>
                            </a:rPr>
                            <m:t>𝟎</m:t>
                          </m:r>
                        </m:sub>
                      </m:sSub>
                      <m:r>
                        <a:rPr lang="fr-FR" b="1" i="1" smtClean="0">
                          <a:latin typeface="Cambria Math" panose="02040503050406030204" pitchFamily="18" charset="0"/>
                        </a:rPr>
                        <m:t>  </m:t>
                      </m:r>
                      <m:f>
                        <m:fPr>
                          <m:ctrlPr>
                            <a:rPr lang="fr-FR" b="1" i="1" smtClean="0">
                              <a:latin typeface="Cambria Math" panose="02040503050406030204" pitchFamily="18" charset="0"/>
                            </a:rPr>
                          </m:ctrlPr>
                        </m:fPr>
                        <m:num>
                          <m:sSup>
                            <m:sSupPr>
                              <m:ctrlPr>
                                <a:rPr lang="fr-FR" b="1" i="1" smtClean="0">
                                  <a:latin typeface="Cambria Math" panose="02040503050406030204" pitchFamily="18" charset="0"/>
                                </a:rPr>
                              </m:ctrlPr>
                            </m:sSupPr>
                            <m:e>
                              <m:r>
                                <a:rPr lang="fr-FR" b="1" i="1" smtClean="0">
                                  <a:latin typeface="Cambria Math" panose="02040503050406030204" pitchFamily="18" charset="0"/>
                                </a:rPr>
                                <m:t>𝝓</m:t>
                              </m:r>
                            </m:e>
                            <m:sup>
                              <m:r>
                                <a:rPr lang="fr-FR" b="1" i="1" smtClean="0">
                                  <a:latin typeface="Cambria Math" panose="02040503050406030204" pitchFamily="18" charset="0"/>
                                </a:rPr>
                                <m:t>𝒑</m:t>
                              </m:r>
                            </m:sup>
                          </m:sSup>
                        </m:num>
                        <m:den>
                          <m:sSup>
                            <m:sSupPr>
                              <m:ctrlPr>
                                <a:rPr lang="fr-FR" b="1" i="1" smtClean="0">
                                  <a:latin typeface="Cambria Math" panose="02040503050406030204" pitchFamily="18" charset="0"/>
                                </a:rPr>
                              </m:ctrlPr>
                            </m:sSupPr>
                            <m:e>
                              <m:r>
                                <a:rPr lang="fr-FR" b="1" i="1" smtClean="0">
                                  <a:latin typeface="Cambria Math" panose="02040503050406030204" pitchFamily="18" charset="0"/>
                                </a:rPr>
                                <m:t>𝝓</m:t>
                              </m:r>
                            </m:e>
                            <m:sup>
                              <m:r>
                                <a:rPr lang="fr-FR" b="1" i="1" smtClean="0">
                                  <a:latin typeface="Cambria Math" panose="02040503050406030204" pitchFamily="18" charset="0"/>
                                </a:rPr>
                                <m:t>𝒑</m:t>
                              </m:r>
                            </m:sup>
                          </m:sSup>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𝝁</m:t>
                              </m:r>
                            </m:e>
                            <m:sup>
                              <m:r>
                                <a:rPr lang="fr-FR" b="1" i="1" smtClean="0">
                                  <a:latin typeface="Cambria Math" panose="02040503050406030204" pitchFamily="18" charset="0"/>
                                </a:rPr>
                                <m:t>𝒑</m:t>
                              </m:r>
                            </m:sup>
                          </m:sSup>
                        </m:den>
                      </m:f>
                    </m:oMath>
                  </m:oMathPara>
                </a14:m>
                <a:endParaRPr lang="fr-FR" b="1" dirty="0">
                  <a:latin typeface="+mj-lt"/>
                </a:endParaRPr>
              </a:p>
            </p:txBody>
          </p:sp>
        </mc:Choice>
        <mc:Fallback>
          <p:sp>
            <p:nvSpPr>
              <p:cNvPr id="37" name="ZoneTexte 36">
                <a:extLst>
                  <a:ext uri="{FF2B5EF4-FFF2-40B4-BE49-F238E27FC236}">
                    <a16:creationId xmlns:a16="http://schemas.microsoft.com/office/drawing/2014/main" id="{4CC0732C-0E20-0C25-0E22-65FA3465BE2B}"/>
                  </a:ext>
                </a:extLst>
              </p:cNvPr>
              <p:cNvSpPr txBox="1">
                <a:spLocks noRot="1" noChangeAspect="1" noMove="1" noResize="1" noEditPoints="1" noAdjustHandles="1" noChangeArrowheads="1" noChangeShapeType="1" noTextEdit="1"/>
              </p:cNvSpPr>
              <p:nvPr/>
            </p:nvSpPr>
            <p:spPr>
              <a:xfrm>
                <a:off x="791930" y="1279656"/>
                <a:ext cx="5086292" cy="671146"/>
              </a:xfrm>
              <a:prstGeom prst="rect">
                <a:avLst/>
              </a:prstGeom>
              <a:blipFill>
                <a:blip r:embed="rId11"/>
                <a:stretch>
                  <a:fillRect/>
                </a:stretch>
              </a:blipFill>
            </p:spPr>
            <p:txBody>
              <a:bodyPr/>
              <a:lstStyle/>
              <a:p>
                <a:r>
                  <a:rPr lang="fr-FR">
                    <a:noFill/>
                  </a:rPr>
                  <a:t> </a:t>
                </a:r>
              </a:p>
            </p:txBody>
          </p:sp>
        </mc:Fallback>
      </mc:AlternateContent>
      <p:sp>
        <p:nvSpPr>
          <p:cNvPr id="49" name="ZoneTexte 48">
            <a:extLst>
              <a:ext uri="{FF2B5EF4-FFF2-40B4-BE49-F238E27FC236}">
                <a16:creationId xmlns:a16="http://schemas.microsoft.com/office/drawing/2014/main" id="{B9983683-A631-AF14-461D-6BF75DA9E5E0}"/>
              </a:ext>
            </a:extLst>
          </p:cNvPr>
          <p:cNvSpPr txBox="1"/>
          <p:nvPr/>
        </p:nvSpPr>
        <p:spPr>
          <a:xfrm>
            <a:off x="5737419" y="1239377"/>
            <a:ext cx="3572534" cy="1200329"/>
          </a:xfrm>
          <a:prstGeom prst="rect">
            <a:avLst/>
          </a:prstGeom>
          <a:noFill/>
        </p:spPr>
        <p:txBody>
          <a:bodyPr wrap="square" rtlCol="0">
            <a:spAutoFit/>
          </a:bodyPr>
          <a:lstStyle/>
          <a:p>
            <a:r>
              <a:rPr lang="en-ZA" b="1" dirty="0">
                <a:latin typeface="+mj-lt"/>
              </a:rPr>
              <a:t>Brane Inflation</a:t>
            </a:r>
            <a:r>
              <a:rPr lang="en-ZA" dirty="0">
                <a:latin typeface="+mj-lt"/>
              </a:rPr>
              <a:t> is a </a:t>
            </a:r>
            <a:r>
              <a:rPr lang="en-ZA" sz="1800" dirty="0">
                <a:latin typeface="Times New Roman" panose="02020603050405020304" pitchFamily="18" charset="0"/>
                <a:cs typeface="Times New Roman" panose="02020603050405020304" pitchFamily="18" charset="0"/>
              </a:rPr>
              <a:t>scenario within the </a:t>
            </a:r>
            <a:r>
              <a:rPr lang="en-ZA" sz="1800" b="1" dirty="0">
                <a:latin typeface="Times New Roman" panose="02020603050405020304" pitchFamily="18" charset="0"/>
                <a:cs typeface="Times New Roman" panose="02020603050405020304" pitchFamily="18" charset="0"/>
              </a:rPr>
              <a:t>brane world </a:t>
            </a:r>
            <a:r>
              <a:rPr lang="en-ZA" sz="1800" dirty="0">
                <a:latin typeface="Times New Roman" panose="02020603050405020304" pitchFamily="18" charset="0"/>
                <a:cs typeface="Times New Roman" panose="02020603050405020304" pitchFamily="18" charset="0"/>
              </a:rPr>
              <a:t>framework in string theory</a:t>
            </a:r>
            <a:r>
              <a:rPr lang="en-ZA" dirty="0">
                <a:latin typeface="Times New Roman" panose="02020603050405020304" pitchFamily="18" charset="0"/>
                <a:cs typeface="Times New Roman" panose="02020603050405020304" pitchFamily="18" charset="0"/>
              </a:rPr>
              <a:t> </a:t>
            </a:r>
            <a:r>
              <a:rPr lang="en-ZA" sz="1800" dirty="0">
                <a:latin typeface="Times New Roman" panose="02020603050405020304" pitchFamily="18" charset="0"/>
                <a:cs typeface="Times New Roman" panose="02020603050405020304" pitchFamily="18" charset="0"/>
              </a:rPr>
              <a:t>(4+6-dimensions space-time)</a:t>
            </a:r>
          </a:p>
        </p:txBody>
      </p:sp>
      <p:sp>
        <p:nvSpPr>
          <p:cNvPr id="8" name="ZoneTexte 7">
            <a:extLst>
              <a:ext uri="{FF2B5EF4-FFF2-40B4-BE49-F238E27FC236}">
                <a16:creationId xmlns:a16="http://schemas.microsoft.com/office/drawing/2014/main" id="{DAE9AD04-672B-DACA-6A66-5083FF164499}"/>
              </a:ext>
            </a:extLst>
          </p:cNvPr>
          <p:cNvSpPr txBox="1"/>
          <p:nvPr/>
        </p:nvSpPr>
        <p:spPr>
          <a:xfrm>
            <a:off x="333814" y="6007627"/>
            <a:ext cx="5097722" cy="369332"/>
          </a:xfrm>
          <a:prstGeom prst="rect">
            <a:avLst/>
          </a:prstGeom>
          <a:noFill/>
        </p:spPr>
        <p:txBody>
          <a:bodyPr wrap="square">
            <a:spAutoFit/>
          </a:bodyPr>
          <a:lstStyle/>
          <a:p>
            <a:pPr algn="ctr"/>
            <a:r>
              <a:rPr lang="fr-FR" b="1" dirty="0" err="1">
                <a:latin typeface="+mj-lt"/>
              </a:rPr>
              <a:t>Brane</a:t>
            </a:r>
            <a:r>
              <a:rPr lang="fr-FR" b="1" dirty="0">
                <a:latin typeface="+mj-lt"/>
              </a:rPr>
              <a:t> Inflation </a:t>
            </a:r>
            <a:r>
              <a:rPr lang="fr-FR" b="1" dirty="0" err="1">
                <a:latin typeface="+mj-lt"/>
              </a:rPr>
              <a:t>potential</a:t>
            </a:r>
            <a:endParaRPr lang="fr-FR" b="1" dirty="0">
              <a:latin typeface="+mj-lt"/>
            </a:endParaRP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9AE7CAB5-C909-A819-57FE-DDF39AA834D9}"/>
                  </a:ext>
                </a:extLst>
              </p:cNvPr>
              <p:cNvSpPr txBox="1"/>
              <p:nvPr/>
            </p:nvSpPr>
            <p:spPr>
              <a:xfrm>
                <a:off x="6418139" y="3269868"/>
                <a:ext cx="2641300" cy="5725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r>
                        <a:rPr lang="fr-FR" b="0" i="1" smtClean="0">
                          <a:latin typeface="Cambria Math" panose="02040503050406030204" pitchFamily="18" charset="0"/>
                        </a:rPr>
                        <m:t>+3</m:t>
                      </m:r>
                      <m:r>
                        <a:rPr lang="fr-FR" b="0" i="1" smtClean="0">
                          <a:latin typeface="Cambria Math" panose="02040503050406030204" pitchFamily="18" charset="0"/>
                        </a:rPr>
                        <m:t>𝐻</m:t>
                      </m:r>
                      <m:r>
                        <a:rPr lang="fr-FR" b="0" i="1" smtClean="0">
                          <a:latin typeface="Cambria Math" panose="02040503050406030204" pitchFamily="18" charset="0"/>
                        </a:rPr>
                        <m:t> </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𝑑𝑉</m:t>
                          </m:r>
                        </m:num>
                        <m:den>
                          <m:r>
                            <a:rPr lang="fr-FR" b="0" i="1" smtClean="0">
                              <a:latin typeface="Cambria Math" panose="02040503050406030204" pitchFamily="18" charset="0"/>
                            </a:rPr>
                            <m:t>𝑑</m:t>
                          </m:r>
                          <m:r>
                            <a:rPr lang="fr-FR" b="0" i="1" smtClean="0">
                              <a:latin typeface="Cambria Math" panose="02040503050406030204" pitchFamily="18" charset="0"/>
                            </a:rPr>
                            <m:t>𝜙</m:t>
                          </m:r>
                        </m:den>
                      </m:f>
                      <m:r>
                        <a:rPr lang="fr-FR" b="0" i="1" smtClean="0">
                          <a:latin typeface="Cambria Math" panose="02040503050406030204" pitchFamily="18" charset="0"/>
                        </a:rPr>
                        <m:t>≈3</m:t>
                      </m:r>
                      <m:r>
                        <a:rPr lang="fr-FR" b="0" i="1" smtClean="0">
                          <a:latin typeface="Cambria Math" panose="02040503050406030204" pitchFamily="18" charset="0"/>
                        </a:rPr>
                        <m:t>𝐻</m:t>
                      </m:r>
                      <m:r>
                        <a:rPr lang="fr-FR" b="0" i="1" smtClean="0">
                          <a:latin typeface="Cambria Math" panose="02040503050406030204" pitchFamily="18" charset="0"/>
                        </a:rPr>
                        <m:t> </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oMath>
                  </m:oMathPara>
                </a14:m>
                <a:endParaRPr lang="fr-FR" dirty="0"/>
              </a:p>
            </p:txBody>
          </p:sp>
        </mc:Choice>
        <mc:Fallback>
          <p:sp>
            <p:nvSpPr>
              <p:cNvPr id="10" name="ZoneTexte 9">
                <a:extLst>
                  <a:ext uri="{FF2B5EF4-FFF2-40B4-BE49-F238E27FC236}">
                    <a16:creationId xmlns:a16="http://schemas.microsoft.com/office/drawing/2014/main" id="{9AE7CAB5-C909-A819-57FE-DDF39AA834D9}"/>
                  </a:ext>
                </a:extLst>
              </p:cNvPr>
              <p:cNvSpPr txBox="1">
                <a:spLocks noRot="1" noChangeAspect="1" noMove="1" noResize="1" noEditPoints="1" noAdjustHandles="1" noChangeArrowheads="1" noChangeShapeType="1" noTextEdit="1"/>
              </p:cNvSpPr>
              <p:nvPr/>
            </p:nvSpPr>
            <p:spPr>
              <a:xfrm>
                <a:off x="6418139" y="3269868"/>
                <a:ext cx="2641300" cy="572593"/>
              </a:xfrm>
              <a:prstGeom prst="rect">
                <a:avLst/>
              </a:prstGeom>
              <a:blipFill>
                <a:blip r:embed="rId12"/>
                <a:stretch>
                  <a:fillRect/>
                </a:stretch>
              </a:blipFill>
            </p:spPr>
            <p:txBody>
              <a:bodyPr/>
              <a:lstStyle/>
              <a:p>
                <a:r>
                  <a:rPr lang="fr-FR">
                    <a:noFill/>
                  </a:rPr>
                  <a:t> </a:t>
                </a:r>
              </a:p>
            </p:txBody>
          </p:sp>
        </mc:Fallback>
      </mc:AlternateContent>
      <p:sp>
        <p:nvSpPr>
          <p:cNvPr id="13" name="ZoneTexte 12">
            <a:extLst>
              <a:ext uri="{FF2B5EF4-FFF2-40B4-BE49-F238E27FC236}">
                <a16:creationId xmlns:a16="http://schemas.microsoft.com/office/drawing/2014/main" id="{EC0695D9-CFA6-DF54-D7C2-505518DF3ECE}"/>
              </a:ext>
            </a:extLst>
          </p:cNvPr>
          <p:cNvSpPr txBox="1"/>
          <p:nvPr/>
        </p:nvSpPr>
        <p:spPr>
          <a:xfrm>
            <a:off x="9059439" y="3218431"/>
            <a:ext cx="2936561" cy="646331"/>
          </a:xfrm>
          <a:prstGeom prst="rect">
            <a:avLst/>
          </a:prstGeom>
          <a:noFill/>
        </p:spPr>
        <p:txBody>
          <a:bodyPr wrap="square" rtlCol="0">
            <a:spAutoFit/>
          </a:bodyPr>
          <a:lstStyle/>
          <a:p>
            <a:pPr algn="ctr"/>
            <a:r>
              <a:rPr lang="en-ZA" dirty="0">
                <a:latin typeface="+mj-lt"/>
              </a:rPr>
              <a:t>Klein-Gordon equation in the </a:t>
            </a:r>
            <a:r>
              <a:rPr lang="en-ZA" b="1" dirty="0">
                <a:latin typeface="+mj-lt"/>
              </a:rPr>
              <a:t>slow-roll approximation</a:t>
            </a:r>
          </a:p>
        </p:txBody>
      </p:sp>
      <mc:AlternateContent xmlns:mc="http://schemas.openxmlformats.org/markup-compatibility/2006">
        <mc:Choice xmlns:a14="http://schemas.microsoft.com/office/drawing/2010/main" Requires="a14">
          <p:sp>
            <p:nvSpPr>
              <p:cNvPr id="24" name="ZoneTexte 23">
                <a:extLst>
                  <a:ext uri="{FF2B5EF4-FFF2-40B4-BE49-F238E27FC236}">
                    <a16:creationId xmlns:a16="http://schemas.microsoft.com/office/drawing/2014/main" id="{46EE97F4-65C8-C0C1-1E2A-238EB0F4BA0E}"/>
                  </a:ext>
                </a:extLst>
              </p:cNvPr>
              <p:cNvSpPr txBox="1"/>
              <p:nvPr/>
            </p:nvSpPr>
            <p:spPr>
              <a:xfrm>
                <a:off x="5535438" y="4258131"/>
                <a:ext cx="4103390" cy="62235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fr-FR" b="0" i="1" smtClean="0">
                              <a:latin typeface="Cambria Math" panose="02040503050406030204" pitchFamily="18" charset="0"/>
                            </a:rPr>
                          </m:ctrlPr>
                        </m:sSupPr>
                        <m:e>
                          <m:r>
                            <a:rPr lang="fr-FR" b="0" i="1" smtClean="0">
                              <a:latin typeface="Cambria Math" panose="02040503050406030204" pitchFamily="18" charset="0"/>
                            </a:rPr>
                            <m:t>𝐻</m:t>
                          </m:r>
                        </m:e>
                        <m:sup>
                          <m:r>
                            <a:rPr lang="fr-FR" b="0" i="1" smtClean="0">
                              <a:latin typeface="Cambria Math" panose="02040503050406030204" pitchFamily="18" charset="0"/>
                            </a:rPr>
                            <m:t>2</m:t>
                          </m:r>
                        </m:sup>
                      </m:sSup>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8</m:t>
                          </m:r>
                          <m:r>
                            <a:rPr lang="fr-FR" b="0" i="1" smtClean="0">
                              <a:latin typeface="Cambria Math" panose="02040503050406030204" pitchFamily="18" charset="0"/>
                            </a:rPr>
                            <m:t>𝜋</m:t>
                          </m:r>
                          <m:r>
                            <a:rPr lang="fr-FR" b="0" i="1" smtClean="0">
                              <a:latin typeface="Cambria Math" panose="02040503050406030204" pitchFamily="18" charset="0"/>
                            </a:rPr>
                            <m:t>𝐺</m:t>
                          </m:r>
                        </m:num>
                        <m:den>
                          <m:r>
                            <a:rPr lang="fr-FR" b="0" i="1" smtClean="0">
                              <a:latin typeface="Cambria Math" panose="02040503050406030204" pitchFamily="18" charset="0"/>
                            </a:rPr>
                            <m:t>3</m:t>
                          </m:r>
                        </m:den>
                      </m:f>
                      <m:d>
                        <m:dPr>
                          <m:ctrlPr>
                            <a:rPr lang="fr-FR" b="0" i="1" smtClean="0">
                              <a:latin typeface="Cambria Math" panose="02040503050406030204" pitchFamily="18" charset="0"/>
                            </a:rPr>
                          </m:ctrlPr>
                        </m:dPr>
                        <m:e>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2</m:t>
                              </m:r>
                            </m:den>
                          </m:f>
                          <m:sSup>
                            <m:sSupPr>
                              <m:ctrlPr>
                                <a:rPr lang="fr-FR" b="0" i="1" smtClean="0">
                                  <a:latin typeface="Cambria Math" panose="02040503050406030204" pitchFamily="18" charset="0"/>
                                </a:rPr>
                              </m:ctrlPr>
                            </m:sSup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e>
                            <m:sup>
                              <m:r>
                                <a:rPr lang="fr-FR" b="0" i="1" smtClean="0">
                                  <a:latin typeface="Cambria Math" panose="02040503050406030204" pitchFamily="18" charset="0"/>
                                </a:rPr>
                                <m:t>2</m:t>
                              </m:r>
                            </m:sup>
                          </m:sSup>
                          <m:r>
                            <a:rPr lang="fr-FR" b="0" i="1" smtClean="0">
                              <a:latin typeface="Cambria Math" panose="02040503050406030204" pitchFamily="18" charset="0"/>
                            </a:rPr>
                            <m:t>+ </m:t>
                          </m:r>
                          <m:r>
                            <a:rPr lang="fr-FR" b="0" i="1" smtClean="0">
                              <a:latin typeface="Cambria Math" panose="02040503050406030204" pitchFamily="18" charset="0"/>
                            </a:rPr>
                            <m:t>𝑉</m:t>
                          </m:r>
                          <m:d>
                            <m:dPr>
                              <m:ctrlPr>
                                <a:rPr lang="fr-FR" b="0" i="1" smtClean="0">
                                  <a:latin typeface="Cambria Math" panose="02040503050406030204" pitchFamily="18" charset="0"/>
                                </a:rPr>
                              </m:ctrlPr>
                            </m:dPr>
                            <m:e>
                              <m:r>
                                <a:rPr lang="fr-FR" b="0" i="1" smtClean="0">
                                  <a:latin typeface="Cambria Math" panose="02040503050406030204" pitchFamily="18" charset="0"/>
                                </a:rPr>
                                <m:t>𝜙</m:t>
                              </m:r>
                            </m:e>
                          </m:d>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8</m:t>
                          </m:r>
                          <m:r>
                            <a:rPr lang="fr-FR" b="0" i="1" smtClean="0">
                              <a:latin typeface="Cambria Math" panose="02040503050406030204" pitchFamily="18" charset="0"/>
                            </a:rPr>
                            <m:t>𝜋</m:t>
                          </m:r>
                          <m:r>
                            <a:rPr lang="fr-FR" b="0" i="1" smtClean="0">
                              <a:latin typeface="Cambria Math" panose="02040503050406030204" pitchFamily="18" charset="0"/>
                            </a:rPr>
                            <m:t>𝐺</m:t>
                          </m:r>
                        </m:num>
                        <m:den>
                          <m:r>
                            <a:rPr lang="fr-FR" b="0" i="1" smtClean="0">
                              <a:latin typeface="Cambria Math" panose="02040503050406030204" pitchFamily="18" charset="0"/>
                            </a:rPr>
                            <m:t>3</m:t>
                          </m:r>
                        </m:den>
                      </m:f>
                      <m:r>
                        <a:rPr lang="fr-FR" b="0" i="1" smtClean="0">
                          <a:latin typeface="Cambria Math" panose="02040503050406030204" pitchFamily="18" charset="0"/>
                        </a:rPr>
                        <m:t>𝑉</m:t>
                      </m:r>
                      <m:r>
                        <a:rPr lang="fr-FR" b="0" i="1" smtClean="0">
                          <a:latin typeface="Cambria Math" panose="02040503050406030204" pitchFamily="18" charset="0"/>
                        </a:rPr>
                        <m:t>(</m:t>
                      </m:r>
                      <m:r>
                        <a:rPr lang="fr-FR" b="0" i="1" smtClean="0">
                          <a:latin typeface="Cambria Math" panose="02040503050406030204" pitchFamily="18" charset="0"/>
                        </a:rPr>
                        <m:t>𝜙</m:t>
                      </m:r>
                      <m:r>
                        <a:rPr lang="fr-FR" b="0" i="1" smtClean="0">
                          <a:latin typeface="Cambria Math" panose="02040503050406030204" pitchFamily="18" charset="0"/>
                        </a:rPr>
                        <m:t>)</m:t>
                      </m:r>
                    </m:oMath>
                  </m:oMathPara>
                </a14:m>
                <a:endParaRPr lang="fr-FR" dirty="0"/>
              </a:p>
            </p:txBody>
          </p:sp>
        </mc:Choice>
        <mc:Fallback>
          <p:sp>
            <p:nvSpPr>
              <p:cNvPr id="24" name="ZoneTexte 23">
                <a:extLst>
                  <a:ext uri="{FF2B5EF4-FFF2-40B4-BE49-F238E27FC236}">
                    <a16:creationId xmlns:a16="http://schemas.microsoft.com/office/drawing/2014/main" id="{46EE97F4-65C8-C0C1-1E2A-238EB0F4BA0E}"/>
                  </a:ext>
                </a:extLst>
              </p:cNvPr>
              <p:cNvSpPr txBox="1">
                <a:spLocks noRot="1" noChangeAspect="1" noMove="1" noResize="1" noEditPoints="1" noAdjustHandles="1" noChangeArrowheads="1" noChangeShapeType="1" noTextEdit="1"/>
              </p:cNvSpPr>
              <p:nvPr/>
            </p:nvSpPr>
            <p:spPr>
              <a:xfrm>
                <a:off x="5535438" y="4258131"/>
                <a:ext cx="4103390" cy="622350"/>
              </a:xfrm>
              <a:prstGeom prst="rect">
                <a:avLst/>
              </a:prstGeom>
              <a:blipFill>
                <a:blip r:embed="rId13"/>
                <a:stretch>
                  <a:fillRect/>
                </a:stretch>
              </a:blipFill>
            </p:spPr>
            <p:txBody>
              <a:bodyPr/>
              <a:lstStyle/>
              <a:p>
                <a:r>
                  <a:rPr lang="fr-FR">
                    <a:noFill/>
                  </a:rPr>
                  <a:t> </a:t>
                </a:r>
              </a:p>
            </p:txBody>
          </p:sp>
        </mc:Fallback>
      </mc:AlternateContent>
      <p:sp>
        <p:nvSpPr>
          <p:cNvPr id="26" name="ZoneTexte 25">
            <a:extLst>
              <a:ext uri="{FF2B5EF4-FFF2-40B4-BE49-F238E27FC236}">
                <a16:creationId xmlns:a16="http://schemas.microsoft.com/office/drawing/2014/main" id="{D9DD0C05-2518-6A25-F82E-7C1E63A256B4}"/>
              </a:ext>
            </a:extLst>
          </p:cNvPr>
          <p:cNvSpPr txBox="1"/>
          <p:nvPr/>
        </p:nvSpPr>
        <p:spPr>
          <a:xfrm>
            <a:off x="9309954" y="4205192"/>
            <a:ext cx="2949126" cy="646331"/>
          </a:xfrm>
          <a:prstGeom prst="rect">
            <a:avLst/>
          </a:prstGeom>
          <a:noFill/>
        </p:spPr>
        <p:txBody>
          <a:bodyPr wrap="square" rtlCol="0">
            <a:spAutoFit/>
          </a:bodyPr>
          <a:lstStyle/>
          <a:p>
            <a:pPr algn="ctr"/>
            <a:r>
              <a:rPr lang="en-ZA" dirty="0">
                <a:latin typeface="+mj-lt"/>
              </a:rPr>
              <a:t>Friedmann equation in the </a:t>
            </a:r>
            <a:r>
              <a:rPr lang="en-ZA" b="1" dirty="0">
                <a:latin typeface="+mj-lt"/>
              </a:rPr>
              <a:t>slow-roll approximation</a:t>
            </a:r>
          </a:p>
        </p:txBody>
      </p:sp>
      <mc:AlternateContent xmlns:mc="http://schemas.openxmlformats.org/markup-compatibility/2006">
        <mc:Choice xmlns:a14="http://schemas.microsoft.com/office/drawing/2010/main" Requires="a14">
          <p:sp>
            <p:nvSpPr>
              <p:cNvPr id="30" name="ZoneTexte 29">
                <a:extLst>
                  <a:ext uri="{FF2B5EF4-FFF2-40B4-BE49-F238E27FC236}">
                    <a16:creationId xmlns:a16="http://schemas.microsoft.com/office/drawing/2014/main" id="{DFA8C882-1C37-74D5-5EDA-E26E3846B862}"/>
                  </a:ext>
                </a:extLst>
              </p:cNvPr>
              <p:cNvSpPr txBox="1"/>
              <p:nvPr/>
            </p:nvSpPr>
            <p:spPr>
              <a:xfrm>
                <a:off x="10566923" y="2086701"/>
                <a:ext cx="2120897" cy="774315"/>
              </a:xfrm>
              <a:prstGeom prst="rect">
                <a:avLst/>
              </a:prstGeom>
              <a:noFill/>
            </p:spPr>
            <p:txBody>
              <a:bodyPr wrap="square">
                <a:spAutoFit/>
              </a:bodyPr>
              <a:lstStyle/>
              <a:p>
                <a:pPr/>
                <a:r>
                  <a:rPr lang="fr-FR" b="0" dirty="0">
                    <a:latin typeface="+mj-lt"/>
                  </a:rPr>
                  <a:t>Hubble rate</a:t>
                </a:r>
                <a:br>
                  <a:rPr lang="fr-FR" b="0" dirty="0">
                    <a:latin typeface="+mj-lt"/>
                  </a:rPr>
                </a:br>
                <a:r>
                  <a:rPr lang="fr-FR" b="0" dirty="0">
                    <a:latin typeface="+mj-lt"/>
                  </a:rPr>
                  <a:t> </a:t>
                </a:r>
                <a14:m>
                  <m:oMath xmlns:m="http://schemas.openxmlformats.org/officeDocument/2006/math">
                    <m:r>
                      <a:rPr lang="fr-FR" b="0" i="1" smtClean="0">
                        <a:latin typeface="Cambria Math" panose="02040503050406030204" pitchFamily="18" charset="0"/>
                      </a:rPr>
                      <m:t>𝐻</m:t>
                    </m:r>
                    <m:r>
                      <a:rPr lang="fr-FR" b="0" i="1" smtClean="0">
                        <a:latin typeface="Cambria Math" panose="02040503050406030204" pitchFamily="18" charset="0"/>
                      </a:rPr>
                      <m:t>=</m:t>
                    </m:r>
                    <m:f>
                      <m:fPr>
                        <m:ctrlPr>
                          <a:rPr lang="fr-FR" b="0" i="1" smtClean="0">
                            <a:latin typeface="Cambria Math" panose="02040503050406030204" pitchFamily="18" charset="0"/>
                          </a:rPr>
                        </m:ctrlPr>
                      </m:fPr>
                      <m:num>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𝑎</m:t>
                            </m:r>
                          </m:e>
                        </m:acc>
                      </m:num>
                      <m:den>
                        <m:r>
                          <a:rPr lang="fr-FR" b="0" i="1" smtClean="0">
                            <a:latin typeface="Cambria Math" panose="02040503050406030204" pitchFamily="18" charset="0"/>
                          </a:rPr>
                          <m:t>𝑎</m:t>
                        </m:r>
                      </m:den>
                    </m:f>
                  </m:oMath>
                </a14:m>
                <a:endParaRPr lang="fr-FR" dirty="0"/>
              </a:p>
            </p:txBody>
          </p:sp>
        </mc:Choice>
        <mc:Fallback>
          <p:sp>
            <p:nvSpPr>
              <p:cNvPr id="30" name="ZoneTexte 29">
                <a:extLst>
                  <a:ext uri="{FF2B5EF4-FFF2-40B4-BE49-F238E27FC236}">
                    <a16:creationId xmlns:a16="http://schemas.microsoft.com/office/drawing/2014/main" id="{DFA8C882-1C37-74D5-5EDA-E26E3846B862}"/>
                  </a:ext>
                </a:extLst>
              </p:cNvPr>
              <p:cNvSpPr txBox="1">
                <a:spLocks noRot="1" noChangeAspect="1" noMove="1" noResize="1" noEditPoints="1" noAdjustHandles="1" noChangeArrowheads="1" noChangeShapeType="1" noTextEdit="1"/>
              </p:cNvSpPr>
              <p:nvPr/>
            </p:nvSpPr>
            <p:spPr>
              <a:xfrm>
                <a:off x="10566923" y="2086701"/>
                <a:ext cx="2120897" cy="774315"/>
              </a:xfrm>
              <a:prstGeom prst="rect">
                <a:avLst/>
              </a:prstGeom>
              <a:blipFill>
                <a:blip r:embed="rId14"/>
                <a:stretch>
                  <a:fillRect l="-2299" t="-3937"/>
                </a:stretch>
              </a:blipFill>
            </p:spPr>
            <p:txBody>
              <a:bodyPr/>
              <a:lstStyle/>
              <a:p>
                <a:r>
                  <a:rPr lang="fr-FR">
                    <a:noFill/>
                  </a:rPr>
                  <a:t> </a:t>
                </a:r>
              </a:p>
            </p:txBody>
          </p:sp>
        </mc:Fallback>
      </mc:AlternateContent>
    </p:spTree>
    <p:extLst>
      <p:ext uri="{BB962C8B-B14F-4D97-AF65-F5344CB8AC3E}">
        <p14:creationId xmlns:p14="http://schemas.microsoft.com/office/powerpoint/2010/main" val="21403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C8517-6DD2-DB95-6068-8B21D5EBA006}"/>
              </a:ext>
            </a:extLst>
          </p:cNvPr>
          <p:cNvSpPr>
            <a:spLocks noGrp="1"/>
          </p:cNvSpPr>
          <p:nvPr>
            <p:ph type="title"/>
          </p:nvPr>
        </p:nvSpPr>
        <p:spPr>
          <a:xfrm>
            <a:off x="166290" y="15048"/>
            <a:ext cx="6925390" cy="922991"/>
          </a:xfrm>
        </p:spPr>
        <p:txBody>
          <a:bodyPr/>
          <a:lstStyle/>
          <a:p>
            <a:r>
              <a:rPr lang="fr-FR" dirty="0" err="1"/>
              <a:t>My</a:t>
            </a:r>
            <a:r>
              <a:rPr lang="fr-FR" dirty="0"/>
              <a:t> missions</a:t>
            </a:r>
          </a:p>
        </p:txBody>
      </p:sp>
      <p:sp>
        <p:nvSpPr>
          <p:cNvPr id="4" name="Espace réservé de la date 3">
            <a:extLst>
              <a:ext uri="{FF2B5EF4-FFF2-40B4-BE49-F238E27FC236}">
                <a16:creationId xmlns:a16="http://schemas.microsoft.com/office/drawing/2014/main" id="{8C7416BC-90C7-E351-220A-9D054BB29DBB}"/>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9EF15296-391E-8B00-5F34-A43773A7EED0}"/>
              </a:ext>
            </a:extLst>
          </p:cNvPr>
          <p:cNvSpPr>
            <a:spLocks noGrp="1"/>
          </p:cNvSpPr>
          <p:nvPr>
            <p:ph type="ftr" sz="quarter" idx="11"/>
          </p:nvPr>
        </p:nvSpPr>
        <p:spPr/>
        <p:txBody>
          <a:bodyPr/>
          <a:lstStyle/>
          <a:p>
            <a:r>
              <a:rPr lang="fr-FR" b="1" dirty="0">
                <a:solidFill>
                  <a:srgbClr val="F9BE00"/>
                </a:solidFill>
              </a:rPr>
              <a:t>ILANCE </a:t>
            </a:r>
            <a:r>
              <a:rPr lang="fr-FR" b="1" dirty="0" err="1">
                <a:solidFill>
                  <a:srgbClr val="F9BE00"/>
                </a:solidFill>
              </a:rPr>
              <a:t>Student</a:t>
            </a:r>
            <a:r>
              <a:rPr lang="fr-FR" b="1" dirty="0">
                <a:solidFill>
                  <a:srgbClr val="F9BE00"/>
                </a:solidFill>
              </a:rPr>
              <a:t> </a:t>
            </a:r>
            <a:r>
              <a:rPr lang="fr-FR" b="1" dirty="0" err="1">
                <a:solidFill>
                  <a:srgbClr val="F9BE00"/>
                </a:solidFill>
              </a:rPr>
              <a:t>Fest</a:t>
            </a:r>
            <a:r>
              <a:rPr lang="fr-FR" dirty="0">
                <a:solidFill>
                  <a:srgbClr val="F9BE00"/>
                </a:solidFill>
              </a:rPr>
              <a:t>    </a:t>
            </a:r>
            <a:r>
              <a:rPr lang="fr-FR" b="1" dirty="0"/>
              <a:t>–    On </a:t>
            </a:r>
            <a:r>
              <a:rPr lang="fr-FR" b="1" dirty="0" err="1"/>
              <a:t>Brane</a:t>
            </a:r>
            <a:r>
              <a:rPr lang="fr-FR" b="1" dirty="0"/>
              <a:t> Inflation </a:t>
            </a:r>
            <a:r>
              <a:rPr lang="fr-FR" b="1" dirty="0" err="1"/>
              <a:t>after</a:t>
            </a:r>
            <a:r>
              <a:rPr lang="fr-FR" b="1" dirty="0"/>
              <a:t> </a:t>
            </a:r>
            <a:r>
              <a:rPr lang="fr-FR" b="1" dirty="0" err="1"/>
              <a:t>LiteBIRD</a:t>
            </a:r>
            <a:r>
              <a:rPr lang="fr-FR" b="1" dirty="0"/>
              <a:t> –    Valentin Carpintero Pérez</a:t>
            </a:r>
          </a:p>
        </p:txBody>
      </p:sp>
      <p:sp>
        <p:nvSpPr>
          <p:cNvPr id="6" name="Espace réservé du numéro de diapositive 5">
            <a:extLst>
              <a:ext uri="{FF2B5EF4-FFF2-40B4-BE49-F238E27FC236}">
                <a16:creationId xmlns:a16="http://schemas.microsoft.com/office/drawing/2014/main" id="{161B79D2-EC99-E40B-E49C-7B398BCD60CA}"/>
              </a:ext>
            </a:extLst>
          </p:cNvPr>
          <p:cNvSpPr>
            <a:spLocks noGrp="1"/>
          </p:cNvSpPr>
          <p:nvPr>
            <p:ph type="sldNum" sz="quarter" idx="12"/>
          </p:nvPr>
        </p:nvSpPr>
        <p:spPr/>
        <p:txBody>
          <a:bodyPr/>
          <a:lstStyle/>
          <a:p>
            <a:fld id="{B237354E-3C1A-4A22-8A09-DE4061B25209}" type="slidenum">
              <a:rPr lang="fr-FR" smtClean="0"/>
              <a:pPr/>
              <a:t>11</a:t>
            </a:fld>
            <a:endParaRPr lang="fr-FR" dirty="0"/>
          </a:p>
        </p:txBody>
      </p:sp>
      <p:pic>
        <p:nvPicPr>
          <p:cNvPr id="7" name="Espace réservé du contenu 7">
            <a:extLst>
              <a:ext uri="{FF2B5EF4-FFF2-40B4-BE49-F238E27FC236}">
                <a16:creationId xmlns:a16="http://schemas.microsoft.com/office/drawing/2014/main" id="{36A379D1-5BB9-452F-B09E-8F277FBF2406}"/>
              </a:ext>
            </a:extLst>
          </p:cNvPr>
          <p:cNvPicPr>
            <a:picLocks noGrp="1" noChangeAspect="1"/>
          </p:cNvPicPr>
          <p:nvPr>
            <p:ph idx="1"/>
          </p:nvPr>
        </p:nvPicPr>
        <p:blipFill>
          <a:blip r:embed="rId3"/>
          <a:stretch>
            <a:fillRect/>
          </a:stretch>
        </p:blipFill>
        <p:spPr>
          <a:xfrm>
            <a:off x="389678" y="1776983"/>
            <a:ext cx="5915587" cy="3399483"/>
          </a:xfrm>
        </p:spPr>
      </p:pic>
      <p:pic>
        <p:nvPicPr>
          <p:cNvPr id="8" name="Google Shape;517;p39" descr="Google Shape;517;p39">
            <a:extLst>
              <a:ext uri="{FF2B5EF4-FFF2-40B4-BE49-F238E27FC236}">
                <a16:creationId xmlns:a16="http://schemas.microsoft.com/office/drawing/2014/main" id="{916344D1-E263-A58C-6C00-DA9FE4F8E4FE}"/>
              </a:ext>
            </a:extLst>
          </p:cNvPr>
          <p:cNvPicPr>
            <a:picLocks noChangeAspect="1"/>
          </p:cNvPicPr>
          <p:nvPr/>
        </p:nvPicPr>
        <p:blipFill>
          <a:blip r:embed="rId4"/>
          <a:stretch>
            <a:fillRect/>
          </a:stretch>
        </p:blipFill>
        <p:spPr>
          <a:xfrm>
            <a:off x="6519827" y="1729258"/>
            <a:ext cx="4613174" cy="3399484"/>
          </a:xfrm>
          <a:prstGeom prst="rect">
            <a:avLst/>
          </a:prstGeom>
          <a:ln w="12700">
            <a:miter lim="400000"/>
          </a:ln>
        </p:spPr>
      </p:pic>
      <p:sp>
        <p:nvSpPr>
          <p:cNvPr id="9" name="ZoneTexte 8">
            <a:extLst>
              <a:ext uri="{FF2B5EF4-FFF2-40B4-BE49-F238E27FC236}">
                <a16:creationId xmlns:a16="http://schemas.microsoft.com/office/drawing/2014/main" id="{90A8865D-DD7E-FB9A-F919-F257058C21DF}"/>
              </a:ext>
            </a:extLst>
          </p:cNvPr>
          <p:cNvSpPr txBox="1"/>
          <p:nvPr/>
        </p:nvSpPr>
        <p:spPr>
          <a:xfrm>
            <a:off x="577447" y="5176466"/>
            <a:ext cx="4319673" cy="923330"/>
          </a:xfrm>
          <a:prstGeom prst="rect">
            <a:avLst/>
          </a:prstGeom>
          <a:noFill/>
        </p:spPr>
        <p:txBody>
          <a:bodyPr wrap="square" rtlCol="0">
            <a:spAutoFit/>
          </a:bodyPr>
          <a:lstStyle/>
          <a:p>
            <a:r>
              <a:rPr lang="fr-FR" dirty="0" err="1">
                <a:latin typeface="+mj-lt"/>
              </a:rPr>
              <a:t>Compute</a:t>
            </a:r>
            <a:r>
              <a:rPr lang="fr-FR" dirty="0">
                <a:latin typeface="+mj-lt"/>
              </a:rPr>
              <a:t> </a:t>
            </a:r>
            <a:r>
              <a:rPr lang="fr-FR" dirty="0" err="1">
                <a:latin typeface="+mj-lt"/>
              </a:rPr>
              <a:t>theoretical</a:t>
            </a:r>
            <a:r>
              <a:rPr lang="fr-FR" dirty="0">
                <a:latin typeface="+mj-lt"/>
              </a:rPr>
              <a:t> power </a:t>
            </a:r>
            <a:r>
              <a:rPr lang="fr-FR" dirty="0" err="1">
                <a:latin typeface="+mj-lt"/>
              </a:rPr>
              <a:t>spectrum</a:t>
            </a:r>
            <a:r>
              <a:rPr lang="fr-FR" dirty="0">
                <a:latin typeface="+mj-lt"/>
              </a:rPr>
              <a:t> </a:t>
            </a:r>
            <a:r>
              <a:rPr lang="fr-FR" dirty="0" err="1">
                <a:latin typeface="+mj-lt"/>
              </a:rPr>
              <a:t>from</a:t>
            </a:r>
            <a:r>
              <a:rPr lang="fr-FR" dirty="0">
                <a:latin typeface="+mj-lt"/>
              </a:rPr>
              <a:t> the slow-roll </a:t>
            </a:r>
            <a:r>
              <a:rPr lang="fr-FR" dirty="0" err="1">
                <a:latin typeface="+mj-lt"/>
              </a:rPr>
              <a:t>study</a:t>
            </a:r>
            <a:r>
              <a:rPr lang="fr-FR" dirty="0">
                <a:latin typeface="+mj-lt"/>
              </a:rPr>
              <a:t> of the </a:t>
            </a:r>
            <a:r>
              <a:rPr lang="fr-FR" dirty="0" err="1">
                <a:latin typeface="+mj-lt"/>
              </a:rPr>
              <a:t>Brane</a:t>
            </a:r>
            <a:r>
              <a:rPr lang="fr-FR" dirty="0">
                <a:latin typeface="+mj-lt"/>
              </a:rPr>
              <a:t> Inflation </a:t>
            </a:r>
            <a:r>
              <a:rPr lang="fr-FR" dirty="0" err="1">
                <a:latin typeface="+mj-lt"/>
              </a:rPr>
              <a:t>potential</a:t>
            </a:r>
            <a:endParaRPr lang="fr-FR" dirty="0">
              <a:latin typeface="+mj-lt"/>
            </a:endParaRPr>
          </a:p>
        </p:txBody>
      </p:sp>
      <p:sp>
        <p:nvSpPr>
          <p:cNvPr id="10" name="ZoneTexte 9">
            <a:extLst>
              <a:ext uri="{FF2B5EF4-FFF2-40B4-BE49-F238E27FC236}">
                <a16:creationId xmlns:a16="http://schemas.microsoft.com/office/drawing/2014/main" id="{5ECDB259-5671-5C0C-2709-1AE50358B848}"/>
              </a:ext>
            </a:extLst>
          </p:cNvPr>
          <p:cNvSpPr txBox="1"/>
          <p:nvPr/>
        </p:nvSpPr>
        <p:spPr>
          <a:xfrm>
            <a:off x="6305265" y="5176466"/>
            <a:ext cx="5309288" cy="923330"/>
          </a:xfrm>
          <a:prstGeom prst="rect">
            <a:avLst/>
          </a:prstGeom>
          <a:noFill/>
        </p:spPr>
        <p:txBody>
          <a:bodyPr wrap="square" rtlCol="0">
            <a:spAutoFit/>
          </a:bodyPr>
          <a:lstStyle/>
          <a:p>
            <a:r>
              <a:rPr lang="en-US" b="0" i="0" dirty="0">
                <a:solidFill>
                  <a:srgbClr val="1D1C1D"/>
                </a:solidFill>
                <a:effectLst/>
                <a:latin typeface="+mj-lt"/>
              </a:rPr>
              <a:t>Considering noise and variance due to </a:t>
            </a:r>
            <a:r>
              <a:rPr lang="en-US" b="1" i="0" dirty="0">
                <a:solidFill>
                  <a:srgbClr val="1D1C1D"/>
                </a:solidFill>
                <a:effectLst/>
                <a:latin typeface="+mj-lt"/>
              </a:rPr>
              <a:t>systematics effects in instruments </a:t>
            </a:r>
            <a:r>
              <a:rPr lang="en-US" b="0" i="0" dirty="0">
                <a:solidFill>
                  <a:srgbClr val="1D1C1D"/>
                </a:solidFill>
                <a:effectLst/>
                <a:latin typeface="+mj-lt"/>
              </a:rPr>
              <a:t>and </a:t>
            </a:r>
            <a:r>
              <a:rPr lang="en-US" b="1" i="0" dirty="0">
                <a:solidFill>
                  <a:srgbClr val="1D1C1D"/>
                </a:solidFill>
                <a:effectLst/>
                <a:latin typeface="+mj-lt"/>
              </a:rPr>
              <a:t>cosmic variance</a:t>
            </a:r>
            <a:r>
              <a:rPr lang="en-US" b="0" i="0" dirty="0">
                <a:solidFill>
                  <a:srgbClr val="1D1C1D"/>
                </a:solidFill>
                <a:effectLst/>
                <a:latin typeface="+mj-lt"/>
              </a:rPr>
              <a:t>, can we constraint parameters of the Brane Inflation model ?</a:t>
            </a:r>
            <a:endParaRPr lang="fr-FR" dirty="0">
              <a:latin typeface="+mj-lt"/>
            </a:endParaRPr>
          </a:p>
        </p:txBody>
      </p:sp>
      <p:sp>
        <p:nvSpPr>
          <p:cNvPr id="11" name="ZoneTexte 10">
            <a:extLst>
              <a:ext uri="{FF2B5EF4-FFF2-40B4-BE49-F238E27FC236}">
                <a16:creationId xmlns:a16="http://schemas.microsoft.com/office/drawing/2014/main" id="{D6AF65E0-D7F1-11E4-9D9E-940964203B5D}"/>
              </a:ext>
            </a:extLst>
          </p:cNvPr>
          <p:cNvSpPr txBox="1"/>
          <p:nvPr/>
        </p:nvSpPr>
        <p:spPr>
          <a:xfrm>
            <a:off x="10949940" y="4465770"/>
            <a:ext cx="6151880" cy="276999"/>
          </a:xfrm>
          <a:prstGeom prst="rect">
            <a:avLst/>
          </a:prstGeom>
          <a:noFill/>
        </p:spPr>
        <p:txBody>
          <a:bodyPr wrap="square">
            <a:spAutoFit/>
          </a:bodyPr>
          <a:lstStyle/>
          <a:p>
            <a:r>
              <a:rPr lang="en-US" sz="1200" b="0" i="0" dirty="0">
                <a:solidFill>
                  <a:srgbClr val="1D1C1D"/>
                </a:solidFill>
                <a:effectLst/>
                <a:latin typeface="+mj-lt"/>
              </a:rPr>
              <a:t>C. </a:t>
            </a:r>
            <a:r>
              <a:rPr lang="en-US" sz="1200" dirty="0" err="1">
                <a:solidFill>
                  <a:srgbClr val="1D1C1D"/>
                </a:solidFill>
                <a:latin typeface="+mj-lt"/>
              </a:rPr>
              <a:t>Leloup</a:t>
            </a:r>
            <a:endParaRPr lang="fr-FR" dirty="0">
              <a:latin typeface="+mj-lt"/>
            </a:endParaRPr>
          </a:p>
        </p:txBody>
      </p:sp>
    </p:spTree>
    <p:extLst>
      <p:ext uri="{BB962C8B-B14F-4D97-AF65-F5344CB8AC3E}">
        <p14:creationId xmlns:p14="http://schemas.microsoft.com/office/powerpoint/2010/main" val="368491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3B7AE-5D3E-02F2-429F-9A0898613DBD}"/>
              </a:ext>
            </a:extLst>
          </p:cNvPr>
          <p:cNvSpPr>
            <a:spLocks noGrp="1"/>
          </p:cNvSpPr>
          <p:nvPr>
            <p:ph type="title"/>
          </p:nvPr>
        </p:nvSpPr>
        <p:spPr/>
        <p:txBody>
          <a:bodyPr/>
          <a:lstStyle/>
          <a:p>
            <a:r>
              <a:rPr lang="fr-FR" dirty="0" err="1"/>
              <a:t>Summary</a:t>
            </a:r>
            <a:endParaRPr lang="fr-FR" dirty="0"/>
          </a:p>
        </p:txBody>
      </p:sp>
      <p:sp>
        <p:nvSpPr>
          <p:cNvPr id="3" name="Espace réservé du contenu 2">
            <a:extLst>
              <a:ext uri="{FF2B5EF4-FFF2-40B4-BE49-F238E27FC236}">
                <a16:creationId xmlns:a16="http://schemas.microsoft.com/office/drawing/2014/main" id="{30CED643-0FF1-3649-71D4-B9FF85808D4D}"/>
              </a:ext>
            </a:extLst>
          </p:cNvPr>
          <p:cNvSpPr>
            <a:spLocks noGrp="1"/>
          </p:cNvSpPr>
          <p:nvPr>
            <p:ph idx="1"/>
          </p:nvPr>
        </p:nvSpPr>
        <p:spPr/>
        <p:txBody>
          <a:bodyPr/>
          <a:lstStyle/>
          <a:p>
            <a:r>
              <a:rPr lang="fr-FR" dirty="0"/>
              <a:t>Inflation </a:t>
            </a:r>
            <a:r>
              <a:rPr lang="fr-FR" dirty="0" err="1"/>
              <a:t>is</a:t>
            </a:r>
            <a:r>
              <a:rPr lang="fr-FR" dirty="0"/>
              <a:t> </a:t>
            </a:r>
            <a:r>
              <a:rPr lang="fr-FR" b="1" dirty="0"/>
              <a:t>cool</a:t>
            </a:r>
            <a:r>
              <a:rPr lang="fr-FR" dirty="0"/>
              <a:t> !</a:t>
            </a:r>
          </a:p>
          <a:p>
            <a:endParaRPr lang="fr-FR" dirty="0"/>
          </a:p>
          <a:p>
            <a:r>
              <a:rPr lang="fr-FR" dirty="0" err="1"/>
              <a:t>Brane</a:t>
            </a:r>
            <a:r>
              <a:rPr lang="fr-FR" dirty="0"/>
              <a:t> Inflation </a:t>
            </a:r>
            <a:r>
              <a:rPr lang="fr-FR" dirty="0" err="1"/>
              <a:t>is</a:t>
            </a:r>
            <a:r>
              <a:rPr lang="fr-FR" dirty="0"/>
              <a:t> a </a:t>
            </a:r>
            <a:r>
              <a:rPr lang="fr-FR" b="1" dirty="0"/>
              <a:t>cool</a:t>
            </a:r>
            <a:r>
              <a:rPr lang="fr-FR" dirty="0"/>
              <a:t> inflation </a:t>
            </a:r>
            <a:r>
              <a:rPr lang="fr-FR" dirty="0" err="1"/>
              <a:t>potential</a:t>
            </a:r>
            <a:r>
              <a:rPr lang="fr-FR" dirty="0"/>
              <a:t>!</a:t>
            </a:r>
          </a:p>
          <a:p>
            <a:endParaRPr lang="fr-FR" dirty="0"/>
          </a:p>
          <a:p>
            <a:r>
              <a:rPr lang="fr-FR" dirty="0" err="1"/>
              <a:t>Studying</a:t>
            </a:r>
            <a:r>
              <a:rPr lang="fr-FR" dirty="0"/>
              <a:t> the </a:t>
            </a:r>
            <a:r>
              <a:rPr lang="fr-FR" dirty="0" err="1"/>
              <a:t>Cosmological</a:t>
            </a:r>
            <a:r>
              <a:rPr lang="fr-FR" dirty="0"/>
              <a:t> Background </a:t>
            </a:r>
            <a:r>
              <a:rPr lang="fr-FR" dirty="0" err="1"/>
              <a:t>is</a:t>
            </a:r>
            <a:r>
              <a:rPr lang="fr-FR" dirty="0"/>
              <a:t> one of </a:t>
            </a:r>
            <a:r>
              <a:rPr lang="fr-FR" dirty="0" err="1"/>
              <a:t>our</a:t>
            </a:r>
            <a:r>
              <a:rPr lang="fr-FR" dirty="0"/>
              <a:t> best </a:t>
            </a:r>
            <a:r>
              <a:rPr lang="fr-FR" dirty="0" err="1"/>
              <a:t>tools</a:t>
            </a:r>
            <a:r>
              <a:rPr lang="fr-FR" dirty="0"/>
              <a:t> to </a:t>
            </a:r>
            <a:r>
              <a:rPr lang="fr-FR" dirty="0" err="1"/>
              <a:t>study</a:t>
            </a:r>
            <a:r>
              <a:rPr lang="fr-FR" dirty="0"/>
              <a:t> inflation and </a:t>
            </a:r>
            <a:r>
              <a:rPr lang="fr-FR" dirty="0" err="1"/>
              <a:t>physics</a:t>
            </a:r>
            <a:r>
              <a:rPr lang="fr-FR" dirty="0"/>
              <a:t> in the </a:t>
            </a:r>
            <a:r>
              <a:rPr lang="fr-FR" dirty="0" err="1"/>
              <a:t>early</a:t>
            </a:r>
            <a:r>
              <a:rPr lang="fr-FR" dirty="0"/>
              <a:t> </a:t>
            </a:r>
            <a:r>
              <a:rPr lang="fr-FR" dirty="0" err="1"/>
              <a:t>universe</a:t>
            </a:r>
            <a:endParaRPr lang="fr-FR" dirty="0"/>
          </a:p>
          <a:p>
            <a:endParaRPr lang="fr-FR" dirty="0"/>
          </a:p>
          <a:p>
            <a:r>
              <a:rPr lang="fr-FR" dirty="0"/>
              <a:t>The </a:t>
            </a:r>
            <a:r>
              <a:rPr lang="fr-FR" dirty="0" err="1"/>
              <a:t>discovery</a:t>
            </a:r>
            <a:r>
              <a:rPr lang="fr-FR" dirty="0"/>
              <a:t> of </a:t>
            </a:r>
            <a:r>
              <a:rPr lang="fr-FR" b="1" dirty="0"/>
              <a:t>CMB </a:t>
            </a:r>
            <a:r>
              <a:rPr lang="fr-FR" b="1" dirty="0" err="1"/>
              <a:t>B-mode</a:t>
            </a:r>
            <a:r>
              <a:rPr lang="fr-FR" b="1" dirty="0"/>
              <a:t> </a:t>
            </a:r>
            <a:r>
              <a:rPr lang="fr-FR" dirty="0" err="1"/>
              <a:t>polarization</a:t>
            </a:r>
            <a:r>
              <a:rPr lang="fr-FR" dirty="0"/>
              <a:t> </a:t>
            </a:r>
            <a:r>
              <a:rPr lang="fr-FR" dirty="0" err="1"/>
              <a:t>would</a:t>
            </a:r>
            <a:r>
              <a:rPr lang="fr-FR" dirty="0"/>
              <a:t> </a:t>
            </a:r>
            <a:r>
              <a:rPr lang="fr-FR" dirty="0" err="1"/>
              <a:t>be</a:t>
            </a:r>
            <a:r>
              <a:rPr lang="fr-FR" dirty="0"/>
              <a:t> a smoking gun</a:t>
            </a:r>
            <a:r>
              <a:rPr lang="fr-FR" b="1" dirty="0"/>
              <a:t> </a:t>
            </a:r>
            <a:r>
              <a:rPr lang="fr-FR" dirty="0"/>
              <a:t>of </a:t>
            </a:r>
            <a:r>
              <a:rPr lang="fr-FR" dirty="0" err="1"/>
              <a:t>Universe’s</a:t>
            </a:r>
            <a:r>
              <a:rPr lang="fr-FR" dirty="0"/>
              <a:t> inflation</a:t>
            </a:r>
            <a:endParaRPr lang="fr-FR" b="1" dirty="0"/>
          </a:p>
        </p:txBody>
      </p:sp>
      <p:sp>
        <p:nvSpPr>
          <p:cNvPr id="4" name="Espace réservé de la date 3">
            <a:extLst>
              <a:ext uri="{FF2B5EF4-FFF2-40B4-BE49-F238E27FC236}">
                <a16:creationId xmlns:a16="http://schemas.microsoft.com/office/drawing/2014/main" id="{E6C7806A-B511-DDBD-7631-1D1D05629722}"/>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CA1A1DD9-CC44-58E3-B4FA-DC221290C168}"/>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ECC147ED-030C-A133-50F3-13DD8666E962}"/>
              </a:ext>
            </a:extLst>
          </p:cNvPr>
          <p:cNvSpPr>
            <a:spLocks noGrp="1"/>
          </p:cNvSpPr>
          <p:nvPr>
            <p:ph type="sldNum" sz="quarter" idx="12"/>
          </p:nvPr>
        </p:nvSpPr>
        <p:spPr/>
        <p:txBody>
          <a:bodyPr/>
          <a:lstStyle/>
          <a:p>
            <a:fld id="{B237354E-3C1A-4A22-8A09-DE4061B25209}" type="slidenum">
              <a:rPr lang="fr-FR" smtClean="0"/>
              <a:pPr/>
              <a:t>12</a:t>
            </a:fld>
            <a:endParaRPr lang="fr-FR" dirty="0"/>
          </a:p>
        </p:txBody>
      </p:sp>
    </p:spTree>
    <p:extLst>
      <p:ext uri="{BB962C8B-B14F-4D97-AF65-F5344CB8AC3E}">
        <p14:creationId xmlns:p14="http://schemas.microsoft.com/office/powerpoint/2010/main" val="113599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85BF0-0F70-B27C-EFD8-9FEE1DDD20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6D3BE46-D669-B4D6-D613-7E81DD31776F}"/>
              </a:ext>
            </a:extLst>
          </p:cNvPr>
          <p:cNvSpPr>
            <a:spLocks noGrp="1"/>
          </p:cNvSpPr>
          <p:nvPr>
            <p:ph idx="1"/>
          </p:nvPr>
        </p:nvSpPr>
        <p:spPr/>
        <p:txBody>
          <a:bodyPr/>
          <a:lstStyle/>
          <a:p>
            <a:pPr marL="0" indent="0">
              <a:buNone/>
            </a:pPr>
            <a:r>
              <a:rPr lang="fr-FR" dirty="0" err="1"/>
              <a:t>Credits</a:t>
            </a:r>
            <a:r>
              <a:rPr lang="fr-FR" dirty="0"/>
              <a:t>:</a:t>
            </a:r>
          </a:p>
          <a:p>
            <a:pPr marL="0" indent="0">
              <a:buNone/>
            </a:pPr>
            <a:r>
              <a:rPr lang="fr-FR" dirty="0"/>
              <a:t>ESA and Planck Collaboration</a:t>
            </a:r>
          </a:p>
          <a:p>
            <a:pPr marL="0" indent="0">
              <a:buNone/>
            </a:pPr>
            <a:r>
              <a:rPr lang="fr-FR" dirty="0"/>
              <a:t>BICEP2 Collaboration</a:t>
            </a:r>
          </a:p>
        </p:txBody>
      </p:sp>
      <p:sp>
        <p:nvSpPr>
          <p:cNvPr id="4" name="Espace réservé de la date 3">
            <a:extLst>
              <a:ext uri="{FF2B5EF4-FFF2-40B4-BE49-F238E27FC236}">
                <a16:creationId xmlns:a16="http://schemas.microsoft.com/office/drawing/2014/main" id="{E9EE19E8-59CD-E5D7-889D-41DC911F19DE}"/>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DD2C262F-0ED9-C788-8081-51652E970442}"/>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4BFE7A45-27AC-E2CA-0D25-3A8EB509E7FE}"/>
              </a:ext>
            </a:extLst>
          </p:cNvPr>
          <p:cNvSpPr>
            <a:spLocks noGrp="1"/>
          </p:cNvSpPr>
          <p:nvPr>
            <p:ph type="sldNum" sz="quarter" idx="12"/>
          </p:nvPr>
        </p:nvSpPr>
        <p:spPr/>
        <p:txBody>
          <a:bodyPr/>
          <a:lstStyle/>
          <a:p>
            <a:fld id="{B237354E-3C1A-4A22-8A09-DE4061B25209}" type="slidenum">
              <a:rPr lang="fr-FR" smtClean="0"/>
              <a:pPr/>
              <a:t>13</a:t>
            </a:fld>
            <a:endParaRPr lang="fr-FR" dirty="0"/>
          </a:p>
        </p:txBody>
      </p:sp>
    </p:spTree>
    <p:extLst>
      <p:ext uri="{BB962C8B-B14F-4D97-AF65-F5344CB8AC3E}">
        <p14:creationId xmlns:p14="http://schemas.microsoft.com/office/powerpoint/2010/main" val="406700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9BB6E-CA4B-2DD0-6EF2-B47C693C13E7}"/>
              </a:ext>
            </a:extLst>
          </p:cNvPr>
          <p:cNvSpPr>
            <a:spLocks noGrp="1"/>
          </p:cNvSpPr>
          <p:nvPr>
            <p:ph type="title"/>
          </p:nvPr>
        </p:nvSpPr>
        <p:spPr/>
        <p:txBody>
          <a:bodyPr/>
          <a:lstStyle/>
          <a:p>
            <a:r>
              <a:rPr lang="fr-FR" dirty="0" err="1"/>
              <a:t>Cosmic</a:t>
            </a:r>
            <a:r>
              <a:rPr lang="fr-FR" dirty="0"/>
              <a:t> </a:t>
            </a:r>
            <a:r>
              <a:rPr lang="fr-FR" dirty="0" err="1"/>
              <a:t>history</a:t>
            </a:r>
            <a:endParaRPr lang="fr-FR" dirty="0"/>
          </a:p>
        </p:txBody>
      </p:sp>
      <p:sp>
        <p:nvSpPr>
          <p:cNvPr id="4" name="Espace réservé de la date 3">
            <a:extLst>
              <a:ext uri="{FF2B5EF4-FFF2-40B4-BE49-F238E27FC236}">
                <a16:creationId xmlns:a16="http://schemas.microsoft.com/office/drawing/2014/main" id="{31380374-BEF8-0690-9505-BDA277FD2AC7}"/>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61F97303-6503-9475-1B06-AAD225F2E41E}"/>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5E6CA5F8-44E3-F5B5-E779-B133D9AC3488}"/>
              </a:ext>
            </a:extLst>
          </p:cNvPr>
          <p:cNvSpPr>
            <a:spLocks noGrp="1"/>
          </p:cNvSpPr>
          <p:nvPr>
            <p:ph type="sldNum" sz="quarter" idx="12"/>
          </p:nvPr>
        </p:nvSpPr>
        <p:spPr/>
        <p:txBody>
          <a:bodyPr/>
          <a:lstStyle/>
          <a:p>
            <a:fld id="{B237354E-3C1A-4A22-8A09-DE4061B25209}" type="slidenum">
              <a:rPr lang="fr-FR" smtClean="0"/>
              <a:pPr/>
              <a:t>2</a:t>
            </a:fld>
            <a:endParaRPr lang="fr-FR" dirty="0"/>
          </a:p>
        </p:txBody>
      </p:sp>
      <p:pic>
        <p:nvPicPr>
          <p:cNvPr id="12" name="Image 11" descr="Une image contenant capture d’écran, espace, Univers, Espace lointain&#10;&#10;Description générée automatiquement">
            <a:extLst>
              <a:ext uri="{FF2B5EF4-FFF2-40B4-BE49-F238E27FC236}">
                <a16:creationId xmlns:a16="http://schemas.microsoft.com/office/drawing/2014/main" id="{3FDBF634-F68B-4BA4-04C2-3DDA9461E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375"/>
            <a:ext cx="12398018" cy="5473357"/>
          </a:xfrm>
          <a:prstGeom prst="rect">
            <a:avLst/>
          </a:prstGeom>
        </p:spPr>
      </p:pic>
      <p:sp>
        <p:nvSpPr>
          <p:cNvPr id="8" name="ZoneTexte 7">
            <a:extLst>
              <a:ext uri="{FF2B5EF4-FFF2-40B4-BE49-F238E27FC236}">
                <a16:creationId xmlns:a16="http://schemas.microsoft.com/office/drawing/2014/main" id="{9F4A5B5D-1757-AB77-C8EB-C34DC106F74B}"/>
              </a:ext>
            </a:extLst>
          </p:cNvPr>
          <p:cNvSpPr txBox="1"/>
          <p:nvPr/>
        </p:nvSpPr>
        <p:spPr>
          <a:xfrm>
            <a:off x="11127740" y="5782625"/>
            <a:ext cx="1064260" cy="474553"/>
          </a:xfrm>
          <a:prstGeom prst="rect">
            <a:avLst/>
          </a:prstGeom>
          <a:noFill/>
        </p:spPr>
        <p:txBody>
          <a:bodyPr wrap="square">
            <a:spAutoFit/>
          </a:bodyPr>
          <a:lstStyle/>
          <a:p>
            <a:r>
              <a:rPr lang="fr-FR" sz="1200" b="0" i="0" dirty="0">
                <a:solidFill>
                  <a:schemeClr val="bg1"/>
                </a:solidFill>
                <a:effectLst/>
                <a:latin typeface="+mj-lt"/>
              </a:rPr>
              <a:t>ESA, Planck Collaboration</a:t>
            </a:r>
            <a:endParaRPr lang="fr-FR" sz="1200" dirty="0">
              <a:solidFill>
                <a:schemeClr val="bg1"/>
              </a:solidFill>
              <a:latin typeface="+mj-lt"/>
            </a:endParaRPr>
          </a:p>
        </p:txBody>
      </p:sp>
    </p:spTree>
    <p:extLst>
      <p:ext uri="{BB962C8B-B14F-4D97-AF65-F5344CB8AC3E}">
        <p14:creationId xmlns:p14="http://schemas.microsoft.com/office/powerpoint/2010/main" val="84226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A93BD-8EFE-5375-FFB1-72C008F00966}"/>
              </a:ext>
            </a:extLst>
          </p:cNvPr>
          <p:cNvSpPr>
            <a:spLocks noGrp="1"/>
          </p:cNvSpPr>
          <p:nvPr>
            <p:ph type="title"/>
          </p:nvPr>
        </p:nvSpPr>
        <p:spPr>
          <a:xfrm>
            <a:off x="166290" y="57875"/>
            <a:ext cx="6925390" cy="891738"/>
          </a:xfrm>
        </p:spPr>
        <p:txBody>
          <a:bodyPr>
            <a:normAutofit fontScale="90000"/>
          </a:bodyPr>
          <a:lstStyle/>
          <a:p>
            <a:r>
              <a:rPr lang="fr-FR" dirty="0"/>
              <a:t>The </a:t>
            </a:r>
            <a:r>
              <a:rPr lang="fr-FR" dirty="0" err="1"/>
              <a:t>Cosmic</a:t>
            </a:r>
            <a:r>
              <a:rPr lang="fr-FR" dirty="0"/>
              <a:t> </a:t>
            </a:r>
            <a:r>
              <a:rPr lang="fr-FR" dirty="0" err="1"/>
              <a:t>Microwave</a:t>
            </a:r>
            <a:r>
              <a:rPr lang="fr-FR" dirty="0"/>
              <a:t> Background</a:t>
            </a:r>
          </a:p>
        </p:txBody>
      </p:sp>
      <p:pic>
        <p:nvPicPr>
          <p:cNvPr id="8" name="Espace réservé du contenu 7">
            <a:extLst>
              <a:ext uri="{FF2B5EF4-FFF2-40B4-BE49-F238E27FC236}">
                <a16:creationId xmlns:a16="http://schemas.microsoft.com/office/drawing/2014/main" id="{86CAF27D-72C4-E1F3-2141-F0A897019A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42" y="1481354"/>
            <a:ext cx="3752901" cy="3002321"/>
          </a:xfrm>
        </p:spPr>
      </p:pic>
      <p:sp>
        <p:nvSpPr>
          <p:cNvPr id="4" name="Espace réservé de la date 3">
            <a:extLst>
              <a:ext uri="{FF2B5EF4-FFF2-40B4-BE49-F238E27FC236}">
                <a16:creationId xmlns:a16="http://schemas.microsoft.com/office/drawing/2014/main" id="{D3DD9F86-8A95-B4CE-762A-9F0FCD1EFB82}"/>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51AE7210-2D26-9B1C-3F09-DFA17E82E159}"/>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6445F7BC-ABD5-F080-6B21-92098A330870}"/>
              </a:ext>
            </a:extLst>
          </p:cNvPr>
          <p:cNvSpPr>
            <a:spLocks noGrp="1"/>
          </p:cNvSpPr>
          <p:nvPr>
            <p:ph type="sldNum" sz="quarter" idx="12"/>
          </p:nvPr>
        </p:nvSpPr>
        <p:spPr/>
        <p:txBody>
          <a:bodyPr/>
          <a:lstStyle/>
          <a:p>
            <a:fld id="{B237354E-3C1A-4A22-8A09-DE4061B25209}" type="slidenum">
              <a:rPr lang="fr-FR" smtClean="0"/>
              <a:pPr/>
              <a:t>3</a:t>
            </a:fld>
            <a:endParaRPr lang="fr-FR" dirty="0"/>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9BE8FA59-22D0-3D61-582D-C2FA6AA40C5C}"/>
                  </a:ext>
                </a:extLst>
              </p:cNvPr>
              <p:cNvSpPr txBox="1"/>
              <p:nvPr/>
            </p:nvSpPr>
            <p:spPr>
              <a:xfrm>
                <a:off x="-54081" y="4783986"/>
                <a:ext cx="3613230" cy="1477328"/>
              </a:xfrm>
              <a:prstGeom prst="rect">
                <a:avLst/>
              </a:prstGeom>
              <a:noFill/>
            </p:spPr>
            <p:txBody>
              <a:bodyPr wrap="square">
                <a:spAutoFit/>
              </a:bodyPr>
              <a:lstStyle/>
              <a:p>
                <a:r>
                  <a:rPr lang="en-US" dirty="0">
                    <a:latin typeface="+mj-lt"/>
                  </a:rPr>
                  <a:t>The CMB has a thermal black body spectrum at temperature</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=2.72548±0.00057 </m:t>
                      </m:r>
                      <m:r>
                        <a:rPr lang="en-US" i="1" dirty="0" smtClean="0">
                          <a:latin typeface="Cambria Math" panose="02040503050406030204" pitchFamily="18" charset="0"/>
                        </a:rPr>
                        <m:t>𝐾</m:t>
                      </m:r>
                    </m:oMath>
                  </m:oMathPara>
                </a14:m>
                <a:endParaRPr lang="fr-FR" dirty="0"/>
              </a:p>
              <a:p>
                <a:endParaRPr lang="fr-FR" dirty="0"/>
              </a:p>
              <a:p>
                <a:endParaRPr lang="fr-FR" dirty="0"/>
              </a:p>
            </p:txBody>
          </p:sp>
        </mc:Choice>
        <mc:Fallback>
          <p:sp>
            <p:nvSpPr>
              <p:cNvPr id="10" name="ZoneTexte 9">
                <a:extLst>
                  <a:ext uri="{FF2B5EF4-FFF2-40B4-BE49-F238E27FC236}">
                    <a16:creationId xmlns:a16="http://schemas.microsoft.com/office/drawing/2014/main" id="{9BE8FA59-22D0-3D61-582D-C2FA6AA40C5C}"/>
                  </a:ext>
                </a:extLst>
              </p:cNvPr>
              <p:cNvSpPr txBox="1">
                <a:spLocks noRot="1" noChangeAspect="1" noMove="1" noResize="1" noEditPoints="1" noAdjustHandles="1" noChangeArrowheads="1" noChangeShapeType="1" noTextEdit="1"/>
              </p:cNvSpPr>
              <p:nvPr/>
            </p:nvSpPr>
            <p:spPr>
              <a:xfrm>
                <a:off x="-54081" y="4783986"/>
                <a:ext cx="3613230" cy="1477328"/>
              </a:xfrm>
              <a:prstGeom prst="rect">
                <a:avLst/>
              </a:prstGeom>
              <a:blipFill>
                <a:blip r:embed="rId4"/>
                <a:stretch>
                  <a:fillRect l="-1349" t="-2479"/>
                </a:stretch>
              </a:blipFill>
            </p:spPr>
            <p:txBody>
              <a:bodyPr/>
              <a:lstStyle/>
              <a:p>
                <a:r>
                  <a:rPr lang="fr-FR">
                    <a:noFill/>
                  </a:rPr>
                  <a:t> </a:t>
                </a:r>
              </a:p>
            </p:txBody>
          </p:sp>
        </mc:Fallback>
      </mc:AlternateContent>
      <p:pic>
        <p:nvPicPr>
          <p:cNvPr id="7" name="Image 6" descr="Une image contenant texte, transport, capture d’écran, graphisme&#10;&#10;Description générée automatiquement">
            <a:extLst>
              <a:ext uri="{FF2B5EF4-FFF2-40B4-BE49-F238E27FC236}">
                <a16:creationId xmlns:a16="http://schemas.microsoft.com/office/drawing/2014/main" id="{009B5629-BB00-9DE4-64DF-CE6B3333D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674" y="1498473"/>
            <a:ext cx="4509304" cy="4509304"/>
          </a:xfrm>
          <a:prstGeom prst="rect">
            <a:avLst/>
          </a:prstGeom>
        </p:spPr>
      </p:pic>
      <p:sp>
        <p:nvSpPr>
          <p:cNvPr id="9" name="ZoneTexte 8">
            <a:extLst>
              <a:ext uri="{FF2B5EF4-FFF2-40B4-BE49-F238E27FC236}">
                <a16:creationId xmlns:a16="http://schemas.microsoft.com/office/drawing/2014/main" id="{2AF5EAFF-5F30-1AEE-90B1-BAD56F7D64CC}"/>
              </a:ext>
            </a:extLst>
          </p:cNvPr>
          <p:cNvSpPr txBox="1"/>
          <p:nvPr/>
        </p:nvSpPr>
        <p:spPr>
          <a:xfrm>
            <a:off x="9113033" y="1498473"/>
            <a:ext cx="2951544" cy="4801314"/>
          </a:xfrm>
          <a:prstGeom prst="rect">
            <a:avLst/>
          </a:prstGeom>
          <a:noFill/>
        </p:spPr>
        <p:txBody>
          <a:bodyPr wrap="square">
            <a:spAutoFit/>
          </a:bodyPr>
          <a:lstStyle/>
          <a:p>
            <a:r>
              <a:rPr lang="fr-FR" dirty="0">
                <a:latin typeface="+mj-lt"/>
              </a:rPr>
              <a:t>The </a:t>
            </a:r>
            <a:r>
              <a:rPr lang="fr-FR" b="1" dirty="0" err="1">
                <a:latin typeface="+mj-lt"/>
              </a:rPr>
              <a:t>Cosmic</a:t>
            </a:r>
            <a:r>
              <a:rPr lang="fr-FR" b="1" dirty="0">
                <a:latin typeface="+mj-lt"/>
              </a:rPr>
              <a:t> </a:t>
            </a:r>
            <a:r>
              <a:rPr lang="fr-FR" b="1" dirty="0" err="1">
                <a:latin typeface="+mj-lt"/>
              </a:rPr>
              <a:t>Microwave</a:t>
            </a:r>
            <a:r>
              <a:rPr lang="fr-FR" b="1" dirty="0">
                <a:latin typeface="+mj-lt"/>
              </a:rPr>
              <a:t> Background (CMB)</a:t>
            </a:r>
            <a:r>
              <a:rPr lang="fr-FR" dirty="0">
                <a:latin typeface="+mj-lt"/>
              </a:rPr>
              <a:t> </a:t>
            </a:r>
            <a:r>
              <a:rPr lang="fr-FR" dirty="0" err="1">
                <a:latin typeface="+mj-lt"/>
              </a:rPr>
              <a:t>is</a:t>
            </a:r>
            <a:r>
              <a:rPr lang="fr-FR" dirty="0">
                <a:latin typeface="+mj-lt"/>
              </a:rPr>
              <a:t> an </a:t>
            </a:r>
            <a:r>
              <a:rPr lang="fr-FR" dirty="0" err="1">
                <a:latin typeface="+mj-lt"/>
              </a:rPr>
              <a:t>emission</a:t>
            </a:r>
            <a:r>
              <a:rPr lang="fr-FR" dirty="0">
                <a:latin typeface="+mj-lt"/>
              </a:rPr>
              <a:t> of light </a:t>
            </a:r>
            <a:r>
              <a:rPr lang="fr-FR" dirty="0" err="1">
                <a:latin typeface="+mj-lt"/>
              </a:rPr>
              <a:t>coming</a:t>
            </a:r>
            <a:r>
              <a:rPr lang="fr-FR" dirty="0">
                <a:latin typeface="+mj-lt"/>
              </a:rPr>
              <a:t> </a:t>
            </a:r>
            <a:r>
              <a:rPr lang="fr-FR" dirty="0" err="1">
                <a:latin typeface="+mj-lt"/>
              </a:rPr>
              <a:t>from</a:t>
            </a:r>
            <a:r>
              <a:rPr lang="fr-FR" dirty="0">
                <a:latin typeface="+mj-lt"/>
              </a:rPr>
              <a:t> all directions of the sky. </a:t>
            </a:r>
          </a:p>
          <a:p>
            <a:endParaRPr lang="fr-FR" dirty="0">
              <a:latin typeface="+mj-lt"/>
            </a:endParaRPr>
          </a:p>
          <a:p>
            <a:endParaRPr lang="fr-FR" dirty="0">
              <a:latin typeface="+mj-lt"/>
            </a:endParaRPr>
          </a:p>
          <a:p>
            <a:endParaRPr lang="fr-FR" dirty="0">
              <a:latin typeface="+mj-lt"/>
            </a:endParaRPr>
          </a:p>
          <a:p>
            <a:endParaRPr lang="fr-FR" dirty="0">
              <a:latin typeface="+mj-lt"/>
            </a:endParaRPr>
          </a:p>
          <a:p>
            <a:r>
              <a:rPr lang="fr-FR" dirty="0" err="1">
                <a:latin typeface="+mj-lt"/>
              </a:rPr>
              <a:t>Universe</a:t>
            </a:r>
            <a:r>
              <a:rPr lang="fr-FR" dirty="0">
                <a:latin typeface="+mj-lt"/>
              </a:rPr>
              <a:t> </a:t>
            </a:r>
            <a:r>
              <a:rPr lang="fr-FR" dirty="0" err="1">
                <a:latin typeface="+mj-lt"/>
              </a:rPr>
              <a:t>is</a:t>
            </a:r>
            <a:r>
              <a:rPr lang="fr-FR" dirty="0">
                <a:latin typeface="+mj-lt"/>
              </a:rPr>
              <a:t> on large </a:t>
            </a:r>
            <a:r>
              <a:rPr lang="fr-FR" dirty="0" err="1">
                <a:latin typeface="+mj-lt"/>
              </a:rPr>
              <a:t>scales</a:t>
            </a:r>
            <a:r>
              <a:rPr lang="fr-FR" dirty="0">
                <a:latin typeface="+mj-lt"/>
              </a:rPr>
              <a:t> </a:t>
            </a:r>
            <a:r>
              <a:rPr lang="fr-FR" b="1" dirty="0" err="1">
                <a:latin typeface="+mj-lt"/>
              </a:rPr>
              <a:t>homogeneous</a:t>
            </a:r>
            <a:r>
              <a:rPr lang="fr-FR" dirty="0">
                <a:latin typeface="+mj-lt"/>
              </a:rPr>
              <a:t> and </a:t>
            </a:r>
            <a:r>
              <a:rPr lang="fr-FR" b="1" dirty="0" err="1">
                <a:latin typeface="+mj-lt"/>
              </a:rPr>
              <a:t>isotropic</a:t>
            </a:r>
            <a:endParaRPr lang="fr-FR" b="1" dirty="0">
              <a:latin typeface="+mj-lt"/>
            </a:endParaRPr>
          </a:p>
          <a:p>
            <a:endParaRPr lang="fr-FR" dirty="0">
              <a:latin typeface="+mj-lt"/>
            </a:endParaRPr>
          </a:p>
          <a:p>
            <a:endParaRPr lang="fr-FR" dirty="0">
              <a:latin typeface="+mj-lt"/>
            </a:endParaRPr>
          </a:p>
          <a:p>
            <a:endParaRPr lang="fr-FR" dirty="0">
              <a:latin typeface="+mj-lt"/>
            </a:endParaRPr>
          </a:p>
          <a:p>
            <a:r>
              <a:rPr lang="fr-FR" dirty="0" err="1">
                <a:latin typeface="+mj-lt"/>
              </a:rPr>
              <a:t>Universe</a:t>
            </a:r>
            <a:r>
              <a:rPr lang="fr-FR" dirty="0">
                <a:latin typeface="+mj-lt"/>
              </a:rPr>
              <a:t> </a:t>
            </a:r>
            <a:r>
              <a:rPr lang="fr-FR" dirty="0" err="1">
                <a:latin typeface="+mj-lt"/>
              </a:rPr>
              <a:t>presents</a:t>
            </a:r>
            <a:r>
              <a:rPr lang="fr-FR" dirty="0">
                <a:latin typeface="+mj-lt"/>
              </a:rPr>
              <a:t> </a:t>
            </a:r>
            <a:r>
              <a:rPr lang="fr-FR" b="1" dirty="0" err="1">
                <a:latin typeface="+mj-lt"/>
              </a:rPr>
              <a:t>inhomogeneities</a:t>
            </a:r>
            <a:r>
              <a:rPr lang="fr-FR" b="1" dirty="0">
                <a:latin typeface="+mj-lt"/>
              </a:rPr>
              <a:t> </a:t>
            </a:r>
            <a:r>
              <a:rPr lang="fr-FR" dirty="0">
                <a:latin typeface="+mj-lt"/>
              </a:rPr>
              <a:t>and</a:t>
            </a:r>
            <a:r>
              <a:rPr lang="fr-FR" b="1" dirty="0">
                <a:latin typeface="+mj-lt"/>
              </a:rPr>
              <a:t> anisotropies</a:t>
            </a:r>
          </a:p>
          <a:p>
            <a:endParaRPr lang="fr-FR" dirty="0">
              <a:latin typeface="+mj-lt"/>
            </a:endParaRPr>
          </a:p>
        </p:txBody>
      </p:sp>
      <p:sp>
        <p:nvSpPr>
          <p:cNvPr id="3" name="ZoneTexte 2">
            <a:extLst>
              <a:ext uri="{FF2B5EF4-FFF2-40B4-BE49-F238E27FC236}">
                <a16:creationId xmlns:a16="http://schemas.microsoft.com/office/drawing/2014/main" id="{890AAD44-BD1C-2110-CFD2-5C70B50A094A}"/>
              </a:ext>
            </a:extLst>
          </p:cNvPr>
          <p:cNvSpPr txBox="1"/>
          <p:nvPr/>
        </p:nvSpPr>
        <p:spPr>
          <a:xfrm flipH="1">
            <a:off x="4553674" y="5935567"/>
            <a:ext cx="2905825" cy="276999"/>
          </a:xfrm>
          <a:prstGeom prst="rect">
            <a:avLst/>
          </a:prstGeom>
          <a:noFill/>
        </p:spPr>
        <p:txBody>
          <a:bodyPr wrap="square" rtlCol="0">
            <a:spAutoFit/>
          </a:bodyPr>
          <a:lstStyle/>
          <a:p>
            <a:r>
              <a:rPr lang="fr-FR" sz="1200" dirty="0">
                <a:latin typeface="+mj-lt"/>
              </a:rPr>
              <a:t>ETH Zürich</a:t>
            </a:r>
          </a:p>
        </p:txBody>
      </p:sp>
    </p:spTree>
    <p:extLst>
      <p:ext uri="{BB962C8B-B14F-4D97-AF65-F5344CB8AC3E}">
        <p14:creationId xmlns:p14="http://schemas.microsoft.com/office/powerpoint/2010/main" val="57770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A93BD-8EFE-5375-FFB1-72C008F00966}"/>
              </a:ext>
            </a:extLst>
          </p:cNvPr>
          <p:cNvSpPr>
            <a:spLocks noGrp="1"/>
          </p:cNvSpPr>
          <p:nvPr>
            <p:ph type="title"/>
          </p:nvPr>
        </p:nvSpPr>
        <p:spPr>
          <a:xfrm>
            <a:off x="166290" y="57875"/>
            <a:ext cx="6925390" cy="891738"/>
          </a:xfrm>
        </p:spPr>
        <p:txBody>
          <a:bodyPr>
            <a:normAutofit fontScale="90000"/>
          </a:bodyPr>
          <a:lstStyle/>
          <a:p>
            <a:r>
              <a:rPr lang="fr-FR" dirty="0"/>
              <a:t>The </a:t>
            </a:r>
            <a:r>
              <a:rPr lang="fr-FR" dirty="0" err="1"/>
              <a:t>Cosmic</a:t>
            </a:r>
            <a:r>
              <a:rPr lang="fr-FR" dirty="0"/>
              <a:t> </a:t>
            </a:r>
            <a:r>
              <a:rPr lang="fr-FR" dirty="0" err="1"/>
              <a:t>Microwave</a:t>
            </a:r>
            <a:r>
              <a:rPr lang="fr-FR" dirty="0"/>
              <a:t> Background</a:t>
            </a:r>
          </a:p>
        </p:txBody>
      </p:sp>
      <p:pic>
        <p:nvPicPr>
          <p:cNvPr id="8" name="Espace réservé du contenu 7">
            <a:extLst>
              <a:ext uri="{FF2B5EF4-FFF2-40B4-BE49-F238E27FC236}">
                <a16:creationId xmlns:a16="http://schemas.microsoft.com/office/drawing/2014/main" id="{86CAF27D-72C4-E1F3-2141-F0A897019A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17" y="1481354"/>
            <a:ext cx="3752901" cy="3002321"/>
          </a:xfrm>
        </p:spPr>
      </p:pic>
      <p:sp>
        <p:nvSpPr>
          <p:cNvPr id="4" name="Espace réservé de la date 3">
            <a:extLst>
              <a:ext uri="{FF2B5EF4-FFF2-40B4-BE49-F238E27FC236}">
                <a16:creationId xmlns:a16="http://schemas.microsoft.com/office/drawing/2014/main" id="{D3DD9F86-8A95-B4CE-762A-9F0FCD1EFB82}"/>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51AE7210-2D26-9B1C-3F09-DFA17E82E159}"/>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6445F7BC-ABD5-F080-6B21-92098A330870}"/>
              </a:ext>
            </a:extLst>
          </p:cNvPr>
          <p:cNvSpPr>
            <a:spLocks noGrp="1"/>
          </p:cNvSpPr>
          <p:nvPr>
            <p:ph type="sldNum" sz="quarter" idx="12"/>
          </p:nvPr>
        </p:nvSpPr>
        <p:spPr/>
        <p:txBody>
          <a:bodyPr/>
          <a:lstStyle/>
          <a:p>
            <a:fld id="{B237354E-3C1A-4A22-8A09-DE4061B25209}" type="slidenum">
              <a:rPr lang="fr-FR" smtClean="0"/>
              <a:pPr/>
              <a:t>4</a:t>
            </a:fld>
            <a:endParaRPr lang="fr-FR" dirty="0"/>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9BE8FA59-22D0-3D61-582D-C2FA6AA40C5C}"/>
                  </a:ext>
                </a:extLst>
              </p:cNvPr>
              <p:cNvSpPr txBox="1"/>
              <p:nvPr/>
            </p:nvSpPr>
            <p:spPr>
              <a:xfrm>
                <a:off x="-54081" y="4783986"/>
                <a:ext cx="3613230" cy="1477328"/>
              </a:xfrm>
              <a:prstGeom prst="rect">
                <a:avLst/>
              </a:prstGeom>
              <a:noFill/>
            </p:spPr>
            <p:txBody>
              <a:bodyPr wrap="square">
                <a:spAutoFit/>
              </a:bodyPr>
              <a:lstStyle/>
              <a:p>
                <a:r>
                  <a:rPr lang="en-US" dirty="0">
                    <a:latin typeface="+mj-lt"/>
                  </a:rPr>
                  <a:t>The CMB has a thermal black body spectrum at temperature</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=2.72548±0.00057 </m:t>
                      </m:r>
                      <m:r>
                        <a:rPr lang="en-US" i="1" dirty="0" smtClean="0">
                          <a:latin typeface="Cambria Math" panose="02040503050406030204" pitchFamily="18" charset="0"/>
                        </a:rPr>
                        <m:t>𝐾</m:t>
                      </m:r>
                    </m:oMath>
                  </m:oMathPara>
                </a14:m>
                <a:endParaRPr lang="fr-FR" dirty="0"/>
              </a:p>
              <a:p>
                <a:endParaRPr lang="fr-FR" dirty="0"/>
              </a:p>
              <a:p>
                <a:endParaRPr lang="fr-FR" dirty="0"/>
              </a:p>
            </p:txBody>
          </p:sp>
        </mc:Choice>
        <mc:Fallback>
          <p:sp>
            <p:nvSpPr>
              <p:cNvPr id="10" name="ZoneTexte 9">
                <a:extLst>
                  <a:ext uri="{FF2B5EF4-FFF2-40B4-BE49-F238E27FC236}">
                    <a16:creationId xmlns:a16="http://schemas.microsoft.com/office/drawing/2014/main" id="{9BE8FA59-22D0-3D61-582D-C2FA6AA40C5C}"/>
                  </a:ext>
                </a:extLst>
              </p:cNvPr>
              <p:cNvSpPr txBox="1">
                <a:spLocks noRot="1" noChangeAspect="1" noMove="1" noResize="1" noEditPoints="1" noAdjustHandles="1" noChangeArrowheads="1" noChangeShapeType="1" noTextEdit="1"/>
              </p:cNvSpPr>
              <p:nvPr/>
            </p:nvSpPr>
            <p:spPr>
              <a:xfrm>
                <a:off x="-54081" y="4783986"/>
                <a:ext cx="3613230" cy="1477328"/>
              </a:xfrm>
              <a:prstGeom prst="rect">
                <a:avLst/>
              </a:prstGeom>
              <a:blipFill>
                <a:blip r:embed="rId4"/>
                <a:stretch>
                  <a:fillRect l="-1349" t="-2479"/>
                </a:stretch>
              </a:blipFill>
            </p:spPr>
            <p:txBody>
              <a:bodyPr/>
              <a:lstStyle/>
              <a:p>
                <a:r>
                  <a:rPr lang="fr-FR">
                    <a:noFill/>
                  </a:rPr>
                  <a:t> </a:t>
                </a:r>
              </a:p>
            </p:txBody>
          </p:sp>
        </mc:Fallback>
      </mc:AlternateContent>
      <p:pic>
        <p:nvPicPr>
          <p:cNvPr id="3" name="Image 2" descr="Une image contenant cercle, art&#10;&#10;Description générée automatiquement">
            <a:extLst>
              <a:ext uri="{FF2B5EF4-FFF2-40B4-BE49-F238E27FC236}">
                <a16:creationId xmlns:a16="http://schemas.microsoft.com/office/drawing/2014/main" id="{B6FF4009-22AC-8CB1-AC48-57BC2360A7FD}"/>
              </a:ext>
            </a:extLst>
          </p:cNvPr>
          <p:cNvPicPr>
            <a:picLocks noChangeAspect="1"/>
          </p:cNvPicPr>
          <p:nvPr/>
        </p:nvPicPr>
        <p:blipFill rotWithShape="1">
          <a:blip r:embed="rId5">
            <a:extLst>
              <a:ext uri="{28A0092B-C50C-407E-A947-70E740481C1C}">
                <a14:useLocalDpi xmlns:a14="http://schemas.microsoft.com/office/drawing/2010/main" val="0"/>
              </a:ext>
            </a:extLst>
          </a:blip>
          <a:srcRect t="46269"/>
          <a:stretch/>
        </p:blipFill>
        <p:spPr>
          <a:xfrm>
            <a:off x="3559149" y="1974297"/>
            <a:ext cx="4232910" cy="2509378"/>
          </a:xfrm>
          <a:prstGeom prst="rect">
            <a:avLst/>
          </a:prstGeom>
        </p:spPr>
      </p:pic>
      <p:sp>
        <p:nvSpPr>
          <p:cNvPr id="7" name="ZoneTexte 6">
            <a:extLst>
              <a:ext uri="{FF2B5EF4-FFF2-40B4-BE49-F238E27FC236}">
                <a16:creationId xmlns:a16="http://schemas.microsoft.com/office/drawing/2014/main" id="{EEAE334F-8E46-6096-2C04-FFE2D3EC059F}"/>
              </a:ext>
            </a:extLst>
          </p:cNvPr>
          <p:cNvSpPr txBox="1"/>
          <p:nvPr/>
        </p:nvSpPr>
        <p:spPr>
          <a:xfrm>
            <a:off x="3628984" y="4590890"/>
            <a:ext cx="3462695" cy="1200329"/>
          </a:xfrm>
          <a:prstGeom prst="rect">
            <a:avLst/>
          </a:prstGeom>
          <a:noFill/>
        </p:spPr>
        <p:txBody>
          <a:bodyPr wrap="square">
            <a:spAutoFit/>
          </a:bodyPr>
          <a:lstStyle/>
          <a:p>
            <a:r>
              <a:rPr lang="fr-FR" dirty="0">
                <a:latin typeface="+mj-lt"/>
              </a:rPr>
              <a:t>Observations :</a:t>
            </a:r>
          </a:p>
          <a:p>
            <a:pPr marL="285750" indent="-285750">
              <a:buFontTx/>
              <a:buChar char="-"/>
            </a:pPr>
            <a:r>
              <a:rPr lang="fr-FR" dirty="0" err="1">
                <a:latin typeface="+mj-lt"/>
              </a:rPr>
              <a:t>Universe</a:t>
            </a:r>
            <a:r>
              <a:rPr lang="fr-FR" dirty="0">
                <a:latin typeface="+mj-lt"/>
              </a:rPr>
              <a:t> </a:t>
            </a:r>
            <a:r>
              <a:rPr lang="fr-FR" dirty="0" err="1">
                <a:latin typeface="+mj-lt"/>
              </a:rPr>
              <a:t>is</a:t>
            </a:r>
            <a:r>
              <a:rPr lang="fr-FR" dirty="0">
                <a:latin typeface="+mj-lt"/>
              </a:rPr>
              <a:t> on large </a:t>
            </a:r>
            <a:r>
              <a:rPr lang="fr-FR" dirty="0" err="1">
                <a:latin typeface="+mj-lt"/>
              </a:rPr>
              <a:t>scales</a:t>
            </a:r>
            <a:r>
              <a:rPr lang="fr-FR" dirty="0">
                <a:latin typeface="+mj-lt"/>
              </a:rPr>
              <a:t> </a:t>
            </a:r>
            <a:r>
              <a:rPr lang="fr-FR" b="1" dirty="0" err="1">
                <a:latin typeface="+mj-lt"/>
              </a:rPr>
              <a:t>homogeneous</a:t>
            </a:r>
            <a:r>
              <a:rPr lang="fr-FR" dirty="0">
                <a:latin typeface="+mj-lt"/>
              </a:rPr>
              <a:t> and </a:t>
            </a:r>
            <a:r>
              <a:rPr lang="fr-FR" b="1" dirty="0" err="1">
                <a:latin typeface="+mj-lt"/>
              </a:rPr>
              <a:t>isotropic</a:t>
            </a:r>
            <a:endParaRPr lang="fr-FR" b="1" dirty="0">
              <a:latin typeface="+mj-lt"/>
            </a:endParaRPr>
          </a:p>
          <a:p>
            <a:pPr marL="285750" indent="-285750">
              <a:buFontTx/>
              <a:buChar char="-"/>
            </a:pPr>
            <a:r>
              <a:rPr lang="fr-FR" dirty="0" err="1">
                <a:latin typeface="+mj-lt"/>
              </a:rPr>
              <a:t>Universe</a:t>
            </a:r>
            <a:r>
              <a:rPr lang="fr-FR" dirty="0">
                <a:latin typeface="+mj-lt"/>
              </a:rPr>
              <a:t> </a:t>
            </a:r>
            <a:r>
              <a:rPr lang="fr-FR" dirty="0" err="1">
                <a:latin typeface="+mj-lt"/>
              </a:rPr>
              <a:t>presents</a:t>
            </a:r>
            <a:r>
              <a:rPr lang="fr-FR" dirty="0">
                <a:latin typeface="+mj-lt"/>
              </a:rPr>
              <a:t> </a:t>
            </a:r>
            <a:r>
              <a:rPr lang="fr-FR" b="1" dirty="0">
                <a:latin typeface="+mj-lt"/>
              </a:rPr>
              <a:t>anisotropies</a:t>
            </a:r>
          </a:p>
        </p:txBody>
      </p:sp>
      <p:sp>
        <p:nvSpPr>
          <p:cNvPr id="11" name="ZoneTexte 10">
            <a:extLst>
              <a:ext uri="{FF2B5EF4-FFF2-40B4-BE49-F238E27FC236}">
                <a16:creationId xmlns:a16="http://schemas.microsoft.com/office/drawing/2014/main" id="{A8AE6724-8BFD-715A-4D28-8D7C510F515C}"/>
              </a:ext>
            </a:extLst>
          </p:cNvPr>
          <p:cNvSpPr txBox="1"/>
          <p:nvPr/>
        </p:nvSpPr>
        <p:spPr>
          <a:xfrm>
            <a:off x="3513042" y="1385714"/>
            <a:ext cx="4163075" cy="646331"/>
          </a:xfrm>
          <a:prstGeom prst="rect">
            <a:avLst/>
          </a:prstGeom>
          <a:noFill/>
        </p:spPr>
        <p:txBody>
          <a:bodyPr wrap="square">
            <a:spAutoFit/>
          </a:bodyPr>
          <a:lstStyle/>
          <a:p>
            <a:pPr algn="ctr"/>
            <a:r>
              <a:rPr lang="fr-FR" dirty="0" err="1">
                <a:latin typeface="+mj-lt"/>
              </a:rPr>
              <a:t>Planck’s</a:t>
            </a:r>
            <a:r>
              <a:rPr lang="fr-FR" dirty="0">
                <a:latin typeface="+mj-lt"/>
              </a:rPr>
              <a:t> </a:t>
            </a:r>
            <a:r>
              <a:rPr lang="fr-FR" dirty="0" err="1">
                <a:latin typeface="+mj-lt"/>
              </a:rPr>
              <a:t>map</a:t>
            </a:r>
            <a:r>
              <a:rPr lang="fr-FR" dirty="0">
                <a:latin typeface="+mj-lt"/>
              </a:rPr>
              <a:t> of the </a:t>
            </a:r>
            <a:r>
              <a:rPr lang="fr-FR" dirty="0" err="1">
                <a:latin typeface="+mj-lt"/>
              </a:rPr>
              <a:t>temperature</a:t>
            </a:r>
            <a:r>
              <a:rPr lang="fr-FR" dirty="0">
                <a:latin typeface="+mj-lt"/>
              </a:rPr>
              <a:t> of the  CMB</a:t>
            </a:r>
          </a:p>
        </p:txBody>
      </p:sp>
    </p:spTree>
    <p:extLst>
      <p:ext uri="{BB962C8B-B14F-4D97-AF65-F5344CB8AC3E}">
        <p14:creationId xmlns:p14="http://schemas.microsoft.com/office/powerpoint/2010/main" val="51784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A93BD-8EFE-5375-FFB1-72C008F00966}"/>
              </a:ext>
            </a:extLst>
          </p:cNvPr>
          <p:cNvSpPr>
            <a:spLocks noGrp="1"/>
          </p:cNvSpPr>
          <p:nvPr>
            <p:ph type="title"/>
          </p:nvPr>
        </p:nvSpPr>
        <p:spPr>
          <a:xfrm>
            <a:off x="166290" y="57875"/>
            <a:ext cx="6925390" cy="891738"/>
          </a:xfrm>
        </p:spPr>
        <p:txBody>
          <a:bodyPr>
            <a:normAutofit fontScale="90000"/>
          </a:bodyPr>
          <a:lstStyle/>
          <a:p>
            <a:r>
              <a:rPr lang="fr-FR" dirty="0"/>
              <a:t>The </a:t>
            </a:r>
            <a:r>
              <a:rPr lang="fr-FR" dirty="0" err="1"/>
              <a:t>Cosmic</a:t>
            </a:r>
            <a:r>
              <a:rPr lang="fr-FR" dirty="0"/>
              <a:t> </a:t>
            </a:r>
            <a:r>
              <a:rPr lang="fr-FR" dirty="0" err="1"/>
              <a:t>Microwave</a:t>
            </a:r>
            <a:r>
              <a:rPr lang="fr-FR" dirty="0"/>
              <a:t> Background</a:t>
            </a:r>
          </a:p>
        </p:txBody>
      </p:sp>
      <p:pic>
        <p:nvPicPr>
          <p:cNvPr id="8" name="Espace réservé du contenu 7">
            <a:extLst>
              <a:ext uri="{FF2B5EF4-FFF2-40B4-BE49-F238E27FC236}">
                <a16:creationId xmlns:a16="http://schemas.microsoft.com/office/drawing/2014/main" id="{86CAF27D-72C4-E1F3-2141-F0A897019A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17" y="1481354"/>
            <a:ext cx="3752901" cy="3002321"/>
          </a:xfrm>
        </p:spPr>
      </p:pic>
      <p:sp>
        <p:nvSpPr>
          <p:cNvPr id="4" name="Espace réservé de la date 3">
            <a:extLst>
              <a:ext uri="{FF2B5EF4-FFF2-40B4-BE49-F238E27FC236}">
                <a16:creationId xmlns:a16="http://schemas.microsoft.com/office/drawing/2014/main" id="{D3DD9F86-8A95-B4CE-762A-9F0FCD1EFB82}"/>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51AE7210-2D26-9B1C-3F09-DFA17E82E159}"/>
              </a:ext>
            </a:extLst>
          </p:cNvPr>
          <p:cNvSpPr>
            <a:spLocks noGrp="1"/>
          </p:cNvSpPr>
          <p:nvPr>
            <p:ph type="ftr" sz="quarter" idx="11"/>
          </p:nvPr>
        </p:nvSpPr>
        <p:spPr/>
        <p:txBody>
          <a:bodyPr/>
          <a:lstStyle/>
          <a:p>
            <a:r>
              <a:rPr lang="fr-FR" b="1" dirty="0">
                <a:solidFill>
                  <a:srgbClr val="F9BE00"/>
                </a:solidFill>
              </a:rPr>
              <a:t>ILANCE </a:t>
            </a:r>
            <a:r>
              <a:rPr lang="fr-FR" b="1" dirty="0" err="1">
                <a:solidFill>
                  <a:srgbClr val="F9BE00"/>
                </a:solidFill>
              </a:rPr>
              <a:t>Student</a:t>
            </a:r>
            <a:r>
              <a:rPr lang="fr-FR" b="1" dirty="0">
                <a:solidFill>
                  <a:srgbClr val="F9BE00"/>
                </a:solidFill>
              </a:rPr>
              <a:t> </a:t>
            </a:r>
            <a:r>
              <a:rPr lang="fr-FR" b="1" dirty="0" err="1">
                <a:solidFill>
                  <a:srgbClr val="F9BE00"/>
                </a:solidFill>
              </a:rPr>
              <a:t>Fest</a:t>
            </a:r>
            <a:r>
              <a:rPr lang="fr-FR" dirty="0">
                <a:solidFill>
                  <a:srgbClr val="F9BE00"/>
                </a:solidFill>
              </a:rPr>
              <a:t>    </a:t>
            </a:r>
            <a:r>
              <a:rPr lang="fr-FR" b="1" dirty="0"/>
              <a:t>–    On </a:t>
            </a:r>
            <a:r>
              <a:rPr lang="fr-FR" b="1" dirty="0" err="1"/>
              <a:t>Brane</a:t>
            </a:r>
            <a:r>
              <a:rPr lang="fr-FR" b="1" dirty="0"/>
              <a:t> Inflation </a:t>
            </a:r>
            <a:r>
              <a:rPr lang="fr-FR" b="1" dirty="0" err="1"/>
              <a:t>after</a:t>
            </a:r>
            <a:r>
              <a:rPr lang="fr-FR" b="1" dirty="0"/>
              <a:t> </a:t>
            </a:r>
            <a:r>
              <a:rPr lang="fr-FR" b="1" dirty="0" err="1"/>
              <a:t>LiteBIRD</a:t>
            </a:r>
            <a:r>
              <a:rPr lang="fr-FR" b="1" dirty="0"/>
              <a:t> –    Valentin Carpintero Pérez</a:t>
            </a:r>
          </a:p>
        </p:txBody>
      </p:sp>
      <p:sp>
        <p:nvSpPr>
          <p:cNvPr id="6" name="Espace réservé du numéro de diapositive 5">
            <a:extLst>
              <a:ext uri="{FF2B5EF4-FFF2-40B4-BE49-F238E27FC236}">
                <a16:creationId xmlns:a16="http://schemas.microsoft.com/office/drawing/2014/main" id="{6445F7BC-ABD5-F080-6B21-92098A330870}"/>
              </a:ext>
            </a:extLst>
          </p:cNvPr>
          <p:cNvSpPr>
            <a:spLocks noGrp="1"/>
          </p:cNvSpPr>
          <p:nvPr>
            <p:ph type="sldNum" sz="quarter" idx="12"/>
          </p:nvPr>
        </p:nvSpPr>
        <p:spPr>
          <a:xfrm>
            <a:off x="11274251" y="6561625"/>
            <a:ext cx="720979" cy="296376"/>
          </a:xfrm>
        </p:spPr>
        <p:txBody>
          <a:bodyPr/>
          <a:lstStyle/>
          <a:p>
            <a:fld id="{B237354E-3C1A-4A22-8A09-DE4061B25209}" type="slidenum">
              <a:rPr lang="fr-FR" smtClean="0"/>
              <a:pPr/>
              <a:t>5</a:t>
            </a:fld>
            <a:endParaRPr lang="fr-FR" dirty="0"/>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9BE8FA59-22D0-3D61-582D-C2FA6AA40C5C}"/>
                  </a:ext>
                </a:extLst>
              </p:cNvPr>
              <p:cNvSpPr txBox="1"/>
              <p:nvPr/>
            </p:nvSpPr>
            <p:spPr>
              <a:xfrm>
                <a:off x="-54081" y="4783986"/>
                <a:ext cx="3613230" cy="1477328"/>
              </a:xfrm>
              <a:prstGeom prst="rect">
                <a:avLst/>
              </a:prstGeom>
              <a:noFill/>
            </p:spPr>
            <p:txBody>
              <a:bodyPr wrap="square">
                <a:spAutoFit/>
              </a:bodyPr>
              <a:lstStyle/>
              <a:p>
                <a:r>
                  <a:rPr lang="en-US" dirty="0">
                    <a:latin typeface="+mj-lt"/>
                  </a:rPr>
                  <a:t>The CMB has a thermal black body spectrum at temperature</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=2.72548±0.00057 </m:t>
                      </m:r>
                      <m:r>
                        <a:rPr lang="en-US" i="1" dirty="0" smtClean="0">
                          <a:latin typeface="Cambria Math" panose="02040503050406030204" pitchFamily="18" charset="0"/>
                        </a:rPr>
                        <m:t>𝐾</m:t>
                      </m:r>
                    </m:oMath>
                  </m:oMathPara>
                </a14:m>
                <a:endParaRPr lang="fr-FR" dirty="0"/>
              </a:p>
              <a:p>
                <a:endParaRPr lang="fr-FR" dirty="0"/>
              </a:p>
              <a:p>
                <a:endParaRPr lang="fr-FR" dirty="0"/>
              </a:p>
            </p:txBody>
          </p:sp>
        </mc:Choice>
        <mc:Fallback>
          <p:sp>
            <p:nvSpPr>
              <p:cNvPr id="10" name="ZoneTexte 9">
                <a:extLst>
                  <a:ext uri="{FF2B5EF4-FFF2-40B4-BE49-F238E27FC236}">
                    <a16:creationId xmlns:a16="http://schemas.microsoft.com/office/drawing/2014/main" id="{9BE8FA59-22D0-3D61-582D-C2FA6AA40C5C}"/>
                  </a:ext>
                </a:extLst>
              </p:cNvPr>
              <p:cNvSpPr txBox="1">
                <a:spLocks noRot="1" noChangeAspect="1" noMove="1" noResize="1" noEditPoints="1" noAdjustHandles="1" noChangeArrowheads="1" noChangeShapeType="1" noTextEdit="1"/>
              </p:cNvSpPr>
              <p:nvPr/>
            </p:nvSpPr>
            <p:spPr>
              <a:xfrm>
                <a:off x="-54081" y="4783986"/>
                <a:ext cx="3613230" cy="1477328"/>
              </a:xfrm>
              <a:prstGeom prst="rect">
                <a:avLst/>
              </a:prstGeom>
              <a:blipFill>
                <a:blip r:embed="rId4"/>
                <a:stretch>
                  <a:fillRect l="-1349" t="-2479"/>
                </a:stretch>
              </a:blipFill>
            </p:spPr>
            <p:txBody>
              <a:bodyPr/>
              <a:lstStyle/>
              <a:p>
                <a:r>
                  <a:rPr lang="fr-FR">
                    <a:noFill/>
                  </a:rPr>
                  <a:t> </a:t>
                </a:r>
              </a:p>
            </p:txBody>
          </p:sp>
        </mc:Fallback>
      </mc:AlternateContent>
      <p:pic>
        <p:nvPicPr>
          <p:cNvPr id="3" name="Image 2" descr="Une image contenant cercle, art&#10;&#10;Description générée automatiquement">
            <a:extLst>
              <a:ext uri="{FF2B5EF4-FFF2-40B4-BE49-F238E27FC236}">
                <a16:creationId xmlns:a16="http://schemas.microsoft.com/office/drawing/2014/main" id="{B6FF4009-22AC-8CB1-AC48-57BC2360A7FD}"/>
              </a:ext>
            </a:extLst>
          </p:cNvPr>
          <p:cNvPicPr>
            <a:picLocks noChangeAspect="1"/>
          </p:cNvPicPr>
          <p:nvPr/>
        </p:nvPicPr>
        <p:blipFill rotWithShape="1">
          <a:blip r:embed="rId5">
            <a:extLst>
              <a:ext uri="{28A0092B-C50C-407E-A947-70E740481C1C}">
                <a14:useLocalDpi xmlns:a14="http://schemas.microsoft.com/office/drawing/2010/main" val="0"/>
              </a:ext>
            </a:extLst>
          </a:blip>
          <a:srcRect t="46269"/>
          <a:stretch/>
        </p:blipFill>
        <p:spPr>
          <a:xfrm>
            <a:off x="3559149" y="1974297"/>
            <a:ext cx="4232910" cy="2509378"/>
          </a:xfrm>
          <a:prstGeom prst="rect">
            <a:avLst/>
          </a:prstGeom>
        </p:spPr>
      </p:pic>
      <p:sp>
        <p:nvSpPr>
          <p:cNvPr id="7" name="ZoneTexte 6">
            <a:extLst>
              <a:ext uri="{FF2B5EF4-FFF2-40B4-BE49-F238E27FC236}">
                <a16:creationId xmlns:a16="http://schemas.microsoft.com/office/drawing/2014/main" id="{EEAE334F-8E46-6096-2C04-FFE2D3EC059F}"/>
              </a:ext>
            </a:extLst>
          </p:cNvPr>
          <p:cNvSpPr txBox="1"/>
          <p:nvPr/>
        </p:nvSpPr>
        <p:spPr>
          <a:xfrm>
            <a:off x="3628985" y="4590890"/>
            <a:ext cx="3462696" cy="1200329"/>
          </a:xfrm>
          <a:prstGeom prst="rect">
            <a:avLst/>
          </a:prstGeom>
          <a:noFill/>
        </p:spPr>
        <p:txBody>
          <a:bodyPr wrap="square">
            <a:spAutoFit/>
          </a:bodyPr>
          <a:lstStyle/>
          <a:p>
            <a:r>
              <a:rPr lang="fr-FR" dirty="0">
                <a:latin typeface="+mj-lt"/>
              </a:rPr>
              <a:t>Observations :</a:t>
            </a:r>
          </a:p>
          <a:p>
            <a:pPr marL="285750" indent="-285750">
              <a:buFontTx/>
              <a:buChar char="-"/>
            </a:pPr>
            <a:r>
              <a:rPr lang="fr-FR" dirty="0" err="1">
                <a:latin typeface="+mj-lt"/>
              </a:rPr>
              <a:t>Universe</a:t>
            </a:r>
            <a:r>
              <a:rPr lang="fr-FR" dirty="0">
                <a:latin typeface="+mj-lt"/>
              </a:rPr>
              <a:t> </a:t>
            </a:r>
            <a:r>
              <a:rPr lang="fr-FR" dirty="0" err="1">
                <a:latin typeface="+mj-lt"/>
              </a:rPr>
              <a:t>is</a:t>
            </a:r>
            <a:r>
              <a:rPr lang="fr-FR" dirty="0">
                <a:latin typeface="+mj-lt"/>
              </a:rPr>
              <a:t> on large </a:t>
            </a:r>
            <a:r>
              <a:rPr lang="fr-FR" dirty="0" err="1">
                <a:latin typeface="+mj-lt"/>
              </a:rPr>
              <a:t>scales</a:t>
            </a:r>
            <a:r>
              <a:rPr lang="fr-FR" dirty="0">
                <a:latin typeface="+mj-lt"/>
              </a:rPr>
              <a:t> </a:t>
            </a:r>
            <a:r>
              <a:rPr lang="fr-FR" b="1" dirty="0" err="1">
                <a:latin typeface="+mj-lt"/>
              </a:rPr>
              <a:t>homogeneous</a:t>
            </a:r>
            <a:r>
              <a:rPr lang="fr-FR" dirty="0">
                <a:latin typeface="+mj-lt"/>
              </a:rPr>
              <a:t> and </a:t>
            </a:r>
            <a:r>
              <a:rPr lang="fr-FR" b="1" dirty="0" err="1">
                <a:latin typeface="+mj-lt"/>
              </a:rPr>
              <a:t>isotropic</a:t>
            </a:r>
            <a:endParaRPr lang="fr-FR" b="1" dirty="0">
              <a:latin typeface="+mj-lt"/>
            </a:endParaRPr>
          </a:p>
          <a:p>
            <a:pPr marL="285750" indent="-285750">
              <a:buFontTx/>
              <a:buChar char="-"/>
            </a:pPr>
            <a:r>
              <a:rPr lang="fr-FR" dirty="0" err="1">
                <a:latin typeface="+mj-lt"/>
              </a:rPr>
              <a:t>Universe</a:t>
            </a:r>
            <a:r>
              <a:rPr lang="fr-FR" dirty="0">
                <a:latin typeface="+mj-lt"/>
              </a:rPr>
              <a:t> </a:t>
            </a:r>
            <a:r>
              <a:rPr lang="fr-FR" dirty="0" err="1">
                <a:latin typeface="+mj-lt"/>
              </a:rPr>
              <a:t>presents</a:t>
            </a:r>
            <a:r>
              <a:rPr lang="fr-FR" dirty="0">
                <a:latin typeface="+mj-lt"/>
              </a:rPr>
              <a:t> </a:t>
            </a:r>
            <a:r>
              <a:rPr lang="fr-FR" b="1" dirty="0">
                <a:latin typeface="+mj-lt"/>
              </a:rPr>
              <a:t>anisotropies</a:t>
            </a:r>
          </a:p>
        </p:txBody>
      </p:sp>
      <p:pic>
        <p:nvPicPr>
          <p:cNvPr id="9" name="Image 8" descr="Une image contenant texte, Tracé, ligne, diagramme&#10;&#10;Description générée automatiquement">
            <a:extLst>
              <a:ext uri="{FF2B5EF4-FFF2-40B4-BE49-F238E27FC236}">
                <a16:creationId xmlns:a16="http://schemas.microsoft.com/office/drawing/2014/main" id="{D95BF418-5BA0-7C0B-D398-AAD8C022D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1095" y="2218015"/>
            <a:ext cx="4318314" cy="2195143"/>
          </a:xfrm>
          <a:prstGeom prst="rect">
            <a:avLst/>
          </a:prstGeom>
        </p:spPr>
      </p:pic>
      <p:sp>
        <p:nvSpPr>
          <p:cNvPr id="11" name="ZoneTexte 10">
            <a:extLst>
              <a:ext uri="{FF2B5EF4-FFF2-40B4-BE49-F238E27FC236}">
                <a16:creationId xmlns:a16="http://schemas.microsoft.com/office/drawing/2014/main" id="{0A736D36-5556-08E7-0624-228382A3AD8D}"/>
              </a:ext>
            </a:extLst>
          </p:cNvPr>
          <p:cNvSpPr txBox="1"/>
          <p:nvPr/>
        </p:nvSpPr>
        <p:spPr>
          <a:xfrm>
            <a:off x="7581418" y="1145128"/>
            <a:ext cx="4662143" cy="1477328"/>
          </a:xfrm>
          <a:prstGeom prst="rect">
            <a:avLst/>
          </a:prstGeom>
          <a:noFill/>
        </p:spPr>
        <p:txBody>
          <a:bodyPr wrap="square" rtlCol="0">
            <a:spAutoFit/>
          </a:bodyPr>
          <a:lstStyle/>
          <a:p>
            <a:pPr algn="ctr"/>
            <a:r>
              <a:rPr lang="fr-FR" dirty="0" err="1">
                <a:latin typeface="+mj-lt"/>
              </a:rPr>
              <a:t>Planck’s</a:t>
            </a:r>
            <a:r>
              <a:rPr lang="fr-FR" dirty="0">
                <a:latin typeface="+mj-lt"/>
              </a:rPr>
              <a:t> </a:t>
            </a:r>
            <a:r>
              <a:rPr lang="fr-FR" b="1" dirty="0" err="1">
                <a:latin typeface="+mj-lt"/>
              </a:rPr>
              <a:t>angular</a:t>
            </a:r>
            <a:r>
              <a:rPr lang="fr-FR" b="1" dirty="0">
                <a:latin typeface="+mj-lt"/>
              </a:rPr>
              <a:t> power </a:t>
            </a:r>
            <a:r>
              <a:rPr lang="fr-FR" b="1" dirty="0" err="1">
                <a:latin typeface="+mj-lt"/>
              </a:rPr>
              <a:t>spectrum</a:t>
            </a:r>
            <a:r>
              <a:rPr lang="fr-FR" b="1" dirty="0">
                <a:latin typeface="+mj-lt"/>
              </a:rPr>
              <a:t> </a:t>
            </a:r>
            <a:r>
              <a:rPr lang="fr-FR" dirty="0">
                <a:latin typeface="+mj-lt"/>
              </a:rPr>
              <a:t>of the CMB</a:t>
            </a:r>
          </a:p>
          <a:p>
            <a:pPr algn="ctr"/>
            <a:r>
              <a:rPr lang="fr-FR" dirty="0">
                <a:latin typeface="+mj-lt"/>
              </a:rPr>
              <a:t>(size of the </a:t>
            </a:r>
            <a:r>
              <a:rPr lang="fr-FR" dirty="0" err="1">
                <a:latin typeface="+mj-lt"/>
              </a:rPr>
              <a:t>temperature</a:t>
            </a:r>
            <a:r>
              <a:rPr lang="fr-FR" dirty="0">
                <a:latin typeface="+mj-lt"/>
              </a:rPr>
              <a:t> fluctuations as a </a:t>
            </a:r>
            <a:r>
              <a:rPr lang="fr-FR" dirty="0" err="1">
                <a:latin typeface="+mj-lt"/>
              </a:rPr>
              <a:t>function</a:t>
            </a:r>
            <a:r>
              <a:rPr lang="fr-FR" dirty="0">
                <a:latin typeface="+mj-lt"/>
              </a:rPr>
              <a:t> of the </a:t>
            </a:r>
            <a:r>
              <a:rPr lang="fr-FR" dirty="0" err="1">
                <a:latin typeface="+mj-lt"/>
              </a:rPr>
              <a:t>angular</a:t>
            </a:r>
            <a:r>
              <a:rPr lang="fr-FR" dirty="0">
                <a:latin typeface="+mj-lt"/>
              </a:rPr>
              <a:t> </a:t>
            </a:r>
            <a:r>
              <a:rPr lang="fr-FR" dirty="0" err="1">
                <a:latin typeface="+mj-lt"/>
              </a:rPr>
              <a:t>separation</a:t>
            </a:r>
            <a:r>
              <a:rPr lang="fr-FR" dirty="0">
                <a:latin typeface="+mj-lt"/>
              </a:rPr>
              <a:t>)</a:t>
            </a:r>
          </a:p>
          <a:p>
            <a:pPr algn="ctr"/>
            <a:endParaRPr lang="fr-FR" dirty="0"/>
          </a:p>
          <a:p>
            <a:pPr algn="ctr"/>
            <a:endParaRPr lang="fr-FR" dirty="0"/>
          </a:p>
        </p:txBody>
      </p:sp>
      <p:sp>
        <p:nvSpPr>
          <p:cNvPr id="12" name="ZoneTexte 11">
            <a:extLst>
              <a:ext uri="{FF2B5EF4-FFF2-40B4-BE49-F238E27FC236}">
                <a16:creationId xmlns:a16="http://schemas.microsoft.com/office/drawing/2014/main" id="{355A381D-28D3-BBD6-A68B-FB17C6C50963}"/>
              </a:ext>
            </a:extLst>
          </p:cNvPr>
          <p:cNvSpPr txBox="1"/>
          <p:nvPr/>
        </p:nvSpPr>
        <p:spPr>
          <a:xfrm>
            <a:off x="3594067" y="1385714"/>
            <a:ext cx="3987352" cy="646331"/>
          </a:xfrm>
          <a:prstGeom prst="rect">
            <a:avLst/>
          </a:prstGeom>
          <a:noFill/>
        </p:spPr>
        <p:txBody>
          <a:bodyPr wrap="square">
            <a:spAutoFit/>
          </a:bodyPr>
          <a:lstStyle/>
          <a:p>
            <a:pPr algn="ctr"/>
            <a:r>
              <a:rPr lang="fr-FR" dirty="0" err="1">
                <a:latin typeface="+mj-lt"/>
              </a:rPr>
              <a:t>Planck’s</a:t>
            </a:r>
            <a:r>
              <a:rPr lang="fr-FR" dirty="0">
                <a:latin typeface="+mj-lt"/>
              </a:rPr>
              <a:t> </a:t>
            </a:r>
            <a:r>
              <a:rPr lang="fr-FR" dirty="0" err="1">
                <a:latin typeface="+mj-lt"/>
              </a:rPr>
              <a:t>map</a:t>
            </a:r>
            <a:r>
              <a:rPr lang="fr-FR" dirty="0">
                <a:latin typeface="+mj-lt"/>
              </a:rPr>
              <a:t> of the </a:t>
            </a:r>
            <a:r>
              <a:rPr lang="fr-FR" dirty="0" err="1">
                <a:latin typeface="+mj-lt"/>
              </a:rPr>
              <a:t>temperature</a:t>
            </a:r>
            <a:r>
              <a:rPr lang="fr-FR" dirty="0">
                <a:latin typeface="+mj-lt"/>
              </a:rPr>
              <a:t> of the  CMB</a:t>
            </a:r>
          </a:p>
        </p:txBody>
      </p:sp>
      <p:sp>
        <p:nvSpPr>
          <p:cNvPr id="14" name="ZoneTexte 13">
            <a:extLst>
              <a:ext uri="{FF2B5EF4-FFF2-40B4-BE49-F238E27FC236}">
                <a16:creationId xmlns:a16="http://schemas.microsoft.com/office/drawing/2014/main" id="{2A25D924-E776-1104-5EB4-43C18EAE7BD7}"/>
              </a:ext>
            </a:extLst>
          </p:cNvPr>
          <p:cNvSpPr txBox="1"/>
          <p:nvPr/>
        </p:nvSpPr>
        <p:spPr>
          <a:xfrm>
            <a:off x="8335603" y="4606989"/>
            <a:ext cx="3728973" cy="1754326"/>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From the angular power spectrum, </a:t>
            </a:r>
            <a:r>
              <a:rPr lang="en-US" b="1" i="0" dirty="0">
                <a:solidFill>
                  <a:srgbClr val="000000"/>
                </a:solidFill>
                <a:effectLst/>
                <a:latin typeface="Times New Roman" panose="02020603050405020304" pitchFamily="18" charset="0"/>
              </a:rPr>
              <a:t>scales in the </a:t>
            </a:r>
            <a:r>
              <a:rPr lang="en-US" b="1" dirty="0">
                <a:latin typeface="Times New Roman" panose="02020603050405020304" pitchFamily="18" charset="0"/>
              </a:rPr>
              <a:t>early universe</a:t>
            </a:r>
            <a:r>
              <a:rPr lang="en-US" b="1"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can be determined, and six </a:t>
            </a:r>
            <a:r>
              <a:rPr lang="en-US" b="1" i="0" dirty="0">
                <a:solidFill>
                  <a:srgbClr val="000000"/>
                </a:solidFill>
                <a:effectLst/>
                <a:latin typeface="Times New Roman" panose="02020603050405020304" pitchFamily="18" charset="0"/>
              </a:rPr>
              <a:t>parameters</a:t>
            </a:r>
            <a:r>
              <a:rPr lang="en-US" b="0" i="0" dirty="0">
                <a:solidFill>
                  <a:srgbClr val="000000"/>
                </a:solidFill>
                <a:effectLst/>
                <a:latin typeface="Times New Roman" panose="02020603050405020304" pitchFamily="18" charset="0"/>
              </a:rPr>
              <a:t> of the </a:t>
            </a:r>
            <a:r>
              <a:rPr lang="en-US" b="1" dirty="0">
                <a:latin typeface="Times New Roman" panose="02020603050405020304" pitchFamily="18" charset="0"/>
              </a:rPr>
              <a:t>Lambda-CDM model</a:t>
            </a:r>
            <a:r>
              <a:rPr lang="en-US" b="0" i="0" dirty="0">
                <a:solidFill>
                  <a:srgbClr val="000000"/>
                </a:solidFill>
                <a:effectLst/>
                <a:latin typeface="Times New Roman" panose="02020603050405020304" pitchFamily="18" charset="0"/>
              </a:rPr>
              <a:t> can be checked for consistency with the CMB.</a:t>
            </a:r>
            <a:endParaRPr lang="fr-FR" dirty="0"/>
          </a:p>
        </p:txBody>
      </p:sp>
    </p:spTree>
    <p:extLst>
      <p:ext uri="{BB962C8B-B14F-4D97-AF65-F5344CB8AC3E}">
        <p14:creationId xmlns:p14="http://schemas.microsoft.com/office/powerpoint/2010/main" val="58495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09FFF-0EF9-1147-ACA3-49CE46643CF1}"/>
              </a:ext>
            </a:extLst>
          </p:cNvPr>
          <p:cNvSpPr>
            <a:spLocks noGrp="1"/>
          </p:cNvSpPr>
          <p:nvPr>
            <p:ph type="title"/>
          </p:nvPr>
        </p:nvSpPr>
        <p:spPr/>
        <p:txBody>
          <a:bodyPr/>
          <a:lstStyle/>
          <a:p>
            <a:r>
              <a:rPr lang="fr-FR" dirty="0"/>
              <a:t>Inflation</a:t>
            </a:r>
          </a:p>
        </p:txBody>
      </p:sp>
      <p:sp>
        <p:nvSpPr>
          <p:cNvPr id="4" name="Espace réservé de la date 3">
            <a:extLst>
              <a:ext uri="{FF2B5EF4-FFF2-40B4-BE49-F238E27FC236}">
                <a16:creationId xmlns:a16="http://schemas.microsoft.com/office/drawing/2014/main" id="{ED52D8AA-A30E-748F-1685-530630555CA7}"/>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750FC0EF-997F-404E-0CB4-85857EFB6368}"/>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1D6FA3ED-7D0E-6292-B482-9967ACC5E252}"/>
              </a:ext>
            </a:extLst>
          </p:cNvPr>
          <p:cNvSpPr>
            <a:spLocks noGrp="1"/>
          </p:cNvSpPr>
          <p:nvPr>
            <p:ph type="sldNum" sz="quarter" idx="12"/>
          </p:nvPr>
        </p:nvSpPr>
        <p:spPr/>
        <p:txBody>
          <a:bodyPr/>
          <a:lstStyle/>
          <a:p>
            <a:fld id="{B237354E-3C1A-4A22-8A09-DE4061B25209}" type="slidenum">
              <a:rPr lang="fr-FR" smtClean="0"/>
              <a:pPr/>
              <a:t>6</a:t>
            </a:fld>
            <a:endParaRPr lang="fr-FR" dirty="0"/>
          </a:p>
        </p:txBody>
      </p:sp>
      <p:sp>
        <p:nvSpPr>
          <p:cNvPr id="17" name="ZoneTexte 16">
            <a:extLst>
              <a:ext uri="{FF2B5EF4-FFF2-40B4-BE49-F238E27FC236}">
                <a16:creationId xmlns:a16="http://schemas.microsoft.com/office/drawing/2014/main" id="{5566978A-36CA-269C-4CDD-F264F8CDD62D}"/>
              </a:ext>
            </a:extLst>
          </p:cNvPr>
          <p:cNvSpPr txBox="1"/>
          <p:nvPr/>
        </p:nvSpPr>
        <p:spPr>
          <a:xfrm>
            <a:off x="485311" y="5992904"/>
            <a:ext cx="1137816" cy="461665"/>
          </a:xfrm>
          <a:prstGeom prst="rect">
            <a:avLst/>
          </a:prstGeom>
          <a:noFill/>
        </p:spPr>
        <p:txBody>
          <a:bodyPr wrap="square">
            <a:spAutoFit/>
          </a:bodyPr>
          <a:lstStyle/>
          <a:p>
            <a:r>
              <a:rPr lang="fr-FR" sz="1200" b="0" i="0" dirty="0">
                <a:effectLst/>
                <a:latin typeface="+mj-lt"/>
              </a:rPr>
              <a:t>C. Devereux and P. Farrell.</a:t>
            </a:r>
            <a:endParaRPr lang="fr-FR" sz="1200" dirty="0">
              <a:latin typeface="+mj-lt"/>
            </a:endParaRPr>
          </a:p>
        </p:txBody>
      </p:sp>
      <p:sp>
        <p:nvSpPr>
          <p:cNvPr id="23" name="ZoneTexte 22">
            <a:extLst>
              <a:ext uri="{FF2B5EF4-FFF2-40B4-BE49-F238E27FC236}">
                <a16:creationId xmlns:a16="http://schemas.microsoft.com/office/drawing/2014/main" id="{A4C88B06-BB04-A35C-244B-7BED57B4DBDE}"/>
              </a:ext>
            </a:extLst>
          </p:cNvPr>
          <p:cNvSpPr txBox="1"/>
          <p:nvPr/>
        </p:nvSpPr>
        <p:spPr>
          <a:xfrm>
            <a:off x="653167" y="1383153"/>
            <a:ext cx="3449052" cy="646331"/>
          </a:xfrm>
          <a:prstGeom prst="rect">
            <a:avLst/>
          </a:prstGeom>
          <a:noFill/>
        </p:spPr>
        <p:txBody>
          <a:bodyPr wrap="square">
            <a:spAutoFit/>
          </a:bodyPr>
          <a:lstStyle/>
          <a:p>
            <a:r>
              <a:rPr lang="fr-FR" b="1" dirty="0">
                <a:latin typeface="+mj-lt"/>
              </a:rPr>
              <a:t>Horizon </a:t>
            </a:r>
            <a:r>
              <a:rPr lang="fr-FR" b="1" dirty="0" err="1">
                <a:latin typeface="+mj-lt"/>
              </a:rPr>
              <a:t>problem</a:t>
            </a:r>
            <a:r>
              <a:rPr lang="fr-FR" b="1" dirty="0">
                <a:latin typeface="+mj-lt"/>
              </a:rPr>
              <a:t> </a:t>
            </a:r>
            <a:r>
              <a:rPr lang="fr-FR" dirty="0">
                <a:latin typeface="+mj-lt"/>
              </a:rPr>
              <a:t>: </a:t>
            </a:r>
            <a:r>
              <a:rPr lang="fr-FR" dirty="0" err="1">
                <a:latin typeface="+mj-lt"/>
              </a:rPr>
              <a:t>why</a:t>
            </a:r>
            <a:r>
              <a:rPr lang="fr-FR" dirty="0">
                <a:latin typeface="+mj-lt"/>
              </a:rPr>
              <a:t> </a:t>
            </a:r>
            <a:r>
              <a:rPr lang="fr-FR" dirty="0" err="1">
                <a:latin typeface="+mj-lt"/>
              </a:rPr>
              <a:t>is</a:t>
            </a:r>
            <a:r>
              <a:rPr lang="fr-FR" dirty="0">
                <a:latin typeface="+mj-lt"/>
              </a:rPr>
              <a:t> </a:t>
            </a:r>
            <a:r>
              <a:rPr lang="fr-FR" dirty="0" err="1">
                <a:latin typeface="+mj-lt"/>
              </a:rPr>
              <a:t>our</a:t>
            </a:r>
            <a:r>
              <a:rPr lang="fr-FR" dirty="0">
                <a:latin typeface="+mj-lt"/>
              </a:rPr>
              <a:t> </a:t>
            </a:r>
            <a:r>
              <a:rPr lang="fr-FR" dirty="0" err="1">
                <a:latin typeface="+mj-lt"/>
              </a:rPr>
              <a:t>universe</a:t>
            </a:r>
            <a:r>
              <a:rPr lang="fr-FR" dirty="0">
                <a:latin typeface="+mj-lt"/>
              </a:rPr>
              <a:t> </a:t>
            </a:r>
            <a:r>
              <a:rPr lang="fr-FR" dirty="0" err="1">
                <a:latin typeface="+mj-lt"/>
              </a:rPr>
              <a:t>so</a:t>
            </a:r>
            <a:r>
              <a:rPr lang="fr-FR" dirty="0">
                <a:latin typeface="+mj-lt"/>
              </a:rPr>
              <a:t> </a:t>
            </a:r>
            <a:r>
              <a:rPr lang="fr-FR" dirty="0" err="1">
                <a:latin typeface="+mj-lt"/>
              </a:rPr>
              <a:t>homogeneous</a:t>
            </a:r>
            <a:r>
              <a:rPr lang="fr-FR" dirty="0">
                <a:latin typeface="+mj-lt"/>
              </a:rPr>
              <a:t>?</a:t>
            </a:r>
          </a:p>
        </p:txBody>
      </p:sp>
      <p:pic>
        <p:nvPicPr>
          <p:cNvPr id="13" name="Image 12" descr="Une image contenant texte, diagramme, blanc, ligne&#10;&#10;Description générée automatiquement">
            <a:extLst>
              <a:ext uri="{FF2B5EF4-FFF2-40B4-BE49-F238E27FC236}">
                <a16:creationId xmlns:a16="http://schemas.microsoft.com/office/drawing/2014/main" id="{E22B0808-0FCF-4E89-E0A6-CF402E8AF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90" y="2167984"/>
            <a:ext cx="4725831" cy="3824920"/>
          </a:xfrm>
          <a:prstGeom prst="rect">
            <a:avLst/>
          </a:prstGeom>
        </p:spPr>
      </p:pic>
      <p:sp>
        <p:nvSpPr>
          <p:cNvPr id="15" name="ZoneTexte 14">
            <a:extLst>
              <a:ext uri="{FF2B5EF4-FFF2-40B4-BE49-F238E27FC236}">
                <a16:creationId xmlns:a16="http://schemas.microsoft.com/office/drawing/2014/main" id="{4D888609-18F8-A18A-BA21-0F3DE38EBC40}"/>
              </a:ext>
            </a:extLst>
          </p:cNvPr>
          <p:cNvSpPr txBox="1"/>
          <p:nvPr/>
        </p:nvSpPr>
        <p:spPr>
          <a:xfrm>
            <a:off x="6797100" y="5287128"/>
            <a:ext cx="1480284" cy="523220"/>
          </a:xfrm>
          <a:prstGeom prst="rect">
            <a:avLst/>
          </a:prstGeom>
          <a:noFill/>
        </p:spPr>
        <p:txBody>
          <a:bodyPr wrap="square">
            <a:spAutoFit/>
          </a:bodyPr>
          <a:lstStyle/>
          <a:p>
            <a:r>
              <a:rPr lang="fr-FR" sz="1400" dirty="0">
                <a:latin typeface="+mj-lt"/>
              </a:rPr>
              <a:t>P. Steinhardt and A. </a:t>
            </a:r>
            <a:r>
              <a:rPr lang="fr-FR" sz="1400" dirty="0" err="1">
                <a:latin typeface="+mj-lt"/>
              </a:rPr>
              <a:t>Ijjas</a:t>
            </a:r>
            <a:endParaRPr lang="fr-FR" sz="1400" dirty="0">
              <a:latin typeface="+mj-lt"/>
            </a:endParaRPr>
          </a:p>
        </p:txBody>
      </p:sp>
      <p:sp>
        <p:nvSpPr>
          <p:cNvPr id="16" name="ZoneTexte 15">
            <a:extLst>
              <a:ext uri="{FF2B5EF4-FFF2-40B4-BE49-F238E27FC236}">
                <a16:creationId xmlns:a16="http://schemas.microsoft.com/office/drawing/2014/main" id="{1F7E58B1-D25B-40B3-AE99-464D3FB0C9A7}"/>
              </a:ext>
            </a:extLst>
          </p:cNvPr>
          <p:cNvSpPr txBox="1"/>
          <p:nvPr/>
        </p:nvSpPr>
        <p:spPr>
          <a:xfrm>
            <a:off x="6267628" y="1401526"/>
            <a:ext cx="3605544" cy="646331"/>
          </a:xfrm>
          <a:prstGeom prst="rect">
            <a:avLst/>
          </a:prstGeom>
          <a:noFill/>
        </p:spPr>
        <p:txBody>
          <a:bodyPr wrap="square" rtlCol="0">
            <a:spAutoFit/>
          </a:bodyPr>
          <a:lstStyle/>
          <a:p>
            <a:r>
              <a:rPr lang="fr-FR" b="1" dirty="0" err="1">
                <a:latin typeface="+mj-lt"/>
              </a:rPr>
              <a:t>Flatness</a:t>
            </a:r>
            <a:r>
              <a:rPr lang="fr-FR" b="1" dirty="0">
                <a:latin typeface="+mj-lt"/>
              </a:rPr>
              <a:t> </a:t>
            </a:r>
            <a:r>
              <a:rPr lang="fr-FR" b="1" dirty="0" err="1">
                <a:latin typeface="+mj-lt"/>
              </a:rPr>
              <a:t>problem</a:t>
            </a:r>
            <a:r>
              <a:rPr lang="fr-FR" b="1" dirty="0">
                <a:latin typeface="+mj-lt"/>
              </a:rPr>
              <a:t> : </a:t>
            </a:r>
            <a:r>
              <a:rPr lang="fr-FR" dirty="0" err="1">
                <a:latin typeface="+mj-lt"/>
              </a:rPr>
              <a:t>why</a:t>
            </a:r>
            <a:r>
              <a:rPr lang="fr-FR" dirty="0">
                <a:latin typeface="+mj-lt"/>
              </a:rPr>
              <a:t> </a:t>
            </a:r>
            <a:r>
              <a:rPr lang="fr-FR" dirty="0" err="1">
                <a:latin typeface="+mj-lt"/>
              </a:rPr>
              <a:t>is</a:t>
            </a:r>
            <a:r>
              <a:rPr lang="fr-FR" dirty="0">
                <a:latin typeface="+mj-lt"/>
              </a:rPr>
              <a:t> </a:t>
            </a:r>
            <a:r>
              <a:rPr lang="fr-FR" dirty="0" err="1">
                <a:latin typeface="+mj-lt"/>
              </a:rPr>
              <a:t>our</a:t>
            </a:r>
            <a:r>
              <a:rPr lang="fr-FR" dirty="0">
                <a:latin typeface="+mj-lt"/>
              </a:rPr>
              <a:t> </a:t>
            </a:r>
            <a:r>
              <a:rPr lang="fr-FR" dirty="0" err="1">
                <a:latin typeface="+mj-lt"/>
              </a:rPr>
              <a:t>universe</a:t>
            </a:r>
            <a:r>
              <a:rPr lang="fr-FR" dirty="0">
                <a:latin typeface="+mj-lt"/>
              </a:rPr>
              <a:t> flat?</a:t>
            </a:r>
            <a:endParaRPr lang="fr-FR" b="1" dirty="0">
              <a:latin typeface="+mj-lt"/>
            </a:endParaRPr>
          </a:p>
        </p:txBody>
      </p:sp>
      <p:pic>
        <p:nvPicPr>
          <p:cNvPr id="18" name="Image 17" descr="Une image contenant texte, capture d’écran, cercle, Caractère coloré&#10;&#10;Description générée automatiquement">
            <a:extLst>
              <a:ext uri="{FF2B5EF4-FFF2-40B4-BE49-F238E27FC236}">
                <a16:creationId xmlns:a16="http://schemas.microsoft.com/office/drawing/2014/main" id="{BED7BF03-2838-0D4E-81C9-E44F2E3140FE}"/>
              </a:ext>
            </a:extLst>
          </p:cNvPr>
          <p:cNvPicPr>
            <a:picLocks noChangeAspect="1"/>
          </p:cNvPicPr>
          <p:nvPr/>
        </p:nvPicPr>
        <p:blipFill rotWithShape="1">
          <a:blip r:embed="rId4">
            <a:extLst>
              <a:ext uri="{28A0092B-C50C-407E-A947-70E740481C1C}">
                <a14:useLocalDpi xmlns:a14="http://schemas.microsoft.com/office/drawing/2010/main" val="0"/>
              </a:ext>
            </a:extLst>
          </a:blip>
          <a:srcRect t="17660" r="32015" b="8524"/>
          <a:stretch/>
        </p:blipFill>
        <p:spPr>
          <a:xfrm rot="5400000">
            <a:off x="7281972" y="1972994"/>
            <a:ext cx="2563236" cy="3938753"/>
          </a:xfrm>
          <a:prstGeom prst="rect">
            <a:avLst/>
          </a:prstGeom>
        </p:spPr>
      </p:pic>
    </p:spTree>
    <p:extLst>
      <p:ext uri="{BB962C8B-B14F-4D97-AF65-F5344CB8AC3E}">
        <p14:creationId xmlns:p14="http://schemas.microsoft.com/office/powerpoint/2010/main" val="309365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44BF3-9FBF-1514-8A28-663A8EEBA486}"/>
              </a:ext>
            </a:extLst>
          </p:cNvPr>
          <p:cNvSpPr>
            <a:spLocks noGrp="1"/>
          </p:cNvSpPr>
          <p:nvPr>
            <p:ph type="title"/>
          </p:nvPr>
        </p:nvSpPr>
        <p:spPr>
          <a:xfrm>
            <a:off x="166290" y="38197"/>
            <a:ext cx="6925390" cy="922991"/>
          </a:xfrm>
        </p:spPr>
        <p:txBody>
          <a:bodyPr>
            <a:normAutofit fontScale="90000"/>
          </a:bodyPr>
          <a:lstStyle/>
          <a:p>
            <a:r>
              <a:rPr lang="fr-FR" dirty="0" err="1"/>
              <a:t>Polarization</a:t>
            </a:r>
            <a:r>
              <a:rPr lang="fr-FR" dirty="0"/>
              <a:t> of the CMB – </a:t>
            </a:r>
            <a:r>
              <a:rPr lang="fr-FR" dirty="0" err="1"/>
              <a:t>probing</a:t>
            </a:r>
            <a:r>
              <a:rPr lang="fr-FR" dirty="0"/>
              <a:t> inflation</a:t>
            </a:r>
          </a:p>
        </p:txBody>
      </p:sp>
      <p:sp>
        <p:nvSpPr>
          <p:cNvPr id="4" name="Espace réservé de la date 3">
            <a:extLst>
              <a:ext uri="{FF2B5EF4-FFF2-40B4-BE49-F238E27FC236}">
                <a16:creationId xmlns:a16="http://schemas.microsoft.com/office/drawing/2014/main" id="{0B363536-9C31-70A4-113C-201003C2AA6A}"/>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6FAD475D-DB38-4C18-ADE2-A9F700B7B112}"/>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5F039FDD-B6D2-1FF9-2455-83216FC5B044}"/>
              </a:ext>
            </a:extLst>
          </p:cNvPr>
          <p:cNvSpPr>
            <a:spLocks noGrp="1"/>
          </p:cNvSpPr>
          <p:nvPr>
            <p:ph type="sldNum" sz="quarter" idx="12"/>
          </p:nvPr>
        </p:nvSpPr>
        <p:spPr/>
        <p:txBody>
          <a:bodyPr/>
          <a:lstStyle/>
          <a:p>
            <a:fld id="{B237354E-3C1A-4A22-8A09-DE4061B25209}" type="slidenum">
              <a:rPr lang="fr-FR" smtClean="0"/>
              <a:pPr/>
              <a:t>7</a:t>
            </a:fld>
            <a:endParaRPr lang="fr-FR" dirty="0"/>
          </a:p>
        </p:txBody>
      </p:sp>
      <p:sp>
        <p:nvSpPr>
          <p:cNvPr id="11" name="ZoneTexte 10">
            <a:extLst>
              <a:ext uri="{FF2B5EF4-FFF2-40B4-BE49-F238E27FC236}">
                <a16:creationId xmlns:a16="http://schemas.microsoft.com/office/drawing/2014/main" id="{8A505453-6D1E-0399-B734-9F4A09089D69}"/>
              </a:ext>
            </a:extLst>
          </p:cNvPr>
          <p:cNvSpPr txBox="1"/>
          <p:nvPr/>
        </p:nvSpPr>
        <p:spPr>
          <a:xfrm>
            <a:off x="5883999" y="1880935"/>
            <a:ext cx="3215432" cy="1200329"/>
          </a:xfrm>
          <a:prstGeom prst="rect">
            <a:avLst/>
          </a:prstGeom>
          <a:noFill/>
        </p:spPr>
        <p:txBody>
          <a:bodyPr wrap="square">
            <a:spAutoFit/>
          </a:bodyPr>
          <a:lstStyle/>
          <a:p>
            <a:r>
              <a:rPr lang="en-US" b="0" i="0" dirty="0">
                <a:solidFill>
                  <a:srgbClr val="000000"/>
                </a:solidFill>
                <a:effectLst/>
                <a:latin typeface="+mj-lt"/>
              </a:rPr>
              <a:t>Detecting  </a:t>
            </a:r>
            <a:r>
              <a:rPr lang="en-US" b="1" i="0" dirty="0">
                <a:solidFill>
                  <a:srgbClr val="000000"/>
                </a:solidFill>
                <a:effectLst/>
                <a:latin typeface="+mj-lt"/>
              </a:rPr>
              <a:t>primordial gra</a:t>
            </a:r>
            <a:r>
              <a:rPr lang="en-US" b="1" dirty="0">
                <a:solidFill>
                  <a:srgbClr val="000000"/>
                </a:solidFill>
                <a:latin typeface="+mj-lt"/>
              </a:rPr>
              <a:t>vitational waves’</a:t>
            </a:r>
            <a:r>
              <a:rPr lang="en-US" dirty="0">
                <a:solidFill>
                  <a:srgbClr val="000000"/>
                </a:solidFill>
                <a:latin typeface="+mj-lt"/>
              </a:rPr>
              <a:t> footprint on B-mode polarization is very difficult</a:t>
            </a:r>
            <a:endParaRPr lang="en-US" b="0" i="0" dirty="0">
              <a:solidFill>
                <a:srgbClr val="000000"/>
              </a:solidFill>
              <a:effectLst/>
              <a:latin typeface="+mj-lt"/>
            </a:endParaRPr>
          </a:p>
        </p:txBody>
      </p:sp>
      <p:grpSp>
        <p:nvGrpSpPr>
          <p:cNvPr id="14" name="Groupe 13">
            <a:extLst>
              <a:ext uri="{FF2B5EF4-FFF2-40B4-BE49-F238E27FC236}">
                <a16:creationId xmlns:a16="http://schemas.microsoft.com/office/drawing/2014/main" id="{4BF7F789-D216-D774-CC9E-9389CD5C2EC2}"/>
              </a:ext>
            </a:extLst>
          </p:cNvPr>
          <p:cNvGrpSpPr/>
          <p:nvPr/>
        </p:nvGrpSpPr>
        <p:grpSpPr>
          <a:xfrm>
            <a:off x="729205" y="1457663"/>
            <a:ext cx="4598750" cy="3547573"/>
            <a:chOff x="166290" y="1237787"/>
            <a:chExt cx="3307715" cy="2801909"/>
          </a:xfrm>
        </p:grpSpPr>
        <p:pic>
          <p:nvPicPr>
            <p:cNvPr id="12" name="Espace réservé du contenu 7" descr="Une image contenant texte, capture d’écran, ligne, Police&#10;&#10;Description générée automatiquement">
              <a:extLst>
                <a:ext uri="{FF2B5EF4-FFF2-40B4-BE49-F238E27FC236}">
                  <a16:creationId xmlns:a16="http://schemas.microsoft.com/office/drawing/2014/main" id="{D3DD7400-B368-92DF-889C-4C49AAD362ED}"/>
                </a:ext>
              </a:extLst>
            </p:cNvPr>
            <p:cNvPicPr>
              <a:picLocks noChangeAspect="1"/>
            </p:cNvPicPr>
            <p:nvPr/>
          </p:nvPicPr>
          <p:blipFill rotWithShape="1">
            <a:blip r:embed="rId3">
              <a:extLst>
                <a:ext uri="{28A0092B-C50C-407E-A947-70E740481C1C}">
                  <a14:useLocalDpi xmlns:a14="http://schemas.microsoft.com/office/drawing/2010/main" val="0"/>
                </a:ext>
              </a:extLst>
            </a:blip>
            <a:srcRect l="92759"/>
            <a:stretch/>
          </p:blipFill>
          <p:spPr>
            <a:xfrm>
              <a:off x="3048000" y="1237787"/>
              <a:ext cx="426005" cy="2801909"/>
            </a:xfrm>
            <a:prstGeom prst="rect">
              <a:avLst/>
            </a:prstGeom>
          </p:spPr>
        </p:pic>
        <p:pic>
          <p:nvPicPr>
            <p:cNvPr id="13" name="Espace réservé du contenu 7" descr="Une image contenant texte, capture d’écran, ligne, Police&#10;&#10;Description générée automatiquement">
              <a:extLst>
                <a:ext uri="{FF2B5EF4-FFF2-40B4-BE49-F238E27FC236}">
                  <a16:creationId xmlns:a16="http://schemas.microsoft.com/office/drawing/2014/main" id="{6A834BA8-F013-897D-4090-2618ADB269C6}"/>
                </a:ext>
              </a:extLst>
            </p:cNvPr>
            <p:cNvPicPr>
              <a:picLocks noChangeAspect="1"/>
            </p:cNvPicPr>
            <p:nvPr/>
          </p:nvPicPr>
          <p:blipFill rotWithShape="1">
            <a:blip r:embed="rId3">
              <a:extLst>
                <a:ext uri="{28A0092B-C50C-407E-A947-70E740481C1C}">
                  <a14:useLocalDpi xmlns:a14="http://schemas.microsoft.com/office/drawing/2010/main" val="0"/>
                </a:ext>
              </a:extLst>
            </a:blip>
            <a:srcRect r="51019"/>
            <a:stretch/>
          </p:blipFill>
          <p:spPr>
            <a:xfrm>
              <a:off x="166290" y="1237787"/>
              <a:ext cx="2881710" cy="2801909"/>
            </a:xfrm>
            <a:prstGeom prst="rect">
              <a:avLst/>
            </a:prstGeom>
          </p:spPr>
        </p:pic>
      </p:grpSp>
      <p:sp>
        <p:nvSpPr>
          <p:cNvPr id="17" name="ZoneTexte 16">
            <a:extLst>
              <a:ext uri="{FF2B5EF4-FFF2-40B4-BE49-F238E27FC236}">
                <a16:creationId xmlns:a16="http://schemas.microsoft.com/office/drawing/2014/main" id="{670EB0C5-B1F5-AE22-730A-BE7DB01C972A}"/>
              </a:ext>
            </a:extLst>
          </p:cNvPr>
          <p:cNvSpPr txBox="1"/>
          <p:nvPr/>
        </p:nvSpPr>
        <p:spPr>
          <a:xfrm>
            <a:off x="925542" y="5078563"/>
            <a:ext cx="4250201" cy="1477328"/>
          </a:xfrm>
          <a:prstGeom prst="rect">
            <a:avLst/>
          </a:prstGeom>
          <a:noFill/>
        </p:spPr>
        <p:txBody>
          <a:bodyPr wrap="square">
            <a:spAutoFit/>
          </a:bodyPr>
          <a:lstStyle/>
          <a:p>
            <a:r>
              <a:rPr lang="en-US" b="0" i="0" dirty="0">
                <a:solidFill>
                  <a:srgbClr val="000000"/>
                </a:solidFill>
                <a:effectLst/>
                <a:latin typeface="+mj-lt"/>
              </a:rPr>
              <a:t>The CMB presents 2 types of </a:t>
            </a:r>
            <a:r>
              <a:rPr lang="en-US" b="1" i="0" dirty="0">
                <a:solidFill>
                  <a:srgbClr val="000000"/>
                </a:solidFill>
                <a:effectLst/>
                <a:latin typeface="+mj-lt"/>
              </a:rPr>
              <a:t>polarization </a:t>
            </a:r>
            <a:r>
              <a:rPr lang="en-US" i="0" dirty="0">
                <a:solidFill>
                  <a:srgbClr val="000000"/>
                </a:solidFill>
                <a:effectLst/>
                <a:latin typeface="+mj-lt"/>
              </a:rPr>
              <a:t>:</a:t>
            </a:r>
          </a:p>
          <a:p>
            <a:r>
              <a:rPr lang="en-US" b="1" i="0" dirty="0">
                <a:solidFill>
                  <a:srgbClr val="000000"/>
                </a:solidFill>
                <a:effectLst/>
                <a:latin typeface="+mj-lt"/>
              </a:rPr>
              <a:t>E-modes </a:t>
            </a:r>
            <a:r>
              <a:rPr lang="en-US" i="0" dirty="0">
                <a:solidFill>
                  <a:srgbClr val="000000"/>
                </a:solidFill>
                <a:effectLst/>
                <a:latin typeface="+mj-lt"/>
              </a:rPr>
              <a:t>(Thomson scattering of photons on early-universe plasma)</a:t>
            </a:r>
            <a:endParaRPr lang="en-US" b="1" i="0" dirty="0">
              <a:solidFill>
                <a:srgbClr val="000000"/>
              </a:solidFill>
              <a:effectLst/>
              <a:latin typeface="+mj-lt"/>
            </a:endParaRPr>
          </a:p>
          <a:p>
            <a:r>
              <a:rPr lang="en-US" dirty="0">
                <a:solidFill>
                  <a:srgbClr val="000000"/>
                </a:solidFill>
                <a:latin typeface="+mj-lt"/>
              </a:rPr>
              <a:t>and </a:t>
            </a:r>
            <a:r>
              <a:rPr lang="en-US" b="1" dirty="0">
                <a:solidFill>
                  <a:srgbClr val="000000"/>
                </a:solidFill>
                <a:latin typeface="+mj-lt"/>
              </a:rPr>
              <a:t>B-modes </a:t>
            </a:r>
            <a:r>
              <a:rPr lang="en-US" dirty="0">
                <a:solidFill>
                  <a:srgbClr val="000000"/>
                </a:solidFill>
                <a:latin typeface="+mj-lt"/>
              </a:rPr>
              <a:t>(gravitational lensing + primordial gravitational waves)</a:t>
            </a:r>
            <a:endParaRPr lang="en-US" b="1" i="0" dirty="0">
              <a:solidFill>
                <a:srgbClr val="000000"/>
              </a:solidFill>
              <a:effectLst/>
              <a:latin typeface="+mj-lt"/>
            </a:endParaRPr>
          </a:p>
        </p:txBody>
      </p:sp>
      <p:pic>
        <p:nvPicPr>
          <p:cNvPr id="18" name="Image 17">
            <a:extLst>
              <a:ext uri="{FF2B5EF4-FFF2-40B4-BE49-F238E27FC236}">
                <a16:creationId xmlns:a16="http://schemas.microsoft.com/office/drawing/2014/main" id="{9A11F33D-43E1-D29C-DA47-5D9FB1EB1338}"/>
              </a:ext>
            </a:extLst>
          </p:cNvPr>
          <p:cNvPicPr>
            <a:picLocks noChangeAspect="1"/>
          </p:cNvPicPr>
          <p:nvPr/>
        </p:nvPicPr>
        <p:blipFill>
          <a:blip r:embed="rId4"/>
          <a:stretch>
            <a:fillRect/>
          </a:stretch>
        </p:blipFill>
        <p:spPr>
          <a:xfrm>
            <a:off x="10707146" y="1122744"/>
            <a:ext cx="1484854" cy="5433147"/>
          </a:xfrm>
          <a:prstGeom prst="rect">
            <a:avLst/>
          </a:prstGeom>
        </p:spPr>
      </p:pic>
      <p:sp>
        <p:nvSpPr>
          <p:cNvPr id="20" name="ZoneTexte 19">
            <a:extLst>
              <a:ext uri="{FF2B5EF4-FFF2-40B4-BE49-F238E27FC236}">
                <a16:creationId xmlns:a16="http://schemas.microsoft.com/office/drawing/2014/main" id="{FE49B81F-46C0-FF34-6232-99A385E1F03F}"/>
              </a:ext>
            </a:extLst>
          </p:cNvPr>
          <p:cNvSpPr txBox="1"/>
          <p:nvPr/>
        </p:nvSpPr>
        <p:spPr>
          <a:xfrm>
            <a:off x="7491715" y="4669576"/>
            <a:ext cx="3215432" cy="1754326"/>
          </a:xfrm>
          <a:prstGeom prst="rect">
            <a:avLst/>
          </a:prstGeom>
          <a:noFill/>
          <a:ln w="28575">
            <a:solidFill>
              <a:srgbClr val="002060"/>
            </a:solidFill>
          </a:ln>
        </p:spPr>
        <p:txBody>
          <a:bodyPr wrap="square">
            <a:spAutoFit/>
          </a:bodyPr>
          <a:lstStyle/>
          <a:p>
            <a:pPr marL="285750" indent="-285750">
              <a:buFont typeface="Arial" panose="020B0604020202020204" pitchFamily="34" charset="0"/>
              <a:buChar char="•"/>
            </a:pPr>
            <a:r>
              <a:rPr lang="en-US" b="1" dirty="0">
                <a:latin typeface="+mj-lt"/>
              </a:rPr>
              <a:t>Light</a:t>
            </a:r>
            <a:r>
              <a:rPr lang="en-US" dirty="0">
                <a:latin typeface="+mj-lt"/>
              </a:rPr>
              <a:t> Satellite for the study of </a:t>
            </a:r>
            <a:r>
              <a:rPr lang="en-US" b="1" i="1" dirty="0">
                <a:latin typeface="+mj-lt"/>
              </a:rPr>
              <a:t>B</a:t>
            </a:r>
            <a:r>
              <a:rPr lang="en-US" dirty="0">
                <a:latin typeface="+mj-lt"/>
              </a:rPr>
              <a:t>-mode polarization and </a:t>
            </a:r>
            <a:r>
              <a:rPr lang="en-US" b="1" dirty="0">
                <a:latin typeface="+mj-lt"/>
              </a:rPr>
              <a:t>I</a:t>
            </a:r>
            <a:r>
              <a:rPr lang="en-US" dirty="0">
                <a:latin typeface="+mj-lt"/>
              </a:rPr>
              <a:t>nflation from cosmic background </a:t>
            </a:r>
            <a:r>
              <a:rPr lang="en-US" b="1" dirty="0">
                <a:latin typeface="+mj-lt"/>
              </a:rPr>
              <a:t>R</a:t>
            </a:r>
            <a:r>
              <a:rPr lang="en-US" dirty="0">
                <a:latin typeface="+mj-lt"/>
              </a:rPr>
              <a:t>adiation </a:t>
            </a:r>
            <a:r>
              <a:rPr lang="en-US" b="1" dirty="0">
                <a:latin typeface="+mj-lt"/>
              </a:rPr>
              <a:t>D</a:t>
            </a:r>
            <a:r>
              <a:rPr lang="en-US" dirty="0">
                <a:latin typeface="+mj-lt"/>
              </a:rPr>
              <a:t>etection</a:t>
            </a:r>
          </a:p>
          <a:p>
            <a:pPr marL="285750" indent="-285750">
              <a:buFont typeface="Arial" panose="020B0604020202020204" pitchFamily="34" charset="0"/>
              <a:buChar char="•"/>
            </a:pPr>
            <a:r>
              <a:rPr lang="en-US" dirty="0">
                <a:latin typeface="+mj-lt"/>
              </a:rPr>
              <a:t>Expected launch in late </a:t>
            </a:r>
            <a:r>
              <a:rPr lang="en-US" b="1" dirty="0">
                <a:latin typeface="+mj-lt"/>
              </a:rPr>
              <a:t>2029</a:t>
            </a:r>
          </a:p>
        </p:txBody>
      </p:sp>
      <p:sp>
        <p:nvSpPr>
          <p:cNvPr id="21" name="ZoneTexte 20">
            <a:extLst>
              <a:ext uri="{FF2B5EF4-FFF2-40B4-BE49-F238E27FC236}">
                <a16:creationId xmlns:a16="http://schemas.microsoft.com/office/drawing/2014/main" id="{9DC459E5-DD8E-3F83-43BB-6C14C0FA5A9C}"/>
              </a:ext>
            </a:extLst>
          </p:cNvPr>
          <p:cNvSpPr txBox="1"/>
          <p:nvPr/>
        </p:nvSpPr>
        <p:spPr>
          <a:xfrm>
            <a:off x="7491715" y="4300244"/>
            <a:ext cx="3215432" cy="369332"/>
          </a:xfrm>
          <a:prstGeom prst="rect">
            <a:avLst/>
          </a:prstGeom>
          <a:noFill/>
          <a:ln w="28575">
            <a:solidFill>
              <a:srgbClr val="002060"/>
            </a:solidFill>
          </a:ln>
        </p:spPr>
        <p:txBody>
          <a:bodyPr wrap="square">
            <a:spAutoFit/>
          </a:bodyPr>
          <a:lstStyle/>
          <a:p>
            <a:r>
              <a:rPr lang="en-US" b="1" dirty="0">
                <a:latin typeface="+mj-lt"/>
              </a:rPr>
              <a:t>                             </a:t>
            </a:r>
            <a:r>
              <a:rPr lang="en-US" b="1" dirty="0" err="1">
                <a:latin typeface="+mj-lt"/>
              </a:rPr>
              <a:t>LiteBIRD</a:t>
            </a:r>
            <a:r>
              <a:rPr lang="en-US" b="1" dirty="0">
                <a:latin typeface="+mj-lt"/>
              </a:rPr>
              <a:t>     </a:t>
            </a:r>
          </a:p>
        </p:txBody>
      </p:sp>
      <p:pic>
        <p:nvPicPr>
          <p:cNvPr id="22" name="LiteBIRD-logo-posi-RGB.png" descr="LiteBIRD-logo-posi-RGB.png">
            <a:extLst>
              <a:ext uri="{FF2B5EF4-FFF2-40B4-BE49-F238E27FC236}">
                <a16:creationId xmlns:a16="http://schemas.microsoft.com/office/drawing/2014/main" id="{AC6FF518-2BBE-DAF4-3BA5-2F0D226E356D}"/>
              </a:ext>
            </a:extLst>
          </p:cNvPr>
          <p:cNvPicPr>
            <a:picLocks noChangeAspect="1"/>
          </p:cNvPicPr>
          <p:nvPr/>
        </p:nvPicPr>
        <p:blipFill>
          <a:blip r:embed="rId5"/>
          <a:srcRect l="13834" t="4052" r="13570" b="4874"/>
          <a:stretch>
            <a:fillRect/>
          </a:stretch>
        </p:blipFill>
        <p:spPr>
          <a:xfrm>
            <a:off x="7724208" y="3523328"/>
            <a:ext cx="1364855" cy="1107841"/>
          </a:xfrm>
          <a:custGeom>
            <a:avLst/>
            <a:gdLst/>
            <a:ahLst/>
            <a:cxnLst>
              <a:cxn ang="0">
                <a:pos x="wd2" y="hd2"/>
              </a:cxn>
              <a:cxn ang="5400000">
                <a:pos x="wd2" y="hd2"/>
              </a:cxn>
              <a:cxn ang="10800000">
                <a:pos x="wd2" y="hd2"/>
              </a:cxn>
              <a:cxn ang="16200000">
                <a:pos x="wd2" y="hd2"/>
              </a:cxn>
            </a:cxnLst>
            <a:rect l="0" t="0" r="r" b="b"/>
            <a:pathLst>
              <a:path w="21576" h="21382" extrusionOk="0">
                <a:moveTo>
                  <a:pt x="8791" y="8"/>
                </a:moveTo>
                <a:cubicBezTo>
                  <a:pt x="8231" y="-51"/>
                  <a:pt x="6887" y="199"/>
                  <a:pt x="5918" y="600"/>
                </a:cubicBezTo>
                <a:cubicBezTo>
                  <a:pt x="5025" y="969"/>
                  <a:pt x="3620" y="1880"/>
                  <a:pt x="3620" y="2090"/>
                </a:cubicBezTo>
                <a:cubicBezTo>
                  <a:pt x="3620" y="2133"/>
                  <a:pt x="3829" y="3229"/>
                  <a:pt x="4082" y="4524"/>
                </a:cubicBezTo>
                <a:cubicBezTo>
                  <a:pt x="4385" y="6079"/>
                  <a:pt x="4489" y="6940"/>
                  <a:pt x="4389" y="7061"/>
                </a:cubicBezTo>
                <a:cubicBezTo>
                  <a:pt x="4231" y="7254"/>
                  <a:pt x="4024" y="6747"/>
                  <a:pt x="3254" y="4272"/>
                </a:cubicBezTo>
                <a:cubicBezTo>
                  <a:pt x="3024" y="3535"/>
                  <a:pt x="2778" y="2929"/>
                  <a:pt x="2707" y="2929"/>
                </a:cubicBezTo>
                <a:cubicBezTo>
                  <a:pt x="2487" y="2929"/>
                  <a:pt x="1206" y="5079"/>
                  <a:pt x="812" y="6110"/>
                </a:cubicBezTo>
                <a:cubicBezTo>
                  <a:pt x="390" y="7215"/>
                  <a:pt x="346" y="7655"/>
                  <a:pt x="638" y="7792"/>
                </a:cubicBezTo>
                <a:cubicBezTo>
                  <a:pt x="749" y="7844"/>
                  <a:pt x="1234" y="8192"/>
                  <a:pt x="1715" y="8568"/>
                </a:cubicBezTo>
                <a:cubicBezTo>
                  <a:pt x="2336" y="9052"/>
                  <a:pt x="2544" y="9311"/>
                  <a:pt x="2429" y="9451"/>
                </a:cubicBezTo>
                <a:cubicBezTo>
                  <a:pt x="2314" y="9591"/>
                  <a:pt x="1959" y="9480"/>
                  <a:pt x="1208" y="9075"/>
                </a:cubicBezTo>
                <a:lnTo>
                  <a:pt x="148" y="8504"/>
                </a:lnTo>
                <a:lnTo>
                  <a:pt x="46" y="9347"/>
                </a:lnTo>
                <a:cubicBezTo>
                  <a:pt x="18" y="9573"/>
                  <a:pt x="3" y="9917"/>
                  <a:pt x="0" y="10310"/>
                </a:cubicBezTo>
                <a:cubicBezTo>
                  <a:pt x="-8" y="11488"/>
                  <a:pt x="84" y="13097"/>
                  <a:pt x="200" y="13239"/>
                </a:cubicBezTo>
                <a:cubicBezTo>
                  <a:pt x="251" y="13302"/>
                  <a:pt x="718" y="13241"/>
                  <a:pt x="1237" y="13103"/>
                </a:cubicBezTo>
                <a:cubicBezTo>
                  <a:pt x="2412" y="12791"/>
                  <a:pt x="2774" y="12771"/>
                  <a:pt x="2841" y="13007"/>
                </a:cubicBezTo>
                <a:cubicBezTo>
                  <a:pt x="2888" y="13171"/>
                  <a:pt x="2121" y="13624"/>
                  <a:pt x="848" y="14190"/>
                </a:cubicBezTo>
                <a:lnTo>
                  <a:pt x="426" y="14378"/>
                </a:lnTo>
                <a:lnTo>
                  <a:pt x="982" y="15724"/>
                </a:lnTo>
                <a:cubicBezTo>
                  <a:pt x="2027" y="18254"/>
                  <a:pt x="4181" y="20364"/>
                  <a:pt x="6504" y="21135"/>
                </a:cubicBezTo>
                <a:cubicBezTo>
                  <a:pt x="7751" y="21549"/>
                  <a:pt x="10550" y="21423"/>
                  <a:pt x="11724" y="20899"/>
                </a:cubicBezTo>
                <a:cubicBezTo>
                  <a:pt x="13736" y="20002"/>
                  <a:pt x="15372" y="18356"/>
                  <a:pt x="16417" y="16176"/>
                </a:cubicBezTo>
                <a:cubicBezTo>
                  <a:pt x="16741" y="15501"/>
                  <a:pt x="17056" y="14945"/>
                  <a:pt x="17118" y="14945"/>
                </a:cubicBezTo>
                <a:cubicBezTo>
                  <a:pt x="17180" y="14945"/>
                  <a:pt x="17901" y="16317"/>
                  <a:pt x="18722" y="17990"/>
                </a:cubicBezTo>
                <a:cubicBezTo>
                  <a:pt x="19542" y="19664"/>
                  <a:pt x="20238" y="21002"/>
                  <a:pt x="20270" y="20963"/>
                </a:cubicBezTo>
                <a:cubicBezTo>
                  <a:pt x="20301" y="20925"/>
                  <a:pt x="20001" y="19078"/>
                  <a:pt x="19602" y="16859"/>
                </a:cubicBezTo>
                <a:cubicBezTo>
                  <a:pt x="18939" y="13173"/>
                  <a:pt x="18826" y="12736"/>
                  <a:pt x="18299" y="11820"/>
                </a:cubicBezTo>
                <a:cubicBezTo>
                  <a:pt x="17983" y="11269"/>
                  <a:pt x="17723" y="10749"/>
                  <a:pt x="17723" y="10665"/>
                </a:cubicBezTo>
                <a:cubicBezTo>
                  <a:pt x="17723" y="10582"/>
                  <a:pt x="18561" y="8622"/>
                  <a:pt x="19582" y="6310"/>
                </a:cubicBezTo>
                <a:cubicBezTo>
                  <a:pt x="20604" y="3998"/>
                  <a:pt x="21488" y="1965"/>
                  <a:pt x="21546" y="1790"/>
                </a:cubicBezTo>
                <a:cubicBezTo>
                  <a:pt x="21562" y="1743"/>
                  <a:pt x="21573" y="1702"/>
                  <a:pt x="21576" y="1671"/>
                </a:cubicBezTo>
                <a:cubicBezTo>
                  <a:pt x="21592" y="1453"/>
                  <a:pt x="21137" y="1710"/>
                  <a:pt x="18267" y="3377"/>
                </a:cubicBezTo>
                <a:lnTo>
                  <a:pt x="16159" y="4600"/>
                </a:lnTo>
                <a:lnTo>
                  <a:pt x="15426" y="3601"/>
                </a:lnTo>
                <a:cubicBezTo>
                  <a:pt x="14575" y="2436"/>
                  <a:pt x="13362" y="1405"/>
                  <a:pt x="12143" y="811"/>
                </a:cubicBezTo>
                <a:cubicBezTo>
                  <a:pt x="10480" y="2"/>
                  <a:pt x="10590" y="-42"/>
                  <a:pt x="9682" y="1778"/>
                </a:cubicBezTo>
                <a:cubicBezTo>
                  <a:pt x="7460" y="6229"/>
                  <a:pt x="7224" y="6658"/>
                  <a:pt x="7073" y="6474"/>
                </a:cubicBezTo>
                <a:cubicBezTo>
                  <a:pt x="6970" y="6347"/>
                  <a:pt x="7251" y="5334"/>
                  <a:pt x="7940" y="3361"/>
                </a:cubicBezTo>
                <a:cubicBezTo>
                  <a:pt x="8502" y="1752"/>
                  <a:pt x="9001" y="318"/>
                  <a:pt x="9047" y="176"/>
                </a:cubicBezTo>
                <a:cubicBezTo>
                  <a:pt x="9077" y="82"/>
                  <a:pt x="8978" y="28"/>
                  <a:pt x="8791" y="8"/>
                </a:cubicBezTo>
                <a:close/>
              </a:path>
            </a:pathLst>
          </a:custGeom>
          <a:ln w="12700" cap="flat">
            <a:noFill/>
            <a:miter lim="400000"/>
          </a:ln>
          <a:effectLst/>
        </p:spPr>
      </p:pic>
    </p:spTree>
    <p:extLst>
      <p:ext uri="{BB962C8B-B14F-4D97-AF65-F5344CB8AC3E}">
        <p14:creationId xmlns:p14="http://schemas.microsoft.com/office/powerpoint/2010/main" val="155036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C45A1-AE86-F870-AADD-43D34E475435}"/>
              </a:ext>
            </a:extLst>
          </p:cNvPr>
          <p:cNvSpPr>
            <a:spLocks noGrp="1"/>
          </p:cNvSpPr>
          <p:nvPr>
            <p:ph type="title"/>
          </p:nvPr>
        </p:nvSpPr>
        <p:spPr/>
        <p:txBody>
          <a:bodyPr/>
          <a:lstStyle/>
          <a:p>
            <a:r>
              <a:rPr lang="fr-FR" dirty="0" err="1"/>
              <a:t>Brane</a:t>
            </a:r>
            <a:r>
              <a:rPr lang="fr-FR" dirty="0"/>
              <a:t> Inflation</a:t>
            </a:r>
          </a:p>
        </p:txBody>
      </p:sp>
      <p:sp>
        <p:nvSpPr>
          <p:cNvPr id="4" name="Espace réservé de la date 3">
            <a:extLst>
              <a:ext uri="{FF2B5EF4-FFF2-40B4-BE49-F238E27FC236}">
                <a16:creationId xmlns:a16="http://schemas.microsoft.com/office/drawing/2014/main" id="{7D42970D-2FC3-5BF9-BC38-723725E6E930}"/>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2AF6568B-23E1-3A9D-8E6D-F49E95508180}"/>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97C56355-87F8-072D-1698-65C6C2707AD9}"/>
              </a:ext>
            </a:extLst>
          </p:cNvPr>
          <p:cNvSpPr>
            <a:spLocks noGrp="1"/>
          </p:cNvSpPr>
          <p:nvPr>
            <p:ph type="sldNum" sz="quarter" idx="12"/>
          </p:nvPr>
        </p:nvSpPr>
        <p:spPr/>
        <p:txBody>
          <a:bodyPr/>
          <a:lstStyle/>
          <a:p>
            <a:fld id="{B237354E-3C1A-4A22-8A09-DE4061B25209}" type="slidenum">
              <a:rPr lang="fr-FR" smtClean="0"/>
              <a:pPr/>
              <a:t>8</a:t>
            </a:fld>
            <a:endParaRPr lang="fr-FR" dirty="0"/>
          </a:p>
        </p:txBody>
      </p:sp>
      <p:pic>
        <p:nvPicPr>
          <p:cNvPr id="28" name="Espace réservé du contenu 27" descr="Une image contenant ligne, diagramme, conception&#10;&#10;Description générée automatiquement">
            <a:extLst>
              <a:ext uri="{FF2B5EF4-FFF2-40B4-BE49-F238E27FC236}">
                <a16:creationId xmlns:a16="http://schemas.microsoft.com/office/drawing/2014/main" id="{1B7A8EED-0B51-2B12-3563-200A83DF913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821" t="13391" r="11599" b="11693"/>
          <a:stretch/>
        </p:blipFill>
        <p:spPr>
          <a:xfrm>
            <a:off x="257730" y="2378251"/>
            <a:ext cx="5001095" cy="2817767"/>
          </a:xfrm>
        </p:spPr>
      </p:pic>
      <p:cxnSp>
        <p:nvCxnSpPr>
          <p:cNvPr id="16" name="Connecteur droit avec flèche 15">
            <a:extLst>
              <a:ext uri="{FF2B5EF4-FFF2-40B4-BE49-F238E27FC236}">
                <a16:creationId xmlns:a16="http://schemas.microsoft.com/office/drawing/2014/main" id="{ADC611CA-82A1-6D19-E9B8-637E8A5F4DEC}"/>
              </a:ext>
            </a:extLst>
          </p:cNvPr>
          <p:cNvCxnSpPr/>
          <p:nvPr/>
        </p:nvCxnSpPr>
        <p:spPr>
          <a:xfrm flipV="1">
            <a:off x="333814" y="2051134"/>
            <a:ext cx="0" cy="30557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B35F5AF-C56F-2EB9-A75A-E647C9DCD709}"/>
              </a:ext>
            </a:extLst>
          </p:cNvPr>
          <p:cNvCxnSpPr>
            <a:cxnSpLocks/>
          </p:cNvCxnSpPr>
          <p:nvPr/>
        </p:nvCxnSpPr>
        <p:spPr>
          <a:xfrm>
            <a:off x="322384" y="5099871"/>
            <a:ext cx="50977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95C8D24E-A1EB-8F09-77B9-4C4465E763B8}"/>
                  </a:ext>
                </a:extLst>
              </p:cNvPr>
              <p:cNvSpPr txBox="1"/>
              <p:nvPr/>
            </p:nvSpPr>
            <p:spPr>
              <a:xfrm>
                <a:off x="-223948" y="1795296"/>
                <a:ext cx="1737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𝑉</m:t>
                      </m:r>
                      <m:r>
                        <a:rPr lang="fr-FR" b="0" i="1" smtClean="0">
                          <a:latin typeface="Cambria Math" panose="02040503050406030204" pitchFamily="18" charset="0"/>
                        </a:rPr>
                        <m:t>(</m:t>
                      </m:r>
                      <m:r>
                        <a:rPr lang="fr-FR" b="0" i="1" smtClean="0">
                          <a:latin typeface="Cambria Math" panose="02040503050406030204" pitchFamily="18" charset="0"/>
                        </a:rPr>
                        <m:t>𝜙</m:t>
                      </m:r>
                      <m:r>
                        <a:rPr lang="fr-FR" b="0" i="1" smtClean="0">
                          <a:latin typeface="Cambria Math" panose="02040503050406030204" pitchFamily="18" charset="0"/>
                        </a:rPr>
                        <m:t>)</m:t>
                      </m:r>
                    </m:oMath>
                  </m:oMathPara>
                </a14:m>
                <a:endParaRPr lang="fr-FR" dirty="0"/>
              </a:p>
            </p:txBody>
          </p:sp>
        </mc:Choice>
        <mc:Fallback>
          <p:sp>
            <p:nvSpPr>
              <p:cNvPr id="20" name="ZoneTexte 19">
                <a:extLst>
                  <a:ext uri="{FF2B5EF4-FFF2-40B4-BE49-F238E27FC236}">
                    <a16:creationId xmlns:a16="http://schemas.microsoft.com/office/drawing/2014/main" id="{95C8D24E-A1EB-8F09-77B9-4C4465E763B8}"/>
                  </a:ext>
                </a:extLst>
              </p:cNvPr>
              <p:cNvSpPr txBox="1">
                <a:spLocks noRot="1" noChangeAspect="1" noMove="1" noResize="1" noEditPoints="1" noAdjustHandles="1" noChangeArrowheads="1" noChangeShapeType="1" noTextEdit="1"/>
              </p:cNvSpPr>
              <p:nvPr/>
            </p:nvSpPr>
            <p:spPr>
              <a:xfrm>
                <a:off x="-223948" y="1795296"/>
                <a:ext cx="1737359" cy="369332"/>
              </a:xfrm>
              <a:prstGeom prst="rect">
                <a:avLst/>
              </a:prstGeom>
              <a:blipFill>
                <a:blip r:embed="rId4"/>
                <a:stretch>
                  <a:fillRect b="-1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AE82B2E6-56E8-2E59-1665-CA1E1C344B00}"/>
                  </a:ext>
                </a:extLst>
              </p:cNvPr>
              <p:cNvSpPr txBox="1"/>
              <p:nvPr/>
            </p:nvSpPr>
            <p:spPr>
              <a:xfrm>
                <a:off x="4294754" y="4672624"/>
                <a:ext cx="1737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𝜙</m:t>
                      </m:r>
                    </m:oMath>
                  </m:oMathPara>
                </a14:m>
                <a:endParaRPr lang="fr-FR" b="0" dirty="0"/>
              </a:p>
            </p:txBody>
          </p:sp>
        </mc:Choice>
        <mc:Fallback>
          <p:sp>
            <p:nvSpPr>
              <p:cNvPr id="21" name="ZoneTexte 20">
                <a:extLst>
                  <a:ext uri="{FF2B5EF4-FFF2-40B4-BE49-F238E27FC236}">
                    <a16:creationId xmlns:a16="http://schemas.microsoft.com/office/drawing/2014/main" id="{AE82B2E6-56E8-2E59-1665-CA1E1C344B00}"/>
                  </a:ext>
                </a:extLst>
              </p:cNvPr>
              <p:cNvSpPr txBox="1">
                <a:spLocks noRot="1" noChangeAspect="1" noMove="1" noResize="1" noEditPoints="1" noAdjustHandles="1" noChangeArrowheads="1" noChangeShapeType="1" noTextEdit="1"/>
              </p:cNvSpPr>
              <p:nvPr/>
            </p:nvSpPr>
            <p:spPr>
              <a:xfrm>
                <a:off x="4294754" y="4672624"/>
                <a:ext cx="1737359" cy="369332"/>
              </a:xfrm>
              <a:prstGeom prst="rect">
                <a:avLst/>
              </a:prstGeom>
              <a:blipFill>
                <a:blip r:embed="rId5"/>
                <a:stretch>
                  <a:fillRect b="-1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E78128AF-DBA7-0309-D894-F466EB165ABD}"/>
                  </a:ext>
                </a:extLst>
              </p:cNvPr>
              <p:cNvSpPr txBox="1"/>
              <p:nvPr/>
            </p:nvSpPr>
            <p:spPr>
              <a:xfrm>
                <a:off x="2527484" y="5129475"/>
                <a:ext cx="6595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𝑒𝑛𝑑</m:t>
                          </m:r>
                        </m:sub>
                      </m:sSub>
                    </m:oMath>
                  </m:oMathPara>
                </a14:m>
                <a:endParaRPr lang="fr-FR" b="0" dirty="0"/>
              </a:p>
            </p:txBody>
          </p:sp>
        </mc:Choice>
        <mc:Fallback>
          <p:sp>
            <p:nvSpPr>
              <p:cNvPr id="22" name="ZoneTexte 21">
                <a:extLst>
                  <a:ext uri="{FF2B5EF4-FFF2-40B4-BE49-F238E27FC236}">
                    <a16:creationId xmlns:a16="http://schemas.microsoft.com/office/drawing/2014/main" id="{E78128AF-DBA7-0309-D894-F466EB165ABD}"/>
                  </a:ext>
                </a:extLst>
              </p:cNvPr>
              <p:cNvSpPr txBox="1">
                <a:spLocks noRot="1" noChangeAspect="1" noMove="1" noResize="1" noEditPoints="1" noAdjustHandles="1" noChangeArrowheads="1" noChangeShapeType="1" noTextEdit="1"/>
              </p:cNvSpPr>
              <p:nvPr/>
            </p:nvSpPr>
            <p:spPr>
              <a:xfrm>
                <a:off x="2527484" y="5129475"/>
                <a:ext cx="659540" cy="369332"/>
              </a:xfrm>
              <a:prstGeom prst="rect">
                <a:avLst/>
              </a:prstGeom>
              <a:blipFill>
                <a:blip r:embed="rId6"/>
                <a:stretch>
                  <a:fillRect l="-2778" b="-1311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ZoneTexte 22">
                <a:extLst>
                  <a:ext uri="{FF2B5EF4-FFF2-40B4-BE49-F238E27FC236}">
                    <a16:creationId xmlns:a16="http://schemas.microsoft.com/office/drawing/2014/main" id="{A190F85B-290C-3F4C-02C6-0B032F8CF2AD}"/>
                  </a:ext>
                </a:extLst>
              </p:cNvPr>
              <p:cNvSpPr txBox="1"/>
              <p:nvPr/>
            </p:nvSpPr>
            <p:spPr>
              <a:xfrm>
                <a:off x="1152309" y="5106851"/>
                <a:ext cx="6595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𝐶𝑀𝐵</m:t>
                          </m:r>
                        </m:sub>
                      </m:sSub>
                    </m:oMath>
                  </m:oMathPara>
                </a14:m>
                <a:endParaRPr lang="fr-FR" b="0" dirty="0"/>
              </a:p>
            </p:txBody>
          </p:sp>
        </mc:Choice>
        <mc:Fallback>
          <p:sp>
            <p:nvSpPr>
              <p:cNvPr id="23" name="ZoneTexte 22">
                <a:extLst>
                  <a:ext uri="{FF2B5EF4-FFF2-40B4-BE49-F238E27FC236}">
                    <a16:creationId xmlns:a16="http://schemas.microsoft.com/office/drawing/2014/main" id="{A190F85B-290C-3F4C-02C6-0B032F8CF2AD}"/>
                  </a:ext>
                </a:extLst>
              </p:cNvPr>
              <p:cNvSpPr txBox="1">
                <a:spLocks noRot="1" noChangeAspect="1" noMove="1" noResize="1" noEditPoints="1" noAdjustHandles="1" noChangeArrowheads="1" noChangeShapeType="1" noTextEdit="1"/>
              </p:cNvSpPr>
              <p:nvPr/>
            </p:nvSpPr>
            <p:spPr>
              <a:xfrm>
                <a:off x="1152309" y="5106851"/>
                <a:ext cx="659540" cy="369332"/>
              </a:xfrm>
              <a:prstGeom prst="rect">
                <a:avLst/>
              </a:prstGeom>
              <a:blipFill>
                <a:blip r:embed="rId7"/>
                <a:stretch>
                  <a:fillRect l="-1852" r="-2778" b="-15000"/>
                </a:stretch>
              </a:blipFill>
            </p:spPr>
            <p:txBody>
              <a:bodyPr/>
              <a:lstStyle/>
              <a:p>
                <a:r>
                  <a:rPr lang="fr-FR">
                    <a:noFill/>
                  </a:rPr>
                  <a:t> </a:t>
                </a:r>
              </a:p>
            </p:txBody>
          </p:sp>
        </mc:Fallback>
      </mc:AlternateContent>
      <p:cxnSp>
        <p:nvCxnSpPr>
          <p:cNvPr id="25" name="Connecteur droit 24">
            <a:extLst>
              <a:ext uri="{FF2B5EF4-FFF2-40B4-BE49-F238E27FC236}">
                <a16:creationId xmlns:a16="http://schemas.microsoft.com/office/drawing/2014/main" id="{65C08746-CDA3-A71D-5022-28D8D692A61E}"/>
              </a:ext>
            </a:extLst>
          </p:cNvPr>
          <p:cNvCxnSpPr>
            <a:cxnSpLocks/>
          </p:cNvCxnSpPr>
          <p:nvPr/>
        </p:nvCxnSpPr>
        <p:spPr>
          <a:xfrm flipV="1">
            <a:off x="1379220" y="2378251"/>
            <a:ext cx="0" cy="281975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54FEF5B9-27B8-447B-09F1-97FF83434AAC}"/>
              </a:ext>
            </a:extLst>
          </p:cNvPr>
          <p:cNvCxnSpPr>
            <a:cxnSpLocks/>
          </p:cNvCxnSpPr>
          <p:nvPr/>
        </p:nvCxnSpPr>
        <p:spPr>
          <a:xfrm flipV="1">
            <a:off x="2697480" y="2568751"/>
            <a:ext cx="0" cy="262925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642EEC0-AB46-7CFC-59C5-E5664757FF79}"/>
              </a:ext>
            </a:extLst>
          </p:cNvPr>
          <p:cNvCxnSpPr/>
          <p:nvPr/>
        </p:nvCxnSpPr>
        <p:spPr>
          <a:xfrm>
            <a:off x="1379220" y="5624371"/>
            <a:ext cx="131826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ZoneTexte 35">
                <a:extLst>
                  <a:ext uri="{FF2B5EF4-FFF2-40B4-BE49-F238E27FC236}">
                    <a16:creationId xmlns:a16="http://schemas.microsoft.com/office/drawing/2014/main" id="{5695ED66-0F8B-62F9-2DCB-F61C0281428E}"/>
                  </a:ext>
                </a:extLst>
              </p:cNvPr>
              <p:cNvSpPr txBox="1"/>
              <p:nvPr/>
            </p:nvSpPr>
            <p:spPr>
              <a:xfrm>
                <a:off x="1782604" y="5568581"/>
                <a:ext cx="51149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Δ</m:t>
                      </m:r>
                      <m:r>
                        <a:rPr lang="fr-FR" b="0" i="1" smtClean="0">
                          <a:latin typeface="Cambria Math" panose="02040503050406030204" pitchFamily="18" charset="0"/>
                        </a:rPr>
                        <m:t>𝜙</m:t>
                      </m:r>
                    </m:oMath>
                  </m:oMathPara>
                </a14:m>
                <a:endParaRPr lang="fr-FR" b="0" dirty="0"/>
              </a:p>
            </p:txBody>
          </p:sp>
        </mc:Choice>
        <mc:Fallback>
          <p:sp>
            <p:nvSpPr>
              <p:cNvPr id="36" name="ZoneTexte 35">
                <a:extLst>
                  <a:ext uri="{FF2B5EF4-FFF2-40B4-BE49-F238E27FC236}">
                    <a16:creationId xmlns:a16="http://schemas.microsoft.com/office/drawing/2014/main" id="{5695ED66-0F8B-62F9-2DCB-F61C0281428E}"/>
                  </a:ext>
                </a:extLst>
              </p:cNvPr>
              <p:cNvSpPr txBox="1">
                <a:spLocks noRot="1" noChangeAspect="1" noMove="1" noResize="1" noEditPoints="1" noAdjustHandles="1" noChangeArrowheads="1" noChangeShapeType="1" noTextEdit="1"/>
              </p:cNvSpPr>
              <p:nvPr/>
            </p:nvSpPr>
            <p:spPr>
              <a:xfrm>
                <a:off x="1782604" y="5568581"/>
                <a:ext cx="511491" cy="369332"/>
              </a:xfrm>
              <a:prstGeom prst="rect">
                <a:avLst/>
              </a:prstGeom>
              <a:blipFill>
                <a:blip r:embed="rId8"/>
                <a:stretch>
                  <a:fillRect b="-13115"/>
                </a:stretch>
              </a:blipFill>
            </p:spPr>
            <p:txBody>
              <a:bodyPr/>
              <a:lstStyle/>
              <a:p>
                <a:r>
                  <a:rPr lang="fr-FR">
                    <a:noFill/>
                  </a:rPr>
                  <a:t> </a:t>
                </a:r>
              </a:p>
            </p:txBody>
          </p:sp>
        </mc:Fallback>
      </mc:AlternateContent>
      <p:sp>
        <p:nvSpPr>
          <p:cNvPr id="39" name="Ellipse 38">
            <a:extLst>
              <a:ext uri="{FF2B5EF4-FFF2-40B4-BE49-F238E27FC236}">
                <a16:creationId xmlns:a16="http://schemas.microsoft.com/office/drawing/2014/main" id="{3D684010-3FF9-9567-59E2-9254C1C7715B}"/>
              </a:ext>
            </a:extLst>
          </p:cNvPr>
          <p:cNvSpPr/>
          <p:nvPr/>
        </p:nvSpPr>
        <p:spPr>
          <a:xfrm>
            <a:off x="1513411" y="2218562"/>
            <a:ext cx="216000" cy="216000"/>
          </a:xfrm>
          <a:prstGeom prst="ellipse">
            <a:avLst/>
          </a:prstGeom>
          <a:solidFill>
            <a:srgbClr val="E83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D85FDCBA-68AE-C2A7-4A53-5591A30A55BC}"/>
              </a:ext>
            </a:extLst>
          </p:cNvPr>
          <p:cNvCxnSpPr>
            <a:cxnSpLocks/>
          </p:cNvCxnSpPr>
          <p:nvPr/>
        </p:nvCxnSpPr>
        <p:spPr>
          <a:xfrm>
            <a:off x="1376510" y="2165925"/>
            <a:ext cx="55076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ZoneTexte 40">
                <a:extLst>
                  <a:ext uri="{FF2B5EF4-FFF2-40B4-BE49-F238E27FC236}">
                    <a16:creationId xmlns:a16="http://schemas.microsoft.com/office/drawing/2014/main" id="{C41BDA3F-C64B-F045-500C-1470214BBF0F}"/>
                  </a:ext>
                </a:extLst>
              </p:cNvPr>
              <p:cNvSpPr txBox="1"/>
              <p:nvPr/>
            </p:nvSpPr>
            <p:spPr>
              <a:xfrm>
                <a:off x="1396144" y="1818039"/>
                <a:ext cx="51149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𝛿𝜙</m:t>
                      </m:r>
                    </m:oMath>
                  </m:oMathPara>
                </a14:m>
                <a:endParaRPr lang="fr-FR" b="0" dirty="0"/>
              </a:p>
            </p:txBody>
          </p:sp>
        </mc:Choice>
        <mc:Fallback>
          <p:sp>
            <p:nvSpPr>
              <p:cNvPr id="41" name="ZoneTexte 40">
                <a:extLst>
                  <a:ext uri="{FF2B5EF4-FFF2-40B4-BE49-F238E27FC236}">
                    <a16:creationId xmlns:a16="http://schemas.microsoft.com/office/drawing/2014/main" id="{C41BDA3F-C64B-F045-500C-1470214BBF0F}"/>
                  </a:ext>
                </a:extLst>
              </p:cNvPr>
              <p:cNvSpPr txBox="1">
                <a:spLocks noRot="1" noChangeAspect="1" noMove="1" noResize="1" noEditPoints="1" noAdjustHandles="1" noChangeArrowheads="1" noChangeShapeType="1" noTextEdit="1"/>
              </p:cNvSpPr>
              <p:nvPr/>
            </p:nvSpPr>
            <p:spPr>
              <a:xfrm>
                <a:off x="1396144" y="1818039"/>
                <a:ext cx="511491" cy="369332"/>
              </a:xfrm>
              <a:prstGeom prst="rect">
                <a:avLst/>
              </a:prstGeom>
              <a:blipFill>
                <a:blip r:embed="rId9"/>
                <a:stretch>
                  <a:fillRect b="-1475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B9FD6871-962A-1E10-14B3-9C40C5AD15F4}"/>
                  </a:ext>
                </a:extLst>
              </p:cNvPr>
              <p:cNvSpPr txBox="1"/>
              <p:nvPr/>
            </p:nvSpPr>
            <p:spPr>
              <a:xfrm>
                <a:off x="2364077" y="2122220"/>
                <a:ext cx="184575" cy="3854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𝜙</m:t>
                          </m:r>
                        </m:e>
                      </m:acc>
                    </m:oMath>
                  </m:oMathPara>
                </a14:m>
                <a:endParaRPr lang="fr-FR" dirty="0"/>
              </a:p>
            </p:txBody>
          </p:sp>
        </mc:Choice>
        <mc:Fallback>
          <p:sp>
            <p:nvSpPr>
              <p:cNvPr id="7" name="ZoneTexte 6">
                <a:extLst>
                  <a:ext uri="{FF2B5EF4-FFF2-40B4-BE49-F238E27FC236}">
                    <a16:creationId xmlns:a16="http://schemas.microsoft.com/office/drawing/2014/main" id="{B9FD6871-962A-1E10-14B3-9C40C5AD15F4}"/>
                  </a:ext>
                </a:extLst>
              </p:cNvPr>
              <p:cNvSpPr txBox="1">
                <a:spLocks noRot="1" noChangeAspect="1" noMove="1" noResize="1" noEditPoints="1" noAdjustHandles="1" noChangeArrowheads="1" noChangeShapeType="1" noTextEdit="1"/>
              </p:cNvSpPr>
              <p:nvPr/>
            </p:nvSpPr>
            <p:spPr>
              <a:xfrm>
                <a:off x="2364077" y="2122220"/>
                <a:ext cx="184575" cy="385427"/>
              </a:xfrm>
              <a:prstGeom prst="rect">
                <a:avLst/>
              </a:prstGeom>
              <a:blipFill>
                <a:blip r:embed="rId10"/>
                <a:stretch>
                  <a:fillRect l="-10000" r="-93333" b="-14286"/>
                </a:stretch>
              </a:blipFill>
            </p:spPr>
            <p:txBody>
              <a:bodyPr/>
              <a:lstStyle/>
              <a:p>
                <a:r>
                  <a:rPr lang="fr-FR">
                    <a:noFill/>
                  </a:rPr>
                  <a:t> </a:t>
                </a:r>
              </a:p>
            </p:txBody>
          </p:sp>
        </mc:Fallback>
      </mc:AlternateContent>
      <p:grpSp>
        <p:nvGrpSpPr>
          <p:cNvPr id="15" name="Groupe 14">
            <a:extLst>
              <a:ext uri="{FF2B5EF4-FFF2-40B4-BE49-F238E27FC236}">
                <a16:creationId xmlns:a16="http://schemas.microsoft.com/office/drawing/2014/main" id="{DD063259-B588-280B-757A-D24F9BE5C8BB}"/>
              </a:ext>
            </a:extLst>
          </p:cNvPr>
          <p:cNvGrpSpPr/>
          <p:nvPr/>
        </p:nvGrpSpPr>
        <p:grpSpPr>
          <a:xfrm>
            <a:off x="966157" y="2361084"/>
            <a:ext cx="1646325" cy="225551"/>
            <a:chOff x="966157" y="1735433"/>
            <a:chExt cx="1646325" cy="225551"/>
          </a:xfrm>
        </p:grpSpPr>
        <p:cxnSp>
          <p:nvCxnSpPr>
            <p:cNvPr id="9" name="Connecteur droit avec flèche 8">
              <a:extLst>
                <a:ext uri="{FF2B5EF4-FFF2-40B4-BE49-F238E27FC236}">
                  <a16:creationId xmlns:a16="http://schemas.microsoft.com/office/drawing/2014/main" id="{A8C95311-6A82-6276-6729-2EE950391E77}"/>
                </a:ext>
              </a:extLst>
            </p:cNvPr>
            <p:cNvCxnSpPr>
              <a:cxnSpLocks/>
            </p:cNvCxnSpPr>
            <p:nvPr/>
          </p:nvCxnSpPr>
          <p:spPr>
            <a:xfrm>
              <a:off x="2507198" y="1873267"/>
              <a:ext cx="105284" cy="6136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237F6B3-5DD4-E6DB-7ECA-0170A814589B}"/>
                </a:ext>
              </a:extLst>
            </p:cNvPr>
            <p:cNvSpPr/>
            <p:nvPr/>
          </p:nvSpPr>
          <p:spPr>
            <a:xfrm rot="243135">
              <a:off x="966157" y="1735433"/>
              <a:ext cx="1566665" cy="225551"/>
            </a:xfrm>
            <a:prstGeom prst="arc">
              <a:avLst>
                <a:gd name="adj1" fmla="val 16200000"/>
                <a:gd name="adj2" fmla="val 21490912"/>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 name="Arc 13">
            <a:extLst>
              <a:ext uri="{FF2B5EF4-FFF2-40B4-BE49-F238E27FC236}">
                <a16:creationId xmlns:a16="http://schemas.microsoft.com/office/drawing/2014/main" id="{F4D70D46-6D97-DB1E-E497-822665B1194F}"/>
              </a:ext>
            </a:extLst>
          </p:cNvPr>
          <p:cNvSpPr/>
          <p:nvPr/>
        </p:nvSpPr>
        <p:spPr>
          <a:xfrm rot="5400000">
            <a:off x="3075388" y="3804299"/>
            <a:ext cx="1566665" cy="832187"/>
          </a:xfrm>
          <a:prstGeom prst="arc">
            <a:avLst>
              <a:gd name="adj1" fmla="val 17734906"/>
              <a:gd name="adj2" fmla="val 4057147"/>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B473D6ED-81F6-8F65-93C8-977F4C92C58D}"/>
              </a:ext>
            </a:extLst>
          </p:cNvPr>
          <p:cNvCxnSpPr>
            <a:cxnSpLocks/>
          </p:cNvCxnSpPr>
          <p:nvPr/>
        </p:nvCxnSpPr>
        <p:spPr>
          <a:xfrm flipH="1" flipV="1">
            <a:off x="3442627" y="4315636"/>
            <a:ext cx="9817" cy="6000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739B65B-760D-C876-5543-90ECAB8E8951}"/>
              </a:ext>
            </a:extLst>
          </p:cNvPr>
          <p:cNvCxnSpPr>
            <a:cxnSpLocks/>
          </p:cNvCxnSpPr>
          <p:nvPr/>
        </p:nvCxnSpPr>
        <p:spPr>
          <a:xfrm flipV="1">
            <a:off x="4274814" y="4361356"/>
            <a:ext cx="13341" cy="2857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5DE2DE04-0E32-6D1B-B728-AD92446591A2}"/>
              </a:ext>
            </a:extLst>
          </p:cNvPr>
          <p:cNvSpPr txBox="1"/>
          <p:nvPr/>
        </p:nvSpPr>
        <p:spPr>
          <a:xfrm>
            <a:off x="3328457" y="3888799"/>
            <a:ext cx="1131778" cy="369332"/>
          </a:xfrm>
          <a:prstGeom prst="rect">
            <a:avLst/>
          </a:prstGeom>
          <a:noFill/>
        </p:spPr>
        <p:txBody>
          <a:bodyPr wrap="square">
            <a:spAutoFit/>
          </a:bodyPr>
          <a:lstStyle/>
          <a:p>
            <a:r>
              <a:rPr lang="fr-FR" dirty="0" err="1">
                <a:latin typeface="Cambria" panose="02040503050406030204" pitchFamily="18" charset="0"/>
                <a:ea typeface="Cambria" panose="02040503050406030204" pitchFamily="18" charset="0"/>
              </a:rPr>
              <a:t>r</a:t>
            </a:r>
            <a:r>
              <a:rPr lang="fr-FR" b="0" dirty="0" err="1">
                <a:latin typeface="Cambria" panose="02040503050406030204" pitchFamily="18" charset="0"/>
                <a:ea typeface="Cambria" panose="02040503050406030204" pitchFamily="18" charset="0"/>
              </a:rPr>
              <a:t>eheating</a:t>
            </a:r>
            <a:endParaRPr lang="fr-FR" b="0" dirty="0">
              <a:latin typeface="Cambria" panose="02040503050406030204" pitchFamily="18" charset="0"/>
              <a:ea typeface="Cambria" panose="02040503050406030204" pitchFamily="18" charset="0"/>
            </a:endParaRPr>
          </a:p>
        </p:txBody>
      </p:sp>
      <p:sp>
        <p:nvSpPr>
          <p:cNvPr id="35" name="ZoneTexte 34">
            <a:extLst>
              <a:ext uri="{FF2B5EF4-FFF2-40B4-BE49-F238E27FC236}">
                <a16:creationId xmlns:a16="http://schemas.microsoft.com/office/drawing/2014/main" id="{C8FBD651-C643-FC85-16C2-B4863AD5ACCA}"/>
              </a:ext>
            </a:extLst>
          </p:cNvPr>
          <p:cNvSpPr txBox="1"/>
          <p:nvPr/>
        </p:nvSpPr>
        <p:spPr>
          <a:xfrm>
            <a:off x="1500615" y="4497800"/>
            <a:ext cx="113177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inflation</a:t>
            </a:r>
            <a:endParaRPr lang="fr-FR" b="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37" name="ZoneTexte 36">
                <a:extLst>
                  <a:ext uri="{FF2B5EF4-FFF2-40B4-BE49-F238E27FC236}">
                    <a16:creationId xmlns:a16="http://schemas.microsoft.com/office/drawing/2014/main" id="{4CC0732C-0E20-0C25-0E22-65FA3465BE2B}"/>
                  </a:ext>
                </a:extLst>
              </p:cNvPr>
              <p:cNvSpPr txBox="1"/>
              <p:nvPr/>
            </p:nvSpPr>
            <p:spPr>
              <a:xfrm>
                <a:off x="791930" y="1279656"/>
                <a:ext cx="5086292" cy="67114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𝑽</m:t>
                      </m:r>
                      <m:d>
                        <m:dPr>
                          <m:ctrlPr>
                            <a:rPr lang="fr-FR" b="1" i="1" smtClean="0">
                              <a:latin typeface="Cambria Math" panose="02040503050406030204" pitchFamily="18" charset="0"/>
                            </a:rPr>
                          </m:ctrlPr>
                        </m:dPr>
                        <m:e>
                          <m:r>
                            <a:rPr lang="fr-FR" b="1" i="1" smtClean="0">
                              <a:latin typeface="Cambria Math" panose="02040503050406030204" pitchFamily="18" charset="0"/>
                            </a:rPr>
                            <m:t>𝝓</m:t>
                          </m:r>
                        </m:e>
                      </m:d>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𝑽</m:t>
                          </m:r>
                        </m:e>
                        <m:sub>
                          <m:r>
                            <a:rPr lang="fr-FR" b="1" i="1" smtClean="0">
                              <a:latin typeface="Cambria Math" panose="02040503050406030204" pitchFamily="18" charset="0"/>
                            </a:rPr>
                            <m:t>𝟎</m:t>
                          </m:r>
                        </m:sub>
                      </m:sSub>
                      <m:r>
                        <a:rPr lang="fr-FR" b="1" i="1" smtClean="0">
                          <a:latin typeface="Cambria Math" panose="02040503050406030204" pitchFamily="18" charset="0"/>
                        </a:rPr>
                        <m:t>  </m:t>
                      </m:r>
                      <m:f>
                        <m:fPr>
                          <m:ctrlPr>
                            <a:rPr lang="fr-FR" b="1" i="1" smtClean="0">
                              <a:latin typeface="Cambria Math" panose="02040503050406030204" pitchFamily="18" charset="0"/>
                            </a:rPr>
                          </m:ctrlPr>
                        </m:fPr>
                        <m:num>
                          <m:sSup>
                            <m:sSupPr>
                              <m:ctrlPr>
                                <a:rPr lang="fr-FR" b="1" i="1" smtClean="0">
                                  <a:latin typeface="Cambria Math" panose="02040503050406030204" pitchFamily="18" charset="0"/>
                                </a:rPr>
                              </m:ctrlPr>
                            </m:sSupPr>
                            <m:e>
                              <m:r>
                                <a:rPr lang="fr-FR" b="1" i="1" smtClean="0">
                                  <a:latin typeface="Cambria Math" panose="02040503050406030204" pitchFamily="18" charset="0"/>
                                </a:rPr>
                                <m:t>𝝓</m:t>
                              </m:r>
                            </m:e>
                            <m:sup>
                              <m:r>
                                <a:rPr lang="fr-FR" b="1" i="1" smtClean="0">
                                  <a:latin typeface="Cambria Math" panose="02040503050406030204" pitchFamily="18" charset="0"/>
                                </a:rPr>
                                <m:t>𝒑</m:t>
                              </m:r>
                            </m:sup>
                          </m:sSup>
                        </m:num>
                        <m:den>
                          <m:sSup>
                            <m:sSupPr>
                              <m:ctrlPr>
                                <a:rPr lang="fr-FR" b="1" i="1" smtClean="0">
                                  <a:latin typeface="Cambria Math" panose="02040503050406030204" pitchFamily="18" charset="0"/>
                                </a:rPr>
                              </m:ctrlPr>
                            </m:sSupPr>
                            <m:e>
                              <m:r>
                                <a:rPr lang="fr-FR" b="1" i="1" smtClean="0">
                                  <a:latin typeface="Cambria Math" panose="02040503050406030204" pitchFamily="18" charset="0"/>
                                </a:rPr>
                                <m:t>𝝓</m:t>
                              </m:r>
                            </m:e>
                            <m:sup>
                              <m:r>
                                <a:rPr lang="fr-FR" b="1" i="1" smtClean="0">
                                  <a:latin typeface="Cambria Math" panose="02040503050406030204" pitchFamily="18" charset="0"/>
                                </a:rPr>
                                <m:t>𝒑</m:t>
                              </m:r>
                            </m:sup>
                          </m:sSup>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𝝁</m:t>
                              </m:r>
                            </m:e>
                            <m:sup>
                              <m:r>
                                <a:rPr lang="fr-FR" b="1" i="1" smtClean="0">
                                  <a:latin typeface="Cambria Math" panose="02040503050406030204" pitchFamily="18" charset="0"/>
                                </a:rPr>
                                <m:t>𝒑</m:t>
                              </m:r>
                            </m:sup>
                          </m:sSup>
                        </m:den>
                      </m:f>
                    </m:oMath>
                  </m:oMathPara>
                </a14:m>
                <a:endParaRPr lang="fr-FR" b="1" dirty="0">
                  <a:latin typeface="+mj-lt"/>
                </a:endParaRPr>
              </a:p>
            </p:txBody>
          </p:sp>
        </mc:Choice>
        <mc:Fallback>
          <p:sp>
            <p:nvSpPr>
              <p:cNvPr id="37" name="ZoneTexte 36">
                <a:extLst>
                  <a:ext uri="{FF2B5EF4-FFF2-40B4-BE49-F238E27FC236}">
                    <a16:creationId xmlns:a16="http://schemas.microsoft.com/office/drawing/2014/main" id="{4CC0732C-0E20-0C25-0E22-65FA3465BE2B}"/>
                  </a:ext>
                </a:extLst>
              </p:cNvPr>
              <p:cNvSpPr txBox="1">
                <a:spLocks noRot="1" noChangeAspect="1" noMove="1" noResize="1" noEditPoints="1" noAdjustHandles="1" noChangeArrowheads="1" noChangeShapeType="1" noTextEdit="1"/>
              </p:cNvSpPr>
              <p:nvPr/>
            </p:nvSpPr>
            <p:spPr>
              <a:xfrm>
                <a:off x="791930" y="1279656"/>
                <a:ext cx="5086292" cy="671146"/>
              </a:xfrm>
              <a:prstGeom prst="rect">
                <a:avLst/>
              </a:prstGeom>
              <a:blipFill>
                <a:blip r:embed="rId11"/>
                <a:stretch>
                  <a:fillRect/>
                </a:stretch>
              </a:blipFill>
            </p:spPr>
            <p:txBody>
              <a:bodyPr/>
              <a:lstStyle/>
              <a:p>
                <a:r>
                  <a:rPr lang="fr-FR">
                    <a:noFill/>
                  </a:rPr>
                  <a:t> </a:t>
                </a:r>
              </a:p>
            </p:txBody>
          </p:sp>
        </mc:Fallback>
      </mc:AlternateContent>
      <p:grpSp>
        <p:nvGrpSpPr>
          <p:cNvPr id="38" name="Groupe 37">
            <a:extLst>
              <a:ext uri="{FF2B5EF4-FFF2-40B4-BE49-F238E27FC236}">
                <a16:creationId xmlns:a16="http://schemas.microsoft.com/office/drawing/2014/main" id="{D14E36A4-A767-FABA-6214-531AEB78D898}"/>
              </a:ext>
            </a:extLst>
          </p:cNvPr>
          <p:cNvGrpSpPr>
            <a:grpSpLocks noChangeAspect="1"/>
          </p:cNvGrpSpPr>
          <p:nvPr/>
        </p:nvGrpSpPr>
        <p:grpSpPr>
          <a:xfrm>
            <a:off x="8267811" y="3447902"/>
            <a:ext cx="3748817" cy="2554545"/>
            <a:chOff x="8261652" y="2115802"/>
            <a:chExt cx="3323835" cy="2264951"/>
          </a:xfrm>
        </p:grpSpPr>
        <p:grpSp>
          <p:nvGrpSpPr>
            <p:cNvPr id="42" name="Groupe 41">
              <a:extLst>
                <a:ext uri="{FF2B5EF4-FFF2-40B4-BE49-F238E27FC236}">
                  <a16:creationId xmlns:a16="http://schemas.microsoft.com/office/drawing/2014/main" id="{A58C01FD-18A0-73A1-26E6-35C75F10EBBF}"/>
                </a:ext>
              </a:extLst>
            </p:cNvPr>
            <p:cNvGrpSpPr>
              <a:grpSpLocks noChangeAspect="1"/>
            </p:cNvGrpSpPr>
            <p:nvPr/>
          </p:nvGrpSpPr>
          <p:grpSpPr>
            <a:xfrm>
              <a:off x="8261652" y="2115802"/>
              <a:ext cx="3323835" cy="2264951"/>
              <a:chOff x="6503072" y="2624472"/>
              <a:chExt cx="5400000" cy="3679706"/>
            </a:xfrm>
          </p:grpSpPr>
          <p:pic>
            <p:nvPicPr>
              <p:cNvPr id="44" name="Espace réservé du contenu 7" descr="Une image contenant texte, capture d’écran, diagramme, Caractère coloré&#10;&#10;Description générée automatiquement">
                <a:extLst>
                  <a:ext uri="{FF2B5EF4-FFF2-40B4-BE49-F238E27FC236}">
                    <a16:creationId xmlns:a16="http://schemas.microsoft.com/office/drawing/2014/main" id="{A8570F53-2D59-4757-44AC-1C2AB78CC66A}"/>
                  </a:ext>
                </a:extLst>
              </p:cNvPr>
              <p:cNvPicPr>
                <a:picLocks noChangeAspect="1"/>
              </p:cNvPicPr>
              <p:nvPr/>
            </p:nvPicPr>
            <p:blipFill rotWithShape="1">
              <a:blip r:embed="rId12">
                <a:extLst>
                  <a:ext uri="{28A0092B-C50C-407E-A947-70E740481C1C}">
                    <a14:useLocalDpi xmlns:a14="http://schemas.microsoft.com/office/drawing/2010/main" val="0"/>
                  </a:ext>
                </a:extLst>
              </a:blip>
              <a:srcRect b="73641"/>
              <a:stretch/>
            </p:blipFill>
            <p:spPr>
              <a:xfrm>
                <a:off x="6503072" y="2624472"/>
                <a:ext cx="5400000" cy="1967848"/>
              </a:xfrm>
              <a:prstGeom prst="rect">
                <a:avLst/>
              </a:prstGeom>
            </p:spPr>
          </p:pic>
          <p:pic>
            <p:nvPicPr>
              <p:cNvPr id="45" name="Image 44" descr="Une image contenant texte, capture d’écran, diagramme, Caractère coloré&#10;&#10;Description générée automatiquement">
                <a:extLst>
                  <a:ext uri="{FF2B5EF4-FFF2-40B4-BE49-F238E27FC236}">
                    <a16:creationId xmlns:a16="http://schemas.microsoft.com/office/drawing/2014/main" id="{87DFE334-9505-E692-DF12-D7F8CEEAD5C8}"/>
                  </a:ext>
                </a:extLst>
              </p:cNvPr>
              <p:cNvPicPr>
                <a:picLocks noChangeAspect="1"/>
              </p:cNvPicPr>
              <p:nvPr/>
            </p:nvPicPr>
            <p:blipFill rotWithShape="1">
              <a:blip r:embed="rId12">
                <a:extLst>
                  <a:ext uri="{28A0092B-C50C-407E-A947-70E740481C1C}">
                    <a14:useLocalDpi xmlns:a14="http://schemas.microsoft.com/office/drawing/2010/main" val="0"/>
                  </a:ext>
                </a:extLst>
              </a:blip>
              <a:srcRect t="77069"/>
              <a:stretch/>
            </p:blipFill>
            <p:spPr>
              <a:xfrm>
                <a:off x="6503072" y="4592320"/>
                <a:ext cx="5400000" cy="1711858"/>
              </a:xfrm>
              <a:prstGeom prst="rect">
                <a:avLst/>
              </a:prstGeom>
            </p:spPr>
          </p:pic>
        </p:grpSp>
        <p:sp>
          <p:nvSpPr>
            <p:cNvPr id="43" name="Ellipse 42">
              <a:extLst>
                <a:ext uri="{FF2B5EF4-FFF2-40B4-BE49-F238E27FC236}">
                  <a16:creationId xmlns:a16="http://schemas.microsoft.com/office/drawing/2014/main" id="{CC018232-E066-BF66-3E59-329CBEECF5F5}"/>
                </a:ext>
              </a:extLst>
            </p:cNvPr>
            <p:cNvSpPr/>
            <p:nvPr/>
          </p:nvSpPr>
          <p:spPr>
            <a:xfrm>
              <a:off x="8432800" y="2374658"/>
              <a:ext cx="840740" cy="58952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r">
            <a:extLst>
              <a:ext uri="{FF2B5EF4-FFF2-40B4-BE49-F238E27FC236}">
                <a16:creationId xmlns:a16="http://schemas.microsoft.com/office/drawing/2014/main" id="{8F197E33-2EA8-3255-A71A-B47C6ABB3D3C}"/>
              </a:ext>
            </a:extLst>
          </p:cNvPr>
          <p:cNvGrpSpPr/>
          <p:nvPr/>
        </p:nvGrpSpPr>
        <p:grpSpPr>
          <a:xfrm>
            <a:off x="6739768" y="4688493"/>
            <a:ext cx="1597617" cy="449939"/>
            <a:chOff x="0" y="-1"/>
            <a:chExt cx="3172082" cy="876902"/>
          </a:xfrm>
        </p:grpSpPr>
        <p:sp>
          <p:nvSpPr>
            <p:cNvPr id="47" name="Rectangle aux angles arrondis">
              <a:extLst>
                <a:ext uri="{FF2B5EF4-FFF2-40B4-BE49-F238E27FC236}">
                  <a16:creationId xmlns:a16="http://schemas.microsoft.com/office/drawing/2014/main" id="{04F23E5E-B388-C034-0DE7-A8F66E2D7EBE}"/>
                </a:ext>
              </a:extLst>
            </p:cNvPr>
            <p:cNvSpPr/>
            <p:nvPr/>
          </p:nvSpPr>
          <p:spPr>
            <a:xfrm>
              <a:off x="0" y="-1"/>
              <a:ext cx="3172082" cy="876902"/>
            </a:xfrm>
            <a:prstGeom prst="roundRect">
              <a:avLst>
                <a:gd name="adj" fmla="val 19700"/>
              </a:avLst>
            </a:prstGeom>
            <a:solidFill>
              <a:srgbClr val="F8CE55"/>
            </a:solidFill>
            <a:ln w="12700" cap="flat">
              <a:noFill/>
              <a:miter lim="400000"/>
            </a:ln>
            <a:effectLst/>
          </p:spPr>
          <p:txBody>
            <a:bodyPr wrap="square" lIns="0" tIns="0" rIns="0" bIns="0" numCol="1" anchor="ctr">
              <a:noAutofit/>
            </a:bodyPr>
            <a:lstStyle/>
            <a:p>
              <a:pPr>
                <a:defRPr sz="3200" b="0">
                  <a:solidFill>
                    <a:srgbClr val="F8CE55"/>
                  </a:solidFill>
                  <a:latin typeface="+mn-lt"/>
                  <a:ea typeface="+mn-ea"/>
                  <a:cs typeface="+mn-cs"/>
                  <a:sym typeface="Helvetica Neue Medium"/>
                </a:defRPr>
              </a:pPr>
              <a:endParaRPr/>
            </a:p>
          </p:txBody>
        </p:sp>
        <p:sp>
          <p:nvSpPr>
            <p:cNvPr id="48" name="Google Shape;254;p27">
              <a:extLst>
                <a:ext uri="{FF2B5EF4-FFF2-40B4-BE49-F238E27FC236}">
                  <a16:creationId xmlns:a16="http://schemas.microsoft.com/office/drawing/2014/main" id="{37313B2A-D783-842A-0EF0-7F33E1BBF8A1}"/>
                </a:ext>
              </a:extLst>
            </p:cNvPr>
            <p:cNvSpPr txBox="1"/>
            <p:nvPr/>
          </p:nvSpPr>
          <p:spPr>
            <a:xfrm>
              <a:off x="195207" y="119699"/>
              <a:ext cx="2919368" cy="6597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l" defTabSz="914400">
                <a:defRPr b="0">
                  <a:solidFill>
                    <a:srgbClr val="113362"/>
                  </a:solidFill>
                  <a:latin typeface="Times New Roman"/>
                  <a:ea typeface="Times New Roman"/>
                  <a:cs typeface="Times New Roman"/>
                  <a:sym typeface="Times New Roman"/>
                </a:defRPr>
              </a:pPr>
              <a:r>
                <a:rPr sz="1600" baseline="-13333" dirty="0"/>
                <a:t>📖 </a:t>
              </a:r>
              <a:r>
                <a:rPr lang="fr-FR" sz="1600" dirty="0" err="1"/>
                <a:t>Vennin</a:t>
              </a:r>
              <a:r>
                <a:rPr sz="1600" dirty="0"/>
                <a:t>+2020</a:t>
              </a:r>
            </a:p>
          </p:txBody>
        </p:sp>
      </p:grpSp>
      <p:sp>
        <p:nvSpPr>
          <p:cNvPr id="49" name="ZoneTexte 48">
            <a:extLst>
              <a:ext uri="{FF2B5EF4-FFF2-40B4-BE49-F238E27FC236}">
                <a16:creationId xmlns:a16="http://schemas.microsoft.com/office/drawing/2014/main" id="{B9983683-A631-AF14-461D-6BF75DA9E5E0}"/>
              </a:ext>
            </a:extLst>
          </p:cNvPr>
          <p:cNvSpPr txBox="1"/>
          <p:nvPr/>
        </p:nvSpPr>
        <p:spPr>
          <a:xfrm>
            <a:off x="5737419" y="1239377"/>
            <a:ext cx="3572534" cy="1200329"/>
          </a:xfrm>
          <a:prstGeom prst="rect">
            <a:avLst/>
          </a:prstGeom>
          <a:noFill/>
        </p:spPr>
        <p:txBody>
          <a:bodyPr wrap="square" rtlCol="0">
            <a:spAutoFit/>
          </a:bodyPr>
          <a:lstStyle/>
          <a:p>
            <a:r>
              <a:rPr lang="en-ZA" b="1" dirty="0">
                <a:latin typeface="+mj-lt"/>
              </a:rPr>
              <a:t>Brane Inflation</a:t>
            </a:r>
            <a:r>
              <a:rPr lang="en-ZA" dirty="0">
                <a:latin typeface="+mj-lt"/>
              </a:rPr>
              <a:t> is a </a:t>
            </a:r>
            <a:r>
              <a:rPr lang="en-ZA" sz="1800" dirty="0">
                <a:latin typeface="Times New Roman" panose="02020603050405020304" pitchFamily="18" charset="0"/>
                <a:cs typeface="Times New Roman" panose="02020603050405020304" pitchFamily="18" charset="0"/>
              </a:rPr>
              <a:t>scenario within the </a:t>
            </a:r>
            <a:r>
              <a:rPr lang="en-ZA" sz="1800" b="1" dirty="0">
                <a:latin typeface="Times New Roman" panose="02020603050405020304" pitchFamily="18" charset="0"/>
                <a:cs typeface="Times New Roman" panose="02020603050405020304" pitchFamily="18" charset="0"/>
              </a:rPr>
              <a:t>brane world </a:t>
            </a:r>
            <a:r>
              <a:rPr lang="en-ZA" sz="1800" dirty="0">
                <a:latin typeface="Times New Roman" panose="02020603050405020304" pitchFamily="18" charset="0"/>
                <a:cs typeface="Times New Roman" panose="02020603050405020304" pitchFamily="18" charset="0"/>
              </a:rPr>
              <a:t>framework in string theory</a:t>
            </a:r>
            <a:r>
              <a:rPr lang="en-ZA" dirty="0">
                <a:latin typeface="Times New Roman" panose="02020603050405020304" pitchFamily="18" charset="0"/>
                <a:cs typeface="Times New Roman" panose="02020603050405020304" pitchFamily="18" charset="0"/>
              </a:rPr>
              <a:t> </a:t>
            </a:r>
            <a:r>
              <a:rPr lang="en-ZA" sz="1800" dirty="0">
                <a:latin typeface="Times New Roman" panose="02020603050405020304" pitchFamily="18" charset="0"/>
                <a:cs typeface="Times New Roman" panose="02020603050405020304" pitchFamily="18" charset="0"/>
              </a:rPr>
              <a:t>(4+6-dimensions space-time)</a:t>
            </a:r>
          </a:p>
        </p:txBody>
      </p:sp>
      <p:sp>
        <p:nvSpPr>
          <p:cNvPr id="51" name="ZoneTexte 50">
            <a:extLst>
              <a:ext uri="{FF2B5EF4-FFF2-40B4-BE49-F238E27FC236}">
                <a16:creationId xmlns:a16="http://schemas.microsoft.com/office/drawing/2014/main" id="{0A786DD6-54A6-D922-753C-A7BC470BEB12}"/>
              </a:ext>
            </a:extLst>
          </p:cNvPr>
          <p:cNvSpPr txBox="1"/>
          <p:nvPr/>
        </p:nvSpPr>
        <p:spPr>
          <a:xfrm>
            <a:off x="5870481" y="3600697"/>
            <a:ext cx="2466904" cy="923330"/>
          </a:xfrm>
          <a:prstGeom prst="rect">
            <a:avLst/>
          </a:prstGeom>
          <a:noFill/>
        </p:spPr>
        <p:txBody>
          <a:bodyPr wrap="square">
            <a:spAutoFit/>
          </a:bodyPr>
          <a:lstStyle/>
          <a:p>
            <a:r>
              <a:rPr lang="fr-FR" sz="1800" dirty="0" err="1">
                <a:latin typeface="Times New Roman" panose="02020603050405020304" pitchFamily="18" charset="0"/>
                <a:cs typeface="Times New Roman" panose="02020603050405020304" pitchFamily="18" charset="0"/>
              </a:rPr>
              <a:t>Predictions</a:t>
            </a:r>
            <a:r>
              <a:rPr lang="fr-FR" sz="1800" dirty="0">
                <a:latin typeface="Times New Roman" panose="02020603050405020304" pitchFamily="18" charset="0"/>
                <a:cs typeface="Times New Roman" panose="02020603050405020304" pitchFamily="18" charset="0"/>
              </a:rPr>
              <a:t> of BI </a:t>
            </a:r>
            <a:r>
              <a:rPr lang="fr-FR" sz="1800" dirty="0" err="1">
                <a:latin typeface="Times New Roman" panose="02020603050405020304" pitchFamily="18" charset="0"/>
                <a:cs typeface="Times New Roman" panose="02020603050405020304" pitchFamily="18" charset="0"/>
              </a:rPr>
              <a:t>almost</a:t>
            </a:r>
            <a:r>
              <a:rPr lang="fr-FR" sz="1800" dirty="0">
                <a:latin typeface="Times New Roman" panose="02020603050405020304" pitchFamily="18" charset="0"/>
                <a:cs typeface="Times New Roman" panose="02020603050405020304" pitchFamily="18" charset="0"/>
              </a:rPr>
              <a:t> cover </a:t>
            </a:r>
            <a:r>
              <a:rPr lang="fr-FR" sz="1800" dirty="0" err="1">
                <a:latin typeface="Times New Roman" panose="02020603050405020304" pitchFamily="18" charset="0"/>
                <a:cs typeface="Times New Roman" panose="02020603050405020304" pitchFamily="18" charset="0"/>
              </a:rPr>
              <a:t>completely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Planck’s</a:t>
            </a:r>
            <a:r>
              <a:rPr lang="fr-FR" sz="1800" dirty="0">
                <a:latin typeface="Times New Roman" panose="02020603050405020304" pitchFamily="18" charset="0"/>
                <a:cs typeface="Times New Roman" panose="02020603050405020304" pitchFamily="18" charset="0"/>
              </a:rPr>
              <a:t> data</a:t>
            </a:r>
          </a:p>
        </p:txBody>
      </p:sp>
      <p:sp>
        <p:nvSpPr>
          <p:cNvPr id="8" name="ZoneTexte 7">
            <a:extLst>
              <a:ext uri="{FF2B5EF4-FFF2-40B4-BE49-F238E27FC236}">
                <a16:creationId xmlns:a16="http://schemas.microsoft.com/office/drawing/2014/main" id="{DAE9AD04-672B-DACA-6A66-5083FF164499}"/>
              </a:ext>
            </a:extLst>
          </p:cNvPr>
          <p:cNvSpPr txBox="1"/>
          <p:nvPr/>
        </p:nvSpPr>
        <p:spPr>
          <a:xfrm>
            <a:off x="333814" y="6007627"/>
            <a:ext cx="5097722" cy="369332"/>
          </a:xfrm>
          <a:prstGeom prst="rect">
            <a:avLst/>
          </a:prstGeom>
          <a:noFill/>
        </p:spPr>
        <p:txBody>
          <a:bodyPr wrap="square">
            <a:spAutoFit/>
          </a:bodyPr>
          <a:lstStyle/>
          <a:p>
            <a:pPr algn="ctr"/>
            <a:r>
              <a:rPr lang="fr-FR" b="1" dirty="0" err="1">
                <a:latin typeface="+mj-lt"/>
              </a:rPr>
              <a:t>Brane</a:t>
            </a:r>
            <a:r>
              <a:rPr lang="fr-FR" b="1" dirty="0">
                <a:latin typeface="+mj-lt"/>
              </a:rPr>
              <a:t> Inflation </a:t>
            </a:r>
            <a:r>
              <a:rPr lang="fr-FR" b="1" dirty="0" err="1">
                <a:latin typeface="+mj-lt"/>
              </a:rPr>
              <a:t>potential</a:t>
            </a:r>
            <a:endParaRPr lang="fr-FR" b="1" dirty="0">
              <a:latin typeface="+mj-lt"/>
            </a:endParaRPr>
          </a:p>
        </p:txBody>
      </p:sp>
    </p:spTree>
    <p:extLst>
      <p:ext uri="{BB962C8B-B14F-4D97-AF65-F5344CB8AC3E}">
        <p14:creationId xmlns:p14="http://schemas.microsoft.com/office/powerpoint/2010/main" val="339674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C45A1-AE86-F870-AADD-43D34E475435}"/>
              </a:ext>
            </a:extLst>
          </p:cNvPr>
          <p:cNvSpPr>
            <a:spLocks noGrp="1"/>
          </p:cNvSpPr>
          <p:nvPr>
            <p:ph type="title"/>
          </p:nvPr>
        </p:nvSpPr>
        <p:spPr/>
        <p:txBody>
          <a:bodyPr/>
          <a:lstStyle/>
          <a:p>
            <a:r>
              <a:rPr lang="fr-FR" dirty="0" err="1"/>
              <a:t>Brane</a:t>
            </a:r>
            <a:r>
              <a:rPr lang="fr-FR" dirty="0"/>
              <a:t> Inflation</a:t>
            </a:r>
          </a:p>
        </p:txBody>
      </p:sp>
      <p:sp>
        <p:nvSpPr>
          <p:cNvPr id="4" name="Espace réservé de la date 3">
            <a:extLst>
              <a:ext uri="{FF2B5EF4-FFF2-40B4-BE49-F238E27FC236}">
                <a16:creationId xmlns:a16="http://schemas.microsoft.com/office/drawing/2014/main" id="{7D42970D-2FC3-5BF9-BC38-723725E6E930}"/>
              </a:ext>
            </a:extLst>
          </p:cNvPr>
          <p:cNvSpPr>
            <a:spLocks noGrp="1"/>
          </p:cNvSpPr>
          <p:nvPr>
            <p:ph type="dt" sz="half" idx="10"/>
          </p:nvPr>
        </p:nvSpPr>
        <p:spPr/>
        <p:txBody>
          <a:bodyPr/>
          <a:lstStyle/>
          <a:p>
            <a:r>
              <a:rPr lang="fr-FR"/>
              <a:t>12/06/2023</a:t>
            </a:r>
            <a:endParaRPr lang="fr-FR" dirty="0"/>
          </a:p>
        </p:txBody>
      </p:sp>
      <p:sp>
        <p:nvSpPr>
          <p:cNvPr id="5" name="Espace réservé du pied de page 4">
            <a:extLst>
              <a:ext uri="{FF2B5EF4-FFF2-40B4-BE49-F238E27FC236}">
                <a16:creationId xmlns:a16="http://schemas.microsoft.com/office/drawing/2014/main" id="{2AF6568B-23E1-3A9D-8E6D-F49E95508180}"/>
              </a:ext>
            </a:extLst>
          </p:cNvPr>
          <p:cNvSpPr>
            <a:spLocks noGrp="1"/>
          </p:cNvSpPr>
          <p:nvPr>
            <p:ph type="ftr" sz="quarter" idx="11"/>
          </p:nvPr>
        </p:nvSpPr>
        <p:spPr/>
        <p:txBody>
          <a:bodyPr/>
          <a:lstStyle/>
          <a:p>
            <a:r>
              <a:rPr lang="fr-FR" b="1">
                <a:solidFill>
                  <a:srgbClr val="F9BE00"/>
                </a:solidFill>
              </a:rPr>
              <a:t>ILANCE Student Fest</a:t>
            </a:r>
            <a:r>
              <a:rPr lang="fr-FR">
                <a:solidFill>
                  <a:srgbClr val="F9BE00"/>
                </a:solidFill>
              </a:rPr>
              <a:t>    </a:t>
            </a:r>
            <a:r>
              <a:rPr lang="fr-FR" b="1"/>
              <a:t>–    On Brane Inflation after LiteBIRD –    Valentin Carpintero Pérez</a:t>
            </a:r>
            <a:endParaRPr lang="fr-FR" b="1" dirty="0"/>
          </a:p>
        </p:txBody>
      </p:sp>
      <p:sp>
        <p:nvSpPr>
          <p:cNvPr id="6" name="Espace réservé du numéro de diapositive 5">
            <a:extLst>
              <a:ext uri="{FF2B5EF4-FFF2-40B4-BE49-F238E27FC236}">
                <a16:creationId xmlns:a16="http://schemas.microsoft.com/office/drawing/2014/main" id="{97C56355-87F8-072D-1698-65C6C2707AD9}"/>
              </a:ext>
            </a:extLst>
          </p:cNvPr>
          <p:cNvSpPr>
            <a:spLocks noGrp="1"/>
          </p:cNvSpPr>
          <p:nvPr>
            <p:ph type="sldNum" sz="quarter" idx="12"/>
          </p:nvPr>
        </p:nvSpPr>
        <p:spPr/>
        <p:txBody>
          <a:bodyPr/>
          <a:lstStyle/>
          <a:p>
            <a:fld id="{B237354E-3C1A-4A22-8A09-DE4061B25209}" type="slidenum">
              <a:rPr lang="fr-FR" smtClean="0"/>
              <a:pPr/>
              <a:t>9</a:t>
            </a:fld>
            <a:endParaRPr lang="fr-FR" dirty="0"/>
          </a:p>
        </p:txBody>
      </p:sp>
      <p:grpSp>
        <p:nvGrpSpPr>
          <p:cNvPr id="38" name="Groupe 37">
            <a:extLst>
              <a:ext uri="{FF2B5EF4-FFF2-40B4-BE49-F238E27FC236}">
                <a16:creationId xmlns:a16="http://schemas.microsoft.com/office/drawing/2014/main" id="{D14E36A4-A767-FABA-6214-531AEB78D898}"/>
              </a:ext>
            </a:extLst>
          </p:cNvPr>
          <p:cNvGrpSpPr>
            <a:grpSpLocks noChangeAspect="1"/>
          </p:cNvGrpSpPr>
          <p:nvPr/>
        </p:nvGrpSpPr>
        <p:grpSpPr>
          <a:xfrm>
            <a:off x="1981635" y="1264323"/>
            <a:ext cx="7446845" cy="5074480"/>
            <a:chOff x="8261652" y="2115802"/>
            <a:chExt cx="3323835" cy="2264951"/>
          </a:xfrm>
        </p:grpSpPr>
        <p:grpSp>
          <p:nvGrpSpPr>
            <p:cNvPr id="42" name="Groupe 41">
              <a:extLst>
                <a:ext uri="{FF2B5EF4-FFF2-40B4-BE49-F238E27FC236}">
                  <a16:creationId xmlns:a16="http://schemas.microsoft.com/office/drawing/2014/main" id="{A58C01FD-18A0-73A1-26E6-35C75F10EBBF}"/>
                </a:ext>
              </a:extLst>
            </p:cNvPr>
            <p:cNvGrpSpPr>
              <a:grpSpLocks noChangeAspect="1"/>
            </p:cNvGrpSpPr>
            <p:nvPr/>
          </p:nvGrpSpPr>
          <p:grpSpPr>
            <a:xfrm>
              <a:off x="8261652" y="2115802"/>
              <a:ext cx="3323835" cy="2264951"/>
              <a:chOff x="6503072" y="2624472"/>
              <a:chExt cx="5400000" cy="3679706"/>
            </a:xfrm>
          </p:grpSpPr>
          <p:pic>
            <p:nvPicPr>
              <p:cNvPr id="44" name="Espace réservé du contenu 7" descr="Une image contenant texte, capture d’écran, diagramme, Caractère coloré&#10;&#10;Description générée automatiquement">
                <a:extLst>
                  <a:ext uri="{FF2B5EF4-FFF2-40B4-BE49-F238E27FC236}">
                    <a16:creationId xmlns:a16="http://schemas.microsoft.com/office/drawing/2014/main" id="{A8570F53-2D59-4757-44AC-1C2AB78CC66A}"/>
                  </a:ext>
                </a:extLst>
              </p:cNvPr>
              <p:cNvPicPr>
                <a:picLocks noChangeAspect="1"/>
              </p:cNvPicPr>
              <p:nvPr/>
            </p:nvPicPr>
            <p:blipFill rotWithShape="1">
              <a:blip r:embed="rId3">
                <a:extLst>
                  <a:ext uri="{28A0092B-C50C-407E-A947-70E740481C1C}">
                    <a14:useLocalDpi xmlns:a14="http://schemas.microsoft.com/office/drawing/2010/main" val="0"/>
                  </a:ext>
                </a:extLst>
              </a:blip>
              <a:srcRect b="73641"/>
              <a:stretch/>
            </p:blipFill>
            <p:spPr>
              <a:xfrm>
                <a:off x="6503072" y="2624472"/>
                <a:ext cx="5400000" cy="1967848"/>
              </a:xfrm>
              <a:prstGeom prst="rect">
                <a:avLst/>
              </a:prstGeom>
            </p:spPr>
          </p:pic>
          <p:pic>
            <p:nvPicPr>
              <p:cNvPr id="45" name="Image 44" descr="Une image contenant texte, capture d’écran, diagramme, Caractère coloré&#10;&#10;Description générée automatiquement">
                <a:extLst>
                  <a:ext uri="{FF2B5EF4-FFF2-40B4-BE49-F238E27FC236}">
                    <a16:creationId xmlns:a16="http://schemas.microsoft.com/office/drawing/2014/main" id="{87DFE334-9505-E692-DF12-D7F8CEEAD5C8}"/>
                  </a:ext>
                </a:extLst>
              </p:cNvPr>
              <p:cNvPicPr>
                <a:picLocks noChangeAspect="1"/>
              </p:cNvPicPr>
              <p:nvPr/>
            </p:nvPicPr>
            <p:blipFill rotWithShape="1">
              <a:blip r:embed="rId3">
                <a:extLst>
                  <a:ext uri="{28A0092B-C50C-407E-A947-70E740481C1C}">
                    <a14:useLocalDpi xmlns:a14="http://schemas.microsoft.com/office/drawing/2010/main" val="0"/>
                  </a:ext>
                </a:extLst>
              </a:blip>
              <a:srcRect t="77069"/>
              <a:stretch/>
            </p:blipFill>
            <p:spPr>
              <a:xfrm>
                <a:off x="6503072" y="4592320"/>
                <a:ext cx="5400000" cy="1711858"/>
              </a:xfrm>
              <a:prstGeom prst="rect">
                <a:avLst/>
              </a:prstGeom>
            </p:spPr>
          </p:pic>
        </p:grpSp>
        <p:sp>
          <p:nvSpPr>
            <p:cNvPr id="43" name="Ellipse 42">
              <a:extLst>
                <a:ext uri="{FF2B5EF4-FFF2-40B4-BE49-F238E27FC236}">
                  <a16:creationId xmlns:a16="http://schemas.microsoft.com/office/drawing/2014/main" id="{CC018232-E066-BF66-3E59-329CBEECF5F5}"/>
                </a:ext>
              </a:extLst>
            </p:cNvPr>
            <p:cNvSpPr/>
            <p:nvPr/>
          </p:nvSpPr>
          <p:spPr>
            <a:xfrm>
              <a:off x="8432800" y="2374658"/>
              <a:ext cx="840740" cy="589522"/>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ZoneTexte 9">
            <a:extLst>
              <a:ext uri="{FF2B5EF4-FFF2-40B4-BE49-F238E27FC236}">
                <a16:creationId xmlns:a16="http://schemas.microsoft.com/office/drawing/2014/main" id="{CB91B855-6174-E50D-FBA8-0F1D179FEEA8}"/>
              </a:ext>
            </a:extLst>
          </p:cNvPr>
          <p:cNvSpPr txBox="1"/>
          <p:nvPr/>
        </p:nvSpPr>
        <p:spPr>
          <a:xfrm>
            <a:off x="814665" y="2042461"/>
            <a:ext cx="2232661" cy="646331"/>
          </a:xfrm>
          <a:prstGeom prst="rect">
            <a:avLst/>
          </a:prstGeom>
          <a:noFill/>
        </p:spPr>
        <p:txBody>
          <a:bodyPr wrap="square" rtlCol="0">
            <a:spAutoFit/>
          </a:bodyPr>
          <a:lstStyle/>
          <a:p>
            <a:r>
              <a:rPr lang="fr-FR" dirty="0" err="1">
                <a:latin typeface="+mj-lt"/>
              </a:rPr>
              <a:t>Brane</a:t>
            </a:r>
            <a:r>
              <a:rPr lang="fr-FR" dirty="0">
                <a:latin typeface="+mj-lt"/>
              </a:rPr>
              <a:t> Inflation </a:t>
            </a:r>
            <a:r>
              <a:rPr lang="fr-FR" dirty="0" err="1">
                <a:latin typeface="+mj-lt"/>
              </a:rPr>
              <a:t>models</a:t>
            </a:r>
            <a:endParaRPr lang="fr-FR" dirty="0">
              <a:latin typeface="+mj-lt"/>
            </a:endParaRPr>
          </a:p>
        </p:txBody>
      </p:sp>
    </p:spTree>
    <p:extLst>
      <p:ext uri="{BB962C8B-B14F-4D97-AF65-F5344CB8AC3E}">
        <p14:creationId xmlns:p14="http://schemas.microsoft.com/office/powerpoint/2010/main" val="70135885"/>
      </p:ext>
    </p:extLst>
  </p:cSld>
  <p:clrMapOvr>
    <a:masterClrMapping/>
  </p:clrMapOvr>
</p:sld>
</file>

<file path=ppt/theme/theme1.xml><?xml version="1.0" encoding="utf-8"?>
<a:theme xmlns:a="http://schemas.openxmlformats.org/drawingml/2006/main" name="Thème Off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3003</Words>
  <Application>Microsoft Office PowerPoint</Application>
  <PresentationFormat>Grand écran</PresentationFormat>
  <Paragraphs>265</Paragraphs>
  <Slides>13</Slides>
  <Notes>12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13</vt:i4>
      </vt:variant>
    </vt:vector>
  </HeadingPairs>
  <TitlesOfParts>
    <vt:vector size="24" baseType="lpstr">
      <vt:lpstr>-apple-system</vt:lpstr>
      <vt:lpstr>Helvetica Neue</vt:lpstr>
      <vt:lpstr>Lucida Grande</vt:lpstr>
      <vt:lpstr>ＭＳ Ｐ明朝</vt:lpstr>
      <vt:lpstr>Arial</vt:lpstr>
      <vt:lpstr>Calibri</vt:lpstr>
      <vt:lpstr>Cambria</vt:lpstr>
      <vt:lpstr>Cambria Math</vt:lpstr>
      <vt:lpstr>Helvetica</vt:lpstr>
      <vt:lpstr>Times New Roman</vt:lpstr>
      <vt:lpstr>Thème Office</vt:lpstr>
      <vt:lpstr>On Brane Inflation after Litebird</vt:lpstr>
      <vt:lpstr>Cosmic history</vt:lpstr>
      <vt:lpstr>The Cosmic Microwave Background</vt:lpstr>
      <vt:lpstr>The Cosmic Microwave Background</vt:lpstr>
      <vt:lpstr>The Cosmic Microwave Background</vt:lpstr>
      <vt:lpstr>Inflation</vt:lpstr>
      <vt:lpstr>Polarization of the CMB – probing inflation</vt:lpstr>
      <vt:lpstr>Brane Inflation</vt:lpstr>
      <vt:lpstr>Brane Inflation</vt:lpstr>
      <vt:lpstr>Slow-roll study of  Brane Inflation</vt:lpstr>
      <vt:lpstr>My missions</vt:lpstr>
      <vt:lpstr>Summary</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brane inflation after Litebird</dc:title>
  <dc:creator>Valentin Carpintero Perez X2020</dc:creator>
  <cp:lastModifiedBy>Valentin Carpintero Perez X2020</cp:lastModifiedBy>
  <cp:revision>53</cp:revision>
  <dcterms:created xsi:type="dcterms:W3CDTF">2023-06-06T02:24:51Z</dcterms:created>
  <dcterms:modified xsi:type="dcterms:W3CDTF">2023-06-09T12:13:47Z</dcterms:modified>
</cp:coreProperties>
</file>