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60" r:id="rId3"/>
    <p:sldId id="257" r:id="rId4"/>
    <p:sldId id="261" r:id="rId5"/>
    <p:sldId id="259" r:id="rId6"/>
    <p:sldId id="262" r:id="rId7"/>
    <p:sldId id="264" r:id="rId8"/>
    <p:sldId id="263" r:id="rId9"/>
  </p:sldIdLst>
  <p:sldSz cx="12192000" cy="6858000"/>
  <p:notesSz cx="6858000" cy="9144000"/>
  <p:defaultTextStyle>
    <a:defPPr>
      <a:defRPr lang="en-JP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2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66"/>
    <p:restoredTop sz="94620"/>
  </p:normalViewPr>
  <p:slideViewPr>
    <p:cSldViewPr snapToGrid="0">
      <p:cViewPr varScale="1">
        <p:scale>
          <a:sx n="103" d="100"/>
          <a:sy n="103" d="100"/>
        </p:scale>
        <p:origin x="145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JP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DCCC5E-A4C5-7741-852C-0D8CC2B8D973}" type="datetimeFigureOut">
              <a:rPr lang="en-JP" smtClean="0"/>
              <a:t>2023/06/08</a:t>
            </a:fld>
            <a:endParaRPr lang="en-JP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JP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3C808-BB70-D74F-9E96-0EE4DB80F3F7}" type="slidenum">
              <a:rPr lang="en-JP" smtClean="0"/>
              <a:t>‹#›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17301712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JP" dirty="0"/>
              <a:t>* Self-introduction</a:t>
            </a:r>
          </a:p>
          <a:p>
            <a:r>
              <a:rPr lang="en-JP" dirty="0"/>
              <a:t>* What </a:t>
            </a:r>
            <a:r>
              <a:rPr lang="en-US" dirty="0"/>
              <a:t>I</a:t>
            </a:r>
            <a:r>
              <a:rPr lang="en-JP" dirty="0"/>
              <a:t>s redshift 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53C808-BB70-D74F-9E96-0EE4DB80F3F7}" type="slidenum">
              <a:rPr lang="en-JP" smtClean="0"/>
              <a:t>1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9319966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JP" dirty="0"/>
              <a:t>1 – Why it is important to understand far away galaxies</a:t>
            </a:r>
          </a:p>
          <a:p>
            <a:r>
              <a:rPr lang="en-JP" dirty="0"/>
              <a:t>2 – The methods we use to study them</a:t>
            </a:r>
          </a:p>
          <a:p>
            <a:r>
              <a:rPr lang="en-JP" dirty="0"/>
              <a:t>3 – One specific population : QG, what why how 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53C808-BB70-D74F-9E96-0EE4DB80F3F7}" type="slidenum">
              <a:rPr lang="en-JP" smtClean="0"/>
              <a:t>2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2018851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A77B6-35E7-651F-10E1-D4F82BFCC6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JP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D35E9B-487E-F687-04CD-3A61E85273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JP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7F1F60-270A-CD73-C5B8-444DF692B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F4C0F-3EE2-894A-9B6B-6E08A5FA8405}" type="datetime1">
              <a:rPr lang="en-US" smtClean="0"/>
              <a:t>6/8/23</a:t>
            </a:fld>
            <a:endParaRPr lang="en-JP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28F224-F749-DFE1-6A6D-FC80AEC24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P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5FD8F5-3C4E-A3CC-ECEF-21598512B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6400" y="6362700"/>
            <a:ext cx="2743200" cy="365125"/>
          </a:xfrm>
        </p:spPr>
        <p:txBody>
          <a:bodyPr/>
          <a:lstStyle/>
          <a:p>
            <a:fld id="{780D32A7-767A-FC42-8234-F184357C95DE}" type="slidenum">
              <a:rPr lang="en-JP" smtClean="0"/>
              <a:t>‹#›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504161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75B4A-5A0B-351A-0B3C-7F17183FD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JP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4B0A48-3EB2-CF74-12D7-DB6AFDF74D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P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35B419-09AA-8944-4FB8-2B5B8D2C7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A7665-5714-3F4E-85AB-3CC2CB8EF83E}" type="datetime1">
              <a:rPr lang="en-US" smtClean="0"/>
              <a:t>6/8/23</a:t>
            </a:fld>
            <a:endParaRPr lang="en-JP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7BEDC0-AC98-CFF9-01BD-E3FF2CD46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P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2D0B23-195A-268D-F53B-AA82160F4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D32A7-767A-FC42-8234-F184357C95DE}" type="slidenum">
              <a:rPr lang="en-JP" smtClean="0"/>
              <a:t>‹#›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3764163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6876AE0-9FCA-0A33-802D-760A456930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JP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BF16BE-4C2A-24BB-26C2-432FE14556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P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EDE830-D239-4510-2FD6-1C7862739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6FE0C-7772-384B-B2DD-8515C9BC7F0B}" type="datetime1">
              <a:rPr lang="en-US" smtClean="0"/>
              <a:t>6/8/23</a:t>
            </a:fld>
            <a:endParaRPr lang="en-JP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90B08C-39F8-B0D4-6E66-F01989F2E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P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E06AB0-439E-A7FA-5A3D-0355C598B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D32A7-767A-FC42-8234-F184357C95DE}" type="slidenum">
              <a:rPr lang="en-JP" smtClean="0"/>
              <a:t>‹#›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2293533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40A5C-301C-4D12-55EB-01682E563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JP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F84046-1AFC-0DE4-2D42-6E9BFCC5A7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P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390FB3-86A3-42EF-03CE-35F03F903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ED4EF-F4AD-7342-AD33-86C20C63FEC5}" type="datetime1">
              <a:rPr lang="en-US" smtClean="0"/>
              <a:t>6/8/23</a:t>
            </a:fld>
            <a:endParaRPr lang="en-JP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28AFE3-0FB2-C890-122C-C6DD6AA64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P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2134F3-F5EE-4E80-15E3-7537BE3E1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2415" y="6356350"/>
            <a:ext cx="2743200" cy="365125"/>
          </a:xfrm>
        </p:spPr>
        <p:txBody>
          <a:bodyPr/>
          <a:lstStyle/>
          <a:p>
            <a:fld id="{780D32A7-767A-FC42-8234-F184357C95DE}" type="slidenum">
              <a:rPr lang="en-JP" smtClean="0"/>
              <a:t>‹#›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194445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3C29B-D7A9-58E3-584D-1F3C5633F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JP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1A0E8B-8DFB-21CB-EDD8-9B803E9FCC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7E9620-71A6-BD25-6CEA-4E9CB813C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A0D1E-A60B-8E4C-BF91-B2F737D1565D}" type="datetime1">
              <a:rPr lang="en-US" smtClean="0"/>
              <a:t>6/8/23</a:t>
            </a:fld>
            <a:endParaRPr lang="en-JP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4F0F4E-4866-1C98-034B-B7B6252A0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P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11821E-D5DE-3B0F-EFCA-157DE4EE5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D32A7-767A-FC42-8234-F184357C95DE}" type="slidenum">
              <a:rPr lang="en-JP" smtClean="0"/>
              <a:t>‹#›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3920785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B3797-AF83-7042-4B0C-6090749BB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JP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3FB541-A62A-367F-364C-C3EE4B9C0F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P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DF08C5-5EE7-08DD-CC25-DF5E7C5628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P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1C7F9B-CA89-A4E2-D929-69A447C0A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0E6DD-48BC-8944-B070-C3EAAB2C28D3}" type="datetime1">
              <a:rPr lang="en-US" smtClean="0"/>
              <a:t>6/8/23</a:t>
            </a:fld>
            <a:endParaRPr lang="en-JP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1AB901-AF58-B220-6FF4-55544BA2E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P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A84A5D-4BDC-5FBB-7ECF-7F34C02B7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D32A7-767A-FC42-8234-F184357C95DE}" type="slidenum">
              <a:rPr lang="en-JP" smtClean="0"/>
              <a:t>‹#›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2041925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406E4-07A6-8D10-56DF-8D277FA5E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JP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674ABE-44D2-6753-1F81-21EF9DAAA7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DDA994-4715-196B-46B8-2618366170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P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977DC4-6E5D-F5A0-296F-C1E845B273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5AB629-120C-39F5-9226-CACCD71DA0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P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3D07E0A-746C-6BCF-6CD5-B8693B5C5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6A5A9-9DFC-3345-B3EC-CA15B50DB6F2}" type="datetime1">
              <a:rPr lang="en-US" smtClean="0"/>
              <a:t>6/8/23</a:t>
            </a:fld>
            <a:endParaRPr lang="en-JP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164C11-3A5F-3A5E-CC60-B470FCCBA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P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237513C-4835-42C0-9727-F6C9BABDC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D32A7-767A-FC42-8234-F184357C95DE}" type="slidenum">
              <a:rPr lang="en-JP" smtClean="0"/>
              <a:t>‹#›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544255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B96F0-C253-B718-B19C-B66FD2A90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JP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B42724-9A3A-D372-F13D-D2887711D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CC8FB-163A-1043-B4FE-F85FF1F3178E}" type="datetime1">
              <a:rPr lang="en-US" smtClean="0"/>
              <a:t>6/8/23</a:t>
            </a:fld>
            <a:endParaRPr lang="en-JP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442228-3B94-2377-55A7-30AEDA944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P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3D7EF4-B5A2-CDB2-C09E-96F167C6E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D32A7-767A-FC42-8234-F184357C95DE}" type="slidenum">
              <a:rPr lang="en-JP" smtClean="0"/>
              <a:t>‹#›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1230859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22E1EE-3484-B302-A517-EFE98E901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294FF-5C62-604B-B515-29BE4BFB23E6}" type="datetime1">
              <a:rPr lang="en-US" smtClean="0"/>
              <a:t>6/8/23</a:t>
            </a:fld>
            <a:endParaRPr lang="en-JP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A65A18-5273-4F78-6077-971C9E163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P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D54E08-B87B-32ED-4F9D-A8FE9B11F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D32A7-767A-FC42-8234-F184357C95DE}" type="slidenum">
              <a:rPr lang="en-JP" smtClean="0"/>
              <a:t>‹#›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1815345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38EB2-106B-2931-36DC-6104AF714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JP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8B096E-9FDC-AE67-5748-D744B40FDA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P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AB0B37-0202-0045-9E7B-2AC85E5027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7E049B-5AA1-1042-57AC-54F57A5ED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A9BE0-98B2-F445-8C9E-D73940C285CC}" type="datetime1">
              <a:rPr lang="en-US" smtClean="0"/>
              <a:t>6/8/23</a:t>
            </a:fld>
            <a:endParaRPr lang="en-JP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6C2A5D-39A3-D758-13EB-D9215DC1B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P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477C38-CDE6-A8D1-F136-88564D494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D32A7-767A-FC42-8234-F184357C95DE}" type="slidenum">
              <a:rPr lang="en-JP" smtClean="0"/>
              <a:t>‹#›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3574143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D0386-6B9D-4CA3-59E5-E89E25E4F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JP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4B5FBD-6993-248B-6D0E-73626ADEBA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JP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3FD17-9D82-6BA2-9526-95D7A87E21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3CEB8C-185B-788E-7C47-3583628F0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2C1BF-A9EB-4644-9C6C-F9ABDB66901C}" type="datetime1">
              <a:rPr lang="en-US" smtClean="0"/>
              <a:t>6/8/23</a:t>
            </a:fld>
            <a:endParaRPr lang="en-JP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06F5EC-F8FB-5A25-968D-232A9002C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P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B4D8A6-2547-A3B3-D8F6-A3FA0089E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D32A7-767A-FC42-8234-F184357C95DE}" type="slidenum">
              <a:rPr lang="en-JP" smtClean="0"/>
              <a:t>‹#›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3726624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FF1CB8-509A-509F-ECEB-6919AC4F2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P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9C4DF2-E203-480C-7AE4-B1A9AD72B9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P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623E66-097E-3054-E176-108F42572E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530F11-0810-8E4B-A4A9-208B54B084B1}" type="datetime1">
              <a:rPr lang="en-US" smtClean="0"/>
              <a:t>6/8/23</a:t>
            </a:fld>
            <a:endParaRPr lang="en-JP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0FBB0F-1976-867C-F098-AB4F400773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JP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D5FFD7-3EC3-C322-E786-3AC5C4963E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99223" y="635141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0D32A7-767A-FC42-8234-F184357C95DE}" type="slidenum">
              <a:rPr lang="en-JP" smtClean="0"/>
              <a:t>‹#›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3008027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JP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7A468-50FC-9D5E-77EF-0137DA881D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7502" y="1487475"/>
            <a:ext cx="9144000" cy="3176331"/>
          </a:xfrm>
        </p:spPr>
        <p:txBody>
          <a:bodyPr>
            <a:normAutofit/>
          </a:bodyPr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Studying High redshift Quiescent Galaxies </a:t>
            </a:r>
            <a:endParaRPr lang="en-JP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AC0E49-E885-97A4-8C89-4A8F22E2EB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8649" y="6194856"/>
            <a:ext cx="9144000" cy="663144"/>
          </a:xfrm>
        </p:spPr>
        <p:txBody>
          <a:bodyPr/>
          <a:lstStyle/>
          <a:p>
            <a:r>
              <a:rPr lang="en-JP" dirty="0"/>
              <a:t>Mouad Gnaoui, June 12th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76A809-905F-9127-3F7E-705B444FA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D32A7-767A-FC42-8234-F184357C95DE}" type="slidenum">
              <a:rPr lang="en-JP" smtClean="0"/>
              <a:t>1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2598540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8D322-706F-26B2-B88A-B1DCFB208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JP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0ABBE7-06AA-0C28-D38E-16B2C00288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8947697" cy="4084670"/>
          </a:xfrm>
        </p:spPr>
        <p:txBody>
          <a:bodyPr>
            <a:normAutofit/>
          </a:bodyPr>
          <a:lstStyle/>
          <a:p>
            <a:pPr marL="971550" lvl="1" indent="-514350">
              <a:buFont typeface="+mj-lt"/>
              <a:buAutoNum type="arabicPeriod"/>
            </a:pPr>
            <a:r>
              <a:rPr lang="en-JP" dirty="0"/>
              <a:t>Introduction</a:t>
            </a:r>
          </a:p>
          <a:p>
            <a:pPr marL="1428750" lvl="2" indent="-514350">
              <a:buFont typeface="+mj-lt"/>
              <a:buAutoNum type="alphaLcParenR"/>
            </a:pPr>
            <a:r>
              <a:rPr lang="en-JP" dirty="0"/>
              <a:t>The high redshift universe</a:t>
            </a:r>
          </a:p>
          <a:p>
            <a:pPr marL="1428750" lvl="2" indent="-514350">
              <a:buFont typeface="+mj-lt"/>
              <a:buAutoNum type="alphaLcParenR"/>
            </a:pPr>
            <a:r>
              <a:rPr lang="en-JP" dirty="0"/>
              <a:t>Photometry probes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JP" dirty="0"/>
              <a:t>My research : searching for red objects</a:t>
            </a:r>
          </a:p>
          <a:p>
            <a:pPr marL="1428750" lvl="2" indent="-514350">
              <a:buFont typeface="+mj-lt"/>
              <a:buAutoNum type="alphaLcParenR"/>
            </a:pPr>
            <a:r>
              <a:rPr lang="en-JP" dirty="0"/>
              <a:t>NIR-dark Galaxies</a:t>
            </a:r>
          </a:p>
          <a:p>
            <a:pPr marL="1428750" lvl="2" indent="-514350">
              <a:buFont typeface="+mj-lt"/>
              <a:buAutoNum type="alphaLcParenR"/>
            </a:pPr>
            <a:r>
              <a:rPr lang="en-JP" dirty="0"/>
              <a:t>SED fitting and it’s parameters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JP" dirty="0"/>
              <a:t>Case in point : Quiescent Galaxies</a:t>
            </a:r>
          </a:p>
          <a:p>
            <a:pPr marL="1428750" lvl="2" indent="-514350">
              <a:buFont typeface="+mj-lt"/>
              <a:buAutoNum type="alphaLcParenR"/>
            </a:pPr>
            <a:r>
              <a:rPr lang="en-JP" dirty="0"/>
              <a:t>What are they and why are they special ?</a:t>
            </a:r>
          </a:p>
          <a:p>
            <a:pPr marL="1428750" lvl="2" indent="-514350">
              <a:buFont typeface="+mj-lt"/>
              <a:buAutoNum type="alphaLcParenR"/>
            </a:pPr>
            <a:r>
              <a:rPr lang="en-JP" dirty="0"/>
              <a:t>Candidate and characteristics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480C53-C56E-F1B6-81D8-71B65F228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D32A7-767A-FC42-8234-F184357C95DE}" type="slidenum">
              <a:rPr lang="en-JP" smtClean="0"/>
              <a:t>2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4251464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E7D57-DDFF-1ACE-EAFD-8251F350F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JP" dirty="0"/>
              <a:t>The High Redshift Universe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4EF2F2-ACBE-AA71-6093-20BAABE1542E}"/>
              </a:ext>
            </a:extLst>
          </p:cNvPr>
          <p:cNvSpPr txBox="1"/>
          <p:nvPr/>
        </p:nvSpPr>
        <p:spPr>
          <a:xfrm>
            <a:off x="789604" y="2097209"/>
            <a:ext cx="5786809" cy="32762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JP" sz="2000" dirty="0"/>
              <a:t>We study objects at cosmological distances because they are a window to the past.</a:t>
            </a:r>
          </a:p>
          <a:p>
            <a:pPr>
              <a:lnSpc>
                <a:spcPct val="150000"/>
              </a:lnSpc>
            </a:pPr>
            <a:r>
              <a:rPr lang="en-JP" sz="2000" dirty="0"/>
              <a:t>They tell us about :</a:t>
            </a: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JP" sz="2000" dirty="0"/>
              <a:t>The Big Bang</a:t>
            </a: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/>
              <a:t>P</a:t>
            </a:r>
            <a:r>
              <a:rPr lang="en-JP" sz="2000" dirty="0"/>
              <a:t>recursors of </a:t>
            </a:r>
            <a:r>
              <a:rPr lang="en-US" sz="2000" dirty="0"/>
              <a:t>present-day</a:t>
            </a:r>
            <a:r>
              <a:rPr lang="en-JP" sz="2000" dirty="0"/>
              <a:t> objects</a:t>
            </a: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JP" sz="2000" dirty="0"/>
              <a:t>Galaxy formation / evolution</a:t>
            </a: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JP" sz="2000" dirty="0"/>
              <a:t>Matter, dark matter…</a:t>
            </a:r>
          </a:p>
        </p:txBody>
      </p:sp>
      <p:pic>
        <p:nvPicPr>
          <p:cNvPr id="8" name="Content Placeholder 4" descr="A picture containing universe, fireworks, space, darkness&#10;&#10;Description automatically generated">
            <a:extLst>
              <a:ext uri="{FF2B5EF4-FFF2-40B4-BE49-F238E27FC236}">
                <a16:creationId xmlns:a16="http://schemas.microsoft.com/office/drawing/2014/main" id="{F12EA6E6-4F9B-B218-F765-C996461014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9425" y="2003645"/>
            <a:ext cx="4358773" cy="2662523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F555217-6C2E-37DB-F33A-8B234489ACD1}"/>
              </a:ext>
            </a:extLst>
          </p:cNvPr>
          <p:cNvCxnSpPr>
            <a:cxnSpLocks/>
          </p:cNvCxnSpPr>
          <p:nvPr/>
        </p:nvCxnSpPr>
        <p:spPr>
          <a:xfrm>
            <a:off x="11060102" y="4517500"/>
            <a:ext cx="587396" cy="0"/>
          </a:xfrm>
          <a:prstGeom prst="straightConnector1">
            <a:avLst/>
          </a:prstGeom>
          <a:ln w="1905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B2A0F7FD-7385-A976-AE4D-BDD9901E2B65}"/>
              </a:ext>
            </a:extLst>
          </p:cNvPr>
          <p:cNvSpPr txBox="1"/>
          <p:nvPr/>
        </p:nvSpPr>
        <p:spPr>
          <a:xfrm>
            <a:off x="10815353" y="4148168"/>
            <a:ext cx="1283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JP" dirty="0">
                <a:solidFill>
                  <a:schemeClr val="bg1"/>
                </a:solidFill>
              </a:rPr>
              <a:t>1 arcmin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C607FCA-2C70-089D-3BE6-6CDFA1E55C38}"/>
              </a:ext>
            </a:extLst>
          </p:cNvPr>
          <p:cNvSpPr txBox="1"/>
          <p:nvPr/>
        </p:nvSpPr>
        <p:spPr>
          <a:xfrm>
            <a:off x="7515675" y="4886832"/>
            <a:ext cx="4166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JP" i="1" dirty="0"/>
              <a:t>Figure 1 :</a:t>
            </a:r>
            <a:r>
              <a:rPr lang="en-JP" dirty="0"/>
              <a:t> Deep observation by the James Webb Space Telescope (Abell2744 lensing field)</a:t>
            </a:r>
            <a:endParaRPr lang="en-JP" i="1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DF4CF629-A2C9-C167-2FB0-E9EAE4869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D32A7-767A-FC42-8234-F184357C95DE}" type="slidenum">
              <a:rPr lang="en-JP" smtClean="0"/>
              <a:t>3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79502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E7D57-DDFF-1ACE-EAFD-8251F350F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JP" dirty="0"/>
              <a:t>Photometry probes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4EF2F2-ACBE-AA71-6093-20BAABE1542E}"/>
              </a:ext>
            </a:extLst>
          </p:cNvPr>
          <p:cNvSpPr txBox="1"/>
          <p:nvPr/>
        </p:nvSpPr>
        <p:spPr>
          <a:xfrm>
            <a:off x="838200" y="1674491"/>
            <a:ext cx="4658497" cy="4661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JP" sz="2000" dirty="0"/>
              <a:t>Photometry = measuring fluxes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JP" sz="2000" dirty="0"/>
              <a:t>Different objects are bright in different regions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JP" sz="2000" dirty="0"/>
              <a:t>Filter Bands to select light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JP" sz="2000" dirty="0"/>
              <a:t>From X-ray to Far infrared spectrometry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JP" sz="2000" dirty="0"/>
              <a:t>Shape, Spectrum and time evolution </a:t>
            </a:r>
          </a:p>
          <a:p>
            <a:pPr>
              <a:lnSpc>
                <a:spcPct val="150000"/>
              </a:lnSpc>
            </a:pPr>
            <a:r>
              <a:rPr lang="en-JP" sz="2000" dirty="0"/>
              <a:t>Today, we </a:t>
            </a:r>
            <a:r>
              <a:rPr lang="en-US" sz="2000" dirty="0"/>
              <a:t>can</a:t>
            </a:r>
            <a:r>
              <a:rPr lang="en-JP" sz="2000" dirty="0"/>
              <a:t> see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JP" sz="2000" dirty="0"/>
              <a:t>Galaxies ~0.1 Gyr (vs 13.8 Gyr)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JP" sz="2000" dirty="0"/>
              <a:t>Hours upon hours of integration time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It’s the data I work with.</a:t>
            </a:r>
            <a:r>
              <a:rPr lang="en-JP" sz="2000" dirty="0"/>
              <a:t>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B90883B-9E4B-6B1D-457A-CA185F0FE0A8}"/>
              </a:ext>
            </a:extLst>
          </p:cNvPr>
          <p:cNvGrpSpPr/>
          <p:nvPr/>
        </p:nvGrpSpPr>
        <p:grpSpPr>
          <a:xfrm>
            <a:off x="5366392" y="1746264"/>
            <a:ext cx="6764138" cy="5167312"/>
            <a:chOff x="6051674" y="-455570"/>
            <a:chExt cx="4884599" cy="3968564"/>
          </a:xfrm>
        </p:grpSpPr>
        <p:pic>
          <p:nvPicPr>
            <p:cNvPr id="1026" name="Picture 2" descr="NIRCam Filters - JWST User Documentation">
              <a:extLst>
                <a:ext uri="{FF2B5EF4-FFF2-40B4-BE49-F238E27FC236}">
                  <a16:creationId xmlns:a16="http://schemas.microsoft.com/office/drawing/2014/main" id="{853A39D7-66DF-A9E3-6176-F7329DBF68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1674" y="-455570"/>
              <a:ext cx="4884599" cy="38227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E4376A60-310B-6088-9B4C-56AF8BD6CE0E}"/>
                </a:ext>
              </a:extLst>
            </p:cNvPr>
            <p:cNvSpPr txBox="1"/>
            <p:nvPr/>
          </p:nvSpPr>
          <p:spPr>
            <a:xfrm>
              <a:off x="6801408" y="3221326"/>
              <a:ext cx="3914676" cy="2916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JP" i="1" dirty="0"/>
                <a:t>Figure 3 :</a:t>
              </a:r>
              <a:r>
                <a:rPr lang="en-JP" dirty="0"/>
                <a:t> Throughput of various JWST bands</a:t>
              </a:r>
              <a:endParaRPr lang="en-JP" i="1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801D4DE-200D-E224-98F1-7780C51CDAD1}"/>
              </a:ext>
            </a:extLst>
          </p:cNvPr>
          <p:cNvGrpSpPr/>
          <p:nvPr/>
        </p:nvGrpSpPr>
        <p:grpSpPr>
          <a:xfrm>
            <a:off x="6539768" y="136525"/>
            <a:ext cx="4955726" cy="1688315"/>
            <a:chOff x="6719837" y="4758467"/>
            <a:chExt cx="5760922" cy="1917374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50BAEC3C-B94D-AC1B-344A-D196DCB89DD4}"/>
                </a:ext>
              </a:extLst>
            </p:cNvPr>
            <p:cNvGrpSpPr/>
            <p:nvPr/>
          </p:nvGrpSpPr>
          <p:grpSpPr>
            <a:xfrm>
              <a:off x="7217169" y="4758467"/>
              <a:ext cx="4148528" cy="1466249"/>
              <a:chOff x="7217169" y="4758467"/>
              <a:chExt cx="4148528" cy="1466249"/>
            </a:xfrm>
          </p:grpSpPr>
          <p:pic>
            <p:nvPicPr>
              <p:cNvPr id="5" name="Picture 4" descr="A picture containing light, amber, colorfulness, lighting&#10;&#10;Description automatically generated">
                <a:extLst>
                  <a:ext uri="{FF2B5EF4-FFF2-40B4-BE49-F238E27FC236}">
                    <a16:creationId xmlns:a16="http://schemas.microsoft.com/office/drawing/2014/main" id="{A1E5B4F1-E5D6-7AB9-0C33-C8810AB85A7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20190" t="41269" r="56125" b="44439"/>
              <a:stretch/>
            </p:blipFill>
            <p:spPr>
              <a:xfrm>
                <a:off x="7217169" y="4758467"/>
                <a:ext cx="2070224" cy="1466249"/>
              </a:xfrm>
              <a:prstGeom prst="rect">
                <a:avLst/>
              </a:prstGeom>
            </p:spPr>
          </p:pic>
          <p:pic>
            <p:nvPicPr>
              <p:cNvPr id="8" name="Picture 7" descr="A picture containing light, lighting, lens flare, darkness&#10;&#10;Description automatically generated">
                <a:extLst>
                  <a:ext uri="{FF2B5EF4-FFF2-40B4-BE49-F238E27FC236}">
                    <a16:creationId xmlns:a16="http://schemas.microsoft.com/office/drawing/2014/main" id="{37C1B44C-2E40-E941-82C2-5E9C8957E2D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11443" t="42864" r="61716" b="39835"/>
              <a:stretch/>
            </p:blipFill>
            <p:spPr>
              <a:xfrm>
                <a:off x="9287394" y="4759200"/>
                <a:ext cx="2078303" cy="1465516"/>
              </a:xfrm>
              <a:prstGeom prst="rect">
                <a:avLst/>
              </a:prstGeom>
            </p:spPr>
          </p:pic>
        </p:grpSp>
        <p:sp>
          <p:nvSpPr>
            <p:cNvPr id="12" name="Straight Connector 11">
              <a:extLst>
                <a:ext uri="{FF2B5EF4-FFF2-40B4-BE49-F238E27FC236}">
                  <a16:creationId xmlns:a16="http://schemas.microsoft.com/office/drawing/2014/main" id="{EB64CB2B-F732-4A57-804E-1E0DF6B52BCA}"/>
                </a:ext>
              </a:extLst>
            </p:cNvPr>
            <p:cNvSpPr/>
            <p:nvPr/>
          </p:nvSpPr>
          <p:spPr>
            <a:xfrm rot="5400000" flipV="1">
              <a:off x="8554270" y="5491592"/>
              <a:ext cx="1466247" cy="0"/>
            </a:xfrm>
            <a:prstGeom prst="line">
              <a:avLst/>
            </a:prstGeom>
            <a:solidFill>
              <a:srgbClr val="849398">
                <a:alpha val="5000"/>
              </a:srgbClr>
            </a:solidFill>
            <a:ln w="360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none" rtlCol="0" anchor="ctr" anchorCtr="1"/>
            <a:lstStyle/>
            <a:p>
              <a:endParaRPr lang="zh-TW" altLang="en-US">
                <a:solidFill>
                  <a:srgbClr val="849398"/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BDFFF4D-F80D-90E2-61CE-AAE632F57606}"/>
                </a:ext>
              </a:extLst>
            </p:cNvPr>
            <p:cNvSpPr txBox="1"/>
            <p:nvPr/>
          </p:nvSpPr>
          <p:spPr>
            <a:xfrm>
              <a:off x="6719837" y="6291354"/>
              <a:ext cx="5760922" cy="3844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JP" sz="1600" i="1" dirty="0"/>
                <a:t>Figure 2 :</a:t>
              </a:r>
              <a:r>
                <a:rPr lang="en-JP" sz="1600" dirty="0"/>
                <a:t> The same region at 4.4µm and 1.15µm</a:t>
              </a:r>
              <a:endParaRPr lang="en-JP" sz="1600" i="1" dirty="0"/>
            </a:p>
          </p:txBody>
        </p:sp>
      </p:grp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E3FD04BA-C9F0-CF3B-3A27-50E494D0E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D32A7-767A-FC42-8234-F184357C95DE}" type="slidenum">
              <a:rPr lang="en-JP" smtClean="0"/>
              <a:t>4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33814311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4C362-965F-73EB-5FE3-6C71CFDF3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45" y="342399"/>
            <a:ext cx="7109309" cy="1325563"/>
          </a:xfrm>
        </p:spPr>
        <p:txBody>
          <a:bodyPr>
            <a:normAutofit/>
          </a:bodyPr>
          <a:lstStyle/>
          <a:p>
            <a:r>
              <a:rPr lang="en-JP" sz="3600" dirty="0"/>
              <a:t>My research : NIR-dark “red” Galaxies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08597E-9E1E-974B-91BA-9F9B6E8DC4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285" y="1477574"/>
            <a:ext cx="6582468" cy="50380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JP" sz="2400" dirty="0"/>
              <a:t>Near-infrared dark objects are invisible in optical wavelengths. They suddenly appear in farther infrared :</a:t>
            </a:r>
          </a:p>
          <a:p>
            <a:r>
              <a:rPr lang="en-JP" sz="2400" dirty="0"/>
              <a:t>Unnoticed for a while, leading to underestimated densities</a:t>
            </a:r>
          </a:p>
          <a:p>
            <a:r>
              <a:rPr lang="en-US" sz="2400" dirty="0"/>
              <a:t>H</a:t>
            </a:r>
            <a:r>
              <a:rPr lang="en-JP" sz="2400" dirty="0"/>
              <a:t>arder to pinpoint, still under debate</a:t>
            </a:r>
          </a:p>
          <a:p>
            <a:pPr marL="0" indent="0">
              <a:buNone/>
            </a:pPr>
            <a:r>
              <a:rPr lang="en-JP" sz="2400" dirty="0"/>
              <a:t>Many possible reasons, high redshift, degeneracy :</a:t>
            </a:r>
          </a:p>
          <a:p>
            <a:r>
              <a:rPr lang="en-JP" sz="2400" dirty="0"/>
              <a:t>Lyman break</a:t>
            </a:r>
          </a:p>
          <a:p>
            <a:r>
              <a:rPr lang="en-JP" sz="2400" dirty="0"/>
              <a:t>Dust obscuration, emission lines, growing black holes (AGN)</a:t>
            </a:r>
          </a:p>
          <a:p>
            <a:r>
              <a:rPr lang="en-JP" sz="2400" dirty="0"/>
              <a:t>Old stars (balmer break)</a:t>
            </a:r>
          </a:p>
          <a:p>
            <a:pPr marL="0" indent="0">
              <a:buNone/>
            </a:pPr>
            <a:r>
              <a:rPr lang="en-JP" sz="2400" dirty="0"/>
              <a:t>How to know what we’re looking at ?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40F7E569-8B0A-7DE6-FD8C-CB62EACBA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D32A7-767A-FC42-8234-F184357C95DE}" type="slidenum">
              <a:rPr lang="en-JP" smtClean="0"/>
              <a:t>5</a:t>
            </a:fld>
            <a:endParaRPr lang="en-JP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138E8F1-3A48-6EE6-1BE7-EA2838374B78}"/>
              </a:ext>
            </a:extLst>
          </p:cNvPr>
          <p:cNvGrpSpPr/>
          <p:nvPr/>
        </p:nvGrpSpPr>
        <p:grpSpPr>
          <a:xfrm>
            <a:off x="7774920" y="93786"/>
            <a:ext cx="3950794" cy="6679519"/>
            <a:chOff x="7774922" y="293970"/>
            <a:chExt cx="3950794" cy="6679519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877F2BAE-C921-D4FA-A53A-CF9D9807F581}"/>
                </a:ext>
              </a:extLst>
            </p:cNvPr>
            <p:cNvGrpSpPr/>
            <p:nvPr/>
          </p:nvGrpSpPr>
          <p:grpSpPr>
            <a:xfrm>
              <a:off x="7774922" y="293970"/>
              <a:ext cx="3950794" cy="6679519"/>
              <a:chOff x="7774922" y="131386"/>
              <a:chExt cx="3950794" cy="6679519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AE3A4830-B5B1-1473-C359-59FAF2AB9A6A}"/>
                  </a:ext>
                </a:extLst>
              </p:cNvPr>
              <p:cNvGrpSpPr/>
              <p:nvPr/>
            </p:nvGrpSpPr>
            <p:grpSpPr>
              <a:xfrm>
                <a:off x="7774922" y="131386"/>
                <a:ext cx="3950794" cy="6679519"/>
                <a:chOff x="8053481" y="-2460079"/>
                <a:chExt cx="3488042" cy="6279175"/>
              </a:xfrm>
            </p:grpSpPr>
            <p:pic>
              <p:nvPicPr>
                <p:cNvPr id="7" name="Content Placeholder 4" descr="A picture containing text, screenshot, diagram, colorfulness&#10;&#10;Description automatically generated">
                  <a:extLst>
                    <a:ext uri="{FF2B5EF4-FFF2-40B4-BE49-F238E27FC236}">
                      <a16:creationId xmlns:a16="http://schemas.microsoft.com/office/drawing/2014/main" id="{FB5DB034-8D9E-95A6-D4EE-FAEE18FFC9F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6248" b="6451"/>
                <a:stretch/>
              </p:blipFill>
              <p:spPr>
                <a:xfrm>
                  <a:off x="8316277" y="-2460079"/>
                  <a:ext cx="3154391" cy="2952535"/>
                </a:xfrm>
                <a:prstGeom prst="rect">
                  <a:avLst/>
                </a:prstGeom>
              </p:spPr>
            </p:pic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B092FBC3-278C-FE3E-C519-14A94F202C50}"/>
                    </a:ext>
                  </a:extLst>
                </p:cNvPr>
                <p:cNvSpPr txBox="1"/>
                <p:nvPr/>
              </p:nvSpPr>
              <p:spPr>
                <a:xfrm>
                  <a:off x="8053481" y="3124705"/>
                  <a:ext cx="3488042" cy="6943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JP" sz="1400" i="1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Figure 4</a:t>
                  </a:r>
                  <a:r>
                    <a:rPr lang="en-JP" sz="140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 : Some candidate images and </a:t>
                  </a:r>
                </a:p>
                <a:p>
                  <a:pPr algn="ctr"/>
                  <a:r>
                    <a:rPr lang="en-JP" sz="140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Initial selection criteria. </a:t>
                  </a:r>
                </a:p>
                <a:p>
                  <a:pPr algn="ctr"/>
                  <a:r>
                    <a:rPr lang="en-JP" sz="140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Higher magnitude = fainter object</a:t>
                  </a:r>
                  <a:endParaRPr lang="en-JP" sz="1400" i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</p:grpSp>
          <p:pic>
            <p:nvPicPr>
              <p:cNvPr id="19" name="Picture 18" descr="A picture containing screenshot, amber&#10;&#10;Description automatically generated">
                <a:extLst>
                  <a:ext uri="{FF2B5EF4-FFF2-40B4-BE49-F238E27FC236}">
                    <a16:creationId xmlns:a16="http://schemas.microsoft.com/office/drawing/2014/main" id="{9A68FB65-D1A4-8284-4007-AB4E264182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243022" y="5376689"/>
                <a:ext cx="3202139" cy="750649"/>
              </a:xfrm>
              <a:prstGeom prst="rect">
                <a:avLst/>
              </a:prstGeom>
            </p:spPr>
          </p:pic>
          <p:pic>
            <p:nvPicPr>
              <p:cNvPr id="16" name="Picture 15" descr="A picture containing screenshot, amber, colorfulness, line&#10;&#10;Description automatically generated">
                <a:extLst>
                  <a:ext uri="{FF2B5EF4-FFF2-40B4-BE49-F238E27FC236}">
                    <a16:creationId xmlns:a16="http://schemas.microsoft.com/office/drawing/2014/main" id="{AEF228B8-27F7-2848-3A92-EBF9AC85D8F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b="5518"/>
              <a:stretch/>
            </p:blipFill>
            <p:spPr>
              <a:xfrm>
                <a:off x="8243021" y="4735847"/>
                <a:ext cx="3202140" cy="738664"/>
              </a:xfrm>
              <a:prstGeom prst="rect">
                <a:avLst/>
              </a:prstGeom>
            </p:spPr>
          </p:pic>
          <p:pic>
            <p:nvPicPr>
              <p:cNvPr id="18" name="Picture 17" descr="A picture containing screenshot, amber, colorfulness, yellow&#10;&#10;Description automatically generated">
                <a:extLst>
                  <a:ext uri="{FF2B5EF4-FFF2-40B4-BE49-F238E27FC236}">
                    <a16:creationId xmlns:a16="http://schemas.microsoft.com/office/drawing/2014/main" id="{0DC83357-8129-D6C2-A206-04B327D3CF5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t="11785" b="3477"/>
              <a:stretch/>
            </p:blipFill>
            <p:spPr>
              <a:xfrm>
                <a:off x="8243020" y="4226582"/>
                <a:ext cx="3202140" cy="636088"/>
              </a:xfrm>
              <a:prstGeom prst="rect">
                <a:avLst/>
              </a:prstGeom>
            </p:spPr>
          </p:pic>
        </p:grpSp>
        <p:sp>
          <p:nvSpPr>
            <p:cNvPr id="21" name="4-Point Star 20">
              <a:extLst>
                <a:ext uri="{FF2B5EF4-FFF2-40B4-BE49-F238E27FC236}">
                  <a16:creationId xmlns:a16="http://schemas.microsoft.com/office/drawing/2014/main" id="{43CB8D9F-41DC-C502-42B0-B70199F7A46A}"/>
                </a:ext>
              </a:extLst>
            </p:cNvPr>
            <p:cNvSpPr/>
            <p:nvPr/>
          </p:nvSpPr>
          <p:spPr>
            <a:xfrm flipH="1" flipV="1">
              <a:off x="9386225" y="1057009"/>
              <a:ext cx="121113" cy="148061"/>
            </a:xfrm>
            <a:prstGeom prst="star4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22" name="4-Point Star 21">
              <a:extLst>
                <a:ext uri="{FF2B5EF4-FFF2-40B4-BE49-F238E27FC236}">
                  <a16:creationId xmlns:a16="http://schemas.microsoft.com/office/drawing/2014/main" id="{93F5C0AC-92DD-60FA-7057-A4CC7CCE6642}"/>
                </a:ext>
              </a:extLst>
            </p:cNvPr>
            <p:cNvSpPr/>
            <p:nvPr/>
          </p:nvSpPr>
          <p:spPr>
            <a:xfrm flipH="1" flipV="1">
              <a:off x="9446781" y="748269"/>
              <a:ext cx="121113" cy="148061"/>
            </a:xfrm>
            <a:prstGeom prst="star4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23" name="4-Point Star 22">
              <a:extLst>
                <a:ext uri="{FF2B5EF4-FFF2-40B4-BE49-F238E27FC236}">
                  <a16:creationId xmlns:a16="http://schemas.microsoft.com/office/drawing/2014/main" id="{F3516DA9-3E7C-BDDC-89F0-AFABED231F29}"/>
                </a:ext>
              </a:extLst>
            </p:cNvPr>
            <p:cNvSpPr/>
            <p:nvPr/>
          </p:nvSpPr>
          <p:spPr>
            <a:xfrm flipH="1" flipV="1">
              <a:off x="10093219" y="813517"/>
              <a:ext cx="121113" cy="148061"/>
            </a:xfrm>
            <a:prstGeom prst="star4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8264D4B-9BEF-EB78-02F7-77E5B3D8E77D}"/>
              </a:ext>
            </a:extLst>
          </p:cNvPr>
          <p:cNvGrpSpPr/>
          <p:nvPr/>
        </p:nvGrpSpPr>
        <p:grpSpPr>
          <a:xfrm>
            <a:off x="7129278" y="44649"/>
            <a:ext cx="4596436" cy="3788563"/>
            <a:chOff x="3759416" y="985655"/>
            <a:chExt cx="6489594" cy="5337092"/>
          </a:xfrm>
        </p:grpSpPr>
        <p:sp>
          <p:nvSpPr>
            <p:cNvPr id="27" name="テキスト ボックス 2">
              <a:extLst>
                <a:ext uri="{FF2B5EF4-FFF2-40B4-BE49-F238E27FC236}">
                  <a16:creationId xmlns:a16="http://schemas.microsoft.com/office/drawing/2014/main" id="{ED385120-A7AC-6A95-B724-D7C94BA543D1}"/>
                </a:ext>
              </a:extLst>
            </p:cNvPr>
            <p:cNvSpPr txBox="1"/>
            <p:nvPr/>
          </p:nvSpPr>
          <p:spPr>
            <a:xfrm>
              <a:off x="8852667" y="5519406"/>
              <a:ext cx="834279" cy="7068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100" dirty="0">
                  <a:sym typeface="Wingdings" pitchFamily="2" charset="2"/>
                </a:rPr>
                <a:t>brighter </a:t>
              </a:r>
            </a:p>
            <a:p>
              <a:r>
                <a:rPr kumimoji="1" lang="en-US" altLang="ja-JP" sz="1100" dirty="0">
                  <a:sym typeface="Wingdings" pitchFamily="2" charset="2"/>
                </a:rPr>
                <a:t>in longer </a:t>
              </a:r>
            </a:p>
            <a:p>
              <a:r>
                <a:rPr kumimoji="1" lang="en-US" altLang="ja-JP" sz="1100" dirty="0">
                  <a:sym typeface="Wingdings" pitchFamily="2" charset="2"/>
                </a:rPr>
                <a:t>wavelength</a:t>
              </a:r>
              <a:endParaRPr kumimoji="1" lang="ja-JP" altLang="en-US"/>
            </a:p>
          </p:txBody>
        </p:sp>
        <p:sp>
          <p:nvSpPr>
            <p:cNvPr id="28" name="テキスト ボックス 3">
              <a:extLst>
                <a:ext uri="{FF2B5EF4-FFF2-40B4-BE49-F238E27FC236}">
                  <a16:creationId xmlns:a16="http://schemas.microsoft.com/office/drawing/2014/main" id="{38EB82E6-786A-BAC3-F854-7AF3F416386A}"/>
                </a:ext>
              </a:extLst>
            </p:cNvPr>
            <p:cNvSpPr txBox="1"/>
            <p:nvPr/>
          </p:nvSpPr>
          <p:spPr>
            <a:xfrm>
              <a:off x="4260365" y="1439339"/>
              <a:ext cx="834278" cy="7068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kumimoji="1" lang="en-US" altLang="ja-JP" sz="1100" dirty="0">
                  <a:sym typeface="Wingdings" pitchFamily="2" charset="2"/>
                </a:rPr>
                <a:t>brighter </a:t>
              </a:r>
            </a:p>
            <a:p>
              <a:pPr algn="r"/>
              <a:r>
                <a:rPr kumimoji="1" lang="en-US" altLang="ja-JP" sz="1100" dirty="0">
                  <a:sym typeface="Wingdings" pitchFamily="2" charset="2"/>
                </a:rPr>
                <a:t>in longer</a:t>
              </a:r>
            </a:p>
            <a:p>
              <a:pPr algn="r"/>
              <a:r>
                <a:rPr kumimoji="1" lang="en-US" altLang="ja-JP" sz="1100" dirty="0">
                  <a:sym typeface="Wingdings" pitchFamily="2" charset="2"/>
                </a:rPr>
                <a:t>wavelength</a:t>
              </a:r>
              <a:endParaRPr kumimoji="1" lang="ja-JP" altLang="en-US" sz="1100"/>
            </a:p>
          </p:txBody>
        </p:sp>
        <p:sp>
          <p:nvSpPr>
            <p:cNvPr id="29" name="テキスト ボックス 4">
              <a:extLst>
                <a:ext uri="{FF2B5EF4-FFF2-40B4-BE49-F238E27FC236}">
                  <a16:creationId xmlns:a16="http://schemas.microsoft.com/office/drawing/2014/main" id="{8EDF4CDD-D322-2A0A-6378-6010FF19760D}"/>
                </a:ext>
              </a:extLst>
            </p:cNvPr>
            <p:cNvSpPr txBox="1"/>
            <p:nvPr/>
          </p:nvSpPr>
          <p:spPr>
            <a:xfrm>
              <a:off x="4312401" y="4324554"/>
              <a:ext cx="805955" cy="6796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ja-JP" sz="1050" dirty="0">
                  <a:sym typeface="Wingdings" pitchFamily="2" charset="2"/>
                </a:rPr>
                <a:t>fainter</a:t>
              </a:r>
              <a:endParaRPr kumimoji="1" lang="en-US" altLang="ja-JP" sz="1050" dirty="0">
                <a:sym typeface="Wingdings" pitchFamily="2" charset="2"/>
              </a:endParaRPr>
            </a:p>
            <a:p>
              <a:pPr algn="r"/>
              <a:r>
                <a:rPr lang="en-US" altLang="ja-JP" sz="1050" dirty="0">
                  <a:sym typeface="Wingdings" pitchFamily="2" charset="2"/>
                </a:rPr>
                <a:t>    </a:t>
              </a:r>
              <a:r>
                <a:rPr kumimoji="1" lang="en-US" altLang="ja-JP" sz="1050" dirty="0">
                  <a:sym typeface="Wingdings" pitchFamily="2" charset="2"/>
                </a:rPr>
                <a:t>in longer</a:t>
              </a:r>
            </a:p>
            <a:p>
              <a:pPr algn="r"/>
              <a:r>
                <a:rPr kumimoji="1" lang="en-US" altLang="ja-JP" sz="1050" dirty="0">
                  <a:sym typeface="Wingdings" pitchFamily="2" charset="2"/>
                </a:rPr>
                <a:t>wavelength</a:t>
              </a:r>
              <a:endParaRPr kumimoji="1" lang="ja-JP" altLang="en-US"/>
            </a:p>
          </p:txBody>
        </p:sp>
        <p:sp>
          <p:nvSpPr>
            <p:cNvPr id="30" name="テキスト ボックス 5">
              <a:extLst>
                <a:ext uri="{FF2B5EF4-FFF2-40B4-BE49-F238E27FC236}">
                  <a16:creationId xmlns:a16="http://schemas.microsoft.com/office/drawing/2014/main" id="{343D8145-29B6-AC8F-080A-191D1CACA643}"/>
                </a:ext>
              </a:extLst>
            </p:cNvPr>
            <p:cNvSpPr txBox="1"/>
            <p:nvPr/>
          </p:nvSpPr>
          <p:spPr>
            <a:xfrm>
              <a:off x="5740599" y="5518316"/>
              <a:ext cx="834278" cy="7068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1100" dirty="0">
                  <a:sym typeface="Wingdings" pitchFamily="2" charset="2"/>
                </a:rPr>
                <a:t>       fainter</a:t>
              </a:r>
              <a:endParaRPr kumimoji="1" lang="en-US" altLang="ja-JP" sz="1100" dirty="0">
                <a:sym typeface="Wingdings" pitchFamily="2" charset="2"/>
              </a:endParaRPr>
            </a:p>
            <a:p>
              <a:pPr algn="ctr"/>
              <a:r>
                <a:rPr lang="en-US" altLang="ja-JP" sz="1100" dirty="0">
                  <a:sym typeface="Wingdings" pitchFamily="2" charset="2"/>
                </a:rPr>
                <a:t>    </a:t>
              </a:r>
              <a:r>
                <a:rPr kumimoji="1" lang="en-US" altLang="ja-JP" sz="1100" dirty="0">
                  <a:sym typeface="Wingdings" pitchFamily="2" charset="2"/>
                </a:rPr>
                <a:t>in longer </a:t>
              </a:r>
            </a:p>
            <a:p>
              <a:pPr algn="ctr"/>
              <a:r>
                <a:rPr kumimoji="1" lang="en-US" altLang="ja-JP" sz="1100" dirty="0">
                  <a:sym typeface="Wingdings" pitchFamily="2" charset="2"/>
                </a:rPr>
                <a:t>wavelength</a:t>
              </a:r>
              <a:endParaRPr kumimoji="1" lang="ja-JP" altLang="en-US" sz="1100"/>
            </a:p>
          </p:txBody>
        </p:sp>
        <p:sp>
          <p:nvSpPr>
            <p:cNvPr id="31" name="テキスト ボックス 6">
              <a:extLst>
                <a:ext uri="{FF2B5EF4-FFF2-40B4-BE49-F238E27FC236}">
                  <a16:creationId xmlns:a16="http://schemas.microsoft.com/office/drawing/2014/main" id="{396C0C0A-6D0C-2E47-83DE-91ADC7C2A9F5}"/>
                </a:ext>
              </a:extLst>
            </p:cNvPr>
            <p:cNvSpPr txBox="1"/>
            <p:nvPr/>
          </p:nvSpPr>
          <p:spPr>
            <a:xfrm>
              <a:off x="7102890" y="5615927"/>
              <a:ext cx="1219790" cy="7068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1.50μm vs 2.77μm</a:t>
              </a:r>
            </a:p>
            <a:p>
              <a:pPr algn="ctr"/>
              <a:r>
                <a:rPr lang="en-US" altLang="ja-JP" sz="1100" dirty="0"/>
                <a:t>m</a:t>
              </a:r>
              <a:r>
                <a:rPr kumimoji="1" lang="en-US" altLang="ja-JP" sz="1100" dirty="0"/>
                <a:t>agnitude </a:t>
              </a:r>
            </a:p>
            <a:p>
              <a:pPr algn="ctr"/>
              <a:r>
                <a:rPr kumimoji="1" lang="en-US" altLang="ja-JP" sz="1100" dirty="0"/>
                <a:t>difference</a:t>
              </a:r>
              <a:endParaRPr kumimoji="1" lang="ja-JP" altLang="en-US"/>
            </a:p>
          </p:txBody>
        </p:sp>
        <p:sp>
          <p:nvSpPr>
            <p:cNvPr id="32" name="テキスト ボックス 7">
              <a:extLst>
                <a:ext uri="{FF2B5EF4-FFF2-40B4-BE49-F238E27FC236}">
                  <a16:creationId xmlns:a16="http://schemas.microsoft.com/office/drawing/2014/main" id="{C80983E5-6239-02F8-46E1-2D54761728FE}"/>
                </a:ext>
              </a:extLst>
            </p:cNvPr>
            <p:cNvSpPr txBox="1"/>
            <p:nvPr/>
          </p:nvSpPr>
          <p:spPr>
            <a:xfrm>
              <a:off x="3759416" y="2766800"/>
              <a:ext cx="1219789" cy="7068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1.15μm vs 1.50μm</a:t>
              </a:r>
            </a:p>
            <a:p>
              <a:pPr algn="ctr"/>
              <a:r>
                <a:rPr lang="en-US" altLang="ja-JP" sz="1100" dirty="0"/>
                <a:t>m</a:t>
              </a:r>
              <a:r>
                <a:rPr kumimoji="1" lang="en-US" altLang="ja-JP" sz="1100" dirty="0"/>
                <a:t>agnitude </a:t>
              </a:r>
            </a:p>
            <a:p>
              <a:pPr algn="ctr"/>
              <a:r>
                <a:rPr kumimoji="1" lang="en-US" altLang="ja-JP" sz="1100" dirty="0"/>
                <a:t>difference</a:t>
              </a:r>
              <a:endParaRPr kumimoji="1" lang="ja-JP" altLang="en-US"/>
            </a:p>
          </p:txBody>
        </p:sp>
        <p:sp>
          <p:nvSpPr>
            <p:cNvPr id="33" name="右矢印 10">
              <a:extLst>
                <a:ext uri="{FF2B5EF4-FFF2-40B4-BE49-F238E27FC236}">
                  <a16:creationId xmlns:a16="http://schemas.microsoft.com/office/drawing/2014/main" id="{DD71CE75-42B6-6649-AD3A-8274AC2566ED}"/>
                </a:ext>
              </a:extLst>
            </p:cNvPr>
            <p:cNvSpPr/>
            <p:nvPr/>
          </p:nvSpPr>
          <p:spPr>
            <a:xfrm rot="16200000">
              <a:off x="4719780" y="1045290"/>
              <a:ext cx="347870" cy="228600"/>
            </a:xfrm>
            <a:prstGeom prst="righ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右矢印 11">
              <a:extLst>
                <a:ext uri="{FF2B5EF4-FFF2-40B4-BE49-F238E27FC236}">
                  <a16:creationId xmlns:a16="http://schemas.microsoft.com/office/drawing/2014/main" id="{E9971271-4343-AC5A-6366-4CF3C5E3B8DD}"/>
                </a:ext>
              </a:extLst>
            </p:cNvPr>
            <p:cNvSpPr/>
            <p:nvPr/>
          </p:nvSpPr>
          <p:spPr>
            <a:xfrm rot="5400000">
              <a:off x="4719780" y="5378493"/>
              <a:ext cx="347870" cy="228600"/>
            </a:xfrm>
            <a:prstGeom prst="righ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右矢印 12">
              <a:extLst>
                <a:ext uri="{FF2B5EF4-FFF2-40B4-BE49-F238E27FC236}">
                  <a16:creationId xmlns:a16="http://schemas.microsoft.com/office/drawing/2014/main" id="{7A91B9D5-78E2-AC3A-8E63-0F5C599E70B3}"/>
                </a:ext>
              </a:extLst>
            </p:cNvPr>
            <p:cNvSpPr/>
            <p:nvPr/>
          </p:nvSpPr>
          <p:spPr>
            <a:xfrm rot="10800000">
              <a:off x="5544423" y="5552428"/>
              <a:ext cx="347870" cy="228600"/>
            </a:xfrm>
            <a:prstGeom prst="righ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右矢印 13">
              <a:extLst>
                <a:ext uri="{FF2B5EF4-FFF2-40B4-BE49-F238E27FC236}">
                  <a16:creationId xmlns:a16="http://schemas.microsoft.com/office/drawing/2014/main" id="{89DB3261-E1E2-29FB-689F-88AC35FAA7EF}"/>
                </a:ext>
              </a:extLst>
            </p:cNvPr>
            <p:cNvSpPr/>
            <p:nvPr/>
          </p:nvSpPr>
          <p:spPr>
            <a:xfrm>
              <a:off x="9901140" y="5518316"/>
              <a:ext cx="347870" cy="228600"/>
            </a:xfrm>
            <a:prstGeom prst="righ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4DC7E21E-7D14-0CEA-750A-C70F440096C5}"/>
              </a:ext>
            </a:extLst>
          </p:cNvPr>
          <p:cNvSpPr txBox="1"/>
          <p:nvPr/>
        </p:nvSpPr>
        <p:spPr>
          <a:xfrm>
            <a:off x="8196725" y="3951055"/>
            <a:ext cx="6687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JP" sz="1100" dirty="0"/>
              <a:t>1.15 µm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409254-A57D-ED4C-56B6-B66F24E2A411}"/>
              </a:ext>
            </a:extLst>
          </p:cNvPr>
          <p:cNvSpPr txBox="1"/>
          <p:nvPr/>
        </p:nvSpPr>
        <p:spPr>
          <a:xfrm>
            <a:off x="8880011" y="3958111"/>
            <a:ext cx="6504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JP" sz="1100" dirty="0"/>
              <a:t>1.5 µm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8C7A0F-908C-B785-33A9-7D3BA7415BFC}"/>
              </a:ext>
            </a:extLst>
          </p:cNvPr>
          <p:cNvSpPr txBox="1"/>
          <p:nvPr/>
        </p:nvSpPr>
        <p:spPr>
          <a:xfrm>
            <a:off x="9534157" y="3963552"/>
            <a:ext cx="6504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JP" sz="1100" dirty="0"/>
              <a:t>2.7 µm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B0C166-0C2E-F553-2116-DD846F7DD6E1}"/>
              </a:ext>
            </a:extLst>
          </p:cNvPr>
          <p:cNvSpPr txBox="1"/>
          <p:nvPr/>
        </p:nvSpPr>
        <p:spPr>
          <a:xfrm>
            <a:off x="10166316" y="3958111"/>
            <a:ext cx="6504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JP" sz="1100" dirty="0"/>
              <a:t>3.6 µm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058C4F6-DD9E-D2DA-2B02-0364F0D486BF}"/>
              </a:ext>
            </a:extLst>
          </p:cNvPr>
          <p:cNvSpPr txBox="1"/>
          <p:nvPr/>
        </p:nvSpPr>
        <p:spPr>
          <a:xfrm>
            <a:off x="10798475" y="3968721"/>
            <a:ext cx="6504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JP" sz="1100" dirty="0"/>
              <a:t>4.4 µm</a:t>
            </a:r>
          </a:p>
        </p:txBody>
      </p:sp>
    </p:spTree>
    <p:extLst>
      <p:ext uri="{BB962C8B-B14F-4D97-AF65-F5344CB8AC3E}">
        <p14:creationId xmlns:p14="http://schemas.microsoft.com/office/powerpoint/2010/main" val="16592497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E7D57-DDFF-1ACE-EAFD-8251F350F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415" y="-132228"/>
            <a:ext cx="10515600" cy="1325563"/>
          </a:xfrm>
        </p:spPr>
        <p:txBody>
          <a:bodyPr/>
          <a:lstStyle/>
          <a:p>
            <a:r>
              <a:rPr lang="en-JP" dirty="0"/>
              <a:t>SED fitting and it’s parameters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4EF2F2-ACBE-AA71-6093-20BAABE1542E}"/>
              </a:ext>
            </a:extLst>
          </p:cNvPr>
          <p:cNvSpPr txBox="1"/>
          <p:nvPr/>
        </p:nvSpPr>
        <p:spPr>
          <a:xfrm>
            <a:off x="146386" y="1581382"/>
            <a:ext cx="5492334" cy="50353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JP" dirty="0"/>
              <a:t>SED (Spectral Energy Distribution) contains most of the accessible information.</a:t>
            </a:r>
          </a:p>
          <a:p>
            <a:pPr>
              <a:lnSpc>
                <a:spcPct val="150000"/>
              </a:lnSpc>
            </a:pPr>
            <a:r>
              <a:rPr lang="en-JP" dirty="0"/>
              <a:t>From available photometry, derive object characteristics 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</a:t>
            </a:r>
            <a:r>
              <a:rPr lang="en-JP" dirty="0"/>
              <a:t>ge, mass, redshift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JP" dirty="0"/>
              <a:t>Presence and amouts of gaz, dust, black holes (spectral lines…)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JP" dirty="0"/>
              <a:t>Star formation history : massive blue stars die fast (few Myr) while old, red stars last longer than the universe (14 Gyr) </a:t>
            </a:r>
          </a:p>
          <a:p>
            <a:pPr>
              <a:lnSpc>
                <a:spcPct val="150000"/>
              </a:lnSpc>
            </a:pPr>
            <a:r>
              <a:rPr lang="en-JP" dirty="0"/>
              <a:t>	–&gt; effect on SED shape</a:t>
            </a:r>
          </a:p>
          <a:p>
            <a:pPr>
              <a:lnSpc>
                <a:spcPct val="150000"/>
              </a:lnSpc>
            </a:pPr>
            <a:r>
              <a:rPr lang="en-JP" dirty="0"/>
              <a:t>We fit these parameters using a set of templates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44D9480-7EFC-4E30-5BEF-9E2CC4C08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D32A7-767A-FC42-8234-F184357C95DE}" type="slidenum">
              <a:rPr lang="en-JP" smtClean="0"/>
              <a:t>6</a:t>
            </a:fld>
            <a:endParaRPr lang="en-JP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3001B97-80BE-E641-54EF-0958DFF93D39}"/>
              </a:ext>
            </a:extLst>
          </p:cNvPr>
          <p:cNvGrpSpPr/>
          <p:nvPr/>
        </p:nvGrpSpPr>
        <p:grpSpPr>
          <a:xfrm>
            <a:off x="5734680" y="656764"/>
            <a:ext cx="6667419" cy="5945417"/>
            <a:chOff x="6225356" y="872230"/>
            <a:chExt cx="6176743" cy="5562963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EF98233-420B-7877-B013-D9D6E68B6621}"/>
                </a:ext>
              </a:extLst>
            </p:cNvPr>
            <p:cNvGrpSpPr/>
            <p:nvPr/>
          </p:nvGrpSpPr>
          <p:grpSpPr>
            <a:xfrm>
              <a:off x="6225356" y="1228067"/>
              <a:ext cx="6176743" cy="5207126"/>
              <a:chOff x="6370522" y="1598686"/>
              <a:chExt cx="5710459" cy="4797980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6239D36B-F94E-585D-57D6-BFD4E120A6D2}"/>
                  </a:ext>
                </a:extLst>
              </p:cNvPr>
              <p:cNvGrpSpPr/>
              <p:nvPr/>
            </p:nvGrpSpPr>
            <p:grpSpPr>
              <a:xfrm>
                <a:off x="6370522" y="1598686"/>
                <a:ext cx="5710459" cy="4797980"/>
                <a:chOff x="7817818" y="1991298"/>
                <a:chExt cx="4263163" cy="3781701"/>
              </a:xfrm>
            </p:grpSpPr>
            <p:pic>
              <p:nvPicPr>
                <p:cNvPr id="3" name="Picture 2" descr="A picture containing text, diagram, line, plot&#10;&#10;Description automatically generated">
                  <a:extLst>
                    <a:ext uri="{FF2B5EF4-FFF2-40B4-BE49-F238E27FC236}">
                      <a16:creationId xmlns:a16="http://schemas.microsoft.com/office/drawing/2014/main" id="{1D939833-99DE-2FCE-B72C-71B42CC4675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7964943" y="1991298"/>
                  <a:ext cx="3968911" cy="3192503"/>
                </a:xfrm>
                <a:prstGeom prst="rect">
                  <a:avLst/>
                </a:prstGeom>
              </p:spPr>
            </p:pic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712CEE98-F284-B632-085B-C965D7553496}"/>
                    </a:ext>
                  </a:extLst>
                </p:cNvPr>
                <p:cNvSpPr txBox="1"/>
                <p:nvPr/>
              </p:nvSpPr>
              <p:spPr>
                <a:xfrm>
                  <a:off x="7817818" y="5263570"/>
                  <a:ext cx="4263163" cy="5094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JP" i="1" dirty="0"/>
                    <a:t>Figure 5</a:t>
                  </a:r>
                  <a:r>
                    <a:rPr lang="en-JP" dirty="0"/>
                    <a:t> : Example of an SED. Best fit model based on ~10 photometric data points</a:t>
                  </a:r>
                  <a:endParaRPr lang="en-JP" i="1" dirty="0"/>
                </a:p>
              </p:txBody>
            </p:sp>
          </p:grpSp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4C04215-2500-6399-DA94-34A18148F89E}"/>
                  </a:ext>
                </a:extLst>
              </p:cNvPr>
              <p:cNvSpPr txBox="1"/>
              <p:nvPr/>
            </p:nvSpPr>
            <p:spPr>
              <a:xfrm rot="16200000">
                <a:off x="5691633" y="3252489"/>
                <a:ext cx="1751922" cy="34145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JP" dirty="0"/>
                  <a:t>Flux density (mJy)</a:t>
                </a:r>
              </a:p>
            </p:txBody>
          </p:sp>
        </p:grpSp>
        <p:pic>
          <p:nvPicPr>
            <p:cNvPr id="10" name="図 9" descr="屋外, 座る, 男, 砂浜 が含まれている画像&#10;&#10;自動的に生成された説明">
              <a:extLst>
                <a:ext uri="{FF2B5EF4-FFF2-40B4-BE49-F238E27FC236}">
                  <a16:creationId xmlns:a16="http://schemas.microsoft.com/office/drawing/2014/main" id="{04CDA84E-B313-F95E-D39A-516C57214F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754796" y="885725"/>
              <a:ext cx="1369367" cy="684684"/>
            </a:xfrm>
            <a:prstGeom prst="rect">
              <a:avLst/>
            </a:prstGeom>
          </p:spPr>
        </p:pic>
        <p:pic>
          <p:nvPicPr>
            <p:cNvPr id="11" name="図 14" descr="屋内, テーブル, 座る, 巣蜜 が含まれている画像&#10;&#10;自動的に生成された説明">
              <a:extLst>
                <a:ext uri="{FF2B5EF4-FFF2-40B4-BE49-F238E27FC236}">
                  <a16:creationId xmlns:a16="http://schemas.microsoft.com/office/drawing/2014/main" id="{C4091CC7-E458-1361-3596-D21B932DF8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7027" b="10789"/>
            <a:stretch/>
          </p:blipFill>
          <p:spPr>
            <a:xfrm>
              <a:off x="7316110" y="1053239"/>
              <a:ext cx="797265" cy="982833"/>
            </a:xfrm>
            <a:prstGeom prst="rect">
              <a:avLst/>
            </a:prstGeom>
          </p:spPr>
        </p:pic>
        <p:sp>
          <p:nvSpPr>
            <p:cNvPr id="12" name="円/楕円 6">
              <a:extLst>
                <a:ext uri="{FF2B5EF4-FFF2-40B4-BE49-F238E27FC236}">
                  <a16:creationId xmlns:a16="http://schemas.microsoft.com/office/drawing/2014/main" id="{09EA9D1F-B284-093B-2F3B-16BD9D253F79}"/>
                </a:ext>
              </a:extLst>
            </p:cNvPr>
            <p:cNvSpPr/>
            <p:nvPr/>
          </p:nvSpPr>
          <p:spPr>
            <a:xfrm rot="1912187">
              <a:off x="10842198" y="2258780"/>
              <a:ext cx="1333358" cy="113087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円/楕円 6">
              <a:extLst>
                <a:ext uri="{FF2B5EF4-FFF2-40B4-BE49-F238E27FC236}">
                  <a16:creationId xmlns:a16="http://schemas.microsoft.com/office/drawing/2014/main" id="{52BE8DCE-8F86-9C5A-0590-35783D1BD36E}"/>
                </a:ext>
              </a:extLst>
            </p:cNvPr>
            <p:cNvSpPr/>
            <p:nvPr/>
          </p:nvSpPr>
          <p:spPr>
            <a:xfrm>
              <a:off x="7262933" y="2688221"/>
              <a:ext cx="1997765" cy="1610139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テキスト ボックス 17">
              <a:extLst>
                <a:ext uri="{FF2B5EF4-FFF2-40B4-BE49-F238E27FC236}">
                  <a16:creationId xmlns:a16="http://schemas.microsoft.com/office/drawing/2014/main" id="{B2CAEB0A-40AA-7601-D8CA-25CF4AD61A19}"/>
                </a:ext>
              </a:extLst>
            </p:cNvPr>
            <p:cNvSpPr txBox="1"/>
            <p:nvPr/>
          </p:nvSpPr>
          <p:spPr>
            <a:xfrm>
              <a:off x="7316110" y="2262771"/>
              <a:ext cx="162576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000" b="1" dirty="0"/>
                <a:t>Stellar light</a:t>
              </a:r>
              <a:endParaRPr kumimoji="1" lang="ja-JP" altLang="en-US" sz="2000" b="1"/>
            </a:p>
          </p:txBody>
        </p:sp>
        <p:sp>
          <p:nvSpPr>
            <p:cNvPr id="15" name="テキスト ボックス 17">
              <a:extLst>
                <a:ext uri="{FF2B5EF4-FFF2-40B4-BE49-F238E27FC236}">
                  <a16:creationId xmlns:a16="http://schemas.microsoft.com/office/drawing/2014/main" id="{67CFDA36-1C9D-3053-D1FB-F3510982CA0E}"/>
                </a:ext>
              </a:extLst>
            </p:cNvPr>
            <p:cNvSpPr txBox="1"/>
            <p:nvPr/>
          </p:nvSpPr>
          <p:spPr>
            <a:xfrm>
              <a:off x="10611476" y="1689344"/>
              <a:ext cx="167417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000" b="1" dirty="0"/>
                <a:t>Dust emission</a:t>
              </a:r>
              <a:endParaRPr kumimoji="1" lang="ja-JP" altLang="en-US" sz="2000" b="1"/>
            </a:p>
          </p:txBody>
        </p:sp>
        <p:sp>
          <p:nvSpPr>
            <p:cNvPr id="16" name="テキスト ボックス 10">
              <a:extLst>
                <a:ext uri="{FF2B5EF4-FFF2-40B4-BE49-F238E27FC236}">
                  <a16:creationId xmlns:a16="http://schemas.microsoft.com/office/drawing/2014/main" id="{DA646CB2-F059-315C-0FDE-0172859A9282}"/>
                </a:ext>
              </a:extLst>
            </p:cNvPr>
            <p:cNvSpPr txBox="1"/>
            <p:nvPr/>
          </p:nvSpPr>
          <p:spPr>
            <a:xfrm>
              <a:off x="10718026" y="872230"/>
              <a:ext cx="8322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>
                  <a:solidFill>
                    <a:schemeClr val="bg1"/>
                  </a:solidFill>
                </a:rPr>
                <a:t>ALMA</a:t>
              </a:r>
              <a:endParaRPr kumimoji="1" lang="ja-JP" altLang="en-US">
                <a:solidFill>
                  <a:schemeClr val="bg1"/>
                </a:solidFill>
              </a:endParaRPr>
            </a:p>
          </p:txBody>
        </p:sp>
        <p:sp>
          <p:nvSpPr>
            <p:cNvPr id="17" name="テキスト ボックス 15">
              <a:extLst>
                <a:ext uri="{FF2B5EF4-FFF2-40B4-BE49-F238E27FC236}">
                  <a16:creationId xmlns:a16="http://schemas.microsoft.com/office/drawing/2014/main" id="{CAA124AD-5B97-6605-8AF5-0927B1B4CEA9}"/>
                </a:ext>
              </a:extLst>
            </p:cNvPr>
            <p:cNvSpPr txBox="1"/>
            <p:nvPr/>
          </p:nvSpPr>
          <p:spPr>
            <a:xfrm>
              <a:off x="7459430" y="1992019"/>
              <a:ext cx="79726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400" dirty="0"/>
                <a:t>JWST</a:t>
              </a:r>
              <a:endParaRPr kumimoji="1" lang="ja-JP" altLang="en-US" sz="1400"/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3ACC1D2C-2281-5D6E-4725-D1A3CC438C60}"/>
                </a:ext>
              </a:extLst>
            </p:cNvPr>
            <p:cNvCxnSpPr>
              <a:cxnSpLocks/>
            </p:cNvCxnSpPr>
            <p:nvPr/>
          </p:nvCxnSpPr>
          <p:spPr>
            <a:xfrm>
              <a:off x="7459430" y="5050395"/>
              <a:ext cx="0" cy="4662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5DF0F6E-3197-8E99-C781-1334BB6904C9}"/>
                </a:ext>
              </a:extLst>
            </p:cNvPr>
            <p:cNvSpPr txBox="1"/>
            <p:nvPr/>
          </p:nvSpPr>
          <p:spPr>
            <a:xfrm>
              <a:off x="6623187" y="5251455"/>
              <a:ext cx="10052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JP" dirty="0"/>
                <a:t>800 nm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943808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4B146-617D-8DA6-0FA2-1670566CA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385" y="-60062"/>
            <a:ext cx="10515600" cy="1325563"/>
          </a:xfrm>
        </p:spPr>
        <p:txBody>
          <a:bodyPr/>
          <a:lstStyle/>
          <a:p>
            <a:r>
              <a:rPr lang="en-JP" dirty="0"/>
              <a:t>Case in point: Quiescent Galaxies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42CE29-0200-A49F-A68D-635E2080BC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490" y="1756613"/>
            <a:ext cx="6902567" cy="42742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JP" sz="1800" dirty="0"/>
              <a:t>Quenched (extinguished) galaxies with only old stars left, and therefore very red. They are remnants of inaccessible steps of massive galaxy evolution and formation.</a:t>
            </a:r>
          </a:p>
          <a:p>
            <a:r>
              <a:rPr lang="en-JP" sz="1800" dirty="0"/>
              <a:t>Understanding the causes of quenching</a:t>
            </a:r>
          </a:p>
          <a:p>
            <a:r>
              <a:rPr lang="en-JP" sz="1800" dirty="0"/>
              <a:t>Put constraints on inaccessible very early star/galaxy formation</a:t>
            </a:r>
          </a:p>
          <a:p>
            <a:r>
              <a:rPr lang="en-JP" sz="1800" dirty="0"/>
              <a:t>Rare, still unknown density (Weak constraints)</a:t>
            </a:r>
          </a:p>
          <a:p>
            <a:r>
              <a:rPr lang="en-JP" sz="1800" dirty="0"/>
              <a:t>recent discoveries reveal tensions with Lambda-CDM ?)</a:t>
            </a:r>
          </a:p>
          <a:p>
            <a:pPr marL="0" indent="0">
              <a:buNone/>
            </a:pPr>
            <a:r>
              <a:rPr lang="en-JP" sz="1800" dirty="0"/>
              <a:t>This object :</a:t>
            </a:r>
          </a:p>
          <a:p>
            <a:r>
              <a:rPr lang="en-US" sz="1800" dirty="0"/>
              <a:t>L</a:t>
            </a:r>
            <a:r>
              <a:rPr lang="en-JP" sz="1800" dirty="0"/>
              <a:t>ensed by a factor of 5 =&gt; 25 less needed integration time</a:t>
            </a:r>
          </a:p>
          <a:p>
            <a:r>
              <a:rPr lang="en-US" sz="1800" dirty="0"/>
              <a:t>A</a:t>
            </a:r>
            <a:r>
              <a:rPr lang="en-JP" sz="1800" dirty="0"/>
              <a:t>n order of magnitude below the “main sequence” (between starbursts and quiescent galaxies)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84F9226-7849-43A5-05A5-1D94007BD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D32A7-767A-FC42-8234-F184357C95DE}" type="slidenum">
              <a:rPr lang="en-JP" smtClean="0"/>
              <a:t>7</a:t>
            </a:fld>
            <a:endParaRPr lang="en-JP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D88091C-77D1-E33B-C20A-B73CE88D9156}"/>
              </a:ext>
            </a:extLst>
          </p:cNvPr>
          <p:cNvGrpSpPr/>
          <p:nvPr/>
        </p:nvGrpSpPr>
        <p:grpSpPr>
          <a:xfrm>
            <a:off x="7079030" y="1090013"/>
            <a:ext cx="4966585" cy="5631462"/>
            <a:chOff x="7894472" y="300979"/>
            <a:chExt cx="4205643" cy="4850740"/>
          </a:xfrm>
        </p:grpSpPr>
        <p:pic>
          <p:nvPicPr>
            <p:cNvPr id="3" name="Content Placeholder 4">
              <a:extLst>
                <a:ext uri="{FF2B5EF4-FFF2-40B4-BE49-F238E27FC236}">
                  <a16:creationId xmlns:a16="http://schemas.microsoft.com/office/drawing/2014/main" id="{62C477C7-D69F-9315-1902-F9703ECFDB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894472" y="1069681"/>
              <a:ext cx="4205643" cy="3487179"/>
            </a:xfrm>
            <a:prstGeom prst="rect">
              <a:avLst/>
            </a:prstGeom>
          </p:spPr>
        </p:pic>
        <p:pic>
          <p:nvPicPr>
            <p:cNvPr id="5" name="Picture 4" descr="A picture containing screenshot, amber&#10;&#10;Description automatically generated">
              <a:extLst>
                <a:ext uri="{FF2B5EF4-FFF2-40B4-BE49-F238E27FC236}">
                  <a16:creationId xmlns:a16="http://schemas.microsoft.com/office/drawing/2014/main" id="{22276441-CF58-C0F2-E6BD-FEB5610FFC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2744"/>
            <a:stretch/>
          </p:blipFill>
          <p:spPr>
            <a:xfrm>
              <a:off x="8084264" y="300979"/>
              <a:ext cx="4015851" cy="821432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CC893C0-B7E7-13BE-510D-6EBD8EEC660E}"/>
                </a:ext>
              </a:extLst>
            </p:cNvPr>
            <p:cNvSpPr txBox="1"/>
            <p:nvPr/>
          </p:nvSpPr>
          <p:spPr>
            <a:xfrm>
              <a:off x="8084264" y="4505388"/>
              <a:ext cx="396135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JP" i="1" dirty="0"/>
                <a:t>Figure 5</a:t>
              </a:r>
              <a:r>
                <a:rPr lang="en-JP" dirty="0"/>
                <a:t> : Star formation rate against Mass and Galaxy main sequence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41AB4C8F-362E-2138-6644-32C62B8E71B4}"/>
              </a:ext>
            </a:extLst>
          </p:cNvPr>
          <p:cNvSpPr txBox="1"/>
          <p:nvPr/>
        </p:nvSpPr>
        <p:spPr>
          <a:xfrm>
            <a:off x="-61624" y="6521986"/>
            <a:ext cx="6232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arxiv.org</a:t>
            </a:r>
            <a:r>
              <a:rPr lang="en-US" dirty="0"/>
              <a:t>/</a:t>
            </a:r>
            <a:r>
              <a:rPr lang="en-US" dirty="0" err="1"/>
              <a:t>PS_cache</a:t>
            </a:r>
            <a:r>
              <a:rPr lang="en-US" dirty="0"/>
              <a:t>/</a:t>
            </a:r>
            <a:r>
              <a:rPr lang="en-US" dirty="0" err="1"/>
              <a:t>astro-ph</a:t>
            </a:r>
            <a:r>
              <a:rPr lang="en-US" dirty="0"/>
              <a:t>/</a:t>
            </a:r>
            <a:r>
              <a:rPr lang="en-US" dirty="0" err="1"/>
              <a:t>ps</a:t>
            </a:r>
            <a:r>
              <a:rPr lang="en-US" dirty="0"/>
              <a:t>/9807/9807287v1.fig2.gif</a:t>
            </a:r>
            <a:endParaRPr lang="en-JP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56A23CB-D5E5-469A-A4A4-3EFC89EE3F96}"/>
              </a:ext>
            </a:extLst>
          </p:cNvPr>
          <p:cNvGrpSpPr/>
          <p:nvPr/>
        </p:nvGrpSpPr>
        <p:grpSpPr>
          <a:xfrm>
            <a:off x="7387941" y="827126"/>
            <a:ext cx="4709814" cy="320274"/>
            <a:chOff x="7675941" y="809460"/>
            <a:chExt cx="3264345" cy="320274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E50E652-DE4E-318B-B89F-D0D5C489E6C4}"/>
                </a:ext>
              </a:extLst>
            </p:cNvPr>
            <p:cNvSpPr txBox="1"/>
            <p:nvPr/>
          </p:nvSpPr>
          <p:spPr>
            <a:xfrm>
              <a:off x="7675941" y="809460"/>
              <a:ext cx="6586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JP" sz="1400" dirty="0"/>
                <a:t>1.15 µm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0E8BD49-2DB8-7D1A-819B-53754B274BC4}"/>
                </a:ext>
              </a:extLst>
            </p:cNvPr>
            <p:cNvSpPr txBox="1"/>
            <p:nvPr/>
          </p:nvSpPr>
          <p:spPr>
            <a:xfrm>
              <a:off x="8359227" y="816516"/>
              <a:ext cx="6406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JP" sz="1400" dirty="0"/>
                <a:t>1.5 µm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4207E97-BAE4-0AA3-3D70-9212AFA144A5}"/>
                </a:ext>
              </a:extLst>
            </p:cNvPr>
            <p:cNvSpPr txBox="1"/>
            <p:nvPr/>
          </p:nvSpPr>
          <p:spPr>
            <a:xfrm>
              <a:off x="9013373" y="821957"/>
              <a:ext cx="6406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JP" sz="1400" dirty="0"/>
                <a:t>2.7 µm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D86C733-ABFE-4229-9871-E408E7F19F18}"/>
                </a:ext>
              </a:extLst>
            </p:cNvPr>
            <p:cNvSpPr txBox="1"/>
            <p:nvPr/>
          </p:nvSpPr>
          <p:spPr>
            <a:xfrm>
              <a:off x="9645532" y="816516"/>
              <a:ext cx="6406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JP" sz="1400" dirty="0"/>
                <a:t>3.6 µm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9BA77ED-7AD4-71F4-FBF2-F1A2E822BF05}"/>
                </a:ext>
              </a:extLst>
            </p:cNvPr>
            <p:cNvSpPr txBox="1"/>
            <p:nvPr/>
          </p:nvSpPr>
          <p:spPr>
            <a:xfrm>
              <a:off x="10299678" y="816516"/>
              <a:ext cx="6406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JP" sz="1400" dirty="0"/>
                <a:t>4.4 µm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312204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37E05-CDE7-F38E-725E-54E11BE13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160520" cy="1325563"/>
          </a:xfrm>
        </p:spPr>
        <p:txBody>
          <a:bodyPr/>
          <a:lstStyle/>
          <a:p>
            <a:r>
              <a:rPr lang="en-JP" dirty="0"/>
              <a:t>That’s it for me !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0270F9A-D9FC-88BC-81C7-693AB6E477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" y="1848996"/>
            <a:ext cx="5588606" cy="4490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D8395C3B-3BA8-1D66-CA5D-FFBC56B5C8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760" y="1848996"/>
            <a:ext cx="6248718" cy="4490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81BA126-00B7-5645-CE11-6C7012A53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D32A7-767A-FC42-8234-F184357C95DE}" type="slidenum">
              <a:rPr lang="en-JP" smtClean="0"/>
              <a:t>8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20934570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1221</TotalTime>
  <Words>632</Words>
  <Application>Microsoft Macintosh PowerPoint</Application>
  <PresentationFormat>Widescreen</PresentationFormat>
  <Paragraphs>115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Arial</vt:lpstr>
      <vt:lpstr>Calibri</vt:lpstr>
      <vt:lpstr>Calibri Light</vt:lpstr>
      <vt:lpstr>Times New Roman</vt:lpstr>
      <vt:lpstr>Wingdings</vt:lpstr>
      <vt:lpstr>Office Theme</vt:lpstr>
      <vt:lpstr>Studying High redshift Quiescent Galaxies </vt:lpstr>
      <vt:lpstr>Summary</vt:lpstr>
      <vt:lpstr>The High Redshift Universe</vt:lpstr>
      <vt:lpstr>Photometry probes</vt:lpstr>
      <vt:lpstr>My research : NIR-dark “red” Galaxies</vt:lpstr>
      <vt:lpstr>SED fitting and it’s parameters</vt:lpstr>
      <vt:lpstr>Case in point: Quiescent Galaxies</vt:lpstr>
      <vt:lpstr>That’s it for me 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Mouad GNAOUI X2020</dc:creator>
  <cp:lastModifiedBy>Mouad GNAOUI X2020</cp:lastModifiedBy>
  <cp:revision>12</cp:revision>
  <dcterms:created xsi:type="dcterms:W3CDTF">2023-05-08T05:18:31Z</dcterms:created>
  <dcterms:modified xsi:type="dcterms:W3CDTF">2023-06-08T01:51:37Z</dcterms:modified>
</cp:coreProperties>
</file>