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70D548-0568-4A23-ABE8-3EE09078B3F2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DD13580-6C76-40CE-85AA-34273F471703}">
      <dgm:prSet/>
      <dgm:spPr/>
      <dgm:t>
        <a:bodyPr/>
        <a:lstStyle/>
        <a:p>
          <a:r>
            <a:rPr lang="fr-FR"/>
            <a:t>Tune the model for better reconstruction</a:t>
          </a:r>
          <a:endParaRPr lang="en-US"/>
        </a:p>
      </dgm:t>
    </dgm:pt>
    <dgm:pt modelId="{5C204EC1-4B1C-44FD-808F-2E5F6CA33E85}" type="parTrans" cxnId="{991AADCB-B7EE-465C-B957-21B195C93641}">
      <dgm:prSet/>
      <dgm:spPr/>
      <dgm:t>
        <a:bodyPr/>
        <a:lstStyle/>
        <a:p>
          <a:endParaRPr lang="en-US"/>
        </a:p>
      </dgm:t>
    </dgm:pt>
    <dgm:pt modelId="{49E9494B-B920-4E0D-B63F-EB3671404529}" type="sibTrans" cxnId="{991AADCB-B7EE-465C-B957-21B195C93641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C1DD2A56-9B56-438D-808A-75A24F99A746}">
      <dgm:prSet/>
      <dgm:spPr/>
      <dgm:t>
        <a:bodyPr/>
        <a:lstStyle/>
        <a:p>
          <a:r>
            <a:rPr lang="fr-FR"/>
            <a:t>Compare to other architectures</a:t>
          </a:r>
          <a:endParaRPr lang="en-US"/>
        </a:p>
      </dgm:t>
    </dgm:pt>
    <dgm:pt modelId="{8AAE4835-42C6-4FC2-8D3C-4E37476E83A4}" type="parTrans" cxnId="{A4722846-D6ED-43A6-88E5-6324D30F77B5}">
      <dgm:prSet/>
      <dgm:spPr/>
      <dgm:t>
        <a:bodyPr/>
        <a:lstStyle/>
        <a:p>
          <a:endParaRPr lang="en-US"/>
        </a:p>
      </dgm:t>
    </dgm:pt>
    <dgm:pt modelId="{D558F37A-C69C-4D1E-99B6-C4A216109A92}" type="sibTrans" cxnId="{A4722846-D6ED-43A6-88E5-6324D30F77B5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A97B7D78-32A5-4FB0-B30E-E07EB307A09E}">
      <dgm:prSet/>
      <dgm:spPr/>
      <dgm:t>
        <a:bodyPr/>
        <a:lstStyle/>
        <a:p>
          <a:r>
            <a:rPr lang="fr-FR"/>
            <a:t>Try to reconstruct other features (position, direction,…)</a:t>
          </a:r>
          <a:endParaRPr lang="en-US"/>
        </a:p>
      </dgm:t>
    </dgm:pt>
    <dgm:pt modelId="{12A95969-56F9-4E98-A4EE-8F355EF7BC94}" type="parTrans" cxnId="{35180B01-298C-45AB-A225-1CCE360F0067}">
      <dgm:prSet/>
      <dgm:spPr/>
      <dgm:t>
        <a:bodyPr/>
        <a:lstStyle/>
        <a:p>
          <a:endParaRPr lang="en-US"/>
        </a:p>
      </dgm:t>
    </dgm:pt>
    <dgm:pt modelId="{91C8FE99-294A-4D36-8F1E-E05FAE18633B}" type="sibTrans" cxnId="{35180B01-298C-45AB-A225-1CCE360F0067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9F1C17AF-D739-4CE8-BB43-E1FC3F86D670}" type="pres">
      <dgm:prSet presAssocID="{E970D548-0568-4A23-ABE8-3EE09078B3F2}" presName="Name0" presStyleCnt="0">
        <dgm:presLayoutVars>
          <dgm:animLvl val="lvl"/>
          <dgm:resizeHandles val="exact"/>
        </dgm:presLayoutVars>
      </dgm:prSet>
      <dgm:spPr/>
    </dgm:pt>
    <dgm:pt modelId="{BC8B10FB-36F0-462F-9C21-4AEE9F7A3207}" type="pres">
      <dgm:prSet presAssocID="{DDD13580-6C76-40CE-85AA-34273F471703}" presName="compositeNode" presStyleCnt="0">
        <dgm:presLayoutVars>
          <dgm:bulletEnabled val="1"/>
        </dgm:presLayoutVars>
      </dgm:prSet>
      <dgm:spPr/>
    </dgm:pt>
    <dgm:pt modelId="{9956D110-E81A-4112-9743-EEF91ACA59D2}" type="pres">
      <dgm:prSet presAssocID="{DDD13580-6C76-40CE-85AA-34273F471703}" presName="bgRect" presStyleLbl="bgAccFollowNode1" presStyleIdx="0" presStyleCnt="3"/>
      <dgm:spPr/>
    </dgm:pt>
    <dgm:pt modelId="{9737FFF1-ED43-4800-8E1F-C0B8E6DE376B}" type="pres">
      <dgm:prSet presAssocID="{49E9494B-B920-4E0D-B63F-EB3671404529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05244725-135D-4200-BC0D-CF28FBB6A756}" type="pres">
      <dgm:prSet presAssocID="{DDD13580-6C76-40CE-85AA-34273F471703}" presName="bottomLine" presStyleLbl="alignNode1" presStyleIdx="1" presStyleCnt="6">
        <dgm:presLayoutVars/>
      </dgm:prSet>
      <dgm:spPr/>
    </dgm:pt>
    <dgm:pt modelId="{BC204065-9C68-4976-8A8F-9AE75C62605C}" type="pres">
      <dgm:prSet presAssocID="{DDD13580-6C76-40CE-85AA-34273F471703}" presName="nodeText" presStyleLbl="bgAccFollowNode1" presStyleIdx="0" presStyleCnt="3">
        <dgm:presLayoutVars>
          <dgm:bulletEnabled val="1"/>
        </dgm:presLayoutVars>
      </dgm:prSet>
      <dgm:spPr/>
    </dgm:pt>
    <dgm:pt modelId="{7527A914-3DA8-46C1-9693-50329ECEF347}" type="pres">
      <dgm:prSet presAssocID="{49E9494B-B920-4E0D-B63F-EB3671404529}" presName="sibTrans" presStyleCnt="0"/>
      <dgm:spPr/>
    </dgm:pt>
    <dgm:pt modelId="{E21A5A13-CD3B-4F5C-AE6F-8B47AE93E7BC}" type="pres">
      <dgm:prSet presAssocID="{C1DD2A56-9B56-438D-808A-75A24F99A746}" presName="compositeNode" presStyleCnt="0">
        <dgm:presLayoutVars>
          <dgm:bulletEnabled val="1"/>
        </dgm:presLayoutVars>
      </dgm:prSet>
      <dgm:spPr/>
    </dgm:pt>
    <dgm:pt modelId="{542B11AD-1F50-4970-9BF8-7F6D2FABB2EE}" type="pres">
      <dgm:prSet presAssocID="{C1DD2A56-9B56-438D-808A-75A24F99A746}" presName="bgRect" presStyleLbl="bgAccFollowNode1" presStyleIdx="1" presStyleCnt="3"/>
      <dgm:spPr/>
    </dgm:pt>
    <dgm:pt modelId="{DF0EF923-C143-4D86-9B07-3EC1B056BF17}" type="pres">
      <dgm:prSet presAssocID="{D558F37A-C69C-4D1E-99B6-C4A216109A92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6BA1275-8E8F-451C-A79C-C3C56A2AB53C}" type="pres">
      <dgm:prSet presAssocID="{C1DD2A56-9B56-438D-808A-75A24F99A746}" presName="bottomLine" presStyleLbl="alignNode1" presStyleIdx="3" presStyleCnt="6">
        <dgm:presLayoutVars/>
      </dgm:prSet>
      <dgm:spPr/>
    </dgm:pt>
    <dgm:pt modelId="{1AD0C2A8-7F40-41F6-9766-83594AA95963}" type="pres">
      <dgm:prSet presAssocID="{C1DD2A56-9B56-438D-808A-75A24F99A746}" presName="nodeText" presStyleLbl="bgAccFollowNode1" presStyleIdx="1" presStyleCnt="3">
        <dgm:presLayoutVars>
          <dgm:bulletEnabled val="1"/>
        </dgm:presLayoutVars>
      </dgm:prSet>
      <dgm:spPr/>
    </dgm:pt>
    <dgm:pt modelId="{073453E7-6EAC-4AC8-A4BC-B4D33A48E7A6}" type="pres">
      <dgm:prSet presAssocID="{D558F37A-C69C-4D1E-99B6-C4A216109A92}" presName="sibTrans" presStyleCnt="0"/>
      <dgm:spPr/>
    </dgm:pt>
    <dgm:pt modelId="{D523D3DF-9CB3-472A-A181-B9A0542EAF47}" type="pres">
      <dgm:prSet presAssocID="{A97B7D78-32A5-4FB0-B30E-E07EB307A09E}" presName="compositeNode" presStyleCnt="0">
        <dgm:presLayoutVars>
          <dgm:bulletEnabled val="1"/>
        </dgm:presLayoutVars>
      </dgm:prSet>
      <dgm:spPr/>
    </dgm:pt>
    <dgm:pt modelId="{C77640F9-99C2-4123-BD0B-715E72B57CC2}" type="pres">
      <dgm:prSet presAssocID="{A97B7D78-32A5-4FB0-B30E-E07EB307A09E}" presName="bgRect" presStyleLbl="bgAccFollowNode1" presStyleIdx="2" presStyleCnt="3"/>
      <dgm:spPr/>
    </dgm:pt>
    <dgm:pt modelId="{B6545F20-D29A-4812-9558-89BF1E3FEFBF}" type="pres">
      <dgm:prSet presAssocID="{91C8FE99-294A-4D36-8F1E-E05FAE18633B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805BB78A-908C-4EEE-A0AE-8D28748EF8E4}" type="pres">
      <dgm:prSet presAssocID="{A97B7D78-32A5-4FB0-B30E-E07EB307A09E}" presName="bottomLine" presStyleLbl="alignNode1" presStyleIdx="5" presStyleCnt="6">
        <dgm:presLayoutVars/>
      </dgm:prSet>
      <dgm:spPr/>
    </dgm:pt>
    <dgm:pt modelId="{4D5FBAF6-3844-48E0-AC5A-7F8226C7FABD}" type="pres">
      <dgm:prSet presAssocID="{A97B7D78-32A5-4FB0-B30E-E07EB307A09E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35180B01-298C-45AB-A225-1CCE360F0067}" srcId="{E970D548-0568-4A23-ABE8-3EE09078B3F2}" destId="{A97B7D78-32A5-4FB0-B30E-E07EB307A09E}" srcOrd="2" destOrd="0" parTransId="{12A95969-56F9-4E98-A4EE-8F355EF7BC94}" sibTransId="{91C8FE99-294A-4D36-8F1E-E05FAE18633B}"/>
    <dgm:cxn modelId="{F85EF70A-DCC6-444F-A084-A53973A53BBB}" type="presOf" srcId="{A97B7D78-32A5-4FB0-B30E-E07EB307A09E}" destId="{4D5FBAF6-3844-48E0-AC5A-7F8226C7FABD}" srcOrd="1" destOrd="0" presId="urn:microsoft.com/office/officeart/2016/7/layout/BasicLinearProcessNumbered"/>
    <dgm:cxn modelId="{BE922B27-1E9F-484B-A855-0384E760DE3E}" type="presOf" srcId="{DDD13580-6C76-40CE-85AA-34273F471703}" destId="{BC204065-9C68-4976-8A8F-9AE75C62605C}" srcOrd="1" destOrd="0" presId="urn:microsoft.com/office/officeart/2016/7/layout/BasicLinearProcessNumbered"/>
    <dgm:cxn modelId="{89179E2C-E0F6-47A4-ABF2-95679E711460}" type="presOf" srcId="{E970D548-0568-4A23-ABE8-3EE09078B3F2}" destId="{9F1C17AF-D739-4CE8-BB43-E1FC3F86D670}" srcOrd="0" destOrd="0" presId="urn:microsoft.com/office/officeart/2016/7/layout/BasicLinearProcessNumbered"/>
    <dgm:cxn modelId="{5952E93C-C9C4-4D86-B16A-5F80A5FDF154}" type="presOf" srcId="{C1DD2A56-9B56-438D-808A-75A24F99A746}" destId="{1AD0C2A8-7F40-41F6-9766-83594AA95963}" srcOrd="1" destOrd="0" presId="urn:microsoft.com/office/officeart/2016/7/layout/BasicLinearProcessNumbered"/>
    <dgm:cxn modelId="{A4722846-D6ED-43A6-88E5-6324D30F77B5}" srcId="{E970D548-0568-4A23-ABE8-3EE09078B3F2}" destId="{C1DD2A56-9B56-438D-808A-75A24F99A746}" srcOrd="1" destOrd="0" parTransId="{8AAE4835-42C6-4FC2-8D3C-4E37476E83A4}" sibTransId="{D558F37A-C69C-4D1E-99B6-C4A216109A92}"/>
    <dgm:cxn modelId="{AB10336B-7CCF-4E1A-9E3A-E2A20BC9B8EC}" type="presOf" srcId="{DDD13580-6C76-40CE-85AA-34273F471703}" destId="{9956D110-E81A-4112-9743-EEF91ACA59D2}" srcOrd="0" destOrd="0" presId="urn:microsoft.com/office/officeart/2016/7/layout/BasicLinearProcessNumbered"/>
    <dgm:cxn modelId="{C3523075-64FF-4302-A662-F3CF5074C3E8}" type="presOf" srcId="{D558F37A-C69C-4D1E-99B6-C4A216109A92}" destId="{DF0EF923-C143-4D86-9B07-3EC1B056BF17}" srcOrd="0" destOrd="0" presId="urn:microsoft.com/office/officeart/2016/7/layout/BasicLinearProcessNumbered"/>
    <dgm:cxn modelId="{C54C789E-9E6C-4994-8461-C12160C44CF0}" type="presOf" srcId="{91C8FE99-294A-4D36-8F1E-E05FAE18633B}" destId="{B6545F20-D29A-4812-9558-89BF1E3FEFBF}" srcOrd="0" destOrd="0" presId="urn:microsoft.com/office/officeart/2016/7/layout/BasicLinearProcessNumbered"/>
    <dgm:cxn modelId="{B3F160AA-0AA6-4CFA-8D28-B8A7FF02CE3A}" type="presOf" srcId="{49E9494B-B920-4E0D-B63F-EB3671404529}" destId="{9737FFF1-ED43-4800-8E1F-C0B8E6DE376B}" srcOrd="0" destOrd="0" presId="urn:microsoft.com/office/officeart/2016/7/layout/BasicLinearProcessNumbered"/>
    <dgm:cxn modelId="{991AADCB-B7EE-465C-B957-21B195C93641}" srcId="{E970D548-0568-4A23-ABE8-3EE09078B3F2}" destId="{DDD13580-6C76-40CE-85AA-34273F471703}" srcOrd="0" destOrd="0" parTransId="{5C204EC1-4B1C-44FD-808F-2E5F6CA33E85}" sibTransId="{49E9494B-B920-4E0D-B63F-EB3671404529}"/>
    <dgm:cxn modelId="{0A94CDD8-2CF4-47D4-B690-59912A3A0400}" type="presOf" srcId="{C1DD2A56-9B56-438D-808A-75A24F99A746}" destId="{542B11AD-1F50-4970-9BF8-7F6D2FABB2EE}" srcOrd="0" destOrd="0" presId="urn:microsoft.com/office/officeart/2016/7/layout/BasicLinearProcessNumbered"/>
    <dgm:cxn modelId="{5AB97EF2-EA80-42B0-A84A-607AA15BC16D}" type="presOf" srcId="{A97B7D78-32A5-4FB0-B30E-E07EB307A09E}" destId="{C77640F9-99C2-4123-BD0B-715E72B57CC2}" srcOrd="0" destOrd="0" presId="urn:microsoft.com/office/officeart/2016/7/layout/BasicLinearProcessNumbered"/>
    <dgm:cxn modelId="{C584DDD8-30FF-49F2-8AF8-569871551390}" type="presParOf" srcId="{9F1C17AF-D739-4CE8-BB43-E1FC3F86D670}" destId="{BC8B10FB-36F0-462F-9C21-4AEE9F7A3207}" srcOrd="0" destOrd="0" presId="urn:microsoft.com/office/officeart/2016/7/layout/BasicLinearProcessNumbered"/>
    <dgm:cxn modelId="{DA884C01-4D1F-4DFE-ADF0-EF3E2396A922}" type="presParOf" srcId="{BC8B10FB-36F0-462F-9C21-4AEE9F7A3207}" destId="{9956D110-E81A-4112-9743-EEF91ACA59D2}" srcOrd="0" destOrd="0" presId="urn:microsoft.com/office/officeart/2016/7/layout/BasicLinearProcessNumbered"/>
    <dgm:cxn modelId="{6622F2FB-A8BB-4BFA-AC4C-2CFF58696F2D}" type="presParOf" srcId="{BC8B10FB-36F0-462F-9C21-4AEE9F7A3207}" destId="{9737FFF1-ED43-4800-8E1F-C0B8E6DE376B}" srcOrd="1" destOrd="0" presId="urn:microsoft.com/office/officeart/2016/7/layout/BasicLinearProcessNumbered"/>
    <dgm:cxn modelId="{F5FD7F3C-B20C-4C45-B567-69DD02ED0D48}" type="presParOf" srcId="{BC8B10FB-36F0-462F-9C21-4AEE9F7A3207}" destId="{05244725-135D-4200-BC0D-CF28FBB6A756}" srcOrd="2" destOrd="0" presId="urn:microsoft.com/office/officeart/2016/7/layout/BasicLinearProcessNumbered"/>
    <dgm:cxn modelId="{940EE72C-C363-4A45-B37B-1C4AC49E3D73}" type="presParOf" srcId="{BC8B10FB-36F0-462F-9C21-4AEE9F7A3207}" destId="{BC204065-9C68-4976-8A8F-9AE75C62605C}" srcOrd="3" destOrd="0" presId="urn:microsoft.com/office/officeart/2016/7/layout/BasicLinearProcessNumbered"/>
    <dgm:cxn modelId="{898B8283-A334-420B-913D-35B1ED83130F}" type="presParOf" srcId="{9F1C17AF-D739-4CE8-BB43-E1FC3F86D670}" destId="{7527A914-3DA8-46C1-9693-50329ECEF347}" srcOrd="1" destOrd="0" presId="urn:microsoft.com/office/officeart/2016/7/layout/BasicLinearProcessNumbered"/>
    <dgm:cxn modelId="{282F8CDA-6E2B-426C-86AD-BCA7EA4EC039}" type="presParOf" srcId="{9F1C17AF-D739-4CE8-BB43-E1FC3F86D670}" destId="{E21A5A13-CD3B-4F5C-AE6F-8B47AE93E7BC}" srcOrd="2" destOrd="0" presId="urn:microsoft.com/office/officeart/2016/7/layout/BasicLinearProcessNumbered"/>
    <dgm:cxn modelId="{652099E7-D9AB-4614-AA7A-CE03A32B2043}" type="presParOf" srcId="{E21A5A13-CD3B-4F5C-AE6F-8B47AE93E7BC}" destId="{542B11AD-1F50-4970-9BF8-7F6D2FABB2EE}" srcOrd="0" destOrd="0" presId="urn:microsoft.com/office/officeart/2016/7/layout/BasicLinearProcessNumbered"/>
    <dgm:cxn modelId="{28B9CB44-1E1F-4427-8156-374CC931A974}" type="presParOf" srcId="{E21A5A13-CD3B-4F5C-AE6F-8B47AE93E7BC}" destId="{DF0EF923-C143-4D86-9B07-3EC1B056BF17}" srcOrd="1" destOrd="0" presId="urn:microsoft.com/office/officeart/2016/7/layout/BasicLinearProcessNumbered"/>
    <dgm:cxn modelId="{364EFDD4-DF1E-41D2-98DB-7100EE392D7E}" type="presParOf" srcId="{E21A5A13-CD3B-4F5C-AE6F-8B47AE93E7BC}" destId="{46BA1275-8E8F-451C-A79C-C3C56A2AB53C}" srcOrd="2" destOrd="0" presId="urn:microsoft.com/office/officeart/2016/7/layout/BasicLinearProcessNumbered"/>
    <dgm:cxn modelId="{227CAB59-0732-407B-A55B-85A79C1EF26A}" type="presParOf" srcId="{E21A5A13-CD3B-4F5C-AE6F-8B47AE93E7BC}" destId="{1AD0C2A8-7F40-41F6-9766-83594AA95963}" srcOrd="3" destOrd="0" presId="urn:microsoft.com/office/officeart/2016/7/layout/BasicLinearProcessNumbered"/>
    <dgm:cxn modelId="{671FD436-C7AF-449C-8A6E-99264EEF59A3}" type="presParOf" srcId="{9F1C17AF-D739-4CE8-BB43-E1FC3F86D670}" destId="{073453E7-6EAC-4AC8-A4BC-B4D33A48E7A6}" srcOrd="3" destOrd="0" presId="urn:microsoft.com/office/officeart/2016/7/layout/BasicLinearProcessNumbered"/>
    <dgm:cxn modelId="{60FB31BD-2128-449E-85D8-CF87BA31318C}" type="presParOf" srcId="{9F1C17AF-D739-4CE8-BB43-E1FC3F86D670}" destId="{D523D3DF-9CB3-472A-A181-B9A0542EAF47}" srcOrd="4" destOrd="0" presId="urn:microsoft.com/office/officeart/2016/7/layout/BasicLinearProcessNumbered"/>
    <dgm:cxn modelId="{CD5170C0-484A-4762-915B-24B94EF2F0E5}" type="presParOf" srcId="{D523D3DF-9CB3-472A-A181-B9A0542EAF47}" destId="{C77640F9-99C2-4123-BD0B-715E72B57CC2}" srcOrd="0" destOrd="0" presId="urn:microsoft.com/office/officeart/2016/7/layout/BasicLinearProcessNumbered"/>
    <dgm:cxn modelId="{2C0A7C25-7E0C-422E-ACEE-04DACD1CE156}" type="presParOf" srcId="{D523D3DF-9CB3-472A-A181-B9A0542EAF47}" destId="{B6545F20-D29A-4812-9558-89BF1E3FEFBF}" srcOrd="1" destOrd="0" presId="urn:microsoft.com/office/officeart/2016/7/layout/BasicLinearProcessNumbered"/>
    <dgm:cxn modelId="{E66E7EAD-10C5-4207-87EA-8D66B6C56719}" type="presParOf" srcId="{D523D3DF-9CB3-472A-A181-B9A0542EAF47}" destId="{805BB78A-908C-4EEE-A0AE-8D28748EF8E4}" srcOrd="2" destOrd="0" presId="urn:microsoft.com/office/officeart/2016/7/layout/BasicLinearProcessNumbered"/>
    <dgm:cxn modelId="{B825EC2E-F2D3-40B3-B5DA-E0F1BBDE69DA}" type="presParOf" srcId="{D523D3DF-9CB3-472A-A181-B9A0542EAF47}" destId="{4D5FBAF6-3844-48E0-AC5A-7F8226C7FABD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56D110-E81A-4112-9743-EEF91ACA59D2}">
      <dsp:nvSpPr>
        <dsp:cNvPr id="0" name=""/>
        <dsp:cNvSpPr/>
      </dsp:nvSpPr>
      <dsp:spPr>
        <a:xfrm>
          <a:off x="0" y="0"/>
          <a:ext cx="3414946" cy="419280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Tune the model for better reconstruction</a:t>
          </a:r>
          <a:endParaRPr lang="en-US" sz="2600" kern="1200"/>
        </a:p>
      </dsp:txBody>
      <dsp:txXfrm>
        <a:off x="0" y="1593265"/>
        <a:ext cx="3414946" cy="2515683"/>
      </dsp:txXfrm>
    </dsp:sp>
    <dsp:sp modelId="{9737FFF1-ED43-4800-8E1F-C0B8E6DE376B}">
      <dsp:nvSpPr>
        <dsp:cNvPr id="0" name=""/>
        <dsp:cNvSpPr/>
      </dsp:nvSpPr>
      <dsp:spPr>
        <a:xfrm>
          <a:off x="1078552" y="419280"/>
          <a:ext cx="1257841" cy="125784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1262759" y="603487"/>
        <a:ext cx="889427" cy="889427"/>
      </dsp:txXfrm>
    </dsp:sp>
    <dsp:sp modelId="{05244725-135D-4200-BC0D-CF28FBB6A756}">
      <dsp:nvSpPr>
        <dsp:cNvPr id="0" name=""/>
        <dsp:cNvSpPr/>
      </dsp:nvSpPr>
      <dsp:spPr>
        <a:xfrm>
          <a:off x="0" y="4192733"/>
          <a:ext cx="3414946" cy="72"/>
        </a:xfrm>
        <a:prstGeom prst="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accent5">
              <a:hueOff val="-1351709"/>
              <a:satOff val="-3484"/>
              <a:lumOff val="-2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B11AD-1F50-4970-9BF8-7F6D2FABB2EE}">
      <dsp:nvSpPr>
        <dsp:cNvPr id="0" name=""/>
        <dsp:cNvSpPr/>
      </dsp:nvSpPr>
      <dsp:spPr>
        <a:xfrm>
          <a:off x="3756441" y="0"/>
          <a:ext cx="3414946" cy="4192805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3369881"/>
              <a:satOff val="-11416"/>
              <a:lumOff val="-14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Compare to other architectures</a:t>
          </a:r>
          <a:endParaRPr lang="en-US" sz="2600" kern="1200"/>
        </a:p>
      </dsp:txBody>
      <dsp:txXfrm>
        <a:off x="3756441" y="1593265"/>
        <a:ext cx="3414946" cy="2515683"/>
      </dsp:txXfrm>
    </dsp:sp>
    <dsp:sp modelId="{DF0EF923-C143-4D86-9B07-3EC1B056BF17}">
      <dsp:nvSpPr>
        <dsp:cNvPr id="0" name=""/>
        <dsp:cNvSpPr/>
      </dsp:nvSpPr>
      <dsp:spPr>
        <a:xfrm>
          <a:off x="4834993" y="419280"/>
          <a:ext cx="1257841" cy="1257841"/>
        </a:xfrm>
        <a:prstGeom prst="ellipse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accent5">
              <a:hueOff val="-2703417"/>
              <a:satOff val="-6968"/>
              <a:lumOff val="-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5019200" y="603487"/>
        <a:ext cx="889427" cy="889427"/>
      </dsp:txXfrm>
    </dsp:sp>
    <dsp:sp modelId="{46BA1275-8E8F-451C-A79C-C3C56A2AB53C}">
      <dsp:nvSpPr>
        <dsp:cNvPr id="0" name=""/>
        <dsp:cNvSpPr/>
      </dsp:nvSpPr>
      <dsp:spPr>
        <a:xfrm>
          <a:off x="3756441" y="4192733"/>
          <a:ext cx="3414946" cy="72"/>
        </a:xfrm>
        <a:prstGeom prst="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accent5">
              <a:hueOff val="-4055126"/>
              <a:satOff val="-10451"/>
              <a:lumOff val="-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7640F9-99C2-4123-BD0B-715E72B57CC2}">
      <dsp:nvSpPr>
        <dsp:cNvPr id="0" name=""/>
        <dsp:cNvSpPr/>
      </dsp:nvSpPr>
      <dsp:spPr>
        <a:xfrm>
          <a:off x="7512882" y="0"/>
          <a:ext cx="3414946" cy="419280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243" tIns="330200" rIns="266243" bIns="33020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/>
            <a:t>Try to reconstruct other features (position, direction,…)</a:t>
          </a:r>
          <a:endParaRPr lang="en-US" sz="2600" kern="1200"/>
        </a:p>
      </dsp:txBody>
      <dsp:txXfrm>
        <a:off x="7512882" y="1593265"/>
        <a:ext cx="3414946" cy="2515683"/>
      </dsp:txXfrm>
    </dsp:sp>
    <dsp:sp modelId="{B6545F20-D29A-4812-9558-89BF1E3FEFBF}">
      <dsp:nvSpPr>
        <dsp:cNvPr id="0" name=""/>
        <dsp:cNvSpPr/>
      </dsp:nvSpPr>
      <dsp:spPr>
        <a:xfrm>
          <a:off x="8591434" y="419280"/>
          <a:ext cx="1257841" cy="1257841"/>
        </a:xfrm>
        <a:prstGeom prst="ellipse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accent5">
              <a:hueOff val="-5406834"/>
              <a:satOff val="-13935"/>
              <a:lumOff val="-9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066" tIns="12700" rIns="98066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8775641" y="603487"/>
        <a:ext cx="889427" cy="889427"/>
      </dsp:txXfrm>
    </dsp:sp>
    <dsp:sp modelId="{805BB78A-908C-4EEE-A0AE-8D28748EF8E4}">
      <dsp:nvSpPr>
        <dsp:cNvPr id="0" name=""/>
        <dsp:cNvSpPr/>
      </dsp:nvSpPr>
      <dsp:spPr>
        <a:xfrm>
          <a:off x="7512882" y="4192733"/>
          <a:ext cx="3414946" cy="72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476CB-BB9C-085B-600D-201ED8207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ABFFC54-A255-11DD-986E-613BABAA1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31BA8C-28F7-A8D5-9BB9-7FEFA86D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4BD5A4-3AE4-4D9C-8976-FE475F84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A762F0-3200-8291-5282-43CB73131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934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511313-FAC1-2647-8ECE-3729E06F9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FB8052D-5059-1A4C-2813-89DC77F12B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D83D87D-5984-1298-7B53-AE0BA42A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7BB1C1-7656-6DB2-DB33-3B9AA4054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4F8C78F-71BE-C19F-9531-02733B12E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086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2372802-C3F7-3834-FFB0-307199B048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527F195-B6A9-6CD8-D97A-BD4EC7974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39E4AB-E774-9653-3810-5F4502C65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E790F6-2CDE-5101-430F-6965260D0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1A611-41D0-4F9C-AAFF-55A3CFA2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68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E3AC017-9C07-1443-F50C-8FE4E262C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39976E-C576-85B4-ACA8-EECADD4D1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EF033-100A-AC42-8BF1-8693AF987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32AFD65-D206-08F4-15CF-FC3F08C7D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75A5AE-BC47-096A-DCF5-EEB12B477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660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2D4670-5F24-2FD6-2E98-FF1DF7897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DA77E3F-7CA2-4CD9-B31B-8F3688896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F3B0F3-193A-11CD-6CD5-FAE48959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8687C5-30B2-BF23-1DF5-98415DC7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91A3999-E2E6-0F98-7E3D-1B509E41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13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C1C45-4A41-C365-A2BA-BA4A0505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0BB193-F10C-AE84-AC27-40058BF684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E084B2-A849-8384-4C54-A6D6313F7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A75D19F-871A-63C1-68BF-53DDB254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4F2EF6-FF75-248F-FB50-71618988F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A44791B-7D8B-9D5F-9B48-5698538D4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00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FAF21B-AACE-88BE-5B83-EC886E97E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A93D6B7-234F-E5F2-3B0E-A6A4A3D55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7B0AEC-8569-4D51-D630-0236EDAE6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26EC4-FD13-8253-100D-9E7F815C3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DE2BAF-61B0-3692-79FA-37D0DDCB17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D967C4-153B-FD08-F12A-5CCAEDA49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38AA3DD-AB1C-691F-7CE5-CC8279C90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D23439-5938-D671-FCBB-88F24BAC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98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642A30-05BF-1386-E714-458D2C05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2BE1DF-DECD-E137-885B-E5136FE6B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C02F58-748F-4C53-994A-9B83BFA8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C226623-A577-A895-BCA0-0ECBF8DA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87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1B0D75F-CA71-EB2B-D9F6-52BC81438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8AAD085-013A-5EEB-D01E-225EC1334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55B46F0-161F-B882-9E08-68831C0D5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05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12A0B1E-9A27-FF35-0529-E8C21A303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BF3D86-65E7-897D-7C96-5627FC84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69F7CE-84CA-E18F-3865-9DAD95EF66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F6CC37-780B-B6C5-150A-DFFFEF6B5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87514A-DB72-0113-AB0F-BC2F7B78C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3863ED4-0EEC-4D65-8C55-5A5FA8F4D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583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A3F125-41A5-3E14-EB2C-2B9D82F54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D1B837F-ED97-5413-11BC-3E980C69B6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456B351-109B-915C-21E0-FB68C085D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A2A438-6325-1B39-D70D-F1D506C4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6B7EA2-6FC5-37AB-26B1-488C725EDB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7051131-C19E-224D-CF2F-6F854515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1930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6CC68EE-547F-4C74-4D84-55F852301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F43CBA6-E834-B67F-B636-794A9102B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66166A-7CB3-E9E1-6235-751F5E28A2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40449-5558-4FBF-8471-22885C2C1042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14EA8A-D937-EA45-B29F-498E291002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8E59CD-7BB0-4ADD-BE01-CBC3B88AF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2D7AC-BD49-4B12-BB7D-8F629C3A2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067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23EA019-F665-865E-87C7-198AE2BF46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Deep learning for the characterization of neutrino events in Hyper Kamiokande</a:t>
            </a:r>
            <a:endParaRPr lang="fr-FR" sz="4800" b="1">
              <a:solidFill>
                <a:srgbClr val="FFFFFF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54B8E1-595C-ED0F-91E0-5050785D6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0682" y="4870824"/>
            <a:ext cx="10005951" cy="1458258"/>
          </a:xfrm>
        </p:spPr>
        <p:txBody>
          <a:bodyPr anchor="ctr">
            <a:normAutofit/>
          </a:bodyPr>
          <a:lstStyle/>
          <a:p>
            <a:pPr algn="l"/>
            <a:r>
              <a:rPr lang="fr-FR" b="1"/>
              <a:t>Lucas JACQUIER – Ecole polytechnique</a:t>
            </a:r>
          </a:p>
        </p:txBody>
      </p:sp>
    </p:spTree>
    <p:extLst>
      <p:ext uri="{BB962C8B-B14F-4D97-AF65-F5344CB8AC3E}">
        <p14:creationId xmlns:p14="http://schemas.microsoft.com/office/powerpoint/2010/main" val="4281099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1B041-BEB4-EC27-F86F-BCFDB449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: </a:t>
            </a:r>
            <a:r>
              <a:rPr lang="fr-FR" dirty="0" err="1"/>
              <a:t>compute</a:t>
            </a:r>
            <a:r>
              <a:rPr lang="fr-FR" dirty="0"/>
              <a:t> </a:t>
            </a:r>
            <a:r>
              <a:rPr lang="fr-FR" dirty="0" err="1"/>
              <a:t>edge</a:t>
            </a:r>
            <a:r>
              <a:rPr lang="fr-FR" dirty="0"/>
              <a:t> </a:t>
            </a:r>
            <a:r>
              <a:rPr lang="fr-FR" dirty="0" err="1"/>
              <a:t>features</a:t>
            </a:r>
            <a:endParaRPr lang="fr-FR" dirty="0"/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942A529A-B462-5197-2673-1505DFD2552A}"/>
              </a:ext>
            </a:extLst>
          </p:cNvPr>
          <p:cNvSpPr/>
          <p:nvPr/>
        </p:nvSpPr>
        <p:spPr>
          <a:xfrm>
            <a:off x="1574800" y="2997200"/>
            <a:ext cx="508000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</a:t>
            </a:r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EC1F2F82-E1AC-263C-10FE-B6EFD075CD64}"/>
              </a:ext>
            </a:extLst>
          </p:cNvPr>
          <p:cNvSpPr/>
          <p:nvPr/>
        </p:nvSpPr>
        <p:spPr>
          <a:xfrm>
            <a:off x="3129280" y="2997200"/>
            <a:ext cx="508000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</a:t>
            </a:r>
          </a:p>
        </p:txBody>
      </p: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3B2E38C4-D2A0-2A02-0CC7-967046C211E8}"/>
              </a:ext>
            </a:extLst>
          </p:cNvPr>
          <p:cNvCxnSpPr>
            <a:cxnSpLocks/>
            <a:stCxn id="46" idx="6"/>
            <a:endCxn id="47" idx="2"/>
          </p:cNvCxnSpPr>
          <p:nvPr/>
        </p:nvCxnSpPr>
        <p:spPr>
          <a:xfrm>
            <a:off x="2082800" y="3256280"/>
            <a:ext cx="1046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F1F0813F-C081-BDD1-D106-7805C19B2931}"/>
              </a:ext>
            </a:extLst>
          </p:cNvPr>
          <p:cNvCxnSpPr/>
          <p:nvPr/>
        </p:nvCxnSpPr>
        <p:spPr>
          <a:xfrm>
            <a:off x="4744720" y="3256280"/>
            <a:ext cx="12395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D70E0910-F89B-6BC5-FC18-DA5B769C0B97}"/>
              </a:ext>
            </a:extLst>
          </p:cNvPr>
          <p:cNvSpPr/>
          <p:nvPr/>
        </p:nvSpPr>
        <p:spPr>
          <a:xfrm>
            <a:off x="7447280" y="2997200"/>
            <a:ext cx="508000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00A2F213-804F-B31B-AB29-CC48A6BC05CF}"/>
              </a:ext>
            </a:extLst>
          </p:cNvPr>
          <p:cNvSpPr/>
          <p:nvPr/>
        </p:nvSpPr>
        <p:spPr>
          <a:xfrm>
            <a:off x="9001760" y="2997200"/>
            <a:ext cx="508000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</a:t>
            </a:r>
          </a:p>
        </p:txBody>
      </p:sp>
      <p:cxnSp>
        <p:nvCxnSpPr>
          <p:cNvPr id="56" name="Connecteur droit 55">
            <a:extLst>
              <a:ext uri="{FF2B5EF4-FFF2-40B4-BE49-F238E27FC236}">
                <a16:creationId xmlns:a16="http://schemas.microsoft.com/office/drawing/2014/main" id="{755A7756-2154-8DE5-51B9-C8ADAAC92B76}"/>
              </a:ext>
            </a:extLst>
          </p:cNvPr>
          <p:cNvCxnSpPr>
            <a:cxnSpLocks/>
            <a:stCxn id="54" idx="6"/>
            <a:endCxn id="55" idx="2"/>
          </p:cNvCxnSpPr>
          <p:nvPr/>
        </p:nvCxnSpPr>
        <p:spPr>
          <a:xfrm>
            <a:off x="7955280" y="3256280"/>
            <a:ext cx="1046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039FD238-FCAF-C4A1-9972-2FD798EDED57}"/>
              </a:ext>
            </a:extLst>
          </p:cNvPr>
          <p:cNvSpPr txBox="1"/>
          <p:nvPr/>
        </p:nvSpPr>
        <p:spPr>
          <a:xfrm>
            <a:off x="8219440" y="272288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e</a:t>
            </a:r>
            <a:r>
              <a:rPr lang="fr-FR" sz="2800" b="1" baseline="-25000" dirty="0" err="1"/>
              <a:t>ij</a:t>
            </a:r>
            <a:endParaRPr lang="fr-FR" sz="2800" b="1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1BB8D75-C74B-AA59-2053-691DCE29D023}"/>
              </a:ext>
            </a:extLst>
          </p:cNvPr>
          <p:cNvSpPr txBox="1"/>
          <p:nvPr/>
        </p:nvSpPr>
        <p:spPr>
          <a:xfrm>
            <a:off x="1656080" y="3393400"/>
            <a:ext cx="426720" cy="53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x</a:t>
            </a:r>
            <a:r>
              <a:rPr lang="fr-FR" sz="2800" b="1" baseline="-25000" dirty="0"/>
              <a:t>i</a:t>
            </a:r>
            <a:endParaRPr lang="fr-FR" sz="2800" b="1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93E3747E-04F5-A06E-6757-27DCEC4FA62D}"/>
              </a:ext>
            </a:extLst>
          </p:cNvPr>
          <p:cNvSpPr txBox="1"/>
          <p:nvPr/>
        </p:nvSpPr>
        <p:spPr>
          <a:xfrm>
            <a:off x="3205480" y="3393400"/>
            <a:ext cx="426720" cy="53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x</a:t>
            </a:r>
            <a:r>
              <a:rPr lang="fr-FR" sz="2800" b="1" baseline="-25000" dirty="0" err="1"/>
              <a:t>j</a:t>
            </a:r>
            <a:endParaRPr lang="fr-FR" sz="2800" b="1" dirty="0"/>
          </a:p>
        </p:txBody>
      </p: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5DEF8AA8-9DE7-2570-C554-FB364DCDFB52}"/>
              </a:ext>
            </a:extLst>
          </p:cNvPr>
          <p:cNvCxnSpPr>
            <a:cxnSpLocks/>
          </p:cNvCxnSpPr>
          <p:nvPr/>
        </p:nvCxnSpPr>
        <p:spPr>
          <a:xfrm>
            <a:off x="7960360" y="3256280"/>
            <a:ext cx="1046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ZoneTexte 62">
            <a:extLst>
              <a:ext uri="{FF2B5EF4-FFF2-40B4-BE49-F238E27FC236}">
                <a16:creationId xmlns:a16="http://schemas.microsoft.com/office/drawing/2014/main" id="{F5C4C0EC-3DA2-6D3E-0A57-B6BCE18B9F0D}"/>
              </a:ext>
            </a:extLst>
          </p:cNvPr>
          <p:cNvSpPr txBox="1"/>
          <p:nvPr/>
        </p:nvSpPr>
        <p:spPr>
          <a:xfrm>
            <a:off x="7533640" y="3393400"/>
            <a:ext cx="426720" cy="53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x</a:t>
            </a:r>
            <a:r>
              <a:rPr lang="fr-FR" sz="2800" b="1" baseline="-25000" dirty="0"/>
              <a:t>i</a:t>
            </a:r>
            <a:endParaRPr lang="fr-FR" sz="2800" b="1" dirty="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73FA87BF-1914-BD3C-B608-4D746CBF6152}"/>
              </a:ext>
            </a:extLst>
          </p:cNvPr>
          <p:cNvSpPr txBox="1"/>
          <p:nvPr/>
        </p:nvSpPr>
        <p:spPr>
          <a:xfrm>
            <a:off x="9083040" y="3393400"/>
            <a:ext cx="426720" cy="538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/>
              <a:t>x</a:t>
            </a:r>
            <a:r>
              <a:rPr lang="fr-FR" sz="2800" b="1" baseline="-25000" dirty="0" err="1"/>
              <a:t>j</a:t>
            </a:r>
            <a:endParaRPr lang="fr-FR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A35BE22A-9731-884E-7680-60A5E9C8A36E}"/>
                  </a:ext>
                </a:extLst>
              </p:cNvPr>
              <p:cNvSpPr txBox="1"/>
              <p:nvPr/>
            </p:nvSpPr>
            <p:spPr>
              <a:xfrm>
                <a:off x="335280" y="4946192"/>
                <a:ext cx="4541520" cy="5985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b="0" dirty="0"/>
              </a:p>
            </p:txBody>
          </p:sp>
        </mc:Choice>
        <mc:Fallback xmlns=""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A35BE22A-9731-884E-7680-60A5E9C8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4946192"/>
                <a:ext cx="4541520" cy="598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0581CCA8-8A65-97C8-1BA9-E835A47D934A}"/>
                  </a:ext>
                </a:extLst>
              </p:cNvPr>
              <p:cNvSpPr txBox="1"/>
              <p:nvPr/>
            </p:nvSpPr>
            <p:spPr>
              <a:xfrm>
                <a:off x="5095240" y="4983863"/>
                <a:ext cx="5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0" dirty="0" err="1"/>
                  <a:t>With</a:t>
                </a:r>
                <a:r>
                  <a:rPr lang="fr-FR" sz="2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</m:oMath>
                </a14:m>
                <a:r>
                  <a:rPr lang="fr-FR" sz="2800" dirty="0"/>
                  <a:t> a </a:t>
                </a:r>
                <a:r>
                  <a:rPr lang="fr-FR" sz="2800" dirty="0" err="1"/>
                  <a:t>learnable</a:t>
                </a:r>
                <a:r>
                  <a:rPr lang="fr-FR" sz="2800" dirty="0"/>
                  <a:t> </a:t>
                </a:r>
                <a:r>
                  <a:rPr lang="fr-FR" sz="2800" dirty="0" err="1"/>
                  <a:t>function</a:t>
                </a:r>
                <a:endParaRPr lang="fr-FR" sz="2800" dirty="0"/>
              </a:p>
            </p:txBody>
          </p:sp>
        </mc:Choice>
        <mc:Fallback xmlns=""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0581CCA8-8A65-97C8-1BA9-E835A47D9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5240" y="4983863"/>
                <a:ext cx="5720080" cy="523220"/>
              </a:xfrm>
              <a:prstGeom prst="rect">
                <a:avLst/>
              </a:prstGeom>
              <a:blipFill>
                <a:blip r:embed="rId3"/>
                <a:stretch>
                  <a:fillRect l="-2239" t="-11765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5393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741A9F-5CE8-1823-FA25-DF52BDD4F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Step</a:t>
            </a:r>
            <a:r>
              <a:rPr lang="fr-FR" dirty="0"/>
              <a:t> </a:t>
            </a:r>
            <a:r>
              <a:rPr lang="fr-FR" dirty="0" err="1"/>
              <a:t>three</a:t>
            </a:r>
            <a:r>
              <a:rPr lang="fr-FR" dirty="0"/>
              <a:t>: </a:t>
            </a:r>
            <a:r>
              <a:rPr lang="fr-FR" dirty="0" err="1"/>
              <a:t>aggregate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CF263239-EAA8-E798-B97C-3954D441B7BD}"/>
              </a:ext>
            </a:extLst>
          </p:cNvPr>
          <p:cNvSpPr/>
          <p:nvPr/>
        </p:nvSpPr>
        <p:spPr>
          <a:xfrm>
            <a:off x="2580640" y="3429000"/>
            <a:ext cx="508000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1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486CE62C-B310-F6D0-91BB-AF4CF6047200}"/>
              </a:ext>
            </a:extLst>
          </p:cNvPr>
          <p:cNvSpPr/>
          <p:nvPr/>
        </p:nvSpPr>
        <p:spPr>
          <a:xfrm>
            <a:off x="4135120" y="3429000"/>
            <a:ext cx="508000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2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D1DD1C36-86C8-DB9E-A3A2-3C443884F440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3088640" y="3688080"/>
            <a:ext cx="1046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C98F395C-B56A-4B70-4436-28096BF14E6F}"/>
              </a:ext>
            </a:extLst>
          </p:cNvPr>
          <p:cNvSpPr txBox="1"/>
          <p:nvPr/>
        </p:nvSpPr>
        <p:spPr>
          <a:xfrm>
            <a:off x="3064058" y="3906689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e</a:t>
            </a:r>
            <a:r>
              <a:rPr lang="fr-FR" sz="2800" b="1" baseline="-25000" dirty="0"/>
              <a:t>13</a:t>
            </a:r>
            <a:endParaRPr lang="fr-FR" sz="2800" b="1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29678976-9DD2-6AF1-4A50-5ACE1A71F02D}"/>
              </a:ext>
            </a:extLst>
          </p:cNvPr>
          <p:cNvCxnSpPr>
            <a:cxnSpLocks/>
          </p:cNvCxnSpPr>
          <p:nvPr/>
        </p:nvCxnSpPr>
        <p:spPr>
          <a:xfrm>
            <a:off x="3093720" y="3688080"/>
            <a:ext cx="10464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>
            <a:extLst>
              <a:ext uri="{FF2B5EF4-FFF2-40B4-BE49-F238E27FC236}">
                <a16:creationId xmlns:a16="http://schemas.microsoft.com/office/drawing/2014/main" id="{EC6A0900-9798-6855-8EAF-55B590F2F8A1}"/>
              </a:ext>
            </a:extLst>
          </p:cNvPr>
          <p:cNvSpPr/>
          <p:nvPr/>
        </p:nvSpPr>
        <p:spPr>
          <a:xfrm>
            <a:off x="3219082" y="4714855"/>
            <a:ext cx="508000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3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4065A042-0387-AD20-1285-AD704C897C53}"/>
              </a:ext>
            </a:extLst>
          </p:cNvPr>
          <p:cNvCxnSpPr>
            <a:cxnSpLocks/>
            <a:stCxn id="4" idx="4"/>
            <a:endCxn id="11" idx="1"/>
          </p:cNvCxnSpPr>
          <p:nvPr/>
        </p:nvCxnSpPr>
        <p:spPr>
          <a:xfrm>
            <a:off x="2834640" y="3947160"/>
            <a:ext cx="458837" cy="8435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>
            <a:extLst>
              <a:ext uri="{FF2B5EF4-FFF2-40B4-BE49-F238E27FC236}">
                <a16:creationId xmlns:a16="http://schemas.microsoft.com/office/drawing/2014/main" id="{A8EB05A3-44B6-E8A0-7977-161E1DBEA7CF}"/>
              </a:ext>
            </a:extLst>
          </p:cNvPr>
          <p:cNvSpPr/>
          <p:nvPr/>
        </p:nvSpPr>
        <p:spPr>
          <a:xfrm>
            <a:off x="1173480" y="3154680"/>
            <a:ext cx="508000" cy="518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4</a:t>
            </a:r>
          </a:p>
        </p:txBody>
      </p: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507F0602-7A96-C7AD-A985-DBCF37B21657}"/>
              </a:ext>
            </a:extLst>
          </p:cNvPr>
          <p:cNvCxnSpPr>
            <a:cxnSpLocks/>
            <a:stCxn id="4" idx="2"/>
            <a:endCxn id="21" idx="6"/>
          </p:cNvCxnSpPr>
          <p:nvPr/>
        </p:nvCxnSpPr>
        <p:spPr>
          <a:xfrm flipH="1" flipV="1">
            <a:off x="1681480" y="3413760"/>
            <a:ext cx="899160" cy="2743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>
            <a:extLst>
              <a:ext uri="{FF2B5EF4-FFF2-40B4-BE49-F238E27FC236}">
                <a16:creationId xmlns:a16="http://schemas.microsoft.com/office/drawing/2014/main" id="{219EFCA5-66AC-EA1C-A499-301A54C7FF83}"/>
              </a:ext>
            </a:extLst>
          </p:cNvPr>
          <p:cNvSpPr txBox="1"/>
          <p:nvPr/>
        </p:nvSpPr>
        <p:spPr>
          <a:xfrm>
            <a:off x="3293477" y="315468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e</a:t>
            </a:r>
            <a:r>
              <a:rPr lang="fr-FR" sz="2800" b="1" baseline="-25000" dirty="0"/>
              <a:t>12</a:t>
            </a:r>
            <a:endParaRPr lang="fr-FR" sz="2800" b="1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C4E516A3-8099-2ACE-17FE-AF68847F598D}"/>
              </a:ext>
            </a:extLst>
          </p:cNvPr>
          <p:cNvSpPr txBox="1"/>
          <p:nvPr/>
        </p:nvSpPr>
        <p:spPr>
          <a:xfrm>
            <a:off x="1864360" y="3045470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e</a:t>
            </a:r>
            <a:r>
              <a:rPr lang="fr-FR" sz="2800" b="1" baseline="-25000" dirty="0"/>
              <a:t>14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43C7C3D2-20A2-E4F5-2255-AFAD45387E2E}"/>
              </a:ext>
            </a:extLst>
          </p:cNvPr>
          <p:cNvSpPr txBox="1"/>
          <p:nvPr/>
        </p:nvSpPr>
        <p:spPr>
          <a:xfrm>
            <a:off x="2593255" y="2947884"/>
            <a:ext cx="71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x</a:t>
            </a:r>
            <a:r>
              <a:rPr lang="fr-FR" sz="2800" b="1" baseline="-25000" dirty="0"/>
              <a:t>1</a:t>
            </a:r>
            <a:endParaRPr lang="fr-FR" sz="2800" b="1" dirty="0"/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329BF55E-781D-B929-0A16-02C1E5FC66BF}"/>
              </a:ext>
            </a:extLst>
          </p:cNvPr>
          <p:cNvCxnSpPr/>
          <p:nvPr/>
        </p:nvCxnSpPr>
        <p:spPr>
          <a:xfrm>
            <a:off x="5273040" y="3672840"/>
            <a:ext cx="12395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9EA16803-F280-FFDC-B05F-8D73A88492DC}"/>
                  </a:ext>
                </a:extLst>
              </p:cNvPr>
              <p:cNvSpPr txBox="1"/>
              <p:nvPr/>
            </p:nvSpPr>
            <p:spPr>
              <a:xfrm>
                <a:off x="6441440" y="3312160"/>
                <a:ext cx="55270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′=</m:t>
                      </m:r>
                      <m:r>
                        <m:rPr>
                          <m:sty m:val="p"/>
                        </m:rPr>
                        <a:rPr lang="fr-FR" sz="36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𝑒𝑎𝑛</m:t>
                      </m:r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⁡(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fr-FR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fr-FR" sz="36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r>
                        <a:rPr lang="fr-FR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3600" b="0" dirty="0"/>
              </a:p>
            </p:txBody>
          </p:sp>
        </mc:Choice>
        <mc:Fallback xmlns=""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9EA16803-F280-FFDC-B05F-8D73A8849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440" y="3312160"/>
                <a:ext cx="5527040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759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414F55-8BD4-7AF0-8D5E-3CEE8C2F7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Summary</a:t>
            </a:r>
            <a:r>
              <a:rPr lang="fr-FR" dirty="0"/>
              <a:t>: one convolution layer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30E0D457-A5F8-A15C-29F6-771FA59FBA8D}"/>
              </a:ext>
            </a:extLst>
          </p:cNvPr>
          <p:cNvSpPr/>
          <p:nvPr/>
        </p:nvSpPr>
        <p:spPr>
          <a:xfrm>
            <a:off x="1056640" y="272288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65661C17-6A8B-AC74-3A3A-2C178F703E4F}"/>
              </a:ext>
            </a:extLst>
          </p:cNvPr>
          <p:cNvSpPr/>
          <p:nvPr/>
        </p:nvSpPr>
        <p:spPr>
          <a:xfrm>
            <a:off x="1818640" y="234696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8778C308-7934-B065-3BF2-55D7316D2A26}"/>
              </a:ext>
            </a:extLst>
          </p:cNvPr>
          <p:cNvSpPr/>
          <p:nvPr/>
        </p:nvSpPr>
        <p:spPr>
          <a:xfrm>
            <a:off x="1056640" y="493776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4D56445-FA33-4635-FB5D-619ECE86FD19}"/>
              </a:ext>
            </a:extLst>
          </p:cNvPr>
          <p:cNvSpPr/>
          <p:nvPr/>
        </p:nvSpPr>
        <p:spPr>
          <a:xfrm>
            <a:off x="1524000" y="3216593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23B0254-595A-D762-91A5-10E05806EF37}"/>
              </a:ext>
            </a:extLst>
          </p:cNvPr>
          <p:cNvSpPr/>
          <p:nvPr/>
        </p:nvSpPr>
        <p:spPr>
          <a:xfrm>
            <a:off x="1249680" y="3710306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AD360E7D-72B1-D043-4985-7E755CA1751A}"/>
              </a:ext>
            </a:extLst>
          </p:cNvPr>
          <p:cNvSpPr/>
          <p:nvPr/>
        </p:nvSpPr>
        <p:spPr>
          <a:xfrm>
            <a:off x="2529840" y="3826352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E185A4A-9629-57BF-2EE7-C21186489D86}"/>
              </a:ext>
            </a:extLst>
          </p:cNvPr>
          <p:cNvSpPr/>
          <p:nvPr/>
        </p:nvSpPr>
        <p:spPr>
          <a:xfrm>
            <a:off x="2326640" y="429768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2AED0521-A061-A2BE-17E4-E20E04089337}"/>
              </a:ext>
            </a:extLst>
          </p:cNvPr>
          <p:cNvSpPr/>
          <p:nvPr/>
        </p:nvSpPr>
        <p:spPr>
          <a:xfrm>
            <a:off x="4030980" y="272288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FE479C5-82E8-76D7-533E-CE849060CB5D}"/>
              </a:ext>
            </a:extLst>
          </p:cNvPr>
          <p:cNvSpPr/>
          <p:nvPr/>
        </p:nvSpPr>
        <p:spPr>
          <a:xfrm>
            <a:off x="4792980" y="234696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2E0F525-E2C3-D71C-D10B-E7A8E3CC8913}"/>
              </a:ext>
            </a:extLst>
          </p:cNvPr>
          <p:cNvSpPr/>
          <p:nvPr/>
        </p:nvSpPr>
        <p:spPr>
          <a:xfrm>
            <a:off x="4030980" y="493776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B6E3AB83-95C7-1D01-1523-EB15407C1460}"/>
              </a:ext>
            </a:extLst>
          </p:cNvPr>
          <p:cNvSpPr/>
          <p:nvPr/>
        </p:nvSpPr>
        <p:spPr>
          <a:xfrm>
            <a:off x="4498340" y="3216593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6CC4F02-8D94-0855-38AF-A01E4A05F412}"/>
              </a:ext>
            </a:extLst>
          </p:cNvPr>
          <p:cNvSpPr/>
          <p:nvPr/>
        </p:nvSpPr>
        <p:spPr>
          <a:xfrm>
            <a:off x="4224020" y="3710306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79FC732C-7FAB-0377-1504-0E0D510EABE8}"/>
              </a:ext>
            </a:extLst>
          </p:cNvPr>
          <p:cNvSpPr/>
          <p:nvPr/>
        </p:nvSpPr>
        <p:spPr>
          <a:xfrm>
            <a:off x="5504180" y="3826352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B703B97-08B7-1ADC-AAF4-92E8CE718E72}"/>
              </a:ext>
            </a:extLst>
          </p:cNvPr>
          <p:cNvSpPr/>
          <p:nvPr/>
        </p:nvSpPr>
        <p:spPr>
          <a:xfrm>
            <a:off x="5300980" y="429768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5E7F0DA-CF28-2649-9F63-AAA5B90D6B7A}"/>
              </a:ext>
            </a:extLst>
          </p:cNvPr>
          <p:cNvCxnSpPr>
            <a:cxnSpLocks/>
            <a:stCxn id="12" idx="3"/>
            <a:endCxn id="11" idx="6"/>
          </p:cNvCxnSpPr>
          <p:nvPr/>
        </p:nvCxnSpPr>
        <p:spPr>
          <a:xfrm flipH="1">
            <a:off x="4295140" y="2576771"/>
            <a:ext cx="536525" cy="2807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4BC2363A-1805-2504-43AC-A80CC9EE2BA7}"/>
              </a:ext>
            </a:extLst>
          </p:cNvPr>
          <p:cNvCxnSpPr>
            <a:cxnSpLocks/>
            <a:stCxn id="12" idx="4"/>
            <a:endCxn id="14" idx="7"/>
          </p:cNvCxnSpPr>
          <p:nvPr/>
        </p:nvCxnSpPr>
        <p:spPr>
          <a:xfrm flipH="1">
            <a:off x="4723815" y="2616200"/>
            <a:ext cx="201245" cy="639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A6519A08-5A8A-8112-8F51-5202EC9E7391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4256455" y="2952691"/>
            <a:ext cx="280570" cy="303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C3D79012-543F-A945-A838-B60129615391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 flipH="1">
            <a:off x="4356100" y="3446404"/>
            <a:ext cx="180925" cy="263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0D6A498-F909-1297-5047-49C0785FE1F6}"/>
              </a:ext>
            </a:extLst>
          </p:cNvPr>
          <p:cNvCxnSpPr>
            <a:cxnSpLocks/>
            <a:stCxn id="11" idx="4"/>
            <a:endCxn id="15" idx="1"/>
          </p:cNvCxnSpPr>
          <p:nvPr/>
        </p:nvCxnSpPr>
        <p:spPr>
          <a:xfrm>
            <a:off x="4163060" y="2992120"/>
            <a:ext cx="99645" cy="757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0A7E35C2-2BE6-081F-8ED2-5B2C931DB0A9}"/>
              </a:ext>
            </a:extLst>
          </p:cNvPr>
          <p:cNvCxnSpPr>
            <a:cxnSpLocks/>
            <a:stCxn id="14" idx="5"/>
            <a:endCxn id="16" idx="1"/>
          </p:cNvCxnSpPr>
          <p:nvPr/>
        </p:nvCxnSpPr>
        <p:spPr>
          <a:xfrm>
            <a:off x="4723815" y="3446404"/>
            <a:ext cx="819050" cy="419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68A5A3F-A077-7F1C-9C67-A7FDF7B382DF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 flipH="1">
            <a:off x="5433060" y="4056163"/>
            <a:ext cx="109805" cy="2415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6DF16AF5-BFD2-3AA7-A1D4-C53AFE473907}"/>
              </a:ext>
            </a:extLst>
          </p:cNvPr>
          <p:cNvCxnSpPr>
            <a:cxnSpLocks/>
            <a:stCxn id="15" idx="5"/>
            <a:endCxn id="17" idx="1"/>
          </p:cNvCxnSpPr>
          <p:nvPr/>
        </p:nvCxnSpPr>
        <p:spPr>
          <a:xfrm>
            <a:off x="4449495" y="3940117"/>
            <a:ext cx="890170" cy="396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:a16="http://schemas.microsoft.com/office/drawing/2014/main" id="{B9E758AA-3262-4E8F-7208-92AE82F90EF4}"/>
              </a:ext>
            </a:extLst>
          </p:cNvPr>
          <p:cNvCxnSpPr>
            <a:cxnSpLocks/>
            <a:stCxn id="17" idx="3"/>
            <a:endCxn id="13" idx="7"/>
          </p:cNvCxnSpPr>
          <p:nvPr/>
        </p:nvCxnSpPr>
        <p:spPr>
          <a:xfrm flipH="1">
            <a:off x="4256455" y="4527491"/>
            <a:ext cx="1083210" cy="449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CB8E6D7B-FFD4-4471-6854-A6F986D49D40}"/>
              </a:ext>
            </a:extLst>
          </p:cNvPr>
          <p:cNvCxnSpPr>
            <a:cxnSpLocks/>
            <a:stCxn id="15" idx="3"/>
            <a:endCxn id="13" idx="0"/>
          </p:cNvCxnSpPr>
          <p:nvPr/>
        </p:nvCxnSpPr>
        <p:spPr>
          <a:xfrm flipH="1">
            <a:off x="4163060" y="3940117"/>
            <a:ext cx="99645" cy="9976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42A060D8-C86C-FA14-FDC1-9ABDE384A997}"/>
              </a:ext>
            </a:extLst>
          </p:cNvPr>
          <p:cNvCxnSpPr>
            <a:cxnSpLocks/>
          </p:cNvCxnSpPr>
          <p:nvPr/>
        </p:nvCxnSpPr>
        <p:spPr>
          <a:xfrm>
            <a:off x="3037840" y="3485833"/>
            <a:ext cx="6807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57638731-9275-CD30-D391-5066D69E1A02}"/>
              </a:ext>
            </a:extLst>
          </p:cNvPr>
          <p:cNvCxnSpPr>
            <a:cxnSpLocks/>
          </p:cNvCxnSpPr>
          <p:nvPr/>
        </p:nvCxnSpPr>
        <p:spPr>
          <a:xfrm>
            <a:off x="5768340" y="3485833"/>
            <a:ext cx="7823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>
            <a:extLst>
              <a:ext uri="{FF2B5EF4-FFF2-40B4-BE49-F238E27FC236}">
                <a16:creationId xmlns:a16="http://schemas.microsoft.com/office/drawing/2014/main" id="{CC021A40-6B0D-9FE5-B60C-5B98E56AC342}"/>
              </a:ext>
            </a:extLst>
          </p:cNvPr>
          <p:cNvSpPr/>
          <p:nvPr/>
        </p:nvSpPr>
        <p:spPr>
          <a:xfrm>
            <a:off x="6708725" y="2567405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1ED689A6-C9D6-EA8B-71A7-55B10570BC14}"/>
              </a:ext>
            </a:extLst>
          </p:cNvPr>
          <p:cNvSpPr/>
          <p:nvPr/>
        </p:nvSpPr>
        <p:spPr>
          <a:xfrm>
            <a:off x="7470725" y="2191485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10400656-7AD4-5291-5F7D-9657DCE62210}"/>
              </a:ext>
            </a:extLst>
          </p:cNvPr>
          <p:cNvSpPr/>
          <p:nvPr/>
        </p:nvSpPr>
        <p:spPr>
          <a:xfrm>
            <a:off x="6708725" y="4782285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3388DF9-5F9C-FF18-4548-DEE9D8A01235}"/>
              </a:ext>
            </a:extLst>
          </p:cNvPr>
          <p:cNvSpPr/>
          <p:nvPr/>
        </p:nvSpPr>
        <p:spPr>
          <a:xfrm>
            <a:off x="7176085" y="3061118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6571FB2A-490F-88A7-5A84-796699A36435}"/>
              </a:ext>
            </a:extLst>
          </p:cNvPr>
          <p:cNvSpPr/>
          <p:nvPr/>
        </p:nvSpPr>
        <p:spPr>
          <a:xfrm>
            <a:off x="6901765" y="3554831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19F0560-B526-0237-76F4-61E32F7CF9AD}"/>
              </a:ext>
            </a:extLst>
          </p:cNvPr>
          <p:cNvSpPr/>
          <p:nvPr/>
        </p:nvSpPr>
        <p:spPr>
          <a:xfrm>
            <a:off x="8181925" y="3670877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FBE68FE-66C4-E1D5-536A-71ED212854B8}"/>
              </a:ext>
            </a:extLst>
          </p:cNvPr>
          <p:cNvSpPr/>
          <p:nvPr/>
        </p:nvSpPr>
        <p:spPr>
          <a:xfrm>
            <a:off x="7978725" y="4142205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BFB5180-EF3A-D204-DDD3-9A669816E1A2}"/>
              </a:ext>
            </a:extLst>
          </p:cNvPr>
          <p:cNvCxnSpPr>
            <a:cxnSpLocks/>
            <a:stCxn id="35" idx="3"/>
            <a:endCxn id="34" idx="6"/>
          </p:cNvCxnSpPr>
          <p:nvPr/>
        </p:nvCxnSpPr>
        <p:spPr>
          <a:xfrm flipH="1">
            <a:off x="6972885" y="2421296"/>
            <a:ext cx="536525" cy="28072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2FB91F86-0D44-756C-82E5-499465892579}"/>
              </a:ext>
            </a:extLst>
          </p:cNvPr>
          <p:cNvCxnSpPr>
            <a:cxnSpLocks/>
            <a:stCxn id="35" idx="4"/>
            <a:endCxn id="37" idx="7"/>
          </p:cNvCxnSpPr>
          <p:nvPr/>
        </p:nvCxnSpPr>
        <p:spPr>
          <a:xfrm flipH="1">
            <a:off x="7401560" y="2460725"/>
            <a:ext cx="201245" cy="63982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8C3E091F-F2EF-39E3-98BF-17CB57C1DC4C}"/>
              </a:ext>
            </a:extLst>
          </p:cNvPr>
          <p:cNvCxnSpPr>
            <a:cxnSpLocks/>
            <a:stCxn id="34" idx="5"/>
            <a:endCxn id="37" idx="1"/>
          </p:cNvCxnSpPr>
          <p:nvPr/>
        </p:nvCxnSpPr>
        <p:spPr>
          <a:xfrm>
            <a:off x="6934200" y="2797216"/>
            <a:ext cx="280570" cy="3033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56C225EA-737A-445C-BEB9-3C0655C663E1}"/>
              </a:ext>
            </a:extLst>
          </p:cNvPr>
          <p:cNvCxnSpPr>
            <a:cxnSpLocks/>
            <a:stCxn id="37" idx="3"/>
            <a:endCxn id="38" idx="0"/>
          </p:cNvCxnSpPr>
          <p:nvPr/>
        </p:nvCxnSpPr>
        <p:spPr>
          <a:xfrm flipH="1">
            <a:off x="7033845" y="3290929"/>
            <a:ext cx="180925" cy="2639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:a16="http://schemas.microsoft.com/office/drawing/2014/main" id="{8348D0E2-08B2-B242-FB46-937AD6E48042}"/>
              </a:ext>
            </a:extLst>
          </p:cNvPr>
          <p:cNvCxnSpPr>
            <a:cxnSpLocks/>
            <a:stCxn id="34" idx="4"/>
            <a:endCxn id="38" idx="1"/>
          </p:cNvCxnSpPr>
          <p:nvPr/>
        </p:nvCxnSpPr>
        <p:spPr>
          <a:xfrm>
            <a:off x="6840805" y="2836645"/>
            <a:ext cx="99645" cy="75761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45">
            <a:extLst>
              <a:ext uri="{FF2B5EF4-FFF2-40B4-BE49-F238E27FC236}">
                <a16:creationId xmlns:a16="http://schemas.microsoft.com/office/drawing/2014/main" id="{A263E3F8-6FD5-888A-73B1-3870D61E54F1}"/>
              </a:ext>
            </a:extLst>
          </p:cNvPr>
          <p:cNvCxnSpPr>
            <a:cxnSpLocks/>
            <a:stCxn id="37" idx="5"/>
            <a:endCxn id="39" idx="1"/>
          </p:cNvCxnSpPr>
          <p:nvPr/>
        </p:nvCxnSpPr>
        <p:spPr>
          <a:xfrm>
            <a:off x="7401560" y="3290929"/>
            <a:ext cx="819050" cy="4193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EC8B98EE-213A-7724-8762-79F4885B488B}"/>
              </a:ext>
            </a:extLst>
          </p:cNvPr>
          <p:cNvCxnSpPr>
            <a:cxnSpLocks/>
            <a:stCxn id="39" idx="3"/>
            <a:endCxn id="40" idx="0"/>
          </p:cNvCxnSpPr>
          <p:nvPr/>
        </p:nvCxnSpPr>
        <p:spPr>
          <a:xfrm flipH="1">
            <a:off x="8110805" y="3900688"/>
            <a:ext cx="109805" cy="2415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47">
            <a:extLst>
              <a:ext uri="{FF2B5EF4-FFF2-40B4-BE49-F238E27FC236}">
                <a16:creationId xmlns:a16="http://schemas.microsoft.com/office/drawing/2014/main" id="{499D5BB6-9DB6-5DCB-AC3B-D1033814F37B}"/>
              </a:ext>
            </a:extLst>
          </p:cNvPr>
          <p:cNvCxnSpPr>
            <a:cxnSpLocks/>
            <a:stCxn id="38" idx="5"/>
            <a:endCxn id="40" idx="1"/>
          </p:cNvCxnSpPr>
          <p:nvPr/>
        </p:nvCxnSpPr>
        <p:spPr>
          <a:xfrm>
            <a:off x="7127240" y="3784642"/>
            <a:ext cx="890170" cy="3969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:a16="http://schemas.microsoft.com/office/drawing/2014/main" id="{DA2117C2-5057-5DD8-F354-C3D5D6A07596}"/>
              </a:ext>
            </a:extLst>
          </p:cNvPr>
          <p:cNvCxnSpPr>
            <a:cxnSpLocks/>
            <a:stCxn id="40" idx="3"/>
            <a:endCxn id="36" idx="7"/>
          </p:cNvCxnSpPr>
          <p:nvPr/>
        </p:nvCxnSpPr>
        <p:spPr>
          <a:xfrm flipH="1">
            <a:off x="6934200" y="4372016"/>
            <a:ext cx="1083210" cy="44969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necteur droit 49">
            <a:extLst>
              <a:ext uri="{FF2B5EF4-FFF2-40B4-BE49-F238E27FC236}">
                <a16:creationId xmlns:a16="http://schemas.microsoft.com/office/drawing/2014/main" id="{6A57A524-6F9A-414D-752A-B4408248247B}"/>
              </a:ext>
            </a:extLst>
          </p:cNvPr>
          <p:cNvCxnSpPr>
            <a:cxnSpLocks/>
            <a:stCxn id="38" idx="3"/>
            <a:endCxn id="36" idx="0"/>
          </p:cNvCxnSpPr>
          <p:nvPr/>
        </p:nvCxnSpPr>
        <p:spPr>
          <a:xfrm flipH="1">
            <a:off x="6840805" y="3784642"/>
            <a:ext cx="99645" cy="9976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BF4E7F8C-40DA-0B1E-8AB5-909FB9A0450A}"/>
              </a:ext>
            </a:extLst>
          </p:cNvPr>
          <p:cNvCxnSpPr>
            <a:cxnSpLocks/>
          </p:cNvCxnSpPr>
          <p:nvPr/>
        </p:nvCxnSpPr>
        <p:spPr>
          <a:xfrm>
            <a:off x="8531860" y="3435986"/>
            <a:ext cx="7823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4D8901B0-02E3-F6AC-32A5-130A3CC8E709}"/>
              </a:ext>
            </a:extLst>
          </p:cNvPr>
          <p:cNvSpPr/>
          <p:nvPr/>
        </p:nvSpPr>
        <p:spPr>
          <a:xfrm>
            <a:off x="9550985" y="2546550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1FD6AFF0-A307-E3EA-FB97-9547B71B3109}"/>
              </a:ext>
            </a:extLst>
          </p:cNvPr>
          <p:cNvSpPr/>
          <p:nvPr/>
        </p:nvSpPr>
        <p:spPr>
          <a:xfrm>
            <a:off x="10688905" y="2717135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408E1C1A-1F93-4FF6-03E4-76CCF7E72C11}"/>
              </a:ext>
            </a:extLst>
          </p:cNvPr>
          <p:cNvSpPr/>
          <p:nvPr/>
        </p:nvSpPr>
        <p:spPr>
          <a:xfrm>
            <a:off x="9550985" y="4761430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640F10C8-89EC-EF4C-90E3-A8E0A871C5CE}"/>
              </a:ext>
            </a:extLst>
          </p:cNvPr>
          <p:cNvSpPr/>
          <p:nvPr/>
        </p:nvSpPr>
        <p:spPr>
          <a:xfrm>
            <a:off x="10384105" y="3351213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89D7AEBF-3CAD-FFCB-512E-C0DD7CD8EA44}"/>
              </a:ext>
            </a:extLst>
          </p:cNvPr>
          <p:cNvSpPr/>
          <p:nvPr/>
        </p:nvSpPr>
        <p:spPr>
          <a:xfrm>
            <a:off x="9744025" y="3533976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ED911204-61BB-B777-68B9-97598B941C83}"/>
              </a:ext>
            </a:extLst>
          </p:cNvPr>
          <p:cNvSpPr/>
          <p:nvPr/>
        </p:nvSpPr>
        <p:spPr>
          <a:xfrm>
            <a:off x="10852050" y="3691732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61A012BA-AF96-7335-D7AB-B306A071C2F3}"/>
              </a:ext>
            </a:extLst>
          </p:cNvPr>
          <p:cNvSpPr/>
          <p:nvPr/>
        </p:nvSpPr>
        <p:spPr>
          <a:xfrm>
            <a:off x="9876105" y="4323568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9BCE31F8-0894-081F-D08A-4CFC4FE28B29}"/>
              </a:ext>
            </a:extLst>
          </p:cNvPr>
          <p:cNvSpPr txBox="1"/>
          <p:nvPr/>
        </p:nvSpPr>
        <p:spPr>
          <a:xfrm>
            <a:off x="2112010" y="5601969"/>
            <a:ext cx="2183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Create</a:t>
            </a:r>
            <a:r>
              <a:rPr lang="fr-FR" dirty="0"/>
              <a:t> a graph </a:t>
            </a:r>
            <a:r>
              <a:rPr lang="fr-FR" dirty="0" err="1"/>
              <a:t>based</a:t>
            </a:r>
            <a:r>
              <a:rPr lang="fr-FR" dirty="0"/>
              <a:t> on </a:t>
            </a:r>
            <a:r>
              <a:rPr lang="fr-FR" dirty="0" err="1"/>
              <a:t>nearest</a:t>
            </a:r>
            <a:r>
              <a:rPr lang="fr-FR" dirty="0"/>
              <a:t> </a:t>
            </a:r>
            <a:r>
              <a:rPr lang="fr-FR" dirty="0" err="1"/>
              <a:t>neighbors</a:t>
            </a:r>
            <a:endParaRPr lang="fr-FR" dirty="0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812828E6-48DB-B6D1-5C7B-A272A3AD99EB}"/>
              </a:ext>
            </a:extLst>
          </p:cNvPr>
          <p:cNvSpPr txBox="1"/>
          <p:nvPr/>
        </p:nvSpPr>
        <p:spPr>
          <a:xfrm>
            <a:off x="5468035" y="5636569"/>
            <a:ext cx="1565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Calculate</a:t>
            </a:r>
            <a:r>
              <a:rPr lang="fr-FR" dirty="0"/>
              <a:t> </a:t>
            </a:r>
            <a:r>
              <a:rPr lang="fr-FR" dirty="0" err="1"/>
              <a:t>edge</a:t>
            </a:r>
            <a:r>
              <a:rPr lang="fr-FR" dirty="0"/>
              <a:t> </a:t>
            </a:r>
            <a:r>
              <a:rPr lang="fr-FR" dirty="0" err="1"/>
              <a:t>features</a:t>
            </a:r>
            <a:endParaRPr lang="fr-FR" dirty="0"/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60230B11-A342-FDE3-F26A-A6FE1C71243A}"/>
              </a:ext>
            </a:extLst>
          </p:cNvPr>
          <p:cNvSpPr txBox="1"/>
          <p:nvPr/>
        </p:nvSpPr>
        <p:spPr>
          <a:xfrm>
            <a:off x="8140114" y="5601969"/>
            <a:ext cx="2385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Aggregate</a:t>
            </a:r>
            <a:r>
              <a:rPr lang="fr-FR" dirty="0"/>
              <a:t> to </a:t>
            </a:r>
            <a:r>
              <a:rPr lang="fr-FR" dirty="0" err="1"/>
              <a:t>generate</a:t>
            </a:r>
            <a:r>
              <a:rPr lang="fr-FR" dirty="0"/>
              <a:t> a </a:t>
            </a:r>
            <a:r>
              <a:rPr lang="fr-FR" b="1" dirty="0"/>
              <a:t>new point cloud</a:t>
            </a:r>
          </a:p>
        </p:txBody>
      </p:sp>
    </p:spTree>
    <p:extLst>
      <p:ext uri="{BB962C8B-B14F-4D97-AF65-F5344CB8AC3E}">
        <p14:creationId xmlns:p14="http://schemas.microsoft.com/office/powerpoint/2010/main" val="2082424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50D31E-EC21-16FE-EF04-DAF4F953E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8345"/>
            <a:ext cx="10515600" cy="1202055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Points </a:t>
            </a:r>
            <a:r>
              <a:rPr lang="fr-FR" dirty="0" err="1"/>
              <a:t>that</a:t>
            </a:r>
            <a:r>
              <a:rPr lang="fr-FR" dirty="0"/>
              <a:t> are </a:t>
            </a:r>
            <a:r>
              <a:rPr lang="fr-FR" dirty="0" err="1"/>
              <a:t>originally</a:t>
            </a:r>
            <a:r>
              <a:rPr lang="fr-FR" dirty="0"/>
              <a:t> far </a:t>
            </a:r>
            <a:r>
              <a:rPr lang="fr-FR" dirty="0" err="1"/>
              <a:t>away</a:t>
            </a:r>
            <a:r>
              <a:rPr lang="fr-FR" dirty="0"/>
              <a:t> can end up </a:t>
            </a:r>
            <a:r>
              <a:rPr lang="fr-FR" dirty="0" err="1"/>
              <a:t>being</a:t>
            </a:r>
            <a:r>
              <a:rPr lang="fr-FR" dirty="0"/>
              <a:t> </a:t>
            </a:r>
            <a:r>
              <a:rPr lang="fr-FR" dirty="0" err="1"/>
              <a:t>neighbors</a:t>
            </a:r>
            <a:r>
              <a:rPr lang="fr-FR" dirty="0"/>
              <a:t>. It </a:t>
            </a:r>
            <a:r>
              <a:rPr lang="fr-FR" dirty="0" err="1"/>
              <a:t>allows</a:t>
            </a:r>
            <a:r>
              <a:rPr lang="fr-FR" dirty="0"/>
              <a:t> for the recognition of global </a:t>
            </a:r>
            <a:r>
              <a:rPr lang="fr-FR" dirty="0" err="1"/>
              <a:t>scale</a:t>
            </a:r>
            <a:r>
              <a:rPr lang="fr-FR" dirty="0"/>
              <a:t> patterns, like </a:t>
            </a:r>
            <a:r>
              <a:rPr lang="fr-FR" dirty="0" err="1"/>
              <a:t>cherenkov</a:t>
            </a:r>
            <a:r>
              <a:rPr lang="fr-FR" dirty="0"/>
              <a:t> rings!</a:t>
            </a:r>
          </a:p>
        </p:txBody>
      </p:sp>
      <p:pic>
        <p:nvPicPr>
          <p:cNvPr id="5" name="Image 4" descr="Une image contenant origami&#10;&#10;Description générée automatiquement">
            <a:extLst>
              <a:ext uri="{FF2B5EF4-FFF2-40B4-BE49-F238E27FC236}">
                <a16:creationId xmlns:a16="http://schemas.microsoft.com/office/drawing/2014/main" id="{2FC3AA8B-BA78-01C5-FBC6-4A522D868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880" y="1803879"/>
            <a:ext cx="9032240" cy="4592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44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37C8E9-DB1B-B25D-4CD7-C85D0C10F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now</a:t>
            </a:r>
            <a:r>
              <a:rPr lang="fr-FR" dirty="0"/>
              <a:t> use convolution </a:t>
            </a:r>
            <a:r>
              <a:rPr lang="fr-FR" dirty="0" err="1"/>
              <a:t>layers</a:t>
            </a:r>
            <a:r>
              <a:rPr lang="fr-FR" dirty="0"/>
              <a:t> to </a:t>
            </a:r>
            <a:r>
              <a:rPr lang="fr-FR" dirty="0" err="1"/>
              <a:t>build</a:t>
            </a:r>
            <a:r>
              <a:rPr lang="fr-FR" dirty="0"/>
              <a:t> a network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B168D4B5-0600-1AF1-B336-9E92A7800348}"/>
              </a:ext>
            </a:extLst>
          </p:cNvPr>
          <p:cNvSpPr/>
          <p:nvPr/>
        </p:nvSpPr>
        <p:spPr>
          <a:xfrm>
            <a:off x="1209040" y="244856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D3FE233C-65D4-D90F-CE0E-2ACFC20BC9FB}"/>
              </a:ext>
            </a:extLst>
          </p:cNvPr>
          <p:cNvSpPr/>
          <p:nvPr/>
        </p:nvSpPr>
        <p:spPr>
          <a:xfrm>
            <a:off x="1971040" y="207264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A9DF273B-C183-C5F6-0F4A-57ADD1967E27}"/>
              </a:ext>
            </a:extLst>
          </p:cNvPr>
          <p:cNvSpPr/>
          <p:nvPr/>
        </p:nvSpPr>
        <p:spPr>
          <a:xfrm>
            <a:off x="1676400" y="2942273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F9810AE-7B05-2E25-EF8C-476E1ED4AB81}"/>
              </a:ext>
            </a:extLst>
          </p:cNvPr>
          <p:cNvSpPr/>
          <p:nvPr/>
        </p:nvSpPr>
        <p:spPr>
          <a:xfrm>
            <a:off x="1402080" y="3435986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FD79C304-5526-7CAA-FA86-31FE57D8C8D4}"/>
              </a:ext>
            </a:extLst>
          </p:cNvPr>
          <p:cNvCxnSpPr>
            <a:cxnSpLocks/>
          </p:cNvCxnSpPr>
          <p:nvPr/>
        </p:nvCxnSpPr>
        <p:spPr>
          <a:xfrm>
            <a:off x="2804160" y="2943226"/>
            <a:ext cx="6807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>
            <a:extLst>
              <a:ext uri="{FF2B5EF4-FFF2-40B4-BE49-F238E27FC236}">
                <a16:creationId xmlns:a16="http://schemas.microsoft.com/office/drawing/2014/main" id="{6806DD0F-D2FD-542E-1B68-6CA1E7A7B9FC}"/>
              </a:ext>
            </a:extLst>
          </p:cNvPr>
          <p:cNvSpPr/>
          <p:nvPr/>
        </p:nvSpPr>
        <p:spPr>
          <a:xfrm>
            <a:off x="4043680" y="2448560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97B158-DCDB-B5FC-EBAF-8FF40BFA961E}"/>
              </a:ext>
            </a:extLst>
          </p:cNvPr>
          <p:cNvSpPr/>
          <p:nvPr/>
        </p:nvSpPr>
        <p:spPr>
          <a:xfrm>
            <a:off x="4988560" y="3076893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171186C-BFC1-A082-7E98-68A1DA7716D0}"/>
              </a:ext>
            </a:extLst>
          </p:cNvPr>
          <p:cNvSpPr/>
          <p:nvPr/>
        </p:nvSpPr>
        <p:spPr>
          <a:xfrm>
            <a:off x="4500880" y="1979930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4E4869A-9C0E-E1C0-38B0-98DE21AC0AEB}"/>
              </a:ext>
            </a:extLst>
          </p:cNvPr>
          <p:cNvSpPr/>
          <p:nvPr/>
        </p:nvSpPr>
        <p:spPr>
          <a:xfrm>
            <a:off x="4236720" y="3435986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694BB6B8-813F-6314-3A2B-2BE8065154EF}"/>
              </a:ext>
            </a:extLst>
          </p:cNvPr>
          <p:cNvCxnSpPr>
            <a:cxnSpLocks/>
          </p:cNvCxnSpPr>
          <p:nvPr/>
        </p:nvCxnSpPr>
        <p:spPr>
          <a:xfrm>
            <a:off x="5659122" y="2897506"/>
            <a:ext cx="6807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>
            <a:extLst>
              <a:ext uri="{FF2B5EF4-FFF2-40B4-BE49-F238E27FC236}">
                <a16:creationId xmlns:a16="http://schemas.microsoft.com/office/drawing/2014/main" id="{5CD00F65-8E2C-9FEE-A0D4-EE20CF50E02C}"/>
              </a:ext>
            </a:extLst>
          </p:cNvPr>
          <p:cNvSpPr/>
          <p:nvPr/>
        </p:nvSpPr>
        <p:spPr>
          <a:xfrm>
            <a:off x="6918966" y="2437924"/>
            <a:ext cx="264160" cy="26924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DA33B7FD-4E17-45EE-7527-939C7FCF7E94}"/>
              </a:ext>
            </a:extLst>
          </p:cNvPr>
          <p:cNvSpPr/>
          <p:nvPr/>
        </p:nvSpPr>
        <p:spPr>
          <a:xfrm>
            <a:off x="8107684" y="2341880"/>
            <a:ext cx="264160" cy="26924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49EF848D-021C-3C1E-06EE-15E890566729}"/>
              </a:ext>
            </a:extLst>
          </p:cNvPr>
          <p:cNvSpPr/>
          <p:nvPr/>
        </p:nvSpPr>
        <p:spPr>
          <a:xfrm>
            <a:off x="7193284" y="2951480"/>
            <a:ext cx="264160" cy="26924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143F923-6C68-5E7E-54F4-E2499F4C4E3A}"/>
              </a:ext>
            </a:extLst>
          </p:cNvPr>
          <p:cNvSpPr/>
          <p:nvPr/>
        </p:nvSpPr>
        <p:spPr>
          <a:xfrm>
            <a:off x="7802882" y="3254059"/>
            <a:ext cx="264160" cy="26924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2C9A3D6-18E3-E3E8-B759-067C71272A37}"/>
              </a:ext>
            </a:extLst>
          </p:cNvPr>
          <p:cNvSpPr txBox="1"/>
          <p:nvPr/>
        </p:nvSpPr>
        <p:spPr>
          <a:xfrm>
            <a:off x="2479044" y="2437924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Convolution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45F3068-2508-5668-99C5-771890BFA1B9}"/>
              </a:ext>
            </a:extLst>
          </p:cNvPr>
          <p:cNvSpPr txBox="1"/>
          <p:nvPr/>
        </p:nvSpPr>
        <p:spPr>
          <a:xfrm>
            <a:off x="5293364" y="2426454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Convolution</a:t>
            </a:r>
          </a:p>
        </p:txBody>
      </p: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DFE41242-7B9F-3BEE-D034-D26B2A12C837}"/>
              </a:ext>
            </a:extLst>
          </p:cNvPr>
          <p:cNvCxnSpPr>
            <a:cxnSpLocks/>
          </p:cNvCxnSpPr>
          <p:nvPr/>
        </p:nvCxnSpPr>
        <p:spPr>
          <a:xfrm>
            <a:off x="4775200" y="3878899"/>
            <a:ext cx="0" cy="5476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7FDF0A2C-F90B-3D9D-A280-25FDEEE90AAC}"/>
              </a:ext>
            </a:extLst>
          </p:cNvPr>
          <p:cNvCxnSpPr>
            <a:cxnSpLocks/>
          </p:cNvCxnSpPr>
          <p:nvPr/>
        </p:nvCxnSpPr>
        <p:spPr>
          <a:xfrm>
            <a:off x="7802882" y="3878899"/>
            <a:ext cx="0" cy="5476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FA82DEEB-C575-0731-5C02-02CF683CCDFF}"/>
              </a:ext>
            </a:extLst>
          </p:cNvPr>
          <p:cNvSpPr txBox="1"/>
          <p:nvPr/>
        </p:nvSpPr>
        <p:spPr>
          <a:xfrm>
            <a:off x="4836162" y="3914380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Pooling</a:t>
            </a:r>
            <a:endParaRPr lang="fr-FR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33D0263-30EC-E5FB-BC93-BB04C8777031}"/>
              </a:ext>
            </a:extLst>
          </p:cNvPr>
          <p:cNvSpPr txBox="1"/>
          <p:nvPr/>
        </p:nvSpPr>
        <p:spPr>
          <a:xfrm>
            <a:off x="7914644" y="3922755"/>
            <a:ext cx="150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Pooling</a:t>
            </a:r>
            <a:endParaRPr lang="fr-FR" dirty="0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FF42941-8147-0030-D7EB-80C271673CAF}"/>
              </a:ext>
            </a:extLst>
          </p:cNvPr>
          <p:cNvSpPr/>
          <p:nvPr/>
        </p:nvSpPr>
        <p:spPr>
          <a:xfrm>
            <a:off x="4632960" y="4636137"/>
            <a:ext cx="264160" cy="26924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2FA65648-8A54-6E6D-E6C4-D390888152A4}"/>
              </a:ext>
            </a:extLst>
          </p:cNvPr>
          <p:cNvSpPr/>
          <p:nvPr/>
        </p:nvSpPr>
        <p:spPr>
          <a:xfrm>
            <a:off x="7670802" y="4636137"/>
            <a:ext cx="264160" cy="26924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Accolades 28">
            <a:extLst>
              <a:ext uri="{FF2B5EF4-FFF2-40B4-BE49-F238E27FC236}">
                <a16:creationId xmlns:a16="http://schemas.microsoft.com/office/drawing/2014/main" id="{080EDEC9-8F29-EC4F-D9AE-D55553F82EAB}"/>
              </a:ext>
            </a:extLst>
          </p:cNvPr>
          <p:cNvSpPr/>
          <p:nvPr/>
        </p:nvSpPr>
        <p:spPr>
          <a:xfrm rot="5400000" flipV="1">
            <a:off x="3033891" y="490358"/>
            <a:ext cx="6471922" cy="3517623"/>
          </a:xfrm>
          <a:prstGeom prst="bracePair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1" name="Image 30" descr="Une image contenant Caractère coloré, Graphique, cercle, capture d’écran&#10;&#10;Description générée automatiquement">
            <a:extLst>
              <a:ext uri="{FF2B5EF4-FFF2-40B4-BE49-F238E27FC236}">
                <a16:creationId xmlns:a16="http://schemas.microsoft.com/office/drawing/2014/main" id="{CF957675-017C-B2C4-8350-234BF451B1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335" y="2897506"/>
            <a:ext cx="2567703" cy="3423604"/>
          </a:xfrm>
          <a:prstGeom prst="rect">
            <a:avLst/>
          </a:prstGeom>
        </p:spPr>
      </p:pic>
      <p:sp>
        <p:nvSpPr>
          <p:cNvPr id="32" name="Ellipse 31">
            <a:extLst>
              <a:ext uri="{FF2B5EF4-FFF2-40B4-BE49-F238E27FC236}">
                <a16:creationId xmlns:a16="http://schemas.microsoft.com/office/drawing/2014/main" id="{713AAFF0-9EB1-B4A7-69B5-E1DDD1220D5E}"/>
              </a:ext>
            </a:extLst>
          </p:cNvPr>
          <p:cNvSpPr/>
          <p:nvPr/>
        </p:nvSpPr>
        <p:spPr>
          <a:xfrm>
            <a:off x="9652000" y="4181158"/>
            <a:ext cx="497840" cy="4908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6CD088AE-87AC-B7EA-EF32-CE6628DB89C0}"/>
              </a:ext>
            </a:extLst>
          </p:cNvPr>
          <p:cNvSpPr/>
          <p:nvPr/>
        </p:nvSpPr>
        <p:spPr>
          <a:xfrm>
            <a:off x="9652000" y="5251134"/>
            <a:ext cx="497840" cy="490856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cxnSp>
        <p:nvCxnSpPr>
          <p:cNvPr id="34" name="Connecteur droit avec flèche 33">
            <a:extLst>
              <a:ext uri="{FF2B5EF4-FFF2-40B4-BE49-F238E27FC236}">
                <a16:creationId xmlns:a16="http://schemas.microsoft.com/office/drawing/2014/main" id="{C8C91738-9DE1-BFB7-2864-72D6E56EAC37}"/>
              </a:ext>
            </a:extLst>
          </p:cNvPr>
          <p:cNvCxnSpPr>
            <a:cxnSpLocks/>
          </p:cNvCxnSpPr>
          <p:nvPr/>
        </p:nvCxnSpPr>
        <p:spPr>
          <a:xfrm flipV="1">
            <a:off x="6339842" y="5039360"/>
            <a:ext cx="3312158" cy="8648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422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6D63398-EEE4-4E6A-BEF3-E92924A28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0"/>
            <a:ext cx="12226755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804B24-17AC-406D-9636-1332F5DF9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03156" y="-2460574"/>
            <a:ext cx="6859919" cy="11777232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23" y="-864"/>
            <a:ext cx="3608179" cy="6858864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8000"/>
                </a:schemeClr>
              </a:gs>
              <a:gs pos="99000">
                <a:srgbClr val="000000">
                  <a:alpha val="46000"/>
                </a:srgb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26703">
            <a:off x="1164940" y="1025588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9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0DF94D-F28F-435E-AD56-C40FC99AF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409782"/>
            <a:ext cx="12221732" cy="444325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11000"/>
                </a:srgb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F952EE-9AAE-4D81-BF98-35DF71334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942096" y="-2872097"/>
            <a:ext cx="6407535" cy="12151737"/>
          </a:xfrm>
          <a:prstGeom prst="rect">
            <a:avLst/>
          </a:prstGeom>
          <a:gradFill>
            <a:gsLst>
              <a:gs pos="1000">
                <a:srgbClr val="000000">
                  <a:alpha val="33000"/>
                </a:srgb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9DB88C6-990C-F9C9-2A55-C90C66AB8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4454" y="3006586"/>
            <a:ext cx="7284935" cy="273229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Does it work?</a:t>
            </a:r>
          </a:p>
        </p:txBody>
      </p:sp>
    </p:spTree>
    <p:extLst>
      <p:ext uri="{BB962C8B-B14F-4D97-AF65-F5344CB8AC3E}">
        <p14:creationId xmlns:p14="http://schemas.microsoft.com/office/powerpoint/2010/main" val="821048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2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627B8B0-BB0F-C68B-153E-38A02C5E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Energy regression</a:t>
            </a:r>
          </a:p>
        </p:txBody>
      </p:sp>
      <p:pic>
        <p:nvPicPr>
          <p:cNvPr id="7" name="Image 6" descr="Une image contenant texte, diagramme, Tracé, capture d’écran&#10;&#10;Description générée automatiquement">
            <a:extLst>
              <a:ext uri="{FF2B5EF4-FFF2-40B4-BE49-F238E27FC236}">
                <a16:creationId xmlns:a16="http://schemas.microsoft.com/office/drawing/2014/main" id="{4E36A59D-4FFE-08AB-8CD6-9E7FD0668E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3D54A9B-AE49-CA1F-6F1B-5A1945F9F7BD}"/>
              </a:ext>
            </a:extLst>
          </p:cNvPr>
          <p:cNvSpPr txBox="1"/>
          <p:nvPr/>
        </p:nvSpPr>
        <p:spPr>
          <a:xfrm>
            <a:off x="8643193" y="2418408"/>
            <a:ext cx="2942813" cy="3540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Mean absolute error: 1Mev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0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5A50D0-21E2-152C-2CB5-882F644139AF}"/>
              </a:ext>
            </a:extLst>
          </p:cNvPr>
          <p:cNvSpPr txBox="1"/>
          <p:nvPr/>
        </p:nvSpPr>
        <p:spPr>
          <a:xfrm>
            <a:off x="660041" y="2767106"/>
            <a:ext cx="2880828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Deficit on the border of the energy spectrum to be expected</a:t>
            </a:r>
          </a:p>
        </p:txBody>
      </p:sp>
      <p:pic>
        <p:nvPicPr>
          <p:cNvPr id="5" name="Image 4" descr="Une image contenant texte, capture d’écran, diagramme, Tracé&#10;&#10;Description générée automatiquement">
            <a:extLst>
              <a:ext uri="{FF2B5EF4-FFF2-40B4-BE49-F238E27FC236}">
                <a16:creationId xmlns:a16="http://schemas.microsoft.com/office/drawing/2014/main" id="{0A7F9898-E3CE-0B4B-32C9-61E58616B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428" y="719345"/>
            <a:ext cx="7225748" cy="541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21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203DE33-2CD4-4CA8-9AF3-37C3B6513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ce réservé du contenu 4" descr="Une image contenant texte, capture d’écran, diagramme, Rectangle&#10;&#10;Description générée automatiquement">
            <a:extLst>
              <a:ext uri="{FF2B5EF4-FFF2-40B4-BE49-F238E27FC236}">
                <a16:creationId xmlns:a16="http://schemas.microsoft.com/office/drawing/2014/main" id="{42F2C2E3-A4CE-111E-61D1-B560F5760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1" b="-2"/>
          <a:stretch/>
        </p:blipFill>
        <p:spPr>
          <a:xfrm>
            <a:off x="4038599" y="657225"/>
            <a:ext cx="7380061" cy="6218594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4EDDAE3-65B2-0B8B-B5BB-9C7FEEDE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473" y="2950387"/>
            <a:ext cx="3052293" cy="35314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Mean relative error at different energies</a:t>
            </a:r>
          </a:p>
        </p:txBody>
      </p:sp>
    </p:spTree>
    <p:extLst>
      <p:ext uri="{BB962C8B-B14F-4D97-AF65-F5344CB8AC3E}">
        <p14:creationId xmlns:p14="http://schemas.microsoft.com/office/powerpoint/2010/main" val="81990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6F7E01-9ACE-3461-6BE9-8C63918E8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fr-FR" sz="4000">
                <a:solidFill>
                  <a:srgbClr val="FFFFFF"/>
                </a:solidFill>
              </a:rPr>
              <a:t>What is next?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A245CEFC-306C-E73E-7797-53E551576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881915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423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762321-871C-7B0E-0DB4-2D7D71003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84"/>
            <a:ext cx="10515600" cy="1325563"/>
          </a:xfrm>
        </p:spPr>
        <p:txBody>
          <a:bodyPr/>
          <a:lstStyle/>
          <a:p>
            <a:r>
              <a:rPr lang="fr-FR" dirty="0"/>
              <a:t>A </a:t>
            </a:r>
            <a:r>
              <a:rPr lang="fr-FR" dirty="0" err="1"/>
              <a:t>little</a:t>
            </a:r>
            <a:r>
              <a:rPr lang="fr-FR" dirty="0"/>
              <a:t> about me</a:t>
            </a:r>
          </a:p>
        </p:txBody>
      </p:sp>
      <p:pic>
        <p:nvPicPr>
          <p:cNvPr id="5" name="Espace réservé du contenu 4" descr="Une image contenant texte, Graphique, symbole, graphisme&#10;&#10;Description générée automatiquement">
            <a:extLst>
              <a:ext uri="{FF2B5EF4-FFF2-40B4-BE49-F238E27FC236}">
                <a16:creationId xmlns:a16="http://schemas.microsoft.com/office/drawing/2014/main" id="{DDF58699-E4BF-A4AD-AB4D-50EBF1BA2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30" y="2153963"/>
            <a:ext cx="1955486" cy="2767013"/>
          </a:xfrm>
        </p:spPr>
      </p:pic>
      <p:pic>
        <p:nvPicPr>
          <p:cNvPr id="7" name="Image 6" descr="Une image contenant texte, carte, atlas&#10;&#10;Description générée automatiquement">
            <a:extLst>
              <a:ext uri="{FF2B5EF4-FFF2-40B4-BE49-F238E27FC236}">
                <a16:creationId xmlns:a16="http://schemas.microsoft.com/office/drawing/2014/main" id="{85B87921-5655-781E-4B01-65CBB2E8A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" y="2457450"/>
            <a:ext cx="1757361" cy="17573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5F6A876-E8D6-2198-FA07-05FB4A1FF827}"/>
              </a:ext>
            </a:extLst>
          </p:cNvPr>
          <p:cNvSpPr txBox="1"/>
          <p:nvPr/>
        </p:nvSpPr>
        <p:spPr>
          <a:xfrm>
            <a:off x="3497893" y="4736310"/>
            <a:ext cx="2200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Fundamental </a:t>
            </a:r>
            <a:r>
              <a:rPr lang="fr-FR" dirty="0" err="1"/>
              <a:t>Physics</a:t>
            </a:r>
            <a:r>
              <a:rPr lang="fr-FR" dirty="0"/>
              <a:t> Major</a:t>
            </a:r>
          </a:p>
        </p:txBody>
      </p:sp>
      <p:pic>
        <p:nvPicPr>
          <p:cNvPr id="10" name="Image 9" descr="Une image contenant instrument de musique, musique, instrument à cordes, Instruments à cordes pincées&#10;&#10;Description générée automatiquement">
            <a:extLst>
              <a:ext uri="{FF2B5EF4-FFF2-40B4-BE49-F238E27FC236}">
                <a16:creationId xmlns:a16="http://schemas.microsoft.com/office/drawing/2014/main" id="{8819E3C1-F878-BF21-FB8F-9A40A1B7D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673" y="2319983"/>
            <a:ext cx="1887199" cy="736468"/>
          </a:xfrm>
          <a:prstGeom prst="rect">
            <a:avLst/>
          </a:prstGeom>
        </p:spPr>
      </p:pic>
      <p:pic>
        <p:nvPicPr>
          <p:cNvPr id="14" name="Image 13" descr="Une image contenant instrument à archet, musique, instrument de musique, instrument à cordes frottées&#10;&#10;Description générée automatiquement">
            <a:extLst>
              <a:ext uri="{FF2B5EF4-FFF2-40B4-BE49-F238E27FC236}">
                <a16:creationId xmlns:a16="http://schemas.microsoft.com/office/drawing/2014/main" id="{C0697124-2731-952F-0EBC-16252F6F1D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33455" y="2910338"/>
            <a:ext cx="1444691" cy="1926255"/>
          </a:xfrm>
          <a:prstGeom prst="rect">
            <a:avLst/>
          </a:prstGeom>
        </p:spPr>
      </p:pic>
      <p:pic>
        <p:nvPicPr>
          <p:cNvPr id="22" name="Image 21" descr="Une image contenant mur, intérieur, évier, Appareil sanitaire&#10;&#10;Description générée automatiquement">
            <a:extLst>
              <a:ext uri="{FF2B5EF4-FFF2-40B4-BE49-F238E27FC236}">
                <a16:creationId xmlns:a16="http://schemas.microsoft.com/office/drawing/2014/main" id="{394BDD94-0BF9-3092-8D17-0872ADDC00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531" y="4690480"/>
            <a:ext cx="2857456" cy="1248528"/>
          </a:xfrm>
          <a:prstGeom prst="rect">
            <a:avLst/>
          </a:prstGeom>
        </p:spPr>
      </p:pic>
      <p:pic>
        <p:nvPicPr>
          <p:cNvPr id="24" name="Image 23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2E7A2CDB-D419-ADE0-613C-708CD88760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281" y="2382803"/>
            <a:ext cx="2981324" cy="298132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11991C48-2629-FC94-EEE3-DA8690F5F7B6}"/>
              </a:ext>
            </a:extLst>
          </p:cNvPr>
          <p:cNvSpPr txBox="1"/>
          <p:nvPr/>
        </p:nvSpPr>
        <p:spPr>
          <a:xfrm>
            <a:off x="3669161" y="1740832"/>
            <a:ext cx="148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Studying</a:t>
            </a:r>
            <a:endParaRPr lang="fr-FR" sz="2800" dirty="0"/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0F4BE86-9272-8051-7BB8-DB87EF25DD84}"/>
              </a:ext>
            </a:extLst>
          </p:cNvPr>
          <p:cNvSpPr txBox="1"/>
          <p:nvPr/>
        </p:nvSpPr>
        <p:spPr>
          <a:xfrm>
            <a:off x="1033460" y="1740832"/>
            <a:ext cx="148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From</a:t>
            </a:r>
            <a:endParaRPr lang="fr-FR" sz="2800" dirty="0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2B889F21-74C7-6F31-5D14-E068E9DC9C60}"/>
              </a:ext>
            </a:extLst>
          </p:cNvPr>
          <p:cNvSpPr txBox="1"/>
          <p:nvPr/>
        </p:nvSpPr>
        <p:spPr>
          <a:xfrm>
            <a:off x="6698734" y="1740832"/>
            <a:ext cx="148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Love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9146C4A-FBA6-A2B5-3F6A-64D8B78AB5C6}"/>
              </a:ext>
            </a:extLst>
          </p:cNvPr>
          <p:cNvSpPr txBox="1"/>
          <p:nvPr/>
        </p:nvSpPr>
        <p:spPr>
          <a:xfrm>
            <a:off x="9618590" y="1774263"/>
            <a:ext cx="20848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/>
              <a:t>Career</a:t>
            </a:r>
            <a:r>
              <a:rPr lang="fr-FR" sz="2800" dirty="0"/>
              <a:t> plan</a:t>
            </a:r>
          </a:p>
        </p:txBody>
      </p:sp>
    </p:spTree>
    <p:extLst>
      <p:ext uri="{BB962C8B-B14F-4D97-AF65-F5344CB8AC3E}">
        <p14:creationId xmlns:p14="http://schemas.microsoft.com/office/powerpoint/2010/main" val="2189878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410BAA-A4AC-3075-2F01-A4CBE2BFC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Neutrinos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6AD0398B-05D6-07F5-F99D-8ABADC10E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fr-FR" dirty="0" err="1"/>
              <a:t>Only</a:t>
            </a:r>
            <a:r>
              <a:rPr lang="fr-FR" dirty="0"/>
              <a:t> </a:t>
            </a:r>
            <a:r>
              <a:rPr lang="fr-FR" dirty="0" err="1"/>
              <a:t>interact</a:t>
            </a:r>
            <a:r>
              <a:rPr lang="fr-FR" dirty="0"/>
              <a:t> </a:t>
            </a:r>
            <a:r>
              <a:rPr lang="fr-FR" dirty="0" err="1"/>
              <a:t>through</a:t>
            </a:r>
            <a:r>
              <a:rPr lang="fr-FR" dirty="0"/>
              <a:t> the </a:t>
            </a:r>
            <a:r>
              <a:rPr lang="fr-FR" dirty="0" err="1"/>
              <a:t>weak</a:t>
            </a:r>
            <a:r>
              <a:rPr lang="fr-FR" dirty="0"/>
              <a:t> interaction and </a:t>
            </a:r>
            <a:r>
              <a:rPr lang="fr-FR" dirty="0" err="1"/>
              <a:t>gravity</a:t>
            </a:r>
            <a:br>
              <a:rPr lang="fr-FR" dirty="0"/>
            </a:br>
            <a:r>
              <a:rPr lang="fr-FR" dirty="0">
                <a:sym typeface="Wingdings" panose="05000000000000000000" pitchFamily="2" charset="2"/>
              </a:rPr>
              <a:t> It </a:t>
            </a:r>
            <a:r>
              <a:rPr lang="fr-FR" dirty="0" err="1">
                <a:sym typeface="Wingdings" panose="05000000000000000000" pitchFamily="2" charset="2"/>
              </a:rPr>
              <a:t>makes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them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very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difficult</a:t>
            </a:r>
            <a:r>
              <a:rPr lang="fr-FR" dirty="0">
                <a:sym typeface="Wingdings" panose="05000000000000000000" pitchFamily="2" charset="2"/>
              </a:rPr>
              <a:t> to </a:t>
            </a:r>
            <a:r>
              <a:rPr lang="fr-FR" dirty="0" err="1">
                <a:sym typeface="Wingdings" panose="05000000000000000000" pitchFamily="2" charset="2"/>
              </a:rPr>
              <a:t>detect</a:t>
            </a:r>
            <a:endParaRPr lang="fr-FR" dirty="0">
              <a:sym typeface="Wingdings" panose="05000000000000000000" pitchFamily="2" charset="2"/>
            </a:endParaRPr>
          </a:p>
          <a:p>
            <a:endParaRPr lang="fr-FR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FR" dirty="0">
                <a:sym typeface="Wingdings" panose="05000000000000000000" pitchFamily="2" charset="2"/>
              </a:rPr>
              <a:t>The </a:t>
            </a:r>
            <a:r>
              <a:rPr lang="fr-FR" dirty="0" err="1">
                <a:sym typeface="Wingdings" panose="05000000000000000000" pitchFamily="2" charset="2"/>
              </a:rPr>
              <a:t>mean</a:t>
            </a:r>
            <a:r>
              <a:rPr lang="fr-FR" dirty="0">
                <a:sym typeface="Wingdings" panose="05000000000000000000" pitchFamily="2" charset="2"/>
              </a:rPr>
              <a:t> free </a:t>
            </a:r>
            <a:r>
              <a:rPr lang="fr-FR" dirty="0" err="1">
                <a:sym typeface="Wingdings" panose="05000000000000000000" pitchFamily="2" charset="2"/>
              </a:rPr>
              <a:t>path</a:t>
            </a:r>
            <a:r>
              <a:rPr lang="fr-FR" dirty="0">
                <a:sym typeface="Wingdings" panose="05000000000000000000" pitchFamily="2" charset="2"/>
              </a:rPr>
              <a:t> of a </a:t>
            </a:r>
            <a:r>
              <a:rPr lang="fr-FR" dirty="0" err="1">
                <a:sym typeface="Wingdings" panose="05000000000000000000" pitchFamily="2" charset="2"/>
              </a:rPr>
              <a:t>solar</a:t>
            </a:r>
            <a:r>
              <a:rPr lang="fr-FR" dirty="0">
                <a:sym typeface="Wingdings" panose="05000000000000000000" pitchFamily="2" charset="2"/>
              </a:rPr>
              <a:t> neutrino in lead </a:t>
            </a:r>
            <a:r>
              <a:rPr lang="fr-FR" dirty="0" err="1">
                <a:sym typeface="Wingdings" panose="05000000000000000000" pitchFamily="2" charset="2"/>
              </a:rPr>
              <a:t>is</a:t>
            </a:r>
            <a:r>
              <a:rPr lang="fr-FR" dirty="0">
                <a:sym typeface="Wingdings" panose="05000000000000000000" pitchFamily="2" charset="2"/>
              </a:rPr>
              <a:t> about 1 light </a:t>
            </a:r>
            <a:r>
              <a:rPr lang="fr-FR" dirty="0" err="1">
                <a:sym typeface="Wingdings" panose="05000000000000000000" pitchFamily="2" charset="2"/>
              </a:rPr>
              <a:t>year</a:t>
            </a:r>
            <a:r>
              <a:rPr lang="fr-FR" dirty="0">
                <a:sym typeface="Wingdings" panose="05000000000000000000" pitchFamily="2" charset="2"/>
              </a:rPr>
              <a:t> 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2314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7E2570E-1001-78BA-5D2E-D7C150E96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How do we detect neutrinos?</a:t>
            </a:r>
          </a:p>
        </p:txBody>
      </p:sp>
      <p:pic>
        <p:nvPicPr>
          <p:cNvPr id="5" name="Image 4" descr="Une image contenant texte, capture d’écran, diagramme, graphisme&#10;&#10;Description générée automatiquement">
            <a:extLst>
              <a:ext uri="{FF2B5EF4-FFF2-40B4-BE49-F238E27FC236}">
                <a16:creationId xmlns:a16="http://schemas.microsoft.com/office/drawing/2014/main" id="{75425929-5D58-AD83-27B6-B73797C45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5" y="1896660"/>
            <a:ext cx="11664889" cy="463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427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7DA5CA2-2D78-7424-6808-64EE7C92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8" y="502021"/>
            <a:ext cx="5427525" cy="16679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How do we detect neutrinos?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42B1763-D0F3-0B58-FE23-E9D420DDF8F7}"/>
              </a:ext>
            </a:extLst>
          </p:cNvPr>
          <p:cNvSpPr txBox="1"/>
          <p:nvPr/>
        </p:nvSpPr>
        <p:spPr>
          <a:xfrm>
            <a:off x="1136398" y="2405467"/>
            <a:ext cx="5427526" cy="35350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By analyzing the </a:t>
            </a:r>
            <a:r>
              <a:rPr lang="en-US" sz="2000" dirty="0" err="1"/>
              <a:t>cherenkov</a:t>
            </a:r>
            <a:r>
              <a:rPr lang="en-US" sz="2000" dirty="0"/>
              <a:t> ring, we can infer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type of neutrino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Its energy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Its direction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Etc..</a:t>
            </a:r>
          </a:p>
        </p:txBody>
      </p:sp>
      <p:pic>
        <p:nvPicPr>
          <p:cNvPr id="5" name="Espace réservé du contenu 4" descr="Une image contenant espace, Univers, obscurité, léger&#10;&#10;Description générée automatiquement">
            <a:extLst>
              <a:ext uri="{FF2B5EF4-FFF2-40B4-BE49-F238E27FC236}">
                <a16:creationId xmlns:a16="http://schemas.microsoft.com/office/drawing/2014/main" id="{F8567EE1-6832-4403-E4A3-EC1DFCF54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9" r="19375" b="-1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09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458A799-D7A9-E54A-2B5C-FD8815D75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556" y="494401"/>
            <a:ext cx="4959603" cy="1642969"/>
          </a:xfrm>
        </p:spPr>
        <p:txBody>
          <a:bodyPr anchor="b">
            <a:normAutofit/>
          </a:bodyPr>
          <a:lstStyle/>
          <a:p>
            <a:r>
              <a:rPr lang="fr-FR" sz="4000" dirty="0"/>
              <a:t>Not </a:t>
            </a:r>
            <a:r>
              <a:rPr lang="fr-FR" sz="4000" dirty="0" err="1"/>
              <a:t>always</a:t>
            </a:r>
            <a:r>
              <a:rPr lang="fr-FR" sz="4000" dirty="0"/>
              <a:t> </a:t>
            </a:r>
            <a:r>
              <a:rPr lang="fr-FR" sz="4000" dirty="0" err="1"/>
              <a:t>easy</a:t>
            </a:r>
            <a:endParaRPr lang="fr-FR" sz="40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A92C2E-7D1F-4F02-B443-A415723A8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56" y="2867025"/>
            <a:ext cx="4616069" cy="356835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2000" dirty="0"/>
              <a:t>At </a:t>
            </a:r>
            <a:r>
              <a:rPr lang="fr-FR" sz="2000" dirty="0" err="1"/>
              <a:t>low</a:t>
            </a:r>
            <a:r>
              <a:rPr lang="fr-FR" sz="2000" dirty="0"/>
              <a:t> </a:t>
            </a:r>
            <a:r>
              <a:rPr lang="fr-FR" sz="2000" dirty="0" err="1"/>
              <a:t>energies</a:t>
            </a:r>
            <a:r>
              <a:rPr lang="fr-FR" sz="2000" dirty="0"/>
              <a:t> (</a:t>
            </a:r>
            <a:r>
              <a:rPr lang="fr-FR" sz="2000" dirty="0" err="1"/>
              <a:t>below</a:t>
            </a:r>
            <a:r>
              <a:rPr lang="fr-FR" sz="2000" dirty="0"/>
              <a:t> 10Mev), the signal can </a:t>
            </a:r>
            <a:r>
              <a:rPr lang="fr-FR" sz="2000" dirty="0" err="1"/>
              <a:t>be</a:t>
            </a:r>
            <a:r>
              <a:rPr lang="fr-FR" sz="2000" dirty="0"/>
              <a:t> hard to </a:t>
            </a:r>
            <a:r>
              <a:rPr lang="fr-FR" sz="2000" dirty="0" err="1"/>
              <a:t>distinguish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 the noise</a:t>
            </a:r>
          </a:p>
        </p:txBody>
      </p:sp>
      <p:pic>
        <p:nvPicPr>
          <p:cNvPr id="5" name="Image 4" descr="Une image contenant croquis, dessin, diagramme, conception">
            <a:extLst>
              <a:ext uri="{FF2B5EF4-FFF2-40B4-BE49-F238E27FC236}">
                <a16:creationId xmlns:a16="http://schemas.microsoft.com/office/drawing/2014/main" id="{073E9238-E508-BCB3-6CBD-D1001BFBD0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8" t="11635" b="8167"/>
          <a:stretch/>
        </p:blipFill>
        <p:spPr>
          <a:xfrm>
            <a:off x="5120642" y="379103"/>
            <a:ext cx="7071358" cy="55618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59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diagramme&#10;&#10;Description générée automatiquement">
            <a:extLst>
              <a:ext uri="{FF2B5EF4-FFF2-40B4-BE49-F238E27FC236}">
                <a16:creationId xmlns:a16="http://schemas.microsoft.com/office/drawing/2014/main" id="{A57CCA0A-BCCC-0BED-DD2C-778CA10E6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88991"/>
            <a:ext cx="10905066" cy="48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8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6AF5D3-1025-25D1-7625-0104C4CAE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Problem</a:t>
            </a:r>
            <a:r>
              <a:rPr lang="fr-FR" dirty="0"/>
              <a:t>: the detector </a:t>
            </a:r>
            <a:r>
              <a:rPr lang="fr-FR" dirty="0" err="1"/>
              <a:t>is</a:t>
            </a:r>
            <a:r>
              <a:rPr lang="fr-FR" dirty="0"/>
              <a:t> not flat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A65E9E9-A177-1839-B7E3-D268AF83E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How can </a:t>
            </a:r>
            <a:r>
              <a:rPr lang="fr-FR" dirty="0" err="1"/>
              <a:t>we</a:t>
            </a:r>
            <a:r>
              <a:rPr lang="fr-FR" dirty="0"/>
              <a:t> do convolution on a 4D point cloud?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Our data: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FC8FC944-1944-E6A6-DE76-30EAA647C3C3}"/>
              </a:ext>
            </a:extLst>
          </p:cNvPr>
          <p:cNvSpPr/>
          <p:nvPr/>
        </p:nvSpPr>
        <p:spPr>
          <a:xfrm>
            <a:off x="3149600" y="324104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F9AA4C7-ED64-F231-CB90-7E201CBD5960}"/>
              </a:ext>
            </a:extLst>
          </p:cNvPr>
          <p:cNvSpPr/>
          <p:nvPr/>
        </p:nvSpPr>
        <p:spPr>
          <a:xfrm>
            <a:off x="3911600" y="286512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B34483D-2ED9-91DB-9D9B-9494626B71BF}"/>
              </a:ext>
            </a:extLst>
          </p:cNvPr>
          <p:cNvSpPr/>
          <p:nvPr/>
        </p:nvSpPr>
        <p:spPr>
          <a:xfrm>
            <a:off x="3149600" y="545592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1ACDFCB-C97F-16B5-0785-65D62009AF74}"/>
              </a:ext>
            </a:extLst>
          </p:cNvPr>
          <p:cNvSpPr/>
          <p:nvPr/>
        </p:nvSpPr>
        <p:spPr>
          <a:xfrm>
            <a:off x="3616960" y="3734753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55AF543-802D-D606-CBAC-881FE58DDA58}"/>
              </a:ext>
            </a:extLst>
          </p:cNvPr>
          <p:cNvSpPr/>
          <p:nvPr/>
        </p:nvSpPr>
        <p:spPr>
          <a:xfrm>
            <a:off x="3342640" y="4228466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6E50D6E6-C1F3-F7BC-FC5E-CDB952CC46F9}"/>
              </a:ext>
            </a:extLst>
          </p:cNvPr>
          <p:cNvSpPr/>
          <p:nvPr/>
        </p:nvSpPr>
        <p:spPr>
          <a:xfrm>
            <a:off x="4622800" y="4344512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6DF4C26-914B-58F6-DB39-6ECEE6FD3601}"/>
              </a:ext>
            </a:extLst>
          </p:cNvPr>
          <p:cNvSpPr/>
          <p:nvPr/>
        </p:nvSpPr>
        <p:spPr>
          <a:xfrm>
            <a:off x="4419600" y="481584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2683903-DD75-6C0B-FB83-38770A89A809}"/>
              </a:ext>
            </a:extLst>
          </p:cNvPr>
          <p:cNvSpPr txBox="1"/>
          <p:nvPr/>
        </p:nvSpPr>
        <p:spPr>
          <a:xfrm>
            <a:off x="7568036" y="3596442"/>
            <a:ext cx="3484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the </a:t>
            </a:r>
            <a:r>
              <a:rPr lang="fr-FR" dirty="0" err="1"/>
              <a:t>postion</a:t>
            </a:r>
            <a:r>
              <a:rPr lang="fr-FR" dirty="0"/>
              <a:t> </a:t>
            </a:r>
            <a:r>
              <a:rPr lang="fr-FR" dirty="0" err="1"/>
              <a:t>vector</a:t>
            </a:r>
            <a:r>
              <a:rPr lang="fr-FR" dirty="0"/>
              <a:t> in </a:t>
            </a:r>
            <a:r>
              <a:rPr lang="fr-FR" dirty="0" err="1"/>
              <a:t>space</a:t>
            </a:r>
            <a:r>
              <a:rPr lang="fr-FR" dirty="0"/>
              <a:t> time of an </a:t>
            </a:r>
            <a:r>
              <a:rPr lang="fr-FR" dirty="0" err="1"/>
              <a:t>activated</a:t>
            </a:r>
            <a:r>
              <a:rPr lang="fr-FR" dirty="0"/>
              <a:t> PMT in the detector</a:t>
            </a: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A3750168-2AEF-8DE1-4328-E93BE92EB838}"/>
              </a:ext>
            </a:extLst>
          </p:cNvPr>
          <p:cNvCxnSpPr>
            <a:cxnSpLocks/>
            <a:endCxn id="9" idx="6"/>
          </p:cNvCxnSpPr>
          <p:nvPr/>
        </p:nvCxnSpPr>
        <p:spPr>
          <a:xfrm flipH="1">
            <a:off x="4886960" y="4001294"/>
            <a:ext cx="1077741" cy="4778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BF2B1E6-8798-0A5F-4D68-18873714D03E}"/>
                  </a:ext>
                </a:extLst>
              </p:cNvPr>
              <p:cNvSpPr txBox="1"/>
              <p:nvPr/>
            </p:nvSpPr>
            <p:spPr>
              <a:xfrm>
                <a:off x="6094836" y="2980790"/>
                <a:ext cx="759247" cy="2041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fr-FR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fr-FR" sz="36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r>
                                <a:rPr lang="fr-FR" sz="3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r-FR" sz="3600" dirty="0"/>
              </a:p>
            </p:txBody>
          </p:sp>
        </mc:Choice>
        <mc:Fallback xmlns=""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8BF2B1E6-8798-0A5F-4D68-18873714D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836" y="2980790"/>
                <a:ext cx="759247" cy="20410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42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A2FD0-B585-DDFC-3FCB-4EE50A60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First </a:t>
            </a:r>
            <a:r>
              <a:rPr lang="fr-FR" dirty="0" err="1"/>
              <a:t>step</a:t>
            </a:r>
            <a:r>
              <a:rPr lang="fr-FR" dirty="0"/>
              <a:t>: </a:t>
            </a:r>
            <a:r>
              <a:rPr lang="fr-FR" dirty="0" err="1"/>
              <a:t>create</a:t>
            </a:r>
            <a:r>
              <a:rPr lang="fr-FR" dirty="0"/>
              <a:t> a graph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29C8258-14BF-608A-8C1F-F1252651A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err="1"/>
              <a:t>Each</a:t>
            </a:r>
            <a:r>
              <a:rPr lang="fr-FR" dirty="0"/>
              <a:t> </a:t>
            </a:r>
            <a:r>
              <a:rPr lang="fr-FR" dirty="0" err="1"/>
              <a:t>node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connected</a:t>
            </a:r>
            <a:r>
              <a:rPr lang="fr-FR" dirty="0"/>
              <a:t> to </a:t>
            </a:r>
            <a:r>
              <a:rPr lang="fr-FR" dirty="0" err="1"/>
              <a:t>its</a:t>
            </a:r>
            <a:r>
              <a:rPr lang="fr-FR" dirty="0"/>
              <a:t> k </a:t>
            </a:r>
            <a:r>
              <a:rPr lang="fr-FR" dirty="0" err="1"/>
              <a:t>nearest</a:t>
            </a:r>
            <a:r>
              <a:rPr lang="fr-FR" dirty="0"/>
              <a:t> </a:t>
            </a:r>
            <a:r>
              <a:rPr lang="fr-FR" dirty="0" err="1"/>
              <a:t>neighbors</a:t>
            </a:r>
            <a:endParaRPr lang="fr-FR" dirty="0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04B17CC6-EEE6-FFCA-4678-C4733E6A3A12}"/>
              </a:ext>
            </a:extLst>
          </p:cNvPr>
          <p:cNvSpPr/>
          <p:nvPr/>
        </p:nvSpPr>
        <p:spPr>
          <a:xfrm>
            <a:off x="1127760" y="315976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8C2DBCA0-03A6-30E2-3F83-AFB177BF7ABA}"/>
              </a:ext>
            </a:extLst>
          </p:cNvPr>
          <p:cNvSpPr/>
          <p:nvPr/>
        </p:nvSpPr>
        <p:spPr>
          <a:xfrm>
            <a:off x="1889760" y="278384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62788E8-5371-0226-28C1-097FF408C87E}"/>
              </a:ext>
            </a:extLst>
          </p:cNvPr>
          <p:cNvSpPr/>
          <p:nvPr/>
        </p:nvSpPr>
        <p:spPr>
          <a:xfrm>
            <a:off x="1127760" y="537464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F6DDE75-A748-2D6E-606C-8A8CDA3AB1EF}"/>
              </a:ext>
            </a:extLst>
          </p:cNvPr>
          <p:cNvSpPr/>
          <p:nvPr/>
        </p:nvSpPr>
        <p:spPr>
          <a:xfrm>
            <a:off x="1595120" y="3653473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74EEBBE-BA5B-93D3-6348-175DD98C4B80}"/>
              </a:ext>
            </a:extLst>
          </p:cNvPr>
          <p:cNvSpPr/>
          <p:nvPr/>
        </p:nvSpPr>
        <p:spPr>
          <a:xfrm>
            <a:off x="1320800" y="4147186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396A2CD-445B-733F-7A4D-B39B3058489E}"/>
              </a:ext>
            </a:extLst>
          </p:cNvPr>
          <p:cNvSpPr/>
          <p:nvPr/>
        </p:nvSpPr>
        <p:spPr>
          <a:xfrm>
            <a:off x="2600960" y="4263232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A893B6D-9208-7062-A4A0-9201C1BBDBA5}"/>
              </a:ext>
            </a:extLst>
          </p:cNvPr>
          <p:cNvSpPr/>
          <p:nvPr/>
        </p:nvSpPr>
        <p:spPr>
          <a:xfrm>
            <a:off x="2397760" y="473456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4C6E4FA-FAE3-0403-71C9-89A868F43401}"/>
              </a:ext>
            </a:extLst>
          </p:cNvPr>
          <p:cNvSpPr/>
          <p:nvPr/>
        </p:nvSpPr>
        <p:spPr>
          <a:xfrm>
            <a:off x="5433060" y="316484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0DA5F2C-C839-B33E-D42C-EC020D5BE239}"/>
              </a:ext>
            </a:extLst>
          </p:cNvPr>
          <p:cNvSpPr/>
          <p:nvPr/>
        </p:nvSpPr>
        <p:spPr>
          <a:xfrm>
            <a:off x="6195060" y="278892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F0E67FA-1E82-B9A3-34A6-83CF2C71B2C5}"/>
              </a:ext>
            </a:extLst>
          </p:cNvPr>
          <p:cNvSpPr/>
          <p:nvPr/>
        </p:nvSpPr>
        <p:spPr>
          <a:xfrm>
            <a:off x="5433060" y="537972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0FD0DCEB-253B-AA89-E448-ABC2D8F08BAA}"/>
              </a:ext>
            </a:extLst>
          </p:cNvPr>
          <p:cNvSpPr/>
          <p:nvPr/>
        </p:nvSpPr>
        <p:spPr>
          <a:xfrm>
            <a:off x="5900420" y="3658553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7F61A12-9D04-C6CD-E8E9-3DCF0BDAEC4B}"/>
              </a:ext>
            </a:extLst>
          </p:cNvPr>
          <p:cNvSpPr/>
          <p:nvPr/>
        </p:nvSpPr>
        <p:spPr>
          <a:xfrm>
            <a:off x="5626100" y="4152266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0581D10C-4948-83C1-0D39-F823718E092A}"/>
              </a:ext>
            </a:extLst>
          </p:cNvPr>
          <p:cNvSpPr/>
          <p:nvPr/>
        </p:nvSpPr>
        <p:spPr>
          <a:xfrm>
            <a:off x="6906260" y="4268312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BD8F64E-5CD7-799B-8C47-8E2AF75A5367}"/>
              </a:ext>
            </a:extLst>
          </p:cNvPr>
          <p:cNvSpPr/>
          <p:nvPr/>
        </p:nvSpPr>
        <p:spPr>
          <a:xfrm>
            <a:off x="6703060" y="4739640"/>
            <a:ext cx="264160" cy="269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B10568B1-81D1-46CD-1506-942EC4A13CFA}"/>
              </a:ext>
            </a:extLst>
          </p:cNvPr>
          <p:cNvCxnSpPr>
            <a:cxnSpLocks/>
            <a:stCxn id="12" idx="3"/>
            <a:endCxn id="11" idx="6"/>
          </p:cNvCxnSpPr>
          <p:nvPr/>
        </p:nvCxnSpPr>
        <p:spPr>
          <a:xfrm flipH="1">
            <a:off x="5697220" y="3018731"/>
            <a:ext cx="536525" cy="2807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3F8D04A6-B67D-7DF6-EA9C-4F159B775602}"/>
              </a:ext>
            </a:extLst>
          </p:cNvPr>
          <p:cNvCxnSpPr>
            <a:cxnSpLocks/>
            <a:stCxn id="12" idx="4"/>
            <a:endCxn id="14" idx="7"/>
          </p:cNvCxnSpPr>
          <p:nvPr/>
        </p:nvCxnSpPr>
        <p:spPr>
          <a:xfrm flipH="1">
            <a:off x="6125895" y="3058160"/>
            <a:ext cx="201245" cy="6398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E6BD49B3-E18C-F606-B519-1A31A49CC558}"/>
              </a:ext>
            </a:extLst>
          </p:cNvPr>
          <p:cNvCxnSpPr>
            <a:cxnSpLocks/>
            <a:stCxn id="11" idx="5"/>
            <a:endCxn id="14" idx="1"/>
          </p:cNvCxnSpPr>
          <p:nvPr/>
        </p:nvCxnSpPr>
        <p:spPr>
          <a:xfrm>
            <a:off x="5658535" y="3394651"/>
            <a:ext cx="280570" cy="3033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5678F871-475B-224F-ACE5-DAF73D8F5C97}"/>
              </a:ext>
            </a:extLst>
          </p:cNvPr>
          <p:cNvCxnSpPr>
            <a:cxnSpLocks/>
            <a:stCxn id="14" idx="3"/>
            <a:endCxn id="15" idx="0"/>
          </p:cNvCxnSpPr>
          <p:nvPr/>
        </p:nvCxnSpPr>
        <p:spPr>
          <a:xfrm flipH="1">
            <a:off x="5758180" y="3888364"/>
            <a:ext cx="180925" cy="2639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837981C-F8EA-DDF7-7784-0510D6644DA0}"/>
              </a:ext>
            </a:extLst>
          </p:cNvPr>
          <p:cNvCxnSpPr>
            <a:cxnSpLocks/>
            <a:stCxn id="11" idx="4"/>
            <a:endCxn id="15" idx="1"/>
          </p:cNvCxnSpPr>
          <p:nvPr/>
        </p:nvCxnSpPr>
        <p:spPr>
          <a:xfrm>
            <a:off x="5565140" y="3434080"/>
            <a:ext cx="99645" cy="7576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2F68500E-7356-B498-787D-59815AF9D178}"/>
              </a:ext>
            </a:extLst>
          </p:cNvPr>
          <p:cNvCxnSpPr>
            <a:cxnSpLocks/>
            <a:stCxn id="14" idx="5"/>
            <a:endCxn id="16" idx="1"/>
          </p:cNvCxnSpPr>
          <p:nvPr/>
        </p:nvCxnSpPr>
        <p:spPr>
          <a:xfrm>
            <a:off x="6125895" y="3888364"/>
            <a:ext cx="819050" cy="419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B0207512-8D5B-219A-FB8C-01D2E3EBCCA7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 flipH="1">
            <a:off x="6835140" y="4498123"/>
            <a:ext cx="109805" cy="2415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13DA05B2-4541-7140-5810-D884615D2B01}"/>
              </a:ext>
            </a:extLst>
          </p:cNvPr>
          <p:cNvCxnSpPr>
            <a:cxnSpLocks/>
            <a:stCxn id="15" idx="5"/>
            <a:endCxn id="17" idx="1"/>
          </p:cNvCxnSpPr>
          <p:nvPr/>
        </p:nvCxnSpPr>
        <p:spPr>
          <a:xfrm>
            <a:off x="5851575" y="4382077"/>
            <a:ext cx="890170" cy="3969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43">
            <a:extLst>
              <a:ext uri="{FF2B5EF4-FFF2-40B4-BE49-F238E27FC236}">
                <a16:creationId xmlns:a16="http://schemas.microsoft.com/office/drawing/2014/main" id="{88C32CA8-1239-88D8-10CA-F65964C605DE}"/>
              </a:ext>
            </a:extLst>
          </p:cNvPr>
          <p:cNvCxnSpPr>
            <a:cxnSpLocks/>
            <a:stCxn id="17" idx="3"/>
            <a:endCxn id="13" idx="7"/>
          </p:cNvCxnSpPr>
          <p:nvPr/>
        </p:nvCxnSpPr>
        <p:spPr>
          <a:xfrm flipH="1">
            <a:off x="5658535" y="4969451"/>
            <a:ext cx="1083210" cy="449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:a16="http://schemas.microsoft.com/office/drawing/2014/main" id="{54B1B9F1-D04A-5869-0CD6-9C342604B212}"/>
              </a:ext>
            </a:extLst>
          </p:cNvPr>
          <p:cNvCxnSpPr>
            <a:cxnSpLocks/>
            <a:stCxn id="15" idx="3"/>
            <a:endCxn id="13" idx="0"/>
          </p:cNvCxnSpPr>
          <p:nvPr/>
        </p:nvCxnSpPr>
        <p:spPr>
          <a:xfrm flipH="1">
            <a:off x="5565140" y="4382077"/>
            <a:ext cx="99645" cy="9976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68F853A-DBC2-4391-11F1-A048E284F8FF}"/>
              </a:ext>
            </a:extLst>
          </p:cNvPr>
          <p:cNvCxnSpPr/>
          <p:nvPr/>
        </p:nvCxnSpPr>
        <p:spPr>
          <a:xfrm>
            <a:off x="3627120" y="3922713"/>
            <a:ext cx="123952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9509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335</Words>
  <Application>Microsoft Office PowerPoint</Application>
  <PresentationFormat>Grand écran</PresentationFormat>
  <Paragraphs>74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Arial</vt:lpstr>
      <vt:lpstr>Calibri</vt:lpstr>
      <vt:lpstr>Calibri Light</vt:lpstr>
      <vt:lpstr>Cambria Math</vt:lpstr>
      <vt:lpstr>Thème Office</vt:lpstr>
      <vt:lpstr>Deep learning for the characterization of neutrino events in Hyper Kamiokande</vt:lpstr>
      <vt:lpstr>A little about me</vt:lpstr>
      <vt:lpstr>Neutrinos</vt:lpstr>
      <vt:lpstr>How do we detect neutrinos?</vt:lpstr>
      <vt:lpstr>How do we detect neutrinos?</vt:lpstr>
      <vt:lpstr>Not always easy</vt:lpstr>
      <vt:lpstr>Présentation PowerPoint</vt:lpstr>
      <vt:lpstr>Problem: the detector is not flat</vt:lpstr>
      <vt:lpstr>First step: create a graph</vt:lpstr>
      <vt:lpstr>Step two: compute edge features</vt:lpstr>
      <vt:lpstr>Step three: aggregate</vt:lpstr>
      <vt:lpstr>Summary: one convolution layer</vt:lpstr>
      <vt:lpstr>Présentation PowerPoint</vt:lpstr>
      <vt:lpstr>We can now use convolution layers to build a network</vt:lpstr>
      <vt:lpstr>Does it work?</vt:lpstr>
      <vt:lpstr>Energy regression</vt:lpstr>
      <vt:lpstr>Présentation PowerPoint</vt:lpstr>
      <vt:lpstr>Mean relative error at different energies</vt:lpstr>
      <vt:lpstr>What is next?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for the characterization of neutrino events in Hyper Kamiokande</dc:title>
  <dc:creator>Lucas Jacquier X2020</dc:creator>
  <cp:lastModifiedBy>Lucas Jacquier X2020</cp:lastModifiedBy>
  <cp:revision>11</cp:revision>
  <dcterms:created xsi:type="dcterms:W3CDTF">2023-06-09T01:27:21Z</dcterms:created>
  <dcterms:modified xsi:type="dcterms:W3CDTF">2023-06-09T11:23:53Z</dcterms:modified>
</cp:coreProperties>
</file>