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835" r:id="rId3"/>
    <p:sldId id="805" r:id="rId4"/>
    <p:sldId id="834" r:id="rId5"/>
    <p:sldId id="807" r:id="rId6"/>
    <p:sldId id="812" r:id="rId7"/>
    <p:sldId id="836" r:id="rId8"/>
    <p:sldId id="866" r:id="rId9"/>
    <p:sldId id="837" r:id="rId10"/>
    <p:sldId id="838" r:id="rId11"/>
    <p:sldId id="859" r:id="rId12"/>
    <p:sldId id="861" r:id="rId13"/>
    <p:sldId id="865" r:id="rId14"/>
    <p:sldId id="867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/>
    <p:restoredTop sz="95507"/>
  </p:normalViewPr>
  <p:slideViewPr>
    <p:cSldViewPr snapToGrid="0">
      <p:cViewPr varScale="1">
        <p:scale>
          <a:sx n="128" d="100"/>
          <a:sy n="128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17527-A183-2945-867D-E91D13DD7D93}" type="datetimeFigureOut">
              <a:rPr lang="en-DE" smtClean="0"/>
              <a:t>3/6/24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C889F-26F7-DB45-9F52-56C19803C8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1298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8EBE-E7A3-BAB4-B7EC-9F44A842F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F1593-5446-0B42-93F6-34C84B41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74573-BD0A-4F0D-F37D-672CCD5E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BEC-4C7C-034B-9591-008209070947}" type="datetimeFigureOut">
              <a:rPr lang="en-DE" smtClean="0"/>
              <a:t>3/6/24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B6734-9970-1ADC-679B-E2926EB9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4EDAC-4060-3A15-3FAB-B81871A4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BF97-172A-6547-9A5A-85F4EBDFAB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05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979-E5CC-0537-7FF3-3FCF0463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32113-5CA4-3CF5-4565-CFEE8F42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BD68-64F3-6AC1-B0CE-17C33A42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BEC-4C7C-034B-9591-008209070947}" type="datetimeFigureOut">
              <a:rPr lang="en-DE" smtClean="0"/>
              <a:t>3/6/24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0DE9B-7C0B-2999-3327-D6270B76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792E-0BD3-CA33-CFAC-6AF5D0A4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BF97-172A-6547-9A5A-85F4EBDFAB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6949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C3BA2-2E2B-CCC6-0802-363F97FBA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F7168-4BA7-A89D-800F-476452E64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B028-0F7F-4BCD-EE0D-7657F231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BEC-4C7C-034B-9591-008209070947}" type="datetimeFigureOut">
              <a:rPr lang="en-DE" smtClean="0"/>
              <a:t>3/6/24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9CE90-8749-6266-038A-79E21D8E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B0B71-8A1A-2B2C-4002-20B3A08A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BF97-172A-6547-9A5A-85F4EBDFAB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4234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C62A-AA09-5B08-A1D5-F5A7F644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A8FC9-7DC0-D5EE-1D9E-D66F3DA02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AE4A9-D323-336D-0750-9C25BE6A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BEC-4C7C-034B-9591-008209070947}" type="datetimeFigureOut">
              <a:rPr lang="en-DE" smtClean="0"/>
              <a:t>3/6/24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8F0A8-053E-71AA-334E-FFC80885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8290E-8D3B-853C-8A5E-8C2FC0DB4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BF97-172A-6547-9A5A-85F4EBDFAB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9606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53F8-8362-4346-FD7B-CE5BB702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2287B-9BFB-78E4-45C8-1EC98BD79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C0D5C-6137-5024-84F9-9D352881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BEC-4C7C-034B-9591-008209070947}" type="datetimeFigureOut">
              <a:rPr lang="en-DE" smtClean="0"/>
              <a:t>3/6/24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2A5B-6659-E148-84CF-F1382E39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8D0FB-D922-ABB9-0571-38AA1BC2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BF97-172A-6547-9A5A-85F4EBDFAB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1946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9B39-62D2-EE86-C8CA-290FB612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44275-753F-4BBC-B324-39D5931DC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F3A58-2FD3-6852-C37A-ACED39EAF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DA439-47B1-011B-D67F-0D098999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BEC-4C7C-034B-9591-008209070947}" type="datetimeFigureOut">
              <a:rPr lang="en-DE" smtClean="0"/>
              <a:t>3/6/24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C67DA-9F0C-2A61-8F9F-FE1E75C2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75744-208F-E3F8-5408-1CFD0884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BF97-172A-6547-9A5A-85F4EBDFAB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8307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8586-75F1-0F07-326D-C295DC88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9BC5-DCDF-7276-CB38-EDC2CF89C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E4597-0C3F-C2E5-2D8C-CA553CE6E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47D59-CA03-CF1D-F72F-CF7C82925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13749-8F55-0591-17B4-6564D657A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81F72-88B8-70F8-C27F-B7C8FCFE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BEC-4C7C-034B-9591-008209070947}" type="datetimeFigureOut">
              <a:rPr lang="en-DE" smtClean="0"/>
              <a:t>3/6/24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85031-4B43-A8CC-6DA5-E0E96C1D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C9F49-3463-A79F-6693-4B47B3CA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BF97-172A-6547-9A5A-85F4EBDFAB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21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19D3-0198-A41A-4F39-2E442934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BA6B42-E4AA-FD7A-3BB8-324BB181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BEC-4C7C-034B-9591-008209070947}" type="datetimeFigureOut">
              <a:rPr lang="en-DE" smtClean="0"/>
              <a:t>3/6/24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C178E-E3D7-3395-4149-2D0CC0AD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9AD40-7F2A-73CF-A3F5-B18215B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BF97-172A-6547-9A5A-85F4EBDFAB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71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547CC-4B4F-F164-8618-170BDCC8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BEC-4C7C-034B-9591-008209070947}" type="datetimeFigureOut">
              <a:rPr lang="en-DE" smtClean="0"/>
              <a:t>3/6/24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5E31E-2A9F-60E5-1F60-EAF73F26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7841F-346D-EEAC-883D-0AB0A657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BF97-172A-6547-9A5A-85F4EBDFAB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255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29AE-DCFE-6393-2C77-0241C237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0048-006B-4803-29EA-C1183DBDC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0C556-0BD3-B476-D20A-2F9BF9142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59401-EDD5-6F4C-BAE9-76A94F33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BEC-4C7C-034B-9591-008209070947}" type="datetimeFigureOut">
              <a:rPr lang="en-DE" smtClean="0"/>
              <a:t>3/6/24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A3DF5-F581-9373-2B4E-46167910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CA79E-7312-5E51-A5FB-631AEFB2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BF97-172A-6547-9A5A-85F4EBDFAB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9122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625B-27F6-8B32-9C2E-6B8C2366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15D1C-8418-5FCD-6BAB-A1AC6B139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DF133-CB06-5D3F-98DC-9529A934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FC878-8E67-5D22-03E6-5C174060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BEC-4C7C-034B-9591-008209070947}" type="datetimeFigureOut">
              <a:rPr lang="en-DE" smtClean="0"/>
              <a:t>3/6/24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2832F-86F3-1502-EE6E-9496EC23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6FB50-C51A-C247-B71E-249E0023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BF97-172A-6547-9A5A-85F4EBDFAB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674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E065E4-5FA1-5E7C-535A-F2811B71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E2384-E4F6-7DB9-EEE5-BF7249932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00E03-F3CA-7B41-4812-6D32A0EA6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EBEC-4C7C-034B-9591-008209070947}" type="datetimeFigureOut">
              <a:rPr lang="en-DE" smtClean="0"/>
              <a:t>3/6/24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F1E33-1481-D860-E430-52106F9D4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51F85-1313-9CE3-83F5-50522EE11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BF97-172A-6547-9A5A-85F4EBDFAB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365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ifBpLAun6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rxiv.org/abs/2105.1402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doi.org/10.1007/JHEP03%282023%2900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zenodo.org/communities/darkmachines/record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arkmachines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communities/darkmachines/record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rxiv.org/abs/2105.140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2323/1.336.02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3D98-C228-327C-7D17-24B1368C0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</a:t>
            </a:r>
            <a:r>
              <a:rPr lang="en-DE"/>
              <a:t>ark</a:t>
            </a:r>
            <a:r>
              <a:rPr lang="es-ES" dirty="0"/>
              <a:t>M</a:t>
            </a:r>
            <a:r>
              <a:rPr lang="en-DE"/>
              <a:t>achines</a:t>
            </a:r>
            <a:br>
              <a:rPr lang="en-DE" dirty="0"/>
            </a:br>
            <a:r>
              <a:rPr lang="en-DE" dirty="0"/>
              <a:t>data challenge and anomaly scores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5CE6B-F362-D249-75D3-810782D472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DE" dirty="0"/>
              <a:t>Sascha Caron (Radboud University and Nikhef)</a:t>
            </a:r>
          </a:p>
          <a:p>
            <a:r>
              <a:rPr lang="en-DE" dirty="0"/>
              <a:t>Roberto Ruiz de Austri (IFIC Valencia)</a:t>
            </a:r>
          </a:p>
          <a:p>
            <a:r>
              <a:rPr lang="en-DE" b="1"/>
              <a:t>Pietro Vi</a:t>
            </a:r>
            <a:r>
              <a:rPr lang="es-ES" b="1" dirty="0"/>
              <a:t>s</a:t>
            </a:r>
            <a:r>
              <a:rPr lang="en-DE" b="1"/>
              <a:t>chia</a:t>
            </a:r>
            <a:r>
              <a:rPr lang="en-DE"/>
              <a:t> </a:t>
            </a:r>
            <a:r>
              <a:rPr lang="en-DE" dirty="0"/>
              <a:t>(</a:t>
            </a:r>
            <a:r>
              <a:rPr lang="en-GB" dirty="0"/>
              <a:t>Oviedo and ICTEA)</a:t>
            </a:r>
            <a:r>
              <a:rPr lang="en-DE" dirty="0"/>
              <a:t> </a:t>
            </a:r>
          </a:p>
          <a:p>
            <a:r>
              <a:rPr lang="en-GB" i="1" dirty="0"/>
              <a:t>f</a:t>
            </a:r>
            <a:r>
              <a:rPr lang="en-DE" i="1"/>
              <a:t>or </a:t>
            </a:r>
            <a:r>
              <a:rPr lang="es-ES" i="1" dirty="0" err="1"/>
              <a:t>the</a:t>
            </a:r>
            <a:r>
              <a:rPr lang="es-ES" i="1" dirty="0"/>
              <a:t> D</a:t>
            </a:r>
            <a:r>
              <a:rPr lang="en-DE" i="1"/>
              <a:t>ark</a:t>
            </a:r>
            <a:r>
              <a:rPr lang="es-ES" i="1" dirty="0"/>
              <a:t>M</a:t>
            </a:r>
            <a:r>
              <a:rPr lang="en-DE" i="1"/>
              <a:t>achines-unsupervised </a:t>
            </a:r>
            <a:r>
              <a:rPr lang="en-DE" i="1" dirty="0"/>
              <a:t>working group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984AD3-2C92-B863-3BBE-0C79885E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04" y="5497957"/>
            <a:ext cx="5738191" cy="11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0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349D-5CD8-E640-9B5F-16625346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Many signals</a:t>
            </a:r>
            <a:br>
              <a:rPr lang="en-GB" dirty="0"/>
            </a:br>
            <a:r>
              <a:rPr lang="en-GB" dirty="0"/>
              <a:t>many algorithms</a:t>
            </a:r>
            <a:br>
              <a:rPr lang="en-GB" dirty="0"/>
            </a:br>
            <a:r>
              <a:rPr lang="en-GB" dirty="0"/>
              <a:t>many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9F46B-C3A4-7447-B997-00874085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2C8A-6CC3-6442-B360-C413C65A232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01A05-1B90-4242-9EE7-353A17673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28" y="0"/>
            <a:ext cx="655238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A41639-9C19-A644-515C-5E68D5207EFD}"/>
              </a:ext>
            </a:extLst>
          </p:cNvPr>
          <p:cNvSpPr txBox="1"/>
          <p:nvPr/>
        </p:nvSpPr>
        <p:spPr>
          <a:xfrm>
            <a:off x="3991551" y="1686480"/>
            <a:ext cx="111286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Charginos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Gluinos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Zprime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Monotop</a:t>
            </a:r>
            <a:endParaRPr lang="en-GB" dirty="0"/>
          </a:p>
          <a:p>
            <a:endParaRPr lang="en-GB" dirty="0"/>
          </a:p>
          <a:p>
            <a:r>
              <a:rPr lang="en-GB" dirty="0"/>
              <a:t>Squarks</a:t>
            </a:r>
          </a:p>
          <a:p>
            <a:endParaRPr lang="en-GB" dirty="0"/>
          </a:p>
          <a:p>
            <a:r>
              <a:rPr lang="en-GB" dirty="0"/>
              <a:t>Stops</a:t>
            </a:r>
          </a:p>
          <a:p>
            <a:endParaRPr lang="en-GB" dirty="0"/>
          </a:p>
          <a:p>
            <a:r>
              <a:rPr lang="en-GB" dirty="0"/>
              <a:t>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584E6-16BE-A3C1-6CC5-FEDE6DBF6415}"/>
              </a:ext>
            </a:extLst>
          </p:cNvPr>
          <p:cNvSpPr txBox="1"/>
          <p:nvPr/>
        </p:nvSpPr>
        <p:spPr>
          <a:xfrm>
            <a:off x="5078686" y="568085"/>
            <a:ext cx="3016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3"/>
              </a:rPr>
              <a:t>chacha cha</a:t>
            </a:r>
            <a:endParaRPr lang="en-E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E6317-CA2F-93B3-4BFC-610BA0D21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3" y="3902472"/>
            <a:ext cx="2518744" cy="2892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FD2EB3-F539-63FF-0429-4DAEF94CD0CE}"/>
              </a:ext>
            </a:extLst>
          </p:cNvPr>
          <p:cNvSpPr txBox="1"/>
          <p:nvPr/>
        </p:nvSpPr>
        <p:spPr>
          <a:xfrm>
            <a:off x="70599" y="3533140"/>
            <a:ext cx="303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Whiskers plots as summaries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E279FC5-DD60-32E8-6D57-C7CB4F3B4A02}"/>
              </a:ext>
            </a:extLst>
          </p:cNvPr>
          <p:cNvSpPr/>
          <p:nvPr/>
        </p:nvSpPr>
        <p:spPr>
          <a:xfrm>
            <a:off x="2692086" y="5627514"/>
            <a:ext cx="1197786" cy="5367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7D20A-2877-5355-F1BA-A22D5DDB6670}"/>
              </a:ext>
            </a:extLst>
          </p:cNvPr>
          <p:cNvSpPr txBox="1"/>
          <p:nvPr/>
        </p:nvSpPr>
        <p:spPr>
          <a:xfrm rot="20090979">
            <a:off x="8650280" y="735881"/>
            <a:ext cx="27829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4000" b="1" dirty="0">
                <a:solidFill>
                  <a:srgbClr val="FF0000"/>
                </a:solidFill>
              </a:rPr>
              <a:t>Which algorithm is the best for most of the signals?</a:t>
            </a:r>
          </a:p>
        </p:txBody>
      </p:sp>
    </p:spTree>
    <p:extLst>
      <p:ext uri="{BB962C8B-B14F-4D97-AF65-F5344CB8AC3E}">
        <p14:creationId xmlns:p14="http://schemas.microsoft.com/office/powerpoint/2010/main" val="73717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20C5-5C33-8F46-83A4-6A1CFF16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40" y="102052"/>
            <a:ext cx="10515600" cy="1325563"/>
          </a:xfrm>
        </p:spPr>
        <p:txBody>
          <a:bodyPr/>
          <a:lstStyle/>
          <a:p>
            <a:r>
              <a:rPr lang="en-GB" dirty="0"/>
              <a:t>Summary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B4FCA-6339-274E-99F7-B41A95EB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2C8A-6CC3-6442-B360-C413C65A2322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D11E1-C775-1B48-B520-6B772A5E4C1E}"/>
              </a:ext>
            </a:extLst>
          </p:cNvPr>
          <p:cNvSpPr txBox="1"/>
          <p:nvPr/>
        </p:nvSpPr>
        <p:spPr>
          <a:xfrm>
            <a:off x="189140" y="1166842"/>
            <a:ext cx="567027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 = </a:t>
            </a:r>
          </a:p>
          <a:p>
            <a:r>
              <a:rPr lang="en-GB" dirty="0"/>
              <a:t>Total Improvement. (over many signals)</a:t>
            </a:r>
          </a:p>
          <a:p>
            <a:endParaRPr lang="en-GB" dirty="0"/>
          </a:p>
          <a:p>
            <a:r>
              <a:rPr lang="en-GB" i="1" dirty="0"/>
              <a:t>(median, max and min</a:t>
            </a:r>
          </a:p>
          <a:p>
            <a:r>
              <a:rPr lang="en-GB" i="1" dirty="0"/>
              <a:t>Improvement of many </a:t>
            </a:r>
          </a:p>
          <a:p>
            <a:r>
              <a:rPr lang="en-GB" i="1" dirty="0"/>
              <a:t>toy signals)</a:t>
            </a:r>
          </a:p>
          <a:p>
            <a:endParaRPr lang="en-GB" dirty="0"/>
          </a:p>
          <a:p>
            <a:r>
              <a:rPr lang="en-GB" sz="3000" b="1" dirty="0"/>
              <a:t>Lessons 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Good algorithms have large max, min and mean 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err="1">
                <a:solidFill>
                  <a:srgbClr val="FF0000"/>
                </a:solidFill>
              </a:rPr>
              <a:t>DeepSVDD</a:t>
            </a:r>
            <a:r>
              <a:rPr lang="en-GB" b="1" i="1" dirty="0">
                <a:solidFill>
                  <a:srgbClr val="FF0000"/>
                </a:solidFill>
              </a:rPr>
              <a:t>, Flow , Combined, </a:t>
            </a:r>
            <a:r>
              <a:rPr lang="en-GB" b="1" i="1" dirty="0" err="1">
                <a:solidFill>
                  <a:srgbClr val="FF0000"/>
                </a:solidFill>
              </a:rPr>
              <a:t>DeepSets</a:t>
            </a:r>
            <a:endParaRPr lang="en-GB" b="1" i="1" dirty="0">
              <a:solidFill>
                <a:srgbClr val="FF0000"/>
              </a:solidFill>
            </a:endParaRPr>
          </a:p>
          <a:p>
            <a:r>
              <a:rPr lang="en-GB" b="1" i="1" dirty="0">
                <a:solidFill>
                  <a:srgbClr val="FF0000"/>
                </a:solidFill>
              </a:rPr>
              <a:t>     </a:t>
            </a: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largely outperform </a:t>
            </a:r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traditional approaches (e.g. KDE),</a:t>
            </a:r>
          </a:p>
          <a:p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also all autoencoder and VAEs</a:t>
            </a:r>
          </a:p>
          <a:p>
            <a:endParaRPr lang="en-GB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Caveats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Generalization sometimes bad </a:t>
            </a:r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(e.g., results on secret </a:t>
            </a:r>
          </a:p>
          <a:p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dataset often differ from hackathon one,</a:t>
            </a:r>
          </a:p>
          <a:p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when </a:t>
            </a:r>
            <a:r>
              <a:rPr lang="en-GB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</a:t>
            </a:r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scans are involved)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Must not overgeneralize these 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215F0-0D1B-9249-BFB7-E9AF32633704}"/>
              </a:ext>
            </a:extLst>
          </p:cNvPr>
          <p:cNvSpPr/>
          <p:nvPr/>
        </p:nvSpPr>
        <p:spPr>
          <a:xfrm>
            <a:off x="7392038" y="6488668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https://arxiv.org/abs/2105.14027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6A326-1210-99D0-D26A-78B1935A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708" y="102052"/>
            <a:ext cx="6150545" cy="64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ED16-923E-47C6-00FD-38A4F03E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Follow-up: unsupervised vs supervised vs  mixtures-of-theories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26415-2A37-51CE-CB57-A9D56591F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Supervised approaches (100s trained on different individual signals)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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Orange</a:t>
            </a:r>
            <a:r>
              <a:rPr lang="en-GB" dirty="0">
                <a:sym typeface="Wingdings" pitchFamily="2" charset="2"/>
              </a:rPr>
              <a:t> on the next slide</a:t>
            </a:r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Mixture of Theory approach </a:t>
            </a:r>
            <a:r>
              <a:rPr lang="en-GB" dirty="0">
                <a:sym typeface="Wingdings" pitchFamily="2" charset="2"/>
              </a:rPr>
              <a:t> M on the next slide, see </a:t>
            </a:r>
            <a:r>
              <a:rPr lang="en-GB" b="0" i="0" u="none" strike="noStrike" dirty="0">
                <a:solidFill>
                  <a:srgbClr val="40A9FF"/>
                </a:solidFill>
                <a:effectLst/>
                <a:latin typeface="-apple-system"/>
                <a:hlinkClick r:id="rId2"/>
              </a:rPr>
              <a:t>10.1007/JHEP03%282023%29004</a:t>
            </a:r>
            <a:r>
              <a:rPr lang="en-GB" b="0" i="0" dirty="0">
                <a:effectLst/>
                <a:latin typeface="-apple-system"/>
              </a:rPr>
              <a:t> </a:t>
            </a:r>
            <a:endParaRPr lang="en-GB" dirty="0"/>
          </a:p>
          <a:p>
            <a:r>
              <a:rPr lang="en-GB" dirty="0"/>
              <a:t>Unsupervised approaches </a:t>
            </a:r>
            <a:r>
              <a:rPr lang="en-GB" dirty="0">
                <a:sym typeface="Wingdings" pitchFamily="2" charset="2"/>
              </a:rPr>
              <a:t> All other colours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E3E299B2-DE7C-F119-7F52-7F44AAFC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91" y="4184374"/>
            <a:ext cx="4906618" cy="267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2A325-EE57-F951-D1FD-7F872A64A890}"/>
              </a:ext>
            </a:extLst>
          </p:cNvPr>
          <p:cNvSpPr txBox="1"/>
          <p:nvPr/>
        </p:nvSpPr>
        <p:spPr>
          <a:xfrm rot="19450661">
            <a:off x="6102626" y="3819380"/>
            <a:ext cx="17294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5000" b="1" dirty="0">
                <a:solidFill>
                  <a:srgbClr val="FF0000"/>
                </a:solidFill>
              </a:rPr>
              <a:t>Who will win?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B9349-6126-CDA4-E7C2-2543399A1435}"/>
              </a:ext>
            </a:extLst>
          </p:cNvPr>
          <p:cNvSpPr txBox="1"/>
          <p:nvPr/>
        </p:nvSpPr>
        <p:spPr>
          <a:xfrm>
            <a:off x="6096000" y="3211348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400" dirty="0"/>
              <a:t>A mixture model made of theories, formally the output is  the ratio of the density of the mixture of BSM models and the SM density.</a:t>
            </a:r>
          </a:p>
        </p:txBody>
      </p:sp>
    </p:spTree>
    <p:extLst>
      <p:ext uri="{BB962C8B-B14F-4D97-AF65-F5344CB8AC3E}">
        <p14:creationId xmlns:p14="http://schemas.microsoft.com/office/powerpoint/2010/main" val="226877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A269-6B38-0946-A4B2-935AC57D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Mixtures seem to work pretty well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421F44-3B86-4756-39D3-1DB962A75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66" y="1455594"/>
            <a:ext cx="8970790" cy="527222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4B3C97-BF72-7BED-6156-D95B45BD8670}"/>
              </a:ext>
            </a:extLst>
          </p:cNvPr>
          <p:cNvSpPr txBox="1"/>
          <p:nvPr/>
        </p:nvSpPr>
        <p:spPr>
          <a:xfrm>
            <a:off x="8232318" y="3045411"/>
            <a:ext cx="3898520" cy="3693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Modern DL outperforms traditional</a:t>
            </a:r>
          </a:p>
          <a:p>
            <a:r>
              <a:rPr lang="en-GB" dirty="0"/>
              <a:t>     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AE not the optimal tools (no decoder needed)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Flow models work very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Combined (</a:t>
            </a:r>
            <a:r>
              <a:rPr lang="en-GB" dirty="0" err="1"/>
              <a:t>rare+different</a:t>
            </a:r>
            <a:r>
              <a:rPr lang="en-GB" dirty="0"/>
              <a:t>) works even better, </a:t>
            </a:r>
          </a:p>
          <a:p>
            <a:r>
              <a:rPr lang="en-GB" dirty="0"/>
              <a:t>(2106.10164)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Supervised approaches outperform</a:t>
            </a:r>
          </a:p>
          <a:p>
            <a:r>
              <a:rPr lang="en-GB" dirty="0"/>
              <a:t>    many AE’s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Mixture-of theories approach outperform</a:t>
            </a:r>
          </a:p>
          <a:p>
            <a:r>
              <a:rPr lang="en-GB" dirty="0"/>
              <a:t>    all supervised approaches</a:t>
            </a:r>
          </a:p>
        </p:txBody>
      </p:sp>
    </p:spTree>
    <p:extLst>
      <p:ext uri="{BB962C8B-B14F-4D97-AF65-F5344CB8AC3E}">
        <p14:creationId xmlns:p14="http://schemas.microsoft.com/office/powerpoint/2010/main" val="111757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8006-1938-4105-5773-CE802A6C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Take away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E5EB7-A6DE-448D-60AB-7AB531E2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dirty="0"/>
              <a:t>Performance of anomaly detection models can be compared</a:t>
            </a:r>
          </a:p>
          <a:p>
            <a:r>
              <a:rPr lang="en-ES" dirty="0"/>
              <a:t>Generalization not always possible, but useful hints emerge</a:t>
            </a:r>
          </a:p>
          <a:p>
            <a:r>
              <a:rPr lang="en-ES" dirty="0"/>
              <a:t>Public data sets provide useful benchmarks for comparing algorithms</a:t>
            </a:r>
          </a:p>
          <a:p>
            <a:pPr marL="0" indent="0">
              <a:buNone/>
            </a:pPr>
            <a:endParaRPr lang="en-ES" dirty="0"/>
          </a:p>
          <a:p>
            <a:r>
              <a:rPr lang="en-ES" dirty="0"/>
              <a:t>Benchmark your favourite algorithm against the DarkMachines Challenge Data Set!</a:t>
            </a:r>
          </a:p>
          <a:p>
            <a:pPr marL="0" indent="0">
              <a:buNone/>
            </a:pPr>
            <a:r>
              <a:rPr lang="es-ES" dirty="0"/>
              <a:t>       </a:t>
            </a:r>
            <a:r>
              <a:rPr lang="en-DE">
                <a:hlinkClick r:id="rId2"/>
              </a:rPr>
              <a:t>https://zenodo.org/communities/darkmachines/records</a:t>
            </a:r>
            <a:endParaRPr lang="en-DE"/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58072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ED8F-B2FC-8644-9CB2-9DD0CF1C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Anomaly score definitions…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EEAD-8C64-7B47-AD42-050C6233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83595"/>
            <a:ext cx="9617765" cy="358781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8600" dirty="0"/>
              <a:t>Pick </a:t>
            </a:r>
            <a:r>
              <a:rPr lang="en-GB" sz="8600" b="1" dirty="0"/>
              <a:t>no</a:t>
            </a:r>
            <a:r>
              <a:rPr lang="en-GB" sz="8600" dirty="0"/>
              <a:t> “new physics model”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8600" dirty="0"/>
              <a:t>Learn the background model (simulation and/or data)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8600" dirty="0"/>
              <a:t>Train ML model to test the prediction (is event background or not?)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8600" dirty="0"/>
              <a:t>Hypothesis test with </a:t>
            </a:r>
            <a:r>
              <a:rPr lang="en-GB" sz="8600" dirty="0" err="1"/>
              <a:t>data|background</a:t>
            </a:r>
            <a:r>
              <a:rPr lang="en-GB" sz="8600" dirty="0"/>
              <a:t> model on classifier output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8600" dirty="0"/>
              <a:t>Exclude the background model?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60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AE1A28-005A-CF44-A8E6-B9BCF71D1554}"/>
              </a:ext>
            </a:extLst>
          </p:cNvPr>
          <p:cNvSpPr txBox="1"/>
          <p:nvPr/>
        </p:nvSpPr>
        <p:spPr>
          <a:xfrm>
            <a:off x="3297046" y="3249187"/>
            <a:ext cx="27419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How would you define an ”outlier” ?</a:t>
            </a:r>
          </a:p>
        </p:txBody>
      </p:sp>
      <p:pic>
        <p:nvPicPr>
          <p:cNvPr id="3074" name="Picture 2" descr=".">
            <a:extLst>
              <a:ext uri="{FF2B5EF4-FFF2-40B4-BE49-F238E27FC236}">
                <a16:creationId xmlns:a16="http://schemas.microsoft.com/office/drawing/2014/main" id="{5BC268CD-E12C-B14D-AF7E-216C95EE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6" y="1530626"/>
            <a:ext cx="11802718" cy="47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0F578-3981-AF2F-9F46-A383C45A01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Which features “flag” the outlier?</a:t>
            </a:r>
          </a:p>
        </p:txBody>
      </p:sp>
    </p:spTree>
    <p:extLst>
      <p:ext uri="{BB962C8B-B14F-4D97-AF65-F5344CB8AC3E}">
        <p14:creationId xmlns:p14="http://schemas.microsoft.com/office/powerpoint/2010/main" val="217286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632316-82E7-0C4D-9317-5E523EE46A6D}"/>
              </a:ext>
            </a:extLst>
          </p:cNvPr>
          <p:cNvSpPr txBox="1"/>
          <p:nvPr/>
        </p:nvSpPr>
        <p:spPr>
          <a:xfrm>
            <a:off x="2295939" y="5779915"/>
            <a:ext cx="335384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ML classifier score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(or  physics-motivated discriminating quantity)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1F390-FCDE-A045-9D3F-BCACD28B6FFA}"/>
              </a:ext>
            </a:extLst>
          </p:cNvPr>
          <p:cNvSpPr txBox="1"/>
          <p:nvPr/>
        </p:nvSpPr>
        <p:spPr>
          <a:xfrm>
            <a:off x="8575195" y="5779915"/>
            <a:ext cx="132350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Anomaly score</a:t>
            </a:r>
            <a:endParaRPr lang="en-GB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A3B22B-427F-9C43-8918-ECF3DA4E0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24" y="3076742"/>
            <a:ext cx="4200525" cy="2734783"/>
          </a:xfrm>
          <a:prstGeom prst="rect">
            <a:avLst/>
          </a:prstGeom>
        </p:spPr>
      </p:pic>
      <p:sp>
        <p:nvSpPr>
          <p:cNvPr id="21" name="Bent Arrow 20">
            <a:extLst>
              <a:ext uri="{FF2B5EF4-FFF2-40B4-BE49-F238E27FC236}">
                <a16:creationId xmlns:a16="http://schemas.microsoft.com/office/drawing/2014/main" id="{4D2D476D-5788-AB44-BEA0-89DC67890BA1}"/>
              </a:ext>
            </a:extLst>
          </p:cNvPr>
          <p:cNvSpPr/>
          <p:nvPr/>
        </p:nvSpPr>
        <p:spPr>
          <a:xfrm rot="5400000">
            <a:off x="4680429" y="2681659"/>
            <a:ext cx="610362" cy="651510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950110-1B7B-654B-BCB3-592FADA9C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849" y="3105670"/>
            <a:ext cx="4200525" cy="2734783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4813D87-7D1A-4F40-92AB-048455541F29}"/>
              </a:ext>
            </a:extLst>
          </p:cNvPr>
          <p:cNvSpPr/>
          <p:nvPr/>
        </p:nvSpPr>
        <p:spPr>
          <a:xfrm>
            <a:off x="2469993" y="2359333"/>
            <a:ext cx="2577842" cy="685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Control regions to predict background in signal region</a:t>
            </a:r>
          </a:p>
        </p:txBody>
      </p:sp>
      <p:sp>
        <p:nvSpPr>
          <p:cNvPr id="22" name="Bent Arrow 21">
            <a:extLst>
              <a:ext uri="{FF2B5EF4-FFF2-40B4-BE49-F238E27FC236}">
                <a16:creationId xmlns:a16="http://schemas.microsoft.com/office/drawing/2014/main" id="{9E0E1C9A-2276-0947-A7D5-16B3BD13AE74}"/>
              </a:ext>
            </a:extLst>
          </p:cNvPr>
          <p:cNvSpPr/>
          <p:nvPr/>
        </p:nvSpPr>
        <p:spPr>
          <a:xfrm rot="5400000">
            <a:off x="8880954" y="2674649"/>
            <a:ext cx="610362" cy="651510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66989F6-167D-4B47-8F2D-73248E9628D4}"/>
              </a:ext>
            </a:extLst>
          </p:cNvPr>
          <p:cNvSpPr/>
          <p:nvPr/>
        </p:nvSpPr>
        <p:spPr>
          <a:xfrm>
            <a:off x="6670518" y="2359333"/>
            <a:ext cx="2577842" cy="685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Control regions to predict background in signal region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20AE8E-E9B4-E44C-9CF3-9B431BDFE73E}"/>
              </a:ext>
            </a:extLst>
          </p:cNvPr>
          <p:cNvSpPr txBox="1"/>
          <p:nvPr/>
        </p:nvSpPr>
        <p:spPr>
          <a:xfrm>
            <a:off x="2091072" y="1958204"/>
            <a:ext cx="270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…“Expected” signal events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BA232-DF11-2E44-96E0-11983156B560}"/>
              </a:ext>
            </a:extLst>
          </p:cNvPr>
          <p:cNvSpPr txBox="1"/>
          <p:nvPr/>
        </p:nvSpPr>
        <p:spPr>
          <a:xfrm>
            <a:off x="6524101" y="1958204"/>
            <a:ext cx="348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…“Unexpected” anomalous events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D9B43D-BF28-C478-7E72-6479D123F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101" y="3214797"/>
            <a:ext cx="3515918" cy="25348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3480C61-C34C-C5F9-99AF-80FA547AB9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to detect…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E981D6-E9B8-5632-531A-883F72FA5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42" y="4083719"/>
            <a:ext cx="15748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7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0ECD-374A-E84A-BEA4-5083CBAA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C478A-0FC8-5444-8C39-94F609A3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/>
              <a:t>Minimal changes to traditional signal region approach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You could just “add” a new signal region to your analysis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Background prediction via transfer functions, control regions etc.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No *extra* Look-elsewhere effect (Why ? </a:t>
            </a:r>
            <a:r>
              <a:rPr lang="en-GB" b="1" dirty="0">
                <a:sym typeface="Wingdings" pitchFamily="2" charset="2"/>
              </a:rPr>
              <a:t>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only 1 more statistical test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/>
              <a:t>in the new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“anomaly SR”</a:t>
            </a:r>
            <a:r>
              <a:rPr lang="en-GB" b="1" dirty="0"/>
              <a:t>)</a:t>
            </a:r>
            <a:r>
              <a:rPr lang="en-GB" b="1" dirty="0">
                <a:sym typeface="Wingdings" pitchFamily="2" charset="2"/>
              </a:rPr>
              <a:t> 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No training of NN data vs SM prediction needed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9B6FB-231E-E3A4-8A88-CDAF45B6A130}"/>
              </a:ext>
            </a:extLst>
          </p:cNvPr>
          <p:cNvSpPr txBox="1"/>
          <p:nvPr/>
        </p:nvSpPr>
        <p:spPr>
          <a:xfrm rot="19569354">
            <a:off x="2509145" y="566839"/>
            <a:ext cx="61028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8000" b="1" dirty="0">
                <a:solidFill>
                  <a:srgbClr val="FF0000"/>
                </a:solidFill>
              </a:rPr>
              <a:t>Do I really have to convince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9E9BA-EDD2-D1C2-C8E5-E1EECA6786E5}"/>
              </a:ext>
            </a:extLst>
          </p:cNvPr>
          <p:cNvSpPr txBox="1"/>
          <p:nvPr/>
        </p:nvSpPr>
        <p:spPr>
          <a:xfrm rot="19505375">
            <a:off x="324261" y="4389657"/>
            <a:ext cx="156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(I </a:t>
            </a:r>
            <a:r>
              <a:rPr lang="es-ES" b="1">
                <a:solidFill>
                  <a:srgbClr val="FF0000"/>
                </a:solidFill>
              </a:rPr>
              <a:t>don’t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really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believe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this</a:t>
            </a:r>
            <a:r>
              <a:rPr lang="es-ES" b="1" dirty="0">
                <a:solidFill>
                  <a:srgbClr val="FF0000"/>
                </a:solidFill>
              </a:rPr>
              <a:t>)</a:t>
            </a:r>
            <a:endParaRPr lang="en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8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1DB7-3EEC-D848-A93C-684BF626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to define anomalies ? ML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B15E-FA52-AB4B-8317-81D28EA5A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AISSAI Anomaly Detection Workshop">
            <a:extLst>
              <a:ext uri="{FF2B5EF4-FFF2-40B4-BE49-F238E27FC236}">
                <a16:creationId xmlns:a16="http://schemas.microsoft.com/office/drawing/2014/main" id="{9124BE10-69D0-C848-06D0-EF41EC56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8199"/>
            <a:ext cx="10204174" cy="474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FCF425-C7C1-E87A-0DBF-9664C7EA6ED1}"/>
              </a:ext>
            </a:extLst>
          </p:cNvPr>
          <p:cNvSpPr txBox="1"/>
          <p:nvPr/>
        </p:nvSpPr>
        <p:spPr>
          <a:xfrm rot="19569354">
            <a:off x="4059609" y="348178"/>
            <a:ext cx="61028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8000" b="1" dirty="0">
                <a:solidFill>
                  <a:srgbClr val="FF0000"/>
                </a:solidFill>
              </a:rPr>
              <a:t>Approaches being described all around you ;)</a:t>
            </a:r>
          </a:p>
        </p:txBody>
      </p:sp>
    </p:spTree>
    <p:extLst>
      <p:ext uri="{BB962C8B-B14F-4D97-AF65-F5344CB8AC3E}">
        <p14:creationId xmlns:p14="http://schemas.microsoft.com/office/powerpoint/2010/main" val="400711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D912-0E85-F94F-9E5C-3F194AEF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(</a:t>
            </a:r>
            <a:r>
              <a:rPr lang="en-GB" b="1" dirty="0">
                <a:solidFill>
                  <a:srgbClr val="FF0000"/>
                </a:solidFill>
              </a:rPr>
              <a:t>should!</a:t>
            </a:r>
            <a:r>
              <a:rPr lang="en-GB" dirty="0"/>
              <a:t>) compare approaches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8ECBC-8FCB-EF43-8DFA-365C056EF51D}"/>
              </a:ext>
            </a:extLst>
          </p:cNvPr>
          <p:cNvSpPr txBox="1"/>
          <p:nvPr/>
        </p:nvSpPr>
        <p:spPr>
          <a:xfrm>
            <a:off x="644040" y="1650380"/>
            <a:ext cx="1060540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Define an “event-by-event” anomaly score (AS)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AS threshold defines “signal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Statistical test of the background model</a:t>
            </a: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     in the signal region </a:t>
            </a:r>
          </a:p>
          <a:p>
            <a:endParaRPr lang="en-GB" b="1" dirty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endParaRPr lang="en-GB" b="1" dirty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endParaRPr lang="en-GB" b="1" dirty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endParaRPr lang="en-GB" b="1" dirty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endParaRPr lang="en-GB" b="1" dirty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Run this for every algorithm, on a benchmark</a:t>
            </a: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dataset</a:t>
            </a:r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/>
              <a:t>                                                                                                                                         </a:t>
            </a:r>
            <a:r>
              <a:rPr lang="en-GB" dirty="0">
                <a:hlinkClick r:id="rId2"/>
              </a:rPr>
              <a:t>www.darkmachines.org</a:t>
            </a:r>
            <a:endParaRPr lang="en-GB" dirty="0"/>
          </a:p>
          <a:p>
            <a:r>
              <a:rPr lang="en-GB" i="1" dirty="0">
                <a:sym typeface="Wingdings" pitchFamily="2" charset="2"/>
              </a:rPr>
              <a:t>Different from </a:t>
            </a:r>
          </a:p>
          <a:p>
            <a:r>
              <a:rPr lang="en-GB" i="1" dirty="0">
                <a:sym typeface="Wingdings" pitchFamily="2" charset="2"/>
              </a:rPr>
              <a:t>LHC Olympics (full signal and bump hunting / density comparisons with a few signals + background expectation)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CF2C7E8-35FB-1942-A27E-EE9F1B16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424" y="1931103"/>
            <a:ext cx="5980568" cy="317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5B7CD-55D9-E2EF-05CB-0E8DA39AB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022" y="2302923"/>
            <a:ext cx="5830093" cy="290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4996B-EC1F-062F-72A1-BDFE921E2D96}"/>
              </a:ext>
            </a:extLst>
          </p:cNvPr>
          <p:cNvSpPr txBox="1"/>
          <p:nvPr/>
        </p:nvSpPr>
        <p:spPr>
          <a:xfrm rot="19505375">
            <a:off x="8826251" y="428005"/>
            <a:ext cx="156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(w</a:t>
            </a:r>
            <a:r>
              <a:rPr lang="en-ES" dirty="0"/>
              <a:t>henever it makes sense)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81F23-4DAB-CCC6-769E-43F09F792331}"/>
              </a:ext>
            </a:extLst>
          </p:cNvPr>
          <p:cNvSpPr txBox="1"/>
          <p:nvPr/>
        </p:nvSpPr>
        <p:spPr>
          <a:xfrm>
            <a:off x="113313" y="6192793"/>
            <a:ext cx="30115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/>
              <a:t>(</a:t>
            </a:r>
            <a:r>
              <a:rPr lang="es-ES" sz="1100" i="1" dirty="0" err="1"/>
              <a:t>since</a:t>
            </a:r>
            <a:r>
              <a:rPr lang="es-ES" sz="1100" i="1" dirty="0"/>
              <a:t> </a:t>
            </a:r>
            <a:r>
              <a:rPr lang="es-ES" sz="1100" i="1" dirty="0" err="1"/>
              <a:t>you</a:t>
            </a:r>
            <a:r>
              <a:rPr lang="es-ES" sz="1100" i="1" dirty="0"/>
              <a:t> are at </a:t>
            </a:r>
            <a:r>
              <a:rPr lang="es-ES" sz="1100" i="1" dirty="0" err="1"/>
              <a:t>it</a:t>
            </a:r>
            <a:r>
              <a:rPr lang="es-ES" sz="1100" i="1" dirty="0"/>
              <a:t>: </a:t>
            </a:r>
            <a:r>
              <a:rPr lang="es-ES" sz="1100" i="1" dirty="0" err="1"/>
              <a:t>check</a:t>
            </a:r>
            <a:r>
              <a:rPr lang="es-ES" sz="1100" i="1" dirty="0"/>
              <a:t> </a:t>
            </a:r>
            <a:r>
              <a:rPr lang="es-ES" sz="1100" i="1" dirty="0" err="1"/>
              <a:t>again</a:t>
            </a:r>
            <a:r>
              <a:rPr lang="es-ES" sz="1100" i="1" dirty="0"/>
              <a:t> </a:t>
            </a:r>
            <a:r>
              <a:rPr lang="es-ES" sz="1100" i="1" dirty="0" err="1"/>
              <a:t>the</a:t>
            </a:r>
            <a:r>
              <a:rPr lang="es-ES" sz="1100" i="1" dirty="0"/>
              <a:t> </a:t>
            </a:r>
            <a:r>
              <a:rPr lang="es-ES" sz="1100" i="1" dirty="0" err="1"/>
              <a:t>excellent</a:t>
            </a:r>
            <a:r>
              <a:rPr lang="es-ES" sz="1100" i="1" dirty="0"/>
              <a:t> tutorial </a:t>
            </a:r>
            <a:r>
              <a:rPr lang="es-ES" sz="1100" i="1" dirty="0" err="1"/>
              <a:t>given</a:t>
            </a:r>
            <a:r>
              <a:rPr lang="es-ES" sz="1100" i="1" dirty="0"/>
              <a:t> </a:t>
            </a:r>
            <a:r>
              <a:rPr lang="es-ES" sz="1100" i="1" dirty="0" err="1"/>
              <a:t>yesterday</a:t>
            </a:r>
            <a:r>
              <a:rPr lang="es-ES" sz="1100" i="1" dirty="0"/>
              <a:t> </a:t>
            </a:r>
            <a:r>
              <a:rPr lang="es-ES" sz="1100" i="1" dirty="0" err="1"/>
              <a:t>by</a:t>
            </a:r>
            <a:r>
              <a:rPr lang="es-ES" sz="1100" i="1" dirty="0"/>
              <a:t> </a:t>
            </a:r>
            <a:r>
              <a:rPr lang="es-ES" sz="1100" i="1" dirty="0" err="1"/>
              <a:t>Gregor</a:t>
            </a:r>
            <a:r>
              <a:rPr lang="es-ES" sz="1100" i="1" dirty="0"/>
              <a:t> </a:t>
            </a:r>
            <a:r>
              <a:rPr lang="es-ES" sz="1100" i="1" dirty="0" err="1"/>
              <a:t>using</a:t>
            </a:r>
            <a:r>
              <a:rPr lang="es-ES" sz="1100" i="1" dirty="0"/>
              <a:t> </a:t>
            </a:r>
            <a:r>
              <a:rPr lang="es-ES" sz="1100" i="1" dirty="0" err="1"/>
              <a:t>the</a:t>
            </a:r>
            <a:r>
              <a:rPr lang="es-ES" sz="1100" i="1" dirty="0"/>
              <a:t> LHC </a:t>
            </a:r>
            <a:r>
              <a:rPr lang="es-ES" sz="1100" i="1" dirty="0" err="1"/>
              <a:t>Olympics</a:t>
            </a:r>
            <a:r>
              <a:rPr lang="es-ES" sz="1100" i="1" dirty="0"/>
              <a:t> </a:t>
            </a:r>
            <a:r>
              <a:rPr lang="es-ES" sz="1100" i="1" dirty="0" err="1"/>
              <a:t>dataset</a:t>
            </a:r>
            <a:r>
              <a:rPr lang="es-ES" sz="1100" i="1" dirty="0"/>
              <a:t>!)</a:t>
            </a:r>
            <a:endParaRPr lang="en-ES" sz="11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42AE8-A611-C2E1-56AE-89E1C49FFB5A}"/>
              </a:ext>
            </a:extLst>
          </p:cNvPr>
          <p:cNvSpPr txBox="1"/>
          <p:nvPr/>
        </p:nvSpPr>
        <p:spPr>
          <a:xfrm>
            <a:off x="942556" y="2668166"/>
            <a:ext cx="4226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</a:t>
            </a:r>
            <a:r>
              <a:rPr lang="es-ES" sz="1400" dirty="0" err="1"/>
              <a:t>assuming</a:t>
            </a:r>
            <a:r>
              <a:rPr lang="es-ES" sz="1400" dirty="0"/>
              <a:t> </a:t>
            </a:r>
            <a:r>
              <a:rPr lang="es-ES" sz="1400" dirty="0" err="1"/>
              <a:t>bkg</a:t>
            </a:r>
            <a:r>
              <a:rPr lang="es-ES" sz="1400" dirty="0"/>
              <a:t> </a:t>
            </a:r>
            <a:r>
              <a:rPr lang="es-ES" sz="1400" dirty="0" err="1"/>
              <a:t>expectation</a:t>
            </a:r>
            <a:r>
              <a:rPr lang="es-ES" sz="1400" dirty="0"/>
              <a:t> are </a:t>
            </a:r>
            <a:r>
              <a:rPr lang="es-ES" sz="1400" dirty="0" err="1"/>
              <a:t>well</a:t>
            </a:r>
            <a:r>
              <a:rPr lang="es-ES" sz="1400" dirty="0"/>
              <a:t> </a:t>
            </a:r>
            <a:r>
              <a:rPr lang="es-ES" sz="1400" dirty="0" err="1"/>
              <a:t>modelled</a:t>
            </a:r>
            <a:r>
              <a:rPr lang="en-ES" sz="1400" dirty="0"/>
              <a:t>)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9473CCC7-B618-2DA8-DBB4-594C022097D8}"/>
              </a:ext>
            </a:extLst>
          </p:cNvPr>
          <p:cNvSpPr/>
          <p:nvPr/>
        </p:nvSpPr>
        <p:spPr>
          <a:xfrm rot="17867901">
            <a:off x="366086" y="2129407"/>
            <a:ext cx="1152939" cy="205720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9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4D98-3C22-E23C-390A-CAFF53F6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Data</a:t>
            </a:r>
            <a:r>
              <a:rPr lang="es-ES" dirty="0"/>
              <a:t> </a:t>
            </a:r>
            <a:r>
              <a:rPr lang="es-ES" b="1" dirty="0" err="1">
                <a:solidFill>
                  <a:srgbClr val="FF0000"/>
                </a:solidFill>
              </a:rPr>
              <a:t>publicly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available</a:t>
            </a:r>
            <a:r>
              <a:rPr lang="en-DE"/>
              <a:t> on zenodo</a:t>
            </a:r>
            <a:r>
              <a:rPr lang="es-ES" dirty="0"/>
              <a:t>!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46314-47BC-EAA6-E2B5-57D0E36565A7}"/>
              </a:ext>
            </a:extLst>
          </p:cNvPr>
          <p:cNvSpPr txBox="1"/>
          <p:nvPr/>
        </p:nvSpPr>
        <p:spPr>
          <a:xfrm>
            <a:off x="418010" y="2028148"/>
            <a:ext cx="99343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More </a:t>
            </a:r>
            <a:r>
              <a:rPr lang="es-ES" dirty="0" err="1"/>
              <a:t>than</a:t>
            </a:r>
            <a:r>
              <a:rPr lang="es-ES" dirty="0"/>
              <a:t> 1 </a:t>
            </a:r>
            <a:r>
              <a:rPr lang="es-ES" dirty="0" err="1"/>
              <a:t>billion</a:t>
            </a:r>
            <a:r>
              <a:rPr lang="es-ES" dirty="0"/>
              <a:t> </a:t>
            </a:r>
            <a:r>
              <a:rPr lang="es-ES" dirty="0" err="1"/>
              <a:t>events</a:t>
            </a:r>
            <a:r>
              <a:rPr lang="es-ES" dirty="0"/>
              <a:t> </a:t>
            </a:r>
            <a:r>
              <a:rPr lang="es-ES" dirty="0" err="1"/>
              <a:t>produced</a:t>
            </a:r>
            <a:r>
              <a:rPr lang="es-ES" dirty="0"/>
              <a:t>,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various</a:t>
            </a:r>
            <a:r>
              <a:rPr lang="es-ES" dirty="0"/>
              <a:t> </a:t>
            </a:r>
            <a:r>
              <a:rPr lang="es-ES" dirty="0" err="1"/>
              <a:t>scenarios</a:t>
            </a:r>
            <a:endParaRPr lang="en-DE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U</a:t>
            </a:r>
            <a:r>
              <a:rPr lang="en-DE" b="1"/>
              <a:t>nsupervised</a:t>
            </a:r>
            <a:r>
              <a:rPr lang="es-ES" b="1" dirty="0"/>
              <a:t> </a:t>
            </a:r>
            <a:r>
              <a:rPr lang="es-ES" b="1" dirty="0" err="1"/>
              <a:t>learning</a:t>
            </a:r>
            <a:r>
              <a:rPr lang="en-DE" b="1"/>
              <a:t> hackathon</a:t>
            </a:r>
            <a:r>
              <a:rPr lang="es-ES" b="1" dirty="0"/>
              <a:t>: </a:t>
            </a:r>
          </a:p>
          <a:p>
            <a:r>
              <a:rPr lang="es-ES" dirty="0"/>
              <a:t>performance </a:t>
            </a:r>
            <a:r>
              <a:rPr lang="es-ES" dirty="0" err="1"/>
              <a:t>computed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a </a:t>
            </a:r>
            <a:r>
              <a:rPr lang="en-DE"/>
              <a:t>“secret</a:t>
            </a:r>
            <a:r>
              <a:rPr lang="es-ES" dirty="0"/>
              <a:t>” (</a:t>
            </a:r>
            <a:r>
              <a:rPr lang="es-ES" dirty="0" err="1"/>
              <a:t>unlabelled</a:t>
            </a:r>
            <a:r>
              <a:rPr lang="es-ES" dirty="0"/>
              <a:t>) data set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83129-ECE6-2DD8-BD52-24D0A1244A0F}"/>
              </a:ext>
            </a:extLst>
          </p:cNvPr>
          <p:cNvSpPr txBox="1"/>
          <p:nvPr/>
        </p:nvSpPr>
        <p:spPr>
          <a:xfrm>
            <a:off x="1233019" y="2425592"/>
            <a:ext cx="5974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LHC data set e.g. stores four-vectors of: jets, leptons, charge, photons, missing transverse momentum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EC13A-C134-90CD-5EF0-9E49F6798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873" y="270285"/>
            <a:ext cx="3229663" cy="6459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8BBB72-9A21-0ADD-BA03-CAD9A22C9E02}"/>
              </a:ext>
            </a:extLst>
          </p:cNvPr>
          <p:cNvSpPr txBox="1"/>
          <p:nvPr/>
        </p:nvSpPr>
        <p:spPr>
          <a:xfrm>
            <a:off x="2238374" y="1348823"/>
            <a:ext cx="7715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>
                <a:hlinkClick r:id="rId3"/>
              </a:rPr>
              <a:t>https://zenodo.org/communities/darkmachines/records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7162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C69F-C05A-854D-9608-C3128E04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Results on the LHC data set</a:t>
            </a:r>
            <a:br>
              <a:rPr lang="en-GB" dirty="0"/>
            </a:br>
            <a:r>
              <a:rPr lang="en-GB" sz="3200" dirty="0">
                <a:hlinkClick r:id="rId2"/>
              </a:rPr>
              <a:t>https://arxiv.org/abs/2105.14027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FC86A-45D5-424F-822A-3B504880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2C8A-6CC3-6442-B360-C413C65A2322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7F3BE-AF4D-EE44-ABBB-81707C7B3941}"/>
              </a:ext>
            </a:extLst>
          </p:cNvPr>
          <p:cNvSpPr txBox="1"/>
          <p:nvPr/>
        </p:nvSpPr>
        <p:spPr>
          <a:xfrm>
            <a:off x="1734038" y="1997839"/>
            <a:ext cx="99041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Compared performance of </a:t>
            </a:r>
            <a:r>
              <a:rPr lang="en-GB" b="1" dirty="0"/>
              <a:t>&gt;20 methods </a:t>
            </a:r>
            <a:r>
              <a:rPr lang="en-GB" dirty="0"/>
              <a:t>to define anomalies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&gt; 1000 hyperparameter </a:t>
            </a:r>
            <a:r>
              <a:rPr lang="en-GB" dirty="0"/>
              <a:t>settings (i.e. algorithms to define anomalies)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&gt; 20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&gt;1 Billion simulated LHC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 secret dataset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(labels are still blind,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only Melissa van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Beekveld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(Oxford) knows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en-GB" dirty="0"/>
          </a:p>
          <a:p>
            <a:r>
              <a:rPr lang="en-GB" b="1" dirty="0"/>
              <a:t>Task</a:t>
            </a:r>
            <a:r>
              <a:rPr lang="en-GB" dirty="0"/>
              <a:t>: Classify 100000s of events as standard-model-like or not by assigning </a:t>
            </a:r>
            <a:r>
              <a:rPr lang="en-GB" b="1" dirty="0"/>
              <a:t>a score between 0 and 1…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D1739-0C46-A940-B1F9-9F46F987DD62}"/>
              </a:ext>
            </a:extLst>
          </p:cNvPr>
          <p:cNvSpPr txBox="1"/>
          <p:nvPr/>
        </p:nvSpPr>
        <p:spPr>
          <a:xfrm>
            <a:off x="1941250" y="4378452"/>
            <a:ext cx="746172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Figure of merit: </a:t>
            </a:r>
            <a:r>
              <a:rPr lang="en-GB" b="1" dirty="0">
                <a:solidFill>
                  <a:srgbClr val="FFFF00"/>
                </a:solidFill>
              </a:rPr>
              <a:t>By how much can we improve the significance for that signal</a:t>
            </a:r>
          </a:p>
          <a:p>
            <a:r>
              <a:rPr lang="en-GB" b="1" dirty="0">
                <a:solidFill>
                  <a:srgbClr val="FFFF00"/>
                </a:solidFill>
              </a:rPr>
              <a:t>			   i.e. Significance Improvement SI per signal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84352D-2EEA-D047-D90F-ACC9993B9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323" y="5150830"/>
            <a:ext cx="6127750" cy="9418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F4002E-0AA9-BACB-2232-F739F874F5B8}"/>
              </a:ext>
            </a:extLst>
          </p:cNvPr>
          <p:cNvSpPr/>
          <p:nvPr/>
        </p:nvSpPr>
        <p:spPr>
          <a:xfrm>
            <a:off x="7093526" y="132104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i="1" dirty="0"/>
              <a:t>Contact persons: Comparisons: B. </a:t>
            </a:r>
            <a:r>
              <a:rPr lang="en-GB" sz="1400" i="1" dirty="0" err="1"/>
              <a:t>Ostdiek</a:t>
            </a:r>
            <a:r>
              <a:rPr lang="en-GB" sz="1400" i="1" dirty="0"/>
              <a:t> (</a:t>
            </a:r>
            <a:r>
              <a:rPr lang="en-GB" sz="1400" i="1" dirty="0" err="1"/>
              <a:t>bostdiek@g.harvard.edu</a:t>
            </a:r>
            <a:r>
              <a:rPr lang="en-GB" sz="1400" i="1" dirty="0"/>
              <a:t>) </a:t>
            </a:r>
          </a:p>
          <a:p>
            <a:r>
              <a:rPr lang="en-GB" sz="1400" i="1" dirty="0"/>
              <a:t>Datasets: M. van </a:t>
            </a:r>
            <a:r>
              <a:rPr lang="en-GB" sz="1400" i="1" dirty="0" err="1"/>
              <a:t>Beekveld</a:t>
            </a:r>
            <a:r>
              <a:rPr lang="en-GB" sz="1400" i="1" dirty="0"/>
              <a:t> (</a:t>
            </a:r>
            <a:r>
              <a:rPr lang="en-GB" sz="1400" i="1" dirty="0" err="1"/>
              <a:t>melissa.vanbeekveld@physics.ox.ac.uk</a:t>
            </a:r>
            <a:r>
              <a:rPr lang="en-GB" sz="1400" i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2667C-8C72-B5CB-3C6F-D74A074CB7AC}"/>
              </a:ext>
            </a:extLst>
          </p:cNvPr>
          <p:cNvSpPr txBox="1"/>
          <p:nvPr/>
        </p:nvSpPr>
        <p:spPr>
          <a:xfrm>
            <a:off x="426720" y="6016407"/>
            <a:ext cx="27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Organizers:</a:t>
            </a:r>
          </a:p>
          <a:p>
            <a:r>
              <a:rPr lang="en-GB" dirty="0"/>
              <a:t>C. </a:t>
            </a:r>
            <a:r>
              <a:rPr lang="en-GB" dirty="0" err="1"/>
              <a:t>Doglioni</a:t>
            </a:r>
            <a:r>
              <a:rPr lang="en-GB" dirty="0"/>
              <a:t>, M. </a:t>
            </a:r>
            <a:r>
              <a:rPr lang="en-GB" dirty="0" err="1"/>
              <a:t>Pierini</a:t>
            </a:r>
            <a:r>
              <a:rPr lang="en-GB" dirty="0"/>
              <a:t>, S.C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C6FD2-CF94-2ADE-F90B-3E162324B31B}"/>
              </a:ext>
            </a:extLst>
          </p:cNvPr>
          <p:cNvSpPr txBox="1"/>
          <p:nvPr/>
        </p:nvSpPr>
        <p:spPr>
          <a:xfrm>
            <a:off x="6096000" y="6211669"/>
            <a:ext cx="583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For a reasoned comparison of figures of merit:</a:t>
            </a:r>
          </a:p>
          <a:p>
            <a:r>
              <a:rPr lang="en-ES" dirty="0"/>
              <a:t>Vischia (2019) </a:t>
            </a:r>
            <a:r>
              <a:rPr lang="en-GB" dirty="0">
                <a:hlinkClick r:id="rId4"/>
              </a:rPr>
              <a:t>https://</a:t>
            </a:r>
            <a:r>
              <a:rPr lang="en-GB" dirty="0" err="1">
                <a:hlinkClick r:id="rId4"/>
              </a:rPr>
              <a:t>doi.org</a:t>
            </a:r>
            <a:r>
              <a:rPr lang="en-GB" dirty="0">
                <a:hlinkClick r:id="rId4"/>
              </a:rPr>
              <a:t>/10.22323/1.336.0249 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1129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922</Words>
  <Application>Microsoft Macintosh PowerPoint</Application>
  <PresentationFormat>Widescreen</PresentationFormat>
  <Paragraphs>147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Wingdings</vt:lpstr>
      <vt:lpstr>Office Theme</vt:lpstr>
      <vt:lpstr>DarkMachines data challenge and anomaly scores</vt:lpstr>
      <vt:lpstr>Anomaly score definitions…</vt:lpstr>
      <vt:lpstr>PowerPoint Presentation</vt:lpstr>
      <vt:lpstr>PowerPoint Presentation</vt:lpstr>
      <vt:lpstr>Advantages</vt:lpstr>
      <vt:lpstr>How to define anomalies ? ML approaches</vt:lpstr>
      <vt:lpstr>Can (should!) compare approaches</vt:lpstr>
      <vt:lpstr>Data publicly available on zenodo!</vt:lpstr>
      <vt:lpstr>Results on the LHC data set https://arxiv.org/abs/2105.14027</vt:lpstr>
      <vt:lpstr>Many signals many algorithms many channels</vt:lpstr>
      <vt:lpstr>Summary plot</vt:lpstr>
      <vt:lpstr>Follow-up: unsupervised vs supervised vs  mixtures-of-theories</vt:lpstr>
      <vt:lpstr>Mixtures seem to work pretty well</vt:lpstr>
      <vt:lpstr>Take away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Darkmachines data challenge and anomaly scores</dc:title>
  <dc:creator>sascha.caron sascha.caron</dc:creator>
  <cp:lastModifiedBy>PIETRO VISCHIA</cp:lastModifiedBy>
  <cp:revision>8</cp:revision>
  <dcterms:created xsi:type="dcterms:W3CDTF">2024-03-05T17:06:58Z</dcterms:created>
  <dcterms:modified xsi:type="dcterms:W3CDTF">2024-03-06T15:19:45Z</dcterms:modified>
</cp:coreProperties>
</file>