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6" r:id="rId2"/>
    <p:sldId id="260" r:id="rId3"/>
    <p:sldId id="343" r:id="rId4"/>
    <p:sldId id="344" r:id="rId5"/>
    <p:sldId id="345" r:id="rId6"/>
    <p:sldId id="274" r:id="rId7"/>
    <p:sldId id="271" r:id="rId8"/>
    <p:sldId id="263" r:id="rId9"/>
    <p:sldId id="335" r:id="rId10"/>
    <p:sldId id="264" r:id="rId11"/>
    <p:sldId id="265" r:id="rId12"/>
    <p:sldId id="266" r:id="rId13"/>
    <p:sldId id="267" r:id="rId14"/>
    <p:sldId id="341" r:id="rId15"/>
    <p:sldId id="342" r:id="rId16"/>
    <p:sldId id="283" r:id="rId17"/>
    <p:sldId id="269" r:id="rId18"/>
    <p:sldId id="288" r:id="rId19"/>
    <p:sldId id="275" r:id="rId20"/>
    <p:sldId id="277" r:id="rId21"/>
    <p:sldId id="310" r:id="rId22"/>
    <p:sldId id="311" r:id="rId23"/>
    <p:sldId id="279" r:id="rId24"/>
    <p:sldId id="336" r:id="rId25"/>
    <p:sldId id="337" r:id="rId26"/>
    <p:sldId id="294" r:id="rId27"/>
    <p:sldId id="334" r:id="rId28"/>
    <p:sldId id="338" r:id="rId29"/>
    <p:sldId id="346" r:id="rId30"/>
    <p:sldId id="339" r:id="rId31"/>
    <p:sldId id="340" r:id="rId32"/>
    <p:sldId id="285" r:id="rId33"/>
    <p:sldId id="331" r:id="rId34"/>
    <p:sldId id="321" r:id="rId35"/>
    <p:sldId id="268" r:id="rId36"/>
    <p:sldId id="297" r:id="rId37"/>
    <p:sldId id="330" r:id="rId38"/>
    <p:sldId id="257" r:id="rId39"/>
    <p:sldId id="258" r:id="rId40"/>
    <p:sldId id="289" r:id="rId41"/>
    <p:sldId id="282" r:id="rId42"/>
    <p:sldId id="329" r:id="rId43"/>
    <p:sldId id="272" r:id="rId44"/>
    <p:sldId id="278" r:id="rId45"/>
    <p:sldId id="276" r:id="rId46"/>
    <p:sldId id="280" r:id="rId47"/>
    <p:sldId id="28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11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B6958-9B2D-4156-A32F-E73B9A7E92C6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5C86F-F476-4429-962E-68E45A5B3F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0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B23EE-8780-7505-9A7B-020D72A2D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392C4F9-2825-8965-5251-4C53C8EF6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C0B2DFD-5387-F0D8-ED06-6B7A88E5F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09A5C0-E91A-AE51-0419-E8F466594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C86F-F476-4429-962E-68E45A5B3F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5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8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5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5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9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7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6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1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1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CE5CE-B4D8-4259-9B3B-39C951DD08A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42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69h7jpm" TargetMode="External"/><Relationship Id="rId2" Type="http://schemas.openxmlformats.org/officeDocument/2006/relationships/hyperlink" Target="https://www.worldscientific.com/worldscibooks/10.1142/q00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058727"/>
            <a:ext cx="3458210" cy="2862669"/>
          </a:xfrm>
        </p:spPr>
        <p:txBody>
          <a:bodyPr>
            <a:norm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Anomaly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Detection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13935" y="5475621"/>
            <a:ext cx="6400800" cy="688774"/>
          </a:xfrm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Tommaso Dorigo</a:t>
            </a:r>
          </a:p>
          <a:p>
            <a:r>
              <a:rPr lang="it-IT" sz="1600" dirty="0">
                <a:solidFill>
                  <a:srgbClr val="0070C0"/>
                </a:solidFill>
              </a:rPr>
              <a:t>INFN-Padova</a:t>
            </a:r>
          </a:p>
          <a:p>
            <a:r>
              <a:rPr lang="it-IT" sz="1600" dirty="0">
                <a:solidFill>
                  <a:srgbClr val="0070C0"/>
                </a:solidFill>
              </a:rPr>
              <a:t>Lulea Technical University</a:t>
            </a:r>
          </a:p>
          <a:p>
            <a:r>
              <a:rPr lang="it-IT" sz="1600" dirty="0">
                <a:solidFill>
                  <a:srgbClr val="0070C0"/>
                </a:solidFill>
              </a:rPr>
              <a:t>Universal Scientific </a:t>
            </a:r>
            <a:r>
              <a:rPr lang="it-IT" sz="1600" dirty="0" err="1">
                <a:solidFill>
                  <a:srgbClr val="0070C0"/>
                </a:solidFill>
              </a:rPr>
              <a:t>Education</a:t>
            </a:r>
            <a:r>
              <a:rPr lang="it-IT" sz="1600" dirty="0">
                <a:solidFill>
                  <a:srgbClr val="0070C0"/>
                </a:solidFill>
              </a:rPr>
              <a:t> and </a:t>
            </a:r>
            <a:r>
              <a:rPr lang="it-IT" sz="1600" dirty="0" err="1">
                <a:solidFill>
                  <a:srgbClr val="0070C0"/>
                </a:solidFill>
              </a:rPr>
              <a:t>Research</a:t>
            </a:r>
            <a:r>
              <a:rPr lang="it-IT" sz="1600" dirty="0">
                <a:solidFill>
                  <a:srgbClr val="0070C0"/>
                </a:solidFill>
              </a:rPr>
              <a:t> Network</a:t>
            </a:r>
          </a:p>
        </p:txBody>
      </p:sp>
      <p:pic>
        <p:nvPicPr>
          <p:cNvPr id="6" name="Immagine 5" descr="Immagine che contiene testo, Carattere, logo, schermata&#10;&#10;Descrizione generata automaticamente">
            <a:extLst>
              <a:ext uri="{FF2B5EF4-FFF2-40B4-BE49-F238E27FC236}">
                <a16:creationId xmlns:a16="http://schemas.microsoft.com/office/drawing/2014/main" id="{3BC4BF98-E79F-4CC0-12A1-7987DC14D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8" y="98131"/>
            <a:ext cx="2607713" cy="1090398"/>
          </a:xfrm>
          <a:prstGeom prst="rect">
            <a:avLst/>
          </a:prstGeom>
        </p:spPr>
      </p:pic>
      <p:pic>
        <p:nvPicPr>
          <p:cNvPr id="8" name="Immagine 7" descr="Immagine che contiene Carattere, testo, logo, Elementi grafici&#10;&#10;Descrizione generata automaticamente">
            <a:extLst>
              <a:ext uri="{FF2B5EF4-FFF2-40B4-BE49-F238E27FC236}">
                <a16:creationId xmlns:a16="http://schemas.microsoft.com/office/drawing/2014/main" id="{737B2ABE-CBC4-98B1-5D62-AE3E3E0E4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8" y="5552282"/>
            <a:ext cx="1920768" cy="1224226"/>
          </a:xfrm>
          <a:prstGeom prst="rect">
            <a:avLst/>
          </a:prstGeom>
        </p:spPr>
      </p:pic>
      <p:pic>
        <p:nvPicPr>
          <p:cNvPr id="1026" name="Picture 2" descr="Luleå University of Technology | MIREU">
            <a:extLst>
              <a:ext uri="{FF2B5EF4-FFF2-40B4-BE49-F238E27FC236}">
                <a16:creationId xmlns:a16="http://schemas.microsoft.com/office/drawing/2014/main" id="{F623673D-C6BC-76DE-F138-8F4E91DC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82" y="5552281"/>
            <a:ext cx="2165310" cy="12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SSAI Anomaly Detection Workshop">
            <a:extLst>
              <a:ext uri="{FF2B5EF4-FFF2-40B4-BE49-F238E27FC236}">
                <a16:creationId xmlns:a16="http://schemas.microsoft.com/office/drawing/2014/main" id="{CE4459D5-42E4-D7D0-A286-BCAE1AEC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67" y="98130"/>
            <a:ext cx="5132725" cy="23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6" y="2259807"/>
            <a:ext cx="2740737" cy="26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6DC19939-6E90-ADA2-046B-2EA8D40DF6EC}"/>
              </a:ext>
            </a:extLst>
          </p:cNvPr>
          <p:cNvSpPr txBox="1">
            <a:spLocks/>
          </p:cNvSpPr>
          <p:nvPr/>
        </p:nvSpPr>
        <p:spPr>
          <a:xfrm>
            <a:off x="5532285" y="2188209"/>
            <a:ext cx="3458210" cy="2862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it-IT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with </a:t>
            </a:r>
          </a:p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RanBox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2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Standardization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recipe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82580"/>
                <a:ext cx="8217243" cy="433928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it-IT" dirty="0"/>
                  <a:t>The </a:t>
                </a:r>
                <a:r>
                  <a:rPr lang="it-IT" dirty="0" err="1"/>
                  <a:t>standardization</a:t>
                </a:r>
                <a:r>
                  <a:rPr lang="it-IT" dirty="0"/>
                  <a:t> recipe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need</a:t>
                </a:r>
                <a:r>
                  <a:rPr lang="it-IT" dirty="0"/>
                  <a:t> for </a:t>
                </a:r>
                <a:r>
                  <a:rPr lang="it-IT" dirty="0" err="1"/>
                  <a:t>anomaly</a:t>
                </a:r>
                <a:r>
                  <a:rPr lang="it-IT" dirty="0"/>
                  <a:t> </a:t>
                </a:r>
                <a:r>
                  <a:rPr lang="it-IT" dirty="0" err="1"/>
                  <a:t>detection</a:t>
                </a:r>
                <a:r>
                  <a:rPr lang="it-IT" dirty="0"/>
                  <a:t> </a:t>
                </a:r>
                <a:r>
                  <a:rPr lang="it-IT" dirty="0" err="1"/>
                  <a:t>emerges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follows:</a:t>
                </a:r>
              </a:p>
              <a:p>
                <a:endParaRPr lang="it-IT" dirty="0"/>
              </a:p>
              <a:p>
                <a:pPr marL="514350" indent="-514350">
                  <a:buAutoNum type="arabicParenR"/>
                </a:pPr>
                <a:r>
                  <a:rPr lang="it-IT" dirty="0" err="1"/>
                  <a:t>Flatten</a:t>
                </a:r>
                <a:r>
                  <a:rPr lang="it-IT" dirty="0"/>
                  <a:t> and </a:t>
                </a:r>
                <a:r>
                  <a:rPr lang="it-IT" dirty="0" err="1"/>
                  <a:t>rescale</a:t>
                </a:r>
                <a:r>
                  <a:rPr lang="it-IT" dirty="0"/>
                  <a:t> features x to [0,1] </a:t>
                </a:r>
              </a:p>
              <a:p>
                <a:pPr marL="514350" indent="-514350">
                  <a:buAutoNum type="arabicParenR"/>
                </a:pPr>
                <a:r>
                  <a:rPr lang="it-IT" dirty="0" err="1"/>
                  <a:t>Apply</a:t>
                </a:r>
                <a:r>
                  <a:rPr lang="it-IT" dirty="0"/>
                  <a:t> PCA or CVR, </a:t>
                </a:r>
                <a:r>
                  <a:rPr lang="it-IT" dirty="0" err="1"/>
                  <a:t>select</a:t>
                </a:r>
                <a:r>
                  <a:rPr lang="it-IT" dirty="0"/>
                  <a:t> the first D'&lt;D </a:t>
                </a:r>
                <a:r>
                  <a:rPr lang="it-IT" dirty="0" err="1"/>
                  <a:t>components</a:t>
                </a:r>
                <a:r>
                  <a:rPr lang="it-IT" dirty="0"/>
                  <a:t> x'</a:t>
                </a:r>
              </a:p>
              <a:p>
                <a:pPr marL="514350" indent="-514350">
                  <a:buAutoNum type="arabicParenR"/>
                </a:pPr>
                <a:r>
                  <a:rPr lang="it-IT" dirty="0"/>
                  <a:t>Compute cumulative </a:t>
                </a:r>
                <a:r>
                  <a:rPr lang="it-IT" dirty="0" err="1"/>
                  <a:t>distributions</a:t>
                </a:r>
                <a:r>
                  <a:rPr lang="it-IT" dirty="0"/>
                  <a:t> of </a:t>
                </a:r>
                <a:r>
                  <a:rPr lang="it-IT" dirty="0" err="1"/>
                  <a:t>marginals</a:t>
                </a:r>
                <a:r>
                  <a:rPr lang="it-IT" dirty="0"/>
                  <a:t> of new x' features; create new </a:t>
                </a:r>
                <a:r>
                  <a:rPr lang="it-IT" dirty="0" err="1"/>
                  <a:t>variables</a:t>
                </a:r>
                <a:r>
                  <a:rPr lang="it-IT" dirty="0"/>
                  <a:t> x'' 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smtClean="0">
                            <a:latin typeface="Cambria Math"/>
                          </a:rPr>
                          <m:t>−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p>
                      <m:e>
                        <m:r>
                          <a:rPr lang="it-IT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it-IT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it-IT" dirty="0"/>
                  <a:t> </a:t>
                </a:r>
              </a:p>
              <a:p>
                <a:pPr marL="0" indent="0">
                  <a:buNone/>
                </a:pPr>
                <a:endParaRPr lang="it-IT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it-IT" dirty="0" err="1">
                    <a:solidFill>
                      <a:srgbClr val="00B0F0"/>
                    </a:solidFill>
                  </a:rPr>
                  <a:t>Then</a:t>
                </a:r>
                <a:r>
                  <a:rPr lang="it-IT" dirty="0">
                    <a:solidFill>
                      <a:srgbClr val="00B0F0"/>
                    </a:solidFill>
                  </a:rPr>
                  <a:t> </a:t>
                </a:r>
                <a:r>
                  <a:rPr lang="it-IT" dirty="0" err="1">
                    <a:solidFill>
                      <a:srgbClr val="00B0F0"/>
                    </a:solidFill>
                  </a:rPr>
                  <a:t>we</a:t>
                </a:r>
                <a:r>
                  <a:rPr lang="it-IT" dirty="0">
                    <a:solidFill>
                      <a:srgbClr val="00B0F0"/>
                    </a:solidFill>
                  </a:rPr>
                  <a:t> are ready to </a:t>
                </a:r>
                <a:r>
                  <a:rPr lang="it-IT" dirty="0" err="1">
                    <a:solidFill>
                      <a:srgbClr val="00B0F0"/>
                    </a:solidFill>
                  </a:rPr>
                  <a:t>scan</a:t>
                </a:r>
                <a:r>
                  <a:rPr lang="it-IT" dirty="0">
                    <a:solidFill>
                      <a:srgbClr val="00B0F0"/>
                    </a:solidFill>
                  </a:rPr>
                  <a:t> the </a:t>
                </a:r>
                <a:r>
                  <a:rPr lang="it-IT" dirty="0" err="1">
                    <a:solidFill>
                      <a:srgbClr val="00B0F0"/>
                    </a:solidFill>
                  </a:rPr>
                  <a:t>space</a:t>
                </a:r>
                <a:r>
                  <a:rPr lang="it-IT" dirty="0">
                    <a:solidFill>
                      <a:srgbClr val="00B0F0"/>
                    </a:solidFill>
                  </a:rPr>
                  <a:t> of x’’ with D’-</a:t>
                </a:r>
                <a:r>
                  <a:rPr lang="it-IT" dirty="0" err="1">
                    <a:solidFill>
                      <a:srgbClr val="00B0F0"/>
                    </a:solidFill>
                  </a:rPr>
                  <a:t>dimensional</a:t>
                </a:r>
                <a:r>
                  <a:rPr lang="it-IT" dirty="0">
                    <a:solidFill>
                      <a:srgbClr val="00B0F0"/>
                    </a:solidFill>
                  </a:rPr>
                  <a:t> </a:t>
                </a:r>
                <a:r>
                  <a:rPr lang="it-IT" dirty="0" err="1">
                    <a:solidFill>
                      <a:srgbClr val="00B0F0"/>
                    </a:solidFill>
                  </a:rPr>
                  <a:t>intervals</a:t>
                </a:r>
                <a:r>
                  <a:rPr lang="it-IT" dirty="0">
                    <a:solidFill>
                      <a:srgbClr val="00B0F0"/>
                    </a:solidFill>
                  </a:rPr>
                  <a:t> (random boxes)!</a:t>
                </a:r>
              </a:p>
              <a:p>
                <a:pPr marL="514350" indent="-514350">
                  <a:buAutoNum type="arabicParenR"/>
                </a:pPr>
                <a:endParaRPr lang="en-US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82580"/>
                <a:ext cx="8217243" cy="4339281"/>
              </a:xfrm>
              <a:blipFill>
                <a:blip r:embed="rId2"/>
                <a:stretch>
                  <a:fillRect l="-1409" t="-2949" r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But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how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data in a </a:t>
            </a:r>
            <a:r>
              <a:rPr lang="it-IT" dirty="0" err="1"/>
              <a:t>nice</a:t>
            </a:r>
            <a:r>
              <a:rPr lang="it-IT" dirty="0"/>
              <a:t>, </a:t>
            </a:r>
            <a:r>
              <a:rPr lang="it-IT" dirty="0" err="1"/>
              <a:t>unit</a:t>
            </a:r>
            <a:r>
              <a:rPr lang="it-IT" dirty="0"/>
              <a:t>-volume D'-</a:t>
            </a:r>
            <a:r>
              <a:rPr lang="it-IT" dirty="0" err="1"/>
              <a:t>dim</a:t>
            </a:r>
            <a:r>
              <a:rPr lang="it-IT" dirty="0"/>
              <a:t> cube, and none of the features </a:t>
            </a:r>
            <a:r>
              <a:rPr lang="it-IT" dirty="0" err="1"/>
              <a:t>have</a:t>
            </a:r>
            <a:r>
              <a:rPr lang="it-IT" dirty="0"/>
              <a:t> a linear </a:t>
            </a:r>
            <a:r>
              <a:rPr lang="it-IT" dirty="0" err="1"/>
              <a:t>correlation</a:t>
            </a:r>
            <a:r>
              <a:rPr lang="it-IT" dirty="0"/>
              <a:t> with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.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disuniformity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potentially</a:t>
            </a:r>
            <a:r>
              <a:rPr lang="it-IT" dirty="0"/>
              <a:t> </a:t>
            </a:r>
            <a:r>
              <a:rPr lang="it-IT" dirty="0" err="1"/>
              <a:t>interesting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 err="1">
                <a:solidFill>
                  <a:srgbClr val="00B0F0"/>
                </a:solidFill>
              </a:rPr>
              <a:t>Physics</a:t>
            </a:r>
            <a:r>
              <a:rPr lang="it-IT" dirty="0">
                <a:solidFill>
                  <a:srgbClr val="00B0F0"/>
                </a:solidFill>
              </a:rPr>
              <a:t> (</a:t>
            </a:r>
            <a:r>
              <a:rPr lang="it-IT" dirty="0" err="1">
                <a:solidFill>
                  <a:srgbClr val="00B0F0"/>
                </a:solidFill>
              </a:rPr>
              <a:t>old</a:t>
            </a:r>
            <a:r>
              <a:rPr lang="it-IT" dirty="0">
                <a:solidFill>
                  <a:srgbClr val="00B0F0"/>
                </a:solidFill>
              </a:rPr>
              <a:t> and new) </a:t>
            </a:r>
            <a:r>
              <a:rPr lang="it-IT" dirty="0" err="1">
                <a:solidFill>
                  <a:srgbClr val="00B0F0"/>
                </a:solidFill>
              </a:rPr>
              <a:t>creates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disuniformities</a:t>
            </a:r>
            <a:r>
              <a:rPr lang="it-IT" dirty="0">
                <a:solidFill>
                  <a:srgbClr val="00B0F0"/>
                </a:solidFill>
              </a:rPr>
              <a:t> in </a:t>
            </a:r>
            <a:r>
              <a:rPr lang="it-IT" dirty="0" err="1">
                <a:solidFill>
                  <a:srgbClr val="00B0F0"/>
                </a:solidFill>
              </a:rPr>
              <a:t>this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space</a:t>
            </a:r>
            <a:r>
              <a:rPr lang="it-IT" dirty="0"/>
              <a:t>. An </a:t>
            </a:r>
            <a:r>
              <a:rPr lang="it-IT" dirty="0" err="1"/>
              <a:t>unsupervised</a:t>
            </a:r>
            <a:r>
              <a:rPr lang="it-IT" dirty="0"/>
              <a:t> </a:t>
            </a:r>
            <a:r>
              <a:rPr lang="it-IT" dirty="0" err="1"/>
              <a:t>anomaly</a:t>
            </a:r>
            <a:r>
              <a:rPr lang="it-IT" dirty="0"/>
              <a:t> </a:t>
            </a:r>
            <a:r>
              <a:rPr lang="it-IT" dirty="0" err="1"/>
              <a:t>detection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spot </a:t>
            </a:r>
            <a:r>
              <a:rPr lang="it-IT" dirty="0" err="1"/>
              <a:t>them</a:t>
            </a:r>
            <a:r>
              <a:rPr lang="it-IT" dirty="0"/>
              <a:t> and </a:t>
            </a:r>
            <a:r>
              <a:rPr lang="it-IT" dirty="0" err="1"/>
              <a:t>assess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departure</a:t>
            </a:r>
            <a:r>
              <a:rPr lang="it-IT" dirty="0"/>
              <a:t> from a </a:t>
            </a:r>
            <a:r>
              <a:rPr lang="it-IT" dirty="0" err="1"/>
              <a:t>uniform</a:t>
            </a:r>
            <a:r>
              <a:rPr lang="it-IT" dirty="0"/>
              <a:t>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hypothesis</a:t>
            </a:r>
            <a:endParaRPr lang="it-IT" dirty="0"/>
          </a:p>
          <a:p>
            <a:pPr lvl="1"/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able</a:t>
            </a:r>
            <a:r>
              <a:rPr lang="it-IT" dirty="0"/>
              <a:t> to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surprising</a:t>
            </a:r>
            <a:r>
              <a:rPr lang="it-IT" dirty="0"/>
              <a:t> </a:t>
            </a:r>
            <a:r>
              <a:rPr lang="it-IT" dirty="0" err="1"/>
              <a:t>structures</a:t>
            </a:r>
            <a:r>
              <a:rPr lang="it-IT" dirty="0"/>
              <a:t>, or </a:t>
            </a:r>
            <a:r>
              <a:rPr lang="it-IT" dirty="0" err="1"/>
              <a:t>only</a:t>
            </a:r>
            <a:r>
              <a:rPr lang="it-IT" dirty="0"/>
              <a:t> stick to </a:t>
            </a:r>
            <a:r>
              <a:rPr lang="it-IT" dirty="0" err="1"/>
              <a:t>completely</a:t>
            </a:r>
            <a:r>
              <a:rPr lang="it-IT" dirty="0"/>
              <a:t> </a:t>
            </a:r>
            <a:r>
              <a:rPr lang="it-IT" dirty="0" err="1"/>
              <a:t>predictable</a:t>
            </a:r>
            <a:r>
              <a:rPr lang="it-IT" dirty="0"/>
              <a:t> </a:t>
            </a:r>
            <a:r>
              <a:rPr lang="it-IT" dirty="0" err="1"/>
              <a:t>ones</a:t>
            </a:r>
            <a:endParaRPr lang="it-IT" dirty="0"/>
          </a:p>
          <a:p>
            <a:pPr lvl="1"/>
            <a:r>
              <a:rPr lang="it-IT" dirty="0" err="1">
                <a:solidFill>
                  <a:srgbClr val="00B050"/>
                </a:solidFill>
              </a:rPr>
              <a:t>eventually</a:t>
            </a:r>
            <a:r>
              <a:rPr lang="it-IT" dirty="0">
                <a:solidFill>
                  <a:srgbClr val="00B050"/>
                </a:solidFill>
              </a:rPr>
              <a:t> human </a:t>
            </a:r>
            <a:r>
              <a:rPr lang="it-IT" dirty="0" err="1">
                <a:solidFill>
                  <a:srgbClr val="00B050"/>
                </a:solidFill>
              </a:rPr>
              <a:t>intervention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is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required</a:t>
            </a:r>
            <a:r>
              <a:rPr lang="it-IT" dirty="0">
                <a:solidFill>
                  <a:srgbClr val="00B050"/>
                </a:solidFill>
              </a:rPr>
              <a:t> to </a:t>
            </a:r>
            <a:r>
              <a:rPr lang="it-IT" dirty="0" err="1">
                <a:solidFill>
                  <a:srgbClr val="00B050"/>
                </a:solidFill>
              </a:rPr>
              <a:t>assess</a:t>
            </a:r>
            <a:r>
              <a:rPr lang="it-IT" dirty="0">
                <a:solidFill>
                  <a:srgbClr val="00B050"/>
                </a:solidFill>
              </a:rPr>
              <a:t> the </a:t>
            </a:r>
            <a:r>
              <a:rPr lang="it-IT" dirty="0" err="1">
                <a:solidFill>
                  <a:srgbClr val="00B050"/>
                </a:solidFill>
              </a:rPr>
              <a:t>results</a:t>
            </a:r>
            <a:endParaRPr lang="it-IT" dirty="0">
              <a:solidFill>
                <a:srgbClr val="00B050"/>
              </a:solidFill>
            </a:endParaRPr>
          </a:p>
          <a:p>
            <a:pPr lvl="1"/>
            <a:endParaRPr lang="it-IT" dirty="0"/>
          </a:p>
          <a:p>
            <a:pPr marL="0" indent="0">
              <a:buNone/>
            </a:pPr>
            <a:r>
              <a:rPr lang="it-IT" dirty="0"/>
              <a:t>But </a:t>
            </a:r>
            <a:r>
              <a:rPr lang="it-IT" dirty="0" err="1"/>
              <a:t>let's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put the </a:t>
            </a:r>
            <a:r>
              <a:rPr lang="it-IT" dirty="0" err="1"/>
              <a:t>cart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horse</a:t>
            </a:r>
            <a:r>
              <a:rPr lang="it-IT" dirty="0"/>
              <a:t>.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>
                <a:solidFill>
                  <a:srgbClr val="00B0F0"/>
                </a:solidFill>
              </a:rPr>
              <a:t>have</a:t>
            </a:r>
            <a:r>
              <a:rPr lang="it-IT" dirty="0">
                <a:solidFill>
                  <a:srgbClr val="00B0F0"/>
                </a:solidFill>
              </a:rPr>
              <a:t> to </a:t>
            </a:r>
            <a:r>
              <a:rPr lang="it-IT" dirty="0" err="1">
                <a:solidFill>
                  <a:srgbClr val="00B0F0"/>
                </a:solidFill>
              </a:rPr>
              <a:t>understand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how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overdense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regions</a:t>
            </a:r>
            <a:r>
              <a:rPr lang="it-IT" dirty="0">
                <a:solidFill>
                  <a:srgbClr val="00B0F0"/>
                </a:solidFill>
              </a:rPr>
              <a:t> of discrete data </a:t>
            </a:r>
            <a:r>
              <a:rPr lang="it-IT" dirty="0" err="1"/>
              <a:t>sparsely</a:t>
            </a:r>
            <a:r>
              <a:rPr lang="it-IT" dirty="0"/>
              <a:t> </a:t>
            </a:r>
            <a:r>
              <a:rPr lang="it-IT" dirty="0" err="1"/>
              <a:t>populating</a:t>
            </a:r>
            <a:r>
              <a:rPr lang="it-IT" dirty="0"/>
              <a:t> a high-D'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>
                <a:solidFill>
                  <a:srgbClr val="00B0F0"/>
                </a:solidFill>
              </a:rPr>
              <a:t>can be </a:t>
            </a:r>
            <a:r>
              <a:rPr lang="it-IT" dirty="0" err="1">
                <a:solidFill>
                  <a:srgbClr val="00B0F0"/>
                </a:solidFill>
              </a:rPr>
              <a:t>found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effectively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RanBox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5438" y="1451916"/>
            <a:ext cx="8225481" cy="48912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/>
              <a:t>The </a:t>
            </a:r>
            <a:r>
              <a:rPr lang="it-IT" dirty="0" err="1"/>
              <a:t>curse</a:t>
            </a:r>
            <a:r>
              <a:rPr lang="it-IT" dirty="0"/>
              <a:t> of </a:t>
            </a:r>
            <a:r>
              <a:rPr lang="it-IT" dirty="0" err="1"/>
              <a:t>dimensionality</a:t>
            </a:r>
            <a:r>
              <a:rPr lang="it-IT" dirty="0"/>
              <a:t> </a:t>
            </a:r>
            <a:r>
              <a:rPr lang="it-IT" dirty="0" err="1"/>
              <a:t>affects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discrete set of data in large-D' </a:t>
            </a:r>
            <a:r>
              <a:rPr lang="it-IT" dirty="0" err="1"/>
              <a:t>spaces</a:t>
            </a:r>
            <a:r>
              <a:rPr lang="it-IT" dirty="0"/>
              <a:t>.</a:t>
            </a:r>
          </a:p>
          <a:p>
            <a:pPr marL="457200" lvl="1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Our</a:t>
            </a:r>
            <a:r>
              <a:rPr lang="it-IT" dirty="0"/>
              <a:t> task </a:t>
            </a:r>
            <a:r>
              <a:rPr lang="it-IT" dirty="0" err="1"/>
              <a:t>is</a:t>
            </a:r>
            <a:r>
              <a:rPr lang="it-IT" dirty="0"/>
              <a:t> to </a:t>
            </a:r>
            <a:r>
              <a:rPr lang="it-IT" dirty="0" err="1"/>
              <a:t>identify</a:t>
            </a:r>
            <a:r>
              <a:rPr lang="it-IT" dirty="0"/>
              <a:t> </a:t>
            </a:r>
            <a:r>
              <a:rPr lang="it-IT" dirty="0" err="1"/>
              <a:t>interesting</a:t>
            </a:r>
            <a:r>
              <a:rPr lang="it-IT" dirty="0"/>
              <a:t> </a:t>
            </a:r>
            <a:r>
              <a:rPr lang="it-IT" dirty="0" err="1"/>
              <a:t>overdense</a:t>
            </a:r>
            <a:r>
              <a:rPr lang="it-IT" dirty="0"/>
              <a:t> </a:t>
            </a:r>
            <a:r>
              <a:rPr lang="it-IT" dirty="0" err="1"/>
              <a:t>regions</a:t>
            </a:r>
            <a:r>
              <a:rPr lang="it-IT" dirty="0"/>
              <a:t> in </a:t>
            </a:r>
            <a:r>
              <a:rPr lang="it-IT" dirty="0" err="1"/>
              <a:t>subspaces</a:t>
            </a:r>
            <a:r>
              <a:rPr lang="it-IT" dirty="0"/>
              <a:t> of D'</a:t>
            </a:r>
          </a:p>
          <a:p>
            <a:pPr lvl="1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the </a:t>
            </a:r>
            <a:r>
              <a:rPr lang="it-IT" dirty="0" err="1"/>
              <a:t>preconception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some,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most</a:t>
            </a:r>
            <a:r>
              <a:rPr lang="it-IT" dirty="0"/>
              <a:t>, of the features of NP events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be "</a:t>
            </a:r>
            <a:r>
              <a:rPr lang="it-IT" dirty="0" err="1"/>
              <a:t>anomalous</a:t>
            </a:r>
            <a:r>
              <a:rPr lang="it-IT" dirty="0"/>
              <a:t>"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 err="1">
                <a:sym typeface="Wingdings" panose="05000000000000000000" pitchFamily="2" charset="2"/>
              </a:rPr>
              <a:t>hence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we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need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>
                <a:solidFill>
                  <a:srgbClr val="00B0F0"/>
                </a:solidFill>
                <a:sym typeface="Wingdings" panose="05000000000000000000" pitchFamily="2" charset="2"/>
              </a:rPr>
              <a:t>to </a:t>
            </a:r>
            <a:r>
              <a:rPr lang="it-IT" b="1" dirty="0">
                <a:solidFill>
                  <a:srgbClr val="00B0F0"/>
                </a:solidFill>
                <a:sym typeface="Wingdings" panose="05000000000000000000" pitchFamily="2" charset="2"/>
              </a:rPr>
              <a:t>focus on </a:t>
            </a:r>
            <a:r>
              <a:rPr lang="it-IT" b="1" dirty="0" err="1">
                <a:solidFill>
                  <a:srgbClr val="00B0F0"/>
                </a:solidFill>
                <a:sym typeface="Wingdings" panose="05000000000000000000" pitchFamily="2" charset="2"/>
              </a:rPr>
              <a:t>subspaces</a:t>
            </a:r>
            <a:endParaRPr lang="it-I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by </a:t>
            </a:r>
            <a:r>
              <a:rPr lang="it-IT" dirty="0" err="1"/>
              <a:t>stochastic</a:t>
            </a:r>
            <a:r>
              <a:rPr lang="it-IT" dirty="0"/>
              <a:t> </a:t>
            </a:r>
            <a:r>
              <a:rPr lang="it-IT" dirty="0" err="1"/>
              <a:t>means</a:t>
            </a:r>
            <a:endParaRPr lang="it-IT" dirty="0"/>
          </a:p>
          <a:p>
            <a:pPr lvl="1"/>
            <a:r>
              <a:rPr lang="it-IT" dirty="0" err="1">
                <a:solidFill>
                  <a:srgbClr val="00B0F0"/>
                </a:solidFill>
              </a:rPr>
              <a:t>we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randomly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pick</a:t>
            </a:r>
            <a:r>
              <a:rPr lang="it-IT" dirty="0">
                <a:solidFill>
                  <a:srgbClr val="00B0F0"/>
                </a:solidFill>
              </a:rPr>
              <a:t> a subset of the features</a:t>
            </a:r>
          </a:p>
          <a:p>
            <a:pPr lvl="1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scan</a:t>
            </a:r>
            <a:r>
              <a:rPr lang="it-IT" dirty="0"/>
              <a:t> the </a:t>
            </a:r>
            <a:r>
              <a:rPr lang="it-IT" dirty="0" err="1"/>
              <a:t>resulting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with a D"&lt;D'-</a:t>
            </a:r>
            <a:r>
              <a:rPr lang="it-IT" dirty="0" err="1"/>
              <a:t>dim</a:t>
            </a:r>
            <a:r>
              <a:rPr lang="it-IT" dirty="0"/>
              <a:t> </a:t>
            </a:r>
            <a:r>
              <a:rPr lang="it-IT" dirty="0" err="1"/>
              <a:t>parallelepiped</a:t>
            </a:r>
            <a:r>
              <a:rPr lang="it-IT" dirty="0"/>
              <a:t> (a "box"), </a:t>
            </a:r>
            <a:r>
              <a:rPr lang="it-IT" dirty="0" err="1"/>
              <a:t>looking</a:t>
            </a:r>
            <a:r>
              <a:rPr lang="it-IT" dirty="0"/>
              <a:t> for box </a:t>
            </a:r>
            <a:r>
              <a:rPr lang="it-IT" dirty="0" err="1"/>
              <a:t>boundaries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maximize</a:t>
            </a:r>
            <a:r>
              <a:rPr lang="it-IT" dirty="0"/>
              <a:t> the "pseudo-</a:t>
            </a:r>
            <a:r>
              <a:rPr lang="it-IT" dirty="0" err="1"/>
              <a:t>significance</a:t>
            </a:r>
            <a:r>
              <a:rPr lang="it-IT" dirty="0"/>
              <a:t>" of the clustering of data </a:t>
            </a:r>
            <a:r>
              <a:rPr lang="it-IT" dirty="0" err="1"/>
              <a:t>captured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the box</a:t>
            </a:r>
          </a:p>
          <a:p>
            <a:pPr lvl="1"/>
            <a:endParaRPr lang="it-IT" dirty="0"/>
          </a:p>
          <a:p>
            <a:pPr marL="0" indent="0">
              <a:buNone/>
            </a:pPr>
            <a:r>
              <a:rPr lang="it-IT" dirty="0" err="1"/>
              <a:t>Since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full data (N points) are </a:t>
            </a:r>
            <a:r>
              <a:rPr lang="it-IT" dirty="0" err="1"/>
              <a:t>contained</a:t>
            </a:r>
            <a:r>
              <a:rPr lang="it-IT" dirty="0"/>
              <a:t> in a </a:t>
            </a:r>
            <a:r>
              <a:rPr lang="it-IT" dirty="0" err="1"/>
              <a:t>space</a:t>
            </a:r>
            <a:r>
              <a:rPr lang="it-IT" dirty="0"/>
              <a:t> of volume=1,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simple</a:t>
            </a:r>
            <a:r>
              <a:rPr lang="it-IT" dirty="0"/>
              <a:t> to compute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data points are </a:t>
            </a:r>
            <a:r>
              <a:rPr lang="it-IT" dirty="0" err="1"/>
              <a:t>expected</a:t>
            </a:r>
            <a:r>
              <a:rPr lang="it-IT" dirty="0"/>
              <a:t> (in the </a:t>
            </a:r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/>
              <a:t>uniform</a:t>
            </a:r>
            <a:r>
              <a:rPr lang="it-IT" dirty="0"/>
              <a:t> </a:t>
            </a:r>
            <a:r>
              <a:rPr lang="it-IT" dirty="0" err="1"/>
              <a:t>hypothesis</a:t>
            </a:r>
            <a:r>
              <a:rPr lang="it-IT" dirty="0"/>
              <a:t>) in an </a:t>
            </a:r>
            <a:r>
              <a:rPr lang="it-IT" dirty="0" err="1"/>
              <a:t>arbitrary</a:t>
            </a:r>
            <a:r>
              <a:rPr lang="it-IT" dirty="0"/>
              <a:t> box: </a:t>
            </a:r>
          </a:p>
          <a:p>
            <a:pPr marL="457200" lvl="1" indent="0">
              <a:buNone/>
            </a:pPr>
            <a:r>
              <a:rPr lang="it-IT" dirty="0">
                <a:solidFill>
                  <a:srgbClr val="FF0000"/>
                </a:solidFill>
              </a:rPr>
              <a:t>				</a:t>
            </a:r>
            <a:r>
              <a:rPr lang="it-IT" sz="3800" dirty="0" err="1">
                <a:solidFill>
                  <a:srgbClr val="FF0000"/>
                </a:solidFill>
              </a:rPr>
              <a:t>N</a:t>
            </a:r>
            <a:r>
              <a:rPr lang="it-IT" sz="3800" baseline="-25000" dirty="0" err="1">
                <a:solidFill>
                  <a:srgbClr val="FF0000"/>
                </a:solidFill>
              </a:rPr>
              <a:t>exp</a:t>
            </a:r>
            <a:r>
              <a:rPr lang="it-IT" sz="3800" dirty="0">
                <a:solidFill>
                  <a:srgbClr val="FF0000"/>
                </a:solidFill>
              </a:rPr>
              <a:t> = (N * box volume)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it-IT" b="1" baseline="-25000" dirty="0">
                <a:solidFill>
                  <a:schemeClr val="accent6">
                    <a:lumMod val="75000"/>
                  </a:schemeClr>
                </a:solidFill>
              </a:rPr>
              <a:t>PL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definition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962" y="1351533"/>
            <a:ext cx="8217243" cy="4603328"/>
          </a:xfrm>
        </p:spPr>
        <p:txBody>
          <a:bodyPr>
            <a:normAutofit fontScale="62500" lnSpcReduction="20000"/>
          </a:bodyPr>
          <a:lstStyle/>
          <a:p>
            <a:pPr marL="0" lvl="1" indent="0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define</a:t>
            </a:r>
            <a:r>
              <a:rPr lang="it-IT" dirty="0"/>
              <a:t> a </a:t>
            </a:r>
            <a:r>
              <a:rPr lang="it-IT" dirty="0" err="1"/>
              <a:t>measure</a:t>
            </a:r>
            <a:r>
              <a:rPr lang="it-IT" dirty="0"/>
              <a:t> of the "pseudo-</a:t>
            </a:r>
            <a:r>
              <a:rPr lang="it-IT" dirty="0" err="1"/>
              <a:t>significance</a:t>
            </a:r>
            <a:r>
              <a:rPr lang="it-IT" dirty="0"/>
              <a:t>" of </a:t>
            </a:r>
            <a:r>
              <a:rPr lang="it-IT" dirty="0" err="1"/>
              <a:t>observing</a:t>
            </a:r>
            <a:r>
              <a:rPr lang="it-IT" dirty="0"/>
              <a:t> </a:t>
            </a:r>
            <a:r>
              <a:rPr lang="it-IT" dirty="0" err="1"/>
              <a:t>N</a:t>
            </a:r>
            <a:r>
              <a:rPr lang="it-IT" baseline="-25000" dirty="0" err="1"/>
              <a:t>box</a:t>
            </a:r>
            <a:r>
              <a:rPr lang="it-IT" dirty="0"/>
              <a:t> data inside a box, out of a </a:t>
            </a:r>
            <a:r>
              <a:rPr lang="it-IT" dirty="0" err="1"/>
              <a:t>total</a:t>
            </a:r>
            <a:r>
              <a:rPr lang="it-IT" dirty="0"/>
              <a:t> N </a:t>
            </a:r>
            <a:r>
              <a:rPr lang="it-IT" dirty="0" err="1"/>
              <a:t>populating</a:t>
            </a:r>
            <a:r>
              <a:rPr lang="it-IT" dirty="0"/>
              <a:t> the </a:t>
            </a:r>
            <a:r>
              <a:rPr lang="it-IT" dirty="0" err="1"/>
              <a:t>unit</a:t>
            </a:r>
            <a:r>
              <a:rPr lang="it-IT" dirty="0"/>
              <a:t> cube.</a:t>
            </a:r>
          </a:p>
          <a:p>
            <a:pPr marL="0" lvl="1" indent="0">
              <a:buNone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b="1" dirty="0"/>
              <a:t>so-</a:t>
            </a:r>
            <a:r>
              <a:rPr lang="it-IT" b="1" dirty="0" err="1"/>
              <a:t>called</a:t>
            </a:r>
            <a:r>
              <a:rPr lang="it-IT" b="1" dirty="0"/>
              <a:t> "on-off" </a:t>
            </a:r>
            <a:r>
              <a:rPr lang="it-IT" b="1" dirty="0" err="1"/>
              <a:t>problem</a:t>
            </a:r>
            <a:r>
              <a:rPr lang="it-IT" b="1" dirty="0"/>
              <a:t>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encountered</a:t>
            </a:r>
            <a:r>
              <a:rPr lang="it-IT" dirty="0"/>
              <a:t> in </a:t>
            </a:r>
            <a:r>
              <a:rPr lang="it-IT" dirty="0" err="1"/>
              <a:t>astrophysics</a:t>
            </a:r>
            <a:r>
              <a:rPr lang="it-IT" dirty="0"/>
              <a:t> </a:t>
            </a:r>
            <a:r>
              <a:rPr lang="it-IT" dirty="0" err="1"/>
              <a:t>searches</a:t>
            </a:r>
            <a:r>
              <a:rPr lang="it-IT" dirty="0"/>
              <a:t> </a:t>
            </a:r>
          </a:p>
          <a:p>
            <a:pPr marL="0" lvl="1" indent="0">
              <a:buNone/>
            </a:pPr>
            <a:endParaRPr lang="it-IT" sz="2900" dirty="0"/>
          </a:p>
          <a:p>
            <a:pPr marL="0" lvl="1" indent="0">
              <a:buNone/>
            </a:pPr>
            <a:r>
              <a:rPr lang="it-IT" sz="2900" dirty="0"/>
              <a:t>A </a:t>
            </a:r>
            <a:r>
              <a:rPr lang="it-IT" sz="2900" dirty="0" err="1"/>
              <a:t>handy</a:t>
            </a:r>
            <a:r>
              <a:rPr lang="it-IT" sz="2900" dirty="0"/>
              <a:t> </a:t>
            </a:r>
            <a:r>
              <a:rPr lang="it-IT" sz="2900" dirty="0" err="1"/>
              <a:t>definition</a:t>
            </a:r>
            <a:r>
              <a:rPr lang="it-IT" sz="2900" dirty="0"/>
              <a:t> </a:t>
            </a:r>
            <a:r>
              <a:rPr lang="it-IT" sz="2900" dirty="0" err="1"/>
              <a:t>was</a:t>
            </a:r>
            <a:r>
              <a:rPr lang="it-IT" sz="2900" dirty="0"/>
              <a:t> </a:t>
            </a:r>
            <a:r>
              <a:rPr lang="it-IT" sz="2900" dirty="0" err="1"/>
              <a:t>proposed</a:t>
            </a:r>
            <a:r>
              <a:rPr lang="it-IT" sz="2900" dirty="0"/>
              <a:t> by Li and Ma </a:t>
            </a:r>
            <a:r>
              <a:rPr lang="it-IT" sz="2900" dirty="0">
                <a:solidFill>
                  <a:srgbClr val="00B0F0"/>
                </a:solidFill>
              </a:rPr>
              <a:t>[T. Li, Y. Ma, </a:t>
            </a:r>
            <a:r>
              <a:rPr lang="fr-FR" sz="2900" dirty="0" err="1">
                <a:solidFill>
                  <a:srgbClr val="00B0F0"/>
                </a:solidFill>
              </a:rPr>
              <a:t>Astrophysical</a:t>
            </a:r>
            <a:r>
              <a:rPr lang="fr-FR" sz="2900" dirty="0">
                <a:solidFill>
                  <a:srgbClr val="00B0F0"/>
                </a:solidFill>
              </a:rPr>
              <a:t> Journal 272 (1983) 317</a:t>
            </a:r>
            <a:r>
              <a:rPr lang="it-IT" sz="2900" dirty="0">
                <a:solidFill>
                  <a:srgbClr val="00B0F0"/>
                </a:solidFill>
              </a:rPr>
              <a:t>] </a:t>
            </a:r>
            <a:r>
              <a:rPr lang="it-IT" sz="2900" dirty="0"/>
              <a:t>in the </a:t>
            </a:r>
            <a:r>
              <a:rPr lang="it-IT" sz="2900" dirty="0" err="1"/>
              <a:t>form</a:t>
            </a:r>
            <a:r>
              <a:rPr lang="it-IT" sz="2900" dirty="0"/>
              <a:t> of the "</a:t>
            </a:r>
            <a:r>
              <a:rPr lang="it-IT" sz="2900" dirty="0" err="1"/>
              <a:t>Profile</a:t>
            </a:r>
            <a:r>
              <a:rPr lang="it-IT" sz="2900" dirty="0"/>
              <a:t> </a:t>
            </a:r>
            <a:r>
              <a:rPr lang="it-IT" sz="2900" dirty="0" err="1"/>
              <a:t>Likelihood</a:t>
            </a:r>
            <a:r>
              <a:rPr lang="it-IT" sz="2900" dirty="0"/>
              <a:t>" Z</a:t>
            </a:r>
            <a:r>
              <a:rPr lang="it-IT" sz="2900" baseline="-25000" dirty="0"/>
              <a:t>PL</a:t>
            </a:r>
            <a:r>
              <a:rPr lang="it-IT" sz="2900" dirty="0"/>
              <a:t>  </a:t>
            </a:r>
            <a:r>
              <a:rPr lang="it-IT" sz="2900" dirty="0" err="1"/>
              <a:t>obtained</a:t>
            </a:r>
            <a:r>
              <a:rPr lang="it-IT" sz="2900" dirty="0"/>
              <a:t> from: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2900" dirty="0"/>
          </a:p>
          <a:p>
            <a:pPr marL="0" lvl="1" indent="0">
              <a:buNone/>
            </a:pPr>
            <a:endParaRPr lang="it-IT" sz="2900" dirty="0"/>
          </a:p>
          <a:p>
            <a:pPr marL="0" lvl="1" indent="0">
              <a:buNone/>
            </a:pPr>
            <a:endParaRPr lang="it-IT" sz="2900" dirty="0"/>
          </a:p>
          <a:p>
            <a:pPr marL="0" lvl="1" indent="0">
              <a:buNone/>
            </a:pPr>
            <a:endParaRPr lang="it-IT" sz="2900" dirty="0"/>
          </a:p>
          <a:p>
            <a:pPr marL="0" lvl="1" indent="0">
              <a:buNone/>
            </a:pPr>
            <a:r>
              <a:rPr lang="it-IT" sz="2900" dirty="0" err="1"/>
              <a:t>whence</a:t>
            </a:r>
            <a:r>
              <a:rPr lang="it-IT" sz="2900" dirty="0"/>
              <a:t> one </a:t>
            </a:r>
            <a:r>
              <a:rPr lang="it-IT" sz="2900" dirty="0" err="1"/>
              <a:t>gets</a:t>
            </a:r>
            <a:endParaRPr lang="it-IT" sz="2900" dirty="0"/>
          </a:p>
          <a:p>
            <a:pPr marL="0" lvl="1" indent="0">
              <a:buNone/>
            </a:pPr>
            <a:endParaRPr lang="it-IT" sz="2900" dirty="0"/>
          </a:p>
          <a:p>
            <a:pPr marL="0" indent="0">
              <a:buNone/>
            </a:pPr>
            <a:endParaRPr lang="it-IT" sz="2900" dirty="0"/>
          </a:p>
          <a:p>
            <a:pPr marL="0" indent="0">
              <a:buNone/>
            </a:pPr>
            <a:r>
              <a:rPr lang="it-IT" sz="2900" dirty="0"/>
              <a:t>  	 </a:t>
            </a:r>
          </a:p>
          <a:p>
            <a:pPr marL="0" indent="0">
              <a:buNone/>
            </a:pPr>
            <a:r>
              <a:rPr lang="it-IT" sz="2900" dirty="0"/>
              <a:t>and</a:t>
            </a:r>
          </a:p>
          <a:p>
            <a:pPr marL="0" indent="0">
              <a:buNone/>
            </a:pPr>
            <a:endParaRPr lang="it-IT" sz="2900" dirty="0"/>
          </a:p>
          <a:p>
            <a:pPr marL="0" indent="0">
              <a:buNone/>
            </a:pPr>
            <a:r>
              <a:rPr lang="it-IT" sz="2900" dirty="0" err="1"/>
              <a:t>which</a:t>
            </a:r>
            <a:r>
              <a:rPr lang="it-IT" sz="2900" dirty="0"/>
              <a:t> </a:t>
            </a:r>
            <a:r>
              <a:rPr lang="it-IT" sz="2900" dirty="0" err="1"/>
              <a:t>is</a:t>
            </a:r>
            <a:endParaRPr lang="it-IT" sz="2900" dirty="0"/>
          </a:p>
          <a:p>
            <a:pPr marL="0" indent="0">
              <a:buNone/>
            </a:pPr>
            <a:endParaRPr lang="it-IT" sz="2900" dirty="0"/>
          </a:p>
          <a:p>
            <a:endParaRPr lang="it-IT" sz="2900" dirty="0"/>
          </a:p>
          <a:p>
            <a:pPr marL="0" indent="0">
              <a:buNone/>
            </a:pPr>
            <a:endParaRPr lang="en-US" sz="29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78" y="2997596"/>
            <a:ext cx="4484013" cy="8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60" y="4053982"/>
            <a:ext cx="2232248" cy="82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60" y="4936522"/>
            <a:ext cx="2376264" cy="6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713918" y="2963664"/>
            <a:ext cx="19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dirty="0">
                <a:latin typeface="Symbol" panose="05050102010706020507" pitchFamily="18" charset="2"/>
              </a:rPr>
              <a:t>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ratio of</a:t>
            </a:r>
          </a:p>
          <a:p>
            <a:r>
              <a:rPr lang="it-IT" dirty="0"/>
              <a:t>time </a:t>
            </a:r>
            <a:r>
              <a:rPr lang="it-IT" dirty="0" err="1"/>
              <a:t>spent</a:t>
            </a:r>
            <a:r>
              <a:rPr lang="it-IT" dirty="0"/>
              <a:t> </a:t>
            </a:r>
            <a:r>
              <a:rPr lang="it-IT" dirty="0" err="1"/>
              <a:t>looking</a:t>
            </a:r>
            <a:r>
              <a:rPr lang="it-IT" dirty="0"/>
              <a:t> </a:t>
            </a:r>
          </a:p>
          <a:p>
            <a:r>
              <a:rPr lang="it-IT" dirty="0"/>
              <a:t>off and on source)</a:t>
            </a:r>
            <a:endParaRPr lang="en-US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13</a:t>
            </a:fld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773B0C4-9650-D4EE-1A90-897DAA13B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329" y="5604443"/>
            <a:ext cx="6981876" cy="66675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D4467C46-60E1-761C-4173-5E51BABD413F}"/>
              </a:ext>
            </a:extLst>
          </p:cNvPr>
          <p:cNvSpPr/>
          <p:nvPr/>
        </p:nvSpPr>
        <p:spPr>
          <a:xfrm>
            <a:off x="333328" y="3968406"/>
            <a:ext cx="8576441" cy="2387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D937D-71B8-E76A-8EEF-13BE0C12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DF5E2-62F3-5411-F9C8-1FA5D1A6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it-IT" b="1" baseline="-25000" dirty="0">
                <a:solidFill>
                  <a:schemeClr val="accent6">
                    <a:lumMod val="75000"/>
                  </a:schemeClr>
                </a:solidFill>
              </a:rPr>
              <a:t>PL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definition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6CEE2C-3F16-D764-A196-A694C3A2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2" y="1351533"/>
            <a:ext cx="8217243" cy="4603328"/>
          </a:xfrm>
        </p:spPr>
        <p:txBody>
          <a:bodyPr>
            <a:normAutofit fontScale="62500" lnSpcReduction="20000"/>
          </a:bodyPr>
          <a:lstStyle/>
          <a:p>
            <a:pPr marL="0" lvl="1" indent="0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define</a:t>
            </a:r>
            <a:r>
              <a:rPr lang="it-IT" dirty="0"/>
              <a:t> a </a:t>
            </a:r>
            <a:r>
              <a:rPr lang="it-IT" dirty="0" err="1"/>
              <a:t>measure</a:t>
            </a:r>
            <a:r>
              <a:rPr lang="it-IT" dirty="0"/>
              <a:t> of the "pseudo-</a:t>
            </a:r>
            <a:r>
              <a:rPr lang="it-IT" dirty="0" err="1"/>
              <a:t>significance</a:t>
            </a:r>
            <a:r>
              <a:rPr lang="it-IT" dirty="0"/>
              <a:t>" of </a:t>
            </a:r>
            <a:r>
              <a:rPr lang="it-IT" dirty="0" err="1"/>
              <a:t>observing</a:t>
            </a:r>
            <a:r>
              <a:rPr lang="it-IT" dirty="0"/>
              <a:t> </a:t>
            </a:r>
            <a:r>
              <a:rPr lang="it-IT" dirty="0" err="1"/>
              <a:t>N</a:t>
            </a:r>
            <a:r>
              <a:rPr lang="it-IT" baseline="-25000" dirty="0" err="1"/>
              <a:t>box</a:t>
            </a:r>
            <a:r>
              <a:rPr lang="it-IT" dirty="0"/>
              <a:t> data inside a box, out of a </a:t>
            </a:r>
            <a:r>
              <a:rPr lang="it-IT" dirty="0" err="1"/>
              <a:t>total</a:t>
            </a:r>
            <a:r>
              <a:rPr lang="it-IT" dirty="0"/>
              <a:t> N </a:t>
            </a:r>
            <a:r>
              <a:rPr lang="it-IT" dirty="0" err="1"/>
              <a:t>populating</a:t>
            </a:r>
            <a:r>
              <a:rPr lang="it-IT" dirty="0"/>
              <a:t> the </a:t>
            </a:r>
            <a:r>
              <a:rPr lang="it-IT" dirty="0" err="1"/>
              <a:t>unit</a:t>
            </a:r>
            <a:r>
              <a:rPr lang="it-IT" dirty="0"/>
              <a:t> cube.</a:t>
            </a:r>
          </a:p>
          <a:p>
            <a:pPr marL="0" lvl="1" indent="0">
              <a:buNone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b="1" dirty="0"/>
              <a:t>so-</a:t>
            </a:r>
            <a:r>
              <a:rPr lang="it-IT" b="1" dirty="0" err="1"/>
              <a:t>called</a:t>
            </a:r>
            <a:r>
              <a:rPr lang="it-IT" b="1" dirty="0"/>
              <a:t> "on-off" </a:t>
            </a:r>
            <a:r>
              <a:rPr lang="it-IT" b="1" dirty="0" err="1"/>
              <a:t>problem</a:t>
            </a:r>
            <a:r>
              <a:rPr lang="it-IT" b="1" dirty="0"/>
              <a:t>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encountered</a:t>
            </a:r>
            <a:r>
              <a:rPr lang="it-IT" dirty="0"/>
              <a:t> in </a:t>
            </a:r>
            <a:r>
              <a:rPr lang="it-IT" dirty="0" err="1"/>
              <a:t>astrophysics</a:t>
            </a:r>
            <a:r>
              <a:rPr lang="it-IT" dirty="0"/>
              <a:t> </a:t>
            </a:r>
            <a:r>
              <a:rPr lang="it-IT" dirty="0" err="1"/>
              <a:t>searches</a:t>
            </a:r>
            <a:r>
              <a:rPr lang="it-IT" dirty="0"/>
              <a:t> </a:t>
            </a:r>
          </a:p>
          <a:p>
            <a:pPr marL="0" lvl="1" indent="0">
              <a:buNone/>
            </a:pPr>
            <a:endParaRPr lang="it-IT" sz="2900" dirty="0"/>
          </a:p>
          <a:p>
            <a:pPr marL="0" lvl="1" indent="0">
              <a:buNone/>
            </a:pPr>
            <a:r>
              <a:rPr lang="it-IT" sz="2900" dirty="0"/>
              <a:t>A </a:t>
            </a:r>
            <a:r>
              <a:rPr lang="it-IT" sz="2900" dirty="0" err="1"/>
              <a:t>handy</a:t>
            </a:r>
            <a:r>
              <a:rPr lang="it-IT" sz="2900" dirty="0"/>
              <a:t> </a:t>
            </a:r>
            <a:r>
              <a:rPr lang="it-IT" sz="2900" dirty="0" err="1"/>
              <a:t>definition</a:t>
            </a:r>
            <a:r>
              <a:rPr lang="it-IT" sz="2900" dirty="0"/>
              <a:t> </a:t>
            </a:r>
            <a:r>
              <a:rPr lang="it-IT" sz="2900" dirty="0" err="1"/>
              <a:t>was</a:t>
            </a:r>
            <a:r>
              <a:rPr lang="it-IT" sz="2900" dirty="0"/>
              <a:t> </a:t>
            </a:r>
            <a:r>
              <a:rPr lang="it-IT" sz="2900" dirty="0" err="1"/>
              <a:t>proposed</a:t>
            </a:r>
            <a:r>
              <a:rPr lang="it-IT" sz="2900" dirty="0"/>
              <a:t> by Li and Ma </a:t>
            </a:r>
            <a:r>
              <a:rPr lang="it-IT" sz="2900" dirty="0">
                <a:solidFill>
                  <a:srgbClr val="00B0F0"/>
                </a:solidFill>
              </a:rPr>
              <a:t>[T. Li, Y. Ma, </a:t>
            </a:r>
            <a:r>
              <a:rPr lang="fr-FR" sz="2900" dirty="0" err="1">
                <a:solidFill>
                  <a:srgbClr val="00B0F0"/>
                </a:solidFill>
              </a:rPr>
              <a:t>Astrophysical</a:t>
            </a:r>
            <a:r>
              <a:rPr lang="fr-FR" sz="2900" dirty="0">
                <a:solidFill>
                  <a:srgbClr val="00B0F0"/>
                </a:solidFill>
              </a:rPr>
              <a:t> Journal 272 (1983) 317</a:t>
            </a:r>
            <a:r>
              <a:rPr lang="it-IT" sz="2900" dirty="0">
                <a:solidFill>
                  <a:srgbClr val="00B0F0"/>
                </a:solidFill>
              </a:rPr>
              <a:t>] </a:t>
            </a:r>
            <a:r>
              <a:rPr lang="it-IT" sz="2900" dirty="0"/>
              <a:t>in the </a:t>
            </a:r>
            <a:r>
              <a:rPr lang="it-IT" sz="2900" dirty="0" err="1"/>
              <a:t>form</a:t>
            </a:r>
            <a:r>
              <a:rPr lang="it-IT" sz="2900" dirty="0"/>
              <a:t> of the "</a:t>
            </a:r>
            <a:r>
              <a:rPr lang="it-IT" sz="2900" dirty="0" err="1"/>
              <a:t>Profile</a:t>
            </a:r>
            <a:r>
              <a:rPr lang="it-IT" sz="2900" dirty="0"/>
              <a:t> </a:t>
            </a:r>
            <a:r>
              <a:rPr lang="it-IT" sz="2900" dirty="0" err="1"/>
              <a:t>Likelihood</a:t>
            </a:r>
            <a:r>
              <a:rPr lang="it-IT" sz="2900" dirty="0"/>
              <a:t>" Z</a:t>
            </a:r>
            <a:r>
              <a:rPr lang="it-IT" sz="2900" baseline="-25000" dirty="0"/>
              <a:t>PL</a:t>
            </a:r>
            <a:r>
              <a:rPr lang="it-IT" sz="2900" dirty="0"/>
              <a:t>  </a:t>
            </a:r>
            <a:r>
              <a:rPr lang="it-IT" sz="2900" dirty="0" err="1"/>
              <a:t>obtained</a:t>
            </a:r>
            <a:r>
              <a:rPr lang="it-IT" sz="2900" dirty="0"/>
              <a:t> from: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2900" dirty="0"/>
          </a:p>
          <a:p>
            <a:pPr marL="0" lvl="1" indent="0">
              <a:buNone/>
            </a:pPr>
            <a:endParaRPr lang="it-IT" sz="2900" dirty="0"/>
          </a:p>
          <a:p>
            <a:pPr marL="0" lvl="1" indent="0">
              <a:buNone/>
            </a:pPr>
            <a:endParaRPr lang="it-IT" sz="2900" dirty="0"/>
          </a:p>
          <a:p>
            <a:pPr marL="0" lvl="1" indent="0">
              <a:buNone/>
            </a:pPr>
            <a:endParaRPr lang="it-IT" sz="2900" dirty="0"/>
          </a:p>
          <a:p>
            <a:pPr marL="0" lvl="1" indent="0">
              <a:buNone/>
            </a:pPr>
            <a:r>
              <a:rPr lang="it-IT" sz="2900" dirty="0" err="1"/>
              <a:t>whence</a:t>
            </a:r>
            <a:r>
              <a:rPr lang="it-IT" sz="2900" dirty="0"/>
              <a:t> one </a:t>
            </a:r>
            <a:r>
              <a:rPr lang="it-IT" sz="2900" dirty="0" err="1"/>
              <a:t>gets</a:t>
            </a:r>
            <a:endParaRPr lang="it-IT" sz="2900" dirty="0"/>
          </a:p>
          <a:p>
            <a:pPr marL="0" lvl="1" indent="0">
              <a:buNone/>
            </a:pPr>
            <a:endParaRPr lang="it-IT" sz="2900" dirty="0"/>
          </a:p>
          <a:p>
            <a:pPr marL="0" indent="0">
              <a:buNone/>
            </a:pPr>
            <a:endParaRPr lang="it-IT" sz="2900" dirty="0"/>
          </a:p>
          <a:p>
            <a:pPr marL="0" indent="0">
              <a:buNone/>
            </a:pPr>
            <a:r>
              <a:rPr lang="it-IT" sz="2900" dirty="0"/>
              <a:t>  	 </a:t>
            </a:r>
          </a:p>
          <a:p>
            <a:pPr marL="0" indent="0">
              <a:buNone/>
            </a:pPr>
            <a:r>
              <a:rPr lang="it-IT" sz="2900" dirty="0"/>
              <a:t>and</a:t>
            </a:r>
          </a:p>
          <a:p>
            <a:pPr marL="0" indent="0">
              <a:buNone/>
            </a:pPr>
            <a:endParaRPr lang="it-IT" sz="2900" dirty="0"/>
          </a:p>
          <a:p>
            <a:pPr marL="0" indent="0">
              <a:buNone/>
            </a:pPr>
            <a:r>
              <a:rPr lang="it-IT" sz="2900" dirty="0" err="1"/>
              <a:t>which</a:t>
            </a:r>
            <a:r>
              <a:rPr lang="it-IT" sz="2900" dirty="0"/>
              <a:t> </a:t>
            </a:r>
            <a:r>
              <a:rPr lang="it-IT" sz="2900" dirty="0" err="1"/>
              <a:t>is</a:t>
            </a:r>
            <a:endParaRPr lang="it-IT" sz="2900" dirty="0"/>
          </a:p>
          <a:p>
            <a:pPr marL="0" indent="0">
              <a:buNone/>
            </a:pPr>
            <a:endParaRPr lang="it-IT" sz="2900" dirty="0"/>
          </a:p>
          <a:p>
            <a:endParaRPr lang="it-IT" sz="2900" dirty="0"/>
          </a:p>
          <a:p>
            <a:pPr marL="0" indent="0">
              <a:buNone/>
            </a:pPr>
            <a:endParaRPr lang="en-US" sz="29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401E112-4B12-736E-60AD-C5661E1E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78" y="2997596"/>
            <a:ext cx="4484013" cy="8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8A190BB4-F078-9884-9AC8-2A4C69C7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60" y="4053982"/>
            <a:ext cx="2232248" cy="82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A956D06-B6D4-6495-ADB5-05A7C47C1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60" y="4936522"/>
            <a:ext cx="2376264" cy="6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3894FE-CC4A-A230-D6C6-B33EE90893F9}"/>
              </a:ext>
            </a:extLst>
          </p:cNvPr>
          <p:cNvSpPr txBox="1"/>
          <p:nvPr/>
        </p:nvSpPr>
        <p:spPr>
          <a:xfrm>
            <a:off x="6713918" y="2963664"/>
            <a:ext cx="19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dirty="0">
                <a:latin typeface="Symbol" panose="05050102010706020507" pitchFamily="18" charset="2"/>
              </a:rPr>
              <a:t>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ratio of</a:t>
            </a:r>
          </a:p>
          <a:p>
            <a:r>
              <a:rPr lang="it-IT" dirty="0"/>
              <a:t>time </a:t>
            </a:r>
            <a:r>
              <a:rPr lang="it-IT" dirty="0" err="1"/>
              <a:t>spent</a:t>
            </a:r>
            <a:r>
              <a:rPr lang="it-IT" dirty="0"/>
              <a:t> </a:t>
            </a:r>
            <a:r>
              <a:rPr lang="it-IT" dirty="0" err="1"/>
              <a:t>looking</a:t>
            </a:r>
            <a:r>
              <a:rPr lang="it-IT" dirty="0"/>
              <a:t> </a:t>
            </a:r>
          </a:p>
          <a:p>
            <a:r>
              <a:rPr lang="it-IT" dirty="0"/>
              <a:t>off and on source)</a:t>
            </a:r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1C17266E-35A9-7A0C-35AF-F35F989A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1954B58-3185-6076-B46D-BB9A8418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0925E54-1DEA-17F1-D140-5E7E39C7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14</a:t>
            </a:fld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17C4ED2-14CA-D315-00AC-C110E376F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329" y="5604443"/>
            <a:ext cx="6981876" cy="66675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923AA06-A24E-F9D2-8088-C3D7CDF57511}"/>
              </a:ext>
            </a:extLst>
          </p:cNvPr>
          <p:cNvSpPr/>
          <p:nvPr/>
        </p:nvSpPr>
        <p:spPr>
          <a:xfrm>
            <a:off x="333328" y="5604442"/>
            <a:ext cx="8576441" cy="751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BD95C6-6CF0-9B89-847F-4B3D6D491EED}"/>
              </a:ext>
            </a:extLst>
          </p:cNvPr>
          <p:cNvSpPr/>
          <p:nvPr/>
        </p:nvSpPr>
        <p:spPr>
          <a:xfrm>
            <a:off x="269362" y="1316744"/>
            <a:ext cx="8576441" cy="9805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9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8D529-A148-7EB1-6D62-EE54782E8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FA5B6D-DE05-BE19-ABB4-384B162E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it-IT" b="1" baseline="-25000" dirty="0">
                <a:solidFill>
                  <a:schemeClr val="accent6">
                    <a:lumMod val="75000"/>
                  </a:schemeClr>
                </a:solidFill>
              </a:rPr>
              <a:t>PL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definition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F6EB15-607A-9CC5-3B21-E6022FEDE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2" y="1351533"/>
            <a:ext cx="8217243" cy="4603328"/>
          </a:xfrm>
        </p:spPr>
        <p:txBody>
          <a:bodyPr>
            <a:normAutofit fontScale="62500" lnSpcReduction="20000"/>
          </a:bodyPr>
          <a:lstStyle/>
          <a:p>
            <a:pPr marL="0" lvl="1" indent="0"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define</a:t>
            </a:r>
            <a:r>
              <a:rPr lang="it-IT" dirty="0"/>
              <a:t> a </a:t>
            </a:r>
            <a:r>
              <a:rPr lang="it-IT" dirty="0" err="1"/>
              <a:t>measure</a:t>
            </a:r>
            <a:r>
              <a:rPr lang="it-IT" dirty="0"/>
              <a:t> of the "pseudo-</a:t>
            </a:r>
            <a:r>
              <a:rPr lang="it-IT" dirty="0" err="1"/>
              <a:t>significance</a:t>
            </a:r>
            <a:r>
              <a:rPr lang="it-IT" dirty="0"/>
              <a:t>" of </a:t>
            </a:r>
            <a:r>
              <a:rPr lang="it-IT" dirty="0" err="1"/>
              <a:t>observing</a:t>
            </a:r>
            <a:r>
              <a:rPr lang="it-IT" dirty="0"/>
              <a:t> </a:t>
            </a:r>
            <a:r>
              <a:rPr lang="it-IT" dirty="0" err="1"/>
              <a:t>N</a:t>
            </a:r>
            <a:r>
              <a:rPr lang="it-IT" baseline="-25000" dirty="0" err="1"/>
              <a:t>box</a:t>
            </a:r>
            <a:r>
              <a:rPr lang="it-IT" dirty="0"/>
              <a:t> data inside a box, out of a </a:t>
            </a:r>
            <a:r>
              <a:rPr lang="it-IT" dirty="0" err="1"/>
              <a:t>total</a:t>
            </a:r>
            <a:r>
              <a:rPr lang="it-IT" dirty="0"/>
              <a:t> N </a:t>
            </a:r>
            <a:r>
              <a:rPr lang="it-IT" dirty="0" err="1"/>
              <a:t>populating</a:t>
            </a:r>
            <a:r>
              <a:rPr lang="it-IT" dirty="0"/>
              <a:t> the </a:t>
            </a:r>
            <a:r>
              <a:rPr lang="it-IT" dirty="0" err="1"/>
              <a:t>unit</a:t>
            </a:r>
            <a:r>
              <a:rPr lang="it-IT" dirty="0"/>
              <a:t> cube.</a:t>
            </a:r>
          </a:p>
          <a:p>
            <a:pPr marL="0" lvl="1" indent="0">
              <a:buNone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b="1" dirty="0"/>
              <a:t>so-</a:t>
            </a:r>
            <a:r>
              <a:rPr lang="it-IT" b="1" dirty="0" err="1"/>
              <a:t>called</a:t>
            </a:r>
            <a:r>
              <a:rPr lang="it-IT" b="1" dirty="0"/>
              <a:t> "on-off" </a:t>
            </a:r>
            <a:r>
              <a:rPr lang="it-IT" b="1" dirty="0" err="1"/>
              <a:t>problem</a:t>
            </a:r>
            <a:r>
              <a:rPr lang="it-IT" b="1" dirty="0"/>
              <a:t>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encountered</a:t>
            </a:r>
            <a:r>
              <a:rPr lang="it-IT" dirty="0"/>
              <a:t> in </a:t>
            </a:r>
            <a:r>
              <a:rPr lang="it-IT" dirty="0" err="1"/>
              <a:t>astrophysics</a:t>
            </a:r>
            <a:r>
              <a:rPr lang="it-IT" dirty="0"/>
              <a:t> </a:t>
            </a:r>
            <a:r>
              <a:rPr lang="it-IT" dirty="0" err="1"/>
              <a:t>searches</a:t>
            </a:r>
            <a:r>
              <a:rPr lang="it-IT" dirty="0"/>
              <a:t> </a:t>
            </a:r>
          </a:p>
          <a:p>
            <a:pPr marL="0" lvl="1" indent="0">
              <a:buNone/>
            </a:pPr>
            <a:endParaRPr lang="it-IT" sz="2900" dirty="0"/>
          </a:p>
          <a:p>
            <a:pPr marL="0" lvl="1" indent="0">
              <a:buNone/>
            </a:pPr>
            <a:r>
              <a:rPr lang="it-IT" sz="2900" dirty="0"/>
              <a:t>A </a:t>
            </a:r>
            <a:r>
              <a:rPr lang="it-IT" sz="2900" dirty="0" err="1"/>
              <a:t>handy</a:t>
            </a:r>
            <a:r>
              <a:rPr lang="it-IT" sz="2900" dirty="0"/>
              <a:t> </a:t>
            </a:r>
            <a:r>
              <a:rPr lang="it-IT" sz="2900" dirty="0" err="1"/>
              <a:t>definition</a:t>
            </a:r>
            <a:r>
              <a:rPr lang="it-IT" sz="2900" dirty="0"/>
              <a:t> </a:t>
            </a:r>
            <a:r>
              <a:rPr lang="it-IT" sz="2900" dirty="0" err="1"/>
              <a:t>was</a:t>
            </a:r>
            <a:r>
              <a:rPr lang="it-IT" sz="2900" dirty="0"/>
              <a:t> </a:t>
            </a:r>
            <a:r>
              <a:rPr lang="it-IT" sz="2900" dirty="0" err="1"/>
              <a:t>proposed</a:t>
            </a:r>
            <a:r>
              <a:rPr lang="it-IT" sz="2900" dirty="0"/>
              <a:t> by Li and Ma </a:t>
            </a:r>
            <a:r>
              <a:rPr lang="it-IT" sz="2900" dirty="0">
                <a:solidFill>
                  <a:srgbClr val="00B0F0"/>
                </a:solidFill>
              </a:rPr>
              <a:t>[T. Li, Y. Ma, </a:t>
            </a:r>
            <a:r>
              <a:rPr lang="fr-FR" sz="2900" dirty="0" err="1">
                <a:solidFill>
                  <a:srgbClr val="00B0F0"/>
                </a:solidFill>
              </a:rPr>
              <a:t>Astrophysical</a:t>
            </a:r>
            <a:r>
              <a:rPr lang="fr-FR" sz="2900" dirty="0">
                <a:solidFill>
                  <a:srgbClr val="00B0F0"/>
                </a:solidFill>
              </a:rPr>
              <a:t> Journal 272 (1983) 317</a:t>
            </a:r>
            <a:r>
              <a:rPr lang="it-IT" sz="2900" dirty="0">
                <a:solidFill>
                  <a:srgbClr val="00B0F0"/>
                </a:solidFill>
              </a:rPr>
              <a:t>] </a:t>
            </a:r>
            <a:r>
              <a:rPr lang="it-IT" sz="2900" dirty="0"/>
              <a:t>in the </a:t>
            </a:r>
            <a:r>
              <a:rPr lang="it-IT" sz="2900" dirty="0" err="1"/>
              <a:t>form</a:t>
            </a:r>
            <a:r>
              <a:rPr lang="it-IT" sz="2900" dirty="0"/>
              <a:t> of the "</a:t>
            </a:r>
            <a:r>
              <a:rPr lang="it-IT" sz="2900" dirty="0" err="1"/>
              <a:t>Profile</a:t>
            </a:r>
            <a:r>
              <a:rPr lang="it-IT" sz="2900" dirty="0"/>
              <a:t> </a:t>
            </a:r>
            <a:r>
              <a:rPr lang="it-IT" sz="2900" dirty="0" err="1"/>
              <a:t>Likelihood</a:t>
            </a:r>
            <a:r>
              <a:rPr lang="it-IT" sz="2900" dirty="0"/>
              <a:t>" Z</a:t>
            </a:r>
            <a:r>
              <a:rPr lang="it-IT" sz="2900" baseline="-25000" dirty="0"/>
              <a:t>PL</a:t>
            </a:r>
            <a:r>
              <a:rPr lang="it-IT" sz="2900" dirty="0"/>
              <a:t>  </a:t>
            </a:r>
            <a:r>
              <a:rPr lang="it-IT" sz="2900" dirty="0" err="1"/>
              <a:t>obtained</a:t>
            </a:r>
            <a:r>
              <a:rPr lang="it-IT" sz="2900" dirty="0"/>
              <a:t> from: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2900" dirty="0"/>
          </a:p>
          <a:p>
            <a:pPr marL="0" lvl="1" indent="0">
              <a:buNone/>
            </a:pPr>
            <a:endParaRPr lang="it-IT" sz="2900" dirty="0"/>
          </a:p>
          <a:p>
            <a:pPr marL="0" lvl="1" indent="0">
              <a:buNone/>
            </a:pPr>
            <a:endParaRPr lang="it-IT" sz="2900" dirty="0"/>
          </a:p>
          <a:p>
            <a:pPr marL="0" lvl="1" indent="0">
              <a:buNone/>
            </a:pPr>
            <a:endParaRPr lang="it-IT" sz="2900" dirty="0"/>
          </a:p>
          <a:p>
            <a:pPr marL="0" lvl="1" indent="0">
              <a:buNone/>
            </a:pPr>
            <a:r>
              <a:rPr lang="it-IT" sz="2900" dirty="0" err="1"/>
              <a:t>whence</a:t>
            </a:r>
            <a:r>
              <a:rPr lang="it-IT" sz="2900" dirty="0"/>
              <a:t> one </a:t>
            </a:r>
            <a:r>
              <a:rPr lang="it-IT" sz="2900" dirty="0" err="1"/>
              <a:t>gets</a:t>
            </a:r>
            <a:endParaRPr lang="it-IT" sz="2900" dirty="0"/>
          </a:p>
          <a:p>
            <a:pPr marL="0" lvl="1" indent="0">
              <a:buNone/>
            </a:pPr>
            <a:endParaRPr lang="it-IT" sz="2900" dirty="0"/>
          </a:p>
          <a:p>
            <a:pPr marL="0" indent="0">
              <a:buNone/>
            </a:pPr>
            <a:endParaRPr lang="it-IT" sz="2900" dirty="0"/>
          </a:p>
          <a:p>
            <a:pPr marL="0" indent="0">
              <a:buNone/>
            </a:pPr>
            <a:r>
              <a:rPr lang="it-IT" sz="2900" dirty="0"/>
              <a:t>  	 </a:t>
            </a:r>
          </a:p>
          <a:p>
            <a:pPr marL="0" indent="0">
              <a:buNone/>
            </a:pPr>
            <a:r>
              <a:rPr lang="it-IT" sz="2900" dirty="0"/>
              <a:t>and</a:t>
            </a:r>
          </a:p>
          <a:p>
            <a:pPr marL="0" indent="0">
              <a:buNone/>
            </a:pPr>
            <a:endParaRPr lang="it-IT" sz="2900" dirty="0"/>
          </a:p>
          <a:p>
            <a:pPr marL="0" indent="0">
              <a:buNone/>
            </a:pPr>
            <a:r>
              <a:rPr lang="it-IT" sz="2900" dirty="0" err="1"/>
              <a:t>which</a:t>
            </a:r>
            <a:r>
              <a:rPr lang="it-IT" sz="2900" dirty="0"/>
              <a:t> </a:t>
            </a:r>
            <a:r>
              <a:rPr lang="it-IT" sz="2900" dirty="0" err="1"/>
              <a:t>is</a:t>
            </a:r>
            <a:endParaRPr lang="it-IT" sz="2900" dirty="0"/>
          </a:p>
          <a:p>
            <a:pPr marL="0" indent="0">
              <a:buNone/>
            </a:pPr>
            <a:endParaRPr lang="it-IT" sz="2900" dirty="0"/>
          </a:p>
          <a:p>
            <a:endParaRPr lang="it-IT" sz="2900" dirty="0"/>
          </a:p>
          <a:p>
            <a:pPr marL="0" indent="0">
              <a:buNone/>
            </a:pPr>
            <a:endParaRPr lang="en-US" sz="29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83BFD68-5C06-695B-44F1-00903625E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78" y="2997596"/>
            <a:ext cx="4484013" cy="8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8E6DFF80-8592-A786-7D00-351378D4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60" y="4053982"/>
            <a:ext cx="2232248" cy="82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29348C5-CE2F-B7CF-7469-D6A9D716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60" y="4936522"/>
            <a:ext cx="2376264" cy="6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6755BB-4B03-358F-E0C4-0D52D5961EE6}"/>
              </a:ext>
            </a:extLst>
          </p:cNvPr>
          <p:cNvSpPr txBox="1"/>
          <p:nvPr/>
        </p:nvSpPr>
        <p:spPr>
          <a:xfrm>
            <a:off x="6713918" y="2963664"/>
            <a:ext cx="19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dirty="0">
                <a:latin typeface="Symbol" panose="05050102010706020507" pitchFamily="18" charset="2"/>
              </a:rPr>
              <a:t>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ratio of</a:t>
            </a:r>
          </a:p>
          <a:p>
            <a:r>
              <a:rPr lang="it-IT" dirty="0"/>
              <a:t>time </a:t>
            </a:r>
            <a:r>
              <a:rPr lang="it-IT" dirty="0" err="1"/>
              <a:t>spent</a:t>
            </a:r>
            <a:r>
              <a:rPr lang="it-IT" dirty="0"/>
              <a:t> </a:t>
            </a:r>
            <a:r>
              <a:rPr lang="it-IT" dirty="0" err="1"/>
              <a:t>looking</a:t>
            </a:r>
            <a:r>
              <a:rPr lang="it-IT" dirty="0"/>
              <a:t> </a:t>
            </a:r>
          </a:p>
          <a:p>
            <a:r>
              <a:rPr lang="it-IT" dirty="0"/>
              <a:t>off and on source)</a:t>
            </a:r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89C24789-E5D8-F0DE-DA2E-65CC98D6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4A45105-3126-12BE-EF37-1AD0A743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0E5CA2C-7816-8B5C-3664-9E687C17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15</a:t>
            </a:fld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C4E9968-3EF2-B3B9-B33A-5E1CAF538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329" y="5604443"/>
            <a:ext cx="6981876" cy="66675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322D230-9B51-A684-1EF5-BABB164E3C05}"/>
              </a:ext>
            </a:extLst>
          </p:cNvPr>
          <p:cNvSpPr/>
          <p:nvPr/>
        </p:nvSpPr>
        <p:spPr>
          <a:xfrm>
            <a:off x="269362" y="1316744"/>
            <a:ext cx="8576441" cy="16808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9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5016" y="233449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Clustering for seeding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451917"/>
            <a:ext cx="8261287" cy="283599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/>
              <a:t>We are searching for a local overdensity, so it looks reasonable to seed the box search with the point where several data events are </a:t>
            </a:r>
            <a:r>
              <a:rPr lang="it-IT">
                <a:solidFill>
                  <a:srgbClr val="FF0000"/>
                </a:solidFill>
              </a:rPr>
              <a:t>close in space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it-IT"/>
              <a:t>Routine:</a:t>
            </a:r>
          </a:p>
          <a:p>
            <a:pPr marL="514350" indent="-514350">
              <a:buAutoNum type="arabicParenR"/>
            </a:pPr>
            <a:r>
              <a:rPr lang="it-IT"/>
              <a:t>for</a:t>
            </a:r>
            <a:r>
              <a:rPr lang="it-IT">
                <a:solidFill>
                  <a:srgbClr val="0070C0"/>
                </a:solidFill>
              </a:rPr>
              <a:t> each data event i</a:t>
            </a:r>
            <a:r>
              <a:rPr lang="it-IT"/>
              <a:t>, find list of other data events j</a:t>
            </a:r>
            <a:r>
              <a:rPr lang="it-IT" baseline="-25000"/>
              <a:t>1</a:t>
            </a:r>
            <a:r>
              <a:rPr lang="it-IT"/>
              <a:t>...j</a:t>
            </a:r>
            <a:r>
              <a:rPr lang="it-IT" baseline="-25000"/>
              <a:t>N</a:t>
            </a:r>
            <a:r>
              <a:rPr lang="it-IT"/>
              <a:t> that have i as closest (relatives); </a:t>
            </a:r>
            <a:r>
              <a:rPr lang="it-IT" b="1">
                <a:solidFill>
                  <a:srgbClr val="00B050"/>
                </a:solidFill>
              </a:rPr>
              <a:t>identify event i* </a:t>
            </a:r>
            <a:r>
              <a:rPr lang="it-IT"/>
              <a:t>which has maximum number of relatives</a:t>
            </a:r>
          </a:p>
          <a:p>
            <a:pPr marL="514350" indent="-514350">
              <a:buAutoNum type="arabicParenR"/>
            </a:pPr>
            <a:r>
              <a:rPr lang="it-IT"/>
              <a:t>for each relative of i* j</a:t>
            </a:r>
            <a:r>
              <a:rPr lang="it-IT" baseline="-25000"/>
              <a:t>1</a:t>
            </a:r>
            <a:r>
              <a:rPr lang="it-IT"/>
              <a:t>...j</a:t>
            </a:r>
            <a:r>
              <a:rPr lang="it-IT" baseline="-25000"/>
              <a:t>N</a:t>
            </a:r>
            <a:r>
              <a:rPr lang="it-IT"/>
              <a:t>, find list of data events that have j</a:t>
            </a:r>
            <a:r>
              <a:rPr lang="it-IT" baseline="-25000"/>
              <a:t>k</a:t>
            </a:r>
            <a:r>
              <a:rPr lang="it-IT"/>
              <a:t> as closest (</a:t>
            </a:r>
            <a:r>
              <a:rPr lang="it-IT">
                <a:solidFill>
                  <a:srgbClr val="FF0000"/>
                </a:solidFill>
              </a:rPr>
              <a:t>relatives of j</a:t>
            </a:r>
            <a:r>
              <a:rPr lang="it-IT" baseline="-25000">
                <a:solidFill>
                  <a:srgbClr val="FF0000"/>
                </a:solidFill>
              </a:rPr>
              <a:t>k</a:t>
            </a:r>
            <a:r>
              <a:rPr lang="it-IT"/>
              <a:t>)</a:t>
            </a:r>
          </a:p>
          <a:p>
            <a:pPr marL="514350" indent="-514350">
              <a:buAutoNum type="arabicParenR"/>
            </a:pPr>
            <a:r>
              <a:rPr lang="it-IT"/>
              <a:t> Draw </a:t>
            </a:r>
            <a:r>
              <a:rPr lang="it-IT" b="1">
                <a:solidFill>
                  <a:srgbClr val="FFC000"/>
                </a:solidFill>
              </a:rPr>
              <a:t>minimum box in multi-D </a:t>
            </a:r>
            <a:r>
              <a:rPr lang="it-IT"/>
              <a:t>which includes all second-order relatives of i*</a:t>
            </a:r>
          </a:p>
          <a:p>
            <a:pPr marL="0" indent="0">
              <a:buNone/>
            </a:pPr>
            <a:r>
              <a:rPr lang="it-IT"/>
              <a:t>Many variants investigated – some perform similarly to this one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199176" y="3860520"/>
            <a:ext cx="8818075" cy="2507810"/>
            <a:chOff x="199176" y="4264182"/>
            <a:chExt cx="8818075" cy="2507810"/>
          </a:xfrm>
        </p:grpSpPr>
        <p:sp>
          <p:nvSpPr>
            <p:cNvPr id="115" name="Rettangolo 114"/>
            <p:cNvSpPr/>
            <p:nvPr/>
          </p:nvSpPr>
          <p:spPr>
            <a:xfrm>
              <a:off x="2645474" y="4825136"/>
              <a:ext cx="1938358" cy="184422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e 3"/>
            <p:cNvSpPr/>
            <p:nvPr/>
          </p:nvSpPr>
          <p:spPr>
            <a:xfrm>
              <a:off x="3007968" y="5292479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e 4"/>
            <p:cNvSpPr/>
            <p:nvPr/>
          </p:nvSpPr>
          <p:spPr>
            <a:xfrm>
              <a:off x="4109218" y="450201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e 5"/>
            <p:cNvSpPr/>
            <p:nvPr/>
          </p:nvSpPr>
          <p:spPr>
            <a:xfrm>
              <a:off x="2711124" y="5783279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e 6"/>
            <p:cNvSpPr/>
            <p:nvPr/>
          </p:nvSpPr>
          <p:spPr>
            <a:xfrm>
              <a:off x="2645474" y="48251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e 7"/>
            <p:cNvSpPr/>
            <p:nvPr/>
          </p:nvSpPr>
          <p:spPr>
            <a:xfrm>
              <a:off x="5220072" y="59108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e 8"/>
            <p:cNvSpPr/>
            <p:nvPr/>
          </p:nvSpPr>
          <p:spPr>
            <a:xfrm>
              <a:off x="5364088" y="53012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3751263" y="578584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3781394" y="6300415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4439816" y="53012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6804248" y="596595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7308304" y="468112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5508104" y="450459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/>
            <p:cNvSpPr/>
            <p:nvPr/>
          </p:nvSpPr>
          <p:spPr>
            <a:xfrm>
              <a:off x="7020272" y="638132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/>
            <p:cNvSpPr/>
            <p:nvPr/>
          </p:nvSpPr>
          <p:spPr>
            <a:xfrm>
              <a:off x="4612424" y="65586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e 17"/>
            <p:cNvSpPr/>
            <p:nvPr/>
          </p:nvSpPr>
          <p:spPr>
            <a:xfrm>
              <a:off x="3275856" y="5670294"/>
              <a:ext cx="144016" cy="14401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e 18"/>
            <p:cNvSpPr/>
            <p:nvPr/>
          </p:nvSpPr>
          <p:spPr>
            <a:xfrm>
              <a:off x="1115616" y="509202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e 19"/>
            <p:cNvSpPr/>
            <p:nvPr/>
          </p:nvSpPr>
          <p:spPr>
            <a:xfrm>
              <a:off x="2771800" y="65253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nettore 2 21"/>
            <p:cNvCxnSpPr/>
            <p:nvPr/>
          </p:nvCxnSpPr>
          <p:spPr>
            <a:xfrm flipV="1">
              <a:off x="1289050" y="4958582"/>
              <a:ext cx="1282134" cy="1865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flipH="1">
              <a:off x="6927173" y="4864100"/>
              <a:ext cx="402222" cy="10467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H="1">
              <a:off x="5467350" y="4681120"/>
              <a:ext cx="96838" cy="5549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 flipH="1">
              <a:off x="3925410" y="5436495"/>
              <a:ext cx="483079" cy="3302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2 36"/>
            <p:cNvCxnSpPr/>
            <p:nvPr/>
          </p:nvCxnSpPr>
          <p:spPr>
            <a:xfrm flipV="1">
              <a:off x="3394894" y="5536068"/>
              <a:ext cx="101644" cy="13359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/>
            <p:cNvCxnSpPr/>
            <p:nvPr/>
          </p:nvCxnSpPr>
          <p:spPr>
            <a:xfrm flipH="1" flipV="1">
              <a:off x="6927173" y="6143625"/>
              <a:ext cx="114190" cy="20320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/>
            <p:cNvCxnSpPr/>
            <p:nvPr/>
          </p:nvCxnSpPr>
          <p:spPr>
            <a:xfrm flipV="1">
              <a:off x="5314414" y="5506359"/>
              <a:ext cx="92611" cy="36897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/>
            <p:nvPr/>
          </p:nvCxnSpPr>
          <p:spPr>
            <a:xfrm flipH="1" flipV="1">
              <a:off x="3954191" y="6406788"/>
              <a:ext cx="629641" cy="1905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2 49"/>
            <p:cNvCxnSpPr/>
            <p:nvPr/>
          </p:nvCxnSpPr>
          <p:spPr>
            <a:xfrm>
              <a:off x="4220282" y="4681120"/>
              <a:ext cx="235831" cy="5766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2 51"/>
            <p:cNvCxnSpPr/>
            <p:nvPr/>
          </p:nvCxnSpPr>
          <p:spPr>
            <a:xfrm flipH="1" flipV="1">
              <a:off x="2790826" y="5982816"/>
              <a:ext cx="46208" cy="4832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2 54"/>
            <p:cNvCxnSpPr/>
            <p:nvPr/>
          </p:nvCxnSpPr>
          <p:spPr>
            <a:xfrm flipV="1">
              <a:off x="2900429" y="5766793"/>
              <a:ext cx="333309" cy="59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 flipH="1" flipV="1">
              <a:off x="3458753" y="5781133"/>
              <a:ext cx="250269" cy="475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1"/>
            <p:cNvCxnSpPr/>
            <p:nvPr/>
          </p:nvCxnSpPr>
          <p:spPr>
            <a:xfrm flipH="1" flipV="1">
              <a:off x="3839685" y="5978654"/>
              <a:ext cx="7367" cy="2776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2 64"/>
            <p:cNvCxnSpPr/>
            <p:nvPr/>
          </p:nvCxnSpPr>
          <p:spPr>
            <a:xfrm>
              <a:off x="2837034" y="4997450"/>
              <a:ext cx="192025" cy="2714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e 66"/>
            <p:cNvSpPr/>
            <p:nvPr/>
          </p:nvSpPr>
          <p:spPr>
            <a:xfrm>
              <a:off x="3481797" y="539409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Connettore 2 71"/>
            <p:cNvCxnSpPr/>
            <p:nvPr/>
          </p:nvCxnSpPr>
          <p:spPr>
            <a:xfrm>
              <a:off x="3151984" y="5465350"/>
              <a:ext cx="123872" cy="1829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e 75"/>
            <p:cNvSpPr/>
            <p:nvPr/>
          </p:nvSpPr>
          <p:spPr>
            <a:xfrm>
              <a:off x="1708469" y="637242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Connettore 2 76"/>
            <p:cNvCxnSpPr/>
            <p:nvPr/>
          </p:nvCxnSpPr>
          <p:spPr>
            <a:xfrm>
              <a:off x="1930117" y="6466065"/>
              <a:ext cx="769675" cy="11412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ttangolo 118"/>
            <p:cNvSpPr/>
            <p:nvPr/>
          </p:nvSpPr>
          <p:spPr>
            <a:xfrm>
              <a:off x="199176" y="4264182"/>
              <a:ext cx="8818075" cy="25078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e 119"/>
            <p:cNvSpPr/>
            <p:nvPr/>
          </p:nvSpPr>
          <p:spPr>
            <a:xfrm>
              <a:off x="7795682" y="625285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Connettore 2 120"/>
            <p:cNvCxnSpPr/>
            <p:nvPr/>
          </p:nvCxnSpPr>
          <p:spPr>
            <a:xfrm flipH="1">
              <a:off x="7233719" y="6346826"/>
              <a:ext cx="488887" cy="5996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e 123"/>
            <p:cNvSpPr/>
            <p:nvPr/>
          </p:nvSpPr>
          <p:spPr>
            <a:xfrm>
              <a:off x="6011729" y="565950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onnettore 2 124"/>
            <p:cNvCxnSpPr/>
            <p:nvPr/>
          </p:nvCxnSpPr>
          <p:spPr>
            <a:xfrm flipH="1" flipV="1">
              <a:off x="5564188" y="5445224"/>
              <a:ext cx="347726" cy="20310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e 128"/>
            <p:cNvSpPr/>
            <p:nvPr/>
          </p:nvSpPr>
          <p:spPr>
            <a:xfrm>
              <a:off x="400440" y="640511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Connettore 2 129"/>
            <p:cNvCxnSpPr/>
            <p:nvPr/>
          </p:nvCxnSpPr>
          <p:spPr>
            <a:xfrm flipV="1">
              <a:off x="611969" y="6453336"/>
              <a:ext cx="972387" cy="298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egnaposto data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30" name="Segnaposto piè di pagina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32" name="Segnaposto numero diapositiva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8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The full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RanBox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routine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556" y="2010345"/>
            <a:ext cx="8241957" cy="4304871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Standardize</a:t>
            </a:r>
            <a:r>
              <a:rPr lang="it-IT" dirty="0"/>
              <a:t> data </a:t>
            </a:r>
            <a:r>
              <a:rPr lang="it-IT" dirty="0" err="1"/>
              <a:t>boundaries</a:t>
            </a:r>
            <a:r>
              <a:rPr lang="it-IT" dirty="0"/>
              <a:t> in D-</a:t>
            </a:r>
            <a:r>
              <a:rPr lang="it-IT" dirty="0" err="1"/>
              <a:t>dim</a:t>
            </a:r>
            <a:r>
              <a:rPr lang="it-IT" dirty="0"/>
              <a:t> </a:t>
            </a:r>
            <a:r>
              <a:rPr lang="it-IT" dirty="0" err="1"/>
              <a:t>space</a:t>
            </a:r>
            <a:endParaRPr lang="it-IT" dirty="0"/>
          </a:p>
          <a:p>
            <a:r>
              <a:rPr lang="it-IT" b="1" dirty="0">
                <a:solidFill>
                  <a:srgbClr val="0070C0"/>
                </a:solidFill>
              </a:rPr>
              <a:t>Do PCA</a:t>
            </a:r>
            <a:r>
              <a:rPr lang="it-IT" dirty="0"/>
              <a:t>, </a:t>
            </a:r>
            <a:r>
              <a:rPr lang="it-IT" dirty="0" err="1"/>
              <a:t>select</a:t>
            </a:r>
            <a:r>
              <a:rPr lang="it-IT" dirty="0"/>
              <a:t> D' </a:t>
            </a:r>
            <a:r>
              <a:rPr lang="it-IT" dirty="0" err="1"/>
              <a:t>principal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</a:t>
            </a:r>
          </a:p>
          <a:p>
            <a:r>
              <a:rPr lang="it-IT" dirty="0" err="1"/>
              <a:t>Apply</a:t>
            </a:r>
            <a:r>
              <a:rPr lang="it-IT" dirty="0"/>
              <a:t> </a:t>
            </a:r>
            <a:r>
              <a:rPr lang="it-IT" b="1" dirty="0" err="1">
                <a:solidFill>
                  <a:srgbClr val="0070C0"/>
                </a:solidFill>
              </a:rPr>
              <a:t>integral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transform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dirty="0"/>
              <a:t>to </a:t>
            </a:r>
            <a:r>
              <a:rPr lang="it-IT" dirty="0" err="1"/>
              <a:t>all</a:t>
            </a:r>
            <a:r>
              <a:rPr lang="it-IT" dirty="0"/>
              <a:t> features</a:t>
            </a:r>
          </a:p>
          <a:p>
            <a:r>
              <a:rPr lang="it-IT" dirty="0"/>
              <a:t>Loop on </a:t>
            </a:r>
            <a:r>
              <a:rPr lang="it-IT" dirty="0" err="1"/>
              <a:t>subspaces</a:t>
            </a:r>
            <a:r>
              <a:rPr lang="it-IT" dirty="0"/>
              <a:t> - </a:t>
            </a:r>
            <a:r>
              <a:rPr lang="it-IT" dirty="0" err="1"/>
              <a:t>repeat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times:</a:t>
            </a:r>
          </a:p>
          <a:p>
            <a:pPr lvl="1"/>
            <a:r>
              <a:rPr lang="it-IT" dirty="0" err="1"/>
              <a:t>Choose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random </a:t>
            </a:r>
            <a:r>
              <a:rPr lang="it-IT" dirty="0" err="1"/>
              <a:t>subspace</a:t>
            </a:r>
            <a:r>
              <a:rPr lang="it-IT" dirty="0"/>
              <a:t> D" of D' of </a:t>
            </a:r>
            <a:r>
              <a:rPr lang="it-IT" dirty="0" err="1"/>
              <a:t>workable</a:t>
            </a:r>
            <a:r>
              <a:rPr lang="it-IT" dirty="0"/>
              <a:t> </a:t>
            </a:r>
            <a:r>
              <a:rPr lang="it-IT" dirty="0" err="1"/>
              <a:t>dimensionality</a:t>
            </a:r>
            <a:r>
              <a:rPr lang="it-IT" dirty="0"/>
              <a:t> (e.g. D"=6-10) </a:t>
            </a:r>
          </a:p>
          <a:p>
            <a:pPr lvl="1"/>
            <a:r>
              <a:rPr lang="it-IT" b="1" dirty="0" err="1">
                <a:solidFill>
                  <a:srgbClr val="0070C0"/>
                </a:solidFill>
              </a:rPr>
              <a:t>Find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seed</a:t>
            </a:r>
            <a:r>
              <a:rPr lang="it-IT" b="1" dirty="0">
                <a:solidFill>
                  <a:srgbClr val="0070C0"/>
                </a:solidFill>
              </a:rPr>
              <a:t> box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in D"</a:t>
            </a:r>
          </a:p>
          <a:p>
            <a:pPr lvl="1"/>
            <a:r>
              <a:rPr lang="it-IT" dirty="0" err="1"/>
              <a:t>Maximize</a:t>
            </a:r>
            <a:r>
              <a:rPr lang="it-IT" dirty="0"/>
              <a:t> </a:t>
            </a:r>
            <a:r>
              <a:rPr lang="it-IT" b="1" dirty="0">
                <a:solidFill>
                  <a:srgbClr val="0070C0"/>
                </a:solidFill>
              </a:rPr>
              <a:t>Z</a:t>
            </a:r>
            <a:r>
              <a:rPr lang="it-IT" b="1" baseline="-25000" dirty="0">
                <a:solidFill>
                  <a:srgbClr val="0070C0"/>
                </a:solidFill>
              </a:rPr>
              <a:t>PL</a:t>
            </a:r>
            <a:r>
              <a:rPr lang="it-IT" dirty="0"/>
              <a:t> (or </a:t>
            </a:r>
            <a:r>
              <a:rPr lang="it-IT" dirty="0" err="1"/>
              <a:t>other</a:t>
            </a:r>
            <a:r>
              <a:rPr lang="it-IT" dirty="0"/>
              <a:t> figure of </a:t>
            </a:r>
            <a:r>
              <a:rPr lang="it-IT" dirty="0" err="1"/>
              <a:t>merit</a:t>
            </a:r>
            <a:r>
              <a:rPr lang="it-IT" dirty="0"/>
              <a:t>,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later</a:t>
            </a:r>
            <a:r>
              <a:rPr lang="it-IT" dirty="0"/>
              <a:t>) by </a:t>
            </a:r>
            <a:r>
              <a:rPr lang="it-IT" b="1" dirty="0" err="1">
                <a:solidFill>
                  <a:srgbClr val="0070C0"/>
                </a:solidFill>
              </a:rPr>
              <a:t>accelerated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gradient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descent</a:t>
            </a:r>
            <a:endParaRPr lang="it-IT" b="1" dirty="0">
              <a:solidFill>
                <a:srgbClr val="0070C0"/>
              </a:solidFill>
            </a:endParaRPr>
          </a:p>
          <a:p>
            <a:pPr lvl="1"/>
            <a:endParaRPr lang="it-IT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B050"/>
                </a:solidFill>
              </a:rPr>
              <a:t>The procedure </a:t>
            </a:r>
            <a:r>
              <a:rPr lang="it-IT" dirty="0" err="1">
                <a:solidFill>
                  <a:srgbClr val="00B050"/>
                </a:solidFill>
              </a:rPr>
              <a:t>produces</a:t>
            </a:r>
            <a:r>
              <a:rPr lang="it-IT" dirty="0">
                <a:solidFill>
                  <a:srgbClr val="00B050"/>
                </a:solidFill>
              </a:rPr>
              <a:t> an </a:t>
            </a:r>
            <a:r>
              <a:rPr lang="it-IT" dirty="0" err="1">
                <a:solidFill>
                  <a:srgbClr val="00B050"/>
                </a:solidFill>
              </a:rPr>
              <a:t>ordered</a:t>
            </a:r>
            <a:r>
              <a:rPr lang="it-IT" dirty="0">
                <a:solidFill>
                  <a:srgbClr val="00B050"/>
                </a:solidFill>
              </a:rPr>
              <a:t> list of the boxes of best </a:t>
            </a:r>
            <a:r>
              <a:rPr lang="it-IT" dirty="0" err="1">
                <a:solidFill>
                  <a:srgbClr val="00B050"/>
                </a:solidFill>
              </a:rPr>
              <a:t>approximated</a:t>
            </a:r>
            <a:r>
              <a:rPr lang="it-IT" dirty="0">
                <a:solidFill>
                  <a:srgbClr val="00B050"/>
                </a:solidFill>
              </a:rPr>
              <a:t> pseudo-</a:t>
            </a:r>
            <a:r>
              <a:rPr lang="it-IT" dirty="0" err="1">
                <a:solidFill>
                  <a:srgbClr val="00B050"/>
                </a:solidFill>
              </a:rPr>
              <a:t>significance</a:t>
            </a:r>
            <a:r>
              <a:rPr lang="it-IT" dirty="0">
                <a:solidFill>
                  <a:srgbClr val="00B050"/>
                </a:solidFill>
              </a:rPr>
              <a:t> Z</a:t>
            </a:r>
            <a:r>
              <a:rPr lang="it-IT" baseline="-25000" dirty="0">
                <a:solidFill>
                  <a:srgbClr val="00B050"/>
                </a:solidFill>
              </a:rPr>
              <a:t>PL</a:t>
            </a:r>
            <a:r>
              <a:rPr lang="it-IT" dirty="0">
                <a:solidFill>
                  <a:srgbClr val="00B050"/>
                </a:solidFill>
              </a:rPr>
              <a:t> in the </a:t>
            </a:r>
            <a:r>
              <a:rPr lang="it-IT" dirty="0" err="1">
                <a:solidFill>
                  <a:srgbClr val="00B050"/>
                </a:solidFill>
              </a:rPr>
              <a:t>corresponding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most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promising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subspaces</a:t>
            </a:r>
            <a:endParaRPr lang="it-IT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Maximization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ascent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3678"/>
            <a:ext cx="8229600" cy="43625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Boundaries</a:t>
            </a:r>
            <a:r>
              <a:rPr lang="it-IT" dirty="0"/>
              <a:t> of box are </a:t>
            </a:r>
            <a:r>
              <a:rPr lang="it-IT" dirty="0" err="1"/>
              <a:t>varied</a:t>
            </a:r>
            <a:r>
              <a:rPr lang="it-IT" dirty="0"/>
              <a:t> to </a:t>
            </a:r>
            <a:r>
              <a:rPr lang="it-IT" dirty="0" err="1"/>
              <a:t>search</a:t>
            </a:r>
            <a:r>
              <a:rPr lang="it-IT" dirty="0"/>
              <a:t> for </a:t>
            </a:r>
            <a:r>
              <a:rPr lang="it-IT" dirty="0" err="1"/>
              <a:t>highest</a:t>
            </a:r>
            <a:r>
              <a:rPr lang="it-IT" dirty="0"/>
              <a:t> point </a:t>
            </a:r>
            <a:r>
              <a:rPr lang="it-IT" dirty="0" err="1"/>
              <a:t>density</a:t>
            </a:r>
            <a:r>
              <a:rPr lang="it-IT" dirty="0"/>
              <a:t>/volume ratio</a:t>
            </a:r>
          </a:p>
          <a:p>
            <a:pPr marL="0" indent="0">
              <a:buNone/>
            </a:pPr>
            <a:r>
              <a:rPr lang="it-IT" dirty="0"/>
              <a:t>	- can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maximize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 ratio of </a:t>
            </a:r>
            <a:r>
              <a:rPr lang="it-IT" dirty="0" err="1"/>
              <a:t>density</a:t>
            </a:r>
            <a:r>
              <a:rPr lang="it-IT" dirty="0"/>
              <a:t> to </a:t>
            </a:r>
            <a:r>
              <a:rPr lang="it-IT" dirty="0" err="1"/>
              <a:t>sidebands</a:t>
            </a:r>
            <a:r>
              <a:rPr lang="it-IT" dirty="0"/>
              <a:t> in 	D’ </a:t>
            </a:r>
            <a:r>
              <a:rPr lang="it-IT" dirty="0" err="1"/>
              <a:t>dimensions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 </a:t>
            </a:r>
            <a:r>
              <a:rPr lang="it-IT" dirty="0" err="1">
                <a:sym typeface="Wingdings" panose="05000000000000000000" pitchFamily="2" charset="2"/>
              </a:rPr>
              <a:t>useful</a:t>
            </a:r>
            <a:r>
              <a:rPr lang="it-IT" dirty="0">
                <a:sym typeface="Wingdings" panose="05000000000000000000" pitchFamily="2" charset="2"/>
              </a:rPr>
              <a:t> for </a:t>
            </a:r>
            <a:r>
              <a:rPr lang="it-IT" dirty="0" err="1">
                <a:sym typeface="Wingdings" panose="05000000000000000000" pitchFamily="2" charset="2"/>
              </a:rPr>
              <a:t>highly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structured</a:t>
            </a:r>
            <a:r>
              <a:rPr lang="it-IT" dirty="0">
                <a:sym typeface="Wingdings" panose="05000000000000000000" pitchFamily="2" charset="2"/>
              </a:rPr>
              <a:t> data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Discreteness</a:t>
            </a:r>
            <a:r>
              <a:rPr lang="it-IT" dirty="0"/>
              <a:t> and </a:t>
            </a:r>
            <a:r>
              <a:rPr lang="it-IT" dirty="0" err="1"/>
              <a:t>sparsity</a:t>
            </a:r>
            <a:r>
              <a:rPr lang="it-IT" dirty="0"/>
              <a:t> of data in multi-D create large </a:t>
            </a:r>
            <a:r>
              <a:rPr lang="it-IT" dirty="0" err="1"/>
              <a:t>number</a:t>
            </a:r>
            <a:r>
              <a:rPr lang="it-IT" dirty="0"/>
              <a:t> of maxima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</a:t>
            </a:r>
            <a:r>
              <a:rPr lang="it-IT" dirty="0" err="1"/>
              <a:t>noisy</a:t>
            </a:r>
            <a:r>
              <a:rPr lang="it-IT" dirty="0"/>
              <a:t> </a:t>
            </a:r>
            <a:r>
              <a:rPr lang="it-IT" dirty="0" err="1"/>
              <a:t>convergence</a:t>
            </a:r>
            <a:r>
              <a:rPr lang="en-US" dirty="0"/>
              <a:t>, hard to find best point</a:t>
            </a:r>
          </a:p>
          <a:p>
            <a:pPr lvl="1"/>
            <a:r>
              <a:rPr lang="it-IT" dirty="0" err="1"/>
              <a:t>useful</a:t>
            </a:r>
            <a:r>
              <a:rPr lang="it-IT" dirty="0"/>
              <a:t> to </a:t>
            </a:r>
            <a:r>
              <a:rPr lang="it-IT" dirty="0">
                <a:solidFill>
                  <a:srgbClr val="00B0F0"/>
                </a:solidFill>
              </a:rPr>
              <a:t>schedule </a:t>
            </a:r>
            <a:r>
              <a:rPr lang="it-IT" dirty="0" err="1">
                <a:solidFill>
                  <a:srgbClr val="00B0F0"/>
                </a:solidFill>
              </a:rPr>
              <a:t>periodic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variation</a:t>
            </a:r>
            <a:r>
              <a:rPr lang="it-IT" dirty="0">
                <a:solidFill>
                  <a:srgbClr val="00B0F0"/>
                </a:solidFill>
              </a:rPr>
              <a:t> of learning rate</a:t>
            </a:r>
          </a:p>
          <a:p>
            <a:pPr lvl="1"/>
            <a:endParaRPr lang="it-IT" dirty="0">
              <a:solidFill>
                <a:srgbClr val="00B0F0"/>
              </a:solidFill>
            </a:endParaRPr>
          </a:p>
          <a:p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b="1" dirty="0" err="1"/>
              <a:t>not</a:t>
            </a:r>
            <a:r>
              <a:rPr lang="it-IT" b="1" dirty="0"/>
              <a:t> </a:t>
            </a:r>
            <a:r>
              <a:rPr lang="it-IT" b="1" dirty="0" err="1"/>
              <a:t>interested</a:t>
            </a:r>
            <a:r>
              <a:rPr lang="it-IT" b="1" dirty="0"/>
              <a:t> in </a:t>
            </a:r>
            <a:r>
              <a:rPr lang="it-IT" b="1" dirty="0" err="1"/>
              <a:t>generalization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want</a:t>
            </a:r>
            <a:r>
              <a:rPr lang="it-IT" dirty="0"/>
              <a:t> to </a:t>
            </a:r>
            <a:r>
              <a:rPr lang="it-IT" dirty="0" err="1">
                <a:solidFill>
                  <a:srgbClr val="00B0F0"/>
                </a:solidFill>
              </a:rPr>
              <a:t>minimize</a:t>
            </a:r>
            <a:r>
              <a:rPr lang="it-IT" dirty="0">
                <a:solidFill>
                  <a:srgbClr val="00B0F0"/>
                </a:solidFill>
              </a:rPr>
              <a:t> on data </a:t>
            </a:r>
            <a:r>
              <a:rPr lang="it-IT" dirty="0" err="1">
                <a:solidFill>
                  <a:srgbClr val="00B0F0"/>
                </a:solidFill>
              </a:rPr>
              <a:t>at</a:t>
            </a:r>
            <a:r>
              <a:rPr lang="it-IT" dirty="0">
                <a:solidFill>
                  <a:srgbClr val="00B0F0"/>
                </a:solidFill>
              </a:rPr>
              <a:t> hand</a:t>
            </a:r>
          </a:p>
          <a:p>
            <a:pPr lvl="1"/>
            <a:r>
              <a:rPr lang="it-IT" dirty="0" err="1">
                <a:solidFill>
                  <a:srgbClr val="FFC000"/>
                </a:solidFill>
              </a:rPr>
              <a:t>stochastic</a:t>
            </a:r>
            <a:r>
              <a:rPr lang="it-IT" dirty="0">
                <a:solidFill>
                  <a:srgbClr val="FFC000"/>
                </a:solidFill>
              </a:rPr>
              <a:t> GD </a:t>
            </a:r>
            <a:r>
              <a:rPr lang="it-IT" dirty="0" err="1">
                <a:solidFill>
                  <a:srgbClr val="FFC000"/>
                </a:solidFill>
              </a:rPr>
              <a:t>useless</a:t>
            </a:r>
            <a:endParaRPr lang="it-IT" dirty="0">
              <a:solidFill>
                <a:srgbClr val="FFC000"/>
              </a:solidFill>
            </a:endParaRPr>
          </a:p>
          <a:p>
            <a:pPr lvl="1"/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9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Tests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exercises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075240" cy="28083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/>
              <a:t>Can we spot a Gaussian overdensity amidst a flatly distributed dataset?</a:t>
            </a:r>
          </a:p>
          <a:p>
            <a:pPr lvl="1"/>
            <a:r>
              <a:rPr lang="it-IT"/>
              <a:t>Try a D'=15-dim Gaussian injected in a D=20-dim flat space, sample subspaces of D"=6, see if we capture signal</a:t>
            </a:r>
            <a:r>
              <a:rPr lang="en-US"/>
              <a:t>, as a function of injected fraction</a:t>
            </a:r>
          </a:p>
          <a:p>
            <a:pPr lvl="1"/>
            <a:r>
              <a:rPr lang="it-IT"/>
              <a:t>Details for these tests:</a:t>
            </a:r>
          </a:p>
          <a:p>
            <a:pPr lvl="2"/>
            <a:r>
              <a:rPr lang="it-IT"/>
              <a:t>N = 10,000 events</a:t>
            </a:r>
          </a:p>
          <a:p>
            <a:pPr lvl="2"/>
            <a:r>
              <a:rPr lang="it-IT"/>
              <a:t>1000 subspaces scanned (comb. is 5005); random initial box</a:t>
            </a:r>
          </a:p>
          <a:p>
            <a:pPr lvl="3"/>
            <a:r>
              <a:rPr lang="it-IT"/>
              <a:t>every subspace has 18.1% chance of being studied</a:t>
            </a:r>
          </a:p>
          <a:p>
            <a:pPr lvl="2"/>
            <a:r>
              <a:rPr lang="it-IT"/>
              <a:t>Gaussian components have random sigmas in 0.01-0.1 range</a:t>
            </a:r>
          </a:p>
          <a:p>
            <a:pPr lvl="2"/>
            <a:r>
              <a:rPr lang="it-IT"/>
              <a:t>PCA is performed on 20-D space, and D'=15 principal components are chosen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62160"/>
              </p:ext>
            </p:extLst>
          </p:nvPr>
        </p:nvGraphicFramePr>
        <p:xfrm>
          <a:off x="683568" y="3652099"/>
          <a:ext cx="7992887" cy="2660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279">
                <a:tc>
                  <a:txBody>
                    <a:bodyPr/>
                    <a:lstStyle/>
                    <a:p>
                      <a:r>
                        <a:rPr lang="it-IT" sz="1400" baseline="0"/>
                        <a:t>Background fraction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</a:t>
                      </a:r>
                      <a:r>
                        <a:rPr lang="it-IT" sz="1400" baseline="-25000"/>
                        <a:t>s</a:t>
                      </a:r>
                      <a:r>
                        <a:rPr lang="it-IT" sz="1400"/>
                        <a:t>/N</a:t>
                      </a:r>
                      <a:r>
                        <a:rPr lang="it-IT" sz="1400" baseline="-25000"/>
                        <a:t>b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% sig</a:t>
                      </a:r>
                      <a:r>
                        <a:rPr lang="it-IT" sz="1400" baseline="0"/>
                        <a:t>nal </a:t>
                      </a:r>
                    </a:p>
                    <a:p>
                      <a:pPr algn="ctr"/>
                      <a:r>
                        <a:rPr lang="it-IT" sz="1400" baseline="0"/>
                        <a:t>in box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Z</a:t>
                      </a:r>
                      <a:r>
                        <a:rPr lang="it-IT" sz="1400" baseline="-25000"/>
                        <a:t>PL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Total N</a:t>
                      </a:r>
                      <a:r>
                        <a:rPr lang="it-IT" sz="1400" baseline="-25000"/>
                        <a:t>in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N</a:t>
                      </a:r>
                      <a:r>
                        <a:rPr lang="it-IT" sz="1400" baseline="-25000"/>
                        <a:t>exp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Box</a:t>
                      </a:r>
                      <a:r>
                        <a:rPr lang="it-IT" sz="1400" baseline="0"/>
                        <a:t> v</a:t>
                      </a:r>
                      <a:r>
                        <a:rPr lang="it-IT" sz="1400"/>
                        <a:t>olume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0.99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100/9900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71.0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13.3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83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12.0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0.00120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46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0.991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90/9910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36.6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9.2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80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22.9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0.00229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846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0.992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80/9920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57.5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8.8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98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34.6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0.00346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846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0.993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70/9930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41.4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8.7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64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16.8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0.00168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846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0.994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60/9940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41.6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9.4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59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12.7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0.00127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846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0.995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50/9950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44.0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8.0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47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10.9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0.00109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846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0.996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40/9960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0000"/>
                          </a:solidFill>
                        </a:rPr>
                        <a:t>0.0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7.5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0.14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0.00001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22" y="2614391"/>
            <a:ext cx="402189" cy="5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Uneven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marginals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133" y="2277075"/>
            <a:ext cx="4160500" cy="3219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Looking</a:t>
            </a:r>
            <a:r>
              <a:rPr lang="it-IT" dirty="0"/>
              <a:t> for </a:t>
            </a:r>
            <a:r>
              <a:rPr lang="it-IT" dirty="0" err="1"/>
              <a:t>overdensities</a:t>
            </a:r>
            <a:r>
              <a:rPr lang="it-IT" dirty="0"/>
              <a:t> in HEP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complicated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… or </a:t>
            </a:r>
            <a:r>
              <a:rPr lang="it-IT" dirty="0" err="1"/>
              <a:t>maybe</a:t>
            </a:r>
            <a:r>
              <a:rPr lang="it-IT" dirty="0"/>
              <a:t> </a:t>
            </a:r>
            <a:r>
              <a:rPr lang="it-IT" dirty="0" err="1"/>
              <a:t>too</a:t>
            </a:r>
            <a:r>
              <a:rPr lang="it-IT" dirty="0"/>
              <a:t> easy!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2</a:t>
            </a:fld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2F5F3C7-9E48-FE82-1533-EA4B5D3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594" y="1982292"/>
            <a:ext cx="4160500" cy="38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808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distributions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it-IT" dirty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06" y="3553431"/>
            <a:ext cx="5527588" cy="26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0190" y="1823815"/>
            <a:ext cx="764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Marginal</a:t>
            </a:r>
            <a:r>
              <a:rPr lang="it-IT" sz="2000" dirty="0"/>
              <a:t> </a:t>
            </a:r>
            <a:r>
              <a:rPr lang="it-IT" sz="2000" dirty="0" err="1"/>
              <a:t>distributions</a:t>
            </a:r>
            <a:r>
              <a:rPr lang="it-IT" sz="2000" dirty="0"/>
              <a:t> of the </a:t>
            </a:r>
            <a:r>
              <a:rPr lang="it-IT" sz="2000" dirty="0" err="1"/>
              <a:t>six</a:t>
            </a:r>
            <a:r>
              <a:rPr lang="it-IT" sz="2000" dirty="0"/>
              <a:t> </a:t>
            </a:r>
            <a:r>
              <a:rPr lang="it-IT" sz="2000" dirty="0" err="1"/>
              <a:t>variables</a:t>
            </a:r>
            <a:r>
              <a:rPr lang="it-IT" sz="2000" dirty="0"/>
              <a:t> </a:t>
            </a:r>
            <a:r>
              <a:rPr lang="it-IT" sz="2000" dirty="0" err="1"/>
              <a:t>where</a:t>
            </a:r>
            <a:r>
              <a:rPr lang="it-IT" sz="2000" dirty="0"/>
              <a:t> </a:t>
            </a:r>
            <a:r>
              <a:rPr lang="it-IT" sz="2000" dirty="0" err="1"/>
              <a:t>RanBox</a:t>
            </a:r>
            <a:r>
              <a:rPr lang="it-IT" sz="2000" dirty="0"/>
              <a:t> </a:t>
            </a:r>
            <a:r>
              <a:rPr lang="it-IT" sz="2000" dirty="0" err="1"/>
              <a:t>carves</a:t>
            </a:r>
            <a:r>
              <a:rPr lang="it-IT" sz="2000" dirty="0"/>
              <a:t> the box of </a:t>
            </a:r>
            <a:r>
              <a:rPr lang="it-IT" sz="2000" dirty="0" err="1"/>
              <a:t>highest</a:t>
            </a:r>
            <a:r>
              <a:rPr lang="it-IT" sz="2000" dirty="0"/>
              <a:t> </a:t>
            </a:r>
            <a:r>
              <a:rPr lang="it-IT" sz="2000" dirty="0" err="1"/>
              <a:t>local</a:t>
            </a:r>
            <a:r>
              <a:rPr lang="it-IT" sz="2000" dirty="0"/>
              <a:t> </a:t>
            </a:r>
            <a:r>
              <a:rPr lang="it-IT" sz="2000" dirty="0" err="1"/>
              <a:t>density</a:t>
            </a:r>
            <a:r>
              <a:rPr lang="it-IT" sz="2000" dirty="0"/>
              <a:t>, for a sample with </a:t>
            </a:r>
            <a:r>
              <a:rPr lang="it-IT" sz="2000" dirty="0" err="1"/>
              <a:t>signal</a:t>
            </a:r>
            <a:r>
              <a:rPr lang="it-IT" sz="2000" dirty="0"/>
              <a:t> </a:t>
            </a:r>
            <a:r>
              <a:rPr lang="it-IT" sz="2000" dirty="0" err="1"/>
              <a:t>fraction</a:t>
            </a:r>
            <a:r>
              <a:rPr lang="it-IT" sz="2000" dirty="0"/>
              <a:t> 0.01 </a:t>
            </a:r>
          </a:p>
          <a:p>
            <a:r>
              <a:rPr lang="it-IT" sz="2000" dirty="0">
                <a:solidFill>
                  <a:srgbClr val="00B050"/>
                </a:solidFill>
              </a:rPr>
              <a:t>In green are the </a:t>
            </a:r>
            <a:r>
              <a:rPr lang="it-IT" sz="2000" dirty="0" err="1">
                <a:solidFill>
                  <a:srgbClr val="00B050"/>
                </a:solidFill>
              </a:rPr>
              <a:t>selected</a:t>
            </a:r>
            <a:r>
              <a:rPr lang="it-IT" sz="2000" dirty="0">
                <a:solidFill>
                  <a:srgbClr val="00B050"/>
                </a:solidFill>
              </a:rPr>
              <a:t> events</a:t>
            </a:r>
            <a:r>
              <a:rPr lang="it-IT" sz="2000" dirty="0"/>
              <a:t> </a:t>
            </a:r>
          </a:p>
          <a:p>
            <a:r>
              <a:rPr lang="it-IT" sz="2000" dirty="0">
                <a:solidFill>
                  <a:srgbClr val="FF0000"/>
                </a:solidFill>
              </a:rPr>
              <a:t>In red are </a:t>
            </a:r>
            <a:r>
              <a:rPr lang="it-IT" sz="2000" dirty="0" err="1">
                <a:solidFill>
                  <a:srgbClr val="FF0000"/>
                </a:solidFill>
              </a:rPr>
              <a:t>shown</a:t>
            </a:r>
            <a:r>
              <a:rPr lang="it-IT" sz="2000" dirty="0">
                <a:solidFill>
                  <a:srgbClr val="FF0000"/>
                </a:solidFill>
              </a:rPr>
              <a:t> events </a:t>
            </a:r>
            <a:r>
              <a:rPr lang="it-IT" sz="2000" dirty="0" err="1">
                <a:solidFill>
                  <a:srgbClr val="FF0000"/>
                </a:solidFill>
              </a:rPr>
              <a:t>that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fail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only</a:t>
            </a:r>
            <a:r>
              <a:rPr lang="it-IT" sz="2000" dirty="0">
                <a:solidFill>
                  <a:srgbClr val="FF0000"/>
                </a:solidFill>
              </a:rPr>
              <a:t> a </a:t>
            </a:r>
            <a:r>
              <a:rPr lang="it-IT" sz="2000" dirty="0" err="1">
                <a:solidFill>
                  <a:srgbClr val="FF0000"/>
                </a:solidFill>
              </a:rPr>
              <a:t>cut</a:t>
            </a:r>
            <a:r>
              <a:rPr lang="it-IT" sz="2000" dirty="0">
                <a:solidFill>
                  <a:srgbClr val="FF0000"/>
                </a:solidFill>
              </a:rPr>
              <a:t> on the </a:t>
            </a:r>
            <a:r>
              <a:rPr lang="it-IT" sz="2000" dirty="0" err="1">
                <a:solidFill>
                  <a:srgbClr val="FF0000"/>
                </a:solidFill>
              </a:rPr>
              <a:t>displayed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variable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9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7220" y="225211"/>
            <a:ext cx="8196649" cy="853946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PCA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view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of the 6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subspace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features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558" y="1929878"/>
            <a:ext cx="201827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dirty="0"/>
              <a:t>Left to </a:t>
            </a:r>
            <a:r>
              <a:rPr lang="it-IT" dirty="0" err="1"/>
              <a:t>right</a:t>
            </a:r>
            <a:r>
              <a:rPr lang="it-IT" dirty="0"/>
              <a:t>, top to bottom: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v1:v2, v1:v3, v1:v4, v1:v5, v1:v6, v2:v3, v2:v4, v2:v5, v2:v6, v3:v4, v3:v5, v3:v6,</a:t>
            </a:r>
          </a:p>
          <a:p>
            <a:pPr marL="0" indent="0">
              <a:buNone/>
            </a:pPr>
            <a:r>
              <a:rPr lang="it-IT" dirty="0"/>
              <a:t>v4:v5, v4:v6, v5:v6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combination</a:t>
            </a:r>
            <a:r>
              <a:rPr lang="it-IT" dirty="0"/>
              <a:t>,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distributions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1) Blue=</a:t>
            </a:r>
            <a:r>
              <a:rPr lang="it-IT" dirty="0" err="1">
                <a:solidFill>
                  <a:srgbClr val="0070C0"/>
                </a:solidFill>
              </a:rPr>
              <a:t>all</a:t>
            </a:r>
            <a:r>
              <a:rPr lang="it-IT" dirty="0">
                <a:solidFill>
                  <a:srgbClr val="0070C0"/>
                </a:solidFill>
              </a:rPr>
              <a:t> data;</a:t>
            </a:r>
          </a:p>
          <a:p>
            <a:pPr marL="0" indent="0">
              <a:buNone/>
            </a:pPr>
            <a:r>
              <a:rPr lang="it-IT" dirty="0">
                <a:solidFill>
                  <a:srgbClr val="00B050"/>
                </a:solidFill>
              </a:rPr>
              <a:t>2) Green= data in best box; </a:t>
            </a:r>
            <a:r>
              <a:rPr lang="it-IT" dirty="0">
                <a:solidFill>
                  <a:srgbClr val="FF0000"/>
                </a:solidFill>
              </a:rPr>
              <a:t>Red= data </a:t>
            </a:r>
            <a:r>
              <a:rPr lang="it-IT" dirty="0" err="1">
                <a:solidFill>
                  <a:srgbClr val="FF0000"/>
                </a:solidFill>
              </a:rPr>
              <a:t>failing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cut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only</a:t>
            </a:r>
            <a:r>
              <a:rPr lang="it-IT" dirty="0">
                <a:solidFill>
                  <a:srgbClr val="FF0000"/>
                </a:solidFill>
              </a:rPr>
              <a:t> on </a:t>
            </a:r>
            <a:r>
              <a:rPr lang="it-IT" dirty="0" err="1">
                <a:solidFill>
                  <a:srgbClr val="FF0000"/>
                </a:solidFill>
              </a:rPr>
              <a:t>two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shown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variables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03" y="1302005"/>
            <a:ext cx="7125730" cy="483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80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9556" y="76930"/>
            <a:ext cx="8229600" cy="1143000"/>
          </a:xfrm>
        </p:spPr>
        <p:txBody>
          <a:bodyPr/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View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in the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algorithm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space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37" y="1324487"/>
            <a:ext cx="7117005" cy="48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22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E95890-2DF2-D956-E859-3F65F9DD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8" y="1929878"/>
            <a:ext cx="201827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dirty="0"/>
              <a:t>Left to </a:t>
            </a:r>
            <a:r>
              <a:rPr lang="it-IT" dirty="0" err="1"/>
              <a:t>right</a:t>
            </a:r>
            <a:r>
              <a:rPr lang="it-IT" dirty="0"/>
              <a:t>, top to bottom: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v1:v2, v1:v3, v1:v4, v1:v5, v1:v6, v2:v3, v2:v4, v2:v5, v2:v6, v3:v4, v3:v5, v3:v6,</a:t>
            </a:r>
          </a:p>
          <a:p>
            <a:pPr marL="0" indent="0">
              <a:buNone/>
            </a:pPr>
            <a:r>
              <a:rPr lang="it-IT" dirty="0"/>
              <a:t>v4:v5, v4:v6, v5:v6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combination</a:t>
            </a:r>
            <a:r>
              <a:rPr lang="it-IT" dirty="0"/>
              <a:t>,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distributions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>
                <a:solidFill>
                  <a:srgbClr val="0070C0"/>
                </a:solidFill>
              </a:rPr>
              <a:t>1) Blue=</a:t>
            </a:r>
            <a:r>
              <a:rPr lang="it-IT" dirty="0" err="1">
                <a:solidFill>
                  <a:srgbClr val="0070C0"/>
                </a:solidFill>
              </a:rPr>
              <a:t>all</a:t>
            </a:r>
            <a:r>
              <a:rPr lang="it-IT" dirty="0">
                <a:solidFill>
                  <a:srgbClr val="0070C0"/>
                </a:solidFill>
              </a:rPr>
              <a:t> data;</a:t>
            </a:r>
          </a:p>
          <a:p>
            <a:pPr marL="0" indent="0">
              <a:buNone/>
            </a:pPr>
            <a:r>
              <a:rPr lang="it-IT" dirty="0">
                <a:solidFill>
                  <a:srgbClr val="00B050"/>
                </a:solidFill>
              </a:rPr>
              <a:t>2) Green= data in best box; </a:t>
            </a:r>
            <a:r>
              <a:rPr lang="it-IT" dirty="0">
                <a:solidFill>
                  <a:srgbClr val="FF0000"/>
                </a:solidFill>
              </a:rPr>
              <a:t>Red= data </a:t>
            </a:r>
            <a:r>
              <a:rPr lang="it-IT" dirty="0" err="1">
                <a:solidFill>
                  <a:srgbClr val="FF0000"/>
                </a:solidFill>
              </a:rPr>
              <a:t>failing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cut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only</a:t>
            </a:r>
            <a:r>
              <a:rPr lang="it-IT" dirty="0">
                <a:solidFill>
                  <a:srgbClr val="FF0000"/>
                </a:solidFill>
              </a:rPr>
              <a:t> on </a:t>
            </a:r>
            <a:r>
              <a:rPr lang="it-IT" dirty="0" err="1">
                <a:solidFill>
                  <a:srgbClr val="FF0000"/>
                </a:solidFill>
              </a:rPr>
              <a:t>two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shown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variables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0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252" y="772297"/>
            <a:ext cx="2368379" cy="596625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b="1"/>
              <a:t>A PCA-back-transformed view of the 20 original</a:t>
            </a:r>
          </a:p>
          <a:p>
            <a:pPr marL="0" indent="0">
              <a:buNone/>
            </a:pPr>
            <a:r>
              <a:rPr lang="it-IT" b="1"/>
              <a:t>variables</a:t>
            </a:r>
            <a:r>
              <a:rPr lang="it-IT"/>
              <a:t>, the first </a:t>
            </a:r>
          </a:p>
          <a:p>
            <a:pPr marL="0" indent="0">
              <a:buNone/>
            </a:pPr>
            <a:r>
              <a:rPr lang="it-IT"/>
              <a:t>15 of which (top to bottom, left to right)</a:t>
            </a:r>
          </a:p>
          <a:p>
            <a:pPr marL="0" indent="0">
              <a:buNone/>
            </a:pPr>
            <a:r>
              <a:rPr lang="it-IT"/>
              <a:t>have a 1% Gaussian</a:t>
            </a:r>
          </a:p>
          <a:p>
            <a:pPr marL="0" indent="0">
              <a:buNone/>
            </a:pPr>
            <a:r>
              <a:rPr lang="it-IT"/>
              <a:t>component on top of a 99% flat background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The blue histogram shows the marginal for all data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All/selected data distributions are normalized to one another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The few events contained in the best box are 100% signal pure!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49" y="192704"/>
            <a:ext cx="6252517" cy="611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4741B-8078-76DC-1D27-ACDDEE58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Power tests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01F932-BA30-A451-5A50-9291E088B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979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idealized setup of gaussian signal and flat background features allows us to probe the power of hypothesis test (significant signal in best box) with </a:t>
            </a:r>
            <a:r>
              <a:rPr lang="en-US" dirty="0">
                <a:solidFill>
                  <a:srgbClr val="00B0F0"/>
                </a:solidFill>
              </a:rPr>
              <a:t>varying signal fraction</a:t>
            </a:r>
            <a:r>
              <a:rPr lang="en-US" dirty="0"/>
              <a:t> or number of gaussian features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30D9D9-1DDB-3563-F811-0A3E13A5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AC34F3-A939-2084-DE12-C1DD72B0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C81AA8-2635-7101-0782-D8A2A608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24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68E8707-26A1-337E-E202-C4EF18E6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0" y="2834691"/>
            <a:ext cx="7327460" cy="329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60A5C-2B84-CD12-0F70-4F6415EAA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132AD7-138A-5097-0DA1-6DBE0CDE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Power tests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BD7F6A-FB7B-B0AC-580F-C4E686E71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979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idealized setup of gaussian signal and flat background features allows us to probe the power of hypothesis test (significant signal in best box) with varying signal fraction or </a:t>
            </a:r>
            <a:r>
              <a:rPr lang="en-US" dirty="0">
                <a:solidFill>
                  <a:srgbClr val="00B0F0"/>
                </a:solidFill>
              </a:rPr>
              <a:t>number of gaussian features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22CC6D-48BE-4D39-8068-FFFB0FDC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B9A00F-A131-88E4-AF18-8695BDD9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8B40AF-878B-42AB-E5E0-541143B9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25</a:t>
            </a:fld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69500B5-328B-0F6A-C9BF-570C417B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23" y="2867207"/>
            <a:ext cx="7200154" cy="33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79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different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test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statistic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: 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it-IT" dirty="0"/>
              <a:t>To </a:t>
            </a:r>
            <a:r>
              <a:rPr lang="it-IT" dirty="0" err="1"/>
              <a:t>increase</a:t>
            </a:r>
            <a:r>
              <a:rPr lang="it-IT" dirty="0"/>
              <a:t> </a:t>
            </a:r>
            <a:r>
              <a:rPr lang="it-IT" dirty="0" err="1"/>
              <a:t>further</a:t>
            </a:r>
            <a:r>
              <a:rPr lang="it-IT" dirty="0"/>
              <a:t> the </a:t>
            </a:r>
            <a:r>
              <a:rPr lang="it-IT" dirty="0" err="1"/>
              <a:t>sensitivity</a:t>
            </a:r>
            <a:r>
              <a:rPr lang="it-IT" dirty="0"/>
              <a:t> to small </a:t>
            </a:r>
            <a:r>
              <a:rPr lang="it-IT" dirty="0" err="1"/>
              <a:t>signals</a:t>
            </a:r>
            <a:r>
              <a:rPr lang="it-IT" dirty="0"/>
              <a:t>, one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want</a:t>
            </a:r>
            <a:r>
              <a:rPr lang="it-IT" dirty="0"/>
              <a:t> to </a:t>
            </a:r>
            <a:r>
              <a:rPr lang="it-IT" dirty="0" err="1"/>
              <a:t>change</a:t>
            </a:r>
            <a:r>
              <a:rPr lang="it-IT" dirty="0"/>
              <a:t> the test </a:t>
            </a:r>
            <a:r>
              <a:rPr lang="it-IT" dirty="0" err="1"/>
              <a:t>statistic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significance</a:t>
            </a:r>
            <a:r>
              <a:rPr lang="it-IT" dirty="0"/>
              <a:t> </a:t>
            </a:r>
            <a:r>
              <a:rPr lang="it-IT" dirty="0" err="1"/>
              <a:t>decreases</a:t>
            </a:r>
            <a:r>
              <a:rPr lang="it-IT" dirty="0"/>
              <a:t> the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tends</a:t>
            </a:r>
            <a:r>
              <a:rPr lang="it-IT" dirty="0"/>
              <a:t> to focus more on "wide" </a:t>
            </a:r>
            <a:r>
              <a:rPr lang="it-IT" dirty="0" err="1"/>
              <a:t>regions</a:t>
            </a:r>
            <a:r>
              <a:rPr lang="it-IT" dirty="0"/>
              <a:t> (</a:t>
            </a:r>
            <a:r>
              <a:rPr lang="it-IT" dirty="0" err="1"/>
              <a:t>typically</a:t>
            </a:r>
            <a:r>
              <a:rPr lang="it-IT" dirty="0"/>
              <a:t> high ME </a:t>
            </a:r>
            <a:r>
              <a:rPr lang="it-IT" dirty="0" err="1"/>
              <a:t>regions</a:t>
            </a:r>
            <a:r>
              <a:rPr lang="it-IT" dirty="0"/>
              <a:t> of PS)</a:t>
            </a:r>
          </a:p>
          <a:p>
            <a:pPr marL="57150" indent="0">
              <a:buNone/>
            </a:pPr>
            <a:endParaRPr lang="it-IT" dirty="0"/>
          </a:p>
          <a:p>
            <a:pPr marL="514350" indent="-457200">
              <a:buFont typeface="Wingdings"/>
              <a:buChar char="à"/>
            </a:pPr>
            <a:r>
              <a:rPr lang="it-IT" dirty="0">
                <a:solidFill>
                  <a:srgbClr val="00B0F0"/>
                </a:solidFill>
                <a:sym typeface="Wingdings" panose="05000000000000000000" pitchFamily="2" charset="2"/>
              </a:rPr>
              <a:t>use R=</a:t>
            </a:r>
            <a:r>
              <a:rPr lang="it-IT" dirty="0" err="1">
                <a:solidFill>
                  <a:srgbClr val="00B0F0"/>
                </a:solidFill>
                <a:sym typeface="Wingdings" panose="05000000000000000000" pitchFamily="2" charset="2"/>
              </a:rPr>
              <a:t>N</a:t>
            </a:r>
            <a:r>
              <a:rPr lang="it-IT" baseline="-25000" dirty="0" err="1">
                <a:solidFill>
                  <a:srgbClr val="00B0F0"/>
                </a:solidFill>
                <a:sym typeface="Wingdings" panose="05000000000000000000" pitchFamily="2" charset="2"/>
              </a:rPr>
              <a:t>in</a:t>
            </a:r>
            <a:r>
              <a:rPr lang="it-IT" dirty="0">
                <a:solidFill>
                  <a:srgbClr val="00B0F0"/>
                </a:solidFill>
                <a:sym typeface="Wingdings" panose="05000000000000000000" pitchFamily="2" charset="2"/>
              </a:rPr>
              <a:t>/(1+</a:t>
            </a:r>
            <a:r>
              <a:rPr lang="el-GR" dirty="0">
                <a:solidFill>
                  <a:srgbClr val="00B0F0"/>
                </a:solidFill>
                <a:sym typeface="Wingdings" panose="05000000000000000000" pitchFamily="2" charset="2"/>
              </a:rPr>
              <a:t>τ</a:t>
            </a:r>
            <a:r>
              <a:rPr lang="it-IT" dirty="0">
                <a:solidFill>
                  <a:srgbClr val="00B0F0"/>
                </a:solidFill>
                <a:sym typeface="Wingdings" panose="05000000000000000000" pitchFamily="2" charset="2"/>
              </a:rPr>
              <a:t>*</a:t>
            </a:r>
            <a:r>
              <a:rPr lang="it-IT" dirty="0" err="1">
                <a:solidFill>
                  <a:srgbClr val="00B0F0"/>
                </a:solidFill>
                <a:sym typeface="Wingdings" panose="05000000000000000000" pitchFamily="2" charset="2"/>
              </a:rPr>
              <a:t>N</a:t>
            </a:r>
            <a:r>
              <a:rPr lang="it-IT" baseline="-25000" dirty="0" err="1">
                <a:solidFill>
                  <a:srgbClr val="00B0F0"/>
                </a:solidFill>
                <a:sym typeface="Wingdings" panose="05000000000000000000" pitchFamily="2" charset="2"/>
              </a:rPr>
              <a:t>tot</a:t>
            </a:r>
            <a:r>
              <a:rPr lang="it-IT" dirty="0">
                <a:solidFill>
                  <a:srgbClr val="00B0F0"/>
                </a:solidFill>
                <a:sym typeface="Wingdings" panose="05000000000000000000" pitchFamily="2" charset="2"/>
              </a:rPr>
              <a:t>)</a:t>
            </a:r>
            <a:r>
              <a:rPr lang="it-IT" dirty="0">
                <a:sym typeface="Wingdings" panose="05000000000000000000" pitchFamily="2" charset="2"/>
              </a:rPr>
              <a:t>, the ratio </a:t>
            </a:r>
            <a:r>
              <a:rPr lang="it-IT" dirty="0" err="1">
                <a:sym typeface="Wingdings" panose="05000000000000000000" pitchFamily="2" charset="2"/>
              </a:rPr>
              <a:t>between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observed</a:t>
            </a:r>
            <a:r>
              <a:rPr lang="it-IT" dirty="0">
                <a:sym typeface="Wingdings" panose="05000000000000000000" pitchFamily="2" charset="2"/>
              </a:rPr>
              <a:t> and (1+expected data) in the box. </a:t>
            </a:r>
          </a:p>
          <a:p>
            <a:pPr marL="57150" indent="0">
              <a:buNone/>
            </a:pPr>
            <a:r>
              <a:rPr lang="it-IT" dirty="0">
                <a:sym typeface="Wingdings" panose="05000000000000000000" pitchFamily="2" charset="2"/>
              </a:rPr>
              <a:t>		</a:t>
            </a:r>
            <a:r>
              <a:rPr lang="it-IT" dirty="0" err="1">
                <a:sym typeface="Wingdings" panose="05000000000000000000" pitchFamily="2" charset="2"/>
              </a:rPr>
              <a:t>This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favors</a:t>
            </a:r>
            <a:r>
              <a:rPr lang="it-IT" dirty="0">
                <a:sym typeface="Wingdings" panose="05000000000000000000" pitchFamily="2" charset="2"/>
              </a:rPr>
              <a:t> small clusters over large </a:t>
            </a:r>
            <a:r>
              <a:rPr lang="it-IT" dirty="0" err="1">
                <a:sym typeface="Wingdings" panose="05000000000000000000" pitchFamily="2" charset="2"/>
              </a:rPr>
              <a:t>ones</a:t>
            </a:r>
            <a:endParaRPr lang="it-IT" dirty="0">
              <a:sym typeface="Wingdings" panose="05000000000000000000" pitchFamily="2" charset="2"/>
            </a:endParaRPr>
          </a:p>
          <a:p>
            <a:pPr marL="514350" indent="-457200">
              <a:buFont typeface="Wingdings"/>
              <a:buChar char="à"/>
            </a:pPr>
            <a:endParaRPr lang="it-IT" dirty="0"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it-IT" dirty="0">
                <a:sym typeface="Wingdings" panose="05000000000000000000" pitchFamily="2" charset="2"/>
              </a:rPr>
              <a:t>The </a:t>
            </a:r>
            <a:r>
              <a:rPr lang="it-IT" dirty="0" err="1">
                <a:sym typeface="Wingdings" panose="05000000000000000000" pitchFamily="2" charset="2"/>
              </a:rPr>
              <a:t>added</a:t>
            </a:r>
            <a:r>
              <a:rPr lang="it-IT" dirty="0">
                <a:sym typeface="Wingdings" panose="05000000000000000000" pitchFamily="2" charset="2"/>
              </a:rPr>
              <a:t> 1 </a:t>
            </a:r>
            <a:r>
              <a:rPr lang="it-IT" dirty="0" err="1">
                <a:sym typeface="Wingdings" panose="05000000000000000000" pitchFamily="2" charset="2"/>
              </a:rPr>
              <a:t>regularizes</a:t>
            </a:r>
            <a:r>
              <a:rPr lang="it-IT" dirty="0">
                <a:sym typeface="Wingdings" panose="05000000000000000000" pitchFamily="2" charset="2"/>
              </a:rPr>
              <a:t> the denominator and </a:t>
            </a:r>
            <a:r>
              <a:rPr lang="it-IT" dirty="0" err="1">
                <a:sym typeface="Wingdings" panose="05000000000000000000" pitchFamily="2" charset="2"/>
              </a:rPr>
              <a:t>avoids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preference</a:t>
            </a:r>
            <a:r>
              <a:rPr lang="it-IT" dirty="0">
                <a:sym typeface="Wingdings" panose="05000000000000000000" pitchFamily="2" charset="2"/>
              </a:rPr>
              <a:t> for </a:t>
            </a:r>
            <a:r>
              <a:rPr lang="it-IT" dirty="0" err="1">
                <a:sym typeface="Wingdings" panose="05000000000000000000" pitchFamily="2" charset="2"/>
              </a:rPr>
              <a:t>arbitrarily</a:t>
            </a:r>
            <a:r>
              <a:rPr lang="it-IT" dirty="0">
                <a:sym typeface="Wingdings" panose="05000000000000000000" pitchFamily="2" charset="2"/>
              </a:rPr>
              <a:t> small boxes</a:t>
            </a:r>
          </a:p>
          <a:p>
            <a:pPr marL="57150" indent="0">
              <a:buNone/>
            </a:pPr>
            <a:endParaRPr lang="it-IT" dirty="0">
              <a:sym typeface="Wingdings" panose="05000000000000000000" pitchFamily="2" charset="2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31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1FC03E-DAC1-CA4F-EF5E-94421958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Test on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ttbar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Delphes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data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D71B64-483A-D709-E114-32BBCA00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616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use a dataset produced by UC Irvine  (“HEPMASS”) for a test on HEP-like data</a:t>
            </a:r>
          </a:p>
          <a:p>
            <a:pPr lvl="1"/>
            <a:r>
              <a:rPr lang="en-US" dirty="0"/>
              <a:t>27 kinematic features</a:t>
            </a:r>
          </a:p>
          <a:p>
            <a:pPr lvl="1"/>
            <a:r>
              <a:rPr lang="en-US" dirty="0"/>
              <a:t>Can compare to NN results…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560DD8-471E-5825-886F-FEAB7CD9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F7FD83-9E70-F766-8417-C1B98989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F9C579-4330-6C7B-144E-D80F29E6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27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20ED92D-FC62-0B6D-C2DC-032BCC8D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531" y="3618186"/>
            <a:ext cx="4429493" cy="31588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EE0D2BE-1488-F18B-01C9-39B254BFB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6" y="3596175"/>
            <a:ext cx="3856179" cy="32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38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BBB46E-60C4-83B4-8AF9-3D449729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HEPMASS - Results</a:t>
            </a:r>
            <a:r>
              <a:rPr lang="en-US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40FA6C-B547-7666-57DB-5BE2072D5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29816"/>
            <a:ext cx="8229600" cy="16384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Best identified boxes in 250/4750 </a:t>
            </a:r>
            <a:r>
              <a:rPr lang="en-US" dirty="0" err="1"/>
              <a:t>evt</a:t>
            </a:r>
            <a:r>
              <a:rPr lang="en-US" dirty="0"/>
              <a:t> mixture have </a:t>
            </a:r>
            <a:r>
              <a:rPr lang="en-US" dirty="0">
                <a:solidFill>
                  <a:srgbClr val="FF0000"/>
                </a:solidFill>
              </a:rPr>
              <a:t>S/N properties comparable to those of dedicated NN</a:t>
            </a:r>
            <a:r>
              <a:rPr lang="en-US" dirty="0"/>
              <a:t>, while using far fewer events (100k training of NN)</a:t>
            </a:r>
          </a:p>
          <a:p>
            <a:pPr marL="0" indent="0">
              <a:buNone/>
            </a:pPr>
            <a:r>
              <a:rPr lang="en-US" dirty="0"/>
              <a:t>- a bit unfair comparison as of course </a:t>
            </a:r>
            <a:r>
              <a:rPr lang="en-US" dirty="0" err="1"/>
              <a:t>RanBox</a:t>
            </a:r>
            <a:r>
              <a:rPr lang="en-US" dirty="0"/>
              <a:t> interval may have poorer generalization power, as the problem setup is different</a:t>
            </a:r>
          </a:p>
          <a:p>
            <a:pPr marL="0" indent="0">
              <a:buNone/>
            </a:pPr>
            <a:r>
              <a:rPr lang="en-US" dirty="0"/>
              <a:t>- but </a:t>
            </a:r>
            <a:r>
              <a:rPr lang="en-US" dirty="0" err="1"/>
              <a:t>RanBox</a:t>
            </a:r>
            <a:r>
              <a:rPr lang="en-US" dirty="0"/>
              <a:t> is </a:t>
            </a:r>
            <a:r>
              <a:rPr lang="en-US" dirty="0">
                <a:solidFill>
                  <a:srgbClr val="00B0F0"/>
                </a:solidFill>
              </a:rPr>
              <a:t>completely unsupervised</a:t>
            </a:r>
            <a:r>
              <a:rPr lang="en-US" dirty="0"/>
              <a:t>, AND </a:t>
            </a:r>
            <a:r>
              <a:rPr lang="en-US" dirty="0">
                <a:solidFill>
                  <a:srgbClr val="00B0F0"/>
                </a:solidFill>
              </a:rPr>
              <a:t>it only saw 250 signal events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7448A1-609E-E349-416B-A97DAE55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3BF33C-511A-CE8F-8BC6-570794FA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9DD7F3-A2F6-B616-B572-1308178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28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D29A8E-695E-BD4E-E232-3107B748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6" y="3943070"/>
            <a:ext cx="7000926" cy="136208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470C5B-C115-6421-88B1-1F707B23B213}"/>
              </a:ext>
            </a:extLst>
          </p:cNvPr>
          <p:cNvSpPr txBox="1"/>
          <p:nvPr/>
        </p:nvSpPr>
        <p:spPr>
          <a:xfrm>
            <a:off x="2238444" y="5479922"/>
            <a:ext cx="466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Efficiency of best box: 18.4%, acceptance: 0.2%</a:t>
            </a:r>
          </a:p>
        </p:txBody>
      </p:sp>
    </p:spTree>
    <p:extLst>
      <p:ext uri="{BB962C8B-B14F-4D97-AF65-F5344CB8AC3E}">
        <p14:creationId xmlns:p14="http://schemas.microsoft.com/office/powerpoint/2010/main" val="1287902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B219A-7962-7804-46E1-2FC17373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What does a 5% 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4C0571-5C7F-F7FC-0D3C-9153DAF8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480329"/>
            <a:ext cx="218690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5% might seem like a lot, but in this HEPMASS example it would be a small effect on the tails, hardly convincing unless treated by </a:t>
            </a:r>
            <a:r>
              <a:rPr lang="en-US" dirty="0" err="1"/>
              <a:t>multiD</a:t>
            </a:r>
            <a:r>
              <a:rPr lang="en-US" dirty="0"/>
              <a:t> analysis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BC31BE-C779-0AF6-595E-D00CEB41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65E16F-A180-4AB4-C02F-E64E586E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842ED1-77AC-90FB-0C04-520E87EC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29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7C63A8B-CBF9-965D-F3CC-5198B69B1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14" y="1540516"/>
            <a:ext cx="6264900" cy="44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5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B622F-5570-22F4-C7AE-F178CBBFB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4BA64-B495-8F9E-6EC6-B2928B6F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data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messy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79D888-AF65-D923-1891-9AED3F33F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err="1"/>
              <a:t>Hadron</a:t>
            </a:r>
            <a:r>
              <a:rPr lang="it-IT" dirty="0"/>
              <a:t> collider data are </a:t>
            </a:r>
            <a:r>
              <a:rPr lang="it-IT" dirty="0" err="1"/>
              <a:t>both"tall</a:t>
            </a:r>
            <a:r>
              <a:rPr lang="it-IT" dirty="0"/>
              <a:t>" and "wide", </a:t>
            </a:r>
            <a:r>
              <a:rPr lang="it-IT" dirty="0" err="1"/>
              <a:t>but</a:t>
            </a:r>
            <a:r>
              <a:rPr lang="it-IT" dirty="0"/>
              <a:t> after </a:t>
            </a:r>
            <a:r>
              <a:rPr lang="it-IT" dirty="0" err="1"/>
              <a:t>suitable</a:t>
            </a:r>
            <a:r>
              <a:rPr lang="it-IT" dirty="0"/>
              <a:t> </a:t>
            </a:r>
            <a:r>
              <a:rPr lang="it-IT" dirty="0" err="1"/>
              <a:t>distillation</a:t>
            </a:r>
            <a:r>
              <a:rPr lang="it-IT" dirty="0"/>
              <a:t> of high-</a:t>
            </a:r>
            <a:r>
              <a:rPr lang="it-IT" dirty="0" err="1"/>
              <a:t>level</a:t>
            </a:r>
            <a:r>
              <a:rPr lang="it-IT" dirty="0"/>
              <a:t> </a:t>
            </a:r>
            <a:r>
              <a:rPr lang="it-IT" dirty="0" err="1"/>
              <a:t>objects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"</a:t>
            </a:r>
            <a:r>
              <a:rPr lang="it-IT" dirty="0" err="1"/>
              <a:t>tall</a:t>
            </a:r>
            <a:r>
              <a:rPr lang="it-IT" dirty="0"/>
              <a:t>": </a:t>
            </a:r>
            <a:r>
              <a:rPr lang="it-IT" dirty="0" err="1"/>
              <a:t>millions</a:t>
            </a:r>
            <a:r>
              <a:rPr lang="it-IT" dirty="0"/>
              <a:t> of events, </a:t>
            </a:r>
            <a:r>
              <a:rPr lang="it-IT" dirty="0" err="1"/>
              <a:t>each</a:t>
            </a:r>
            <a:r>
              <a:rPr lang="it-IT" dirty="0"/>
              <a:t> of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characterized</a:t>
            </a:r>
            <a:r>
              <a:rPr lang="it-IT" dirty="0"/>
              <a:t> by </a:t>
            </a:r>
            <a:r>
              <a:rPr lang="it-IT" dirty="0">
                <a:solidFill>
                  <a:srgbClr val="0070C0"/>
                </a:solidFill>
              </a:rPr>
              <a:t>a </a:t>
            </a:r>
            <a:r>
              <a:rPr lang="it-IT" dirty="0" err="1">
                <a:solidFill>
                  <a:srgbClr val="0070C0"/>
                </a:solidFill>
              </a:rPr>
              <a:t>few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tens</a:t>
            </a:r>
            <a:r>
              <a:rPr lang="it-IT" dirty="0">
                <a:solidFill>
                  <a:srgbClr val="0070C0"/>
                </a:solidFill>
              </a:rPr>
              <a:t> of </a:t>
            </a:r>
            <a:r>
              <a:rPr lang="it-IT" dirty="0" err="1">
                <a:solidFill>
                  <a:srgbClr val="0070C0"/>
                </a:solidFill>
              </a:rPr>
              <a:t>relevant</a:t>
            </a:r>
            <a:r>
              <a:rPr lang="it-IT" dirty="0">
                <a:solidFill>
                  <a:srgbClr val="0070C0"/>
                </a:solidFill>
              </a:rPr>
              <a:t> features</a:t>
            </a:r>
          </a:p>
          <a:p>
            <a:endParaRPr lang="it-IT" dirty="0"/>
          </a:p>
          <a:p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choice</a:t>
            </a:r>
            <a:r>
              <a:rPr lang="it-IT" dirty="0"/>
              <a:t> of </a:t>
            </a:r>
            <a:r>
              <a:rPr lang="it-IT" dirty="0" err="1"/>
              <a:t>which</a:t>
            </a:r>
            <a:r>
              <a:rPr lang="it-IT" dirty="0"/>
              <a:t> features are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>
                <a:solidFill>
                  <a:srgbClr val="FF0000"/>
                </a:solidFill>
              </a:rPr>
              <a:t>critical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confident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know </a:t>
            </a:r>
            <a:r>
              <a:rPr lang="it-IT" dirty="0" err="1"/>
              <a:t>how</a:t>
            </a:r>
            <a:r>
              <a:rPr lang="it-IT" dirty="0"/>
              <a:t> to make </a:t>
            </a:r>
            <a:r>
              <a:rPr lang="it-IT" dirty="0" err="1"/>
              <a:t>it</a:t>
            </a:r>
            <a:r>
              <a:rPr lang="it-IT" dirty="0"/>
              <a:t>	</a:t>
            </a:r>
          </a:p>
          <a:p>
            <a:pPr lvl="1"/>
            <a:r>
              <a:rPr lang="it-IT" dirty="0"/>
              <a:t>I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argue</a:t>
            </a:r>
            <a:r>
              <a:rPr lang="it-IT" dirty="0"/>
              <a:t> on </a:t>
            </a:r>
            <a:r>
              <a:rPr lang="it-IT" dirty="0" err="1"/>
              <a:t>this</a:t>
            </a:r>
            <a:r>
              <a:rPr lang="it-IT" dirty="0"/>
              <a:t> point, </a:t>
            </a:r>
            <a:r>
              <a:rPr lang="it-IT" dirty="0" err="1"/>
              <a:t>although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deserves</a:t>
            </a:r>
            <a:r>
              <a:rPr lang="it-IT" dirty="0"/>
              <a:t> to be </a:t>
            </a:r>
            <a:r>
              <a:rPr lang="it-IT" dirty="0" err="1"/>
              <a:t>kept</a:t>
            </a:r>
            <a:r>
              <a:rPr lang="it-IT" dirty="0"/>
              <a:t> on the </a:t>
            </a:r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times</a:t>
            </a:r>
          </a:p>
          <a:p>
            <a:pPr lvl="1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sometimes</a:t>
            </a:r>
            <a:r>
              <a:rPr lang="it-IT" dirty="0"/>
              <a:t> do </a:t>
            </a:r>
            <a:r>
              <a:rPr lang="it-IT" dirty="0" err="1"/>
              <a:t>consider</a:t>
            </a:r>
            <a:r>
              <a:rPr lang="it-IT" dirty="0"/>
              <a:t> "</a:t>
            </a:r>
            <a:r>
              <a:rPr lang="it-IT" dirty="0" err="1"/>
              <a:t>unlikely</a:t>
            </a:r>
            <a:r>
              <a:rPr lang="it-IT" dirty="0"/>
              <a:t>" </a:t>
            </a:r>
            <a:r>
              <a:rPr lang="it-IT" dirty="0" err="1"/>
              <a:t>observables</a:t>
            </a:r>
            <a:r>
              <a:rPr lang="it-IT" dirty="0"/>
              <a:t> in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searches</a:t>
            </a:r>
            <a:r>
              <a:rPr lang="it-IT" dirty="0"/>
              <a:t> – </a:t>
            </a:r>
            <a:r>
              <a:rPr lang="it-IT" dirty="0" err="1"/>
              <a:t>whether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enough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question</a:t>
            </a:r>
            <a:r>
              <a:rPr lang="it-IT" dirty="0"/>
              <a:t> for a </a:t>
            </a:r>
            <a:r>
              <a:rPr lang="it-IT" dirty="0" err="1"/>
              <a:t>different</a:t>
            </a:r>
            <a:r>
              <a:rPr lang="it-IT" dirty="0"/>
              <a:t> talk</a:t>
            </a:r>
          </a:p>
          <a:p>
            <a:endParaRPr lang="it-IT" dirty="0"/>
          </a:p>
          <a:p>
            <a:r>
              <a:rPr lang="it-IT" b="1" dirty="0" err="1"/>
              <a:t>Standardization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generally</a:t>
            </a:r>
            <a:r>
              <a:rPr lang="it-IT" dirty="0"/>
              <a:t> </a:t>
            </a:r>
            <a:r>
              <a:rPr lang="it-IT" dirty="0" err="1"/>
              <a:t>helpful</a:t>
            </a:r>
            <a:r>
              <a:rPr lang="it-IT" dirty="0"/>
              <a:t> practice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preprocessing</a:t>
            </a:r>
            <a:r>
              <a:rPr lang="it-IT" dirty="0"/>
              <a:t> step for </a:t>
            </a:r>
            <a:r>
              <a:rPr lang="it-IT" dirty="0" err="1"/>
              <a:t>many</a:t>
            </a:r>
            <a:r>
              <a:rPr lang="it-IT" dirty="0"/>
              <a:t> ML </a:t>
            </a:r>
            <a:r>
              <a:rPr lang="it-IT" dirty="0" err="1"/>
              <a:t>algorithms</a:t>
            </a:r>
            <a:r>
              <a:rPr lang="it-IT" dirty="0"/>
              <a:t> and in </a:t>
            </a:r>
            <a:r>
              <a:rPr lang="it-IT" dirty="0" err="1"/>
              <a:t>particular</a:t>
            </a:r>
            <a:r>
              <a:rPr lang="it-IT" dirty="0"/>
              <a:t> for a </a:t>
            </a:r>
            <a:r>
              <a:rPr lang="it-IT" dirty="0" err="1"/>
              <a:t>generalized</a:t>
            </a:r>
            <a:r>
              <a:rPr lang="it-IT" dirty="0"/>
              <a:t>, </a:t>
            </a:r>
            <a:r>
              <a:rPr lang="it-IT" dirty="0" err="1"/>
              <a:t>unpreconceived</a:t>
            </a:r>
            <a:r>
              <a:rPr lang="it-IT" dirty="0"/>
              <a:t> </a:t>
            </a:r>
            <a:r>
              <a:rPr lang="it-IT" dirty="0" err="1"/>
              <a:t>search</a:t>
            </a:r>
            <a:r>
              <a:rPr lang="it-IT" dirty="0"/>
              <a:t> in multi-D </a:t>
            </a:r>
          </a:p>
          <a:p>
            <a:pPr lvl="1"/>
            <a:r>
              <a:rPr lang="it-IT" dirty="0"/>
              <a:t> I start from </a:t>
            </a:r>
            <a:r>
              <a:rPr lang="it-IT" dirty="0" err="1"/>
              <a:t>there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0CC5AA-F83D-0FA0-0B67-A937BAD0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CAEA19-6EF1-C389-4710-F9BC7251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171A11-A7BC-14C0-A1B2-1BFD784C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3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232E6D-00D6-8C55-F1BE-F098A3972726}"/>
              </a:ext>
            </a:extLst>
          </p:cNvPr>
          <p:cNvSpPr/>
          <p:nvPr/>
        </p:nvSpPr>
        <p:spPr>
          <a:xfrm>
            <a:off x="414408" y="2747704"/>
            <a:ext cx="7963838" cy="337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50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29EA29-08A3-3A78-D6F2-C62BBA31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Additional studies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4B3E27-249D-E21D-CD1D-01EEB1ABA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random search in the D’-dimensional subspace becomes ineffective for D’&gt;20-30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different approach consists in iteratively increase the dimensionality of the problem, scanning only the progressively most promising subspaces:</a:t>
            </a:r>
          </a:p>
          <a:p>
            <a:r>
              <a:rPr lang="en-US" dirty="0"/>
              <a:t>Look for best box in all possible 2-dim spaces</a:t>
            </a:r>
          </a:p>
          <a:p>
            <a:r>
              <a:rPr lang="en-US" dirty="0"/>
              <a:t>Only consider 2D spaces giving best results and add one dimension</a:t>
            </a:r>
          </a:p>
          <a:p>
            <a:r>
              <a:rPr lang="en-US" dirty="0"/>
              <a:t>Repeat procedure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                                                          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  </a:t>
            </a:r>
            <a:r>
              <a:rPr lang="en-US" dirty="0" err="1">
                <a:solidFill>
                  <a:srgbClr val="00B0F0"/>
                </a:solidFill>
                <a:sym typeface="Wingdings" panose="05000000000000000000" pitchFamily="2" charset="2"/>
              </a:rPr>
              <a:t>RanBoxIter</a:t>
            </a:r>
            <a:endParaRPr lang="en-US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Better performance per invested CPU in high-dimensionality cases </a:t>
            </a:r>
          </a:p>
          <a:p>
            <a:r>
              <a:rPr lang="en-US" dirty="0"/>
              <a:t>As with any </a:t>
            </a:r>
            <a:r>
              <a:rPr lang="en-US" dirty="0" err="1"/>
              <a:t>GoF</a:t>
            </a:r>
            <a:r>
              <a:rPr lang="en-US" dirty="0"/>
              <a:t> measure, no guarantee of optimality…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DA900D-D7A5-C4A7-1A58-C278BB33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4584F0-BC13-F409-6C50-F098B3F4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901A6-67CC-3F83-587F-E3644F92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DE43C-9308-EB1B-0DB2-DECF8810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 paper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BF5D32-3641-70AA-0D5E-F82A4203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2021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code for </a:t>
            </a:r>
            <a:r>
              <a:rPr lang="en-US" dirty="0" err="1"/>
              <a:t>RanBox</a:t>
            </a:r>
            <a:r>
              <a:rPr lang="en-US" dirty="0"/>
              <a:t> and </a:t>
            </a:r>
            <a:r>
              <a:rPr lang="en-US" dirty="0" err="1"/>
              <a:t>RanBoxIter</a:t>
            </a:r>
            <a:r>
              <a:rPr lang="en-US" dirty="0"/>
              <a:t> is </a:t>
            </a:r>
            <a:r>
              <a:rPr lang="en-US" dirty="0">
                <a:solidFill>
                  <a:srgbClr val="00B0F0"/>
                </a:solidFill>
              </a:rPr>
              <a:t>available on GitHub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JHEP article contains detailed discussion, tests on different datasets (</a:t>
            </a:r>
            <a:r>
              <a:rPr lang="en-US" dirty="0" err="1"/>
              <a:t>MiniBooNE</a:t>
            </a:r>
            <a:r>
              <a:rPr lang="en-US" dirty="0"/>
              <a:t>, CC fraud detection)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AAD2B8-6936-671F-2ECC-F70C6F22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F0BE21-D38E-27BD-1CB4-E55A7F3C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F55567-219F-F812-9452-6BFC05FB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31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11E32F2-75E5-8078-98B4-2CC26D0E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152" y="1417638"/>
            <a:ext cx="3644086" cy="49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45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3A50D-417F-BB44-FB73-CF79B5E38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29433-974C-ACF6-7967-7BB3410F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Future work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6BB439-A9E5-0AA5-EF04-F6243F5C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4118"/>
            <a:ext cx="8229600" cy="4486699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/>
              <a:t>Improve</a:t>
            </a:r>
            <a:r>
              <a:rPr lang="it-IT" dirty="0"/>
              <a:t> </a:t>
            </a:r>
            <a:r>
              <a:rPr lang="it-IT" dirty="0" err="1"/>
              <a:t>search</a:t>
            </a:r>
            <a:r>
              <a:rPr lang="it-IT" dirty="0"/>
              <a:t> of minimum</a:t>
            </a:r>
          </a:p>
          <a:p>
            <a:r>
              <a:rPr lang="it-IT" dirty="0">
                <a:solidFill>
                  <a:srgbClr val="00B0F0"/>
                </a:solidFill>
              </a:rPr>
              <a:t>Calibrate Z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with Bonferroni </a:t>
            </a:r>
            <a:r>
              <a:rPr lang="it-IT" dirty="0" err="1"/>
              <a:t>correction</a:t>
            </a:r>
            <a:endParaRPr lang="it-IT" dirty="0"/>
          </a:p>
          <a:p>
            <a:r>
              <a:rPr lang="it-IT" b="1" dirty="0">
                <a:solidFill>
                  <a:srgbClr val="00B0F0"/>
                </a:solidFill>
              </a:rPr>
              <a:t>Investigate semi-</a:t>
            </a:r>
            <a:r>
              <a:rPr lang="it-IT" b="1" dirty="0" err="1">
                <a:solidFill>
                  <a:srgbClr val="00B0F0"/>
                </a:solidFill>
              </a:rPr>
              <a:t>supervised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approach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/>
              <a:t>partial</a:t>
            </a:r>
            <a:r>
              <a:rPr lang="it-IT" dirty="0"/>
              <a:t> MC input for background)</a:t>
            </a:r>
          </a:p>
          <a:p>
            <a:pPr lvl="1"/>
            <a:r>
              <a:rPr lang="it-IT" dirty="0"/>
              <a:t>Idea: know background (SM), use </a:t>
            </a:r>
            <a:r>
              <a:rPr lang="it-IT" dirty="0" err="1"/>
              <a:t>it</a:t>
            </a:r>
            <a:r>
              <a:rPr lang="it-IT" dirty="0"/>
              <a:t> for </a:t>
            </a:r>
            <a:r>
              <a:rPr lang="it-IT" dirty="0" err="1"/>
              <a:t>density</a:t>
            </a:r>
            <a:r>
              <a:rPr lang="it-IT" dirty="0"/>
              <a:t> estimate in boxes</a:t>
            </a:r>
          </a:p>
          <a:p>
            <a:pPr lvl="2"/>
            <a:r>
              <a:rPr lang="it-IT" dirty="0" err="1">
                <a:solidFill>
                  <a:srgbClr val="00B050"/>
                </a:solidFill>
              </a:rPr>
              <a:t>Developed</a:t>
            </a:r>
            <a:r>
              <a:rPr lang="it-IT" dirty="0">
                <a:solidFill>
                  <a:srgbClr val="00B050"/>
                </a:solidFill>
              </a:rPr>
              <a:t> in </a:t>
            </a:r>
            <a:r>
              <a:rPr lang="it-IT" dirty="0" err="1">
                <a:solidFill>
                  <a:srgbClr val="00B050"/>
                </a:solidFill>
              </a:rPr>
              <a:t>context</a:t>
            </a:r>
            <a:r>
              <a:rPr lang="it-IT" dirty="0">
                <a:solidFill>
                  <a:srgbClr val="00B050"/>
                </a:solidFill>
              </a:rPr>
              <a:t> of CMS </a:t>
            </a:r>
            <a:r>
              <a:rPr lang="it-IT" dirty="0" err="1">
                <a:solidFill>
                  <a:srgbClr val="00B050"/>
                </a:solidFill>
              </a:rPr>
              <a:t>B</a:t>
            </a:r>
            <a:r>
              <a:rPr lang="it-IT" baseline="-25000" dirty="0" err="1">
                <a:solidFill>
                  <a:srgbClr val="00B050"/>
                </a:solidFill>
              </a:rPr>
              <a:t>s</a:t>
            </a:r>
            <a:r>
              <a:rPr lang="it-IT" dirty="0" err="1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it-IT" dirty="0" err="1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tt</a:t>
            </a:r>
            <a:r>
              <a:rPr lang="it-IT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00B050"/>
                </a:solidFill>
                <a:sym typeface="Wingdings" panose="05000000000000000000" pitchFamily="2" charset="2"/>
              </a:rPr>
              <a:t>search</a:t>
            </a:r>
            <a:r>
              <a:rPr lang="it-IT" dirty="0">
                <a:solidFill>
                  <a:srgbClr val="00B050"/>
                </a:solidFill>
                <a:sym typeface="Wingdings" panose="05000000000000000000" pitchFamily="2" charset="2"/>
              </a:rPr>
              <a:t>, </a:t>
            </a:r>
            <a:r>
              <a:rPr lang="it-IT" dirty="0" err="1">
                <a:solidFill>
                  <a:srgbClr val="00B050"/>
                </a:solidFill>
                <a:sym typeface="Wingdings" panose="05000000000000000000" pitchFamily="2" charset="2"/>
              </a:rPr>
              <a:t>but</a:t>
            </a:r>
            <a:r>
              <a:rPr lang="it-IT" dirty="0">
                <a:solidFill>
                  <a:srgbClr val="00B050"/>
                </a:solidFill>
                <a:sym typeface="Wingdings" panose="05000000000000000000" pitchFamily="2" charset="2"/>
              </a:rPr>
              <a:t> work </a:t>
            </a:r>
            <a:r>
              <a:rPr lang="it-IT" dirty="0" err="1">
                <a:solidFill>
                  <a:srgbClr val="00B050"/>
                </a:solidFill>
                <a:sym typeface="Wingdings" panose="05000000000000000000" pitchFamily="2" charset="2"/>
              </a:rPr>
              <a:t>not</a:t>
            </a:r>
            <a:r>
              <a:rPr lang="it-IT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00B050"/>
                </a:solidFill>
                <a:sym typeface="Wingdings" panose="05000000000000000000" pitchFamily="2" charset="2"/>
              </a:rPr>
              <a:t>completed</a:t>
            </a:r>
            <a:r>
              <a:rPr lang="it-IT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00B050"/>
                </a:solidFill>
                <a:sym typeface="Wingdings" panose="05000000000000000000" pitchFamily="2" charset="2"/>
              </a:rPr>
              <a:t>yet</a:t>
            </a:r>
            <a:endParaRPr lang="it-IT" dirty="0">
              <a:solidFill>
                <a:srgbClr val="00B050"/>
              </a:solidFill>
            </a:endParaRPr>
          </a:p>
          <a:p>
            <a:r>
              <a:rPr lang="it-IT" dirty="0" err="1"/>
              <a:t>Optimize</a:t>
            </a:r>
            <a:r>
              <a:rPr lang="it-IT" dirty="0"/>
              <a:t> code</a:t>
            </a:r>
          </a:p>
          <a:p>
            <a:r>
              <a:rPr lang="it-IT" dirty="0"/>
              <a:t>More </a:t>
            </a:r>
            <a:r>
              <a:rPr lang="it-IT" dirty="0" err="1"/>
              <a:t>tests</a:t>
            </a:r>
            <a:r>
              <a:rPr lang="it-IT" dirty="0"/>
              <a:t> on </a:t>
            </a:r>
            <a:r>
              <a:rPr lang="it-IT" dirty="0" err="1"/>
              <a:t>interesting</a:t>
            </a:r>
            <a:r>
              <a:rPr lang="it-IT" dirty="0"/>
              <a:t> use </a:t>
            </a:r>
            <a:r>
              <a:rPr lang="it-IT" dirty="0" err="1"/>
              <a:t>cases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5F5FFA-645E-4E10-54BA-F5307ED8B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D8087C-2DBA-A96B-5FCE-37CE44A9A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193B82-31BD-5519-3043-1667B478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64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E98E4-C84A-38C7-4843-495D1E1A0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FC43AA-F9FB-A323-C051-54A31518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3" y="2787178"/>
            <a:ext cx="8229600" cy="1143000"/>
          </a:xfrm>
        </p:spPr>
        <p:txBody>
          <a:bodyPr/>
          <a:lstStyle/>
          <a:p>
            <a:r>
              <a:rPr lang="it-IT"/>
              <a:t>Thank you for your interest !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66FFC6-CC91-0BE7-6DC4-DF8E85FC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58946F-27FD-D33E-7C01-FD88D72B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8E4921-1F9C-8E3D-3786-D2C0ADFC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58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A1143-3B70-EFE7-2B21-CE5476792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443F6-5386-EAD0-965C-B12D2B95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7" y="2770710"/>
            <a:ext cx="8229600" cy="1143000"/>
          </a:xfrm>
        </p:spPr>
        <p:txBody>
          <a:bodyPr/>
          <a:lstStyle/>
          <a:p>
            <a:r>
              <a:rPr lang="it-IT"/>
              <a:t>Backup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FA198E-9B63-5DDA-63E1-53337C12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8A351A-FACA-A445-D8A1-44025737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E441C1-5D16-6A8D-B984-A0BBA632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24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2F4F0-7A43-A814-A358-76830DB9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631BA7-1C8C-4BFC-96C1-9D0CAC3C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Other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nuts and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bolts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75F60C-7F0E-B7EB-C97C-D29B071C1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The </a:t>
            </a:r>
            <a:r>
              <a:rPr lang="it-IT" dirty="0" err="1"/>
              <a:t>search</a:t>
            </a:r>
            <a:r>
              <a:rPr lang="it-IT" dirty="0"/>
              <a:t> for the </a:t>
            </a:r>
            <a:r>
              <a:rPr lang="it-IT" dirty="0" err="1"/>
              <a:t>highest-significance</a:t>
            </a:r>
            <a:r>
              <a:rPr lang="it-IT" dirty="0"/>
              <a:t> box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>
                <a:solidFill>
                  <a:srgbClr val="FF0000"/>
                </a:solidFill>
              </a:rPr>
              <a:t>complicated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because</a:t>
            </a:r>
            <a:r>
              <a:rPr lang="it-IT" dirty="0">
                <a:solidFill>
                  <a:srgbClr val="FF0000"/>
                </a:solidFill>
              </a:rPr>
              <a:t> data are sparse</a:t>
            </a:r>
            <a:r>
              <a:rPr lang="it-IT" dirty="0"/>
              <a:t>. </a:t>
            </a:r>
            <a:r>
              <a:rPr lang="it-IT" dirty="0" err="1"/>
              <a:t>There</a:t>
            </a:r>
            <a:r>
              <a:rPr lang="it-IT" dirty="0"/>
              <a:t> are a </a:t>
            </a:r>
            <a:r>
              <a:rPr lang="it-IT" dirty="0" err="1"/>
              <a:t>huge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local</a:t>
            </a:r>
            <a:r>
              <a:rPr lang="it-IT" dirty="0"/>
              <a:t> maxima </a:t>
            </a:r>
            <a:r>
              <a:rPr lang="it-IT" dirty="0" err="1"/>
              <a:t>where</a:t>
            </a:r>
            <a:r>
              <a:rPr lang="it-IT" dirty="0"/>
              <a:t> a Z</a:t>
            </a:r>
            <a:r>
              <a:rPr lang="it-IT" baseline="-25000" dirty="0"/>
              <a:t>PL</a:t>
            </a:r>
            <a:r>
              <a:rPr lang="it-IT" dirty="0"/>
              <a:t> </a:t>
            </a:r>
            <a:r>
              <a:rPr lang="it-IT" dirty="0" err="1"/>
              <a:t>maximization</a:t>
            </a:r>
            <a:r>
              <a:rPr lang="it-IT" dirty="0"/>
              <a:t> routine can </a:t>
            </a:r>
            <a:r>
              <a:rPr lang="it-IT" dirty="0" err="1"/>
              <a:t>get</a:t>
            </a:r>
            <a:r>
              <a:rPr lang="it-IT" dirty="0"/>
              <a:t> </a:t>
            </a:r>
            <a:r>
              <a:rPr lang="it-IT" dirty="0" err="1"/>
              <a:t>stuck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One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needs</a:t>
            </a:r>
            <a:r>
              <a:rPr lang="it-IT" dirty="0"/>
              <a:t> a </a:t>
            </a:r>
            <a:r>
              <a:rPr lang="it-IT" dirty="0">
                <a:solidFill>
                  <a:srgbClr val="FF0000"/>
                </a:solidFill>
              </a:rPr>
              <a:t>smart seeding </a:t>
            </a:r>
            <a:r>
              <a:rPr lang="it-IT" dirty="0"/>
              <a:t>to </a:t>
            </a:r>
            <a:r>
              <a:rPr lang="it-IT" dirty="0" err="1"/>
              <a:t>inform</a:t>
            </a:r>
            <a:r>
              <a:rPr lang="it-IT" dirty="0"/>
              <a:t> the </a:t>
            </a:r>
            <a:r>
              <a:rPr lang="it-IT" dirty="0" err="1"/>
              <a:t>choice</a:t>
            </a:r>
            <a:r>
              <a:rPr lang="it-IT" dirty="0"/>
              <a:t> of </a:t>
            </a:r>
            <a:r>
              <a:rPr lang="it-IT" dirty="0" err="1"/>
              <a:t>initial</a:t>
            </a:r>
            <a:r>
              <a:rPr lang="it-IT" dirty="0"/>
              <a:t> box </a:t>
            </a:r>
            <a:r>
              <a:rPr lang="it-IT" dirty="0" err="1"/>
              <a:t>boundaries</a:t>
            </a:r>
            <a:r>
              <a:rPr lang="it-IT" dirty="0"/>
              <a:t>, </a:t>
            </a:r>
            <a:r>
              <a:rPr lang="it-IT" dirty="0" err="1"/>
              <a:t>easing</a:t>
            </a:r>
            <a:r>
              <a:rPr lang="it-IT" dirty="0"/>
              <a:t> the </a:t>
            </a:r>
            <a:r>
              <a:rPr lang="it-IT" dirty="0" err="1"/>
              <a:t>convergence</a:t>
            </a:r>
            <a:r>
              <a:rPr lang="it-IT" dirty="0"/>
              <a:t> task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Three strategies </a:t>
            </a:r>
            <a:r>
              <a:rPr lang="it-IT" dirty="0" err="1"/>
              <a:t>considered</a:t>
            </a:r>
            <a:r>
              <a:rPr lang="it-IT" dirty="0"/>
              <a:t>:</a:t>
            </a:r>
          </a:p>
          <a:p>
            <a:pPr lvl="1"/>
            <a:r>
              <a:rPr lang="it-IT" b="1" dirty="0"/>
              <a:t>random </a:t>
            </a:r>
            <a:r>
              <a:rPr lang="it-IT" b="1" dirty="0" err="1"/>
              <a:t>initial</a:t>
            </a:r>
            <a:r>
              <a:rPr lang="it-IT" b="1" dirty="0"/>
              <a:t> box </a:t>
            </a:r>
            <a:r>
              <a:rPr lang="it-IT" dirty="0" err="1"/>
              <a:t>boundaries</a:t>
            </a:r>
            <a:r>
              <a:rPr lang="it-IT" dirty="0"/>
              <a:t> </a:t>
            </a:r>
          </a:p>
          <a:p>
            <a:pPr lvl="2"/>
            <a:r>
              <a:rPr lang="it-IT" dirty="0" err="1">
                <a:sym typeface="Wingdings" panose="05000000000000000000" pitchFamily="2" charset="2"/>
              </a:rPr>
              <a:t>fastest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but</a:t>
            </a:r>
            <a:r>
              <a:rPr lang="it-IT" dirty="0">
                <a:sym typeface="Wingdings" panose="05000000000000000000" pitchFamily="2" charset="2"/>
              </a:rPr>
              <a:t>, </a:t>
            </a:r>
            <a:r>
              <a:rPr lang="it-IT" dirty="0" err="1">
                <a:sym typeface="Wingdings" panose="05000000000000000000" pitchFamily="2" charset="2"/>
              </a:rPr>
              <a:t>er</a:t>
            </a:r>
            <a:r>
              <a:rPr lang="it-IT" dirty="0">
                <a:sym typeface="Wingdings" panose="05000000000000000000" pitchFamily="2" charset="2"/>
              </a:rPr>
              <a:t>, random </a:t>
            </a:r>
            <a:endParaRPr lang="it-IT" dirty="0"/>
          </a:p>
          <a:p>
            <a:pPr lvl="1"/>
            <a:r>
              <a:rPr lang="it-IT" dirty="0"/>
              <a:t>window </a:t>
            </a:r>
            <a:r>
              <a:rPr lang="it-IT" dirty="0" err="1"/>
              <a:t>around</a:t>
            </a:r>
            <a:r>
              <a:rPr lang="it-IT" dirty="0"/>
              <a:t> </a:t>
            </a:r>
            <a:r>
              <a:rPr lang="it-IT" dirty="0" err="1"/>
              <a:t>region</a:t>
            </a:r>
            <a:r>
              <a:rPr lang="it-IT" dirty="0"/>
              <a:t> of </a:t>
            </a:r>
            <a:r>
              <a:rPr lang="it-IT" b="1" dirty="0"/>
              <a:t>maximum kernel </a:t>
            </a:r>
            <a:r>
              <a:rPr lang="it-IT" b="1" dirty="0" err="1"/>
              <a:t>density</a:t>
            </a:r>
            <a:endParaRPr lang="it-IT" b="1" dirty="0"/>
          </a:p>
          <a:p>
            <a:pPr lvl="2"/>
            <a:r>
              <a:rPr lang="it-IT" dirty="0"/>
              <a:t>Slow; good </a:t>
            </a:r>
            <a:r>
              <a:rPr lang="it-IT" dirty="0" err="1"/>
              <a:t>unless</a:t>
            </a:r>
            <a:r>
              <a:rPr lang="it-IT" dirty="0"/>
              <a:t> high-D </a:t>
            </a:r>
            <a:r>
              <a:rPr lang="it-IT" dirty="0" err="1"/>
              <a:t>sparsity</a:t>
            </a:r>
            <a:r>
              <a:rPr lang="it-IT" dirty="0"/>
              <a:t> makes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ineffective</a:t>
            </a:r>
            <a:endParaRPr lang="it-IT" dirty="0"/>
          </a:p>
          <a:p>
            <a:pPr lvl="1"/>
            <a:r>
              <a:rPr lang="it-IT" dirty="0"/>
              <a:t>area </a:t>
            </a:r>
            <a:r>
              <a:rPr lang="it-IT" dirty="0" err="1"/>
              <a:t>containing</a:t>
            </a:r>
            <a:r>
              <a:rPr lang="it-IT" dirty="0"/>
              <a:t> </a:t>
            </a:r>
            <a:r>
              <a:rPr lang="it-IT" b="1" dirty="0"/>
              <a:t>cluster of close points </a:t>
            </a:r>
          </a:p>
          <a:p>
            <a:pPr lvl="2"/>
            <a:r>
              <a:rPr lang="it-IT" dirty="0"/>
              <a:t>best for high-D </a:t>
            </a:r>
            <a:r>
              <a:rPr lang="it-IT" dirty="0" err="1"/>
              <a:t>search</a:t>
            </a:r>
            <a:r>
              <a:rPr lang="it-IT" dirty="0"/>
              <a:t>, </a:t>
            </a:r>
            <a:r>
              <a:rPr lang="it-IT" dirty="0" err="1"/>
              <a:t>slowest</a:t>
            </a:r>
            <a:endParaRPr lang="en-US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FC230577-2289-E310-CA43-7B87A3040133}"/>
              </a:ext>
            </a:extLst>
          </p:cNvPr>
          <p:cNvSpPr/>
          <p:nvPr/>
        </p:nvSpPr>
        <p:spPr>
          <a:xfrm>
            <a:off x="6862119" y="4011827"/>
            <a:ext cx="914400" cy="2010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EF</a:t>
            </a:r>
          </a:p>
          <a:p>
            <a:pPr algn="ctr"/>
            <a:r>
              <a:rPr lang="it-IT"/>
              <a:t>FE</a:t>
            </a:r>
          </a:p>
          <a:p>
            <a:pPr algn="ctr"/>
            <a:r>
              <a:rPr lang="it-IT"/>
              <a:t>CT</a:t>
            </a:r>
          </a:p>
          <a:p>
            <a:pPr algn="ctr"/>
            <a:r>
              <a:rPr lang="it-IT"/>
              <a:t>IV</a:t>
            </a:r>
          </a:p>
          <a:p>
            <a:pPr algn="ctr"/>
            <a:r>
              <a:rPr lang="it-IT"/>
              <a:t>E</a:t>
            </a:r>
            <a:endParaRPr lang="en-US"/>
          </a:p>
        </p:txBody>
      </p:sp>
      <p:sp>
        <p:nvSpPr>
          <p:cNvPr id="6" name="Freccia in su 5">
            <a:extLst>
              <a:ext uri="{FF2B5EF4-FFF2-40B4-BE49-F238E27FC236}">
                <a16:creationId xmlns:a16="http://schemas.microsoft.com/office/drawing/2014/main" id="{DC1889FF-A560-4CC6-680E-79DEEC53863B}"/>
              </a:ext>
            </a:extLst>
          </p:cNvPr>
          <p:cNvSpPr/>
          <p:nvPr/>
        </p:nvSpPr>
        <p:spPr>
          <a:xfrm>
            <a:off x="8122508" y="4011827"/>
            <a:ext cx="889687" cy="2010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F</a:t>
            </a:r>
          </a:p>
          <a:p>
            <a:pPr algn="ctr"/>
            <a:r>
              <a:rPr lang="it-IT"/>
              <a:t>A</a:t>
            </a:r>
          </a:p>
          <a:p>
            <a:pPr algn="ctr"/>
            <a:r>
              <a:rPr lang="it-IT"/>
              <a:t>S</a:t>
            </a:r>
          </a:p>
          <a:p>
            <a:pPr algn="ctr"/>
            <a:r>
              <a:rPr lang="it-IT"/>
              <a:t>T</a:t>
            </a:r>
          </a:p>
          <a:p>
            <a:pPr algn="ctr"/>
            <a:r>
              <a:rPr lang="it-IT"/>
              <a:t>E</a:t>
            </a:r>
          </a:p>
          <a:p>
            <a:pPr algn="ctr"/>
            <a:r>
              <a:rPr lang="it-IT"/>
              <a:t>R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07E320-04F8-6DBF-74E3-244CD88A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1D627D-4C75-7175-798A-23DA1A02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DF3499C-FBFA-B9D1-3DC6-9C4DF601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52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2432F-3CB0-6958-37FD-4F9413434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9F332-1FD6-EAA9-8DC4-7C803684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RanBox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1EE457-C98C-B673-718E-EE7BB530C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73" y="1575397"/>
            <a:ext cx="8624453" cy="5340927"/>
          </a:xfrm>
        </p:spPr>
        <p:txBody>
          <a:bodyPr>
            <a:normAutofit fontScale="55000" lnSpcReduction="20000"/>
          </a:bodyPr>
          <a:lstStyle/>
          <a:p>
            <a:r>
              <a:rPr lang="it-IT"/>
              <a:t>Number of PC retained as "restricted feature space" where the search is made, </a:t>
            </a:r>
            <a:r>
              <a:rPr lang="it-IT" b="1"/>
              <a:t>N</a:t>
            </a:r>
            <a:r>
              <a:rPr lang="it-IT" b="1" baseline="-25000"/>
              <a:t>PC</a:t>
            </a:r>
          </a:p>
          <a:p>
            <a:r>
              <a:rPr lang="it-IT"/>
              <a:t>Number of variables </a:t>
            </a:r>
            <a:r>
              <a:rPr lang="it-IT" b="1"/>
              <a:t>N</a:t>
            </a:r>
            <a:r>
              <a:rPr lang="it-IT" b="1" baseline="-25000"/>
              <a:t>v</a:t>
            </a:r>
            <a:r>
              <a:rPr lang="it-IT" baseline="-25000"/>
              <a:t> </a:t>
            </a:r>
            <a:r>
              <a:rPr lang="it-IT"/>
              <a:t>of subspaces searched for best box</a:t>
            </a:r>
          </a:p>
          <a:p>
            <a:r>
              <a:rPr lang="it-IT"/>
              <a:t>Number of subspaces scanned</a:t>
            </a:r>
          </a:p>
          <a:p>
            <a:pPr lvl="1"/>
            <a:r>
              <a:rPr lang="it-IT"/>
              <a:t>if large (&gt;1/3) compared with combinatorial N</a:t>
            </a:r>
            <a:r>
              <a:rPr lang="it-IT" baseline="-25000"/>
              <a:t>PC</a:t>
            </a:r>
            <a:r>
              <a:rPr lang="it-IT"/>
              <a:t>!/[(N</a:t>
            </a:r>
            <a:r>
              <a:rPr lang="it-IT" baseline="-25000"/>
              <a:t>v</a:t>
            </a:r>
            <a:r>
              <a:rPr lang="it-IT"/>
              <a:t>!)(N</a:t>
            </a:r>
            <a:r>
              <a:rPr lang="it-IT" baseline="-25000"/>
              <a:t>PC</a:t>
            </a:r>
            <a:r>
              <a:rPr lang="it-IT"/>
              <a:t>-N</a:t>
            </a:r>
            <a:r>
              <a:rPr lang="it-IT" baseline="-25000"/>
              <a:t>v</a:t>
            </a:r>
            <a:r>
              <a:rPr lang="it-IT"/>
              <a:t>)!], a full scan is instead made</a:t>
            </a:r>
          </a:p>
          <a:p>
            <a:r>
              <a:rPr lang="it-IT"/>
              <a:t>Box initialization method</a:t>
            </a:r>
          </a:p>
          <a:p>
            <a:pPr marL="0" lvl="1" indent="0">
              <a:buNone/>
            </a:pPr>
            <a:r>
              <a:rPr lang="it-IT"/>
              <a:t>	(0 – random, 1:4 – various clustering choices, 5 – kernel density)</a:t>
            </a:r>
          </a:p>
          <a:p>
            <a:r>
              <a:rPr lang="it-IT"/>
              <a:t>Mode "real data": amount of data / kind of data to read / whether to inject a toy signal, and fraction of latter</a:t>
            </a:r>
          </a:p>
          <a:p>
            <a:r>
              <a:rPr lang="it-IT"/>
              <a:t>Mode "toy": number of Gaussian dimensions, fraction of non-flat data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Other control variables, currently values hardwired in code: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70C0"/>
                </a:solidFill>
              </a:rPr>
              <a:t>Max number of GD loops in minimization (100 – typical convergence takes 40-50 steps)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70C0"/>
                </a:solidFill>
              </a:rPr>
              <a:t>Whether to produce plots (default = true)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70C0"/>
                </a:solidFill>
              </a:rPr>
              <a:t>Whether to do PCA or not (default = true)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70C0"/>
                </a:solidFill>
              </a:rPr>
              <a:t>Number of total considered variables on which PCA is made (default=20)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70C0"/>
                </a:solidFill>
              </a:rPr>
              <a:t>whether in toys narrow or fat gaussians are used in signal generation (default=narrow)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70C0"/>
                </a:solidFill>
              </a:rPr>
              <a:t>coarseness of box sides (default = 0.01)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>
                <a:solidFill>
                  <a:srgbClr val="0070C0"/>
                </a:solidFill>
              </a:rPr>
              <a:t>debug mode on/off  (default = false)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502626-5FD5-4B42-AC91-CD72679D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B7A480-CAA3-6349-85FE-7A62F475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F372D7-C927-8FC2-A740-49F41218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6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Bonferroni correction?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/>
              <a:t>Of course, we are looking for excesses of events in a gazillion places </a:t>
            </a:r>
            <a:r>
              <a:rPr lang="it-IT">
                <a:sym typeface="Wingdings" panose="05000000000000000000" pitchFamily="2" charset="2"/>
              </a:rPr>
              <a:t> saying that Z is overestimated is a understatement</a:t>
            </a:r>
            <a:endParaRPr lang="it-IT"/>
          </a:p>
          <a:p>
            <a:endParaRPr lang="it-IT"/>
          </a:p>
          <a:p>
            <a:r>
              <a:rPr lang="it-IT"/>
              <a:t>The ordering by Z</a:t>
            </a:r>
            <a:r>
              <a:rPr lang="it-IT" baseline="-25000"/>
              <a:t>PL</a:t>
            </a:r>
            <a:r>
              <a:rPr lang="it-IT"/>
              <a:t> that RanBox performs does imply that what we are looking for are interesting regions of phase space, not a quantitative assessment of the "significance" of an excess</a:t>
            </a:r>
          </a:p>
          <a:p>
            <a:r>
              <a:rPr lang="it-IT"/>
              <a:t>However, the actual value of max(Z</a:t>
            </a:r>
            <a:r>
              <a:rPr lang="it-IT" baseline="-25000"/>
              <a:t>PL</a:t>
            </a:r>
            <a:r>
              <a:rPr lang="it-IT"/>
              <a:t>) might be useful, to inform on how interesting the region is. One then needs to calibrate it.</a:t>
            </a:r>
          </a:p>
          <a:p>
            <a:endParaRPr lang="it-IT"/>
          </a:p>
          <a:p>
            <a:pPr marL="0" indent="0">
              <a:buNone/>
            </a:pPr>
            <a:r>
              <a:rPr lang="it-IT"/>
              <a:t>One may define a procedure to determine a Bonferroni correction (aka a way to account for the look-elsewhere effect)</a:t>
            </a:r>
          </a:p>
          <a:p>
            <a:r>
              <a:rPr lang="it-IT"/>
              <a:t>This is </a:t>
            </a:r>
            <a:r>
              <a:rPr lang="it-IT" b="1">
                <a:solidFill>
                  <a:srgbClr val="FF0000"/>
                </a:solidFill>
              </a:rPr>
              <a:t>work in progress</a:t>
            </a:r>
            <a:r>
              <a:rPr lang="it-IT"/>
              <a:t>. It will require:</a:t>
            </a:r>
          </a:p>
          <a:p>
            <a:pPr lvl="1"/>
            <a:r>
              <a:rPr lang="it-IT"/>
              <a:t>finding a proper way to create a space with as much information as the one examined</a:t>
            </a:r>
          </a:p>
          <a:p>
            <a:pPr lvl="1"/>
            <a:r>
              <a:rPr lang="it-IT"/>
              <a:t>finding a way to give toy data  a "similar" correlation structure</a:t>
            </a:r>
          </a:p>
          <a:p>
            <a:endParaRPr lang="it-IT"/>
          </a:p>
          <a:p>
            <a:r>
              <a:rPr lang="it-IT">
                <a:solidFill>
                  <a:srgbClr val="0070C0"/>
                </a:solidFill>
              </a:rPr>
              <a:t>Ultimately, an absolute evaluation of a trial-factor-corrected Z value remains unnecessary for the algorithm to be meaningful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1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4B688-2D3D-D819-1A2D-BB3ED7B2D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7680E-FFC2-1FCD-EF73-C7C78CBB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Introduction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EA2998-DB99-4C8C-AFF3-92CFB4F7C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/>
              <a:t>Searches for NP at the LHC often involve the testing of theories that extend the SM: one then has a </a:t>
            </a:r>
            <a:r>
              <a:rPr lang="it-IT" b="1"/>
              <a:t>background model</a:t>
            </a:r>
            <a:r>
              <a:rPr lang="it-IT"/>
              <a:t> (MC or data-driven) as well as a </a:t>
            </a:r>
            <a:r>
              <a:rPr lang="it-IT" b="1"/>
              <a:t>signal model </a:t>
            </a:r>
            <a:r>
              <a:rPr lang="it-IT"/>
              <a:t>(MC)</a:t>
            </a:r>
          </a:p>
          <a:p>
            <a:pPr marL="0" indent="0">
              <a:buNone/>
            </a:pPr>
            <a:endParaRPr lang="it-IT"/>
          </a:p>
          <a:p>
            <a:pPr lvl="1"/>
            <a:r>
              <a:rPr lang="it-IT"/>
              <a:t>In ML terms these are called "supervised learning" tasks</a:t>
            </a:r>
          </a:p>
          <a:p>
            <a:pPr lvl="1"/>
            <a:r>
              <a:rPr lang="it-IT"/>
              <a:t>This leaves a lot of ground uncovered</a:t>
            </a:r>
          </a:p>
          <a:p>
            <a:pPr lvl="1"/>
            <a:endParaRPr lang="it-IT"/>
          </a:p>
          <a:p>
            <a:r>
              <a:rPr lang="it-IT"/>
              <a:t>One may also take a walk on the wild side, and leave the signal model unspecified</a:t>
            </a:r>
          </a:p>
          <a:p>
            <a:endParaRPr lang="it-IT"/>
          </a:p>
          <a:p>
            <a:pPr lvl="1"/>
            <a:r>
              <a:rPr lang="it-IT">
                <a:solidFill>
                  <a:srgbClr val="FF0000"/>
                </a:solidFill>
              </a:rPr>
              <a:t>By focusing in turn on different "potentially interesting" signatures, one becomes sensitive to unknown NP</a:t>
            </a:r>
          </a:p>
          <a:p>
            <a:pPr lvl="1"/>
            <a:endParaRPr lang="it-IT"/>
          </a:p>
          <a:p>
            <a:pPr lvl="1"/>
            <a:r>
              <a:rPr lang="it-IT"/>
              <a:t>In ML terms these are "semi-supervised learning" tasks</a:t>
            </a:r>
          </a:p>
          <a:p>
            <a:pPr lvl="2"/>
            <a:r>
              <a:rPr lang="it-IT"/>
              <a:t>in HEP parlance these are called instead "signature-based searches"</a:t>
            </a:r>
          </a:p>
          <a:p>
            <a:pPr marL="457200" lvl="1" indent="0">
              <a:buNone/>
            </a:pPr>
            <a:endParaRPr lang="it-IT"/>
          </a:p>
          <a:p>
            <a:endParaRPr lang="it-IT"/>
          </a:p>
          <a:p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C0847D-0B8C-3456-1BB4-ED89D03F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D1554E-296E-39D3-2465-877E726C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C9CA94-6C2B-C032-8E38-7BA3994F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48F8B-03AC-641D-0040-013BAF9EF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AF7AF3-9288-4D79-5034-92DC2368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 But What If...?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B399DD-94F8-E086-6740-2D6DFB49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/>
              <a:t>Our capability to model known physics processes (SM) is terrific, so supervised and semi-supervised modi operandi might be all we need, but...</a:t>
            </a:r>
          </a:p>
          <a:p>
            <a:r>
              <a:rPr lang="it-IT">
                <a:solidFill>
                  <a:srgbClr val="0070C0"/>
                </a:solidFill>
              </a:rPr>
              <a:t>We still do not trust our models in extreme regions of the phase space – tails of the distributions, corners of phase space not well lit up by previous studies </a:t>
            </a:r>
          </a:p>
          <a:p>
            <a:pPr marL="0" indent="0">
              <a:buNone/>
            </a:pPr>
            <a:r>
              <a:rPr lang="it-IT">
                <a:sym typeface="Wingdings" panose="05000000000000000000" pitchFamily="2" charset="2"/>
              </a:rPr>
              <a:t>	 in those cases we go data-driven, or just throw our hands up</a:t>
            </a:r>
          </a:p>
          <a:p>
            <a:r>
              <a:rPr lang="it-IT">
                <a:sym typeface="Wingdings" panose="05000000000000000000" pitchFamily="2" charset="2"/>
              </a:rPr>
              <a:t>Unfortunately, and obviously, those regions have large overlap with the place where NP can still hide</a:t>
            </a:r>
          </a:p>
          <a:p>
            <a:endParaRPr lang="it-IT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>
                <a:sym typeface="Wingdings" panose="05000000000000000000" pitchFamily="2" charset="2"/>
              </a:rPr>
              <a:t>The above is </a:t>
            </a:r>
            <a:r>
              <a:rPr lang="it-IT">
                <a:solidFill>
                  <a:srgbClr val="FF0000"/>
                </a:solidFill>
                <a:sym typeface="Wingdings" panose="05000000000000000000" pitchFamily="2" charset="2"/>
              </a:rPr>
              <a:t>motivation for making one further step in the unknown:</a:t>
            </a:r>
            <a:r>
              <a:rPr lang="it-IT">
                <a:sym typeface="Wingdings" panose="05000000000000000000" pitchFamily="2" charset="2"/>
              </a:rPr>
              <a:t> go fully unsupervised</a:t>
            </a:r>
          </a:p>
          <a:p>
            <a:endParaRPr lang="it-IT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>
                <a:sym typeface="Wingdings" panose="05000000000000000000" pitchFamily="2" charset="2"/>
              </a:rPr>
              <a:t>	 Anomaly detection</a:t>
            </a:r>
          </a:p>
          <a:p>
            <a:pPr marL="0" indent="0">
              <a:buNone/>
            </a:pPr>
            <a:r>
              <a:rPr lang="it-IT">
                <a:sym typeface="Wingdings" panose="05000000000000000000" pitchFamily="2" charset="2"/>
              </a:rPr>
              <a:t>	 Cluster search</a:t>
            </a:r>
          </a:p>
          <a:p>
            <a:pPr marL="0" indent="0">
              <a:buNone/>
            </a:pPr>
            <a:r>
              <a:rPr lang="it-IT">
                <a:sym typeface="Wingdings" panose="05000000000000000000" pitchFamily="2" charset="2"/>
              </a:rPr>
              <a:t>	 Variational autoencoders</a:t>
            </a:r>
          </a:p>
          <a:p>
            <a:pPr marL="0" indent="0">
              <a:buNone/>
            </a:pPr>
            <a:endParaRPr lang="it-IT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>
                <a:sym typeface="Wingdings" panose="05000000000000000000" pitchFamily="2" charset="2"/>
              </a:rPr>
              <a:t>In this talk, I will consider a simple approach to anomaly detection: the </a:t>
            </a:r>
            <a:r>
              <a:rPr lang="it-IT">
                <a:solidFill>
                  <a:srgbClr val="FF0000"/>
                </a:solidFill>
                <a:sym typeface="Wingdings" panose="05000000000000000000" pitchFamily="2" charset="2"/>
              </a:rPr>
              <a:t>search for overdensities in a standardized space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197CE5-54ED-0903-FCDC-81361D37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D418F2-B8AB-81B8-3BBB-C16F3FAD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10A457-783E-B39B-C0CF-FD01CD92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FDE5C-47D0-A690-E289-C376E1AE7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BA2F86-75D8-C135-DCC7-CD3372FE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data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messy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16851C-E099-2A32-FBC5-D1BF1058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err="1"/>
              <a:t>Hadron</a:t>
            </a:r>
            <a:r>
              <a:rPr lang="it-IT" dirty="0"/>
              <a:t> collider data are </a:t>
            </a:r>
            <a:r>
              <a:rPr lang="it-IT" dirty="0" err="1"/>
              <a:t>both"tall</a:t>
            </a:r>
            <a:r>
              <a:rPr lang="it-IT" dirty="0"/>
              <a:t>" and "wide", </a:t>
            </a:r>
            <a:r>
              <a:rPr lang="it-IT" dirty="0" err="1"/>
              <a:t>but</a:t>
            </a:r>
            <a:r>
              <a:rPr lang="it-IT" dirty="0"/>
              <a:t> after </a:t>
            </a:r>
            <a:r>
              <a:rPr lang="it-IT" dirty="0" err="1"/>
              <a:t>suitable</a:t>
            </a:r>
            <a:r>
              <a:rPr lang="it-IT" dirty="0"/>
              <a:t> </a:t>
            </a:r>
            <a:r>
              <a:rPr lang="it-IT" dirty="0" err="1"/>
              <a:t>distillation</a:t>
            </a:r>
            <a:r>
              <a:rPr lang="it-IT" dirty="0"/>
              <a:t> of high-</a:t>
            </a:r>
            <a:r>
              <a:rPr lang="it-IT" dirty="0" err="1"/>
              <a:t>level</a:t>
            </a:r>
            <a:r>
              <a:rPr lang="it-IT" dirty="0"/>
              <a:t> </a:t>
            </a:r>
            <a:r>
              <a:rPr lang="it-IT" dirty="0" err="1"/>
              <a:t>objects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"</a:t>
            </a:r>
            <a:r>
              <a:rPr lang="it-IT" dirty="0" err="1"/>
              <a:t>tall</a:t>
            </a:r>
            <a:r>
              <a:rPr lang="it-IT" dirty="0"/>
              <a:t>": </a:t>
            </a:r>
            <a:r>
              <a:rPr lang="it-IT" dirty="0" err="1"/>
              <a:t>millions</a:t>
            </a:r>
            <a:r>
              <a:rPr lang="it-IT" dirty="0"/>
              <a:t> of events, </a:t>
            </a:r>
            <a:r>
              <a:rPr lang="it-IT" dirty="0" err="1"/>
              <a:t>each</a:t>
            </a:r>
            <a:r>
              <a:rPr lang="it-IT" dirty="0"/>
              <a:t> of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characterized</a:t>
            </a:r>
            <a:r>
              <a:rPr lang="it-IT" dirty="0"/>
              <a:t> by </a:t>
            </a:r>
            <a:r>
              <a:rPr lang="it-IT" dirty="0">
                <a:solidFill>
                  <a:srgbClr val="0070C0"/>
                </a:solidFill>
              </a:rPr>
              <a:t>a </a:t>
            </a:r>
            <a:r>
              <a:rPr lang="it-IT" dirty="0" err="1">
                <a:solidFill>
                  <a:srgbClr val="0070C0"/>
                </a:solidFill>
              </a:rPr>
              <a:t>few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tens</a:t>
            </a:r>
            <a:r>
              <a:rPr lang="it-IT" dirty="0">
                <a:solidFill>
                  <a:srgbClr val="0070C0"/>
                </a:solidFill>
              </a:rPr>
              <a:t> of </a:t>
            </a:r>
            <a:r>
              <a:rPr lang="it-IT" dirty="0" err="1">
                <a:solidFill>
                  <a:srgbClr val="0070C0"/>
                </a:solidFill>
              </a:rPr>
              <a:t>relevant</a:t>
            </a:r>
            <a:r>
              <a:rPr lang="it-IT" dirty="0">
                <a:solidFill>
                  <a:srgbClr val="0070C0"/>
                </a:solidFill>
              </a:rPr>
              <a:t> features</a:t>
            </a:r>
          </a:p>
          <a:p>
            <a:endParaRPr lang="it-IT" dirty="0"/>
          </a:p>
          <a:p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choice</a:t>
            </a:r>
            <a:r>
              <a:rPr lang="it-IT" dirty="0"/>
              <a:t> of </a:t>
            </a:r>
            <a:r>
              <a:rPr lang="it-IT" dirty="0" err="1"/>
              <a:t>which</a:t>
            </a:r>
            <a:r>
              <a:rPr lang="it-IT" dirty="0"/>
              <a:t> features are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>
                <a:solidFill>
                  <a:srgbClr val="FF0000"/>
                </a:solidFill>
              </a:rPr>
              <a:t>critical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confident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know </a:t>
            </a:r>
            <a:r>
              <a:rPr lang="it-IT" dirty="0" err="1"/>
              <a:t>how</a:t>
            </a:r>
            <a:r>
              <a:rPr lang="it-IT" dirty="0"/>
              <a:t> to make </a:t>
            </a:r>
            <a:r>
              <a:rPr lang="it-IT" dirty="0" err="1"/>
              <a:t>it</a:t>
            </a:r>
            <a:r>
              <a:rPr lang="it-IT" dirty="0"/>
              <a:t>	</a:t>
            </a:r>
          </a:p>
          <a:p>
            <a:pPr lvl="1"/>
            <a:r>
              <a:rPr lang="it-IT" dirty="0"/>
              <a:t>I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argue</a:t>
            </a:r>
            <a:r>
              <a:rPr lang="it-IT" dirty="0"/>
              <a:t> on </a:t>
            </a:r>
            <a:r>
              <a:rPr lang="it-IT" dirty="0" err="1"/>
              <a:t>this</a:t>
            </a:r>
            <a:r>
              <a:rPr lang="it-IT" dirty="0"/>
              <a:t> point, </a:t>
            </a:r>
            <a:r>
              <a:rPr lang="it-IT" dirty="0" err="1"/>
              <a:t>although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deserves</a:t>
            </a:r>
            <a:r>
              <a:rPr lang="it-IT" dirty="0"/>
              <a:t> to be </a:t>
            </a:r>
            <a:r>
              <a:rPr lang="it-IT" dirty="0" err="1"/>
              <a:t>kept</a:t>
            </a:r>
            <a:r>
              <a:rPr lang="it-IT" dirty="0"/>
              <a:t> on the </a:t>
            </a:r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times</a:t>
            </a:r>
          </a:p>
          <a:p>
            <a:pPr lvl="1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sometimes</a:t>
            </a:r>
            <a:r>
              <a:rPr lang="it-IT" dirty="0"/>
              <a:t> do </a:t>
            </a:r>
            <a:r>
              <a:rPr lang="it-IT" dirty="0" err="1"/>
              <a:t>consider</a:t>
            </a:r>
            <a:r>
              <a:rPr lang="it-IT" dirty="0"/>
              <a:t> "</a:t>
            </a:r>
            <a:r>
              <a:rPr lang="it-IT" dirty="0" err="1"/>
              <a:t>unlikely</a:t>
            </a:r>
            <a:r>
              <a:rPr lang="it-IT" dirty="0"/>
              <a:t>" </a:t>
            </a:r>
            <a:r>
              <a:rPr lang="it-IT" dirty="0" err="1"/>
              <a:t>observables</a:t>
            </a:r>
            <a:r>
              <a:rPr lang="it-IT" dirty="0"/>
              <a:t> in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searches</a:t>
            </a:r>
            <a:r>
              <a:rPr lang="it-IT" dirty="0"/>
              <a:t> – </a:t>
            </a:r>
            <a:r>
              <a:rPr lang="it-IT" dirty="0" err="1"/>
              <a:t>whether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enough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question</a:t>
            </a:r>
            <a:r>
              <a:rPr lang="it-IT" dirty="0"/>
              <a:t> for a </a:t>
            </a:r>
            <a:r>
              <a:rPr lang="it-IT" dirty="0" err="1"/>
              <a:t>different</a:t>
            </a:r>
            <a:r>
              <a:rPr lang="it-IT" dirty="0"/>
              <a:t> talk</a:t>
            </a:r>
          </a:p>
          <a:p>
            <a:endParaRPr lang="it-IT" dirty="0"/>
          </a:p>
          <a:p>
            <a:r>
              <a:rPr lang="it-IT" b="1" dirty="0" err="1"/>
              <a:t>Standardization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generally</a:t>
            </a:r>
            <a:r>
              <a:rPr lang="it-IT" dirty="0"/>
              <a:t> </a:t>
            </a:r>
            <a:r>
              <a:rPr lang="it-IT" dirty="0" err="1"/>
              <a:t>helpful</a:t>
            </a:r>
            <a:r>
              <a:rPr lang="it-IT" dirty="0"/>
              <a:t> practice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preprocessing</a:t>
            </a:r>
            <a:r>
              <a:rPr lang="it-IT" dirty="0"/>
              <a:t> step for </a:t>
            </a:r>
            <a:r>
              <a:rPr lang="it-IT" dirty="0" err="1"/>
              <a:t>many</a:t>
            </a:r>
            <a:r>
              <a:rPr lang="it-IT" dirty="0"/>
              <a:t> ML </a:t>
            </a:r>
            <a:r>
              <a:rPr lang="it-IT" dirty="0" err="1"/>
              <a:t>algorithms</a:t>
            </a:r>
            <a:r>
              <a:rPr lang="it-IT" dirty="0"/>
              <a:t> and in </a:t>
            </a:r>
            <a:r>
              <a:rPr lang="it-IT" dirty="0" err="1"/>
              <a:t>particular</a:t>
            </a:r>
            <a:r>
              <a:rPr lang="it-IT" dirty="0"/>
              <a:t> for a </a:t>
            </a:r>
            <a:r>
              <a:rPr lang="it-IT" dirty="0" err="1"/>
              <a:t>generalized</a:t>
            </a:r>
            <a:r>
              <a:rPr lang="it-IT" dirty="0"/>
              <a:t>, </a:t>
            </a:r>
            <a:r>
              <a:rPr lang="it-IT" dirty="0" err="1"/>
              <a:t>unpreconceived</a:t>
            </a:r>
            <a:r>
              <a:rPr lang="it-IT" dirty="0"/>
              <a:t> </a:t>
            </a:r>
            <a:r>
              <a:rPr lang="it-IT" dirty="0" err="1"/>
              <a:t>search</a:t>
            </a:r>
            <a:r>
              <a:rPr lang="it-IT" dirty="0"/>
              <a:t> in multi-D </a:t>
            </a:r>
          </a:p>
          <a:p>
            <a:pPr lvl="1"/>
            <a:r>
              <a:rPr lang="it-IT" dirty="0"/>
              <a:t> I start from </a:t>
            </a:r>
            <a:r>
              <a:rPr lang="it-IT" dirty="0" err="1"/>
              <a:t>there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5A6CB4-E731-6075-9DD5-122A2575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D9AF62-4B16-4E46-C3E9-30ACD196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AB41C1-40FA-55E9-8909-AE5A3557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4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772C981-3FB4-AB22-3921-F4BC2082D184}"/>
              </a:ext>
            </a:extLst>
          </p:cNvPr>
          <p:cNvSpPr/>
          <p:nvPr/>
        </p:nvSpPr>
        <p:spPr>
          <a:xfrm>
            <a:off x="414408" y="4707133"/>
            <a:ext cx="7963838" cy="1419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D7B5EC9-F39F-D892-D1EA-6F1F6E74EB15}"/>
              </a:ext>
            </a:extLst>
          </p:cNvPr>
          <p:cNvSpPr/>
          <p:nvPr/>
        </p:nvSpPr>
        <p:spPr>
          <a:xfrm>
            <a:off x="457199" y="1228960"/>
            <a:ext cx="8229599" cy="141903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35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CA707-C767-0B77-24B9-3A188A5B3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AE59EA-9142-91DC-DB91-9B472066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8734"/>
            <a:ext cx="5737655" cy="1143000"/>
          </a:xfrm>
        </p:spPr>
        <p:txBody>
          <a:bodyPr/>
          <a:lstStyle/>
          <a:p>
            <a:r>
              <a:rPr lang="it-IT"/>
              <a:t>Anomaly!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F592D4-8539-4166-AA21-D5741820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7" y="1079151"/>
            <a:ext cx="6318421" cy="54740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/>
              <a:t>A sideline:</a:t>
            </a:r>
          </a:p>
          <a:p>
            <a:pPr marL="0" indent="0">
              <a:buNone/>
            </a:pPr>
            <a:r>
              <a:rPr lang="it-IT"/>
              <a:t>Your speaker is not at all an expert in anomaly detection...</a:t>
            </a:r>
          </a:p>
          <a:p>
            <a:pPr marL="0" indent="0">
              <a:buNone/>
            </a:pPr>
            <a:r>
              <a:rPr lang="it-IT"/>
              <a:t>Which is a great opportunity to have a unbiased view of the problem!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OTOH he wrote a book on anomalies in collider data</a:t>
            </a:r>
          </a:p>
          <a:p>
            <a:r>
              <a:rPr lang="it-IT">
                <a:solidFill>
                  <a:srgbClr val="0070C0"/>
                </a:solidFill>
              </a:rPr>
              <a:t>An account of the complex sociology of a particle physics experiment and the controversies around anomalous findings</a:t>
            </a:r>
          </a:p>
          <a:p>
            <a:pPr lvl="1"/>
            <a:r>
              <a:rPr lang="it-IT"/>
              <a:t>Ed Witten: "</a:t>
            </a:r>
            <a:r>
              <a:rPr lang="en-US" i="1"/>
              <a:t>a fascinating look"</a:t>
            </a:r>
          </a:p>
          <a:p>
            <a:pPr lvl="1"/>
            <a:r>
              <a:rPr lang="it-IT"/>
              <a:t>Gordy Kane: </a:t>
            </a:r>
            <a:r>
              <a:rPr lang="it-IT" i="1"/>
              <a:t>"</a:t>
            </a:r>
            <a:r>
              <a:rPr lang="en-US" i="1"/>
              <a:t>charming and irreverent"</a:t>
            </a:r>
          </a:p>
          <a:p>
            <a:pPr lvl="1"/>
            <a:r>
              <a:rPr lang="it-IT"/>
              <a:t>Peter Woit:</a:t>
            </a:r>
            <a:r>
              <a:rPr lang="it-IT" i="1"/>
              <a:t> "clear-eyed view... </a:t>
            </a:r>
            <a:r>
              <a:rPr lang="en-US" i="1"/>
              <a:t>compelling"</a:t>
            </a:r>
          </a:p>
          <a:p>
            <a:pPr lvl="1"/>
            <a:r>
              <a:rPr lang="it-IT"/>
              <a:t>Sean Carroll: </a:t>
            </a:r>
            <a:r>
              <a:rPr lang="it-IT" i="1"/>
              <a:t>"</a:t>
            </a:r>
            <a:r>
              <a:rPr lang="en-US" i="1"/>
              <a:t>entertaining and provocative"</a:t>
            </a:r>
          </a:p>
          <a:p>
            <a:pPr lvl="1"/>
            <a:r>
              <a:rPr lang="it-IT"/>
              <a:t>GF Giudice</a:t>
            </a:r>
            <a:r>
              <a:rPr lang="it-IT" i="1"/>
              <a:t>: "a captivating narrative"</a:t>
            </a:r>
          </a:p>
          <a:p>
            <a:pPr lvl="1"/>
            <a:r>
              <a:rPr lang="it-IT"/>
              <a:t>Times HE: </a:t>
            </a:r>
            <a:r>
              <a:rPr lang="it-IT" i="1"/>
              <a:t>"a guilty pleasure"</a:t>
            </a:r>
          </a:p>
          <a:p>
            <a:pPr lvl="1"/>
            <a:r>
              <a:rPr lang="it-IT"/>
              <a:t>Physics World:</a:t>
            </a:r>
            <a:r>
              <a:rPr lang="it-IT" i="1"/>
              <a:t> "engaging and insightful"</a:t>
            </a:r>
            <a:endParaRPr lang="it-IT"/>
          </a:p>
          <a:p>
            <a:pPr marL="0" indent="0">
              <a:buNone/>
            </a:pPr>
            <a:r>
              <a:rPr lang="it-IT"/>
              <a:t>In case you are interested:</a:t>
            </a:r>
          </a:p>
          <a:p>
            <a:r>
              <a:rPr lang="it-IT"/>
              <a:t>More info at World Scientific site,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https://www.worldscientific.com/worldscibooks/10.1142/q0032</a:t>
            </a:r>
            <a:endParaRPr lang="it-IT"/>
          </a:p>
          <a:p>
            <a:r>
              <a:rPr lang="it-IT"/>
              <a:t>Get a copy at </a:t>
            </a:r>
            <a:r>
              <a:rPr lang="it-IT">
                <a:hlinkClick r:id="rId3"/>
              </a:rPr>
              <a:t>https://tinyurl.com/y69h7jpm</a:t>
            </a:r>
            <a:r>
              <a:rPr lang="it-IT"/>
              <a:t>    </a:t>
            </a:r>
          </a:p>
          <a:p>
            <a:pPr marL="0" indent="0">
              <a:buNone/>
            </a:pPr>
            <a:r>
              <a:rPr lang="it-IT"/>
              <a:t>(or at the CERN bookstore)</a:t>
            </a:r>
          </a:p>
          <a:p>
            <a:r>
              <a:rPr lang="it-IT">
                <a:solidFill>
                  <a:srgbClr val="FF0000"/>
                </a:solidFill>
              </a:rPr>
              <a:t>Or email me for a free pdf if you're broke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7170" name="Picture 2" descr="Anomaly! Collider Physics and the Quest for New Phenomena at Fermilab cover">
            <a:extLst>
              <a:ext uri="{FF2B5EF4-FFF2-40B4-BE49-F238E27FC236}">
                <a16:creationId xmlns:a16="http://schemas.microsoft.com/office/drawing/2014/main" id="{59D53227-0432-A30D-D362-88C12C14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75" y="83438"/>
            <a:ext cx="2772953" cy="41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201F6C52-442C-6DCB-B6D6-393964A4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188" y="4679408"/>
            <a:ext cx="1385243" cy="139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88CF56-7F39-E249-4CEB-C7DF6766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E823B4-D42F-04EB-BE3D-D2C98CC9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DEA6E0-7BA7-3767-2156-2C891C91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40</a:t>
            </a:fld>
            <a:endParaRPr lang="en-US"/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960DE76A-0C10-5991-B707-6E55F739CB28}"/>
              </a:ext>
            </a:extLst>
          </p:cNvPr>
          <p:cNvSpPr/>
          <p:nvPr/>
        </p:nvSpPr>
        <p:spPr>
          <a:xfrm>
            <a:off x="453081" y="3204519"/>
            <a:ext cx="4036541" cy="155695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shameless self-promotion censored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B7F7B-F747-6E17-AC1F-36B5C1C56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82907-0FC5-CDB4-B293-593FAB63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0070C0"/>
                </a:solidFill>
              </a:rPr>
              <a:t>Seeding</a:t>
            </a:r>
            <a:r>
              <a:rPr lang="it-IT"/>
              <a:t> recipe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76886FB-FB6D-E49E-3752-97866B62D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514350" indent="-514350">
                  <a:buAutoNum type="arabicParenR"/>
                </a:pPr>
                <a:r>
                  <a:rPr lang="it-IT"/>
                  <a:t>random box: choose two numbers in [0,1] per each dimension </a:t>
                </a:r>
                <a:r>
                  <a:rPr lang="it-IT">
                    <a:sym typeface="Wingdings" panose="05000000000000000000" pitchFamily="2" charset="2"/>
                  </a:rPr>
                  <a:t> initial volume is V=(1/3)</a:t>
                </a:r>
                <a:r>
                  <a:rPr lang="it-IT" baseline="30000">
                    <a:sym typeface="Wingdings" panose="05000000000000000000" pitchFamily="2" charset="2"/>
                  </a:rPr>
                  <a:t>N</a:t>
                </a:r>
              </a:p>
              <a:p>
                <a:pPr marL="514350" indent="-514350">
                  <a:buAutoNum type="arabicParenR"/>
                </a:pPr>
                <a:endParaRPr lang="it-IT" baseline="30000">
                  <a:sym typeface="Wingdings" panose="05000000000000000000" pitchFamily="2" charset="2"/>
                </a:endParaRPr>
              </a:p>
              <a:p>
                <a:pPr marL="514350" indent="-514350">
                  <a:buAutoNum type="arabicParenR"/>
                </a:pPr>
                <a:r>
                  <a:rPr lang="it-IT"/>
                  <a:t>Kernel density: Substitute each data point with a multi-D Gaussian density, compute sum of densities, get</a:t>
                </a:r>
              </a:p>
              <a:p>
                <a:pPr marL="514350" indent="-514350">
                  <a:buAutoNum type="arabicParenR"/>
                </a:pPr>
                <a:endParaRPr lang="it-IT"/>
              </a:p>
              <a:p>
                <a:pPr marL="0" indent="0">
                  <a:buNone/>
                </a:pPr>
                <a:r>
                  <a:rPr lang="it-IT" b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arg</m:t>
                        </m:r>
                      </m:fName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𝑚𝑎𝑥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nary>
                          <m:naryPr>
                            <m:chr m:val="∑"/>
                            <m:limLoc m:val="subSup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it-IT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𝐺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it-IT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it-IT"/>
                  <a:t> </a:t>
                </a:r>
              </a:p>
              <a:p>
                <a:pPr marL="0" indent="0">
                  <a:buNone/>
                </a:pPr>
                <a:r>
                  <a:rPr lang="it-IT"/>
                  <a:t>	</a:t>
                </a:r>
              </a:p>
              <a:p>
                <a:pPr marL="0" indent="0">
                  <a:buNone/>
                </a:pPr>
                <a:r>
                  <a:rPr lang="it-IT"/>
                  <a:t>	then pick initial box boundaries as [x</a:t>
                </a:r>
                <a:r>
                  <a:rPr lang="it-IT" baseline="-25000"/>
                  <a:t>j</a:t>
                </a:r>
                <a:r>
                  <a:rPr lang="it-IT"/>
                  <a:t>-k, x</a:t>
                </a:r>
                <a:r>
                  <a:rPr lang="it-IT" baseline="-25000"/>
                  <a:t>j</a:t>
                </a:r>
                <a:r>
                  <a:rPr lang="it-IT"/>
                  <a:t>+k]</a:t>
                </a:r>
              </a:p>
              <a:p>
                <a:pPr marL="400050" lvl="1" indent="0">
                  <a:buNone/>
                </a:pPr>
                <a:r>
                  <a:rPr lang="it-IT"/>
                  <a:t>	- k=0.2 reasonable choice for the cases explored so far</a:t>
                </a:r>
              </a:p>
              <a:p>
                <a:pPr marL="0" indent="0">
                  <a:buNone/>
                </a:pPr>
                <a:endParaRPr lang="it-IT"/>
              </a:p>
              <a:p>
                <a:pPr marL="0" indent="0">
                  <a:buNone/>
                </a:pPr>
                <a:r>
                  <a:rPr lang="it-IT"/>
                  <a:t>3)    Find box boundaries with clustering routine </a:t>
                </a:r>
              </a:p>
              <a:p>
                <a:pPr marL="0" indent="0">
                  <a:buNone/>
                </a:pPr>
                <a:r>
                  <a:rPr lang="it-IT"/>
                  <a:t>			</a:t>
                </a:r>
                <a:r>
                  <a:rPr lang="it-IT">
                    <a:sym typeface="Wingdings" panose="05000000000000000000" pitchFamily="2" charset="2"/>
                  </a:rPr>
                  <a:t></a:t>
                </a:r>
                <a:r>
                  <a:rPr lang="it-IT"/>
                  <a:t>next slide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76886FB-FB6D-E49E-3752-97866B62D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242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3C2515-21B9-9F81-0A4F-3B6895BE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745DB4-4E4A-A1B3-08FF-BB65C16B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9EA691-F438-D672-A64E-09D3217E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4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256E0-6C02-11B4-0559-79CAA4F4E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3ED989-0ACF-BE95-C625-B16BDE28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Variants of metric in cluster definition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339CF2-6FBE-9883-3A0A-EB996544B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11" y="1575481"/>
            <a:ext cx="8299622" cy="49159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>
                <a:solidFill>
                  <a:srgbClr val="0070C0"/>
                </a:solidFill>
              </a:rPr>
              <a:t>The clustering described in previous slide works by finding "closest" points</a:t>
            </a:r>
          </a:p>
          <a:p>
            <a:pPr lvl="1"/>
            <a:r>
              <a:rPr lang="it-IT"/>
              <a:t>Given that one wants high density and maybe only a fraction of the subspace features are significant to isolate a signal, </a:t>
            </a:r>
            <a:r>
              <a:rPr lang="it-IT">
                <a:solidFill>
                  <a:srgbClr val="FF0000"/>
                </a:solidFill>
              </a:rPr>
              <a:t>several possible variants come to mind to define the distance of x and y in D"-dimensional subspace</a:t>
            </a:r>
          </a:p>
          <a:p>
            <a:pPr lvl="1"/>
            <a:endParaRPr lang="it-IT"/>
          </a:p>
          <a:p>
            <a:pPr marL="971550" lvl="1" indent="-514350">
              <a:buAutoNum type="arabicParenR"/>
            </a:pPr>
            <a:r>
              <a:rPr lang="it-IT"/>
              <a:t>Euclidean, but only consider the half of coordinates where points are closest</a:t>
            </a:r>
          </a:p>
          <a:p>
            <a:pPr marL="457200" lvl="1" indent="0">
              <a:buNone/>
            </a:pPr>
            <a:r>
              <a:rPr lang="it-IT"/>
              <a:t>1b)    Same, but use all D" dimensions</a:t>
            </a:r>
          </a:p>
          <a:p>
            <a:pPr marL="971550" lvl="1" indent="-514350">
              <a:buAutoNum type="arabicParenR" startAt="2"/>
            </a:pPr>
            <a:r>
              <a:rPr lang="it-IT"/>
              <a:t>Linear sum of the smallest half of absolute values of coordinate differences</a:t>
            </a:r>
          </a:p>
          <a:p>
            <a:pPr marL="457200" lvl="1" indent="0">
              <a:buNone/>
            </a:pPr>
            <a:r>
              <a:rPr lang="it-IT"/>
              <a:t>2b)    Same, but use all D" dimensions</a:t>
            </a:r>
          </a:p>
          <a:p>
            <a:pPr marL="457200" lvl="1" indent="0">
              <a:buNone/>
            </a:pPr>
            <a:r>
              <a:rPr lang="it-IT"/>
              <a:t>3)      Minimum volume of box containing x,y points in half of subspace dimensions</a:t>
            </a:r>
          </a:p>
          <a:p>
            <a:pPr marL="457200" lvl="1" indent="0">
              <a:buNone/>
            </a:pPr>
            <a:r>
              <a:rPr lang="it-IT"/>
              <a:t>3b)    Same, but using all D" dimensions</a:t>
            </a:r>
          </a:p>
          <a:p>
            <a:pPr marL="457200" lvl="1" indent="0">
              <a:buNone/>
            </a:pPr>
            <a:r>
              <a:rPr lang="it-IT"/>
              <a:t>4)      Largest among the D" absolute values of x-y coordinate differences</a:t>
            </a:r>
          </a:p>
          <a:p>
            <a:pPr marL="457200" lvl="1" indent="0">
              <a:buNone/>
            </a:pPr>
            <a:endParaRPr lang="it-IT"/>
          </a:p>
          <a:p>
            <a:pPr marL="57150" indent="0">
              <a:buNone/>
            </a:pPr>
            <a:r>
              <a:rPr lang="it-IT"/>
              <a:t>Although the choice is certainly application-specific, in my studied use cases I found that consistently   3 &gt; 1 &gt; 3b &gt; 1b &gt; 2 &gt; 2b &gt; 4 </a:t>
            </a:r>
          </a:p>
          <a:p>
            <a:pPr marL="57150" indent="0">
              <a:buNone/>
            </a:pPr>
            <a:endParaRPr lang="it-IT"/>
          </a:p>
          <a:p>
            <a:pPr marL="57150" indent="0">
              <a:buNone/>
            </a:pPr>
            <a:r>
              <a:rPr lang="it-IT"/>
              <a:t>	</a:t>
            </a:r>
            <a:r>
              <a:rPr lang="it-IT" b="1">
                <a:sym typeface="Wingdings" panose="05000000000000000000" pitchFamily="2" charset="2"/>
              </a:rPr>
              <a:t> use recipe 3</a:t>
            </a:r>
            <a:endParaRPr lang="it-IT" b="1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5D1B38-58C8-CF1C-DF6E-32E97AD9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3F0ACF-9113-A70C-592E-0D02CFD7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6F4D7E-4166-45C0-4C20-D0D26E70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07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935CD-29E1-2407-CE0F-80DCF684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972951-21DE-921B-29A8-11248C9E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Uses and future developments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AF8DA-153D-BE3D-B9C7-366097EFA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/>
              <a:t>The algorithm produces a list of interesting regions of the feature space (in the standardized principal components), with corresponding Z values</a:t>
            </a:r>
          </a:p>
          <a:p>
            <a:r>
              <a:rPr lang="it-IT"/>
              <a:t>The list can be scanned to understand whether the regions involve potential NP signatures</a:t>
            </a:r>
          </a:p>
          <a:p>
            <a:endParaRPr lang="it-IT"/>
          </a:p>
          <a:p>
            <a:pPr marL="0" indent="0">
              <a:buNone/>
            </a:pPr>
            <a:r>
              <a:rPr lang="it-IT"/>
              <a:t>A different use mode </a:t>
            </a:r>
            <a:r>
              <a:rPr lang="it-IT">
                <a:solidFill>
                  <a:srgbClr val="0070C0"/>
                </a:solidFill>
              </a:rPr>
              <a:t>(not yet investigated, WIP) </a:t>
            </a:r>
            <a:r>
              <a:rPr lang="it-IT"/>
              <a:t>is to morph the technique into a </a:t>
            </a:r>
            <a:r>
              <a:rPr lang="it-IT" b="1"/>
              <a:t>partially semi-supervised</a:t>
            </a:r>
            <a:r>
              <a:rPr lang="it-IT"/>
              <a:t> one. E.g., if a NNLL prediction for the spectrum of some of the features exists, one can rely on that in the calculation of the predicted density, by </a:t>
            </a:r>
            <a:r>
              <a:rPr lang="it-IT">
                <a:solidFill>
                  <a:srgbClr val="FF0000"/>
                </a:solidFill>
              </a:rPr>
              <a:t>applying to those features the integral transform computed on the simulation</a:t>
            </a:r>
            <a:r>
              <a:rPr lang="it-IT"/>
              <a:t> </a:t>
            </a:r>
          </a:p>
          <a:p>
            <a:pPr marL="0" indent="0">
              <a:buNone/>
            </a:pPr>
            <a:r>
              <a:rPr lang="it-IT">
                <a:sym typeface="Wingdings" panose="05000000000000000000" pitchFamily="2" charset="2"/>
              </a:rPr>
              <a:t>This way, the algorithm gets less distracted by overdensities due to SM ME	</a:t>
            </a:r>
          </a:p>
          <a:p>
            <a:endParaRPr lang="it-IT">
              <a:sym typeface="Wingdings" panose="05000000000000000000" pitchFamily="2" charset="2"/>
            </a:endParaRPr>
          </a:p>
          <a:p>
            <a:r>
              <a:rPr lang="it-IT"/>
              <a:t>Or decide for full semi-supervision, allowing MEM or MC to inform the full expected SM density in the space</a:t>
            </a:r>
          </a:p>
          <a:p>
            <a:pPr lvl="1"/>
            <a:r>
              <a:rPr lang="it-IT">
                <a:solidFill>
                  <a:srgbClr val="FF0000"/>
                </a:solidFill>
              </a:rPr>
              <a:t>The transition can thus enable to </a:t>
            </a:r>
            <a:r>
              <a:rPr lang="it-IT" b="1">
                <a:solidFill>
                  <a:srgbClr val="FF0000"/>
                </a:solidFill>
              </a:rPr>
              <a:t>tune how much preconception we inject in the search</a:t>
            </a:r>
            <a:r>
              <a:rPr lang="it-IT">
                <a:solidFill>
                  <a:srgbClr val="FF0000"/>
                </a:solidFill>
              </a:rPr>
              <a:t>, for what concerns the multi-D behaviour of "known" physics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E554E48-AE20-1C14-43CD-B25081EC8086}"/>
              </a:ext>
            </a:extLst>
          </p:cNvPr>
          <p:cNvSpPr/>
          <p:nvPr/>
        </p:nvSpPr>
        <p:spPr>
          <a:xfrm>
            <a:off x="387176" y="2850291"/>
            <a:ext cx="8311979" cy="1845276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DA54EE75-84F7-0465-4C3F-CBAE61B0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661BE19-C4B3-4E0D-EE14-6007F5B6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10F7D6A-1643-376E-2ABB-0E5977D7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23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E8D10-DD79-5369-13B8-7E3A0329D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8AFAF-B4C7-1F43-2615-08AAB82E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Improving sensitivity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BE8B29-16FE-1A67-9C10-67F695C0B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0154"/>
            <a:ext cx="8258432" cy="51301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/>
              <a:t>Can we get more sensitivity by increasing the # of scanned subspaces?</a:t>
            </a:r>
          </a:p>
          <a:p>
            <a:pPr lvl="1"/>
            <a:r>
              <a:rPr lang="it-IT"/>
              <a:t>Take </a:t>
            </a:r>
            <a:r>
              <a:rPr lang="it-IT" b="1"/>
              <a:t>F</a:t>
            </a:r>
            <a:r>
              <a:rPr lang="it-IT" b="1" baseline="-25000"/>
              <a:t>s</a:t>
            </a:r>
            <a:r>
              <a:rPr lang="it-IT" b="1"/>
              <a:t>=0.996</a:t>
            </a:r>
            <a:r>
              <a:rPr lang="it-IT"/>
              <a:t> (40 signal events in 10000), which failed on random search of 1000 subspaces; search in 5000 (which means any 6D combination has 64% chance of being looked at)</a:t>
            </a:r>
          </a:p>
          <a:p>
            <a:pPr lvl="2"/>
            <a:r>
              <a:rPr lang="it-IT"/>
              <a:t>This results in </a:t>
            </a:r>
            <a:r>
              <a:rPr lang="it-IT">
                <a:solidFill>
                  <a:srgbClr val="00B050"/>
                </a:solidFill>
              </a:rPr>
              <a:t>37.5% of signal caught in best box </a:t>
            </a:r>
            <a:r>
              <a:rPr lang="it-IT"/>
              <a:t>(N</a:t>
            </a:r>
            <a:r>
              <a:rPr lang="it-IT" baseline="-25000"/>
              <a:t>in</a:t>
            </a:r>
            <a:r>
              <a:rPr lang="it-IT"/>
              <a:t>=34 / N</a:t>
            </a:r>
            <a:r>
              <a:rPr lang="it-IT" baseline="-25000"/>
              <a:t>exp</a:t>
            </a:r>
            <a:r>
              <a:rPr lang="it-IT"/>
              <a:t>=4.2), Z</a:t>
            </a:r>
            <a:r>
              <a:rPr lang="it-IT" baseline="-25000"/>
              <a:t>PL</a:t>
            </a:r>
            <a:r>
              <a:rPr lang="it-IT"/>
              <a:t>=9.0</a:t>
            </a:r>
          </a:p>
          <a:p>
            <a:pPr lvl="2"/>
            <a:endParaRPr lang="it-IT"/>
          </a:p>
          <a:p>
            <a:pPr lvl="1"/>
            <a:r>
              <a:rPr lang="it-IT"/>
              <a:t>Take </a:t>
            </a:r>
            <a:r>
              <a:rPr lang="it-IT" b="1"/>
              <a:t>F</a:t>
            </a:r>
            <a:r>
              <a:rPr lang="it-IT" b="1" baseline="-25000"/>
              <a:t>s</a:t>
            </a:r>
            <a:r>
              <a:rPr lang="it-IT" b="1"/>
              <a:t>=0.997</a:t>
            </a:r>
            <a:r>
              <a:rPr lang="it-IT"/>
              <a:t> (30 signal in 10000), random search 5000 subspaces</a:t>
            </a:r>
          </a:p>
          <a:p>
            <a:pPr lvl="2"/>
            <a:r>
              <a:rPr lang="it-IT">
                <a:solidFill>
                  <a:srgbClr val="FF0000"/>
                </a:solidFill>
              </a:rPr>
              <a:t>No detected signal in best box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We can go further if we change seeding, at CPU expense:</a:t>
            </a:r>
          </a:p>
          <a:p>
            <a:pPr lvl="1"/>
            <a:r>
              <a:rPr lang="it-IT"/>
              <a:t>Take </a:t>
            </a:r>
            <a:r>
              <a:rPr lang="it-IT" b="1"/>
              <a:t>F</a:t>
            </a:r>
            <a:r>
              <a:rPr lang="it-IT" b="1" baseline="-25000"/>
              <a:t>s</a:t>
            </a:r>
            <a:r>
              <a:rPr lang="it-IT" b="1"/>
              <a:t>=0.997</a:t>
            </a:r>
            <a:r>
              <a:rPr lang="it-IT"/>
              <a:t>, now try </a:t>
            </a:r>
            <a:r>
              <a:rPr lang="it-IT" b="1"/>
              <a:t>highest-kernel-density point </a:t>
            </a:r>
            <a:r>
              <a:rPr lang="it-IT"/>
              <a:t>as seed for box search </a:t>
            </a:r>
          </a:p>
          <a:p>
            <a:pPr lvl="2"/>
            <a:r>
              <a:rPr lang="it-IT"/>
              <a:t>A scan of only </a:t>
            </a:r>
            <a:r>
              <a:rPr lang="it-IT">
                <a:solidFill>
                  <a:srgbClr val="FF0000"/>
                </a:solidFill>
              </a:rPr>
              <a:t>100 iterations </a:t>
            </a:r>
            <a:r>
              <a:rPr lang="it-IT"/>
              <a:t>already converges to a signal rich region (N</a:t>
            </a:r>
            <a:r>
              <a:rPr lang="it-IT" baseline="-25000"/>
              <a:t>in</a:t>
            </a:r>
            <a:r>
              <a:rPr lang="it-IT"/>
              <a:t>= 26 / N</a:t>
            </a:r>
            <a:r>
              <a:rPr lang="it-IT" baseline="-25000"/>
              <a:t>exp</a:t>
            </a:r>
            <a:r>
              <a:rPr lang="it-IT"/>
              <a:t>=3.7), Z</a:t>
            </a:r>
            <a:r>
              <a:rPr lang="it-IT" baseline="-25000"/>
              <a:t>PL</a:t>
            </a:r>
            <a:r>
              <a:rPr lang="it-IT"/>
              <a:t>=7.5 </a:t>
            </a:r>
          </a:p>
          <a:p>
            <a:pPr lvl="2"/>
            <a:endParaRPr lang="it-IT"/>
          </a:p>
          <a:p>
            <a:pPr lvl="1"/>
            <a:r>
              <a:rPr lang="it-IT">
                <a:solidFill>
                  <a:srgbClr val="0070C0"/>
                </a:solidFill>
              </a:rPr>
              <a:t>Going below 0.3% signal fraction looks silly, as &lt;30 events will never make a very large significance spot, so fluctuations elsewhere are bound to be picked instead</a:t>
            </a:r>
          </a:p>
          <a:p>
            <a:pPr lvl="2"/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F8F9F3-4E10-A1D0-F3D7-DECD519C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093573-8ED1-513B-2E94-332C6303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2CF638-E3E0-0986-2077-A8D5CD57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700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F2EAC-706A-0B7B-1A0E-0FE6B4293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57766A-8ED3-120F-5A8B-A55F4751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Tests and exercises – cont'd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A10C04-6282-6A01-5BEF-58CE2B98F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29" y="1355110"/>
            <a:ext cx="8429321" cy="29615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/>
              <a:t>What if the signal has </a:t>
            </a:r>
            <a:r>
              <a:rPr lang="it-IT" b="1"/>
              <a:t>wider Gaussians</a:t>
            </a:r>
            <a:r>
              <a:rPr lang="it-IT"/>
              <a:t>?</a:t>
            </a:r>
          </a:p>
          <a:p>
            <a:pPr lvl="1"/>
            <a:r>
              <a:rPr lang="it-IT"/>
              <a:t>Larger widths make the signal less prominent, thus harder to spot. Here we </a:t>
            </a:r>
            <a:r>
              <a:rPr lang="it-IT">
                <a:solidFill>
                  <a:srgbClr val="FF0000"/>
                </a:solidFill>
              </a:rPr>
              <a:t>double the average sigma</a:t>
            </a:r>
            <a:r>
              <a:rPr lang="it-IT"/>
              <a:t>, so in 15 dimensions the peak density of a 15D Gaussian reduces by a factor of </a:t>
            </a:r>
            <a:r>
              <a:rPr lang="it-IT">
                <a:solidFill>
                  <a:srgbClr val="FF0000"/>
                </a:solidFill>
              </a:rPr>
              <a:t>30 thousand</a:t>
            </a:r>
          </a:p>
          <a:p>
            <a:pPr lvl="2"/>
            <a:r>
              <a:rPr lang="it-IT"/>
              <a:t>Try again the previous setup: 15-D Gaussian injected in a 20-D flat space, sample subspaces of D"=6 out of D'=15 principal components, see if we capture a signal</a:t>
            </a:r>
            <a:r>
              <a:rPr lang="en-US"/>
              <a:t> contamination as a function of its fraction</a:t>
            </a:r>
          </a:p>
          <a:p>
            <a:pPr lvl="2"/>
            <a:r>
              <a:rPr lang="it-IT"/>
              <a:t>Details: N = 10000 events; Gaussian components have random sigmas in </a:t>
            </a:r>
            <a:r>
              <a:rPr lang="it-IT" b="1"/>
              <a:t>0.1-0.2 range </a:t>
            </a:r>
            <a:r>
              <a:rPr lang="it-IT"/>
              <a:t>(G(x) are truncated so x is in [0,1]; </a:t>
            </a:r>
            <a:r>
              <a:rPr lang="el-GR"/>
              <a:t>μ</a:t>
            </a:r>
            <a:r>
              <a:rPr lang="it-IT"/>
              <a:t> random in [2</a:t>
            </a:r>
            <a:r>
              <a:rPr lang="el-GR"/>
              <a:t>σ</a:t>
            </a:r>
            <a:r>
              <a:rPr lang="it-IT"/>
              <a:t>,1-2</a:t>
            </a:r>
            <a:r>
              <a:rPr lang="el-GR"/>
              <a:t>σ</a:t>
            </a:r>
            <a:r>
              <a:rPr lang="it-IT"/>
              <a:t>])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4CA40CC-A203-7CE1-0C19-F8848003858F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3945264"/>
          <a:ext cx="7992887" cy="208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279">
                <a:tc>
                  <a:txBody>
                    <a:bodyPr/>
                    <a:lstStyle/>
                    <a:p>
                      <a:r>
                        <a:rPr lang="it-IT" sz="1400" baseline="0"/>
                        <a:t>Background fraction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</a:t>
                      </a:r>
                      <a:r>
                        <a:rPr lang="it-IT" sz="1400" baseline="-25000"/>
                        <a:t>s</a:t>
                      </a:r>
                      <a:r>
                        <a:rPr lang="it-IT" sz="1400"/>
                        <a:t>/N</a:t>
                      </a:r>
                      <a:r>
                        <a:rPr lang="it-IT" sz="1400" baseline="-25000"/>
                        <a:t>b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% sig</a:t>
                      </a:r>
                      <a:r>
                        <a:rPr lang="it-IT" sz="1400" baseline="0"/>
                        <a:t>nal </a:t>
                      </a:r>
                    </a:p>
                    <a:p>
                      <a:pPr algn="ctr"/>
                      <a:r>
                        <a:rPr lang="it-IT" sz="1400" baseline="0"/>
                        <a:t>in box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Z</a:t>
                      </a:r>
                      <a:r>
                        <a:rPr lang="it-IT" sz="1400" baseline="-25000"/>
                        <a:t>PL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Total N</a:t>
                      </a:r>
                      <a:r>
                        <a:rPr lang="it-IT" sz="1400" baseline="-25000"/>
                        <a:t>in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N</a:t>
                      </a:r>
                      <a:r>
                        <a:rPr lang="it-IT" sz="1400" baseline="-25000"/>
                        <a:t>exp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Box</a:t>
                      </a:r>
                      <a:r>
                        <a:rPr lang="it-IT" sz="1400" baseline="0"/>
                        <a:t> v</a:t>
                      </a:r>
                      <a:r>
                        <a:rPr lang="it-IT" sz="1400"/>
                        <a:t>olume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1000/9000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40.2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16.7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599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281.9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0.0282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0.95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500/9500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31.0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13.5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241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87.1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0.0087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0.96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400/9600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31.5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11.2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226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97.1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0.0097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0.97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300/9700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22.3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9.9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132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48.4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0.0048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0.98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200/9800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37.5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7.6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262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158.1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0.0158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0AF1A0-72C1-F427-8AB1-029580BA8FBF}"/>
              </a:ext>
            </a:extLst>
          </p:cNvPr>
          <p:cNvSpPr txBox="1"/>
          <p:nvPr/>
        </p:nvSpPr>
        <p:spPr>
          <a:xfrm>
            <a:off x="971600" y="6111608"/>
            <a:ext cx="798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ym typeface="Wingdings" panose="05000000000000000000" pitchFamily="2" charset="2"/>
              </a:rPr>
              <a:t> Not bad. Not meaningful to study smaller signal fractions, as Z</a:t>
            </a:r>
            <a:r>
              <a:rPr lang="it-IT" baseline="-25000">
                <a:sym typeface="Wingdings" panose="05000000000000000000" pitchFamily="2" charset="2"/>
              </a:rPr>
              <a:t>PL</a:t>
            </a:r>
            <a:r>
              <a:rPr lang="it-IT">
                <a:sym typeface="Wingdings" panose="05000000000000000000" pitchFamily="2" charset="2"/>
              </a:rPr>
              <a:t> is already "low"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090A8C-8319-FB8D-41F5-05A5B0FA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F86B78B-AE00-A2A7-697F-3BC117EF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6296488-D7F9-CDB8-C566-1758081F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13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D125-8554-5B82-DBEE-CFBEA720D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D438B-8337-1918-93D7-F4339DF5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Fewer Gaussians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2FE244-5F83-FFE2-9C78-96E069BA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47" y="1476631"/>
            <a:ext cx="8340811" cy="2724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/>
              <a:t>If the signal is characterized by fewer features, it also becomes harder to spot, for two distinct reasons:</a:t>
            </a:r>
            <a:br>
              <a:rPr lang="it-IT"/>
            </a:br>
            <a:r>
              <a:rPr lang="it-IT"/>
              <a:t>	1) </a:t>
            </a:r>
            <a:r>
              <a:rPr lang="it-IT">
                <a:solidFill>
                  <a:srgbClr val="FF0000"/>
                </a:solidFill>
              </a:rPr>
              <a:t>a random subspace has fewer chances to contain those features</a:t>
            </a:r>
          </a:p>
          <a:p>
            <a:pPr marL="0" indent="0">
              <a:buNone/>
            </a:pPr>
            <a:r>
              <a:rPr lang="it-IT"/>
              <a:t>	2) the peak density is overall smaller by a factor </a:t>
            </a:r>
            <a:r>
              <a:rPr lang="it-IT" b="1"/>
              <a:t>F=</a:t>
            </a:r>
            <a:r>
              <a:rPr lang="el-GR" b="1"/>
              <a:t>σ</a:t>
            </a:r>
            <a:r>
              <a:rPr lang="it-IT" b="1" baseline="30000"/>
              <a:t>N</a:t>
            </a:r>
            <a:r>
              <a:rPr lang="it-IT" baseline="30000"/>
              <a:t> </a:t>
            </a:r>
            <a:r>
              <a:rPr lang="it-IT"/>
              <a:t>if N is the lost 	dimensionality of the multi-D Gaussian</a:t>
            </a:r>
            <a:endParaRPr lang="en-US"/>
          </a:p>
          <a:p>
            <a:pPr marL="0" indent="0">
              <a:buNone/>
            </a:pPr>
            <a:r>
              <a:rPr lang="it-IT"/>
              <a:t>To study this, we fix background fraction to 0.99, and decrease number of Gaussian components from 15 down</a:t>
            </a:r>
          </a:p>
          <a:p>
            <a:pPr lvl="1">
              <a:buFontTx/>
              <a:buChar char="-"/>
            </a:pPr>
            <a:r>
              <a:rPr lang="it-IT"/>
              <a:t>Details: as before, Gaussians have sigmas in [0.01,0.1] range; 20D space, 15-D PCA components chosen, 6-D scan, 1000 iterations with </a:t>
            </a:r>
            <a:r>
              <a:rPr lang="it-IT" b="1"/>
              <a:t>random initial box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707E9FC-B0D7-E4AA-0D75-AD88B6D7DF59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4149080"/>
          <a:ext cx="7992887" cy="208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279">
                <a:tc>
                  <a:txBody>
                    <a:bodyPr/>
                    <a:lstStyle/>
                    <a:p>
                      <a:r>
                        <a:rPr lang="it-IT" sz="1400"/>
                        <a:t>N</a:t>
                      </a:r>
                      <a:r>
                        <a:rPr lang="it-IT" sz="1400" baseline="0"/>
                        <a:t> Gaussian dimensions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</a:t>
                      </a:r>
                      <a:r>
                        <a:rPr lang="it-IT" sz="1400" baseline="-25000"/>
                        <a:t>s</a:t>
                      </a:r>
                      <a:r>
                        <a:rPr lang="it-IT" sz="1400"/>
                        <a:t>/N</a:t>
                      </a:r>
                      <a:r>
                        <a:rPr lang="it-IT" sz="1400" baseline="-25000"/>
                        <a:t>b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% sig</a:t>
                      </a:r>
                      <a:r>
                        <a:rPr lang="it-IT" sz="1400" baseline="0"/>
                        <a:t>nal </a:t>
                      </a:r>
                    </a:p>
                    <a:p>
                      <a:pPr algn="ctr"/>
                      <a:r>
                        <a:rPr lang="it-IT" sz="1400" baseline="0"/>
                        <a:t>in box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Z</a:t>
                      </a:r>
                      <a:r>
                        <a:rPr lang="it-IT" sz="1400" baseline="-25000"/>
                        <a:t>PL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Total N</a:t>
                      </a:r>
                      <a:r>
                        <a:rPr lang="it-IT" sz="1400" baseline="-25000"/>
                        <a:t>in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N</a:t>
                      </a:r>
                      <a:r>
                        <a:rPr lang="it-IT" sz="1400" baseline="-25000"/>
                        <a:t>exp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Box</a:t>
                      </a:r>
                      <a:r>
                        <a:rPr lang="it-IT" sz="1400" baseline="0"/>
                        <a:t> v</a:t>
                      </a:r>
                      <a:r>
                        <a:rPr lang="it-IT" sz="1400"/>
                        <a:t>olume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100/9900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71.0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13.3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83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12.0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0.00120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100/9900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38.0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8.9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95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32.1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0.00321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100/9900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0000"/>
                          </a:solidFill>
                        </a:rPr>
                        <a:t>0.0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7.5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1.1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0.00011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100/9900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0000"/>
                          </a:solidFill>
                        </a:rPr>
                        <a:t>0.0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7.6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0.00002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100/9900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0000"/>
                          </a:solidFill>
                        </a:rPr>
                        <a:t>0.0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7.8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0.00000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egnaposto data 5">
            <a:extLst>
              <a:ext uri="{FF2B5EF4-FFF2-40B4-BE49-F238E27FC236}">
                <a16:creationId xmlns:a16="http://schemas.microsoft.com/office/drawing/2014/main" id="{F5C61172-7491-8247-C666-1BC6BFD2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609E0DB-969A-DAA3-D1BB-8214604D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86EB63E-97DE-583F-45E9-703A942F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6EC7F-6730-AE98-A25B-5485D393F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D8CB0-FF96-B67B-B373-0D434F65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More sensitivity with optimal seeding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8955CF-2C50-B511-61A1-2473FB70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03" y="1550772"/>
            <a:ext cx="8299621" cy="26258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/>
              <a:t>So far, our tests used random initial box boundaries before gradient descent. 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A more informed seeding might do much better, at higher CPU cost</a:t>
            </a:r>
          </a:p>
          <a:p>
            <a:pPr marL="0" indent="0">
              <a:buNone/>
            </a:pPr>
            <a:r>
              <a:rPr lang="it-IT"/>
              <a:t>Below are results of an attempt to study this.</a:t>
            </a:r>
          </a:p>
          <a:p>
            <a:pPr marL="0" indent="0">
              <a:buNone/>
            </a:pPr>
            <a:r>
              <a:rPr lang="it-IT"/>
              <a:t>Seeding with max kernel density produces negative results on toys with &lt;14 Gaussian dimensions (out of 20 as before); seeding with the clustering technique instead gives sensitivity down to 12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>
                <a:sym typeface="Wingdings" panose="05000000000000000000" pitchFamily="2" charset="2"/>
              </a:rPr>
              <a:t>  Over 2 orders of magnitude higher sensitivity to peak density</a:t>
            </a:r>
            <a:endParaRPr lang="en-US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CB05DCE-21CD-4FCE-CB37-3F6C4D2E09A3}"/>
              </a:ext>
            </a:extLst>
          </p:cNvPr>
          <p:cNvGraphicFramePr>
            <a:graphicFrameLocks noGrp="1"/>
          </p:cNvGraphicFramePr>
          <p:nvPr/>
        </p:nvGraphicFramePr>
        <p:xfrm>
          <a:off x="593244" y="4264410"/>
          <a:ext cx="7992887" cy="208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279">
                <a:tc>
                  <a:txBody>
                    <a:bodyPr/>
                    <a:lstStyle/>
                    <a:p>
                      <a:r>
                        <a:rPr lang="it-IT" sz="1400"/>
                        <a:t>N</a:t>
                      </a:r>
                      <a:r>
                        <a:rPr lang="it-IT" sz="1400" baseline="0"/>
                        <a:t> Gaussian dimensions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</a:t>
                      </a:r>
                      <a:r>
                        <a:rPr lang="it-IT" sz="1400" baseline="-25000"/>
                        <a:t>s</a:t>
                      </a:r>
                      <a:r>
                        <a:rPr lang="it-IT" sz="1400"/>
                        <a:t>/N</a:t>
                      </a:r>
                      <a:r>
                        <a:rPr lang="it-IT" sz="1400" baseline="-25000"/>
                        <a:t>b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% sig</a:t>
                      </a:r>
                      <a:r>
                        <a:rPr lang="it-IT" sz="1400" baseline="0"/>
                        <a:t>nal </a:t>
                      </a:r>
                    </a:p>
                    <a:p>
                      <a:pPr algn="ctr"/>
                      <a:r>
                        <a:rPr lang="it-IT" sz="1400" baseline="0"/>
                        <a:t>in box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Z</a:t>
                      </a:r>
                      <a:r>
                        <a:rPr lang="it-IT" sz="1400" baseline="-25000"/>
                        <a:t>PL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Total N</a:t>
                      </a:r>
                      <a:r>
                        <a:rPr lang="it-IT" sz="1400" baseline="-25000"/>
                        <a:t>in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N</a:t>
                      </a:r>
                      <a:r>
                        <a:rPr lang="it-IT" sz="1400" baseline="-25000"/>
                        <a:t>exp</a:t>
                      </a:r>
                      <a:endParaRPr lang="en-US" sz="14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Box</a:t>
                      </a:r>
                      <a:r>
                        <a:rPr lang="it-IT" sz="1400" baseline="0"/>
                        <a:t> v</a:t>
                      </a:r>
                      <a:r>
                        <a:rPr lang="it-IT" sz="1400"/>
                        <a:t>olume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100/9900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71.0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13.3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83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12.0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0.00120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100/9900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38.0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8.9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95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32.1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0.00321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100/9900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27.0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8.8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70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19.3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0.00193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100/9900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00B050"/>
                          </a:solidFill>
                        </a:rPr>
                        <a:t>36.0</a:t>
                      </a:r>
                      <a:endParaRPr lang="en-US" sz="1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8.2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90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32.7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0.00327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33"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11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100/9900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0000"/>
                          </a:solidFill>
                        </a:rPr>
                        <a:t>0.0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7.8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0.0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0.00000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egnaposto data 5">
            <a:extLst>
              <a:ext uri="{FF2B5EF4-FFF2-40B4-BE49-F238E27FC236}">
                <a16:creationId xmlns:a16="http://schemas.microsoft.com/office/drawing/2014/main" id="{CAE3A167-F3F8-00A1-A1F1-DFDBD53B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662CFA5-AEA7-B54F-CAC2-CE435B56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5A3C2D1-FE06-2F05-0E90-9D6FE7CD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8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63E07-6999-DF03-00DF-60A64B5A2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2378B3-1B33-446D-906D-071C93C1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data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messy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3638F2-A008-F7AC-9DAD-A29D597FD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err="1"/>
              <a:t>Hadron</a:t>
            </a:r>
            <a:r>
              <a:rPr lang="it-IT" dirty="0"/>
              <a:t> collider data are </a:t>
            </a:r>
            <a:r>
              <a:rPr lang="it-IT" dirty="0" err="1"/>
              <a:t>both"tall</a:t>
            </a:r>
            <a:r>
              <a:rPr lang="it-IT" dirty="0"/>
              <a:t>" and "wide", </a:t>
            </a:r>
            <a:r>
              <a:rPr lang="it-IT" dirty="0" err="1"/>
              <a:t>but</a:t>
            </a:r>
            <a:r>
              <a:rPr lang="it-IT" dirty="0"/>
              <a:t> after </a:t>
            </a:r>
            <a:r>
              <a:rPr lang="it-IT" dirty="0" err="1"/>
              <a:t>suitable</a:t>
            </a:r>
            <a:r>
              <a:rPr lang="it-IT" dirty="0"/>
              <a:t> </a:t>
            </a:r>
            <a:r>
              <a:rPr lang="it-IT" dirty="0" err="1"/>
              <a:t>distillation</a:t>
            </a:r>
            <a:r>
              <a:rPr lang="it-IT" dirty="0"/>
              <a:t> of high-</a:t>
            </a:r>
            <a:r>
              <a:rPr lang="it-IT" dirty="0" err="1"/>
              <a:t>level</a:t>
            </a:r>
            <a:r>
              <a:rPr lang="it-IT" dirty="0"/>
              <a:t> </a:t>
            </a:r>
            <a:r>
              <a:rPr lang="it-IT" dirty="0" err="1"/>
              <a:t>objects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"</a:t>
            </a:r>
            <a:r>
              <a:rPr lang="it-IT" dirty="0" err="1"/>
              <a:t>tall</a:t>
            </a:r>
            <a:r>
              <a:rPr lang="it-IT" dirty="0"/>
              <a:t>": </a:t>
            </a:r>
            <a:r>
              <a:rPr lang="it-IT" dirty="0" err="1"/>
              <a:t>millions</a:t>
            </a:r>
            <a:r>
              <a:rPr lang="it-IT" dirty="0"/>
              <a:t> of events, </a:t>
            </a:r>
            <a:r>
              <a:rPr lang="it-IT" dirty="0" err="1"/>
              <a:t>each</a:t>
            </a:r>
            <a:r>
              <a:rPr lang="it-IT" dirty="0"/>
              <a:t> of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characterized</a:t>
            </a:r>
            <a:r>
              <a:rPr lang="it-IT" dirty="0"/>
              <a:t> by </a:t>
            </a:r>
            <a:r>
              <a:rPr lang="it-IT" dirty="0">
                <a:solidFill>
                  <a:srgbClr val="0070C0"/>
                </a:solidFill>
              </a:rPr>
              <a:t>a </a:t>
            </a:r>
            <a:r>
              <a:rPr lang="it-IT" dirty="0" err="1">
                <a:solidFill>
                  <a:srgbClr val="0070C0"/>
                </a:solidFill>
              </a:rPr>
              <a:t>few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tens</a:t>
            </a:r>
            <a:r>
              <a:rPr lang="it-IT" dirty="0">
                <a:solidFill>
                  <a:srgbClr val="0070C0"/>
                </a:solidFill>
              </a:rPr>
              <a:t> of </a:t>
            </a:r>
            <a:r>
              <a:rPr lang="it-IT" dirty="0" err="1">
                <a:solidFill>
                  <a:srgbClr val="0070C0"/>
                </a:solidFill>
              </a:rPr>
              <a:t>relevant</a:t>
            </a:r>
            <a:r>
              <a:rPr lang="it-IT" dirty="0">
                <a:solidFill>
                  <a:srgbClr val="0070C0"/>
                </a:solidFill>
              </a:rPr>
              <a:t> features</a:t>
            </a:r>
          </a:p>
          <a:p>
            <a:endParaRPr lang="it-IT" dirty="0"/>
          </a:p>
          <a:p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choice</a:t>
            </a:r>
            <a:r>
              <a:rPr lang="it-IT" dirty="0"/>
              <a:t> of </a:t>
            </a:r>
            <a:r>
              <a:rPr lang="it-IT" dirty="0" err="1"/>
              <a:t>which</a:t>
            </a:r>
            <a:r>
              <a:rPr lang="it-IT" dirty="0"/>
              <a:t> features are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>
                <a:solidFill>
                  <a:srgbClr val="FF0000"/>
                </a:solidFill>
              </a:rPr>
              <a:t>critical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confident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know </a:t>
            </a:r>
            <a:r>
              <a:rPr lang="it-IT" dirty="0" err="1"/>
              <a:t>how</a:t>
            </a:r>
            <a:r>
              <a:rPr lang="it-IT" dirty="0"/>
              <a:t> to make </a:t>
            </a:r>
            <a:r>
              <a:rPr lang="it-IT" dirty="0" err="1"/>
              <a:t>it</a:t>
            </a:r>
            <a:r>
              <a:rPr lang="it-IT" dirty="0"/>
              <a:t>	</a:t>
            </a:r>
          </a:p>
          <a:p>
            <a:pPr lvl="1"/>
            <a:r>
              <a:rPr lang="it-IT" dirty="0"/>
              <a:t>I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argue</a:t>
            </a:r>
            <a:r>
              <a:rPr lang="it-IT" dirty="0"/>
              <a:t> on </a:t>
            </a:r>
            <a:r>
              <a:rPr lang="it-IT" dirty="0" err="1"/>
              <a:t>this</a:t>
            </a:r>
            <a:r>
              <a:rPr lang="it-IT" dirty="0"/>
              <a:t> point, </a:t>
            </a:r>
            <a:r>
              <a:rPr lang="it-IT" dirty="0" err="1"/>
              <a:t>although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deserves</a:t>
            </a:r>
            <a:r>
              <a:rPr lang="it-IT" dirty="0"/>
              <a:t> to be </a:t>
            </a:r>
            <a:r>
              <a:rPr lang="it-IT" dirty="0" err="1"/>
              <a:t>kept</a:t>
            </a:r>
            <a:r>
              <a:rPr lang="it-IT" dirty="0"/>
              <a:t> on the </a:t>
            </a:r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times</a:t>
            </a:r>
          </a:p>
          <a:p>
            <a:pPr lvl="1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sometimes</a:t>
            </a:r>
            <a:r>
              <a:rPr lang="it-IT" dirty="0"/>
              <a:t> do </a:t>
            </a:r>
            <a:r>
              <a:rPr lang="it-IT" dirty="0" err="1"/>
              <a:t>consider</a:t>
            </a:r>
            <a:r>
              <a:rPr lang="it-IT" dirty="0"/>
              <a:t> "</a:t>
            </a:r>
            <a:r>
              <a:rPr lang="it-IT" dirty="0" err="1"/>
              <a:t>unlikely</a:t>
            </a:r>
            <a:r>
              <a:rPr lang="it-IT" dirty="0"/>
              <a:t>" </a:t>
            </a:r>
            <a:r>
              <a:rPr lang="it-IT" dirty="0" err="1"/>
              <a:t>observables</a:t>
            </a:r>
            <a:r>
              <a:rPr lang="it-IT" dirty="0"/>
              <a:t> in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searches</a:t>
            </a:r>
            <a:r>
              <a:rPr lang="it-IT" dirty="0"/>
              <a:t> – </a:t>
            </a:r>
            <a:r>
              <a:rPr lang="it-IT" dirty="0" err="1"/>
              <a:t>whether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enough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question</a:t>
            </a:r>
            <a:r>
              <a:rPr lang="it-IT" dirty="0"/>
              <a:t> for a </a:t>
            </a:r>
            <a:r>
              <a:rPr lang="it-IT" dirty="0" err="1"/>
              <a:t>different</a:t>
            </a:r>
            <a:r>
              <a:rPr lang="it-IT" dirty="0"/>
              <a:t> talk</a:t>
            </a:r>
          </a:p>
          <a:p>
            <a:endParaRPr lang="it-IT" dirty="0"/>
          </a:p>
          <a:p>
            <a:r>
              <a:rPr lang="it-IT" b="1" dirty="0" err="1"/>
              <a:t>Standardization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generally</a:t>
            </a:r>
            <a:r>
              <a:rPr lang="it-IT" dirty="0"/>
              <a:t> </a:t>
            </a:r>
            <a:r>
              <a:rPr lang="it-IT" dirty="0" err="1"/>
              <a:t>helpful</a:t>
            </a:r>
            <a:r>
              <a:rPr lang="it-IT" dirty="0"/>
              <a:t> practice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preprocessing</a:t>
            </a:r>
            <a:r>
              <a:rPr lang="it-IT" dirty="0"/>
              <a:t> step for </a:t>
            </a:r>
            <a:r>
              <a:rPr lang="it-IT" dirty="0" err="1"/>
              <a:t>many</a:t>
            </a:r>
            <a:r>
              <a:rPr lang="it-IT" dirty="0"/>
              <a:t> ML </a:t>
            </a:r>
            <a:r>
              <a:rPr lang="it-IT" dirty="0" err="1"/>
              <a:t>algorithms</a:t>
            </a:r>
            <a:r>
              <a:rPr lang="it-IT" dirty="0"/>
              <a:t> and in </a:t>
            </a:r>
            <a:r>
              <a:rPr lang="it-IT" dirty="0" err="1"/>
              <a:t>particular</a:t>
            </a:r>
            <a:r>
              <a:rPr lang="it-IT" dirty="0"/>
              <a:t> for a </a:t>
            </a:r>
            <a:r>
              <a:rPr lang="it-IT" dirty="0" err="1"/>
              <a:t>generalized</a:t>
            </a:r>
            <a:r>
              <a:rPr lang="it-IT" dirty="0"/>
              <a:t>, </a:t>
            </a:r>
            <a:r>
              <a:rPr lang="it-IT" dirty="0" err="1"/>
              <a:t>unpreconceived</a:t>
            </a:r>
            <a:r>
              <a:rPr lang="it-IT" dirty="0"/>
              <a:t> </a:t>
            </a:r>
            <a:r>
              <a:rPr lang="it-IT" dirty="0" err="1"/>
              <a:t>search</a:t>
            </a:r>
            <a:r>
              <a:rPr lang="it-IT" dirty="0"/>
              <a:t> in multi-D </a:t>
            </a:r>
          </a:p>
          <a:p>
            <a:pPr lvl="1"/>
            <a:r>
              <a:rPr lang="it-IT" dirty="0"/>
              <a:t> I start from </a:t>
            </a:r>
            <a:r>
              <a:rPr lang="it-IT" dirty="0" err="1"/>
              <a:t>there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195B42-5595-C559-9CC0-CDBA1288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81313F-00EC-9FF4-1031-EF825513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63E65F-1A0C-EB52-F18B-EF8D4256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5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3E15558-6698-0D1D-162D-D5D6A2B2B293}"/>
              </a:ext>
            </a:extLst>
          </p:cNvPr>
          <p:cNvSpPr/>
          <p:nvPr/>
        </p:nvSpPr>
        <p:spPr>
          <a:xfrm>
            <a:off x="457199" y="1228959"/>
            <a:ext cx="8229599" cy="343763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7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integral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transform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474840" cy="499715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it-IT" i="1" dirty="0" err="1"/>
                  <a:t>If</a:t>
                </a:r>
                <a:r>
                  <a:rPr lang="it-IT" i="1" dirty="0"/>
                  <a:t> </a:t>
                </a:r>
                <a:r>
                  <a:rPr lang="it-IT" i="1" dirty="0" err="1"/>
                  <a:t>your</a:t>
                </a:r>
                <a:r>
                  <a:rPr lang="it-IT" i="1" dirty="0"/>
                  <a:t> data are </a:t>
                </a:r>
                <a:r>
                  <a:rPr lang="it-IT" i="1" dirty="0" err="1"/>
                  <a:t>bumpy</a:t>
                </a:r>
                <a:r>
                  <a:rPr lang="it-IT" i="1" dirty="0"/>
                  <a:t>, </a:t>
                </a:r>
                <a:r>
                  <a:rPr lang="it-IT" i="1" dirty="0" err="1"/>
                  <a:t>don't</a:t>
                </a:r>
                <a:r>
                  <a:rPr lang="it-IT" i="1" dirty="0"/>
                  <a:t> </a:t>
                </a:r>
                <a:r>
                  <a:rPr lang="it-IT" i="1" dirty="0" err="1"/>
                  <a:t>get</a:t>
                </a:r>
                <a:r>
                  <a:rPr lang="it-IT" i="1" dirty="0"/>
                  <a:t> </a:t>
                </a:r>
                <a:r>
                  <a:rPr lang="it-IT" i="1" dirty="0" err="1"/>
                  <a:t>grumpy</a:t>
                </a:r>
                <a:r>
                  <a:rPr lang="it-IT" i="1" dirty="0"/>
                  <a:t>...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Given a </a:t>
                </a:r>
                <a:r>
                  <a:rPr lang="it-IT" dirty="0" err="1">
                    <a:solidFill>
                      <a:schemeClr val="accent6">
                        <a:lumMod val="75000"/>
                      </a:schemeClr>
                    </a:solidFill>
                  </a:rPr>
                  <a:t>normalized</a:t>
                </a:r>
                <a:r>
                  <a:rPr lang="it-IT" dirty="0">
                    <a:solidFill>
                      <a:schemeClr val="accent6">
                        <a:lumMod val="75000"/>
                      </a:schemeClr>
                    </a:solidFill>
                  </a:rPr>
                  <a:t> f(x)</a:t>
                </a:r>
                <a:r>
                  <a:rPr lang="it-IT" dirty="0"/>
                  <a:t>, compute the cumulative </a:t>
                </a:r>
                <a:r>
                  <a:rPr lang="it-IT" dirty="0" err="1"/>
                  <a:t>distribution</a:t>
                </a:r>
                <a:r>
                  <a:rPr lang="it-IT" dirty="0"/>
                  <a:t> </a:t>
                </a:r>
                <a:r>
                  <a:rPr lang="it-IT" dirty="0" err="1"/>
                  <a:t>function</a:t>
                </a:r>
                <a:r>
                  <a:rPr lang="it-IT" dirty="0"/>
                  <a:t> of f: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it-IT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sup>
                        <m:e>
                          <m:r>
                            <a:rPr lang="it-IT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 err="1"/>
                  <a:t>Now</a:t>
                </a:r>
                <a:r>
                  <a:rPr lang="it-IT" dirty="0"/>
                  <a:t> </a:t>
                </a:r>
                <a:r>
                  <a:rPr lang="it-IT" dirty="0">
                    <a:solidFill>
                      <a:srgbClr val="FF0000"/>
                    </a:solidFill>
                  </a:rPr>
                  <a:t>y=F(x)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uniformly</a:t>
                </a:r>
                <a:r>
                  <a:rPr lang="it-IT" dirty="0"/>
                  <a:t> </a:t>
                </a:r>
                <a:r>
                  <a:rPr lang="it-IT" dirty="0" err="1"/>
                  <a:t>distributed</a:t>
                </a:r>
                <a:r>
                  <a:rPr lang="it-IT" dirty="0"/>
                  <a:t> in [0,1]. </a:t>
                </a:r>
                <a:r>
                  <a:rPr lang="it-IT" dirty="0" err="1"/>
                  <a:t>There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 1-to-1 </a:t>
                </a:r>
                <a:r>
                  <a:rPr lang="it-IT" dirty="0" err="1"/>
                  <a:t>map</a:t>
                </a:r>
                <a:r>
                  <a:rPr lang="it-IT" dirty="0"/>
                  <a:t> </a:t>
                </a:r>
                <a:r>
                  <a:rPr lang="it-IT" dirty="0" err="1"/>
                  <a:t>connecting</a:t>
                </a:r>
                <a:r>
                  <a:rPr lang="it-IT" dirty="0"/>
                  <a:t> x and y, so the </a:t>
                </a:r>
                <a:r>
                  <a:rPr lang="it-IT" dirty="0" err="1"/>
                  <a:t>transformation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invertible</a:t>
                </a:r>
                <a:r>
                  <a:rPr lang="it-IT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474840" cy="4997152"/>
              </a:xfrm>
              <a:blipFill>
                <a:blip r:embed="rId2"/>
                <a:stretch>
                  <a:fillRect l="-2180" t="-2320" r="-3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/>
          <p:cNvSpPr txBox="1"/>
          <p:nvPr/>
        </p:nvSpPr>
        <p:spPr>
          <a:xfrm>
            <a:off x="6676371" y="602128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x</a:t>
            </a:r>
            <a:endParaRPr lang="en-US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578AFDB-7B9D-87D2-20E5-03D4F27F631A}"/>
              </a:ext>
            </a:extLst>
          </p:cNvPr>
          <p:cNvGrpSpPr/>
          <p:nvPr/>
        </p:nvGrpSpPr>
        <p:grpSpPr>
          <a:xfrm>
            <a:off x="5461531" y="1412776"/>
            <a:ext cx="3430949" cy="2016224"/>
            <a:chOff x="5461531" y="1412776"/>
            <a:chExt cx="3430949" cy="2016224"/>
          </a:xfrm>
        </p:grpSpPr>
        <p:cxnSp>
          <p:nvCxnSpPr>
            <p:cNvPr id="5" name="Connettore 2 4"/>
            <p:cNvCxnSpPr/>
            <p:nvPr/>
          </p:nvCxnSpPr>
          <p:spPr>
            <a:xfrm>
              <a:off x="5940152" y="3429000"/>
              <a:ext cx="29523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>
            <a:xfrm flipV="1">
              <a:off x="5940152" y="1412776"/>
              <a:ext cx="0" cy="20162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igura a mano libera 7"/>
            <p:cNvSpPr/>
            <p:nvPr/>
          </p:nvSpPr>
          <p:spPr>
            <a:xfrm>
              <a:off x="5930020" y="2208241"/>
              <a:ext cx="1915976" cy="1213969"/>
            </a:xfrm>
            <a:custGeom>
              <a:avLst/>
              <a:gdLst>
                <a:gd name="connsiteX0" fmla="*/ 0 w 2770360"/>
                <a:gd name="connsiteY0" fmla="*/ 1204915 h 1213969"/>
                <a:gd name="connsiteX1" fmla="*/ 552261 w 2770360"/>
                <a:gd name="connsiteY1" fmla="*/ 1005739 h 1213969"/>
                <a:gd name="connsiteX2" fmla="*/ 1113576 w 2770360"/>
                <a:gd name="connsiteY2" fmla="*/ 805 h 1213969"/>
                <a:gd name="connsiteX3" fmla="*/ 1584356 w 2770360"/>
                <a:gd name="connsiteY3" fmla="*/ 842777 h 1213969"/>
                <a:gd name="connsiteX4" fmla="*/ 2770360 w 2770360"/>
                <a:gd name="connsiteY4" fmla="*/ 1213969 h 121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360" h="1213969">
                  <a:moveTo>
                    <a:pt x="0" y="1204915"/>
                  </a:moveTo>
                  <a:cubicBezTo>
                    <a:pt x="183332" y="1205669"/>
                    <a:pt x="366665" y="1206424"/>
                    <a:pt x="552261" y="1005739"/>
                  </a:cubicBezTo>
                  <a:cubicBezTo>
                    <a:pt x="737857" y="805054"/>
                    <a:pt x="941560" y="27965"/>
                    <a:pt x="1113576" y="805"/>
                  </a:cubicBezTo>
                  <a:cubicBezTo>
                    <a:pt x="1285592" y="-26355"/>
                    <a:pt x="1308225" y="640583"/>
                    <a:pt x="1584356" y="842777"/>
                  </a:cubicBezTo>
                  <a:cubicBezTo>
                    <a:pt x="1860487" y="1044971"/>
                    <a:pt x="2315423" y="1129470"/>
                    <a:pt x="2770360" y="1213969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461531" y="1550273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f(x)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A55FB2B6-7A89-C4EF-2F48-13E59750983B}"/>
              </a:ext>
            </a:extLst>
          </p:cNvPr>
          <p:cNvGrpSpPr/>
          <p:nvPr/>
        </p:nvGrpSpPr>
        <p:grpSpPr>
          <a:xfrm>
            <a:off x="4860032" y="2420888"/>
            <a:ext cx="4022316" cy="3655273"/>
            <a:chOff x="4860032" y="2420888"/>
            <a:chExt cx="4022316" cy="3655273"/>
          </a:xfrm>
        </p:grpSpPr>
        <p:cxnSp>
          <p:nvCxnSpPr>
            <p:cNvPr id="9" name="Connettore 2 8"/>
            <p:cNvCxnSpPr/>
            <p:nvPr/>
          </p:nvCxnSpPr>
          <p:spPr>
            <a:xfrm flipV="1">
              <a:off x="5940152" y="3717032"/>
              <a:ext cx="0" cy="20162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>
              <a:off x="5930020" y="5733256"/>
              <a:ext cx="29523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igura a mano libera 10"/>
            <p:cNvSpPr/>
            <p:nvPr/>
          </p:nvSpPr>
          <p:spPr>
            <a:xfrm>
              <a:off x="5957180" y="4431717"/>
              <a:ext cx="2815628" cy="1301539"/>
            </a:xfrm>
            <a:custGeom>
              <a:avLst/>
              <a:gdLst>
                <a:gd name="connsiteX0" fmla="*/ 0 w 2815628"/>
                <a:gd name="connsiteY0" fmla="*/ 1295067 h 1301539"/>
                <a:gd name="connsiteX1" fmla="*/ 488887 w 2815628"/>
                <a:gd name="connsiteY1" fmla="*/ 1132105 h 1301539"/>
                <a:gd name="connsiteX2" fmla="*/ 1167897 w 2815628"/>
                <a:gd name="connsiteY2" fmla="*/ 163384 h 1301539"/>
                <a:gd name="connsiteX3" fmla="*/ 2815628 w 2815628"/>
                <a:gd name="connsiteY3" fmla="*/ 9475 h 130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5628" h="1301539">
                  <a:moveTo>
                    <a:pt x="0" y="1295067"/>
                  </a:moveTo>
                  <a:cubicBezTo>
                    <a:pt x="147119" y="1307893"/>
                    <a:pt x="294238" y="1320719"/>
                    <a:pt x="488887" y="1132105"/>
                  </a:cubicBezTo>
                  <a:cubicBezTo>
                    <a:pt x="683536" y="943491"/>
                    <a:pt x="780107" y="350489"/>
                    <a:pt x="1167897" y="163384"/>
                  </a:cubicBezTo>
                  <a:cubicBezTo>
                    <a:pt x="1555687" y="-23721"/>
                    <a:pt x="2185657" y="-7123"/>
                    <a:pt x="2815628" y="94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onnettore 2 12"/>
            <p:cNvCxnSpPr/>
            <p:nvPr/>
          </p:nvCxnSpPr>
          <p:spPr>
            <a:xfrm flipH="1">
              <a:off x="5278604" y="4869160"/>
              <a:ext cx="15256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>
              <a:off x="6818397" y="4869160"/>
              <a:ext cx="0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V="1">
              <a:off x="6818397" y="2420888"/>
              <a:ext cx="0" cy="24482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flipH="1">
              <a:off x="5940152" y="4431717"/>
              <a:ext cx="28326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5940152" y="4687326"/>
              <a:ext cx="2888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/>
                <a:t>y</a:t>
              </a:r>
              <a:endParaRPr lang="en-US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399105" y="3702357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F(x)</a:t>
              </a:r>
              <a:endParaRPr lang="en-US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5278604" y="4431717"/>
              <a:ext cx="661548" cy="13015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7" name="Connettore 2 26"/>
            <p:cNvCxnSpPr/>
            <p:nvPr/>
          </p:nvCxnSpPr>
          <p:spPr>
            <a:xfrm flipH="1">
              <a:off x="4860032" y="5733256"/>
              <a:ext cx="106998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/>
            <p:cNvSpPr txBox="1"/>
            <p:nvPr/>
          </p:nvSpPr>
          <p:spPr>
            <a:xfrm>
              <a:off x="4860032" y="5706829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p(y)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The Copula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630" y="3916092"/>
            <a:ext cx="4593140" cy="1773188"/>
          </a:xfrm>
        </p:spPr>
        <p:txBody>
          <a:bodyPr>
            <a:normAutofit fontScale="55000" lnSpcReduction="20000"/>
          </a:bodyPr>
          <a:lstStyle/>
          <a:p>
            <a:r>
              <a:rPr lang="it-IT" dirty="0" err="1"/>
              <a:t>If</a:t>
            </a:r>
            <a:r>
              <a:rPr lang="it-IT" dirty="0"/>
              <a:t> one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forces</a:t>
            </a:r>
            <a:r>
              <a:rPr lang="it-IT" dirty="0"/>
              <a:t> the </a:t>
            </a:r>
            <a:r>
              <a:rPr lang="it-IT" dirty="0" err="1"/>
              <a:t>boundaries</a:t>
            </a:r>
            <a:r>
              <a:rPr lang="it-IT" dirty="0"/>
              <a:t> of </a:t>
            </a:r>
            <a:r>
              <a:rPr lang="it-IT" dirty="0" err="1"/>
              <a:t>each</a:t>
            </a:r>
            <a:r>
              <a:rPr lang="it-IT" dirty="0"/>
              <a:t> feature to </a:t>
            </a:r>
            <a:r>
              <a:rPr lang="it-IT" dirty="0" err="1"/>
              <a:t>fit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a [0,1] </a:t>
            </a:r>
            <a:r>
              <a:rPr lang="it-IT" dirty="0" err="1"/>
              <a:t>interval</a:t>
            </a:r>
            <a:r>
              <a:rPr lang="it-IT" dirty="0"/>
              <a:t>, one </a:t>
            </a:r>
            <a:r>
              <a:rPr lang="it-IT" dirty="0" err="1"/>
              <a:t>gets</a:t>
            </a:r>
            <a:r>
              <a:rPr lang="it-IT" dirty="0"/>
              <a:t> a </a:t>
            </a:r>
            <a:r>
              <a:rPr lang="it-IT" dirty="0" err="1"/>
              <a:t>handy</a:t>
            </a:r>
            <a:r>
              <a:rPr lang="it-IT" dirty="0"/>
              <a:t> D-</a:t>
            </a:r>
            <a:r>
              <a:rPr lang="it-IT" dirty="0" err="1"/>
              <a:t>dimensional</a:t>
            </a:r>
            <a:r>
              <a:rPr lang="it-IT" dirty="0"/>
              <a:t> data cube</a:t>
            </a:r>
            <a:endParaRPr lang="en-US" dirty="0"/>
          </a:p>
          <a:p>
            <a:endParaRPr lang="it-IT" dirty="0"/>
          </a:p>
          <a:p>
            <a:r>
              <a:rPr lang="it-IT" dirty="0" err="1"/>
              <a:t>Watched</a:t>
            </a:r>
            <a:r>
              <a:rPr lang="it-IT" dirty="0"/>
              <a:t> from </a:t>
            </a:r>
            <a:r>
              <a:rPr lang="it-IT" dirty="0" err="1"/>
              <a:t>each</a:t>
            </a:r>
            <a:r>
              <a:rPr lang="it-IT" dirty="0"/>
              <a:t> side, the cube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flat</a:t>
            </a:r>
            <a:r>
              <a:rPr lang="it-IT" dirty="0"/>
              <a:t> </a:t>
            </a:r>
            <a:r>
              <a:rPr lang="it-IT" dirty="0" err="1"/>
              <a:t>marginals</a:t>
            </a:r>
            <a:endParaRPr lang="it-IT" dirty="0"/>
          </a:p>
          <a:p>
            <a:endParaRPr lang="en-US" dirty="0"/>
          </a:p>
        </p:txBody>
      </p:sp>
      <p:pic>
        <p:nvPicPr>
          <p:cNvPr id="2050" name="Picture 2" descr="Image result for data 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75" y="2833029"/>
            <a:ext cx="3131513" cy="34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97292" y="1412776"/>
            <a:ext cx="8667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From </a:t>
            </a:r>
            <a:r>
              <a:rPr lang="it-IT" sz="2000" dirty="0" err="1"/>
              <a:t>Sklar's</a:t>
            </a:r>
            <a:r>
              <a:rPr lang="it-IT" sz="2000" dirty="0"/>
              <a:t> </a:t>
            </a:r>
            <a:r>
              <a:rPr lang="it-IT" sz="2000" dirty="0" err="1"/>
              <a:t>theorem</a:t>
            </a:r>
            <a:r>
              <a:rPr lang="it-IT" sz="2000" dirty="0"/>
              <a:t>, </a:t>
            </a:r>
            <a:r>
              <a:rPr lang="it-IT" sz="2000" dirty="0" err="1">
                <a:solidFill>
                  <a:srgbClr val="00B0F0"/>
                </a:solidFill>
              </a:rPr>
              <a:t>any</a:t>
            </a:r>
            <a:r>
              <a:rPr lang="it-IT" sz="2000" dirty="0">
                <a:solidFill>
                  <a:srgbClr val="00B0F0"/>
                </a:solidFill>
              </a:rPr>
              <a:t> multivariate joint </a:t>
            </a:r>
            <a:r>
              <a:rPr lang="it-IT" sz="2000" dirty="0" err="1">
                <a:solidFill>
                  <a:srgbClr val="00B0F0"/>
                </a:solidFill>
              </a:rPr>
              <a:t>distribution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is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decomposable</a:t>
            </a:r>
            <a:r>
              <a:rPr lang="it-IT" sz="2000" dirty="0">
                <a:solidFill>
                  <a:srgbClr val="00B0F0"/>
                </a:solidFill>
              </a:rPr>
              <a:t> in </a:t>
            </a:r>
            <a:r>
              <a:rPr lang="it-IT" sz="2000" dirty="0" err="1">
                <a:solidFill>
                  <a:srgbClr val="00B0F0"/>
                </a:solidFill>
              </a:rPr>
              <a:t>univariate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marginals</a:t>
            </a:r>
            <a:r>
              <a:rPr lang="it-IT" sz="2000" dirty="0">
                <a:solidFill>
                  <a:srgbClr val="00B0F0"/>
                </a:solidFill>
              </a:rPr>
              <a:t> and a </a:t>
            </a:r>
            <a:r>
              <a:rPr lang="it-IT" sz="2000" dirty="0" err="1">
                <a:solidFill>
                  <a:srgbClr val="00B0F0"/>
                </a:solidFill>
              </a:rPr>
              <a:t>uniquely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defined</a:t>
            </a:r>
            <a:r>
              <a:rPr lang="it-IT" sz="2000" dirty="0">
                <a:solidFill>
                  <a:srgbClr val="00B0F0"/>
                </a:solidFill>
              </a:rPr>
              <a:t> copula </a:t>
            </a:r>
            <a:r>
              <a:rPr lang="it-IT" sz="2000" dirty="0" err="1">
                <a:solidFill>
                  <a:srgbClr val="00B0F0"/>
                </a:solidFill>
              </a:rPr>
              <a:t>which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describes</a:t>
            </a:r>
            <a:r>
              <a:rPr lang="it-IT" sz="2000" dirty="0">
                <a:solidFill>
                  <a:srgbClr val="00B0F0"/>
                </a:solidFill>
              </a:rPr>
              <a:t> the </a:t>
            </a:r>
            <a:r>
              <a:rPr lang="it-IT" sz="2000" dirty="0" err="1">
                <a:solidFill>
                  <a:srgbClr val="00B0F0"/>
                </a:solidFill>
              </a:rPr>
              <a:t>interdependence</a:t>
            </a:r>
            <a:r>
              <a:rPr lang="it-IT" sz="2000" dirty="0">
                <a:solidFill>
                  <a:srgbClr val="00B0F0"/>
                </a:solidFill>
              </a:rPr>
              <a:t> of the features </a:t>
            </a:r>
          </a:p>
          <a:p>
            <a:endParaRPr lang="en-US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6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One more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ingredient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: PCA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utoShape 2" descr="Image result for hyperellipsoid p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yperellipsoid p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57" y="3875545"/>
            <a:ext cx="4415243" cy="248080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0799" y="1350933"/>
            <a:ext cx="8020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data are </a:t>
            </a:r>
            <a:r>
              <a:rPr lang="it-IT" dirty="0" err="1"/>
              <a:t>very</a:t>
            </a:r>
            <a:r>
              <a:rPr lang="it-IT" dirty="0"/>
              <a:t> high-</a:t>
            </a:r>
            <a:r>
              <a:rPr lang="it-IT" dirty="0" err="1"/>
              <a:t>dimensional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of the features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informative (low </a:t>
            </a:r>
            <a:r>
              <a:rPr lang="it-IT" dirty="0" err="1"/>
              <a:t>variance</a:t>
            </a:r>
            <a:r>
              <a:rPr lang="it-IT" dirty="0"/>
              <a:t>)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consider</a:t>
            </a:r>
            <a:r>
              <a:rPr lang="it-IT" dirty="0"/>
              <a:t> the first D'&lt;D </a:t>
            </a:r>
            <a:r>
              <a:rPr lang="it-IT" dirty="0" err="1"/>
              <a:t>principal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, </a:t>
            </a:r>
            <a:r>
              <a:rPr lang="it-IT" dirty="0" err="1"/>
              <a:t>killing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birds</a:t>
            </a:r>
            <a:r>
              <a:rPr lang="it-IT" dirty="0"/>
              <a:t> with one stone:</a:t>
            </a:r>
          </a:p>
          <a:p>
            <a:endParaRPr lang="it-IT" dirty="0"/>
          </a:p>
          <a:p>
            <a:pPr marL="914400" lvl="1" indent="-457200">
              <a:buAutoNum type="arabicParenR"/>
            </a:pPr>
            <a:r>
              <a:rPr lang="it-IT" dirty="0" err="1">
                <a:solidFill>
                  <a:srgbClr val="FF0000"/>
                </a:solidFill>
              </a:rPr>
              <a:t>dimensionality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reduction</a:t>
            </a:r>
            <a:endParaRPr lang="it-IT" dirty="0">
              <a:solidFill>
                <a:srgbClr val="FF0000"/>
              </a:solidFill>
            </a:endParaRPr>
          </a:p>
          <a:p>
            <a:pPr marL="914400" lvl="1" indent="-457200">
              <a:buAutoNum type="arabicParenR"/>
            </a:pPr>
            <a:r>
              <a:rPr lang="it-IT" dirty="0"/>
              <a:t>the new </a:t>
            </a:r>
            <a:r>
              <a:rPr lang="it-IT" dirty="0" err="1"/>
              <a:t>variables</a:t>
            </a:r>
            <a:r>
              <a:rPr lang="it-IT" dirty="0"/>
              <a:t> are (</a:t>
            </a:r>
            <a:r>
              <a:rPr lang="it-IT" dirty="0" err="1"/>
              <a:t>linearly</a:t>
            </a:r>
            <a:r>
              <a:rPr lang="it-IT" dirty="0"/>
              <a:t>) </a:t>
            </a:r>
            <a:r>
              <a:rPr lang="it-IT" dirty="0" err="1"/>
              <a:t>uncorrelated</a:t>
            </a:r>
            <a:r>
              <a:rPr lang="it-IT" dirty="0"/>
              <a:t>, so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simplify</a:t>
            </a:r>
            <a:r>
              <a:rPr lang="it-IT" dirty="0"/>
              <a:t> the </a:t>
            </a:r>
            <a:r>
              <a:rPr lang="it-IT" dirty="0" err="1"/>
              <a:t>problem</a:t>
            </a:r>
            <a:r>
              <a:rPr lang="it-IT" dirty="0"/>
              <a:t> of </a:t>
            </a:r>
            <a:r>
              <a:rPr lang="it-IT" dirty="0" err="1"/>
              <a:t>finding</a:t>
            </a:r>
            <a:r>
              <a:rPr lang="it-IT" dirty="0"/>
              <a:t> pockets of </a:t>
            </a:r>
            <a:r>
              <a:rPr lang="it-IT" dirty="0" err="1"/>
              <a:t>overdensity</a:t>
            </a:r>
            <a:r>
              <a:rPr lang="it-IT" dirty="0"/>
              <a:t> in the copula</a:t>
            </a:r>
            <a:endParaRPr lang="en-US" dirty="0"/>
          </a:p>
          <a:p>
            <a:endParaRPr lang="en-US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5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A49AA-4F28-E09C-0E40-803D8FD2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CVR: An alternative to PCA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488020-8689-0F54-91E2-CA5843DAF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19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We designed an alternative to PCA, iteratively searching and removing variables highly correlated with others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5E711A-0CEE-83BD-F642-29C77B2C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4/3/2024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852D93-1CDA-7848-5F15-079ECD48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 Dorigo - Anomaly Detection with RanBox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C48DC5-7FB1-E3B7-92C5-3B26DFEC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5CE-B4D8-4259-9B3B-39C951DD08AE}" type="slidenum">
              <a:rPr lang="en-US" smtClean="0"/>
              <a:t>9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731B486-4469-F400-4EE9-14E4BFFEE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88" y="2592343"/>
            <a:ext cx="6374624" cy="4093100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48D1A8-F93E-128A-C06F-1B98FBF5E662}"/>
              </a:ext>
            </a:extLst>
          </p:cNvPr>
          <p:cNvCxnSpPr>
            <a:cxnSpLocks/>
          </p:cNvCxnSpPr>
          <p:nvPr/>
        </p:nvCxnSpPr>
        <p:spPr>
          <a:xfrm>
            <a:off x="2558518" y="6279180"/>
            <a:ext cx="51215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6E79675F-BC78-DB05-D4FD-75AB0859729E}"/>
              </a:ext>
            </a:extLst>
          </p:cNvPr>
          <p:cNvCxnSpPr>
            <a:cxnSpLocks/>
          </p:cNvCxnSpPr>
          <p:nvPr/>
        </p:nvCxnSpPr>
        <p:spPr>
          <a:xfrm>
            <a:off x="1427155" y="6485634"/>
            <a:ext cx="7259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200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0</TotalTime>
  <Words>5149</Words>
  <Application>Microsoft Office PowerPoint</Application>
  <PresentationFormat>Presentazione su schermo (4:3)</PresentationFormat>
  <Paragraphs>759</Paragraphs>
  <Slides>47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Symbol</vt:lpstr>
      <vt:lpstr>Wingdings</vt:lpstr>
      <vt:lpstr>Tema di Office</vt:lpstr>
      <vt:lpstr>Anomaly Detection       </vt:lpstr>
      <vt:lpstr>Uneven marginals</vt:lpstr>
      <vt:lpstr>Our data is messy</vt:lpstr>
      <vt:lpstr>Our data is messy</vt:lpstr>
      <vt:lpstr>Our data is messy</vt:lpstr>
      <vt:lpstr>The probability integral transform</vt:lpstr>
      <vt:lpstr>The Copula</vt:lpstr>
      <vt:lpstr>One more ingredient: PCA</vt:lpstr>
      <vt:lpstr>CVR: An alternative to PCA</vt:lpstr>
      <vt:lpstr>Standardization recipe</vt:lpstr>
      <vt:lpstr>But how?</vt:lpstr>
      <vt:lpstr>RanBox</vt:lpstr>
      <vt:lpstr>ZPL definition</vt:lpstr>
      <vt:lpstr>ZPL definition</vt:lpstr>
      <vt:lpstr>ZPL definition</vt:lpstr>
      <vt:lpstr>Clustering for seeding</vt:lpstr>
      <vt:lpstr>The full RanBox routine</vt:lpstr>
      <vt:lpstr>Maximization: greedy ascent</vt:lpstr>
      <vt:lpstr>Tests and exercises</vt:lpstr>
      <vt:lpstr>Sample distributions  </vt:lpstr>
      <vt:lpstr>PCA view of the 6 subspace features</vt:lpstr>
      <vt:lpstr>View in the algorithm space</vt:lpstr>
      <vt:lpstr>Presentazione standard di PowerPoint</vt:lpstr>
      <vt:lpstr>Power tests</vt:lpstr>
      <vt:lpstr>Power tests</vt:lpstr>
      <vt:lpstr>A different test statistic: R</vt:lpstr>
      <vt:lpstr>Test on Xttbar Delphes data</vt:lpstr>
      <vt:lpstr>HEPMASS - Results </vt:lpstr>
      <vt:lpstr>What does a 5% do</vt:lpstr>
      <vt:lpstr>Additional studies</vt:lpstr>
      <vt:lpstr>A paper</vt:lpstr>
      <vt:lpstr>Future work</vt:lpstr>
      <vt:lpstr>Thank you for your interest !</vt:lpstr>
      <vt:lpstr>Backup</vt:lpstr>
      <vt:lpstr>Other nuts and bolts</vt:lpstr>
      <vt:lpstr>RanBox parameters</vt:lpstr>
      <vt:lpstr>Bonferroni correction?</vt:lpstr>
      <vt:lpstr>Introduction</vt:lpstr>
      <vt:lpstr> But What If...?</vt:lpstr>
      <vt:lpstr>Anomaly!</vt:lpstr>
      <vt:lpstr>Seeding recipe</vt:lpstr>
      <vt:lpstr>Variants of metric in cluster definition</vt:lpstr>
      <vt:lpstr>Uses and future developments</vt:lpstr>
      <vt:lpstr>Improving sensitivity</vt:lpstr>
      <vt:lpstr>Tests and exercises – cont'd</vt:lpstr>
      <vt:lpstr>Fewer Gaussians</vt:lpstr>
      <vt:lpstr>More sensitivity with optimal seeding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Anomaly Detection with RanBox</dc:title>
  <dc:creator>Tommaso</dc:creator>
  <cp:lastModifiedBy>tommaso dorigo</cp:lastModifiedBy>
  <cp:revision>134</cp:revision>
  <dcterms:created xsi:type="dcterms:W3CDTF">2019-05-31T08:29:39Z</dcterms:created>
  <dcterms:modified xsi:type="dcterms:W3CDTF">2024-03-04T09:46:50Z</dcterms:modified>
</cp:coreProperties>
</file>