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84" r:id="rId2"/>
    <p:sldId id="373" r:id="rId3"/>
    <p:sldId id="365" r:id="rId4"/>
    <p:sldId id="364" r:id="rId5"/>
    <p:sldId id="369" r:id="rId6"/>
    <p:sldId id="367" r:id="rId7"/>
    <p:sldId id="368" r:id="rId8"/>
    <p:sldId id="370" r:id="rId9"/>
    <p:sldId id="372" r:id="rId10"/>
    <p:sldId id="371" r:id="rId11"/>
    <p:sldId id="374" r:id="rId12"/>
    <p:sldId id="366" r:id="rId13"/>
    <p:sldId id="357" r:id="rId14"/>
    <p:sldId id="358" r:id="rId15"/>
    <p:sldId id="359" r:id="rId16"/>
    <p:sldId id="360" r:id="rId17"/>
    <p:sldId id="361" r:id="rId18"/>
    <p:sldId id="362" r:id="rId19"/>
    <p:sldId id="363" r:id="rId2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snapToObjects="1">
      <p:cViewPr varScale="1">
        <p:scale>
          <a:sx n="121" d="100"/>
          <a:sy n="121" d="100"/>
        </p:scale>
        <p:origin x="74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04E62-596D-1349-99A8-E689AD7789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0AD6A2B-3D39-D44B-A277-2CCDEDF4CE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8E03DA5-065E-9C40-A509-50B4F494C234}"/>
              </a:ext>
            </a:extLst>
          </p:cNvPr>
          <p:cNvSpPr>
            <a:spLocks noGrp="1"/>
          </p:cNvSpPr>
          <p:nvPr>
            <p:ph type="dt" sz="half" idx="10"/>
          </p:nvPr>
        </p:nvSpPr>
        <p:spPr/>
        <p:txBody>
          <a:bodyPr/>
          <a:lstStyle/>
          <a:p>
            <a:fld id="{97DE64D6-AE83-5045-8A08-2ACDB930633D}" type="datetimeFigureOut">
              <a:rPr lang="en-US" smtClean="0"/>
              <a:t>6/22/23</a:t>
            </a:fld>
            <a:endParaRPr lang="en-US"/>
          </a:p>
        </p:txBody>
      </p:sp>
      <p:sp>
        <p:nvSpPr>
          <p:cNvPr id="5" name="Footer Placeholder 4">
            <a:extLst>
              <a:ext uri="{FF2B5EF4-FFF2-40B4-BE49-F238E27FC236}">
                <a16:creationId xmlns:a16="http://schemas.microsoft.com/office/drawing/2014/main" id="{B07CC9F3-8A4F-C24D-B13C-556D83D762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5A4D88-E7A1-554B-8BE1-14D26BF1A69E}"/>
              </a:ext>
            </a:extLst>
          </p:cNvPr>
          <p:cNvSpPr>
            <a:spLocks noGrp="1"/>
          </p:cNvSpPr>
          <p:nvPr>
            <p:ph type="sldNum" sz="quarter" idx="12"/>
          </p:nvPr>
        </p:nvSpPr>
        <p:spPr/>
        <p:txBody>
          <a:bodyPr/>
          <a:lstStyle/>
          <a:p>
            <a:fld id="{CFFDB3A5-4A83-1346-9921-94E7FF91EBCE}" type="slidenum">
              <a:rPr lang="en-US" smtClean="0"/>
              <a:t>‹#›</a:t>
            </a:fld>
            <a:endParaRPr lang="en-US"/>
          </a:p>
        </p:txBody>
      </p:sp>
    </p:spTree>
    <p:extLst>
      <p:ext uri="{BB962C8B-B14F-4D97-AF65-F5344CB8AC3E}">
        <p14:creationId xmlns:p14="http://schemas.microsoft.com/office/powerpoint/2010/main" val="1362689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C1DB-1D1F-FF40-8422-E159DEBA6DE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67F955B-B7DB-9447-ADB5-4CFF6504E60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4C5715-50A8-0A44-80D4-1EFEBC12D9BF}"/>
              </a:ext>
            </a:extLst>
          </p:cNvPr>
          <p:cNvSpPr>
            <a:spLocks noGrp="1"/>
          </p:cNvSpPr>
          <p:nvPr>
            <p:ph type="dt" sz="half" idx="10"/>
          </p:nvPr>
        </p:nvSpPr>
        <p:spPr/>
        <p:txBody>
          <a:bodyPr/>
          <a:lstStyle/>
          <a:p>
            <a:fld id="{97DE64D6-AE83-5045-8A08-2ACDB930633D}" type="datetimeFigureOut">
              <a:rPr lang="en-US" smtClean="0"/>
              <a:t>6/22/23</a:t>
            </a:fld>
            <a:endParaRPr lang="en-US"/>
          </a:p>
        </p:txBody>
      </p:sp>
      <p:sp>
        <p:nvSpPr>
          <p:cNvPr id="5" name="Footer Placeholder 4">
            <a:extLst>
              <a:ext uri="{FF2B5EF4-FFF2-40B4-BE49-F238E27FC236}">
                <a16:creationId xmlns:a16="http://schemas.microsoft.com/office/drawing/2014/main" id="{9584EC3F-CF37-894E-BA0F-078E41917C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A925E4-55B3-5D42-AEE4-18499DC16B91}"/>
              </a:ext>
            </a:extLst>
          </p:cNvPr>
          <p:cNvSpPr>
            <a:spLocks noGrp="1"/>
          </p:cNvSpPr>
          <p:nvPr>
            <p:ph type="sldNum" sz="quarter" idx="12"/>
          </p:nvPr>
        </p:nvSpPr>
        <p:spPr/>
        <p:txBody>
          <a:bodyPr/>
          <a:lstStyle/>
          <a:p>
            <a:fld id="{CFFDB3A5-4A83-1346-9921-94E7FF91EBCE}" type="slidenum">
              <a:rPr lang="en-US" smtClean="0"/>
              <a:t>‹#›</a:t>
            </a:fld>
            <a:endParaRPr lang="en-US"/>
          </a:p>
        </p:txBody>
      </p:sp>
    </p:spTree>
    <p:extLst>
      <p:ext uri="{BB962C8B-B14F-4D97-AF65-F5344CB8AC3E}">
        <p14:creationId xmlns:p14="http://schemas.microsoft.com/office/powerpoint/2010/main" val="1743483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3E7017-DA4C-C143-B460-0C4869AFB50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0645E5-6CF6-204F-B2F7-107BA57FA1C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64F354-33F4-B54E-8DB4-90A3C2A8FB76}"/>
              </a:ext>
            </a:extLst>
          </p:cNvPr>
          <p:cNvSpPr>
            <a:spLocks noGrp="1"/>
          </p:cNvSpPr>
          <p:nvPr>
            <p:ph type="dt" sz="half" idx="10"/>
          </p:nvPr>
        </p:nvSpPr>
        <p:spPr/>
        <p:txBody>
          <a:bodyPr/>
          <a:lstStyle/>
          <a:p>
            <a:fld id="{97DE64D6-AE83-5045-8A08-2ACDB930633D}" type="datetimeFigureOut">
              <a:rPr lang="en-US" smtClean="0"/>
              <a:t>6/22/23</a:t>
            </a:fld>
            <a:endParaRPr lang="en-US"/>
          </a:p>
        </p:txBody>
      </p:sp>
      <p:sp>
        <p:nvSpPr>
          <p:cNvPr id="5" name="Footer Placeholder 4">
            <a:extLst>
              <a:ext uri="{FF2B5EF4-FFF2-40B4-BE49-F238E27FC236}">
                <a16:creationId xmlns:a16="http://schemas.microsoft.com/office/drawing/2014/main" id="{69D06EC6-4ED8-CC47-842A-BC67C2B485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6399DF-CEAA-314D-9A8D-0EEC34E7BB24}"/>
              </a:ext>
            </a:extLst>
          </p:cNvPr>
          <p:cNvSpPr>
            <a:spLocks noGrp="1"/>
          </p:cNvSpPr>
          <p:nvPr>
            <p:ph type="sldNum" sz="quarter" idx="12"/>
          </p:nvPr>
        </p:nvSpPr>
        <p:spPr/>
        <p:txBody>
          <a:bodyPr/>
          <a:lstStyle/>
          <a:p>
            <a:fld id="{CFFDB3A5-4A83-1346-9921-94E7FF91EBCE}" type="slidenum">
              <a:rPr lang="en-US" smtClean="0"/>
              <a:t>‹#›</a:t>
            </a:fld>
            <a:endParaRPr lang="en-US"/>
          </a:p>
        </p:txBody>
      </p:sp>
    </p:spTree>
    <p:extLst>
      <p:ext uri="{BB962C8B-B14F-4D97-AF65-F5344CB8AC3E}">
        <p14:creationId xmlns:p14="http://schemas.microsoft.com/office/powerpoint/2010/main" val="1117405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24ACA-4BC6-684C-86A9-8D17B15AF3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946E09-914C-F244-AE23-F77116C64D9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27F84A-1140-1643-B2B7-8E2CA76EC23E}"/>
              </a:ext>
            </a:extLst>
          </p:cNvPr>
          <p:cNvSpPr>
            <a:spLocks noGrp="1"/>
          </p:cNvSpPr>
          <p:nvPr>
            <p:ph type="dt" sz="half" idx="10"/>
          </p:nvPr>
        </p:nvSpPr>
        <p:spPr/>
        <p:txBody>
          <a:bodyPr/>
          <a:lstStyle/>
          <a:p>
            <a:fld id="{97DE64D6-AE83-5045-8A08-2ACDB930633D}" type="datetimeFigureOut">
              <a:rPr lang="en-US" smtClean="0"/>
              <a:t>6/22/23</a:t>
            </a:fld>
            <a:endParaRPr lang="en-US"/>
          </a:p>
        </p:txBody>
      </p:sp>
      <p:sp>
        <p:nvSpPr>
          <p:cNvPr id="5" name="Footer Placeholder 4">
            <a:extLst>
              <a:ext uri="{FF2B5EF4-FFF2-40B4-BE49-F238E27FC236}">
                <a16:creationId xmlns:a16="http://schemas.microsoft.com/office/drawing/2014/main" id="{49A85529-2CBA-6E47-A9B6-4199E9C0DE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2826C9-9D21-8B47-B723-47579762FB9B}"/>
              </a:ext>
            </a:extLst>
          </p:cNvPr>
          <p:cNvSpPr>
            <a:spLocks noGrp="1"/>
          </p:cNvSpPr>
          <p:nvPr>
            <p:ph type="sldNum" sz="quarter" idx="12"/>
          </p:nvPr>
        </p:nvSpPr>
        <p:spPr/>
        <p:txBody>
          <a:bodyPr/>
          <a:lstStyle/>
          <a:p>
            <a:fld id="{CFFDB3A5-4A83-1346-9921-94E7FF91EBCE}" type="slidenum">
              <a:rPr lang="en-US" smtClean="0"/>
              <a:t>‹#›</a:t>
            </a:fld>
            <a:endParaRPr lang="en-US"/>
          </a:p>
        </p:txBody>
      </p:sp>
    </p:spTree>
    <p:extLst>
      <p:ext uri="{BB962C8B-B14F-4D97-AF65-F5344CB8AC3E}">
        <p14:creationId xmlns:p14="http://schemas.microsoft.com/office/powerpoint/2010/main" val="3522824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EF4EA-B39E-584B-9B3E-3C77BE59D3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E81AC49-F08E-8046-86FF-3042B912A3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46C56AB-BD81-7E4D-9DBD-8B116A1D34A5}"/>
              </a:ext>
            </a:extLst>
          </p:cNvPr>
          <p:cNvSpPr>
            <a:spLocks noGrp="1"/>
          </p:cNvSpPr>
          <p:nvPr>
            <p:ph type="dt" sz="half" idx="10"/>
          </p:nvPr>
        </p:nvSpPr>
        <p:spPr/>
        <p:txBody>
          <a:bodyPr/>
          <a:lstStyle/>
          <a:p>
            <a:fld id="{97DE64D6-AE83-5045-8A08-2ACDB930633D}" type="datetimeFigureOut">
              <a:rPr lang="en-US" smtClean="0"/>
              <a:t>6/22/23</a:t>
            </a:fld>
            <a:endParaRPr lang="en-US"/>
          </a:p>
        </p:txBody>
      </p:sp>
      <p:sp>
        <p:nvSpPr>
          <p:cNvPr id="5" name="Footer Placeholder 4">
            <a:extLst>
              <a:ext uri="{FF2B5EF4-FFF2-40B4-BE49-F238E27FC236}">
                <a16:creationId xmlns:a16="http://schemas.microsoft.com/office/drawing/2014/main" id="{2EB3AE53-B2E4-0A4B-8689-A213DBB5C0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4943B1-EC8B-2E45-9284-2A972E1DE953}"/>
              </a:ext>
            </a:extLst>
          </p:cNvPr>
          <p:cNvSpPr>
            <a:spLocks noGrp="1"/>
          </p:cNvSpPr>
          <p:nvPr>
            <p:ph type="sldNum" sz="quarter" idx="12"/>
          </p:nvPr>
        </p:nvSpPr>
        <p:spPr/>
        <p:txBody>
          <a:bodyPr/>
          <a:lstStyle/>
          <a:p>
            <a:fld id="{CFFDB3A5-4A83-1346-9921-94E7FF91EBCE}" type="slidenum">
              <a:rPr lang="en-US" smtClean="0"/>
              <a:t>‹#›</a:t>
            </a:fld>
            <a:endParaRPr lang="en-US"/>
          </a:p>
        </p:txBody>
      </p:sp>
    </p:spTree>
    <p:extLst>
      <p:ext uri="{BB962C8B-B14F-4D97-AF65-F5344CB8AC3E}">
        <p14:creationId xmlns:p14="http://schemas.microsoft.com/office/powerpoint/2010/main" val="2176981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B1E46-1AAE-2043-9EA2-FA75D160F4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ECB99F-6795-9E48-AA3C-F9198A4F887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CB1DD8A-25F6-FF40-A956-A0CD2A68742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EC683BD-6E0B-154E-A80A-AD5F67E68E99}"/>
              </a:ext>
            </a:extLst>
          </p:cNvPr>
          <p:cNvSpPr>
            <a:spLocks noGrp="1"/>
          </p:cNvSpPr>
          <p:nvPr>
            <p:ph type="dt" sz="half" idx="10"/>
          </p:nvPr>
        </p:nvSpPr>
        <p:spPr/>
        <p:txBody>
          <a:bodyPr/>
          <a:lstStyle/>
          <a:p>
            <a:fld id="{97DE64D6-AE83-5045-8A08-2ACDB930633D}" type="datetimeFigureOut">
              <a:rPr lang="en-US" smtClean="0"/>
              <a:t>6/22/23</a:t>
            </a:fld>
            <a:endParaRPr lang="en-US"/>
          </a:p>
        </p:txBody>
      </p:sp>
      <p:sp>
        <p:nvSpPr>
          <p:cNvPr id="6" name="Footer Placeholder 5">
            <a:extLst>
              <a:ext uri="{FF2B5EF4-FFF2-40B4-BE49-F238E27FC236}">
                <a16:creationId xmlns:a16="http://schemas.microsoft.com/office/drawing/2014/main" id="{74BD191E-E19C-FD41-A2E7-96CF9957DC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49CB2D-8FEC-7F4E-9B40-D7B1BDE44D89}"/>
              </a:ext>
            </a:extLst>
          </p:cNvPr>
          <p:cNvSpPr>
            <a:spLocks noGrp="1"/>
          </p:cNvSpPr>
          <p:nvPr>
            <p:ph type="sldNum" sz="quarter" idx="12"/>
          </p:nvPr>
        </p:nvSpPr>
        <p:spPr/>
        <p:txBody>
          <a:bodyPr/>
          <a:lstStyle/>
          <a:p>
            <a:fld id="{CFFDB3A5-4A83-1346-9921-94E7FF91EBCE}" type="slidenum">
              <a:rPr lang="en-US" smtClean="0"/>
              <a:t>‹#›</a:t>
            </a:fld>
            <a:endParaRPr lang="en-US"/>
          </a:p>
        </p:txBody>
      </p:sp>
    </p:spTree>
    <p:extLst>
      <p:ext uri="{BB962C8B-B14F-4D97-AF65-F5344CB8AC3E}">
        <p14:creationId xmlns:p14="http://schemas.microsoft.com/office/powerpoint/2010/main" val="3709323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F8FC4-0433-6648-B882-F10B79930F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3AD6541-6DA5-7245-94D2-311DBD2694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7FFA3A0-29C5-6D46-98F9-C56D2CC22E8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128C33-CF9F-E14D-801D-858867873F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D0E8CF0-A223-5241-9347-ECDB603B905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099FCE-F576-4749-89F1-2097637EFADB}"/>
              </a:ext>
            </a:extLst>
          </p:cNvPr>
          <p:cNvSpPr>
            <a:spLocks noGrp="1"/>
          </p:cNvSpPr>
          <p:nvPr>
            <p:ph type="dt" sz="half" idx="10"/>
          </p:nvPr>
        </p:nvSpPr>
        <p:spPr/>
        <p:txBody>
          <a:bodyPr/>
          <a:lstStyle/>
          <a:p>
            <a:fld id="{97DE64D6-AE83-5045-8A08-2ACDB930633D}" type="datetimeFigureOut">
              <a:rPr lang="en-US" smtClean="0"/>
              <a:t>6/22/23</a:t>
            </a:fld>
            <a:endParaRPr lang="en-US"/>
          </a:p>
        </p:txBody>
      </p:sp>
      <p:sp>
        <p:nvSpPr>
          <p:cNvPr id="8" name="Footer Placeholder 7">
            <a:extLst>
              <a:ext uri="{FF2B5EF4-FFF2-40B4-BE49-F238E27FC236}">
                <a16:creationId xmlns:a16="http://schemas.microsoft.com/office/drawing/2014/main" id="{2413523F-0CBF-414B-B447-91D9569D85C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DC781E-13BE-7B45-A8AD-9EE8219A8FE3}"/>
              </a:ext>
            </a:extLst>
          </p:cNvPr>
          <p:cNvSpPr>
            <a:spLocks noGrp="1"/>
          </p:cNvSpPr>
          <p:nvPr>
            <p:ph type="sldNum" sz="quarter" idx="12"/>
          </p:nvPr>
        </p:nvSpPr>
        <p:spPr/>
        <p:txBody>
          <a:bodyPr/>
          <a:lstStyle/>
          <a:p>
            <a:fld id="{CFFDB3A5-4A83-1346-9921-94E7FF91EBCE}" type="slidenum">
              <a:rPr lang="en-US" smtClean="0"/>
              <a:t>‹#›</a:t>
            </a:fld>
            <a:endParaRPr lang="en-US"/>
          </a:p>
        </p:txBody>
      </p:sp>
    </p:spTree>
    <p:extLst>
      <p:ext uri="{BB962C8B-B14F-4D97-AF65-F5344CB8AC3E}">
        <p14:creationId xmlns:p14="http://schemas.microsoft.com/office/powerpoint/2010/main" val="3266837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7A14D-AC7F-AF4D-AD83-5A5E091A7B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21401E-A89F-A642-84E4-2B59C13648BE}"/>
              </a:ext>
            </a:extLst>
          </p:cNvPr>
          <p:cNvSpPr>
            <a:spLocks noGrp="1"/>
          </p:cNvSpPr>
          <p:nvPr>
            <p:ph type="dt" sz="half" idx="10"/>
          </p:nvPr>
        </p:nvSpPr>
        <p:spPr/>
        <p:txBody>
          <a:bodyPr/>
          <a:lstStyle/>
          <a:p>
            <a:fld id="{97DE64D6-AE83-5045-8A08-2ACDB930633D}" type="datetimeFigureOut">
              <a:rPr lang="en-US" smtClean="0"/>
              <a:t>6/22/23</a:t>
            </a:fld>
            <a:endParaRPr lang="en-US"/>
          </a:p>
        </p:txBody>
      </p:sp>
      <p:sp>
        <p:nvSpPr>
          <p:cNvPr id="4" name="Footer Placeholder 3">
            <a:extLst>
              <a:ext uri="{FF2B5EF4-FFF2-40B4-BE49-F238E27FC236}">
                <a16:creationId xmlns:a16="http://schemas.microsoft.com/office/drawing/2014/main" id="{5A4D71E5-452B-CC4F-B585-84707D3FB7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82EFEC4-4750-C240-ABAC-93D6E8A8DBDE}"/>
              </a:ext>
            </a:extLst>
          </p:cNvPr>
          <p:cNvSpPr>
            <a:spLocks noGrp="1"/>
          </p:cNvSpPr>
          <p:nvPr>
            <p:ph type="sldNum" sz="quarter" idx="12"/>
          </p:nvPr>
        </p:nvSpPr>
        <p:spPr/>
        <p:txBody>
          <a:bodyPr/>
          <a:lstStyle/>
          <a:p>
            <a:fld id="{CFFDB3A5-4A83-1346-9921-94E7FF91EBCE}" type="slidenum">
              <a:rPr lang="en-US" smtClean="0"/>
              <a:t>‹#›</a:t>
            </a:fld>
            <a:endParaRPr lang="en-US"/>
          </a:p>
        </p:txBody>
      </p:sp>
    </p:spTree>
    <p:extLst>
      <p:ext uri="{BB962C8B-B14F-4D97-AF65-F5344CB8AC3E}">
        <p14:creationId xmlns:p14="http://schemas.microsoft.com/office/powerpoint/2010/main" val="2844420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96247D-AAB0-DD48-BBD4-865DE2E14600}"/>
              </a:ext>
            </a:extLst>
          </p:cNvPr>
          <p:cNvSpPr>
            <a:spLocks noGrp="1"/>
          </p:cNvSpPr>
          <p:nvPr>
            <p:ph type="dt" sz="half" idx="10"/>
          </p:nvPr>
        </p:nvSpPr>
        <p:spPr/>
        <p:txBody>
          <a:bodyPr/>
          <a:lstStyle/>
          <a:p>
            <a:fld id="{97DE64D6-AE83-5045-8A08-2ACDB930633D}" type="datetimeFigureOut">
              <a:rPr lang="en-US" smtClean="0"/>
              <a:t>6/22/23</a:t>
            </a:fld>
            <a:endParaRPr lang="en-US"/>
          </a:p>
        </p:txBody>
      </p:sp>
      <p:sp>
        <p:nvSpPr>
          <p:cNvPr id="3" name="Footer Placeholder 2">
            <a:extLst>
              <a:ext uri="{FF2B5EF4-FFF2-40B4-BE49-F238E27FC236}">
                <a16:creationId xmlns:a16="http://schemas.microsoft.com/office/drawing/2014/main" id="{55AD8B00-F3E3-2943-90EA-5007D73F43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C83907-7BB3-384F-B347-EDDB1685AB90}"/>
              </a:ext>
            </a:extLst>
          </p:cNvPr>
          <p:cNvSpPr>
            <a:spLocks noGrp="1"/>
          </p:cNvSpPr>
          <p:nvPr>
            <p:ph type="sldNum" sz="quarter" idx="12"/>
          </p:nvPr>
        </p:nvSpPr>
        <p:spPr/>
        <p:txBody>
          <a:bodyPr/>
          <a:lstStyle/>
          <a:p>
            <a:fld id="{CFFDB3A5-4A83-1346-9921-94E7FF91EBCE}" type="slidenum">
              <a:rPr lang="en-US" smtClean="0"/>
              <a:t>‹#›</a:t>
            </a:fld>
            <a:endParaRPr lang="en-US"/>
          </a:p>
        </p:txBody>
      </p:sp>
    </p:spTree>
    <p:extLst>
      <p:ext uri="{BB962C8B-B14F-4D97-AF65-F5344CB8AC3E}">
        <p14:creationId xmlns:p14="http://schemas.microsoft.com/office/powerpoint/2010/main" val="415473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CE836-9B2E-F146-BD2E-670BA4352E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682DAE7-C98C-4E45-B642-D4E8D7C36B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A02A0E-C8C8-8349-8673-A562CEA4D1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A7220ED-2D43-5F4C-BC11-77715D3F7531}"/>
              </a:ext>
            </a:extLst>
          </p:cNvPr>
          <p:cNvSpPr>
            <a:spLocks noGrp="1"/>
          </p:cNvSpPr>
          <p:nvPr>
            <p:ph type="dt" sz="half" idx="10"/>
          </p:nvPr>
        </p:nvSpPr>
        <p:spPr/>
        <p:txBody>
          <a:bodyPr/>
          <a:lstStyle/>
          <a:p>
            <a:fld id="{97DE64D6-AE83-5045-8A08-2ACDB930633D}" type="datetimeFigureOut">
              <a:rPr lang="en-US" smtClean="0"/>
              <a:t>6/22/23</a:t>
            </a:fld>
            <a:endParaRPr lang="en-US"/>
          </a:p>
        </p:txBody>
      </p:sp>
      <p:sp>
        <p:nvSpPr>
          <p:cNvPr id="6" name="Footer Placeholder 5">
            <a:extLst>
              <a:ext uri="{FF2B5EF4-FFF2-40B4-BE49-F238E27FC236}">
                <a16:creationId xmlns:a16="http://schemas.microsoft.com/office/drawing/2014/main" id="{2D3305FE-FC54-EC4C-AC53-309000C210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332BBC-6D2B-A74F-B6CF-3E12AB171CF6}"/>
              </a:ext>
            </a:extLst>
          </p:cNvPr>
          <p:cNvSpPr>
            <a:spLocks noGrp="1"/>
          </p:cNvSpPr>
          <p:nvPr>
            <p:ph type="sldNum" sz="quarter" idx="12"/>
          </p:nvPr>
        </p:nvSpPr>
        <p:spPr/>
        <p:txBody>
          <a:bodyPr/>
          <a:lstStyle/>
          <a:p>
            <a:fld id="{CFFDB3A5-4A83-1346-9921-94E7FF91EBCE}" type="slidenum">
              <a:rPr lang="en-US" smtClean="0"/>
              <a:t>‹#›</a:t>
            </a:fld>
            <a:endParaRPr lang="en-US"/>
          </a:p>
        </p:txBody>
      </p:sp>
    </p:spTree>
    <p:extLst>
      <p:ext uri="{BB962C8B-B14F-4D97-AF65-F5344CB8AC3E}">
        <p14:creationId xmlns:p14="http://schemas.microsoft.com/office/powerpoint/2010/main" val="3040841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EC50A-5471-2D4A-BA59-0F68A02308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DCDDBF-3F71-BB47-B139-C432DEEAB3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457C00D-B991-B049-ADE9-99F7C16313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98CC0C4-C259-2344-89BF-DE8472A1C6F7}"/>
              </a:ext>
            </a:extLst>
          </p:cNvPr>
          <p:cNvSpPr>
            <a:spLocks noGrp="1"/>
          </p:cNvSpPr>
          <p:nvPr>
            <p:ph type="dt" sz="half" idx="10"/>
          </p:nvPr>
        </p:nvSpPr>
        <p:spPr/>
        <p:txBody>
          <a:bodyPr/>
          <a:lstStyle/>
          <a:p>
            <a:fld id="{97DE64D6-AE83-5045-8A08-2ACDB930633D}" type="datetimeFigureOut">
              <a:rPr lang="en-US" smtClean="0"/>
              <a:t>6/22/23</a:t>
            </a:fld>
            <a:endParaRPr lang="en-US"/>
          </a:p>
        </p:txBody>
      </p:sp>
      <p:sp>
        <p:nvSpPr>
          <p:cNvPr id="6" name="Footer Placeholder 5">
            <a:extLst>
              <a:ext uri="{FF2B5EF4-FFF2-40B4-BE49-F238E27FC236}">
                <a16:creationId xmlns:a16="http://schemas.microsoft.com/office/drawing/2014/main" id="{CE931CBF-0C79-D44B-B61C-174897D488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C91B64-E51D-EA49-82D1-69036BB15F6C}"/>
              </a:ext>
            </a:extLst>
          </p:cNvPr>
          <p:cNvSpPr>
            <a:spLocks noGrp="1"/>
          </p:cNvSpPr>
          <p:nvPr>
            <p:ph type="sldNum" sz="quarter" idx="12"/>
          </p:nvPr>
        </p:nvSpPr>
        <p:spPr/>
        <p:txBody>
          <a:bodyPr/>
          <a:lstStyle/>
          <a:p>
            <a:fld id="{CFFDB3A5-4A83-1346-9921-94E7FF91EBCE}" type="slidenum">
              <a:rPr lang="en-US" smtClean="0"/>
              <a:t>‹#›</a:t>
            </a:fld>
            <a:endParaRPr lang="en-US"/>
          </a:p>
        </p:txBody>
      </p:sp>
    </p:spTree>
    <p:extLst>
      <p:ext uri="{BB962C8B-B14F-4D97-AF65-F5344CB8AC3E}">
        <p14:creationId xmlns:p14="http://schemas.microsoft.com/office/powerpoint/2010/main" val="2775583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A4C162-53C0-2940-8ED2-55D6BC07CA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AEC83F-4AB3-AD43-8A78-66FCA74147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15BA17-EFD4-EF45-8D02-925CFE78CE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DE64D6-AE83-5045-8A08-2ACDB930633D}" type="datetimeFigureOut">
              <a:rPr lang="en-US" smtClean="0"/>
              <a:t>6/22/23</a:t>
            </a:fld>
            <a:endParaRPr lang="en-US"/>
          </a:p>
        </p:txBody>
      </p:sp>
      <p:sp>
        <p:nvSpPr>
          <p:cNvPr id="5" name="Footer Placeholder 4">
            <a:extLst>
              <a:ext uri="{FF2B5EF4-FFF2-40B4-BE49-F238E27FC236}">
                <a16:creationId xmlns:a16="http://schemas.microsoft.com/office/drawing/2014/main" id="{1B05B1DE-F430-DA41-8B00-D214A3C6CF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DCE4A8-05A6-9B4D-A119-918379EDBF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FDB3A5-4A83-1346-9921-94E7FF91EBCE}" type="slidenum">
              <a:rPr lang="en-US" smtClean="0"/>
              <a:t>‹#›</a:t>
            </a:fld>
            <a:endParaRPr lang="en-US"/>
          </a:p>
        </p:txBody>
      </p:sp>
    </p:spTree>
    <p:extLst>
      <p:ext uri="{BB962C8B-B14F-4D97-AF65-F5344CB8AC3E}">
        <p14:creationId xmlns:p14="http://schemas.microsoft.com/office/powerpoint/2010/main" val="38269957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A40D78D-2CD2-1D45-A670-08A49A4180B4}"/>
              </a:ext>
            </a:extLst>
          </p:cNvPr>
          <p:cNvSpPr>
            <a:spLocks noGrp="1"/>
          </p:cNvSpPr>
          <p:nvPr>
            <p:ph type="ctrTitle"/>
          </p:nvPr>
        </p:nvSpPr>
        <p:spPr>
          <a:xfrm>
            <a:off x="0" y="0"/>
            <a:ext cx="12192000" cy="2061882"/>
          </a:xfrm>
        </p:spPr>
        <p:txBody>
          <a:bodyPr>
            <a:normAutofit/>
          </a:bodyPr>
          <a:lstStyle/>
          <a:p>
            <a:r>
              <a:rPr lang="en-US" sz="5400" dirty="0">
                <a:solidFill>
                  <a:schemeClr val="accent2"/>
                </a:solidFill>
                <a:latin typeface="+mn-lt"/>
              </a:rPr>
              <a:t>Status of the Time Distribution System </a:t>
            </a:r>
            <a:br>
              <a:rPr lang="en-US" sz="5400" dirty="0">
                <a:solidFill>
                  <a:schemeClr val="accent2"/>
                </a:solidFill>
                <a:latin typeface="+mn-lt"/>
              </a:rPr>
            </a:br>
            <a:r>
              <a:rPr lang="en-US" sz="5400" dirty="0">
                <a:solidFill>
                  <a:schemeClr val="accent2"/>
                </a:solidFill>
                <a:latin typeface="+mn-lt"/>
              </a:rPr>
              <a:t>for Hyper-</a:t>
            </a:r>
            <a:r>
              <a:rPr lang="en-US" sz="5400" dirty="0" err="1">
                <a:solidFill>
                  <a:schemeClr val="accent2"/>
                </a:solidFill>
                <a:latin typeface="+mn-lt"/>
              </a:rPr>
              <a:t>Kamiokande</a:t>
            </a:r>
            <a:endParaRPr lang="en-US" sz="5400" dirty="0">
              <a:solidFill>
                <a:schemeClr val="accent2"/>
              </a:solidFill>
              <a:latin typeface="+mn-lt"/>
            </a:endParaRPr>
          </a:p>
        </p:txBody>
      </p:sp>
      <p:sp>
        <p:nvSpPr>
          <p:cNvPr id="5" name="TextBox 4">
            <a:extLst>
              <a:ext uri="{FF2B5EF4-FFF2-40B4-BE49-F238E27FC236}">
                <a16:creationId xmlns:a16="http://schemas.microsoft.com/office/drawing/2014/main" id="{16406F16-042C-9641-961B-6DDDFC085F8C}"/>
              </a:ext>
            </a:extLst>
          </p:cNvPr>
          <p:cNvSpPr txBox="1"/>
          <p:nvPr/>
        </p:nvSpPr>
        <p:spPr>
          <a:xfrm>
            <a:off x="0" y="6488668"/>
            <a:ext cx="12192000" cy="369332"/>
          </a:xfrm>
          <a:prstGeom prst="rect">
            <a:avLst/>
          </a:prstGeom>
          <a:noFill/>
        </p:spPr>
        <p:txBody>
          <a:bodyPr wrap="square" rtlCol="0">
            <a:spAutoFit/>
          </a:bodyPr>
          <a:lstStyle/>
          <a:p>
            <a:pPr algn="ctr"/>
            <a:r>
              <a:rPr lang="en-US" dirty="0" err="1"/>
              <a:t>stefano</a:t>
            </a:r>
            <a:r>
              <a:rPr lang="en-US" dirty="0"/>
              <a:t> </a:t>
            </a:r>
            <a:r>
              <a:rPr lang="en-US" dirty="0" err="1"/>
              <a:t>russo</a:t>
            </a:r>
            <a:r>
              <a:rPr lang="en-US" dirty="0"/>
              <a:t> LPNHE 29/06/2023</a:t>
            </a:r>
          </a:p>
        </p:txBody>
      </p:sp>
    </p:spTree>
    <p:extLst>
      <p:ext uri="{BB962C8B-B14F-4D97-AF65-F5344CB8AC3E}">
        <p14:creationId xmlns:p14="http://schemas.microsoft.com/office/powerpoint/2010/main" val="15735827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397D9-7304-8649-BB36-7C39B2314F6E}"/>
              </a:ext>
            </a:extLst>
          </p:cNvPr>
          <p:cNvSpPr>
            <a:spLocks noGrp="1"/>
          </p:cNvSpPr>
          <p:nvPr>
            <p:ph type="title"/>
          </p:nvPr>
        </p:nvSpPr>
        <p:spPr>
          <a:xfrm>
            <a:off x="0" y="0"/>
            <a:ext cx="12192000" cy="1325563"/>
          </a:xfrm>
        </p:spPr>
        <p:txBody>
          <a:bodyPr/>
          <a:lstStyle/>
          <a:p>
            <a:pPr algn="ctr"/>
            <a:r>
              <a:rPr lang="en-US" dirty="0">
                <a:solidFill>
                  <a:schemeClr val="accent2"/>
                </a:solidFill>
                <a:latin typeface="+mn-lt"/>
              </a:rPr>
              <a:t>Spending Profile – 2023/2024</a:t>
            </a:r>
          </a:p>
        </p:txBody>
      </p:sp>
      <p:sp>
        <p:nvSpPr>
          <p:cNvPr id="3" name="TextBox 2">
            <a:extLst>
              <a:ext uri="{FF2B5EF4-FFF2-40B4-BE49-F238E27FC236}">
                <a16:creationId xmlns:a16="http://schemas.microsoft.com/office/drawing/2014/main" id="{C1F2AD35-95C0-9F43-9A84-71E39110972E}"/>
              </a:ext>
            </a:extLst>
          </p:cNvPr>
          <p:cNvSpPr txBox="1"/>
          <p:nvPr/>
        </p:nvSpPr>
        <p:spPr>
          <a:xfrm>
            <a:off x="0" y="1101981"/>
            <a:ext cx="12192000" cy="6370975"/>
          </a:xfrm>
          <a:prstGeom prst="rect">
            <a:avLst/>
          </a:prstGeom>
          <a:noFill/>
        </p:spPr>
        <p:txBody>
          <a:bodyPr wrap="square" rtlCol="0">
            <a:spAutoFit/>
          </a:bodyPr>
          <a:lstStyle/>
          <a:p>
            <a:r>
              <a:rPr lang="en-US" sz="2400" dirty="0"/>
              <a:t>The spending profile we envision for the end of 2023 and 2024 reflects what said up to now:</a:t>
            </a:r>
          </a:p>
          <a:p>
            <a:endParaRPr lang="en-US" sz="2400" dirty="0"/>
          </a:p>
          <a:p>
            <a:r>
              <a:rPr lang="en-US" sz="2400" dirty="0"/>
              <a:t>2023:</a:t>
            </a:r>
          </a:p>
          <a:p>
            <a:pPr marL="457200" indent="-457200">
              <a:buFontTx/>
              <a:buChar char="-"/>
            </a:pPr>
            <a:r>
              <a:rPr lang="en-US" sz="2400" dirty="0"/>
              <a:t>Two second distribution prototype v2</a:t>
            </a:r>
          </a:p>
          <a:p>
            <a:pPr marL="457200" indent="-457200">
              <a:buFontTx/>
              <a:buChar char="-"/>
            </a:pPr>
            <a:r>
              <a:rPr lang="en-US" sz="2400" dirty="0"/>
              <a:t>A power supply (for the vertical slice test)</a:t>
            </a:r>
          </a:p>
          <a:p>
            <a:pPr marL="457200" indent="-457200">
              <a:buFontTx/>
              <a:buChar char="-"/>
            </a:pPr>
            <a:r>
              <a:rPr lang="en-US" sz="2400" dirty="0"/>
              <a:t>An atomic clock, a GNSS and an antenna (for the vertical slice test)</a:t>
            </a:r>
          </a:p>
          <a:p>
            <a:pPr marL="457200" indent="-457200">
              <a:buFontTx/>
              <a:buChar char="-"/>
            </a:pPr>
            <a:endParaRPr lang="en-US" sz="2400" dirty="0"/>
          </a:p>
          <a:p>
            <a:r>
              <a:rPr lang="en-US" sz="2400" dirty="0"/>
              <a:t>2024:</a:t>
            </a:r>
          </a:p>
          <a:p>
            <a:endParaRPr lang="en-US" sz="2400" dirty="0"/>
          </a:p>
          <a:p>
            <a:pPr marL="457200" indent="-457200">
              <a:buFontTx/>
              <a:buChar char="-"/>
            </a:pPr>
            <a:r>
              <a:rPr lang="en-US" sz="2400" dirty="0"/>
              <a:t>Boards production </a:t>
            </a:r>
          </a:p>
          <a:p>
            <a:pPr marL="457200" indent="-457200">
              <a:buFontTx/>
              <a:buChar char="-"/>
            </a:pPr>
            <a:r>
              <a:rPr lang="en-US" sz="2400" dirty="0"/>
              <a:t>…</a:t>
            </a:r>
          </a:p>
          <a:p>
            <a:endParaRPr lang="en-US" sz="2400" dirty="0"/>
          </a:p>
          <a:p>
            <a:r>
              <a:rPr lang="en-US" sz="2400" dirty="0"/>
              <a:t>Due to the total amount expected we need to follow the European tender procedure for the production. LPNHE CTA  group has given guidance and suggestion to prepare it. The estimated time to completion is about 3 months. </a:t>
            </a:r>
            <a:r>
              <a:rPr lang="en-US" sz="2400" dirty="0">
                <a:solidFill>
                  <a:schemeClr val="accent2"/>
                </a:solidFill>
              </a:rPr>
              <a:t>We would like to start the procedure in September 2024</a:t>
            </a:r>
          </a:p>
          <a:p>
            <a:endParaRPr lang="en-US" sz="2400" dirty="0"/>
          </a:p>
          <a:p>
            <a:endParaRPr lang="en-US" sz="2400" dirty="0"/>
          </a:p>
        </p:txBody>
      </p:sp>
      <p:sp>
        <p:nvSpPr>
          <p:cNvPr id="6" name="Slide Number Placeholder 5">
            <a:extLst>
              <a:ext uri="{FF2B5EF4-FFF2-40B4-BE49-F238E27FC236}">
                <a16:creationId xmlns:a16="http://schemas.microsoft.com/office/drawing/2014/main" id="{081651D0-3472-DB07-B7BD-1EEA6FFF3471}"/>
              </a:ext>
            </a:extLst>
          </p:cNvPr>
          <p:cNvSpPr>
            <a:spLocks noGrp="1"/>
          </p:cNvSpPr>
          <p:nvPr>
            <p:ph type="sldNum" sz="quarter" idx="12"/>
          </p:nvPr>
        </p:nvSpPr>
        <p:spPr/>
        <p:txBody>
          <a:bodyPr/>
          <a:lstStyle/>
          <a:p>
            <a:fld id="{45DC904B-9BD5-C948-BD3E-A80AEDCBE28A}" type="slidenum">
              <a:rPr lang="en-US" smtClean="0"/>
              <a:t>10</a:t>
            </a:fld>
            <a:endParaRPr lang="en-US"/>
          </a:p>
        </p:txBody>
      </p:sp>
    </p:spTree>
    <p:extLst>
      <p:ext uri="{BB962C8B-B14F-4D97-AF65-F5344CB8AC3E}">
        <p14:creationId xmlns:p14="http://schemas.microsoft.com/office/powerpoint/2010/main" val="19908818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397D9-7304-8649-BB36-7C39B2314F6E}"/>
              </a:ext>
            </a:extLst>
          </p:cNvPr>
          <p:cNvSpPr>
            <a:spLocks noGrp="1"/>
          </p:cNvSpPr>
          <p:nvPr>
            <p:ph type="title"/>
          </p:nvPr>
        </p:nvSpPr>
        <p:spPr>
          <a:xfrm>
            <a:off x="0" y="0"/>
            <a:ext cx="12192000" cy="1325563"/>
          </a:xfrm>
        </p:spPr>
        <p:txBody>
          <a:bodyPr/>
          <a:lstStyle/>
          <a:p>
            <a:pPr algn="ctr"/>
            <a:r>
              <a:rPr lang="en-US" dirty="0">
                <a:solidFill>
                  <a:schemeClr val="accent2"/>
                </a:solidFill>
                <a:latin typeface="+mn-lt"/>
              </a:rPr>
              <a:t>Spending Profile – 2025/2026</a:t>
            </a:r>
          </a:p>
        </p:txBody>
      </p:sp>
      <p:sp>
        <p:nvSpPr>
          <p:cNvPr id="3" name="TextBox 2">
            <a:extLst>
              <a:ext uri="{FF2B5EF4-FFF2-40B4-BE49-F238E27FC236}">
                <a16:creationId xmlns:a16="http://schemas.microsoft.com/office/drawing/2014/main" id="{C1F2AD35-95C0-9F43-9A84-71E39110972E}"/>
              </a:ext>
            </a:extLst>
          </p:cNvPr>
          <p:cNvSpPr txBox="1"/>
          <p:nvPr/>
        </p:nvSpPr>
        <p:spPr>
          <a:xfrm>
            <a:off x="0" y="1101981"/>
            <a:ext cx="12192000" cy="5632311"/>
          </a:xfrm>
          <a:prstGeom prst="rect">
            <a:avLst/>
          </a:prstGeom>
          <a:noFill/>
        </p:spPr>
        <p:txBody>
          <a:bodyPr wrap="square" rtlCol="0">
            <a:spAutoFit/>
          </a:bodyPr>
          <a:lstStyle/>
          <a:p>
            <a:r>
              <a:rPr lang="en-US" sz="2400" dirty="0"/>
              <a:t>2025:</a:t>
            </a:r>
          </a:p>
          <a:p>
            <a:pPr marL="457200" indent="-457200">
              <a:buFontTx/>
              <a:buChar char="-"/>
            </a:pPr>
            <a:r>
              <a:rPr lang="en-US" sz="2400" dirty="0"/>
              <a:t>Two GNSS receivers + one antenna and splitter + atomic clock (main chain)</a:t>
            </a:r>
          </a:p>
          <a:p>
            <a:pPr marL="457200" indent="-457200">
              <a:buFontTx/>
              <a:buChar char="-"/>
            </a:pPr>
            <a:r>
              <a:rPr lang="en-US" sz="2400" dirty="0"/>
              <a:t>UPS (main chain)</a:t>
            </a:r>
          </a:p>
          <a:p>
            <a:pPr marL="457200" indent="-457200">
              <a:buFontTx/>
              <a:buChar char="-"/>
            </a:pPr>
            <a:r>
              <a:rPr lang="en-US" sz="2400" dirty="0"/>
              <a:t>Boards power supplies </a:t>
            </a:r>
          </a:p>
          <a:p>
            <a:pPr marL="457200" indent="-457200">
              <a:buFontTx/>
              <a:buChar char="-"/>
            </a:pPr>
            <a:endParaRPr lang="en-US" sz="2400" dirty="0"/>
          </a:p>
          <a:p>
            <a:r>
              <a:rPr lang="en-US" sz="2400" dirty="0"/>
              <a:t>2026:</a:t>
            </a:r>
          </a:p>
          <a:p>
            <a:endParaRPr lang="en-US" sz="2400" dirty="0"/>
          </a:p>
          <a:p>
            <a:pPr marL="457200" indent="-457200">
              <a:buFontTx/>
              <a:buChar char="-"/>
            </a:pPr>
            <a:r>
              <a:rPr lang="en-US" sz="2400" dirty="0"/>
              <a:t>Two GNSS receivers + one antenna and splitter + atomic clock (spare chain)</a:t>
            </a:r>
          </a:p>
          <a:p>
            <a:pPr marL="457200" indent="-457200">
              <a:buFontTx/>
              <a:buChar char="-"/>
            </a:pPr>
            <a:r>
              <a:rPr lang="en-US" sz="2400" dirty="0"/>
              <a:t>UPS (spare chain)</a:t>
            </a:r>
          </a:p>
          <a:p>
            <a:endParaRPr lang="en-US" sz="2400" dirty="0"/>
          </a:p>
          <a:p>
            <a:r>
              <a:rPr lang="en-US" sz="2000" dirty="0"/>
              <a:t>We would like to defer the time generation instruments purchase to the end of installation/start of data taking. This because the atomic clocks age and the GNSS receivers now on the market could become obsolete before HK starts.  </a:t>
            </a:r>
          </a:p>
          <a:p>
            <a:endParaRPr lang="en-US" sz="2000" dirty="0"/>
          </a:p>
          <a:p>
            <a:r>
              <a:rPr lang="en-US" sz="2000" dirty="0"/>
              <a:t>Some power supplies can be purchased in advance, if needed. </a:t>
            </a:r>
          </a:p>
          <a:p>
            <a:endParaRPr lang="en-US" sz="2000" dirty="0"/>
          </a:p>
          <a:p>
            <a:r>
              <a:rPr lang="en-US" sz="2000" dirty="0"/>
              <a:t>We would like to buy the instruments asking for a delivery in Japan to save custom fees. Is this acceptable?</a:t>
            </a:r>
          </a:p>
        </p:txBody>
      </p:sp>
      <p:sp>
        <p:nvSpPr>
          <p:cNvPr id="6" name="Slide Number Placeholder 5">
            <a:extLst>
              <a:ext uri="{FF2B5EF4-FFF2-40B4-BE49-F238E27FC236}">
                <a16:creationId xmlns:a16="http://schemas.microsoft.com/office/drawing/2014/main" id="{081651D0-3472-DB07-B7BD-1EEA6FFF3471}"/>
              </a:ext>
            </a:extLst>
          </p:cNvPr>
          <p:cNvSpPr>
            <a:spLocks noGrp="1"/>
          </p:cNvSpPr>
          <p:nvPr>
            <p:ph type="sldNum" sz="quarter" idx="12"/>
          </p:nvPr>
        </p:nvSpPr>
        <p:spPr/>
        <p:txBody>
          <a:bodyPr/>
          <a:lstStyle/>
          <a:p>
            <a:fld id="{45DC904B-9BD5-C948-BD3E-A80AEDCBE28A}" type="slidenum">
              <a:rPr lang="en-US" smtClean="0"/>
              <a:t>11</a:t>
            </a:fld>
            <a:endParaRPr lang="en-US"/>
          </a:p>
        </p:txBody>
      </p:sp>
    </p:spTree>
    <p:extLst>
      <p:ext uri="{BB962C8B-B14F-4D97-AF65-F5344CB8AC3E}">
        <p14:creationId xmlns:p14="http://schemas.microsoft.com/office/powerpoint/2010/main" val="33326035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397D9-7304-8649-BB36-7C39B2314F6E}"/>
              </a:ext>
            </a:extLst>
          </p:cNvPr>
          <p:cNvSpPr>
            <a:spLocks noGrp="1"/>
          </p:cNvSpPr>
          <p:nvPr>
            <p:ph type="title"/>
          </p:nvPr>
        </p:nvSpPr>
        <p:spPr>
          <a:xfrm>
            <a:off x="0" y="2766218"/>
            <a:ext cx="12192000" cy="1325563"/>
          </a:xfrm>
        </p:spPr>
        <p:txBody>
          <a:bodyPr/>
          <a:lstStyle/>
          <a:p>
            <a:pPr algn="ctr"/>
            <a:r>
              <a:rPr lang="en-US" dirty="0">
                <a:solidFill>
                  <a:schemeClr val="accent2"/>
                </a:solidFill>
                <a:latin typeface="+mn-lt"/>
              </a:rPr>
              <a:t>BACKUP</a:t>
            </a:r>
          </a:p>
        </p:txBody>
      </p:sp>
      <p:sp>
        <p:nvSpPr>
          <p:cNvPr id="3" name="TextBox 2">
            <a:extLst>
              <a:ext uri="{FF2B5EF4-FFF2-40B4-BE49-F238E27FC236}">
                <a16:creationId xmlns:a16="http://schemas.microsoft.com/office/drawing/2014/main" id="{C1F2AD35-95C0-9F43-9A84-71E39110972E}"/>
              </a:ext>
            </a:extLst>
          </p:cNvPr>
          <p:cNvSpPr txBox="1"/>
          <p:nvPr/>
        </p:nvSpPr>
        <p:spPr>
          <a:xfrm>
            <a:off x="0" y="1017898"/>
            <a:ext cx="12192000" cy="954107"/>
          </a:xfrm>
          <a:prstGeom prst="rect">
            <a:avLst/>
          </a:prstGeom>
          <a:noFill/>
        </p:spPr>
        <p:txBody>
          <a:bodyPr wrap="square" rtlCol="0">
            <a:spAutoFit/>
          </a:bodyPr>
          <a:lstStyle/>
          <a:p>
            <a:endParaRPr lang="en-US" sz="3200" dirty="0"/>
          </a:p>
          <a:p>
            <a:endParaRPr lang="en-US" sz="2400" dirty="0"/>
          </a:p>
        </p:txBody>
      </p:sp>
      <p:sp>
        <p:nvSpPr>
          <p:cNvPr id="6" name="Slide Number Placeholder 5">
            <a:extLst>
              <a:ext uri="{FF2B5EF4-FFF2-40B4-BE49-F238E27FC236}">
                <a16:creationId xmlns:a16="http://schemas.microsoft.com/office/drawing/2014/main" id="{081651D0-3472-DB07-B7BD-1EEA6FFF3471}"/>
              </a:ext>
            </a:extLst>
          </p:cNvPr>
          <p:cNvSpPr>
            <a:spLocks noGrp="1"/>
          </p:cNvSpPr>
          <p:nvPr>
            <p:ph type="sldNum" sz="quarter" idx="12"/>
          </p:nvPr>
        </p:nvSpPr>
        <p:spPr/>
        <p:txBody>
          <a:bodyPr/>
          <a:lstStyle/>
          <a:p>
            <a:fld id="{45DC904B-9BD5-C948-BD3E-A80AEDCBE28A}" type="slidenum">
              <a:rPr lang="en-US" smtClean="0"/>
              <a:t>12</a:t>
            </a:fld>
            <a:endParaRPr lang="en-US"/>
          </a:p>
        </p:txBody>
      </p:sp>
    </p:spTree>
    <p:extLst>
      <p:ext uri="{BB962C8B-B14F-4D97-AF65-F5344CB8AC3E}">
        <p14:creationId xmlns:p14="http://schemas.microsoft.com/office/powerpoint/2010/main" val="9051571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397D9-7304-8649-BB36-7C39B2314F6E}"/>
              </a:ext>
            </a:extLst>
          </p:cNvPr>
          <p:cNvSpPr>
            <a:spLocks noGrp="1"/>
          </p:cNvSpPr>
          <p:nvPr>
            <p:ph type="title"/>
          </p:nvPr>
        </p:nvSpPr>
        <p:spPr>
          <a:xfrm>
            <a:off x="0" y="87332"/>
            <a:ext cx="12192000" cy="1325563"/>
          </a:xfrm>
        </p:spPr>
        <p:txBody>
          <a:bodyPr/>
          <a:lstStyle/>
          <a:p>
            <a:pPr algn="ctr"/>
            <a:r>
              <a:rPr lang="en-US" dirty="0">
                <a:solidFill>
                  <a:schemeClr val="accent2"/>
                </a:solidFill>
                <a:latin typeface="+mn-lt"/>
              </a:rPr>
              <a:t>Test of Sync Link to DPB on ZCU102</a:t>
            </a:r>
          </a:p>
        </p:txBody>
      </p:sp>
      <p:sp>
        <p:nvSpPr>
          <p:cNvPr id="3" name="TextBox 2">
            <a:extLst>
              <a:ext uri="{FF2B5EF4-FFF2-40B4-BE49-F238E27FC236}">
                <a16:creationId xmlns:a16="http://schemas.microsoft.com/office/drawing/2014/main" id="{92935BAC-3175-FAA2-BCD7-BC4595303FA4}"/>
              </a:ext>
            </a:extLst>
          </p:cNvPr>
          <p:cNvSpPr txBox="1"/>
          <p:nvPr/>
        </p:nvSpPr>
        <p:spPr>
          <a:xfrm>
            <a:off x="0" y="2063578"/>
            <a:ext cx="12192000" cy="1323439"/>
          </a:xfrm>
          <a:prstGeom prst="rect">
            <a:avLst/>
          </a:prstGeom>
          <a:noFill/>
        </p:spPr>
        <p:txBody>
          <a:bodyPr wrap="square" rtlCol="0">
            <a:spAutoFit/>
          </a:bodyPr>
          <a:lstStyle/>
          <a:p>
            <a:r>
              <a:rPr lang="en-US" sz="2000" dirty="0"/>
              <a:t>Thanks to all the work done on the EVB it was possible to quickly test the sync link link between the TDM and the DPB mockup realized with a ZCU102 board.</a:t>
            </a:r>
          </a:p>
          <a:p>
            <a:endParaRPr lang="en-US" sz="2000" dirty="0"/>
          </a:p>
          <a:p>
            <a:r>
              <a:rPr lang="en-US" sz="2000" dirty="0"/>
              <a:t>The link was successfully established and the clock passed with data on one channel</a:t>
            </a:r>
            <a:r>
              <a:rPr lang="en-US" sz="2000"/>
              <a:t>.  </a:t>
            </a:r>
            <a:endParaRPr lang="en-US" sz="2000" dirty="0"/>
          </a:p>
        </p:txBody>
      </p:sp>
      <p:pic>
        <p:nvPicPr>
          <p:cNvPr id="4" name="Graphic 3" descr="Tick with solid fill">
            <a:extLst>
              <a:ext uri="{FF2B5EF4-FFF2-40B4-BE49-F238E27FC236}">
                <a16:creationId xmlns:a16="http://schemas.microsoft.com/office/drawing/2014/main" id="{BA852DAB-F835-5B82-BDD2-3BDF71BE3D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38799" y="5347982"/>
            <a:ext cx="1305697" cy="1305697"/>
          </a:xfrm>
          <a:prstGeom prst="rect">
            <a:avLst/>
          </a:prstGeom>
        </p:spPr>
      </p:pic>
      <p:pic>
        <p:nvPicPr>
          <p:cNvPr id="6" name="Picture 5">
            <a:extLst>
              <a:ext uri="{FF2B5EF4-FFF2-40B4-BE49-F238E27FC236}">
                <a16:creationId xmlns:a16="http://schemas.microsoft.com/office/drawing/2014/main" id="{F4580871-7707-A316-D492-6A6C35E6CA20}"/>
              </a:ext>
            </a:extLst>
          </p:cNvPr>
          <p:cNvPicPr>
            <a:picLocks noChangeAspect="1"/>
          </p:cNvPicPr>
          <p:nvPr/>
        </p:nvPicPr>
        <p:blipFill>
          <a:blip r:embed="rId4"/>
          <a:stretch>
            <a:fillRect/>
          </a:stretch>
        </p:blipFill>
        <p:spPr>
          <a:xfrm>
            <a:off x="9331982" y="3163521"/>
            <a:ext cx="2860018" cy="3607147"/>
          </a:xfrm>
          <a:prstGeom prst="rect">
            <a:avLst/>
          </a:prstGeom>
        </p:spPr>
      </p:pic>
    </p:spTree>
    <p:extLst>
      <p:ext uri="{BB962C8B-B14F-4D97-AF65-F5344CB8AC3E}">
        <p14:creationId xmlns:p14="http://schemas.microsoft.com/office/powerpoint/2010/main" val="39676543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397D9-7304-8649-BB36-7C39B2314F6E}"/>
              </a:ext>
            </a:extLst>
          </p:cNvPr>
          <p:cNvSpPr>
            <a:spLocks noGrp="1"/>
          </p:cNvSpPr>
          <p:nvPr>
            <p:ph type="title"/>
          </p:nvPr>
        </p:nvSpPr>
        <p:spPr>
          <a:xfrm>
            <a:off x="0" y="87332"/>
            <a:ext cx="12192000" cy="1325563"/>
          </a:xfrm>
        </p:spPr>
        <p:txBody>
          <a:bodyPr/>
          <a:lstStyle/>
          <a:p>
            <a:pPr algn="ctr"/>
            <a:r>
              <a:rPr lang="en-US" dirty="0">
                <a:solidFill>
                  <a:schemeClr val="accent2"/>
                </a:solidFill>
                <a:latin typeface="+mn-lt"/>
              </a:rPr>
              <a:t>Test of Timing Signals Exchange Between TDM and DPB on ZCU102</a:t>
            </a:r>
          </a:p>
        </p:txBody>
      </p:sp>
      <p:sp>
        <p:nvSpPr>
          <p:cNvPr id="3" name="TextBox 2">
            <a:extLst>
              <a:ext uri="{FF2B5EF4-FFF2-40B4-BE49-F238E27FC236}">
                <a16:creationId xmlns:a16="http://schemas.microsoft.com/office/drawing/2014/main" id="{92935BAC-3175-FAA2-BCD7-BC4595303FA4}"/>
              </a:ext>
            </a:extLst>
          </p:cNvPr>
          <p:cNvSpPr txBox="1"/>
          <p:nvPr/>
        </p:nvSpPr>
        <p:spPr>
          <a:xfrm>
            <a:off x="0" y="2063578"/>
            <a:ext cx="12192000" cy="3477875"/>
          </a:xfrm>
          <a:prstGeom prst="rect">
            <a:avLst/>
          </a:prstGeom>
          <a:noFill/>
        </p:spPr>
        <p:txBody>
          <a:bodyPr wrap="square" rtlCol="0">
            <a:spAutoFit/>
          </a:bodyPr>
          <a:lstStyle/>
          <a:p>
            <a:r>
              <a:rPr lang="en-US" sz="2000" dirty="0"/>
              <a:t>Once the timing link was test the code to pass the timing signals (TDC reset, TDC reset counter, sync “trigger”, PPS etc.) was integrated. It performs the following tasks:</a:t>
            </a:r>
          </a:p>
          <a:p>
            <a:endParaRPr lang="en-US" sz="2000" dirty="0"/>
          </a:p>
          <a:p>
            <a:pPr marL="342900" indent="-342900">
              <a:buFontTx/>
              <a:buChar char="-"/>
            </a:pPr>
            <a:r>
              <a:rPr lang="en-US" sz="2000" dirty="0"/>
              <a:t>Aligns the link so the clock received on the DPB is phase aligned with the one on the TDM.</a:t>
            </a:r>
          </a:p>
          <a:p>
            <a:pPr marL="342900" indent="-342900">
              <a:buFontTx/>
              <a:buChar char="-"/>
            </a:pPr>
            <a:r>
              <a:rPr lang="en-US" sz="2000" dirty="0"/>
              <a:t>On the TDM it encodes the time information in serial stream using K-characters creating a frame</a:t>
            </a:r>
          </a:p>
          <a:p>
            <a:pPr marL="342900" indent="-342900">
              <a:buFontTx/>
              <a:buChar char="-"/>
            </a:pPr>
            <a:r>
              <a:rPr lang="en-US" sz="2000" dirty="0"/>
              <a:t>On the DPB, it extracts the time information from the serial link, decodes it and present to the logic with a specific interface.</a:t>
            </a:r>
          </a:p>
          <a:p>
            <a:pPr marL="342900" indent="-342900">
              <a:buFontTx/>
              <a:buChar char="-"/>
            </a:pPr>
            <a:r>
              <a:rPr lang="en-US" sz="2000" dirty="0"/>
              <a:t>On the DPB it echoes the same info to the TDM so the master can check that the system is working properly </a:t>
            </a:r>
          </a:p>
          <a:p>
            <a:pPr marL="342900" indent="-342900">
              <a:buFontTx/>
              <a:buChar char="-"/>
            </a:pPr>
            <a:endParaRPr lang="en-US" sz="2000" dirty="0"/>
          </a:p>
          <a:p>
            <a:r>
              <a:rPr lang="en-US" sz="2000" dirty="0"/>
              <a:t>All the presented tests has been done with the </a:t>
            </a:r>
            <a:r>
              <a:rPr lang="en-US" sz="2000" dirty="0" err="1"/>
              <a:t>xilinx</a:t>
            </a:r>
            <a:r>
              <a:rPr lang="en-US" sz="2000" dirty="0"/>
              <a:t> virtual logic analyzer which spies the internal FPGA lines. (This is not a simulation but real </a:t>
            </a:r>
            <a:r>
              <a:rPr lang="en-US" sz="2000" dirty="0" err="1"/>
              <a:t>hw</a:t>
            </a:r>
            <a:r>
              <a:rPr lang="en-US" sz="2000" dirty="0"/>
              <a:t> signals) </a:t>
            </a:r>
          </a:p>
        </p:txBody>
      </p:sp>
      <p:pic>
        <p:nvPicPr>
          <p:cNvPr id="4" name="Graphic 3" descr="Tick with solid fill">
            <a:extLst>
              <a:ext uri="{FF2B5EF4-FFF2-40B4-BE49-F238E27FC236}">
                <a16:creationId xmlns:a16="http://schemas.microsoft.com/office/drawing/2014/main" id="{BA852DAB-F835-5B82-BDD2-3BDF71BE3D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38799" y="5347982"/>
            <a:ext cx="1305697" cy="1305697"/>
          </a:xfrm>
          <a:prstGeom prst="rect">
            <a:avLst/>
          </a:prstGeom>
        </p:spPr>
      </p:pic>
    </p:spTree>
    <p:extLst>
      <p:ext uri="{BB962C8B-B14F-4D97-AF65-F5344CB8AC3E}">
        <p14:creationId xmlns:p14="http://schemas.microsoft.com/office/powerpoint/2010/main" val="19493629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397D9-7304-8649-BB36-7C39B2314F6E}"/>
              </a:ext>
            </a:extLst>
          </p:cNvPr>
          <p:cNvSpPr>
            <a:spLocks noGrp="1"/>
          </p:cNvSpPr>
          <p:nvPr>
            <p:ph type="title"/>
          </p:nvPr>
        </p:nvSpPr>
        <p:spPr>
          <a:xfrm>
            <a:off x="0" y="87332"/>
            <a:ext cx="12192000" cy="1325563"/>
          </a:xfrm>
        </p:spPr>
        <p:txBody>
          <a:bodyPr/>
          <a:lstStyle/>
          <a:p>
            <a:pPr algn="ctr"/>
            <a:r>
              <a:rPr lang="en-US" dirty="0">
                <a:solidFill>
                  <a:schemeClr val="accent2"/>
                </a:solidFill>
                <a:latin typeface="+mn-lt"/>
              </a:rPr>
              <a:t>Test of Timing Signals Exchange Between TDM and DPB on ZCU102</a:t>
            </a:r>
          </a:p>
        </p:txBody>
      </p:sp>
      <p:pic>
        <p:nvPicPr>
          <p:cNvPr id="6" name="Picture 5" descr="A screenshot of a computer&#10;&#10;Description automatically generated with medium confidence">
            <a:extLst>
              <a:ext uri="{FF2B5EF4-FFF2-40B4-BE49-F238E27FC236}">
                <a16:creationId xmlns:a16="http://schemas.microsoft.com/office/drawing/2014/main" id="{F9A7D550-1390-1723-97DC-701CC0731247}"/>
              </a:ext>
            </a:extLst>
          </p:cNvPr>
          <p:cNvPicPr>
            <a:picLocks noChangeAspect="1"/>
          </p:cNvPicPr>
          <p:nvPr/>
        </p:nvPicPr>
        <p:blipFill>
          <a:blip r:embed="rId2"/>
          <a:stretch>
            <a:fillRect/>
          </a:stretch>
        </p:blipFill>
        <p:spPr>
          <a:xfrm>
            <a:off x="0" y="1833310"/>
            <a:ext cx="12097407" cy="3828808"/>
          </a:xfrm>
          <a:prstGeom prst="rect">
            <a:avLst/>
          </a:prstGeom>
        </p:spPr>
      </p:pic>
      <p:sp>
        <p:nvSpPr>
          <p:cNvPr id="7" name="TextBox 6">
            <a:extLst>
              <a:ext uri="{FF2B5EF4-FFF2-40B4-BE49-F238E27FC236}">
                <a16:creationId xmlns:a16="http://schemas.microsoft.com/office/drawing/2014/main" id="{F35DBF54-1453-241F-51C7-F4DC73EB52CD}"/>
              </a:ext>
            </a:extLst>
          </p:cNvPr>
          <p:cNvSpPr txBox="1"/>
          <p:nvPr/>
        </p:nvSpPr>
        <p:spPr>
          <a:xfrm>
            <a:off x="-1" y="5897867"/>
            <a:ext cx="12192000" cy="923330"/>
          </a:xfrm>
          <a:prstGeom prst="rect">
            <a:avLst/>
          </a:prstGeom>
          <a:noFill/>
        </p:spPr>
        <p:txBody>
          <a:bodyPr wrap="square" rtlCol="0">
            <a:spAutoFit/>
          </a:bodyPr>
          <a:lstStyle/>
          <a:p>
            <a:r>
              <a:rPr lang="en-US" dirty="0"/>
              <a:t>The two markers are set on two subsequent TDC reset received on the DPB. The distance between them is 1024 </a:t>
            </a:r>
            <a:r>
              <a:rPr lang="en-US" dirty="0" err="1"/>
              <a:t>clk</a:t>
            </a:r>
            <a:r>
              <a:rPr lang="en-US" dirty="0"/>
              <a:t> cycles at </a:t>
            </a:r>
          </a:p>
          <a:p>
            <a:r>
              <a:rPr lang="en-US" dirty="0"/>
              <a:t>62.5 MHz = 16.384 us. </a:t>
            </a:r>
          </a:p>
          <a:p>
            <a:r>
              <a:rPr lang="en-US" dirty="0"/>
              <a:t>The space between the TDC resets can be used to send async data. When there is none idles are sent (3C3C = to K28.1) </a:t>
            </a:r>
          </a:p>
        </p:txBody>
      </p:sp>
    </p:spTree>
    <p:extLst>
      <p:ext uri="{BB962C8B-B14F-4D97-AF65-F5344CB8AC3E}">
        <p14:creationId xmlns:p14="http://schemas.microsoft.com/office/powerpoint/2010/main" val="3353863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omputer&#10;&#10;Description automatically generated with medium confidence">
            <a:extLst>
              <a:ext uri="{FF2B5EF4-FFF2-40B4-BE49-F238E27FC236}">
                <a16:creationId xmlns:a16="http://schemas.microsoft.com/office/drawing/2014/main" id="{800B840D-FFA8-485B-32A2-7B2E0181E012}"/>
              </a:ext>
            </a:extLst>
          </p:cNvPr>
          <p:cNvPicPr>
            <a:picLocks noChangeAspect="1"/>
          </p:cNvPicPr>
          <p:nvPr/>
        </p:nvPicPr>
        <p:blipFill>
          <a:blip r:embed="rId2"/>
          <a:stretch>
            <a:fillRect/>
          </a:stretch>
        </p:blipFill>
        <p:spPr>
          <a:xfrm>
            <a:off x="-75315" y="1072795"/>
            <a:ext cx="10609134" cy="3625549"/>
          </a:xfrm>
          <a:prstGeom prst="rect">
            <a:avLst/>
          </a:prstGeom>
        </p:spPr>
      </p:pic>
      <p:sp>
        <p:nvSpPr>
          <p:cNvPr id="2" name="Title 1">
            <a:extLst>
              <a:ext uri="{FF2B5EF4-FFF2-40B4-BE49-F238E27FC236}">
                <a16:creationId xmlns:a16="http://schemas.microsoft.com/office/drawing/2014/main" id="{B23397D9-7304-8649-BB36-7C39B2314F6E}"/>
              </a:ext>
            </a:extLst>
          </p:cNvPr>
          <p:cNvSpPr>
            <a:spLocks noGrp="1"/>
          </p:cNvSpPr>
          <p:nvPr>
            <p:ph type="title"/>
          </p:nvPr>
        </p:nvSpPr>
        <p:spPr>
          <a:xfrm>
            <a:off x="0" y="87332"/>
            <a:ext cx="12192000" cy="1325563"/>
          </a:xfrm>
        </p:spPr>
        <p:txBody>
          <a:bodyPr/>
          <a:lstStyle/>
          <a:p>
            <a:pPr algn="ctr"/>
            <a:r>
              <a:rPr lang="en-US" dirty="0">
                <a:solidFill>
                  <a:schemeClr val="accent2"/>
                </a:solidFill>
                <a:latin typeface="+mn-lt"/>
              </a:rPr>
              <a:t>Test of Timing Signals Exchange Between TDM and DPB on ZCU102</a:t>
            </a:r>
          </a:p>
        </p:txBody>
      </p:sp>
      <p:sp>
        <p:nvSpPr>
          <p:cNvPr id="7" name="TextBox 6">
            <a:extLst>
              <a:ext uri="{FF2B5EF4-FFF2-40B4-BE49-F238E27FC236}">
                <a16:creationId xmlns:a16="http://schemas.microsoft.com/office/drawing/2014/main" id="{F35DBF54-1453-241F-51C7-F4DC73EB52CD}"/>
              </a:ext>
            </a:extLst>
          </p:cNvPr>
          <p:cNvSpPr txBox="1"/>
          <p:nvPr/>
        </p:nvSpPr>
        <p:spPr>
          <a:xfrm>
            <a:off x="0" y="6018241"/>
            <a:ext cx="12192000" cy="646331"/>
          </a:xfrm>
          <a:prstGeom prst="rect">
            <a:avLst/>
          </a:prstGeom>
          <a:noFill/>
        </p:spPr>
        <p:txBody>
          <a:bodyPr wrap="square" rtlCol="0">
            <a:spAutoFit/>
          </a:bodyPr>
          <a:lstStyle/>
          <a:p>
            <a:r>
              <a:rPr lang="en-US" dirty="0"/>
              <a:t>The packet structure is the one presented some time ago: 5C5C is the word that signals the TDC reset, followed by the TDC reset number and the “trigger” info. The lines below the parallel data are moved by the decoder to mark the different data.</a:t>
            </a:r>
          </a:p>
        </p:txBody>
      </p:sp>
      <p:pic>
        <p:nvPicPr>
          <p:cNvPr id="4" name="Picture 3" descr="A screenshot of a computer&#10;&#10;Description automatically generated with medium confidence">
            <a:extLst>
              <a:ext uri="{FF2B5EF4-FFF2-40B4-BE49-F238E27FC236}">
                <a16:creationId xmlns:a16="http://schemas.microsoft.com/office/drawing/2014/main" id="{EB6404A7-B76A-4962-363C-14E109E340E9}"/>
              </a:ext>
            </a:extLst>
          </p:cNvPr>
          <p:cNvPicPr>
            <a:picLocks noChangeAspect="1"/>
          </p:cNvPicPr>
          <p:nvPr/>
        </p:nvPicPr>
        <p:blipFill>
          <a:blip r:embed="rId3"/>
          <a:stretch>
            <a:fillRect/>
          </a:stretch>
        </p:blipFill>
        <p:spPr>
          <a:xfrm>
            <a:off x="1483064" y="2683440"/>
            <a:ext cx="10459550" cy="3427622"/>
          </a:xfrm>
          <a:prstGeom prst="rect">
            <a:avLst/>
          </a:prstGeom>
        </p:spPr>
      </p:pic>
      <p:sp>
        <p:nvSpPr>
          <p:cNvPr id="9" name="Oval 8">
            <a:extLst>
              <a:ext uri="{FF2B5EF4-FFF2-40B4-BE49-F238E27FC236}">
                <a16:creationId xmlns:a16="http://schemas.microsoft.com/office/drawing/2014/main" id="{96A23C3D-2BD0-4569-193F-B1A93869868D}"/>
              </a:ext>
            </a:extLst>
          </p:cNvPr>
          <p:cNvSpPr/>
          <p:nvPr/>
        </p:nvSpPr>
        <p:spPr>
          <a:xfrm>
            <a:off x="5148470" y="2067339"/>
            <a:ext cx="824947" cy="387626"/>
          </a:xfrm>
          <a:prstGeom prst="ellipse">
            <a:avLst/>
          </a:prstGeom>
          <a:noFill/>
          <a:ln w="158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82294F4-2DB3-1AA5-70DC-6E151D5CAC20}"/>
              </a:ext>
            </a:extLst>
          </p:cNvPr>
          <p:cNvSpPr/>
          <p:nvPr/>
        </p:nvSpPr>
        <p:spPr>
          <a:xfrm>
            <a:off x="7338392" y="3422490"/>
            <a:ext cx="824947" cy="387626"/>
          </a:xfrm>
          <a:prstGeom prst="ellipse">
            <a:avLst/>
          </a:prstGeom>
          <a:noFill/>
          <a:ln w="158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87811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397D9-7304-8649-BB36-7C39B2314F6E}"/>
              </a:ext>
            </a:extLst>
          </p:cNvPr>
          <p:cNvSpPr>
            <a:spLocks noGrp="1"/>
          </p:cNvSpPr>
          <p:nvPr>
            <p:ph type="title"/>
          </p:nvPr>
        </p:nvSpPr>
        <p:spPr>
          <a:xfrm>
            <a:off x="0" y="87332"/>
            <a:ext cx="12192000" cy="1325563"/>
          </a:xfrm>
        </p:spPr>
        <p:txBody>
          <a:bodyPr/>
          <a:lstStyle/>
          <a:p>
            <a:pPr algn="ctr"/>
            <a:r>
              <a:rPr lang="en-US" dirty="0">
                <a:solidFill>
                  <a:schemeClr val="accent2"/>
                </a:solidFill>
                <a:latin typeface="+mn-lt"/>
              </a:rPr>
              <a:t>Test of Timing Signals Exchange Between TDM and DPB on ZCU102</a:t>
            </a:r>
          </a:p>
        </p:txBody>
      </p:sp>
      <p:sp>
        <p:nvSpPr>
          <p:cNvPr id="7" name="TextBox 6">
            <a:extLst>
              <a:ext uri="{FF2B5EF4-FFF2-40B4-BE49-F238E27FC236}">
                <a16:creationId xmlns:a16="http://schemas.microsoft.com/office/drawing/2014/main" id="{F35DBF54-1453-241F-51C7-F4DC73EB52CD}"/>
              </a:ext>
            </a:extLst>
          </p:cNvPr>
          <p:cNvSpPr txBox="1"/>
          <p:nvPr/>
        </p:nvSpPr>
        <p:spPr>
          <a:xfrm>
            <a:off x="0" y="6018241"/>
            <a:ext cx="12192000" cy="646331"/>
          </a:xfrm>
          <a:prstGeom prst="rect">
            <a:avLst/>
          </a:prstGeom>
          <a:noFill/>
        </p:spPr>
        <p:txBody>
          <a:bodyPr wrap="square" rtlCol="0">
            <a:spAutoFit/>
          </a:bodyPr>
          <a:lstStyle/>
          <a:p>
            <a:r>
              <a:rPr lang="en-US" dirty="0"/>
              <a:t>The system sends also the PPS signal followed by the UTC. In this case is a dummy word. Also here, corresponding flags are generated by the decoder. </a:t>
            </a:r>
          </a:p>
        </p:txBody>
      </p:sp>
      <p:pic>
        <p:nvPicPr>
          <p:cNvPr id="11" name="Picture 10" descr="A screenshot of a computer&#10;&#10;Description automatically generated with medium confidence">
            <a:extLst>
              <a:ext uri="{FF2B5EF4-FFF2-40B4-BE49-F238E27FC236}">
                <a16:creationId xmlns:a16="http://schemas.microsoft.com/office/drawing/2014/main" id="{9135750C-11CE-E772-FB28-7728EFC9B289}"/>
              </a:ext>
            </a:extLst>
          </p:cNvPr>
          <p:cNvPicPr>
            <a:picLocks noChangeAspect="1"/>
          </p:cNvPicPr>
          <p:nvPr/>
        </p:nvPicPr>
        <p:blipFill>
          <a:blip r:embed="rId2"/>
          <a:stretch>
            <a:fillRect/>
          </a:stretch>
        </p:blipFill>
        <p:spPr>
          <a:xfrm>
            <a:off x="134893" y="1172457"/>
            <a:ext cx="12057107" cy="3845591"/>
          </a:xfrm>
          <a:prstGeom prst="rect">
            <a:avLst/>
          </a:prstGeom>
        </p:spPr>
      </p:pic>
    </p:spTree>
    <p:extLst>
      <p:ext uri="{BB962C8B-B14F-4D97-AF65-F5344CB8AC3E}">
        <p14:creationId xmlns:p14="http://schemas.microsoft.com/office/powerpoint/2010/main" val="21964167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397D9-7304-8649-BB36-7C39B2314F6E}"/>
              </a:ext>
            </a:extLst>
          </p:cNvPr>
          <p:cNvSpPr>
            <a:spLocks noGrp="1"/>
          </p:cNvSpPr>
          <p:nvPr>
            <p:ph type="title"/>
          </p:nvPr>
        </p:nvSpPr>
        <p:spPr>
          <a:xfrm>
            <a:off x="0" y="87332"/>
            <a:ext cx="12192000" cy="1325563"/>
          </a:xfrm>
        </p:spPr>
        <p:txBody>
          <a:bodyPr/>
          <a:lstStyle/>
          <a:p>
            <a:pPr algn="ctr"/>
            <a:r>
              <a:rPr lang="en-US" dirty="0">
                <a:solidFill>
                  <a:schemeClr val="accent2"/>
                </a:solidFill>
                <a:latin typeface="+mn-lt"/>
              </a:rPr>
              <a:t>Test of Timing Signals Exchange Between TDM and DPB on ZCU102</a:t>
            </a:r>
          </a:p>
        </p:txBody>
      </p:sp>
      <p:sp>
        <p:nvSpPr>
          <p:cNvPr id="7" name="TextBox 6">
            <a:extLst>
              <a:ext uri="{FF2B5EF4-FFF2-40B4-BE49-F238E27FC236}">
                <a16:creationId xmlns:a16="http://schemas.microsoft.com/office/drawing/2014/main" id="{F35DBF54-1453-241F-51C7-F4DC73EB52CD}"/>
              </a:ext>
            </a:extLst>
          </p:cNvPr>
          <p:cNvSpPr txBox="1"/>
          <p:nvPr/>
        </p:nvSpPr>
        <p:spPr>
          <a:xfrm>
            <a:off x="0" y="6018241"/>
            <a:ext cx="12192000" cy="646331"/>
          </a:xfrm>
          <a:prstGeom prst="rect">
            <a:avLst/>
          </a:prstGeom>
          <a:noFill/>
        </p:spPr>
        <p:txBody>
          <a:bodyPr wrap="square" rtlCol="0">
            <a:spAutoFit/>
          </a:bodyPr>
          <a:lstStyle/>
          <a:p>
            <a:r>
              <a:rPr lang="en-US" dirty="0"/>
              <a:t>This is the case when the PPS and the TDC reset coincide. As visible both the UTC time, the TDC reset number and “triggers” are included in the sync packet.  </a:t>
            </a:r>
          </a:p>
        </p:txBody>
      </p:sp>
      <p:pic>
        <p:nvPicPr>
          <p:cNvPr id="5" name="Picture 4" descr="A screenshot of a computer&#10;&#10;Description automatically generated with medium confidence">
            <a:extLst>
              <a:ext uri="{FF2B5EF4-FFF2-40B4-BE49-F238E27FC236}">
                <a16:creationId xmlns:a16="http://schemas.microsoft.com/office/drawing/2014/main" id="{5F197B22-A3C4-0062-0278-0AE4C9161E0A}"/>
              </a:ext>
            </a:extLst>
          </p:cNvPr>
          <p:cNvPicPr>
            <a:picLocks noChangeAspect="1"/>
          </p:cNvPicPr>
          <p:nvPr/>
        </p:nvPicPr>
        <p:blipFill>
          <a:blip r:embed="rId2"/>
          <a:stretch>
            <a:fillRect/>
          </a:stretch>
        </p:blipFill>
        <p:spPr>
          <a:xfrm>
            <a:off x="0" y="1817157"/>
            <a:ext cx="11981208" cy="2706718"/>
          </a:xfrm>
          <a:prstGeom prst="rect">
            <a:avLst/>
          </a:prstGeom>
        </p:spPr>
      </p:pic>
    </p:spTree>
    <p:extLst>
      <p:ext uri="{BB962C8B-B14F-4D97-AF65-F5344CB8AC3E}">
        <p14:creationId xmlns:p14="http://schemas.microsoft.com/office/powerpoint/2010/main" val="17706572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397D9-7304-8649-BB36-7C39B2314F6E}"/>
              </a:ext>
            </a:extLst>
          </p:cNvPr>
          <p:cNvSpPr>
            <a:spLocks noGrp="1"/>
          </p:cNvSpPr>
          <p:nvPr>
            <p:ph type="title"/>
          </p:nvPr>
        </p:nvSpPr>
        <p:spPr>
          <a:xfrm>
            <a:off x="0" y="87332"/>
            <a:ext cx="12192000" cy="1325563"/>
          </a:xfrm>
        </p:spPr>
        <p:txBody>
          <a:bodyPr/>
          <a:lstStyle/>
          <a:p>
            <a:pPr algn="ctr"/>
            <a:r>
              <a:rPr lang="en-US" dirty="0">
                <a:solidFill>
                  <a:schemeClr val="accent2"/>
                </a:solidFill>
                <a:latin typeface="+mn-lt"/>
              </a:rPr>
              <a:t>Next Tests</a:t>
            </a:r>
          </a:p>
        </p:txBody>
      </p:sp>
      <p:sp>
        <p:nvSpPr>
          <p:cNvPr id="7" name="TextBox 6">
            <a:extLst>
              <a:ext uri="{FF2B5EF4-FFF2-40B4-BE49-F238E27FC236}">
                <a16:creationId xmlns:a16="http://schemas.microsoft.com/office/drawing/2014/main" id="{F35DBF54-1453-241F-51C7-F4DC73EB52CD}"/>
              </a:ext>
            </a:extLst>
          </p:cNvPr>
          <p:cNvSpPr txBox="1"/>
          <p:nvPr/>
        </p:nvSpPr>
        <p:spPr>
          <a:xfrm>
            <a:off x="0" y="1278973"/>
            <a:ext cx="12192000" cy="3785652"/>
          </a:xfrm>
          <a:prstGeom prst="rect">
            <a:avLst/>
          </a:prstGeom>
          <a:noFill/>
        </p:spPr>
        <p:txBody>
          <a:bodyPr wrap="square" rtlCol="0">
            <a:spAutoFit/>
          </a:bodyPr>
          <a:lstStyle/>
          <a:p>
            <a:r>
              <a:rPr lang="en-US" dirty="0"/>
              <a:t>In</a:t>
            </a:r>
            <a:r>
              <a:rPr lang="en-US" sz="2400" dirty="0"/>
              <a:t> the next weeks other test will be performed:</a:t>
            </a:r>
          </a:p>
          <a:p>
            <a:endParaRPr lang="en-US" sz="2400" dirty="0"/>
          </a:p>
          <a:p>
            <a:pPr marL="285750" indent="-285750">
              <a:buFontTx/>
              <a:buChar char="-"/>
            </a:pPr>
            <a:r>
              <a:rPr lang="en-US" sz="2400" dirty="0"/>
              <a:t>Measure the signals time distance with the oscilloscope;</a:t>
            </a:r>
          </a:p>
          <a:p>
            <a:pPr marL="285750" indent="-285750">
              <a:buFontTx/>
              <a:buChar char="-"/>
            </a:pPr>
            <a:endParaRPr lang="en-US" sz="2400" dirty="0"/>
          </a:p>
          <a:p>
            <a:pPr marL="285750" indent="-285750">
              <a:buFontTx/>
              <a:buChar char="-"/>
            </a:pPr>
            <a:r>
              <a:rPr lang="en-US" sz="2400" dirty="0"/>
              <a:t>Measure the jitter on the reconstructed clock; </a:t>
            </a:r>
          </a:p>
          <a:p>
            <a:pPr marL="285750" indent="-285750">
              <a:buFontTx/>
              <a:buChar char="-"/>
            </a:pPr>
            <a:endParaRPr lang="en-US" sz="2400" dirty="0"/>
          </a:p>
          <a:p>
            <a:pPr marL="285750" indent="-285750">
              <a:buFontTx/>
              <a:buChar char="-"/>
            </a:pPr>
            <a:r>
              <a:rPr lang="en-US" sz="2400" dirty="0"/>
              <a:t>Test the DMA communication with the processor and the user data packet in the serial stream (work in collaboration with digitizer group);</a:t>
            </a:r>
          </a:p>
          <a:p>
            <a:pPr marL="285750" indent="-285750">
              <a:buFontTx/>
              <a:buChar char="-"/>
            </a:pPr>
            <a:endParaRPr lang="en-US" sz="2400" dirty="0"/>
          </a:p>
          <a:p>
            <a:pPr marL="285750" indent="-285750">
              <a:buFontTx/>
              <a:buChar char="-"/>
            </a:pPr>
            <a:r>
              <a:rPr lang="en-US" sz="2400" dirty="0"/>
              <a:t>Perform a multilane test. </a:t>
            </a:r>
          </a:p>
        </p:txBody>
      </p:sp>
      <p:sp>
        <p:nvSpPr>
          <p:cNvPr id="3" name="TextBox 2">
            <a:extLst>
              <a:ext uri="{FF2B5EF4-FFF2-40B4-BE49-F238E27FC236}">
                <a16:creationId xmlns:a16="http://schemas.microsoft.com/office/drawing/2014/main" id="{EEE6DB0A-AC39-C735-30A5-8045077CF26E}"/>
              </a:ext>
            </a:extLst>
          </p:cNvPr>
          <p:cNvSpPr txBox="1"/>
          <p:nvPr/>
        </p:nvSpPr>
        <p:spPr>
          <a:xfrm>
            <a:off x="1048215" y="6311590"/>
            <a:ext cx="9503756" cy="369332"/>
          </a:xfrm>
          <a:prstGeom prst="rect">
            <a:avLst/>
          </a:prstGeom>
          <a:noFill/>
        </p:spPr>
        <p:txBody>
          <a:bodyPr wrap="none" rtlCol="0">
            <a:spAutoFit/>
          </a:bodyPr>
          <a:lstStyle/>
          <a:p>
            <a:r>
              <a:rPr lang="en-US" dirty="0"/>
              <a:t>This results have been obtained with the help of Fabrizio </a:t>
            </a:r>
            <a:r>
              <a:rPr lang="en-US" dirty="0" err="1"/>
              <a:t>Ameli</a:t>
            </a:r>
            <a:r>
              <a:rPr lang="en-US" dirty="0"/>
              <a:t> and Gennaro </a:t>
            </a:r>
            <a:r>
              <a:rPr lang="en-US" dirty="0" err="1"/>
              <a:t>Tortone</a:t>
            </a:r>
            <a:r>
              <a:rPr lang="en-US" dirty="0"/>
              <a:t> (INFN Napoli)</a:t>
            </a:r>
          </a:p>
        </p:txBody>
      </p:sp>
    </p:spTree>
    <p:extLst>
      <p:ext uri="{BB962C8B-B14F-4D97-AF65-F5344CB8AC3E}">
        <p14:creationId xmlns:p14="http://schemas.microsoft.com/office/powerpoint/2010/main" val="19849806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8672F32-8F60-FF7F-F2A8-0E5CA0CFAABF}"/>
              </a:ext>
            </a:extLst>
          </p:cNvPr>
          <p:cNvPicPr>
            <a:picLocks noGrp="1" noChangeAspect="1"/>
          </p:cNvPicPr>
          <p:nvPr>
            <p:ph idx="1"/>
          </p:nvPr>
        </p:nvPicPr>
        <p:blipFill>
          <a:blip r:embed="rId2"/>
          <a:stretch>
            <a:fillRect/>
          </a:stretch>
        </p:blipFill>
        <p:spPr>
          <a:xfrm>
            <a:off x="1818240" y="1026838"/>
            <a:ext cx="9144049" cy="5143528"/>
          </a:xfrm>
          <a:solidFill>
            <a:schemeClr val="accent2"/>
          </a:solidFill>
          <a:ln>
            <a:solidFill>
              <a:schemeClr val="tx1"/>
            </a:solidFill>
          </a:ln>
        </p:spPr>
      </p:pic>
      <p:sp>
        <p:nvSpPr>
          <p:cNvPr id="6" name="Title 1">
            <a:extLst>
              <a:ext uri="{FF2B5EF4-FFF2-40B4-BE49-F238E27FC236}">
                <a16:creationId xmlns:a16="http://schemas.microsoft.com/office/drawing/2014/main" id="{85ADE2EE-49FF-32DA-5B24-3521729432D5}"/>
              </a:ext>
            </a:extLst>
          </p:cNvPr>
          <p:cNvSpPr>
            <a:spLocks noGrp="1"/>
          </p:cNvSpPr>
          <p:nvPr>
            <p:ph type="title"/>
          </p:nvPr>
        </p:nvSpPr>
        <p:spPr>
          <a:xfrm>
            <a:off x="0" y="0"/>
            <a:ext cx="12192000" cy="1325563"/>
          </a:xfrm>
        </p:spPr>
        <p:txBody>
          <a:bodyPr/>
          <a:lstStyle/>
          <a:p>
            <a:pPr algn="ctr"/>
            <a:r>
              <a:rPr lang="en-US" dirty="0">
                <a:solidFill>
                  <a:schemeClr val="accent2"/>
                </a:solidFill>
                <a:latin typeface="+mn-lt"/>
              </a:rPr>
              <a:t>Time Generation Status</a:t>
            </a:r>
          </a:p>
        </p:txBody>
      </p:sp>
      <p:sp>
        <p:nvSpPr>
          <p:cNvPr id="7" name="TextBox 6">
            <a:extLst>
              <a:ext uri="{FF2B5EF4-FFF2-40B4-BE49-F238E27FC236}">
                <a16:creationId xmlns:a16="http://schemas.microsoft.com/office/drawing/2014/main" id="{91A09024-AC58-9529-5074-B71501F05ABE}"/>
              </a:ext>
            </a:extLst>
          </p:cNvPr>
          <p:cNvSpPr txBox="1"/>
          <p:nvPr/>
        </p:nvSpPr>
        <p:spPr>
          <a:xfrm>
            <a:off x="0" y="6457890"/>
            <a:ext cx="12453024" cy="400110"/>
          </a:xfrm>
          <a:prstGeom prst="rect">
            <a:avLst/>
          </a:prstGeom>
          <a:noFill/>
        </p:spPr>
        <p:txBody>
          <a:bodyPr wrap="square" rtlCol="0">
            <a:spAutoFit/>
          </a:bodyPr>
          <a:lstStyle/>
          <a:p>
            <a:r>
              <a:rPr lang="en-US" sz="2000" dirty="0"/>
              <a:t>Test of the time drift correction has giving good results on simulation. The same algorithm is now applied on raw data</a:t>
            </a:r>
          </a:p>
        </p:txBody>
      </p:sp>
    </p:spTree>
    <p:extLst>
      <p:ext uri="{BB962C8B-B14F-4D97-AF65-F5344CB8AC3E}">
        <p14:creationId xmlns:p14="http://schemas.microsoft.com/office/powerpoint/2010/main" val="790403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397D9-7304-8649-BB36-7C39B2314F6E}"/>
              </a:ext>
            </a:extLst>
          </p:cNvPr>
          <p:cNvSpPr>
            <a:spLocks noGrp="1"/>
          </p:cNvSpPr>
          <p:nvPr>
            <p:ph type="title"/>
          </p:nvPr>
        </p:nvSpPr>
        <p:spPr>
          <a:xfrm>
            <a:off x="0" y="0"/>
            <a:ext cx="12192000" cy="1325563"/>
          </a:xfrm>
        </p:spPr>
        <p:txBody>
          <a:bodyPr/>
          <a:lstStyle/>
          <a:p>
            <a:pPr algn="ctr"/>
            <a:r>
              <a:rPr lang="en-US" dirty="0">
                <a:solidFill>
                  <a:schemeClr val="accent2"/>
                </a:solidFill>
                <a:latin typeface="+mn-lt"/>
              </a:rPr>
              <a:t>TDM Prototype Tests</a:t>
            </a:r>
          </a:p>
        </p:txBody>
      </p:sp>
      <p:sp>
        <p:nvSpPr>
          <p:cNvPr id="6" name="Slide Number Placeholder 5">
            <a:extLst>
              <a:ext uri="{FF2B5EF4-FFF2-40B4-BE49-F238E27FC236}">
                <a16:creationId xmlns:a16="http://schemas.microsoft.com/office/drawing/2014/main" id="{081651D0-3472-DB07-B7BD-1EEA6FFF3471}"/>
              </a:ext>
            </a:extLst>
          </p:cNvPr>
          <p:cNvSpPr>
            <a:spLocks noGrp="1"/>
          </p:cNvSpPr>
          <p:nvPr>
            <p:ph type="sldNum" sz="quarter" idx="12"/>
          </p:nvPr>
        </p:nvSpPr>
        <p:spPr/>
        <p:txBody>
          <a:bodyPr/>
          <a:lstStyle/>
          <a:p>
            <a:fld id="{45DC904B-9BD5-C948-BD3E-A80AEDCBE28A}" type="slidenum">
              <a:rPr lang="en-US" smtClean="0"/>
              <a:t>3</a:t>
            </a:fld>
            <a:endParaRPr lang="en-US"/>
          </a:p>
        </p:txBody>
      </p:sp>
      <p:pic>
        <p:nvPicPr>
          <p:cNvPr id="8" name="Picture 7">
            <a:extLst>
              <a:ext uri="{FF2B5EF4-FFF2-40B4-BE49-F238E27FC236}">
                <a16:creationId xmlns:a16="http://schemas.microsoft.com/office/drawing/2014/main" id="{9BFEA5BD-1FBD-96FF-C9C1-71C04E5CADFC}"/>
              </a:ext>
            </a:extLst>
          </p:cNvPr>
          <p:cNvPicPr>
            <a:picLocks noChangeAspect="1"/>
          </p:cNvPicPr>
          <p:nvPr/>
        </p:nvPicPr>
        <p:blipFill>
          <a:blip r:embed="rId2"/>
          <a:stretch>
            <a:fillRect/>
          </a:stretch>
        </p:blipFill>
        <p:spPr>
          <a:xfrm>
            <a:off x="2084552" y="1083825"/>
            <a:ext cx="7518400" cy="4267200"/>
          </a:xfrm>
          <a:prstGeom prst="rect">
            <a:avLst/>
          </a:prstGeom>
        </p:spPr>
      </p:pic>
      <p:sp>
        <p:nvSpPr>
          <p:cNvPr id="13" name="TextBox 12">
            <a:extLst>
              <a:ext uri="{FF2B5EF4-FFF2-40B4-BE49-F238E27FC236}">
                <a16:creationId xmlns:a16="http://schemas.microsoft.com/office/drawing/2014/main" id="{BE8EBB83-E405-2B80-CA5B-865D90EFF83E}"/>
              </a:ext>
            </a:extLst>
          </p:cNvPr>
          <p:cNvSpPr txBox="1"/>
          <p:nvPr/>
        </p:nvSpPr>
        <p:spPr>
          <a:xfrm>
            <a:off x="0" y="5669021"/>
            <a:ext cx="12192000" cy="830997"/>
          </a:xfrm>
          <a:prstGeom prst="rect">
            <a:avLst/>
          </a:prstGeom>
          <a:noFill/>
        </p:spPr>
        <p:txBody>
          <a:bodyPr wrap="square" rtlCol="0">
            <a:spAutoFit/>
          </a:bodyPr>
          <a:lstStyle/>
          <a:p>
            <a:pPr algn="ctr"/>
            <a:r>
              <a:rPr lang="en-US" sz="2400" dirty="0"/>
              <a:t>Before the board was delivered, most of the core firmware was developed on EVB so the tests are going fast. </a:t>
            </a:r>
          </a:p>
        </p:txBody>
      </p:sp>
    </p:spTree>
    <p:extLst>
      <p:ext uri="{BB962C8B-B14F-4D97-AF65-F5344CB8AC3E}">
        <p14:creationId xmlns:p14="http://schemas.microsoft.com/office/powerpoint/2010/main" val="1591207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397D9-7304-8649-BB36-7C39B2314F6E}"/>
              </a:ext>
            </a:extLst>
          </p:cNvPr>
          <p:cNvSpPr>
            <a:spLocks noGrp="1"/>
          </p:cNvSpPr>
          <p:nvPr>
            <p:ph type="title"/>
          </p:nvPr>
        </p:nvSpPr>
        <p:spPr>
          <a:xfrm>
            <a:off x="0" y="0"/>
            <a:ext cx="12192000" cy="1325563"/>
          </a:xfrm>
        </p:spPr>
        <p:txBody>
          <a:bodyPr/>
          <a:lstStyle/>
          <a:p>
            <a:pPr algn="ctr"/>
            <a:r>
              <a:rPr lang="en-US" dirty="0">
                <a:solidFill>
                  <a:schemeClr val="accent2"/>
                </a:solidFill>
                <a:latin typeface="+mn-lt"/>
              </a:rPr>
              <a:t>TDM Prototype Tests</a:t>
            </a:r>
          </a:p>
        </p:txBody>
      </p:sp>
      <p:sp>
        <p:nvSpPr>
          <p:cNvPr id="3" name="TextBox 2">
            <a:extLst>
              <a:ext uri="{FF2B5EF4-FFF2-40B4-BE49-F238E27FC236}">
                <a16:creationId xmlns:a16="http://schemas.microsoft.com/office/drawing/2014/main" id="{C1F2AD35-95C0-9F43-9A84-71E39110972E}"/>
              </a:ext>
            </a:extLst>
          </p:cNvPr>
          <p:cNvSpPr txBox="1"/>
          <p:nvPr/>
        </p:nvSpPr>
        <p:spPr>
          <a:xfrm>
            <a:off x="0" y="1017898"/>
            <a:ext cx="12192000" cy="1446550"/>
          </a:xfrm>
          <a:prstGeom prst="rect">
            <a:avLst/>
          </a:prstGeom>
          <a:noFill/>
        </p:spPr>
        <p:txBody>
          <a:bodyPr wrap="square" rtlCol="0">
            <a:spAutoFit/>
          </a:bodyPr>
          <a:lstStyle/>
          <a:p>
            <a:r>
              <a:rPr lang="en-US" sz="3200" dirty="0"/>
              <a:t>With the first round of tests several good results has been achieved. Here is the list:</a:t>
            </a:r>
          </a:p>
          <a:p>
            <a:endParaRPr lang="en-US" sz="2400" dirty="0"/>
          </a:p>
        </p:txBody>
      </p:sp>
      <p:sp>
        <p:nvSpPr>
          <p:cNvPr id="6" name="Slide Number Placeholder 5">
            <a:extLst>
              <a:ext uri="{FF2B5EF4-FFF2-40B4-BE49-F238E27FC236}">
                <a16:creationId xmlns:a16="http://schemas.microsoft.com/office/drawing/2014/main" id="{081651D0-3472-DB07-B7BD-1EEA6FFF3471}"/>
              </a:ext>
            </a:extLst>
          </p:cNvPr>
          <p:cNvSpPr>
            <a:spLocks noGrp="1"/>
          </p:cNvSpPr>
          <p:nvPr>
            <p:ph type="sldNum" sz="quarter" idx="12"/>
          </p:nvPr>
        </p:nvSpPr>
        <p:spPr/>
        <p:txBody>
          <a:bodyPr/>
          <a:lstStyle/>
          <a:p>
            <a:fld id="{45DC904B-9BD5-C948-BD3E-A80AEDCBE28A}" type="slidenum">
              <a:rPr lang="en-US" smtClean="0"/>
              <a:t>4</a:t>
            </a:fld>
            <a:endParaRPr lang="en-US"/>
          </a:p>
        </p:txBody>
      </p:sp>
      <p:sp>
        <p:nvSpPr>
          <p:cNvPr id="5" name="TextBox 4">
            <a:extLst>
              <a:ext uri="{FF2B5EF4-FFF2-40B4-BE49-F238E27FC236}">
                <a16:creationId xmlns:a16="http://schemas.microsoft.com/office/drawing/2014/main" id="{A6C3B9A1-E2EF-9691-7824-386D159FAF43}"/>
              </a:ext>
            </a:extLst>
          </p:cNvPr>
          <p:cNvSpPr txBox="1"/>
          <p:nvPr/>
        </p:nvSpPr>
        <p:spPr>
          <a:xfrm>
            <a:off x="0" y="2578519"/>
            <a:ext cx="9301655" cy="2585323"/>
          </a:xfrm>
          <a:prstGeom prst="rect">
            <a:avLst/>
          </a:prstGeom>
          <a:noFill/>
        </p:spPr>
        <p:txBody>
          <a:bodyPr wrap="square" rtlCol="0">
            <a:spAutoFit/>
          </a:bodyPr>
          <a:lstStyle/>
          <a:p>
            <a:pPr marL="285750" indent="-285750">
              <a:buFontTx/>
              <a:buChar char="-"/>
            </a:pPr>
            <a:r>
              <a:rPr lang="en-US" dirty="0"/>
              <a:t>Linux Boot from SD card</a:t>
            </a:r>
          </a:p>
          <a:p>
            <a:pPr marL="285750" indent="-285750">
              <a:buFontTx/>
              <a:buChar char="-"/>
            </a:pPr>
            <a:endParaRPr lang="en-US" dirty="0"/>
          </a:p>
          <a:p>
            <a:pPr marL="285750" indent="-285750">
              <a:buFontTx/>
              <a:buChar char="-"/>
            </a:pPr>
            <a:r>
              <a:rPr lang="en-US" dirty="0"/>
              <a:t>Establishing Ethernet connection via PS serializer (GTR) and an SFP to RJ45 converter</a:t>
            </a:r>
          </a:p>
          <a:p>
            <a:pPr marL="285750" indent="-285750">
              <a:buFontTx/>
              <a:buChar char="-"/>
            </a:pPr>
            <a:endParaRPr lang="en-US" dirty="0"/>
          </a:p>
          <a:p>
            <a:pPr marL="285750" indent="-285750">
              <a:buFontTx/>
              <a:buChar char="-"/>
            </a:pPr>
            <a:r>
              <a:rPr lang="en-US" dirty="0"/>
              <a:t>Test of I2C busses to control the SFP power and critical lines and the onboard PLL</a:t>
            </a:r>
          </a:p>
          <a:p>
            <a:pPr marL="285750" indent="-285750">
              <a:buFontTx/>
              <a:buChar char="-"/>
            </a:pPr>
            <a:endParaRPr lang="en-US" dirty="0"/>
          </a:p>
          <a:p>
            <a:pPr marL="285750" indent="-285750">
              <a:buFontTx/>
              <a:buChar char="-"/>
            </a:pPr>
            <a:r>
              <a:rPr lang="en-US" dirty="0"/>
              <a:t>Test of the sync link against the DPB mockup on ZCU102 (10/16 channels)  </a:t>
            </a:r>
          </a:p>
          <a:p>
            <a:pPr marL="285750" indent="-285750">
              <a:buFontTx/>
              <a:buChar char="-"/>
            </a:pPr>
            <a:endParaRPr lang="en-US" dirty="0"/>
          </a:p>
          <a:p>
            <a:pPr marL="285750" indent="-285750">
              <a:buFontTx/>
              <a:buChar char="-"/>
            </a:pPr>
            <a:r>
              <a:rPr lang="en-US" dirty="0"/>
              <a:t>Test of timing signal transmission from TDM to ZCU102 (10/16 channels) </a:t>
            </a:r>
          </a:p>
        </p:txBody>
      </p:sp>
      <p:pic>
        <p:nvPicPr>
          <p:cNvPr id="9" name="Graphic 8" descr="Tick with solid fill">
            <a:extLst>
              <a:ext uri="{FF2B5EF4-FFF2-40B4-BE49-F238E27FC236}">
                <a16:creationId xmlns:a16="http://schemas.microsoft.com/office/drawing/2014/main" id="{35FF1F97-2AC4-AFCB-060C-BCD26A87049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31524" y="2518627"/>
            <a:ext cx="457200" cy="457200"/>
          </a:xfrm>
          <a:prstGeom prst="rect">
            <a:avLst/>
          </a:prstGeom>
        </p:spPr>
      </p:pic>
      <p:pic>
        <p:nvPicPr>
          <p:cNvPr id="10" name="Graphic 9" descr="Tick with solid fill">
            <a:extLst>
              <a:ext uri="{FF2B5EF4-FFF2-40B4-BE49-F238E27FC236}">
                <a16:creationId xmlns:a16="http://schemas.microsoft.com/office/drawing/2014/main" id="{0F42304B-000D-02A5-7A59-FCEF98D2E2D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10600" y="3028470"/>
            <a:ext cx="457200" cy="457200"/>
          </a:xfrm>
          <a:prstGeom prst="rect">
            <a:avLst/>
          </a:prstGeom>
        </p:spPr>
      </p:pic>
      <p:pic>
        <p:nvPicPr>
          <p:cNvPr id="11" name="Graphic 10" descr="Tick with solid fill">
            <a:extLst>
              <a:ext uri="{FF2B5EF4-FFF2-40B4-BE49-F238E27FC236}">
                <a16:creationId xmlns:a16="http://schemas.microsoft.com/office/drawing/2014/main" id="{73504A62-E6CD-B763-67D1-C4193EF6D15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10600" y="3550787"/>
            <a:ext cx="457200" cy="457200"/>
          </a:xfrm>
          <a:prstGeom prst="rect">
            <a:avLst/>
          </a:prstGeom>
        </p:spPr>
      </p:pic>
      <p:pic>
        <p:nvPicPr>
          <p:cNvPr id="12" name="Graphic 11" descr="Tick with solid fill">
            <a:extLst>
              <a:ext uri="{FF2B5EF4-FFF2-40B4-BE49-F238E27FC236}">
                <a16:creationId xmlns:a16="http://schemas.microsoft.com/office/drawing/2014/main" id="{A0818222-7436-2F02-A74D-A8E227516F8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67296" y="4152644"/>
            <a:ext cx="457200" cy="457200"/>
          </a:xfrm>
          <a:prstGeom prst="rect">
            <a:avLst/>
          </a:prstGeom>
        </p:spPr>
      </p:pic>
      <p:pic>
        <p:nvPicPr>
          <p:cNvPr id="4" name="Graphic 3" descr="Tick with solid fill">
            <a:extLst>
              <a:ext uri="{FF2B5EF4-FFF2-40B4-BE49-F238E27FC236}">
                <a16:creationId xmlns:a16="http://schemas.microsoft.com/office/drawing/2014/main" id="{16BCB977-17C9-9A58-643E-6ECC10F0EE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67296" y="4669736"/>
            <a:ext cx="457200" cy="457200"/>
          </a:xfrm>
          <a:prstGeom prst="rect">
            <a:avLst/>
          </a:prstGeom>
        </p:spPr>
      </p:pic>
      <p:sp>
        <p:nvSpPr>
          <p:cNvPr id="8" name="TextBox 7">
            <a:extLst>
              <a:ext uri="{FF2B5EF4-FFF2-40B4-BE49-F238E27FC236}">
                <a16:creationId xmlns:a16="http://schemas.microsoft.com/office/drawing/2014/main" id="{A5F9A660-0546-F11A-53A3-ACC0587952FC}"/>
              </a:ext>
            </a:extLst>
          </p:cNvPr>
          <p:cNvSpPr txBox="1"/>
          <p:nvPr/>
        </p:nvSpPr>
        <p:spPr>
          <a:xfrm>
            <a:off x="0" y="5840102"/>
            <a:ext cx="12192000" cy="954107"/>
          </a:xfrm>
          <a:prstGeom prst="rect">
            <a:avLst/>
          </a:prstGeom>
          <a:noFill/>
        </p:spPr>
        <p:txBody>
          <a:bodyPr wrap="square" rtlCol="0">
            <a:spAutoFit/>
          </a:bodyPr>
          <a:lstStyle/>
          <a:p>
            <a:r>
              <a:rPr lang="en-US" sz="2800" dirty="0"/>
              <a:t>These results show that the board is operational and can be used for the interface tests with other boards (vertical slice test).</a:t>
            </a:r>
          </a:p>
        </p:txBody>
      </p:sp>
    </p:spTree>
    <p:extLst>
      <p:ext uri="{BB962C8B-B14F-4D97-AF65-F5344CB8AC3E}">
        <p14:creationId xmlns:p14="http://schemas.microsoft.com/office/powerpoint/2010/main" val="2726009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397D9-7304-8649-BB36-7C39B2314F6E}"/>
              </a:ext>
            </a:extLst>
          </p:cNvPr>
          <p:cNvSpPr>
            <a:spLocks noGrp="1"/>
          </p:cNvSpPr>
          <p:nvPr>
            <p:ph type="title"/>
          </p:nvPr>
        </p:nvSpPr>
        <p:spPr>
          <a:xfrm>
            <a:off x="0" y="87332"/>
            <a:ext cx="12192000" cy="1325563"/>
          </a:xfrm>
        </p:spPr>
        <p:txBody>
          <a:bodyPr/>
          <a:lstStyle/>
          <a:p>
            <a:pPr algn="ctr"/>
            <a:r>
              <a:rPr lang="en-US" dirty="0">
                <a:solidFill>
                  <a:schemeClr val="accent2"/>
                </a:solidFill>
                <a:latin typeface="+mn-lt"/>
              </a:rPr>
              <a:t>Test of Timing Signals Exchange Between TDM and DPB on ZCU102</a:t>
            </a:r>
          </a:p>
        </p:txBody>
      </p:sp>
      <p:pic>
        <p:nvPicPr>
          <p:cNvPr id="6" name="Picture 5" descr="A screenshot of a computer&#10;&#10;Description automatically generated with medium confidence">
            <a:extLst>
              <a:ext uri="{FF2B5EF4-FFF2-40B4-BE49-F238E27FC236}">
                <a16:creationId xmlns:a16="http://schemas.microsoft.com/office/drawing/2014/main" id="{F9A7D550-1390-1723-97DC-701CC0731247}"/>
              </a:ext>
            </a:extLst>
          </p:cNvPr>
          <p:cNvPicPr>
            <a:picLocks noChangeAspect="1"/>
          </p:cNvPicPr>
          <p:nvPr/>
        </p:nvPicPr>
        <p:blipFill>
          <a:blip r:embed="rId2"/>
          <a:stretch>
            <a:fillRect/>
          </a:stretch>
        </p:blipFill>
        <p:spPr>
          <a:xfrm>
            <a:off x="0" y="1833310"/>
            <a:ext cx="12097407" cy="3828808"/>
          </a:xfrm>
          <a:prstGeom prst="rect">
            <a:avLst/>
          </a:prstGeom>
        </p:spPr>
      </p:pic>
      <p:sp>
        <p:nvSpPr>
          <p:cNvPr id="7" name="TextBox 6">
            <a:extLst>
              <a:ext uri="{FF2B5EF4-FFF2-40B4-BE49-F238E27FC236}">
                <a16:creationId xmlns:a16="http://schemas.microsoft.com/office/drawing/2014/main" id="{F35DBF54-1453-241F-51C7-F4DC73EB52CD}"/>
              </a:ext>
            </a:extLst>
          </p:cNvPr>
          <p:cNvSpPr txBox="1"/>
          <p:nvPr/>
        </p:nvSpPr>
        <p:spPr>
          <a:xfrm>
            <a:off x="-1" y="5897867"/>
            <a:ext cx="12192000" cy="923330"/>
          </a:xfrm>
          <a:prstGeom prst="rect">
            <a:avLst/>
          </a:prstGeom>
          <a:noFill/>
        </p:spPr>
        <p:txBody>
          <a:bodyPr wrap="square" rtlCol="0">
            <a:spAutoFit/>
          </a:bodyPr>
          <a:lstStyle/>
          <a:p>
            <a:r>
              <a:rPr lang="en-US" dirty="0"/>
              <a:t>The two markers are set on two subsequent TDC reset received on the DPB. The distance between them is 1024 </a:t>
            </a:r>
            <a:r>
              <a:rPr lang="en-US" dirty="0" err="1"/>
              <a:t>clk</a:t>
            </a:r>
            <a:r>
              <a:rPr lang="en-US" dirty="0"/>
              <a:t> cycles at </a:t>
            </a:r>
          </a:p>
          <a:p>
            <a:r>
              <a:rPr lang="en-US" dirty="0"/>
              <a:t>62.5 MHz = 16.384 us. </a:t>
            </a:r>
          </a:p>
          <a:p>
            <a:r>
              <a:rPr lang="en-US" dirty="0"/>
              <a:t>The space between the TDC resets can be used to send async data. When there is none idles are sent (3C3C = to K28.1) </a:t>
            </a:r>
          </a:p>
        </p:txBody>
      </p:sp>
    </p:spTree>
    <p:extLst>
      <p:ext uri="{BB962C8B-B14F-4D97-AF65-F5344CB8AC3E}">
        <p14:creationId xmlns:p14="http://schemas.microsoft.com/office/powerpoint/2010/main" val="2656935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397D9-7304-8649-BB36-7C39B2314F6E}"/>
              </a:ext>
            </a:extLst>
          </p:cNvPr>
          <p:cNvSpPr>
            <a:spLocks noGrp="1"/>
          </p:cNvSpPr>
          <p:nvPr>
            <p:ph type="title"/>
          </p:nvPr>
        </p:nvSpPr>
        <p:spPr>
          <a:xfrm>
            <a:off x="0" y="0"/>
            <a:ext cx="12192000" cy="1325563"/>
          </a:xfrm>
        </p:spPr>
        <p:txBody>
          <a:bodyPr/>
          <a:lstStyle/>
          <a:p>
            <a:pPr algn="ctr"/>
            <a:r>
              <a:rPr lang="en-US" dirty="0">
                <a:solidFill>
                  <a:schemeClr val="accent2"/>
                </a:solidFill>
                <a:latin typeface="+mn-lt"/>
              </a:rPr>
              <a:t>TDM Prototype Tests</a:t>
            </a:r>
          </a:p>
        </p:txBody>
      </p:sp>
      <p:sp>
        <p:nvSpPr>
          <p:cNvPr id="3" name="TextBox 2">
            <a:extLst>
              <a:ext uri="{FF2B5EF4-FFF2-40B4-BE49-F238E27FC236}">
                <a16:creationId xmlns:a16="http://schemas.microsoft.com/office/drawing/2014/main" id="{C1F2AD35-95C0-9F43-9A84-71E39110972E}"/>
              </a:ext>
            </a:extLst>
          </p:cNvPr>
          <p:cNvSpPr txBox="1"/>
          <p:nvPr/>
        </p:nvSpPr>
        <p:spPr>
          <a:xfrm>
            <a:off x="0" y="1017898"/>
            <a:ext cx="12192000" cy="954107"/>
          </a:xfrm>
          <a:prstGeom prst="rect">
            <a:avLst/>
          </a:prstGeom>
          <a:noFill/>
        </p:spPr>
        <p:txBody>
          <a:bodyPr wrap="square" rtlCol="0">
            <a:spAutoFit/>
          </a:bodyPr>
          <a:lstStyle/>
          <a:p>
            <a:r>
              <a:rPr lang="en-US" sz="3200" dirty="0"/>
              <a:t>Next test to be done:</a:t>
            </a:r>
          </a:p>
          <a:p>
            <a:endParaRPr lang="en-US" sz="2400" dirty="0"/>
          </a:p>
        </p:txBody>
      </p:sp>
      <p:sp>
        <p:nvSpPr>
          <p:cNvPr id="6" name="Slide Number Placeholder 5">
            <a:extLst>
              <a:ext uri="{FF2B5EF4-FFF2-40B4-BE49-F238E27FC236}">
                <a16:creationId xmlns:a16="http://schemas.microsoft.com/office/drawing/2014/main" id="{081651D0-3472-DB07-B7BD-1EEA6FFF3471}"/>
              </a:ext>
            </a:extLst>
          </p:cNvPr>
          <p:cNvSpPr>
            <a:spLocks noGrp="1"/>
          </p:cNvSpPr>
          <p:nvPr>
            <p:ph type="sldNum" sz="quarter" idx="12"/>
          </p:nvPr>
        </p:nvSpPr>
        <p:spPr/>
        <p:txBody>
          <a:bodyPr/>
          <a:lstStyle/>
          <a:p>
            <a:fld id="{45DC904B-9BD5-C948-BD3E-A80AEDCBE28A}" type="slidenum">
              <a:rPr lang="en-US" smtClean="0"/>
              <a:t>6</a:t>
            </a:fld>
            <a:endParaRPr lang="en-US"/>
          </a:p>
        </p:txBody>
      </p:sp>
      <p:sp>
        <p:nvSpPr>
          <p:cNvPr id="5" name="TextBox 4">
            <a:extLst>
              <a:ext uri="{FF2B5EF4-FFF2-40B4-BE49-F238E27FC236}">
                <a16:creationId xmlns:a16="http://schemas.microsoft.com/office/drawing/2014/main" id="{A6C3B9A1-E2EF-9691-7824-386D159FAF43}"/>
              </a:ext>
            </a:extLst>
          </p:cNvPr>
          <p:cNvSpPr txBox="1"/>
          <p:nvPr/>
        </p:nvSpPr>
        <p:spPr>
          <a:xfrm>
            <a:off x="0" y="2578519"/>
            <a:ext cx="9301655" cy="2308324"/>
          </a:xfrm>
          <a:prstGeom prst="rect">
            <a:avLst/>
          </a:prstGeom>
          <a:noFill/>
        </p:spPr>
        <p:txBody>
          <a:bodyPr wrap="square" rtlCol="0">
            <a:spAutoFit/>
          </a:bodyPr>
          <a:lstStyle/>
          <a:p>
            <a:pPr marL="285750" indent="-285750">
              <a:buFontTx/>
              <a:buChar char="-"/>
            </a:pPr>
            <a:r>
              <a:rPr lang="en-US" dirty="0"/>
              <a:t>Timing performance characterization </a:t>
            </a:r>
          </a:p>
          <a:p>
            <a:pPr marL="285750" indent="-285750">
              <a:buFontTx/>
              <a:buChar char="-"/>
            </a:pPr>
            <a:endParaRPr lang="en-US" dirty="0"/>
          </a:p>
          <a:p>
            <a:pPr marL="285750" indent="-285750">
              <a:buFontTx/>
              <a:buChar char="-"/>
            </a:pPr>
            <a:r>
              <a:rPr lang="en-US" dirty="0"/>
              <a:t>Time link redundant scheme test</a:t>
            </a:r>
          </a:p>
          <a:p>
            <a:pPr marL="285750" indent="-285750">
              <a:buFontTx/>
              <a:buChar char="-"/>
            </a:pPr>
            <a:endParaRPr lang="en-US" dirty="0"/>
          </a:p>
          <a:p>
            <a:pPr marL="285750" indent="-285750">
              <a:buFontTx/>
              <a:buChar char="-"/>
            </a:pPr>
            <a:r>
              <a:rPr lang="en-US" dirty="0"/>
              <a:t>On board microcontroller and environmental sensors test </a:t>
            </a:r>
          </a:p>
          <a:p>
            <a:pPr marL="285750" indent="-285750">
              <a:buFontTx/>
              <a:buChar char="-"/>
            </a:pPr>
            <a:endParaRPr lang="en-US" dirty="0"/>
          </a:p>
          <a:p>
            <a:pPr marL="285750" indent="-285750">
              <a:buFontTx/>
              <a:buChar char="-"/>
            </a:pPr>
            <a:r>
              <a:rPr lang="en-US" dirty="0"/>
              <a:t>Integration with the first distribution stage and real  DPB</a:t>
            </a:r>
          </a:p>
          <a:p>
            <a:endParaRPr lang="en-US" dirty="0"/>
          </a:p>
        </p:txBody>
      </p:sp>
      <p:sp>
        <p:nvSpPr>
          <p:cNvPr id="8" name="TextBox 7">
            <a:extLst>
              <a:ext uri="{FF2B5EF4-FFF2-40B4-BE49-F238E27FC236}">
                <a16:creationId xmlns:a16="http://schemas.microsoft.com/office/drawing/2014/main" id="{A5F9A660-0546-F11A-53A3-ACC0587952FC}"/>
              </a:ext>
            </a:extLst>
          </p:cNvPr>
          <p:cNvSpPr txBox="1"/>
          <p:nvPr/>
        </p:nvSpPr>
        <p:spPr>
          <a:xfrm>
            <a:off x="0" y="5840102"/>
            <a:ext cx="12192000" cy="954107"/>
          </a:xfrm>
          <a:prstGeom prst="rect">
            <a:avLst/>
          </a:prstGeom>
          <a:noFill/>
        </p:spPr>
        <p:txBody>
          <a:bodyPr wrap="square" rtlCol="0">
            <a:spAutoFit/>
          </a:bodyPr>
          <a:lstStyle/>
          <a:p>
            <a:r>
              <a:rPr lang="en-US" sz="2800" dirty="0"/>
              <a:t>All the remaining checks will be done in the next month. We count to finish by end of September. </a:t>
            </a:r>
          </a:p>
        </p:txBody>
      </p:sp>
    </p:spTree>
    <p:extLst>
      <p:ext uri="{BB962C8B-B14F-4D97-AF65-F5344CB8AC3E}">
        <p14:creationId xmlns:p14="http://schemas.microsoft.com/office/powerpoint/2010/main" val="2001477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397D9-7304-8649-BB36-7C39B2314F6E}"/>
              </a:ext>
            </a:extLst>
          </p:cNvPr>
          <p:cNvSpPr>
            <a:spLocks noGrp="1"/>
          </p:cNvSpPr>
          <p:nvPr>
            <p:ph type="title"/>
          </p:nvPr>
        </p:nvSpPr>
        <p:spPr>
          <a:xfrm>
            <a:off x="0" y="0"/>
            <a:ext cx="12192000" cy="1325563"/>
          </a:xfrm>
        </p:spPr>
        <p:txBody>
          <a:bodyPr/>
          <a:lstStyle/>
          <a:p>
            <a:pPr algn="ctr"/>
            <a:r>
              <a:rPr lang="en-US" dirty="0">
                <a:solidFill>
                  <a:schemeClr val="accent2"/>
                </a:solidFill>
                <a:latin typeface="+mn-lt"/>
              </a:rPr>
              <a:t>TDM Development Plan</a:t>
            </a:r>
          </a:p>
        </p:txBody>
      </p:sp>
      <p:sp>
        <p:nvSpPr>
          <p:cNvPr id="3" name="TextBox 2">
            <a:extLst>
              <a:ext uri="{FF2B5EF4-FFF2-40B4-BE49-F238E27FC236}">
                <a16:creationId xmlns:a16="http://schemas.microsoft.com/office/drawing/2014/main" id="{C1F2AD35-95C0-9F43-9A84-71E39110972E}"/>
              </a:ext>
            </a:extLst>
          </p:cNvPr>
          <p:cNvSpPr txBox="1"/>
          <p:nvPr/>
        </p:nvSpPr>
        <p:spPr>
          <a:xfrm>
            <a:off x="0" y="1743112"/>
            <a:ext cx="12192000" cy="3416320"/>
          </a:xfrm>
          <a:prstGeom prst="rect">
            <a:avLst/>
          </a:prstGeom>
          <a:noFill/>
        </p:spPr>
        <p:txBody>
          <a:bodyPr wrap="square" rtlCol="0">
            <a:spAutoFit/>
          </a:bodyPr>
          <a:lstStyle/>
          <a:p>
            <a:r>
              <a:rPr lang="en-US" sz="3200" dirty="0"/>
              <a:t>In light of the current results, we think we can produce only one other prototype (instead of the two envisioned in the schedule). It will have few new features that are tested in this version. Most notably the time link redundant scheme.</a:t>
            </a:r>
          </a:p>
          <a:p>
            <a:endParaRPr lang="en-US" sz="3200" dirty="0"/>
          </a:p>
          <a:p>
            <a:r>
              <a:rPr lang="en-US" sz="3200" dirty="0"/>
              <a:t>The board submission is scheduled for the end of September.</a:t>
            </a:r>
          </a:p>
          <a:p>
            <a:endParaRPr lang="en-US" sz="2400" dirty="0"/>
          </a:p>
        </p:txBody>
      </p:sp>
      <p:sp>
        <p:nvSpPr>
          <p:cNvPr id="6" name="Slide Number Placeholder 5">
            <a:extLst>
              <a:ext uri="{FF2B5EF4-FFF2-40B4-BE49-F238E27FC236}">
                <a16:creationId xmlns:a16="http://schemas.microsoft.com/office/drawing/2014/main" id="{081651D0-3472-DB07-B7BD-1EEA6FFF3471}"/>
              </a:ext>
            </a:extLst>
          </p:cNvPr>
          <p:cNvSpPr>
            <a:spLocks noGrp="1"/>
          </p:cNvSpPr>
          <p:nvPr>
            <p:ph type="sldNum" sz="quarter" idx="12"/>
          </p:nvPr>
        </p:nvSpPr>
        <p:spPr/>
        <p:txBody>
          <a:bodyPr/>
          <a:lstStyle/>
          <a:p>
            <a:fld id="{45DC904B-9BD5-C948-BD3E-A80AEDCBE28A}" type="slidenum">
              <a:rPr lang="en-US" smtClean="0"/>
              <a:t>7</a:t>
            </a:fld>
            <a:endParaRPr lang="en-US"/>
          </a:p>
        </p:txBody>
      </p:sp>
    </p:spTree>
    <p:extLst>
      <p:ext uri="{BB962C8B-B14F-4D97-AF65-F5344CB8AC3E}">
        <p14:creationId xmlns:p14="http://schemas.microsoft.com/office/powerpoint/2010/main" val="3416392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397D9-7304-8649-BB36-7C39B2314F6E}"/>
              </a:ext>
            </a:extLst>
          </p:cNvPr>
          <p:cNvSpPr>
            <a:spLocks noGrp="1"/>
          </p:cNvSpPr>
          <p:nvPr>
            <p:ph type="title"/>
          </p:nvPr>
        </p:nvSpPr>
        <p:spPr>
          <a:xfrm>
            <a:off x="0" y="0"/>
            <a:ext cx="12192000" cy="1325563"/>
          </a:xfrm>
        </p:spPr>
        <p:txBody>
          <a:bodyPr/>
          <a:lstStyle/>
          <a:p>
            <a:pPr algn="ctr"/>
            <a:r>
              <a:rPr lang="en-US" dirty="0">
                <a:solidFill>
                  <a:schemeClr val="accent2"/>
                </a:solidFill>
                <a:latin typeface="+mn-lt"/>
              </a:rPr>
              <a:t>Vertical Slice Test</a:t>
            </a:r>
          </a:p>
        </p:txBody>
      </p:sp>
      <p:sp>
        <p:nvSpPr>
          <p:cNvPr id="3" name="TextBox 2">
            <a:extLst>
              <a:ext uri="{FF2B5EF4-FFF2-40B4-BE49-F238E27FC236}">
                <a16:creationId xmlns:a16="http://schemas.microsoft.com/office/drawing/2014/main" id="{C1F2AD35-95C0-9F43-9A84-71E39110972E}"/>
              </a:ext>
            </a:extLst>
          </p:cNvPr>
          <p:cNvSpPr txBox="1"/>
          <p:nvPr/>
        </p:nvSpPr>
        <p:spPr>
          <a:xfrm>
            <a:off x="0" y="1743112"/>
            <a:ext cx="12192000" cy="4893647"/>
          </a:xfrm>
          <a:prstGeom prst="rect">
            <a:avLst/>
          </a:prstGeom>
          <a:noFill/>
        </p:spPr>
        <p:txBody>
          <a:bodyPr wrap="square" rtlCol="0">
            <a:spAutoFit/>
          </a:bodyPr>
          <a:lstStyle/>
          <a:p>
            <a:r>
              <a:rPr lang="en-US" sz="3200" dirty="0"/>
              <a:t>This year and the next we plan to finalize and validate the design on the distribution board to start the production by the end of 2024 (according to the schedule).</a:t>
            </a:r>
          </a:p>
          <a:p>
            <a:endParaRPr lang="en-US" sz="3200" dirty="0"/>
          </a:p>
          <a:p>
            <a:r>
              <a:rPr lang="en-US" sz="3200" dirty="0"/>
              <a:t>The validation process will be done with the stand-alone tests and in the Vertical Slice Test that we are organizing at CERN. This is an essential milestone for us and for the HK project. </a:t>
            </a:r>
          </a:p>
          <a:p>
            <a:endParaRPr lang="en-US" sz="3200" dirty="0"/>
          </a:p>
          <a:p>
            <a:r>
              <a:rPr lang="en-US" sz="3200" dirty="0"/>
              <a:t>I’m in charge of coordinating the whole vertical slice test effort.</a:t>
            </a:r>
          </a:p>
          <a:p>
            <a:endParaRPr lang="en-US" sz="2400" dirty="0"/>
          </a:p>
        </p:txBody>
      </p:sp>
      <p:sp>
        <p:nvSpPr>
          <p:cNvPr id="6" name="Slide Number Placeholder 5">
            <a:extLst>
              <a:ext uri="{FF2B5EF4-FFF2-40B4-BE49-F238E27FC236}">
                <a16:creationId xmlns:a16="http://schemas.microsoft.com/office/drawing/2014/main" id="{081651D0-3472-DB07-B7BD-1EEA6FFF3471}"/>
              </a:ext>
            </a:extLst>
          </p:cNvPr>
          <p:cNvSpPr>
            <a:spLocks noGrp="1"/>
          </p:cNvSpPr>
          <p:nvPr>
            <p:ph type="sldNum" sz="quarter" idx="12"/>
          </p:nvPr>
        </p:nvSpPr>
        <p:spPr/>
        <p:txBody>
          <a:bodyPr/>
          <a:lstStyle/>
          <a:p>
            <a:fld id="{45DC904B-9BD5-C948-BD3E-A80AEDCBE28A}" type="slidenum">
              <a:rPr lang="en-US" smtClean="0"/>
              <a:t>8</a:t>
            </a:fld>
            <a:endParaRPr lang="en-US"/>
          </a:p>
        </p:txBody>
      </p:sp>
    </p:spTree>
    <p:extLst>
      <p:ext uri="{BB962C8B-B14F-4D97-AF65-F5344CB8AC3E}">
        <p14:creationId xmlns:p14="http://schemas.microsoft.com/office/powerpoint/2010/main" val="33904547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397D9-7304-8649-BB36-7C39B2314F6E}"/>
              </a:ext>
            </a:extLst>
          </p:cNvPr>
          <p:cNvSpPr>
            <a:spLocks noGrp="1"/>
          </p:cNvSpPr>
          <p:nvPr>
            <p:ph type="title"/>
          </p:nvPr>
        </p:nvSpPr>
        <p:spPr>
          <a:xfrm>
            <a:off x="0" y="0"/>
            <a:ext cx="12192000" cy="1325563"/>
          </a:xfrm>
        </p:spPr>
        <p:txBody>
          <a:bodyPr/>
          <a:lstStyle/>
          <a:p>
            <a:pPr algn="ctr"/>
            <a:r>
              <a:rPr lang="en-US" dirty="0">
                <a:solidFill>
                  <a:schemeClr val="accent2"/>
                </a:solidFill>
                <a:latin typeface="+mn-lt"/>
              </a:rPr>
              <a:t>Vertical Slice Test</a:t>
            </a:r>
          </a:p>
        </p:txBody>
      </p:sp>
      <p:sp>
        <p:nvSpPr>
          <p:cNvPr id="3" name="TextBox 2">
            <a:extLst>
              <a:ext uri="{FF2B5EF4-FFF2-40B4-BE49-F238E27FC236}">
                <a16:creationId xmlns:a16="http://schemas.microsoft.com/office/drawing/2014/main" id="{C1F2AD35-95C0-9F43-9A84-71E39110972E}"/>
              </a:ext>
            </a:extLst>
          </p:cNvPr>
          <p:cNvSpPr txBox="1"/>
          <p:nvPr/>
        </p:nvSpPr>
        <p:spPr>
          <a:xfrm>
            <a:off x="84083" y="883100"/>
            <a:ext cx="12192000" cy="4893647"/>
          </a:xfrm>
          <a:prstGeom prst="rect">
            <a:avLst/>
          </a:prstGeom>
          <a:noFill/>
        </p:spPr>
        <p:txBody>
          <a:bodyPr wrap="square" rtlCol="0">
            <a:spAutoFit/>
          </a:bodyPr>
          <a:lstStyle/>
          <a:p>
            <a:r>
              <a:rPr lang="en-US" sz="2400" dirty="0"/>
              <a:t>The vertical slice test is an evolving test stand in which we’ll include all the electronics and DAQ elements as soon as they are ready. It stated two weeks ago and will go on until the integration will begin. It will be very useful to test all the interfaces and check the HK readout chain “as a system”. It will be useful also to prepare the tests during integration.</a:t>
            </a:r>
          </a:p>
          <a:p>
            <a:endParaRPr lang="en-US" sz="2400" dirty="0"/>
          </a:p>
          <a:p>
            <a:r>
              <a:rPr lang="en-US" sz="2400" dirty="0"/>
              <a:t>Every subsystem needs to provide the elements for which it is responsible. In our case we need to bring: </a:t>
            </a:r>
          </a:p>
          <a:p>
            <a:endParaRPr lang="en-US" sz="2400" dirty="0"/>
          </a:p>
          <a:p>
            <a:pPr marL="457200" indent="-457200">
              <a:buFontTx/>
              <a:buChar char="-"/>
            </a:pPr>
            <a:r>
              <a:rPr lang="en-US" sz="2400" dirty="0"/>
              <a:t>First  Distribution board (CEA)</a:t>
            </a:r>
          </a:p>
          <a:p>
            <a:pPr marL="457200" indent="-457200">
              <a:buFontTx/>
              <a:buChar char="-"/>
            </a:pPr>
            <a:r>
              <a:rPr lang="en-US" sz="2400" dirty="0"/>
              <a:t>Second distribution board (we’ll use prototypes we have/will build)</a:t>
            </a:r>
          </a:p>
          <a:p>
            <a:pPr marL="457200" indent="-457200">
              <a:buFontTx/>
              <a:buChar char="-"/>
            </a:pPr>
            <a:r>
              <a:rPr lang="en-US" sz="2400" dirty="0"/>
              <a:t>Power supplies (to be bought)</a:t>
            </a:r>
          </a:p>
          <a:p>
            <a:pPr marL="457200" indent="-457200">
              <a:buFontTx/>
              <a:buChar char="-"/>
            </a:pPr>
            <a:r>
              <a:rPr lang="en-US" sz="2400" dirty="0"/>
              <a:t>Atomic clock and GNSS receiver (to be bought)</a:t>
            </a:r>
          </a:p>
          <a:p>
            <a:pPr marL="457200" indent="-457200">
              <a:buFontTx/>
              <a:buChar char="-"/>
            </a:pPr>
            <a:endParaRPr lang="en-US" sz="2400" dirty="0"/>
          </a:p>
        </p:txBody>
      </p:sp>
      <p:sp>
        <p:nvSpPr>
          <p:cNvPr id="6" name="Slide Number Placeholder 5">
            <a:extLst>
              <a:ext uri="{FF2B5EF4-FFF2-40B4-BE49-F238E27FC236}">
                <a16:creationId xmlns:a16="http://schemas.microsoft.com/office/drawing/2014/main" id="{081651D0-3472-DB07-B7BD-1EEA6FFF3471}"/>
              </a:ext>
            </a:extLst>
          </p:cNvPr>
          <p:cNvSpPr>
            <a:spLocks noGrp="1"/>
          </p:cNvSpPr>
          <p:nvPr>
            <p:ph type="sldNum" sz="quarter" idx="12"/>
          </p:nvPr>
        </p:nvSpPr>
        <p:spPr/>
        <p:txBody>
          <a:bodyPr/>
          <a:lstStyle/>
          <a:p>
            <a:fld id="{45DC904B-9BD5-C948-BD3E-A80AEDCBE28A}" type="slidenum">
              <a:rPr lang="en-US" smtClean="0"/>
              <a:t>9</a:t>
            </a:fld>
            <a:endParaRPr lang="en-US"/>
          </a:p>
        </p:txBody>
      </p:sp>
    </p:spTree>
    <p:extLst>
      <p:ext uri="{BB962C8B-B14F-4D97-AF65-F5344CB8AC3E}">
        <p14:creationId xmlns:p14="http://schemas.microsoft.com/office/powerpoint/2010/main" val="16498846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2336</TotalTime>
  <Words>1332</Words>
  <Application>Microsoft Macintosh PowerPoint</Application>
  <PresentationFormat>Widescreen</PresentationFormat>
  <Paragraphs>125</Paragraphs>
  <Slides>19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Status of the Time Distribution System  for Hyper-Kamiokande</vt:lpstr>
      <vt:lpstr>Time Generation Status</vt:lpstr>
      <vt:lpstr>TDM Prototype Tests</vt:lpstr>
      <vt:lpstr>TDM Prototype Tests</vt:lpstr>
      <vt:lpstr>Test of Timing Signals Exchange Between TDM and DPB on ZCU102</vt:lpstr>
      <vt:lpstr>TDM Prototype Tests</vt:lpstr>
      <vt:lpstr>TDM Development Plan</vt:lpstr>
      <vt:lpstr>Vertical Slice Test</vt:lpstr>
      <vt:lpstr>Vertical Slice Test</vt:lpstr>
      <vt:lpstr>Spending Profile – 2023/2024</vt:lpstr>
      <vt:lpstr>Spending Profile – 2025/2026</vt:lpstr>
      <vt:lpstr>BACKUP</vt:lpstr>
      <vt:lpstr>Test of Sync Link to DPB on ZCU102</vt:lpstr>
      <vt:lpstr>Test of Timing Signals Exchange Between TDM and DPB on ZCU102</vt:lpstr>
      <vt:lpstr>Test of Timing Signals Exchange Between TDM and DPB on ZCU102</vt:lpstr>
      <vt:lpstr>Test of Timing Signals Exchange Between TDM and DPB on ZCU102</vt:lpstr>
      <vt:lpstr>Test of Timing Signals Exchange Between TDM and DPB on ZCU102</vt:lpstr>
      <vt:lpstr>Test of Timing Signals Exchange Between TDM and DPB on ZCU102</vt:lpstr>
      <vt:lpstr>Next Tests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stefano russo</dc:creator>
  <cp:lastModifiedBy>Stefano Russo</cp:lastModifiedBy>
  <cp:revision>88</cp:revision>
  <dcterms:created xsi:type="dcterms:W3CDTF">2021-11-17T08:50:58Z</dcterms:created>
  <dcterms:modified xsi:type="dcterms:W3CDTF">2023-06-22T08:55:44Z</dcterms:modified>
</cp:coreProperties>
</file>