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93" r:id="rId3"/>
    <p:sldId id="258" r:id="rId4"/>
    <p:sldId id="257" r:id="rId5"/>
    <p:sldId id="271" r:id="rId6"/>
    <p:sldId id="261" r:id="rId7"/>
    <p:sldId id="376" r:id="rId8"/>
    <p:sldId id="377" r:id="rId9"/>
    <p:sldId id="318" r:id="rId10"/>
    <p:sldId id="353" r:id="rId11"/>
    <p:sldId id="319" r:id="rId12"/>
    <p:sldId id="320" r:id="rId13"/>
    <p:sldId id="321" r:id="rId14"/>
    <p:sldId id="348" r:id="rId15"/>
    <p:sldId id="352" r:id="rId16"/>
    <p:sldId id="315" r:id="rId17"/>
    <p:sldId id="342" r:id="rId18"/>
    <p:sldId id="343" r:id="rId19"/>
    <p:sldId id="344" r:id="rId20"/>
    <p:sldId id="362" r:id="rId21"/>
    <p:sldId id="363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5" r:id="rId31"/>
    <p:sldId id="288" r:id="rId32"/>
    <p:sldId id="301" r:id="rId33"/>
    <p:sldId id="304" r:id="rId34"/>
    <p:sldId id="368" r:id="rId35"/>
    <p:sldId id="369" r:id="rId36"/>
    <p:sldId id="370" r:id="rId37"/>
    <p:sldId id="371" r:id="rId38"/>
    <p:sldId id="372" r:id="rId39"/>
    <p:sldId id="373" r:id="rId40"/>
    <p:sldId id="374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7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FFD79B"/>
    <a:srgbClr val="002060"/>
    <a:srgbClr val="600000"/>
    <a:srgbClr val="CCECFF"/>
    <a:srgbClr val="089FCE"/>
    <a:srgbClr val="91BCE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43" d="100"/>
          <a:sy n="43" d="100"/>
        </p:scale>
        <p:origin x="10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5-22T21:31:54.997" idx="7">
    <p:pos x="10" y="10"/>
    <p:text>mettre plus tôt pour voir ft = constante et pour justifier les mesures 38Ca 22Mg et 10C</p:text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728EB6-2A22-4BB5-AA8E-2AE40676DE93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78E3C-D254-4202-8809-8E9051E112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9539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47324-26CC-6143-AC34-92B058CA115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7212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3" name="Google Shape;38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3161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47324-26CC-6143-AC34-92B058CA115D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6279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5CCE36-00EF-4FB1-AFBE-9DB67B678B2C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387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47324-26CC-6143-AC34-92B058CA115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0126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47324-26CC-6143-AC34-92B058CA115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708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47324-26CC-6143-AC34-92B058CA115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8468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5CCE36-00EF-4FB1-AFBE-9DB67B678B2C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23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5CCE36-00EF-4FB1-AFBE-9DB67B678B2C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506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47324-26CC-6143-AC34-92B058CA115D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300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47324-26CC-6143-AC34-92B058CA115D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344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1" name="Google Shape;3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0705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4CD3-97EA-495B-993D-D723C03E62C5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6223-C895-4480-9216-5477B6677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2126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4CD3-97EA-495B-993D-D723C03E62C5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6223-C895-4480-9216-5477B6677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5753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4CD3-97EA-495B-993D-D723C03E62C5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6223-C895-4480-9216-5477B6677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6196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Outline_mainslide_ISOLDE">
  <p:cSld name="2_Outline_mainslide_ISOLD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11534" y="85269"/>
            <a:ext cx="9120938" cy="751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321457" lvl="0" indent="-16072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4219">
                <a:latin typeface="Arial"/>
                <a:ea typeface="Arial"/>
                <a:cs typeface="Arial"/>
                <a:sym typeface="Arial"/>
              </a:defRPr>
            </a:lvl1pPr>
            <a:lvl2pPr marL="642915" lvl="1" indent="-27725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marL="964372" lvl="2" indent="-27725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marL="1285829" lvl="3" indent="-27725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marL="1607287" lvl="4" indent="-27725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marL="1928744" lvl="5" indent="-27725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2250201" lvl="6" indent="-27725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2571659" lvl="7" indent="-277256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2893116" lvl="8" indent="-277256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/>
          <p:nvPr/>
        </p:nvSpPr>
        <p:spPr>
          <a:xfrm rot="10800000">
            <a:off x="11528" y="894760"/>
            <a:ext cx="9120938" cy="29742"/>
          </a:xfrm>
          <a:prstGeom prst="rect">
            <a:avLst/>
          </a:prstGeom>
          <a:solidFill>
            <a:srgbClr val="56BFF1"/>
          </a:solidFill>
          <a:ln>
            <a:noFill/>
          </a:ln>
        </p:spPr>
        <p:txBody>
          <a:bodyPr spcFirstLastPara="1" wrap="square" lIns="35719" tIns="35719" rIns="35719" bIns="35719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1687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2"/>
          </p:nvPr>
        </p:nvSpPr>
        <p:spPr>
          <a:xfrm>
            <a:off x="1526977" y="6548513"/>
            <a:ext cx="6081117" cy="309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321457" lvl="0" indent="-160729" algn="ctr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sz="1125" b="1" i="1">
                <a:solidFill>
                  <a:schemeClr val="lt1"/>
                </a:solidFill>
              </a:defRPr>
            </a:lvl1pPr>
            <a:lvl2pPr marL="642915" lvl="1" indent="-160729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sz="1125" i="1">
                <a:solidFill>
                  <a:schemeClr val="lt1"/>
                </a:solidFill>
              </a:defRPr>
            </a:lvl2pPr>
            <a:lvl3pPr marL="964372" lvl="2" indent="-160729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sz="1125" i="1">
                <a:solidFill>
                  <a:schemeClr val="lt1"/>
                </a:solidFill>
              </a:defRPr>
            </a:lvl3pPr>
            <a:lvl4pPr marL="1285829" lvl="3" indent="-160729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sz="1125" i="1">
                <a:solidFill>
                  <a:schemeClr val="lt1"/>
                </a:solidFill>
              </a:defRPr>
            </a:lvl4pPr>
            <a:lvl5pPr marL="1607287" lvl="4" indent="-160729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sz="1125" i="1">
                <a:solidFill>
                  <a:schemeClr val="lt1"/>
                </a:solidFill>
              </a:defRPr>
            </a:lvl5pPr>
            <a:lvl6pPr marL="1928744" lvl="5" indent="-27725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2250201" lvl="6" indent="-27725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2571659" lvl="7" indent="-277256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2893116" lvl="8" indent="-277256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3"/>
          </p:nvPr>
        </p:nvSpPr>
        <p:spPr>
          <a:xfrm>
            <a:off x="4689241" y="1080492"/>
            <a:ext cx="3936938" cy="5220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321457" lvl="0" indent="-27725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marL="642915" lvl="1" indent="-27725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marL="964372" lvl="2" indent="-27725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marL="1285829" lvl="3" indent="-27725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marL="1607287" lvl="4" indent="-27725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marL="1928744" lvl="5" indent="-27725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2250201" lvl="6" indent="-27725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2571659" lvl="7" indent="-277256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2893116" lvl="8" indent="-277256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648" cy="525023"/>
          </a:xfrm>
          <a:prstGeom prst="rect">
            <a:avLst/>
          </a:prstGeom>
        </p:spPr>
        <p:txBody>
          <a:bodyPr spcFirstLastPara="1" wrap="square" lIns="144475" tIns="144475" rIns="144475" bIns="144475" anchor="t" anchorCtr="0">
            <a:normAutofit/>
          </a:bodyPr>
          <a:lstStyle>
            <a:lvl1pPr lvl="0">
              <a:buNone/>
              <a:defRPr sz="1266"/>
            </a:lvl1pPr>
            <a:lvl2pPr lvl="1">
              <a:buNone/>
              <a:defRPr sz="1266"/>
            </a:lvl2pPr>
            <a:lvl3pPr lvl="2">
              <a:buNone/>
              <a:defRPr sz="1266"/>
            </a:lvl3pPr>
            <a:lvl4pPr lvl="3">
              <a:buNone/>
              <a:defRPr sz="1266"/>
            </a:lvl4pPr>
            <a:lvl5pPr lvl="4">
              <a:buNone/>
              <a:defRPr sz="1266"/>
            </a:lvl5pPr>
            <a:lvl6pPr lvl="5">
              <a:buNone/>
              <a:defRPr sz="1266"/>
            </a:lvl6pPr>
            <a:lvl7pPr lvl="6">
              <a:buNone/>
              <a:defRPr sz="1266"/>
            </a:lvl7pPr>
            <a:lvl8pPr lvl="7">
              <a:buNone/>
              <a:defRPr sz="1266"/>
            </a:lvl8pPr>
            <a:lvl9pPr lvl="8">
              <a:buNone/>
              <a:defRPr sz="1266"/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6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4CD3-97EA-495B-993D-D723C03E62C5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6223-C895-4480-9216-5477B6677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893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4CD3-97EA-495B-993D-D723C03E62C5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6223-C895-4480-9216-5477B6677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7170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4CD3-97EA-495B-993D-D723C03E62C5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6223-C895-4480-9216-5477B6677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11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4CD3-97EA-495B-993D-D723C03E62C5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6223-C895-4480-9216-5477B6677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8091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4CD3-97EA-495B-993D-D723C03E62C5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6223-C895-4480-9216-5477B6677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311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4CD3-97EA-495B-993D-D723C03E62C5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6223-C895-4480-9216-5477B6677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099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4CD3-97EA-495B-993D-D723C03E62C5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6223-C895-4480-9216-5477B6677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2464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4CD3-97EA-495B-993D-D723C03E62C5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6223-C895-4480-9216-5477B6677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8721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F4CD3-97EA-495B-993D-D723C03E62C5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76223-C895-4480-9216-5477B6677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9844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image" Target="../media/image49.png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4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wmf"/><Relationship Id="rId11" Type="http://schemas.openxmlformats.org/officeDocument/2006/relationships/image" Target="../media/image47.emf"/><Relationship Id="rId5" Type="http://schemas.openxmlformats.org/officeDocument/2006/relationships/oleObject" Target="../embeddings/oleObject1.bin"/><Relationship Id="rId15" Type="http://schemas.openxmlformats.org/officeDocument/2006/relationships/image" Target="../media/image51.png"/><Relationship Id="rId10" Type="http://schemas.openxmlformats.org/officeDocument/2006/relationships/image" Target="../media/image46.emf"/><Relationship Id="rId4" Type="http://schemas.openxmlformats.org/officeDocument/2006/relationships/image" Target="../media/image44.wmf"/><Relationship Id="rId9" Type="http://schemas.openxmlformats.org/officeDocument/2006/relationships/image" Target="../media/image45.emf"/><Relationship Id="rId1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49.pn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C.101.05550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gif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gif"/><Relationship Id="rId4" Type="http://schemas.openxmlformats.org/officeDocument/2006/relationships/image" Target="../media/image8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1545506" y="627017"/>
            <a:ext cx="6030952" cy="13618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22"/>
              </a:avLst>
            </a:prstTxWarp>
          </a:bodyPr>
          <a:lstStyle/>
          <a:p>
            <a:pPr algn="ctr">
              <a:lnSpc>
                <a:spcPts val="3000"/>
              </a:lnSpc>
            </a:pPr>
            <a:r>
              <a:rPr lang="en-US" sz="20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itchFamily="34" charset="0"/>
              </a:rPr>
              <a:t> Weak-interaction studies</a:t>
            </a:r>
          </a:p>
          <a:p>
            <a:pPr algn="ctr">
              <a:lnSpc>
                <a:spcPts val="3000"/>
              </a:lnSpc>
            </a:pPr>
            <a:r>
              <a:rPr lang="en-US" sz="20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itchFamily="34" charset="0"/>
              </a:rPr>
              <a:t>with nuclear beta decay</a:t>
            </a:r>
            <a:endParaRPr lang="en-US" sz="2000" dirty="0" smtClean="0">
              <a:latin typeface="Impact" pitchFamily="34" charset="0"/>
            </a:endParaRP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438292" y="2492896"/>
            <a:ext cx="43565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Bertram </a:t>
            </a:r>
            <a:r>
              <a:rPr lang="fr-FR" sz="2400" b="1" dirty="0" smtClean="0">
                <a:solidFill>
                  <a:srgbClr val="C00000"/>
                </a:solidFill>
              </a:rPr>
              <a:t>Blank for the NEX group</a:t>
            </a:r>
            <a:endParaRPr lang="fr-FR" sz="2400" b="1" dirty="0">
              <a:solidFill>
                <a:srgbClr val="C0000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C00000"/>
                </a:solidFill>
              </a:rPr>
              <a:t>LP2i Bordeaux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996433" y="3334305"/>
            <a:ext cx="611866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smtClean="0"/>
              <a:t>Super-</a:t>
            </a:r>
            <a:r>
              <a:rPr lang="fr-FR" sz="2400" b="1" dirty="0" err="1" smtClean="0"/>
              <a:t>allowed</a:t>
            </a:r>
            <a:r>
              <a:rPr lang="fr-FR" sz="2400" b="1" dirty="0" smtClean="0"/>
              <a:t> </a:t>
            </a:r>
            <a:r>
              <a:rPr lang="fr-FR" sz="2400" b="1" dirty="0"/>
              <a:t>0</a:t>
            </a:r>
            <a:r>
              <a:rPr lang="fr-FR" sz="2400" b="1" baseline="30000" dirty="0"/>
              <a:t>+</a:t>
            </a:r>
            <a:r>
              <a:rPr lang="fr-FR" sz="2400" b="1" dirty="0"/>
              <a:t> - 0</a:t>
            </a:r>
            <a:r>
              <a:rPr lang="fr-FR" sz="2400" b="1" baseline="30000" dirty="0"/>
              <a:t>+  </a:t>
            </a:r>
            <a:r>
              <a:rPr lang="fr-FR" sz="2400" b="1" dirty="0">
                <a:latin typeface="Symbol" pitchFamily="18" charset="2"/>
              </a:rPr>
              <a:t>b</a:t>
            </a:r>
            <a:r>
              <a:rPr lang="fr-FR" sz="2400" b="1" dirty="0"/>
              <a:t> </a:t>
            </a:r>
            <a:r>
              <a:rPr lang="fr-FR" sz="2400" b="1" dirty="0" err="1" smtClean="0"/>
              <a:t>decay</a:t>
            </a:r>
            <a:r>
              <a:rPr lang="fr-FR" sz="2400" b="1" dirty="0" smtClean="0"/>
              <a:t>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sz="2400" b="1" dirty="0" err="1" smtClean="0"/>
              <a:t>Determination</a:t>
            </a:r>
            <a:r>
              <a:rPr lang="fr-FR" sz="2400" b="1" dirty="0" smtClean="0"/>
              <a:t> of </a:t>
            </a:r>
            <a:r>
              <a:rPr lang="fr-FR" sz="2400" b="1" dirty="0" err="1" smtClean="0"/>
              <a:t>V</a:t>
            </a:r>
            <a:r>
              <a:rPr lang="fr-FR" sz="2400" b="1" baseline="-25000" dirty="0" err="1" smtClean="0"/>
              <a:t>ud</a:t>
            </a:r>
            <a:endParaRPr lang="fr-FR" sz="2400" b="1" baseline="-250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sz="2400" b="1" dirty="0" err="1" smtClean="0"/>
              <a:t>Search</a:t>
            </a:r>
            <a:r>
              <a:rPr lang="fr-FR" sz="2400" b="1" dirty="0" smtClean="0"/>
              <a:t> for </a:t>
            </a:r>
            <a:r>
              <a:rPr lang="fr-FR" sz="2400" b="1" dirty="0" err="1" smtClean="0"/>
              <a:t>scalar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currents</a:t>
            </a:r>
            <a:r>
              <a:rPr lang="fr-FR" sz="2400" b="1" dirty="0" smtClean="0"/>
              <a:t>: </a:t>
            </a:r>
            <a:r>
              <a:rPr lang="fr-FR" sz="2400" b="1" baseline="30000" dirty="0" smtClean="0"/>
              <a:t>10</a:t>
            </a:r>
            <a:r>
              <a:rPr lang="fr-FR" sz="2400" b="1" dirty="0" smtClean="0"/>
              <a:t>C </a:t>
            </a:r>
            <a:r>
              <a:rPr lang="fr-FR" sz="2400" b="1" dirty="0" err="1" smtClean="0"/>
              <a:t>decay</a:t>
            </a:r>
            <a:endParaRPr lang="fr-FR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 smtClean="0"/>
              <a:t>Angular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correlation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measurements</a:t>
            </a:r>
            <a:r>
              <a:rPr lang="fr-FR" sz="2400" b="1" dirty="0" smtClean="0"/>
              <a:t>: </a:t>
            </a:r>
            <a:r>
              <a:rPr lang="fr-FR" sz="2400" b="1" dirty="0" err="1" smtClean="0"/>
              <a:t>WISArD</a:t>
            </a:r>
            <a:endParaRPr lang="fr-FR" sz="2400" b="1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sz="2400" b="1" dirty="0" err="1" smtClean="0"/>
              <a:t>Search</a:t>
            </a:r>
            <a:r>
              <a:rPr lang="fr-FR" sz="2400" b="1" dirty="0" smtClean="0"/>
              <a:t> for </a:t>
            </a:r>
            <a:r>
              <a:rPr lang="fr-FR" sz="2400" b="1" dirty="0" err="1" smtClean="0"/>
              <a:t>scalar</a:t>
            </a:r>
            <a:r>
              <a:rPr lang="fr-FR" sz="2400" b="1" dirty="0" smtClean="0"/>
              <a:t> and </a:t>
            </a:r>
            <a:r>
              <a:rPr lang="fr-FR" sz="2400" b="1" dirty="0" err="1" smtClean="0"/>
              <a:t>tensor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currents</a:t>
            </a:r>
            <a:endParaRPr lang="fr-FR" sz="2400" b="1" dirty="0" smtClean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826663" y="5938186"/>
            <a:ext cx="37480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rgbClr val="C00000"/>
                </a:solidFill>
              </a:rPr>
              <a:t>Conseil scientifique du LP2i Bordeaux</a:t>
            </a:r>
          </a:p>
          <a:p>
            <a:pPr algn="ctr"/>
            <a:r>
              <a:rPr lang="en-GB" b="1" dirty="0" smtClean="0">
                <a:solidFill>
                  <a:srgbClr val="C00000"/>
                </a:solidFill>
              </a:rPr>
              <a:t>23 </a:t>
            </a:r>
            <a:r>
              <a:rPr lang="en-GB" b="1" dirty="0" err="1" smtClean="0">
                <a:solidFill>
                  <a:srgbClr val="C00000"/>
                </a:solidFill>
              </a:rPr>
              <a:t>mai</a:t>
            </a:r>
            <a:r>
              <a:rPr lang="en-GB" b="1" dirty="0" smtClean="0">
                <a:solidFill>
                  <a:srgbClr val="C00000"/>
                </a:solidFill>
              </a:rPr>
              <a:t> 2023</a:t>
            </a:r>
            <a:endParaRPr lang="en-GB" b="1" dirty="0">
              <a:solidFill>
                <a:srgbClr val="C00000"/>
              </a:solidFill>
            </a:endParaRPr>
          </a:p>
        </p:txBody>
      </p:sp>
      <p:pic>
        <p:nvPicPr>
          <p:cNvPr id="12" name="Image 11" descr="logo-cnrs-in2p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429000"/>
            <a:ext cx="1285875" cy="619125"/>
          </a:xfrm>
          <a:prstGeom prst="rect">
            <a:avLst/>
          </a:prstGeom>
        </p:spPr>
      </p:pic>
      <p:pic>
        <p:nvPicPr>
          <p:cNvPr id="13" name="Image 12" descr="UBx_20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149080"/>
            <a:ext cx="1293986" cy="4400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8" y="2743199"/>
            <a:ext cx="1082483" cy="580693"/>
          </a:xfrm>
          <a:prstGeom prst="rect">
            <a:avLst/>
          </a:prstGeom>
        </p:spPr>
      </p:pic>
      <p:cxnSp>
        <p:nvCxnSpPr>
          <p:cNvPr id="16" name="Connecteur droit 15"/>
          <p:cNvCxnSpPr/>
          <p:nvPr/>
        </p:nvCxnSpPr>
        <p:spPr>
          <a:xfrm flipV="1">
            <a:off x="2438292" y="4303801"/>
            <a:ext cx="5207834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82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0" name="Picture 55" descr="axe1-60p"/>
          <p:cNvPicPr>
            <a:picLocks noChangeAspect="1" noChangeArrowheads="1"/>
          </p:cNvPicPr>
          <p:nvPr/>
        </p:nvPicPr>
        <p:blipFill rotWithShape="1">
          <a:blip r:embed="rId3" cstate="print"/>
          <a:srcRect l="36322" t="49510" r="9357" b="1891"/>
          <a:stretch/>
        </p:blipFill>
        <p:spPr bwMode="auto">
          <a:xfrm rot="10800000">
            <a:off x="5445875" y="2204894"/>
            <a:ext cx="3672000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251717" y="620713"/>
            <a:ext cx="5508059" cy="221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>
              <a:buFontTx/>
              <a:buChar char="•"/>
            </a:pPr>
            <a:r>
              <a:rPr lang="fr-FR" b="1" dirty="0" smtClean="0">
                <a:latin typeface="Times New Roman" pitchFamily="18" charset="0"/>
                <a:ea typeface="ＭＳ Ｐゴシック" pitchFamily="-65" charset="-128"/>
              </a:rPr>
              <a:t> </a:t>
            </a:r>
            <a:r>
              <a:rPr lang="fr-FR" b="1" dirty="0" err="1" smtClean="0">
                <a:latin typeface="Symbol" pitchFamily="18" charset="2"/>
                <a:ea typeface="ＭＳ Ｐゴシック" pitchFamily="-65" charset="-128"/>
              </a:rPr>
              <a:t>De</a:t>
            </a:r>
            <a:r>
              <a:rPr lang="fr-FR" b="1" baseline="-25000" dirty="0" err="1" smtClean="0">
                <a:latin typeface="Times New Roman" pitchFamily="18" charset="0"/>
                <a:ea typeface="ＭＳ Ｐゴシック" pitchFamily="-65" charset="-128"/>
              </a:rPr>
              <a:t>rel</a:t>
            </a:r>
            <a:r>
              <a:rPr lang="fr-FR" b="1" dirty="0" smtClean="0">
                <a:latin typeface="Times New Roman" pitchFamily="18" charset="0"/>
                <a:ea typeface="ＭＳ Ｐゴシック" pitchFamily="-65" charset="-128"/>
              </a:rPr>
              <a:t>  = </a:t>
            </a:r>
            <a:r>
              <a:rPr lang="fr-FR" b="1" dirty="0">
                <a:latin typeface="Times New Roman" pitchFamily="18" charset="0"/>
                <a:ea typeface="ＭＳ Ｐゴシック" pitchFamily="-65" charset="-128"/>
              </a:rPr>
              <a:t>0.1</a:t>
            </a:r>
            <a:r>
              <a:rPr lang="fr-FR" b="1" dirty="0" smtClean="0">
                <a:latin typeface="Times New Roman" pitchFamily="18" charset="0"/>
                <a:ea typeface="ＭＳ Ｐゴシック" pitchFamily="-65" charset="-128"/>
              </a:rPr>
              <a:t>%, </a:t>
            </a:r>
            <a:r>
              <a:rPr lang="fr-FR" b="1" dirty="0" err="1" smtClean="0">
                <a:latin typeface="Symbol" pitchFamily="18" charset="2"/>
                <a:ea typeface="ＭＳ Ｐゴシック" pitchFamily="-65" charset="-128"/>
              </a:rPr>
              <a:t>De</a:t>
            </a:r>
            <a:r>
              <a:rPr lang="fr-FR" b="1" baseline="-25000" dirty="0" err="1" smtClean="0">
                <a:latin typeface="Times New Roman" pitchFamily="18" charset="0"/>
                <a:ea typeface="ＭＳ Ｐゴシック" pitchFamily="-65" charset="-128"/>
              </a:rPr>
              <a:t>abs</a:t>
            </a:r>
            <a:r>
              <a:rPr lang="fr-FR" b="1" dirty="0" smtClean="0">
                <a:latin typeface="Times New Roman" pitchFamily="18" charset="0"/>
                <a:ea typeface="ＭＳ Ｐゴシック" pitchFamily="-65" charset="-128"/>
              </a:rPr>
              <a:t> = 0.15%</a:t>
            </a:r>
            <a:endParaRPr lang="fr-FR" b="1" dirty="0">
              <a:latin typeface="Times New Roman" pitchFamily="18" charset="0"/>
              <a:ea typeface="ＭＳ Ｐゴシック" pitchFamily="-65" charset="-128"/>
            </a:endParaRPr>
          </a:p>
          <a:p>
            <a:endParaRPr lang="fr-FR" sz="600" b="1" dirty="0">
              <a:latin typeface="Times New Roman" pitchFamily="18" charset="0"/>
              <a:ea typeface="ＭＳ Ｐゴシック" pitchFamily="-65" charset="-128"/>
            </a:endParaRPr>
          </a:p>
          <a:p>
            <a:pPr>
              <a:buFontTx/>
              <a:buChar char="•"/>
            </a:pPr>
            <a:r>
              <a:rPr lang="fr-FR" b="1" dirty="0">
                <a:latin typeface="Times New Roman" pitchFamily="18" charset="0"/>
                <a:ea typeface="ＭＳ Ｐゴシック" pitchFamily="-65" charset="-128"/>
              </a:rPr>
              <a:t> calibration programme of a  </a:t>
            </a:r>
          </a:p>
          <a:p>
            <a:r>
              <a:rPr lang="fr-FR" b="1" dirty="0">
                <a:latin typeface="Times New Roman" pitchFamily="18" charset="0"/>
                <a:ea typeface="ＭＳ Ｐゴシック" pitchFamily="-65" charset="-128"/>
              </a:rPr>
              <a:t>  HP Ge detector:</a:t>
            </a:r>
          </a:p>
          <a:p>
            <a:endParaRPr lang="fr-FR" sz="600" b="1" dirty="0">
              <a:latin typeface="Times New Roman" pitchFamily="18" charset="0"/>
              <a:ea typeface="ＭＳ Ｐゴシック" pitchFamily="-65" charset="-128"/>
            </a:endParaRPr>
          </a:p>
          <a:p>
            <a:r>
              <a:rPr lang="fr-FR" b="1" dirty="0">
                <a:latin typeface="Times New Roman" pitchFamily="18" charset="0"/>
                <a:ea typeface="ＭＳ Ｐゴシック" pitchFamily="-65" charset="-128"/>
              </a:rPr>
              <a:t>  - x-ray </a:t>
            </a:r>
            <a:r>
              <a:rPr lang="fr-FR" b="1" dirty="0" err="1">
                <a:latin typeface="Times New Roman" pitchFamily="18" charset="0"/>
                <a:ea typeface="ＭＳ Ｐゴシック" pitchFamily="-65" charset="-128"/>
              </a:rPr>
              <a:t>photography</a:t>
            </a:r>
            <a:r>
              <a:rPr lang="fr-FR" b="1" dirty="0">
                <a:latin typeface="Times New Roman" pitchFamily="18" charset="0"/>
                <a:ea typeface="ＭＳ Ｐゴシック" pitchFamily="-65" charset="-128"/>
              </a:rPr>
              <a:t> of detector</a:t>
            </a:r>
          </a:p>
          <a:p>
            <a:r>
              <a:rPr lang="fr-FR" b="1" dirty="0">
                <a:latin typeface="Times New Roman" pitchFamily="18" charset="0"/>
                <a:ea typeface="ＭＳ Ｐゴシック" pitchFamily="-65" charset="-128"/>
              </a:rPr>
              <a:t>  - scan of the </a:t>
            </a:r>
            <a:r>
              <a:rPr lang="fr-FR" b="1" dirty="0" err="1" smtClean="0">
                <a:latin typeface="Times New Roman" pitchFamily="18" charset="0"/>
                <a:ea typeface="ＭＳ Ｐゴシック" pitchFamily="-65" charset="-128"/>
              </a:rPr>
              <a:t>crystal</a:t>
            </a:r>
            <a:r>
              <a:rPr lang="fr-FR" b="1" dirty="0" smtClean="0">
                <a:latin typeface="Times New Roman" pitchFamily="18" charset="0"/>
                <a:ea typeface="ＭＳ Ｐゴシック" pitchFamily="-65" charset="-128"/>
              </a:rPr>
              <a:t> at CSNSM Orsay</a:t>
            </a:r>
            <a:endParaRPr lang="fr-FR" b="1" dirty="0">
              <a:latin typeface="Times New Roman" pitchFamily="18" charset="0"/>
              <a:ea typeface="ＭＳ Ｐゴシック" pitchFamily="-65" charset="-128"/>
            </a:endParaRPr>
          </a:p>
          <a:p>
            <a:r>
              <a:rPr lang="fr-FR" b="1" dirty="0">
                <a:latin typeface="Times New Roman" pitchFamily="18" charset="0"/>
                <a:ea typeface="ＭＳ Ｐゴシック" pitchFamily="-65" charset="-128"/>
              </a:rPr>
              <a:t>  - source </a:t>
            </a:r>
            <a:r>
              <a:rPr lang="fr-FR" b="1" dirty="0" err="1" smtClean="0">
                <a:latin typeface="Times New Roman" pitchFamily="18" charset="0"/>
                <a:ea typeface="ＭＳ Ｐゴシック" pitchFamily="-65" charset="-128"/>
              </a:rPr>
              <a:t>measurements</a:t>
            </a:r>
            <a:r>
              <a:rPr lang="fr-FR" b="1" dirty="0" smtClean="0">
                <a:latin typeface="Times New Roman" pitchFamily="18" charset="0"/>
                <a:ea typeface="ＭＳ Ｐゴシック" pitchFamily="-65" charset="-128"/>
              </a:rPr>
              <a:t> at CENBG, IPNO, ISOLDE</a:t>
            </a:r>
            <a:endParaRPr lang="fr-FR" b="1" dirty="0">
              <a:latin typeface="Times New Roman" pitchFamily="18" charset="0"/>
              <a:ea typeface="ＭＳ Ｐゴシック" pitchFamily="-65" charset="-128"/>
            </a:endParaRPr>
          </a:p>
          <a:p>
            <a:r>
              <a:rPr lang="fr-FR" b="1" dirty="0">
                <a:latin typeface="Times New Roman" pitchFamily="18" charset="0"/>
                <a:ea typeface="ＭＳ Ｐゴシック" pitchFamily="-65" charset="-128"/>
              </a:rPr>
              <a:t>  - MC simulations: CYLTRAN, GEANT4</a:t>
            </a:r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250825" y="250825"/>
            <a:ext cx="8893175" cy="396875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>
                <a:solidFill>
                  <a:srgbClr val="2559FF"/>
                </a:solidFill>
                <a:latin typeface="Verdana" pitchFamily="34" charset="0"/>
              </a:rPr>
              <a:t>C</a:t>
            </a:r>
            <a:r>
              <a:rPr lang="en-US" b="1">
                <a:solidFill>
                  <a:srgbClr val="2559FF"/>
                </a:solidFill>
                <a:latin typeface="Verdana" pitchFamily="34" charset="0"/>
              </a:rPr>
              <a:t>alibration of germanium detector</a:t>
            </a:r>
            <a:endParaRPr lang="fr-FR" b="1">
              <a:solidFill>
                <a:srgbClr val="2559FF"/>
              </a:solidFill>
              <a:latin typeface="Verdana" pitchFamily="34" charset="0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23586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587" name="Line 31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8" name="Line 32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558" name="Picture 33" descr="PA290009"/>
          <p:cNvPicPr>
            <a:picLocks noChangeAspect="1" noChangeArrowheads="1"/>
          </p:cNvPicPr>
          <p:nvPr/>
        </p:nvPicPr>
        <p:blipFill>
          <a:blip r:embed="rId4" cstate="print"/>
          <a:srcRect t="18701" b="17224"/>
          <a:stretch>
            <a:fillRect/>
          </a:stretch>
        </p:blipFill>
        <p:spPr bwMode="auto">
          <a:xfrm>
            <a:off x="5517754" y="688975"/>
            <a:ext cx="3456509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Text Box 59"/>
          <p:cNvSpPr txBox="1">
            <a:spLocks noChangeArrowheads="1"/>
          </p:cNvSpPr>
          <p:nvPr/>
        </p:nvSpPr>
        <p:spPr bwMode="auto">
          <a:xfrm>
            <a:off x="4217505" y="3861048"/>
            <a:ext cx="120097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22325"/>
            <a:r>
              <a:rPr lang="en-US" sz="1600" b="1" dirty="0">
                <a:solidFill>
                  <a:srgbClr val="CC0000"/>
                </a:solidFill>
              </a:rPr>
              <a:t>Scan at </a:t>
            </a:r>
            <a:endParaRPr lang="en-US" sz="1600" b="1" dirty="0" smtClean="0">
              <a:solidFill>
                <a:srgbClr val="CC0000"/>
              </a:solidFill>
            </a:endParaRPr>
          </a:p>
          <a:p>
            <a:pPr defTabSz="822325"/>
            <a:r>
              <a:rPr lang="en-US" sz="1600" b="1" dirty="0" smtClean="0">
                <a:solidFill>
                  <a:srgbClr val="CC0000"/>
                </a:solidFill>
              </a:rPr>
              <a:t>CSNSM:</a:t>
            </a:r>
          </a:p>
          <a:p>
            <a:pPr defTabSz="822325"/>
            <a:r>
              <a:rPr lang="en-US" sz="1600" b="1" baseline="30000" dirty="0" smtClean="0">
                <a:solidFill>
                  <a:srgbClr val="CC0000"/>
                </a:solidFill>
              </a:rPr>
              <a:t>137</a:t>
            </a:r>
            <a:r>
              <a:rPr lang="en-US" sz="1600" b="1" dirty="0" smtClean="0">
                <a:solidFill>
                  <a:srgbClr val="CC0000"/>
                </a:solidFill>
              </a:rPr>
              <a:t>Cs</a:t>
            </a:r>
          </a:p>
          <a:p>
            <a:pPr defTabSz="822325"/>
            <a:r>
              <a:rPr lang="en-US" sz="1600" b="1" dirty="0" smtClean="0">
                <a:solidFill>
                  <a:srgbClr val="CC0000"/>
                </a:solidFill>
              </a:rPr>
              <a:t>strongly </a:t>
            </a:r>
          </a:p>
          <a:p>
            <a:pPr defTabSz="822325"/>
            <a:r>
              <a:rPr lang="en-US" sz="1600" b="1" dirty="0" smtClean="0">
                <a:solidFill>
                  <a:srgbClr val="CC0000"/>
                </a:solidFill>
              </a:rPr>
              <a:t>collimated</a:t>
            </a:r>
            <a:endParaRPr lang="en-US" sz="1600" b="1" dirty="0">
              <a:solidFill>
                <a:srgbClr val="CC0000"/>
              </a:solidFill>
            </a:endParaRPr>
          </a:p>
        </p:txBody>
      </p:sp>
      <p:sp>
        <p:nvSpPr>
          <p:cNvPr id="887814" name="Text Box 6"/>
          <p:cNvSpPr txBox="1">
            <a:spLocks noChangeArrowheads="1"/>
          </p:cNvSpPr>
          <p:nvPr/>
        </p:nvSpPr>
        <p:spPr bwMode="auto">
          <a:xfrm>
            <a:off x="179512" y="5446674"/>
            <a:ext cx="504569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b="1" dirty="0" smtClean="0">
                <a:latin typeface="Times New Roman" pitchFamily="18" charset="0"/>
              </a:rPr>
              <a:t>Relative </a:t>
            </a:r>
            <a:r>
              <a:rPr lang="fr-FR" sz="1600" b="1" dirty="0" err="1" smtClean="0">
                <a:latin typeface="Times New Roman" pitchFamily="18" charset="0"/>
              </a:rPr>
              <a:t>detection</a:t>
            </a:r>
            <a:r>
              <a:rPr lang="fr-FR" sz="1600" b="1" dirty="0" smtClean="0">
                <a:latin typeface="Times New Roman" pitchFamily="18" charset="0"/>
              </a:rPr>
              <a:t> </a:t>
            </a:r>
            <a:r>
              <a:rPr lang="fr-FR" sz="1600" b="1" dirty="0" err="1" smtClean="0">
                <a:latin typeface="Times New Roman" pitchFamily="18" charset="0"/>
              </a:rPr>
              <a:t>efficiency</a:t>
            </a:r>
            <a:r>
              <a:rPr lang="fr-FR" sz="1600" b="1" dirty="0" smtClean="0">
                <a:latin typeface="Times New Roman" pitchFamily="18" charset="0"/>
              </a:rPr>
              <a:t>:  </a:t>
            </a:r>
            <a:endParaRPr lang="fr-FR" sz="1600" b="1" baseline="30000" dirty="0" smtClean="0">
              <a:latin typeface="Times New Roman" pitchFamily="18" charset="0"/>
            </a:endParaRPr>
          </a:p>
          <a:p>
            <a:r>
              <a:rPr lang="fr-FR" sz="1600" b="1" dirty="0" smtClean="0">
                <a:solidFill>
                  <a:srgbClr val="C00000"/>
                </a:solidFill>
                <a:latin typeface="Times New Roman" pitchFamily="18" charset="0"/>
              </a:rPr>
              <a:t>        </a:t>
            </a:r>
            <a:r>
              <a:rPr lang="fr-FR" sz="1600" b="1" baseline="30000" dirty="0" smtClean="0">
                <a:solidFill>
                  <a:srgbClr val="C00000"/>
                </a:solidFill>
                <a:latin typeface="Times New Roman" pitchFamily="18" charset="0"/>
              </a:rPr>
              <a:t>24</a:t>
            </a:r>
            <a:r>
              <a:rPr lang="fr-FR" sz="1600" b="1" dirty="0" smtClean="0">
                <a:solidFill>
                  <a:srgbClr val="C00000"/>
                </a:solidFill>
                <a:latin typeface="Times New Roman" pitchFamily="18" charset="0"/>
              </a:rPr>
              <a:t>Na,</a:t>
            </a:r>
            <a:r>
              <a:rPr lang="fr-FR" sz="1600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fr-FR" sz="1600" b="1" baseline="30000" dirty="0" smtClean="0">
                <a:solidFill>
                  <a:srgbClr val="C00000"/>
                </a:solidFill>
                <a:latin typeface="Times New Roman" pitchFamily="18" charset="0"/>
              </a:rPr>
              <a:t>27</a:t>
            </a:r>
            <a:r>
              <a:rPr lang="fr-FR" sz="1600" b="1" dirty="0" smtClean="0">
                <a:solidFill>
                  <a:srgbClr val="C00000"/>
                </a:solidFill>
                <a:latin typeface="Times New Roman" pitchFamily="18" charset="0"/>
              </a:rPr>
              <a:t>Mg</a:t>
            </a:r>
            <a:r>
              <a:rPr lang="fr-FR" sz="1600" b="1" dirty="0" smtClean="0">
                <a:latin typeface="Times New Roman" pitchFamily="18" charset="0"/>
              </a:rPr>
              <a:t>, </a:t>
            </a:r>
            <a:r>
              <a:rPr lang="fr-FR" sz="1600" b="1" baseline="30000" dirty="0" smtClean="0">
                <a:solidFill>
                  <a:srgbClr val="C00000"/>
                </a:solidFill>
                <a:latin typeface="Times New Roman" pitchFamily="18" charset="0"/>
              </a:rPr>
              <a:t>48</a:t>
            </a:r>
            <a:r>
              <a:rPr lang="fr-FR" sz="1600" b="1" dirty="0" smtClean="0">
                <a:solidFill>
                  <a:srgbClr val="C00000"/>
                </a:solidFill>
                <a:latin typeface="Times New Roman" pitchFamily="18" charset="0"/>
              </a:rPr>
              <a:t>Cr</a:t>
            </a:r>
            <a:r>
              <a:rPr lang="fr-FR" sz="1600" b="1" dirty="0" smtClean="0">
                <a:latin typeface="Times New Roman" pitchFamily="18" charset="0"/>
              </a:rPr>
              <a:t>, </a:t>
            </a:r>
            <a:r>
              <a:rPr lang="fr-FR" sz="1600" b="1" baseline="30000" dirty="0" smtClean="0">
                <a:solidFill>
                  <a:srgbClr val="C00000"/>
                </a:solidFill>
                <a:latin typeface="Times New Roman" pitchFamily="18" charset="0"/>
              </a:rPr>
              <a:t>56</a:t>
            </a:r>
            <a:r>
              <a:rPr lang="fr-FR" sz="1600" b="1" dirty="0" smtClean="0">
                <a:solidFill>
                  <a:srgbClr val="C00000"/>
                </a:solidFill>
                <a:latin typeface="Times New Roman" pitchFamily="18" charset="0"/>
              </a:rPr>
              <a:t>Co</a:t>
            </a:r>
            <a:r>
              <a:rPr lang="fr-FR" sz="1600" b="1" dirty="0" smtClean="0">
                <a:latin typeface="Times New Roman" pitchFamily="18" charset="0"/>
              </a:rPr>
              <a:t>, </a:t>
            </a:r>
            <a:r>
              <a:rPr lang="fr-FR" sz="1600" b="1" baseline="30000" dirty="0" smtClean="0">
                <a:latin typeface="Times New Roman" pitchFamily="18" charset="0"/>
              </a:rPr>
              <a:t>60</a:t>
            </a:r>
            <a:r>
              <a:rPr lang="fr-FR" sz="1600" b="1" dirty="0" smtClean="0">
                <a:latin typeface="Times New Roman" pitchFamily="18" charset="0"/>
              </a:rPr>
              <a:t>Co, </a:t>
            </a:r>
            <a:r>
              <a:rPr lang="fr-FR" sz="1600" b="1" baseline="30000" dirty="0" smtClean="0">
                <a:solidFill>
                  <a:srgbClr val="C00000"/>
                </a:solidFill>
                <a:latin typeface="Times New Roman" pitchFamily="18" charset="0"/>
              </a:rPr>
              <a:t>66</a:t>
            </a:r>
            <a:r>
              <a:rPr lang="fr-FR" sz="1600" b="1" dirty="0" smtClean="0">
                <a:solidFill>
                  <a:srgbClr val="C00000"/>
                </a:solidFill>
                <a:latin typeface="Times New Roman" pitchFamily="18" charset="0"/>
              </a:rPr>
              <a:t>Ga</a:t>
            </a:r>
            <a:r>
              <a:rPr lang="fr-FR" sz="1600" b="1" dirty="0" smtClean="0">
                <a:latin typeface="Times New Roman" pitchFamily="18" charset="0"/>
              </a:rPr>
              <a:t>, </a:t>
            </a:r>
            <a:r>
              <a:rPr lang="fr-FR" sz="1600" b="1" baseline="30000" dirty="0" smtClean="0">
                <a:solidFill>
                  <a:srgbClr val="C00000"/>
                </a:solidFill>
                <a:latin typeface="Times New Roman" pitchFamily="18" charset="0"/>
              </a:rPr>
              <a:t>75</a:t>
            </a:r>
            <a:r>
              <a:rPr lang="fr-FR" sz="1600" b="1" dirty="0" smtClean="0">
                <a:solidFill>
                  <a:srgbClr val="C00000"/>
                </a:solidFill>
                <a:latin typeface="Times New Roman" pitchFamily="18" charset="0"/>
              </a:rPr>
              <a:t>Se</a:t>
            </a:r>
            <a:r>
              <a:rPr lang="fr-FR" sz="1600" b="1" dirty="0" smtClean="0">
                <a:latin typeface="Times New Roman" pitchFamily="18" charset="0"/>
              </a:rPr>
              <a:t>, </a:t>
            </a:r>
            <a:r>
              <a:rPr lang="fr-FR" sz="1600" b="1" baseline="30000" dirty="0">
                <a:latin typeface="Times New Roman" pitchFamily="18" charset="0"/>
              </a:rPr>
              <a:t>88</a:t>
            </a:r>
            <a:r>
              <a:rPr lang="fr-FR" sz="1600" b="1" dirty="0">
                <a:latin typeface="Times New Roman" pitchFamily="18" charset="0"/>
              </a:rPr>
              <a:t>Y</a:t>
            </a:r>
            <a:r>
              <a:rPr lang="fr-FR" sz="1600" b="1" dirty="0" smtClean="0">
                <a:latin typeface="Times New Roman" pitchFamily="18" charset="0"/>
              </a:rPr>
              <a:t>, </a:t>
            </a:r>
          </a:p>
          <a:p>
            <a:r>
              <a:rPr lang="fr-FR" sz="1600" b="1" baseline="30000" dirty="0" smtClean="0">
                <a:latin typeface="Times New Roman" pitchFamily="18" charset="0"/>
              </a:rPr>
              <a:t>            133</a:t>
            </a:r>
            <a:r>
              <a:rPr lang="fr-FR" sz="1600" b="1" dirty="0" smtClean="0">
                <a:latin typeface="Times New Roman" pitchFamily="18" charset="0"/>
              </a:rPr>
              <a:t>Ba</a:t>
            </a:r>
            <a:r>
              <a:rPr lang="fr-FR" sz="1600" b="1" dirty="0" smtClean="0">
                <a:latin typeface="Times New Roman" pitchFamily="18" charset="0"/>
                <a:ea typeface="ＭＳ Ｐゴシック" pitchFamily="-65" charset="-128"/>
              </a:rPr>
              <a:t>, </a:t>
            </a:r>
            <a:r>
              <a:rPr lang="fr-FR" sz="1600" b="1" baseline="30000" dirty="0">
                <a:latin typeface="Times New Roman" pitchFamily="18" charset="0"/>
                <a:ea typeface="ＭＳ Ｐゴシック" pitchFamily="-65" charset="-128"/>
              </a:rPr>
              <a:t>134</a:t>
            </a:r>
            <a:r>
              <a:rPr lang="fr-FR" sz="1600" b="1" dirty="0">
                <a:latin typeface="Times New Roman" pitchFamily="18" charset="0"/>
                <a:ea typeface="ＭＳ Ｐゴシック" pitchFamily="-65" charset="-128"/>
              </a:rPr>
              <a:t>Cs,</a:t>
            </a:r>
            <a:r>
              <a:rPr lang="fr-FR" sz="1600" b="1" baseline="30000" dirty="0">
                <a:latin typeface="Times New Roman" pitchFamily="18" charset="0"/>
                <a:ea typeface="ＭＳ Ｐゴシック" pitchFamily="-65" charset="-128"/>
              </a:rPr>
              <a:t> </a:t>
            </a:r>
            <a:r>
              <a:rPr lang="fr-FR" sz="1600" b="1" baseline="30000" dirty="0">
                <a:latin typeface="Times New Roman" pitchFamily="18" charset="0"/>
              </a:rPr>
              <a:t>137</a:t>
            </a:r>
            <a:r>
              <a:rPr lang="fr-FR" sz="1600" b="1" dirty="0">
                <a:latin typeface="Times New Roman" pitchFamily="18" charset="0"/>
              </a:rPr>
              <a:t>Ce, </a:t>
            </a:r>
            <a:r>
              <a:rPr lang="fr-FR" sz="1600" b="1" baseline="30000" dirty="0">
                <a:latin typeface="Times New Roman" pitchFamily="18" charset="0"/>
              </a:rPr>
              <a:t>152</a:t>
            </a:r>
            <a:r>
              <a:rPr lang="fr-FR" sz="1600" b="1" dirty="0">
                <a:latin typeface="Times New Roman" pitchFamily="18" charset="0"/>
              </a:rPr>
              <a:t>Eu, </a:t>
            </a:r>
            <a:r>
              <a:rPr lang="fr-FR" sz="1600" b="1" baseline="30000" dirty="0" smtClean="0">
                <a:solidFill>
                  <a:srgbClr val="CC0000"/>
                </a:solidFill>
                <a:latin typeface="Times New Roman" pitchFamily="18" charset="0"/>
              </a:rPr>
              <a:t>169</a:t>
            </a:r>
            <a:r>
              <a:rPr lang="fr-FR" sz="1600" b="1" dirty="0" smtClean="0">
                <a:solidFill>
                  <a:srgbClr val="CC0000"/>
                </a:solidFill>
                <a:latin typeface="Times New Roman" pitchFamily="18" charset="0"/>
              </a:rPr>
              <a:t>Yb</a:t>
            </a:r>
            <a:r>
              <a:rPr lang="fr-FR" sz="1600" b="1" dirty="0" smtClean="0">
                <a:latin typeface="Times New Roman" pitchFamily="18" charset="0"/>
              </a:rPr>
              <a:t>, </a:t>
            </a:r>
            <a:r>
              <a:rPr lang="fr-FR" sz="1600" b="1" baseline="30000" dirty="0" smtClean="0">
                <a:solidFill>
                  <a:srgbClr val="C00000"/>
                </a:solidFill>
                <a:latin typeface="Times New Roman" pitchFamily="18" charset="0"/>
              </a:rPr>
              <a:t>180</a:t>
            </a:r>
            <a:r>
              <a:rPr lang="fr-FR" sz="1600" b="1" dirty="0" smtClean="0">
                <a:solidFill>
                  <a:srgbClr val="C00000"/>
                </a:solidFill>
                <a:latin typeface="Times New Roman" pitchFamily="18" charset="0"/>
              </a:rPr>
              <a:t>Hf</a:t>
            </a:r>
            <a:r>
              <a:rPr lang="fr-FR" sz="1600" b="1" dirty="0" smtClean="0">
                <a:latin typeface="Times New Roman" pitchFamily="18" charset="0"/>
              </a:rPr>
              <a:t>, </a:t>
            </a:r>
            <a:r>
              <a:rPr lang="fr-FR" sz="1600" b="1" baseline="30000" dirty="0" smtClean="0">
                <a:latin typeface="Times New Roman" pitchFamily="18" charset="0"/>
              </a:rPr>
              <a:t>207</a:t>
            </a:r>
            <a:r>
              <a:rPr lang="fr-FR" sz="1600" b="1" dirty="0" smtClean="0">
                <a:latin typeface="Times New Roman" pitchFamily="18" charset="0"/>
              </a:rPr>
              <a:t>Bi</a:t>
            </a:r>
            <a:endParaRPr lang="fr-FR" b="1" dirty="0">
              <a:latin typeface="Times New Roman" pitchFamily="18" charset="0"/>
              <a:ea typeface="ＭＳ Ｐゴシック" pitchFamily="-65" charset="-128"/>
            </a:endParaRPr>
          </a:p>
          <a:p>
            <a:r>
              <a:rPr lang="fr-FR" sz="1600" b="1" dirty="0">
                <a:latin typeface="Times New Roman" pitchFamily="18" charset="0"/>
                <a:ea typeface="ＭＳ Ｐゴシック" pitchFamily="-65" charset="-128"/>
              </a:rPr>
              <a:t>Peak/total:  </a:t>
            </a:r>
            <a:r>
              <a:rPr lang="fr-FR" sz="1600" b="1" baseline="30000" dirty="0" smtClean="0">
                <a:latin typeface="Times New Roman" pitchFamily="18" charset="0"/>
                <a:ea typeface="ＭＳ Ｐゴシック" pitchFamily="-65" charset="-128"/>
              </a:rPr>
              <a:t>22</a:t>
            </a:r>
            <a:r>
              <a:rPr lang="fr-FR" sz="1600" b="1" dirty="0" smtClean="0">
                <a:latin typeface="Times New Roman" pitchFamily="18" charset="0"/>
                <a:ea typeface="ＭＳ Ｐゴシック" pitchFamily="-65" charset="-128"/>
              </a:rPr>
              <a:t>Na, </a:t>
            </a:r>
            <a:r>
              <a:rPr lang="fr-FR" sz="1600" b="1" baseline="30000" dirty="0" smtClean="0">
                <a:solidFill>
                  <a:srgbClr val="CC0000"/>
                </a:solidFill>
                <a:latin typeface="Times New Roman" pitchFamily="18" charset="0"/>
                <a:ea typeface="ＭＳ Ｐゴシック" pitchFamily="-65" charset="-128"/>
              </a:rPr>
              <a:t>38</a:t>
            </a:r>
            <a:r>
              <a:rPr lang="fr-FR" sz="1600" b="1" dirty="0" smtClean="0">
                <a:solidFill>
                  <a:srgbClr val="CC0000"/>
                </a:solidFill>
                <a:latin typeface="Times New Roman" pitchFamily="18" charset="0"/>
                <a:ea typeface="ＭＳ Ｐゴシック" pitchFamily="-65" charset="-128"/>
              </a:rPr>
              <a:t>K</a:t>
            </a:r>
            <a:r>
              <a:rPr lang="fr-FR" sz="1600" b="1" dirty="0" smtClean="0">
                <a:latin typeface="Times New Roman" pitchFamily="18" charset="0"/>
                <a:ea typeface="ＭＳ Ｐゴシック" pitchFamily="-65" charset="-128"/>
              </a:rPr>
              <a:t>, </a:t>
            </a:r>
            <a:r>
              <a:rPr lang="fr-FR" sz="1600" b="1" baseline="30000" dirty="0" smtClean="0">
                <a:solidFill>
                  <a:srgbClr val="C00000"/>
                </a:solidFill>
                <a:latin typeface="Times New Roman" pitchFamily="18" charset="0"/>
                <a:ea typeface="ＭＳ Ｐゴシック" pitchFamily="-65" charset="-128"/>
              </a:rPr>
              <a:t>41</a:t>
            </a:r>
            <a:r>
              <a:rPr lang="fr-FR" sz="1600" b="1" dirty="0" smtClean="0">
                <a:solidFill>
                  <a:srgbClr val="C00000"/>
                </a:solidFill>
                <a:latin typeface="Times New Roman" pitchFamily="18" charset="0"/>
                <a:ea typeface="ＭＳ Ｐゴシック" pitchFamily="-65" charset="-128"/>
              </a:rPr>
              <a:t>Ar</a:t>
            </a:r>
            <a:r>
              <a:rPr lang="fr-FR" sz="1600" b="1" dirty="0">
                <a:latin typeface="Times New Roman" pitchFamily="18" charset="0"/>
                <a:ea typeface="ＭＳ Ｐゴシック" pitchFamily="-65" charset="-128"/>
              </a:rPr>
              <a:t>, </a:t>
            </a:r>
            <a:r>
              <a:rPr lang="fr-FR" sz="1600" b="1" baseline="30000" dirty="0">
                <a:latin typeface="Times New Roman" pitchFamily="18" charset="0"/>
                <a:ea typeface="ＭＳ Ｐゴシック" pitchFamily="-65" charset="-128"/>
              </a:rPr>
              <a:t>51</a:t>
            </a:r>
            <a:r>
              <a:rPr lang="fr-FR" sz="1600" b="1" dirty="0">
                <a:latin typeface="Times New Roman" pitchFamily="18" charset="0"/>
                <a:ea typeface="ＭＳ Ｐゴシック" pitchFamily="-65" charset="-128"/>
              </a:rPr>
              <a:t>Cr, </a:t>
            </a:r>
            <a:r>
              <a:rPr lang="fr-FR" sz="1600" b="1" baseline="30000" dirty="0">
                <a:latin typeface="Times New Roman" pitchFamily="18" charset="0"/>
                <a:ea typeface="ＭＳ Ｐゴシック" pitchFamily="-65" charset="-128"/>
              </a:rPr>
              <a:t>54</a:t>
            </a:r>
            <a:r>
              <a:rPr lang="fr-FR" sz="1600" b="1" dirty="0">
                <a:latin typeface="Times New Roman" pitchFamily="18" charset="0"/>
                <a:ea typeface="ＭＳ Ｐゴシック" pitchFamily="-65" charset="-128"/>
              </a:rPr>
              <a:t>Mn, </a:t>
            </a:r>
            <a:r>
              <a:rPr lang="fr-FR" sz="1600" b="1" baseline="30000" dirty="0">
                <a:latin typeface="Times New Roman" pitchFamily="18" charset="0"/>
                <a:ea typeface="ＭＳ Ｐゴシック" pitchFamily="-65" charset="-128"/>
              </a:rPr>
              <a:t>57</a:t>
            </a:r>
            <a:r>
              <a:rPr lang="fr-FR" sz="1600" b="1" dirty="0">
                <a:latin typeface="Times New Roman" pitchFamily="18" charset="0"/>
                <a:ea typeface="ＭＳ Ｐゴシック" pitchFamily="-65" charset="-128"/>
              </a:rPr>
              <a:t>Co, </a:t>
            </a:r>
            <a:r>
              <a:rPr lang="fr-FR" sz="1600" b="1" baseline="30000" dirty="0">
                <a:solidFill>
                  <a:srgbClr val="C00000"/>
                </a:solidFill>
                <a:latin typeface="Times New Roman" pitchFamily="18" charset="0"/>
                <a:ea typeface="ＭＳ Ｐゴシック" pitchFamily="-65" charset="-128"/>
              </a:rPr>
              <a:t>58</a:t>
            </a:r>
            <a:r>
              <a:rPr lang="fr-FR" sz="1600" b="1" dirty="0">
                <a:solidFill>
                  <a:srgbClr val="C00000"/>
                </a:solidFill>
                <a:latin typeface="Times New Roman" pitchFamily="18" charset="0"/>
                <a:ea typeface="ＭＳ Ｐゴシック" pitchFamily="-65" charset="-128"/>
              </a:rPr>
              <a:t>Co</a:t>
            </a:r>
            <a:r>
              <a:rPr lang="fr-FR" sz="1600" b="1" dirty="0">
                <a:latin typeface="Times New Roman" pitchFamily="18" charset="0"/>
                <a:ea typeface="ＭＳ Ｐゴシック" pitchFamily="-65" charset="-128"/>
              </a:rPr>
              <a:t>, </a:t>
            </a:r>
            <a:r>
              <a:rPr lang="fr-FR" sz="1600" b="1" baseline="30000" dirty="0" smtClean="0">
                <a:latin typeface="Times New Roman" pitchFamily="18" charset="0"/>
                <a:ea typeface="ＭＳ Ｐゴシック" pitchFamily="-65" charset="-128"/>
              </a:rPr>
              <a:t>60</a:t>
            </a:r>
            <a:r>
              <a:rPr lang="fr-FR" sz="1600" b="1" dirty="0" smtClean="0">
                <a:latin typeface="Times New Roman" pitchFamily="18" charset="0"/>
                <a:ea typeface="ＭＳ Ｐゴシック" pitchFamily="-65" charset="-128"/>
              </a:rPr>
              <a:t>Co,</a:t>
            </a:r>
          </a:p>
          <a:p>
            <a:r>
              <a:rPr lang="fr-FR" sz="1600" b="1" dirty="0">
                <a:latin typeface="Times New Roman" pitchFamily="18" charset="0"/>
                <a:ea typeface="ＭＳ Ｐゴシック" pitchFamily="-65" charset="-128"/>
              </a:rPr>
              <a:t> </a:t>
            </a:r>
            <a:r>
              <a:rPr lang="fr-FR" sz="1600" b="1" dirty="0" smtClean="0">
                <a:latin typeface="Times New Roman" pitchFamily="18" charset="0"/>
                <a:ea typeface="ＭＳ Ｐゴシック" pitchFamily="-65" charset="-128"/>
              </a:rPr>
              <a:t>                  </a:t>
            </a:r>
            <a:r>
              <a:rPr lang="fr-FR" sz="1600" b="1" baseline="30000" dirty="0" smtClean="0">
                <a:latin typeface="Times New Roman" pitchFamily="18" charset="0"/>
                <a:ea typeface="ＭＳ Ｐゴシック" pitchFamily="-65" charset="-128"/>
              </a:rPr>
              <a:t>65</a:t>
            </a:r>
            <a:r>
              <a:rPr lang="fr-FR" sz="1600" b="1" dirty="0" smtClean="0">
                <a:latin typeface="Times New Roman" pitchFamily="18" charset="0"/>
                <a:ea typeface="ＭＳ Ｐゴシック" pitchFamily="-65" charset="-128"/>
              </a:rPr>
              <a:t>Zn</a:t>
            </a:r>
            <a:r>
              <a:rPr lang="fr-FR" sz="1600" b="1" dirty="0">
                <a:latin typeface="Times New Roman" pitchFamily="18" charset="0"/>
                <a:ea typeface="ＭＳ Ｐゴシック" pitchFamily="-65" charset="-128"/>
              </a:rPr>
              <a:t>, </a:t>
            </a:r>
            <a:r>
              <a:rPr lang="fr-FR" sz="1600" b="1" baseline="30000" dirty="0" smtClean="0">
                <a:latin typeface="Times New Roman" pitchFamily="18" charset="0"/>
              </a:rPr>
              <a:t>85</a:t>
            </a:r>
            <a:r>
              <a:rPr lang="fr-FR" sz="1600" b="1" dirty="0" smtClean="0">
                <a:latin typeface="Times New Roman" pitchFamily="18" charset="0"/>
              </a:rPr>
              <a:t>Sr, </a:t>
            </a:r>
            <a:r>
              <a:rPr lang="fr-FR" sz="1600" b="1" baseline="30000" dirty="0" smtClean="0">
                <a:latin typeface="Times New Roman" pitchFamily="18" charset="0"/>
              </a:rPr>
              <a:t>137</a:t>
            </a:r>
            <a:r>
              <a:rPr lang="fr-FR" sz="1600" b="1" dirty="0" smtClean="0">
                <a:latin typeface="Times New Roman" pitchFamily="18" charset="0"/>
              </a:rPr>
              <a:t>Cs</a:t>
            </a:r>
            <a:r>
              <a:rPr lang="fr-FR" sz="1600" b="1" dirty="0">
                <a:latin typeface="Times New Roman" pitchFamily="18" charset="0"/>
              </a:rPr>
              <a:t> </a:t>
            </a:r>
            <a:r>
              <a:rPr lang="fr-FR" sz="1600" b="1" dirty="0" smtClean="0">
                <a:latin typeface="Times New Roman" pitchFamily="18" charset="0"/>
              </a:rPr>
              <a:t>  </a:t>
            </a:r>
            <a:r>
              <a:rPr lang="fr-FR" sz="1600" b="1" dirty="0" smtClean="0">
                <a:solidFill>
                  <a:srgbClr val="C00000"/>
                </a:solidFill>
                <a:latin typeface="Times New Roman" pitchFamily="18" charset="0"/>
                <a:ea typeface="ＭＳ Ｐゴシック" pitchFamily="-65" charset="-128"/>
              </a:rPr>
              <a:t>…ISOLDE, IPNO sources</a:t>
            </a:r>
            <a:endParaRPr lang="fr-FR" sz="1600" b="1" dirty="0">
              <a:latin typeface="Times New Roman" pitchFamily="18" charset="0"/>
              <a:ea typeface="ＭＳ Ｐゴシック" pitchFamily="-65" charset="-128"/>
            </a:endParaRPr>
          </a:p>
        </p:txBody>
      </p:sp>
      <p:sp>
        <p:nvSpPr>
          <p:cNvPr id="23564" name="Text Box 31"/>
          <p:cNvSpPr txBox="1">
            <a:spLocks noChangeArrowheads="1"/>
          </p:cNvSpPr>
          <p:nvPr/>
        </p:nvSpPr>
        <p:spPr bwMode="auto">
          <a:xfrm>
            <a:off x="4189043" y="2996952"/>
            <a:ext cx="1447360" cy="590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762" tIns="48381" rIns="96762" bIns="48381">
            <a:spAutoFit/>
          </a:bodyPr>
          <a:lstStyle/>
          <a:p>
            <a:pPr defTabSz="869950"/>
            <a:r>
              <a:rPr lang="fr-FR" sz="1600" b="1" dirty="0">
                <a:solidFill>
                  <a:srgbClr val="CC0000"/>
                </a:solidFill>
                <a:ea typeface="ＭＳ Ｐゴシック" pitchFamily="-65" charset="-128"/>
              </a:rPr>
              <a:t>X-ray</a:t>
            </a:r>
          </a:p>
          <a:p>
            <a:pPr defTabSz="869950"/>
            <a:r>
              <a:rPr lang="fr-FR" sz="1600" b="1" dirty="0" err="1">
                <a:solidFill>
                  <a:srgbClr val="CC0000"/>
                </a:solidFill>
                <a:ea typeface="ＭＳ Ｐゴシック" pitchFamily="-65" charset="-128"/>
              </a:rPr>
              <a:t>photography</a:t>
            </a:r>
            <a:endParaRPr lang="fr-FR" sz="1600" b="1" dirty="0">
              <a:solidFill>
                <a:srgbClr val="CC0000"/>
              </a:solidFill>
              <a:ea typeface="ＭＳ Ｐゴシック" pitchFamily="-65" charset="-128"/>
            </a:endParaRPr>
          </a:p>
        </p:txBody>
      </p:sp>
      <p:pic>
        <p:nvPicPr>
          <p:cNvPr id="37" name="Image 13" descr="figure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5808" y="3782503"/>
            <a:ext cx="4032696" cy="307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7"/>
          <p:cNvSpPr txBox="1">
            <a:spLocks noChangeArrowheads="1"/>
          </p:cNvSpPr>
          <p:nvPr/>
        </p:nvSpPr>
        <p:spPr bwMode="auto">
          <a:xfrm rot="-5400000">
            <a:off x="-2728102" y="3504769"/>
            <a:ext cx="56459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b="1" dirty="0">
                <a:latin typeface="Times New Roman" pitchFamily="18" charset="0"/>
                <a:cs typeface="Times New Roman" pitchFamily="18" charset="0"/>
              </a:rPr>
              <a:t>B. Blank et al., NIMA776 (2015) </a:t>
            </a:r>
            <a:r>
              <a:rPr lang="fr-FR" sz="1600" b="1" dirty="0" smtClean="0">
                <a:latin typeface="Times New Roman" pitchFamily="18" charset="0"/>
                <a:cs typeface="Times New Roman" pitchFamily="18" charset="0"/>
              </a:rPr>
              <a:t>34,   NIMA 984 (2020) 164631</a:t>
            </a:r>
            <a:endParaRPr lang="fr-FR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t="16356" r="3753" b="2978"/>
          <a:stretch/>
        </p:blipFill>
        <p:spPr>
          <a:xfrm rot="5400000">
            <a:off x="870779" y="2325270"/>
            <a:ext cx="2612733" cy="362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lise3_l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64704"/>
            <a:ext cx="8642350" cy="4365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719138" y="926629"/>
            <a:ext cx="2262187" cy="517525"/>
          </a:xfrm>
          <a:prstGeom prst="rect">
            <a:avLst/>
          </a:prstGeom>
          <a:solidFill>
            <a:srgbClr val="0000FF">
              <a:alpha val="50000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>
              <a:tabLst>
                <a:tab pos="473075" algn="l"/>
              </a:tabLst>
            </a:pPr>
            <a:r>
              <a:rPr lang="fr-FR" sz="1400" b="1" i="0" dirty="0" err="1">
                <a:latin typeface="Arial" charset="0"/>
              </a:rPr>
              <a:t>Primary</a:t>
            </a:r>
            <a:r>
              <a:rPr lang="fr-FR" sz="1400" b="1" i="0" dirty="0">
                <a:latin typeface="Arial" charset="0"/>
              </a:rPr>
              <a:t> </a:t>
            </a:r>
            <a:r>
              <a:rPr lang="fr-FR" sz="1400" b="1" i="0" dirty="0" err="1">
                <a:latin typeface="Arial" charset="0"/>
              </a:rPr>
              <a:t>Beam</a:t>
            </a:r>
            <a:r>
              <a:rPr lang="fr-FR" sz="1400" b="1" i="0" dirty="0">
                <a:latin typeface="Arial" charset="0"/>
              </a:rPr>
              <a:t>:</a:t>
            </a:r>
          </a:p>
          <a:p>
            <a:pPr>
              <a:tabLst>
                <a:tab pos="473075" algn="l"/>
              </a:tabLst>
            </a:pPr>
            <a:r>
              <a:rPr lang="fr-FR" sz="1400" b="1" i="0" baseline="30000" dirty="0">
                <a:latin typeface="Arial" charset="0"/>
              </a:rPr>
              <a:t>	</a:t>
            </a:r>
            <a:r>
              <a:rPr lang="fr-FR" sz="1400" b="1" baseline="30000" dirty="0" smtClean="0"/>
              <a:t>40</a:t>
            </a:r>
            <a:r>
              <a:rPr lang="fr-FR" sz="1400" b="1" i="0" dirty="0" smtClean="0">
                <a:latin typeface="Arial" charset="0"/>
              </a:rPr>
              <a:t>Ca </a:t>
            </a:r>
            <a:r>
              <a:rPr lang="fr-FR" sz="1400" b="1" i="0" dirty="0">
                <a:latin typeface="Arial" charset="0"/>
              </a:rPr>
              <a:t>@ </a:t>
            </a:r>
            <a:r>
              <a:rPr lang="fr-FR" sz="1400" b="1" dirty="0"/>
              <a:t> </a:t>
            </a:r>
            <a:r>
              <a:rPr lang="fr-FR" sz="1400" b="1" dirty="0" smtClean="0"/>
              <a:t>50</a:t>
            </a:r>
            <a:r>
              <a:rPr lang="fr-FR" sz="1400" b="1" i="0" dirty="0" smtClean="0">
                <a:latin typeface="Arial" charset="0"/>
              </a:rPr>
              <a:t> </a:t>
            </a:r>
            <a:r>
              <a:rPr lang="fr-FR" sz="1400" b="1" i="0" dirty="0">
                <a:latin typeface="Arial" charset="0"/>
              </a:rPr>
              <a:t>MeV/A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787900" y="1179041"/>
            <a:ext cx="1944688" cy="517525"/>
          </a:xfrm>
          <a:prstGeom prst="rect">
            <a:avLst/>
          </a:prstGeom>
          <a:solidFill>
            <a:srgbClr val="FF9933">
              <a:alpha val="50000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>
              <a:tabLst>
                <a:tab pos="288925" algn="l"/>
              </a:tabLst>
            </a:pPr>
            <a:r>
              <a:rPr lang="fr-FR" sz="1400" b="1" i="0" dirty="0">
                <a:latin typeface="Arial" charset="0"/>
              </a:rPr>
              <a:t>Production Target : </a:t>
            </a:r>
          </a:p>
          <a:p>
            <a:pPr>
              <a:tabLst>
                <a:tab pos="288925" algn="l"/>
              </a:tabLst>
            </a:pPr>
            <a:r>
              <a:rPr lang="fr-FR" sz="1400" b="1" i="0" baseline="30000" dirty="0">
                <a:latin typeface="Arial" charset="0"/>
              </a:rPr>
              <a:t>	</a:t>
            </a:r>
            <a:r>
              <a:rPr lang="fr-FR" sz="1400" b="1" i="0" baseline="30000" dirty="0" err="1">
                <a:latin typeface="Arial" charset="0"/>
              </a:rPr>
              <a:t>nat</a:t>
            </a:r>
            <a:r>
              <a:rPr lang="fr-FR" sz="1400" b="1" i="0" dirty="0" err="1">
                <a:latin typeface="Arial" charset="0"/>
              </a:rPr>
              <a:t>Ni</a:t>
            </a:r>
            <a:r>
              <a:rPr lang="fr-FR" sz="1400" b="1" i="0" dirty="0">
                <a:latin typeface="Arial" charset="0"/>
              </a:rPr>
              <a:t> </a:t>
            </a:r>
            <a:r>
              <a:rPr lang="fr-FR" sz="1400" b="1" dirty="0" smtClean="0"/>
              <a:t>9</a:t>
            </a:r>
            <a:r>
              <a:rPr lang="fr-FR" sz="1400" b="1" i="0" dirty="0" smtClean="0">
                <a:latin typeface="Arial" charset="0"/>
              </a:rPr>
              <a:t>0 </a:t>
            </a:r>
            <a:r>
              <a:rPr lang="fr-FR" sz="1400" b="1" i="0" dirty="0" smtClean="0">
                <a:latin typeface="Symbol" pitchFamily="18" charset="2"/>
              </a:rPr>
              <a:t>m</a:t>
            </a:r>
            <a:r>
              <a:rPr lang="fr-FR" sz="1400" b="1" i="0" dirty="0" smtClean="0">
                <a:latin typeface="Arial" charset="0"/>
              </a:rPr>
              <a:t>m</a:t>
            </a:r>
            <a:endParaRPr lang="fr-FR" sz="1400" b="1" i="0" baseline="30000" dirty="0">
              <a:latin typeface="Arial" charset="0"/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5327650" y="2079154"/>
            <a:ext cx="1770063" cy="295275"/>
          </a:xfrm>
          <a:prstGeom prst="rect">
            <a:avLst/>
          </a:prstGeom>
          <a:solidFill>
            <a:srgbClr val="00FF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36000" tIns="36000" rIns="36000" bIns="36000">
            <a:spAutoFit/>
          </a:bodyPr>
          <a:lstStyle/>
          <a:p>
            <a:pPr>
              <a:tabLst>
                <a:tab pos="473075" algn="l"/>
              </a:tabLst>
            </a:pPr>
            <a:r>
              <a:rPr lang="fr-FR" sz="1400" b="1" i="0">
                <a:latin typeface="Arial" charset="0"/>
              </a:rPr>
              <a:t>LISE3 Spectrometer</a:t>
            </a:r>
          </a:p>
        </p:txBody>
      </p:sp>
      <p:sp>
        <p:nvSpPr>
          <p:cNvPr id="13319" name="WordArt 7"/>
          <p:cNvSpPr>
            <a:spLocks noChangeArrowheads="1" noChangeShapeType="1" noTextEdit="1"/>
          </p:cNvSpPr>
          <p:nvPr/>
        </p:nvSpPr>
        <p:spPr bwMode="auto">
          <a:xfrm>
            <a:off x="6192838" y="853604"/>
            <a:ext cx="2324100" cy="180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1600" b="1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0000"/>
                    </a:gs>
                    <a:gs pos="100000">
                      <a:srgbClr val="450503"/>
                    </a:gs>
                  </a:gsLst>
                  <a:lin ang="5400000" scaled="1"/>
                </a:gradFill>
                <a:latin typeface="Palatino Linotype"/>
              </a:rPr>
              <a:t>GANIL / LISE3 experiments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7931472" y="2758529"/>
            <a:ext cx="889000" cy="508000"/>
          </a:xfrm>
          <a:prstGeom prst="rect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36000" tIns="36000" rIns="36000" bIns="36000">
            <a:spAutoFit/>
          </a:bodyPr>
          <a:lstStyle/>
          <a:p>
            <a:pPr>
              <a:tabLst>
                <a:tab pos="288925" algn="l"/>
              </a:tabLst>
            </a:pPr>
            <a:r>
              <a:rPr lang="fr-FR" sz="1400" b="1" i="0">
                <a:latin typeface="Arial" charset="0"/>
              </a:rPr>
              <a:t>Detection</a:t>
            </a:r>
          </a:p>
          <a:p>
            <a:pPr>
              <a:tabLst>
                <a:tab pos="288925" algn="l"/>
              </a:tabLst>
            </a:pPr>
            <a:r>
              <a:rPr lang="fr-FR" sz="1400" b="1" i="0">
                <a:latin typeface="Arial" charset="0"/>
              </a:rPr>
              <a:t>Set-up</a:t>
            </a:r>
            <a:endParaRPr lang="fr-FR" sz="1400" b="1" i="0" baseline="30000">
              <a:latin typeface="Arial" charset="0"/>
            </a:endParaRPr>
          </a:p>
        </p:txBody>
      </p:sp>
      <p:grpSp>
        <p:nvGrpSpPr>
          <p:cNvPr id="14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396875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en-US" b="1" baseline="30000" dirty="0" smtClean="0">
                <a:solidFill>
                  <a:srgbClr val="2559FF"/>
                </a:solidFill>
                <a:latin typeface="Verdana" pitchFamily="34" charset="0"/>
              </a:rPr>
              <a:t>38</a:t>
            </a:r>
            <a:r>
              <a:rPr lang="en-US" b="1" dirty="0" smtClean="0">
                <a:solidFill>
                  <a:srgbClr val="2559FF"/>
                </a:solidFill>
                <a:latin typeface="Verdana" pitchFamily="34" charset="0"/>
              </a:rPr>
              <a:t>Ca production at GANIL/LISE3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195736" y="3050505"/>
            <a:ext cx="305083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b="1" dirty="0" smtClean="0"/>
              <a:t> 10</a:t>
            </a:r>
            <a:r>
              <a:rPr lang="fr-FR" b="1" baseline="30000" dirty="0" smtClean="0"/>
              <a:t>4</a:t>
            </a:r>
            <a:r>
              <a:rPr lang="fr-FR" b="1" dirty="0" smtClean="0"/>
              <a:t>   </a:t>
            </a:r>
            <a:r>
              <a:rPr lang="fr-FR" b="1" baseline="30000" dirty="0" smtClean="0"/>
              <a:t>38</a:t>
            </a:r>
            <a:r>
              <a:rPr lang="fr-FR" b="1" dirty="0" smtClean="0"/>
              <a:t>Ca / s</a:t>
            </a:r>
          </a:p>
          <a:p>
            <a:pPr>
              <a:buFont typeface="Arial" pitchFamily="34" charset="0"/>
              <a:buChar char="•"/>
            </a:pPr>
            <a:r>
              <a:rPr lang="fr-FR" b="1" dirty="0"/>
              <a:t> </a:t>
            </a:r>
            <a:r>
              <a:rPr lang="fr-FR" b="1" dirty="0" smtClean="0"/>
              <a:t>99.5 % </a:t>
            </a:r>
            <a:r>
              <a:rPr lang="fr-FR" b="1" dirty="0" err="1" smtClean="0"/>
              <a:t>purity</a:t>
            </a:r>
            <a:endParaRPr lang="fr-FR" b="1" dirty="0" smtClean="0"/>
          </a:p>
          <a:p>
            <a:pPr>
              <a:buFont typeface="Arial" pitchFamily="34" charset="0"/>
              <a:buChar char="•"/>
            </a:pPr>
            <a:r>
              <a:rPr lang="fr-FR" b="1" dirty="0"/>
              <a:t> </a:t>
            </a:r>
            <a:r>
              <a:rPr lang="fr-FR" b="1" dirty="0" smtClean="0"/>
              <a:t>Contaminants: </a:t>
            </a:r>
          </a:p>
          <a:p>
            <a:pPr lvl="1">
              <a:buFont typeface="Arial" pitchFamily="34" charset="0"/>
              <a:buChar char="•"/>
            </a:pPr>
            <a:r>
              <a:rPr lang="fr-FR" b="1" dirty="0"/>
              <a:t> </a:t>
            </a:r>
            <a:r>
              <a:rPr lang="fr-FR" b="1" baseline="30000" dirty="0" smtClean="0"/>
              <a:t>37</a:t>
            </a:r>
            <a:r>
              <a:rPr lang="fr-FR" b="1" dirty="0" smtClean="0"/>
              <a:t>K:	    0.12 %</a:t>
            </a:r>
          </a:p>
          <a:p>
            <a:pPr lvl="1">
              <a:buFont typeface="Arial" pitchFamily="34" charset="0"/>
              <a:buChar char="•"/>
            </a:pPr>
            <a:r>
              <a:rPr lang="fr-FR" b="1" dirty="0"/>
              <a:t> </a:t>
            </a:r>
            <a:r>
              <a:rPr lang="fr-FR" b="1" baseline="30000" dirty="0" smtClean="0"/>
              <a:t>36</a:t>
            </a:r>
            <a:r>
              <a:rPr lang="fr-FR" b="1" dirty="0" smtClean="0"/>
              <a:t>Ar (stable):  0.11 %</a:t>
            </a:r>
          </a:p>
          <a:p>
            <a:pPr lvl="1">
              <a:buFont typeface="Arial" pitchFamily="34" charset="0"/>
              <a:buChar char="•"/>
            </a:pPr>
            <a:r>
              <a:rPr lang="fr-FR" b="1" dirty="0"/>
              <a:t> </a:t>
            </a:r>
            <a:r>
              <a:rPr lang="fr-FR" b="1" baseline="30000" dirty="0" smtClean="0"/>
              <a:t>35</a:t>
            </a:r>
            <a:r>
              <a:rPr lang="fr-FR" b="1" dirty="0" smtClean="0"/>
              <a:t>Cl (stable):  0.09 %</a:t>
            </a:r>
          </a:p>
          <a:p>
            <a:pPr lvl="1">
              <a:buFont typeface="Arial" pitchFamily="34" charset="0"/>
              <a:buChar char="•"/>
            </a:pPr>
            <a:r>
              <a:rPr lang="fr-FR" b="1" dirty="0"/>
              <a:t> </a:t>
            </a:r>
            <a:r>
              <a:rPr lang="fr-FR" b="1" baseline="30000" dirty="0" smtClean="0"/>
              <a:t>34</a:t>
            </a:r>
            <a:r>
              <a:rPr lang="fr-FR" b="1" dirty="0" smtClean="0"/>
              <a:t>S (stable):</a:t>
            </a:r>
            <a:r>
              <a:rPr lang="fr-FR" sz="1400" b="1" dirty="0" smtClean="0"/>
              <a:t>  </a:t>
            </a:r>
            <a:r>
              <a:rPr lang="fr-FR" sz="1600" b="1" dirty="0" smtClean="0"/>
              <a:t>  </a:t>
            </a:r>
            <a:r>
              <a:rPr lang="fr-FR" b="1" dirty="0" smtClean="0"/>
              <a:t>0.14 %</a:t>
            </a:r>
            <a:endParaRPr lang="fr-FR" b="1" dirty="0"/>
          </a:p>
        </p:txBody>
      </p:sp>
      <p:pic>
        <p:nvPicPr>
          <p:cNvPr id="20" name="Image 19" descr="2014-08-27Ca38Compl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789040"/>
            <a:ext cx="3810967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2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results_exp_HV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899592" y="-171400"/>
            <a:ext cx="3096344" cy="4680520"/>
          </a:xfrm>
          <a:prstGeom prst="rect">
            <a:avLst/>
          </a:prstGeom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396875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en-US" b="1" baseline="30000" dirty="0" smtClean="0">
                <a:solidFill>
                  <a:srgbClr val="2559FF"/>
                </a:solidFill>
                <a:latin typeface="Verdana" pitchFamily="34" charset="0"/>
              </a:rPr>
              <a:t>38</a:t>
            </a:r>
            <a:r>
              <a:rPr lang="en-US" b="1" dirty="0" smtClean="0">
                <a:solidFill>
                  <a:srgbClr val="2559FF"/>
                </a:solidFill>
                <a:latin typeface="Verdana" pitchFamily="34" charset="0"/>
              </a:rPr>
              <a:t>Ca branching ratios and half-life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004048" y="764704"/>
            <a:ext cx="3830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Present</a:t>
            </a:r>
            <a:r>
              <a:rPr lang="fr-FR" b="1" dirty="0" smtClean="0"/>
              <a:t> </a:t>
            </a:r>
            <a:r>
              <a:rPr lang="fr-FR" b="1" dirty="0" err="1" smtClean="0"/>
              <a:t>work</a:t>
            </a:r>
            <a:r>
              <a:rPr lang="fr-FR" b="1" dirty="0" smtClean="0"/>
              <a:t> and Anderson et al.</a:t>
            </a:r>
            <a:endParaRPr lang="fr-FR" b="1" dirty="0"/>
          </a:p>
        </p:txBody>
      </p:sp>
      <p:sp>
        <p:nvSpPr>
          <p:cNvPr id="13" name="Ellipse 12"/>
          <p:cNvSpPr/>
          <p:nvPr/>
        </p:nvSpPr>
        <p:spPr>
          <a:xfrm rot="840000">
            <a:off x="5892553" y="5866494"/>
            <a:ext cx="1152128" cy="412406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 rot="-5400000">
            <a:off x="-1413192" y="2904854"/>
            <a:ext cx="3034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fr-FR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Blank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EPJA 51 (2015) 8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1547664" y="5760151"/>
            <a:ext cx="2232248" cy="576064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/>
          <p:cNvSpPr/>
          <p:nvPr/>
        </p:nvSpPr>
        <p:spPr>
          <a:xfrm>
            <a:off x="2043624" y="620688"/>
            <a:ext cx="2672680" cy="482284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age 21" descr="ca38_decay_ex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980728"/>
            <a:ext cx="3715986" cy="5661248"/>
          </a:xfrm>
          <a:prstGeom prst="rect">
            <a:avLst/>
          </a:prstGeom>
        </p:spPr>
      </p:pic>
      <p:pic>
        <p:nvPicPr>
          <p:cNvPr id="23" name="Image 22" descr="results_ca3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819863" y="2889841"/>
            <a:ext cx="3327809" cy="4608512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2786220" y="801358"/>
            <a:ext cx="1332931" cy="19236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50" b="1" dirty="0" smtClean="0">
                <a:latin typeface="Arial Black" pitchFamily="34" charset="0"/>
                <a:cs typeface="Aharoni" pitchFamily="2" charset="-79"/>
              </a:rPr>
              <a:t> (443.6</a:t>
            </a:r>
            <a:r>
              <a:rPr lang="en-US" sz="1250" dirty="0" smtClean="0">
                <a:latin typeface="Arial Black" pitchFamily="34" charset="0"/>
                <a:cs typeface="Aharoni" pitchFamily="2" charset="-79"/>
              </a:rPr>
              <a:t>3 ± 0</a:t>
            </a:r>
            <a:r>
              <a:rPr lang="en-US" sz="1250" b="1" dirty="0" smtClean="0">
                <a:latin typeface="Arial Black" pitchFamily="34" charset="0"/>
                <a:cs typeface="Aharoni" pitchFamily="2" charset="-79"/>
              </a:rPr>
              <a:t>.35) </a:t>
            </a:r>
            <a:endParaRPr lang="en-US" sz="1250" b="1" dirty="0">
              <a:latin typeface="Arial Black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8067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396875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en-US" b="1" baseline="30000" dirty="0" smtClean="0">
                <a:solidFill>
                  <a:srgbClr val="2559FF"/>
                </a:solidFill>
                <a:latin typeface="Verdana" pitchFamily="34" charset="0"/>
              </a:rPr>
              <a:t>38</a:t>
            </a:r>
            <a:r>
              <a:rPr lang="en-US" b="1" dirty="0" smtClean="0">
                <a:solidFill>
                  <a:srgbClr val="2559FF"/>
                </a:solidFill>
                <a:latin typeface="Verdana" pitchFamily="34" charset="0"/>
              </a:rPr>
              <a:t>Ca: result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67544" y="782121"/>
            <a:ext cx="4849533" cy="609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b="1" dirty="0" smtClean="0"/>
              <a:t> </a:t>
            </a:r>
            <a:r>
              <a:rPr lang="fr-FR" b="1" dirty="0" err="1" smtClean="0"/>
              <a:t>half</a:t>
            </a:r>
            <a:r>
              <a:rPr lang="fr-FR" b="1" dirty="0" smtClean="0"/>
              <a:t>-life:</a:t>
            </a:r>
          </a:p>
          <a:p>
            <a:pPr>
              <a:buFont typeface="Arial" pitchFamily="34" charset="0"/>
              <a:buChar char="•"/>
            </a:pPr>
            <a:endParaRPr lang="fr-FR" b="1" dirty="0" smtClean="0"/>
          </a:p>
          <a:p>
            <a:pPr>
              <a:buFont typeface="Arial" pitchFamily="34" charset="0"/>
              <a:buChar char="•"/>
            </a:pPr>
            <a:endParaRPr lang="fr-FR" b="1" dirty="0" smtClean="0"/>
          </a:p>
          <a:p>
            <a:pPr>
              <a:buFont typeface="Arial" pitchFamily="34" charset="0"/>
              <a:buChar char="•"/>
            </a:pPr>
            <a:endParaRPr lang="fr-FR" b="1" dirty="0" smtClean="0"/>
          </a:p>
          <a:p>
            <a:pPr>
              <a:buFont typeface="Arial" pitchFamily="34" charset="0"/>
              <a:buChar char="•"/>
            </a:pPr>
            <a:endParaRPr lang="fr-FR" b="1" dirty="0"/>
          </a:p>
          <a:p>
            <a:pPr>
              <a:buFont typeface="Arial" pitchFamily="34" charset="0"/>
              <a:buChar char="•"/>
            </a:pPr>
            <a:endParaRPr lang="fr-FR" b="1" dirty="0" smtClean="0"/>
          </a:p>
          <a:p>
            <a:endParaRPr lang="fr-FR" b="1" dirty="0" smtClean="0"/>
          </a:p>
          <a:p>
            <a:endParaRPr lang="fr-FR" b="1" dirty="0"/>
          </a:p>
          <a:p>
            <a:endParaRPr lang="fr-FR" b="1" dirty="0"/>
          </a:p>
          <a:p>
            <a:pPr>
              <a:buFont typeface="Arial" pitchFamily="34" charset="0"/>
              <a:buChar char="•"/>
            </a:pPr>
            <a:r>
              <a:rPr lang="fr-FR" b="1" dirty="0" smtClean="0"/>
              <a:t> BR (0</a:t>
            </a:r>
            <a:r>
              <a:rPr lang="fr-FR" b="1" baseline="30000" dirty="0" smtClean="0"/>
              <a:t>+</a:t>
            </a:r>
            <a:r>
              <a:rPr lang="fr-FR" b="1" dirty="0" smtClean="0"/>
              <a:t> — 0</a:t>
            </a:r>
            <a:r>
              <a:rPr lang="fr-FR" b="1" baseline="30000" dirty="0" smtClean="0"/>
              <a:t>+</a:t>
            </a:r>
            <a:r>
              <a:rPr lang="fr-FR" b="1" dirty="0" smtClean="0"/>
              <a:t>): 	</a:t>
            </a:r>
            <a:r>
              <a:rPr lang="fr-FR" b="1" dirty="0" err="1" smtClean="0"/>
              <a:t>present</a:t>
            </a:r>
            <a:r>
              <a:rPr lang="fr-FR" b="1" dirty="0" smtClean="0"/>
              <a:t>:		77.09(35) %</a:t>
            </a:r>
          </a:p>
          <a:p>
            <a:r>
              <a:rPr lang="fr-FR" b="1" dirty="0"/>
              <a:t>	</a:t>
            </a:r>
            <a:r>
              <a:rPr lang="fr-FR" b="1" dirty="0" smtClean="0"/>
              <a:t>			Park et al.:	77.28(16) %</a:t>
            </a:r>
          </a:p>
          <a:p>
            <a:r>
              <a:rPr lang="fr-FR" b="1" dirty="0" smtClean="0"/>
              <a:t>			</a:t>
            </a:r>
          </a:p>
          <a:p>
            <a:endParaRPr lang="fr-FR" b="1" dirty="0" smtClean="0"/>
          </a:p>
          <a:p>
            <a:endParaRPr lang="fr-FR" b="1" dirty="0"/>
          </a:p>
          <a:p>
            <a:pPr>
              <a:buFont typeface="Arial" pitchFamily="34" charset="0"/>
              <a:buChar char="•"/>
            </a:pPr>
            <a:r>
              <a:rPr lang="fr-FR" b="1" dirty="0" smtClean="0"/>
              <a:t> Q value: 		</a:t>
            </a:r>
            <a:r>
              <a:rPr lang="fr-FR" b="1" dirty="0" err="1" smtClean="0"/>
              <a:t>Eronen</a:t>
            </a:r>
            <a:r>
              <a:rPr lang="fr-FR" b="1" dirty="0" smtClean="0"/>
              <a:t> et al.:	6612.11(7) </a:t>
            </a:r>
            <a:r>
              <a:rPr lang="fr-FR" b="1" dirty="0" err="1" smtClean="0"/>
              <a:t>keV</a:t>
            </a:r>
            <a:endParaRPr lang="fr-FR" b="1" dirty="0" smtClean="0"/>
          </a:p>
          <a:p>
            <a:endParaRPr lang="fr-FR" b="1" dirty="0" smtClean="0"/>
          </a:p>
          <a:p>
            <a:endParaRPr lang="fr-FR" b="1" dirty="0"/>
          </a:p>
          <a:p>
            <a:endParaRPr lang="fr-FR" b="1" dirty="0"/>
          </a:p>
          <a:p>
            <a:pPr>
              <a:buFont typeface="Wingdings" pitchFamily="2" charset="2"/>
              <a:buChar char="è"/>
            </a:pPr>
            <a:r>
              <a:rPr lang="fr-FR" sz="2000" b="1" dirty="0" smtClean="0">
                <a:solidFill>
                  <a:srgbClr val="C00000"/>
                </a:solidFill>
                <a:sym typeface="Wingdings" pitchFamily="2" charset="2"/>
              </a:rPr>
              <a:t>  </a:t>
            </a:r>
            <a:r>
              <a:rPr lang="fr-FR" sz="2000" b="1" dirty="0" err="1" smtClean="0">
                <a:solidFill>
                  <a:srgbClr val="C00000"/>
                </a:solidFill>
                <a:sym typeface="Wingdings" pitchFamily="2" charset="2"/>
              </a:rPr>
              <a:t>ft</a:t>
            </a:r>
            <a:r>
              <a:rPr lang="fr-FR" sz="2000" b="1" dirty="0" smtClean="0">
                <a:solidFill>
                  <a:srgbClr val="C00000"/>
                </a:solidFill>
                <a:sym typeface="Wingdings" pitchFamily="2" charset="2"/>
              </a:rPr>
              <a:t> = 3063.3(62) s</a:t>
            </a:r>
          </a:p>
          <a:p>
            <a:endParaRPr lang="fr-FR" sz="1400" b="1" dirty="0" smtClean="0">
              <a:solidFill>
                <a:srgbClr val="C00000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è"/>
            </a:pPr>
            <a:r>
              <a:rPr lang="fr-FR" sz="2000" b="1" dirty="0" smtClean="0">
                <a:solidFill>
                  <a:srgbClr val="C00000"/>
                </a:solidFill>
                <a:sym typeface="Wingdings" pitchFamily="2" charset="2"/>
              </a:rPr>
              <a:t>  </a:t>
            </a:r>
            <a:r>
              <a:rPr lang="fr-FR" sz="2000" b="1" dirty="0" err="1" smtClean="0">
                <a:solidFill>
                  <a:srgbClr val="C00000"/>
                </a:solidFill>
                <a:latin typeface="Forte" pitchFamily="66" charset="0"/>
                <a:sym typeface="Wingdings" pitchFamily="2" charset="2"/>
              </a:rPr>
              <a:t>F</a:t>
            </a:r>
            <a:r>
              <a:rPr lang="fr-FR" sz="2000" b="1" dirty="0" err="1" smtClean="0">
                <a:solidFill>
                  <a:srgbClr val="C00000"/>
                </a:solidFill>
                <a:sym typeface="Wingdings" pitchFamily="2" charset="2"/>
              </a:rPr>
              <a:t>t</a:t>
            </a:r>
            <a:r>
              <a:rPr lang="fr-FR" sz="2000" b="1" dirty="0" smtClean="0">
                <a:solidFill>
                  <a:srgbClr val="C00000"/>
                </a:solidFill>
                <a:sym typeface="Wingdings" pitchFamily="2" charset="2"/>
              </a:rPr>
              <a:t> = 3077.5(67) s </a:t>
            </a:r>
            <a:endParaRPr lang="fr-FR" sz="2000" b="1" dirty="0" smtClean="0">
              <a:solidFill>
                <a:srgbClr val="C00000"/>
              </a:solidFill>
            </a:endParaRPr>
          </a:p>
          <a:p>
            <a:r>
              <a:rPr lang="fr-FR" b="1" baseline="30000" dirty="0"/>
              <a:t>	</a:t>
            </a:r>
            <a:r>
              <a:rPr lang="fr-FR" b="1" baseline="30000" dirty="0" smtClean="0"/>
              <a:t>	</a:t>
            </a:r>
            <a:endParaRPr lang="fr-FR" b="1" baseline="30000" dirty="0"/>
          </a:p>
        </p:txBody>
      </p:sp>
      <p:sp>
        <p:nvSpPr>
          <p:cNvPr id="10" name="ZoneTexte 9"/>
          <p:cNvSpPr txBox="1"/>
          <p:nvPr/>
        </p:nvSpPr>
        <p:spPr>
          <a:xfrm>
            <a:off x="2276897" y="2204864"/>
            <a:ext cx="22557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  <a:sym typeface="Wingdings" pitchFamily="2" charset="2"/>
              </a:rPr>
              <a:t> 443.70(25) ms</a:t>
            </a:r>
          </a:p>
          <a:p>
            <a:endParaRPr lang="fr-FR" b="1" dirty="0" smtClean="0">
              <a:solidFill>
                <a:srgbClr val="C00000"/>
              </a:solidFill>
              <a:sym typeface="Wingdings" pitchFamily="2" charset="2"/>
            </a:endParaRPr>
          </a:p>
          <a:p>
            <a:endParaRPr lang="fr-FR" b="1" dirty="0" smtClean="0">
              <a:solidFill>
                <a:srgbClr val="C00000"/>
              </a:solidFill>
              <a:sym typeface="Wingdings" pitchFamily="2" charset="2"/>
            </a:endParaRPr>
          </a:p>
          <a:p>
            <a:endParaRPr lang="fr-FR" b="1" dirty="0" smtClean="0">
              <a:solidFill>
                <a:srgbClr val="C00000"/>
              </a:solidFill>
              <a:sym typeface="Wingdings" pitchFamily="2" charset="2"/>
            </a:endParaRPr>
          </a:p>
          <a:p>
            <a:endParaRPr lang="fr-FR" b="1" dirty="0" smtClean="0">
              <a:solidFill>
                <a:srgbClr val="C00000"/>
              </a:solidFill>
              <a:sym typeface="Wingdings" pitchFamily="2" charset="2"/>
            </a:endParaRPr>
          </a:p>
          <a:p>
            <a:endParaRPr lang="fr-FR" b="1" dirty="0" smtClean="0">
              <a:solidFill>
                <a:srgbClr val="C00000"/>
              </a:solidFill>
              <a:sym typeface="Wingdings" pitchFamily="2" charset="2"/>
            </a:endParaRPr>
          </a:p>
          <a:p>
            <a:r>
              <a:rPr lang="fr-FR" b="1" dirty="0" smtClean="0">
                <a:solidFill>
                  <a:srgbClr val="C00000"/>
                </a:solidFill>
                <a:sym typeface="Wingdings" pitchFamily="2" charset="2"/>
              </a:rPr>
              <a:t>  77.25(15) %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3" name="Image 12" descr="2014_fermi0.gif"/>
          <p:cNvPicPr>
            <a:picLocks noChangeAspect="1"/>
          </p:cNvPicPr>
          <p:nvPr/>
        </p:nvPicPr>
        <p:blipFill>
          <a:blip r:embed="rId2" cstate="print"/>
          <a:srcRect l="71747" t="50650"/>
          <a:stretch>
            <a:fillRect/>
          </a:stretch>
        </p:blipFill>
        <p:spPr>
          <a:xfrm rot="-5400000">
            <a:off x="7608661" y="1851931"/>
            <a:ext cx="1152128" cy="1608826"/>
          </a:xfrm>
          <a:prstGeom prst="rect">
            <a:avLst/>
          </a:prstGeom>
        </p:spPr>
      </p:pic>
      <p:pic>
        <p:nvPicPr>
          <p:cNvPr id="14" name="Image 13" descr="ca38.gif"/>
          <p:cNvPicPr>
            <a:picLocks noChangeAspect="1"/>
          </p:cNvPicPr>
          <p:nvPr/>
        </p:nvPicPr>
        <p:blipFill>
          <a:blip r:embed="rId3" cstate="print"/>
          <a:srcRect r="35010"/>
          <a:stretch>
            <a:fillRect/>
          </a:stretch>
        </p:blipFill>
        <p:spPr>
          <a:xfrm>
            <a:off x="6228184" y="3004016"/>
            <a:ext cx="2777441" cy="3512036"/>
          </a:xfrm>
          <a:prstGeom prst="rect">
            <a:avLst/>
          </a:prstGeom>
        </p:spPr>
      </p:pic>
      <p:pic>
        <p:nvPicPr>
          <p:cNvPr id="12" name="Image 11" descr="image0043.jpg"/>
          <p:cNvPicPr>
            <a:picLocks noChangeAspect="1"/>
          </p:cNvPicPr>
          <p:nvPr/>
        </p:nvPicPr>
        <p:blipFill>
          <a:blip r:embed="rId4" cstate="print"/>
          <a:srcRect l="12343" t="7962" r="11030" b="5308"/>
          <a:stretch>
            <a:fillRect/>
          </a:stretch>
        </p:blipFill>
        <p:spPr>
          <a:xfrm>
            <a:off x="270591" y="1124744"/>
            <a:ext cx="8859068" cy="1008112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 rot="-5400000">
            <a:off x="-1416141" y="2904854"/>
            <a:ext cx="3034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fr-FR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Blank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EPJA 51 (2015) 8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6061166" y="836023"/>
            <a:ext cx="1994263" cy="15849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67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396875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en-US" b="1" baseline="30000" dirty="0" smtClean="0">
                <a:solidFill>
                  <a:srgbClr val="2559FF"/>
                </a:solidFill>
                <a:latin typeface="Verdana" pitchFamily="34" charset="0"/>
              </a:rPr>
              <a:t>30</a:t>
            </a:r>
            <a:r>
              <a:rPr lang="en-US" b="1" dirty="0" smtClean="0">
                <a:solidFill>
                  <a:srgbClr val="2559FF"/>
                </a:solidFill>
                <a:latin typeface="Verdana" pitchFamily="34" charset="0"/>
              </a:rPr>
              <a:t>S at GANIL: very preliminary result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6883" y="1885392"/>
            <a:ext cx="4221088" cy="5724127"/>
          </a:xfrm>
          <a:prstGeom prst="rect">
            <a:avLst/>
          </a:prstGeom>
        </p:spPr>
      </p:pic>
      <p:grpSp>
        <p:nvGrpSpPr>
          <p:cNvPr id="9" name="Groupe 11"/>
          <p:cNvGrpSpPr/>
          <p:nvPr/>
        </p:nvGrpSpPr>
        <p:grpSpPr>
          <a:xfrm>
            <a:off x="288678" y="830673"/>
            <a:ext cx="3131194" cy="5190615"/>
            <a:chOff x="288678" y="830673"/>
            <a:chExt cx="2915170" cy="4830575"/>
          </a:xfrm>
        </p:grpSpPr>
        <p:pic>
          <p:nvPicPr>
            <p:cNvPr id="10" name="Picture 4" descr="M:\Mes documents\home\LISE\Manips\2017\E691-B.Blank_30S\Manip\E691_Beta.gif"/>
            <p:cNvPicPr>
              <a:picLocks noChangeAspect="1" noChangeArrowheads="1"/>
            </p:cNvPicPr>
            <p:nvPr/>
          </p:nvPicPr>
          <p:blipFill>
            <a:blip r:embed="rId3" cstate="print"/>
            <a:srcRect l="3384" t="7974" r="6248"/>
            <a:stretch>
              <a:fillRect/>
            </a:stretch>
          </p:blipFill>
          <p:spPr bwMode="auto">
            <a:xfrm>
              <a:off x="288678" y="830673"/>
              <a:ext cx="2915170" cy="2423329"/>
            </a:xfrm>
            <a:prstGeom prst="rect">
              <a:avLst/>
            </a:prstGeom>
            <a:noFill/>
          </p:spPr>
        </p:pic>
        <p:pic>
          <p:nvPicPr>
            <p:cNvPr id="11" name="Picture 5" descr="M:\Mes documents\home\LISE\Manips\2017\E691-B.Blank_30S\Manip\E691_Gamma1.gif"/>
            <p:cNvPicPr>
              <a:picLocks noChangeAspect="1" noChangeArrowheads="1"/>
            </p:cNvPicPr>
            <p:nvPr/>
          </p:nvPicPr>
          <p:blipFill>
            <a:blip r:embed="rId4" cstate="print"/>
            <a:srcRect l="3384" r="6573"/>
            <a:stretch>
              <a:fillRect/>
            </a:stretch>
          </p:blipFill>
          <p:spPr bwMode="auto">
            <a:xfrm>
              <a:off x="346833" y="3254002"/>
              <a:ext cx="2830011" cy="2407246"/>
            </a:xfrm>
            <a:prstGeom prst="rect">
              <a:avLst/>
            </a:prstGeom>
            <a:noFill/>
          </p:spPr>
        </p:pic>
        <p:sp>
          <p:nvSpPr>
            <p:cNvPr id="12" name="Ellipse 11"/>
            <p:cNvSpPr/>
            <p:nvPr/>
          </p:nvSpPr>
          <p:spPr bwMode="auto">
            <a:xfrm>
              <a:off x="2520688" y="4322044"/>
              <a:ext cx="538796" cy="303844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13" name="Picture 2" descr="C:\Users\thomasjc\Documents\Partage\e691\Impl_R126.gif"/>
          <p:cNvPicPr>
            <a:picLocks noChangeAspect="1" noChangeArrowheads="1"/>
          </p:cNvPicPr>
          <p:nvPr/>
        </p:nvPicPr>
        <p:blipFill>
          <a:blip r:embed="rId5" cstate="print"/>
          <a:srcRect t="9008" b="6006"/>
          <a:stretch>
            <a:fillRect/>
          </a:stretch>
        </p:blipFill>
        <p:spPr bwMode="auto">
          <a:xfrm>
            <a:off x="4716016" y="662619"/>
            <a:ext cx="3528392" cy="2033606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 rot="-1740000">
            <a:off x="3059832" y="3140968"/>
            <a:ext cx="3661580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sz="2800" b="1" dirty="0" err="1" smtClean="0"/>
              <a:t>analysis</a:t>
            </a:r>
            <a:r>
              <a:rPr lang="fr-FR" sz="2800" b="1" dirty="0" smtClean="0"/>
              <a:t> in </a:t>
            </a:r>
            <a:r>
              <a:rPr lang="fr-FR" sz="2800" b="1" dirty="0" err="1" smtClean="0"/>
              <a:t>progress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83024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396875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en-US" b="1" baseline="30000" dirty="0" smtClean="0">
                <a:solidFill>
                  <a:srgbClr val="2559FF"/>
                </a:solidFill>
                <a:latin typeface="Verdana" pitchFamily="34" charset="0"/>
              </a:rPr>
              <a:t>22</a:t>
            </a:r>
            <a:r>
              <a:rPr lang="en-US" b="1" dirty="0" smtClean="0">
                <a:solidFill>
                  <a:srgbClr val="2559FF"/>
                </a:solidFill>
                <a:latin typeface="Verdana" pitchFamily="34" charset="0"/>
              </a:rPr>
              <a:t>Mg at ISOLDE: very preliminary result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1741" y="-628913"/>
            <a:ext cx="5208249" cy="778873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302718" y="6186797"/>
            <a:ext cx="3634328" cy="646331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CC0000"/>
                </a:solidFill>
              </a:rPr>
              <a:t>…</a:t>
            </a:r>
            <a:r>
              <a:rPr lang="fr-FR" b="1" dirty="0" err="1" smtClean="0">
                <a:solidFill>
                  <a:srgbClr val="CC0000"/>
                </a:solidFill>
              </a:rPr>
              <a:t>also</a:t>
            </a:r>
            <a:r>
              <a:rPr lang="fr-FR" b="1" dirty="0" smtClean="0">
                <a:solidFill>
                  <a:srgbClr val="CC0000"/>
                </a:solidFill>
              </a:rPr>
              <a:t> data on </a:t>
            </a:r>
            <a:r>
              <a:rPr lang="fr-FR" b="1" dirty="0" err="1" smtClean="0">
                <a:solidFill>
                  <a:srgbClr val="CC0000"/>
                </a:solidFill>
              </a:rPr>
              <a:t>branching</a:t>
            </a:r>
            <a:r>
              <a:rPr lang="fr-FR" b="1" dirty="0" smtClean="0">
                <a:solidFill>
                  <a:srgbClr val="CC0000"/>
                </a:solidFill>
              </a:rPr>
              <a:t> ratios</a:t>
            </a:r>
          </a:p>
          <a:p>
            <a:r>
              <a:rPr lang="fr-FR" b="1" dirty="0" smtClean="0">
                <a:solidFill>
                  <a:srgbClr val="CC0000"/>
                </a:solidFill>
              </a:rPr>
              <a:t>…to </a:t>
            </a:r>
            <a:r>
              <a:rPr lang="fr-FR" b="1" dirty="0" err="1" smtClean="0">
                <a:solidFill>
                  <a:srgbClr val="CC0000"/>
                </a:solidFill>
              </a:rPr>
              <a:t>be</a:t>
            </a:r>
            <a:r>
              <a:rPr lang="fr-FR" b="1" dirty="0" smtClean="0">
                <a:solidFill>
                  <a:srgbClr val="CC0000"/>
                </a:solidFill>
              </a:rPr>
              <a:t> </a:t>
            </a:r>
            <a:r>
              <a:rPr lang="fr-FR" b="1" dirty="0" err="1" smtClean="0">
                <a:solidFill>
                  <a:srgbClr val="CC0000"/>
                </a:solidFill>
              </a:rPr>
              <a:t>analysed</a:t>
            </a:r>
            <a:endParaRPr lang="en-GB" b="1" dirty="0">
              <a:solidFill>
                <a:srgbClr val="CC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1516" y="5912466"/>
            <a:ext cx="3743461" cy="92333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CC0000"/>
                </a:solidFill>
              </a:rPr>
              <a:t>Large </a:t>
            </a:r>
            <a:r>
              <a:rPr lang="fr-FR" b="1" dirty="0" err="1" smtClean="0">
                <a:solidFill>
                  <a:srgbClr val="CC0000"/>
                </a:solidFill>
              </a:rPr>
              <a:t>amounts</a:t>
            </a:r>
            <a:r>
              <a:rPr lang="fr-FR" b="1" dirty="0" smtClean="0">
                <a:solidFill>
                  <a:srgbClr val="CC0000"/>
                </a:solidFill>
              </a:rPr>
              <a:t> of </a:t>
            </a:r>
            <a:r>
              <a:rPr lang="fr-FR" b="1" baseline="30000" dirty="0" smtClean="0">
                <a:solidFill>
                  <a:srgbClr val="CC0000"/>
                </a:solidFill>
              </a:rPr>
              <a:t>22</a:t>
            </a:r>
            <a:r>
              <a:rPr lang="fr-FR" b="1" dirty="0" smtClean="0">
                <a:solidFill>
                  <a:srgbClr val="CC0000"/>
                </a:solidFill>
              </a:rPr>
              <a:t>Na in </a:t>
            </a:r>
            <a:r>
              <a:rPr lang="fr-FR" b="1" dirty="0" err="1" smtClean="0">
                <a:solidFill>
                  <a:srgbClr val="CC0000"/>
                </a:solidFill>
              </a:rPr>
              <a:t>beam</a:t>
            </a:r>
            <a:endParaRPr lang="fr-FR" b="1" dirty="0" smtClean="0">
              <a:solidFill>
                <a:srgbClr val="CC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CC0000"/>
                </a:solidFill>
              </a:rPr>
              <a:t>Use of LIST technique to remove it</a:t>
            </a:r>
          </a:p>
          <a:p>
            <a:r>
              <a:rPr lang="en-GB" b="1" dirty="0" smtClean="0">
                <a:solidFill>
                  <a:srgbClr val="CC0000"/>
                </a:solidFill>
                <a:sym typeface="Wingdings" panose="05000000000000000000" pitchFamily="2" charset="2"/>
              </a:rPr>
              <a:t> Loss of factor 50 for </a:t>
            </a:r>
            <a:r>
              <a:rPr lang="en-GB" b="1" baseline="30000" dirty="0" smtClean="0">
                <a:solidFill>
                  <a:srgbClr val="CC0000"/>
                </a:solidFill>
                <a:sym typeface="Wingdings" panose="05000000000000000000" pitchFamily="2" charset="2"/>
              </a:rPr>
              <a:t>22</a:t>
            </a:r>
            <a:r>
              <a:rPr lang="en-GB" b="1" dirty="0" smtClean="0">
                <a:solidFill>
                  <a:srgbClr val="CC0000"/>
                </a:solidFill>
                <a:sym typeface="Wingdings" panose="05000000000000000000" pitchFamily="2" charset="2"/>
              </a:rPr>
              <a:t>Mg</a:t>
            </a:r>
            <a:endParaRPr lang="en-GB" b="1" dirty="0">
              <a:solidFill>
                <a:srgbClr val="CC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-1740000">
            <a:off x="3059832" y="3140968"/>
            <a:ext cx="3661580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sz="2800" b="1" dirty="0" err="1" smtClean="0"/>
              <a:t>analysis</a:t>
            </a:r>
            <a:r>
              <a:rPr lang="fr-FR" sz="2800" b="1" dirty="0" smtClean="0"/>
              <a:t> in </a:t>
            </a:r>
            <a:r>
              <a:rPr lang="fr-FR" sz="2800" b="1" dirty="0" err="1" smtClean="0"/>
              <a:t>progress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5797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396875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V</a:t>
            </a:r>
            <a:r>
              <a:rPr lang="fr-FR" b="1" baseline="-25000" dirty="0" err="1" smtClean="0">
                <a:solidFill>
                  <a:srgbClr val="2559FF"/>
                </a:solidFill>
                <a:latin typeface="Verdana" pitchFamily="34" charset="0"/>
              </a:rPr>
              <a:t>ud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from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different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source and unitarity of CKM matrix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99241" y="1272619"/>
            <a:ext cx="5941819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0</a:t>
            </a:r>
            <a:r>
              <a:rPr lang="fr-FR" sz="2000" b="1" baseline="30000" dirty="0" smtClean="0"/>
              <a:t>+</a:t>
            </a:r>
            <a:r>
              <a:rPr lang="fr-FR" sz="2000" b="1" dirty="0" smtClean="0"/>
              <a:t> - 0</a:t>
            </a:r>
            <a:r>
              <a:rPr lang="fr-FR" sz="2000" b="1" baseline="30000" dirty="0" smtClean="0"/>
              <a:t>+ </a:t>
            </a:r>
            <a:r>
              <a:rPr lang="fr-FR" sz="2000" b="1" dirty="0" err="1" smtClean="0"/>
              <a:t>decays</a:t>
            </a:r>
            <a:r>
              <a:rPr lang="fr-FR" sz="2000" b="1" dirty="0" smtClean="0"/>
              <a:t>: 				</a:t>
            </a:r>
            <a:r>
              <a:rPr lang="fr-FR" sz="2000" b="1" dirty="0" err="1">
                <a:sym typeface="Wingdings" panose="05000000000000000000" pitchFamily="2" charset="2"/>
              </a:rPr>
              <a:t>V</a:t>
            </a:r>
            <a:r>
              <a:rPr lang="fr-FR" sz="2000" b="1" baseline="-25000" dirty="0" err="1">
                <a:sym typeface="Wingdings" panose="05000000000000000000" pitchFamily="2" charset="2"/>
              </a:rPr>
              <a:t>ud</a:t>
            </a:r>
            <a:r>
              <a:rPr lang="fr-FR" sz="2000" b="1" dirty="0">
                <a:sym typeface="Wingdings" panose="05000000000000000000" pitchFamily="2" charset="2"/>
              </a:rPr>
              <a:t> = 0.9740 ± 0.0005</a:t>
            </a:r>
          </a:p>
          <a:p>
            <a:r>
              <a:rPr lang="fr-FR" sz="2000" b="1" dirty="0" err="1" smtClean="0"/>
              <a:t>mirror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decays</a:t>
            </a:r>
            <a:r>
              <a:rPr lang="fr-FR" sz="2000" b="1" dirty="0" smtClean="0"/>
              <a:t>:		</a:t>
            </a:r>
            <a:r>
              <a:rPr lang="fr-FR" sz="1100" b="1" dirty="0" smtClean="0"/>
              <a:t>	</a:t>
            </a:r>
            <a:r>
              <a:rPr lang="fr-FR" sz="2000" b="1" dirty="0" smtClean="0"/>
              <a:t>	</a:t>
            </a:r>
            <a:r>
              <a:rPr lang="fr-FR" sz="2000" b="1" dirty="0" err="1" smtClean="0">
                <a:sym typeface="Wingdings" panose="05000000000000000000" pitchFamily="2" charset="2"/>
              </a:rPr>
              <a:t>V</a:t>
            </a:r>
            <a:r>
              <a:rPr lang="fr-FR" sz="2000" b="1" baseline="-25000" dirty="0" err="1" smtClean="0">
                <a:sym typeface="Wingdings" panose="05000000000000000000" pitchFamily="2" charset="2"/>
              </a:rPr>
              <a:t>ud</a:t>
            </a:r>
            <a:r>
              <a:rPr lang="fr-FR" sz="2000" b="1" dirty="0" smtClean="0">
                <a:sym typeface="Wingdings" panose="05000000000000000000" pitchFamily="2" charset="2"/>
              </a:rPr>
              <a:t> </a:t>
            </a:r>
            <a:r>
              <a:rPr lang="fr-FR" sz="2000" b="1" dirty="0">
                <a:sym typeface="Wingdings" panose="05000000000000000000" pitchFamily="2" charset="2"/>
              </a:rPr>
              <a:t>= </a:t>
            </a:r>
            <a:r>
              <a:rPr lang="fr-FR" sz="2000" b="1" dirty="0" smtClean="0">
                <a:sym typeface="Wingdings" panose="05000000000000000000" pitchFamily="2" charset="2"/>
              </a:rPr>
              <a:t>0.9742 </a:t>
            </a:r>
            <a:r>
              <a:rPr lang="fr-FR" sz="2000" b="1" dirty="0">
                <a:sym typeface="Wingdings" panose="05000000000000000000" pitchFamily="2" charset="2"/>
              </a:rPr>
              <a:t>± </a:t>
            </a:r>
            <a:r>
              <a:rPr lang="fr-FR" sz="2000" b="1" dirty="0" smtClean="0">
                <a:sym typeface="Wingdings" panose="05000000000000000000" pitchFamily="2" charset="2"/>
              </a:rPr>
              <a:t>0.0009</a:t>
            </a:r>
          </a:p>
          <a:p>
            <a:r>
              <a:rPr lang="fr-FR" sz="2000" b="1" dirty="0" smtClean="0">
                <a:sym typeface="Wingdings" panose="05000000000000000000" pitchFamily="2" charset="2"/>
              </a:rPr>
              <a:t>neutron </a:t>
            </a:r>
            <a:r>
              <a:rPr lang="fr-FR" sz="2000" b="1" dirty="0" err="1" smtClean="0">
                <a:sym typeface="Wingdings" panose="05000000000000000000" pitchFamily="2" charset="2"/>
              </a:rPr>
              <a:t>decay</a:t>
            </a:r>
            <a:r>
              <a:rPr lang="fr-FR" sz="2000" b="1" dirty="0" smtClean="0">
                <a:sym typeface="Wingdings" panose="05000000000000000000" pitchFamily="2" charset="2"/>
              </a:rPr>
              <a:t>:				</a:t>
            </a:r>
            <a:r>
              <a:rPr lang="fr-FR" sz="2000" b="1" dirty="0" err="1" smtClean="0">
                <a:sym typeface="Wingdings" panose="05000000000000000000" pitchFamily="2" charset="2"/>
              </a:rPr>
              <a:t>V</a:t>
            </a:r>
            <a:r>
              <a:rPr lang="fr-FR" sz="2000" b="1" baseline="-25000" dirty="0" err="1" smtClean="0">
                <a:sym typeface="Wingdings" panose="05000000000000000000" pitchFamily="2" charset="2"/>
              </a:rPr>
              <a:t>ud</a:t>
            </a:r>
            <a:r>
              <a:rPr lang="fr-FR" sz="2000" b="1" dirty="0" smtClean="0">
                <a:sym typeface="Wingdings" panose="05000000000000000000" pitchFamily="2" charset="2"/>
              </a:rPr>
              <a:t> </a:t>
            </a:r>
            <a:r>
              <a:rPr lang="fr-FR" sz="2000" b="1" dirty="0">
                <a:sym typeface="Wingdings" panose="05000000000000000000" pitchFamily="2" charset="2"/>
              </a:rPr>
              <a:t>= </a:t>
            </a:r>
            <a:r>
              <a:rPr lang="fr-FR" sz="2000" b="1" dirty="0" smtClean="0">
                <a:sym typeface="Wingdings" panose="05000000000000000000" pitchFamily="2" charset="2"/>
              </a:rPr>
              <a:t>0.9743 </a:t>
            </a:r>
            <a:r>
              <a:rPr lang="fr-FR" sz="2000" b="1" dirty="0">
                <a:sym typeface="Wingdings" panose="05000000000000000000" pitchFamily="2" charset="2"/>
              </a:rPr>
              <a:t>± </a:t>
            </a:r>
            <a:r>
              <a:rPr lang="fr-FR" sz="2000" b="1" dirty="0" smtClean="0">
                <a:sym typeface="Wingdings" panose="05000000000000000000" pitchFamily="2" charset="2"/>
              </a:rPr>
              <a:t>0.0006</a:t>
            </a:r>
          </a:p>
          <a:p>
            <a:endParaRPr lang="fr-FR" sz="2000" b="1" dirty="0" smtClean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fr-FR" sz="2000" b="1" dirty="0" smtClean="0">
                <a:sym typeface="Wingdings" panose="05000000000000000000" pitchFamily="2" charset="2"/>
              </a:rPr>
              <a:t>						</a:t>
            </a:r>
            <a:r>
              <a:rPr lang="fr-FR" sz="2000" b="1" dirty="0" err="1" smtClean="0">
                <a:sym typeface="Wingdings" panose="05000000000000000000" pitchFamily="2" charset="2"/>
              </a:rPr>
              <a:t>V</a:t>
            </a:r>
            <a:r>
              <a:rPr lang="fr-FR" sz="2000" b="1" baseline="-25000" dirty="0" err="1" smtClean="0">
                <a:sym typeface="Wingdings" panose="05000000000000000000" pitchFamily="2" charset="2"/>
              </a:rPr>
              <a:t>ud</a:t>
            </a:r>
            <a:r>
              <a:rPr lang="fr-FR" sz="2000" b="1" dirty="0" smtClean="0">
                <a:sym typeface="Wingdings" panose="05000000000000000000" pitchFamily="2" charset="2"/>
              </a:rPr>
              <a:t> </a:t>
            </a:r>
            <a:r>
              <a:rPr lang="fr-FR" sz="2000" b="1" dirty="0">
                <a:sym typeface="Wingdings" panose="05000000000000000000" pitchFamily="2" charset="2"/>
              </a:rPr>
              <a:t>= </a:t>
            </a:r>
            <a:r>
              <a:rPr lang="fr-FR" sz="2000" b="1" dirty="0" smtClean="0">
                <a:sym typeface="Wingdings" panose="05000000000000000000" pitchFamily="2" charset="2"/>
              </a:rPr>
              <a:t>0.9741 </a:t>
            </a:r>
            <a:r>
              <a:rPr lang="fr-FR" sz="2000" b="1" dirty="0">
                <a:sym typeface="Wingdings" panose="05000000000000000000" pitchFamily="2" charset="2"/>
              </a:rPr>
              <a:t>± </a:t>
            </a:r>
            <a:r>
              <a:rPr lang="fr-FR" sz="2000" b="1" dirty="0" smtClean="0">
                <a:sym typeface="Wingdings" panose="05000000000000000000" pitchFamily="2" charset="2"/>
              </a:rPr>
              <a:t>0.0004</a:t>
            </a:r>
          </a:p>
          <a:p>
            <a:r>
              <a:rPr lang="fr-FR" sz="2000" b="1" dirty="0" smtClean="0">
                <a:sym typeface="Wingdings" panose="05000000000000000000" pitchFamily="2" charset="2"/>
              </a:rPr>
              <a:t>							V</a:t>
            </a:r>
            <a:r>
              <a:rPr lang="fr-FR" sz="2000" b="1" baseline="-25000" dirty="0" smtClean="0">
                <a:sym typeface="Wingdings" panose="05000000000000000000" pitchFamily="2" charset="2"/>
              </a:rPr>
              <a:t>us</a:t>
            </a:r>
            <a:r>
              <a:rPr lang="fr-FR" sz="2000" b="1" dirty="0" smtClean="0">
                <a:sym typeface="Wingdings" panose="05000000000000000000" pitchFamily="2" charset="2"/>
              </a:rPr>
              <a:t> = 0.2243 ± 0.0005</a:t>
            </a:r>
            <a:endParaRPr lang="fr-FR" sz="2000" b="1" dirty="0">
              <a:sym typeface="Wingdings" panose="05000000000000000000" pitchFamily="2" charset="2"/>
            </a:endParaRPr>
          </a:p>
          <a:p>
            <a:r>
              <a:rPr lang="fr-FR" sz="2000" b="1" dirty="0" smtClean="0"/>
              <a:t>							</a:t>
            </a:r>
            <a:r>
              <a:rPr lang="fr-FR" sz="2000" b="1" dirty="0" err="1" smtClean="0">
                <a:sym typeface="Wingdings" panose="05000000000000000000" pitchFamily="2" charset="2"/>
              </a:rPr>
              <a:t>V</a:t>
            </a:r>
            <a:r>
              <a:rPr lang="fr-FR" sz="2000" b="1" baseline="-25000" dirty="0" err="1" smtClean="0">
                <a:sym typeface="Wingdings" panose="05000000000000000000" pitchFamily="2" charset="2"/>
              </a:rPr>
              <a:t>ub</a:t>
            </a:r>
            <a:r>
              <a:rPr lang="fr-FR" sz="2000" b="1" dirty="0" smtClean="0">
                <a:sym typeface="Wingdings" panose="05000000000000000000" pitchFamily="2" charset="2"/>
              </a:rPr>
              <a:t> = (3.94 ± 0.36) x 10</a:t>
            </a:r>
            <a:r>
              <a:rPr lang="fr-FR" sz="2000" b="1" baseline="30000" dirty="0" smtClean="0">
                <a:sym typeface="Wingdings" panose="05000000000000000000" pitchFamily="2" charset="2"/>
              </a:rPr>
              <a:t>-3</a:t>
            </a:r>
          </a:p>
          <a:p>
            <a:endParaRPr lang="fr-FR" sz="2000" b="1" dirty="0">
              <a:sym typeface="Wingdings" panose="05000000000000000000" pitchFamily="2" charset="2"/>
            </a:endParaRPr>
          </a:p>
          <a:p>
            <a:r>
              <a:rPr lang="fr-FR" sz="2400" b="1" dirty="0" smtClean="0">
                <a:sym typeface="Wingdings" panose="05000000000000000000" pitchFamily="2" charset="2"/>
              </a:rPr>
              <a:t>V</a:t>
            </a:r>
            <a:r>
              <a:rPr lang="fr-FR" sz="2400" b="1" baseline="-25000" dirty="0" smtClean="0">
                <a:sym typeface="Wingdings" panose="05000000000000000000" pitchFamily="2" charset="2"/>
              </a:rPr>
              <a:t>ud</a:t>
            </a:r>
            <a:r>
              <a:rPr lang="fr-FR" sz="2400" b="1" baseline="30000" dirty="0" smtClean="0">
                <a:sym typeface="Wingdings" panose="05000000000000000000" pitchFamily="2" charset="2"/>
              </a:rPr>
              <a:t>2</a:t>
            </a:r>
            <a:r>
              <a:rPr lang="fr-FR" sz="2400" b="1" dirty="0" smtClean="0">
                <a:sym typeface="Wingdings" panose="05000000000000000000" pitchFamily="2" charset="2"/>
              </a:rPr>
              <a:t> + V</a:t>
            </a:r>
            <a:r>
              <a:rPr lang="fr-FR" sz="2400" b="1" baseline="-25000" dirty="0" smtClean="0">
                <a:sym typeface="Wingdings" panose="05000000000000000000" pitchFamily="2" charset="2"/>
              </a:rPr>
              <a:t>us</a:t>
            </a:r>
            <a:r>
              <a:rPr lang="fr-FR" sz="2400" b="1" baseline="30000" dirty="0" smtClean="0">
                <a:sym typeface="Wingdings" panose="05000000000000000000" pitchFamily="2" charset="2"/>
              </a:rPr>
              <a:t>2</a:t>
            </a:r>
            <a:r>
              <a:rPr lang="fr-FR" sz="2400" b="1" dirty="0" smtClean="0">
                <a:sym typeface="Wingdings" panose="05000000000000000000" pitchFamily="2" charset="2"/>
              </a:rPr>
              <a:t> + V</a:t>
            </a:r>
            <a:r>
              <a:rPr lang="fr-FR" sz="2400" b="1" baseline="-25000" dirty="0" smtClean="0">
                <a:sym typeface="Wingdings" panose="05000000000000000000" pitchFamily="2" charset="2"/>
              </a:rPr>
              <a:t>ub</a:t>
            </a:r>
            <a:r>
              <a:rPr lang="fr-FR" sz="2400" b="1" baseline="30000" dirty="0" smtClean="0">
                <a:sym typeface="Wingdings" panose="05000000000000000000" pitchFamily="2" charset="2"/>
              </a:rPr>
              <a:t>2</a:t>
            </a:r>
            <a:r>
              <a:rPr lang="fr-FR" sz="2400" b="1" dirty="0" smtClean="0">
                <a:sym typeface="Wingdings" panose="05000000000000000000" pitchFamily="2" charset="2"/>
              </a:rPr>
              <a:t> = 0.9992 ± 0.0007  1.1</a:t>
            </a:r>
            <a:r>
              <a:rPr lang="fr-FR" sz="2400" b="1" dirty="0" smtClean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</a:p>
          <a:p>
            <a:endParaRPr lang="fr-FR" sz="2400" b="1" dirty="0">
              <a:latin typeface="Symbol" panose="05050102010706020507" pitchFamily="18" charset="2"/>
              <a:sym typeface="Wingdings" panose="05000000000000000000" pitchFamily="2" charset="2"/>
            </a:endParaRPr>
          </a:p>
          <a:p>
            <a:r>
              <a:rPr lang="fr-FR" sz="2400" b="1" dirty="0" smtClean="0">
                <a:sym typeface="Wingdings" panose="05000000000000000000" pitchFamily="2" charset="2"/>
              </a:rPr>
              <a:t>but </a:t>
            </a:r>
            <a:r>
              <a:rPr lang="fr-FR" sz="2400" b="1" dirty="0" err="1" smtClean="0">
                <a:sym typeface="Wingdings" panose="05000000000000000000" pitchFamily="2" charset="2"/>
              </a:rPr>
              <a:t>also</a:t>
            </a:r>
            <a:r>
              <a:rPr lang="fr-FR" sz="2400" b="1" dirty="0" smtClean="0">
                <a:sym typeface="Wingdings" panose="05000000000000000000" pitchFamily="2" charset="2"/>
              </a:rPr>
              <a:t> 3.1</a:t>
            </a:r>
            <a:r>
              <a:rPr lang="fr-FR" sz="2400" b="1" dirty="0" smtClean="0">
                <a:latin typeface="Symbol" panose="05050102010706020507" pitchFamily="18" charset="2"/>
                <a:sym typeface="Wingdings" panose="05000000000000000000" pitchFamily="2" charset="2"/>
              </a:rPr>
              <a:t>s </a:t>
            </a:r>
            <a:r>
              <a:rPr lang="fr-FR" sz="2400" b="1" dirty="0" smtClean="0">
                <a:sym typeface="Wingdings" panose="05000000000000000000" pitchFamily="2" charset="2"/>
              </a:rPr>
              <a:t>(</a:t>
            </a:r>
            <a:r>
              <a:rPr lang="fr-FR" sz="2400" b="1" dirty="0" err="1" smtClean="0">
                <a:sym typeface="Wingdings" panose="05000000000000000000" pitchFamily="2" charset="2"/>
              </a:rPr>
              <a:t>see</a:t>
            </a:r>
            <a:r>
              <a:rPr lang="fr-FR" sz="2400" b="1" dirty="0" smtClean="0">
                <a:sym typeface="Wingdings" panose="05000000000000000000" pitchFamily="2" charset="2"/>
              </a:rPr>
              <a:t> Hardy &amp; </a:t>
            </a:r>
            <a:r>
              <a:rPr lang="fr-FR" sz="2400" b="1" dirty="0" err="1" smtClean="0">
                <a:sym typeface="Wingdings" panose="05000000000000000000" pitchFamily="2" charset="2"/>
              </a:rPr>
              <a:t>Towner</a:t>
            </a:r>
            <a:r>
              <a:rPr lang="fr-FR" sz="2400" b="1" dirty="0" smtClean="0">
                <a:sym typeface="Wingdings" panose="05000000000000000000" pitchFamily="2" charset="2"/>
              </a:rPr>
              <a:t> 2020)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7968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179388" y="2849563"/>
            <a:ext cx="8839200" cy="579437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outerShdw dist="89803" dir="8100000" algn="ctr" rotWithShape="0">
              <a:schemeClr val="tx1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 smtClean="0">
                <a:solidFill>
                  <a:schemeClr val="bg1"/>
                </a:solidFill>
                <a:latin typeface="Times New Roman" pitchFamily="18" charset="0"/>
              </a:rPr>
              <a:t>Future </a:t>
            </a:r>
            <a:r>
              <a:rPr lang="fr-FR" sz="3200" b="1" dirty="0" err="1" smtClean="0">
                <a:solidFill>
                  <a:schemeClr val="bg1"/>
                </a:solidFill>
                <a:latin typeface="Times New Roman" pitchFamily="18" charset="0"/>
              </a:rPr>
              <a:t>measurements</a:t>
            </a:r>
            <a:r>
              <a:rPr lang="fr-FR" sz="3200" b="1" dirty="0" smtClean="0">
                <a:solidFill>
                  <a:schemeClr val="bg1"/>
                </a:solidFill>
                <a:latin typeface="Times New Roman" pitchFamily="18" charset="0"/>
              </a:rPr>
              <a:t> at GANIL</a:t>
            </a:r>
            <a:endParaRPr lang="fr-FR" sz="3200" b="1" baseline="30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25" name="Line 5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26" name="Line 6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3837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396875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en-US" b="1" dirty="0" smtClean="0">
                <a:solidFill>
                  <a:srgbClr val="2559FF"/>
                </a:solidFill>
                <a:latin typeface="Verdana" pitchFamily="34" charset="0"/>
              </a:rPr>
              <a:t>Heavy </a:t>
            </a:r>
            <a:r>
              <a:rPr lang="en-US" b="1" dirty="0" err="1" smtClean="0">
                <a:solidFill>
                  <a:srgbClr val="2559FF"/>
                </a:solidFill>
                <a:latin typeface="Verdana" pitchFamily="34" charset="0"/>
              </a:rPr>
              <a:t>T</a:t>
            </a:r>
            <a:r>
              <a:rPr lang="en-US" b="1" baseline="-25000" dirty="0" err="1" smtClean="0">
                <a:solidFill>
                  <a:srgbClr val="2559FF"/>
                </a:solidFill>
                <a:latin typeface="Verdana" pitchFamily="34" charset="0"/>
              </a:rPr>
              <a:t>z</a:t>
            </a:r>
            <a:r>
              <a:rPr lang="en-US" b="1" dirty="0" smtClean="0">
                <a:solidFill>
                  <a:srgbClr val="2559FF"/>
                </a:solidFill>
                <a:latin typeface="Verdana" pitchFamily="34" charset="0"/>
              </a:rPr>
              <a:t> = 0 nuclei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2511298" y="5935746"/>
            <a:ext cx="46109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b="1" dirty="0" smtClean="0"/>
              <a:t> test of CVC on a </a:t>
            </a:r>
            <a:r>
              <a:rPr lang="fr-FR" sz="2000" b="1" dirty="0" err="1" smtClean="0"/>
              <a:t>much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larger</a:t>
            </a:r>
            <a:r>
              <a:rPr lang="fr-FR" sz="2000" b="1" dirty="0" smtClean="0"/>
              <a:t> basis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b="1" dirty="0"/>
              <a:t>t</a:t>
            </a:r>
            <a:r>
              <a:rPr lang="fr-FR" sz="2000" b="1" dirty="0" smtClean="0"/>
              <a:t>est of </a:t>
            </a:r>
            <a:r>
              <a:rPr lang="fr-FR" sz="2000" b="1" dirty="0" err="1" smtClean="0"/>
              <a:t>different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models</a:t>
            </a:r>
            <a:r>
              <a:rPr lang="fr-FR" sz="2000" b="1" dirty="0" smtClean="0"/>
              <a:t> for corrections</a:t>
            </a:r>
            <a:endParaRPr lang="fr-FR" sz="20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9440" y="-796990"/>
            <a:ext cx="5549384" cy="8241208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5580112" y="796960"/>
            <a:ext cx="3024336" cy="4752528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1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396875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en-US" b="1" dirty="0" smtClean="0">
                <a:solidFill>
                  <a:srgbClr val="2559FF"/>
                </a:solidFill>
                <a:latin typeface="Verdana" pitchFamily="34" charset="0"/>
              </a:rPr>
              <a:t>Heavy </a:t>
            </a:r>
            <a:r>
              <a:rPr lang="en-US" b="1" dirty="0" err="1" smtClean="0">
                <a:solidFill>
                  <a:srgbClr val="2559FF"/>
                </a:solidFill>
                <a:latin typeface="Verdana" pitchFamily="34" charset="0"/>
              </a:rPr>
              <a:t>T</a:t>
            </a:r>
            <a:r>
              <a:rPr lang="en-US" b="1" baseline="-25000" dirty="0" err="1" smtClean="0">
                <a:solidFill>
                  <a:srgbClr val="2559FF"/>
                </a:solidFill>
                <a:latin typeface="Verdana" pitchFamily="34" charset="0"/>
              </a:rPr>
              <a:t>z</a:t>
            </a:r>
            <a:r>
              <a:rPr lang="en-US" b="1" dirty="0" smtClean="0">
                <a:solidFill>
                  <a:srgbClr val="2559FF"/>
                </a:solidFill>
                <a:latin typeface="Verdana" pitchFamily="34" charset="0"/>
              </a:rPr>
              <a:t> = 0 nuclei: production at S3-LEB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aphicFrame>
        <p:nvGraphicFramePr>
          <p:cNvPr id="10" name="Tableau 9"/>
          <p:cNvGraphicFramePr>
            <a:graphicFrameLocks noGrp="1"/>
          </p:cNvGraphicFramePr>
          <p:nvPr>
            <p:extLst/>
          </p:nvPr>
        </p:nvGraphicFramePr>
        <p:xfrm>
          <a:off x="456950" y="764704"/>
          <a:ext cx="8507538" cy="5365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6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51785114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528247759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3399324054"/>
                    </a:ext>
                  </a:extLst>
                </a:gridCol>
              </a:tblGrid>
              <a:tr h="974536">
                <a:tc rowSpan="10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isotope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half-life (ms)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rate 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day I (</a:t>
                      </a:r>
                      <a:r>
                        <a:rPr lang="en-US" sz="2000" b="1" dirty="0" err="1" smtClean="0">
                          <a:solidFill>
                            <a:srgbClr val="C00000"/>
                          </a:solidFill>
                        </a:rPr>
                        <a:t>pps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)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rate day II (</a:t>
                      </a:r>
                      <a:r>
                        <a:rPr lang="en-US" sz="2000" b="1" dirty="0" err="1" smtClean="0">
                          <a:solidFill>
                            <a:srgbClr val="C00000"/>
                          </a:solidFill>
                        </a:rPr>
                        <a:t>pps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)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rate A/Q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</a:rPr>
                        <a:t>=7 (</a:t>
                      </a:r>
                      <a:r>
                        <a:rPr lang="en-US" sz="2000" b="1" baseline="0" dirty="0" err="1" smtClean="0">
                          <a:solidFill>
                            <a:srgbClr val="C00000"/>
                          </a:solidFill>
                        </a:rPr>
                        <a:t>pps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</a:rPr>
                        <a:t>)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rate A/Q=7 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fast cell (20ms) (</a:t>
                      </a:r>
                      <a:r>
                        <a:rPr lang="en-US" sz="2000" b="1" dirty="0" err="1" smtClean="0">
                          <a:solidFill>
                            <a:srgbClr val="C00000"/>
                          </a:solidFill>
                        </a:rPr>
                        <a:t>pps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)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97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30000" dirty="0" smtClean="0"/>
                        <a:t>66</a:t>
                      </a:r>
                      <a:r>
                        <a:rPr lang="en-US" sz="2400" b="1" dirty="0" smtClean="0"/>
                        <a:t>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95.77(23)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450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4000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97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30000" dirty="0" smtClean="0"/>
                        <a:t>70</a:t>
                      </a:r>
                      <a:r>
                        <a:rPr lang="en-US" sz="2400" b="1" dirty="0" smtClean="0"/>
                        <a:t>Br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79 .1(8)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200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400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400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97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30000" dirty="0" smtClean="0"/>
                        <a:t>74</a:t>
                      </a:r>
                      <a:r>
                        <a:rPr lang="en-US" sz="2400" b="1" dirty="0" smtClean="0"/>
                        <a:t>Rb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64.78(3)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100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150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150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2000</a:t>
                      </a:r>
                      <a:endParaRPr 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97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30000" dirty="0" smtClean="0"/>
                        <a:t>78</a:t>
                      </a:r>
                      <a:r>
                        <a:rPr lang="en-US" sz="2400" b="1" dirty="0" smtClean="0"/>
                        <a:t>Y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54(5)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10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10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15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300</a:t>
                      </a:r>
                      <a:endParaRPr 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97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30000" dirty="0" smtClean="0"/>
                        <a:t>82</a:t>
                      </a:r>
                      <a:r>
                        <a:rPr lang="en-US" sz="2400" b="1" dirty="0" smtClean="0"/>
                        <a:t>Nb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50(5)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1.5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1.5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70</a:t>
                      </a:r>
                      <a:endParaRPr 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97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30000" dirty="0" smtClean="0"/>
                        <a:t>86</a:t>
                      </a:r>
                      <a:r>
                        <a:rPr lang="en-US" sz="2400" b="1" dirty="0" smtClean="0"/>
                        <a:t>Tc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55(6)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1.5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1.5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50</a:t>
                      </a:r>
                      <a:endParaRPr 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97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30000" dirty="0" smtClean="0"/>
                        <a:t>90</a:t>
                      </a:r>
                      <a:r>
                        <a:rPr lang="en-US" sz="2400" b="1" dirty="0" smtClean="0"/>
                        <a:t>Rh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15(7)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3e-4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4e-4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7e-4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30</a:t>
                      </a:r>
                      <a:endParaRPr 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97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30000" dirty="0" smtClean="0"/>
                        <a:t>94</a:t>
                      </a:r>
                      <a:r>
                        <a:rPr lang="en-US" sz="2400" b="1" dirty="0" smtClean="0"/>
                        <a:t>Ag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37(18)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0.6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0.7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90</a:t>
                      </a:r>
                      <a:endParaRPr 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1767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30000" dirty="0" smtClean="0"/>
                        <a:t>98</a:t>
                      </a:r>
                      <a:r>
                        <a:rPr lang="en-US" sz="2400" b="1" dirty="0" smtClean="0"/>
                        <a:t>In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37(5)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5e-4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6e-4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1e-3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7e-2</a:t>
                      </a:r>
                      <a:endParaRPr 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755576" y="6309320"/>
            <a:ext cx="5471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sym typeface="Wingdings" pitchFamily="2" charset="2"/>
              </a:rPr>
              <a:t>  </a:t>
            </a:r>
            <a:r>
              <a:rPr lang="en-US" sz="2400" b="1" dirty="0" smtClean="0">
                <a:solidFill>
                  <a:srgbClr val="C00000"/>
                </a:solidFill>
              </a:rPr>
              <a:t>test CVC over a larger range of Z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3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879642"/>
            <a:ext cx="5628640" cy="417879"/>
          </a:xfrm>
        </p:spPr>
        <p:txBody>
          <a:bodyPr>
            <a:noAutofit/>
          </a:bodyPr>
          <a:lstStyle/>
          <a:p>
            <a:r>
              <a:rPr lang="fr-FR" b="1" dirty="0" err="1" smtClean="0">
                <a:solidFill>
                  <a:srgbClr val="002060"/>
                </a:solidFill>
              </a:rPr>
              <a:t>Hamiltonian</a:t>
            </a:r>
            <a:r>
              <a:rPr lang="fr-FR" b="1" dirty="0" smtClean="0">
                <a:solidFill>
                  <a:srgbClr val="002060"/>
                </a:solidFill>
              </a:rPr>
              <a:t>: Lorentz invariance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3" name="Espace réservé du contenu 1"/>
          <p:cNvSpPr txBox="1">
            <a:spLocks/>
          </p:cNvSpPr>
          <p:nvPr/>
        </p:nvSpPr>
        <p:spPr>
          <a:xfrm>
            <a:off x="216042" y="4345180"/>
            <a:ext cx="8229600" cy="2304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66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 smtClean="0">
                <a:solidFill>
                  <a:srgbClr val="002060"/>
                </a:solidFill>
              </a:rPr>
              <a:t>Standard model:  V-A theory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900" b="1" dirty="0"/>
              <a:t>C</a:t>
            </a:r>
            <a:r>
              <a:rPr lang="en-US" sz="1900" b="1" baseline="-25000" dirty="0"/>
              <a:t>S</a:t>
            </a:r>
            <a:r>
              <a:rPr lang="en-US" sz="1900" b="1" dirty="0"/>
              <a:t> = C</a:t>
            </a:r>
            <a:r>
              <a:rPr lang="en-US" sz="1900" b="1" baseline="-25000" dirty="0"/>
              <a:t>S</a:t>
            </a:r>
            <a:r>
              <a:rPr lang="en-US" sz="1900" b="1" dirty="0"/>
              <a:t>’ = C</a:t>
            </a:r>
            <a:r>
              <a:rPr lang="en-US" sz="1900" b="1" baseline="-25000" dirty="0"/>
              <a:t>T</a:t>
            </a:r>
            <a:r>
              <a:rPr lang="en-US" sz="1900" b="1" dirty="0"/>
              <a:t> = C</a:t>
            </a:r>
            <a:r>
              <a:rPr lang="en-US" sz="1900" b="1" baseline="-25000" dirty="0"/>
              <a:t>T</a:t>
            </a:r>
            <a:r>
              <a:rPr lang="en-US" sz="1900" b="1" dirty="0" smtClean="0"/>
              <a:t>’</a:t>
            </a:r>
            <a:r>
              <a:rPr lang="en-US" sz="1900" b="1" dirty="0"/>
              <a:t> = </a:t>
            </a:r>
            <a:r>
              <a:rPr lang="en-US" sz="1900" b="1" dirty="0" smtClean="0"/>
              <a:t>C</a:t>
            </a:r>
            <a:r>
              <a:rPr lang="en-US" sz="1900" b="1" baseline="-25000" dirty="0" smtClean="0"/>
              <a:t>P</a:t>
            </a:r>
            <a:r>
              <a:rPr lang="en-US" sz="1900" b="1" dirty="0" smtClean="0"/>
              <a:t> </a:t>
            </a:r>
            <a:r>
              <a:rPr lang="en-US" sz="1900" b="1" dirty="0"/>
              <a:t>= </a:t>
            </a:r>
            <a:r>
              <a:rPr lang="en-US" sz="1900" b="1" dirty="0" smtClean="0"/>
              <a:t>C</a:t>
            </a:r>
            <a:r>
              <a:rPr lang="en-US" sz="1900" b="1" baseline="-25000" dirty="0" smtClean="0"/>
              <a:t>P</a:t>
            </a:r>
            <a:r>
              <a:rPr lang="en-US" sz="1900" b="1" dirty="0" smtClean="0"/>
              <a:t>’ </a:t>
            </a:r>
            <a:r>
              <a:rPr lang="en-US" sz="1900" b="1" dirty="0"/>
              <a:t>= 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900" b="1" dirty="0" smtClean="0"/>
              <a:t>Maximal violation of parity:   C</a:t>
            </a:r>
            <a:r>
              <a:rPr lang="en-US" sz="1900" b="1" baseline="-25000" dirty="0" smtClean="0"/>
              <a:t>V</a:t>
            </a:r>
            <a:r>
              <a:rPr lang="en-US" sz="1900" b="1" dirty="0" smtClean="0"/>
              <a:t> = C</a:t>
            </a:r>
            <a:r>
              <a:rPr lang="en-US" sz="1900" b="1" baseline="-25000" dirty="0" smtClean="0"/>
              <a:t>V</a:t>
            </a:r>
            <a:r>
              <a:rPr lang="en-US" sz="1900" b="1" dirty="0" smtClean="0"/>
              <a:t>’  and   C</a:t>
            </a:r>
            <a:r>
              <a:rPr lang="en-US" sz="1900" b="1" baseline="-25000" dirty="0" smtClean="0"/>
              <a:t>A</a:t>
            </a:r>
            <a:r>
              <a:rPr lang="en-US" sz="1900" b="1" dirty="0" smtClean="0"/>
              <a:t> = C</a:t>
            </a:r>
            <a:r>
              <a:rPr lang="en-US" sz="1900" b="1" baseline="-25000" dirty="0" smtClean="0"/>
              <a:t>A</a:t>
            </a:r>
            <a:r>
              <a:rPr lang="en-US" sz="1900" b="1" dirty="0" smtClean="0"/>
              <a:t>’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900" b="1" dirty="0" smtClean="0"/>
              <a:t>Time-reversal symmetry: </a:t>
            </a:r>
            <a:r>
              <a:rPr lang="en-US" sz="1900" b="1" dirty="0"/>
              <a:t>C</a:t>
            </a:r>
            <a:r>
              <a:rPr lang="en-US" sz="1900" b="1" baseline="-25000" dirty="0"/>
              <a:t>V</a:t>
            </a:r>
            <a:r>
              <a:rPr lang="en-US" sz="1900" b="1" dirty="0"/>
              <a:t> </a:t>
            </a:r>
            <a:r>
              <a:rPr lang="en-US" sz="1900" b="1" dirty="0" smtClean="0"/>
              <a:t>, </a:t>
            </a:r>
            <a:r>
              <a:rPr lang="en-US" sz="1900" b="1" dirty="0"/>
              <a:t>C</a:t>
            </a:r>
            <a:r>
              <a:rPr lang="en-US" sz="1900" b="1" baseline="-25000" dirty="0"/>
              <a:t>V</a:t>
            </a:r>
            <a:r>
              <a:rPr lang="en-US" sz="1900" b="1" dirty="0" smtClean="0"/>
              <a:t>’ , C</a:t>
            </a:r>
            <a:r>
              <a:rPr lang="en-US" sz="1900" b="1" baseline="-25000" dirty="0" smtClean="0"/>
              <a:t>A</a:t>
            </a:r>
            <a:r>
              <a:rPr lang="en-US" sz="1900" b="1" dirty="0" smtClean="0"/>
              <a:t> , C</a:t>
            </a:r>
            <a:r>
              <a:rPr lang="en-US" sz="1900" b="1" baseline="-25000" dirty="0" smtClean="0"/>
              <a:t>A</a:t>
            </a:r>
            <a:r>
              <a:rPr lang="en-US" sz="1900" b="1" dirty="0" smtClean="0"/>
              <a:t>’ real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800" b="1" dirty="0" smtClean="0"/>
          </a:p>
          <a:p>
            <a:r>
              <a:rPr lang="en-US" sz="3000" b="1" dirty="0" smtClean="0">
                <a:solidFill>
                  <a:srgbClr val="002060"/>
                </a:solidFill>
              </a:rPr>
              <a:t>Beyond standard model physics (new physics “NP”)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900" b="1" dirty="0" smtClean="0">
                <a:solidFill>
                  <a:schemeClr val="tx1"/>
                </a:solidFill>
              </a:rPr>
              <a:t>search for new particles (HEP), deviation from theory in nuclear </a:t>
            </a:r>
            <a:r>
              <a:rPr lang="en-US" sz="1900" b="1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b </a:t>
            </a:r>
            <a:r>
              <a:rPr lang="en-US" sz="1900" b="1" dirty="0" smtClean="0">
                <a:solidFill>
                  <a:schemeClr val="tx1"/>
                </a:solidFill>
                <a:cs typeface="Symbol" charset="2"/>
              </a:rPr>
              <a:t>decay</a:t>
            </a:r>
            <a:r>
              <a:rPr lang="en-US" sz="1900" b="1" dirty="0" smtClean="0">
                <a:solidFill>
                  <a:schemeClr val="tx1"/>
                </a:solidFill>
              </a:rPr>
              <a:t>  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821770" y="784914"/>
            <a:ext cx="3334909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fr-FR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J.D. Jackson et al, </a:t>
            </a:r>
            <a:r>
              <a:rPr lang="fr-FR" sz="14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Nucl</a:t>
            </a:r>
            <a:r>
              <a:rPr lang="fr-FR" sz="1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fr-FR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Phys. 4 (1957) </a:t>
            </a:r>
            <a:r>
              <a:rPr lang="fr-FR" sz="1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206 </a:t>
            </a:r>
            <a:endParaRPr lang="fr-FR" sz="1400" b="1" i="1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  <a:p>
            <a:pPr algn="r">
              <a:lnSpc>
                <a:spcPct val="90000"/>
              </a:lnSpc>
            </a:pPr>
            <a:r>
              <a:rPr lang="en-GB" sz="1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en-GB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GB" sz="1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González-Alonso et al., </a:t>
            </a:r>
          </a:p>
          <a:p>
            <a:pPr algn="r">
              <a:lnSpc>
                <a:spcPct val="90000"/>
              </a:lnSpc>
            </a:pPr>
            <a:r>
              <a:rPr lang="en-GB" sz="14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Prog</a:t>
            </a:r>
            <a:r>
              <a:rPr lang="en-GB" sz="1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Part. </a:t>
            </a:r>
            <a:r>
              <a:rPr lang="en-GB" sz="14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Nucl</a:t>
            </a:r>
            <a:r>
              <a:rPr lang="en-GB" sz="1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Phys. </a:t>
            </a:r>
            <a:r>
              <a:rPr lang="en-GB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104, 165 (2019) </a:t>
            </a:r>
            <a:endParaRPr lang="fr-FR" sz="1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5165402" y="3110745"/>
            <a:ext cx="359196" cy="448285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4280536" y="3110745"/>
            <a:ext cx="359196" cy="464833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5102485" y="3572538"/>
            <a:ext cx="549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accent6">
                    <a:lumMod val="75000"/>
                  </a:schemeClr>
                </a:solidFill>
              </a:rPr>
              <a:t>final </a:t>
            </a:r>
          </a:p>
          <a:p>
            <a:r>
              <a:rPr lang="fr-FR" sz="1600" dirty="0" err="1" smtClean="0">
                <a:solidFill>
                  <a:schemeClr val="accent6">
                    <a:lumMod val="75000"/>
                  </a:schemeClr>
                </a:solidFill>
              </a:rPr>
              <a:t>w.f</a:t>
            </a:r>
            <a:r>
              <a:rPr lang="fr-FR" sz="16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fr-F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014657" y="3582447"/>
            <a:ext cx="65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 smtClean="0">
                <a:solidFill>
                  <a:schemeClr val="accent6">
                    <a:lumMod val="75000"/>
                  </a:schemeClr>
                </a:solidFill>
              </a:rPr>
              <a:t>Initial</a:t>
            </a:r>
          </a:p>
          <a:p>
            <a:pPr algn="r"/>
            <a:r>
              <a:rPr lang="fr-FR" sz="1600" dirty="0" err="1" smtClean="0">
                <a:solidFill>
                  <a:schemeClr val="accent6">
                    <a:lumMod val="75000"/>
                  </a:schemeClr>
                </a:solidFill>
              </a:rPr>
              <a:t>w.f</a:t>
            </a:r>
            <a:r>
              <a:rPr lang="fr-FR" sz="16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fr-F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4639733" y="3094197"/>
            <a:ext cx="525670" cy="464833"/>
          </a:xfrm>
          <a:prstGeom prst="ellipse">
            <a:avLst/>
          </a:prstGeom>
          <a:noFill/>
          <a:ln w="19050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4630336" y="3586304"/>
            <a:ext cx="604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31859C"/>
                </a:solidFill>
              </a:rPr>
              <a:t>Cur</a:t>
            </a:r>
            <a:r>
              <a:rPr lang="fr-FR" sz="1600" dirty="0" smtClean="0">
                <a:solidFill>
                  <a:srgbClr val="31859C"/>
                </a:solidFill>
              </a:rPr>
              <a:t>-</a:t>
            </a:r>
          </a:p>
          <a:p>
            <a:r>
              <a:rPr lang="fr-FR" sz="1600" dirty="0" err="1" smtClean="0">
                <a:solidFill>
                  <a:srgbClr val="31859C"/>
                </a:solidFill>
              </a:rPr>
              <a:t>rent</a:t>
            </a:r>
            <a:endParaRPr lang="fr-FR" sz="1600" dirty="0">
              <a:solidFill>
                <a:srgbClr val="31859C"/>
              </a:solidFill>
            </a:endParaRPr>
          </a:p>
        </p:txBody>
      </p:sp>
      <p:grpSp>
        <p:nvGrpSpPr>
          <p:cNvPr id="28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396875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Standard model of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weak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interaction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235770" y="1376316"/>
            <a:ext cx="1618050" cy="3766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l</a:t>
            </a:r>
            <a:r>
              <a:rPr lang="fr-FR" b="1" dirty="0" err="1" smtClean="0">
                <a:solidFill>
                  <a:srgbClr val="C00000"/>
                </a:solidFill>
              </a:rPr>
              <a:t>eptonic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 err="1" smtClean="0">
                <a:solidFill>
                  <a:srgbClr val="C00000"/>
                </a:solidFill>
              </a:rPr>
              <a:t>terms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290131" y="1804704"/>
            <a:ext cx="17947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b="1" dirty="0" smtClean="0"/>
              <a:t>vector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b="1" dirty="0" smtClean="0"/>
              <a:t>axial-vector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b="1" dirty="0" smtClean="0"/>
              <a:t>scalar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b="1" dirty="0"/>
              <a:t>t</a:t>
            </a:r>
            <a:r>
              <a:rPr lang="en-US" b="1" dirty="0" smtClean="0"/>
              <a:t>ensor</a:t>
            </a:r>
          </a:p>
          <a:p>
            <a:pPr marL="285750" indent="-285750">
              <a:buFontTx/>
              <a:buChar char="-"/>
            </a:pPr>
            <a:r>
              <a:rPr lang="en-US" b="1" dirty="0" smtClean="0"/>
              <a:t>pseudo-scalar</a:t>
            </a:r>
          </a:p>
          <a:p>
            <a:r>
              <a:rPr lang="en-US" b="1" dirty="0" smtClean="0"/>
              <a:t>      omitted</a:t>
            </a:r>
            <a:endParaRPr lang="en-US" b="1" dirty="0"/>
          </a:p>
        </p:txBody>
      </p:sp>
      <p:pic>
        <p:nvPicPr>
          <p:cNvPr id="35" name="Image 34" descr="hamiltonien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29" b="39976"/>
          <a:stretch/>
        </p:blipFill>
        <p:spPr>
          <a:xfrm>
            <a:off x="251686" y="1834549"/>
            <a:ext cx="5038906" cy="804955"/>
          </a:xfrm>
          <a:prstGeom prst="rect">
            <a:avLst/>
          </a:prstGeom>
        </p:spPr>
      </p:pic>
      <p:pic>
        <p:nvPicPr>
          <p:cNvPr id="36" name="Image 35" descr="hamiltonien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2" t="27849" r="-1537" b="37706"/>
          <a:stretch/>
        </p:blipFill>
        <p:spPr>
          <a:xfrm>
            <a:off x="757648" y="2598155"/>
            <a:ext cx="3670450" cy="461915"/>
          </a:xfrm>
          <a:prstGeom prst="rect">
            <a:avLst/>
          </a:prstGeom>
        </p:spPr>
      </p:pic>
      <p:pic>
        <p:nvPicPr>
          <p:cNvPr id="37" name="Image 36" descr="hamiltonien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" t="58596" r="16193" b="1232"/>
          <a:stretch/>
        </p:blipFill>
        <p:spPr>
          <a:xfrm>
            <a:off x="567124" y="3032517"/>
            <a:ext cx="6879768" cy="53872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793619" y="3109273"/>
            <a:ext cx="17672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Herm</a:t>
            </a:r>
            <a:r>
              <a:rPr lang="fr-FR" b="1" dirty="0" smtClean="0"/>
              <a:t>. </a:t>
            </a:r>
            <a:r>
              <a:rPr lang="fr-FR" b="1" dirty="0" err="1" smtClean="0"/>
              <a:t>conj</a:t>
            </a:r>
            <a:r>
              <a:rPr lang="fr-FR" b="1" dirty="0" smtClean="0"/>
              <a:t>.        </a:t>
            </a:r>
            <a:endParaRPr lang="fr-FR" b="1" dirty="0"/>
          </a:p>
        </p:txBody>
      </p:sp>
      <p:sp>
        <p:nvSpPr>
          <p:cNvPr id="13" name="Rectangle 12"/>
          <p:cNvSpPr/>
          <p:nvPr/>
        </p:nvSpPr>
        <p:spPr>
          <a:xfrm>
            <a:off x="1816020" y="1840376"/>
            <a:ext cx="3016119" cy="377556"/>
          </a:xfrm>
          <a:prstGeom prst="rect">
            <a:avLst/>
          </a:prstGeom>
          <a:noFill/>
          <a:ln w="31750"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2352681" y="2227972"/>
            <a:ext cx="3027648" cy="377763"/>
          </a:xfrm>
          <a:prstGeom prst="rect">
            <a:avLst/>
          </a:prstGeom>
          <a:noFill/>
          <a:ln w="31750"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1831487" y="2638760"/>
            <a:ext cx="2495162" cy="394390"/>
          </a:xfrm>
          <a:prstGeom prst="rect">
            <a:avLst/>
          </a:prstGeom>
          <a:noFill/>
          <a:ln w="31750"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2406453" y="3066006"/>
            <a:ext cx="3169020" cy="494603"/>
          </a:xfrm>
          <a:prstGeom prst="rect">
            <a:avLst/>
          </a:prstGeom>
          <a:noFill/>
          <a:ln w="31750"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59673" y="1827331"/>
            <a:ext cx="1037114" cy="385059"/>
          </a:xfrm>
          <a:prstGeom prst="rect">
            <a:avLst/>
          </a:prstGeom>
          <a:noFill/>
          <a:ln w="3175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995170" y="2248647"/>
            <a:ext cx="1317286" cy="385059"/>
          </a:xfrm>
          <a:prstGeom prst="rect">
            <a:avLst/>
          </a:prstGeom>
          <a:noFill/>
          <a:ln w="3175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004696" y="2659078"/>
            <a:ext cx="802616" cy="377263"/>
          </a:xfrm>
          <a:prstGeom prst="rect">
            <a:avLst/>
          </a:prstGeom>
          <a:noFill/>
          <a:ln w="3175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008150" y="3058785"/>
            <a:ext cx="1357394" cy="501823"/>
          </a:xfrm>
          <a:prstGeom prst="rect">
            <a:avLst/>
          </a:prstGeom>
          <a:noFill/>
          <a:ln w="3175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68468" y="1391753"/>
            <a:ext cx="1629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accent3"/>
                </a:solidFill>
              </a:rPr>
              <a:t>hadronic</a:t>
            </a:r>
            <a:r>
              <a:rPr lang="fr-FR" b="1" dirty="0" smtClean="0">
                <a:solidFill>
                  <a:schemeClr val="accent3"/>
                </a:solidFill>
              </a:rPr>
              <a:t> </a:t>
            </a:r>
            <a:r>
              <a:rPr lang="fr-FR" b="1" dirty="0" err="1" smtClean="0">
                <a:solidFill>
                  <a:schemeClr val="accent3"/>
                </a:solidFill>
              </a:rPr>
              <a:t>terms</a:t>
            </a:r>
            <a:endParaRPr lang="fr-FR" b="1" dirty="0">
              <a:solidFill>
                <a:schemeClr val="accent3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3979822" y="3109273"/>
            <a:ext cx="344231" cy="426913"/>
          </a:xfrm>
          <a:prstGeom prst="ellipse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3053053" y="3595504"/>
            <a:ext cx="1040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 err="1" smtClean="0">
                <a:solidFill>
                  <a:schemeClr val="accent4">
                    <a:lumMod val="75000"/>
                  </a:schemeClr>
                </a:solidFill>
              </a:rPr>
              <a:t>Coupling</a:t>
            </a:r>
            <a:endParaRPr lang="fr-FR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r"/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</a:rPr>
              <a:t>constant</a:t>
            </a:r>
            <a:endParaRPr lang="fr-FR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Arc 14"/>
          <p:cNvSpPr/>
          <p:nvPr/>
        </p:nvSpPr>
        <p:spPr>
          <a:xfrm rot="2700000">
            <a:off x="7652872" y="1793714"/>
            <a:ext cx="1368000" cy="136800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Arc 43"/>
          <p:cNvSpPr/>
          <p:nvPr/>
        </p:nvSpPr>
        <p:spPr>
          <a:xfrm rot="2700000">
            <a:off x="7679766" y="2241949"/>
            <a:ext cx="1368000" cy="1368000"/>
          </a:xfrm>
          <a:prstGeom prst="arc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33"/>
          <p:cNvCxnSpPr/>
          <p:nvPr/>
        </p:nvCxnSpPr>
        <p:spPr>
          <a:xfrm>
            <a:off x="592590" y="2822735"/>
            <a:ext cx="4309978" cy="19721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556149" y="3313062"/>
            <a:ext cx="5095956" cy="30099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4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50825" y="250825"/>
            <a:ext cx="8893175" cy="396875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baseline="30000" dirty="0" smtClean="0">
                <a:solidFill>
                  <a:srgbClr val="2559FF"/>
                </a:solidFill>
                <a:latin typeface="Verdana" pitchFamily="34" charset="0"/>
              </a:rPr>
              <a:t>18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Ne,</a:t>
            </a:r>
            <a:r>
              <a:rPr lang="fr-FR" sz="2000" b="1" baseline="30000" dirty="0" smtClean="0">
                <a:solidFill>
                  <a:srgbClr val="2559FF"/>
                </a:solidFill>
                <a:latin typeface="Verdana" pitchFamily="34" charset="0"/>
              </a:rPr>
              <a:t> 30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S, </a:t>
            </a:r>
            <a:r>
              <a:rPr lang="fr-FR" sz="2000" b="1" baseline="30000" dirty="0" smtClean="0">
                <a:solidFill>
                  <a:srgbClr val="2559FF"/>
                </a:solidFill>
                <a:latin typeface="Verdana" pitchFamily="34" charset="0"/>
              </a:rPr>
              <a:t>42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Ti</a:t>
            </a:r>
            <a:endParaRPr lang="fr-FR" b="1" baseline="-25000" dirty="0">
              <a:solidFill>
                <a:srgbClr val="2559FF"/>
              </a:solidFill>
              <a:latin typeface="Verdana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Image 11" descr="ISBsummary.gif"/>
          <p:cNvPicPr>
            <a:picLocks noChangeAspect="1"/>
          </p:cNvPicPr>
          <p:nvPr/>
        </p:nvPicPr>
        <p:blipFill>
          <a:blip r:embed="rId2" cstate="print"/>
          <a:srcRect l="2478" t="13722" r="15084" b="2134"/>
          <a:stretch>
            <a:fillRect/>
          </a:stretch>
        </p:blipFill>
        <p:spPr>
          <a:xfrm>
            <a:off x="1049164" y="647700"/>
            <a:ext cx="6855369" cy="494472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935924" y="5759401"/>
            <a:ext cx="3131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 err="1" smtClean="0"/>
              <a:t>T</a:t>
            </a:r>
            <a:r>
              <a:rPr lang="fr-FR" b="1" baseline="-25000" dirty="0" err="1" smtClean="0"/>
              <a:t>z</a:t>
            </a:r>
            <a:r>
              <a:rPr lang="fr-FR" b="1" dirty="0" smtClean="0"/>
              <a:t> = -1 nucleus accessible </a:t>
            </a:r>
            <a:r>
              <a:rPr lang="fr-FR" b="1" dirty="0" err="1" smtClean="0"/>
              <a:t>with</a:t>
            </a:r>
            <a:r>
              <a:rPr lang="fr-FR" b="1" dirty="0" smtClean="0"/>
              <a:t> high </a:t>
            </a:r>
            <a:r>
              <a:rPr lang="fr-FR" b="1" dirty="0" err="1" smtClean="0"/>
              <a:t>statistics</a:t>
            </a:r>
            <a:r>
              <a:rPr lang="fr-FR" b="1" dirty="0" smtClean="0"/>
              <a:t>: </a:t>
            </a:r>
          </a:p>
          <a:p>
            <a:r>
              <a:rPr lang="fr-FR" b="1" dirty="0" smtClean="0"/>
              <a:t>     BR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difficult</a:t>
            </a:r>
            <a:endParaRPr lang="fr-FR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000" b="1" dirty="0" smtClean="0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4916460" y="2788402"/>
            <a:ext cx="0" cy="33165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296238" y="5759401"/>
            <a:ext cx="3608295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up to factor of  3 </a:t>
            </a:r>
            <a:r>
              <a:rPr lang="fr-FR" b="1" dirty="0" err="1"/>
              <a:t>difference</a:t>
            </a:r>
            <a:r>
              <a:rPr lang="fr-FR" b="1" dirty="0"/>
              <a:t> in </a:t>
            </a:r>
            <a:r>
              <a:rPr lang="fr-FR" sz="2200" b="1" dirty="0" err="1">
                <a:latin typeface="Symbol" panose="05050102010706020507" pitchFamily="18" charset="2"/>
              </a:rPr>
              <a:t>d</a:t>
            </a:r>
            <a:r>
              <a:rPr lang="fr-FR" sz="2200" b="1" baseline="-25000" dirty="0" err="1"/>
              <a:t>C</a:t>
            </a:r>
            <a:endParaRPr lang="fr-FR" sz="2200" b="1" baseline="-25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000" b="1" baseline="-25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 err="1" smtClean="0"/>
              <a:t>feasible</a:t>
            </a:r>
            <a:r>
              <a:rPr lang="fr-FR" b="1" dirty="0" smtClean="0"/>
              <a:t> </a:t>
            </a:r>
            <a:r>
              <a:rPr lang="fr-FR" b="1" dirty="0"/>
              <a:t>at GANIL </a:t>
            </a:r>
          </a:p>
        </p:txBody>
      </p:sp>
    </p:spTree>
    <p:extLst>
      <p:ext uri="{BB962C8B-B14F-4D97-AF65-F5344CB8AC3E}">
        <p14:creationId xmlns:p14="http://schemas.microsoft.com/office/powerpoint/2010/main" val="194019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 rot="16200000">
            <a:off x="-1899971" y="3099912"/>
            <a:ext cx="399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N. </a:t>
            </a:r>
            <a:r>
              <a:rPr lang="fr-FR" sz="1600" b="1" dirty="0" err="1" smtClean="0"/>
              <a:t>Smirnova</a:t>
            </a:r>
            <a:r>
              <a:rPr lang="fr-FR" sz="1600" b="1" dirty="0" smtClean="0"/>
              <a:t>, Y. </a:t>
            </a:r>
            <a:r>
              <a:rPr lang="fr-FR" sz="1600" b="1" dirty="0" err="1" smtClean="0"/>
              <a:t>Lam</a:t>
            </a:r>
            <a:r>
              <a:rPr lang="fr-FR" sz="1600" b="1" dirty="0" smtClean="0"/>
              <a:t>, L. </a:t>
            </a:r>
            <a:r>
              <a:rPr lang="fr-FR" sz="1600" b="1" dirty="0" err="1" smtClean="0"/>
              <a:t>Xayavong</a:t>
            </a:r>
            <a:r>
              <a:rPr lang="fr-FR" sz="1600" b="1" dirty="0" smtClean="0"/>
              <a:t> et al.</a:t>
            </a:r>
            <a:endParaRPr lang="fr-FR" sz="1600" b="1" dirty="0"/>
          </a:p>
        </p:txBody>
      </p:sp>
      <p:grpSp>
        <p:nvGrpSpPr>
          <p:cNvPr id="12" name="Groupe 11"/>
          <p:cNvGrpSpPr/>
          <p:nvPr/>
        </p:nvGrpSpPr>
        <p:grpSpPr>
          <a:xfrm>
            <a:off x="251520" y="476672"/>
            <a:ext cx="6990936" cy="5298534"/>
            <a:chOff x="251520" y="476672"/>
            <a:chExt cx="6990936" cy="5298534"/>
          </a:xfrm>
        </p:grpSpPr>
        <p:pic>
          <p:nvPicPr>
            <p:cNvPr id="8" name="Image 7" descr="image0060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1520" y="692696"/>
              <a:ext cx="6990936" cy="508251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09176" y="476672"/>
              <a:ext cx="936104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31749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750" name="Line 9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751" name="Line 10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250825" y="250825"/>
            <a:ext cx="8893175" cy="396875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err="1" smtClean="0">
                <a:solidFill>
                  <a:srgbClr val="2559FF"/>
                </a:solidFill>
                <a:latin typeface="Verdana" pitchFamily="34" charset="0"/>
              </a:rPr>
              <a:t>Theoretical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 corrections (</a:t>
            </a:r>
            <a:r>
              <a:rPr lang="fr-FR" sz="2000" b="1" i="1" dirty="0" err="1" smtClean="0">
                <a:solidFill>
                  <a:srgbClr val="2559FF"/>
                </a:solidFill>
                <a:latin typeface="Verdana" pitchFamily="34" charset="0"/>
              </a:rPr>
              <a:t>sd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sz="2000" b="1" dirty="0" err="1" smtClean="0">
                <a:solidFill>
                  <a:srgbClr val="2559FF"/>
                </a:solidFill>
                <a:latin typeface="Verdana" pitchFamily="34" charset="0"/>
              </a:rPr>
              <a:t>shell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)</a:t>
            </a:r>
            <a:endParaRPr lang="fr-FR" b="1" baseline="-25000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9" name="Image 8" descr="image0061.jpg"/>
          <p:cNvPicPr>
            <a:picLocks noChangeAspect="1"/>
          </p:cNvPicPr>
          <p:nvPr/>
        </p:nvPicPr>
        <p:blipFill>
          <a:blip r:embed="rId3" cstate="print"/>
          <a:srcRect l="17279" r="20007" b="21033"/>
          <a:stretch>
            <a:fillRect/>
          </a:stretch>
        </p:blipFill>
        <p:spPr>
          <a:xfrm>
            <a:off x="2674026" y="4487528"/>
            <a:ext cx="6506486" cy="230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7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512141" y="2166556"/>
            <a:ext cx="4222958" cy="23546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dirty="0" smtClean="0">
                <a:solidFill>
                  <a:srgbClr val="002060"/>
                </a:solidFill>
                <a:latin typeface="Symbol" charset="2"/>
                <a:cs typeface="Symbol" charset="2"/>
              </a:rPr>
              <a:t>b-n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</a:rPr>
              <a:t>angular</a:t>
            </a:r>
            <a:r>
              <a:rPr lang="fr-FR" b="1" dirty="0" smtClean="0">
                <a:solidFill>
                  <a:srgbClr val="002060"/>
                </a:solidFill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</a:rPr>
              <a:t>correlations</a:t>
            </a:r>
            <a:endParaRPr lang="fr-FR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fr-FR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fr-FR" b="1" dirty="0" err="1" smtClean="0">
                <a:solidFill>
                  <a:srgbClr val="002060"/>
                </a:solidFill>
              </a:rPr>
              <a:t>WISArD</a:t>
            </a:r>
            <a:endParaRPr lang="fr-FR" b="1" dirty="0">
              <a:solidFill>
                <a:srgbClr val="002060"/>
              </a:solidFill>
            </a:endParaRPr>
          </a:p>
        </p:txBody>
      </p:sp>
      <p:grpSp>
        <p:nvGrpSpPr>
          <p:cNvPr id="37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41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2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5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03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5092852" y="650872"/>
            <a:ext cx="3463724" cy="1642733"/>
            <a:chOff x="5092852" y="650872"/>
            <a:chExt cx="3463724" cy="1642733"/>
          </a:xfrm>
        </p:grpSpPr>
        <p:sp>
          <p:nvSpPr>
            <p:cNvPr id="55" name="Oval 3"/>
            <p:cNvSpPr>
              <a:spLocks noChangeArrowheads="1"/>
            </p:cNvSpPr>
            <p:nvPr/>
          </p:nvSpPr>
          <p:spPr bwMode="auto">
            <a:xfrm rot="20278189">
              <a:off x="5092852" y="650872"/>
              <a:ext cx="3463724" cy="1642733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 i="1" dirty="0">
                <a:latin typeface="Times New Roman" pitchFamily="18" charset="0"/>
              </a:endParaRPr>
            </a:p>
          </p:txBody>
        </p:sp>
        <p:grpSp>
          <p:nvGrpSpPr>
            <p:cNvPr id="56" name="Group 151"/>
            <p:cNvGrpSpPr>
              <a:grpSpLocks/>
            </p:cNvGrpSpPr>
            <p:nvPr/>
          </p:nvGrpSpPr>
          <p:grpSpPr bwMode="auto">
            <a:xfrm>
              <a:off x="5938887" y="851775"/>
              <a:ext cx="2181658" cy="1398890"/>
              <a:chOff x="3698" y="601"/>
              <a:chExt cx="1886" cy="1308"/>
            </a:xfrm>
          </p:grpSpPr>
          <p:pic>
            <p:nvPicPr>
              <p:cNvPr id="57" name="Picture 5" descr="terugstoot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776" y="601"/>
                <a:ext cx="1600" cy="10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58" name="Object 6"/>
              <p:cNvGraphicFramePr>
                <a:graphicFrameLocks noChangeAspect="1"/>
              </p:cNvGraphicFramePr>
              <p:nvPr/>
            </p:nvGraphicFramePr>
            <p:xfrm>
              <a:off x="3906" y="1058"/>
              <a:ext cx="116" cy="1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30" name="CorelDRAW" r:id="rId5" imgW="203040" imgH="203040" progId="">
                      <p:embed/>
                    </p:oleObj>
                  </mc:Choice>
                  <mc:Fallback>
                    <p:oleObj name="CorelDRAW" r:id="rId5" imgW="203040" imgH="203040" progId="">
                      <p:embed/>
                      <p:pic>
                        <p:nvPicPr>
                          <p:cNvPr id="27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06" y="1058"/>
                            <a:ext cx="116" cy="11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9" name="Object 7"/>
              <p:cNvGraphicFramePr>
                <a:graphicFrameLocks noChangeAspect="1"/>
              </p:cNvGraphicFramePr>
              <p:nvPr/>
            </p:nvGraphicFramePr>
            <p:xfrm>
              <a:off x="4208" y="1390"/>
              <a:ext cx="116" cy="1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31" name="CorelDRAW" r:id="rId7" imgW="203040" imgH="203040" progId="">
                      <p:embed/>
                    </p:oleObj>
                  </mc:Choice>
                  <mc:Fallback>
                    <p:oleObj name="CorelDRAW" r:id="rId7" imgW="203040" imgH="203040" progId="">
                      <p:embed/>
                      <p:pic>
                        <p:nvPicPr>
                          <p:cNvPr id="28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08" y="1390"/>
                            <a:ext cx="116" cy="11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0" name="Text Box 8"/>
              <p:cNvSpPr txBox="1">
                <a:spLocks noChangeArrowheads="1"/>
              </p:cNvSpPr>
              <p:nvPr/>
            </p:nvSpPr>
            <p:spPr bwMode="auto">
              <a:xfrm>
                <a:off x="3862" y="736"/>
                <a:ext cx="262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200" dirty="0">
                    <a:latin typeface="Times New Roman" pitchFamily="18" charset="0"/>
                  </a:rPr>
                  <a:t>e</a:t>
                </a:r>
                <a:r>
                  <a:rPr lang="en-US" sz="2200" baseline="30000" dirty="0">
                    <a:latin typeface="Times New Roman" pitchFamily="18" charset="0"/>
                  </a:rPr>
                  <a:t>+</a:t>
                </a:r>
                <a:endParaRPr lang="en-GB" sz="2200" baseline="30000" dirty="0">
                  <a:latin typeface="Times New Roman" pitchFamily="18" charset="0"/>
                </a:endParaRPr>
              </a:p>
            </p:txBody>
          </p:sp>
          <p:sp>
            <p:nvSpPr>
              <p:cNvPr id="61" name="Text Box 9"/>
              <p:cNvSpPr txBox="1">
                <a:spLocks noChangeArrowheads="1"/>
              </p:cNvSpPr>
              <p:nvPr/>
            </p:nvSpPr>
            <p:spPr bwMode="auto">
              <a:xfrm>
                <a:off x="4337" y="1349"/>
                <a:ext cx="369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2200">
                    <a:latin typeface="Symbol" pitchFamily="18" charset="2"/>
                  </a:rPr>
                  <a:t>n</a:t>
                </a:r>
                <a:r>
                  <a:rPr lang="en-US" sz="2200" baseline="-25000">
                    <a:latin typeface="Times New Roman" pitchFamily="18" charset="0"/>
                  </a:rPr>
                  <a:t>e</a:t>
                </a:r>
                <a:endParaRPr lang="en-GB" sz="2800" baseline="-25000">
                  <a:latin typeface="Times New Roman" pitchFamily="18" charset="0"/>
                </a:endParaRPr>
              </a:p>
            </p:txBody>
          </p:sp>
          <p:sp>
            <p:nvSpPr>
              <p:cNvPr id="62" name="Text Box 10"/>
              <p:cNvSpPr txBox="1">
                <a:spLocks noChangeArrowheads="1"/>
              </p:cNvSpPr>
              <p:nvPr/>
            </p:nvSpPr>
            <p:spPr bwMode="auto">
              <a:xfrm>
                <a:off x="4830" y="953"/>
                <a:ext cx="754" cy="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1600" b="1" dirty="0">
                    <a:latin typeface="Times New Roman" pitchFamily="18" charset="0"/>
                  </a:rPr>
                  <a:t>nucleus</a:t>
                </a:r>
                <a:endParaRPr lang="en-GB" sz="1600" b="1" dirty="0">
                  <a:latin typeface="Times New Roman" pitchFamily="18" charset="0"/>
                </a:endParaRPr>
              </a:p>
            </p:txBody>
          </p:sp>
          <p:sp>
            <p:nvSpPr>
              <p:cNvPr id="63" name="Text Box 11"/>
              <p:cNvSpPr txBox="1">
                <a:spLocks noChangeArrowheads="1"/>
              </p:cNvSpPr>
              <p:nvPr/>
            </p:nvSpPr>
            <p:spPr bwMode="auto">
              <a:xfrm>
                <a:off x="3698" y="1621"/>
                <a:ext cx="10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endParaRPr lang="en-GB" sz="2400">
                  <a:latin typeface="Times New Roman" pitchFamily="18" charset="0"/>
                </a:endParaRPr>
              </a:p>
            </p:txBody>
          </p:sp>
          <p:sp>
            <p:nvSpPr>
              <p:cNvPr id="64" name="Text Box 12"/>
              <p:cNvSpPr txBox="1">
                <a:spLocks noChangeArrowheads="1"/>
              </p:cNvSpPr>
              <p:nvPr/>
            </p:nvSpPr>
            <p:spPr bwMode="auto">
              <a:xfrm>
                <a:off x="3901" y="1225"/>
                <a:ext cx="208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200" i="1" dirty="0">
                    <a:latin typeface="Symbol" pitchFamily="18" charset="2"/>
                  </a:rPr>
                  <a:t>q</a:t>
                </a:r>
                <a:endParaRPr lang="en-GB" sz="2800" dirty="0">
                  <a:latin typeface="Symbol" pitchFamily="18" charset="2"/>
                </a:endParaRPr>
              </a:p>
            </p:txBody>
          </p:sp>
        </p:grpSp>
      </p:grpSp>
      <p:grpSp>
        <p:nvGrpSpPr>
          <p:cNvPr id="37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41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2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5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 The </a:t>
            </a:r>
            <a:r>
              <a:rPr lang="fr-FR" sz="2000" b="1" dirty="0" err="1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WISArD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 </a:t>
            </a:r>
            <a:r>
              <a:rPr lang="fr-FR" sz="2000" b="1" dirty="0" err="1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experiment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23001AD7-9E73-549F-C844-6166F763F54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175" y="882944"/>
            <a:ext cx="4082008" cy="591892"/>
          </a:xfrm>
          <a:prstGeom prst="rect">
            <a:avLst/>
          </a:prstGeom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9439640F-461D-0DA0-A0B8-BE2F48FC157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49" y="1909786"/>
            <a:ext cx="2217025" cy="64466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89935" y="1508881"/>
            <a:ext cx="1097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access</a:t>
            </a:r>
            <a:r>
              <a:rPr lang="fr-FR" dirty="0" smtClean="0"/>
              <a:t> to:</a:t>
            </a:r>
            <a:endParaRPr lang="fr-FR" dirty="0"/>
          </a:p>
        </p:txBody>
      </p:sp>
      <p:pic>
        <p:nvPicPr>
          <p:cNvPr id="17" name="Image 45" descr="latex-image-1.pdf">
            <a:extLst>
              <a:ext uri="{FF2B5EF4-FFF2-40B4-BE49-F238E27FC236}">
                <a16:creationId xmlns:a16="http://schemas.microsoft.com/office/drawing/2014/main" id="{806C159E-BE00-7640-C979-F043755C124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92" y="3224521"/>
            <a:ext cx="2467326" cy="601622"/>
          </a:xfrm>
          <a:prstGeom prst="rect">
            <a:avLst/>
          </a:prstGeom>
        </p:spPr>
      </p:pic>
      <p:pic>
        <p:nvPicPr>
          <p:cNvPr id="18" name="Image 49" descr="latex-image-1.pdf">
            <a:extLst>
              <a:ext uri="{FF2B5EF4-FFF2-40B4-BE49-F238E27FC236}">
                <a16:creationId xmlns:a16="http://schemas.microsoft.com/office/drawing/2014/main" id="{4AD29E9B-C92B-D3E5-5A19-1ABF1DE253C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39" y="3964656"/>
            <a:ext cx="2284964" cy="559977"/>
          </a:xfrm>
          <a:prstGeom prst="rect">
            <a:avLst/>
          </a:prstGeom>
        </p:spPr>
      </p:pic>
      <p:sp>
        <p:nvSpPr>
          <p:cNvPr id="19" name="ZoneTexte 54">
            <a:extLst>
              <a:ext uri="{FF2B5EF4-FFF2-40B4-BE49-F238E27FC236}">
                <a16:creationId xmlns:a16="http://schemas.microsoft.com/office/drawing/2014/main" id="{9B805ECC-395B-5BD1-DA97-59B254984DE1}"/>
              </a:ext>
            </a:extLst>
          </p:cNvPr>
          <p:cNvSpPr txBox="1"/>
          <p:nvPr/>
        </p:nvSpPr>
        <p:spPr>
          <a:xfrm>
            <a:off x="2977418" y="3323488"/>
            <a:ext cx="72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rgbClr val="FF0000"/>
                </a:solidFill>
                <a:latin typeface="Calibri"/>
                <a:cs typeface="Calibri"/>
              </a:rPr>
              <a:t>= 1</a:t>
            </a:r>
          </a:p>
        </p:txBody>
      </p:sp>
      <p:sp>
        <p:nvSpPr>
          <p:cNvPr id="20" name="ZoneTexte 55">
            <a:extLst>
              <a:ext uri="{FF2B5EF4-FFF2-40B4-BE49-F238E27FC236}">
                <a16:creationId xmlns:a16="http://schemas.microsoft.com/office/drawing/2014/main" id="{E8E5E00B-E6E3-5B42-B89D-72F9BAC7ED10}"/>
              </a:ext>
            </a:extLst>
          </p:cNvPr>
          <p:cNvSpPr txBox="1"/>
          <p:nvPr/>
        </p:nvSpPr>
        <p:spPr>
          <a:xfrm>
            <a:off x="2967582" y="4035752"/>
            <a:ext cx="72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rgbClr val="FF0000"/>
                </a:solidFill>
                <a:latin typeface="Calibri"/>
                <a:cs typeface="Calibri"/>
              </a:rPr>
              <a:t>= 0</a:t>
            </a:r>
          </a:p>
        </p:txBody>
      </p:sp>
      <p:sp>
        <p:nvSpPr>
          <p:cNvPr id="21" name="ZoneTexte 30">
            <a:extLst>
              <a:ext uri="{FF2B5EF4-FFF2-40B4-BE49-F238E27FC236}">
                <a16:creationId xmlns:a16="http://schemas.microsoft.com/office/drawing/2014/main" id="{6D76C3C3-B1DC-1ED5-C346-43ABEE19941C}"/>
              </a:ext>
            </a:extLst>
          </p:cNvPr>
          <p:cNvSpPr txBox="1"/>
          <p:nvPr/>
        </p:nvSpPr>
        <p:spPr>
          <a:xfrm>
            <a:off x="137322" y="2743200"/>
            <a:ext cx="3944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Work Sans Medium" pitchFamily="2" charset="77"/>
                <a:cs typeface="Calibri"/>
              </a:rPr>
              <a:t>Pure Fermi </a:t>
            </a:r>
            <a:r>
              <a:rPr lang="fr-FR" b="1" dirty="0" smtClean="0">
                <a:latin typeface="Work Sans Medium" pitchFamily="2" charset="77"/>
                <a:cs typeface="Calibri"/>
              </a:rPr>
              <a:t>transition (</a:t>
            </a:r>
            <a:r>
              <a:rPr lang="fr-FR" b="1" dirty="0" smtClean="0">
                <a:latin typeface="Symbol" charset="2"/>
                <a:cs typeface="Symbol" charset="2"/>
              </a:rPr>
              <a:t>D</a:t>
            </a:r>
            <a:r>
              <a:rPr lang="fr-FR" b="1" dirty="0" smtClean="0">
                <a:latin typeface="Calibri"/>
                <a:cs typeface="Calibri"/>
              </a:rPr>
              <a:t>J=0, S=0):</a:t>
            </a:r>
            <a:endParaRPr lang="fr-FR" b="1" dirty="0">
              <a:latin typeface="Calibri"/>
              <a:cs typeface="Calibri"/>
            </a:endParaRPr>
          </a:p>
        </p:txBody>
      </p:sp>
      <p:pic>
        <p:nvPicPr>
          <p:cNvPr id="53" name="Image 52" descr="wisard2.png"/>
          <p:cNvPicPr>
            <a:picLocks noChangeAspect="1"/>
          </p:cNvPicPr>
          <p:nvPr/>
        </p:nvPicPr>
        <p:blipFill rotWithShape="1">
          <a:blip r:embed="rId13" cstate="print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t="10475" r="14994" b="16038"/>
          <a:stretch/>
        </p:blipFill>
        <p:spPr>
          <a:xfrm>
            <a:off x="8085474" y="645523"/>
            <a:ext cx="1044768" cy="1099756"/>
          </a:xfrm>
          <a:prstGeom prst="rect">
            <a:avLst/>
          </a:prstGeom>
          <a:effectLst>
            <a:glow rad="127000">
              <a:schemeClr val="bg1"/>
            </a:glow>
            <a:reflection endPos="0" dist="50800" dir="5400000" sy="-100000" algn="bl" rotWithShape="0"/>
          </a:effectLst>
        </p:spPr>
      </p:pic>
      <p:grpSp>
        <p:nvGrpSpPr>
          <p:cNvPr id="11" name="Groupe 10"/>
          <p:cNvGrpSpPr/>
          <p:nvPr/>
        </p:nvGrpSpPr>
        <p:grpSpPr>
          <a:xfrm>
            <a:off x="405175" y="4587759"/>
            <a:ext cx="4506190" cy="2154090"/>
            <a:chOff x="405175" y="4587759"/>
            <a:chExt cx="4506190" cy="2154090"/>
          </a:xfrm>
        </p:grpSpPr>
        <p:pic>
          <p:nvPicPr>
            <p:cNvPr id="31" name="Google Shape;179;p18">
              <a:extLst>
                <a:ext uri="{FF2B5EF4-FFF2-40B4-BE49-F238E27FC236}">
                  <a16:creationId xmlns:a16="http://schemas.microsoft.com/office/drawing/2014/main" id="{799EE4F5-6069-3074-9046-C36932AD4268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4">
              <a:alphaModFix/>
            </a:blip>
            <a:srcRect t="10533" r="18095"/>
            <a:stretch/>
          </p:blipFill>
          <p:spPr>
            <a:xfrm>
              <a:off x="1517563" y="4587759"/>
              <a:ext cx="2248194" cy="18418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ZoneTexte 4"/>
            <p:cNvSpPr txBox="1"/>
            <p:nvPr/>
          </p:nvSpPr>
          <p:spPr>
            <a:xfrm>
              <a:off x="405175" y="5010601"/>
              <a:ext cx="9781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err="1" smtClean="0"/>
                <a:t>nuclear</a:t>
              </a:r>
              <a:endParaRPr lang="fr-FR" sz="2000" b="1" dirty="0" smtClean="0"/>
            </a:p>
            <a:p>
              <a:r>
                <a:rPr lang="fr-FR" sz="2000" b="1" dirty="0" err="1" smtClean="0"/>
                <a:t>recoil</a:t>
              </a:r>
              <a:r>
                <a:rPr lang="fr-FR" sz="2000" b="1" dirty="0" smtClean="0"/>
                <a:t>:</a:t>
              </a:r>
              <a:endParaRPr lang="fr-FR" sz="2000" b="1" dirty="0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544216" y="6372517"/>
              <a:ext cx="43671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ion </a:t>
              </a:r>
              <a:r>
                <a:rPr lang="fr-FR" b="1" dirty="0" err="1" smtClean="0"/>
                <a:t>traps</a:t>
              </a:r>
              <a:r>
                <a:rPr lang="fr-FR" b="1" dirty="0" smtClean="0"/>
                <a:t>: </a:t>
              </a:r>
              <a:r>
                <a:rPr lang="fr-FR" b="1" dirty="0" err="1" smtClean="0"/>
                <a:t>LPCTrap</a:t>
              </a:r>
              <a:r>
                <a:rPr lang="fr-FR" b="1" dirty="0" smtClean="0"/>
                <a:t> (</a:t>
              </a:r>
              <a:r>
                <a:rPr lang="fr-FR" b="1" baseline="30000" dirty="0" smtClean="0"/>
                <a:t>6</a:t>
              </a:r>
              <a:r>
                <a:rPr lang="fr-FR" b="1" dirty="0" smtClean="0"/>
                <a:t>He), TRINAT (</a:t>
              </a:r>
              <a:r>
                <a:rPr lang="fr-FR" b="1" baseline="30000" dirty="0" smtClean="0"/>
                <a:t>38m</a:t>
              </a:r>
              <a:r>
                <a:rPr lang="fr-FR" b="1" dirty="0" smtClean="0"/>
                <a:t>K)</a:t>
              </a:r>
              <a:endParaRPr lang="fr-FR" b="1" dirty="0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2895613" y="4734242"/>
              <a:ext cx="786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/>
                <a:t>vector</a:t>
              </a:r>
              <a:endParaRPr lang="fr-FR" b="1" dirty="0"/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1811396" y="4912769"/>
              <a:ext cx="745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/>
                <a:t>scalar</a:t>
              </a:r>
              <a:endParaRPr lang="fr-FR" b="1" dirty="0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4156189" y="2347416"/>
            <a:ext cx="4333908" cy="4396001"/>
            <a:chOff x="4156189" y="2347416"/>
            <a:chExt cx="4333908" cy="4396001"/>
          </a:xfrm>
        </p:grpSpPr>
        <p:pic>
          <p:nvPicPr>
            <p:cNvPr id="33" name="Google Shape;201;p19">
              <a:extLst>
                <a:ext uri="{FF2B5EF4-FFF2-40B4-BE49-F238E27FC236}">
                  <a16:creationId xmlns:a16="http://schemas.microsoft.com/office/drawing/2014/main" id="{BB2A3410-92BE-F24A-5B17-49654B3DE1E4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5">
              <a:alphaModFix/>
            </a:blip>
            <a:srcRect t="10865" r="7467" b="-1"/>
            <a:stretch/>
          </p:blipFill>
          <p:spPr>
            <a:xfrm>
              <a:off x="5394810" y="4617311"/>
              <a:ext cx="2437027" cy="17606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ZoneTexte 33"/>
            <p:cNvSpPr txBox="1"/>
            <p:nvPr/>
          </p:nvSpPr>
          <p:spPr>
            <a:xfrm>
              <a:off x="4156189" y="5015519"/>
              <a:ext cx="107619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err="1" smtClean="0"/>
                <a:t>emitted</a:t>
              </a:r>
              <a:r>
                <a:rPr lang="fr-FR" sz="2000" b="1" dirty="0" smtClean="0"/>
                <a:t> </a:t>
              </a:r>
            </a:p>
            <a:p>
              <a:r>
                <a:rPr lang="fr-FR" sz="2000" b="1" dirty="0" smtClean="0"/>
                <a:t>proton:</a:t>
              </a:r>
              <a:endParaRPr lang="fr-FR" sz="2000" b="1" dirty="0"/>
            </a:p>
          </p:txBody>
        </p:sp>
        <p:grpSp>
          <p:nvGrpSpPr>
            <p:cNvPr id="35" name="Grouper 6"/>
            <p:cNvGrpSpPr>
              <a:grpSpLocks noChangeAspect="1"/>
            </p:cNvGrpSpPr>
            <p:nvPr/>
          </p:nvGrpSpPr>
          <p:grpSpPr>
            <a:xfrm>
              <a:off x="4736548" y="2347416"/>
              <a:ext cx="3753549" cy="1686114"/>
              <a:chOff x="-1201155" y="636861"/>
              <a:chExt cx="7160222" cy="2993085"/>
            </a:xfrm>
          </p:grpSpPr>
          <p:sp>
            <p:nvSpPr>
              <p:cNvPr id="36" name="Text Box 4"/>
              <p:cNvSpPr txBox="1">
                <a:spLocks noChangeArrowheads="1"/>
              </p:cNvSpPr>
              <p:nvPr/>
            </p:nvSpPr>
            <p:spPr bwMode="auto">
              <a:xfrm>
                <a:off x="4724401" y="1447801"/>
                <a:ext cx="1234666" cy="8105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 baseline="30000" dirty="0">
                    <a:solidFill>
                      <a:srgbClr val="0033CC"/>
                    </a:solidFill>
                  </a:rPr>
                  <a:t>32</a:t>
                </a:r>
                <a:r>
                  <a:rPr lang="en-US" b="1" dirty="0">
                    <a:solidFill>
                      <a:srgbClr val="0033CC"/>
                    </a:solidFill>
                  </a:rPr>
                  <a:t>Ar</a:t>
                </a:r>
              </a:p>
            </p:txBody>
          </p:sp>
          <p:sp>
            <p:nvSpPr>
              <p:cNvPr id="38" name="Line 5"/>
              <p:cNvSpPr>
                <a:spLocks noChangeShapeType="1"/>
              </p:cNvSpPr>
              <p:nvPr/>
            </p:nvSpPr>
            <p:spPr bwMode="auto">
              <a:xfrm>
                <a:off x="4495800" y="1371600"/>
                <a:ext cx="1295400" cy="0"/>
              </a:xfrm>
              <a:prstGeom prst="line">
                <a:avLst/>
              </a:prstGeom>
              <a:noFill/>
              <a:ln w="31750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Text Box 6"/>
              <p:cNvSpPr txBox="1">
                <a:spLocks noChangeArrowheads="1"/>
              </p:cNvSpPr>
              <p:nvPr/>
            </p:nvSpPr>
            <p:spPr bwMode="auto">
              <a:xfrm>
                <a:off x="2971800" y="2743200"/>
                <a:ext cx="1140177" cy="8105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 baseline="30000" dirty="0">
                    <a:solidFill>
                      <a:srgbClr val="0033CC"/>
                    </a:solidFill>
                  </a:rPr>
                  <a:t>32</a:t>
                </a:r>
                <a:r>
                  <a:rPr lang="en-US" b="1" dirty="0">
                    <a:solidFill>
                      <a:srgbClr val="0033CC"/>
                    </a:solidFill>
                  </a:rPr>
                  <a:t>Cl</a:t>
                </a:r>
              </a:p>
            </p:txBody>
          </p:sp>
          <p:sp>
            <p:nvSpPr>
              <p:cNvPr id="40" name="Line 7"/>
              <p:cNvSpPr>
                <a:spLocks noChangeShapeType="1"/>
              </p:cNvSpPr>
              <p:nvPr/>
            </p:nvSpPr>
            <p:spPr bwMode="auto">
              <a:xfrm>
                <a:off x="2895600" y="2057400"/>
                <a:ext cx="1295400" cy="0"/>
              </a:xfrm>
              <a:prstGeom prst="line">
                <a:avLst/>
              </a:prstGeom>
              <a:noFill/>
              <a:ln w="31750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895600" y="2819400"/>
                <a:ext cx="1295400" cy="0"/>
              </a:xfrm>
              <a:prstGeom prst="line">
                <a:avLst/>
              </a:prstGeom>
              <a:noFill/>
              <a:ln w="31750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Line 9"/>
              <p:cNvSpPr>
                <a:spLocks noChangeShapeType="1"/>
              </p:cNvSpPr>
              <p:nvPr/>
            </p:nvSpPr>
            <p:spPr bwMode="auto">
              <a:xfrm flipH="1">
                <a:off x="4191000" y="1371600"/>
                <a:ext cx="304800" cy="6858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Line 10"/>
              <p:cNvSpPr>
                <a:spLocks noChangeShapeType="1"/>
              </p:cNvSpPr>
              <p:nvPr/>
            </p:nvSpPr>
            <p:spPr bwMode="auto">
              <a:xfrm flipH="1">
                <a:off x="2362200" y="2057400"/>
                <a:ext cx="533400" cy="68580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Line 11"/>
              <p:cNvSpPr>
                <a:spLocks noChangeShapeType="1"/>
              </p:cNvSpPr>
              <p:nvPr/>
            </p:nvSpPr>
            <p:spPr bwMode="auto">
              <a:xfrm>
                <a:off x="1295400" y="2743200"/>
                <a:ext cx="10668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Text Box 12"/>
              <p:cNvSpPr txBox="1">
                <a:spLocks noChangeArrowheads="1"/>
              </p:cNvSpPr>
              <p:nvPr/>
            </p:nvSpPr>
            <p:spPr bwMode="auto">
              <a:xfrm>
                <a:off x="899058" y="2819400"/>
                <a:ext cx="1511214" cy="8105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 baseline="30000" dirty="0">
                    <a:solidFill>
                      <a:srgbClr val="0033CC"/>
                    </a:solidFill>
                  </a:rPr>
                  <a:t>31</a:t>
                </a:r>
                <a:r>
                  <a:rPr lang="en-US" b="1" dirty="0">
                    <a:solidFill>
                      <a:srgbClr val="0033CC"/>
                    </a:solidFill>
                  </a:rPr>
                  <a:t>S+p</a:t>
                </a:r>
              </a:p>
            </p:txBody>
          </p:sp>
          <p:sp>
            <p:nvSpPr>
              <p:cNvPr id="50" name="Text Box 15"/>
              <p:cNvSpPr txBox="1">
                <a:spLocks noChangeArrowheads="1"/>
              </p:cNvSpPr>
              <p:nvPr/>
            </p:nvSpPr>
            <p:spPr bwMode="auto">
              <a:xfrm>
                <a:off x="-1201155" y="636861"/>
                <a:ext cx="3793761" cy="2634274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kinematic shift of proton: recoil of nucleus </a:t>
                </a:r>
                <a:r>
                  <a:rPr lang="en-US" b="1" baseline="30000" dirty="0" smtClean="0">
                    <a:solidFill>
                      <a:srgbClr val="FF0000"/>
                    </a:solidFill>
                  </a:rPr>
                  <a:t>32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Cl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1" name="ZoneTexte 50"/>
              <p:cNvSpPr txBox="1"/>
              <p:nvPr/>
            </p:nvSpPr>
            <p:spPr>
              <a:xfrm>
                <a:off x="3738119" y="903735"/>
                <a:ext cx="686712" cy="810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latin typeface="Symbol" pitchFamily="18" charset="2"/>
                  </a:rPr>
                  <a:t>b</a:t>
                </a:r>
                <a:endParaRPr lang="fr-FR" b="1" dirty="0">
                  <a:latin typeface="Symbol" pitchFamily="18" charset="2"/>
                </a:endParaRPr>
              </a:p>
            </p:txBody>
          </p:sp>
          <p:sp>
            <p:nvSpPr>
              <p:cNvPr id="52" name="ZoneTexte 51"/>
              <p:cNvSpPr txBox="1"/>
              <p:nvPr/>
            </p:nvSpPr>
            <p:spPr>
              <a:xfrm>
                <a:off x="2031806" y="1626134"/>
                <a:ext cx="677119" cy="810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p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4" name="ZoneTexte 53"/>
            <p:cNvSpPr txBox="1"/>
            <p:nvPr/>
          </p:nvSpPr>
          <p:spPr>
            <a:xfrm>
              <a:off x="5240335" y="6374085"/>
              <a:ext cx="32183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 smtClean="0"/>
                <a:t>WISArD</a:t>
              </a:r>
              <a:r>
                <a:rPr lang="fr-FR" b="1" dirty="0" smtClean="0"/>
                <a:t> </a:t>
              </a:r>
              <a:r>
                <a:rPr lang="fr-FR" b="1" dirty="0" err="1" smtClean="0"/>
                <a:t>experiment</a:t>
              </a:r>
              <a:r>
                <a:rPr lang="fr-FR" b="1" dirty="0" smtClean="0"/>
                <a:t> at ISOLDE</a:t>
              </a:r>
              <a:endParaRPr lang="fr-FR" b="1" dirty="0"/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5641332" y="5001892"/>
              <a:ext cx="786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/>
                <a:t>vector</a:t>
              </a:r>
              <a:endParaRPr lang="fr-FR" b="1" dirty="0"/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6912445" y="4552717"/>
              <a:ext cx="745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/>
                <a:t>scalar</a:t>
              </a:r>
              <a:endParaRPr lang="fr-FR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7546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334116" y="748808"/>
            <a:ext cx="5783540" cy="1724419"/>
          </a:xfrm>
        </p:spPr>
        <p:txBody>
          <a:bodyPr>
            <a:no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Principle: measurement of the recoil of nucleus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via an indirect measurement: </a:t>
            </a:r>
            <a:r>
              <a:rPr lang="en-US" sz="1600" b="1" dirty="0" smtClean="0">
                <a:solidFill>
                  <a:srgbClr val="00206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b</a:t>
            </a:r>
            <a:r>
              <a:rPr lang="en-US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-delayed proton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 magnetic field to guide the positrons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kinematical cuts by measuring or not the emitted positrons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increased sensitivity</a:t>
            </a:r>
          </a:p>
          <a:p>
            <a:pPr marL="0" indent="0"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5919570" y="782319"/>
            <a:ext cx="1716418" cy="7386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Detection of proton: recoil of nucleus </a:t>
            </a:r>
            <a:r>
              <a:rPr lang="en-US" sz="1400" b="1" baseline="30000" dirty="0" smtClean="0">
                <a:solidFill>
                  <a:srgbClr val="FF0000"/>
                </a:solidFill>
              </a:rPr>
              <a:t>32</a:t>
            </a:r>
            <a:r>
              <a:rPr lang="en-US" sz="1400" b="1" dirty="0" smtClean="0">
                <a:solidFill>
                  <a:srgbClr val="FF0000"/>
                </a:solidFill>
              </a:rPr>
              <a:t>Cl (“Doppler” effect)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6708531" y="1099306"/>
            <a:ext cx="2145548" cy="1242221"/>
            <a:chOff x="6708531" y="1099306"/>
            <a:chExt cx="2145548" cy="1242221"/>
          </a:xfrm>
        </p:grpSpPr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8330555" y="1347215"/>
              <a:ext cx="5235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baseline="30000" dirty="0">
                  <a:solidFill>
                    <a:srgbClr val="0033CC"/>
                  </a:solidFill>
                </a:rPr>
                <a:t>32</a:t>
              </a:r>
              <a:r>
                <a:rPr lang="en-US" b="1" dirty="0">
                  <a:solidFill>
                    <a:srgbClr val="0033CC"/>
                  </a:solidFill>
                </a:rPr>
                <a:t>Ar</a:t>
              </a:r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8233624" y="1312493"/>
              <a:ext cx="549276" cy="0"/>
            </a:xfrm>
            <a:prstGeom prst="line">
              <a:avLst/>
            </a:prstGeom>
            <a:noFill/>
            <a:ln w="3175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7587416" y="1937474"/>
              <a:ext cx="48345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baseline="30000" dirty="0">
                  <a:solidFill>
                    <a:srgbClr val="0033CC"/>
                  </a:solidFill>
                </a:rPr>
                <a:t>32</a:t>
              </a:r>
              <a:r>
                <a:rPr lang="en-US" b="1" dirty="0">
                  <a:solidFill>
                    <a:srgbClr val="0033CC"/>
                  </a:solidFill>
                </a:rPr>
                <a:t>Cl</a:t>
              </a: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7555106" y="1624983"/>
              <a:ext cx="549276" cy="0"/>
            </a:xfrm>
            <a:prstGeom prst="line">
              <a:avLst/>
            </a:prstGeom>
            <a:noFill/>
            <a:ln w="3175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7555106" y="1972195"/>
              <a:ext cx="549276" cy="0"/>
            </a:xfrm>
            <a:prstGeom prst="line">
              <a:avLst/>
            </a:prstGeom>
            <a:noFill/>
            <a:ln w="3175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H="1">
              <a:off x="8104382" y="1312493"/>
              <a:ext cx="129241" cy="3124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 flipH="1">
              <a:off x="7328933" y="1624983"/>
              <a:ext cx="226173" cy="31249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6876588" y="1937474"/>
              <a:ext cx="45234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6708531" y="1972195"/>
              <a:ext cx="6407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baseline="30000" dirty="0">
                  <a:solidFill>
                    <a:srgbClr val="0033CC"/>
                  </a:solidFill>
                </a:rPr>
                <a:t>31</a:t>
              </a:r>
              <a:r>
                <a:rPr lang="en-US" b="1" dirty="0">
                  <a:solidFill>
                    <a:srgbClr val="0033CC"/>
                  </a:solidFill>
                </a:rPr>
                <a:t>S+p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912351" y="1099306"/>
              <a:ext cx="291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Symbol" pitchFamily="18" charset="2"/>
                </a:rPr>
                <a:t>b</a:t>
              </a:r>
              <a:endParaRPr lang="fr-FR" b="1" dirty="0">
                <a:latin typeface="Symbol" pitchFamily="18" charset="2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443859" y="1555704"/>
              <a:ext cx="287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p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94" y="2466063"/>
            <a:ext cx="7626699" cy="3940461"/>
          </a:xfrm>
          <a:prstGeom prst="rect">
            <a:avLst/>
          </a:prstGeom>
        </p:spPr>
      </p:pic>
      <p:grpSp>
        <p:nvGrpSpPr>
          <p:cNvPr id="20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 The </a:t>
            </a:r>
            <a:r>
              <a:rPr lang="fr-FR" sz="2000" b="1" dirty="0" err="1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WISArD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 </a:t>
            </a:r>
            <a:r>
              <a:rPr lang="fr-FR" sz="2000" b="1" dirty="0" err="1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experiment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7246" y="2886116"/>
            <a:ext cx="3439431" cy="360138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7685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IMG_007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5" b="22905"/>
          <a:stretch/>
        </p:blipFill>
        <p:spPr>
          <a:xfrm rot="5400000">
            <a:off x="6193788" y="3006086"/>
            <a:ext cx="3953931" cy="1641691"/>
          </a:xfrm>
          <a:prstGeom prst="rect">
            <a:avLst/>
          </a:prstGeom>
        </p:spPr>
      </p:pic>
      <p:pic>
        <p:nvPicPr>
          <p:cNvPr id="8" name="Image 7" descr="IMG_004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22"/>
          <a:stretch/>
        </p:blipFill>
        <p:spPr>
          <a:xfrm>
            <a:off x="4884004" y="1849966"/>
            <a:ext cx="2271592" cy="1393251"/>
          </a:xfrm>
          <a:prstGeom prst="rect">
            <a:avLst/>
          </a:prstGeom>
        </p:spPr>
      </p:pic>
      <p:pic>
        <p:nvPicPr>
          <p:cNvPr id="9" name="Image 8" descr="IMG_006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05" y="3776127"/>
            <a:ext cx="2271592" cy="170369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884004" y="726230"/>
            <a:ext cx="3123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Experimental</a:t>
            </a:r>
            <a:r>
              <a:rPr lang="fr-FR" b="1" dirty="0" smtClean="0"/>
              <a:t> hall of ISOLDE</a:t>
            </a:r>
          </a:p>
          <a:p>
            <a:r>
              <a:rPr lang="fr-FR" b="1" dirty="0" smtClean="0"/>
              <a:t>- former WITCH </a:t>
            </a:r>
            <a:r>
              <a:rPr lang="fr-FR" b="1" dirty="0" err="1" smtClean="0"/>
              <a:t>magnet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4727925" y="3254398"/>
            <a:ext cx="2777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Catcher + </a:t>
            </a:r>
            <a:r>
              <a:rPr lang="fr-FR" b="1" dirty="0" smtClean="0"/>
              <a:t>detector </a:t>
            </a:r>
            <a:r>
              <a:rPr lang="fr-FR" b="1" dirty="0"/>
              <a:t>planes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019469" y="5586399"/>
            <a:ext cx="2777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Symbol" charset="2"/>
                <a:cs typeface="Symbol" charset="2"/>
              </a:rPr>
              <a:t>b</a:t>
            </a:r>
            <a:r>
              <a:rPr lang="fr-FR" b="1" dirty="0" smtClean="0">
                <a:cs typeface="Symbol" charset="2"/>
              </a:rPr>
              <a:t> detector: plastic </a:t>
            </a:r>
            <a:r>
              <a:rPr lang="fr-FR" b="1" dirty="0" err="1" smtClean="0">
                <a:cs typeface="Symbol" charset="2"/>
              </a:rPr>
              <a:t>scintillator</a:t>
            </a:r>
            <a:r>
              <a:rPr lang="fr-FR" b="1" dirty="0" smtClean="0">
                <a:cs typeface="Symbol" charset="2"/>
              </a:rPr>
              <a:t> and </a:t>
            </a:r>
            <a:r>
              <a:rPr lang="fr-FR" b="1" dirty="0" err="1" smtClean="0">
                <a:cs typeface="Symbol" charset="2"/>
              </a:rPr>
              <a:t>SiPM</a:t>
            </a:r>
            <a:r>
              <a:rPr lang="fr-FR" dirty="0" smtClean="0">
                <a:latin typeface="Symbol" charset="2"/>
                <a:cs typeface="Symbol" charset="2"/>
              </a:rPr>
              <a:t> </a:t>
            </a:r>
            <a:endParaRPr lang="fr-FR" dirty="0">
              <a:latin typeface="Symbol" charset="2"/>
              <a:cs typeface="Symbol" charset="2"/>
            </a:endParaRPr>
          </a:p>
        </p:txBody>
      </p:sp>
      <p:grpSp>
        <p:nvGrpSpPr>
          <p:cNvPr id="20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21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 The </a:t>
            </a:r>
            <a:r>
              <a:rPr lang="fr-FR" sz="2000" b="1" dirty="0" err="1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WISArD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 </a:t>
            </a:r>
            <a:r>
              <a:rPr lang="fr-FR" sz="2000" b="1" dirty="0" err="1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experiment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: </a:t>
            </a:r>
            <a:r>
              <a:rPr lang="fr-FR" sz="2000" b="1" dirty="0" err="1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Set-up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 at ISOLDE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25" name="Image 24" descr="wisard2.png"/>
          <p:cNvPicPr>
            <a:picLocks noChangeAspect="1"/>
          </p:cNvPicPr>
          <p:nvPr/>
        </p:nvPicPr>
        <p:blipFill rotWithShape="1">
          <a:blip r:embed="rId5" cstate="print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t="10475" r="14994" b="16038"/>
          <a:stretch/>
        </p:blipFill>
        <p:spPr>
          <a:xfrm>
            <a:off x="8075642" y="645523"/>
            <a:ext cx="1044768" cy="1099756"/>
          </a:xfrm>
          <a:prstGeom prst="rect">
            <a:avLst/>
          </a:prstGeom>
          <a:effectLst>
            <a:glow rad="127000">
              <a:schemeClr val="bg1"/>
            </a:glow>
            <a:reflection endPos="0" dist="50800" dir="5400000" sy="-100000" algn="bl" rotWithShape="0"/>
          </a:effectLst>
        </p:spPr>
      </p:pic>
      <p:sp>
        <p:nvSpPr>
          <p:cNvPr id="4" name="ZoneTexte 3"/>
          <p:cNvSpPr txBox="1"/>
          <p:nvPr/>
        </p:nvSpPr>
        <p:spPr>
          <a:xfrm>
            <a:off x="8212183" y="626756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2018</a:t>
            </a:r>
            <a:endParaRPr lang="fr-FR" sz="2000" b="1" dirty="0"/>
          </a:p>
        </p:txBody>
      </p:sp>
      <p:grpSp>
        <p:nvGrpSpPr>
          <p:cNvPr id="6" name="Groupe 5"/>
          <p:cNvGrpSpPr/>
          <p:nvPr/>
        </p:nvGrpSpPr>
        <p:grpSpPr>
          <a:xfrm>
            <a:off x="252948" y="1124610"/>
            <a:ext cx="3149280" cy="5601881"/>
            <a:chOff x="252948" y="1124610"/>
            <a:chExt cx="3149280" cy="5601881"/>
          </a:xfrm>
        </p:grpSpPr>
        <p:pic>
          <p:nvPicPr>
            <p:cNvPr id="15" name="Image 14" descr="witch_schemacolor.jpg"/>
            <p:cNvPicPr>
              <a:picLocks noChangeAspect="1"/>
            </p:cNvPicPr>
            <p:nvPr/>
          </p:nvPicPr>
          <p:blipFill>
            <a:blip r:embed="rId6" cstate="print">
              <a:lum/>
            </a:blip>
            <a:stretch>
              <a:fillRect/>
            </a:stretch>
          </p:blipFill>
          <p:spPr>
            <a:xfrm>
              <a:off x="252948" y="1124610"/>
              <a:ext cx="3149280" cy="560188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35726" y="1150737"/>
              <a:ext cx="975360" cy="347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8155" y="2338559"/>
            <a:ext cx="4031964" cy="226797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28202" y="3396343"/>
            <a:ext cx="89697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err="1" smtClean="0"/>
              <a:t>detection</a:t>
            </a:r>
            <a:endParaRPr lang="fr-FR" sz="1400" b="1" dirty="0" smtClean="0"/>
          </a:p>
          <a:p>
            <a:r>
              <a:rPr lang="fr-FR" sz="1400" b="1" dirty="0" smtClean="0"/>
              <a:t>setup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364487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47484" y="1104460"/>
            <a:ext cx="8686800" cy="5021704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rgbClr val="002060"/>
                </a:solidFill>
              </a:rPr>
              <a:t>  </a:t>
            </a:r>
            <a:r>
              <a:rPr lang="fr-FR" sz="2200" b="1" dirty="0" smtClean="0">
                <a:solidFill>
                  <a:srgbClr val="002060"/>
                </a:solidFill>
              </a:rPr>
              <a:t>first </a:t>
            </a:r>
            <a:r>
              <a:rPr lang="fr-FR" sz="2200" b="1" dirty="0" err="1" smtClean="0">
                <a:solidFill>
                  <a:srgbClr val="002060"/>
                </a:solidFill>
              </a:rPr>
              <a:t>results</a:t>
            </a:r>
            <a:r>
              <a:rPr lang="fr-FR" sz="2200" b="1" dirty="0" smtClean="0">
                <a:solidFill>
                  <a:srgbClr val="002060"/>
                </a:solidFill>
              </a:rPr>
              <a:t> </a:t>
            </a:r>
            <a:r>
              <a:rPr lang="fr-FR" sz="2200" b="1" dirty="0">
                <a:solidFill>
                  <a:srgbClr val="002060"/>
                </a:solidFill>
              </a:rPr>
              <a:t>(nov. 2018</a:t>
            </a:r>
            <a:r>
              <a:rPr lang="fr-FR" sz="2200" b="1" dirty="0" smtClean="0">
                <a:solidFill>
                  <a:srgbClr val="002060"/>
                </a:solidFill>
              </a:rPr>
              <a:t>):</a:t>
            </a:r>
            <a:r>
              <a:rPr lang="fr-FR" b="1" dirty="0" smtClean="0">
                <a:solidFill>
                  <a:srgbClr val="002060"/>
                </a:solidFill>
              </a:rPr>
              <a:t> 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719485" y="6557447"/>
            <a:ext cx="442451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fr-FR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V. Araujo-</a:t>
            </a:r>
            <a:r>
              <a:rPr lang="fr-FR" sz="16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Escalona</a:t>
            </a:r>
            <a:r>
              <a:rPr lang="fr-FR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al, </a:t>
            </a:r>
            <a:r>
              <a:rPr lang="fr-FR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PRC 101 (2020) 055501</a:t>
            </a:r>
            <a:endParaRPr lang="fr-FR" sz="2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716799" y="1631959"/>
            <a:ext cx="1649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proton </a:t>
            </a:r>
            <a:r>
              <a:rPr lang="fr-FR" b="1" dirty="0" err="1" smtClean="0"/>
              <a:t>spectra</a:t>
            </a:r>
            <a:r>
              <a:rPr lang="fr-FR" b="1" dirty="0" smtClean="0"/>
              <a:t>:</a:t>
            </a:r>
            <a:endParaRPr lang="fr-FR" b="1" dirty="0"/>
          </a:p>
        </p:txBody>
      </p:sp>
      <p:pic>
        <p:nvPicPr>
          <p:cNvPr id="7" name="Image 6" descr="p_spectru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67" y="1725465"/>
            <a:ext cx="6331548" cy="4722102"/>
          </a:xfrm>
          <a:prstGeom prst="rect">
            <a:avLst/>
          </a:prstGeom>
        </p:spPr>
      </p:pic>
      <p:sp>
        <p:nvSpPr>
          <p:cNvPr id="8" name="Flèche vers la droite 7"/>
          <p:cNvSpPr/>
          <p:nvPr/>
        </p:nvSpPr>
        <p:spPr>
          <a:xfrm rot="5400000">
            <a:off x="4984215" y="1665047"/>
            <a:ext cx="272101" cy="199611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232598" y="2813372"/>
            <a:ext cx="1987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b="1" dirty="0" smtClean="0"/>
              <a:t>E shift -&gt; p detector </a:t>
            </a:r>
          </a:p>
          <a:p>
            <a:r>
              <a:rPr lang="fr-FR" b="1" dirty="0" smtClean="0"/>
              <a:t>     </a:t>
            </a:r>
            <a:r>
              <a:rPr lang="fr-FR" b="1" dirty="0" err="1" smtClean="0"/>
              <a:t>dead</a:t>
            </a:r>
            <a:r>
              <a:rPr lang="fr-FR" b="1" dirty="0" smtClean="0"/>
              <a:t> layer</a:t>
            </a:r>
            <a:endParaRPr lang="fr-FR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222766" y="4908872"/>
            <a:ext cx="2181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b="1" dirty="0" smtClean="0"/>
              <a:t>E shift -&gt; mylar foil + dead layer</a:t>
            </a:r>
          </a:p>
          <a:p>
            <a:pPr marL="285750" indent="-285750">
              <a:buFont typeface="Arial"/>
              <a:buChar char="•"/>
            </a:pPr>
            <a:r>
              <a:rPr lang="fr-FR" b="1" dirty="0"/>
              <a:t>« shadow » peaks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405812" y="1232449"/>
            <a:ext cx="323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GT                IAS: Fermi transition</a:t>
            </a:r>
            <a:endParaRPr lang="en-GB" b="1" dirty="0"/>
          </a:p>
        </p:txBody>
      </p:sp>
      <p:sp>
        <p:nvSpPr>
          <p:cNvPr id="18" name="Flèche vers la droite 7"/>
          <p:cNvSpPr/>
          <p:nvPr/>
        </p:nvSpPr>
        <p:spPr>
          <a:xfrm rot="5400000">
            <a:off x="3453586" y="1658423"/>
            <a:ext cx="272101" cy="199611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 The </a:t>
            </a:r>
            <a:r>
              <a:rPr lang="fr-FR" sz="2000" b="1" dirty="0" err="1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WISArD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 </a:t>
            </a:r>
            <a:r>
              <a:rPr lang="fr-FR" sz="2000" b="1" dirty="0" err="1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experiment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: proof-of- </a:t>
            </a:r>
            <a:r>
              <a:rPr lang="fr-FR" sz="2000" b="1" dirty="0" err="1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principle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45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373011" y="842397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rgbClr val="002060"/>
                </a:solidFill>
              </a:rPr>
              <a:t>first </a:t>
            </a:r>
            <a:r>
              <a:rPr lang="fr-FR" b="1" dirty="0" err="1" smtClean="0">
                <a:solidFill>
                  <a:srgbClr val="002060"/>
                </a:solidFill>
              </a:rPr>
              <a:t>results</a:t>
            </a:r>
            <a:r>
              <a:rPr lang="fr-FR" b="1" dirty="0" smtClean="0">
                <a:solidFill>
                  <a:srgbClr val="002060"/>
                </a:solidFill>
              </a:rPr>
              <a:t>: </a:t>
            </a:r>
            <a:r>
              <a:rPr lang="fr-FR" sz="1800" b="1" dirty="0">
                <a:solidFill>
                  <a:srgbClr val="002060"/>
                </a:solidFill>
              </a:rPr>
              <a:t>(nov. 2018</a:t>
            </a:r>
            <a:r>
              <a:rPr lang="fr-FR" sz="1800" b="1" dirty="0" smtClean="0">
                <a:solidFill>
                  <a:srgbClr val="002060"/>
                </a:solidFill>
              </a:rPr>
              <a:t>)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rgbClr val="002060"/>
                </a:solidFill>
              </a:rPr>
              <a:t> 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814062" y="4309680"/>
            <a:ext cx="1848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Average</a:t>
            </a:r>
            <a:r>
              <a:rPr lang="fr-FR" sz="2000" b="1" dirty="0" smtClean="0"/>
              <a:t> shift:</a:t>
            </a:r>
          </a:p>
          <a:p>
            <a:r>
              <a:rPr lang="fr-FR" sz="2000" b="1" dirty="0" smtClean="0">
                <a:latin typeface="Symbol" panose="05050102010706020507" pitchFamily="18" charset="2"/>
              </a:rPr>
              <a:t>D</a:t>
            </a:r>
            <a:r>
              <a:rPr lang="fr-FR" sz="2000" b="1" dirty="0" smtClean="0"/>
              <a:t> =  4.49(3) </a:t>
            </a:r>
            <a:r>
              <a:rPr lang="fr-FR" sz="2000" b="1" dirty="0" err="1" smtClean="0"/>
              <a:t>keV</a:t>
            </a:r>
            <a:endParaRPr lang="fr-FR" sz="2000" b="1" dirty="0"/>
          </a:p>
        </p:txBody>
      </p:sp>
      <p:pic>
        <p:nvPicPr>
          <p:cNvPr id="14" name="Image 13" descr="data_Eshif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5" y="1452947"/>
            <a:ext cx="6374093" cy="279086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896799" y="3390435"/>
            <a:ext cx="25036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b="1" dirty="0" err="1" smtClean="0">
                <a:solidFill>
                  <a:srgbClr val="FF0000"/>
                </a:solidFill>
              </a:rPr>
              <a:t>Typical</a:t>
            </a:r>
            <a:r>
              <a:rPr lang="fr-FR" sz="1300" b="1" dirty="0" smtClean="0">
                <a:solidFill>
                  <a:srgbClr val="FF0000"/>
                </a:solidFill>
              </a:rPr>
              <a:t> </a:t>
            </a:r>
            <a:r>
              <a:rPr lang="fr-FR" sz="1300" b="1" dirty="0" err="1" smtClean="0">
                <a:solidFill>
                  <a:srgbClr val="FF0000"/>
                </a:solidFill>
              </a:rPr>
              <a:t>resolution</a:t>
            </a:r>
            <a:r>
              <a:rPr lang="fr-FR" sz="1300" b="1" dirty="0" smtClean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fr-FR" sz="1300" b="1" dirty="0" smtClean="0">
                <a:solidFill>
                  <a:srgbClr val="FF0000"/>
                </a:solidFill>
              </a:rPr>
              <a:t>35 </a:t>
            </a:r>
            <a:r>
              <a:rPr lang="fr-FR" sz="1300" b="1" dirty="0" err="1" smtClean="0">
                <a:solidFill>
                  <a:srgbClr val="FF0000"/>
                </a:solidFill>
              </a:rPr>
              <a:t>keV</a:t>
            </a:r>
            <a:r>
              <a:rPr lang="fr-FR" sz="1300" b="1" dirty="0" smtClean="0">
                <a:solidFill>
                  <a:srgbClr val="FF0000"/>
                </a:solidFill>
              </a:rPr>
              <a:t> FWHM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4633799" y="5855631"/>
                <a:ext cx="3981924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sz="28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GB" sz="2800" b="1" dirty="0">
                            <a:latin typeface="Lucida Calligraphy" panose="03010101010101010101" pitchFamily="66" charset="0"/>
                          </a:rPr>
                          <m:t>ã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2800" b="1" baseline="-25000" dirty="0">
                            <a:latin typeface="Symbol" panose="05050102010706020507" pitchFamily="18" charset="2"/>
                          </a:rPr>
                          <m:t>bn</m:t>
                        </m:r>
                      </m:sub>
                      <m:sup>
                        <m:r>
                          <a:rPr lang="fr-FR" sz="2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800" b="0" i="0" smtClean="0">
                            <a:latin typeface="Cambria Math" panose="02040503050406030204" pitchFamily="18" charset="0"/>
                          </a:rPr>
                          <m:t>GT</m:t>
                        </m:r>
                      </m:sup>
                    </m:sSubSup>
                  </m:oMath>
                </a14:m>
                <a:r>
                  <a:rPr lang="en-GB" sz="2800" b="1" dirty="0" smtClean="0">
                    <a:latin typeface="Lucida Calligraphy" panose="03010101010101010101" pitchFamily="66" charset="0"/>
                  </a:rPr>
                  <a:t> = </a:t>
                </a:r>
                <a:r>
                  <a:rPr lang="en-GB" sz="2800" b="1" dirty="0" smtClean="0"/>
                  <a:t>-0.22</a:t>
                </a:r>
                <a:r>
                  <a:rPr lang="en-GB" sz="900" b="1" dirty="0" smtClean="0"/>
                  <a:t> </a:t>
                </a:r>
                <a:r>
                  <a:rPr lang="en-GB" sz="2800" b="1" dirty="0" smtClean="0"/>
                  <a:t>(9)</a:t>
                </a:r>
                <a:r>
                  <a:rPr lang="en-GB" sz="2800" b="1" baseline="-25000" dirty="0" smtClean="0"/>
                  <a:t>(stat)</a:t>
                </a:r>
                <a:r>
                  <a:rPr lang="en-GB" sz="900" b="1" baseline="-25000" dirty="0" smtClean="0"/>
                  <a:t> </a:t>
                </a:r>
                <a:r>
                  <a:rPr lang="en-GB" sz="2800" b="1" dirty="0" smtClean="0"/>
                  <a:t>(2)</a:t>
                </a:r>
                <a:r>
                  <a:rPr lang="en-GB" sz="2800" b="1" baseline="-25000" dirty="0" smtClean="0"/>
                  <a:t>(</a:t>
                </a:r>
                <a:r>
                  <a:rPr lang="en-GB" sz="2800" b="1" baseline="-25000" dirty="0" err="1" smtClean="0"/>
                  <a:t>syst</a:t>
                </a:r>
                <a:r>
                  <a:rPr lang="en-GB" sz="2800" b="1" baseline="-25000" dirty="0" smtClean="0"/>
                  <a:t>)</a:t>
                </a:r>
                <a:endParaRPr lang="en-GB" sz="2800" b="1" baseline="-25000" dirty="0"/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799" y="5855631"/>
                <a:ext cx="3981924" cy="595932"/>
              </a:xfrm>
              <a:prstGeom prst="rect">
                <a:avLst/>
              </a:prstGeom>
              <a:blipFill>
                <a:blip r:embed="rId3"/>
                <a:stretch>
                  <a:fillRect t="-5155" r="-459" b="-247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08" y="1238443"/>
            <a:ext cx="2275453" cy="4175090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259387" y="5437621"/>
            <a:ext cx="5028827" cy="1006284"/>
            <a:chOff x="141403" y="5658679"/>
            <a:chExt cx="5028827" cy="1006284"/>
          </a:xfrm>
        </p:grpSpPr>
        <p:sp>
          <p:nvSpPr>
            <p:cNvPr id="9" name="ZoneTexte 8"/>
            <p:cNvSpPr txBox="1"/>
            <p:nvPr/>
          </p:nvSpPr>
          <p:spPr>
            <a:xfrm>
              <a:off x="157832" y="5658679"/>
              <a:ext cx="50123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>
                  <a:solidFill>
                    <a:srgbClr val="002060"/>
                  </a:solidFill>
                </a:rPr>
                <a:t>by means of GEANT4 MC calculations:</a:t>
              </a:r>
              <a:endParaRPr lang="en-GB" sz="2400" b="1" dirty="0">
                <a:solidFill>
                  <a:srgbClr val="00206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ZoneTexte 10"/>
                <p:cNvSpPr txBox="1"/>
                <p:nvPr/>
              </p:nvSpPr>
              <p:spPr>
                <a:xfrm>
                  <a:off x="141403" y="6074417"/>
                  <a:ext cx="4243213" cy="5905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GB" sz="2800" b="1" dirty="0">
                              <a:latin typeface="Lucida Calligraphy" panose="03010101010101010101" pitchFamily="66" charset="0"/>
                            </a:rPr>
                            <m:t>ã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sz="2800" b="1" baseline="-25000" dirty="0">
                              <a:latin typeface="Symbol" panose="05050102010706020507" pitchFamily="18" charset="2"/>
                            </a:rPr>
                            <m:t>bn</m:t>
                          </m:r>
                        </m:sub>
                        <m:sup>
                          <m:r>
                            <a:rPr lang="fr-FR" sz="28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sz="2800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sup>
                      </m:sSubSup>
                    </m:oMath>
                  </a14:m>
                  <a:r>
                    <a:rPr lang="en-GB" sz="2800" b="1" dirty="0" smtClean="0">
                      <a:latin typeface="Lucida Calligraphy" panose="03010101010101010101" pitchFamily="66" charset="0"/>
                    </a:rPr>
                    <a:t> = </a:t>
                  </a:r>
                  <a:r>
                    <a:rPr lang="en-GB" sz="2800" b="1" dirty="0" smtClean="0"/>
                    <a:t>1.007(32)</a:t>
                  </a:r>
                  <a:r>
                    <a:rPr lang="en-GB" sz="2800" b="1" baseline="-25000" dirty="0" smtClean="0"/>
                    <a:t>(stat)</a:t>
                  </a:r>
                  <a:r>
                    <a:rPr lang="en-GB" sz="900" b="1" baseline="-25000" dirty="0" smtClean="0"/>
                    <a:t> </a:t>
                  </a:r>
                  <a:r>
                    <a:rPr lang="en-GB" sz="2800" b="1" dirty="0" smtClean="0"/>
                    <a:t>(25)</a:t>
                  </a:r>
                  <a:r>
                    <a:rPr lang="en-GB" sz="2800" b="1" baseline="-25000" dirty="0" smtClean="0"/>
                    <a:t>(</a:t>
                  </a:r>
                  <a:r>
                    <a:rPr lang="en-GB" sz="2800" b="1" baseline="-25000" dirty="0" err="1" smtClean="0"/>
                    <a:t>syst</a:t>
                  </a:r>
                  <a:r>
                    <a:rPr lang="en-GB" sz="2800" b="1" baseline="-25000" dirty="0" smtClean="0"/>
                    <a:t>)</a:t>
                  </a:r>
                  <a:endParaRPr lang="en-GB" sz="2800" b="1" baseline="-25000" dirty="0"/>
                </a:p>
              </p:txBody>
            </p:sp>
          </mc:Choice>
          <mc:Fallback xmlns="">
            <p:sp>
              <p:nvSpPr>
                <p:cNvPr id="11" name="ZoneTexte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403" y="6074417"/>
                  <a:ext cx="4243213" cy="590546"/>
                </a:xfrm>
                <a:prstGeom prst="rect">
                  <a:avLst/>
                </a:prstGeom>
                <a:blipFill>
                  <a:blip r:embed="rId5"/>
                  <a:stretch>
                    <a:fillRect t="-4124" r="-144" b="-2474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 The </a:t>
            </a:r>
            <a:r>
              <a:rPr lang="fr-FR" sz="2000" b="1" dirty="0" err="1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WISArD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 </a:t>
            </a:r>
            <a:r>
              <a:rPr lang="fr-FR" sz="2000" b="1" dirty="0" err="1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experiment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719485" y="6557447"/>
            <a:ext cx="442451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fr-FR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V. Araujo-</a:t>
            </a:r>
            <a:r>
              <a:rPr lang="fr-FR" sz="16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Escalona</a:t>
            </a:r>
            <a:r>
              <a:rPr lang="fr-FR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al, </a:t>
            </a:r>
            <a:r>
              <a:rPr lang="fr-FR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PRC 101 (2020) 055501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1469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6"/>
          <p:cNvSpPr txBox="1">
            <a:spLocks noGrp="1"/>
          </p:cNvSpPr>
          <p:nvPr>
            <p:ph type="body" idx="2"/>
          </p:nvPr>
        </p:nvSpPr>
        <p:spPr>
          <a:xfrm>
            <a:off x="1526977" y="6548512"/>
            <a:ext cx="6081117" cy="3094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5719" tIns="35719" rIns="35719" bIns="35719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V. Araujo-Escalona et al. Phys. Rev. C101, 055501 (2020)</a:t>
            </a:r>
            <a:endParaRPr>
              <a:solidFill>
                <a:schemeClr val="accent1"/>
              </a:solidFill>
            </a:endParaRPr>
          </a:p>
          <a:p>
            <a:pPr marL="0" indent="0"/>
            <a:endParaRPr/>
          </a:p>
        </p:txBody>
      </p:sp>
      <p:sp>
        <p:nvSpPr>
          <p:cNvPr id="375" name="Google Shape;375;p36"/>
          <p:cNvSpPr txBox="1"/>
          <p:nvPr/>
        </p:nvSpPr>
        <p:spPr>
          <a:xfrm>
            <a:off x="5199209" y="3318242"/>
            <a:ext cx="4105047" cy="71866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4283" tIns="32133" rIns="64283" bIns="32133" anchor="t" anchorCtr="0">
            <a:no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en-US" sz="168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 sz="98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8878" y="913782"/>
            <a:ext cx="6266129" cy="5553508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6"/>
          <p:cNvSpPr/>
          <p:nvPr/>
        </p:nvSpPr>
        <p:spPr>
          <a:xfrm>
            <a:off x="5801032" y="3721799"/>
            <a:ext cx="3323303" cy="41639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64283" rIns="64283" bIns="64283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98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36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648" cy="525023"/>
          </a:xfrm>
          <a:prstGeom prst="rect">
            <a:avLst/>
          </a:prstGeom>
        </p:spPr>
        <p:txBody>
          <a:bodyPr spcFirstLastPara="1" vert="horz" wrap="square" lIns="101584" tIns="101584" rIns="101584" bIns="101584" rtlCol="0" anchor="t" anchorCtr="0">
            <a:normAutofit/>
          </a:bodyPr>
          <a:lstStyle/>
          <a:p>
            <a:fld id="{00000000-1234-1234-1234-123412341234}" type="slidenum">
              <a:rPr lang="en-US"/>
              <a:pPr/>
              <a:t>28</a:t>
            </a:fld>
            <a:endParaRPr/>
          </a:p>
        </p:txBody>
      </p:sp>
      <p:sp>
        <p:nvSpPr>
          <p:cNvPr id="379" name="Google Shape;379;p36"/>
          <p:cNvSpPr txBox="1"/>
          <p:nvPr/>
        </p:nvSpPr>
        <p:spPr>
          <a:xfrm>
            <a:off x="6027374" y="4373877"/>
            <a:ext cx="2777261" cy="113779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5719" tIns="35719" rIns="35719" bIns="35719" anchor="ctr" anchorCtr="0">
            <a:noAutofit/>
          </a:bodyPr>
          <a:lstStyle/>
          <a:p>
            <a:pPr marL="342900" indent="-342900">
              <a:lnSpc>
                <a:spcPct val="130000"/>
              </a:lnSpc>
              <a:buClr>
                <a:srgbClr val="FF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after </a:t>
            </a:r>
            <a:r>
              <a:rPr lang="en-US" sz="2000" b="1" dirty="0" smtClean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35h collection</a:t>
            </a:r>
            <a:endParaRPr lang="en-US" sz="2000" b="1" dirty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lnSpc>
                <a:spcPct val="130000"/>
              </a:lnSpc>
              <a:buClr>
                <a:srgbClr val="FF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b="1" i="1" dirty="0" err="1" smtClean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coinc</a:t>
            </a:r>
            <a:r>
              <a:rPr lang="en-US" sz="2000" b="1" dirty="0" smtClean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≈ 1e5</a:t>
            </a:r>
          </a:p>
          <a:p>
            <a:pPr marL="342900" indent="-342900">
              <a:lnSpc>
                <a:spcPct val="130000"/>
              </a:lnSpc>
              <a:buClr>
                <a:srgbClr val="FF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rd</a:t>
            </a:r>
            <a:r>
              <a:rPr lang="en-US" sz="2000" b="1" dirty="0" smtClean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best result</a:t>
            </a:r>
            <a:endParaRPr sz="2000" b="1" dirty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06244"/>
            <a:ext cx="9124335" cy="116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 </a:t>
            </a:r>
            <a:r>
              <a:rPr lang="fr-FR" sz="2000" b="1" dirty="0" err="1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Limits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 on </a:t>
            </a:r>
            <a:r>
              <a:rPr lang="fr-FR" sz="2000" b="1" dirty="0" err="1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scalar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 </a:t>
            </a:r>
            <a:r>
              <a:rPr lang="fr-FR" sz="2000" b="1" dirty="0" err="1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currents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: 2018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41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7"/>
          <p:cNvSpPr txBox="1"/>
          <p:nvPr/>
        </p:nvSpPr>
        <p:spPr>
          <a:xfrm>
            <a:off x="3011397" y="1244202"/>
            <a:ext cx="2905031" cy="591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9" tIns="35719" rIns="35719" bIns="35719" anchor="ctr" anchorCtr="0">
            <a:spAutoFit/>
          </a:bodyPr>
          <a:lstStyle/>
          <a:p>
            <a:pPr algn="ctr">
              <a:buClr>
                <a:srgbClr val="FF0000"/>
              </a:buClr>
              <a:buSzPts val="2400"/>
            </a:pPr>
            <a:r>
              <a:rPr lang="en-US" sz="1687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Precision ≤ 0.1% needed to complement LHC searches!</a:t>
            </a:r>
            <a:endParaRPr sz="1687" b="1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9" name="Google Shape;389;p37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648" cy="525023"/>
          </a:xfrm>
          <a:prstGeom prst="rect">
            <a:avLst/>
          </a:prstGeom>
        </p:spPr>
        <p:txBody>
          <a:bodyPr spcFirstLastPara="1" vert="horz" wrap="square" lIns="101584" tIns="101584" rIns="101584" bIns="101584" rtlCol="0" anchor="t" anchorCtr="0">
            <a:normAutofit/>
          </a:bodyPr>
          <a:lstStyle/>
          <a:p>
            <a:fld id="{00000000-1234-1234-1234-123412341234}" type="slidenum">
              <a:rPr lang="en-US"/>
              <a:pPr/>
              <a:t>29</a:t>
            </a:fld>
            <a:endParaRPr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 </a:t>
            </a:r>
            <a:r>
              <a:rPr lang="fr-FR" sz="2000" b="1" dirty="0" err="1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Limits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 on </a:t>
            </a:r>
            <a:r>
              <a:rPr lang="fr-FR" sz="2000" b="1" dirty="0" err="1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scalar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 </a:t>
            </a:r>
            <a:r>
              <a:rPr lang="fr-FR" sz="2000" b="1" dirty="0" err="1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currents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: 2023-4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" y="806244"/>
            <a:ext cx="9124335" cy="116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458138" y="906170"/>
            <a:ext cx="8286121" cy="5581950"/>
            <a:chOff x="458138" y="906170"/>
            <a:chExt cx="8286121" cy="5581950"/>
          </a:xfrm>
        </p:grpSpPr>
        <p:pic>
          <p:nvPicPr>
            <p:cNvPr id="385" name="Google Shape;385;p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8138" y="906170"/>
              <a:ext cx="8286121" cy="5581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ZoneTexte 1"/>
            <p:cNvSpPr txBox="1"/>
            <p:nvPr/>
          </p:nvSpPr>
          <p:spPr>
            <a:xfrm>
              <a:off x="7112001" y="2112910"/>
              <a:ext cx="1442719" cy="323165"/>
            </a:xfrm>
            <a:prstGeom prst="rect">
              <a:avLst/>
            </a:prstGeom>
            <a:solidFill>
              <a:srgbClr val="EAEAEA"/>
            </a:solidFill>
          </p:spPr>
          <p:txBody>
            <a:bodyPr wrap="square" rtlCol="0">
              <a:spAutoFit/>
            </a:bodyPr>
            <a:lstStyle/>
            <a:p>
              <a:r>
                <a:rPr lang="fr-FR" sz="1450" b="1" dirty="0" smtClean="0">
                  <a:latin typeface="+mj-lt"/>
                </a:rPr>
                <a:t>(2023)  0.1%</a:t>
              </a:r>
              <a:endParaRPr lang="fr-FR" sz="145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17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663337"/>
            <a:ext cx="7929716" cy="6103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smtClean="0">
                <a:solidFill>
                  <a:srgbClr val="002060"/>
                </a:solidFill>
                <a:latin typeface="Symbol" charset="2"/>
                <a:cs typeface="Symbol" charset="2"/>
              </a:rPr>
              <a:t>b</a:t>
            </a:r>
            <a:r>
              <a:rPr lang="fr-FR" b="1" dirty="0" smtClean="0">
                <a:solidFill>
                  <a:srgbClr val="002060"/>
                </a:solidFill>
              </a:rPr>
              <a:t>-</a:t>
            </a:r>
            <a:r>
              <a:rPr lang="fr-FR" b="1" dirty="0" err="1" smtClean="0">
                <a:solidFill>
                  <a:srgbClr val="002060"/>
                </a:solidFill>
              </a:rPr>
              <a:t>decay</a:t>
            </a:r>
            <a:r>
              <a:rPr lang="fr-FR" b="1" dirty="0" smtClean="0">
                <a:solidFill>
                  <a:srgbClr val="002060"/>
                </a:solidFill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</a:rPr>
              <a:t>probability</a:t>
            </a:r>
            <a:endParaRPr lang="fr-FR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1500" b="1" dirty="0" smtClean="0">
              <a:solidFill>
                <a:srgbClr val="002060"/>
              </a:solidFill>
            </a:endParaRPr>
          </a:p>
        </p:txBody>
      </p:sp>
      <p:grpSp>
        <p:nvGrpSpPr>
          <p:cNvPr id="37" name="Group 5"/>
          <p:cNvGrpSpPr>
            <a:grpSpLocks/>
          </p:cNvGrpSpPr>
          <p:nvPr/>
        </p:nvGrpSpPr>
        <p:grpSpPr bwMode="auto">
          <a:xfrm>
            <a:off x="0" y="-19664"/>
            <a:ext cx="9144000" cy="6858000"/>
            <a:chOff x="0" y="0"/>
            <a:chExt cx="5443" cy="4082"/>
          </a:xfrm>
        </p:grpSpPr>
        <p:sp>
          <p:nvSpPr>
            <p:cNvPr id="41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2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5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396875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The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nuclear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laboratory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1" b="76058"/>
          <a:stretch/>
        </p:blipFill>
        <p:spPr>
          <a:xfrm>
            <a:off x="-62951" y="1027805"/>
            <a:ext cx="8837467" cy="914401"/>
          </a:xfrm>
          <a:prstGeom prst="rect">
            <a:avLst/>
          </a:prstGeom>
        </p:spPr>
      </p:pic>
      <p:sp>
        <p:nvSpPr>
          <p:cNvPr id="48" name="ZoneTexte 25">
            <a:extLst>
              <a:ext uri="{FF2B5EF4-FFF2-40B4-BE49-F238E27FC236}">
                <a16:creationId xmlns:a16="http://schemas.microsoft.com/office/drawing/2014/main" id="{7F10724A-5809-0D88-4862-957DE786D2FD}"/>
              </a:ext>
            </a:extLst>
          </p:cNvPr>
          <p:cNvSpPr txBox="1"/>
          <p:nvPr/>
        </p:nvSpPr>
        <p:spPr>
          <a:xfrm>
            <a:off x="247340" y="1767447"/>
            <a:ext cx="27375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i="1" dirty="0" smtClean="0">
                <a:solidFill>
                  <a:srgbClr val="089FCE"/>
                </a:solidFill>
                <a:latin typeface="Tw Cen MT" panose="020B0602020104020603" pitchFamily="34" charset="0"/>
                <a:cs typeface="Symbol" charset="2"/>
              </a:rPr>
              <a:t>a</a:t>
            </a:r>
            <a:r>
              <a:rPr lang="fr-FR" sz="1400" b="1" dirty="0" smtClean="0">
                <a:solidFill>
                  <a:srgbClr val="089FCE"/>
                </a:solidFill>
                <a:latin typeface="Symbol" charset="2"/>
                <a:cs typeface="Symbol" charset="2"/>
              </a:rPr>
              <a:t>: b-n </a:t>
            </a:r>
            <a:r>
              <a:rPr lang="fr-FR" sz="1400" b="1" dirty="0" err="1">
                <a:solidFill>
                  <a:srgbClr val="089FCE"/>
                </a:solidFill>
                <a:latin typeface="Calibri"/>
                <a:cs typeface="Calibri"/>
              </a:rPr>
              <a:t>correlation</a:t>
            </a:r>
            <a:r>
              <a:rPr lang="fr-FR" sz="1400" b="1" dirty="0">
                <a:solidFill>
                  <a:srgbClr val="089FCE"/>
                </a:solidFill>
                <a:latin typeface="Calibri"/>
                <a:cs typeface="Calibri"/>
              </a:rPr>
              <a:t> coefficient</a:t>
            </a:r>
          </a:p>
          <a:p>
            <a:pPr algn="r"/>
            <a:r>
              <a:rPr lang="fr-FR" sz="1400" b="1" dirty="0">
                <a:solidFill>
                  <a:srgbClr val="089FCE"/>
                </a:solidFill>
                <a:latin typeface="Calibri"/>
                <a:cs typeface="Calibri"/>
              </a:rPr>
              <a:t>CP </a:t>
            </a:r>
            <a:r>
              <a:rPr lang="fr-FR" sz="1400" b="1" dirty="0" err="1">
                <a:solidFill>
                  <a:srgbClr val="089FCE"/>
                </a:solidFill>
                <a:latin typeface="Calibri"/>
                <a:cs typeface="Calibri"/>
              </a:rPr>
              <a:t>conserving</a:t>
            </a:r>
            <a:endParaRPr lang="fr-FR" sz="1400" b="1" dirty="0">
              <a:solidFill>
                <a:srgbClr val="089FCE"/>
              </a:solidFill>
              <a:latin typeface="Calibri"/>
              <a:cs typeface="Calibri"/>
            </a:endParaRPr>
          </a:p>
          <a:p>
            <a:pPr algn="r"/>
            <a:r>
              <a:rPr lang="fr-FR" sz="1400" b="1" dirty="0">
                <a:solidFill>
                  <a:srgbClr val="089FCE"/>
                </a:solidFill>
                <a:latin typeface="Calibri"/>
                <a:cs typeface="Calibri"/>
              </a:rPr>
              <a:t>Access to C</a:t>
            </a:r>
            <a:r>
              <a:rPr lang="fr-FR" sz="1400" b="1" baseline="-25000" dirty="0">
                <a:solidFill>
                  <a:srgbClr val="089FCE"/>
                </a:solidFill>
                <a:latin typeface="Calibri"/>
                <a:cs typeface="Calibri"/>
              </a:rPr>
              <a:t>S</a:t>
            </a:r>
            <a:r>
              <a:rPr lang="fr-FR" sz="1400" b="1" dirty="0">
                <a:solidFill>
                  <a:srgbClr val="089FCE"/>
                </a:solidFill>
                <a:latin typeface="Calibri"/>
                <a:cs typeface="Calibri"/>
              </a:rPr>
              <a:t> and C</a:t>
            </a:r>
            <a:r>
              <a:rPr lang="fr-FR" sz="1400" b="1" baseline="-25000" dirty="0">
                <a:solidFill>
                  <a:srgbClr val="089FCE"/>
                </a:solidFill>
                <a:latin typeface="Calibri"/>
                <a:cs typeface="Calibri"/>
              </a:rPr>
              <a:t>T </a:t>
            </a:r>
            <a:r>
              <a:rPr lang="fr-FR" sz="1400" b="1" dirty="0" err="1">
                <a:solidFill>
                  <a:srgbClr val="089FCE"/>
                </a:solidFill>
                <a:latin typeface="Calibri"/>
                <a:cs typeface="Calibri"/>
              </a:rPr>
              <a:t>quadratically</a:t>
            </a:r>
            <a:endParaRPr lang="fr-FR" sz="1400" b="1" baseline="-25000" dirty="0">
              <a:solidFill>
                <a:srgbClr val="089FCE"/>
              </a:solidFill>
              <a:latin typeface="Calibri"/>
              <a:cs typeface="Calibri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2D32D8B-DAD7-3E74-F979-DB78EE57FE67}"/>
              </a:ext>
            </a:extLst>
          </p:cNvPr>
          <p:cNvSpPr/>
          <p:nvPr/>
        </p:nvSpPr>
        <p:spPr>
          <a:xfrm>
            <a:off x="2770848" y="1254783"/>
            <a:ext cx="167787" cy="408808"/>
          </a:xfrm>
          <a:prstGeom prst="rect">
            <a:avLst/>
          </a:prstGeom>
          <a:solidFill>
            <a:srgbClr val="089FC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26">
            <a:extLst>
              <a:ext uri="{FF2B5EF4-FFF2-40B4-BE49-F238E27FC236}">
                <a16:creationId xmlns:a16="http://schemas.microsoft.com/office/drawing/2014/main" id="{7A72C4D9-1924-B9FD-D027-337BCCB880AC}"/>
              </a:ext>
            </a:extLst>
          </p:cNvPr>
          <p:cNvSpPr txBox="1"/>
          <p:nvPr/>
        </p:nvSpPr>
        <p:spPr>
          <a:xfrm>
            <a:off x="3746367" y="1717370"/>
            <a:ext cx="22223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7030A0"/>
                </a:solidFill>
                <a:latin typeface="Calibri"/>
                <a:cs typeface="Calibri"/>
              </a:rPr>
              <a:t>b</a:t>
            </a:r>
            <a:r>
              <a:rPr lang="fr-FR" sz="1400" b="1" dirty="0" smtClean="0">
                <a:solidFill>
                  <a:srgbClr val="7030A0"/>
                </a:solidFill>
                <a:latin typeface="Calibri"/>
                <a:cs typeface="Calibri"/>
              </a:rPr>
              <a:t>: </a:t>
            </a:r>
            <a:r>
              <a:rPr lang="fr-FR" sz="1400" b="1" dirty="0" err="1" smtClean="0">
                <a:solidFill>
                  <a:srgbClr val="7030A0"/>
                </a:solidFill>
                <a:latin typeface="Calibri"/>
                <a:cs typeface="Calibri"/>
              </a:rPr>
              <a:t>Fierz</a:t>
            </a:r>
            <a:r>
              <a:rPr lang="fr-FR" sz="1400" b="1" dirty="0" smtClean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lang="fr-FR" sz="1400" b="1" dirty="0" err="1">
                <a:solidFill>
                  <a:srgbClr val="7030A0"/>
                </a:solidFill>
                <a:latin typeface="Calibri"/>
                <a:cs typeface="Calibri"/>
              </a:rPr>
              <a:t>interference</a:t>
            </a:r>
            <a:r>
              <a:rPr lang="fr-FR" sz="1400" b="1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lang="fr-FR" sz="1400" b="1" dirty="0" err="1">
                <a:solidFill>
                  <a:srgbClr val="7030A0"/>
                </a:solidFill>
                <a:latin typeface="Calibri"/>
                <a:cs typeface="Calibri"/>
              </a:rPr>
              <a:t>term</a:t>
            </a:r>
            <a:endParaRPr lang="fr-FR" sz="1400" b="1" dirty="0">
              <a:solidFill>
                <a:srgbClr val="7030A0"/>
              </a:solidFill>
              <a:latin typeface="Calibri"/>
              <a:cs typeface="Calibri"/>
            </a:endParaRPr>
          </a:p>
          <a:p>
            <a:r>
              <a:rPr lang="fr-FR" sz="1400" b="1" dirty="0">
                <a:solidFill>
                  <a:srgbClr val="7030A0"/>
                </a:solidFill>
                <a:latin typeface="Calibri"/>
                <a:cs typeface="Calibri"/>
              </a:rPr>
              <a:t>CP </a:t>
            </a:r>
            <a:r>
              <a:rPr lang="fr-FR" sz="1400" b="1" dirty="0" err="1">
                <a:solidFill>
                  <a:srgbClr val="7030A0"/>
                </a:solidFill>
                <a:latin typeface="Calibri"/>
                <a:cs typeface="Calibri"/>
              </a:rPr>
              <a:t>conserving</a:t>
            </a:r>
            <a:endParaRPr lang="fr-FR" sz="1400" b="1" dirty="0">
              <a:solidFill>
                <a:srgbClr val="7030A0"/>
              </a:solidFill>
              <a:latin typeface="Calibri"/>
              <a:cs typeface="Calibri"/>
            </a:endParaRPr>
          </a:p>
          <a:p>
            <a:r>
              <a:rPr lang="fr-FR" sz="1400" b="1" dirty="0">
                <a:solidFill>
                  <a:srgbClr val="7030A0"/>
                </a:solidFill>
                <a:latin typeface="Calibri"/>
                <a:cs typeface="Calibri"/>
              </a:rPr>
              <a:t>Access to C</a:t>
            </a:r>
            <a:r>
              <a:rPr lang="fr-FR" sz="1400" b="1" baseline="-25000" dirty="0">
                <a:solidFill>
                  <a:srgbClr val="7030A0"/>
                </a:solidFill>
                <a:latin typeface="Calibri"/>
                <a:cs typeface="Calibri"/>
              </a:rPr>
              <a:t>S</a:t>
            </a:r>
            <a:r>
              <a:rPr lang="fr-FR" sz="1400" b="1" dirty="0">
                <a:solidFill>
                  <a:srgbClr val="7030A0"/>
                </a:solidFill>
                <a:latin typeface="Calibri"/>
                <a:cs typeface="Calibri"/>
              </a:rPr>
              <a:t> and C</a:t>
            </a:r>
            <a:r>
              <a:rPr lang="fr-FR" sz="1400" b="1" baseline="-25000" dirty="0">
                <a:solidFill>
                  <a:srgbClr val="7030A0"/>
                </a:solidFill>
                <a:latin typeface="Calibri"/>
                <a:cs typeface="Calibri"/>
              </a:rPr>
              <a:t>T</a:t>
            </a:r>
            <a:r>
              <a:rPr lang="fr-FR" sz="1400" b="1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lang="fr-FR" sz="1400" b="1" dirty="0" err="1">
                <a:solidFill>
                  <a:srgbClr val="7030A0"/>
                </a:solidFill>
                <a:latin typeface="Calibri"/>
                <a:cs typeface="Calibri"/>
              </a:rPr>
              <a:t>linearly</a:t>
            </a:r>
            <a:endParaRPr lang="fr-FR" sz="1400" b="1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CC9FEC4-34EB-A581-6BBA-9F258616B155}"/>
              </a:ext>
            </a:extLst>
          </p:cNvPr>
          <p:cNvSpPr/>
          <p:nvPr/>
        </p:nvSpPr>
        <p:spPr>
          <a:xfrm>
            <a:off x="3776444" y="1220196"/>
            <a:ext cx="138771" cy="421239"/>
          </a:xfrm>
          <a:prstGeom prst="rect">
            <a:avLst/>
          </a:prstGeom>
          <a:solidFill>
            <a:srgbClr val="7030A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7030A0"/>
              </a:solidFill>
              <a:highlight>
                <a:srgbClr val="800080"/>
              </a:highlight>
            </a:endParaRPr>
          </a:p>
        </p:txBody>
      </p:sp>
      <p:sp>
        <p:nvSpPr>
          <p:cNvPr id="54" name="ZoneTexte 26">
            <a:extLst>
              <a:ext uri="{FF2B5EF4-FFF2-40B4-BE49-F238E27FC236}">
                <a16:creationId xmlns:a16="http://schemas.microsoft.com/office/drawing/2014/main" id="{31160318-5FFD-C286-D623-9760C319B8AF}"/>
              </a:ext>
            </a:extLst>
          </p:cNvPr>
          <p:cNvSpPr txBox="1"/>
          <p:nvPr/>
        </p:nvSpPr>
        <p:spPr>
          <a:xfrm>
            <a:off x="6729071" y="1717370"/>
            <a:ext cx="2396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B050"/>
                </a:solidFill>
                <a:latin typeface="Calibri"/>
                <a:cs typeface="Calibri"/>
              </a:rPr>
              <a:t>« D » coefficient</a:t>
            </a:r>
          </a:p>
          <a:p>
            <a:r>
              <a:rPr lang="fr-FR" sz="1400" b="1" dirty="0">
                <a:solidFill>
                  <a:srgbClr val="00B050"/>
                </a:solidFill>
                <a:latin typeface="Calibri"/>
                <a:cs typeface="Calibri"/>
              </a:rPr>
              <a:t>CP </a:t>
            </a:r>
            <a:r>
              <a:rPr lang="fr-FR" sz="1400" b="1" dirty="0" err="1">
                <a:solidFill>
                  <a:srgbClr val="00B050"/>
                </a:solidFill>
                <a:latin typeface="Calibri"/>
                <a:cs typeface="Calibri"/>
              </a:rPr>
              <a:t>violating</a:t>
            </a:r>
            <a:endParaRPr lang="fr-FR" sz="1400" b="1" dirty="0">
              <a:solidFill>
                <a:srgbClr val="00B050"/>
              </a:solidFill>
              <a:latin typeface="Calibri"/>
              <a:cs typeface="Calibri"/>
            </a:endParaRPr>
          </a:p>
          <a:p>
            <a:r>
              <a:rPr lang="fr-FR" sz="1400" b="1" dirty="0" err="1">
                <a:solidFill>
                  <a:srgbClr val="00B050"/>
                </a:solidFill>
                <a:latin typeface="Calibri"/>
                <a:cs typeface="Calibri"/>
              </a:rPr>
              <a:t>Acces</a:t>
            </a:r>
            <a:r>
              <a:rPr lang="fr-FR" sz="1400" b="1" dirty="0">
                <a:solidFill>
                  <a:srgbClr val="00B050"/>
                </a:solidFill>
                <a:latin typeface="Calibri"/>
                <a:cs typeface="Calibri"/>
              </a:rPr>
              <a:t> to C</a:t>
            </a:r>
            <a:r>
              <a:rPr lang="fr-FR" sz="1400" b="1" baseline="-25000" dirty="0">
                <a:solidFill>
                  <a:srgbClr val="00B050"/>
                </a:solidFill>
                <a:latin typeface="Calibri"/>
                <a:cs typeface="Calibri"/>
              </a:rPr>
              <a:t>A</a:t>
            </a:r>
            <a:r>
              <a:rPr lang="fr-FR" sz="1400" b="1" dirty="0">
                <a:solidFill>
                  <a:srgbClr val="00B050"/>
                </a:solidFill>
                <a:latin typeface="Calibri"/>
                <a:cs typeface="Calibri"/>
              </a:rPr>
              <a:t>, C</a:t>
            </a:r>
            <a:r>
              <a:rPr lang="fr-FR" sz="1400" b="1" baseline="-25000" dirty="0">
                <a:solidFill>
                  <a:srgbClr val="00B050"/>
                </a:solidFill>
                <a:latin typeface="Calibri"/>
                <a:cs typeface="Calibri"/>
              </a:rPr>
              <a:t>A</a:t>
            </a:r>
            <a:r>
              <a:rPr lang="fr-FR" sz="1400" b="1" baseline="30000" dirty="0">
                <a:solidFill>
                  <a:srgbClr val="00B050"/>
                </a:solidFill>
                <a:latin typeface="Calibri"/>
                <a:cs typeface="Calibri"/>
              </a:rPr>
              <a:t>’</a:t>
            </a:r>
            <a:r>
              <a:rPr lang="fr-FR" sz="1400" b="1" dirty="0">
                <a:solidFill>
                  <a:srgbClr val="00B050"/>
                </a:solidFill>
                <a:latin typeface="Calibri"/>
                <a:cs typeface="Calibri"/>
              </a:rPr>
              <a:t>, C</a:t>
            </a:r>
            <a:r>
              <a:rPr lang="fr-FR" sz="1400" b="1" baseline="-25000" dirty="0">
                <a:solidFill>
                  <a:srgbClr val="00B050"/>
                </a:solidFill>
                <a:latin typeface="Calibri"/>
                <a:cs typeface="Calibri"/>
              </a:rPr>
              <a:t>V</a:t>
            </a:r>
            <a:r>
              <a:rPr lang="fr-FR" sz="1400" b="1" dirty="0">
                <a:solidFill>
                  <a:srgbClr val="00B050"/>
                </a:solidFill>
                <a:latin typeface="Calibri"/>
                <a:cs typeface="Calibri"/>
              </a:rPr>
              <a:t>, C</a:t>
            </a:r>
            <a:r>
              <a:rPr lang="fr-FR" sz="1400" b="1" baseline="-25000" dirty="0">
                <a:solidFill>
                  <a:srgbClr val="00B050"/>
                </a:solidFill>
                <a:latin typeface="Calibri"/>
                <a:cs typeface="Calibri"/>
              </a:rPr>
              <a:t>V</a:t>
            </a:r>
            <a:r>
              <a:rPr lang="fr-FR" sz="1400" b="1" baseline="30000" dirty="0">
                <a:solidFill>
                  <a:srgbClr val="00B050"/>
                </a:solidFill>
                <a:latin typeface="Calibri"/>
                <a:cs typeface="Calibri"/>
              </a:rPr>
              <a:t>’ </a:t>
            </a:r>
            <a:r>
              <a:rPr lang="fr-FR" sz="1400" b="1" dirty="0" err="1">
                <a:solidFill>
                  <a:srgbClr val="00B050"/>
                </a:solidFill>
                <a:latin typeface="Calibri"/>
                <a:cs typeface="Calibri"/>
              </a:rPr>
              <a:t>linearly</a:t>
            </a:r>
            <a:endParaRPr lang="fr-FR" sz="1400" b="1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18CDC23-8D99-CEB3-C029-ECC8A4AA3307}"/>
              </a:ext>
            </a:extLst>
          </p:cNvPr>
          <p:cNvSpPr/>
          <p:nvPr/>
        </p:nvSpPr>
        <p:spPr>
          <a:xfrm>
            <a:off x="7576714" y="1204808"/>
            <a:ext cx="211870" cy="419454"/>
          </a:xfrm>
          <a:prstGeom prst="rect">
            <a:avLst/>
          </a:prstGeom>
          <a:solidFill>
            <a:srgbClr val="92D05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7030A0"/>
              </a:solidFill>
              <a:highlight>
                <a:srgbClr val="800080"/>
              </a:highlight>
            </a:endParaRPr>
          </a:p>
        </p:txBody>
      </p:sp>
      <p:sp>
        <p:nvSpPr>
          <p:cNvPr id="57" name="Accolade ouvrante 56"/>
          <p:cNvSpPr/>
          <p:nvPr/>
        </p:nvSpPr>
        <p:spPr>
          <a:xfrm rot="16200000">
            <a:off x="6546343" y="698979"/>
            <a:ext cx="254695" cy="397030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/>
          <p:cNvSpPr txBox="1"/>
          <p:nvPr/>
        </p:nvSpPr>
        <p:spPr>
          <a:xfrm>
            <a:off x="5558972" y="2762532"/>
            <a:ext cx="1996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for </a:t>
            </a:r>
            <a:r>
              <a:rPr lang="fr-FR" sz="1600" b="1" dirty="0" err="1" smtClean="0"/>
              <a:t>aligned</a:t>
            </a:r>
            <a:r>
              <a:rPr lang="fr-FR" sz="1600" b="1" dirty="0" smtClean="0"/>
              <a:t> spins </a:t>
            </a:r>
            <a:r>
              <a:rPr lang="fr-FR" sz="1600" b="1" dirty="0" err="1" smtClean="0"/>
              <a:t>only</a:t>
            </a:r>
            <a:endParaRPr lang="fr-FR" sz="1600" b="1" dirty="0"/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7" t="13907" r="34378" b="76917"/>
          <a:stretch/>
        </p:blipFill>
        <p:spPr>
          <a:xfrm>
            <a:off x="479078" y="2672177"/>
            <a:ext cx="4289567" cy="1130710"/>
          </a:xfrm>
          <a:prstGeom prst="rect">
            <a:avLst/>
          </a:prstGeom>
        </p:spPr>
      </p:pic>
      <p:sp>
        <p:nvSpPr>
          <p:cNvPr id="62" name="ZoneTexte 61"/>
          <p:cNvSpPr txBox="1"/>
          <p:nvPr/>
        </p:nvSpPr>
        <p:spPr>
          <a:xfrm rot="5400000">
            <a:off x="801715" y="2506525"/>
            <a:ext cx="580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ym typeface="Wingdings" panose="05000000000000000000" pitchFamily="2" charset="2"/>
              </a:rPr>
              <a:t></a:t>
            </a:r>
            <a:endParaRPr lang="fr-FR" sz="2800" b="1" dirty="0"/>
          </a:p>
        </p:txBody>
      </p:sp>
      <p:pic>
        <p:nvPicPr>
          <p:cNvPr id="75" name="Picture 2">
            <a:extLst>
              <a:ext uri="{FF2B5EF4-FFF2-40B4-BE49-F238E27FC236}">
                <a16:creationId xmlns:a16="http://schemas.microsoft.com/office/drawing/2014/main" id="{95D83A47-58E6-9083-DF7D-9EDA8B58DA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35"/>
          <a:stretch/>
        </p:blipFill>
        <p:spPr bwMode="auto">
          <a:xfrm>
            <a:off x="7981026" y="632714"/>
            <a:ext cx="983159" cy="59571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3" name="ZoneTexte 2"/>
          <p:cNvSpPr txBox="1"/>
          <p:nvPr/>
        </p:nvSpPr>
        <p:spPr>
          <a:xfrm>
            <a:off x="8613145" y="1247289"/>
            <a:ext cx="516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+….</a:t>
            </a:r>
            <a:endParaRPr lang="fr-FR" dirty="0"/>
          </a:p>
        </p:txBody>
      </p:sp>
      <p:sp>
        <p:nvSpPr>
          <p:cNvPr id="31" name="ZoneTexte 57">
            <a:extLst>
              <a:ext uri="{FF2B5EF4-FFF2-40B4-BE49-F238E27FC236}">
                <a16:creationId xmlns:a16="http://schemas.microsoft.com/office/drawing/2014/main" id="{2DB880F6-2512-B5CE-5E55-1A4F899E9C02}"/>
              </a:ext>
            </a:extLst>
          </p:cNvPr>
          <p:cNvSpPr txBox="1"/>
          <p:nvPr/>
        </p:nvSpPr>
        <p:spPr>
          <a:xfrm>
            <a:off x="1429900" y="2655352"/>
            <a:ext cx="1921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 smtClean="0"/>
              <a:t>non-</a:t>
            </a:r>
            <a:r>
              <a:rPr lang="fr-FR" sz="1600" b="1" dirty="0" err="1" smtClean="0"/>
              <a:t>polarized</a:t>
            </a:r>
            <a:r>
              <a:rPr lang="fr-FR" sz="1600" b="1" dirty="0" smtClean="0"/>
              <a:t> </a:t>
            </a:r>
            <a:r>
              <a:rPr lang="fr-FR" sz="1600" b="1" dirty="0" err="1"/>
              <a:t>nuclei</a:t>
            </a:r>
            <a:endParaRPr lang="fr-FR" sz="1600" b="1" dirty="0"/>
          </a:p>
        </p:txBody>
      </p:sp>
      <p:sp>
        <p:nvSpPr>
          <p:cNvPr id="36" name="ZoneTexte 35"/>
          <p:cNvSpPr txBox="1"/>
          <p:nvPr/>
        </p:nvSpPr>
        <p:spPr>
          <a:xfrm>
            <a:off x="562373" y="3786199"/>
            <a:ext cx="353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6600"/>
                </a:solidFill>
              </a:rPr>
              <a:t>pure Fermi transitions  </a:t>
            </a:r>
            <a:r>
              <a:rPr lang="fr-FR" sz="2000" b="1" dirty="0">
                <a:solidFill>
                  <a:srgbClr val="FF6600"/>
                </a:solidFill>
                <a:latin typeface="Symbol" charset="2"/>
                <a:cs typeface="Symbol" charset="2"/>
              </a:rPr>
              <a:t>D</a:t>
            </a:r>
            <a:r>
              <a:rPr lang="fr-FR" sz="2000" b="1" dirty="0">
                <a:solidFill>
                  <a:srgbClr val="FF6600"/>
                </a:solidFill>
              </a:rPr>
              <a:t>J=0</a:t>
            </a:r>
          </a:p>
          <a:p>
            <a:pPr algn="ctr"/>
            <a:r>
              <a:rPr lang="fr-FR" sz="1600" b="1" dirty="0"/>
              <a:t>➭ S=0 : spin </a:t>
            </a:r>
            <a:r>
              <a:rPr lang="fr-FR" sz="1600" b="1" dirty="0" smtClean="0"/>
              <a:t>of </a:t>
            </a:r>
            <a:r>
              <a:rPr lang="fr-FR" sz="1600" b="1" dirty="0"/>
              <a:t>leptons </a:t>
            </a:r>
            <a:r>
              <a:rPr lang="fr-FR" sz="1600" b="1" dirty="0" smtClean="0"/>
              <a:t>anti-</a:t>
            </a:r>
            <a:r>
              <a:rPr lang="fr-FR" sz="1600" b="1" dirty="0" err="1" smtClean="0"/>
              <a:t>parallel</a:t>
            </a:r>
            <a:r>
              <a:rPr lang="fr-FR" sz="1600" b="1" dirty="0" smtClean="0"/>
              <a:t> </a:t>
            </a:r>
            <a:endParaRPr lang="fr-FR" sz="1600" b="1" dirty="0"/>
          </a:p>
        </p:txBody>
      </p:sp>
      <p:sp>
        <p:nvSpPr>
          <p:cNvPr id="38" name="ZoneTexte 37"/>
          <p:cNvSpPr txBox="1"/>
          <p:nvPr/>
        </p:nvSpPr>
        <p:spPr>
          <a:xfrm>
            <a:off x="4944541" y="3860170"/>
            <a:ext cx="3760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6600"/>
                </a:solidFill>
              </a:rPr>
              <a:t>pure Gamow-Teller transitions</a:t>
            </a:r>
            <a:endParaRPr lang="fr-FR" sz="2000" b="1" dirty="0">
              <a:solidFill>
                <a:srgbClr val="FF6600"/>
              </a:solidFill>
            </a:endParaRPr>
          </a:p>
          <a:p>
            <a:pPr algn="ctr"/>
            <a:r>
              <a:rPr lang="fr-FR" sz="1600" b="1" dirty="0"/>
              <a:t>➭ S=1 : spin </a:t>
            </a:r>
            <a:r>
              <a:rPr lang="fr-FR" sz="1600" b="1" dirty="0" smtClean="0"/>
              <a:t>of </a:t>
            </a:r>
            <a:r>
              <a:rPr lang="fr-FR" sz="1600" b="1" dirty="0"/>
              <a:t>leptons </a:t>
            </a:r>
            <a:r>
              <a:rPr lang="fr-FR" sz="1600" b="1" dirty="0" err="1" smtClean="0"/>
              <a:t>parallel</a:t>
            </a:r>
            <a:endParaRPr lang="fr-FR" sz="1600" b="1" dirty="0"/>
          </a:p>
        </p:txBody>
      </p:sp>
      <p:pic>
        <p:nvPicPr>
          <p:cNvPr id="39" name="Image 38" descr="vector_scala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0419" y="4463776"/>
            <a:ext cx="4210878" cy="880910"/>
          </a:xfrm>
          <a:prstGeom prst="rect">
            <a:avLst/>
          </a:prstGeom>
        </p:spPr>
      </p:pic>
      <p:pic>
        <p:nvPicPr>
          <p:cNvPr id="40" name="Image 39" descr="vector_scala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9022" y="4470756"/>
            <a:ext cx="4356433" cy="880910"/>
          </a:xfrm>
          <a:prstGeom prst="rect">
            <a:avLst/>
          </a:prstGeom>
          <a:ln>
            <a:noFill/>
            <a:headEnd type="none"/>
            <a:tailEnd type="triangle"/>
          </a:ln>
          <a:effectLst/>
        </p:spPr>
      </p:pic>
      <p:cxnSp>
        <p:nvCxnSpPr>
          <p:cNvPr id="43" name="Connecteur droit avec flèche 42"/>
          <p:cNvCxnSpPr/>
          <p:nvPr/>
        </p:nvCxnSpPr>
        <p:spPr>
          <a:xfrm flipH="1" flipV="1">
            <a:off x="7268783" y="4751184"/>
            <a:ext cx="304799" cy="47433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 flipV="1">
            <a:off x="6374848" y="4777412"/>
            <a:ext cx="296416" cy="38223"/>
          </a:xfrm>
          <a:prstGeom prst="straightConnector1">
            <a:avLst/>
          </a:prstGeom>
          <a:ln w="63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6342801" y="4771143"/>
            <a:ext cx="110552" cy="90243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ZoneTexte 55"/>
          <p:cNvSpPr txBox="1"/>
          <p:nvPr/>
        </p:nvSpPr>
        <p:spPr>
          <a:xfrm>
            <a:off x="270419" y="5775383"/>
            <a:ext cx="2057847" cy="1037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Aft>
                <a:spcPts val="300"/>
              </a:spcAft>
            </a:pPr>
            <a:r>
              <a:rPr lang="en-GB" sz="1600" b="1" dirty="0" smtClean="0">
                <a:solidFill>
                  <a:srgbClr val="002060"/>
                </a:solidFill>
              </a:rPr>
              <a:t>SM: vector current</a:t>
            </a:r>
          </a:p>
          <a:p>
            <a:pPr marL="140400" indent="-140400">
              <a:lnSpc>
                <a:spcPts val="1400"/>
              </a:lnSpc>
              <a:buFont typeface="Arial"/>
              <a:buChar char="•"/>
            </a:pPr>
            <a:r>
              <a:rPr lang="en-GB" sz="1600" b="1" dirty="0" smtClean="0"/>
              <a:t>Preferred emission angle: </a:t>
            </a:r>
            <a:r>
              <a:rPr lang="en-GB" sz="1600" b="1" dirty="0" smtClean="0">
                <a:latin typeface="Symbol" charset="2"/>
                <a:cs typeface="Symbol" charset="2"/>
              </a:rPr>
              <a:t>q </a:t>
            </a:r>
            <a:r>
              <a:rPr lang="en-GB" sz="1600" b="1" dirty="0" smtClean="0"/>
              <a:t>= 0°</a:t>
            </a:r>
          </a:p>
          <a:p>
            <a:pPr marL="140400" indent="-140400">
              <a:lnSpc>
                <a:spcPts val="1400"/>
              </a:lnSpc>
              <a:buFont typeface="Arial"/>
              <a:buChar char="•"/>
            </a:pPr>
            <a:r>
              <a:rPr lang="en-GB" sz="1600" b="1" dirty="0" smtClean="0"/>
              <a:t>Maximum recoil energy</a:t>
            </a:r>
            <a:endParaRPr lang="en-GB" sz="1600" b="1" dirty="0"/>
          </a:p>
        </p:txBody>
      </p:sp>
      <p:sp>
        <p:nvSpPr>
          <p:cNvPr id="60" name="ZoneTexte 59"/>
          <p:cNvSpPr txBox="1"/>
          <p:nvPr/>
        </p:nvSpPr>
        <p:spPr>
          <a:xfrm>
            <a:off x="2395928" y="5784111"/>
            <a:ext cx="2068898" cy="1037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Aft>
                <a:spcPts val="300"/>
              </a:spcAft>
            </a:pPr>
            <a:r>
              <a:rPr lang="en-GB" sz="1600" b="1" dirty="0" smtClean="0">
                <a:solidFill>
                  <a:srgbClr val="002060"/>
                </a:solidFill>
              </a:rPr>
              <a:t>NP:  scalar current</a:t>
            </a:r>
          </a:p>
          <a:p>
            <a:pPr marL="140400" indent="-140400">
              <a:lnSpc>
                <a:spcPts val="1400"/>
              </a:lnSpc>
              <a:buFont typeface="Arial"/>
              <a:buChar char="•"/>
            </a:pPr>
            <a:r>
              <a:rPr lang="en-GB" sz="1600" b="1" dirty="0" smtClean="0"/>
              <a:t>Preferred emission angle: </a:t>
            </a:r>
            <a:r>
              <a:rPr lang="en-GB" sz="1600" b="1" dirty="0" smtClean="0">
                <a:latin typeface="Symbol" charset="2"/>
                <a:cs typeface="Symbol" charset="2"/>
              </a:rPr>
              <a:t>q </a:t>
            </a:r>
            <a:r>
              <a:rPr lang="en-GB" sz="1600" b="1" dirty="0" smtClean="0"/>
              <a:t>= 180°</a:t>
            </a:r>
          </a:p>
          <a:p>
            <a:pPr marL="140400" indent="-140400">
              <a:lnSpc>
                <a:spcPts val="1400"/>
              </a:lnSpc>
              <a:buFont typeface="Arial"/>
              <a:buChar char="•"/>
            </a:pPr>
            <a:r>
              <a:rPr lang="en-GB" sz="1600" b="1" dirty="0" smtClean="0"/>
              <a:t>Minimum recoil energy</a:t>
            </a:r>
            <a:endParaRPr lang="en-GB" sz="1600" b="1" dirty="0"/>
          </a:p>
        </p:txBody>
      </p:sp>
      <p:sp>
        <p:nvSpPr>
          <p:cNvPr id="61" name="ZoneTexte 60"/>
          <p:cNvSpPr txBox="1"/>
          <p:nvPr/>
        </p:nvSpPr>
        <p:spPr>
          <a:xfrm>
            <a:off x="4877149" y="5788604"/>
            <a:ext cx="1938611" cy="1037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Aft>
                <a:spcPts val="300"/>
              </a:spcAft>
            </a:pPr>
            <a:r>
              <a:rPr lang="en-US" sz="1600" b="1" dirty="0" smtClean="0">
                <a:solidFill>
                  <a:srgbClr val="002060"/>
                </a:solidFill>
              </a:rPr>
              <a:t>NP: tensor current</a:t>
            </a:r>
          </a:p>
          <a:p>
            <a:pPr marL="140400" indent="-140400">
              <a:lnSpc>
                <a:spcPts val="1400"/>
              </a:lnSpc>
              <a:buFont typeface="Arial"/>
              <a:buChar char="•"/>
            </a:pPr>
            <a:r>
              <a:rPr lang="en-US" sz="1600" b="1" dirty="0" smtClean="0"/>
              <a:t>Preferred emission angle: </a:t>
            </a:r>
            <a:r>
              <a:rPr lang="en-US" sz="1600" b="1" dirty="0" smtClean="0">
                <a:latin typeface="Symbol" charset="2"/>
                <a:cs typeface="Symbol" charset="2"/>
              </a:rPr>
              <a:t>q </a:t>
            </a:r>
            <a:r>
              <a:rPr lang="en-US" sz="1600" b="1" dirty="0" smtClean="0"/>
              <a:t>= 0°</a:t>
            </a:r>
          </a:p>
          <a:p>
            <a:pPr marL="140400" indent="-140400">
              <a:lnSpc>
                <a:spcPts val="1400"/>
              </a:lnSpc>
              <a:buFont typeface="Arial"/>
              <a:buChar char="•"/>
            </a:pPr>
            <a:r>
              <a:rPr lang="en-US" sz="1600" b="1" dirty="0" smtClean="0"/>
              <a:t>Maximum recoil energy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6850856" y="5788604"/>
            <a:ext cx="2214000" cy="1037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Aft>
                <a:spcPts val="300"/>
              </a:spcAft>
            </a:pPr>
            <a:r>
              <a:rPr lang="en-US" sz="1600" b="1" dirty="0" smtClean="0">
                <a:solidFill>
                  <a:srgbClr val="002060"/>
                </a:solidFill>
              </a:rPr>
              <a:t>SM: axial-vector current</a:t>
            </a:r>
          </a:p>
          <a:p>
            <a:pPr marL="140400" indent="-140400">
              <a:lnSpc>
                <a:spcPts val="1400"/>
              </a:lnSpc>
              <a:buFont typeface="Arial"/>
              <a:buChar char="•"/>
            </a:pPr>
            <a:r>
              <a:rPr lang="en-US" sz="1600" b="1" dirty="0" smtClean="0"/>
              <a:t>Preferred emission angle: </a:t>
            </a:r>
            <a:r>
              <a:rPr lang="en-US" sz="1600" b="1" dirty="0" smtClean="0">
                <a:latin typeface="Symbol" charset="2"/>
                <a:cs typeface="Symbol" charset="2"/>
              </a:rPr>
              <a:t>q </a:t>
            </a:r>
            <a:r>
              <a:rPr lang="en-US" sz="1600" b="1" dirty="0" smtClean="0"/>
              <a:t>= 180°</a:t>
            </a:r>
          </a:p>
          <a:p>
            <a:pPr marL="140400" indent="-140400">
              <a:lnSpc>
                <a:spcPts val="1400"/>
              </a:lnSpc>
              <a:buFont typeface="Arial"/>
              <a:buChar char="•"/>
            </a:pPr>
            <a:r>
              <a:rPr lang="en-US" sz="1600" b="1" dirty="0" smtClean="0"/>
              <a:t>Minimum recoil </a:t>
            </a:r>
          </a:p>
          <a:p>
            <a:pPr>
              <a:lnSpc>
                <a:spcPts val="1400"/>
              </a:lnSpc>
            </a:pPr>
            <a:r>
              <a:rPr lang="en-US" sz="1600" b="1" dirty="0" smtClean="0"/>
              <a:t>   energy</a:t>
            </a:r>
            <a:endParaRPr lang="en-U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ZoneTexte 72"/>
              <p:cNvSpPr txBox="1"/>
              <p:nvPr/>
            </p:nvSpPr>
            <p:spPr>
              <a:xfrm>
                <a:off x="4762106" y="5374052"/>
                <a:ext cx="2317491" cy="3835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6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600" b="1" baseline="-25000" dirty="0">
                            <a:latin typeface="Symbol" panose="05050102010706020507" pitchFamily="18" charset="2"/>
                          </a:rPr>
                          <m:t>bn</m:t>
                        </m:r>
                      </m:sub>
                      <m:sup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𝑮𝑻</m:t>
                        </m:r>
                      </m:sup>
                    </m:sSubSup>
                  </m:oMath>
                </a14:m>
                <a:r>
                  <a:rPr lang="en-GB" sz="1600" b="1" dirty="0" smtClean="0"/>
                  <a:t> </a:t>
                </a:r>
                <a14:m>
                  <m:oMath xmlns:m="http://schemas.openxmlformats.org/officeDocument/2006/math"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≅</m:t>
                    </m:r>
                    <m:r>
                      <a:rPr lang="fr-FR" sz="16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FR" sz="1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fr-FR" sz="1600" b="1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sz="1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16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FR" sz="1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fr-FR" sz="1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600" b="1" i="1" smtClean="0">
                                <a:latin typeface="Cambria Math" panose="02040503050406030204" pitchFamily="18" charset="0"/>
                              </a:rPr>
                              <m:t>𝑪</m:t>
                            </m:r>
                            <m:r>
                              <a:rPr lang="fr-FR" sz="1600" b="1" i="1" baseline="-25000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</m:d>
                        <m:r>
                          <a:rPr lang="fr-FR" sz="1600" b="1" i="1" baseline="30000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+  |</m:t>
                        </m:r>
                        <m:sSup>
                          <m:sSupPr>
                            <m:ctrlPr>
                              <a:rPr lang="fr-FR" sz="16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1" i="1" smtClean="0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fr-FR" sz="16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sz="1600" b="1" i="1" baseline="-25000" smtClean="0"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fr-FR" sz="1600" b="1" i="1" baseline="30000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  <m:r>
                          <a:rPr lang="fr-FR" sz="1600" b="1" i="1" baseline="30000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fr-FR" sz="1600" b="1" i="1" baseline="-25000" smtClean="0">
                            <a:latin typeface="Cambria Math" panose="02040503050406030204" pitchFamily="18" charset="0"/>
                          </a:rPr>
                          <m:t>𝑨</m:t>
                        </m:r>
                      </m:den>
                    </m:f>
                  </m:oMath>
                </a14:m>
                <a:r>
                  <a:rPr lang="en-GB" sz="2000" dirty="0" smtClean="0"/>
                  <a:t>]</a:t>
                </a:r>
                <a:endParaRPr lang="en-GB" sz="1100" dirty="0"/>
              </a:p>
            </p:txBody>
          </p:sp>
        </mc:Choice>
        <mc:Fallback xmlns="">
          <p:sp>
            <p:nvSpPr>
              <p:cNvPr id="73" name="ZoneTexte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106" y="5374052"/>
                <a:ext cx="2317491" cy="383567"/>
              </a:xfrm>
              <a:prstGeom prst="rect">
                <a:avLst/>
              </a:prstGeom>
              <a:blipFill>
                <a:blip r:embed="rId7"/>
                <a:stretch>
                  <a:fillRect l="-2105" t="-11290" r="-4474" b="-306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ZoneTexte 75"/>
              <p:cNvSpPr txBox="1"/>
              <p:nvPr/>
            </p:nvSpPr>
            <p:spPr>
              <a:xfrm>
                <a:off x="409646" y="5316988"/>
                <a:ext cx="1783693" cy="4488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3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3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sz="1300" b="1" baseline="-25000" dirty="0">
                              <a:latin typeface="Symbol" panose="05050102010706020507" pitchFamily="18" charset="2"/>
                            </a:rPr>
                            <m:t>bn</m:t>
                          </m:r>
                        </m:sub>
                        <m:sup>
                          <m:r>
                            <a:rPr lang="fr-FR" sz="13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sup>
                      </m:sSubSup>
                      <m:r>
                        <a:rPr lang="en-GB" sz="1300" b="1" i="1" smtClean="0">
                          <a:latin typeface="Cambria Math" panose="02040503050406030204" pitchFamily="18" charset="0"/>
                        </a:rPr>
                        <m:t>≅</m:t>
                      </m:r>
                      <m:r>
                        <a:rPr lang="fr-FR" sz="13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300" b="1" i="1" smtClean="0"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fr-FR" sz="13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fr-FR" sz="13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3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  <m:r>
                                <a:rPr lang="fr-FR" sz="1300" b="1" i="1" baseline="-25000" smtClean="0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</m:d>
                          <m:r>
                            <a:rPr lang="fr-FR" sz="1300" b="1" i="1" baseline="3000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sz="1300" b="1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sSubSup>
                            <m:sSubSupPr>
                              <m:ctrlPr>
                                <a:rPr lang="fr-FR" sz="13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300" b="1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fr-FR" sz="13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fr-FR" sz="1300" b="1" i="1" smtClean="0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  <m:sup>
                              <m:r>
                                <a:rPr lang="fr-FR" sz="1300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fr-FR" sz="1300" b="1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fr-FR" sz="1300" b="1" i="1" baseline="3000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sSubSup>
                            <m:sSubSupPr>
                              <m:ctrlPr>
                                <a:rPr lang="fr-FR" sz="13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3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fr-FR" sz="13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sub>
                            <m:sup>
                              <m:r>
                                <a:rPr lang="fr-FR" sz="13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sz="1300" b="1" dirty="0"/>
              </a:p>
            </p:txBody>
          </p:sp>
        </mc:Choice>
        <mc:Fallback xmlns="">
          <p:sp>
            <p:nvSpPr>
              <p:cNvPr id="76" name="ZoneTexte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46" y="5316988"/>
                <a:ext cx="1783693" cy="448841"/>
              </a:xfrm>
              <a:prstGeom prst="rect">
                <a:avLst/>
              </a:prstGeom>
              <a:blipFill>
                <a:blip r:embed="rId8"/>
                <a:stretch>
                  <a:fillRect l="-1024" r="-1024" b="-81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/>
          <p:cNvSpPr/>
          <p:nvPr/>
        </p:nvSpPr>
        <p:spPr>
          <a:xfrm>
            <a:off x="7504194" y="4765893"/>
            <a:ext cx="45719" cy="61511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/>
              <p:cNvSpPr txBox="1"/>
              <p:nvPr/>
            </p:nvSpPr>
            <p:spPr>
              <a:xfrm>
                <a:off x="2499003" y="5312076"/>
                <a:ext cx="1758366" cy="3931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3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3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sz="1300" b="1" baseline="-25000" dirty="0">
                              <a:latin typeface="Symbol" panose="05050102010706020507" pitchFamily="18" charset="2"/>
                            </a:rPr>
                            <m:t>bn</m:t>
                          </m:r>
                        </m:sub>
                        <m:sup>
                          <m:r>
                            <a:rPr lang="fr-FR" sz="13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sup>
                      </m:sSubSup>
                      <m:r>
                        <a:rPr lang="en-GB" sz="1300" b="1" i="1" smtClean="0">
                          <a:latin typeface="Cambria Math" panose="02040503050406030204" pitchFamily="18" charset="0"/>
                        </a:rPr>
                        <m:t>≅±</m:t>
                      </m:r>
                      <m:r>
                        <a:rPr lang="fr-FR" sz="13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300" b="1" i="1" smtClean="0">
                          <a:latin typeface="Cambria Math" panose="02040503050406030204" pitchFamily="18" charset="0"/>
                        </a:rPr>
                        <m:t>𝑹𝒆</m:t>
                      </m:r>
                      <m:r>
                        <a:rPr lang="fr-FR" sz="1300" b="1" i="1" smtClean="0">
                          <a:latin typeface="Cambria Math" panose="02040503050406030204" pitchFamily="18" charset="0"/>
                        </a:rPr>
                        <m:t> ( </m:t>
                      </m:r>
                      <m:f>
                        <m:fPr>
                          <m:ctrlPr>
                            <a:rPr lang="fr-FR" sz="13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300" b="1" i="1"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fr-FR" sz="1300" b="1" i="1" baseline="-25000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fr-FR" sz="1300" b="1" i="1" baseline="-2500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300" b="1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sSubSup>
                            <m:sSubSupPr>
                              <m:ctrlPr>
                                <a:rPr lang="fr-FR" sz="13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3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fr-FR" sz="1300" b="1" i="1" smtClean="0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  <m:sup>
                              <m:r>
                                <a:rPr lang="fr-FR" sz="1300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r>
                            <a:rPr lang="fr-FR" sz="1300" b="1" i="1"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fr-FR" sz="1300" b="1" i="1" baseline="-25000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den>
                      </m:f>
                      <m:r>
                        <a:rPr lang="fr-FR" sz="13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300" b="1" dirty="0"/>
              </a:p>
            </p:txBody>
          </p:sp>
        </mc:Choice>
        <mc:Fallback xmlns="">
          <p:sp>
            <p:nvSpPr>
              <p:cNvPr id="34" name="ZoneText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9003" y="5312076"/>
                <a:ext cx="1758366" cy="393185"/>
              </a:xfrm>
              <a:prstGeom prst="rect">
                <a:avLst/>
              </a:prstGeom>
              <a:blipFill>
                <a:blip r:embed="rId9"/>
                <a:stretch>
                  <a:fillRect r="-694" b="-184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/>
              <p:cNvSpPr txBox="1"/>
              <p:nvPr/>
            </p:nvSpPr>
            <p:spPr>
              <a:xfrm>
                <a:off x="7177548" y="5316994"/>
                <a:ext cx="1833722" cy="4147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sz="1400" b="1" baseline="-25000" dirty="0">
                              <a:latin typeface="Symbol" panose="05050102010706020507" pitchFamily="18" charset="2"/>
                            </a:rPr>
                            <m:t>bn</m:t>
                          </m:r>
                        </m:sub>
                        <m:sup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𝑮𝑻</m:t>
                          </m:r>
                        </m:sup>
                      </m:sSubSup>
                      <m:r>
                        <a:rPr lang="en-GB" sz="1300" b="1" i="1" smtClean="0">
                          <a:latin typeface="Cambria Math" panose="02040503050406030204" pitchFamily="18" charset="0"/>
                        </a:rPr>
                        <m:t>≅±</m:t>
                      </m:r>
                      <m:r>
                        <a:rPr lang="fr-FR" sz="13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300" b="1" i="1" smtClean="0">
                          <a:latin typeface="Cambria Math" panose="02040503050406030204" pitchFamily="18" charset="0"/>
                        </a:rPr>
                        <m:t>𝑹𝒆</m:t>
                      </m:r>
                      <m:r>
                        <a:rPr lang="fr-FR" sz="1300" b="1" i="1" smtClean="0">
                          <a:latin typeface="Cambria Math" panose="02040503050406030204" pitchFamily="18" charset="0"/>
                        </a:rPr>
                        <m:t> ( </m:t>
                      </m:r>
                      <m:f>
                        <m:fPr>
                          <m:ctrlPr>
                            <a:rPr lang="fr-FR" sz="13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300" b="1" i="1"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fr-FR" sz="1300" b="1" i="1" baseline="-25000" smtClean="0">
                              <a:latin typeface="Cambria Math" panose="02040503050406030204" pitchFamily="18" charset="0"/>
                            </a:rPr>
                            <m:t>𝑻</m:t>
                          </m:r>
                          <m:r>
                            <a:rPr lang="fr-FR" sz="1300" b="1" i="1" baseline="-25000" smtClean="0">
                              <a:latin typeface="Cambria Math" panose="02040503050406030204" pitchFamily="18" charset="0"/>
                            </a:rPr>
                            <m:t> + </m:t>
                          </m:r>
                          <m:sSubSup>
                            <m:sSubSupPr>
                              <m:ctrlPr>
                                <a:rPr lang="fr-FR" sz="13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3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fr-FR" sz="13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b>
                            <m:sup>
                              <m:r>
                                <a:rPr lang="fr-FR" sz="1300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r>
                            <a:rPr lang="fr-FR" sz="1300" b="1" i="1"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fr-FR" sz="1300" b="1" i="1" baseline="-25000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den>
                      </m:f>
                      <m:r>
                        <a:rPr lang="fr-FR" sz="13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300" b="1" dirty="0"/>
              </a:p>
            </p:txBody>
          </p:sp>
        </mc:Choice>
        <mc:Fallback xmlns="">
          <p:sp>
            <p:nvSpPr>
              <p:cNvPr id="35" name="ZoneTexte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7548" y="5316994"/>
                <a:ext cx="1833722" cy="414794"/>
              </a:xfrm>
              <a:prstGeom prst="rect">
                <a:avLst/>
              </a:prstGeom>
              <a:blipFill>
                <a:blip r:embed="rId10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7" name="Groupe 76"/>
          <p:cNvGrpSpPr/>
          <p:nvPr/>
        </p:nvGrpSpPr>
        <p:grpSpPr>
          <a:xfrm>
            <a:off x="1310639" y="5297446"/>
            <a:ext cx="7477761" cy="493978"/>
            <a:chOff x="1310639" y="4769126"/>
            <a:chExt cx="7477761" cy="493978"/>
          </a:xfrm>
        </p:grpSpPr>
        <p:grpSp>
          <p:nvGrpSpPr>
            <p:cNvPr id="78" name="Groupe 77"/>
            <p:cNvGrpSpPr/>
            <p:nvPr/>
          </p:nvGrpSpPr>
          <p:grpSpPr>
            <a:xfrm>
              <a:off x="1310639" y="4769126"/>
              <a:ext cx="863601" cy="392378"/>
              <a:chOff x="3007359" y="2899686"/>
              <a:chExt cx="863601" cy="392378"/>
            </a:xfrm>
          </p:grpSpPr>
          <p:cxnSp>
            <p:nvCxnSpPr>
              <p:cNvPr id="88" name="Connecteur droit 87"/>
              <p:cNvCxnSpPr/>
              <p:nvPr/>
            </p:nvCxnSpPr>
            <p:spPr>
              <a:xfrm>
                <a:off x="3007360" y="2899686"/>
                <a:ext cx="816012" cy="39237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cteur droit 88"/>
              <p:cNvCxnSpPr/>
              <p:nvPr/>
            </p:nvCxnSpPr>
            <p:spPr>
              <a:xfrm flipV="1">
                <a:off x="3007359" y="2899686"/>
                <a:ext cx="863601" cy="39237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e 78"/>
            <p:cNvGrpSpPr/>
            <p:nvPr/>
          </p:nvGrpSpPr>
          <p:grpSpPr>
            <a:xfrm>
              <a:off x="3373119" y="4850406"/>
              <a:ext cx="863601" cy="392378"/>
              <a:chOff x="3007359" y="2899686"/>
              <a:chExt cx="863601" cy="392378"/>
            </a:xfrm>
          </p:grpSpPr>
          <p:cxnSp>
            <p:nvCxnSpPr>
              <p:cNvPr id="86" name="Connecteur droit 85"/>
              <p:cNvCxnSpPr/>
              <p:nvPr/>
            </p:nvCxnSpPr>
            <p:spPr>
              <a:xfrm>
                <a:off x="3007360" y="2899686"/>
                <a:ext cx="816012" cy="39237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86"/>
              <p:cNvCxnSpPr/>
              <p:nvPr/>
            </p:nvCxnSpPr>
            <p:spPr>
              <a:xfrm flipV="1">
                <a:off x="3007359" y="2899686"/>
                <a:ext cx="863601" cy="39237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e 79"/>
            <p:cNvGrpSpPr/>
            <p:nvPr/>
          </p:nvGrpSpPr>
          <p:grpSpPr>
            <a:xfrm>
              <a:off x="5943599" y="4860566"/>
              <a:ext cx="863601" cy="392378"/>
              <a:chOff x="3007359" y="2899686"/>
              <a:chExt cx="863601" cy="392378"/>
            </a:xfrm>
          </p:grpSpPr>
          <p:cxnSp>
            <p:nvCxnSpPr>
              <p:cNvPr id="84" name="Connecteur droit 83"/>
              <p:cNvCxnSpPr/>
              <p:nvPr/>
            </p:nvCxnSpPr>
            <p:spPr>
              <a:xfrm>
                <a:off x="3007360" y="2899686"/>
                <a:ext cx="816012" cy="39237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84"/>
              <p:cNvCxnSpPr/>
              <p:nvPr/>
            </p:nvCxnSpPr>
            <p:spPr>
              <a:xfrm flipV="1">
                <a:off x="3007359" y="2899686"/>
                <a:ext cx="863601" cy="39237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e 80"/>
            <p:cNvGrpSpPr/>
            <p:nvPr/>
          </p:nvGrpSpPr>
          <p:grpSpPr>
            <a:xfrm>
              <a:off x="7924799" y="4870726"/>
              <a:ext cx="863601" cy="392378"/>
              <a:chOff x="3007359" y="2899686"/>
              <a:chExt cx="863601" cy="392378"/>
            </a:xfrm>
          </p:grpSpPr>
          <p:cxnSp>
            <p:nvCxnSpPr>
              <p:cNvPr id="82" name="Connecteur droit 81"/>
              <p:cNvCxnSpPr/>
              <p:nvPr/>
            </p:nvCxnSpPr>
            <p:spPr>
              <a:xfrm>
                <a:off x="3007360" y="2899686"/>
                <a:ext cx="816012" cy="39237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82"/>
              <p:cNvCxnSpPr/>
              <p:nvPr/>
            </p:nvCxnSpPr>
            <p:spPr>
              <a:xfrm flipV="1">
                <a:off x="3007359" y="2899686"/>
                <a:ext cx="863601" cy="39237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0" name="Image 89" descr="wisard2.png">
            <a:extLst>
              <a:ext uri="{FF2B5EF4-FFF2-40B4-BE49-F238E27FC236}">
                <a16:creationId xmlns:a16="http://schemas.microsoft.com/office/drawing/2014/main" id="{10B547E5-9075-8203-4B98-3E4C0EE6F5C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t="10475" r="14994" b="16038"/>
          <a:stretch/>
        </p:blipFill>
        <p:spPr>
          <a:xfrm>
            <a:off x="3101585" y="1956592"/>
            <a:ext cx="461790" cy="486095"/>
          </a:xfrm>
          <a:prstGeom prst="rect">
            <a:avLst/>
          </a:prstGeom>
          <a:effectLst>
            <a:glow rad="127000">
              <a:schemeClr val="bg1"/>
            </a:glow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6526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21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 </a:t>
            </a:r>
            <a:r>
              <a:rPr lang="fr-FR" sz="2000" b="1" dirty="0" err="1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WISArD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 upgrades 2019 - 2021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25" name="Image 24" descr="wisard2.png"/>
          <p:cNvPicPr>
            <a:picLocks noChangeAspect="1"/>
          </p:cNvPicPr>
          <p:nvPr/>
        </p:nvPicPr>
        <p:blipFill rotWithShape="1">
          <a:blip r:embed="rId2" cstate="print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t="10475" r="14994" b="16038"/>
          <a:stretch/>
        </p:blipFill>
        <p:spPr>
          <a:xfrm>
            <a:off x="8075642" y="645523"/>
            <a:ext cx="1044768" cy="1099756"/>
          </a:xfrm>
          <a:prstGeom prst="rect">
            <a:avLst/>
          </a:prstGeom>
          <a:effectLst>
            <a:glow rad="127000">
              <a:schemeClr val="bg1"/>
            </a:glow>
            <a:reflection endPos="0" dist="50800" dir="5400000" sy="-100000" algn="bl" rotWithShape="0"/>
          </a:effectLst>
        </p:spPr>
      </p:pic>
      <p:pic>
        <p:nvPicPr>
          <p:cNvPr id="17" name="Google Shape;425;p41"/>
          <p:cNvPicPr preferRelativeResize="0"/>
          <p:nvPr/>
        </p:nvPicPr>
        <p:blipFill rotWithShape="1">
          <a:blip r:embed="rId3">
            <a:alphaModFix/>
          </a:blip>
          <a:srcRect l="10473" r="6113"/>
          <a:stretch/>
        </p:blipFill>
        <p:spPr>
          <a:xfrm>
            <a:off x="6235336" y="1854586"/>
            <a:ext cx="2812869" cy="3527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428;p41"/>
          <p:cNvPicPr preferRelativeResize="0"/>
          <p:nvPr/>
        </p:nvPicPr>
        <p:blipFill rotWithShape="1">
          <a:blip r:embed="rId4">
            <a:alphaModFix/>
          </a:blip>
          <a:srcRect l="19288" t="35300" r="1961" b="14300"/>
          <a:stretch/>
        </p:blipFill>
        <p:spPr>
          <a:xfrm rot="-5400000">
            <a:off x="-603805" y="2832493"/>
            <a:ext cx="3663044" cy="175826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429;p41"/>
          <p:cNvSpPr txBox="1"/>
          <p:nvPr/>
        </p:nvSpPr>
        <p:spPr>
          <a:xfrm>
            <a:off x="2718283" y="4496273"/>
            <a:ext cx="3167342" cy="3245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32133" rIns="64283" bIns="32133" anchor="t" anchorCtr="0">
            <a:sp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en-US" sz="168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proton detectors planes** </a:t>
            </a:r>
            <a:endParaRPr sz="98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430;p41"/>
          <p:cNvSpPr txBox="1"/>
          <p:nvPr/>
        </p:nvSpPr>
        <p:spPr>
          <a:xfrm>
            <a:off x="2806619" y="1340996"/>
            <a:ext cx="3167342" cy="3245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32133" rIns="64283" bIns="32133" anchor="t" anchorCtr="0">
            <a:sp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en-US" sz="168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Beta detector* + SiPM  </a:t>
            </a:r>
            <a:endParaRPr sz="98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431;p41"/>
          <p:cNvSpPr txBox="1"/>
          <p:nvPr/>
        </p:nvSpPr>
        <p:spPr>
          <a:xfrm>
            <a:off x="1" y="5844432"/>
            <a:ext cx="3549194" cy="584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32133" rIns="64283" bIns="321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US" sz="1125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* Plastic scintillator; </a:t>
            </a:r>
            <a:endParaRPr sz="98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600"/>
            </a:pPr>
            <a:r>
              <a:rPr lang="en-US" sz="1125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** Silicon surface-barrier (thickness = 300 μm); </a:t>
            </a:r>
            <a:endParaRPr sz="98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600"/>
            </a:pPr>
            <a:r>
              <a:rPr lang="en-US" sz="1125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*** Aluminized Mylar (thickness = 6.7 μm)</a:t>
            </a:r>
            <a:endParaRPr sz="1125" b="1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" name="Google Shape;432;p41"/>
          <p:cNvSpPr txBox="1"/>
          <p:nvPr/>
        </p:nvSpPr>
        <p:spPr>
          <a:xfrm>
            <a:off x="990177" y="1341028"/>
            <a:ext cx="554539" cy="331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9" tIns="35719" rIns="35719" bIns="35719" anchor="ctr" anchorCtr="0">
            <a:sp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en-US" sz="168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2018</a:t>
            </a:r>
            <a:endParaRPr sz="1687" b="1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" name="Google Shape;433;p41"/>
          <p:cNvSpPr txBox="1"/>
          <p:nvPr/>
        </p:nvSpPr>
        <p:spPr>
          <a:xfrm>
            <a:off x="7433203" y="1341028"/>
            <a:ext cx="554539" cy="331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9" tIns="35719" rIns="35719" bIns="35719" anchor="ctr" anchorCtr="0">
            <a:sp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en-US" sz="168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2021</a:t>
            </a:r>
            <a:endParaRPr sz="1687" b="1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Google Shape;434;p41"/>
          <p:cNvSpPr txBox="1"/>
          <p:nvPr/>
        </p:nvSpPr>
        <p:spPr>
          <a:xfrm>
            <a:off x="4755059" y="5844432"/>
            <a:ext cx="4165343" cy="584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32133" rIns="64283" bIns="321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US" sz="1125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* Plastic scintillator – EJ200; </a:t>
            </a:r>
            <a:endParaRPr sz="98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600"/>
            </a:pPr>
            <a:r>
              <a:rPr lang="en-US" sz="1125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** MICRON single-sided silicon-strip (thickness = 300 </a:t>
            </a:r>
            <a:r>
              <a:rPr lang="en-US" sz="1125" b="1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μm</a:t>
            </a:r>
            <a:r>
              <a:rPr lang="en-US" sz="1125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); </a:t>
            </a:r>
            <a:endParaRPr sz="98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600"/>
            </a:pPr>
            <a:r>
              <a:rPr lang="en-US" sz="1125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*** Aluminized Mylar (thickness = 0.5 </a:t>
            </a:r>
            <a:r>
              <a:rPr lang="en-US" sz="1125" b="1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+ 1.0 </a:t>
            </a:r>
            <a:r>
              <a:rPr lang="en-US" sz="1125" b="1" dirty="0" err="1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μm</a:t>
            </a:r>
            <a:r>
              <a:rPr lang="en-US" sz="1125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1125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" name="Google Shape;435;p41"/>
          <p:cNvSpPr txBox="1"/>
          <p:nvPr/>
        </p:nvSpPr>
        <p:spPr>
          <a:xfrm>
            <a:off x="2806619" y="2942591"/>
            <a:ext cx="3167342" cy="3245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32133" rIns="64283" bIns="32133" anchor="t" anchorCtr="0">
            <a:sp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en-US" sz="168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Catcher*** </a:t>
            </a:r>
            <a:endParaRPr sz="98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" name="Google Shape;436;p41"/>
          <p:cNvCxnSpPr>
            <a:stCxn id="26" idx="1"/>
          </p:cNvCxnSpPr>
          <p:nvPr/>
        </p:nvCxnSpPr>
        <p:spPr>
          <a:xfrm flipH="1">
            <a:off x="1267408" y="1503300"/>
            <a:ext cx="1539211" cy="1357172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" name="Google Shape;437;p41"/>
          <p:cNvCxnSpPr/>
          <p:nvPr/>
        </p:nvCxnSpPr>
        <p:spPr>
          <a:xfrm>
            <a:off x="5963826" y="1488671"/>
            <a:ext cx="1746646" cy="908691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34" name="Google Shape;438;p41"/>
          <p:cNvCxnSpPr/>
          <p:nvPr/>
        </p:nvCxnSpPr>
        <p:spPr>
          <a:xfrm flipH="1">
            <a:off x="1544715" y="3093863"/>
            <a:ext cx="1261904" cy="1105804"/>
          </a:xfrm>
          <a:prstGeom prst="straightConnector1">
            <a:avLst/>
          </a:prstGeom>
          <a:noFill/>
          <a:ln w="76200" cap="flat" cmpd="sng">
            <a:solidFill>
              <a:srgbClr val="FFFF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35" name="Google Shape;439;p41"/>
          <p:cNvCxnSpPr/>
          <p:nvPr/>
        </p:nvCxnSpPr>
        <p:spPr>
          <a:xfrm>
            <a:off x="5973961" y="3093863"/>
            <a:ext cx="1366242" cy="775380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36" name="Google Shape;440;p41"/>
          <p:cNvCxnSpPr>
            <a:stCxn id="19" idx="1"/>
          </p:cNvCxnSpPr>
          <p:nvPr/>
        </p:nvCxnSpPr>
        <p:spPr>
          <a:xfrm flipH="1" flipV="1">
            <a:off x="1774598" y="3267107"/>
            <a:ext cx="943685" cy="1391424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37" name="Google Shape;441;p41"/>
          <p:cNvCxnSpPr/>
          <p:nvPr/>
        </p:nvCxnSpPr>
        <p:spPr>
          <a:xfrm flipV="1">
            <a:off x="5885625" y="4199667"/>
            <a:ext cx="857941" cy="458864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38" name="Google Shape;442;p41"/>
          <p:cNvCxnSpPr>
            <a:stCxn id="19" idx="1"/>
          </p:cNvCxnSpPr>
          <p:nvPr/>
        </p:nvCxnSpPr>
        <p:spPr>
          <a:xfrm flipH="1">
            <a:off x="1774598" y="4658531"/>
            <a:ext cx="943685" cy="308037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39" name="Google Shape;443;p41"/>
          <p:cNvCxnSpPr/>
          <p:nvPr/>
        </p:nvCxnSpPr>
        <p:spPr>
          <a:xfrm flipV="1">
            <a:off x="5895424" y="3154281"/>
            <a:ext cx="916879" cy="1540751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sp>
        <p:nvSpPr>
          <p:cNvPr id="40" name="Google Shape;429;p41"/>
          <p:cNvSpPr txBox="1"/>
          <p:nvPr/>
        </p:nvSpPr>
        <p:spPr>
          <a:xfrm>
            <a:off x="2757466" y="5266982"/>
            <a:ext cx="3167342" cy="3245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32133" rIns="64283" bIns="32133" anchor="t" anchorCtr="0">
            <a:sp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en-US" sz="1687" b="1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beam transport line </a:t>
            </a:r>
            <a:endParaRPr sz="98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629989" y="3283131"/>
            <a:ext cx="3183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ym typeface="Wingdings" panose="05000000000000000000" pitchFamily="2" charset="2"/>
              </a:rPr>
              <a:t> </a:t>
            </a:r>
            <a:r>
              <a:rPr lang="fr-FR" b="1" dirty="0" err="1" smtClean="0">
                <a:sym typeface="Wingdings" panose="05000000000000000000" pitchFamily="2" charset="2"/>
              </a:rPr>
              <a:t>two</a:t>
            </a:r>
            <a:r>
              <a:rPr lang="fr-FR" b="1" dirty="0" smtClean="0">
                <a:sym typeface="Wingdings" panose="05000000000000000000" pitchFamily="2" charset="2"/>
              </a:rPr>
              <a:t> </a:t>
            </a:r>
            <a:r>
              <a:rPr lang="fr-FR" b="1" dirty="0" err="1" smtClean="0">
                <a:sym typeface="Wingdings" panose="05000000000000000000" pitchFamily="2" charset="2"/>
              </a:rPr>
              <a:t>catchers</a:t>
            </a:r>
            <a:r>
              <a:rPr lang="fr-FR" b="1" dirty="0" smtClean="0">
                <a:sym typeface="Wingdings" panose="05000000000000000000" pitchFamily="2" charset="2"/>
              </a:rPr>
              <a:t> (0.5 and 1 </a:t>
            </a:r>
            <a:r>
              <a:rPr lang="fr-FR" b="1" dirty="0" smtClean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fr-FR" b="1" dirty="0" smtClean="0">
                <a:sym typeface="Wingdings" panose="05000000000000000000" pitchFamily="2" charset="2"/>
              </a:rPr>
              <a:t>m)</a:t>
            </a:r>
            <a:endParaRPr lang="fr-FR" b="1" dirty="0"/>
          </a:p>
        </p:txBody>
      </p:sp>
      <p:sp>
        <p:nvSpPr>
          <p:cNvPr id="41" name="ZoneTexte 40"/>
          <p:cNvSpPr txBox="1"/>
          <p:nvPr/>
        </p:nvSpPr>
        <p:spPr>
          <a:xfrm>
            <a:off x="2555960" y="1685100"/>
            <a:ext cx="4329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b="1" dirty="0" smtClean="0">
                <a:sym typeface="Wingdings" panose="05000000000000000000" pitchFamily="2" charset="2"/>
              </a:rPr>
              <a:t>9 </a:t>
            </a:r>
            <a:r>
              <a:rPr lang="fr-FR" b="1" dirty="0" err="1" smtClean="0">
                <a:sym typeface="Wingdings" panose="05000000000000000000" pitchFamily="2" charset="2"/>
              </a:rPr>
              <a:t>SiPMs</a:t>
            </a:r>
            <a:r>
              <a:rPr lang="fr-FR" b="1" dirty="0" smtClean="0">
                <a:sym typeface="Wingdings" panose="05000000000000000000" pitchFamily="2" charset="2"/>
              </a:rPr>
              <a:t> </a:t>
            </a:r>
            <a:r>
              <a:rPr lang="fr-FR" b="1" dirty="0" err="1" smtClean="0">
                <a:sym typeface="Wingdings" panose="05000000000000000000" pitchFamily="2" charset="2"/>
              </a:rPr>
              <a:t>instead</a:t>
            </a:r>
            <a:r>
              <a:rPr lang="fr-FR" b="1" dirty="0" smtClean="0">
                <a:sym typeface="Wingdings" panose="05000000000000000000" pitchFamily="2" charset="2"/>
              </a:rPr>
              <a:t> of 1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b="1" dirty="0" err="1" smtClean="0">
                <a:sym typeface="Wingdings" panose="05000000000000000000" pitchFamily="2" charset="2"/>
              </a:rPr>
              <a:t>characterisation</a:t>
            </a:r>
            <a:r>
              <a:rPr lang="fr-FR" b="1" dirty="0" smtClean="0">
                <a:sym typeface="Wingdings" panose="05000000000000000000" pitchFamily="2" charset="2"/>
              </a:rPr>
              <a:t> </a:t>
            </a:r>
            <a:r>
              <a:rPr lang="fr-FR" b="1" dirty="0" err="1" smtClean="0">
                <a:sym typeface="Wingdings" panose="05000000000000000000" pitchFamily="2" charset="2"/>
              </a:rPr>
              <a:t>with</a:t>
            </a:r>
            <a:r>
              <a:rPr lang="fr-FR" b="1" dirty="0" smtClean="0">
                <a:sym typeface="Wingdings" panose="05000000000000000000" pitchFamily="2" charset="2"/>
              </a:rPr>
              <a:t> 2 e- </a:t>
            </a:r>
            <a:r>
              <a:rPr lang="fr-FR" b="1" dirty="0" err="1" smtClean="0">
                <a:sym typeface="Wingdings" panose="05000000000000000000" pitchFamily="2" charset="2"/>
              </a:rPr>
              <a:t>spectrometers</a:t>
            </a:r>
            <a:endParaRPr lang="fr-FR" b="1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b="1" dirty="0" err="1" smtClean="0">
                <a:sym typeface="Wingdings" panose="05000000000000000000" pitchFamily="2" charset="2"/>
              </a:rPr>
              <a:t>lower</a:t>
            </a:r>
            <a:r>
              <a:rPr lang="fr-FR" b="1" dirty="0" smtClean="0">
                <a:sym typeface="Wingdings" panose="05000000000000000000" pitchFamily="2" charset="2"/>
              </a:rPr>
              <a:t> </a:t>
            </a:r>
            <a:r>
              <a:rPr lang="fr-FR" b="1" dirty="0" err="1" smtClean="0">
                <a:sym typeface="Wingdings" panose="05000000000000000000" pitchFamily="2" charset="2"/>
              </a:rPr>
              <a:t>thresholds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1630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21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19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 </a:t>
            </a:r>
            <a:r>
              <a:rPr lang="fr-FR" sz="1900" b="1" dirty="0" err="1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WISArD</a:t>
            </a:r>
            <a:r>
              <a:rPr lang="fr-FR" sz="19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 2021 test </a:t>
            </a:r>
            <a:r>
              <a:rPr lang="fr-FR" sz="1900" b="1" dirty="0" err="1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experiment</a:t>
            </a:r>
            <a:endParaRPr lang="fr-FR" sz="1900" b="1" dirty="0">
              <a:solidFill>
                <a:srgbClr val="2559FF"/>
              </a:solidFill>
              <a:latin typeface="Verdana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325438" y="658762"/>
            <a:ext cx="7805839" cy="4810222"/>
            <a:chOff x="325438" y="658761"/>
            <a:chExt cx="7805839" cy="4936489"/>
          </a:xfrm>
        </p:grpSpPr>
        <p:pic>
          <p:nvPicPr>
            <p:cNvPr id="10" name="Google Shape;537;p47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 t="2640" r="21844"/>
            <a:stretch/>
          </p:blipFill>
          <p:spPr>
            <a:xfrm>
              <a:off x="325438" y="658761"/>
              <a:ext cx="7805839" cy="49364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543;p47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 l="77593" t="16814" b="61483"/>
            <a:stretch/>
          </p:blipFill>
          <p:spPr>
            <a:xfrm>
              <a:off x="5650447" y="1488180"/>
              <a:ext cx="1821216" cy="8954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ZoneTexte 2"/>
          <p:cNvSpPr txBox="1"/>
          <p:nvPr/>
        </p:nvSpPr>
        <p:spPr>
          <a:xfrm>
            <a:off x="1424272" y="5522220"/>
            <a:ext cx="64743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all components </a:t>
            </a:r>
            <a:r>
              <a:rPr lang="fr-FR" sz="2000" b="1" dirty="0" err="1" smtClean="0"/>
              <a:t>work</a:t>
            </a:r>
            <a:r>
              <a:rPr lang="fr-FR" sz="2000" b="1" dirty="0" smtClean="0"/>
              <a:t>, but not </a:t>
            </a:r>
            <a:r>
              <a:rPr lang="fr-FR" sz="2000" b="1" dirty="0" err="1" smtClean="0"/>
              <a:t>yet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always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together</a:t>
            </a:r>
            <a:r>
              <a:rPr lang="fr-FR" sz="2000" b="1" dirty="0" smtClean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3 WWW (</a:t>
            </a:r>
            <a:r>
              <a:rPr lang="fr-FR" sz="2000" b="1" dirty="0" err="1" smtClean="0"/>
              <a:t>WISArD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Working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Weeks</a:t>
            </a:r>
            <a:r>
              <a:rPr lang="fr-FR" sz="2000" b="1" dirty="0" smtClean="0"/>
              <a:t>) </a:t>
            </a:r>
            <a:r>
              <a:rPr lang="fr-FR" sz="2000" b="1" dirty="0" err="1" smtClean="0"/>
              <a:t>since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then</a:t>
            </a:r>
            <a:r>
              <a:rPr lang="fr-FR" sz="2000" b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new data </a:t>
            </a:r>
            <a:r>
              <a:rPr lang="fr-FR" sz="2000" b="1" dirty="0" err="1" smtClean="0"/>
              <a:t>taking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expected</a:t>
            </a:r>
            <a:r>
              <a:rPr lang="fr-FR" sz="2000" b="1" dirty="0" smtClean="0"/>
              <a:t> in </a:t>
            </a:r>
            <a:r>
              <a:rPr lang="fr-FR" sz="2000" b="1" dirty="0" err="1" smtClean="0"/>
              <a:t>late</a:t>
            </a:r>
            <a:r>
              <a:rPr lang="fr-FR" sz="2000" b="1" dirty="0" smtClean="0"/>
              <a:t> 2023 or </a:t>
            </a:r>
            <a:r>
              <a:rPr lang="fr-FR" sz="2000" b="1" dirty="0" err="1" smtClean="0"/>
              <a:t>beginning</a:t>
            </a:r>
            <a:r>
              <a:rPr lang="fr-FR" sz="2000" b="1" dirty="0" smtClean="0"/>
              <a:t> 2024</a:t>
            </a:r>
          </a:p>
          <a:p>
            <a:r>
              <a:rPr lang="fr-FR" sz="2000" b="1" dirty="0" smtClean="0">
                <a:sym typeface="Wingdings" panose="05000000000000000000" pitchFamily="2" charset="2"/>
              </a:rPr>
              <a:t> </a:t>
            </a:r>
            <a:r>
              <a:rPr lang="fr-FR" sz="2000" b="1" dirty="0" err="1" smtClean="0">
                <a:sym typeface="Wingdings" panose="05000000000000000000" pitchFamily="2" charset="2"/>
              </a:rPr>
              <a:t>aim</a:t>
            </a:r>
            <a:r>
              <a:rPr lang="fr-FR" sz="2000" b="1" dirty="0" smtClean="0">
                <a:sym typeface="Wingdings" panose="05000000000000000000" pitchFamily="2" charset="2"/>
              </a:rPr>
              <a:t> of 0.1 - 0.2% </a:t>
            </a:r>
            <a:r>
              <a:rPr lang="fr-FR" sz="2000" b="1" dirty="0" err="1" smtClean="0">
                <a:sym typeface="Wingdings" panose="05000000000000000000" pitchFamily="2" charset="2"/>
              </a:rPr>
              <a:t>precision</a:t>
            </a:r>
            <a:r>
              <a:rPr lang="fr-FR" sz="2000" b="1" dirty="0" smtClean="0">
                <a:sym typeface="Wingdings" panose="05000000000000000000" pitchFamily="2" charset="2"/>
              </a:rPr>
              <a:t> on </a:t>
            </a:r>
            <a:r>
              <a:rPr lang="fr-FR" sz="2000" b="1" dirty="0" err="1" smtClean="0">
                <a:sym typeface="Wingdings" panose="05000000000000000000" pitchFamily="2" charset="2"/>
              </a:rPr>
              <a:t>a</a:t>
            </a:r>
            <a:r>
              <a:rPr lang="fr-FR" sz="2000" b="1" baseline="-250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bn</a:t>
            </a:r>
            <a:r>
              <a:rPr lang="fr-FR" sz="2000" b="1" dirty="0" smtClean="0">
                <a:sym typeface="Wingdings" panose="05000000000000000000" pitchFamily="2" charset="2"/>
              </a:rPr>
              <a:t> and b</a:t>
            </a:r>
            <a:endParaRPr lang="fr-FR" sz="20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5754624" y="2273355"/>
            <a:ext cx="2093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ã</a:t>
            </a:r>
            <a:r>
              <a:rPr lang="fr-FR" sz="2000" b="1" baseline="30000" dirty="0" err="1"/>
              <a:t>F</a:t>
            </a:r>
            <a:r>
              <a:rPr lang="fr-FR" sz="2000" b="1" baseline="-25000" dirty="0" err="1" smtClean="0">
                <a:latin typeface="Symbol" panose="05050102010706020507" pitchFamily="18" charset="2"/>
              </a:rPr>
              <a:t>bn</a:t>
            </a:r>
            <a:r>
              <a:rPr lang="fr-FR" sz="2000" b="1" dirty="0" smtClean="0"/>
              <a:t> = 1.002(17)</a:t>
            </a:r>
            <a:r>
              <a:rPr lang="fr-FR" sz="2000" b="1" baseline="-25000" dirty="0" smtClean="0"/>
              <a:t>stat</a:t>
            </a:r>
            <a:endParaRPr lang="fr-FR" sz="2000" b="1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526157" y="914400"/>
            <a:ext cx="1461052" cy="357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96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21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en-US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en-US" sz="2000" b="1" dirty="0" smtClean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en-US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en-US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en-US" sz="19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sz="1900" b="1" dirty="0" err="1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WISArD</a:t>
            </a:r>
            <a:r>
              <a:rPr lang="en-US" sz="19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: possible longer-term future</a:t>
            </a:r>
            <a:endParaRPr lang="en-US" sz="1900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046375" y="1181328"/>
            <a:ext cx="632545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after the end of the </a:t>
            </a:r>
            <a:r>
              <a:rPr lang="en-US" sz="2000" b="1" baseline="30000" dirty="0" smtClean="0"/>
              <a:t>32</a:t>
            </a:r>
            <a:r>
              <a:rPr lang="en-US" sz="2000" b="1" dirty="0" smtClean="0"/>
              <a:t>Ar measurements: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possibility with </a:t>
            </a:r>
            <a:r>
              <a:rPr lang="en-US" sz="2000" b="1" baseline="30000" dirty="0" smtClean="0"/>
              <a:t>20</a:t>
            </a:r>
            <a:r>
              <a:rPr lang="en-US" sz="2000" b="1" dirty="0" smtClean="0"/>
              <a:t>Mg </a:t>
            </a:r>
            <a:r>
              <a:rPr lang="en-US" sz="2000" b="1" dirty="0" err="1" smtClean="0">
                <a:latin typeface="Symbol" panose="05050102010706020507" pitchFamily="18" charset="2"/>
              </a:rPr>
              <a:t>b</a:t>
            </a:r>
            <a:r>
              <a:rPr lang="en-US" sz="2000" b="1" dirty="0" err="1" smtClean="0"/>
              <a:t>p</a:t>
            </a:r>
            <a:r>
              <a:rPr lang="en-US" sz="2000" b="1" dirty="0" smtClean="0"/>
              <a:t> decay</a:t>
            </a:r>
          </a:p>
          <a:p>
            <a:r>
              <a:rPr lang="en-US" sz="2000" b="1" dirty="0"/>
              <a:t>	</a:t>
            </a:r>
            <a:r>
              <a:rPr lang="en-US" sz="2000" b="1" dirty="0" smtClean="0">
                <a:sym typeface="Wingdings" panose="05000000000000000000" pitchFamily="2" charset="2"/>
              </a:rPr>
              <a:t></a:t>
            </a:r>
            <a:r>
              <a:rPr lang="en-US" sz="2000" b="1" dirty="0" smtClean="0"/>
              <a:t> higher sensitivity, but lower production and purity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possibility with </a:t>
            </a:r>
            <a:r>
              <a:rPr lang="en-US" sz="2000" b="1" baseline="30000" dirty="0" smtClean="0"/>
              <a:t>8</a:t>
            </a:r>
            <a:r>
              <a:rPr lang="en-US" sz="2000" b="1" dirty="0" smtClean="0"/>
              <a:t>B and/or </a:t>
            </a:r>
            <a:r>
              <a:rPr lang="en-US" sz="2000" b="1" baseline="30000" dirty="0" smtClean="0"/>
              <a:t>8</a:t>
            </a:r>
            <a:r>
              <a:rPr lang="en-US" sz="2000" b="1" dirty="0" smtClean="0"/>
              <a:t>Li </a:t>
            </a:r>
            <a:r>
              <a:rPr lang="en-US" sz="2000" b="1" dirty="0" smtClean="0">
                <a:latin typeface="Symbol" panose="05050102010706020507" pitchFamily="18" charset="2"/>
              </a:rPr>
              <a:t>baa</a:t>
            </a:r>
            <a:r>
              <a:rPr lang="en-US" sz="2000" b="1" dirty="0" smtClean="0"/>
              <a:t> decay</a:t>
            </a:r>
          </a:p>
          <a:p>
            <a:r>
              <a:rPr lang="en-US" sz="2000" b="1" dirty="0">
                <a:sym typeface="Wingdings" panose="05000000000000000000" pitchFamily="2" charset="2"/>
              </a:rPr>
              <a:t>	</a:t>
            </a:r>
            <a:r>
              <a:rPr lang="en-US" sz="2000" b="1" dirty="0" smtClean="0">
                <a:sym typeface="Wingdings" panose="05000000000000000000" pitchFamily="2" charset="2"/>
              </a:rPr>
              <a:t></a:t>
            </a:r>
            <a:r>
              <a:rPr lang="en-US" sz="2000" b="1" dirty="0" smtClean="0"/>
              <a:t> sensitivity estimates underway </a:t>
            </a:r>
          </a:p>
          <a:p>
            <a:endParaRPr lang="en-US" sz="2000" b="1" dirty="0"/>
          </a:p>
          <a:p>
            <a:r>
              <a:rPr lang="en-US" sz="2000" b="1" dirty="0" smtClean="0"/>
              <a:t>possible long-term future: DESIR facility at GANIL </a:t>
            </a:r>
          </a:p>
          <a:p>
            <a:r>
              <a:rPr lang="en-US" sz="2000" b="1" dirty="0" smtClean="0">
                <a:sym typeface="Wingdings" panose="05000000000000000000" pitchFamily="2" charset="2"/>
              </a:rPr>
              <a:t> higher production rates, pure beams  2027 onwards</a:t>
            </a:r>
            <a:endParaRPr lang="en-US" sz="2000" b="1" dirty="0"/>
          </a:p>
        </p:txBody>
      </p:sp>
      <p:grpSp>
        <p:nvGrpSpPr>
          <p:cNvPr id="12" name="Groupe 11"/>
          <p:cNvGrpSpPr>
            <a:grpSpLocks noChangeAspect="1"/>
          </p:cNvGrpSpPr>
          <p:nvPr/>
        </p:nvGrpSpPr>
        <p:grpSpPr>
          <a:xfrm>
            <a:off x="798852" y="4352545"/>
            <a:ext cx="7550228" cy="2395900"/>
            <a:chOff x="-22816" y="18932"/>
            <a:chExt cx="4600635" cy="1459912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62" t="74033" r="26174"/>
            <a:stretch/>
          </p:blipFill>
          <p:spPr>
            <a:xfrm>
              <a:off x="0" y="18932"/>
              <a:ext cx="4577819" cy="1459912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-22816" y="1135081"/>
              <a:ext cx="3345670" cy="24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err="1" smtClean="0">
                  <a:solidFill>
                    <a:schemeClr val="bg1"/>
                  </a:solidFill>
                </a:rPr>
                <a:t>Artist’s</a:t>
              </a:r>
              <a:r>
                <a:rPr lang="fr-FR" sz="2000" b="1" dirty="0" smtClean="0">
                  <a:solidFill>
                    <a:schemeClr val="bg1"/>
                  </a:solidFill>
                </a:rPr>
                <a:t> </a:t>
              </a:r>
              <a:r>
                <a:rPr lang="fr-FR" sz="2000" b="1" dirty="0" err="1" smtClean="0">
                  <a:solidFill>
                    <a:schemeClr val="bg1"/>
                  </a:solidFill>
                </a:rPr>
                <a:t>view</a:t>
              </a:r>
              <a:r>
                <a:rPr lang="fr-FR" sz="2000" b="1" dirty="0" smtClean="0">
                  <a:solidFill>
                    <a:schemeClr val="bg1"/>
                  </a:solidFill>
                </a:rPr>
                <a:t> of DESIR </a:t>
              </a:r>
              <a:r>
                <a:rPr lang="fr-FR" sz="2000" b="1" dirty="0" err="1" smtClean="0">
                  <a:solidFill>
                    <a:schemeClr val="bg1"/>
                  </a:solidFill>
                </a:rPr>
                <a:t>facility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68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17" y="6055953"/>
            <a:ext cx="1668354" cy="689868"/>
          </a:xfrm>
          <a:prstGeom prst="rect">
            <a:avLst/>
          </a:prstGeom>
        </p:spPr>
      </p:pic>
      <p:grpSp>
        <p:nvGrpSpPr>
          <p:cNvPr id="20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21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19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 </a:t>
            </a:r>
            <a:endParaRPr lang="fr-FR" sz="1900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3595" y="710463"/>
            <a:ext cx="7816819" cy="28931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Thanks to Instrumentation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and Mechanics Services</a:t>
            </a:r>
          </a:p>
          <a:p>
            <a:pPr algn="ctr"/>
            <a:endParaRPr lang="en-US" sz="2000" b="1" cap="none" spc="0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Thanks for your attention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9" name="Picture 2" descr="KU Leuven Logo Download Vector">
            <a:extLst>
              <a:ext uri="{FF2B5EF4-FFF2-40B4-BE49-F238E27FC236}">
                <a16:creationId xmlns:a16="http://schemas.microsoft.com/office/drawing/2014/main" id="{679ADEB9-1FAB-414D-85F0-6FD436183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29" y="4068352"/>
            <a:ext cx="2529055" cy="90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A0DC20-6B1F-4145-BA5C-FEE52D6C33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8" t="3222" r="2929"/>
          <a:stretch/>
        </p:blipFill>
        <p:spPr>
          <a:xfrm>
            <a:off x="6371575" y="3914495"/>
            <a:ext cx="2062718" cy="1277405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DD4318FA-E7A7-4673-B401-FC68D816CD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83" t="21018" r="5796" b="18941"/>
          <a:stretch/>
        </p:blipFill>
        <p:spPr>
          <a:xfrm>
            <a:off x="3730347" y="5126087"/>
            <a:ext cx="2977116" cy="1433426"/>
          </a:xfrm>
          <a:prstGeom prst="rect">
            <a:avLst/>
          </a:prstGeom>
          <a:ln>
            <a:noFill/>
          </a:ln>
          <a:effectLst>
            <a:softEdge rad="101600"/>
          </a:effectLst>
        </p:spPr>
      </p:pic>
      <p:pic>
        <p:nvPicPr>
          <p:cNvPr id="12" name="Afbeelding 2">
            <a:extLst>
              <a:ext uri="{FF2B5EF4-FFF2-40B4-BE49-F238E27FC236}">
                <a16:creationId xmlns:a16="http://schemas.microsoft.com/office/drawing/2014/main" id="{E0177B34-A9AE-4623-8C12-49763A817C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698" y="3952812"/>
            <a:ext cx="2309812" cy="12390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138" y="5204035"/>
            <a:ext cx="852848" cy="106606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77" y="5275642"/>
            <a:ext cx="1283397" cy="1134315"/>
          </a:xfrm>
          <a:prstGeom prst="rect">
            <a:avLst/>
          </a:prstGeom>
          <a:solidFill>
            <a:srgbClr val="600000"/>
          </a:solidFill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91" y="5395748"/>
            <a:ext cx="1176225" cy="80896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09" y="6270095"/>
            <a:ext cx="2266463" cy="50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8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245881" y="2838754"/>
            <a:ext cx="4788903" cy="4845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err="1" smtClean="0">
                <a:solidFill>
                  <a:srgbClr val="002060"/>
                </a:solidFill>
                <a:cs typeface="Symbol" charset="2"/>
              </a:rPr>
              <a:t>Search</a:t>
            </a:r>
            <a:r>
              <a:rPr lang="fr-FR" b="1" dirty="0" smtClean="0">
                <a:solidFill>
                  <a:srgbClr val="002060"/>
                </a:solidFill>
                <a:cs typeface="Symbol" charset="2"/>
              </a:rPr>
              <a:t> for </a:t>
            </a:r>
            <a:r>
              <a:rPr lang="fr-FR" b="1" dirty="0" err="1" smtClean="0">
                <a:solidFill>
                  <a:srgbClr val="002060"/>
                </a:solidFill>
                <a:cs typeface="Symbol" charset="2"/>
              </a:rPr>
              <a:t>scalar</a:t>
            </a:r>
            <a:r>
              <a:rPr lang="fr-FR" b="1" dirty="0" smtClean="0">
                <a:solidFill>
                  <a:srgbClr val="002060"/>
                </a:solidFill>
                <a:cs typeface="Symbol" charset="2"/>
              </a:rPr>
              <a:t> contributions</a:t>
            </a:r>
            <a:endParaRPr lang="fr-FR" b="1" dirty="0">
              <a:solidFill>
                <a:srgbClr val="002060"/>
              </a:solidFill>
            </a:endParaRPr>
          </a:p>
        </p:txBody>
      </p:sp>
      <p:grpSp>
        <p:nvGrpSpPr>
          <p:cNvPr id="37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41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2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5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35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50825" y="250825"/>
            <a:ext cx="895413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1950" b="1" dirty="0" smtClean="0">
                <a:solidFill>
                  <a:srgbClr val="2559FF"/>
                </a:solidFill>
                <a:latin typeface="Verdana" pitchFamily="34" charset="0"/>
              </a:rPr>
              <a:t>0</a:t>
            </a:r>
            <a:r>
              <a:rPr lang="fr-FR" sz="1950" b="1" baseline="30000" dirty="0" smtClean="0">
                <a:solidFill>
                  <a:srgbClr val="2559FF"/>
                </a:solidFill>
                <a:latin typeface="Verdana" pitchFamily="34" charset="0"/>
              </a:rPr>
              <a:t>+</a:t>
            </a:r>
            <a:r>
              <a:rPr lang="fr-FR" sz="1950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sz="1950" b="1" dirty="0" smtClean="0">
                <a:solidFill>
                  <a:srgbClr val="2559FF"/>
                </a:solidFill>
                <a:latin typeface="Verdana" pitchFamily="34" charset="0"/>
                <a:sym typeface="Wingdings"/>
              </a:rPr>
              <a:t></a:t>
            </a:r>
            <a:r>
              <a:rPr lang="fr-FR" sz="1950" b="1" dirty="0" smtClean="0">
                <a:solidFill>
                  <a:srgbClr val="2559FF"/>
                </a:solidFill>
                <a:latin typeface="Verdana" pitchFamily="34" charset="0"/>
              </a:rPr>
              <a:t> 0</a:t>
            </a:r>
            <a:r>
              <a:rPr lang="fr-FR" sz="1950" b="1" baseline="30000" dirty="0" smtClean="0">
                <a:solidFill>
                  <a:srgbClr val="2559FF"/>
                </a:solidFill>
                <a:latin typeface="Verdana" pitchFamily="34" charset="0"/>
              </a:rPr>
              <a:t>+</a:t>
            </a:r>
            <a:r>
              <a:rPr lang="fr-FR" sz="1950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sz="1950" b="1" dirty="0" err="1" smtClean="0">
                <a:solidFill>
                  <a:srgbClr val="2559FF"/>
                </a:solidFill>
                <a:latin typeface="Verdana" pitchFamily="34" charset="0"/>
              </a:rPr>
              <a:t>decays</a:t>
            </a:r>
            <a:r>
              <a:rPr lang="fr-FR" sz="1950" b="1" dirty="0" smtClean="0">
                <a:solidFill>
                  <a:srgbClr val="2559FF"/>
                </a:solidFill>
                <a:latin typeface="Verdana" pitchFamily="34" charset="0"/>
              </a:rPr>
              <a:t>: </a:t>
            </a:r>
            <a:r>
              <a:rPr lang="fr-FR" sz="1950" b="1" dirty="0" err="1" smtClean="0">
                <a:solidFill>
                  <a:srgbClr val="2559FF"/>
                </a:solidFill>
                <a:latin typeface="Verdana" pitchFamily="34" charset="0"/>
              </a:rPr>
              <a:t>limits</a:t>
            </a:r>
            <a:r>
              <a:rPr lang="fr-FR" sz="1950" b="1" dirty="0" smtClean="0">
                <a:solidFill>
                  <a:srgbClr val="2559FF"/>
                </a:solidFill>
                <a:latin typeface="Verdana" pitchFamily="34" charset="0"/>
              </a:rPr>
              <a:t> on </a:t>
            </a:r>
            <a:r>
              <a:rPr lang="fr-FR" sz="1950" b="1" dirty="0" err="1" smtClean="0">
                <a:solidFill>
                  <a:srgbClr val="2559FF"/>
                </a:solidFill>
                <a:latin typeface="Verdana" pitchFamily="34" charset="0"/>
              </a:rPr>
              <a:t>exotic</a:t>
            </a:r>
            <a:r>
              <a:rPr lang="fr-FR" sz="1950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sz="1950" b="1" dirty="0" err="1" smtClean="0">
                <a:solidFill>
                  <a:srgbClr val="2559FF"/>
                </a:solidFill>
                <a:latin typeface="Verdana" pitchFamily="34" charset="0"/>
              </a:rPr>
              <a:t>currents</a:t>
            </a:r>
            <a:r>
              <a:rPr lang="fr-FR" sz="1950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sz="1950" b="1" dirty="0" err="1" smtClean="0">
                <a:solidFill>
                  <a:srgbClr val="2559FF"/>
                </a:solidFill>
                <a:latin typeface="Verdana" pitchFamily="34" charset="0"/>
              </a:rPr>
              <a:t>from</a:t>
            </a:r>
            <a:r>
              <a:rPr lang="fr-FR" sz="1950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sz="1950" b="1" dirty="0" err="1" smtClean="0">
                <a:solidFill>
                  <a:srgbClr val="2559FF"/>
                </a:solidFill>
                <a:latin typeface="Verdana" pitchFamily="34" charset="0"/>
              </a:rPr>
              <a:t>Fierz</a:t>
            </a:r>
            <a:r>
              <a:rPr lang="fr-FR" sz="1950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sz="1950" b="1" dirty="0" err="1" smtClean="0">
                <a:solidFill>
                  <a:srgbClr val="2559FF"/>
                </a:solidFill>
                <a:latin typeface="Verdana" pitchFamily="34" charset="0"/>
              </a:rPr>
              <a:t>term</a:t>
            </a:r>
            <a:endParaRPr lang="fr-FR" sz="1950" b="1" baseline="-25000" dirty="0">
              <a:solidFill>
                <a:srgbClr val="2559FF"/>
              </a:solidFill>
              <a:latin typeface="Verdana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2"/>
              <p:cNvSpPr txBox="1">
                <a:spLocks noChangeArrowheads="1"/>
              </p:cNvSpPr>
              <p:nvPr/>
            </p:nvSpPr>
            <p:spPr bwMode="auto">
              <a:xfrm>
                <a:off x="311150" y="1216952"/>
                <a:ext cx="8204994" cy="47770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36000" tIns="36000" rIns="36000" bIns="36000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sz="2100" b="1" dirty="0" smtClean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</a:rPr>
                  <a:t>standard model assumption: only vector current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GB" sz="2100" b="1" dirty="0">
                  <a:solidFill>
                    <a:srgbClr val="C00000"/>
                  </a:solidFill>
                  <a:latin typeface="Helvetica" pitchFamily="34" charset="0"/>
                  <a:cs typeface="Helvetica" pitchFamily="34" charset="0"/>
                </a:endParaRP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GB" sz="2100" b="1" dirty="0" smtClean="0">
                  <a:solidFill>
                    <a:srgbClr val="C00000"/>
                  </a:solidFill>
                  <a:latin typeface="Helvetica" pitchFamily="34" charset="0"/>
                  <a:cs typeface="Helvetica" pitchFamily="34" charset="0"/>
                </a:endParaRP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GB" sz="2100" b="1" dirty="0" smtClean="0">
                  <a:solidFill>
                    <a:srgbClr val="C00000"/>
                  </a:solidFill>
                  <a:latin typeface="Helvetica" pitchFamily="34" charset="0"/>
                  <a:cs typeface="Helvetica" pitchFamily="34" charset="0"/>
                </a:endParaRP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sz="2100" b="1" dirty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</a:rPr>
                  <a:t>i</a:t>
                </a:r>
                <a:r>
                  <a:rPr lang="en-GB" sz="2100" b="1" dirty="0" smtClean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</a:rPr>
                  <a:t>f scalar currants, </a:t>
                </a:r>
                <a:r>
                  <a:rPr lang="en-GB" sz="2100" b="1" dirty="0" smtClean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Symbol" pitchFamily="18" charset="2"/>
                  </a:rPr>
                  <a:t>we obtain </a:t>
                </a:r>
                <a:r>
                  <a:rPr lang="en-GB" sz="2100" b="1" dirty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</a:rPr>
                  <a:t>for </a:t>
                </a:r>
                <a:r>
                  <a:rPr lang="en-GB" sz="2100" b="1" dirty="0">
                    <a:solidFill>
                      <a:srgbClr val="C00000"/>
                    </a:solidFill>
                    <a:latin typeface="Lucida Calligraphy" panose="03010101010101010101" pitchFamily="66" charset="0"/>
                    <a:cs typeface="Helvetica" pitchFamily="34" charset="0"/>
                    <a:sym typeface="Symbol" pitchFamily="18" charset="2"/>
                  </a:rPr>
                  <a:t>F</a:t>
                </a:r>
                <a:r>
                  <a:rPr lang="en-GB" sz="700" b="1" dirty="0">
                    <a:solidFill>
                      <a:srgbClr val="C00000"/>
                    </a:solidFill>
                    <a:latin typeface="Lucida Calligraphy" panose="03010101010101010101" pitchFamily="66" charset="0"/>
                    <a:cs typeface="Helvetica" pitchFamily="34" charset="0"/>
                    <a:sym typeface="Symbol" pitchFamily="18" charset="2"/>
                  </a:rPr>
                  <a:t> </a:t>
                </a:r>
                <a:r>
                  <a:rPr lang="en-GB" sz="2100" b="1" dirty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Symbol" pitchFamily="18" charset="2"/>
                  </a:rPr>
                  <a:t>t</a:t>
                </a:r>
                <a:endParaRPr lang="en-GB" sz="2100" b="1" dirty="0" smtClean="0">
                  <a:solidFill>
                    <a:srgbClr val="C00000"/>
                  </a:solidFill>
                  <a:latin typeface="Helvetica" pitchFamily="34" charset="0"/>
                  <a:cs typeface="Helvetica" pitchFamily="34" charset="0"/>
                  <a:sym typeface="Symbol" pitchFamily="18" charset="2"/>
                </a:endParaRP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GB" sz="2100" b="1" dirty="0">
                  <a:solidFill>
                    <a:srgbClr val="C00000"/>
                  </a:solidFill>
                  <a:latin typeface="Helvetica" pitchFamily="34" charset="0"/>
                  <a:cs typeface="Helvetica" pitchFamily="34" charset="0"/>
                  <a:sym typeface="Symbol" pitchFamily="18" charset="2"/>
                </a:endParaRP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GB" sz="2100" b="1" dirty="0" smtClean="0">
                  <a:solidFill>
                    <a:srgbClr val="C00000"/>
                  </a:solidFill>
                  <a:latin typeface="Helvetica" pitchFamily="34" charset="0"/>
                  <a:cs typeface="Helvetica" pitchFamily="34" charset="0"/>
                  <a:sym typeface="Symbol" pitchFamily="18" charset="2"/>
                </a:endParaRP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GB" sz="2100" b="1" dirty="0">
                  <a:solidFill>
                    <a:srgbClr val="C00000"/>
                  </a:solidFill>
                  <a:latin typeface="Helvetica" pitchFamily="34" charset="0"/>
                  <a:cs typeface="Helvetica" pitchFamily="34" charset="0"/>
                  <a:sym typeface="Symbol" pitchFamily="18" charset="2"/>
                </a:endParaRP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GB" sz="2100" b="1" dirty="0" smtClean="0">
                  <a:solidFill>
                    <a:srgbClr val="C00000"/>
                  </a:solidFill>
                  <a:latin typeface="Helvetica" pitchFamily="34" charset="0"/>
                  <a:cs typeface="Helvetica" pitchFamily="34" charset="0"/>
                </a:endParaRP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sz="2100" b="1" dirty="0" smtClean="0">
                    <a:solidFill>
                      <a:srgbClr val="C00000"/>
                    </a:solidFill>
                    <a:latin typeface="Lucida Calligraphy" panose="03010101010101010101" pitchFamily="66" charset="0"/>
                    <a:cs typeface="Helvetica" pitchFamily="34" charset="0"/>
                    <a:sym typeface="Symbol" pitchFamily="18" charset="2"/>
                  </a:rPr>
                  <a:t>F</a:t>
                </a:r>
                <a:r>
                  <a:rPr lang="en-GB" sz="700" b="1" dirty="0" smtClean="0">
                    <a:solidFill>
                      <a:srgbClr val="C00000"/>
                    </a:solidFill>
                    <a:latin typeface="Lucida Calligraphy" panose="03010101010101010101" pitchFamily="66" charset="0"/>
                    <a:cs typeface="Helvetica" pitchFamily="34" charset="0"/>
                    <a:sym typeface="Symbol" pitchFamily="18" charset="2"/>
                  </a:rPr>
                  <a:t> </a:t>
                </a:r>
                <a:r>
                  <a:rPr lang="en-GB" sz="2100" b="1" dirty="0" smtClean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Symbol" pitchFamily="18" charset="2"/>
                  </a:rPr>
                  <a:t>t </a:t>
                </a:r>
                <a:r>
                  <a:rPr lang="en-GB" sz="2100" b="1" dirty="0" smtClean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Wingdings" panose="05000000000000000000" pitchFamily="2" charset="2"/>
                  </a:rPr>
                  <a:t> </a:t>
                </a:r>
                <a:r>
                  <a:rPr lang="en-GB" sz="2100" b="1" dirty="0">
                    <a:solidFill>
                      <a:srgbClr val="C00000"/>
                    </a:solidFill>
                    <a:latin typeface="Lucida Calligraphy" panose="03010101010101010101" pitchFamily="66" charset="0"/>
                    <a:cs typeface="Helvetica" pitchFamily="34" charset="0"/>
                    <a:sym typeface="Symbol" pitchFamily="18" charset="2"/>
                  </a:rPr>
                  <a:t>F</a:t>
                </a:r>
                <a:r>
                  <a:rPr lang="en-GB" sz="700" b="1" dirty="0">
                    <a:solidFill>
                      <a:srgbClr val="C00000"/>
                    </a:solidFill>
                    <a:latin typeface="Lucida Calligraphy" panose="03010101010101010101" pitchFamily="66" charset="0"/>
                    <a:cs typeface="Helvetica" pitchFamily="34" charset="0"/>
                    <a:sym typeface="Symbol" pitchFamily="18" charset="2"/>
                  </a:rPr>
                  <a:t> </a:t>
                </a:r>
                <a:r>
                  <a:rPr lang="en-GB" sz="2100" b="1" dirty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Symbol" pitchFamily="18" charset="2"/>
                  </a:rPr>
                  <a:t>t</a:t>
                </a:r>
                <a:r>
                  <a:rPr lang="en-GB" sz="2100" b="1" dirty="0" smtClean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Wingdings" panose="05000000000000000000" pitchFamily="2" charset="2"/>
                  </a:rPr>
                  <a:t> * </a:t>
                </a:r>
                <a:r>
                  <a:rPr lang="en-GB" sz="2800" b="1" dirty="0" smtClean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Wingdings" panose="05000000000000000000" pitchFamily="2" charset="2"/>
                  </a:rPr>
                  <a:t>(</a:t>
                </a:r>
                <a:r>
                  <a:rPr lang="en-GB" sz="2100" b="1" dirty="0" smtClean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Wingdings" panose="05000000000000000000" pitchFamily="2" charset="2"/>
                  </a:rPr>
                  <a:t>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1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itchFamily="34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fr-FR" sz="21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itchFamily="34" charset="0"/>
                            <a:sym typeface="Wingdings" panose="05000000000000000000" pitchFamily="2" charset="2"/>
                          </a:rPr>
                          <m:t>𝒚</m:t>
                        </m:r>
                        <m:r>
                          <a:rPr lang="fr-FR" sz="21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itchFamily="34" charset="0"/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a:rPr lang="fr-FR" sz="21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itchFamily="34" charset="0"/>
                            <a:sym typeface="Wingdings" panose="05000000000000000000" pitchFamily="2" charset="2"/>
                          </a:rPr>
                          <m:t>𝒃𝑭</m:t>
                        </m:r>
                      </m:num>
                      <m:den>
                        <m:r>
                          <a:rPr lang="fr-FR" sz="21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itchFamily="34" charset="0"/>
                            <a:sym typeface="Wingdings" panose="05000000000000000000" pitchFamily="2" charset="2"/>
                          </a:rPr>
                          <m:t>&lt;</m:t>
                        </m:r>
                        <m:r>
                          <a:rPr lang="fr-FR" sz="21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itchFamily="34" charset="0"/>
                            <a:sym typeface="Wingdings" panose="05000000000000000000" pitchFamily="2" charset="2"/>
                          </a:rPr>
                          <m:t>𝑾</m:t>
                        </m:r>
                        <m:r>
                          <a:rPr lang="fr-FR" sz="21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itchFamily="34" charset="0"/>
                            <a:sym typeface="Wingdings" panose="05000000000000000000" pitchFamily="2" charset="2"/>
                          </a:rPr>
                          <m:t>&gt;</m:t>
                        </m:r>
                      </m:den>
                    </m:f>
                    <m:r>
                      <a:rPr lang="fr-FR" sz="21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pitchFamily="34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en-GB" sz="2800" b="1" dirty="0" smtClean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Symbol" pitchFamily="18" charset="2"/>
                  </a:rPr>
                  <a:t>), </a:t>
                </a:r>
                <a:r>
                  <a:rPr lang="en-GB" sz="2100" b="1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Helvetica" pitchFamily="34" charset="0"/>
                    <a:sym typeface="Symbol" pitchFamily="18" charset="2"/>
                  </a:rPr>
                  <a:t>y </a:t>
                </a:r>
                <a:r>
                  <a:rPr lang="en-GB" sz="2100" b="1" baseline="30000" dirty="0" smtClean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Symbol" pitchFamily="18" charset="2"/>
                  </a:rPr>
                  <a:t>2</a:t>
                </a:r>
                <a:r>
                  <a:rPr lang="en-GB" sz="2100" b="1" dirty="0" smtClean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Symbol" pitchFamily="18" charset="2"/>
                  </a:rPr>
                  <a:t>= 1 – Z</a:t>
                </a:r>
                <a:r>
                  <a:rPr lang="en-GB" sz="2100" b="1" baseline="30000" dirty="0" smtClean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Symbol" pitchFamily="18" charset="2"/>
                  </a:rPr>
                  <a:t>2</a:t>
                </a:r>
                <a:r>
                  <a:rPr lang="en-GB" sz="2100" b="1" dirty="0" smtClean="0">
                    <a:solidFill>
                      <a:srgbClr val="C00000"/>
                    </a:solidFill>
                    <a:latin typeface="Symbol" panose="05050102010706020507" pitchFamily="18" charset="2"/>
                    <a:cs typeface="Helvetica" pitchFamily="34" charset="0"/>
                    <a:sym typeface="Symbol" pitchFamily="18" charset="2"/>
                  </a:rPr>
                  <a:t>a</a:t>
                </a:r>
                <a:r>
                  <a:rPr lang="en-GB" sz="2100" b="1" baseline="30000" dirty="0" smtClean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Symbol" pitchFamily="18" charset="2"/>
                  </a:rPr>
                  <a:t>2</a:t>
                </a:r>
              </a:p>
              <a:p>
                <a:pPr>
                  <a:lnSpc>
                    <a:spcPct val="120000"/>
                  </a:lnSpc>
                </a:pPr>
                <a:endParaRPr lang="en-GB" sz="2100" b="1" baseline="30000" dirty="0" smtClean="0">
                  <a:solidFill>
                    <a:srgbClr val="C00000"/>
                  </a:solidFill>
                  <a:latin typeface="Helvetica" pitchFamily="34" charset="0"/>
                  <a:cs typeface="Helvetica" pitchFamily="34" charset="0"/>
                  <a:sym typeface="Symbol" pitchFamily="18" charset="2"/>
                </a:endParaRP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sz="2100" b="1" dirty="0" smtClean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Symbol" pitchFamily="18" charset="2"/>
                  </a:rPr>
                  <a:t>limit </a:t>
                </a:r>
                <a:r>
                  <a:rPr lang="en-GB" sz="2100" b="1" dirty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Symbol" pitchFamily="18" charset="2"/>
                  </a:rPr>
                  <a:t>on scalar current from term in </a:t>
                </a:r>
                <a:r>
                  <a:rPr lang="en-GB" sz="2100" b="1" dirty="0">
                    <a:solidFill>
                      <a:srgbClr val="C00000"/>
                    </a:solidFill>
                    <a:latin typeface="Lucida Calligraphy" panose="03010101010101010101" pitchFamily="66" charset="0"/>
                    <a:cs typeface="Helvetica" pitchFamily="34" charset="0"/>
                    <a:sym typeface="Symbol" pitchFamily="18" charset="2"/>
                  </a:rPr>
                  <a:t>F</a:t>
                </a:r>
                <a:r>
                  <a:rPr lang="en-GB" sz="700" b="1" dirty="0">
                    <a:solidFill>
                      <a:srgbClr val="C00000"/>
                    </a:solidFill>
                    <a:latin typeface="Lucida Calligraphy" panose="03010101010101010101" pitchFamily="66" charset="0"/>
                    <a:cs typeface="Helvetica" pitchFamily="34" charset="0"/>
                    <a:sym typeface="Symbol" pitchFamily="18" charset="2"/>
                  </a:rPr>
                  <a:t> </a:t>
                </a:r>
                <a:r>
                  <a:rPr lang="en-GB" sz="2100" b="1" dirty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Symbol" pitchFamily="18" charset="2"/>
                  </a:rPr>
                  <a:t>t</a:t>
                </a:r>
                <a:r>
                  <a:rPr lang="en-GB" sz="2100" b="1" dirty="0" smtClean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Symbol" pitchFamily="18" charset="2"/>
                  </a:rPr>
                  <a:t> </a:t>
                </a:r>
                <a:r>
                  <a:rPr lang="en-GB" sz="2100" b="1" dirty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Symbol" pitchFamily="18" charset="2"/>
                  </a:rPr>
                  <a:t>function: </a:t>
                </a:r>
                <a:r>
                  <a:rPr lang="en-US" sz="2000" b="1" dirty="0"/>
                  <a:t>(</a:t>
                </a:r>
                <a:r>
                  <a:rPr lang="en-US" sz="2000" b="1" dirty="0" smtClean="0"/>
                  <a:t>1 + </a:t>
                </a:r>
                <a:r>
                  <a:rPr lang="en-US" sz="2000" b="1" dirty="0" err="1" smtClean="0"/>
                  <a:t>b</a:t>
                </a:r>
                <a:r>
                  <a:rPr lang="en-US" sz="2000" b="1" baseline="-25000" dirty="0" err="1" smtClean="0"/>
                  <a:t>F</a:t>
                </a:r>
                <a:r>
                  <a:rPr lang="en-US" sz="2000" b="1" dirty="0" smtClean="0"/>
                  <a:t> y </a:t>
                </a:r>
                <a:r>
                  <a:rPr lang="en-US" sz="2000" b="1" dirty="0"/>
                  <a:t>/ </a:t>
                </a:r>
                <a:r>
                  <a:rPr lang="en-US" sz="2000" b="1" dirty="0" smtClean="0"/>
                  <a:t>&lt;W&gt;)</a:t>
                </a:r>
                <a:endParaRPr lang="en-GB" sz="2100" b="1" dirty="0" smtClean="0">
                  <a:solidFill>
                    <a:srgbClr val="C00000"/>
                  </a:solidFill>
                  <a:latin typeface="Helvetica" pitchFamily="34" charset="0"/>
                  <a:cs typeface="Helvetica" pitchFamily="34" charset="0"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11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150" y="1216952"/>
                <a:ext cx="8204994" cy="4777004"/>
              </a:xfrm>
              <a:prstGeom prst="rect">
                <a:avLst/>
              </a:prstGeom>
              <a:blipFill>
                <a:blip r:embed="rId2"/>
                <a:stretch>
                  <a:fillRect l="-1412" t="-511" r="-817" b="-14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 descr="taux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968" y="1632545"/>
            <a:ext cx="5265416" cy="1207292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5791200" y="1938528"/>
            <a:ext cx="989595" cy="6740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H="1">
            <a:off x="5850964" y="1950720"/>
            <a:ext cx="929832" cy="6820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taux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832" y="3296753"/>
            <a:ext cx="5265416" cy="1207292"/>
          </a:xfrm>
          <a:prstGeom prst="rect">
            <a:avLst/>
          </a:prstGeom>
        </p:spPr>
      </p:pic>
      <p:cxnSp>
        <p:nvCxnSpPr>
          <p:cNvPr id="18" name="Connecteur droit 17"/>
          <p:cNvCxnSpPr/>
          <p:nvPr/>
        </p:nvCxnSpPr>
        <p:spPr>
          <a:xfrm>
            <a:off x="4163568" y="3602736"/>
            <a:ext cx="1511808" cy="71932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rot="7860000">
            <a:off x="4234788" y="3602737"/>
            <a:ext cx="1511808" cy="71932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23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50825" y="250825"/>
            <a:ext cx="8893175" cy="396875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0</a:t>
            </a:r>
            <a:r>
              <a:rPr lang="fr-FR" sz="2000" b="1" baseline="30000" dirty="0" smtClean="0">
                <a:solidFill>
                  <a:srgbClr val="2559FF"/>
                </a:solidFill>
                <a:latin typeface="Verdana" pitchFamily="34" charset="0"/>
              </a:rPr>
              <a:t>+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  <a:sym typeface="Wingdings"/>
              </a:rPr>
              <a:t>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 0</a:t>
            </a:r>
            <a:r>
              <a:rPr lang="fr-FR" sz="2000" b="1" baseline="30000" dirty="0" smtClean="0">
                <a:solidFill>
                  <a:srgbClr val="2559FF"/>
                </a:solidFill>
                <a:latin typeface="Verdana" pitchFamily="34" charset="0"/>
              </a:rPr>
              <a:t>+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sz="2000" b="1" dirty="0" err="1" smtClean="0">
                <a:solidFill>
                  <a:srgbClr val="2559FF"/>
                </a:solidFill>
                <a:latin typeface="Verdana" pitchFamily="34" charset="0"/>
              </a:rPr>
              <a:t>decays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: </a:t>
            </a:r>
            <a:r>
              <a:rPr lang="fr-FR" sz="2000" b="1" dirty="0" err="1" smtClean="0">
                <a:solidFill>
                  <a:srgbClr val="2559FF"/>
                </a:solidFill>
                <a:latin typeface="Verdana" pitchFamily="34" charset="0"/>
              </a:rPr>
              <a:t>limits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 on </a:t>
            </a:r>
            <a:r>
              <a:rPr lang="fr-FR" sz="2000" b="1" dirty="0" err="1" smtClean="0">
                <a:solidFill>
                  <a:srgbClr val="2559FF"/>
                </a:solidFill>
                <a:latin typeface="Verdana" pitchFamily="34" charset="0"/>
              </a:rPr>
              <a:t>exotic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sz="2000" b="1" dirty="0" err="1" smtClean="0">
                <a:solidFill>
                  <a:srgbClr val="2559FF"/>
                </a:solidFill>
                <a:latin typeface="Verdana" pitchFamily="34" charset="0"/>
              </a:rPr>
              <a:t>currents</a:t>
            </a:r>
            <a:endParaRPr lang="fr-FR" b="1" baseline="-25000" dirty="0">
              <a:solidFill>
                <a:srgbClr val="2559FF"/>
              </a:solidFill>
              <a:latin typeface="Verdana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2"/>
              <p:cNvSpPr txBox="1">
                <a:spLocks noChangeArrowheads="1"/>
              </p:cNvSpPr>
              <p:nvPr/>
            </p:nvSpPr>
            <p:spPr bwMode="auto">
              <a:xfrm>
                <a:off x="1213423" y="4758284"/>
                <a:ext cx="6673869" cy="1964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36000" tIns="36000" rIns="36000" bIns="36000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sz="2100" b="1" dirty="0" smtClean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Symbol" pitchFamily="18" charset="2"/>
                  </a:rPr>
                  <a:t>from </a:t>
                </a:r>
                <a:r>
                  <a:rPr lang="en-GB" sz="2100" b="1" dirty="0" smtClean="0">
                    <a:solidFill>
                      <a:srgbClr val="C00000"/>
                    </a:solidFill>
                    <a:latin typeface="Symbol" pitchFamily="18" charset="2"/>
                    <a:ea typeface="NSimSun" pitchFamily="49" charset="-122"/>
                    <a:cs typeface="Helvetica" pitchFamily="34" charset="0"/>
                    <a:sym typeface="Symbol" pitchFamily="18" charset="2"/>
                  </a:rPr>
                  <a:t>b</a:t>
                </a:r>
                <a:r>
                  <a:rPr lang="en-GB" sz="2100" b="1" dirty="0" smtClean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Symbol" pitchFamily="18" charset="2"/>
                  </a:rPr>
                  <a:t> decay:</a:t>
                </a:r>
                <a:r>
                  <a:rPr lang="en-GB" sz="2100" b="1" dirty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Symbol" pitchFamily="18" charset="2"/>
                  </a:rPr>
                  <a:t> </a:t>
                </a:r>
                <a:r>
                  <a:rPr lang="en-GB" sz="2100" b="1" dirty="0" smtClean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Symbol" pitchFamily="18" charset="2"/>
                  </a:rPr>
                  <a:t>    </a:t>
                </a:r>
                <a:r>
                  <a:rPr lang="en-GB" sz="2100" b="1" dirty="0" err="1" smtClean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Symbol" pitchFamily="18" charset="2"/>
                  </a:rPr>
                  <a:t>b</a:t>
                </a:r>
                <a:r>
                  <a:rPr lang="en-GB" sz="2100" b="1" baseline="-25000" dirty="0" err="1" smtClean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Symbol" pitchFamily="18" charset="2"/>
                  </a:rPr>
                  <a:t>F</a:t>
                </a:r>
                <a:r>
                  <a:rPr lang="en-GB" sz="2100" b="1" dirty="0" smtClean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Symbol" pitchFamily="18" charset="2"/>
                  </a:rPr>
                  <a:t> = 0.0000 ± 0.0020  </a:t>
                </a:r>
                <a:r>
                  <a:rPr lang="en-GB" sz="2400" b="1" dirty="0" smtClean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~</a:t>
                </a:r>
                <a:r>
                  <a:rPr lang="en-GB" sz="2100" b="1" dirty="0" smtClean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 </a:t>
                </a:r>
                <a:r>
                  <a:rPr lang="en-GB" sz="4000" b="1" dirty="0" smtClean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(</a:t>
                </a:r>
                <a:r>
                  <a:rPr lang="en-GB" sz="2800" b="1" dirty="0" smtClean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itchFamily="18" charset="2"/>
                          </a:rPr>
                        </m:ctrlPr>
                      </m:fPr>
                      <m:num>
                        <m:r>
                          <a:rPr lang="fr-FR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itchFamily="18" charset="2"/>
                          </a:rPr>
                          <m:t>𝑪</m:t>
                        </m:r>
                        <m:r>
                          <a:rPr lang="fr-FR" sz="2800" b="1" i="1" baseline="-250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itchFamily="18" charset="2"/>
                          </a:rPr>
                          <m:t>𝒔</m:t>
                        </m:r>
                        <m:r>
                          <a:rPr lang="fr-FR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itchFamily="18" charset="2"/>
                          </a:rPr>
                          <m:t>+</m:t>
                        </m:r>
                        <m:r>
                          <a:rPr lang="fr-FR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itchFamily="18" charset="2"/>
                          </a:rPr>
                          <m:t>𝑪𝒔</m:t>
                        </m:r>
                        <m:r>
                          <a:rPr lang="fr-FR" sz="2800" b="1" i="1" baseline="300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itchFamily="18" charset="2"/>
                          </a:rPr>
                          <m:t>′</m:t>
                        </m:r>
                      </m:num>
                      <m:den>
                        <m:r>
                          <a:rPr lang="fr-FR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itchFamily="18" charset="2"/>
                          </a:rPr>
                          <m:t>𝑪</m:t>
                        </m:r>
                        <m:r>
                          <a:rPr lang="fr-FR" sz="2800" b="1" i="1" baseline="-250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itchFamily="18" charset="2"/>
                          </a:rPr>
                          <m:t>𝑽</m:t>
                        </m:r>
                      </m:den>
                    </m:f>
                  </m:oMath>
                </a14:m>
                <a:r>
                  <a:rPr lang="en-GB" sz="2800" b="1" dirty="0" smtClean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 </a:t>
                </a:r>
                <a:r>
                  <a:rPr lang="en-GB" sz="4000" b="1" dirty="0" smtClean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)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sz="2100" b="1" dirty="0" smtClean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valid only for left-handed currents</a:t>
                </a:r>
              </a:p>
              <a:p>
                <a:pPr>
                  <a:lnSpc>
                    <a:spcPct val="120000"/>
                  </a:lnSpc>
                </a:pPr>
                <a:endParaRPr lang="en-GB" sz="2000" b="1" dirty="0">
                  <a:solidFill>
                    <a:srgbClr val="C00000"/>
                  </a:solidFill>
                  <a:latin typeface="Helvetica" pitchFamily="34" charset="0"/>
                  <a:cs typeface="Helvetica" pitchFamily="34" charset="0"/>
                  <a:sym typeface="Symbol" pitchFamily="18" charset="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GB" sz="2100" b="1" dirty="0" smtClean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  <a:sym typeface="Wingdings" pitchFamily="2" charset="2"/>
                  </a:rPr>
                  <a:t> improve on low-Z nuclei</a:t>
                </a:r>
              </a:p>
            </p:txBody>
          </p:sp>
        </mc:Choice>
        <mc:Fallback xmlns="">
          <p:sp>
            <p:nvSpPr>
              <p:cNvPr id="11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3423" y="4758284"/>
                <a:ext cx="6673869" cy="1964439"/>
              </a:xfrm>
              <a:prstGeom prst="rect">
                <a:avLst/>
              </a:prstGeom>
              <a:blipFill>
                <a:blip r:embed="rId2"/>
                <a:stretch>
                  <a:fillRect l="-1918" t="-3106" r="-3014" b="-372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372200" y="3010123"/>
            <a:ext cx="2592290" cy="3715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r>
              <a:rPr lang="en-GB" b="1" dirty="0"/>
              <a:t>Hardy &amp; </a:t>
            </a:r>
            <a:r>
              <a:rPr lang="en-GB" b="1" dirty="0" smtClean="0"/>
              <a:t>Towner, 2020</a:t>
            </a:r>
            <a:endParaRPr lang="en-GB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" r="391"/>
          <a:stretch/>
        </p:blipFill>
        <p:spPr>
          <a:xfrm>
            <a:off x="364468" y="865377"/>
            <a:ext cx="8415063" cy="339303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205359" y="6403158"/>
            <a:ext cx="1759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Hardy &amp; </a:t>
            </a:r>
            <a:r>
              <a:rPr lang="fr-FR" b="1" dirty="0" err="1" smtClean="0"/>
              <a:t>Towner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56015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50825" y="250825"/>
            <a:ext cx="8893175" cy="396875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0</a:t>
            </a:r>
            <a:r>
              <a:rPr lang="fr-FR" sz="2000" b="1" baseline="30000" dirty="0" smtClean="0">
                <a:solidFill>
                  <a:srgbClr val="2559FF"/>
                </a:solidFill>
                <a:latin typeface="Verdana" pitchFamily="34" charset="0"/>
              </a:rPr>
              <a:t>+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  <a:sym typeface="Wingdings"/>
              </a:rPr>
              <a:t>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 0</a:t>
            </a:r>
            <a:r>
              <a:rPr lang="fr-FR" sz="2000" b="1" baseline="30000" dirty="0" smtClean="0">
                <a:solidFill>
                  <a:srgbClr val="2559FF"/>
                </a:solidFill>
                <a:latin typeface="Verdana" pitchFamily="34" charset="0"/>
              </a:rPr>
              <a:t>+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sz="2000" b="1" dirty="0" err="1" smtClean="0">
                <a:solidFill>
                  <a:srgbClr val="2559FF"/>
                </a:solidFill>
                <a:latin typeface="Verdana" pitchFamily="34" charset="0"/>
              </a:rPr>
              <a:t>decays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: </a:t>
            </a:r>
            <a:r>
              <a:rPr lang="fr-FR" sz="2000" b="1" baseline="30000" dirty="0" smtClean="0">
                <a:solidFill>
                  <a:srgbClr val="2559FF"/>
                </a:solidFill>
                <a:latin typeface="Verdana" pitchFamily="34" charset="0"/>
              </a:rPr>
              <a:t>10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C </a:t>
            </a:r>
            <a:r>
              <a:rPr lang="fr-FR" sz="2000" b="1" dirty="0" err="1" smtClean="0">
                <a:solidFill>
                  <a:srgbClr val="2559FF"/>
                </a:solidFill>
                <a:latin typeface="Verdana" pitchFamily="34" charset="0"/>
              </a:rPr>
              <a:t>error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 budget</a:t>
            </a:r>
            <a:endParaRPr lang="fr-FR" b="1" baseline="-25000" dirty="0">
              <a:solidFill>
                <a:srgbClr val="2559FF"/>
              </a:solidFill>
              <a:latin typeface="Verdana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Image 16" descr="2015_fermi8.g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63148" y="1052736"/>
            <a:ext cx="2917364" cy="2516374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23528" y="1268760"/>
            <a:ext cx="3783921" cy="485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sz="2000" b="1" dirty="0" smtClean="0"/>
              <a:t> BR by far largest error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two precise measurements: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dirty="0" err="1" smtClean="0"/>
              <a:t>Savard</a:t>
            </a:r>
            <a:r>
              <a:rPr lang="en-US" sz="2000" b="1" dirty="0" smtClean="0"/>
              <a:t> et al.:     </a:t>
            </a:r>
            <a:r>
              <a:rPr lang="en-US" sz="2000" b="1" dirty="0"/>
              <a:t>1.4625(25</a:t>
            </a:r>
            <a:r>
              <a:rPr lang="en-US" sz="2000" b="1" dirty="0" smtClean="0"/>
              <a:t>)%</a:t>
            </a:r>
          </a:p>
          <a:p>
            <a:pPr lvl="1">
              <a:lnSpc>
                <a:spcPct val="120000"/>
              </a:lnSpc>
            </a:pPr>
            <a:r>
              <a:rPr lang="fr-FR" sz="2000" dirty="0" smtClean="0"/>
              <a:t>   </a:t>
            </a:r>
            <a:r>
              <a:rPr lang="fr-FR" sz="2000" b="1" dirty="0" smtClean="0"/>
              <a:t>(</a:t>
            </a:r>
            <a:r>
              <a:rPr lang="fr-FR" b="1" dirty="0" smtClean="0"/>
              <a:t>PRL 74 </a:t>
            </a:r>
            <a:r>
              <a:rPr lang="fr-FR" b="1" dirty="0"/>
              <a:t>(1995) </a:t>
            </a:r>
            <a:r>
              <a:rPr lang="fr-FR" b="1" dirty="0" smtClean="0"/>
              <a:t>1521)</a:t>
            </a:r>
            <a:endParaRPr lang="en-US" sz="2000" b="1" dirty="0" smtClean="0"/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dirty="0" err="1" smtClean="0"/>
              <a:t>Fujikawa</a:t>
            </a:r>
            <a:r>
              <a:rPr lang="en-US" sz="2000" b="1" dirty="0" smtClean="0"/>
              <a:t> et al.: </a:t>
            </a:r>
            <a:r>
              <a:rPr lang="en-US" sz="2000" b="1" dirty="0"/>
              <a:t>1.4665(38</a:t>
            </a:r>
            <a:r>
              <a:rPr lang="en-US" sz="2000" b="1" dirty="0" smtClean="0"/>
              <a:t>)%</a:t>
            </a:r>
          </a:p>
          <a:p>
            <a:pPr lvl="1">
              <a:lnSpc>
                <a:spcPct val="120000"/>
              </a:lnSpc>
            </a:pPr>
            <a:r>
              <a:rPr lang="en-US" b="1" dirty="0"/>
              <a:t> </a:t>
            </a:r>
            <a:r>
              <a:rPr lang="en-US" b="1" dirty="0" smtClean="0"/>
              <a:t>  (PLB </a:t>
            </a:r>
            <a:r>
              <a:rPr lang="fr-FR" b="1" dirty="0" smtClean="0"/>
              <a:t>449 </a:t>
            </a:r>
            <a:r>
              <a:rPr lang="fr-FR" b="1" dirty="0"/>
              <a:t>(1999) </a:t>
            </a:r>
            <a:r>
              <a:rPr lang="fr-FR" b="1" dirty="0" smtClean="0"/>
              <a:t>6)</a:t>
            </a:r>
            <a:endParaRPr lang="en-US" b="1" dirty="0" smtClean="0"/>
          </a:p>
          <a:p>
            <a:pPr lvl="1">
              <a:lnSpc>
                <a:spcPct val="120000"/>
              </a:lnSpc>
              <a:buFont typeface="Wingdings" pitchFamily="2" charset="2"/>
              <a:buChar char="è"/>
            </a:pPr>
            <a:r>
              <a:rPr lang="en-US" sz="2000" b="1" dirty="0" smtClean="0">
                <a:sym typeface="Wingdings" pitchFamily="2" charset="2"/>
              </a:rPr>
              <a:t>measurements with </a:t>
            </a:r>
            <a:r>
              <a:rPr lang="en-US" sz="2000" b="1" dirty="0" err="1" smtClean="0">
                <a:sym typeface="Wingdings" pitchFamily="2" charset="2"/>
              </a:rPr>
              <a:t>Ge</a:t>
            </a:r>
            <a:endParaRPr lang="en-US" sz="2000" b="1" dirty="0" smtClean="0">
              <a:sym typeface="Wingdings" pitchFamily="2" charset="2"/>
            </a:endParaRPr>
          </a:p>
          <a:p>
            <a:pPr lvl="1">
              <a:lnSpc>
                <a:spcPct val="120000"/>
              </a:lnSpc>
            </a:pPr>
            <a:r>
              <a:rPr lang="en-US" sz="2000" b="1" dirty="0">
                <a:sym typeface="Wingdings" pitchFamily="2" charset="2"/>
              </a:rPr>
              <a:t> </a:t>
            </a:r>
            <a:r>
              <a:rPr lang="en-US" sz="2000" b="1" dirty="0" smtClean="0">
                <a:sym typeface="Wingdings" pitchFamily="2" charset="2"/>
              </a:rPr>
              <a:t>    multi-detector array</a:t>
            </a:r>
          </a:p>
          <a:p>
            <a:pPr lvl="1">
              <a:lnSpc>
                <a:spcPct val="120000"/>
              </a:lnSpc>
            </a:pPr>
            <a:endParaRPr lang="en-US" sz="2000" b="1" dirty="0"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r>
              <a:rPr lang="en-US" sz="2000" b="1" dirty="0" smtClean="0">
                <a:sym typeface="Wingdings" pitchFamily="2" charset="2"/>
              </a:rPr>
              <a:t>our approach: </a:t>
            </a:r>
          </a:p>
          <a:p>
            <a:pPr>
              <a:lnSpc>
                <a:spcPct val="120000"/>
              </a:lnSpc>
            </a:pPr>
            <a:r>
              <a:rPr lang="en-US" sz="2000" b="1" dirty="0">
                <a:sym typeface="Wingdings" pitchFamily="2" charset="2"/>
              </a:rPr>
              <a:t> </a:t>
            </a:r>
            <a:r>
              <a:rPr lang="en-US" sz="2000" b="1" dirty="0" smtClean="0">
                <a:sym typeface="Wingdings" pitchFamily="2" charset="2"/>
              </a:rPr>
              <a:t>      re-measuring the BR of </a:t>
            </a:r>
            <a:r>
              <a:rPr lang="en-US" sz="2000" b="1" baseline="30000" dirty="0" smtClean="0">
                <a:sym typeface="Wingdings" pitchFamily="2" charset="2"/>
              </a:rPr>
              <a:t>10</a:t>
            </a:r>
            <a:r>
              <a:rPr lang="en-US" sz="2000" b="1" dirty="0" smtClean="0">
                <a:sym typeface="Wingdings" pitchFamily="2" charset="2"/>
              </a:rPr>
              <a:t>C</a:t>
            </a:r>
          </a:p>
          <a:p>
            <a:pPr>
              <a:lnSpc>
                <a:spcPct val="120000"/>
              </a:lnSpc>
            </a:pPr>
            <a:r>
              <a:rPr lang="en-US" sz="2000" b="1" dirty="0" smtClean="0">
                <a:sym typeface="Wingdings" pitchFamily="2" charset="2"/>
              </a:rPr>
              <a:t>       with out precisely calibrated </a:t>
            </a:r>
          </a:p>
          <a:p>
            <a:pPr>
              <a:lnSpc>
                <a:spcPct val="120000"/>
              </a:lnSpc>
            </a:pPr>
            <a:r>
              <a:rPr lang="en-US" sz="2000" b="1" dirty="0">
                <a:sym typeface="Wingdings" pitchFamily="2" charset="2"/>
              </a:rPr>
              <a:t> </a:t>
            </a:r>
            <a:r>
              <a:rPr lang="en-US" sz="2000" b="1" dirty="0" smtClean="0">
                <a:sym typeface="Wingdings" pitchFamily="2" charset="2"/>
              </a:rPr>
              <a:t>      Germanium detector</a:t>
            </a:r>
            <a:r>
              <a:rPr lang="en-US" sz="2000" b="1" dirty="0">
                <a:sym typeface="Wingdings" pitchFamily="2" charset="2"/>
              </a:rPr>
              <a:t>	</a:t>
            </a:r>
            <a:endParaRPr lang="en-US" sz="2000" b="1" dirty="0" smtClean="0"/>
          </a:p>
        </p:txBody>
      </p:sp>
      <p:grpSp>
        <p:nvGrpSpPr>
          <p:cNvPr id="10" name="Groupe 9"/>
          <p:cNvGrpSpPr/>
          <p:nvPr/>
        </p:nvGrpSpPr>
        <p:grpSpPr>
          <a:xfrm>
            <a:off x="5201266" y="3687097"/>
            <a:ext cx="3602202" cy="3039391"/>
            <a:chOff x="432000" y="687403"/>
            <a:chExt cx="3957600" cy="3173645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2" t="6646" r="16287" b="10501"/>
            <a:stretch/>
          </p:blipFill>
          <p:spPr>
            <a:xfrm>
              <a:off x="432000" y="972000"/>
              <a:ext cx="3957600" cy="288904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937568" y="1196752"/>
              <a:ext cx="288032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059904" y="687403"/>
              <a:ext cx="55976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baseline="30000" dirty="0" smtClean="0"/>
                <a:t>10</a:t>
              </a:r>
              <a:r>
                <a:rPr lang="fr-FR" sz="2000" b="1" dirty="0" smtClean="0"/>
                <a:t>C</a:t>
              </a:r>
              <a:endParaRPr lang="fr-FR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2909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15483" r="13731" b="9439"/>
          <a:stretch/>
        </p:blipFill>
        <p:spPr bwMode="auto">
          <a:xfrm>
            <a:off x="228474" y="548680"/>
            <a:ext cx="889248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396875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en-US" b="1" baseline="30000" dirty="0" smtClean="0">
                <a:solidFill>
                  <a:srgbClr val="2559FF"/>
                </a:solidFill>
                <a:latin typeface="Verdana" pitchFamily="34" charset="0"/>
              </a:rPr>
              <a:t>10</a:t>
            </a:r>
            <a:r>
              <a:rPr lang="en-US" b="1" dirty="0">
                <a:solidFill>
                  <a:srgbClr val="2559FF"/>
                </a:solidFill>
                <a:latin typeface="Verdana" pitchFamily="34" charset="0"/>
              </a:rPr>
              <a:t>C</a:t>
            </a:r>
            <a:r>
              <a:rPr lang="en-US" b="1" dirty="0" smtClean="0">
                <a:solidFill>
                  <a:srgbClr val="2559FF"/>
                </a:solidFill>
                <a:latin typeface="Verdana" pitchFamily="34" charset="0"/>
              </a:rPr>
              <a:t> measurement at ISOLDE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9" y="4653136"/>
            <a:ext cx="1877594" cy="220486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769" y="5120680"/>
            <a:ext cx="3068231" cy="172964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300" y="5114627"/>
            <a:ext cx="3078836" cy="1731846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6732240" y="4509120"/>
            <a:ext cx="648072" cy="360040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ZoneTexte 3"/>
          <p:cNvSpPr txBox="1"/>
          <p:nvPr/>
        </p:nvSpPr>
        <p:spPr>
          <a:xfrm>
            <a:off x="6228184" y="6453336"/>
            <a:ext cx="1005403" cy="369332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catcher</a:t>
            </a:r>
            <a:endParaRPr lang="en-GB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7455029" y="6453336"/>
            <a:ext cx="979755" cy="369332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profiler</a:t>
            </a:r>
            <a:endParaRPr lang="en-GB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395536" y="764704"/>
            <a:ext cx="37417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Proton </a:t>
            </a:r>
            <a:r>
              <a:rPr lang="fr-FR" b="1" dirty="0" err="1" smtClean="0"/>
              <a:t>beam</a:t>
            </a:r>
            <a:r>
              <a:rPr lang="fr-FR" b="1" dirty="0" smtClean="0"/>
              <a:t> at 1.4 </a:t>
            </a:r>
            <a:r>
              <a:rPr lang="fr-FR" b="1" dirty="0" err="1" smtClean="0"/>
              <a:t>GeV</a:t>
            </a:r>
            <a:r>
              <a:rPr lang="fr-FR" b="1" dirty="0" smtClean="0"/>
              <a:t> and 2</a:t>
            </a:r>
            <a:r>
              <a:rPr lang="fr-FR" b="1" dirty="0" smtClean="0">
                <a:latin typeface="Symbol" panose="05050102010706020507" pitchFamily="18" charset="2"/>
              </a:rPr>
              <a:t>m</a:t>
            </a:r>
            <a:r>
              <a:rPr lang="fr-FR" b="1" dirty="0" smtClean="0"/>
              <a:t>A</a:t>
            </a:r>
          </a:p>
          <a:p>
            <a:r>
              <a:rPr lang="fr-FR" b="1" dirty="0" smtClean="0"/>
              <a:t>Target: </a:t>
            </a:r>
            <a:r>
              <a:rPr lang="fr-FR" b="1" dirty="0" err="1" smtClean="0"/>
              <a:t>CaO</a:t>
            </a:r>
            <a:endParaRPr lang="fr-FR" b="1" dirty="0" smtClean="0"/>
          </a:p>
          <a:p>
            <a:r>
              <a:rPr lang="fr-FR" b="1" dirty="0" smtClean="0"/>
              <a:t>Source: VADIS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75711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0" y="600890"/>
            <a:ext cx="3984572" cy="3453295"/>
          </a:xfrm>
          <a:prstGeom prst="rect">
            <a:avLst/>
          </a:prstGeom>
        </p:spPr>
      </p:pic>
      <p:sp>
        <p:nvSpPr>
          <p:cNvPr id="2" name="Rectangle 28"/>
          <p:cNvSpPr>
            <a:spLocks noChangeArrowheads="1"/>
          </p:cNvSpPr>
          <p:nvPr/>
        </p:nvSpPr>
        <p:spPr bwMode="auto">
          <a:xfrm>
            <a:off x="250825" y="250825"/>
            <a:ext cx="8893175" cy="396875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baseline="30000" dirty="0" smtClean="0">
                <a:solidFill>
                  <a:srgbClr val="2559FF"/>
                </a:solidFill>
                <a:latin typeface="Verdana" pitchFamily="34" charset="0"/>
              </a:rPr>
              <a:t>10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C </a:t>
            </a:r>
            <a:r>
              <a:rPr lang="fr-FR" sz="2000" b="1" dirty="0" err="1" smtClean="0">
                <a:solidFill>
                  <a:srgbClr val="2559FF"/>
                </a:solidFill>
                <a:latin typeface="Verdana" pitchFamily="34" charset="0"/>
              </a:rPr>
              <a:t>experimental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sz="2000" b="1" dirty="0" err="1" smtClean="0">
                <a:solidFill>
                  <a:srgbClr val="2559FF"/>
                </a:solidFill>
                <a:latin typeface="Verdana" pitchFamily="34" charset="0"/>
              </a:rPr>
              <a:t>set-up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 and </a:t>
            </a:r>
            <a:r>
              <a:rPr lang="fr-FR" sz="2000" b="1" dirty="0" err="1" smtClean="0">
                <a:solidFill>
                  <a:srgbClr val="2559FF"/>
                </a:solidFill>
                <a:latin typeface="Verdana" pitchFamily="34" charset="0"/>
              </a:rPr>
              <a:t>analysis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sz="2000" b="1" dirty="0" err="1" smtClean="0">
                <a:solidFill>
                  <a:srgbClr val="2559FF"/>
                </a:solidFill>
                <a:latin typeface="Verdana" pitchFamily="34" charset="0"/>
              </a:rPr>
              <a:t>procedure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4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" name="Line 31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32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r="10950"/>
          <a:stretch/>
        </p:blipFill>
        <p:spPr>
          <a:xfrm>
            <a:off x="395536" y="4005064"/>
            <a:ext cx="4158184" cy="2793256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4677050" y="804402"/>
            <a:ext cx="4466950" cy="2921482"/>
            <a:chOff x="4677050" y="804402"/>
            <a:chExt cx="4466950" cy="2921482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0" t="1651" r="8831" b="4442"/>
            <a:stretch/>
          </p:blipFill>
          <p:spPr>
            <a:xfrm rot="5400000">
              <a:off x="5449784" y="31668"/>
              <a:ext cx="2921482" cy="4466950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7476580" y="921783"/>
              <a:ext cx="164179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baseline="30000" dirty="0" smtClean="0">
                  <a:solidFill>
                    <a:srgbClr val="C00000"/>
                  </a:solidFill>
                </a:rPr>
                <a:t>19</a:t>
              </a:r>
              <a:r>
                <a:rPr lang="fr-FR" b="1" dirty="0" smtClean="0">
                  <a:solidFill>
                    <a:srgbClr val="C00000"/>
                  </a:solidFill>
                </a:rPr>
                <a:t>Ne</a:t>
              </a:r>
              <a:r>
                <a:rPr lang="fr-FR" b="1" dirty="0">
                  <a:solidFill>
                    <a:srgbClr val="CC0000"/>
                  </a:solidFill>
                </a:rPr>
                <a:t>:</a:t>
              </a:r>
              <a:endParaRPr lang="fr-FR" b="1" dirty="0" smtClean="0">
                <a:solidFill>
                  <a:srgbClr val="CC0000"/>
                </a:solidFill>
              </a:endParaRPr>
            </a:p>
            <a:p>
              <a:r>
                <a:rPr lang="fr-FR" b="1" dirty="0" smtClean="0"/>
                <a:t>    </a:t>
              </a:r>
              <a:r>
                <a:rPr lang="fr-FR" b="1" dirty="0" err="1" smtClean="0"/>
                <a:t>similar</a:t>
              </a:r>
              <a:r>
                <a:rPr lang="fr-FR" b="1" dirty="0" smtClean="0"/>
                <a:t> T</a:t>
              </a:r>
              <a:r>
                <a:rPr lang="fr-FR" b="1" baseline="-25000" dirty="0" smtClean="0"/>
                <a:t>1/2</a:t>
              </a:r>
              <a:endParaRPr lang="fr-FR" b="1" dirty="0"/>
            </a:p>
            <a:p>
              <a:r>
                <a:rPr lang="fr-FR" b="1" dirty="0" smtClean="0"/>
                <a:t>    </a:t>
              </a:r>
              <a:r>
                <a:rPr lang="fr-FR" b="1" dirty="0" err="1" smtClean="0"/>
                <a:t>similar</a:t>
              </a:r>
              <a:r>
                <a:rPr lang="fr-FR" b="1" dirty="0" smtClean="0"/>
                <a:t> Q</a:t>
              </a:r>
              <a:r>
                <a:rPr lang="fr-FR" b="1" baseline="-25000" dirty="0" smtClean="0"/>
                <a:t>EC</a:t>
              </a:r>
              <a:endParaRPr lang="fr-FR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5148064" y="3068960"/>
              <a:ext cx="39482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/>
                <a:t>no </a:t>
              </a:r>
              <a:r>
                <a:rPr lang="fr-FR" sz="1600" b="1" dirty="0"/>
                <a:t>1022 </a:t>
              </a:r>
              <a:r>
                <a:rPr lang="fr-FR" sz="1600" b="1" dirty="0" err="1"/>
                <a:t>keV</a:t>
              </a:r>
              <a:r>
                <a:rPr lang="fr-FR" sz="1600" b="1" dirty="0"/>
                <a:t> </a:t>
              </a:r>
              <a:r>
                <a:rPr lang="fr-FR" sz="1600" b="1" dirty="0" err="1"/>
                <a:t>peak</a:t>
              </a:r>
              <a:r>
                <a:rPr lang="fr-FR" sz="1600" b="1" dirty="0"/>
                <a:t>, </a:t>
              </a:r>
              <a:r>
                <a:rPr lang="fr-FR" sz="1600" b="1" dirty="0" err="1"/>
                <a:t>only</a:t>
              </a:r>
              <a:r>
                <a:rPr lang="fr-FR" sz="1600" b="1" dirty="0"/>
                <a:t> 511-511 </a:t>
              </a:r>
              <a:r>
                <a:rPr lang="fr-FR" sz="1600" b="1" dirty="0" smtClean="0"/>
                <a:t>pile-up</a:t>
              </a:r>
              <a:endParaRPr lang="en-US" sz="1600" b="1" dirty="0"/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4725597" y="3789040"/>
            <a:ext cx="4590343" cy="2952328"/>
            <a:chOff x="4725597" y="3789040"/>
            <a:chExt cx="4590343" cy="2952328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66" t="2610" r="8342" b="5845"/>
            <a:stretch/>
          </p:blipFill>
          <p:spPr>
            <a:xfrm rot="5400000">
              <a:off x="5441146" y="3073491"/>
              <a:ext cx="2952328" cy="4383426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5148064" y="3861048"/>
              <a:ext cx="3895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baseline="30000" dirty="0" smtClean="0">
                  <a:solidFill>
                    <a:srgbClr val="C00000"/>
                  </a:solidFill>
                </a:rPr>
                <a:t>10</a:t>
              </a:r>
              <a:r>
                <a:rPr lang="fr-FR" b="1" dirty="0" smtClean="0">
                  <a:solidFill>
                    <a:srgbClr val="C00000"/>
                  </a:solidFill>
                </a:rPr>
                <a:t>C</a:t>
              </a:r>
              <a:r>
                <a:rPr lang="fr-FR" b="1" dirty="0" smtClean="0">
                  <a:solidFill>
                    <a:srgbClr val="CC0000"/>
                  </a:solidFill>
                </a:rPr>
                <a:t>: </a:t>
              </a:r>
              <a:r>
                <a:rPr lang="en-US" sz="1700" b="1" dirty="0"/>
                <a:t>1022 </a:t>
              </a:r>
              <a:r>
                <a:rPr lang="en-US" sz="1700" b="1" dirty="0" err="1"/>
                <a:t>keV</a:t>
              </a:r>
              <a:r>
                <a:rPr lang="en-US" sz="1700" b="1" dirty="0"/>
                <a:t> line + 511+511 pile-up</a:t>
              </a:r>
              <a:endParaRPr lang="fr-FR" sz="1700" b="1" dirty="0" smtClean="0">
                <a:solidFill>
                  <a:srgbClr val="CC0000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5160764" y="5817458"/>
              <a:ext cx="41551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fr-FR" sz="1600" b="1" dirty="0"/>
                <a:t>p</a:t>
              </a:r>
              <a:r>
                <a:rPr lang="fr-FR" sz="1600" b="1" dirty="0" smtClean="0"/>
                <a:t>ile-up </a:t>
              </a:r>
              <a:r>
                <a:rPr lang="fr-FR" sz="1600" b="1" dirty="0" err="1" smtClean="0"/>
                <a:t>shape</a:t>
              </a:r>
              <a:r>
                <a:rPr lang="fr-FR" sz="1600" b="1" dirty="0" smtClean="0"/>
                <a:t> </a:t>
              </a:r>
            </a:p>
            <a:p>
              <a:pPr>
                <a:lnSpc>
                  <a:spcPts val="1600"/>
                </a:lnSpc>
              </a:pPr>
              <a:r>
                <a:rPr lang="fr-FR" sz="1600" b="1" dirty="0" smtClean="0"/>
                <a:t>and </a:t>
              </a:r>
              <a:r>
                <a:rPr lang="fr-FR" sz="1600" b="1" dirty="0" err="1" smtClean="0"/>
                <a:t>intensity</a:t>
              </a:r>
              <a:r>
                <a:rPr lang="fr-FR" sz="1600" b="1" dirty="0" smtClean="0"/>
                <a:t> </a:t>
              </a:r>
              <a:r>
                <a:rPr lang="fr-FR" sz="1600" b="1" dirty="0" err="1" smtClean="0"/>
                <a:t>adjusted</a:t>
              </a:r>
              <a:r>
                <a:rPr lang="fr-FR" sz="1600" b="1" dirty="0" smtClean="0"/>
                <a:t> </a:t>
              </a:r>
              <a:r>
                <a:rPr lang="fr-FR" sz="1600" b="1" dirty="0" err="1" smtClean="0"/>
                <a:t>with</a:t>
              </a:r>
              <a:r>
                <a:rPr lang="fr-FR" sz="1600" b="1" dirty="0" smtClean="0"/>
                <a:t> 511keV </a:t>
              </a:r>
              <a:r>
                <a:rPr lang="fr-FR" sz="1600" b="1" dirty="0" err="1" smtClean="0"/>
                <a:t>peak</a:t>
              </a:r>
              <a:r>
                <a:rPr lang="fr-FR" sz="1600" b="1" dirty="0" smtClean="0"/>
                <a:t>,</a:t>
              </a:r>
            </a:p>
            <a:p>
              <a:pPr>
                <a:lnSpc>
                  <a:spcPts val="1600"/>
                </a:lnSpc>
              </a:pPr>
              <a:r>
                <a:rPr lang="fr-FR" sz="1600" b="1" dirty="0" smtClean="0"/>
                <a:t> </a:t>
              </a:r>
              <a:r>
                <a:rPr lang="fr-FR" sz="1600" b="1" baseline="30000" dirty="0" smtClean="0"/>
                <a:t>19</a:t>
              </a:r>
              <a:r>
                <a:rPr lang="fr-FR" sz="1600" b="1" dirty="0" smtClean="0"/>
                <a:t>Ne + </a:t>
              </a:r>
              <a:r>
                <a:rPr lang="fr-FR" sz="1600" b="1" dirty="0" err="1" smtClean="0"/>
                <a:t>sim</a:t>
              </a:r>
              <a:r>
                <a:rPr lang="fr-FR" sz="1600" b="1" dirty="0" smtClean="0"/>
                <a:t>.</a:t>
              </a:r>
              <a:endParaRPr lang="fr-FR" sz="1600" b="1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5513191" y="4509120"/>
              <a:ext cx="144308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N(1022) = </a:t>
              </a:r>
            </a:p>
            <a:p>
              <a:r>
                <a:rPr lang="fr-FR" b="1" dirty="0"/>
                <a:t> </a:t>
              </a:r>
              <a:r>
                <a:rPr lang="fr-FR" b="1" dirty="0" smtClean="0"/>
                <a:t> N(511)</a:t>
              </a:r>
              <a:r>
                <a:rPr lang="fr-FR" b="1" baseline="30000" dirty="0" smtClean="0"/>
                <a:t>2</a:t>
              </a:r>
              <a:r>
                <a:rPr lang="fr-FR" b="1" dirty="0" smtClean="0"/>
                <a:t> * </a:t>
              </a:r>
              <a:r>
                <a:rPr lang="fr-FR" sz="2400" b="1" dirty="0" smtClean="0">
                  <a:latin typeface="Symbol" panose="05050102010706020507" pitchFamily="18" charset="2"/>
                </a:rPr>
                <a:t>t</a:t>
              </a:r>
              <a:endParaRPr lang="en-GB" b="1" dirty="0">
                <a:latin typeface="Symbol" panose="05050102010706020507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47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396875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Weak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-interaction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studies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with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nuclear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beta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decay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581319" y="1333007"/>
                <a:ext cx="8367121" cy="4670910"/>
              </a:xfrm>
            </p:spPr>
            <p:txBody>
              <a:bodyPr>
                <a:normAutofit fontScale="92500"/>
              </a:bodyPr>
              <a:lstStyle/>
              <a:p>
                <a:pPr marL="617220" lvl="1" indent="-342900">
                  <a:buFont typeface="Wingdings" panose="05000000000000000000" pitchFamily="2" charset="2"/>
                  <a:buChar char="Ø"/>
                </a:pPr>
                <a:r>
                  <a:rPr lang="en-US" b="1" dirty="0" smtClean="0"/>
                  <a:t>Ft values</a:t>
                </a:r>
                <a:endParaRPr lang="en-US" b="1" dirty="0"/>
              </a:p>
              <a:p>
                <a:pPr lvl="2"/>
                <a:r>
                  <a:rPr lang="en-US" sz="2200" dirty="0" err="1"/>
                  <a:t>Superallowed</a:t>
                </a:r>
                <a:r>
                  <a:rPr lang="en-US" sz="2200" dirty="0"/>
                  <a:t> Fermi decays</a:t>
                </a:r>
              </a:p>
              <a:p>
                <a:pPr lvl="2"/>
                <a:r>
                  <a:rPr lang="en-US" sz="2200" dirty="0"/>
                  <a:t>Mirror beta decay</a:t>
                </a:r>
              </a:p>
              <a:p>
                <a:pPr marL="274320" lvl="1" indent="0">
                  <a:buNone/>
                </a:pPr>
                <a:endParaRPr lang="en-US" sz="2400" b="1" dirty="0" smtClean="0"/>
              </a:p>
              <a:p>
                <a:pPr marL="617220" lvl="1" indent="-342900">
                  <a:buFont typeface="Wingdings" panose="05000000000000000000" pitchFamily="2" charset="2"/>
                  <a:buChar char="Ø"/>
                </a:pPr>
                <a:r>
                  <a:rPr lang="en-US" sz="2400" b="1" dirty="0" smtClean="0"/>
                  <a:t>Beta </a:t>
                </a:r>
                <a:r>
                  <a:rPr lang="en-US" sz="2400" b="1" dirty="0"/>
                  <a:t>correlation coefficients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m:rPr>
                            <m:sty m:val="p"/>
                          </m:rPr>
                          <a:rPr lang="el-G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</m:sub>
                    </m:sSub>
                  </m:oMath>
                </a14:m>
                <a:endParaRPr lang="nl-NL" sz="2200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b>
                    </m:sSub>
                  </m:oMath>
                </a14:m>
                <a:endParaRPr lang="en-US" sz="2200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200" i="1" smtClean="0">
                            <a:latin typeface="Cambria Math" panose="02040503050406030204" pitchFamily="18" charset="0"/>
                          </a:rPr>
                          <m:t>ν</m:t>
                        </m:r>
                      </m:sub>
                    </m:sSub>
                  </m:oMath>
                </a14:m>
                <a:endParaRPr lang="en-US" sz="2200" dirty="0"/>
              </a:p>
              <a:p>
                <a:pPr marL="274320" lvl="1" indent="0">
                  <a:buNone/>
                </a:pPr>
                <a:endParaRPr lang="en-US" sz="2400" b="1" dirty="0" smtClean="0"/>
              </a:p>
              <a:p>
                <a:pPr marL="617220" lvl="1" indent="-342900">
                  <a:buFont typeface="Wingdings" panose="05000000000000000000" pitchFamily="2" charset="2"/>
                  <a:buChar char="Ø"/>
                </a:pPr>
                <a:r>
                  <a:rPr lang="en-US" sz="2400" b="1" dirty="0" smtClean="0"/>
                  <a:t>Shape </a:t>
                </a:r>
                <a:r>
                  <a:rPr lang="en-US" sz="2400" b="1" dirty="0"/>
                  <a:t>of the </a:t>
                </a:r>
                <a:r>
                  <a:rPr lang="en-US" sz="2400" b="1" dirty="0" smtClean="0"/>
                  <a:t>beta-energy </a:t>
                </a:r>
                <a:r>
                  <a:rPr lang="en-US" sz="2400" b="1" dirty="0"/>
                  <a:t>spectrum</a:t>
                </a:r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:r>
                  <a:rPr lang="en-US" sz="2600" b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 </a:t>
                </a:r>
                <a:r>
                  <a:rPr lang="en-US" sz="2600" b="1" dirty="0">
                    <a:solidFill>
                      <a:srgbClr val="C00000"/>
                    </a:solidFill>
                  </a:rPr>
                  <a:t>Aim for a precision ≤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6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2600" b="1" dirty="0">
                    <a:solidFill>
                      <a:srgbClr val="C00000"/>
                    </a:solidFill>
                  </a:rPr>
                  <a:t> to constrain NP at </a:t>
                </a:r>
                <a:r>
                  <a:rPr lang="en-US" sz="2600" b="1" dirty="0" err="1">
                    <a:solidFill>
                      <a:srgbClr val="C00000"/>
                    </a:solidFill>
                  </a:rPr>
                  <a:t>TeV</a:t>
                </a:r>
                <a:r>
                  <a:rPr lang="en-US" sz="2600" b="1" dirty="0">
                    <a:solidFill>
                      <a:srgbClr val="C00000"/>
                    </a:solidFill>
                  </a:rPr>
                  <a:t> energy scale</a:t>
                </a:r>
              </a:p>
            </p:txBody>
          </p:sp>
        </mc:Choice>
        <mc:Fallback xmlns="">
          <p:sp>
            <p:nvSpPr>
              <p:cNvPr id="33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1319" y="1333007"/>
                <a:ext cx="8367121" cy="4670910"/>
              </a:xfrm>
              <a:blipFill>
                <a:blip r:embed="rId3"/>
                <a:stretch>
                  <a:fillRect l="-1092" t="-1697" r="-5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12">
            <a:extLst>
              <a:ext uri="{FF2B5EF4-FFF2-40B4-BE49-F238E27FC236}">
                <a16:creationId xmlns:a16="http://schemas.microsoft.com/office/drawing/2014/main" id="{F7AC138D-88E6-4C84-82EE-7CE680719ABB}"/>
              </a:ext>
            </a:extLst>
          </p:cNvPr>
          <p:cNvCxnSpPr/>
          <p:nvPr/>
        </p:nvCxnSpPr>
        <p:spPr>
          <a:xfrm flipV="1">
            <a:off x="6680662" y="2003285"/>
            <a:ext cx="586015" cy="4535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15">
            <a:extLst>
              <a:ext uri="{FF2B5EF4-FFF2-40B4-BE49-F238E27FC236}">
                <a16:creationId xmlns:a16="http://schemas.microsoft.com/office/drawing/2014/main" id="{9EF2B182-4295-4FCD-81AD-B3371751996F}"/>
              </a:ext>
            </a:extLst>
          </p:cNvPr>
          <p:cNvCxnSpPr/>
          <p:nvPr/>
        </p:nvCxnSpPr>
        <p:spPr>
          <a:xfrm flipV="1">
            <a:off x="7660629" y="915591"/>
            <a:ext cx="439735" cy="616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kstvak 76">
                <a:extLst>
                  <a:ext uri="{FF2B5EF4-FFF2-40B4-BE49-F238E27FC236}">
                    <a16:creationId xmlns:a16="http://schemas.microsoft.com/office/drawing/2014/main" id="{179433DE-30E2-404D-8CCF-BF8C6B676EC9}"/>
                  </a:ext>
                </a:extLst>
              </p:cNvPr>
              <p:cNvSpPr txBox="1"/>
              <p:nvPr/>
            </p:nvSpPr>
            <p:spPr>
              <a:xfrm>
                <a:off x="7719122" y="742964"/>
                <a:ext cx="24677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B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nl-B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nl-B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nl-BE" dirty="0"/>
              </a:p>
            </p:txBody>
          </p:sp>
        </mc:Choice>
        <mc:Fallback xmlns="">
          <p:sp>
            <p:nvSpPr>
              <p:cNvPr id="36" name="Tekstvak 76">
                <a:extLst>
                  <a:ext uri="{FF2B5EF4-FFF2-40B4-BE49-F238E27FC236}">
                    <a16:creationId xmlns:a16="http://schemas.microsoft.com/office/drawing/2014/main" id="{179433DE-30E2-404D-8CCF-BF8C6B676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9122" y="742964"/>
                <a:ext cx="246775" cy="276999"/>
              </a:xfrm>
              <a:prstGeom prst="rect">
                <a:avLst/>
              </a:prstGeom>
              <a:blipFill>
                <a:blip r:embed="rId4"/>
                <a:stretch>
                  <a:fillRect l="-17073" r="-63415" b="-1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17">
            <a:extLst>
              <a:ext uri="{FF2B5EF4-FFF2-40B4-BE49-F238E27FC236}">
                <a16:creationId xmlns:a16="http://schemas.microsoft.com/office/drawing/2014/main" id="{6EF13C4B-7153-41D1-81A7-11FB315D8CC8}"/>
              </a:ext>
            </a:extLst>
          </p:cNvPr>
          <p:cNvCxnSpPr/>
          <p:nvPr/>
        </p:nvCxnSpPr>
        <p:spPr>
          <a:xfrm>
            <a:off x="7793139" y="2068470"/>
            <a:ext cx="665150" cy="388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kstvak 76">
                <a:extLst>
                  <a:ext uri="{FF2B5EF4-FFF2-40B4-BE49-F238E27FC236}">
                    <a16:creationId xmlns:a16="http://schemas.microsoft.com/office/drawing/2014/main" id="{F3348784-3853-4C49-AC6A-685CE34D1AAB}"/>
                  </a:ext>
                </a:extLst>
              </p:cNvPr>
              <p:cNvSpPr txBox="1"/>
              <p:nvPr/>
            </p:nvSpPr>
            <p:spPr>
              <a:xfrm>
                <a:off x="8307758" y="2058488"/>
                <a:ext cx="28592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l-B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nl-BE" dirty="0"/>
              </a:p>
            </p:txBody>
          </p:sp>
        </mc:Choice>
        <mc:Fallback xmlns="">
          <p:sp>
            <p:nvSpPr>
              <p:cNvPr id="38" name="Tekstvak 76">
                <a:extLst>
                  <a:ext uri="{FF2B5EF4-FFF2-40B4-BE49-F238E27FC236}">
                    <a16:creationId xmlns:a16="http://schemas.microsoft.com/office/drawing/2014/main" id="{F3348784-3853-4C49-AC6A-685CE34D1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7758" y="2058488"/>
                <a:ext cx="285928" cy="276999"/>
              </a:xfrm>
              <a:prstGeom prst="rect">
                <a:avLst/>
              </a:prstGeom>
              <a:blipFill>
                <a:blip r:embed="rId5"/>
                <a:stretch>
                  <a:fillRect l="-14894" r="-42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kstvak 76">
                <a:extLst>
                  <a:ext uri="{FF2B5EF4-FFF2-40B4-BE49-F238E27FC236}">
                    <a16:creationId xmlns:a16="http://schemas.microsoft.com/office/drawing/2014/main" id="{612D7588-7F67-4668-854D-294C84968F6D}"/>
                  </a:ext>
                </a:extLst>
              </p:cNvPr>
              <p:cNvSpPr txBox="1"/>
              <p:nvPr/>
            </p:nvSpPr>
            <p:spPr>
              <a:xfrm>
                <a:off x="7071495" y="1357921"/>
                <a:ext cx="17348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nl-BE" dirty="0"/>
              </a:p>
            </p:txBody>
          </p:sp>
        </mc:Choice>
        <mc:Fallback xmlns="">
          <p:sp>
            <p:nvSpPr>
              <p:cNvPr id="39" name="Tekstvak 76">
                <a:extLst>
                  <a:ext uri="{FF2B5EF4-FFF2-40B4-BE49-F238E27FC236}">
                    <a16:creationId xmlns:a16="http://schemas.microsoft.com/office/drawing/2014/main" id="{612D7588-7F67-4668-854D-294C84968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495" y="1357921"/>
                <a:ext cx="173484" cy="276999"/>
              </a:xfrm>
              <a:prstGeom prst="rect">
                <a:avLst/>
              </a:prstGeom>
              <a:blipFill>
                <a:blip r:embed="rId6"/>
                <a:stretch>
                  <a:fillRect l="-35714" r="-39286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kstvak 76">
                <a:extLst>
                  <a:ext uri="{FF2B5EF4-FFF2-40B4-BE49-F238E27FC236}">
                    <a16:creationId xmlns:a16="http://schemas.microsoft.com/office/drawing/2014/main" id="{56381066-4A76-4ED4-BECA-F23D033AC33A}"/>
                  </a:ext>
                </a:extLst>
              </p:cNvPr>
              <p:cNvSpPr txBox="1"/>
              <p:nvPr/>
            </p:nvSpPr>
            <p:spPr>
              <a:xfrm>
                <a:off x="6051965" y="2124163"/>
                <a:ext cx="17878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nl-BE" dirty="0"/>
              </a:p>
            </p:txBody>
          </p:sp>
        </mc:Choice>
        <mc:Fallback xmlns="">
          <p:sp>
            <p:nvSpPr>
              <p:cNvPr id="40" name="Tekstvak 76">
                <a:extLst>
                  <a:ext uri="{FF2B5EF4-FFF2-40B4-BE49-F238E27FC236}">
                    <a16:creationId xmlns:a16="http://schemas.microsoft.com/office/drawing/2014/main" id="{56381066-4A76-4ED4-BECA-F23D033AC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965" y="2124163"/>
                <a:ext cx="178783" cy="276999"/>
              </a:xfrm>
              <a:prstGeom prst="rect">
                <a:avLst/>
              </a:prstGeom>
              <a:blipFill>
                <a:blip r:embed="rId7"/>
                <a:stretch>
                  <a:fillRect l="-24138" r="-206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Stroomdiagram: Verbindingslijn 2">
            <a:extLst>
              <a:ext uri="{FF2B5EF4-FFF2-40B4-BE49-F238E27FC236}">
                <a16:creationId xmlns:a16="http://schemas.microsoft.com/office/drawing/2014/main" id="{2C6BD5F1-ECFC-490B-ACD4-9A7D7B470531}"/>
              </a:ext>
            </a:extLst>
          </p:cNvPr>
          <p:cNvSpPr/>
          <p:nvPr/>
        </p:nvSpPr>
        <p:spPr>
          <a:xfrm>
            <a:off x="6397846" y="2478854"/>
            <a:ext cx="191987" cy="2160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Stroomdiagram: Verbindingslijn 16">
            <a:extLst>
              <a:ext uri="{FF2B5EF4-FFF2-40B4-BE49-F238E27FC236}">
                <a16:creationId xmlns:a16="http://schemas.microsoft.com/office/drawing/2014/main" id="{C139AABA-DF03-42B6-BAC3-993C71113D5A}"/>
              </a:ext>
            </a:extLst>
          </p:cNvPr>
          <p:cNvSpPr/>
          <p:nvPr/>
        </p:nvSpPr>
        <p:spPr>
          <a:xfrm>
            <a:off x="7444629" y="1728975"/>
            <a:ext cx="191987" cy="2160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3" name="Straight Arrow Connector 12">
            <a:extLst>
              <a:ext uri="{FF2B5EF4-FFF2-40B4-BE49-F238E27FC236}">
                <a16:creationId xmlns:a16="http://schemas.microsoft.com/office/drawing/2014/main" id="{141DB8FB-DED2-48A8-A326-4666639F91D7}"/>
              </a:ext>
            </a:extLst>
          </p:cNvPr>
          <p:cNvCxnSpPr>
            <a:cxnSpLocks/>
          </p:cNvCxnSpPr>
          <p:nvPr/>
        </p:nvCxnSpPr>
        <p:spPr>
          <a:xfrm flipV="1">
            <a:off x="7541250" y="3562662"/>
            <a:ext cx="620825" cy="5232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5">
            <a:extLst>
              <a:ext uri="{FF2B5EF4-FFF2-40B4-BE49-F238E27FC236}">
                <a16:creationId xmlns:a16="http://schemas.microsoft.com/office/drawing/2014/main" id="{5A20F999-0377-47AE-A074-F2B9A14F3CCA}"/>
              </a:ext>
            </a:extLst>
          </p:cNvPr>
          <p:cNvCxnSpPr>
            <a:cxnSpLocks/>
          </p:cNvCxnSpPr>
          <p:nvPr/>
        </p:nvCxnSpPr>
        <p:spPr>
          <a:xfrm flipH="1">
            <a:off x="6320296" y="4365058"/>
            <a:ext cx="755868" cy="148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kstvak 76">
                <a:extLst>
                  <a:ext uri="{FF2B5EF4-FFF2-40B4-BE49-F238E27FC236}">
                    <a16:creationId xmlns:a16="http://schemas.microsoft.com/office/drawing/2014/main" id="{11DAE32D-E1EB-4B47-88D3-676E4F28A370}"/>
                  </a:ext>
                </a:extLst>
              </p:cNvPr>
              <p:cNvSpPr txBox="1"/>
              <p:nvPr/>
            </p:nvSpPr>
            <p:spPr>
              <a:xfrm>
                <a:off x="6444263" y="4476446"/>
                <a:ext cx="24951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B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nl-BE" dirty="0"/>
              </a:p>
            </p:txBody>
          </p:sp>
        </mc:Choice>
        <mc:Fallback xmlns="">
          <p:sp>
            <p:nvSpPr>
              <p:cNvPr id="45" name="Tekstvak 76">
                <a:extLst>
                  <a:ext uri="{FF2B5EF4-FFF2-40B4-BE49-F238E27FC236}">
                    <a16:creationId xmlns:a16="http://schemas.microsoft.com/office/drawing/2014/main" id="{11DAE32D-E1EB-4B47-88D3-676E4F28A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263" y="4476446"/>
                <a:ext cx="249511" cy="276999"/>
              </a:xfrm>
              <a:prstGeom prst="rect">
                <a:avLst/>
              </a:prstGeom>
              <a:blipFill>
                <a:blip r:embed="rId8"/>
                <a:stretch>
                  <a:fillRect l="-17073" r="-7317" b="-108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17">
            <a:extLst>
              <a:ext uri="{FF2B5EF4-FFF2-40B4-BE49-F238E27FC236}">
                <a16:creationId xmlns:a16="http://schemas.microsoft.com/office/drawing/2014/main" id="{F8410763-81E2-443D-8DD5-F8370A52BE31}"/>
              </a:ext>
            </a:extLst>
          </p:cNvPr>
          <p:cNvCxnSpPr/>
          <p:nvPr/>
        </p:nvCxnSpPr>
        <p:spPr>
          <a:xfrm>
            <a:off x="7457983" y="4365058"/>
            <a:ext cx="665150" cy="388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kstvak 76">
                <a:extLst>
                  <a:ext uri="{FF2B5EF4-FFF2-40B4-BE49-F238E27FC236}">
                    <a16:creationId xmlns:a16="http://schemas.microsoft.com/office/drawing/2014/main" id="{4987F59B-6A5D-4CD8-9CCC-6810DBAEA92C}"/>
                  </a:ext>
                </a:extLst>
              </p:cNvPr>
              <p:cNvSpPr txBox="1"/>
              <p:nvPr/>
            </p:nvSpPr>
            <p:spPr>
              <a:xfrm>
                <a:off x="7983746" y="4384598"/>
                <a:ext cx="28592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l-B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nl-BE" dirty="0"/>
              </a:p>
            </p:txBody>
          </p:sp>
        </mc:Choice>
        <mc:Fallback xmlns="">
          <p:sp>
            <p:nvSpPr>
              <p:cNvPr id="47" name="Tekstvak 76">
                <a:extLst>
                  <a:ext uri="{FF2B5EF4-FFF2-40B4-BE49-F238E27FC236}">
                    <a16:creationId xmlns:a16="http://schemas.microsoft.com/office/drawing/2014/main" id="{4987F59B-6A5D-4CD8-9CCC-6810DBAEA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3746" y="4384598"/>
                <a:ext cx="285928" cy="276999"/>
              </a:xfrm>
              <a:prstGeom prst="rect">
                <a:avLst/>
              </a:prstGeom>
              <a:blipFill>
                <a:blip r:embed="rId9"/>
                <a:stretch>
                  <a:fillRect l="-14894" r="-106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kstvak 76">
                <a:extLst>
                  <a:ext uri="{FF2B5EF4-FFF2-40B4-BE49-F238E27FC236}">
                    <a16:creationId xmlns:a16="http://schemas.microsoft.com/office/drawing/2014/main" id="{782BAFF7-C51F-4C7F-B914-FAF123428109}"/>
                  </a:ext>
                </a:extLst>
              </p:cNvPr>
              <p:cNvSpPr txBox="1"/>
              <p:nvPr/>
            </p:nvSpPr>
            <p:spPr>
              <a:xfrm>
                <a:off x="7852712" y="2987018"/>
                <a:ext cx="17878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nl-BE" dirty="0"/>
              </a:p>
            </p:txBody>
          </p:sp>
        </mc:Choice>
        <mc:Fallback xmlns="">
          <p:sp>
            <p:nvSpPr>
              <p:cNvPr id="48" name="Tekstvak 76">
                <a:extLst>
                  <a:ext uri="{FF2B5EF4-FFF2-40B4-BE49-F238E27FC236}">
                    <a16:creationId xmlns:a16="http://schemas.microsoft.com/office/drawing/2014/main" id="{782BAFF7-C51F-4C7F-B914-FAF123428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2712" y="2987018"/>
                <a:ext cx="178783" cy="276999"/>
              </a:xfrm>
              <a:prstGeom prst="rect">
                <a:avLst/>
              </a:prstGeom>
              <a:blipFill>
                <a:blip r:embed="rId10"/>
                <a:stretch>
                  <a:fillRect l="-23333" r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kstvak 76">
                <a:extLst>
                  <a:ext uri="{FF2B5EF4-FFF2-40B4-BE49-F238E27FC236}">
                    <a16:creationId xmlns:a16="http://schemas.microsoft.com/office/drawing/2014/main" id="{1DE4A8B9-38E1-464E-B492-398F704D3C4C}"/>
                  </a:ext>
                </a:extLst>
              </p:cNvPr>
              <p:cNvSpPr txBox="1"/>
              <p:nvPr/>
            </p:nvSpPr>
            <p:spPr>
              <a:xfrm>
                <a:off x="6833182" y="3753260"/>
                <a:ext cx="17348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nl-BE" dirty="0"/>
              </a:p>
            </p:txBody>
          </p:sp>
        </mc:Choice>
        <mc:Fallback xmlns="">
          <p:sp>
            <p:nvSpPr>
              <p:cNvPr id="49" name="Tekstvak 76">
                <a:extLst>
                  <a:ext uri="{FF2B5EF4-FFF2-40B4-BE49-F238E27FC236}">
                    <a16:creationId xmlns:a16="http://schemas.microsoft.com/office/drawing/2014/main" id="{1DE4A8B9-38E1-464E-B492-398F704D3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182" y="3753260"/>
                <a:ext cx="173484" cy="276999"/>
              </a:xfrm>
              <a:prstGeom prst="rect">
                <a:avLst/>
              </a:prstGeom>
              <a:blipFill>
                <a:blip r:embed="rId11"/>
                <a:stretch>
                  <a:fillRect l="-35714" r="-39286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Stroomdiagram: Verbindingslijn 24">
            <a:extLst>
              <a:ext uri="{FF2B5EF4-FFF2-40B4-BE49-F238E27FC236}">
                <a16:creationId xmlns:a16="http://schemas.microsoft.com/office/drawing/2014/main" id="{AC925EF7-1F65-4529-8F8A-7AE1B8EB8D0F}"/>
              </a:ext>
            </a:extLst>
          </p:cNvPr>
          <p:cNvSpPr/>
          <p:nvPr/>
        </p:nvSpPr>
        <p:spPr>
          <a:xfrm>
            <a:off x="7179063" y="4107951"/>
            <a:ext cx="191987" cy="2160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Stroomdiagram: Verbindingslijn 25">
            <a:extLst>
              <a:ext uri="{FF2B5EF4-FFF2-40B4-BE49-F238E27FC236}">
                <a16:creationId xmlns:a16="http://schemas.microsoft.com/office/drawing/2014/main" id="{5260AE8E-7AF6-4640-B1C8-F52D9DAD730A}"/>
              </a:ext>
            </a:extLst>
          </p:cNvPr>
          <p:cNvSpPr/>
          <p:nvPr/>
        </p:nvSpPr>
        <p:spPr>
          <a:xfrm>
            <a:off x="8225846" y="3358072"/>
            <a:ext cx="191987" cy="2160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ZoneTexte 1"/>
          <p:cNvSpPr txBox="1"/>
          <p:nvPr/>
        </p:nvSpPr>
        <p:spPr>
          <a:xfrm rot="5400000">
            <a:off x="1431611" y="2711373"/>
            <a:ext cx="10222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800" dirty="0" smtClean="0"/>
              <a:t>X</a:t>
            </a:r>
            <a:endParaRPr lang="fr-FR" sz="13800" dirty="0"/>
          </a:p>
        </p:txBody>
      </p:sp>
      <p:sp>
        <p:nvSpPr>
          <p:cNvPr id="27" name="ZoneTexte 26"/>
          <p:cNvSpPr txBox="1"/>
          <p:nvPr/>
        </p:nvSpPr>
        <p:spPr>
          <a:xfrm rot="5400000">
            <a:off x="2392788" y="3607262"/>
            <a:ext cx="9896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800" dirty="0" smtClean="0"/>
              <a:t>X</a:t>
            </a:r>
            <a:endParaRPr lang="fr-FR" sz="13800" dirty="0"/>
          </a:p>
        </p:txBody>
      </p:sp>
      <p:sp>
        <p:nvSpPr>
          <p:cNvPr id="52" name="ZoneTexte 51"/>
          <p:cNvSpPr txBox="1"/>
          <p:nvPr/>
        </p:nvSpPr>
        <p:spPr>
          <a:xfrm rot="5400000">
            <a:off x="2291250" y="1813503"/>
            <a:ext cx="1058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/>
              <a:t>x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834757" y="1893085"/>
            <a:ext cx="3160870" cy="3325727"/>
            <a:chOff x="834757" y="1884376"/>
            <a:chExt cx="3160870" cy="3325727"/>
          </a:xfrm>
        </p:grpSpPr>
        <p:sp>
          <p:nvSpPr>
            <p:cNvPr id="53" name="ZoneTexte 52"/>
            <p:cNvSpPr txBox="1"/>
            <p:nvPr/>
          </p:nvSpPr>
          <p:spPr>
            <a:xfrm rot="5400000">
              <a:off x="1431611" y="2711374"/>
              <a:ext cx="10222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800" dirty="0" smtClean="0"/>
                <a:t>X</a:t>
              </a:r>
              <a:endParaRPr lang="fr-FR" sz="13800" dirty="0"/>
            </a:p>
          </p:txBody>
        </p:sp>
        <p:sp>
          <p:nvSpPr>
            <p:cNvPr id="54" name="ZoneTexte 53"/>
            <p:cNvSpPr txBox="1"/>
            <p:nvPr/>
          </p:nvSpPr>
          <p:spPr>
            <a:xfrm rot="5400000">
              <a:off x="2392788" y="3607263"/>
              <a:ext cx="98968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800" dirty="0" smtClean="0"/>
                <a:t>X</a:t>
              </a:r>
              <a:endParaRPr lang="fr-FR" sz="13800" dirty="0"/>
            </a:p>
          </p:txBody>
        </p:sp>
        <p:sp>
          <p:nvSpPr>
            <p:cNvPr id="55" name="ZoneTexte 54"/>
            <p:cNvSpPr txBox="1"/>
            <p:nvPr/>
          </p:nvSpPr>
          <p:spPr>
            <a:xfrm rot="5400000">
              <a:off x="2291250" y="1813504"/>
              <a:ext cx="10585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7200" dirty="0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547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ChangeArrowheads="1"/>
          </p:cNvSpPr>
          <p:nvPr/>
        </p:nvSpPr>
        <p:spPr bwMode="auto">
          <a:xfrm>
            <a:off x="250825" y="250825"/>
            <a:ext cx="8893175" cy="396875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Super-</a:t>
            </a:r>
            <a:r>
              <a:rPr lang="fr-FR" sz="2000" b="1" dirty="0" err="1" smtClean="0">
                <a:solidFill>
                  <a:srgbClr val="2559FF"/>
                </a:solidFill>
                <a:latin typeface="Verdana" pitchFamily="34" charset="0"/>
              </a:rPr>
              <a:t>allowed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sz="2000" b="1" dirty="0" err="1" smtClean="0">
                <a:solidFill>
                  <a:srgbClr val="2559FF"/>
                </a:solidFill>
                <a:latin typeface="Verdana" pitchFamily="34" charset="0"/>
              </a:rPr>
              <a:t>ranching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 ratio of </a:t>
            </a:r>
            <a:r>
              <a:rPr lang="fr-FR" sz="2000" b="1" baseline="30000" dirty="0" smtClean="0">
                <a:solidFill>
                  <a:srgbClr val="2559FF"/>
                </a:solidFill>
                <a:latin typeface="Verdana" pitchFamily="34" charset="0"/>
              </a:rPr>
              <a:t>10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C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4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" name="Line 31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32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348795" y="6027003"/>
            <a:ext cx="36872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Final </a:t>
            </a:r>
            <a:r>
              <a:rPr lang="fr-FR" sz="2400" b="1" dirty="0" err="1" smtClean="0"/>
              <a:t>result</a:t>
            </a:r>
            <a:r>
              <a:rPr lang="fr-FR" sz="2400" b="1" dirty="0" smtClean="0"/>
              <a:t>: 	1.4638(50) %</a:t>
            </a:r>
          </a:p>
          <a:p>
            <a:r>
              <a:rPr lang="fr-FR" sz="2400" b="1" dirty="0" err="1" smtClean="0"/>
              <a:t>Literature</a:t>
            </a:r>
            <a:r>
              <a:rPr lang="fr-FR" sz="2400" b="1" dirty="0" smtClean="0"/>
              <a:t>:		1.4646(19) %</a:t>
            </a:r>
            <a:endParaRPr lang="fr-FR" sz="24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4679925" y="6031923"/>
            <a:ext cx="44550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main </a:t>
            </a:r>
            <a:r>
              <a:rPr lang="fr-FR" sz="2400" b="1" dirty="0" err="1" smtClean="0"/>
              <a:t>errors</a:t>
            </a:r>
            <a:r>
              <a:rPr lang="fr-FR" sz="2400" b="1" dirty="0" smtClean="0"/>
              <a:t>: 	</a:t>
            </a:r>
            <a:r>
              <a:rPr lang="fr-FR" sz="2400" b="1" dirty="0" err="1" smtClean="0"/>
              <a:t>statistics</a:t>
            </a:r>
            <a:r>
              <a:rPr lang="fr-FR" sz="2400" b="1" dirty="0" smtClean="0"/>
              <a:t>: 0.0039 %</a:t>
            </a:r>
          </a:p>
          <a:p>
            <a:r>
              <a:rPr lang="fr-FR" sz="2400" b="1" dirty="0"/>
              <a:t> </a:t>
            </a:r>
            <a:r>
              <a:rPr lang="fr-FR" sz="2400" b="1" dirty="0" smtClean="0"/>
              <a:t>                          pile-up:    0.0030 %</a:t>
            </a:r>
            <a:endParaRPr lang="fr-FR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6023726" y="603316"/>
            <a:ext cx="3110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Blank et al., EPJA56 (2020) 156 </a:t>
            </a:r>
            <a:endParaRPr lang="fr-FR" b="1" dirty="0"/>
          </a:p>
        </p:txBody>
      </p:sp>
      <p:grpSp>
        <p:nvGrpSpPr>
          <p:cNvPr id="13" name="Groupe 12"/>
          <p:cNvGrpSpPr/>
          <p:nvPr/>
        </p:nvGrpSpPr>
        <p:grpSpPr>
          <a:xfrm>
            <a:off x="1143000" y="1069198"/>
            <a:ext cx="6858000" cy="4786104"/>
            <a:chOff x="1143000" y="1069198"/>
            <a:chExt cx="6858000" cy="4786104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178948" y="33250"/>
              <a:ext cx="4786104" cy="685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090746" y="1266092"/>
              <a:ext cx="1767254" cy="3604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2057596" y="5665679"/>
            <a:ext cx="4468531" cy="1200329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next attempt: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higher statistics: difficult…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higher purity: MR-</a:t>
            </a:r>
            <a:r>
              <a:rPr lang="en-US" sz="2400" b="1" dirty="0" err="1" smtClean="0"/>
              <a:t>ToF</a:t>
            </a:r>
            <a:r>
              <a:rPr lang="en-US" sz="2400" b="1" dirty="0" smtClean="0"/>
              <a:t> selection</a:t>
            </a:r>
          </a:p>
        </p:txBody>
      </p:sp>
    </p:spTree>
    <p:extLst>
      <p:ext uri="{BB962C8B-B14F-4D97-AF65-F5344CB8AC3E}">
        <p14:creationId xmlns:p14="http://schemas.microsoft.com/office/powerpoint/2010/main" val="64047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41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2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5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9" name="Espace réservé du contenu 1"/>
          <p:cNvSpPr>
            <a:spLocks noGrp="1"/>
          </p:cNvSpPr>
          <p:nvPr/>
        </p:nvSpPr>
        <p:spPr>
          <a:xfrm>
            <a:off x="1254453" y="2333777"/>
            <a:ext cx="6635095" cy="2190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>
                <a:solidFill>
                  <a:srgbClr val="002060"/>
                </a:solidFill>
                <a:cs typeface="Symbol" charset="2"/>
              </a:rPr>
              <a:t>0</a:t>
            </a:r>
            <a:r>
              <a:rPr lang="fr-FR" b="1" baseline="30000" dirty="0">
                <a:solidFill>
                  <a:srgbClr val="002060"/>
                </a:solidFill>
                <a:cs typeface="Symbol" charset="2"/>
              </a:rPr>
              <a:t>+</a:t>
            </a:r>
            <a:r>
              <a:rPr lang="fr-FR" b="1" dirty="0">
                <a:solidFill>
                  <a:srgbClr val="002060"/>
                </a:solidFill>
                <a:cs typeface="Symbol" charset="2"/>
              </a:rPr>
              <a:t> - 0</a:t>
            </a:r>
            <a:r>
              <a:rPr lang="fr-FR" b="1" baseline="30000" dirty="0">
                <a:solidFill>
                  <a:srgbClr val="002060"/>
                </a:solidFill>
                <a:cs typeface="Symbol" charset="2"/>
              </a:rPr>
              <a:t>+</a:t>
            </a:r>
            <a:r>
              <a:rPr lang="fr-FR" b="1" dirty="0">
                <a:solidFill>
                  <a:srgbClr val="002060"/>
                </a:solidFill>
                <a:cs typeface="Symbol" charset="2"/>
              </a:rPr>
              <a:t> super-</a:t>
            </a:r>
            <a:r>
              <a:rPr lang="fr-FR" b="1" dirty="0" err="1">
                <a:solidFill>
                  <a:srgbClr val="002060"/>
                </a:solidFill>
                <a:cs typeface="Symbol" charset="2"/>
              </a:rPr>
              <a:t>allowed</a:t>
            </a:r>
            <a:r>
              <a:rPr lang="fr-FR" b="1" dirty="0">
                <a:solidFill>
                  <a:srgbClr val="002060"/>
                </a:solidFill>
                <a:cs typeface="Symbol" charset="2"/>
              </a:rPr>
              <a:t> </a:t>
            </a:r>
            <a:r>
              <a:rPr lang="fr-FR" b="1" dirty="0">
                <a:solidFill>
                  <a:srgbClr val="002060"/>
                </a:solidFill>
                <a:latin typeface="Symbol" charset="2"/>
                <a:cs typeface="Symbol" charset="2"/>
              </a:rPr>
              <a:t> b</a:t>
            </a:r>
            <a:r>
              <a:rPr lang="fr-FR" b="1" dirty="0">
                <a:solidFill>
                  <a:srgbClr val="002060"/>
                </a:solidFill>
              </a:rPr>
              <a:t>-</a:t>
            </a:r>
            <a:r>
              <a:rPr lang="fr-FR" b="1" dirty="0" err="1">
                <a:solidFill>
                  <a:srgbClr val="002060"/>
                </a:solidFill>
              </a:rPr>
              <a:t>decay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probability</a:t>
            </a:r>
            <a:r>
              <a:rPr lang="fr-FR" b="1" dirty="0">
                <a:solidFill>
                  <a:srgbClr val="00206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fr-FR" b="1" dirty="0" smtClean="0">
                <a:solidFill>
                  <a:srgbClr val="002060"/>
                </a:solidFill>
              </a:rPr>
              <a:t>-</a:t>
            </a:r>
            <a:endParaRPr lang="fr-FR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fr-FR" b="1" dirty="0" err="1" smtClean="0">
                <a:solidFill>
                  <a:srgbClr val="002060"/>
                </a:solidFill>
              </a:rPr>
              <a:t>Ft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smtClean="0">
                <a:solidFill>
                  <a:srgbClr val="002060"/>
                </a:solidFill>
              </a:rPr>
              <a:t>values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51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3"/>
          <p:cNvGrpSpPr>
            <a:grpSpLocks/>
          </p:cNvGrpSpPr>
          <p:nvPr/>
        </p:nvGrpSpPr>
        <p:grpSpPr bwMode="auto">
          <a:xfrm>
            <a:off x="539750" y="710952"/>
            <a:ext cx="2438400" cy="2286000"/>
            <a:chOff x="476" y="947"/>
            <a:chExt cx="1536" cy="1440"/>
          </a:xfrm>
        </p:grpSpPr>
        <p:sp>
          <p:nvSpPr>
            <p:cNvPr id="4184" name="Rectangle 4"/>
            <p:cNvSpPr>
              <a:spLocks noChangeArrowheads="1"/>
            </p:cNvSpPr>
            <p:nvPr/>
          </p:nvSpPr>
          <p:spPr bwMode="auto">
            <a:xfrm>
              <a:off x="476" y="947"/>
              <a:ext cx="1536" cy="1440"/>
            </a:xfrm>
            <a:prstGeom prst="rect">
              <a:avLst/>
            </a:prstGeom>
            <a:solidFill>
              <a:srgbClr val="FF9966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sz="2400">
                <a:latin typeface="Times New Roman" pitchFamily="18" charset="0"/>
                <a:ea typeface="ＭＳ Ｐゴシック" pitchFamily="-65" charset="-128"/>
              </a:endParaRPr>
            </a:p>
          </p:txBody>
        </p:sp>
        <p:sp>
          <p:nvSpPr>
            <p:cNvPr id="4185" name="Line 5"/>
            <p:cNvSpPr>
              <a:spLocks noChangeShapeType="1"/>
            </p:cNvSpPr>
            <p:nvPr/>
          </p:nvSpPr>
          <p:spPr bwMode="auto">
            <a:xfrm>
              <a:off x="524" y="2311"/>
              <a:ext cx="384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86" name="Line 6"/>
            <p:cNvSpPr>
              <a:spLocks noChangeShapeType="1"/>
            </p:cNvSpPr>
            <p:nvPr/>
          </p:nvSpPr>
          <p:spPr bwMode="auto">
            <a:xfrm flipH="1">
              <a:off x="956" y="1159"/>
              <a:ext cx="432" cy="11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87" name="Line 7"/>
            <p:cNvSpPr>
              <a:spLocks noChangeShapeType="1"/>
            </p:cNvSpPr>
            <p:nvPr/>
          </p:nvSpPr>
          <p:spPr bwMode="auto">
            <a:xfrm flipH="1">
              <a:off x="956" y="1159"/>
              <a:ext cx="432" cy="5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88" name="Text Box 8"/>
            <p:cNvSpPr txBox="1">
              <a:spLocks noChangeArrowheads="1"/>
            </p:cNvSpPr>
            <p:nvPr/>
          </p:nvSpPr>
          <p:spPr bwMode="auto">
            <a:xfrm>
              <a:off x="1484" y="1207"/>
              <a:ext cx="246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36000" rIns="36000" bIns="36000">
              <a:spAutoFit/>
            </a:bodyPr>
            <a:lstStyle/>
            <a:p>
              <a:r>
                <a:rPr lang="en-GB" sz="1600" b="1" i="1">
                  <a:latin typeface="Helvetica" pitchFamily="34" charset="0"/>
                  <a:ea typeface="ＭＳ Ｐゴシック" pitchFamily="-65" charset="-128"/>
                </a:rPr>
                <a:t>T</a:t>
              </a:r>
              <a:r>
                <a:rPr lang="en-GB" sz="1600" b="1" i="1" baseline="-25000">
                  <a:latin typeface="Helvetica" pitchFamily="34" charset="0"/>
                  <a:ea typeface="ＭＳ Ｐゴシック" pitchFamily="-65" charset="-128"/>
                </a:rPr>
                <a:t>1/2</a:t>
              </a:r>
            </a:p>
          </p:txBody>
        </p:sp>
        <p:sp>
          <p:nvSpPr>
            <p:cNvPr id="4189" name="Text Box 9"/>
            <p:cNvSpPr txBox="1">
              <a:spLocks noChangeArrowheads="1"/>
            </p:cNvSpPr>
            <p:nvPr/>
          </p:nvSpPr>
          <p:spPr bwMode="auto">
            <a:xfrm>
              <a:off x="1580" y="1639"/>
              <a:ext cx="269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36000" rIns="36000" bIns="36000">
              <a:spAutoFit/>
            </a:bodyPr>
            <a:lstStyle/>
            <a:p>
              <a:r>
                <a:rPr lang="en-GB" sz="1600" b="1" i="1">
                  <a:latin typeface="Helvetica" pitchFamily="34" charset="0"/>
                  <a:ea typeface="ＭＳ Ｐゴシック" pitchFamily="-65" charset="-128"/>
                </a:rPr>
                <a:t>Q</a:t>
              </a:r>
              <a:r>
                <a:rPr lang="en-GB" sz="1600" b="1" i="1" baseline="-25000">
                  <a:latin typeface="Helvetica" pitchFamily="34" charset="0"/>
                  <a:ea typeface="ＭＳ Ｐゴシック" pitchFamily="-65" charset="-128"/>
                </a:rPr>
                <a:t>EC</a:t>
              </a:r>
            </a:p>
          </p:txBody>
        </p:sp>
        <p:sp>
          <p:nvSpPr>
            <p:cNvPr id="4190" name="Text Box 10"/>
            <p:cNvSpPr txBox="1">
              <a:spLocks noChangeArrowheads="1"/>
            </p:cNvSpPr>
            <p:nvPr/>
          </p:nvSpPr>
          <p:spPr bwMode="auto">
            <a:xfrm>
              <a:off x="1100" y="1927"/>
              <a:ext cx="230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36000" rIns="36000" bIns="36000">
              <a:spAutoFit/>
            </a:bodyPr>
            <a:lstStyle/>
            <a:p>
              <a:r>
                <a:rPr lang="en-GB" sz="1600" b="1" i="1">
                  <a:latin typeface="Helvetica" pitchFamily="34" charset="0"/>
                  <a:ea typeface="ＭＳ Ｐゴシック" pitchFamily="-65" charset="-128"/>
                </a:rPr>
                <a:t>BR</a:t>
              </a:r>
              <a:endParaRPr lang="en-GB" sz="1600" b="1" i="1" baseline="-25000">
                <a:latin typeface="Helvetica" pitchFamily="34" charset="0"/>
                <a:ea typeface="ＭＳ Ｐゴシック" pitchFamily="-65" charset="-128"/>
              </a:endParaRPr>
            </a:p>
          </p:txBody>
        </p:sp>
        <p:sp>
          <p:nvSpPr>
            <p:cNvPr id="4191" name="Line 11"/>
            <p:cNvSpPr>
              <a:spLocks noChangeShapeType="1"/>
            </p:cNvSpPr>
            <p:nvPr/>
          </p:nvSpPr>
          <p:spPr bwMode="auto">
            <a:xfrm>
              <a:off x="1868" y="1159"/>
              <a:ext cx="1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92" name="Line 12"/>
            <p:cNvSpPr>
              <a:spLocks noChangeShapeType="1"/>
            </p:cNvSpPr>
            <p:nvPr/>
          </p:nvSpPr>
          <p:spPr bwMode="auto">
            <a:xfrm>
              <a:off x="1425" y="1137"/>
              <a:ext cx="384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93" name="Text Box 13"/>
            <p:cNvSpPr txBox="1">
              <a:spLocks noChangeArrowheads="1"/>
            </p:cNvSpPr>
            <p:nvPr/>
          </p:nvSpPr>
          <p:spPr bwMode="auto">
            <a:xfrm>
              <a:off x="1436" y="959"/>
              <a:ext cx="168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36000" rIns="36000" bIns="36000">
              <a:spAutoFit/>
            </a:bodyPr>
            <a:lstStyle/>
            <a:p>
              <a:r>
                <a:rPr lang="en-GB" sz="1600" b="1" i="1">
                  <a:latin typeface="Helvetica" pitchFamily="34" charset="0"/>
                  <a:ea typeface="ＭＳ Ｐゴシック" pitchFamily="-65" charset="-128"/>
                </a:rPr>
                <a:t>0</a:t>
              </a:r>
              <a:r>
                <a:rPr lang="en-GB" sz="1600" b="1" i="1" baseline="30000">
                  <a:latin typeface="Helvetica" pitchFamily="34" charset="0"/>
                  <a:ea typeface="ＭＳ Ｐゴシック" pitchFamily="-65" charset="-128"/>
                </a:rPr>
                <a:t>+</a:t>
              </a:r>
              <a:endParaRPr lang="en-GB" sz="1600" b="1" i="1" baseline="-25000">
                <a:latin typeface="Helvetica" pitchFamily="34" charset="0"/>
                <a:ea typeface="ＭＳ Ｐゴシック" pitchFamily="-65" charset="-128"/>
              </a:endParaRPr>
            </a:p>
          </p:txBody>
        </p:sp>
        <p:sp>
          <p:nvSpPr>
            <p:cNvPr id="4194" name="Text Box 14"/>
            <p:cNvSpPr txBox="1">
              <a:spLocks noChangeArrowheads="1"/>
            </p:cNvSpPr>
            <p:nvPr/>
          </p:nvSpPr>
          <p:spPr bwMode="auto">
            <a:xfrm>
              <a:off x="524" y="2111"/>
              <a:ext cx="168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36000" rIns="36000" bIns="36000">
              <a:spAutoFit/>
            </a:bodyPr>
            <a:lstStyle/>
            <a:p>
              <a:r>
                <a:rPr lang="en-GB" sz="1600" b="1" i="1">
                  <a:latin typeface="Helvetica" pitchFamily="34" charset="0"/>
                  <a:ea typeface="ＭＳ Ｐゴシック" pitchFamily="-65" charset="-128"/>
                </a:rPr>
                <a:t>0</a:t>
              </a:r>
              <a:r>
                <a:rPr lang="en-GB" sz="1600" b="1" i="1" baseline="30000">
                  <a:latin typeface="Helvetica" pitchFamily="34" charset="0"/>
                  <a:ea typeface="ＭＳ Ｐゴシック" pitchFamily="-65" charset="-128"/>
                </a:rPr>
                <a:t>+</a:t>
              </a:r>
              <a:endParaRPr lang="en-GB" sz="1600" b="1" i="1" baseline="-25000">
                <a:latin typeface="Helvetica" pitchFamily="34" charset="0"/>
                <a:ea typeface="ＭＳ Ｐゴシック" pitchFamily="-65" charset="-128"/>
              </a:endParaRPr>
            </a:p>
          </p:txBody>
        </p:sp>
        <p:sp>
          <p:nvSpPr>
            <p:cNvPr id="4195" name="Line 15"/>
            <p:cNvSpPr>
              <a:spLocks noChangeShapeType="1"/>
            </p:cNvSpPr>
            <p:nvPr/>
          </p:nvSpPr>
          <p:spPr bwMode="auto">
            <a:xfrm>
              <a:off x="524" y="1679"/>
              <a:ext cx="384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099" name="Rectangle 16"/>
          <p:cNvSpPr>
            <a:spLocks noChangeArrowheads="1"/>
          </p:cNvSpPr>
          <p:nvPr/>
        </p:nvSpPr>
        <p:spPr bwMode="auto">
          <a:xfrm>
            <a:off x="250825" y="250825"/>
            <a:ext cx="8893175" cy="396875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en-US" b="1" dirty="0">
                <a:solidFill>
                  <a:srgbClr val="2559FF"/>
                </a:solidFill>
                <a:latin typeface="Verdana" pitchFamily="34" charset="0"/>
              </a:rPr>
              <a:t>Nuclear beta </a:t>
            </a:r>
            <a:r>
              <a:rPr lang="en-US" b="1" dirty="0" smtClean="0">
                <a:solidFill>
                  <a:srgbClr val="2559FF"/>
                </a:solidFill>
                <a:latin typeface="Verdana" pitchFamily="34" charset="0"/>
              </a:rPr>
              <a:t>decay: 0</a:t>
            </a:r>
            <a:r>
              <a:rPr lang="en-US" b="1" baseline="30000" dirty="0" smtClean="0">
                <a:solidFill>
                  <a:srgbClr val="2559FF"/>
                </a:solidFill>
                <a:latin typeface="Verdana" pitchFamily="34" charset="0"/>
              </a:rPr>
              <a:t>+</a:t>
            </a:r>
            <a:r>
              <a:rPr lang="en-US" b="1" dirty="0" smtClean="0">
                <a:solidFill>
                  <a:srgbClr val="2559FF"/>
                </a:solidFill>
                <a:latin typeface="Verdana" pitchFamily="34" charset="0"/>
              </a:rPr>
              <a:t> - 0</a:t>
            </a:r>
            <a:r>
              <a:rPr lang="en-US" b="1" baseline="30000" dirty="0" smtClean="0">
                <a:solidFill>
                  <a:srgbClr val="2559FF"/>
                </a:solidFill>
                <a:latin typeface="Verdana" pitchFamily="34" charset="0"/>
              </a:rPr>
              <a:t>+</a:t>
            </a:r>
            <a:r>
              <a:rPr lang="en-US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grpSp>
        <p:nvGrpSpPr>
          <p:cNvPr id="4100" name="Group 1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4181" name="Rectangle 18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182" name="Line 19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83" name="Line 20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102" name="Text Box 66"/>
          <p:cNvSpPr txBox="1">
            <a:spLocks noChangeArrowheads="1"/>
          </p:cNvSpPr>
          <p:nvPr/>
        </p:nvSpPr>
        <p:spPr bwMode="auto">
          <a:xfrm>
            <a:off x="2916238" y="730091"/>
            <a:ext cx="1090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/>
              <a:t> 0</a:t>
            </a:r>
            <a:r>
              <a:rPr lang="fr-FR" b="1" baseline="30000" dirty="0"/>
              <a:t>+</a:t>
            </a:r>
            <a:r>
              <a:rPr lang="fr-FR" b="1" dirty="0"/>
              <a:t> </a:t>
            </a:r>
            <a:r>
              <a:rPr lang="fr-FR" b="1" dirty="0">
                <a:latin typeface="Cambria Math" pitchFamily="18" charset="0"/>
              </a:rPr>
              <a:t>→</a:t>
            </a:r>
            <a:r>
              <a:rPr lang="fr-FR" b="1" dirty="0"/>
              <a:t> 0</a:t>
            </a:r>
            <a:r>
              <a:rPr lang="fr-FR" b="1" baseline="30000" dirty="0"/>
              <a:t>+</a:t>
            </a:r>
            <a:r>
              <a:rPr lang="fr-FR" b="1" dirty="0"/>
              <a:t> :</a:t>
            </a:r>
            <a:r>
              <a:rPr lang="fr-FR" dirty="0"/>
              <a:t> </a:t>
            </a:r>
          </a:p>
        </p:txBody>
      </p:sp>
      <p:sp>
        <p:nvSpPr>
          <p:cNvPr id="4106" name="Text Box 16"/>
          <p:cNvSpPr txBox="1">
            <a:spLocks noChangeArrowheads="1"/>
          </p:cNvSpPr>
          <p:nvPr/>
        </p:nvSpPr>
        <p:spPr bwMode="auto">
          <a:xfrm>
            <a:off x="3203575" y="5478209"/>
            <a:ext cx="5651500" cy="1119143"/>
          </a:xfrm>
          <a:prstGeom prst="rect">
            <a:avLst/>
          </a:prstGeom>
          <a:solidFill>
            <a:srgbClr val="C0C0C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>
              <a:tabLst>
                <a:tab pos="381000" algn="l"/>
                <a:tab pos="1338263" algn="l"/>
                <a:tab pos="2381250" algn="l"/>
              </a:tabLst>
            </a:pPr>
            <a:r>
              <a:rPr lang="en-GB" sz="2000" b="1" dirty="0">
                <a:solidFill>
                  <a:srgbClr val="000000"/>
                </a:solidFill>
                <a:latin typeface="Helvetica" pitchFamily="34" charset="0"/>
                <a:ea typeface="ＭＳ Ｐゴシック" pitchFamily="-65" charset="-128"/>
              </a:rPr>
              <a:t>Precision measurements required: 10</a:t>
            </a:r>
            <a:r>
              <a:rPr lang="en-GB" sz="2000" b="1" baseline="30000" dirty="0">
                <a:solidFill>
                  <a:srgbClr val="000000"/>
                </a:solidFill>
                <a:latin typeface="Helvetica" pitchFamily="34" charset="0"/>
                <a:ea typeface="ＭＳ Ｐゴシック" pitchFamily="-65" charset="-128"/>
              </a:rPr>
              <a:t>-3</a:t>
            </a:r>
            <a:endParaRPr lang="en-GB" b="1" dirty="0">
              <a:solidFill>
                <a:srgbClr val="000000"/>
              </a:solidFill>
              <a:latin typeface="Helvetica" pitchFamily="34" charset="0"/>
              <a:ea typeface="ＭＳ Ｐゴシック" pitchFamily="-65" charset="-128"/>
            </a:endParaRPr>
          </a:p>
          <a:p>
            <a:pPr>
              <a:buFont typeface="Wingdings" pitchFamily="2" charset="2"/>
              <a:buChar char="ü"/>
              <a:tabLst>
                <a:tab pos="381000" algn="l"/>
                <a:tab pos="1338263" algn="l"/>
                <a:tab pos="2381250" algn="l"/>
              </a:tabLst>
            </a:pPr>
            <a:r>
              <a:rPr lang="en-GB" b="1" i="1" dirty="0">
                <a:latin typeface="Helvetica" pitchFamily="34" charset="0"/>
                <a:ea typeface="ＭＳ Ｐゴシック" pitchFamily="-65" charset="-128"/>
              </a:rPr>
              <a:t>	Q</a:t>
            </a:r>
            <a:r>
              <a:rPr lang="en-GB" b="1" i="1" baseline="-25000" dirty="0">
                <a:latin typeface="Helvetica" pitchFamily="34" charset="0"/>
                <a:ea typeface="ＭＳ Ｐゴシック" pitchFamily="-65" charset="-128"/>
              </a:rPr>
              <a:t>EC 	  </a:t>
            </a:r>
            <a:r>
              <a:rPr lang="en-GB" sz="2400" b="1" i="1" dirty="0">
                <a:latin typeface="Helvetica" pitchFamily="34" charset="0"/>
                <a:ea typeface="ＭＳ Ｐゴシック" pitchFamily="-65" charset="-128"/>
              </a:rPr>
              <a:t>→</a:t>
            </a:r>
            <a:r>
              <a:rPr lang="en-GB" b="1" i="1" dirty="0">
                <a:latin typeface="Helvetica" pitchFamily="34" charset="0"/>
                <a:ea typeface="ＭＳ Ｐゴシック" pitchFamily="-65" charset="-128"/>
              </a:rPr>
              <a:t> </a:t>
            </a:r>
            <a:r>
              <a:rPr lang="en-GB" i="1" dirty="0">
                <a:latin typeface="Helvetica" pitchFamily="34" charset="0"/>
                <a:ea typeface="ＭＳ Ｐゴシック" pitchFamily="-65" charset="-128"/>
              </a:rPr>
              <a:t>mass measurements: </a:t>
            </a:r>
            <a:r>
              <a:rPr lang="en-GB" b="1" i="1" dirty="0">
                <a:latin typeface="Helvetica" pitchFamily="34" charset="0"/>
                <a:ea typeface="ＭＳ Ｐゴシック" pitchFamily="-65" charset="-128"/>
              </a:rPr>
              <a:t>f ~ Q</a:t>
            </a:r>
            <a:r>
              <a:rPr lang="en-GB" b="1" i="1" baseline="-25000" dirty="0">
                <a:latin typeface="Helvetica" pitchFamily="34" charset="0"/>
                <a:ea typeface="ＭＳ Ｐゴシック" pitchFamily="-65" charset="-128"/>
              </a:rPr>
              <a:t>EC</a:t>
            </a:r>
            <a:r>
              <a:rPr lang="en-GB" b="1" i="1" baseline="30000" dirty="0">
                <a:latin typeface="Helvetica" pitchFamily="34" charset="0"/>
                <a:ea typeface="ＭＳ Ｐゴシック" pitchFamily="-65" charset="-128"/>
              </a:rPr>
              <a:t>5</a:t>
            </a:r>
          </a:p>
          <a:p>
            <a:pPr>
              <a:buFont typeface="Wingdings" pitchFamily="2" charset="2"/>
              <a:buChar char="ü"/>
              <a:tabLst>
                <a:tab pos="381000" algn="l"/>
                <a:tab pos="1338263" algn="l"/>
                <a:tab pos="2381250" algn="l"/>
              </a:tabLst>
            </a:pPr>
            <a:r>
              <a:rPr lang="en-GB" b="1" i="1" dirty="0">
                <a:latin typeface="Helvetica" pitchFamily="34" charset="0"/>
                <a:ea typeface="ＭＳ Ｐゴシック" pitchFamily="-65" charset="-128"/>
              </a:rPr>
              <a:t>  </a:t>
            </a:r>
            <a:r>
              <a:rPr lang="en-GB" b="1" i="1" dirty="0" smtClean="0"/>
              <a:t>T</a:t>
            </a:r>
            <a:r>
              <a:rPr lang="en-GB" b="1" i="1" baseline="-25000" dirty="0" smtClean="0"/>
              <a:t>1/2 </a:t>
            </a:r>
            <a:r>
              <a:rPr lang="en-GB" b="1" i="1" dirty="0" smtClean="0"/>
              <a:t>, </a:t>
            </a:r>
            <a:r>
              <a:rPr lang="en-GB" b="1" i="1" dirty="0"/>
              <a:t>BR	 </a:t>
            </a:r>
            <a:r>
              <a:rPr lang="en-GB" sz="2400" b="1" i="1" dirty="0">
                <a:latin typeface="ＭＳ Ｐゴシック" pitchFamily="-65" charset="-128"/>
              </a:rPr>
              <a:t>→</a:t>
            </a:r>
            <a:r>
              <a:rPr lang="en-GB" dirty="0"/>
              <a:t> </a:t>
            </a:r>
            <a:r>
              <a:rPr lang="en-GB" i="1" dirty="0">
                <a:latin typeface="Symbol" pitchFamily="18" charset="2"/>
              </a:rPr>
              <a:t>b</a:t>
            </a:r>
            <a:r>
              <a:rPr lang="en-GB" i="1" dirty="0"/>
              <a:t>-decay studies: </a:t>
            </a:r>
            <a:r>
              <a:rPr lang="en-GB" b="1" i="1" dirty="0"/>
              <a:t>t = T</a:t>
            </a:r>
            <a:r>
              <a:rPr lang="en-GB" b="1" i="1" baseline="-25000" dirty="0"/>
              <a:t>1/2</a:t>
            </a:r>
            <a:r>
              <a:rPr lang="en-GB" b="1" i="1" dirty="0"/>
              <a:t> / </a:t>
            </a:r>
            <a:r>
              <a:rPr lang="en-GB" b="1" i="1" dirty="0" smtClean="0"/>
              <a:t>BR</a:t>
            </a:r>
            <a:endParaRPr lang="en-GB" b="1" i="1" dirty="0">
              <a:latin typeface="Helvetica" pitchFamily="34" charset="0"/>
              <a:ea typeface="ＭＳ Ｐゴシック" pitchFamily="-65" charset="-128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456949" y="3199586"/>
            <a:ext cx="8506084" cy="2270215"/>
            <a:chOff x="456949" y="3199586"/>
            <a:chExt cx="8506084" cy="2270215"/>
          </a:xfrm>
        </p:grpSpPr>
        <p:grpSp>
          <p:nvGrpSpPr>
            <p:cNvPr id="100" name="Groupe 99"/>
            <p:cNvGrpSpPr/>
            <p:nvPr/>
          </p:nvGrpSpPr>
          <p:grpSpPr>
            <a:xfrm>
              <a:off x="456949" y="3199586"/>
              <a:ext cx="8506084" cy="2160240"/>
              <a:chOff x="990787" y="836712"/>
              <a:chExt cx="7972245" cy="2160240"/>
            </a:xfrm>
          </p:grpSpPr>
          <p:pic>
            <p:nvPicPr>
              <p:cNvPr id="101" name="Picture 10" descr="image0019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9" t="64551" r="2549" b="1592"/>
              <a:stretch/>
            </p:blipFill>
            <p:spPr bwMode="auto">
              <a:xfrm>
                <a:off x="990787" y="836712"/>
                <a:ext cx="7972245" cy="2160240"/>
              </a:xfrm>
              <a:prstGeom prst="rect">
                <a:avLst/>
              </a:prstGeom>
              <a:noFill/>
              <a:ln w="41275">
                <a:solidFill>
                  <a:srgbClr val="C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2" name="Rectangle 101"/>
              <p:cNvSpPr/>
              <p:nvPr/>
            </p:nvSpPr>
            <p:spPr>
              <a:xfrm flipV="1">
                <a:off x="6332620" y="980728"/>
                <a:ext cx="792088" cy="576064"/>
              </a:xfrm>
              <a:prstGeom prst="rect">
                <a:avLst/>
              </a:prstGeom>
              <a:solidFill>
                <a:schemeClr val="bg1"/>
              </a:solidFill>
              <a:ln w="412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101" name="Line 65"/>
            <p:cNvSpPr>
              <a:spLocks noChangeShapeType="1"/>
            </p:cNvSpPr>
            <p:nvPr/>
          </p:nvSpPr>
          <p:spPr bwMode="auto">
            <a:xfrm>
              <a:off x="466725" y="5469801"/>
              <a:ext cx="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6860875" y="4970886"/>
              <a:ext cx="20851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>
                  <a:sym typeface="Wingdings" panose="05000000000000000000" pitchFamily="2" charset="2"/>
                </a:rPr>
                <a:t> 1 – 3 </a:t>
              </a:r>
              <a:r>
                <a:rPr lang="fr-FR" sz="2000" b="1" dirty="0" smtClean="0">
                  <a:latin typeface="Symbol" panose="05050102010706020507" pitchFamily="18" charset="2"/>
                  <a:sym typeface="Wingdings" panose="05000000000000000000" pitchFamily="2" charset="2"/>
                </a:rPr>
                <a:t>s</a:t>
              </a:r>
              <a:r>
                <a:rPr lang="fr-FR" sz="2000" b="1" dirty="0" smtClean="0">
                  <a:sym typeface="Wingdings" panose="05000000000000000000" pitchFamily="2" charset="2"/>
                </a:rPr>
                <a:t> tension</a:t>
              </a:r>
              <a:endParaRPr lang="fr-FR" sz="2000" b="1" dirty="0"/>
            </a:p>
          </p:txBody>
        </p:sp>
      </p:grpSp>
      <p:sp>
        <p:nvSpPr>
          <p:cNvPr id="3" name="Ellipse 2"/>
          <p:cNvSpPr/>
          <p:nvPr/>
        </p:nvSpPr>
        <p:spPr>
          <a:xfrm>
            <a:off x="6240451" y="1728519"/>
            <a:ext cx="490512" cy="377648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65" name="Text Box 68"/>
          <p:cNvSpPr txBox="1">
            <a:spLocks noChangeArrowheads="1"/>
          </p:cNvSpPr>
          <p:nvPr/>
        </p:nvSpPr>
        <p:spPr bwMode="auto">
          <a:xfrm>
            <a:off x="4075251" y="749176"/>
            <a:ext cx="556860" cy="3715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b="1" i="1" dirty="0" err="1" smtClean="0"/>
              <a:t>ft</a:t>
            </a:r>
            <a:r>
              <a:rPr lang="en-GB" b="1" i="1" dirty="0" smtClean="0"/>
              <a:t> = </a:t>
            </a:r>
            <a:endParaRPr lang="en-GB" b="1" i="1" dirty="0"/>
          </a:p>
        </p:txBody>
      </p:sp>
      <p:sp>
        <p:nvSpPr>
          <p:cNvPr id="4167" name="Rectangle 70"/>
          <p:cNvSpPr>
            <a:spLocks noChangeArrowheads="1"/>
          </p:cNvSpPr>
          <p:nvPr/>
        </p:nvSpPr>
        <p:spPr bwMode="auto">
          <a:xfrm>
            <a:off x="4835251" y="675333"/>
            <a:ext cx="146050" cy="495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 i="1" dirty="0">
                <a:solidFill>
                  <a:srgbClr val="000000"/>
                </a:solidFill>
              </a:rPr>
              <a:t>K</a:t>
            </a:r>
            <a:endParaRPr lang="en-GB" dirty="0"/>
          </a:p>
        </p:txBody>
      </p:sp>
      <p:cxnSp>
        <p:nvCxnSpPr>
          <p:cNvPr id="78" name="Connecteur droit 77"/>
          <p:cNvCxnSpPr/>
          <p:nvPr/>
        </p:nvCxnSpPr>
        <p:spPr>
          <a:xfrm rot="-180000">
            <a:off x="4549044" y="933878"/>
            <a:ext cx="729618" cy="40763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70" name="Line 72"/>
          <p:cNvSpPr>
            <a:spLocks noChangeShapeType="1"/>
          </p:cNvSpPr>
          <p:nvPr/>
        </p:nvSpPr>
        <p:spPr bwMode="auto">
          <a:xfrm flipH="1">
            <a:off x="4899252" y="995155"/>
            <a:ext cx="44450" cy="150816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171" name="Line 73"/>
          <p:cNvSpPr>
            <a:spLocks noChangeShapeType="1"/>
          </p:cNvSpPr>
          <p:nvPr/>
        </p:nvSpPr>
        <p:spPr bwMode="auto">
          <a:xfrm>
            <a:off x="4899251" y="1145971"/>
            <a:ext cx="63499" cy="18402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174" name="Rectangle 76"/>
          <p:cNvSpPr>
            <a:spLocks noChangeArrowheads="1"/>
          </p:cNvSpPr>
          <p:nvPr/>
        </p:nvSpPr>
        <p:spPr bwMode="auto">
          <a:xfrm>
            <a:off x="5255802" y="974641"/>
            <a:ext cx="4571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GB" sz="1200" b="1" i="1" dirty="0">
                <a:solidFill>
                  <a:srgbClr val="000000"/>
                </a:solidFill>
              </a:rPr>
              <a:t>2</a:t>
            </a:r>
            <a:endParaRPr lang="en-GB" dirty="0"/>
          </a:p>
        </p:txBody>
      </p:sp>
      <p:sp>
        <p:nvSpPr>
          <p:cNvPr id="4176" name="Rectangle 78"/>
          <p:cNvSpPr>
            <a:spLocks noChangeArrowheads="1"/>
          </p:cNvSpPr>
          <p:nvPr/>
        </p:nvSpPr>
        <p:spPr bwMode="auto">
          <a:xfrm>
            <a:off x="4718636" y="959874"/>
            <a:ext cx="84138" cy="37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200" b="1" i="1" dirty="0">
                <a:solidFill>
                  <a:srgbClr val="000000"/>
                </a:solidFill>
              </a:rPr>
              <a:t>2</a:t>
            </a:r>
            <a:endParaRPr lang="en-GB" dirty="0"/>
          </a:p>
        </p:txBody>
      </p:sp>
      <p:sp>
        <p:nvSpPr>
          <p:cNvPr id="4178" name="Rectangle 80"/>
          <p:cNvSpPr>
            <a:spLocks noChangeArrowheads="1"/>
          </p:cNvSpPr>
          <p:nvPr/>
        </p:nvSpPr>
        <p:spPr bwMode="auto">
          <a:xfrm>
            <a:off x="4961120" y="1028217"/>
            <a:ext cx="1762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GB" sz="1600" b="1" i="1" dirty="0">
                <a:solidFill>
                  <a:srgbClr val="000000"/>
                </a:solidFill>
              </a:rPr>
              <a:t>M</a:t>
            </a:r>
            <a:endParaRPr lang="en-GB" dirty="0"/>
          </a:p>
        </p:txBody>
      </p:sp>
      <p:sp>
        <p:nvSpPr>
          <p:cNvPr id="4179" name="Rectangle 81"/>
          <p:cNvSpPr>
            <a:spLocks noChangeArrowheads="1"/>
          </p:cNvSpPr>
          <p:nvPr/>
        </p:nvSpPr>
        <p:spPr bwMode="auto">
          <a:xfrm>
            <a:off x="4575760" y="1037117"/>
            <a:ext cx="37429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GB" sz="1600" b="1" i="1" dirty="0">
                <a:solidFill>
                  <a:srgbClr val="000000"/>
                </a:solidFill>
              </a:rPr>
              <a:t>G</a:t>
            </a:r>
            <a:endParaRPr lang="en-GB" dirty="0"/>
          </a:p>
        </p:txBody>
      </p:sp>
      <p:sp>
        <p:nvSpPr>
          <p:cNvPr id="79" name="Line 74"/>
          <p:cNvSpPr>
            <a:spLocks noChangeShapeType="1"/>
          </p:cNvSpPr>
          <p:nvPr/>
        </p:nvSpPr>
        <p:spPr bwMode="auto">
          <a:xfrm>
            <a:off x="5181598" y="995155"/>
            <a:ext cx="73071" cy="183926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23" name="Groupe 22"/>
          <p:cNvGrpSpPr/>
          <p:nvPr/>
        </p:nvGrpSpPr>
        <p:grpSpPr>
          <a:xfrm>
            <a:off x="3068925" y="1476413"/>
            <a:ext cx="5769388" cy="1480762"/>
            <a:chOff x="3068925" y="1476413"/>
            <a:chExt cx="5769388" cy="1480762"/>
          </a:xfrm>
        </p:grpSpPr>
        <p:cxnSp>
          <p:nvCxnSpPr>
            <p:cNvPr id="9" name="Connecteur droit 8"/>
            <p:cNvCxnSpPr/>
            <p:nvPr/>
          </p:nvCxnSpPr>
          <p:spPr>
            <a:xfrm>
              <a:off x="6307185" y="1733385"/>
              <a:ext cx="1559096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e 1"/>
            <p:cNvGrpSpPr/>
            <p:nvPr/>
          </p:nvGrpSpPr>
          <p:grpSpPr>
            <a:xfrm>
              <a:off x="3068925" y="1899225"/>
              <a:ext cx="4803200" cy="1057950"/>
              <a:chOff x="3132138" y="1736761"/>
              <a:chExt cx="4679950" cy="1187414"/>
            </a:xfrm>
          </p:grpSpPr>
          <p:sp>
            <p:nvSpPr>
              <p:cNvPr id="4128" name="Oval 157"/>
              <p:cNvSpPr>
                <a:spLocks noChangeArrowheads="1"/>
              </p:cNvSpPr>
              <p:nvPr/>
            </p:nvSpPr>
            <p:spPr bwMode="auto">
              <a:xfrm>
                <a:off x="4948238" y="2540000"/>
                <a:ext cx="2863850" cy="38417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29" name="Line 158"/>
              <p:cNvSpPr>
                <a:spLocks noChangeShapeType="1"/>
              </p:cNvSpPr>
              <p:nvPr/>
            </p:nvSpPr>
            <p:spPr bwMode="auto">
              <a:xfrm flipH="1" flipV="1">
                <a:off x="7073901" y="1905001"/>
                <a:ext cx="7938" cy="65722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27" name="Text Box 160"/>
              <p:cNvSpPr txBox="1">
                <a:spLocks noChangeArrowheads="1"/>
              </p:cNvSpPr>
              <p:nvPr/>
            </p:nvSpPr>
            <p:spPr bwMode="auto">
              <a:xfrm>
                <a:off x="4286865" y="2563813"/>
                <a:ext cx="3482360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fr-FR" sz="1600" b="1" dirty="0"/>
                  <a:t>		f(</a:t>
                </a:r>
                <a:r>
                  <a:rPr lang="fr-FR" sz="1600" b="1" dirty="0" err="1"/>
                  <a:t>weak</a:t>
                </a:r>
                <a:r>
                  <a:rPr lang="fr-FR" sz="1600" b="1" dirty="0"/>
                  <a:t> interaction) ~ 2.4% </a:t>
                </a:r>
              </a:p>
            </p:txBody>
          </p:sp>
          <p:sp>
            <p:nvSpPr>
              <p:cNvPr id="4123" name="Oval 162"/>
              <p:cNvSpPr>
                <a:spLocks noChangeArrowheads="1"/>
              </p:cNvSpPr>
              <p:nvPr/>
            </p:nvSpPr>
            <p:spPr bwMode="auto">
              <a:xfrm>
                <a:off x="4011613" y="2152651"/>
                <a:ext cx="3008312" cy="38417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24" name="Line 163"/>
              <p:cNvSpPr>
                <a:spLocks noChangeShapeType="1"/>
              </p:cNvSpPr>
              <p:nvPr/>
            </p:nvSpPr>
            <p:spPr bwMode="auto">
              <a:xfrm flipV="1">
                <a:off x="5435600" y="1736761"/>
                <a:ext cx="1" cy="41589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22" name="Text Box 165"/>
              <p:cNvSpPr txBox="1">
                <a:spLocks noChangeArrowheads="1"/>
              </p:cNvSpPr>
              <p:nvPr/>
            </p:nvSpPr>
            <p:spPr bwMode="auto">
              <a:xfrm>
                <a:off x="4097338" y="2174876"/>
                <a:ext cx="2906712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cs typeface="Arial" charset="0"/>
                  </a:rPr>
                  <a:t>f(nucl. structure) </a:t>
                </a:r>
                <a:r>
                  <a:rPr lang="fr-FR" sz="1600" b="1"/>
                  <a:t>~ 0.3-1.5%</a:t>
                </a:r>
                <a:r>
                  <a:rPr lang="fr-FR" sz="1600"/>
                  <a:t> </a:t>
                </a:r>
              </a:p>
            </p:txBody>
          </p:sp>
          <p:sp>
            <p:nvSpPr>
              <p:cNvPr id="4117" name="Text Box 167"/>
              <p:cNvSpPr txBox="1">
                <a:spLocks noChangeArrowheads="1"/>
              </p:cNvSpPr>
              <p:nvPr/>
            </p:nvSpPr>
            <p:spPr bwMode="auto">
              <a:xfrm>
                <a:off x="3203576" y="1844675"/>
                <a:ext cx="1677988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600" b="1"/>
                  <a:t>f(Z, Q</a:t>
                </a:r>
                <a:r>
                  <a:rPr lang="fr-FR" sz="1600" b="1" baseline="-25000"/>
                  <a:t>EC</a:t>
                </a:r>
                <a:r>
                  <a:rPr lang="fr-FR" sz="1600" b="1"/>
                  <a:t>) </a:t>
                </a:r>
                <a:r>
                  <a:rPr lang="fr-FR" sz="1600" b="1">
                    <a:cs typeface="Arial" charset="0"/>
                  </a:rPr>
                  <a:t>~ 1.5%</a:t>
                </a:r>
                <a:endParaRPr lang="fr-FR" sz="1600" b="1"/>
              </a:p>
            </p:txBody>
          </p:sp>
          <p:sp>
            <p:nvSpPr>
              <p:cNvPr id="4118" name="Oval 168"/>
              <p:cNvSpPr>
                <a:spLocks noChangeArrowheads="1"/>
              </p:cNvSpPr>
              <p:nvPr/>
            </p:nvSpPr>
            <p:spPr bwMode="auto">
              <a:xfrm>
                <a:off x="3132138" y="1846263"/>
                <a:ext cx="1873250" cy="35877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19" name="Line 169"/>
              <p:cNvSpPr>
                <a:spLocks noChangeShapeType="1"/>
              </p:cNvSpPr>
              <p:nvPr/>
            </p:nvSpPr>
            <p:spPr bwMode="auto">
              <a:xfrm flipV="1">
                <a:off x="4011613" y="1736761"/>
                <a:ext cx="343572" cy="10474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1" name="Groupe 60"/>
            <p:cNvGrpSpPr/>
            <p:nvPr/>
          </p:nvGrpSpPr>
          <p:grpSpPr>
            <a:xfrm>
              <a:off x="3292763" y="1476413"/>
              <a:ext cx="5545550" cy="596692"/>
              <a:chOff x="3213100" y="1062012"/>
              <a:chExt cx="5403252" cy="669710"/>
            </a:xfrm>
          </p:grpSpPr>
          <p:sp>
            <p:nvSpPr>
              <p:cNvPr id="62" name="Text Box 68"/>
              <p:cNvSpPr txBox="1">
                <a:spLocks noChangeArrowheads="1"/>
              </p:cNvSpPr>
              <p:nvPr/>
            </p:nvSpPr>
            <p:spPr bwMode="auto">
              <a:xfrm>
                <a:off x="3213100" y="1062012"/>
                <a:ext cx="5403252" cy="371513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GB" b="1" i="1" dirty="0"/>
                  <a:t>Ft = </a:t>
                </a:r>
                <a:r>
                  <a:rPr lang="en-GB" b="1" i="1" dirty="0" err="1"/>
                  <a:t>ft</a:t>
                </a:r>
                <a:r>
                  <a:rPr lang="en-GB" b="1" i="1" dirty="0"/>
                  <a:t> (1 + </a:t>
                </a:r>
                <a:r>
                  <a:rPr lang="en-GB" b="1" i="1" dirty="0" err="1">
                    <a:solidFill>
                      <a:srgbClr val="CC0000"/>
                    </a:solidFill>
                    <a:latin typeface="Symbol" pitchFamily="18" charset="2"/>
                  </a:rPr>
                  <a:t>d</a:t>
                </a:r>
                <a:r>
                  <a:rPr lang="en-GB" b="1" i="1" baseline="-25000" dirty="0" err="1">
                    <a:solidFill>
                      <a:srgbClr val="CC0000"/>
                    </a:solidFill>
                  </a:rPr>
                  <a:t>R</a:t>
                </a:r>
                <a:r>
                  <a:rPr lang="en-GB" b="1" i="1" baseline="30000" dirty="0">
                    <a:solidFill>
                      <a:srgbClr val="CC0000"/>
                    </a:solidFill>
                    <a:latin typeface="Arial Black" pitchFamily="34" charset="0"/>
                  </a:rPr>
                  <a:t>’</a:t>
                </a:r>
                <a:r>
                  <a:rPr lang="en-GB" b="1" i="1" baseline="30000" dirty="0">
                    <a:latin typeface="Arial Black" pitchFamily="34" charset="0"/>
                  </a:rPr>
                  <a:t> </a:t>
                </a:r>
                <a:r>
                  <a:rPr lang="en-GB" b="1" i="1" dirty="0"/>
                  <a:t>) (1 – </a:t>
                </a:r>
                <a:r>
                  <a:rPr lang="en-GB" b="1" i="1" dirty="0">
                    <a:solidFill>
                      <a:srgbClr val="CC0000"/>
                    </a:solidFill>
                    <a:latin typeface="Symbol" pitchFamily="18" charset="2"/>
                  </a:rPr>
                  <a:t>d</a:t>
                </a:r>
                <a:r>
                  <a:rPr lang="en-GB" b="1" i="1" baseline="-25000" dirty="0">
                    <a:solidFill>
                      <a:srgbClr val="CC0000"/>
                    </a:solidFill>
                  </a:rPr>
                  <a:t>c</a:t>
                </a:r>
                <a:r>
                  <a:rPr lang="en-GB" b="1" i="1" dirty="0">
                    <a:solidFill>
                      <a:srgbClr val="CC0000"/>
                    </a:solidFill>
                  </a:rPr>
                  <a:t> + </a:t>
                </a:r>
                <a:r>
                  <a:rPr lang="en-GB" b="1" i="1" dirty="0" err="1">
                    <a:solidFill>
                      <a:srgbClr val="CC0000"/>
                    </a:solidFill>
                    <a:latin typeface="Symbol" pitchFamily="18" charset="2"/>
                  </a:rPr>
                  <a:t>d</a:t>
                </a:r>
                <a:r>
                  <a:rPr lang="en-GB" b="1" i="1" baseline="-25000" dirty="0" err="1">
                    <a:solidFill>
                      <a:srgbClr val="CC0000"/>
                    </a:solidFill>
                  </a:rPr>
                  <a:t>NS</a:t>
                </a:r>
                <a:r>
                  <a:rPr lang="en-GB" b="1" i="1" baseline="-25000" dirty="0">
                    <a:solidFill>
                      <a:srgbClr val="CC0000"/>
                    </a:solidFill>
                  </a:rPr>
                  <a:t> </a:t>
                </a:r>
                <a:r>
                  <a:rPr lang="en-GB" b="1" i="1" dirty="0"/>
                  <a:t>) </a:t>
                </a:r>
                <a:r>
                  <a:rPr lang="en-GB" b="1" i="1" dirty="0" smtClean="0"/>
                  <a:t>=                                   </a:t>
                </a:r>
                <a:r>
                  <a:rPr lang="en-GB" b="1" i="1" dirty="0"/>
                  <a:t>= </a:t>
                </a:r>
                <a:r>
                  <a:rPr lang="en-GB" b="1" i="1" dirty="0" err="1"/>
                  <a:t>cnst</a:t>
                </a:r>
                <a:endParaRPr lang="en-GB" b="1" i="1" dirty="0"/>
              </a:p>
            </p:txBody>
          </p:sp>
          <p:grpSp>
            <p:nvGrpSpPr>
              <p:cNvPr id="63" name="Group 69"/>
              <p:cNvGrpSpPr>
                <a:grpSpLocks/>
              </p:cNvGrpSpPr>
              <p:nvPr/>
            </p:nvGrpSpPr>
            <p:grpSpPr bwMode="auto">
              <a:xfrm>
                <a:off x="6230392" y="1069727"/>
                <a:ext cx="1600200" cy="661995"/>
                <a:chOff x="3981" y="5022850"/>
                <a:chExt cx="1008" cy="661995"/>
              </a:xfrm>
            </p:grpSpPr>
            <p:sp>
              <p:nvSpPr>
                <p:cNvPr id="64" name="Rectangle 70"/>
                <p:cNvSpPr>
                  <a:spLocks noChangeArrowheads="1"/>
                </p:cNvSpPr>
                <p:nvPr/>
              </p:nvSpPr>
              <p:spPr bwMode="auto">
                <a:xfrm>
                  <a:off x="4376" y="5022850"/>
                  <a:ext cx="92" cy="2444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600" b="1" i="1" dirty="0">
                      <a:solidFill>
                        <a:srgbClr val="000000"/>
                      </a:solidFill>
                    </a:rPr>
                    <a:t>K</a:t>
                  </a:r>
                  <a:endParaRPr lang="en-GB" dirty="0"/>
                </a:p>
              </p:txBody>
            </p:sp>
            <p:grpSp>
              <p:nvGrpSpPr>
                <p:cNvPr id="65" name="Group 71"/>
                <p:cNvGrpSpPr>
                  <a:grpSpLocks/>
                </p:cNvGrpSpPr>
                <p:nvPr/>
              </p:nvGrpSpPr>
              <p:grpSpPr bwMode="auto">
                <a:xfrm>
                  <a:off x="3981" y="5300669"/>
                  <a:ext cx="1008" cy="384176"/>
                  <a:chOff x="3981" y="3294"/>
                  <a:chExt cx="1008" cy="242"/>
                </a:xfrm>
              </p:grpSpPr>
              <p:sp>
                <p:nvSpPr>
                  <p:cNvPr id="67" name="Line 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73" y="3358"/>
                    <a:ext cx="28" cy="75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4673" y="3433"/>
                    <a:ext cx="28" cy="7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4908" y="3354"/>
                    <a:ext cx="28" cy="75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" name="Line 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08" y="3429"/>
                    <a:ext cx="28" cy="7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4936" y="3304"/>
                    <a:ext cx="53" cy="11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GB" sz="1200" b="1" i="1">
                        <a:solidFill>
                          <a:srgbClr val="000000"/>
                        </a:solidFill>
                      </a:rPr>
                      <a:t>2</a:t>
                    </a:r>
                    <a:endParaRPr lang="en-GB"/>
                  </a:p>
                </p:txBody>
              </p:sp>
              <p:sp>
                <p:nvSpPr>
                  <p:cNvPr id="72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4820" y="3406"/>
                    <a:ext cx="59" cy="11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GB" sz="1200" b="1" i="1">
                        <a:solidFill>
                          <a:srgbClr val="000000"/>
                        </a:solidFill>
                      </a:rPr>
                      <a:t>F</a:t>
                    </a:r>
                    <a:endParaRPr lang="en-GB"/>
                  </a:p>
                </p:txBody>
              </p:sp>
              <p:sp>
                <p:nvSpPr>
                  <p:cNvPr id="73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4071" y="3294"/>
                    <a:ext cx="53" cy="11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GB" sz="1200" b="1" i="1" dirty="0">
                        <a:solidFill>
                          <a:srgbClr val="000000"/>
                        </a:solidFill>
                      </a:rPr>
                      <a:t>2</a:t>
                    </a:r>
                    <a:endParaRPr lang="en-GB" dirty="0"/>
                  </a:p>
                </p:txBody>
              </p:sp>
              <p:sp>
                <p:nvSpPr>
                  <p:cNvPr id="74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4060" y="3406"/>
                    <a:ext cx="64" cy="11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GB" sz="1200" b="1" i="1">
                        <a:solidFill>
                          <a:srgbClr val="000000"/>
                        </a:solidFill>
                      </a:rPr>
                      <a:t>V</a:t>
                    </a:r>
                    <a:endParaRPr lang="en-GB"/>
                  </a:p>
                </p:txBody>
              </p:sp>
              <p:sp>
                <p:nvSpPr>
                  <p:cNvPr id="75" name="Rectangle 80"/>
                  <p:cNvSpPr>
                    <a:spLocks noChangeArrowheads="1"/>
                  </p:cNvSpPr>
                  <p:nvPr/>
                </p:nvSpPr>
                <p:spPr bwMode="auto">
                  <a:xfrm>
                    <a:off x="4705" y="3345"/>
                    <a:ext cx="107" cy="1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GB" sz="1600" b="1" i="1" dirty="0">
                        <a:solidFill>
                          <a:srgbClr val="000000"/>
                        </a:solidFill>
                      </a:rPr>
                      <a:t>M</a:t>
                    </a:r>
                    <a:endParaRPr lang="en-GB" dirty="0"/>
                  </a:p>
                </p:txBody>
              </p:sp>
              <p:sp>
                <p:nvSpPr>
                  <p:cNvPr id="76" name="Rectangle 81"/>
                  <p:cNvSpPr>
                    <a:spLocks noChangeArrowheads="1"/>
                  </p:cNvSpPr>
                  <p:nvPr/>
                </p:nvSpPr>
                <p:spPr bwMode="auto">
                  <a:xfrm>
                    <a:off x="3981" y="3318"/>
                    <a:ext cx="228" cy="1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 lIns="0" tIns="0" rIns="0" bIns="0">
                    <a:spAutoFit/>
                  </a:bodyPr>
                  <a:lstStyle/>
                  <a:p>
                    <a:r>
                      <a:rPr lang="en-GB" sz="1600" b="1" i="1" dirty="0">
                        <a:solidFill>
                          <a:srgbClr val="000000"/>
                        </a:solidFill>
                      </a:rPr>
                      <a:t>G</a:t>
                    </a:r>
                    <a:endParaRPr lang="en-GB" dirty="0"/>
                  </a:p>
                </p:txBody>
              </p:sp>
              <p:sp>
                <p:nvSpPr>
                  <p:cNvPr id="77" name="Text Box 8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05" y="3295"/>
                    <a:ext cx="555" cy="241"/>
                  </a:xfrm>
                  <a:prstGeom prst="rect">
                    <a:avLst/>
                  </a:prstGeom>
                  <a:noFill/>
                  <a:ln w="25400">
                    <a:noFill/>
                    <a:miter lim="800000"/>
                    <a:headEnd/>
                    <a:tailEnd/>
                  </a:ln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r>
                      <a:rPr lang="en-GB" sz="1600" b="1" i="1" dirty="0" smtClean="0"/>
                      <a:t>  (</a:t>
                    </a:r>
                    <a:r>
                      <a:rPr lang="en-GB" sz="1600" b="1" i="1" dirty="0"/>
                      <a:t>1 + </a:t>
                    </a:r>
                    <a:r>
                      <a:rPr lang="en-GB" sz="1600" b="1" i="1" dirty="0">
                        <a:solidFill>
                          <a:srgbClr val="CC0000"/>
                        </a:solidFill>
                        <a:latin typeface="Symbol" pitchFamily="18" charset="2"/>
                      </a:rPr>
                      <a:t>D</a:t>
                    </a:r>
                    <a:r>
                      <a:rPr lang="en-GB" sz="1600" b="1" i="1" baseline="-25000" dirty="0">
                        <a:solidFill>
                          <a:srgbClr val="CC0000"/>
                        </a:solidFill>
                      </a:rPr>
                      <a:t>R</a:t>
                    </a:r>
                    <a:r>
                      <a:rPr lang="en-GB" sz="1600" b="1" i="1" dirty="0"/>
                      <a:t>)</a:t>
                    </a:r>
                  </a:p>
                </p:txBody>
              </p:sp>
            </p:grpSp>
          </p:grpSp>
        </p:grpSp>
      </p:grpSp>
      <p:sp>
        <p:nvSpPr>
          <p:cNvPr id="4177" name="Rectangle 79"/>
          <p:cNvSpPr>
            <a:spLocks noChangeArrowheads="1"/>
          </p:cNvSpPr>
          <p:nvPr/>
        </p:nvSpPr>
        <p:spPr bwMode="auto">
          <a:xfrm>
            <a:off x="4693915" y="1174565"/>
            <a:ext cx="6531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GB" sz="1200" b="1" i="1" dirty="0">
                <a:solidFill>
                  <a:srgbClr val="000000"/>
                </a:solidFill>
              </a:rPr>
              <a:t>V</a:t>
            </a:r>
            <a:endParaRPr lang="en-GB" dirty="0"/>
          </a:p>
        </p:txBody>
      </p:sp>
      <p:sp>
        <p:nvSpPr>
          <p:cNvPr id="4175" name="Rectangle 77"/>
          <p:cNvSpPr>
            <a:spLocks noChangeArrowheads="1"/>
          </p:cNvSpPr>
          <p:nvPr/>
        </p:nvSpPr>
        <p:spPr bwMode="auto">
          <a:xfrm>
            <a:off x="5106490" y="1184357"/>
            <a:ext cx="7510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GB" sz="1200" b="1" i="1" dirty="0">
                <a:solidFill>
                  <a:srgbClr val="000000"/>
                </a:solidFill>
              </a:rPr>
              <a:t>F</a:t>
            </a:r>
            <a:endParaRPr lang="en-GB" dirty="0"/>
          </a:p>
        </p:txBody>
      </p:sp>
      <p:sp>
        <p:nvSpPr>
          <p:cNvPr id="80" name="Line 75"/>
          <p:cNvSpPr>
            <a:spLocks noChangeShapeType="1"/>
          </p:cNvSpPr>
          <p:nvPr/>
        </p:nvSpPr>
        <p:spPr bwMode="auto">
          <a:xfrm flipH="1">
            <a:off x="5181597" y="1163389"/>
            <a:ext cx="73346" cy="16210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518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253318" y="3805090"/>
            <a:ext cx="27823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è"/>
            </a:pPr>
            <a:r>
              <a:rPr lang="fr-FR" sz="2000" b="1" dirty="0" err="1">
                <a:sym typeface="Wingdings" panose="05000000000000000000" pitchFamily="2" charset="2"/>
              </a:rPr>
              <a:t>V</a:t>
            </a:r>
            <a:r>
              <a:rPr lang="fr-FR" sz="2000" b="1" baseline="-25000" dirty="0" err="1">
                <a:sym typeface="Wingdings" panose="05000000000000000000" pitchFamily="2" charset="2"/>
              </a:rPr>
              <a:t>ud</a:t>
            </a:r>
            <a:r>
              <a:rPr lang="fr-FR" sz="2000" b="1" dirty="0">
                <a:sym typeface="Wingdings" panose="05000000000000000000" pitchFamily="2" charset="2"/>
              </a:rPr>
              <a:t> = 0.9740 ± </a:t>
            </a:r>
            <a:r>
              <a:rPr lang="fr-FR" sz="2000" b="1" dirty="0" smtClean="0">
                <a:sym typeface="Wingdings" panose="05000000000000000000" pitchFamily="2" charset="2"/>
              </a:rPr>
              <a:t>0.0005</a:t>
            </a:r>
            <a:endParaRPr lang="fr-FR" sz="2000" b="1" dirty="0">
              <a:sym typeface="Wingdings" panose="05000000000000000000" pitchFamily="2" charset="2"/>
            </a:endParaRPr>
          </a:p>
          <a:p>
            <a:r>
              <a:rPr lang="fr-FR" sz="2000" b="1" dirty="0" err="1" smtClean="0">
                <a:sym typeface="Wingdings" panose="05000000000000000000" pitchFamily="2" charset="2"/>
              </a:rPr>
              <a:t>Errors</a:t>
            </a:r>
            <a:r>
              <a:rPr lang="fr-FR" sz="2000" b="1" dirty="0" smtClean="0">
                <a:sym typeface="Wingdings" panose="05000000000000000000" pitchFamily="2" charset="2"/>
              </a:rPr>
              <a:t>:</a:t>
            </a:r>
            <a:endParaRPr lang="fr-FR" sz="2000" b="1" dirty="0">
              <a:sym typeface="Wingdings" panose="05000000000000000000" pitchFamily="2" charset="2"/>
            </a:endParaRPr>
          </a:p>
          <a:p>
            <a:r>
              <a:rPr lang="fr-FR" sz="2000" b="1" dirty="0" smtClean="0"/>
              <a:t>	</a:t>
            </a:r>
            <a:r>
              <a:rPr lang="fr-FR" sz="2000" b="1" dirty="0" err="1" smtClean="0"/>
              <a:t>exp</a:t>
            </a:r>
            <a:r>
              <a:rPr lang="fr-FR" sz="2000" b="1" dirty="0"/>
              <a:t>: 		0.0001</a:t>
            </a:r>
          </a:p>
          <a:p>
            <a:r>
              <a:rPr lang="fr-FR" sz="2000" b="1" dirty="0" smtClean="0">
                <a:latin typeface="Symbol" panose="05050102010706020507" pitchFamily="18" charset="2"/>
              </a:rPr>
              <a:t>	</a:t>
            </a:r>
            <a:r>
              <a:rPr lang="fr-FR" sz="2000" b="1" dirty="0" err="1" smtClean="0">
                <a:latin typeface="Symbol" panose="05050102010706020507" pitchFamily="18" charset="2"/>
              </a:rPr>
              <a:t>d</a:t>
            </a:r>
            <a:r>
              <a:rPr lang="fr-FR" sz="2000" b="1" baseline="-25000" dirty="0" err="1" smtClean="0"/>
              <a:t>R</a:t>
            </a:r>
            <a:r>
              <a:rPr lang="fr-FR" sz="2000" b="1" dirty="0"/>
              <a:t>’:		</a:t>
            </a:r>
            <a:r>
              <a:rPr lang="fr-FR" sz="2000" b="1" dirty="0" smtClean="0"/>
              <a:t>	0.0001</a:t>
            </a:r>
            <a:endParaRPr lang="fr-FR" sz="2000" b="1" dirty="0"/>
          </a:p>
          <a:p>
            <a:r>
              <a:rPr lang="fr-FR" sz="2000" b="1" dirty="0" smtClean="0">
                <a:latin typeface="Symbol" panose="05050102010706020507" pitchFamily="18" charset="2"/>
              </a:rPr>
              <a:t>	</a:t>
            </a:r>
            <a:r>
              <a:rPr lang="fr-FR" sz="2000" b="1" dirty="0" err="1" smtClean="0">
                <a:latin typeface="Symbol" panose="05050102010706020507" pitchFamily="18" charset="2"/>
              </a:rPr>
              <a:t>d</a:t>
            </a:r>
            <a:r>
              <a:rPr lang="fr-FR" sz="2000" b="1" baseline="-25000" dirty="0" err="1" smtClean="0"/>
              <a:t>C</a:t>
            </a:r>
            <a:r>
              <a:rPr lang="fr-FR" sz="2000" b="1" dirty="0"/>
              <a:t>’, </a:t>
            </a:r>
            <a:r>
              <a:rPr lang="fr-FR" sz="2000" b="1" dirty="0" err="1">
                <a:latin typeface="Symbol" panose="05050102010706020507" pitchFamily="18" charset="2"/>
              </a:rPr>
              <a:t>d</a:t>
            </a:r>
            <a:r>
              <a:rPr lang="fr-FR" sz="2000" b="1" baseline="-25000" dirty="0" err="1"/>
              <a:t>NS</a:t>
            </a:r>
            <a:r>
              <a:rPr lang="fr-FR" sz="2000" b="1" baseline="-25000" dirty="0"/>
              <a:t> </a:t>
            </a:r>
            <a:r>
              <a:rPr lang="fr-FR" sz="2000" b="1" dirty="0"/>
              <a:t>:	</a:t>
            </a:r>
            <a:r>
              <a:rPr lang="fr-FR" sz="2000" b="1" dirty="0" smtClean="0"/>
              <a:t>	0.0003</a:t>
            </a:r>
            <a:endParaRPr lang="fr-FR" sz="2000" b="1" dirty="0"/>
          </a:p>
          <a:p>
            <a:r>
              <a:rPr lang="fr-FR" sz="2000" b="1" dirty="0" smtClean="0">
                <a:latin typeface="Symbol" panose="05050102010706020507" pitchFamily="18" charset="2"/>
              </a:rPr>
              <a:t>	D</a:t>
            </a:r>
            <a:r>
              <a:rPr lang="fr-FR" sz="2000" b="1" baseline="-25000" dirty="0" smtClean="0"/>
              <a:t>R</a:t>
            </a:r>
            <a:r>
              <a:rPr lang="fr-FR" sz="2000" b="1" dirty="0"/>
              <a:t>:		</a:t>
            </a:r>
            <a:r>
              <a:rPr lang="fr-FR" sz="2000" b="1" dirty="0" smtClean="0"/>
              <a:t>	0.0004</a:t>
            </a:r>
            <a:endParaRPr lang="fr-FR" sz="2000" b="1" dirty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250825" y="250825"/>
            <a:ext cx="8893175" cy="396875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>
                <a:solidFill>
                  <a:srgbClr val="2559FF"/>
                </a:solidFill>
                <a:latin typeface="Verdana" pitchFamily="34" charset="0"/>
              </a:rPr>
              <a:t>0</a:t>
            </a:r>
            <a:r>
              <a:rPr lang="fr-FR" b="1" baseline="30000" dirty="0">
                <a:solidFill>
                  <a:srgbClr val="2559FF"/>
                </a:solidFill>
                <a:latin typeface="Verdana" pitchFamily="34" charset="0"/>
              </a:rPr>
              <a:t>+</a:t>
            </a:r>
            <a:r>
              <a:rPr lang="fr-FR" b="1" dirty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>
                <a:solidFill>
                  <a:srgbClr val="2559FF"/>
                </a:solidFill>
                <a:latin typeface="Verdana" pitchFamily="34" charset="0"/>
                <a:sym typeface="Wingdings"/>
              </a:rPr>
              <a:t></a:t>
            </a:r>
            <a:r>
              <a:rPr lang="fr-FR" b="1" dirty="0">
                <a:solidFill>
                  <a:srgbClr val="2559FF"/>
                </a:solidFill>
                <a:latin typeface="Verdana" pitchFamily="34" charset="0"/>
              </a:rPr>
              <a:t> 0</a:t>
            </a:r>
            <a:r>
              <a:rPr lang="fr-FR" b="1" baseline="30000" dirty="0">
                <a:solidFill>
                  <a:srgbClr val="2559FF"/>
                </a:solidFill>
                <a:latin typeface="Verdana" pitchFamily="34" charset="0"/>
              </a:rPr>
              <a:t>+</a:t>
            </a:r>
            <a:r>
              <a:rPr lang="fr-FR" b="1" dirty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>
                <a:solidFill>
                  <a:srgbClr val="2559FF"/>
                </a:solidFill>
                <a:latin typeface="Verdana" pitchFamily="34" charset="0"/>
              </a:rPr>
              <a:t>decays</a:t>
            </a:r>
            <a:r>
              <a:rPr lang="fr-FR" b="1" dirty="0">
                <a:solidFill>
                  <a:srgbClr val="2559FF"/>
                </a:solidFill>
                <a:latin typeface="Verdana" pitchFamily="34" charset="0"/>
              </a:rPr>
              <a:t>: </a:t>
            </a:r>
            <a:r>
              <a:rPr lang="fr-FR" b="1" dirty="0" err="1">
                <a:solidFill>
                  <a:srgbClr val="2559FF"/>
                </a:solidFill>
                <a:latin typeface="Verdana" pitchFamily="34" charset="0"/>
              </a:rPr>
              <a:t>present</a:t>
            </a:r>
            <a:r>
              <a:rPr lang="fr-FR" b="1" dirty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>
                <a:solidFill>
                  <a:srgbClr val="2559FF"/>
                </a:solidFill>
                <a:latin typeface="Verdana" pitchFamily="34" charset="0"/>
              </a:rPr>
              <a:t>status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948264" y="692696"/>
            <a:ext cx="219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15 nuclei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other nuclei under study: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baseline="30000" dirty="0">
                <a:solidFill>
                  <a:srgbClr val="FF0000"/>
                </a:solidFill>
              </a:rPr>
              <a:t>18</a:t>
            </a:r>
            <a:r>
              <a:rPr lang="en-US" sz="2000" b="1" dirty="0">
                <a:solidFill>
                  <a:srgbClr val="FF0000"/>
                </a:solidFill>
              </a:rPr>
              <a:t>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baseline="30000" dirty="0">
                <a:solidFill>
                  <a:srgbClr val="FF0000"/>
                </a:solidFill>
              </a:rPr>
              <a:t>30</a:t>
            </a:r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  <a:p>
            <a:pPr lvl="1"/>
            <a:r>
              <a:rPr lang="en-US" sz="2000" b="1" dirty="0"/>
              <a:t>+ heavier to come</a:t>
            </a:r>
          </a:p>
          <a:p>
            <a:pPr lvl="1"/>
            <a:endParaRPr lang="en-US" sz="400" b="1" dirty="0"/>
          </a:p>
        </p:txBody>
      </p:sp>
      <p:grpSp>
        <p:nvGrpSpPr>
          <p:cNvPr id="7" name="Groupe 6"/>
          <p:cNvGrpSpPr/>
          <p:nvPr/>
        </p:nvGrpSpPr>
        <p:grpSpPr>
          <a:xfrm>
            <a:off x="287433" y="4200879"/>
            <a:ext cx="8677892" cy="2613385"/>
            <a:chOff x="-3054839" y="4271999"/>
            <a:chExt cx="8677892" cy="2613385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82"/>
            <a:stretch/>
          </p:blipFill>
          <p:spPr>
            <a:xfrm>
              <a:off x="-3054839" y="4271999"/>
              <a:ext cx="8677892" cy="261338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" name="ZoneTexte 2"/>
            <p:cNvSpPr txBox="1"/>
            <p:nvPr/>
          </p:nvSpPr>
          <p:spPr>
            <a:xfrm>
              <a:off x="827584" y="4402276"/>
              <a:ext cx="1659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/>
                <a:t>Error</a:t>
              </a:r>
              <a:r>
                <a:rPr lang="fr-FR" b="1" dirty="0"/>
                <a:t> budget:</a:t>
              </a:r>
              <a:endParaRPr lang="en-GB" b="1" dirty="0"/>
            </a:p>
          </p:txBody>
        </p:sp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5983" y="-969150"/>
            <a:ext cx="3866034" cy="68580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553097" y="711953"/>
            <a:ext cx="2987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ym typeface="Wingdings" panose="05000000000000000000" pitchFamily="2" charset="2"/>
              </a:rPr>
              <a:t> </a:t>
            </a:r>
            <a:r>
              <a:rPr lang="fr-FR" sz="2000" b="1" dirty="0" err="1">
                <a:sym typeface="Wingdings" panose="05000000000000000000" pitchFamily="2" charset="2"/>
              </a:rPr>
              <a:t>Ft</a:t>
            </a:r>
            <a:r>
              <a:rPr lang="fr-FR" sz="2000" b="1" dirty="0">
                <a:sym typeface="Wingdings" panose="05000000000000000000" pitchFamily="2" charset="2"/>
              </a:rPr>
              <a:t> = </a:t>
            </a:r>
            <a:r>
              <a:rPr lang="fr-FR" sz="2000" b="1" dirty="0" smtClean="0">
                <a:sym typeface="Wingdings" panose="05000000000000000000" pitchFamily="2" charset="2"/>
              </a:rPr>
              <a:t>(3072.24 </a:t>
            </a:r>
            <a:r>
              <a:rPr lang="fr-FR" sz="2000" b="1" dirty="0">
                <a:sym typeface="Wingdings" panose="05000000000000000000" pitchFamily="2" charset="2"/>
              </a:rPr>
              <a:t>± 1.85)s</a:t>
            </a:r>
            <a:endParaRPr lang="fr-FR" sz="2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016000" y="680720"/>
            <a:ext cx="1899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Contribution NEX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2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619379" y="2798956"/>
            <a:ext cx="7905242" cy="1077218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outerShdw dist="89803" dir="8100000" algn="ctr" rotWithShape="0">
              <a:schemeClr val="tx1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bg1"/>
                </a:solidFill>
                <a:latin typeface="Times New Roman" pitchFamily="18" charset="0"/>
              </a:rPr>
              <a:t>0</a:t>
            </a:r>
            <a:r>
              <a:rPr lang="fr-FR" sz="3200" b="1" baseline="30000" dirty="0">
                <a:solidFill>
                  <a:schemeClr val="bg1"/>
                </a:solidFill>
                <a:latin typeface="Times New Roman" pitchFamily="18" charset="0"/>
              </a:rPr>
              <a:t>+</a:t>
            </a:r>
            <a:r>
              <a:rPr lang="fr-FR" sz="3200" b="1" dirty="0">
                <a:solidFill>
                  <a:schemeClr val="bg1"/>
                </a:solidFill>
                <a:latin typeface="Times New Roman" pitchFamily="18" charset="0"/>
              </a:rPr>
              <a:t> - 0</a:t>
            </a:r>
            <a:r>
              <a:rPr lang="fr-FR" sz="3200" b="1" baseline="30000" dirty="0">
                <a:solidFill>
                  <a:schemeClr val="bg1"/>
                </a:solidFill>
                <a:latin typeface="Times New Roman" pitchFamily="18" charset="0"/>
              </a:rPr>
              <a:t>+</a:t>
            </a:r>
            <a:r>
              <a:rPr lang="fr-FR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fr-FR" sz="3200" b="1" dirty="0">
                <a:solidFill>
                  <a:schemeClr val="bg1"/>
                </a:solidFill>
                <a:latin typeface="Symbol" pitchFamily="18" charset="2"/>
              </a:rPr>
              <a:t>b</a:t>
            </a:r>
            <a:r>
              <a:rPr lang="fr-FR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latin typeface="Times New Roman" pitchFamily="18" charset="0"/>
              </a:rPr>
              <a:t>decay</a:t>
            </a:r>
            <a:r>
              <a:rPr lang="fr-FR" sz="3200" b="1" dirty="0">
                <a:solidFill>
                  <a:schemeClr val="bg1"/>
                </a:solidFill>
                <a:latin typeface="Times New Roman" pitchFamily="18" charset="0"/>
              </a:rPr>
              <a:t>: </a:t>
            </a:r>
            <a:r>
              <a:rPr lang="fr-FR" sz="3200" b="1" dirty="0" err="1">
                <a:solidFill>
                  <a:schemeClr val="bg1"/>
                </a:solidFill>
                <a:latin typeface="Times New Roman" pitchFamily="18" charset="0"/>
              </a:rPr>
              <a:t>our</a:t>
            </a:r>
            <a:r>
              <a:rPr lang="fr-FR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latin typeface="Times New Roman" pitchFamily="18" charset="0"/>
              </a:rPr>
              <a:t>recent</a:t>
            </a:r>
            <a:r>
              <a:rPr lang="fr-FR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latin typeface="Times New Roman" pitchFamily="18" charset="0"/>
              </a:rPr>
              <a:t>work</a:t>
            </a:r>
            <a:r>
              <a:rPr lang="fr-FR" sz="3200" b="1" dirty="0">
                <a:solidFill>
                  <a:schemeClr val="bg1"/>
                </a:solidFill>
                <a:latin typeface="Times New Roman" pitchFamily="18" charset="0"/>
              </a:rPr>
              <a:t> on </a:t>
            </a:r>
          </a:p>
          <a:p>
            <a:pPr algn="ctr">
              <a:defRPr/>
            </a:pPr>
            <a:r>
              <a:rPr lang="fr-FR" sz="3200" b="1" baseline="30000" dirty="0">
                <a:solidFill>
                  <a:schemeClr val="bg1"/>
                </a:solidFill>
                <a:latin typeface="Times New Roman" pitchFamily="18" charset="0"/>
              </a:rPr>
              <a:t>38</a:t>
            </a:r>
            <a:r>
              <a:rPr lang="fr-FR" sz="3200" b="1" dirty="0">
                <a:solidFill>
                  <a:schemeClr val="bg1"/>
                </a:solidFill>
                <a:latin typeface="Times New Roman" pitchFamily="18" charset="0"/>
              </a:rPr>
              <a:t>Ca, </a:t>
            </a:r>
            <a:r>
              <a:rPr lang="fr-FR" sz="3200" b="1" baseline="30000" dirty="0">
                <a:solidFill>
                  <a:schemeClr val="bg1"/>
                </a:solidFill>
                <a:latin typeface="Times New Roman" pitchFamily="18" charset="0"/>
              </a:rPr>
              <a:t>30</a:t>
            </a:r>
            <a:r>
              <a:rPr lang="fr-FR" sz="3200" b="1" dirty="0">
                <a:solidFill>
                  <a:schemeClr val="bg1"/>
                </a:solidFill>
                <a:latin typeface="Times New Roman" pitchFamily="18" charset="0"/>
              </a:rPr>
              <a:t>S and </a:t>
            </a:r>
            <a:r>
              <a:rPr lang="fr-FR" sz="3200" b="1" baseline="30000" dirty="0">
                <a:solidFill>
                  <a:schemeClr val="bg1"/>
                </a:solidFill>
                <a:latin typeface="Times New Roman" pitchFamily="18" charset="0"/>
              </a:rPr>
              <a:t>22</a:t>
            </a:r>
            <a:r>
              <a:rPr lang="fr-FR" sz="3200" b="1" dirty="0">
                <a:solidFill>
                  <a:schemeClr val="bg1"/>
                </a:solidFill>
                <a:latin typeface="Times New Roman" pitchFamily="18" charset="0"/>
              </a:rPr>
              <a:t>Mg </a:t>
            </a:r>
            <a:endParaRPr lang="fr-FR" sz="3200" b="1" baseline="30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443" cy="4082"/>
          </a:xfrm>
        </p:grpSpPr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25" name="Line 5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26" name="Line 6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776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" y="1"/>
            <a:ext cx="9144000" cy="6858000"/>
            <a:chOff x="0" y="0"/>
            <a:chExt cx="5443" cy="4082"/>
          </a:xfrm>
        </p:grpSpPr>
        <p:sp>
          <p:nvSpPr>
            <p:cNvPr id="15365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366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67" name="Line 8"/>
            <p:cNvSpPr>
              <a:spLocks noChangeShapeType="1"/>
            </p:cNvSpPr>
            <p:nvPr/>
          </p:nvSpPr>
          <p:spPr bwMode="auto">
            <a:xfrm>
              <a:off x="0" y="136"/>
              <a:ext cx="544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171" name="WordArt 9"/>
          <p:cNvSpPr>
            <a:spLocks noChangeArrowheads="1" noChangeShapeType="1" noTextEdit="1"/>
          </p:cNvSpPr>
          <p:nvPr/>
        </p:nvSpPr>
        <p:spPr bwMode="auto">
          <a:xfrm>
            <a:off x="2076426" y="315851"/>
            <a:ext cx="5238102" cy="456976"/>
          </a:xfrm>
          <a:prstGeom prst="rect">
            <a:avLst/>
          </a:prstGeom>
        </p:spPr>
        <p:txBody>
          <a:bodyPr wrap="none" lIns="96762" tIns="48381" rIns="96762" bIns="4838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100" b="1" kern="10" dirty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0"/>
                    </a:gs>
                    <a:gs pos="100000">
                      <a:srgbClr val="2080FF"/>
                    </a:gs>
                  </a:gsLst>
                  <a:lin ang="5400000" scaled="1"/>
                </a:gradFill>
                <a:latin typeface="Arial Black"/>
              </a:rPr>
              <a:t>Super-allowed Fermi transitions for </a:t>
            </a:r>
            <a:r>
              <a:rPr lang="en-US" sz="2100" b="1" kern="10" dirty="0" err="1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0"/>
                    </a:gs>
                    <a:gs pos="100000">
                      <a:srgbClr val="2080FF"/>
                    </a:gs>
                  </a:gsLst>
                  <a:lin ang="5400000" scaled="1"/>
                </a:gradFill>
                <a:latin typeface="Arial Black"/>
              </a:rPr>
              <a:t>T</a:t>
            </a:r>
            <a:r>
              <a:rPr lang="en-US" sz="2100" b="1" kern="10" baseline="-25000" dirty="0" err="1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0"/>
                    </a:gs>
                    <a:gs pos="100000">
                      <a:srgbClr val="2080FF"/>
                    </a:gs>
                  </a:gsLst>
                  <a:lin ang="5400000" scaled="1"/>
                </a:gradFill>
                <a:latin typeface="Arial Black"/>
              </a:rPr>
              <a:t>z</a:t>
            </a:r>
            <a:r>
              <a:rPr lang="en-US" sz="2100" b="1" kern="10" dirty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0"/>
                    </a:gs>
                    <a:gs pos="100000">
                      <a:srgbClr val="2080FF"/>
                    </a:gs>
                  </a:gsLst>
                  <a:lin ang="5400000" scaled="1"/>
                </a:gradFill>
                <a:latin typeface="Arial Black"/>
              </a:rPr>
              <a:t> = -1</a:t>
            </a:r>
            <a:endParaRPr lang="fr-FR" sz="2100" b="1" kern="10" dirty="0">
              <a:ln w="635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80"/>
                  </a:gs>
                  <a:gs pos="100000">
                    <a:srgbClr val="2080FF"/>
                  </a:gs>
                </a:gsLst>
                <a:lin ang="5400000" scaled="1"/>
              </a:gradFill>
              <a:latin typeface="Arial Black"/>
            </a:endParaRPr>
          </a:p>
        </p:txBody>
      </p:sp>
      <p:sp>
        <p:nvSpPr>
          <p:cNvPr id="15363" name="Text Box 11"/>
          <p:cNvSpPr txBox="1">
            <a:spLocks noChangeArrowheads="1"/>
          </p:cNvSpPr>
          <p:nvPr/>
        </p:nvSpPr>
        <p:spPr bwMode="auto">
          <a:xfrm>
            <a:off x="2133544" y="5680279"/>
            <a:ext cx="5259301" cy="928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762" tIns="48381" rIns="96762" bIns="48381">
            <a:spAutoFit/>
          </a:bodyPr>
          <a:lstStyle/>
          <a:p>
            <a:pPr defTabSz="870184">
              <a:buFontTx/>
              <a:buChar char="•"/>
            </a:pPr>
            <a:r>
              <a:rPr lang="fr-FR" b="1" dirty="0"/>
              <a:t> </a:t>
            </a:r>
            <a:r>
              <a:rPr lang="fr-FR" b="1" dirty="0" err="1"/>
              <a:t>many</a:t>
            </a:r>
            <a:r>
              <a:rPr lang="fr-FR" b="1" dirty="0"/>
              <a:t> </a:t>
            </a:r>
            <a:r>
              <a:rPr lang="fr-FR" b="1" dirty="0" err="1"/>
              <a:t>decay</a:t>
            </a:r>
            <a:r>
              <a:rPr lang="fr-FR" b="1" dirty="0"/>
              <a:t> </a:t>
            </a:r>
            <a:r>
              <a:rPr lang="fr-FR" b="1" dirty="0" err="1"/>
              <a:t>channels</a:t>
            </a:r>
            <a:r>
              <a:rPr lang="fr-FR" b="1" dirty="0"/>
              <a:t> open</a:t>
            </a:r>
          </a:p>
          <a:p>
            <a:pPr defTabSz="870184">
              <a:buFontTx/>
              <a:buChar char="•"/>
            </a:pPr>
            <a:r>
              <a:rPr lang="fr-FR" b="1" dirty="0"/>
              <a:t> </a:t>
            </a:r>
            <a:r>
              <a:rPr lang="fr-FR" b="1" dirty="0" err="1"/>
              <a:t>strong</a:t>
            </a:r>
            <a:r>
              <a:rPr lang="fr-FR" b="1" dirty="0"/>
              <a:t> non-</a:t>
            </a:r>
            <a:r>
              <a:rPr lang="fr-FR" b="1" dirty="0" err="1"/>
              <a:t>analog</a:t>
            </a:r>
            <a:r>
              <a:rPr lang="fr-FR" b="1" dirty="0"/>
              <a:t> transitions</a:t>
            </a:r>
          </a:p>
          <a:p>
            <a:pPr defTabSz="870184">
              <a:buFontTx/>
              <a:buChar char="•"/>
            </a:pPr>
            <a:r>
              <a:rPr lang="fr-FR" b="1" dirty="0"/>
              <a:t> </a:t>
            </a:r>
            <a:r>
              <a:rPr lang="fr-FR" b="1" dirty="0" err="1"/>
              <a:t>high</a:t>
            </a:r>
            <a:r>
              <a:rPr lang="fr-FR" b="1" dirty="0"/>
              <a:t> </a:t>
            </a:r>
            <a:r>
              <a:rPr lang="fr-FR" b="1" dirty="0" err="1"/>
              <a:t>precision</a:t>
            </a:r>
            <a:r>
              <a:rPr lang="fr-FR" b="1" dirty="0"/>
              <a:t> of </a:t>
            </a:r>
            <a:r>
              <a:rPr lang="fr-FR" b="1" dirty="0">
                <a:latin typeface="Symbol" pitchFamily="18" charset="2"/>
              </a:rPr>
              <a:t>g</a:t>
            </a:r>
            <a:r>
              <a:rPr lang="fr-FR" b="1" dirty="0"/>
              <a:t> </a:t>
            </a:r>
            <a:r>
              <a:rPr lang="fr-FR" b="1" dirty="0" err="1"/>
              <a:t>efficiency</a:t>
            </a:r>
            <a:r>
              <a:rPr lang="fr-FR" b="1" dirty="0"/>
              <a:t> </a:t>
            </a:r>
            <a:r>
              <a:rPr lang="fr-FR" b="1" dirty="0" err="1"/>
              <a:t>needed</a:t>
            </a:r>
            <a:r>
              <a:rPr lang="fr-FR" b="1" dirty="0"/>
              <a:t> </a:t>
            </a:r>
            <a:r>
              <a:rPr lang="fr-FR" b="1" dirty="0">
                <a:sym typeface="Wingdings" pitchFamily="2" charset="2"/>
              </a:rPr>
              <a:t> 0.1%</a:t>
            </a:r>
            <a:endParaRPr lang="fr-FR" b="1" dirty="0"/>
          </a:p>
        </p:txBody>
      </p:sp>
      <p:pic>
        <p:nvPicPr>
          <p:cNvPr id="15364" name="Image 10" descr="ca3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253" y="858511"/>
            <a:ext cx="7055814" cy="4768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485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5097</TotalTime>
  <Words>2487</Words>
  <Application>Microsoft Office PowerPoint</Application>
  <PresentationFormat>Affichage à l'écran (4:3)</PresentationFormat>
  <Paragraphs>528</Paragraphs>
  <Slides>40</Slides>
  <Notes>12</Notes>
  <HiddenSlides>0</HiddenSlides>
  <MMClips>0</MMClips>
  <ScaleCrop>false</ScaleCrop>
  <HeadingPairs>
    <vt:vector size="8" baseType="variant">
      <vt:variant>
        <vt:lpstr>Polices utilisées</vt:lpstr>
      </vt:variant>
      <vt:variant>
        <vt:i4>20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62" baseType="lpstr">
      <vt:lpstr>ＭＳ Ｐゴシック</vt:lpstr>
      <vt:lpstr>NSimSun</vt:lpstr>
      <vt:lpstr>Aharoni</vt:lpstr>
      <vt:lpstr>Arial</vt:lpstr>
      <vt:lpstr>Arial Black</vt:lpstr>
      <vt:lpstr>Calibri</vt:lpstr>
      <vt:lpstr>Calibri Light</vt:lpstr>
      <vt:lpstr>Cambria Math</vt:lpstr>
      <vt:lpstr>Forte</vt:lpstr>
      <vt:lpstr>Helvetica</vt:lpstr>
      <vt:lpstr>Helvetica Neue</vt:lpstr>
      <vt:lpstr>Impact</vt:lpstr>
      <vt:lpstr>Lucida Calligraphy</vt:lpstr>
      <vt:lpstr>Palatino Linotype</vt:lpstr>
      <vt:lpstr>Symbol</vt:lpstr>
      <vt:lpstr>Times New Roman</vt:lpstr>
      <vt:lpstr>Tw Cen MT</vt:lpstr>
      <vt:lpstr>Verdana</vt:lpstr>
      <vt:lpstr>Wingdings</vt:lpstr>
      <vt:lpstr>Work Sans Medium</vt:lpstr>
      <vt:lpstr>Thème Office</vt:lpstr>
      <vt:lpstr>CorelDRAW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CENBG-Univ.Bx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bertram blank</dc:creator>
  <cp:lastModifiedBy>Visio</cp:lastModifiedBy>
  <cp:revision>190</cp:revision>
  <dcterms:created xsi:type="dcterms:W3CDTF">2023-03-07T17:55:38Z</dcterms:created>
  <dcterms:modified xsi:type="dcterms:W3CDTF">2023-05-23T15:01:44Z</dcterms:modified>
</cp:coreProperties>
</file>