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70" r:id="rId4"/>
    <p:sldId id="280" r:id="rId5"/>
    <p:sldId id="284" r:id="rId6"/>
    <p:sldId id="281" r:id="rId7"/>
    <p:sldId id="286" r:id="rId8"/>
    <p:sldId id="282" r:id="rId9"/>
    <p:sldId id="289" r:id="rId10"/>
    <p:sldId id="290" r:id="rId11"/>
    <p:sldId id="287" r:id="rId12"/>
    <p:sldId id="291" r:id="rId13"/>
    <p:sldId id="296" r:id="rId14"/>
    <p:sldId id="288" r:id="rId15"/>
    <p:sldId id="295" r:id="rId16"/>
    <p:sldId id="297" r:id="rId17"/>
    <p:sldId id="298" r:id="rId18"/>
    <p:sldId id="299" r:id="rId19"/>
    <p:sldId id="300" r:id="rId20"/>
    <p:sldId id="294" r:id="rId21"/>
    <p:sldId id="293" r:id="rId22"/>
    <p:sldId id="292" r:id="rId2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51" userDrawn="1">
          <p15:clr>
            <a:srgbClr val="A4A3A4"/>
          </p15:clr>
        </p15:guide>
        <p15:guide id="4" pos="4611" userDrawn="1">
          <p15:clr>
            <a:srgbClr val="A4A3A4"/>
          </p15:clr>
        </p15:guide>
        <p15:guide id="5" pos="438" userDrawn="1">
          <p15:clr>
            <a:srgbClr val="A4A3A4"/>
          </p15:clr>
        </p15:guide>
        <p15:guide id="6" orient="horz" pos="1933" userDrawn="1">
          <p15:clr>
            <a:srgbClr val="A4A3A4"/>
          </p15:clr>
        </p15:guide>
        <p15:guide id="7" orient="horz" pos="2387" userDrawn="1">
          <p15:clr>
            <a:srgbClr val="A4A3A4"/>
          </p15:clr>
        </p15:guide>
        <p15:guide id="8" orient="horz" pos="1752" userDrawn="1">
          <p15:clr>
            <a:srgbClr val="A4A3A4"/>
          </p15:clr>
        </p15:guide>
        <p15:guide id="9" pos="4951" userDrawn="1">
          <p15:clr>
            <a:srgbClr val="A4A3A4"/>
          </p15:clr>
        </p15:guide>
        <p15:guide id="10" pos="1572" userDrawn="1">
          <p15:clr>
            <a:srgbClr val="A4A3A4"/>
          </p15:clr>
        </p15:guide>
        <p15:guide id="11" pos="2298" userDrawn="1">
          <p15:clr>
            <a:srgbClr val="A4A3A4"/>
          </p15:clr>
        </p15:guide>
        <p15:guide id="12" orient="horz" pos="550" userDrawn="1">
          <p15:clr>
            <a:srgbClr val="A4A3A4"/>
          </p15:clr>
        </p15:guide>
        <p15:guide id="13" pos="121" userDrawn="1">
          <p15:clr>
            <a:srgbClr val="A4A3A4"/>
          </p15:clr>
        </p15:guide>
        <p15:guide id="14" orient="horz" pos="663" userDrawn="1">
          <p15:clr>
            <a:srgbClr val="A4A3A4"/>
          </p15:clr>
        </p15:guide>
        <p15:guide id="15" orient="horz" pos="3657" userDrawn="1">
          <p15:clr>
            <a:srgbClr val="A4A3A4"/>
          </p15:clr>
        </p15:guide>
        <p15:guide id="16" pos="32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00FF"/>
    <a:srgbClr val="CC00CC"/>
    <a:srgbClr val="0099CC"/>
    <a:srgbClr val="00823B"/>
    <a:srgbClr val="C6FF37"/>
    <a:srgbClr val="FAD600"/>
    <a:srgbClr val="FFED09"/>
    <a:srgbClr val="F27F00"/>
    <a:srgbClr val="E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91" d="100"/>
          <a:sy n="91" d="100"/>
        </p:scale>
        <p:origin x="114" y="228"/>
      </p:cViewPr>
      <p:guideLst>
        <p:guide orient="horz" pos="2183"/>
        <p:guide pos="3840"/>
        <p:guide orient="horz" pos="51"/>
        <p:guide pos="4611"/>
        <p:guide pos="438"/>
        <p:guide orient="horz" pos="1933"/>
        <p:guide orient="horz" pos="2387"/>
        <p:guide orient="horz" pos="1752"/>
        <p:guide pos="4951"/>
        <p:guide pos="1572"/>
        <p:guide pos="2298"/>
        <p:guide orient="horz" pos="550"/>
        <p:guide pos="121"/>
        <p:guide orient="horz" pos="663"/>
        <p:guide orient="horz" pos="3657"/>
        <p:guide pos="32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2230-F31D-4845-8578-4A82D1C534FC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D9D41-EEC2-41A6-A253-96C17FB636D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908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2230-F31D-4845-8578-4A82D1C534FC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D9D41-EEC2-41A6-A253-96C17FB636D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683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2230-F31D-4845-8578-4A82D1C534FC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D9D41-EEC2-41A6-A253-96C17FB636D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77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2230-F31D-4845-8578-4A82D1C534FC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D9D41-EEC2-41A6-A253-96C17FB636D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401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2230-F31D-4845-8578-4A82D1C534FC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D9D41-EEC2-41A6-A253-96C17FB636D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720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2230-F31D-4845-8578-4A82D1C534FC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D9D41-EEC2-41A6-A253-96C17FB636D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70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2230-F31D-4845-8578-4A82D1C534FC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D9D41-EEC2-41A6-A253-96C17FB636D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190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2230-F31D-4845-8578-4A82D1C534FC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D9D41-EEC2-41A6-A253-96C17FB636D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126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2230-F31D-4845-8578-4A82D1C534FC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D9D41-EEC2-41A6-A253-96C17FB636D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85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2230-F31D-4845-8578-4A82D1C534FC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D9D41-EEC2-41A6-A253-96C17FB636D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230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2230-F31D-4845-8578-4A82D1C534FC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D9D41-EEC2-41A6-A253-96C17FB636D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01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2230-F31D-4845-8578-4A82D1C534FC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D9D41-EEC2-41A6-A253-96C17FB636D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508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17.png"/><Relationship Id="rId7" Type="http://schemas.openxmlformats.org/officeDocument/2006/relationships/image" Target="../media/image4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9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13.gif"/><Relationship Id="rId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3" Type="http://schemas.openxmlformats.org/officeDocument/2006/relationships/image" Target="../media/image60.png"/><Relationship Id="rId7" Type="http://schemas.openxmlformats.org/officeDocument/2006/relationships/image" Target="../media/image30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Relationship Id="rId9" Type="http://schemas.openxmlformats.org/officeDocument/2006/relationships/image" Target="../media/image6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12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5.jpeg"/><Relationship Id="rId5" Type="http://schemas.openxmlformats.org/officeDocument/2006/relationships/image" Target="../media/image20.png"/><Relationship Id="rId10" Type="http://schemas.openxmlformats.org/officeDocument/2006/relationships/image" Target="../media/image16.pn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7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12" Type="http://schemas.openxmlformats.org/officeDocument/2006/relationships/image" Target="../media/image36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5.jpeg"/><Relationship Id="rId5" Type="http://schemas.openxmlformats.org/officeDocument/2006/relationships/image" Target="../media/image30.png"/><Relationship Id="rId10" Type="http://schemas.openxmlformats.org/officeDocument/2006/relationships/image" Target="../media/image26.png"/><Relationship Id="rId4" Type="http://schemas.openxmlformats.org/officeDocument/2006/relationships/image" Target="../media/image29.png"/><Relationship Id="rId9" Type="http://schemas.openxmlformats.org/officeDocument/2006/relationships/image" Target="../media/image34.jpeg"/><Relationship Id="rId1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685" y="1003715"/>
            <a:ext cx="7777316" cy="58329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24855" y="1052513"/>
            <a:ext cx="7767145" cy="5526963"/>
          </a:xfrm>
          <a:prstGeom prst="rect">
            <a:avLst/>
          </a:prstGeom>
          <a:solidFill>
            <a:srgbClr val="FFFFFF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oneTexte 2"/>
          <p:cNvSpPr txBox="1"/>
          <p:nvPr/>
        </p:nvSpPr>
        <p:spPr>
          <a:xfrm>
            <a:off x="9122253" y="5466632"/>
            <a:ext cx="2920982" cy="124225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r"/>
            <a:r>
              <a:rPr lang="fr-FR" sz="2800" b="1" dirty="0" smtClean="0"/>
              <a:t>LP2i </a:t>
            </a:r>
            <a:r>
              <a:rPr lang="fr-FR" sz="2800" b="1" dirty="0"/>
              <a:t>Bordeaux</a:t>
            </a:r>
          </a:p>
          <a:p>
            <a:pPr algn="r"/>
            <a:r>
              <a:rPr lang="fr-FR" sz="2800" b="1" dirty="0" smtClean="0"/>
              <a:t>conseil scientifique</a:t>
            </a:r>
          </a:p>
          <a:p>
            <a:pPr algn="r"/>
            <a:r>
              <a:rPr lang="fr-FR" sz="2000" b="1" dirty="0" smtClean="0"/>
              <a:t>23 mai 2023</a:t>
            </a:r>
          </a:p>
        </p:txBody>
      </p:sp>
      <p:sp>
        <p:nvSpPr>
          <p:cNvPr id="4" name="Rectangle 3"/>
          <p:cNvSpPr/>
          <p:nvPr/>
        </p:nvSpPr>
        <p:spPr>
          <a:xfrm>
            <a:off x="2779781" y="342267"/>
            <a:ext cx="581620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b="1" dirty="0" smtClean="0">
                <a:ln w="3175">
                  <a:solidFill>
                    <a:schemeClr val="accent5">
                      <a:lumMod val="50000"/>
                    </a:schemeClr>
                  </a:solidFill>
                </a:ln>
                <a:gradFill>
                  <a:gsLst>
                    <a:gs pos="33000">
                      <a:srgbClr val="0070C0"/>
                    </a:gs>
                    <a:gs pos="60000">
                      <a:schemeClr val="accent4">
                        <a:lumMod val="40000"/>
                        <a:lumOff val="60000"/>
                      </a:schemeClr>
                    </a:gs>
                    <a:gs pos="84000">
                      <a:srgbClr val="C00000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décroissances exotiques</a:t>
            </a:r>
          </a:p>
          <a:p>
            <a:pPr algn="ctr"/>
            <a:r>
              <a:rPr lang="fr-FR" sz="4400" b="1" cap="none" spc="0" dirty="0" smtClean="0">
                <a:ln w="3175">
                  <a:solidFill>
                    <a:schemeClr val="accent5">
                      <a:lumMod val="50000"/>
                    </a:schemeClr>
                  </a:solidFill>
                </a:ln>
                <a:gradFill>
                  <a:gsLst>
                    <a:gs pos="33000">
                      <a:srgbClr val="0070C0"/>
                    </a:gs>
                    <a:gs pos="60000">
                      <a:schemeClr val="accent4">
                        <a:lumMod val="40000"/>
                        <a:lumOff val="60000"/>
                      </a:schemeClr>
                    </a:gs>
                    <a:gs pos="84000">
                      <a:srgbClr val="C00000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ACTAR TPC</a:t>
            </a:r>
            <a:endParaRPr lang="fr-FR" sz="4400" b="1" cap="none" spc="0" dirty="0">
              <a:ln w="3175">
                <a:solidFill>
                  <a:schemeClr val="accent5">
                    <a:lumMod val="50000"/>
                  </a:schemeClr>
                </a:solidFill>
              </a:ln>
              <a:gradFill>
                <a:gsLst>
                  <a:gs pos="33000">
                    <a:srgbClr val="0070C0"/>
                  </a:gs>
                  <a:gs pos="60000">
                    <a:schemeClr val="accent4">
                      <a:lumMod val="40000"/>
                      <a:lumOff val="60000"/>
                    </a:schemeClr>
                  </a:gs>
                  <a:gs pos="84000">
                    <a:srgbClr val="C00000"/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55035" y="2819867"/>
            <a:ext cx="4328044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fr-FR" sz="4000" b="1" dirty="0" smtClean="0">
                <a:ln w="1905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noFill/>
                <a:effectLst>
                  <a:outerShdw blurRad="63500" dist="38100" dir="2700000" algn="ctr" rotWithShape="0">
                    <a:srgbClr val="FFFFCC"/>
                  </a:outerShdw>
                </a:effectLst>
                <a:sym typeface="Wingdings" panose="05000000000000000000" pitchFamily="2" charset="2"/>
              </a:rPr>
              <a:t></a:t>
            </a:r>
            <a:r>
              <a:rPr lang="fr-FR" sz="4000" b="1" dirty="0" smtClean="0">
                <a:ln w="1905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noFill/>
                <a:effectLst>
                  <a:outerShdw blurRad="63500" dist="38100" dir="2700000" algn="ctr" rotWithShape="0">
                    <a:srgbClr val="FFFFCC"/>
                  </a:outerShdw>
                </a:effectLst>
                <a:sym typeface="Symbol" panose="05050102010706020507" pitchFamily="18" charset="2"/>
              </a:rPr>
              <a:t> </a:t>
            </a:r>
            <a:r>
              <a:rPr lang="fr-FR" sz="4000" b="1" dirty="0" smtClean="0">
                <a:ln w="1905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noFill/>
                <a:effectLst>
                  <a:outerShdw blurRad="63500" dist="38100" dir="2700000" algn="ctr" rotWithShape="0">
                    <a:srgbClr val="FFFFCC"/>
                  </a:outerShdw>
                </a:effectLst>
              </a:rPr>
              <a:t>contexte</a:t>
            </a:r>
          </a:p>
          <a:p>
            <a:r>
              <a:rPr lang="fr-FR" sz="4000" b="1" dirty="0" smtClean="0">
                <a:ln w="1905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noFill/>
                <a:effectLst>
                  <a:outerShdw blurRad="63500" dist="38100" dir="2700000" algn="ctr" rotWithShape="0">
                    <a:srgbClr val="FFFFCC"/>
                  </a:outerShdw>
                </a:effectLst>
                <a:sym typeface="Wingdings" panose="05000000000000000000" pitchFamily="2" charset="2"/>
              </a:rPr>
              <a:t> </a:t>
            </a:r>
            <a:r>
              <a:rPr lang="fr-FR" sz="4000" b="1" dirty="0" smtClean="0">
                <a:ln w="1905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noFill/>
                <a:effectLst>
                  <a:outerShdw blurRad="63500" dist="38100" dir="2700000" algn="ctr" rotWithShape="0">
                    <a:srgbClr val="FFFFCC"/>
                  </a:outerShdw>
                </a:effectLst>
              </a:rPr>
              <a:t>ACTAR TPC</a:t>
            </a:r>
          </a:p>
          <a:p>
            <a:r>
              <a:rPr lang="fr-FR" sz="4000" b="1" dirty="0" smtClean="0">
                <a:ln w="1905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noFill/>
                <a:effectLst>
                  <a:outerShdw blurRad="63500" dist="38100" dir="2700000" algn="ctr" rotWithShape="0">
                    <a:srgbClr val="FFFFCC"/>
                  </a:outerShdw>
                </a:effectLst>
                <a:sym typeface="Wingdings" panose="05000000000000000000" pitchFamily="2" charset="2"/>
              </a:rPr>
              <a:t> </a:t>
            </a:r>
            <a:r>
              <a:rPr lang="fr-FR" sz="4000" b="1" dirty="0" smtClean="0">
                <a:ln w="1905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noFill/>
                <a:effectLst>
                  <a:outerShdw blurRad="63500" dist="38100" dir="2700000" algn="ctr" rotWithShape="0">
                    <a:srgbClr val="FFFFCC"/>
                  </a:outerShdw>
                </a:effectLst>
              </a:rPr>
              <a:t>résultats récents</a:t>
            </a:r>
            <a:endParaRPr lang="fr-FR" sz="4000" b="1" dirty="0" smtClean="0">
              <a:ln w="19050">
                <a:solidFill>
                  <a:schemeClr val="accent5">
                    <a:lumMod val="50000"/>
                  </a:schemeClr>
                </a:solidFill>
                <a:prstDash val="solid"/>
              </a:ln>
              <a:noFill/>
              <a:effectLst>
                <a:outerShdw blurRad="63500" dist="38100" dir="2700000" algn="ctr" rotWithShape="0">
                  <a:srgbClr val="FFFFCC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812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23" y="1080022"/>
            <a:ext cx="1406152" cy="1054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83234" y="752611"/>
            <a:ext cx="6052298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b="1" dirty="0" smtClean="0"/>
              <a:t>plan 128×128 pixels</a:t>
            </a:r>
          </a:p>
          <a:p>
            <a:pPr>
              <a:tabLst>
                <a:tab pos="361950" algn="l"/>
                <a:tab pos="712788" algn="l"/>
                <a:tab pos="1073150" algn="l"/>
                <a:tab pos="1344613" algn="l"/>
              </a:tabLst>
            </a:pPr>
            <a:r>
              <a:rPr lang="fr-FR" sz="2000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</a:rPr>
              <a:t>		•	</a:t>
            </a:r>
            <a:r>
              <a:rPr lang="fr-FR" sz="2000" dirty="0" err="1" smtClean="0">
                <a:solidFill>
                  <a:schemeClr val="bg1">
                    <a:lumMod val="50000"/>
                  </a:schemeClr>
                </a:solidFill>
              </a:rPr>
              <a:t>commissioning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</a:rPr>
              <a:t> 2017</a:t>
            </a:r>
          </a:p>
          <a:p>
            <a:pPr>
              <a:tabLst>
                <a:tab pos="361950" algn="l"/>
                <a:tab pos="712788" algn="l"/>
                <a:tab pos="1073150" algn="l"/>
                <a:tab pos="1344613" algn="l"/>
              </a:tabLst>
            </a:pPr>
            <a:r>
              <a:rPr lang="fr-FR" sz="2000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</a:rPr>
              <a:t>			(mode cible active, SPEG)</a:t>
            </a:r>
            <a:endParaRPr lang="fr-FR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tabLst>
                <a:tab pos="361950" algn="l"/>
                <a:tab pos="712788" algn="l"/>
                <a:tab pos="1073150" algn="l"/>
                <a:tab pos="1344613" algn="l"/>
              </a:tabLst>
            </a:pPr>
            <a:r>
              <a:rPr lang="fr-FR" sz="2000" dirty="0"/>
              <a:t>	</a:t>
            </a:r>
            <a:r>
              <a:rPr lang="fr-FR" sz="2000" dirty="0" smtClean="0"/>
              <a:t>		•</a:t>
            </a:r>
            <a:r>
              <a:rPr lang="fr-FR" sz="2000" dirty="0"/>
              <a:t>	</a:t>
            </a:r>
            <a:r>
              <a:rPr lang="fr-FR" sz="2000" dirty="0" smtClean="0"/>
              <a:t>campagne GANIL 2019</a:t>
            </a:r>
          </a:p>
          <a:p>
            <a:pPr>
              <a:tabLst>
                <a:tab pos="361950" algn="l"/>
                <a:tab pos="712788" algn="l"/>
                <a:tab pos="1073150" algn="l"/>
                <a:tab pos="1344613" algn="l"/>
              </a:tabLst>
            </a:pP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</a:rPr>
              <a:t>				- mode cible active</a:t>
            </a:r>
          </a:p>
          <a:p>
            <a:pPr>
              <a:tabLst>
                <a:tab pos="361950" algn="l"/>
                <a:tab pos="712788" algn="l"/>
                <a:tab pos="1073150" algn="l"/>
                <a:tab pos="1344613" algn="l"/>
              </a:tabLst>
            </a:pPr>
            <a:r>
              <a:rPr lang="fr-FR" sz="2000" dirty="0"/>
              <a:t>	</a:t>
            </a:r>
            <a:r>
              <a:rPr lang="fr-FR" sz="2000" dirty="0" smtClean="0"/>
              <a:t>			- radioactivité proton de </a:t>
            </a:r>
            <a:r>
              <a:rPr lang="fr-FR" sz="2000" b="1" baseline="30000" dirty="0" smtClean="0"/>
              <a:t>53m</a:t>
            </a:r>
            <a:r>
              <a:rPr lang="fr-FR" sz="2000" b="1" dirty="0" smtClean="0"/>
              <a:t>Co</a:t>
            </a:r>
            <a:r>
              <a:rPr lang="fr-FR" sz="2000" dirty="0" smtClean="0"/>
              <a:t> et </a:t>
            </a:r>
            <a:r>
              <a:rPr lang="fr-FR" sz="2000" b="1" baseline="30000" dirty="0" smtClean="0"/>
              <a:t>54m</a:t>
            </a:r>
            <a:r>
              <a:rPr lang="fr-FR" sz="2000" b="1" dirty="0" smtClean="0"/>
              <a:t>Ni</a:t>
            </a:r>
            <a:endParaRPr lang="fr-FR" sz="2000" b="1" dirty="0"/>
          </a:p>
          <a:p>
            <a:pPr>
              <a:tabLst>
                <a:tab pos="361950" algn="l"/>
                <a:tab pos="712788" algn="l"/>
                <a:tab pos="1073150" algn="l"/>
                <a:tab pos="1344613" algn="l"/>
              </a:tabLst>
            </a:pPr>
            <a:r>
              <a:rPr lang="fr-FR" sz="2000" dirty="0" smtClean="0"/>
              <a:t>			•</a:t>
            </a:r>
            <a:r>
              <a:rPr lang="fr-FR" sz="2000" dirty="0"/>
              <a:t>	</a:t>
            </a:r>
            <a:r>
              <a:rPr lang="fr-FR" sz="2000" dirty="0" smtClean="0"/>
              <a:t>campagnes </a:t>
            </a:r>
            <a:r>
              <a:rPr lang="fr-FR" sz="2000" dirty="0"/>
              <a:t>GANIL </a:t>
            </a:r>
            <a:r>
              <a:rPr lang="fr-FR" sz="2000" dirty="0" smtClean="0"/>
              <a:t>(2020,) 2021, 2022</a:t>
            </a:r>
          </a:p>
          <a:p>
            <a:pPr>
              <a:tabLst>
                <a:tab pos="361950" algn="l"/>
                <a:tab pos="712788" algn="l"/>
                <a:tab pos="1073150" algn="l"/>
                <a:tab pos="1344613" algn="l"/>
              </a:tabLst>
            </a:pPr>
            <a:r>
              <a:rPr lang="fr-FR" sz="2000" dirty="0"/>
              <a:t>	</a:t>
            </a:r>
            <a:r>
              <a:rPr lang="fr-FR" sz="2000" dirty="0" smtClean="0"/>
              <a:t>			</a:t>
            </a:r>
            <a:r>
              <a:rPr lang="fr-FR" sz="2000" b="1" dirty="0" smtClean="0"/>
              <a:t>techno CENBG</a:t>
            </a:r>
          </a:p>
          <a:p>
            <a:pPr>
              <a:tabLst>
                <a:tab pos="361950" algn="l"/>
                <a:tab pos="712788" algn="l"/>
                <a:tab pos="1073150" algn="l"/>
                <a:tab pos="1344613" algn="l"/>
              </a:tabLst>
            </a:pPr>
            <a:r>
              <a:rPr lang="fr-FR" sz="2000" dirty="0">
                <a:solidFill>
                  <a:schemeClr val="bg1">
                    <a:lumMod val="50000"/>
                  </a:schemeClr>
                </a:solidFill>
              </a:rPr>
              <a:t>				- mode cible 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</a:rPr>
              <a:t>active (et mode « brochette »)</a:t>
            </a:r>
            <a:endParaRPr lang="fr-FR" sz="20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tabLst>
                <a:tab pos="361950" algn="l"/>
                <a:tab pos="712788" algn="l"/>
                <a:tab pos="1073150" algn="l"/>
                <a:tab pos="1344613" algn="l"/>
              </a:tabLst>
            </a:pPr>
            <a:r>
              <a:rPr lang="fr-FR" sz="2000" dirty="0"/>
              <a:t>				- radioactivité </a:t>
            </a:r>
            <a:r>
              <a:rPr lang="fr-FR" sz="2000" dirty="0" smtClean="0"/>
              <a:t>2-protons </a:t>
            </a:r>
            <a:r>
              <a:rPr lang="fr-FR" sz="2000" dirty="0"/>
              <a:t>de </a:t>
            </a:r>
            <a:r>
              <a:rPr lang="fr-FR" sz="2000" b="1" baseline="30000" dirty="0" smtClean="0"/>
              <a:t>48</a:t>
            </a:r>
            <a:r>
              <a:rPr lang="fr-FR" sz="2000" b="1" dirty="0" smtClean="0"/>
              <a:t>Ni</a:t>
            </a:r>
            <a:endParaRPr lang="fr-FR" sz="2000" b="1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0" y="4429153"/>
            <a:ext cx="1455693" cy="1091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31942" y="93841"/>
            <a:ext cx="3651824" cy="565146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fr-FR" sz="3200" b="1" dirty="0" smtClean="0"/>
              <a:t>détecteurs 16k pixels</a:t>
            </a:r>
            <a:endParaRPr lang="fr-FR" sz="3200" b="1" dirty="0" smtClean="0"/>
          </a:p>
        </p:txBody>
      </p:sp>
      <p:sp>
        <p:nvSpPr>
          <p:cNvPr id="4" name="Rectangle 3"/>
          <p:cNvSpPr/>
          <p:nvPr/>
        </p:nvSpPr>
        <p:spPr>
          <a:xfrm rot="16200000">
            <a:off x="8857151" y="3105834"/>
            <a:ext cx="602338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1" cap="none" spc="0" dirty="0" smtClean="0">
                <a:ln w="0"/>
                <a:gradFill>
                  <a:gsLst>
                    <a:gs pos="24000">
                      <a:srgbClr val="C00000"/>
                    </a:gs>
                    <a:gs pos="50000">
                      <a:srgbClr val="F27F00"/>
                    </a:gs>
                    <a:gs pos="92000">
                      <a:srgbClr val="FAD600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NEX – décroissances exotiques</a:t>
            </a:r>
            <a:endParaRPr lang="fr-FR" sz="3600" b="1" cap="none" spc="0" dirty="0">
              <a:ln w="0"/>
              <a:gradFill>
                <a:gsLst>
                  <a:gs pos="24000">
                    <a:srgbClr val="C00000"/>
                  </a:gs>
                  <a:gs pos="50000">
                    <a:srgbClr val="F27F00"/>
                  </a:gs>
                  <a:gs pos="92000">
                    <a:srgbClr val="FAD600"/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6569853"/>
            <a:ext cx="7199847" cy="28814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>
              <a:tabLst>
                <a:tab pos="360363" algn="l"/>
                <a:tab pos="720725" algn="l"/>
                <a:tab pos="1081088" algn="l"/>
              </a:tabLst>
            </a:pPr>
            <a:r>
              <a:rPr lang="fr-FR" sz="1400" b="1" dirty="0" smtClean="0">
                <a:solidFill>
                  <a:schemeClr val="bg1">
                    <a:lumMod val="65000"/>
                  </a:schemeClr>
                </a:solidFill>
              </a:rPr>
              <a:t>Conseil Scientifique LP2i Bordeaux – 23 mai 2023 </a:t>
            </a:r>
            <a:r>
              <a:rPr lang="fr-FR" sz="1400" b="1" dirty="0" smtClean="0">
                <a:solidFill>
                  <a:schemeClr val="bg1">
                    <a:lumMod val="65000"/>
                  </a:schemeClr>
                </a:solidFill>
              </a:rPr>
              <a:t>– NEX – Décroissances Exotiques / ACTAR TPC</a:t>
            </a:r>
            <a:endParaRPr lang="fr-FR" sz="1400" b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2381" y="3967603"/>
            <a:ext cx="6390147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b="1" dirty="0" smtClean="0"/>
              <a:t>plan 256×64 pixels</a:t>
            </a:r>
          </a:p>
          <a:p>
            <a:pPr>
              <a:tabLst>
                <a:tab pos="361950" algn="l"/>
                <a:tab pos="712788" algn="l"/>
                <a:tab pos="1073150" algn="l"/>
                <a:tab pos="1344613" algn="l"/>
              </a:tabLst>
            </a:pPr>
            <a:r>
              <a:rPr lang="fr-FR" sz="2000" dirty="0" smtClean="0"/>
              <a:t>			•</a:t>
            </a:r>
            <a:r>
              <a:rPr lang="fr-FR" sz="2000" dirty="0"/>
              <a:t>	</a:t>
            </a:r>
            <a:r>
              <a:rPr lang="fr-FR" sz="2000" dirty="0" smtClean="0"/>
              <a:t>tests fin 2022</a:t>
            </a:r>
            <a:endParaRPr lang="fr-FR" sz="2000" dirty="0" smtClean="0"/>
          </a:p>
          <a:p>
            <a:pPr>
              <a:tabLst>
                <a:tab pos="361950" algn="l"/>
                <a:tab pos="712788" algn="l"/>
                <a:tab pos="1073150" algn="l"/>
                <a:tab pos="1344613" algn="l"/>
              </a:tabLst>
            </a:pPr>
            <a:r>
              <a:rPr lang="fr-FR" sz="2000" dirty="0"/>
              <a:t>				- </a:t>
            </a:r>
            <a:r>
              <a:rPr lang="fr-FR" sz="2000" dirty="0" smtClean="0"/>
              <a:t>déformation mécanique au vide</a:t>
            </a:r>
          </a:p>
          <a:p>
            <a:pPr>
              <a:tabLst>
                <a:tab pos="361950" algn="l"/>
                <a:tab pos="712788" algn="l"/>
                <a:tab pos="1073150" algn="l"/>
                <a:tab pos="1344613" algn="l"/>
              </a:tabLst>
            </a:pPr>
            <a:r>
              <a:rPr lang="fr-FR" sz="2000" dirty="0"/>
              <a:t>	</a:t>
            </a:r>
            <a:r>
              <a:rPr lang="fr-FR" sz="2000" dirty="0" smtClean="0"/>
              <a:t>			- problèmes de collection de signal</a:t>
            </a:r>
            <a:br>
              <a:rPr lang="fr-FR" sz="2000" dirty="0" smtClean="0"/>
            </a:br>
            <a:r>
              <a:rPr lang="fr-FR" sz="2000" dirty="0" smtClean="0"/>
              <a:t>				  (oxydation en cours de </a:t>
            </a:r>
            <a:r>
              <a:rPr lang="fr-FR" sz="2000" dirty="0" err="1" smtClean="0"/>
              <a:t>process</a:t>
            </a:r>
            <a:r>
              <a:rPr lang="fr-FR" sz="2000" dirty="0" smtClean="0"/>
              <a:t>)</a:t>
            </a:r>
          </a:p>
          <a:p>
            <a:pPr>
              <a:tabLst>
                <a:tab pos="361950" algn="l"/>
                <a:tab pos="712788" algn="l"/>
                <a:tab pos="1073150" algn="l"/>
                <a:tab pos="1344613" algn="l"/>
              </a:tabLst>
            </a:pPr>
            <a:r>
              <a:rPr lang="fr-FR" sz="2000" dirty="0"/>
              <a:t>	</a:t>
            </a:r>
            <a:r>
              <a:rPr lang="fr-FR" sz="2000" dirty="0" smtClean="0"/>
              <a:t>		</a:t>
            </a:r>
            <a:r>
              <a:rPr lang="fr-FR" sz="2000" dirty="0"/>
              <a:t> •	</a:t>
            </a:r>
            <a:r>
              <a:rPr lang="fr-FR" sz="2000" dirty="0" smtClean="0"/>
              <a:t>bride détecteur + plan de pads à refaire (2023)</a:t>
            </a:r>
          </a:p>
          <a:p>
            <a:pPr>
              <a:tabLst>
                <a:tab pos="361950" algn="l"/>
                <a:tab pos="712788" algn="l"/>
                <a:tab pos="1073150" algn="l"/>
                <a:tab pos="1344613" algn="l"/>
              </a:tabLst>
            </a:pPr>
            <a:r>
              <a:rPr lang="fr-FR" sz="2000" dirty="0"/>
              <a:t>	</a:t>
            </a:r>
            <a:r>
              <a:rPr lang="fr-FR" sz="2000" dirty="0" smtClean="0"/>
              <a:t>			- étude mécanique et </a:t>
            </a:r>
            <a:r>
              <a:rPr lang="fr-FR" sz="2000" dirty="0" err="1" smtClean="0"/>
              <a:t>process</a:t>
            </a:r>
            <a:r>
              <a:rPr lang="fr-FR" sz="2000" dirty="0" smtClean="0"/>
              <a:t> CERN</a:t>
            </a:r>
          </a:p>
          <a:p>
            <a:pPr>
              <a:tabLst>
                <a:tab pos="361950" algn="l"/>
                <a:tab pos="712788" algn="l"/>
                <a:tab pos="1073150" algn="l"/>
                <a:tab pos="1344613" algn="l"/>
              </a:tabLst>
            </a:pPr>
            <a:r>
              <a:rPr lang="fr-FR" sz="2000" dirty="0"/>
              <a:t>	</a:t>
            </a:r>
            <a:r>
              <a:rPr lang="fr-FR" sz="2000" dirty="0" smtClean="0"/>
              <a:t>			- coût estimé </a:t>
            </a:r>
            <a:r>
              <a:rPr lang="fr-FR" sz="2000" dirty="0" smtClean="0">
                <a:sym typeface="Symbol" panose="05050102010706020507" pitchFamily="18" charset="2"/>
              </a:rPr>
              <a:t>50 k€ (IN2P3 ?)</a:t>
            </a:r>
            <a:endParaRPr lang="fr-FR" sz="20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589" y="846344"/>
            <a:ext cx="2231983" cy="297597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586" y="304206"/>
            <a:ext cx="2556032" cy="191702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875593" y="1216655"/>
            <a:ext cx="16434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/>
              <a:t>techno GANIL</a:t>
            </a:r>
          </a:p>
          <a:p>
            <a:r>
              <a:rPr lang="fr-FR" sz="2000" dirty="0" smtClean="0"/>
              <a:t>(</a:t>
            </a:r>
            <a:r>
              <a:rPr lang="fr-FR" sz="2000" dirty="0" err="1" smtClean="0"/>
              <a:t>pb</a:t>
            </a:r>
            <a:r>
              <a:rPr lang="fr-FR" sz="2000" dirty="0" smtClean="0"/>
              <a:t> pads)</a:t>
            </a:r>
            <a:endParaRPr lang="fr-FR" sz="2000" dirty="0" smtClean="0"/>
          </a:p>
        </p:txBody>
      </p:sp>
      <p:sp>
        <p:nvSpPr>
          <p:cNvPr id="2" name="Accolade fermante 1"/>
          <p:cNvSpPr/>
          <p:nvPr/>
        </p:nvSpPr>
        <p:spPr>
          <a:xfrm>
            <a:off x="4565025" y="1199654"/>
            <a:ext cx="175137" cy="769441"/>
          </a:xfrm>
          <a:prstGeom prst="rightBrace">
            <a:avLst>
              <a:gd name="adj1" fmla="val 44590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873053" y="4423938"/>
            <a:ext cx="2617129" cy="1962847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82280" y="3433818"/>
            <a:ext cx="2253194" cy="1689895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378" y="2483425"/>
            <a:ext cx="610991" cy="61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20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54690" y="2422307"/>
            <a:ext cx="82826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800" b="1" cap="none" spc="0" dirty="0" smtClean="0">
                <a:ln w="0"/>
                <a:gradFill>
                  <a:gsLst>
                    <a:gs pos="29000">
                      <a:schemeClr val="accent1">
                        <a:lumMod val="75000"/>
                      </a:schemeClr>
                    </a:gs>
                    <a:gs pos="50000">
                      <a:schemeClr val="accent6">
                        <a:lumMod val="75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48000" dir="5400000" sy="-90000" algn="bl" rotWithShape="0"/>
                </a:effectLst>
              </a:rPr>
              <a:t>campagnes GANIL 2019 &amp; 2021</a:t>
            </a:r>
            <a:endParaRPr lang="fr-FR" sz="4800" b="1" cap="none" spc="0" dirty="0">
              <a:ln w="0"/>
              <a:gradFill>
                <a:gsLst>
                  <a:gs pos="29000">
                    <a:schemeClr val="accent1">
                      <a:lumMod val="75000"/>
                    </a:schemeClr>
                  </a:gs>
                  <a:gs pos="50000">
                    <a:schemeClr val="accent6">
                      <a:lumMod val="7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reflection blurRad="6350" stA="53000" endA="300" endPos="480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672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31942" y="93841"/>
            <a:ext cx="9096584" cy="565146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fr-FR" sz="3200" b="1" dirty="0" smtClean="0"/>
              <a:t>GANIL 2019: décroissance de </a:t>
            </a:r>
            <a:r>
              <a:rPr lang="fr-FR" sz="3200" b="1" baseline="30000" dirty="0" smtClean="0"/>
              <a:t>54m</a:t>
            </a:r>
            <a:r>
              <a:rPr lang="fr-FR" sz="3200" b="1" dirty="0" smtClean="0"/>
              <a:t>Ni et symétrie miroir</a:t>
            </a:r>
            <a:endParaRPr lang="fr-FR" sz="3200" b="1" dirty="0" smtClean="0"/>
          </a:p>
        </p:txBody>
      </p:sp>
      <p:sp>
        <p:nvSpPr>
          <p:cNvPr id="4" name="Rectangle 3"/>
          <p:cNvSpPr/>
          <p:nvPr/>
        </p:nvSpPr>
        <p:spPr>
          <a:xfrm rot="16200000">
            <a:off x="8857151" y="3105834"/>
            <a:ext cx="602338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1" cap="none" spc="0" dirty="0" smtClean="0">
                <a:ln w="0"/>
                <a:gradFill>
                  <a:gsLst>
                    <a:gs pos="24000">
                      <a:srgbClr val="C00000"/>
                    </a:gs>
                    <a:gs pos="50000">
                      <a:srgbClr val="F27F00"/>
                    </a:gs>
                    <a:gs pos="92000">
                      <a:srgbClr val="FAD600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NEX – décroissances exotiques</a:t>
            </a:r>
            <a:endParaRPr lang="fr-FR" sz="3600" b="1" cap="none" spc="0" dirty="0">
              <a:ln w="0"/>
              <a:gradFill>
                <a:gsLst>
                  <a:gs pos="24000">
                    <a:srgbClr val="C00000"/>
                  </a:gs>
                  <a:gs pos="50000">
                    <a:srgbClr val="F27F00"/>
                  </a:gs>
                  <a:gs pos="92000">
                    <a:srgbClr val="FAD600"/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6569853"/>
            <a:ext cx="7199847" cy="28814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>
              <a:tabLst>
                <a:tab pos="360363" algn="l"/>
                <a:tab pos="720725" algn="l"/>
                <a:tab pos="1081088" algn="l"/>
              </a:tabLst>
            </a:pPr>
            <a:r>
              <a:rPr lang="fr-FR" sz="1400" b="1" dirty="0" smtClean="0">
                <a:solidFill>
                  <a:schemeClr val="bg1">
                    <a:lumMod val="65000"/>
                  </a:schemeClr>
                </a:solidFill>
              </a:rPr>
              <a:t>Conseil Scientifique LP2i Bordeaux – 23 mai 2023 </a:t>
            </a:r>
            <a:r>
              <a:rPr lang="fr-FR" sz="1400" b="1" dirty="0" smtClean="0">
                <a:solidFill>
                  <a:schemeClr val="bg1">
                    <a:lumMod val="65000"/>
                  </a:schemeClr>
                </a:solidFill>
              </a:rPr>
              <a:t>– NEX – Décroissances Exotiques / ACTAR TPC</a:t>
            </a:r>
            <a:endParaRPr lang="fr-FR" sz="1400" b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2" name="Text Box 28"/>
          <p:cNvSpPr txBox="1">
            <a:spLocks noChangeArrowheads="1"/>
          </p:cNvSpPr>
          <p:nvPr/>
        </p:nvSpPr>
        <p:spPr bwMode="auto">
          <a:xfrm>
            <a:off x="251520" y="692696"/>
            <a:ext cx="7828938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tabLst>
                <a:tab pos="180975" algn="l"/>
                <a:tab pos="442913" algn="l"/>
              </a:tabLst>
            </a:pPr>
            <a:r>
              <a:rPr lang="fr-FR" altLang="fr-FR" b="1" dirty="0" smtClean="0">
                <a:solidFill>
                  <a:srgbClr val="0070C0"/>
                </a:solidFill>
              </a:rPr>
              <a:t>noyaux miroir </a:t>
            </a:r>
            <a:r>
              <a:rPr lang="fr-FR" altLang="fr-FR" b="1" baseline="30000" dirty="0" smtClean="0">
                <a:solidFill>
                  <a:srgbClr val="0070C0"/>
                </a:solidFill>
              </a:rPr>
              <a:t>54</a:t>
            </a:r>
            <a:r>
              <a:rPr lang="fr-FR" altLang="fr-FR" b="1" dirty="0" smtClean="0">
                <a:solidFill>
                  <a:srgbClr val="0070C0"/>
                </a:solidFill>
              </a:rPr>
              <a:t>Fe et </a:t>
            </a:r>
            <a:r>
              <a:rPr lang="fr-FR" altLang="fr-FR" b="1" baseline="30000" dirty="0" smtClean="0">
                <a:solidFill>
                  <a:srgbClr val="0070C0"/>
                </a:solidFill>
              </a:rPr>
              <a:t>54</a:t>
            </a:r>
            <a:r>
              <a:rPr lang="fr-FR" altLang="fr-FR" b="1" dirty="0" smtClean="0">
                <a:solidFill>
                  <a:srgbClr val="0070C0"/>
                </a:solidFill>
              </a:rPr>
              <a:t>Ni</a:t>
            </a:r>
          </a:p>
          <a:p>
            <a:pPr eaLnBrk="0" hangingPunct="0">
              <a:tabLst>
                <a:tab pos="180975" algn="l"/>
                <a:tab pos="442913" algn="l"/>
              </a:tabLst>
            </a:pPr>
            <a:r>
              <a:rPr lang="fr-FR" altLang="fr-FR" dirty="0" smtClean="0"/>
              <a:t>	comparaison des isomères 10</a:t>
            </a:r>
            <a:r>
              <a:rPr lang="fr-FR" altLang="fr-FR" baseline="30000" dirty="0" smtClean="0"/>
              <a:t>+</a:t>
            </a:r>
            <a:endParaRPr lang="fr-FR" altLang="fr-FR" dirty="0" smtClean="0"/>
          </a:p>
          <a:p>
            <a:pPr eaLnBrk="0" hangingPunct="0">
              <a:tabLst>
                <a:tab pos="180975" algn="l"/>
                <a:tab pos="442913" algn="l"/>
              </a:tabLst>
            </a:pPr>
            <a:r>
              <a:rPr lang="fr-FR" altLang="fr-FR" dirty="0" smtClean="0"/>
              <a:t>	</a:t>
            </a:r>
            <a:r>
              <a:rPr lang="fr-FR" altLang="fr-FR" dirty="0" smtClean="0">
                <a:sym typeface="Wingdings" panose="05000000000000000000" pitchFamily="2" charset="2"/>
              </a:rPr>
              <a:t>	</a:t>
            </a:r>
            <a:r>
              <a:rPr lang="fr-FR" altLang="fr-FR" dirty="0" smtClean="0"/>
              <a:t>couches fermées </a:t>
            </a:r>
            <a:r>
              <a:rPr lang="fr-FR" altLang="fr-FR" b="1" dirty="0" smtClean="0"/>
              <a:t>N = Z = 28</a:t>
            </a:r>
            <a:endParaRPr lang="fr-FR" altLang="fr-FR" dirty="0" smtClean="0"/>
          </a:p>
          <a:p>
            <a:pPr eaLnBrk="0" hangingPunct="0">
              <a:tabLst>
                <a:tab pos="180975" algn="l"/>
                <a:tab pos="442913" algn="l"/>
              </a:tabLst>
            </a:pPr>
            <a:r>
              <a:rPr lang="fr-FR" altLang="fr-FR" dirty="0" smtClean="0"/>
              <a:t>	</a:t>
            </a:r>
            <a:r>
              <a:rPr lang="fr-FR" altLang="fr-FR" dirty="0" smtClean="0">
                <a:sym typeface="Wingdings" panose="05000000000000000000" pitchFamily="2" charset="2"/>
              </a:rPr>
              <a:t>	test (de la brisure) de la symétrie d’isospin</a:t>
            </a:r>
            <a:r>
              <a:rPr lang="fr-FR" altLang="fr-FR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 (E2 &amp; E4…)</a:t>
            </a:r>
          </a:p>
          <a:p>
            <a:pPr eaLnBrk="0" hangingPunct="0">
              <a:tabLst>
                <a:tab pos="180975" algn="l"/>
                <a:tab pos="442913" algn="l"/>
              </a:tabLst>
            </a:pPr>
            <a:r>
              <a:rPr lang="fr-FR" altLang="fr-FR" dirty="0" smtClean="0">
                <a:sym typeface="Wingdings" panose="05000000000000000000" pitchFamily="2" charset="2"/>
              </a:rPr>
              <a:t>		couplage au continuum</a:t>
            </a:r>
            <a:endParaRPr lang="fr-FR" altLang="fr-FR" dirty="0" smtClean="0"/>
          </a:p>
          <a:p>
            <a:pPr eaLnBrk="0" hangingPunct="0"/>
            <a:endParaRPr lang="fr-FR" altLang="fr-FR" b="1" baseline="30000" dirty="0" smtClean="0">
              <a:solidFill>
                <a:srgbClr val="0070C0"/>
              </a:solidFill>
            </a:endParaRPr>
          </a:p>
          <a:p>
            <a:pPr eaLnBrk="0" hangingPunct="0"/>
            <a:r>
              <a:rPr lang="fr-FR" altLang="fr-FR" b="1" baseline="30000" dirty="0" smtClean="0">
                <a:solidFill>
                  <a:srgbClr val="0070C0"/>
                </a:solidFill>
              </a:rPr>
              <a:t>54</a:t>
            </a:r>
            <a:r>
              <a:rPr lang="fr-FR" altLang="fr-FR" b="1" dirty="0" smtClean="0">
                <a:solidFill>
                  <a:srgbClr val="0070C0"/>
                </a:solidFill>
              </a:rPr>
              <a:t>Fe (stable):</a:t>
            </a:r>
          </a:p>
          <a:p>
            <a:pPr eaLnBrk="0" hangingPunct="0">
              <a:tabLst>
                <a:tab pos="180975" algn="l"/>
                <a:tab pos="442913" algn="l"/>
              </a:tabLst>
            </a:pPr>
            <a:r>
              <a:rPr lang="fr-FR" altLang="fr-FR" dirty="0" smtClean="0"/>
              <a:t>	décroissance de l’isomère: connu par </a:t>
            </a:r>
            <a:r>
              <a:rPr lang="fr-FR" altLang="fr-FR" dirty="0" err="1" smtClean="0"/>
              <a:t>spectro</a:t>
            </a:r>
            <a:r>
              <a:rPr lang="fr-FR" altLang="fr-FR" dirty="0" smtClean="0"/>
              <a:t> gamma</a:t>
            </a:r>
          </a:p>
          <a:p>
            <a:pPr eaLnBrk="0" hangingPunct="0">
              <a:tabLst>
                <a:tab pos="180975" algn="l"/>
                <a:tab pos="442913" algn="l"/>
              </a:tabLst>
            </a:pPr>
            <a:endParaRPr lang="fr-FR" altLang="fr-FR" dirty="0" smtClean="0"/>
          </a:p>
          <a:p>
            <a:pPr eaLnBrk="0" hangingPunct="0"/>
            <a:r>
              <a:rPr lang="fr-FR" altLang="fr-FR" b="1" baseline="30000" dirty="0" smtClean="0">
                <a:solidFill>
                  <a:srgbClr val="0070C0"/>
                </a:solidFill>
              </a:rPr>
              <a:t>54</a:t>
            </a:r>
            <a:r>
              <a:rPr lang="fr-FR" altLang="fr-FR" b="1" dirty="0" smtClean="0">
                <a:solidFill>
                  <a:srgbClr val="0070C0"/>
                </a:solidFill>
              </a:rPr>
              <a:t>Ni (radioactif):</a:t>
            </a:r>
          </a:p>
          <a:p>
            <a:pPr eaLnBrk="0" hangingPunct="0">
              <a:tabLst>
                <a:tab pos="180975" algn="l"/>
                <a:tab pos="442913" algn="l"/>
              </a:tabLst>
            </a:pPr>
            <a:r>
              <a:rPr lang="fr-FR" altLang="fr-FR" dirty="0"/>
              <a:t>	 décroissance de l’isomère</a:t>
            </a:r>
            <a:endParaRPr lang="fr-FR" altLang="fr-FR" dirty="0" smtClean="0"/>
          </a:p>
          <a:p>
            <a:pPr eaLnBrk="0" hangingPunct="0">
              <a:tabLst>
                <a:tab pos="180975" algn="l"/>
                <a:tab pos="442913" algn="l"/>
                <a:tab pos="719138" algn="l"/>
              </a:tabLst>
            </a:pPr>
            <a:r>
              <a:rPr lang="fr-FR" altLang="fr-FR" dirty="0" smtClean="0"/>
              <a:t>		</a:t>
            </a:r>
            <a:r>
              <a:rPr lang="fr-FR" altLang="fr-FR" dirty="0" smtClean="0">
                <a:sym typeface="Wingdings" panose="05000000000000000000" pitchFamily="2" charset="2"/>
              </a:rPr>
              <a:t>	non lié (proton): </a:t>
            </a:r>
            <a:r>
              <a:rPr lang="fr-FR" altLang="fr-FR" b="1" dirty="0" smtClean="0">
                <a:solidFill>
                  <a:srgbClr val="C00000"/>
                </a:solidFill>
              </a:rPr>
              <a:t>durée de vie courte</a:t>
            </a:r>
          </a:p>
          <a:p>
            <a:pPr eaLnBrk="0" hangingPunct="0">
              <a:tabLst>
                <a:tab pos="180975" algn="l"/>
                <a:tab pos="442913" algn="l"/>
                <a:tab pos="719138" algn="l"/>
              </a:tabLst>
            </a:pPr>
            <a:r>
              <a:rPr lang="fr-FR" altLang="fr-FR" dirty="0" smtClean="0"/>
              <a:t>			accessible seulement par fragmentation (+ </a:t>
            </a:r>
            <a:r>
              <a:rPr lang="fr-FR" altLang="fr-FR" dirty="0" err="1" smtClean="0"/>
              <a:t>separateurr</a:t>
            </a:r>
            <a:r>
              <a:rPr lang="fr-FR" altLang="fr-FR" dirty="0" smtClean="0"/>
              <a:t>)</a:t>
            </a:r>
          </a:p>
          <a:p>
            <a:pPr eaLnBrk="0" hangingPunct="0">
              <a:tabLst>
                <a:tab pos="180975" algn="l"/>
                <a:tab pos="442913" algn="l"/>
                <a:tab pos="719138" algn="l"/>
              </a:tabLst>
            </a:pPr>
            <a:r>
              <a:rPr lang="fr-FR" altLang="fr-FR" dirty="0" smtClean="0"/>
              <a:t>		</a:t>
            </a:r>
            <a:r>
              <a:rPr lang="fr-FR" altLang="fr-FR" dirty="0" smtClean="0">
                <a:sym typeface="Wingdings" panose="05000000000000000000" pitchFamily="2" charset="2"/>
              </a:rPr>
              <a:t>	</a:t>
            </a:r>
            <a:r>
              <a:rPr lang="fr-FR" altLang="fr-FR" dirty="0" smtClean="0"/>
              <a:t>partiellement connu par </a:t>
            </a:r>
            <a:r>
              <a:rPr lang="fr-FR" altLang="fr-FR" dirty="0" err="1" smtClean="0"/>
              <a:t>spectro</a:t>
            </a:r>
            <a:r>
              <a:rPr lang="fr-FR" altLang="fr-FR" dirty="0" smtClean="0"/>
              <a:t> gamma</a:t>
            </a:r>
          </a:p>
          <a:p>
            <a:pPr eaLnBrk="0" hangingPunct="0">
              <a:tabLst>
                <a:tab pos="180975" algn="l"/>
                <a:tab pos="442913" algn="l"/>
                <a:tab pos="719138" algn="l"/>
              </a:tabLst>
            </a:pPr>
            <a:endParaRPr lang="fr-FR" altLang="fr-FR" dirty="0"/>
          </a:p>
          <a:p>
            <a:pPr eaLnBrk="0" hangingPunct="0">
              <a:tabLst>
                <a:tab pos="180975" algn="l"/>
                <a:tab pos="442913" algn="l"/>
                <a:tab pos="719138" algn="l"/>
              </a:tabLst>
            </a:pPr>
            <a:r>
              <a:rPr lang="fr-FR" altLang="fr-FR" dirty="0" smtClean="0"/>
              <a:t>	</a:t>
            </a:r>
            <a:r>
              <a:rPr lang="fr-FR" altLang="fr-FR" b="1" dirty="0" smtClean="0">
                <a:solidFill>
                  <a:srgbClr val="C00000"/>
                </a:solidFill>
              </a:rPr>
              <a:t>expérience GANIL/LISE + ACTAR TPC </a:t>
            </a:r>
            <a:r>
              <a:rPr lang="fr-FR" altLang="fr-FR" dirty="0" smtClean="0"/>
              <a:t>(2019)</a:t>
            </a:r>
          </a:p>
          <a:p>
            <a:pPr>
              <a:tabLst>
                <a:tab pos="361950" algn="l"/>
                <a:tab pos="534988" algn="l"/>
                <a:tab pos="801688" algn="l"/>
              </a:tabLst>
            </a:pPr>
            <a:r>
              <a:rPr lang="en-US" altLang="fr-FR" dirty="0"/>
              <a:t>		</a:t>
            </a:r>
            <a:r>
              <a:rPr lang="en-US" altLang="fr-FR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•</a:t>
            </a:r>
            <a:r>
              <a:rPr lang="en-US" altLang="fr-FR" dirty="0">
                <a:sym typeface="Wingdings" panose="05000000000000000000" pitchFamily="2" charset="2"/>
              </a:rPr>
              <a:t>	</a:t>
            </a:r>
            <a:r>
              <a:rPr lang="en-US" altLang="fr-FR" dirty="0" err="1" smtClean="0">
                <a:sym typeface="Wingdings" panose="05000000000000000000" pitchFamily="2" charset="2"/>
              </a:rPr>
              <a:t>env</a:t>
            </a:r>
            <a:r>
              <a:rPr lang="en-US" altLang="fr-FR" dirty="0" smtClean="0">
                <a:sym typeface="Wingdings" panose="05000000000000000000" pitchFamily="2" charset="2"/>
              </a:rPr>
              <a:t>. </a:t>
            </a:r>
            <a:r>
              <a:rPr lang="en-US" altLang="fr-FR" b="1" dirty="0">
                <a:sym typeface="Wingdings" panose="05000000000000000000" pitchFamily="2" charset="2"/>
              </a:rPr>
              <a:t>0.1% </a:t>
            </a:r>
            <a:r>
              <a:rPr lang="en-US" altLang="fr-FR" b="1" dirty="0" smtClean="0">
                <a:sym typeface="Wingdings" panose="05000000000000000000" pitchFamily="2" charset="2"/>
              </a:rPr>
              <a:t>des </a:t>
            </a:r>
            <a:r>
              <a:rPr lang="en-US" altLang="fr-FR" b="1" dirty="0">
                <a:sym typeface="Wingdings" panose="05000000000000000000" pitchFamily="2" charset="2"/>
              </a:rPr>
              <a:t>ions </a:t>
            </a:r>
            <a:r>
              <a:rPr lang="en-US" altLang="fr-FR" dirty="0" err="1" smtClean="0">
                <a:sym typeface="Wingdings" panose="05000000000000000000" pitchFamily="2" charset="2"/>
              </a:rPr>
              <a:t>produits</a:t>
            </a:r>
            <a:r>
              <a:rPr lang="en-US" altLang="fr-FR" dirty="0" smtClean="0">
                <a:sym typeface="Wingdings" panose="05000000000000000000" pitchFamily="2" charset="2"/>
              </a:rPr>
              <a:t> </a:t>
            </a:r>
            <a:r>
              <a:rPr lang="en-US" altLang="fr-FR" dirty="0" err="1" smtClean="0">
                <a:sym typeface="Wingdings" panose="05000000000000000000" pitchFamily="2" charset="2"/>
              </a:rPr>
              <a:t>dans</a:t>
            </a:r>
            <a:r>
              <a:rPr lang="en-US" altLang="fr-FR" dirty="0" smtClean="0">
                <a:sym typeface="Wingdings" panose="05000000000000000000" pitchFamily="2" charset="2"/>
              </a:rPr>
              <a:t> </a:t>
            </a:r>
            <a:r>
              <a:rPr lang="en-US" altLang="fr-FR" dirty="0" err="1" smtClean="0">
                <a:sym typeface="Wingdings" panose="05000000000000000000" pitchFamily="2" charset="2"/>
              </a:rPr>
              <a:t>l’état</a:t>
            </a:r>
            <a:r>
              <a:rPr lang="en-US" altLang="fr-FR" dirty="0" smtClean="0">
                <a:sym typeface="Wingdings" panose="05000000000000000000" pitchFamily="2" charset="2"/>
              </a:rPr>
              <a:t> </a:t>
            </a:r>
            <a:r>
              <a:rPr lang="en-US" altLang="fr-FR" dirty="0" err="1" smtClean="0">
                <a:sym typeface="Wingdings" panose="05000000000000000000" pitchFamily="2" charset="2"/>
              </a:rPr>
              <a:t>isomérique</a:t>
            </a:r>
            <a:endParaRPr lang="en-US" altLang="fr-FR" dirty="0">
              <a:sym typeface="Wingdings" panose="05000000000000000000" pitchFamily="2" charset="2"/>
            </a:endParaRPr>
          </a:p>
          <a:p>
            <a:pPr>
              <a:tabLst>
                <a:tab pos="361950" algn="l"/>
                <a:tab pos="534988" algn="l"/>
                <a:tab pos="801688" algn="l"/>
              </a:tabLst>
            </a:pPr>
            <a:r>
              <a:rPr lang="en-US" altLang="fr-FR" dirty="0">
                <a:sym typeface="Wingdings" panose="05000000000000000000" pitchFamily="2" charset="2"/>
              </a:rPr>
              <a:t>		</a:t>
            </a:r>
            <a:r>
              <a:rPr lang="en-US" altLang="fr-FR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•</a:t>
            </a:r>
            <a:r>
              <a:rPr lang="en-US" altLang="fr-FR" dirty="0">
                <a:sym typeface="Wingdings" panose="05000000000000000000" pitchFamily="2" charset="2"/>
              </a:rPr>
              <a:t>	</a:t>
            </a:r>
            <a:r>
              <a:rPr lang="en-US" altLang="fr-FR" dirty="0" smtClean="0">
                <a:sym typeface="Wingdings" panose="05000000000000000000" pitchFamily="2" charset="2"/>
              </a:rPr>
              <a:t>signal proton </a:t>
            </a:r>
            <a:r>
              <a:rPr lang="en-US" altLang="fr-FR" dirty="0" smtClean="0">
                <a:sym typeface="Symbol" panose="05050102010706020507" pitchFamily="18" charset="2"/>
              </a:rPr>
              <a:t></a:t>
            </a:r>
            <a:r>
              <a:rPr lang="en-US" altLang="fr-FR" i="1" dirty="0" smtClean="0">
                <a:sym typeface="Wingdings" panose="05000000000000000000" pitchFamily="2" charset="2"/>
              </a:rPr>
              <a:t>MeV</a:t>
            </a:r>
            <a:r>
              <a:rPr lang="en-US" altLang="fr-FR" dirty="0" smtClean="0">
                <a:sym typeface="Wingdings" panose="05000000000000000000" pitchFamily="2" charset="2"/>
              </a:rPr>
              <a:t> et signal </a:t>
            </a:r>
            <a:r>
              <a:rPr lang="en-US" altLang="fr-FR" dirty="0" err="1" smtClean="0">
                <a:sym typeface="Wingdings" panose="05000000000000000000" pitchFamily="2" charset="2"/>
              </a:rPr>
              <a:t>d’implantation</a:t>
            </a:r>
            <a:r>
              <a:rPr lang="en-US" altLang="fr-FR" dirty="0" smtClean="0">
                <a:sym typeface="Wingdings" panose="05000000000000000000" pitchFamily="2" charset="2"/>
              </a:rPr>
              <a:t> (ion) </a:t>
            </a:r>
            <a:r>
              <a:rPr lang="en-US" altLang="fr-FR" dirty="0" smtClean="0">
                <a:sym typeface="Symbol" panose="05050102010706020507" pitchFamily="18" charset="2"/>
              </a:rPr>
              <a:t></a:t>
            </a:r>
            <a:r>
              <a:rPr lang="en-US" altLang="fr-FR" i="1" dirty="0" smtClean="0">
                <a:sym typeface="Wingdings" panose="05000000000000000000" pitchFamily="2" charset="2"/>
              </a:rPr>
              <a:t>GeV </a:t>
            </a:r>
            <a:r>
              <a:rPr lang="en-US" altLang="fr-FR" dirty="0" smtClean="0">
                <a:sym typeface="Wingdings" panose="05000000000000000000" pitchFamily="2" charset="2"/>
              </a:rPr>
              <a:t>!</a:t>
            </a:r>
            <a:endParaRPr lang="en-US" altLang="fr-FR" dirty="0">
              <a:sym typeface="Wingdings" panose="05000000000000000000" pitchFamily="2" charset="2"/>
            </a:endParaRPr>
          </a:p>
          <a:p>
            <a:pPr>
              <a:tabLst>
                <a:tab pos="361950" algn="l"/>
                <a:tab pos="534988" algn="l"/>
                <a:tab pos="801688" algn="l"/>
                <a:tab pos="1166813" algn="l"/>
              </a:tabLst>
            </a:pPr>
            <a:r>
              <a:rPr lang="en-US" altLang="fr-FR" dirty="0">
                <a:sym typeface="Wingdings" panose="05000000000000000000" pitchFamily="2" charset="2"/>
              </a:rPr>
              <a:t>		</a:t>
            </a:r>
            <a:r>
              <a:rPr lang="en-US" altLang="fr-FR" dirty="0" smtClean="0">
                <a:sym typeface="Wingdings" panose="05000000000000000000" pitchFamily="2" charset="2"/>
              </a:rPr>
              <a:t>	 	implantation/</a:t>
            </a:r>
            <a:r>
              <a:rPr lang="en-US" altLang="fr-FR" dirty="0" err="1" smtClean="0">
                <a:sym typeface="Wingdings" panose="05000000000000000000" pitchFamily="2" charset="2"/>
              </a:rPr>
              <a:t>décroissance</a:t>
            </a:r>
            <a:r>
              <a:rPr lang="en-US" altLang="fr-FR" dirty="0" smtClean="0">
                <a:sym typeface="Wingdings" panose="05000000000000000000" pitchFamily="2" charset="2"/>
              </a:rPr>
              <a:t> </a:t>
            </a:r>
            <a:r>
              <a:rPr lang="en-US" altLang="fr-FR" dirty="0" err="1" smtClean="0">
                <a:sym typeface="Wingdings" panose="05000000000000000000" pitchFamily="2" charset="2"/>
              </a:rPr>
              <a:t>dans</a:t>
            </a:r>
            <a:r>
              <a:rPr lang="en-US" altLang="fr-FR" dirty="0" smtClean="0">
                <a:sym typeface="Wingdings" panose="05000000000000000000" pitchFamily="2" charset="2"/>
              </a:rPr>
              <a:t> </a:t>
            </a:r>
            <a:r>
              <a:rPr lang="en-US" altLang="fr-FR" dirty="0" err="1" smtClean="0">
                <a:sym typeface="Wingdings" panose="05000000000000000000" pitchFamily="2" charset="2"/>
              </a:rPr>
              <a:t>dét</a:t>
            </a:r>
            <a:r>
              <a:rPr lang="en-US" altLang="fr-FR" dirty="0" smtClean="0">
                <a:sym typeface="Wingdings" panose="05000000000000000000" pitchFamily="2" charset="2"/>
              </a:rPr>
              <a:t>. </a:t>
            </a:r>
            <a:r>
              <a:rPr lang="en-US" altLang="fr-FR" dirty="0" err="1" smtClean="0">
                <a:sym typeface="Wingdings" panose="05000000000000000000" pitchFamily="2" charset="2"/>
              </a:rPr>
              <a:t>silicium</a:t>
            </a:r>
            <a:r>
              <a:rPr lang="en-US" altLang="fr-FR" dirty="0" smtClean="0">
                <a:sym typeface="Wingdings" panose="05000000000000000000" pitchFamily="2" charset="2"/>
              </a:rPr>
              <a:t> impossible</a:t>
            </a:r>
            <a:endParaRPr lang="en-US" altLang="fr-FR" dirty="0">
              <a:sym typeface="Wingdings" panose="05000000000000000000" pitchFamily="2" charset="2"/>
            </a:endParaRPr>
          </a:p>
          <a:p>
            <a:pPr>
              <a:tabLst>
                <a:tab pos="361950" algn="l"/>
                <a:tab pos="534988" algn="l"/>
                <a:tab pos="801688" algn="l"/>
                <a:tab pos="1166813" algn="l"/>
              </a:tabLst>
            </a:pPr>
            <a:r>
              <a:rPr lang="en-US" altLang="fr-FR" dirty="0">
                <a:sym typeface="Wingdings" panose="05000000000000000000" pitchFamily="2" charset="2"/>
              </a:rPr>
              <a:t>		</a:t>
            </a:r>
            <a:r>
              <a:rPr lang="en-US" altLang="fr-FR" dirty="0" smtClean="0">
                <a:sym typeface="Wingdings" panose="05000000000000000000" pitchFamily="2" charset="2"/>
              </a:rPr>
              <a:t>	</a:t>
            </a:r>
            <a:r>
              <a:rPr lang="en-US" altLang="fr-FR" dirty="0">
                <a:sym typeface="Wingdings" panose="05000000000000000000" pitchFamily="2" charset="2"/>
              </a:rPr>
              <a:t>	</a:t>
            </a:r>
            <a:r>
              <a:rPr lang="en-US" altLang="fr-FR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ACTAR TPC: les protons hors de la trace de </a:t>
            </a:r>
            <a:r>
              <a:rPr lang="en-US" altLang="fr-FR" b="1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l’ion</a:t>
            </a:r>
            <a:r>
              <a:rPr lang="en-US" altLang="fr-FR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en-US" altLang="fr-FR" b="1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peuvent</a:t>
            </a:r>
            <a:r>
              <a:rPr lang="en-US" altLang="fr-FR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en-US" altLang="fr-FR" b="1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être</a:t>
            </a:r>
            <a:r>
              <a:rPr lang="en-US" altLang="fr-FR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en-US" altLang="fr-FR" b="1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observés</a:t>
            </a:r>
            <a:endParaRPr lang="en-US" altLang="fr-FR" b="1" dirty="0">
              <a:solidFill>
                <a:srgbClr val="00B050"/>
              </a:solidFill>
              <a:sym typeface="Wingdings" panose="05000000000000000000" pitchFamily="2" charset="2"/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5743095" y="313352"/>
            <a:ext cx="5784476" cy="4362084"/>
            <a:chOff x="5574930" y="376414"/>
            <a:chExt cx="5784476" cy="4362084"/>
          </a:xfrm>
        </p:grpSpPr>
        <p:grpSp>
          <p:nvGrpSpPr>
            <p:cNvPr id="33" name="Groupe 32"/>
            <p:cNvGrpSpPr/>
            <p:nvPr/>
          </p:nvGrpSpPr>
          <p:grpSpPr>
            <a:xfrm>
              <a:off x="5574930" y="1018751"/>
              <a:ext cx="5784476" cy="3168440"/>
              <a:chOff x="3252144" y="908650"/>
              <a:chExt cx="5784476" cy="3168440"/>
            </a:xfrm>
          </p:grpSpPr>
          <p:grpSp>
            <p:nvGrpSpPr>
              <p:cNvPr id="34" name="Groupe 33"/>
              <p:cNvGrpSpPr/>
              <p:nvPr/>
            </p:nvGrpSpPr>
            <p:grpSpPr>
              <a:xfrm>
                <a:off x="3252144" y="908650"/>
                <a:ext cx="5784476" cy="3168440"/>
                <a:chOff x="3252144" y="908650"/>
                <a:chExt cx="5784476" cy="3168440"/>
              </a:xfrm>
            </p:grpSpPr>
            <p:pic>
              <p:nvPicPr>
                <p:cNvPr id="36" name="Picture 2" descr="D:\giovinazzo\physique\ACTAR-TPC\Projet\Presentations\2015\2015-11_collab_meeting\figures\54Ni_bp_decay_scheme.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52144" y="908650"/>
                  <a:ext cx="5784476" cy="316844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7" name="Rectangle 36"/>
                <p:cNvSpPr/>
                <p:nvPr/>
              </p:nvSpPr>
              <p:spPr>
                <a:xfrm>
                  <a:off x="3252144" y="3068950"/>
                  <a:ext cx="2255986" cy="3600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35" name="Text Box 28"/>
              <p:cNvSpPr txBox="1">
                <a:spLocks noChangeArrowheads="1"/>
              </p:cNvSpPr>
              <p:nvPr/>
            </p:nvSpPr>
            <p:spPr bwMode="auto">
              <a:xfrm>
                <a:off x="4252811" y="950469"/>
                <a:ext cx="1277594" cy="2462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fr-FR" altLang="fr-FR" sz="1600" b="1" i="1" dirty="0" smtClean="0">
                    <a:solidFill>
                      <a:srgbClr val="C00000"/>
                    </a:solidFill>
                  </a:rPr>
                  <a:t>T</a:t>
                </a:r>
                <a:r>
                  <a:rPr lang="fr-FR" altLang="fr-FR" sz="1600" b="1" baseline="-25000" dirty="0" smtClean="0">
                    <a:solidFill>
                      <a:srgbClr val="C00000"/>
                    </a:solidFill>
                  </a:rPr>
                  <a:t>1/2</a:t>
                </a:r>
                <a:r>
                  <a:rPr lang="fr-FR" altLang="fr-FR" sz="1600" b="1" dirty="0" smtClean="0">
                    <a:solidFill>
                      <a:srgbClr val="C00000"/>
                    </a:solidFill>
                  </a:rPr>
                  <a:t> = 152(4) ns</a:t>
                </a:r>
                <a:endParaRPr lang="en-US" altLang="fr-FR" sz="1600" b="1" i="1" dirty="0">
                  <a:solidFill>
                    <a:srgbClr val="C00000"/>
                  </a:solidFill>
                  <a:sym typeface="Wingdings" panose="05000000000000000000" pitchFamily="2" charset="2"/>
                </a:endParaRPr>
              </a:p>
            </p:txBody>
          </p:sp>
        </p:grpSp>
        <p:grpSp>
          <p:nvGrpSpPr>
            <p:cNvPr id="2" name="Groupe 1"/>
            <p:cNvGrpSpPr/>
            <p:nvPr/>
          </p:nvGrpSpPr>
          <p:grpSpPr>
            <a:xfrm>
              <a:off x="5574930" y="376414"/>
              <a:ext cx="4680433" cy="4362084"/>
              <a:chOff x="3252144" y="266313"/>
              <a:chExt cx="4680433" cy="4362084"/>
            </a:xfrm>
          </p:grpSpPr>
          <p:cxnSp>
            <p:nvCxnSpPr>
              <p:cNvPr id="17" name="Connecteur droit 16"/>
              <p:cNvCxnSpPr/>
              <p:nvPr/>
            </p:nvCxnSpPr>
            <p:spPr>
              <a:xfrm>
                <a:off x="6588224" y="673473"/>
                <a:ext cx="0" cy="3816424"/>
              </a:xfrm>
              <a:prstGeom prst="line">
                <a:avLst/>
              </a:prstGeom>
              <a:ln w="38100">
                <a:solidFill>
                  <a:srgbClr val="00B0F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necteur droit 17"/>
              <p:cNvCxnSpPr/>
              <p:nvPr/>
            </p:nvCxnSpPr>
            <p:spPr>
              <a:xfrm>
                <a:off x="5292080" y="2199530"/>
                <a:ext cx="1008112" cy="5508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" name="Groupe 18"/>
              <p:cNvGrpSpPr/>
              <p:nvPr/>
            </p:nvGrpSpPr>
            <p:grpSpPr>
              <a:xfrm>
                <a:off x="3252144" y="950469"/>
                <a:ext cx="2278261" cy="2478531"/>
                <a:chOff x="3252144" y="950469"/>
                <a:chExt cx="2278261" cy="2478531"/>
              </a:xfrm>
            </p:grpSpPr>
            <p:sp>
              <p:nvSpPr>
                <p:cNvPr id="25" name="Rectangle 24"/>
                <p:cNvSpPr/>
                <p:nvPr/>
              </p:nvSpPr>
              <p:spPr>
                <a:xfrm>
                  <a:off x="3252144" y="3068950"/>
                  <a:ext cx="2255986" cy="3600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1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4252811" y="950469"/>
                  <a:ext cx="1277594" cy="24622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/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/>
                  <a:r>
                    <a:rPr lang="fr-FR" altLang="fr-FR" sz="1600" b="1" i="1" dirty="0" smtClean="0">
                      <a:solidFill>
                        <a:srgbClr val="C00000"/>
                      </a:solidFill>
                    </a:rPr>
                    <a:t>T</a:t>
                  </a:r>
                  <a:r>
                    <a:rPr lang="fr-FR" altLang="fr-FR" sz="1600" b="1" baseline="-25000" dirty="0" smtClean="0">
                      <a:solidFill>
                        <a:srgbClr val="C00000"/>
                      </a:solidFill>
                    </a:rPr>
                    <a:t>1/2</a:t>
                  </a:r>
                  <a:r>
                    <a:rPr lang="fr-FR" altLang="fr-FR" sz="1600" b="1" dirty="0" smtClean="0">
                      <a:solidFill>
                        <a:srgbClr val="C00000"/>
                      </a:solidFill>
                    </a:rPr>
                    <a:t> = 152(4) ns</a:t>
                  </a:r>
                  <a:endParaRPr lang="en-US" altLang="fr-FR" sz="1600" b="1" i="1" dirty="0">
                    <a:solidFill>
                      <a:srgbClr val="C00000"/>
                    </a:solidFill>
                    <a:sym typeface="Wingdings" panose="05000000000000000000" pitchFamily="2" charset="2"/>
                  </a:endParaRPr>
                </a:p>
              </p:txBody>
            </p:sp>
          </p:grpSp>
          <p:sp>
            <p:nvSpPr>
              <p:cNvPr id="26" name="Text Box 28"/>
              <p:cNvSpPr txBox="1">
                <a:spLocks noChangeArrowheads="1"/>
              </p:cNvSpPr>
              <p:nvPr/>
            </p:nvSpPr>
            <p:spPr bwMode="auto">
              <a:xfrm rot="19815238">
                <a:off x="6835051" y="4323630"/>
                <a:ext cx="575479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fr-FR" altLang="fr-FR" b="1" dirty="0" smtClean="0">
                    <a:solidFill>
                      <a:srgbClr val="009900"/>
                    </a:solidFill>
                  </a:rPr>
                  <a:t>stable</a:t>
                </a:r>
                <a:endParaRPr lang="en-US" altLang="fr-FR" b="1" i="1" dirty="0">
                  <a:solidFill>
                    <a:srgbClr val="009900"/>
                  </a:solidFill>
                  <a:sym typeface="Wingdings" panose="05000000000000000000" pitchFamily="2" charset="2"/>
                </a:endParaRPr>
              </a:p>
            </p:txBody>
          </p:sp>
          <p:sp>
            <p:nvSpPr>
              <p:cNvPr id="27" name="Text Box 28"/>
              <p:cNvSpPr txBox="1">
                <a:spLocks noChangeArrowheads="1"/>
              </p:cNvSpPr>
              <p:nvPr/>
            </p:nvSpPr>
            <p:spPr bwMode="auto">
              <a:xfrm rot="19815238">
                <a:off x="5589943" y="4351398"/>
                <a:ext cx="82234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fr-FR" altLang="fr-FR" b="1" dirty="0" err="1" smtClean="0">
                    <a:solidFill>
                      <a:srgbClr val="C00000"/>
                    </a:solidFill>
                  </a:rPr>
                  <a:t>unstable</a:t>
                </a:r>
                <a:endParaRPr lang="en-US" altLang="fr-FR" b="1" i="1" dirty="0">
                  <a:solidFill>
                    <a:srgbClr val="C00000"/>
                  </a:solidFill>
                  <a:sym typeface="Wingdings" panose="05000000000000000000" pitchFamily="2" charset="2"/>
                </a:endParaRPr>
              </a:p>
            </p:txBody>
          </p:sp>
          <p:sp>
            <p:nvSpPr>
              <p:cNvPr id="28" name="Text Box 28"/>
              <p:cNvSpPr txBox="1">
                <a:spLocks noChangeArrowheads="1"/>
              </p:cNvSpPr>
              <p:nvPr/>
            </p:nvSpPr>
            <p:spPr bwMode="auto">
              <a:xfrm>
                <a:off x="6353841" y="2040010"/>
                <a:ext cx="192360" cy="276999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fr-FR" altLang="fr-FR" b="1" dirty="0" err="1" smtClean="0">
                    <a:solidFill>
                      <a:srgbClr val="C00000"/>
                    </a:solidFill>
                  </a:rPr>
                  <a:t>S</a:t>
                </a:r>
                <a:r>
                  <a:rPr lang="fr-FR" altLang="fr-FR" b="1" baseline="-25000" dirty="0" err="1" smtClean="0">
                    <a:solidFill>
                      <a:srgbClr val="C00000"/>
                    </a:solidFill>
                  </a:rPr>
                  <a:t>p</a:t>
                </a:r>
                <a:endParaRPr lang="en-US" altLang="fr-FR" b="1" baseline="-25000" dirty="0">
                  <a:solidFill>
                    <a:srgbClr val="C00000"/>
                  </a:solidFill>
                  <a:sym typeface="Wingdings" panose="05000000000000000000" pitchFamily="2" charset="2"/>
                </a:endParaRPr>
              </a:p>
            </p:txBody>
          </p:sp>
          <p:cxnSp>
            <p:nvCxnSpPr>
              <p:cNvPr id="29" name="Connecteur droit 28"/>
              <p:cNvCxnSpPr/>
              <p:nvPr/>
            </p:nvCxnSpPr>
            <p:spPr>
              <a:xfrm>
                <a:off x="6776333" y="404664"/>
                <a:ext cx="881024" cy="149"/>
              </a:xfrm>
              <a:prstGeom prst="line">
                <a:avLst/>
              </a:prstGeom>
              <a:ln w="28575">
                <a:solidFill>
                  <a:srgbClr val="0099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 Box 28"/>
              <p:cNvSpPr txBox="1">
                <a:spLocks noChangeArrowheads="1"/>
              </p:cNvSpPr>
              <p:nvPr/>
            </p:nvSpPr>
            <p:spPr bwMode="auto">
              <a:xfrm>
                <a:off x="7740217" y="266313"/>
                <a:ext cx="192360" cy="276999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fr-FR" altLang="fr-FR" b="1" dirty="0" smtClean="0">
                    <a:solidFill>
                      <a:srgbClr val="009900"/>
                    </a:solidFill>
                  </a:rPr>
                  <a:t>S</a:t>
                </a:r>
                <a:r>
                  <a:rPr lang="fr-FR" altLang="fr-FR" b="1" baseline="-25000" dirty="0" smtClean="0">
                    <a:solidFill>
                      <a:srgbClr val="009900"/>
                    </a:solidFill>
                  </a:rPr>
                  <a:t>n</a:t>
                </a:r>
                <a:endParaRPr lang="en-US" altLang="fr-FR" b="1" baseline="-25000" dirty="0">
                  <a:solidFill>
                    <a:srgbClr val="009900"/>
                  </a:solidFill>
                  <a:sym typeface="Wingdings" panose="05000000000000000000" pitchFamily="2" charset="2"/>
                </a:endParaRPr>
              </a:p>
            </p:txBody>
          </p:sp>
        </p:grpSp>
        <p:sp>
          <p:nvSpPr>
            <p:cNvPr id="31" name="Ellipse 30"/>
            <p:cNvSpPr/>
            <p:nvPr/>
          </p:nvSpPr>
          <p:spPr>
            <a:xfrm>
              <a:off x="7830916" y="1017979"/>
              <a:ext cx="2082374" cy="1842597"/>
            </a:xfrm>
            <a:prstGeom prst="ellipse">
              <a:avLst/>
            </a:prstGeom>
            <a:noFill/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 Box 35"/>
            <p:cNvSpPr txBox="1">
              <a:spLocks noChangeArrowheads="1"/>
            </p:cNvSpPr>
            <p:nvPr/>
          </p:nvSpPr>
          <p:spPr bwMode="auto">
            <a:xfrm rot="16200000">
              <a:off x="9826258" y="2723276"/>
              <a:ext cx="2837187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187325" algn="l"/>
                  <a:tab pos="48101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tabLst>
                  <a:tab pos="187325" algn="l"/>
                  <a:tab pos="48101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187325" algn="l"/>
                  <a:tab pos="48101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187325" algn="l"/>
                  <a:tab pos="48101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187325" algn="l"/>
                  <a:tab pos="48101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87325" algn="l"/>
                  <a:tab pos="48101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87325" algn="l"/>
                  <a:tab pos="48101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87325" algn="l"/>
                  <a:tab pos="48101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87325" algn="l"/>
                  <a:tab pos="48101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sz="1400" dirty="0" smtClean="0">
                  <a:solidFill>
                    <a:srgbClr val="7030A0"/>
                  </a:solidFill>
                  <a:latin typeface="+mn-lt"/>
                </a:rPr>
                <a:t>D. Rudolph </a:t>
              </a:r>
              <a:r>
                <a:rPr lang="en-GB" sz="1400" i="1" dirty="0">
                  <a:solidFill>
                    <a:srgbClr val="7030A0"/>
                  </a:solidFill>
                  <a:latin typeface="+mn-lt"/>
                </a:rPr>
                <a:t>et al.</a:t>
              </a:r>
              <a:r>
                <a:rPr lang="en-GB" sz="1400" dirty="0">
                  <a:solidFill>
                    <a:srgbClr val="7030A0"/>
                  </a:solidFill>
                  <a:latin typeface="+mn-lt"/>
                </a:rPr>
                <a:t> </a:t>
              </a:r>
              <a:r>
                <a:rPr lang="en-GB" sz="1400" dirty="0" smtClean="0">
                  <a:solidFill>
                    <a:srgbClr val="7030A0"/>
                  </a:solidFill>
                  <a:latin typeface="+mn-lt"/>
                </a:rPr>
                <a:t>Phys. Rev. C 78 (2008)</a:t>
              </a:r>
              <a:endParaRPr lang="en-GB" sz="1400" dirty="0">
                <a:solidFill>
                  <a:srgbClr val="7030A0"/>
                </a:solidFill>
                <a:latin typeface="+mn-lt"/>
              </a:endParaRPr>
            </a:p>
          </p:txBody>
        </p:sp>
      </p:grpSp>
      <p:grpSp>
        <p:nvGrpSpPr>
          <p:cNvPr id="39" name="Groupe 38"/>
          <p:cNvGrpSpPr/>
          <p:nvPr/>
        </p:nvGrpSpPr>
        <p:grpSpPr>
          <a:xfrm>
            <a:off x="8699374" y="4917573"/>
            <a:ext cx="2039605" cy="1728192"/>
            <a:chOff x="6660027" y="4887266"/>
            <a:chExt cx="2039605" cy="1728192"/>
          </a:xfrm>
        </p:grpSpPr>
        <p:sp>
          <p:nvSpPr>
            <p:cNvPr id="40" name="Rectangle 39"/>
            <p:cNvSpPr/>
            <p:nvPr/>
          </p:nvSpPr>
          <p:spPr>
            <a:xfrm>
              <a:off x="7667492" y="4887266"/>
              <a:ext cx="1032140" cy="172819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e 40"/>
            <p:cNvGrpSpPr/>
            <p:nvPr/>
          </p:nvGrpSpPr>
          <p:grpSpPr>
            <a:xfrm>
              <a:off x="6660027" y="5561468"/>
              <a:ext cx="1656905" cy="432060"/>
              <a:chOff x="6444260" y="5561468"/>
              <a:chExt cx="1656905" cy="432060"/>
            </a:xfrm>
          </p:grpSpPr>
          <p:sp>
            <p:nvSpPr>
              <p:cNvPr id="46" name="Flèche droite 45"/>
              <p:cNvSpPr/>
              <p:nvPr/>
            </p:nvSpPr>
            <p:spPr>
              <a:xfrm>
                <a:off x="7452400" y="5561468"/>
                <a:ext cx="648765" cy="432060"/>
              </a:xfrm>
              <a:prstGeom prst="rightArrow">
                <a:avLst>
                  <a:gd name="adj1" fmla="val 56613"/>
                  <a:gd name="adj2" fmla="val 50000"/>
                </a:avLst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7" name="Groupe 46"/>
              <p:cNvGrpSpPr/>
              <p:nvPr/>
            </p:nvGrpSpPr>
            <p:grpSpPr>
              <a:xfrm>
                <a:off x="6444260" y="5669341"/>
                <a:ext cx="1007465" cy="216315"/>
                <a:chOff x="6444260" y="5661025"/>
                <a:chExt cx="1007465" cy="216315"/>
              </a:xfrm>
            </p:grpSpPr>
            <p:cxnSp>
              <p:nvCxnSpPr>
                <p:cNvPr id="48" name="Connecteur droit 47"/>
                <p:cNvCxnSpPr/>
                <p:nvPr/>
              </p:nvCxnSpPr>
              <p:spPr>
                <a:xfrm>
                  <a:off x="6444260" y="5661025"/>
                  <a:ext cx="1007464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Connecteur droit 48"/>
                <p:cNvCxnSpPr/>
                <p:nvPr/>
              </p:nvCxnSpPr>
              <p:spPr>
                <a:xfrm>
                  <a:off x="6444261" y="5877340"/>
                  <a:ext cx="1007464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42" name="Connecteur droit avec flèche 41"/>
            <p:cNvCxnSpPr/>
            <p:nvPr/>
          </p:nvCxnSpPr>
          <p:spPr>
            <a:xfrm flipV="1">
              <a:off x="8316932" y="5445280"/>
              <a:ext cx="71335" cy="332218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 Box 28"/>
            <p:cNvSpPr txBox="1">
              <a:spLocks noChangeArrowheads="1"/>
            </p:cNvSpPr>
            <p:nvPr/>
          </p:nvSpPr>
          <p:spPr bwMode="auto">
            <a:xfrm>
              <a:off x="7747862" y="5870417"/>
              <a:ext cx="27090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fr-FR" sz="1600" b="1" dirty="0" smtClean="0">
                  <a:solidFill>
                    <a:srgbClr val="0070C0"/>
                  </a:solidFill>
                </a:rPr>
                <a:t>ion</a:t>
              </a:r>
            </a:p>
          </p:txBody>
        </p:sp>
        <p:sp>
          <p:nvSpPr>
            <p:cNvPr id="44" name="Text Box 28"/>
            <p:cNvSpPr txBox="1">
              <a:spLocks noChangeArrowheads="1"/>
            </p:cNvSpPr>
            <p:nvPr/>
          </p:nvSpPr>
          <p:spPr bwMode="auto">
            <a:xfrm>
              <a:off x="7847104" y="6297229"/>
              <a:ext cx="72186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fr-FR" sz="1600" b="1" dirty="0" smtClean="0"/>
                <a:t>detector</a:t>
              </a:r>
            </a:p>
          </p:txBody>
        </p:sp>
        <p:sp>
          <p:nvSpPr>
            <p:cNvPr id="45" name="Text Box 28"/>
            <p:cNvSpPr txBox="1">
              <a:spLocks noChangeArrowheads="1"/>
            </p:cNvSpPr>
            <p:nvPr/>
          </p:nvSpPr>
          <p:spPr bwMode="auto">
            <a:xfrm>
              <a:off x="8061493" y="5206069"/>
              <a:ext cx="58221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fr-FR" sz="1600" b="1" dirty="0" smtClean="0">
                  <a:solidFill>
                    <a:srgbClr val="C00000"/>
                  </a:solidFill>
                </a:rPr>
                <a:t>proton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373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/>
          <p:cNvGrpSpPr>
            <a:grpSpLocks noChangeAspect="1"/>
          </p:cNvGrpSpPr>
          <p:nvPr/>
        </p:nvGrpSpPr>
        <p:grpSpPr>
          <a:xfrm>
            <a:off x="131942" y="710006"/>
            <a:ext cx="5797443" cy="5730684"/>
            <a:chOff x="2555604" y="185094"/>
            <a:chExt cx="6555488" cy="6480000"/>
          </a:xfrm>
        </p:grpSpPr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6496" y="188640"/>
              <a:ext cx="6480000" cy="4184228"/>
            </a:xfrm>
            <a:prstGeom prst="rect">
              <a:avLst/>
            </a:prstGeom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6050" y="4369322"/>
              <a:ext cx="6480000" cy="2295772"/>
            </a:xfrm>
            <a:prstGeom prst="rect">
              <a:avLst/>
            </a:prstGeom>
          </p:spPr>
        </p:pic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5604" y="185094"/>
              <a:ext cx="6480000" cy="6480000"/>
            </a:xfrm>
            <a:prstGeom prst="rect">
              <a:avLst/>
            </a:prstGeom>
          </p:spPr>
        </p:pic>
        <p:grpSp>
          <p:nvGrpSpPr>
            <p:cNvPr id="18" name="Groupe 17"/>
            <p:cNvGrpSpPr/>
            <p:nvPr/>
          </p:nvGrpSpPr>
          <p:grpSpPr>
            <a:xfrm>
              <a:off x="2783746" y="3721218"/>
              <a:ext cx="6327346" cy="730842"/>
              <a:chOff x="2783746" y="3721218"/>
              <a:chExt cx="6327346" cy="73084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2783746" y="3995772"/>
                <a:ext cx="3487739" cy="4176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>
                    <a:sym typeface="Wingdings" panose="05000000000000000000" pitchFamily="2" charset="2"/>
                  </a:rPr>
                  <a:t>track length </a:t>
                </a:r>
                <a:r>
                  <a:rPr lang="en-US" b="1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↔ proton energy</a:t>
                </a:r>
                <a:endParaRPr lang="en-US" b="1" dirty="0" smtClean="0">
                  <a:sym typeface="Wingdings" panose="05000000000000000000" pitchFamily="2" charset="2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491299" y="3721218"/>
                <a:ext cx="2619793" cy="7308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b="1" dirty="0" smtClean="0">
                    <a:sym typeface="Wingdings" panose="05000000000000000000" pitchFamily="2" charset="2"/>
                  </a:rPr>
                  <a:t>E</a:t>
                </a:r>
                <a:r>
                  <a:rPr lang="en-US" dirty="0" smtClean="0">
                    <a:sym typeface="Wingdings" panose="05000000000000000000" pitchFamily="2" charset="2"/>
                  </a:rPr>
                  <a:t>(</a:t>
                </a:r>
                <a:r>
                  <a:rPr lang="en-US" b="1" i="1" dirty="0" smtClean="0">
                    <a:solidFill>
                      <a:srgbClr val="0070C0"/>
                    </a:solidFill>
                    <a:sym typeface="Wingdings" panose="05000000000000000000" pitchFamily="2" charset="2"/>
                  </a:rPr>
                  <a:t>T</a:t>
                </a:r>
                <a:r>
                  <a:rPr lang="en-US" b="1" baseline="-25000" dirty="0" smtClean="0">
                    <a:solidFill>
                      <a:srgbClr val="0070C0"/>
                    </a:solidFill>
                    <a:sym typeface="Wingdings" panose="05000000000000000000" pitchFamily="2" charset="2"/>
                  </a:rPr>
                  <a:t>1/2</a:t>
                </a:r>
                <a:r>
                  <a:rPr lang="en-US" dirty="0" smtClean="0">
                    <a:sym typeface="Wingdings" panose="05000000000000000000" pitchFamily="2" charset="2"/>
                  </a:rPr>
                  <a:t>) </a:t>
                </a:r>
                <a:r>
                  <a:rPr lang="en-US" dirty="0" smtClean="0">
                    <a:sym typeface="Symbol" panose="05050102010706020507" pitchFamily="18" charset="2"/>
                  </a:rPr>
                  <a:t></a:t>
                </a:r>
                <a:r>
                  <a:rPr lang="en-US" dirty="0" smtClean="0">
                    <a:sym typeface="Wingdings" panose="05000000000000000000" pitchFamily="2" charset="2"/>
                  </a:rPr>
                  <a:t> </a:t>
                </a:r>
                <a:r>
                  <a:rPr lang="en-US" b="1" dirty="0" smtClean="0">
                    <a:sym typeface="Wingdings" panose="05000000000000000000" pitchFamily="2" charset="2"/>
                  </a:rPr>
                  <a:t>G</a:t>
                </a:r>
                <a:r>
                  <a:rPr lang="en-US" dirty="0" smtClean="0">
                    <a:sym typeface="Wingdings" panose="05000000000000000000" pitchFamily="2" charset="2"/>
                  </a:rPr>
                  <a:t>(</a:t>
                </a:r>
                <a:r>
                  <a:rPr lang="el-GR" b="1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σ</a:t>
                </a:r>
                <a:r>
                  <a:rPr lang="fr-FR" b="1" i="1" baseline="-25000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T</a:t>
                </a:r>
                <a:r>
                  <a:rPr lang="en-US" dirty="0" smtClean="0">
                    <a:sym typeface="Wingdings" panose="05000000000000000000" pitchFamily="2" charset="2"/>
                  </a:rPr>
                  <a:t>)</a:t>
                </a:r>
              </a:p>
              <a:p>
                <a:pPr algn="ctr"/>
                <a:r>
                  <a:rPr lang="en-US" dirty="0" smtClean="0">
                    <a:sym typeface="Wingdings" panose="05000000000000000000" pitchFamily="2" charset="2"/>
                  </a:rPr>
                  <a:t>rad. decay    exp. </a:t>
                </a:r>
                <a:r>
                  <a:rPr lang="en-US" dirty="0" err="1" smtClean="0">
                    <a:sym typeface="Wingdings" panose="05000000000000000000" pitchFamily="2" charset="2"/>
                  </a:rPr>
                  <a:t>resol</a:t>
                </a:r>
                <a:r>
                  <a:rPr lang="en-US" dirty="0" smtClean="0">
                    <a:sym typeface="Wingdings" panose="05000000000000000000" pitchFamily="2" charset="2"/>
                  </a:rPr>
                  <a:t>.</a:t>
                </a:r>
              </a:p>
            </p:txBody>
          </p:sp>
        </p:grpSp>
      </p:grpSp>
      <p:sp>
        <p:nvSpPr>
          <p:cNvPr id="3" name="ZoneTexte 2"/>
          <p:cNvSpPr txBox="1"/>
          <p:nvPr/>
        </p:nvSpPr>
        <p:spPr>
          <a:xfrm>
            <a:off x="131942" y="93841"/>
            <a:ext cx="9941880" cy="565146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fr-FR" sz="3200" b="1" dirty="0" smtClean="0"/>
              <a:t>image 4D de la radioactivité protons (trajectoire et temps)</a:t>
            </a:r>
            <a:endParaRPr lang="fr-FR" sz="3200" b="1" dirty="0" smtClean="0"/>
          </a:p>
        </p:txBody>
      </p:sp>
      <p:sp>
        <p:nvSpPr>
          <p:cNvPr id="4" name="Rectangle 3"/>
          <p:cNvSpPr/>
          <p:nvPr/>
        </p:nvSpPr>
        <p:spPr>
          <a:xfrm rot="16200000">
            <a:off x="8857151" y="3105834"/>
            <a:ext cx="602338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1" cap="none" spc="0" dirty="0" smtClean="0">
                <a:ln w="0"/>
                <a:gradFill>
                  <a:gsLst>
                    <a:gs pos="24000">
                      <a:srgbClr val="C00000"/>
                    </a:gs>
                    <a:gs pos="50000">
                      <a:srgbClr val="F27F00"/>
                    </a:gs>
                    <a:gs pos="92000">
                      <a:srgbClr val="FAD600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NEX – décroissances exotiques</a:t>
            </a:r>
            <a:endParaRPr lang="fr-FR" sz="3600" b="1" cap="none" spc="0" dirty="0">
              <a:ln w="0"/>
              <a:gradFill>
                <a:gsLst>
                  <a:gs pos="24000">
                    <a:srgbClr val="C00000"/>
                  </a:gs>
                  <a:gs pos="50000">
                    <a:srgbClr val="F27F00"/>
                  </a:gs>
                  <a:gs pos="92000">
                    <a:srgbClr val="FAD600"/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6569853"/>
            <a:ext cx="7199847" cy="28814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>
              <a:tabLst>
                <a:tab pos="360363" algn="l"/>
                <a:tab pos="720725" algn="l"/>
                <a:tab pos="1081088" algn="l"/>
              </a:tabLst>
            </a:pPr>
            <a:r>
              <a:rPr lang="fr-FR" sz="1400" b="1" dirty="0" smtClean="0">
                <a:solidFill>
                  <a:schemeClr val="bg1">
                    <a:lumMod val="65000"/>
                  </a:schemeClr>
                </a:solidFill>
              </a:rPr>
              <a:t>Conseil Scientifique LP2i Bordeaux – 23 mai 2023 </a:t>
            </a:r>
            <a:r>
              <a:rPr lang="fr-FR" sz="1400" b="1" dirty="0" smtClean="0">
                <a:solidFill>
                  <a:schemeClr val="bg1">
                    <a:lumMod val="65000"/>
                  </a:schemeClr>
                </a:solidFill>
              </a:rPr>
              <a:t>– NEX – Décroissances Exotiques / ACTAR TPC</a:t>
            </a:r>
            <a:endParaRPr lang="fr-FR" sz="1400" b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5990155" y="1344014"/>
            <a:ext cx="1636665" cy="2031325"/>
            <a:chOff x="448829" y="4627002"/>
            <a:chExt cx="1636665" cy="2031325"/>
          </a:xfrm>
        </p:grpSpPr>
        <p:sp>
          <p:nvSpPr>
            <p:cNvPr id="9" name="Rectangle 8"/>
            <p:cNvSpPr/>
            <p:nvPr/>
          </p:nvSpPr>
          <p:spPr>
            <a:xfrm>
              <a:off x="448829" y="4627002"/>
              <a:ext cx="1636665" cy="20313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b="1" dirty="0" err="1" smtClean="0">
                  <a:solidFill>
                    <a:srgbClr val="009900"/>
                  </a:solidFill>
                  <a:sym typeface="Wingdings" panose="05000000000000000000" pitchFamily="2" charset="2"/>
                </a:rPr>
                <a:t>eff</a:t>
              </a:r>
              <a:r>
                <a:rPr lang="fr-FR" b="1" dirty="0" smtClean="0">
                  <a:solidFill>
                    <a:srgbClr val="009900"/>
                  </a:solidFill>
                  <a:sym typeface="Wingdings" panose="05000000000000000000" pitchFamily="2" charset="2"/>
                </a:rPr>
                <a:t>. détection</a:t>
              </a:r>
            </a:p>
            <a:p>
              <a:pPr algn="ctr"/>
              <a:r>
                <a:rPr lang="fr-FR" b="1" dirty="0" smtClean="0">
                  <a:solidFill>
                    <a:srgbClr val="009900"/>
                  </a:solidFill>
                  <a:sym typeface="Wingdings" panose="05000000000000000000" pitchFamily="2" charset="2"/>
                </a:rPr>
                <a:t>différente pour</a:t>
              </a:r>
            </a:p>
            <a:p>
              <a:pPr algn="ctr"/>
              <a:r>
                <a:rPr lang="fr-FR" b="1" dirty="0" smtClean="0">
                  <a:solidFill>
                    <a:srgbClr val="009900"/>
                  </a:solidFill>
                  <a:sym typeface="Wingdings" panose="05000000000000000000" pitchFamily="2" charset="2"/>
                </a:rPr>
                <a:t>1.2 et 2.5 MeV</a:t>
              </a:r>
            </a:p>
            <a:p>
              <a:pPr algn="ctr"/>
              <a:endParaRPr lang="fr-FR" b="1" dirty="0" smtClean="0">
                <a:sym typeface="Wingdings" panose="05000000000000000000" pitchFamily="2" charset="2"/>
              </a:endParaRPr>
            </a:p>
            <a:p>
              <a:pPr algn="ctr"/>
              <a:endParaRPr lang="fr-FR" b="1" dirty="0" smtClean="0">
                <a:sym typeface="Wingdings" panose="05000000000000000000" pitchFamily="2" charset="2"/>
              </a:endParaRPr>
            </a:p>
            <a:p>
              <a:pPr algn="ctr"/>
              <a:r>
                <a:rPr lang="fr-FR" b="1" dirty="0" smtClean="0">
                  <a:sym typeface="Wingdings" panose="05000000000000000000" pitchFamily="2" charset="2"/>
                </a:rPr>
                <a:t>simulation</a:t>
              </a:r>
            </a:p>
            <a:p>
              <a:pPr algn="ctr"/>
              <a:r>
                <a:rPr lang="fr-FR" b="1" dirty="0" smtClean="0">
                  <a:sym typeface="Wingdings" panose="05000000000000000000" pitchFamily="2" charset="2"/>
                </a:rPr>
                <a:t>complète</a:t>
              </a:r>
              <a:endParaRPr lang="fr-FR" b="1" dirty="0" smtClean="0">
                <a:sym typeface="Wingdings" panose="05000000000000000000" pitchFamily="2" charset="2"/>
              </a:endParaRPr>
            </a:p>
          </p:txBody>
        </p:sp>
        <p:sp>
          <p:nvSpPr>
            <p:cNvPr id="10" name="Flèche vers le bas 9"/>
            <p:cNvSpPr/>
            <p:nvPr/>
          </p:nvSpPr>
          <p:spPr>
            <a:xfrm>
              <a:off x="1097418" y="5584455"/>
              <a:ext cx="269834" cy="410699"/>
            </a:xfrm>
            <a:prstGeom prst="down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2" name="Groupe 1"/>
          <p:cNvGrpSpPr/>
          <p:nvPr/>
        </p:nvGrpSpPr>
        <p:grpSpPr>
          <a:xfrm>
            <a:off x="8562042" y="770877"/>
            <a:ext cx="2486034" cy="3582418"/>
            <a:chOff x="361347" y="873125"/>
            <a:chExt cx="2486034" cy="3582418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258" y="873125"/>
              <a:ext cx="2354123" cy="3582418"/>
            </a:xfrm>
            <a:prstGeom prst="rect">
              <a:avLst/>
            </a:prstGeom>
          </p:spPr>
        </p:pic>
        <p:sp>
          <p:nvSpPr>
            <p:cNvPr id="12" name="Text Box 28"/>
            <p:cNvSpPr txBox="1">
              <a:spLocks noChangeArrowheads="1"/>
            </p:cNvSpPr>
            <p:nvPr/>
          </p:nvSpPr>
          <p:spPr bwMode="auto">
            <a:xfrm>
              <a:off x="361347" y="2799359"/>
              <a:ext cx="1460336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tabLst>
                  <a:tab pos="355600" algn="l"/>
                  <a:tab pos="990600" algn="l"/>
                </a:tabLst>
              </a:pPr>
              <a:r>
                <a:rPr lang="en-GB" b="1" dirty="0" smtClean="0">
                  <a:solidFill>
                    <a:srgbClr val="C00000"/>
                  </a:solidFill>
                </a:rPr>
                <a:t>1.25</a:t>
              </a:r>
              <a:r>
                <a:rPr lang="en-GB" b="1" i="1" dirty="0" smtClean="0">
                  <a:solidFill>
                    <a:srgbClr val="C00000"/>
                  </a:solidFill>
                </a:rPr>
                <a:t> </a:t>
              </a:r>
              <a:r>
                <a:rPr lang="en-GB" i="1" dirty="0" smtClean="0">
                  <a:solidFill>
                    <a:srgbClr val="C00000"/>
                  </a:solidFill>
                </a:rPr>
                <a:t>MeV</a:t>
              </a:r>
              <a:r>
                <a:rPr lang="en-GB" b="1" i="1" dirty="0" smtClean="0">
                  <a:solidFill>
                    <a:srgbClr val="C00000"/>
                  </a:solidFill>
                </a:rPr>
                <a:t>	ℓ</a:t>
              </a:r>
              <a:r>
                <a:rPr lang="en-US" altLang="fr-FR" b="1" dirty="0" smtClean="0">
                  <a:solidFill>
                    <a:srgbClr val="C00000"/>
                  </a:solidFill>
                </a:rPr>
                <a:t> = 5</a:t>
              </a:r>
              <a:endParaRPr lang="en-US" altLang="fr-FR" dirty="0">
                <a:solidFill>
                  <a:srgbClr val="C00000"/>
                </a:solidFill>
              </a:endParaRPr>
            </a:p>
            <a:p>
              <a:pPr eaLnBrk="0" hangingPunct="0">
                <a:tabLst>
                  <a:tab pos="355600" algn="l"/>
                  <a:tab pos="990600" algn="l"/>
                </a:tabLst>
              </a:pPr>
              <a:r>
                <a:rPr lang="en-GB" b="1" dirty="0" smtClean="0">
                  <a:solidFill>
                    <a:srgbClr val="C00000"/>
                  </a:solidFill>
                </a:rPr>
                <a:t>2.55</a:t>
              </a:r>
              <a:r>
                <a:rPr lang="en-GB" b="1" i="1" dirty="0" smtClean="0">
                  <a:solidFill>
                    <a:srgbClr val="C00000"/>
                  </a:solidFill>
                </a:rPr>
                <a:t> </a:t>
              </a:r>
              <a:r>
                <a:rPr lang="en-GB" i="1" dirty="0" smtClean="0">
                  <a:solidFill>
                    <a:srgbClr val="C00000"/>
                  </a:solidFill>
                </a:rPr>
                <a:t>MeV</a:t>
              </a:r>
              <a:r>
                <a:rPr lang="en-GB" b="1" i="1" dirty="0" smtClean="0">
                  <a:solidFill>
                    <a:srgbClr val="C00000"/>
                  </a:solidFill>
                </a:rPr>
                <a:t>	ℓ</a:t>
              </a:r>
              <a:r>
                <a:rPr lang="en-US" altLang="fr-FR" b="1" dirty="0" smtClean="0">
                  <a:solidFill>
                    <a:srgbClr val="C00000"/>
                  </a:solidFill>
                </a:rPr>
                <a:t> = 7</a:t>
              </a:r>
            </a:p>
          </p:txBody>
        </p:sp>
      </p:grpSp>
      <p:sp>
        <p:nvSpPr>
          <p:cNvPr id="21" name="ZoneTexte 20"/>
          <p:cNvSpPr txBox="1"/>
          <p:nvPr/>
        </p:nvSpPr>
        <p:spPr>
          <a:xfrm>
            <a:off x="5982926" y="3661785"/>
            <a:ext cx="5757721" cy="3011969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>
              <a:tabLst>
                <a:tab pos="360363" algn="l"/>
                <a:tab pos="3141663" algn="l"/>
              </a:tabLst>
            </a:pPr>
            <a:r>
              <a:rPr lang="fr-FR" sz="2000" b="1" dirty="0" smtClean="0">
                <a:sym typeface="Wingdings" panose="05000000000000000000" pitchFamily="2" charset="2"/>
              </a:rPr>
              <a:t>nouvelle technique expérimentale</a:t>
            </a:r>
          </a:p>
          <a:p>
            <a:pPr>
              <a:tabLst>
                <a:tab pos="360363" algn="l"/>
                <a:tab pos="3141663" algn="l"/>
              </a:tabLst>
            </a:pPr>
            <a:r>
              <a:rPr lang="fr-FR" sz="1400" dirty="0" smtClean="0">
                <a:solidFill>
                  <a:srgbClr val="0070C0"/>
                </a:solidFill>
                <a:sym typeface="Wingdings" panose="05000000000000000000" pitchFamily="2" charset="2"/>
              </a:rPr>
              <a:t>J.G. et al., NIM A (2022)</a:t>
            </a:r>
            <a:endParaRPr lang="fr-FR" sz="1400" dirty="0" smtClean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pPr>
              <a:spcBef>
                <a:spcPts val="1200"/>
              </a:spcBef>
              <a:tabLst>
                <a:tab pos="360363" algn="l"/>
                <a:tab pos="3141663" algn="l"/>
              </a:tabLst>
            </a:pPr>
            <a:r>
              <a:rPr lang="fr-FR" sz="2000" b="1" dirty="0" smtClean="0">
                <a:sym typeface="Wingdings" panose="05000000000000000000" pitchFamily="2" charset="2"/>
              </a:rPr>
              <a:t>schéma de décroissance complet</a:t>
            </a:r>
          </a:p>
          <a:p>
            <a:pPr>
              <a:spcBef>
                <a:spcPts val="1200"/>
              </a:spcBef>
              <a:tabLst>
                <a:tab pos="360363" algn="l"/>
                <a:tab pos="3141663" algn="l"/>
              </a:tabLst>
            </a:pPr>
            <a:r>
              <a:rPr lang="fr-FR" sz="2000" b="1" dirty="0" smtClean="0">
                <a:sym typeface="Wingdings" panose="05000000000000000000" pitchFamily="2" charset="2"/>
              </a:rPr>
              <a:t>durées de vie proton </a:t>
            </a:r>
            <a:r>
              <a:rPr lang="fr-FR" sz="2000" dirty="0" smtClean="0">
                <a:sym typeface="Wingdings" panose="05000000000000000000" pitchFamily="2" charset="2"/>
              </a:rPr>
              <a:t>(calculs de modèle en couche)</a:t>
            </a:r>
          </a:p>
          <a:p>
            <a:pPr>
              <a:tabLst>
                <a:tab pos="360363" algn="l"/>
                <a:tab pos="3141663" algn="l"/>
              </a:tabLst>
            </a:pPr>
            <a:r>
              <a:rPr lang="fr-FR" sz="1400" dirty="0" smtClean="0">
                <a:sym typeface="Wingdings" panose="05000000000000000000" pitchFamily="2" charset="2"/>
              </a:rPr>
              <a:t>	(B.A. Brown, </a:t>
            </a:r>
            <a:r>
              <a:rPr lang="fr-FR" sz="1400" dirty="0" err="1" smtClean="0">
                <a:sym typeface="Wingdings" panose="05000000000000000000" pitchFamily="2" charset="2"/>
              </a:rPr>
              <a:t>NuShellX</a:t>
            </a:r>
            <a:r>
              <a:rPr lang="fr-FR" sz="1400" dirty="0" smtClean="0">
                <a:sym typeface="Wingdings" panose="05000000000000000000" pitchFamily="2" charset="2"/>
              </a:rPr>
              <a:t>, </a:t>
            </a:r>
            <a:r>
              <a:rPr lang="fr-FR" sz="1400" dirty="0" err="1" smtClean="0">
                <a:sym typeface="Wingdings" panose="05000000000000000000" pitchFamily="2" charset="2"/>
              </a:rPr>
              <a:t>with</a:t>
            </a:r>
            <a:r>
              <a:rPr lang="fr-FR" sz="1400" dirty="0" smtClean="0">
                <a:sym typeface="Wingdings" panose="05000000000000000000" pitchFamily="2" charset="2"/>
              </a:rPr>
              <a:t> GFPX1A and KB3G interactions)</a:t>
            </a:r>
          </a:p>
          <a:p>
            <a:pPr>
              <a:tabLst>
                <a:tab pos="360363" algn="l"/>
              </a:tabLst>
            </a:pPr>
            <a:r>
              <a:rPr lang="fr-FR" dirty="0" smtClean="0">
                <a:sym typeface="Wingdings" panose="05000000000000000000" pitchFamily="2" charset="2"/>
              </a:rPr>
              <a:t>	couche </a:t>
            </a:r>
            <a:r>
              <a:rPr lang="fr-FR" i="1" dirty="0" err="1" smtClean="0">
                <a:sym typeface="Wingdings" panose="05000000000000000000" pitchFamily="2" charset="2"/>
              </a:rPr>
              <a:t>fp</a:t>
            </a:r>
            <a:r>
              <a:rPr lang="fr-FR" dirty="0" smtClean="0">
                <a:sym typeface="Wingdings" panose="05000000000000000000" pitchFamily="2" charset="2"/>
              </a:rPr>
              <a:t> + </a:t>
            </a:r>
            <a:r>
              <a:rPr lang="fr-FR" b="1" dirty="0" smtClean="0">
                <a:sym typeface="Wingdings" panose="05000000000000000000" pitchFamily="2" charset="2"/>
              </a:rPr>
              <a:t>orbitales de grand ℓ :</a:t>
            </a:r>
          </a:p>
          <a:p>
            <a:pPr>
              <a:tabLst>
                <a:tab pos="360363" algn="l"/>
                <a:tab pos="719138" algn="l"/>
                <a:tab pos="2060575" algn="l"/>
                <a:tab pos="3405188" algn="l"/>
              </a:tabLst>
            </a:pPr>
            <a:r>
              <a:rPr lang="fr-FR" dirty="0" smtClean="0">
                <a:sym typeface="Wingdings" panose="05000000000000000000" pitchFamily="2" charset="2"/>
              </a:rPr>
              <a:t>		1 proton dans </a:t>
            </a:r>
            <a:r>
              <a:rPr lang="fr-FR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0</a:t>
            </a:r>
            <a:r>
              <a:rPr lang="fr-FR" b="1" i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h</a:t>
            </a:r>
            <a:r>
              <a:rPr lang="fr-FR" b="1" baseline="-25000" dirty="0" smtClean="0">
                <a:solidFill>
                  <a:srgbClr val="C00000"/>
                </a:solidFill>
                <a:sym typeface="Wingdings" panose="05000000000000000000" pitchFamily="2" charset="2"/>
              </a:rPr>
              <a:t>11/2</a:t>
            </a:r>
            <a:r>
              <a:rPr lang="fr-FR" dirty="0" smtClean="0">
                <a:sym typeface="Wingdings" panose="05000000000000000000" pitchFamily="2" charset="2"/>
              </a:rPr>
              <a:t> (ℓ = 5) ou </a:t>
            </a:r>
            <a:r>
              <a:rPr lang="fr-FR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0</a:t>
            </a:r>
            <a:r>
              <a:rPr lang="fr-FR" b="1" i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j</a:t>
            </a:r>
            <a:r>
              <a:rPr lang="fr-FR" b="1" baseline="-25000" dirty="0" smtClean="0">
                <a:solidFill>
                  <a:srgbClr val="C00000"/>
                </a:solidFill>
                <a:sym typeface="Wingdings" panose="05000000000000000000" pitchFamily="2" charset="2"/>
              </a:rPr>
              <a:t>13/2</a:t>
            </a:r>
            <a:r>
              <a:rPr lang="fr-FR" dirty="0" smtClean="0">
                <a:sym typeface="Wingdings" panose="05000000000000000000" pitchFamily="2" charset="2"/>
              </a:rPr>
              <a:t> and </a:t>
            </a:r>
            <a:r>
              <a:rPr lang="fr-FR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0</a:t>
            </a:r>
            <a:r>
              <a:rPr lang="fr-FR" b="1" i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j</a:t>
            </a:r>
            <a:r>
              <a:rPr lang="fr-FR" b="1" baseline="-25000" dirty="0" smtClean="0">
                <a:solidFill>
                  <a:srgbClr val="C00000"/>
                </a:solidFill>
                <a:sym typeface="Wingdings" panose="05000000000000000000" pitchFamily="2" charset="2"/>
              </a:rPr>
              <a:t>15/2</a:t>
            </a:r>
            <a:r>
              <a:rPr lang="fr-FR" dirty="0" smtClean="0">
                <a:sym typeface="Wingdings" panose="05000000000000000000" pitchFamily="2" charset="2"/>
              </a:rPr>
              <a:t> (ℓ = 7)</a:t>
            </a:r>
          </a:p>
          <a:p>
            <a:pPr>
              <a:spcBef>
                <a:spcPts val="600"/>
              </a:spcBef>
              <a:tabLst>
                <a:tab pos="360363" algn="l"/>
                <a:tab pos="719138" algn="l"/>
                <a:tab pos="2236788" algn="l"/>
              </a:tabLst>
            </a:pPr>
            <a:r>
              <a:rPr lang="fr-FR" dirty="0" smtClean="0">
                <a:sym typeface="Wingdings" panose="05000000000000000000" pitchFamily="2" charset="2"/>
              </a:rPr>
              <a:t>		</a:t>
            </a:r>
            <a:r>
              <a:rPr lang="fr-FR" b="1" i="1" dirty="0" smtClean="0">
                <a:sym typeface="Wingdings" panose="05000000000000000000" pitchFamily="2" charset="2"/>
              </a:rPr>
              <a:t>T</a:t>
            </a:r>
            <a:r>
              <a:rPr lang="fr-FR" b="1" i="1" baseline="-25000" dirty="0" smtClean="0">
                <a:sym typeface="Wingdings" panose="05000000000000000000" pitchFamily="2" charset="2"/>
              </a:rPr>
              <a:t>1/2</a:t>
            </a:r>
            <a:r>
              <a:rPr lang="fr-FR" dirty="0" smtClean="0">
                <a:sym typeface="Wingdings" panose="05000000000000000000" pitchFamily="2" charset="2"/>
              </a:rPr>
              <a:t> gouvernée par des </a:t>
            </a:r>
            <a:r>
              <a:rPr lang="fr-FR" dirty="0" err="1" smtClean="0">
                <a:sym typeface="Wingdings" panose="05000000000000000000" pitchFamily="2" charset="2"/>
              </a:rPr>
              <a:t>comp</a:t>
            </a:r>
            <a:r>
              <a:rPr lang="fr-FR" dirty="0" smtClean="0">
                <a:sym typeface="Wingdings" panose="05000000000000000000" pitchFamily="2" charset="2"/>
              </a:rPr>
              <a:t>. très faibles des</a:t>
            </a:r>
          </a:p>
          <a:p>
            <a:pPr>
              <a:tabLst>
                <a:tab pos="360363" algn="l"/>
                <a:tab pos="719138" algn="l"/>
                <a:tab pos="2236788" algn="l"/>
              </a:tabLst>
            </a:pPr>
            <a:r>
              <a:rPr lang="fr-FR" dirty="0" smtClean="0">
                <a:sym typeface="Wingdings" panose="05000000000000000000" pitchFamily="2" charset="2"/>
              </a:rPr>
              <a:t>		fonctions d’onde </a:t>
            </a:r>
            <a:r>
              <a:rPr lang="fr-FR" dirty="0" smtClean="0">
                <a:sym typeface="Wingdings" panose="05000000000000000000" pitchFamily="2" charset="2"/>
              </a:rPr>
              <a:t>(</a:t>
            </a:r>
            <a:r>
              <a:rPr lang="fr-FR" dirty="0" smtClean="0">
                <a:sym typeface="Symbol" panose="05050102010706020507" pitchFamily="18" charset="2"/>
              </a:rPr>
              <a:t>10</a:t>
            </a:r>
            <a:r>
              <a:rPr lang="fr-FR" baseline="30000" dirty="0" smtClean="0">
                <a:sym typeface="Symbol" panose="05050102010706020507" pitchFamily="18" charset="2"/>
              </a:rPr>
              <a:t>-6</a:t>
            </a:r>
            <a:r>
              <a:rPr lang="fr-FR" dirty="0" smtClean="0">
                <a:sym typeface="Symbol" panose="05050102010706020507" pitchFamily="18" charset="2"/>
              </a:rPr>
              <a:t>)</a:t>
            </a:r>
            <a:endParaRPr lang="fr-FR" dirty="0" smtClean="0">
              <a:sym typeface="Symbol" panose="05050102010706020507" pitchFamily="18" charset="2"/>
            </a:endParaRPr>
          </a:p>
        </p:txBody>
      </p:sp>
      <p:sp>
        <p:nvSpPr>
          <p:cNvPr id="22" name="Text Box 35"/>
          <p:cNvSpPr txBox="1">
            <a:spLocks noChangeArrowheads="1"/>
          </p:cNvSpPr>
          <p:nvPr/>
        </p:nvSpPr>
        <p:spPr bwMode="auto">
          <a:xfrm rot="16200000">
            <a:off x="-657338" y="2455300"/>
            <a:ext cx="219752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187325" algn="l"/>
                <a:tab pos="4810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187325" algn="l"/>
                <a:tab pos="4810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187325" algn="l"/>
                <a:tab pos="4810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187325" algn="l"/>
                <a:tab pos="4810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187325" algn="l"/>
                <a:tab pos="4810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87325" algn="l"/>
                <a:tab pos="4810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87325" algn="l"/>
                <a:tab pos="4810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87325" algn="l"/>
                <a:tab pos="4810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87325" algn="l"/>
                <a:tab pos="4810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sz="1400" dirty="0" smtClean="0">
                <a:solidFill>
                  <a:srgbClr val="7030A0"/>
                </a:solidFill>
                <a:latin typeface="+mn-lt"/>
              </a:rPr>
              <a:t>JG </a:t>
            </a:r>
            <a:r>
              <a:rPr lang="en-GB" sz="1400" i="1" dirty="0" smtClean="0">
                <a:solidFill>
                  <a:srgbClr val="7030A0"/>
                </a:solidFill>
                <a:latin typeface="+mn-lt"/>
              </a:rPr>
              <a:t>et </a:t>
            </a:r>
            <a:r>
              <a:rPr lang="en-GB" sz="1400" i="1" dirty="0">
                <a:solidFill>
                  <a:srgbClr val="7030A0"/>
                </a:solidFill>
                <a:latin typeface="+mn-lt"/>
              </a:rPr>
              <a:t>al.</a:t>
            </a:r>
            <a:r>
              <a:rPr lang="en-GB" sz="1400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GB" sz="1400" dirty="0" smtClean="0">
                <a:solidFill>
                  <a:srgbClr val="7030A0"/>
                </a:solidFill>
                <a:latin typeface="+mn-lt"/>
              </a:rPr>
              <a:t>Nature Comm. (2021)</a:t>
            </a:r>
            <a:endParaRPr lang="en-GB" sz="1400" dirty="0">
              <a:solidFill>
                <a:srgbClr val="7030A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3983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31942" y="93841"/>
            <a:ext cx="4753023" cy="565146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fr-FR" sz="3200" b="1" dirty="0" smtClean="0"/>
              <a:t>symétrie miroir: </a:t>
            </a:r>
            <a:r>
              <a:rPr lang="fr-FR" sz="3200" b="1" baseline="30000" dirty="0" smtClean="0"/>
              <a:t>54</a:t>
            </a:r>
            <a:r>
              <a:rPr lang="fr-FR" sz="3200" b="1" dirty="0" smtClean="0"/>
              <a:t>Fe et </a:t>
            </a:r>
            <a:r>
              <a:rPr lang="fr-FR" sz="3200" b="1" baseline="30000" dirty="0" smtClean="0"/>
              <a:t>54</a:t>
            </a:r>
            <a:r>
              <a:rPr lang="fr-FR" sz="3200" b="1" dirty="0" smtClean="0"/>
              <a:t>Ni</a:t>
            </a:r>
            <a:endParaRPr lang="fr-FR" sz="3200" b="1" dirty="0" smtClean="0"/>
          </a:p>
        </p:txBody>
      </p:sp>
      <p:sp>
        <p:nvSpPr>
          <p:cNvPr id="4" name="Rectangle 3"/>
          <p:cNvSpPr/>
          <p:nvPr/>
        </p:nvSpPr>
        <p:spPr>
          <a:xfrm rot="16200000">
            <a:off x="8857151" y="3105834"/>
            <a:ext cx="602338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1" cap="none" spc="0" dirty="0" smtClean="0">
                <a:ln w="0"/>
                <a:gradFill>
                  <a:gsLst>
                    <a:gs pos="24000">
                      <a:srgbClr val="C00000"/>
                    </a:gs>
                    <a:gs pos="50000">
                      <a:srgbClr val="F27F00"/>
                    </a:gs>
                    <a:gs pos="92000">
                      <a:srgbClr val="FAD600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NEX – décroissances exotiques</a:t>
            </a:r>
            <a:endParaRPr lang="fr-FR" sz="3600" b="1" cap="none" spc="0" dirty="0">
              <a:ln w="0"/>
              <a:gradFill>
                <a:gsLst>
                  <a:gs pos="24000">
                    <a:srgbClr val="C00000"/>
                  </a:gs>
                  <a:gs pos="50000">
                    <a:srgbClr val="F27F00"/>
                  </a:gs>
                  <a:gs pos="92000">
                    <a:srgbClr val="FAD600"/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6569853"/>
            <a:ext cx="7199847" cy="28814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>
              <a:tabLst>
                <a:tab pos="360363" algn="l"/>
                <a:tab pos="720725" algn="l"/>
                <a:tab pos="1081088" algn="l"/>
              </a:tabLst>
            </a:pPr>
            <a:r>
              <a:rPr lang="fr-FR" sz="1400" b="1" dirty="0" smtClean="0">
                <a:solidFill>
                  <a:schemeClr val="bg1">
                    <a:lumMod val="65000"/>
                  </a:schemeClr>
                </a:solidFill>
              </a:rPr>
              <a:t>Conseil Scientifique LP2i Bordeaux – 23 mai 2023 </a:t>
            </a:r>
            <a:r>
              <a:rPr lang="fr-FR" sz="1400" b="1" dirty="0" smtClean="0">
                <a:solidFill>
                  <a:schemeClr val="bg1">
                    <a:lumMod val="65000"/>
                  </a:schemeClr>
                </a:solidFill>
              </a:rPr>
              <a:t>– NEX – Décroissances Exotiques / ACTAR TPC</a:t>
            </a:r>
            <a:endParaRPr lang="fr-FR" sz="1400" b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916" y="684052"/>
            <a:ext cx="2391685" cy="5511688"/>
          </a:xfrm>
          <a:prstGeom prst="rect">
            <a:avLst/>
          </a:prstGeom>
        </p:spPr>
      </p:pic>
      <p:sp>
        <p:nvSpPr>
          <p:cNvPr id="9" name="Accolade ouvrante 8"/>
          <p:cNvSpPr/>
          <p:nvPr/>
        </p:nvSpPr>
        <p:spPr>
          <a:xfrm>
            <a:off x="8163692" y="873125"/>
            <a:ext cx="322903" cy="3848604"/>
          </a:xfrm>
          <a:prstGeom prst="leftBrace">
            <a:avLst>
              <a:gd name="adj1" fmla="val 42166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colade ouvrante 9"/>
          <p:cNvSpPr/>
          <p:nvPr/>
        </p:nvSpPr>
        <p:spPr>
          <a:xfrm>
            <a:off x="8163692" y="4892183"/>
            <a:ext cx="322903" cy="986811"/>
          </a:xfrm>
          <a:prstGeom prst="leftBrace">
            <a:avLst>
              <a:gd name="adj1" fmla="val 42166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Box 35"/>
          <p:cNvSpPr txBox="1">
            <a:spLocks noChangeArrowheads="1"/>
          </p:cNvSpPr>
          <p:nvPr/>
        </p:nvSpPr>
        <p:spPr bwMode="auto">
          <a:xfrm rot="16200000">
            <a:off x="9750201" y="4298486"/>
            <a:ext cx="264886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187325" algn="l"/>
                <a:tab pos="4810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187325" algn="l"/>
                <a:tab pos="4810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187325" algn="l"/>
                <a:tab pos="4810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187325" algn="l"/>
                <a:tab pos="4810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187325" algn="l"/>
                <a:tab pos="4810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87325" algn="l"/>
                <a:tab pos="4810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87325" algn="l"/>
                <a:tab pos="4810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87325" algn="l"/>
                <a:tab pos="4810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87325" algn="l"/>
                <a:tab pos="4810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sz="1400" dirty="0" smtClean="0">
                <a:solidFill>
                  <a:srgbClr val="7030A0"/>
                </a:solidFill>
                <a:latin typeface="+mn-lt"/>
              </a:rPr>
              <a:t>D. Rudolph </a:t>
            </a:r>
            <a:r>
              <a:rPr lang="en-GB" sz="1400" i="1" dirty="0" smtClean="0">
                <a:solidFill>
                  <a:srgbClr val="7030A0"/>
                </a:solidFill>
                <a:latin typeface="+mn-lt"/>
              </a:rPr>
              <a:t>et </a:t>
            </a:r>
            <a:r>
              <a:rPr lang="en-GB" sz="1400" i="1" dirty="0">
                <a:solidFill>
                  <a:srgbClr val="7030A0"/>
                </a:solidFill>
                <a:latin typeface="+mn-lt"/>
              </a:rPr>
              <a:t>al.</a:t>
            </a:r>
            <a:r>
              <a:rPr lang="en-GB" sz="1400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GB" sz="1400" dirty="0" smtClean="0">
                <a:solidFill>
                  <a:srgbClr val="7030A0"/>
                </a:solidFill>
                <a:latin typeface="+mn-lt"/>
              </a:rPr>
              <a:t>Phys. Lett. B (2022)</a:t>
            </a:r>
            <a:endParaRPr lang="en-GB" sz="14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 rot="16200000">
            <a:off x="5248508" y="3328206"/>
            <a:ext cx="3734283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/>
          <a:p>
            <a:r>
              <a:rPr lang="fr-FR" altLang="fr-FR" sz="2000" b="1" dirty="0" smtClean="0"/>
              <a:t>termes ne conservant pas l’isospin</a:t>
            </a:r>
            <a:endParaRPr lang="fr-FR" altLang="fr-FR" sz="2000" b="1" dirty="0"/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 rot="16200000">
            <a:off x="6573805" y="2469624"/>
            <a:ext cx="2239899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/>
          <a:p>
            <a:r>
              <a:rPr lang="fr-FR" altLang="fr-FR" sz="2000" b="1" dirty="0" err="1" smtClean="0"/>
              <a:t>different</a:t>
            </a:r>
            <a:r>
              <a:rPr lang="fr-FR" altLang="fr-FR" sz="2000" b="1" dirty="0" smtClean="0"/>
              <a:t> termes INC</a:t>
            </a:r>
            <a:endParaRPr lang="fr-FR" altLang="fr-FR" sz="2000" b="1" dirty="0"/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 rot="16200000">
            <a:off x="6949531" y="5070488"/>
            <a:ext cx="1334331" cy="688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/>
          <a:p>
            <a:pPr algn="ctr"/>
            <a:r>
              <a:rPr lang="fr-FR" altLang="fr-FR" sz="2000" b="1" dirty="0" err="1" smtClean="0"/>
              <a:t>differentes</a:t>
            </a:r>
            <a:endParaRPr lang="fr-FR" altLang="fr-FR" sz="2000" b="1" dirty="0" smtClean="0"/>
          </a:p>
          <a:p>
            <a:pPr algn="ctr"/>
            <a:r>
              <a:rPr lang="fr-FR" altLang="fr-FR" sz="2000" b="1" dirty="0" smtClean="0"/>
              <a:t>interactions</a:t>
            </a:r>
            <a:endParaRPr lang="fr-FR" altLang="fr-FR" sz="2000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430442" y="680448"/>
            <a:ext cx="6199509" cy="3058136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>
              <a:tabLst>
                <a:tab pos="984250" algn="l"/>
              </a:tabLst>
            </a:pPr>
            <a:r>
              <a:rPr lang="fr-FR" sz="1400" dirty="0" smtClean="0">
                <a:sym typeface="Wingdings" panose="05000000000000000000" pitchFamily="2" charset="2"/>
              </a:rPr>
              <a:t>(D. Rudolph, avec code ANTOINE)</a:t>
            </a:r>
          </a:p>
          <a:p>
            <a:pPr>
              <a:tabLst>
                <a:tab pos="984250" algn="l"/>
              </a:tabLst>
            </a:pPr>
            <a:endParaRPr lang="fr-FR" b="1" dirty="0" smtClean="0">
              <a:sym typeface="Wingdings" panose="05000000000000000000" pitchFamily="2" charset="2"/>
            </a:endParaRPr>
          </a:p>
          <a:p>
            <a:pPr>
              <a:tabLst>
                <a:tab pos="984250" algn="l"/>
              </a:tabLst>
            </a:pPr>
            <a:r>
              <a:rPr lang="fr-FR" b="1" dirty="0" err="1" smtClean="0">
                <a:sym typeface="Wingdings" panose="05000000000000000000" pitchFamily="2" charset="2"/>
              </a:rPr>
              <a:t>diff</a:t>
            </a:r>
            <a:r>
              <a:rPr lang="fr-FR" b="1" dirty="0" smtClean="0">
                <a:sym typeface="Wingdings" panose="05000000000000000000" pitchFamily="2" charset="2"/>
              </a:rPr>
              <a:t>. énergies miroir: très bon accord avec les calculs</a:t>
            </a:r>
          </a:p>
          <a:p>
            <a:pPr>
              <a:tabLst>
                <a:tab pos="984250" algn="l"/>
              </a:tabLst>
            </a:pPr>
            <a:endParaRPr lang="fr-FR" b="1" dirty="0" smtClean="0">
              <a:sym typeface="Wingdings" panose="05000000000000000000" pitchFamily="2" charset="2"/>
            </a:endParaRPr>
          </a:p>
          <a:p>
            <a:pPr>
              <a:tabLst>
                <a:tab pos="984250" algn="l"/>
              </a:tabLst>
            </a:pPr>
            <a:r>
              <a:rPr lang="fr-FR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mais des incohérences dans la </a:t>
            </a:r>
            <a:r>
              <a:rPr lang="fr-FR" b="1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region</a:t>
            </a:r>
            <a:r>
              <a:rPr lang="fr-FR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 de masse</a:t>
            </a:r>
            <a:endParaRPr lang="fr-FR" b="1" dirty="0" smtClean="0">
              <a:sym typeface="Wingdings" panose="05000000000000000000" pitchFamily="2" charset="2"/>
            </a:endParaRPr>
          </a:p>
          <a:p>
            <a:pPr>
              <a:tabLst>
                <a:tab pos="273050" algn="l"/>
                <a:tab pos="984250" algn="l"/>
              </a:tabLst>
            </a:pPr>
            <a:r>
              <a:rPr lang="fr-FR" dirty="0" smtClean="0">
                <a:sym typeface="Wingdings" panose="05000000000000000000" pitchFamily="2" charset="2"/>
              </a:rPr>
              <a:t>	</a:t>
            </a:r>
            <a:r>
              <a:rPr lang="fr-FR" dirty="0" err="1" smtClean="0">
                <a:sym typeface="Wingdings" panose="05000000000000000000" pitchFamily="2" charset="2"/>
              </a:rPr>
              <a:t>paramétrisation</a:t>
            </a:r>
            <a:r>
              <a:rPr lang="fr-FR" dirty="0" smtClean="0">
                <a:sym typeface="Wingdings" panose="05000000000000000000" pitchFamily="2" charset="2"/>
              </a:rPr>
              <a:t> de </a:t>
            </a:r>
            <a:r>
              <a:rPr lang="fr-FR" i="1" dirty="0" err="1" smtClean="0">
                <a:sym typeface="Wingdings" panose="05000000000000000000" pitchFamily="2" charset="2"/>
              </a:rPr>
              <a:t>V</a:t>
            </a:r>
            <a:r>
              <a:rPr lang="fr-FR" i="1" baseline="-25000" dirty="0" err="1" smtClean="0">
                <a:sym typeface="Wingdings" panose="05000000000000000000" pitchFamily="2" charset="2"/>
              </a:rPr>
              <a:t>Cp</a:t>
            </a:r>
            <a:r>
              <a:rPr lang="fr-FR" dirty="0" smtClean="0">
                <a:sym typeface="Wingdings" panose="05000000000000000000" pitchFamily="2" charset="2"/>
              </a:rPr>
              <a:t> et occupation de l’orbitale </a:t>
            </a:r>
            <a:r>
              <a:rPr lang="fr-FR" b="1" i="1" dirty="0" smtClean="0">
                <a:sym typeface="Wingdings" panose="05000000000000000000" pitchFamily="2" charset="2"/>
              </a:rPr>
              <a:t>p</a:t>
            </a:r>
          </a:p>
          <a:p>
            <a:pPr>
              <a:tabLst>
                <a:tab pos="273050" algn="l"/>
                <a:tab pos="984250" algn="l"/>
              </a:tabLst>
            </a:pPr>
            <a:r>
              <a:rPr lang="fr-FR" dirty="0" smtClean="0">
                <a:sym typeface="Wingdings" panose="05000000000000000000" pitchFamily="2" charset="2"/>
              </a:rPr>
              <a:t>	très différente de ce qui est connu (A = 54, 56 et 58)</a:t>
            </a:r>
          </a:p>
          <a:p>
            <a:pPr>
              <a:tabLst>
                <a:tab pos="273050" algn="l"/>
                <a:tab pos="984250" algn="l"/>
              </a:tabLst>
            </a:pPr>
            <a:endParaRPr lang="fr-FR" dirty="0" smtClean="0">
              <a:sym typeface="Wingdings" panose="05000000000000000000" pitchFamily="2" charset="2"/>
            </a:endParaRPr>
          </a:p>
          <a:p>
            <a:pPr>
              <a:tabLst>
                <a:tab pos="273050" algn="l"/>
                <a:tab pos="984250" algn="l"/>
              </a:tabLst>
            </a:pPr>
            <a:r>
              <a:rPr lang="fr-FR" dirty="0" smtClean="0">
                <a:sym typeface="Wingdings" panose="05000000000000000000" pitchFamily="2" charset="2"/>
              </a:rPr>
              <a:t>	contraintes sur les charges effectives </a:t>
            </a:r>
            <a:r>
              <a:rPr lang="fr-FR" dirty="0" err="1" smtClean="0">
                <a:sym typeface="Wingdings" panose="05000000000000000000" pitchFamily="2" charset="2"/>
              </a:rPr>
              <a:t>isoscalaires</a:t>
            </a:r>
            <a:endParaRPr lang="fr-FR" dirty="0" smtClean="0">
              <a:sym typeface="Wingdings" panose="05000000000000000000" pitchFamily="2" charset="2"/>
            </a:endParaRPr>
          </a:p>
          <a:p>
            <a:pPr>
              <a:tabLst>
                <a:tab pos="273050" algn="l"/>
                <a:tab pos="984250" algn="l"/>
              </a:tabLst>
            </a:pPr>
            <a:r>
              <a:rPr lang="fr-FR" dirty="0" smtClean="0">
                <a:sym typeface="Wingdings" panose="05000000000000000000" pitchFamily="2" charset="2"/>
              </a:rPr>
              <a:t>	et </a:t>
            </a:r>
            <a:r>
              <a:rPr lang="fr-FR" dirty="0" err="1" smtClean="0">
                <a:sym typeface="Wingdings" panose="05000000000000000000" pitchFamily="2" charset="2"/>
              </a:rPr>
              <a:t>isovecteur</a:t>
            </a:r>
            <a:endParaRPr lang="fr-FR" dirty="0" smtClean="0">
              <a:sym typeface="Wingdings" panose="05000000000000000000" pitchFamily="2" charset="2"/>
            </a:endParaRPr>
          </a:p>
          <a:p>
            <a:pPr>
              <a:tabLst>
                <a:tab pos="273050" algn="l"/>
                <a:tab pos="984250" algn="l"/>
              </a:tabLst>
            </a:pPr>
            <a:r>
              <a:rPr lang="fr-FR" dirty="0">
                <a:sym typeface="Wingdings" panose="05000000000000000000" pitchFamily="2" charset="2"/>
              </a:rPr>
              <a:t>	</a:t>
            </a:r>
            <a:r>
              <a:rPr lang="fr-FR" dirty="0" smtClean="0">
                <a:sym typeface="Wingdings" panose="05000000000000000000" pitchFamily="2" charset="2"/>
              </a:rPr>
              <a:t>différences de B(E4)avec les noyaux voisins (</a:t>
            </a:r>
            <a:r>
              <a:rPr lang="en-US" baseline="30000" dirty="0">
                <a:sym typeface="Wingdings" panose="05000000000000000000" pitchFamily="2" charset="2"/>
              </a:rPr>
              <a:t>52</a:t>
            </a:r>
            <a:r>
              <a:rPr lang="en-US" dirty="0">
                <a:sym typeface="Wingdings" panose="05000000000000000000" pitchFamily="2" charset="2"/>
              </a:rPr>
              <a:t>Mn, </a:t>
            </a:r>
            <a:r>
              <a:rPr lang="en-US" baseline="30000" dirty="0">
                <a:sym typeface="Wingdings" panose="05000000000000000000" pitchFamily="2" charset="2"/>
              </a:rPr>
              <a:t>53</a:t>
            </a:r>
            <a:r>
              <a:rPr lang="en-US" dirty="0">
                <a:sym typeface="Wingdings" panose="05000000000000000000" pitchFamily="2" charset="2"/>
              </a:rPr>
              <a:t>Fe </a:t>
            </a:r>
            <a:r>
              <a:rPr lang="en-US" dirty="0" smtClean="0">
                <a:sym typeface="Wingdings" panose="05000000000000000000" pitchFamily="2" charset="2"/>
              </a:rPr>
              <a:t>et </a:t>
            </a:r>
            <a:r>
              <a:rPr lang="en-US" baseline="30000" dirty="0" smtClean="0">
                <a:sym typeface="Wingdings" panose="05000000000000000000" pitchFamily="2" charset="2"/>
              </a:rPr>
              <a:t>52</a:t>
            </a:r>
            <a:r>
              <a:rPr lang="en-US" dirty="0" smtClean="0">
                <a:sym typeface="Wingdings" panose="05000000000000000000" pitchFamily="2" charset="2"/>
              </a:rPr>
              <a:t>Fe)</a:t>
            </a:r>
            <a:endParaRPr lang="fr-FR" dirty="0" smtClean="0">
              <a:sym typeface="Wingdings" panose="05000000000000000000" pitchFamily="2" charset="2"/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820" y="3816175"/>
            <a:ext cx="3740602" cy="275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5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80369" y="3738826"/>
            <a:ext cx="6901783" cy="2767561"/>
          </a:xfrm>
          <a:prstGeom prst="rect">
            <a:avLst/>
          </a:prstGeom>
        </p:spPr>
      </p:pic>
      <p:pic>
        <p:nvPicPr>
          <p:cNvPr id="6" name="Picture 115910639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825" y="585414"/>
            <a:ext cx="5429448" cy="297488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31942" y="93841"/>
            <a:ext cx="5017326" cy="565146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fr-FR" sz="3200" b="1" dirty="0" smtClean="0"/>
              <a:t>radioactivité proton de </a:t>
            </a:r>
            <a:r>
              <a:rPr lang="fr-FR" sz="3200" b="1" baseline="30000" dirty="0" smtClean="0"/>
              <a:t>53m</a:t>
            </a:r>
            <a:r>
              <a:rPr lang="fr-FR" sz="3200" b="1" dirty="0" smtClean="0"/>
              <a:t>Co</a:t>
            </a:r>
            <a:endParaRPr lang="fr-FR" sz="3200" b="1" dirty="0" smtClean="0"/>
          </a:p>
        </p:txBody>
      </p:sp>
      <p:sp>
        <p:nvSpPr>
          <p:cNvPr id="4" name="Rectangle 3"/>
          <p:cNvSpPr/>
          <p:nvPr/>
        </p:nvSpPr>
        <p:spPr>
          <a:xfrm rot="16200000">
            <a:off x="8857151" y="3105834"/>
            <a:ext cx="602338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1" cap="none" spc="0" dirty="0" smtClean="0">
                <a:ln w="0"/>
                <a:gradFill>
                  <a:gsLst>
                    <a:gs pos="24000">
                      <a:srgbClr val="C00000"/>
                    </a:gs>
                    <a:gs pos="50000">
                      <a:srgbClr val="F27F00"/>
                    </a:gs>
                    <a:gs pos="92000">
                      <a:srgbClr val="FAD600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NEX – décroissances exotiques</a:t>
            </a:r>
            <a:endParaRPr lang="fr-FR" sz="3600" b="1" cap="none" spc="0" dirty="0">
              <a:ln w="0"/>
              <a:gradFill>
                <a:gsLst>
                  <a:gs pos="24000">
                    <a:srgbClr val="C00000"/>
                  </a:gs>
                  <a:gs pos="50000">
                    <a:srgbClr val="F27F00"/>
                  </a:gs>
                  <a:gs pos="92000">
                    <a:srgbClr val="FAD600"/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6569853"/>
            <a:ext cx="7199847" cy="28814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>
              <a:tabLst>
                <a:tab pos="360363" algn="l"/>
                <a:tab pos="720725" algn="l"/>
                <a:tab pos="1081088" algn="l"/>
              </a:tabLst>
            </a:pPr>
            <a:r>
              <a:rPr lang="fr-FR" sz="1400" b="1" dirty="0" smtClean="0">
                <a:solidFill>
                  <a:schemeClr val="bg1">
                    <a:lumMod val="65000"/>
                  </a:schemeClr>
                </a:solidFill>
              </a:rPr>
              <a:t>Conseil Scientifique LP2i Bordeaux – 23 mai 2023 </a:t>
            </a:r>
            <a:r>
              <a:rPr lang="fr-FR" sz="1400" b="1" dirty="0" smtClean="0">
                <a:solidFill>
                  <a:schemeClr val="bg1">
                    <a:lumMod val="65000"/>
                  </a:schemeClr>
                </a:solidFill>
              </a:rPr>
              <a:t>– NEX – Décroissances Exotiques / ACTAR TPC</a:t>
            </a:r>
            <a:endParaRPr lang="fr-FR" sz="1400" b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6649" y="743324"/>
            <a:ext cx="5944191" cy="307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dirty="0" smtClean="0"/>
              <a:t>(même expérience)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endParaRPr lang="fr-FR" sz="2000" dirty="0" smtClean="0"/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dirty="0" smtClean="0"/>
              <a:t>première observation d’une radioactivité proton (1970)</a:t>
            </a:r>
            <a:endParaRPr lang="fr-FR" sz="2000" dirty="0" smtClean="0"/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endParaRPr lang="fr-FR" sz="2000" dirty="0" smtClean="0"/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b="1" dirty="0" smtClean="0"/>
              <a:t>schéma complet</a:t>
            </a:r>
            <a:r>
              <a:rPr lang="fr-FR" sz="2000" dirty="0" smtClean="0"/>
              <a:t>: résultat conjoint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dirty="0"/>
              <a:t>	</a:t>
            </a:r>
            <a:r>
              <a:rPr lang="fr-FR" sz="2000" dirty="0" err="1" smtClean="0"/>
              <a:t>Jyväskyla</a:t>
            </a:r>
            <a:r>
              <a:rPr lang="fr-FR" sz="2000" dirty="0" smtClean="0"/>
              <a:t> (JYFLTRAP + </a:t>
            </a:r>
            <a:r>
              <a:rPr lang="fr-FR" sz="2000" dirty="0" err="1" smtClean="0"/>
              <a:t>decay</a:t>
            </a:r>
            <a:r>
              <a:rPr lang="fr-FR" sz="2000" dirty="0" smtClean="0"/>
              <a:t> station) </a:t>
            </a:r>
            <a:r>
              <a:rPr lang="fr-FR" sz="2000" dirty="0" smtClean="0">
                <a:sym typeface="Wingdings" panose="05000000000000000000" pitchFamily="2" charset="2"/>
              </a:rPr>
              <a:t> </a:t>
            </a:r>
            <a:r>
              <a:rPr lang="fr-FR" sz="2000" b="1" dirty="0" smtClean="0">
                <a:sym typeface="Wingdings" panose="05000000000000000000" pitchFamily="2" charset="2"/>
              </a:rPr>
              <a:t>BR abs. </a:t>
            </a:r>
            <a:r>
              <a:rPr lang="fr-FR" sz="2000" b="1" dirty="0" smtClean="0">
                <a:solidFill>
                  <a:srgbClr val="0099CC"/>
                </a:solidFill>
                <a:sym typeface="Wingdings" panose="05000000000000000000" pitchFamily="2" charset="2"/>
              </a:rPr>
              <a:t>p1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dirty="0">
                <a:sym typeface="Wingdings" panose="05000000000000000000" pitchFamily="2" charset="2"/>
              </a:rPr>
              <a:t>	GANIL (ACTAR TPC)  </a:t>
            </a:r>
            <a:r>
              <a:rPr lang="fr-FR" sz="2000" b="1" dirty="0">
                <a:sym typeface="Wingdings" panose="05000000000000000000" pitchFamily="2" charset="2"/>
              </a:rPr>
              <a:t>rapport BR </a:t>
            </a:r>
            <a:r>
              <a:rPr lang="fr-FR" sz="2000" b="1" dirty="0">
                <a:solidFill>
                  <a:srgbClr val="CC00CC"/>
                </a:solidFill>
                <a:sym typeface="Wingdings" panose="05000000000000000000" pitchFamily="2" charset="2"/>
              </a:rPr>
              <a:t>p2</a:t>
            </a:r>
            <a:r>
              <a:rPr lang="fr-FR" sz="2000" b="1" dirty="0">
                <a:sym typeface="Wingdings" panose="05000000000000000000" pitchFamily="2" charset="2"/>
              </a:rPr>
              <a:t> / </a:t>
            </a:r>
            <a:r>
              <a:rPr lang="fr-FR" sz="2000" b="1" dirty="0">
                <a:solidFill>
                  <a:srgbClr val="0099CC"/>
                </a:solidFill>
                <a:sym typeface="Wingdings" panose="05000000000000000000" pitchFamily="2" charset="2"/>
              </a:rPr>
              <a:t>p1</a:t>
            </a:r>
            <a:endParaRPr lang="fr-FR" sz="2000" b="1" dirty="0">
              <a:solidFill>
                <a:srgbClr val="0099CC"/>
              </a:solidFill>
            </a:endParaRP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1400" dirty="0" smtClean="0">
                <a:solidFill>
                  <a:srgbClr val="C00000"/>
                </a:solidFill>
                <a:sym typeface="Wingdings" panose="05000000000000000000" pitchFamily="2" charset="2"/>
              </a:rPr>
              <a:t>	</a:t>
            </a:r>
            <a:r>
              <a:rPr lang="en-GB" sz="1400" dirty="0">
                <a:solidFill>
                  <a:srgbClr val="C00000"/>
                </a:solidFill>
              </a:rPr>
              <a:t>L.G. Sarmiento, T. Roger, </a:t>
            </a:r>
            <a:r>
              <a:rPr lang="en-GB" sz="1400" dirty="0" smtClean="0">
                <a:solidFill>
                  <a:srgbClr val="C00000"/>
                </a:solidFill>
              </a:rPr>
              <a:t>Nature comm. (2023)</a:t>
            </a:r>
            <a:endParaRPr lang="en-GB" sz="1400" dirty="0">
              <a:solidFill>
                <a:srgbClr val="C00000"/>
              </a:solidFill>
            </a:endParaRP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endParaRPr lang="fr-FR" sz="2000" dirty="0" smtClean="0">
              <a:sym typeface="Wingdings" panose="05000000000000000000" pitchFamily="2" charset="2"/>
            </a:endParaRP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b="1" dirty="0" smtClean="0">
                <a:sym typeface="Wingdings" panose="05000000000000000000" pitchFamily="2" charset="2"/>
              </a:rPr>
              <a:t>	moments angulaires </a:t>
            </a:r>
            <a:r>
              <a:rPr lang="en-US" sz="2000" b="1" i="1" dirty="0">
                <a:solidFill>
                  <a:srgbClr val="0099CC"/>
                </a:solidFill>
                <a:sym typeface="Wingdings" panose="05000000000000000000" pitchFamily="2" charset="2"/>
              </a:rPr>
              <a:t>ℓ</a:t>
            </a:r>
            <a:r>
              <a:rPr lang="en-US" sz="2000" b="1" dirty="0">
                <a:solidFill>
                  <a:srgbClr val="0099CC"/>
                </a:solidFill>
                <a:sym typeface="Wingdings" panose="05000000000000000000" pitchFamily="2" charset="2"/>
              </a:rPr>
              <a:t> = 7 </a:t>
            </a:r>
            <a:r>
              <a:rPr lang="en-US" sz="2000" b="1" dirty="0" smtClean="0">
                <a:sym typeface="Wingdings" panose="05000000000000000000" pitchFamily="2" charset="2"/>
              </a:rPr>
              <a:t>et </a:t>
            </a:r>
            <a:r>
              <a:rPr lang="en-US" sz="2000" b="1" i="1" dirty="0">
                <a:solidFill>
                  <a:srgbClr val="CC00CC"/>
                </a:solidFill>
                <a:sym typeface="Wingdings" panose="05000000000000000000" pitchFamily="2" charset="2"/>
              </a:rPr>
              <a:t>ℓ</a:t>
            </a:r>
            <a:r>
              <a:rPr lang="en-US" sz="2000" b="1" dirty="0">
                <a:solidFill>
                  <a:srgbClr val="CC00CC"/>
                </a:solidFill>
                <a:sym typeface="Wingdings" panose="05000000000000000000" pitchFamily="2" charset="2"/>
              </a:rPr>
              <a:t> = 9</a:t>
            </a:r>
            <a:endParaRPr lang="fr-FR" sz="2000" b="1" dirty="0" smtClean="0">
              <a:solidFill>
                <a:srgbClr val="CC00CC"/>
              </a:solidFill>
              <a:sym typeface="Wingdings" panose="05000000000000000000" pitchFamily="2" charset="2"/>
            </a:endParaRPr>
          </a:p>
        </p:txBody>
      </p:sp>
      <p:sp>
        <p:nvSpPr>
          <p:cNvPr id="2" name="Ellipse 1"/>
          <p:cNvSpPr/>
          <p:nvPr/>
        </p:nvSpPr>
        <p:spPr>
          <a:xfrm>
            <a:off x="8175021" y="417309"/>
            <a:ext cx="1042549" cy="150608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0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/>
            <a:alphaModFix/>
          </a:blip>
          <a:srcRect t="39128" b="17276"/>
          <a:stretch/>
        </p:blipFill>
        <p:spPr>
          <a:xfrm>
            <a:off x="4571999" y="3812342"/>
            <a:ext cx="6928517" cy="22372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/>
          <p:cNvSpPr txBox="1"/>
          <p:nvPr/>
        </p:nvSpPr>
        <p:spPr>
          <a:xfrm>
            <a:off x="131942" y="93841"/>
            <a:ext cx="7420227" cy="565146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fr-FR" sz="3200" b="1" dirty="0"/>
              <a:t>GANIL </a:t>
            </a:r>
            <a:r>
              <a:rPr lang="fr-FR" sz="3200" b="1" dirty="0" smtClean="0"/>
              <a:t>2021: </a:t>
            </a:r>
            <a:r>
              <a:rPr lang="fr-FR" sz="3200" b="1" dirty="0"/>
              <a:t>radioactivité </a:t>
            </a:r>
            <a:r>
              <a:rPr lang="fr-FR" sz="3200" b="1" dirty="0" smtClean="0"/>
              <a:t>2-protons de </a:t>
            </a:r>
            <a:r>
              <a:rPr lang="fr-FR" sz="3200" b="1" baseline="30000" dirty="0" smtClean="0"/>
              <a:t>48</a:t>
            </a:r>
            <a:r>
              <a:rPr lang="fr-FR" sz="3200" b="1" dirty="0" smtClean="0"/>
              <a:t>Ni</a:t>
            </a:r>
            <a:endParaRPr lang="fr-FR" sz="3200" b="1" dirty="0" smtClean="0"/>
          </a:p>
        </p:txBody>
      </p:sp>
      <p:sp>
        <p:nvSpPr>
          <p:cNvPr id="4" name="Rectangle 3"/>
          <p:cNvSpPr/>
          <p:nvPr/>
        </p:nvSpPr>
        <p:spPr>
          <a:xfrm rot="16200000">
            <a:off x="8857151" y="3105834"/>
            <a:ext cx="602338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1" cap="none" spc="0" dirty="0" smtClean="0">
                <a:ln w="0"/>
                <a:gradFill>
                  <a:gsLst>
                    <a:gs pos="24000">
                      <a:srgbClr val="C00000"/>
                    </a:gs>
                    <a:gs pos="50000">
                      <a:srgbClr val="F27F00"/>
                    </a:gs>
                    <a:gs pos="92000">
                      <a:srgbClr val="FAD600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NEX – décroissances exotiques</a:t>
            </a:r>
            <a:endParaRPr lang="fr-FR" sz="3600" b="1" cap="none" spc="0" dirty="0">
              <a:ln w="0"/>
              <a:gradFill>
                <a:gsLst>
                  <a:gs pos="24000">
                    <a:srgbClr val="C00000"/>
                  </a:gs>
                  <a:gs pos="50000">
                    <a:srgbClr val="F27F00"/>
                  </a:gs>
                  <a:gs pos="92000">
                    <a:srgbClr val="FAD600"/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6569853"/>
            <a:ext cx="7199847" cy="28814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>
              <a:tabLst>
                <a:tab pos="360363" algn="l"/>
                <a:tab pos="720725" algn="l"/>
                <a:tab pos="1081088" algn="l"/>
              </a:tabLst>
            </a:pPr>
            <a:r>
              <a:rPr lang="fr-FR" sz="1400" b="1" dirty="0" smtClean="0">
                <a:solidFill>
                  <a:schemeClr val="bg1">
                    <a:lumMod val="65000"/>
                  </a:schemeClr>
                </a:solidFill>
              </a:rPr>
              <a:t>Conseil Scientifique LP2i Bordeaux – 23 mai 2023 </a:t>
            </a:r>
            <a:r>
              <a:rPr lang="fr-FR" sz="1400" b="1" dirty="0" smtClean="0">
                <a:solidFill>
                  <a:schemeClr val="bg1">
                    <a:lumMod val="65000"/>
                  </a:schemeClr>
                </a:solidFill>
              </a:rPr>
              <a:t>– NEX – Décroissances Exotiques / ACTAR TPC</a:t>
            </a:r>
            <a:endParaRPr lang="fr-FR" sz="1400" b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ext Box 32"/>
          <p:cNvSpPr txBox="1">
            <a:spLocks noChangeArrowheads="1"/>
          </p:cNvSpPr>
          <p:nvPr/>
        </p:nvSpPr>
        <p:spPr bwMode="auto">
          <a:xfrm>
            <a:off x="238399" y="893956"/>
            <a:ext cx="5138696" cy="976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72000" tIns="72000" rIns="72000" bIns="72000">
            <a:spAutoFit/>
          </a:bodyPr>
          <a:lstStyle>
            <a:lvl1pPr>
              <a:tabLst>
                <a:tab pos="192088" algn="l"/>
                <a:tab pos="1524000" algn="l"/>
                <a:tab pos="1812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192088" algn="l"/>
                <a:tab pos="1524000" algn="l"/>
                <a:tab pos="1812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192088" algn="l"/>
                <a:tab pos="1524000" algn="l"/>
                <a:tab pos="1812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192088" algn="l"/>
                <a:tab pos="1524000" algn="l"/>
                <a:tab pos="1812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192088" algn="l"/>
                <a:tab pos="1524000" algn="l"/>
                <a:tab pos="1812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92088" algn="l"/>
                <a:tab pos="1524000" algn="l"/>
                <a:tab pos="1812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92088" algn="l"/>
                <a:tab pos="1524000" algn="l"/>
                <a:tab pos="1812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92088" algn="l"/>
                <a:tab pos="1524000" algn="l"/>
                <a:tab pos="1812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92088" algn="l"/>
                <a:tab pos="1524000" algn="l"/>
                <a:tab pos="1812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tabLst/>
            </a:pPr>
            <a:r>
              <a:rPr lang="fr-FR" sz="1800" dirty="0" smtClean="0">
                <a:latin typeface="+mn-lt"/>
                <a:sym typeface="Wingdings 3" panose="05040102010807070707" pitchFamily="18" charset="2"/>
              </a:rPr>
              <a:t>fragmentation faisceau </a:t>
            </a:r>
            <a:r>
              <a:rPr lang="fr-FR" sz="1800" b="1" dirty="0" smtClean="0">
                <a:latin typeface="+mn-lt"/>
                <a:sym typeface="Wingdings 3" panose="05040102010807070707" pitchFamily="18" charset="2"/>
              </a:rPr>
              <a:t>5 à 8 µA </a:t>
            </a:r>
            <a:r>
              <a:rPr lang="fr-FR" sz="1800" dirty="0" smtClean="0">
                <a:latin typeface="+mn-lt"/>
                <a:sym typeface="Wingdings 3" panose="05040102010807070707" pitchFamily="18" charset="2"/>
              </a:rPr>
              <a:t>de</a:t>
            </a:r>
            <a:r>
              <a:rPr lang="fr-FR" sz="1800" b="1" dirty="0" smtClean="0">
                <a:latin typeface="+mn-lt"/>
                <a:sym typeface="Wingdings 3" panose="05040102010807070707" pitchFamily="18" charset="2"/>
              </a:rPr>
              <a:t> </a:t>
            </a:r>
            <a:r>
              <a:rPr lang="fr-FR" sz="1800" b="1" baseline="30000" dirty="0" smtClean="0">
                <a:latin typeface="+mn-lt"/>
                <a:sym typeface="Wingdings 3" panose="05040102010807070707" pitchFamily="18" charset="2"/>
              </a:rPr>
              <a:t>58</a:t>
            </a:r>
            <a:r>
              <a:rPr lang="fr-FR" sz="1800" b="1" dirty="0" smtClean="0">
                <a:latin typeface="+mn-lt"/>
                <a:sym typeface="Wingdings 3" panose="05040102010807070707" pitchFamily="18" charset="2"/>
              </a:rPr>
              <a:t>Ni </a:t>
            </a:r>
            <a:r>
              <a:rPr lang="fr-FR" sz="1800" dirty="0" smtClean="0">
                <a:latin typeface="+mn-lt"/>
                <a:sym typeface="Wingdings 3" panose="05040102010807070707" pitchFamily="18" charset="2"/>
              </a:rPr>
              <a:t>sur cible </a:t>
            </a:r>
            <a:r>
              <a:rPr lang="fr-FR" sz="1800" baseline="30000" dirty="0" err="1" smtClean="0">
                <a:latin typeface="+mn-lt"/>
                <a:sym typeface="Wingdings 3" panose="05040102010807070707" pitchFamily="18" charset="2"/>
              </a:rPr>
              <a:t>nat</a:t>
            </a:r>
            <a:r>
              <a:rPr lang="fr-FR" sz="1800" dirty="0" err="1" smtClean="0">
                <a:latin typeface="+mn-lt"/>
                <a:sym typeface="Wingdings 3" panose="05040102010807070707" pitchFamily="18" charset="2"/>
              </a:rPr>
              <a:t>Ni</a:t>
            </a:r>
            <a:endParaRPr lang="fr-FR" sz="1800" dirty="0" smtClean="0">
              <a:latin typeface="+mn-lt"/>
              <a:sym typeface="Wingdings 3" panose="05040102010807070707" pitchFamily="18" charset="2"/>
            </a:endParaRPr>
          </a:p>
          <a:p>
            <a:pPr>
              <a:tabLst/>
            </a:pPr>
            <a:r>
              <a:rPr lang="fr-FR" sz="1800" dirty="0" smtClean="0">
                <a:latin typeface="+mn-lt"/>
                <a:sym typeface="Wingdings 3" panose="05040102010807070707" pitchFamily="18" charset="2"/>
              </a:rPr>
              <a:t>sélection des fragments spectromètre LISE3</a:t>
            </a:r>
          </a:p>
          <a:p>
            <a:pPr>
              <a:tabLst/>
            </a:pPr>
            <a:r>
              <a:rPr lang="fr-FR" sz="1800" dirty="0" smtClean="0">
                <a:latin typeface="+mn-lt"/>
                <a:sym typeface="Wingdings 3" panose="05040102010807070707" pitchFamily="18" charset="2"/>
              </a:rPr>
              <a:t>implantation in ACTAR TPC</a:t>
            </a:r>
            <a:endParaRPr lang="fr-FR" sz="1800" dirty="0" smtClean="0">
              <a:latin typeface="+mn-lt"/>
              <a:sym typeface="Wingdings 3" panose="05040102010807070707" pitchFamily="18" charset="2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/>
            <a:alphaModFix/>
          </a:blip>
          <a:srcRect l="1214" r="31311"/>
          <a:stretch/>
        </p:blipFill>
        <p:spPr>
          <a:xfrm>
            <a:off x="6960222" y="585193"/>
            <a:ext cx="4116763" cy="288032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 Box 32"/>
          <p:cNvSpPr txBox="1">
            <a:spLocks noChangeArrowheads="1"/>
          </p:cNvSpPr>
          <p:nvPr/>
        </p:nvSpPr>
        <p:spPr bwMode="auto">
          <a:xfrm>
            <a:off x="651661" y="1956213"/>
            <a:ext cx="4725058" cy="4300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72000" tIns="72000" rIns="72000" bIns="72000">
            <a:spAutoFit/>
          </a:bodyPr>
          <a:lstStyle>
            <a:lvl1pPr>
              <a:tabLst>
                <a:tab pos="192088" algn="l"/>
                <a:tab pos="1524000" algn="l"/>
                <a:tab pos="1812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192088" algn="l"/>
                <a:tab pos="1524000" algn="l"/>
                <a:tab pos="1812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192088" algn="l"/>
                <a:tab pos="1524000" algn="l"/>
                <a:tab pos="1812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192088" algn="l"/>
                <a:tab pos="1524000" algn="l"/>
                <a:tab pos="1812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192088" algn="l"/>
                <a:tab pos="1524000" algn="l"/>
                <a:tab pos="1812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92088" algn="l"/>
                <a:tab pos="1524000" algn="l"/>
                <a:tab pos="1812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92088" algn="l"/>
                <a:tab pos="1524000" algn="l"/>
                <a:tab pos="1812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92088" algn="l"/>
                <a:tab pos="1524000" algn="l"/>
                <a:tab pos="1812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92088" algn="l"/>
                <a:tab pos="1524000" algn="l"/>
                <a:tab pos="1812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tabLst/>
            </a:pPr>
            <a:r>
              <a:rPr lang="fr-FR" sz="1800" b="1" dirty="0" smtClean="0">
                <a:latin typeface="+mn-lt"/>
                <a:sym typeface="Wingdings 3" panose="05040102010807070707" pitchFamily="18" charset="2"/>
              </a:rPr>
              <a:t>taux de production </a:t>
            </a:r>
            <a:r>
              <a:rPr lang="fr-FR" sz="1800" b="1" dirty="0" smtClean="0">
                <a:latin typeface="+mn-lt"/>
                <a:sym typeface="Symbol" panose="05050102010706020507" pitchFamily="18" charset="2"/>
              </a:rPr>
              <a:t></a:t>
            </a:r>
            <a:r>
              <a:rPr lang="fr-FR" sz="1800" b="1" dirty="0" smtClean="0">
                <a:latin typeface="+mn-lt"/>
                <a:sym typeface="Wingdings 3" panose="05040102010807070707" pitchFamily="18" charset="2"/>
              </a:rPr>
              <a:t>5× plus faibles qu’attendu…</a:t>
            </a:r>
          </a:p>
          <a:p>
            <a:pPr>
              <a:tabLst/>
            </a:pPr>
            <a:endParaRPr lang="fr-FR" sz="1800" b="1" dirty="0" smtClean="0">
              <a:latin typeface="+mn-lt"/>
              <a:sym typeface="Wingdings 3" panose="05040102010807070707" pitchFamily="18" charset="2"/>
            </a:endParaRPr>
          </a:p>
          <a:p>
            <a:pPr>
              <a:tabLst>
                <a:tab pos="180975" algn="l"/>
                <a:tab pos="1438275" algn="r"/>
                <a:tab pos="2514600" algn="r"/>
              </a:tabLst>
            </a:pPr>
            <a:r>
              <a:rPr lang="fr-FR" sz="1800" dirty="0" smtClean="0">
                <a:latin typeface="+mn-lt"/>
                <a:sym typeface="Wingdings 3" panose="05040102010807070707" pitchFamily="18" charset="2"/>
              </a:rPr>
              <a:t>		identifié	arrêtés</a:t>
            </a:r>
          </a:p>
          <a:p>
            <a:pPr>
              <a:tabLst>
                <a:tab pos="180975" algn="l"/>
                <a:tab pos="1438275" algn="r"/>
                <a:tab pos="2514600" algn="r"/>
              </a:tabLst>
            </a:pPr>
            <a:r>
              <a:rPr lang="fr-FR" sz="1800" dirty="0" smtClean="0">
                <a:latin typeface="+mn-lt"/>
                <a:sym typeface="Wingdings 3" panose="05040102010807070707" pitchFamily="18" charset="2"/>
              </a:rPr>
              <a:t>			</a:t>
            </a:r>
            <a:r>
              <a:rPr lang="fr-FR" sz="1800" dirty="0" err="1" smtClean="0">
                <a:latin typeface="+mn-lt"/>
                <a:sym typeface="Wingdings 3" panose="05040102010807070707" pitchFamily="18" charset="2"/>
              </a:rPr>
              <a:t>ds</a:t>
            </a:r>
            <a:r>
              <a:rPr lang="fr-FR" sz="1800" dirty="0" smtClean="0">
                <a:latin typeface="+mn-lt"/>
                <a:sym typeface="Wingdings 3" panose="05040102010807070707" pitchFamily="18" charset="2"/>
              </a:rPr>
              <a:t> ACTAR</a:t>
            </a:r>
          </a:p>
          <a:p>
            <a:pPr>
              <a:tabLst>
                <a:tab pos="180975" algn="l"/>
                <a:tab pos="1438275" algn="r"/>
                <a:tab pos="2514600" algn="r"/>
              </a:tabLst>
            </a:pPr>
            <a:r>
              <a:rPr lang="fr-FR" sz="1800" dirty="0" smtClean="0">
                <a:latin typeface="+mn-lt"/>
                <a:sym typeface="Wingdings 3" panose="05040102010807070707" pitchFamily="18" charset="2"/>
              </a:rPr>
              <a:t>	</a:t>
            </a:r>
            <a:r>
              <a:rPr lang="fr-FR" sz="1800" baseline="30000" dirty="0" smtClean="0">
                <a:latin typeface="+mn-lt"/>
                <a:sym typeface="Wingdings 3" panose="05040102010807070707" pitchFamily="18" charset="2"/>
              </a:rPr>
              <a:t>40</a:t>
            </a:r>
            <a:r>
              <a:rPr lang="fr-FR" sz="1800" dirty="0" smtClean="0">
                <a:latin typeface="+mn-lt"/>
                <a:sym typeface="Wingdings 3" panose="05040102010807070707" pitchFamily="18" charset="2"/>
              </a:rPr>
              <a:t>Ti	6100	362</a:t>
            </a:r>
          </a:p>
          <a:p>
            <a:pPr>
              <a:tabLst>
                <a:tab pos="180975" algn="l"/>
                <a:tab pos="1438275" algn="r"/>
                <a:tab pos="2514600" algn="r"/>
              </a:tabLst>
            </a:pPr>
            <a:r>
              <a:rPr lang="fr-FR" sz="1800" dirty="0" smtClean="0">
                <a:latin typeface="+mn-lt"/>
                <a:sym typeface="Wingdings 3" panose="05040102010807070707" pitchFamily="18" charset="2"/>
              </a:rPr>
              <a:t>	</a:t>
            </a:r>
            <a:r>
              <a:rPr lang="fr-FR" sz="1800" baseline="30000" dirty="0" smtClean="0">
                <a:latin typeface="+mn-lt"/>
                <a:sym typeface="Wingdings 3" panose="05040102010807070707" pitchFamily="18" charset="2"/>
              </a:rPr>
              <a:t>43</a:t>
            </a:r>
            <a:r>
              <a:rPr lang="fr-FR" sz="1800" dirty="0" smtClean="0">
                <a:latin typeface="+mn-lt"/>
                <a:sym typeface="Wingdings 3" panose="05040102010807070707" pitchFamily="18" charset="2"/>
              </a:rPr>
              <a:t>Cr	21000	4300</a:t>
            </a:r>
          </a:p>
          <a:p>
            <a:pPr>
              <a:tabLst>
                <a:tab pos="180975" algn="l"/>
                <a:tab pos="1438275" algn="r"/>
                <a:tab pos="2514600" algn="r"/>
              </a:tabLst>
            </a:pPr>
            <a:r>
              <a:rPr lang="fr-FR" sz="1800" dirty="0" smtClean="0">
                <a:latin typeface="+mn-lt"/>
                <a:sym typeface="Wingdings 3" panose="05040102010807070707" pitchFamily="18" charset="2"/>
              </a:rPr>
              <a:t>	</a:t>
            </a:r>
            <a:r>
              <a:rPr lang="fr-FR" sz="1800" baseline="30000" dirty="0" smtClean="0">
                <a:latin typeface="+mn-lt"/>
                <a:sym typeface="Wingdings 3" panose="05040102010807070707" pitchFamily="18" charset="2"/>
              </a:rPr>
              <a:t>46</a:t>
            </a:r>
            <a:r>
              <a:rPr lang="fr-FR" sz="1800" dirty="0" smtClean="0">
                <a:latin typeface="+mn-lt"/>
                <a:sym typeface="Wingdings 3" panose="05040102010807070707" pitchFamily="18" charset="2"/>
              </a:rPr>
              <a:t>Mn	41000	4700</a:t>
            </a:r>
          </a:p>
          <a:p>
            <a:pPr>
              <a:tabLst>
                <a:tab pos="180975" algn="l"/>
                <a:tab pos="1438275" algn="r"/>
                <a:tab pos="2514600" algn="r"/>
              </a:tabLst>
            </a:pPr>
            <a:r>
              <a:rPr lang="fr-FR" sz="1800" dirty="0" smtClean="0">
                <a:latin typeface="+mn-lt"/>
                <a:sym typeface="Wingdings 3" panose="05040102010807070707" pitchFamily="18" charset="2"/>
              </a:rPr>
              <a:t>	</a:t>
            </a:r>
            <a:r>
              <a:rPr lang="fr-FR" sz="1800" baseline="30000" dirty="0" smtClean="0">
                <a:latin typeface="+mn-lt"/>
                <a:sym typeface="Wingdings 3" panose="05040102010807070707" pitchFamily="18" charset="2"/>
              </a:rPr>
              <a:t>47</a:t>
            </a:r>
            <a:r>
              <a:rPr lang="fr-FR" sz="1800" dirty="0" smtClean="0">
                <a:latin typeface="+mn-lt"/>
                <a:sym typeface="Wingdings 3" panose="05040102010807070707" pitchFamily="18" charset="2"/>
              </a:rPr>
              <a:t>Fe	12100	2200</a:t>
            </a:r>
          </a:p>
          <a:p>
            <a:pPr>
              <a:tabLst>
                <a:tab pos="180975" algn="l"/>
                <a:tab pos="1438275" algn="r"/>
                <a:tab pos="2514600" algn="r"/>
              </a:tabLst>
            </a:pPr>
            <a:r>
              <a:rPr lang="fr-FR" sz="1800" dirty="0" smtClean="0">
                <a:latin typeface="+mn-lt"/>
                <a:sym typeface="Wingdings 3" panose="05040102010807070707" pitchFamily="18" charset="2"/>
              </a:rPr>
              <a:t>	</a:t>
            </a:r>
            <a:r>
              <a:rPr lang="fr-FR" sz="1800" baseline="30000" dirty="0" smtClean="0">
                <a:latin typeface="+mn-lt"/>
                <a:sym typeface="Wingdings 3" panose="05040102010807070707" pitchFamily="18" charset="2"/>
              </a:rPr>
              <a:t>46</a:t>
            </a:r>
            <a:r>
              <a:rPr lang="fr-FR" sz="1800" dirty="0" smtClean="0">
                <a:latin typeface="+mn-lt"/>
                <a:sym typeface="Wingdings 3" panose="05040102010807070707" pitchFamily="18" charset="2"/>
              </a:rPr>
              <a:t>Fe	960	550</a:t>
            </a:r>
          </a:p>
          <a:p>
            <a:pPr>
              <a:tabLst>
                <a:tab pos="180975" algn="l"/>
                <a:tab pos="1438275" algn="r"/>
                <a:tab pos="2514600" algn="r"/>
              </a:tabLst>
            </a:pPr>
            <a:r>
              <a:rPr lang="fr-FR" sz="1800" b="1" dirty="0" smtClean="0">
                <a:latin typeface="+mn-lt"/>
                <a:sym typeface="Wingdings 3" panose="05040102010807070707" pitchFamily="18" charset="2"/>
              </a:rPr>
              <a:t>	</a:t>
            </a:r>
            <a:r>
              <a:rPr lang="fr-FR" sz="1800" b="1" baseline="30000" dirty="0" smtClean="0">
                <a:latin typeface="+mn-lt"/>
                <a:sym typeface="Wingdings 3" panose="05040102010807070707" pitchFamily="18" charset="2"/>
              </a:rPr>
              <a:t>45</a:t>
            </a:r>
            <a:r>
              <a:rPr lang="fr-FR" sz="1800" b="1" dirty="0" smtClean="0">
                <a:latin typeface="+mn-lt"/>
                <a:sym typeface="Wingdings 3" panose="05040102010807070707" pitchFamily="18" charset="2"/>
              </a:rPr>
              <a:t>Fe	80	13</a:t>
            </a:r>
          </a:p>
          <a:p>
            <a:pPr>
              <a:tabLst>
                <a:tab pos="180975" algn="l"/>
                <a:tab pos="1438275" algn="r"/>
                <a:tab pos="2514600" algn="r"/>
              </a:tabLst>
            </a:pPr>
            <a:r>
              <a:rPr lang="fr-FR" sz="1800" dirty="0" smtClean="0">
                <a:latin typeface="+mn-lt"/>
                <a:sym typeface="Wingdings 3" panose="05040102010807070707" pitchFamily="18" charset="2"/>
              </a:rPr>
              <a:t>	</a:t>
            </a:r>
            <a:r>
              <a:rPr lang="fr-FR" sz="1800" baseline="30000" dirty="0" smtClean="0">
                <a:latin typeface="+mn-lt"/>
                <a:sym typeface="Wingdings 3" panose="05040102010807070707" pitchFamily="18" charset="2"/>
              </a:rPr>
              <a:t>49</a:t>
            </a:r>
            <a:r>
              <a:rPr lang="fr-FR" sz="1800" dirty="0" smtClean="0">
                <a:latin typeface="+mn-lt"/>
                <a:sym typeface="Wingdings 3" panose="05040102010807070707" pitchFamily="18" charset="2"/>
              </a:rPr>
              <a:t>Ni	170	60</a:t>
            </a:r>
          </a:p>
          <a:p>
            <a:pPr>
              <a:tabLst>
                <a:tab pos="180975" algn="l"/>
                <a:tab pos="1438275" algn="r"/>
                <a:tab pos="2514600" algn="r"/>
              </a:tabLst>
            </a:pPr>
            <a:r>
              <a:rPr lang="fr-FR" sz="1800" b="1" dirty="0" smtClean="0">
                <a:solidFill>
                  <a:srgbClr val="CC00CC"/>
                </a:solidFill>
                <a:latin typeface="+mn-lt"/>
                <a:sym typeface="Wingdings 3" panose="05040102010807070707" pitchFamily="18" charset="2"/>
              </a:rPr>
              <a:t>	</a:t>
            </a:r>
            <a:r>
              <a:rPr lang="fr-FR" sz="1800" b="1" baseline="30000" dirty="0" smtClean="0">
                <a:solidFill>
                  <a:srgbClr val="CC00CC"/>
                </a:solidFill>
                <a:latin typeface="+mn-lt"/>
                <a:sym typeface="Wingdings 3" panose="05040102010807070707" pitchFamily="18" charset="2"/>
              </a:rPr>
              <a:t>48</a:t>
            </a:r>
            <a:r>
              <a:rPr lang="fr-FR" sz="1800" b="1" dirty="0" smtClean="0">
                <a:solidFill>
                  <a:srgbClr val="CC00CC"/>
                </a:solidFill>
                <a:latin typeface="+mn-lt"/>
                <a:sym typeface="Wingdings 3" panose="05040102010807070707" pitchFamily="18" charset="2"/>
              </a:rPr>
              <a:t>Ni	11	7</a:t>
            </a:r>
          </a:p>
          <a:p>
            <a:pPr>
              <a:tabLst>
                <a:tab pos="180975" algn="l"/>
                <a:tab pos="1438275" algn="r"/>
                <a:tab pos="2514600" algn="r"/>
              </a:tabLst>
            </a:pPr>
            <a:endParaRPr lang="fr-FR" sz="1800" b="1" dirty="0" smtClean="0">
              <a:solidFill>
                <a:srgbClr val="C00000"/>
              </a:solidFill>
              <a:latin typeface="+mn-lt"/>
              <a:sym typeface="Wingdings 3" panose="05040102010807070707" pitchFamily="18" charset="2"/>
            </a:endParaRPr>
          </a:p>
          <a:p>
            <a:pPr>
              <a:tabLst>
                <a:tab pos="180975" algn="l"/>
                <a:tab pos="1438275" algn="r"/>
                <a:tab pos="2514600" algn="r"/>
              </a:tabLst>
            </a:pPr>
            <a:r>
              <a:rPr lang="fr-FR" sz="1800" b="1" dirty="0" smtClean="0">
                <a:solidFill>
                  <a:srgbClr val="CC00CC"/>
                </a:solidFill>
                <a:latin typeface="+mn-lt"/>
                <a:sym typeface="Wingdings 3" panose="05040102010807070707" pitchFamily="18" charset="2"/>
              </a:rPr>
              <a:t>	seulement quelques événements 2P</a:t>
            </a:r>
          </a:p>
          <a:p>
            <a:pPr>
              <a:tabLst>
                <a:tab pos="180975" algn="l"/>
                <a:tab pos="1438275" algn="r"/>
                <a:tab pos="2514600" algn="r"/>
              </a:tabLst>
            </a:pPr>
            <a:r>
              <a:rPr lang="fr-FR" sz="1800" b="1" dirty="0" smtClean="0">
                <a:solidFill>
                  <a:srgbClr val="C00000"/>
                </a:solidFill>
                <a:latin typeface="+mn-lt"/>
                <a:sym typeface="Wingdings 3" panose="05040102010807070707" pitchFamily="18" charset="2"/>
              </a:rPr>
              <a:t>	</a:t>
            </a:r>
            <a:r>
              <a:rPr lang="fr-FR" sz="1800" dirty="0" smtClean="0">
                <a:latin typeface="+mn-lt"/>
                <a:sym typeface="Wingdings 3" panose="05040102010807070707" pitchFamily="18" charset="2"/>
              </a:rPr>
              <a:t>(</a:t>
            </a:r>
            <a:r>
              <a:rPr lang="fr-FR" sz="1800" b="1" baseline="30000" dirty="0" smtClean="0">
                <a:latin typeface="+mn-lt"/>
                <a:sym typeface="Wingdings 3" panose="05040102010807070707" pitchFamily="18" charset="2"/>
              </a:rPr>
              <a:t>48</a:t>
            </a:r>
            <a:r>
              <a:rPr lang="fr-FR" sz="1800" b="1" dirty="0" smtClean="0">
                <a:latin typeface="+mn-lt"/>
                <a:sym typeface="Wingdings 3" panose="05040102010807070707" pitchFamily="18" charset="2"/>
              </a:rPr>
              <a:t>Ni</a:t>
            </a:r>
            <a:r>
              <a:rPr lang="fr-FR" sz="1800" dirty="0" smtClean="0">
                <a:latin typeface="+mn-lt"/>
                <a:sym typeface="Wingdings 3" panose="05040102010807070707" pitchFamily="18" charset="2"/>
              </a:rPr>
              <a:t> &amp; </a:t>
            </a:r>
            <a:r>
              <a:rPr lang="fr-FR" sz="1800" b="1" baseline="30000" dirty="0" smtClean="0">
                <a:latin typeface="+mn-lt"/>
                <a:sym typeface="Wingdings 3" panose="05040102010807070707" pitchFamily="18" charset="2"/>
              </a:rPr>
              <a:t>45</a:t>
            </a:r>
            <a:r>
              <a:rPr lang="fr-FR" sz="1800" b="1" dirty="0" smtClean="0">
                <a:latin typeface="+mn-lt"/>
                <a:sym typeface="Wingdings 3" panose="05040102010807070707" pitchFamily="18" charset="2"/>
              </a:rPr>
              <a:t>Fe</a:t>
            </a:r>
            <a:r>
              <a:rPr lang="fr-FR" sz="1800" dirty="0" smtClean="0">
                <a:latin typeface="+mn-lt"/>
                <a:sym typeface="Wingdings 3" panose="05040102010807070707" pitchFamily="18" charset="2"/>
              </a:rPr>
              <a:t>)</a:t>
            </a:r>
            <a:endParaRPr lang="fr-FR" sz="1800" dirty="0" smtClean="0">
              <a:latin typeface="+mn-lt"/>
              <a:sym typeface="Wingdings 3" panose="05040102010807070707" pitchFamily="18" charset="2"/>
            </a:endParaRPr>
          </a:p>
        </p:txBody>
      </p:sp>
      <p:sp>
        <p:nvSpPr>
          <p:cNvPr id="13" name="Text Box 68"/>
          <p:cNvSpPr txBox="1">
            <a:spLocks noChangeArrowheads="1"/>
          </p:cNvSpPr>
          <p:nvPr/>
        </p:nvSpPr>
        <p:spPr bwMode="auto">
          <a:xfrm rot="16200000">
            <a:off x="9940141" y="1940640"/>
            <a:ext cx="2273690" cy="288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>
            <a:lvl1pPr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tabLst/>
            </a:pPr>
            <a:r>
              <a:rPr lang="fr-FR" altLang="fr-FR" sz="1400" dirty="0" smtClean="0">
                <a:solidFill>
                  <a:srgbClr val="CC00CC"/>
                </a:solidFill>
                <a:latin typeface="+mn-lt"/>
                <a:sym typeface="Wingdings" panose="05000000000000000000" pitchFamily="2" charset="2"/>
              </a:rPr>
              <a:t>analyse A. Ortega Moral (PhD)</a:t>
            </a:r>
            <a:endParaRPr lang="fr-FR" altLang="fr-FR" sz="1400" dirty="0">
              <a:solidFill>
                <a:srgbClr val="CC00CC"/>
              </a:solidFill>
              <a:latin typeface="+mn-lt"/>
              <a:sym typeface="Wingdings" panose="05000000000000000000" pitchFamily="2" charset="2"/>
            </a:endParaRPr>
          </a:p>
        </p:txBody>
      </p:sp>
      <p:sp>
        <p:nvSpPr>
          <p:cNvPr id="14" name="Rectangle 13"/>
          <p:cNvSpPr/>
          <p:nvPr/>
        </p:nvSpPr>
        <p:spPr>
          <a:xfrm rot="19630060">
            <a:off x="3804635" y="1896730"/>
            <a:ext cx="35077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err="1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noFill/>
                <a:effectLst>
                  <a:outerShdw blurRad="63500" dist="38100" dir="2700000" algn="tl" rotWithShape="0">
                    <a:srgbClr val="C00000">
                      <a:alpha val="30000"/>
                    </a:srgbClr>
                  </a:outerShdw>
                </a:effectLst>
              </a:rPr>
              <a:t>preliminary</a:t>
            </a:r>
            <a:endParaRPr lang="fr-FR" sz="5400" b="1" cap="none" spc="0" dirty="0">
              <a:ln w="12700">
                <a:solidFill>
                  <a:schemeClr val="bg1">
                    <a:lumMod val="50000"/>
                  </a:schemeClr>
                </a:solidFill>
                <a:prstDash val="solid"/>
              </a:ln>
              <a:noFill/>
              <a:effectLst>
                <a:outerShdw blurRad="63500" dist="38100" dir="2700000" algn="tl" rotWithShape="0">
                  <a:srgbClr val="C00000">
                    <a:alpha val="30000"/>
                  </a:srgbClr>
                </a:outerShdw>
              </a:effectLst>
            </a:endParaRPr>
          </a:p>
        </p:txBody>
      </p:sp>
      <p:sp>
        <p:nvSpPr>
          <p:cNvPr id="17" name="Text Box 68"/>
          <p:cNvSpPr txBox="1">
            <a:spLocks noChangeArrowheads="1"/>
          </p:cNvSpPr>
          <p:nvPr/>
        </p:nvSpPr>
        <p:spPr bwMode="auto">
          <a:xfrm rot="16200000">
            <a:off x="10524769" y="4825911"/>
            <a:ext cx="1702316" cy="288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>
            <a:lvl1pPr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tabLst/>
            </a:pPr>
            <a:r>
              <a:rPr lang="fr-FR" altLang="fr-FR" sz="1400" dirty="0" smtClean="0">
                <a:solidFill>
                  <a:srgbClr val="CC00CC"/>
                </a:solidFill>
                <a:latin typeface="+mn-lt"/>
                <a:sym typeface="Wingdings" panose="05000000000000000000" pitchFamily="2" charset="2"/>
              </a:rPr>
              <a:t>figure A. Ortega Moral</a:t>
            </a:r>
            <a:endParaRPr lang="fr-FR" altLang="fr-FR" sz="1400" dirty="0">
              <a:solidFill>
                <a:srgbClr val="CC00CC"/>
              </a:solidFill>
              <a:latin typeface="+mn-lt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5075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31942" y="93841"/>
            <a:ext cx="6663675" cy="565146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fr-FR" sz="3200" b="1" dirty="0" smtClean="0"/>
              <a:t>événements de radioactivité 2-protons</a:t>
            </a:r>
            <a:endParaRPr lang="fr-FR" sz="3200" b="1" dirty="0" smtClean="0"/>
          </a:p>
        </p:txBody>
      </p:sp>
      <p:sp>
        <p:nvSpPr>
          <p:cNvPr id="4" name="Rectangle 3"/>
          <p:cNvSpPr/>
          <p:nvPr/>
        </p:nvSpPr>
        <p:spPr>
          <a:xfrm rot="16200000">
            <a:off x="8857151" y="3105834"/>
            <a:ext cx="602338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1" cap="none" spc="0" dirty="0" smtClean="0">
                <a:ln w="0"/>
                <a:gradFill>
                  <a:gsLst>
                    <a:gs pos="24000">
                      <a:srgbClr val="C00000"/>
                    </a:gs>
                    <a:gs pos="50000">
                      <a:srgbClr val="F27F00"/>
                    </a:gs>
                    <a:gs pos="92000">
                      <a:srgbClr val="FAD600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NEX – décroissances exotiques</a:t>
            </a:r>
            <a:endParaRPr lang="fr-FR" sz="3600" b="1" cap="none" spc="0" dirty="0">
              <a:ln w="0"/>
              <a:gradFill>
                <a:gsLst>
                  <a:gs pos="24000">
                    <a:srgbClr val="C00000"/>
                  </a:gs>
                  <a:gs pos="50000">
                    <a:srgbClr val="F27F00"/>
                  </a:gs>
                  <a:gs pos="92000">
                    <a:srgbClr val="FAD600"/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6569853"/>
            <a:ext cx="7199847" cy="28814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>
              <a:tabLst>
                <a:tab pos="360363" algn="l"/>
                <a:tab pos="720725" algn="l"/>
                <a:tab pos="1081088" algn="l"/>
              </a:tabLst>
            </a:pPr>
            <a:r>
              <a:rPr lang="fr-FR" sz="1400" b="1" dirty="0" smtClean="0">
                <a:solidFill>
                  <a:schemeClr val="bg1">
                    <a:lumMod val="65000"/>
                  </a:schemeClr>
                </a:solidFill>
              </a:rPr>
              <a:t>Conseil Scientifique LP2i Bordeaux – 23 mai 2023 </a:t>
            </a:r>
            <a:r>
              <a:rPr lang="fr-FR" sz="1400" b="1" dirty="0" smtClean="0">
                <a:solidFill>
                  <a:schemeClr val="bg1">
                    <a:lumMod val="65000"/>
                  </a:schemeClr>
                </a:solidFill>
              </a:rPr>
              <a:t>– NEX – Décroissances Exotiques / ACTAR TPC</a:t>
            </a:r>
            <a:endParaRPr lang="fr-FR" sz="1400" b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527936" y="3635978"/>
            <a:ext cx="3420000" cy="2801337"/>
            <a:chOff x="527936" y="3940776"/>
            <a:chExt cx="3420000" cy="2801337"/>
          </a:xfrm>
        </p:grpSpPr>
        <p:grpSp>
          <p:nvGrpSpPr>
            <p:cNvPr id="6" name="Groupe 5"/>
            <p:cNvGrpSpPr/>
            <p:nvPr/>
          </p:nvGrpSpPr>
          <p:grpSpPr>
            <a:xfrm>
              <a:off x="527936" y="3940776"/>
              <a:ext cx="3420000" cy="2801337"/>
              <a:chOff x="527936" y="3940776"/>
              <a:chExt cx="3420000" cy="2801337"/>
            </a:xfrm>
          </p:grpSpPr>
          <p:pic>
            <p:nvPicPr>
              <p:cNvPr id="9" name="Image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7936" y="3940776"/>
                <a:ext cx="3420000" cy="2801337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2411760" y="5949280"/>
                <a:ext cx="529200" cy="38415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2677662" y="5229200"/>
              <a:ext cx="67037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baseline="30000" dirty="0" smtClean="0">
                  <a:solidFill>
                    <a:srgbClr val="CC00CC"/>
                  </a:solidFill>
                  <a:sym typeface="Wingdings 3" panose="05040102010807070707" pitchFamily="18" charset="2"/>
                </a:rPr>
                <a:t>48</a:t>
              </a:r>
              <a:r>
                <a:rPr lang="fr-FR" sz="2400" b="1" dirty="0" smtClean="0">
                  <a:solidFill>
                    <a:srgbClr val="CC00CC"/>
                  </a:solidFill>
                  <a:sym typeface="Wingdings 3" panose="05040102010807070707" pitchFamily="18" charset="2"/>
                </a:rPr>
                <a:t>Ni</a:t>
              </a:r>
              <a:endParaRPr lang="fr-FR" sz="2400" dirty="0">
                <a:solidFill>
                  <a:srgbClr val="CC00CC"/>
                </a:solidFill>
              </a:endParaRPr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323528" y="764704"/>
            <a:ext cx="3600000" cy="2663677"/>
            <a:chOff x="323528" y="908720"/>
            <a:chExt cx="3600000" cy="2663677"/>
          </a:xfrm>
        </p:grpSpPr>
        <p:grpSp>
          <p:nvGrpSpPr>
            <p:cNvPr id="12" name="Groupe 11"/>
            <p:cNvGrpSpPr/>
            <p:nvPr/>
          </p:nvGrpSpPr>
          <p:grpSpPr>
            <a:xfrm>
              <a:off x="323528" y="908720"/>
              <a:ext cx="3600000" cy="2663677"/>
              <a:chOff x="323528" y="908720"/>
              <a:chExt cx="3600000" cy="2663677"/>
            </a:xfrm>
          </p:grpSpPr>
          <p:pic>
            <p:nvPicPr>
              <p:cNvPr id="14" name="Image 1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528" y="908720"/>
                <a:ext cx="3600000" cy="2663677"/>
              </a:xfrm>
              <a:prstGeom prst="rect">
                <a:avLst/>
              </a:prstGeom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2237936" y="1964726"/>
                <a:ext cx="677880" cy="38415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2281652" y="2016422"/>
              <a:ext cx="68512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baseline="30000" dirty="0" smtClean="0">
                  <a:solidFill>
                    <a:srgbClr val="CC00CC"/>
                  </a:solidFill>
                  <a:sym typeface="Wingdings 3" panose="05040102010807070707" pitchFamily="18" charset="2"/>
                </a:rPr>
                <a:t>45</a:t>
              </a:r>
              <a:r>
                <a:rPr lang="fr-FR" sz="2400" b="1" dirty="0" smtClean="0">
                  <a:solidFill>
                    <a:srgbClr val="CC00CC"/>
                  </a:solidFill>
                  <a:sym typeface="Wingdings 3" panose="05040102010807070707" pitchFamily="18" charset="2"/>
                </a:rPr>
                <a:t>Fe</a:t>
              </a:r>
              <a:endParaRPr lang="fr-FR" sz="2400" dirty="0">
                <a:solidFill>
                  <a:srgbClr val="CC00CC"/>
                </a:solidFill>
              </a:endParaRPr>
            </a:p>
          </p:txBody>
        </p:sp>
      </p:grpSp>
      <p:sp>
        <p:nvSpPr>
          <p:cNvPr id="16" name="Text Box 32"/>
          <p:cNvSpPr txBox="1">
            <a:spLocks noChangeArrowheads="1"/>
          </p:cNvSpPr>
          <p:nvPr/>
        </p:nvSpPr>
        <p:spPr bwMode="auto">
          <a:xfrm>
            <a:off x="4538906" y="854605"/>
            <a:ext cx="4067762" cy="1622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72000" tIns="72000" rIns="72000" bIns="72000">
            <a:spAutoFit/>
          </a:bodyPr>
          <a:lstStyle>
            <a:lvl1pPr>
              <a:tabLst>
                <a:tab pos="192088" algn="l"/>
                <a:tab pos="1524000" algn="l"/>
                <a:tab pos="1812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192088" algn="l"/>
                <a:tab pos="1524000" algn="l"/>
                <a:tab pos="1812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192088" algn="l"/>
                <a:tab pos="1524000" algn="l"/>
                <a:tab pos="1812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192088" algn="l"/>
                <a:tab pos="1524000" algn="l"/>
                <a:tab pos="1812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192088" algn="l"/>
                <a:tab pos="1524000" algn="l"/>
                <a:tab pos="1812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92088" algn="l"/>
                <a:tab pos="1524000" algn="l"/>
                <a:tab pos="1812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92088" algn="l"/>
                <a:tab pos="1524000" algn="l"/>
                <a:tab pos="1812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92088" algn="l"/>
                <a:tab pos="1524000" algn="l"/>
                <a:tab pos="1812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92088" algn="l"/>
                <a:tab pos="1524000" algn="l"/>
                <a:tab pos="1812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tabLst>
                <a:tab pos="542925" algn="l"/>
              </a:tabLst>
            </a:pPr>
            <a:endParaRPr lang="fr-FR" sz="1800" b="1" dirty="0" smtClean="0">
              <a:latin typeface="+mn-lt"/>
              <a:sym typeface="Wingdings 3" panose="05040102010807070707" pitchFamily="18" charset="2"/>
            </a:endParaRPr>
          </a:p>
          <a:p>
            <a:pPr>
              <a:tabLst>
                <a:tab pos="542925" algn="l"/>
              </a:tabLst>
            </a:pPr>
            <a:r>
              <a:rPr lang="fr-FR" b="1" baseline="30000" dirty="0" smtClean="0">
                <a:solidFill>
                  <a:srgbClr val="0070C0"/>
                </a:solidFill>
                <a:latin typeface="+mn-lt"/>
                <a:sym typeface="Wingdings 3" panose="05040102010807070707" pitchFamily="18" charset="2"/>
              </a:rPr>
              <a:t>45</a:t>
            </a:r>
            <a:r>
              <a:rPr lang="fr-FR" b="1" dirty="0" smtClean="0">
                <a:solidFill>
                  <a:srgbClr val="0070C0"/>
                </a:solidFill>
                <a:latin typeface="+mn-lt"/>
                <a:sym typeface="Wingdings 3" panose="05040102010807070707" pitchFamily="18" charset="2"/>
              </a:rPr>
              <a:t>Fe</a:t>
            </a:r>
          </a:p>
          <a:p>
            <a:pPr>
              <a:tabLst>
                <a:tab pos="361950" algn="l"/>
              </a:tabLst>
            </a:pPr>
            <a:r>
              <a:rPr lang="fr-FR" sz="1800" b="1" dirty="0" smtClean="0">
                <a:latin typeface="+mn-lt"/>
                <a:sym typeface="Wingdings 3" panose="05040102010807070707" pitchFamily="18" charset="2"/>
              </a:rPr>
              <a:t>	accord avec la distribution antérieure</a:t>
            </a:r>
          </a:p>
          <a:p>
            <a:pPr>
              <a:tabLst>
                <a:tab pos="361950" algn="l"/>
              </a:tabLst>
            </a:pPr>
            <a:r>
              <a:rPr lang="fr-FR" sz="1800" dirty="0" smtClean="0">
                <a:latin typeface="+mn-lt"/>
                <a:sym typeface="Wingdings 3" panose="05040102010807070707" pitchFamily="18" charset="2"/>
              </a:rPr>
              <a:t>	pas de conclusion significative</a:t>
            </a:r>
          </a:p>
          <a:p>
            <a:pPr>
              <a:tabLst>
                <a:tab pos="361950" algn="l"/>
              </a:tabLst>
            </a:pPr>
            <a:r>
              <a:rPr lang="fr-FR" sz="1800" dirty="0" smtClean="0">
                <a:latin typeface="+mn-lt"/>
                <a:sym typeface="Wingdings 3" panose="05040102010807070707" pitchFamily="18" charset="2"/>
              </a:rPr>
              <a:t>	« bonus » de l’expérience</a:t>
            </a:r>
            <a:endParaRPr lang="fr-FR" sz="1800" dirty="0" smtClean="0">
              <a:latin typeface="+mn-lt"/>
              <a:sym typeface="Wingdings 3" panose="05040102010807070707" pitchFamily="18" charset="2"/>
            </a:endParaRPr>
          </a:p>
        </p:txBody>
      </p:sp>
      <p:sp>
        <p:nvSpPr>
          <p:cNvPr id="17" name="Text Box 32"/>
          <p:cNvSpPr txBox="1">
            <a:spLocks noChangeArrowheads="1"/>
          </p:cNvSpPr>
          <p:nvPr/>
        </p:nvSpPr>
        <p:spPr bwMode="auto">
          <a:xfrm>
            <a:off x="4538905" y="2786746"/>
            <a:ext cx="3909257" cy="1068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72000" tIns="72000" rIns="72000" bIns="72000">
            <a:spAutoFit/>
          </a:bodyPr>
          <a:lstStyle>
            <a:lvl1pPr>
              <a:tabLst>
                <a:tab pos="192088" algn="l"/>
                <a:tab pos="1524000" algn="l"/>
                <a:tab pos="1812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192088" algn="l"/>
                <a:tab pos="1524000" algn="l"/>
                <a:tab pos="1812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192088" algn="l"/>
                <a:tab pos="1524000" algn="l"/>
                <a:tab pos="1812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192088" algn="l"/>
                <a:tab pos="1524000" algn="l"/>
                <a:tab pos="1812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192088" algn="l"/>
                <a:tab pos="1524000" algn="l"/>
                <a:tab pos="1812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92088" algn="l"/>
                <a:tab pos="1524000" algn="l"/>
                <a:tab pos="1812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92088" algn="l"/>
                <a:tab pos="1524000" algn="l"/>
                <a:tab pos="1812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92088" algn="l"/>
                <a:tab pos="1524000" algn="l"/>
                <a:tab pos="1812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92088" algn="l"/>
                <a:tab pos="1524000" algn="l"/>
                <a:tab pos="1812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tabLst>
                <a:tab pos="542925" algn="l"/>
              </a:tabLst>
            </a:pPr>
            <a:r>
              <a:rPr lang="fr-FR" b="1" baseline="30000" dirty="0" smtClean="0">
                <a:solidFill>
                  <a:srgbClr val="0070C0"/>
                </a:solidFill>
                <a:latin typeface="+mn-lt"/>
                <a:sym typeface="Wingdings 3" panose="05040102010807070707" pitchFamily="18" charset="2"/>
              </a:rPr>
              <a:t>48</a:t>
            </a:r>
            <a:r>
              <a:rPr lang="fr-FR" b="1" dirty="0" smtClean="0">
                <a:solidFill>
                  <a:srgbClr val="0070C0"/>
                </a:solidFill>
                <a:latin typeface="+mn-lt"/>
                <a:sym typeface="Wingdings 3" panose="05040102010807070707" pitchFamily="18" charset="2"/>
              </a:rPr>
              <a:t>Ni</a:t>
            </a:r>
          </a:p>
          <a:p>
            <a:pPr>
              <a:tabLst>
                <a:tab pos="361950" algn="l"/>
              </a:tabLst>
            </a:pPr>
            <a:r>
              <a:rPr lang="fr-FR" sz="1800" b="1" dirty="0" smtClean="0">
                <a:latin typeface="+mn-lt"/>
                <a:sym typeface="Wingdings 3" panose="05040102010807070707" pitchFamily="18" charset="2"/>
              </a:rPr>
              <a:t>	comparaison limitée avec la théorie</a:t>
            </a:r>
          </a:p>
          <a:p>
            <a:pPr>
              <a:tabLst>
                <a:tab pos="361950" algn="l"/>
              </a:tabLst>
            </a:pPr>
            <a:r>
              <a:rPr lang="fr-FR" sz="1800" b="1" dirty="0" smtClean="0">
                <a:latin typeface="+mn-lt"/>
                <a:sym typeface="Wingdings 3" panose="05040102010807070707" pitchFamily="18" charset="2"/>
              </a:rPr>
              <a:t>	mais…</a:t>
            </a:r>
            <a:endParaRPr lang="fr-FR" sz="1800" b="1" dirty="0">
              <a:latin typeface="+mn-lt"/>
              <a:sym typeface="Wingdings 3" panose="05040102010807070707" pitchFamily="18" charset="2"/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466" y="4583024"/>
            <a:ext cx="2465782" cy="1920560"/>
          </a:xfrm>
          <a:prstGeom prst="rect">
            <a:avLst/>
          </a:prstGeom>
        </p:spPr>
      </p:pic>
      <p:grpSp>
        <p:nvGrpSpPr>
          <p:cNvPr id="19" name="Groupe 18"/>
          <p:cNvGrpSpPr/>
          <p:nvPr/>
        </p:nvGrpSpPr>
        <p:grpSpPr>
          <a:xfrm>
            <a:off x="4468336" y="3954507"/>
            <a:ext cx="2502431" cy="1487985"/>
            <a:chOff x="6338097" y="4202880"/>
            <a:chExt cx="2502431" cy="1487985"/>
          </a:xfrm>
        </p:grpSpPr>
        <p:pic>
          <p:nvPicPr>
            <p:cNvPr id="20" name="Picture 2" descr="D:\giovinazzo\presentations\conferences\2013\2P_TPC_54Zn\zn54_angular-correlation.gif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79" t="53110" r="1874" b="3114"/>
            <a:stretch/>
          </p:blipFill>
          <p:spPr bwMode="auto">
            <a:xfrm>
              <a:off x="6338097" y="4202880"/>
              <a:ext cx="2502431" cy="14879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Croix 20"/>
            <p:cNvSpPr/>
            <p:nvPr/>
          </p:nvSpPr>
          <p:spPr>
            <a:xfrm rot="18957443">
              <a:off x="7752969" y="4811764"/>
              <a:ext cx="834870" cy="834870"/>
            </a:xfrm>
            <a:prstGeom prst="plus">
              <a:avLst>
                <a:gd name="adj" fmla="val 46067"/>
              </a:avLst>
            </a:prstGeom>
            <a:solidFill>
              <a:srgbClr val="FF00FF">
                <a:alpha val="29804"/>
              </a:srgbClr>
            </a:solidFill>
            <a:ln w="12700"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5166289" y="4183605"/>
            <a:ext cx="9284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ym typeface="Wingdings 3" panose="05040102010807070707" pitchFamily="18" charset="2"/>
              </a:rPr>
              <a:t>3-body</a:t>
            </a:r>
            <a:endParaRPr lang="fr-FR" sz="2000" dirty="0"/>
          </a:p>
        </p:txBody>
      </p:sp>
      <p:sp>
        <p:nvSpPr>
          <p:cNvPr id="23" name="Rectangle 22"/>
          <p:cNvSpPr/>
          <p:nvPr/>
        </p:nvSpPr>
        <p:spPr>
          <a:xfrm>
            <a:off x="7906547" y="5291184"/>
            <a:ext cx="6206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ym typeface="Wingdings 3" panose="05040102010807070707" pitchFamily="18" charset="2"/>
              </a:rPr>
              <a:t>GCC</a:t>
            </a:r>
            <a:endParaRPr lang="fr-FR" sz="2000" dirty="0"/>
          </a:p>
        </p:txBody>
      </p:sp>
      <p:sp>
        <p:nvSpPr>
          <p:cNvPr id="24" name="Text Box 68"/>
          <p:cNvSpPr txBox="1">
            <a:spLocks noChangeArrowheads="1"/>
          </p:cNvSpPr>
          <p:nvPr/>
        </p:nvSpPr>
        <p:spPr bwMode="auto">
          <a:xfrm rot="16200000">
            <a:off x="-542902" y="3627902"/>
            <a:ext cx="1527397" cy="257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>
            <a:lvl1pPr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tabLst/>
            </a:pPr>
            <a:r>
              <a:rPr lang="fr-FR" altLang="fr-FR" sz="1200" dirty="0" smtClean="0">
                <a:latin typeface="+mn-lt"/>
                <a:sym typeface="Wingdings" panose="05000000000000000000" pitchFamily="2" charset="2"/>
              </a:rPr>
              <a:t>figures A. Ortega Moral</a:t>
            </a:r>
            <a:endParaRPr lang="fr-FR" altLang="fr-FR" sz="1200" dirty="0">
              <a:latin typeface="+mn-lt"/>
              <a:sym typeface="Wingdings" panose="05000000000000000000" pitchFamily="2" charset="2"/>
            </a:endParaRPr>
          </a:p>
        </p:txBody>
      </p:sp>
      <p:sp>
        <p:nvSpPr>
          <p:cNvPr id="25" name="Text Box 32"/>
          <p:cNvSpPr txBox="1">
            <a:spLocks noChangeArrowheads="1"/>
          </p:cNvSpPr>
          <p:nvPr/>
        </p:nvSpPr>
        <p:spPr bwMode="auto">
          <a:xfrm>
            <a:off x="4491017" y="5813465"/>
            <a:ext cx="2199558" cy="699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72000" tIns="72000" rIns="72000" bIns="72000">
            <a:spAutoFit/>
          </a:bodyPr>
          <a:lstStyle>
            <a:lvl1pPr>
              <a:tabLst>
                <a:tab pos="192088" algn="l"/>
                <a:tab pos="1524000" algn="l"/>
                <a:tab pos="1812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192088" algn="l"/>
                <a:tab pos="1524000" algn="l"/>
                <a:tab pos="1812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192088" algn="l"/>
                <a:tab pos="1524000" algn="l"/>
                <a:tab pos="1812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192088" algn="l"/>
                <a:tab pos="1524000" algn="l"/>
                <a:tab pos="1812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192088" algn="l"/>
                <a:tab pos="1524000" algn="l"/>
                <a:tab pos="1812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92088" algn="l"/>
                <a:tab pos="1524000" algn="l"/>
                <a:tab pos="1812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92088" algn="l"/>
                <a:tab pos="1524000" algn="l"/>
                <a:tab pos="1812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92088" algn="l"/>
                <a:tab pos="1524000" algn="l"/>
                <a:tab pos="1812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92088" algn="l"/>
                <a:tab pos="1524000" algn="l"/>
                <a:tab pos="1812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tabLst>
                <a:tab pos="361950" algn="l"/>
              </a:tabLst>
            </a:pPr>
            <a:r>
              <a:rPr lang="fr-FR" sz="1800" b="1" dirty="0" smtClean="0">
                <a:solidFill>
                  <a:srgbClr val="CC00CC"/>
                </a:solidFill>
                <a:latin typeface="+mn-lt"/>
                <a:sym typeface="Wingdings 3" panose="05040102010807070707" pitchFamily="18" charset="2"/>
              </a:rPr>
              <a:t>mesure  requise</a:t>
            </a:r>
          </a:p>
          <a:p>
            <a:pPr>
              <a:tabLst>
                <a:tab pos="361950" algn="l"/>
              </a:tabLst>
            </a:pPr>
            <a:r>
              <a:rPr lang="fr-FR" sz="1800" b="1" dirty="0" smtClean="0">
                <a:solidFill>
                  <a:srgbClr val="CC00CC"/>
                </a:solidFill>
                <a:latin typeface="+mn-lt"/>
                <a:sym typeface="Wingdings 3" panose="05040102010807070707" pitchFamily="18" charset="2"/>
              </a:rPr>
              <a:t>pour </a:t>
            </a:r>
            <a:r>
              <a:rPr lang="fr-FR" sz="1800" b="1" baseline="30000" dirty="0" smtClean="0">
                <a:solidFill>
                  <a:srgbClr val="CC00CC"/>
                </a:solidFill>
                <a:latin typeface="+mn-lt"/>
                <a:sym typeface="Wingdings 3" panose="05040102010807070707" pitchFamily="18" charset="2"/>
              </a:rPr>
              <a:t>67</a:t>
            </a:r>
            <a:r>
              <a:rPr lang="fr-FR" sz="1800" b="1" dirty="0" smtClean="0">
                <a:solidFill>
                  <a:srgbClr val="CC00CC"/>
                </a:solidFill>
                <a:latin typeface="+mn-lt"/>
                <a:sym typeface="Wingdings 3" panose="05040102010807070707" pitchFamily="18" charset="2"/>
              </a:rPr>
              <a:t>Kr</a:t>
            </a:r>
            <a:r>
              <a:rPr lang="fr-FR" sz="1800" b="1" dirty="0" smtClean="0">
                <a:solidFill>
                  <a:srgbClr val="CC00CC"/>
                </a:solidFill>
                <a:latin typeface="+mn-lt"/>
                <a:sym typeface="Wingdings 3" panose="05040102010807070707" pitchFamily="18" charset="2"/>
              </a:rPr>
              <a:t> </a:t>
            </a:r>
            <a:r>
              <a:rPr lang="fr-FR" sz="1800" b="1" dirty="0" smtClean="0">
                <a:solidFill>
                  <a:srgbClr val="CC00CC"/>
                </a:solidFill>
                <a:latin typeface="+mn-lt"/>
                <a:sym typeface="Wingdings 3" panose="05040102010807070707" pitchFamily="18" charset="2"/>
              </a:rPr>
              <a:t>! (</a:t>
            </a:r>
            <a:r>
              <a:rPr lang="fr-FR" sz="1800" b="1" dirty="0" smtClean="0">
                <a:solidFill>
                  <a:srgbClr val="CC00CC"/>
                </a:solidFill>
                <a:latin typeface="+mn-lt"/>
                <a:sym typeface="Wingdings" panose="05000000000000000000" pitchFamily="2" charset="2"/>
              </a:rPr>
              <a:t> RIKEN)</a:t>
            </a:r>
            <a:endParaRPr lang="fr-FR" sz="1800" b="1" dirty="0" smtClean="0">
              <a:solidFill>
                <a:srgbClr val="CC00CC"/>
              </a:solidFill>
              <a:latin typeface="+mn-lt"/>
              <a:sym typeface="Wingdings 3" panose="05040102010807070707" pitchFamily="18" charset="2"/>
            </a:endParaRP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853" y="1420728"/>
            <a:ext cx="2766455" cy="2258832"/>
          </a:xfrm>
          <a:prstGeom prst="rect">
            <a:avLst/>
          </a:prstGeom>
        </p:spPr>
      </p:pic>
      <p:sp>
        <p:nvSpPr>
          <p:cNvPr id="27" name="Text Box 32"/>
          <p:cNvSpPr txBox="1">
            <a:spLocks noChangeArrowheads="1"/>
          </p:cNvSpPr>
          <p:nvPr/>
        </p:nvSpPr>
        <p:spPr bwMode="auto">
          <a:xfrm>
            <a:off x="8890882" y="3591701"/>
            <a:ext cx="2578060" cy="699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72000" tIns="72000" rIns="72000" bIns="72000">
            <a:spAutoFit/>
          </a:bodyPr>
          <a:lstStyle>
            <a:lvl1pPr>
              <a:tabLst>
                <a:tab pos="192088" algn="l"/>
                <a:tab pos="1524000" algn="l"/>
                <a:tab pos="1812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192088" algn="l"/>
                <a:tab pos="1524000" algn="l"/>
                <a:tab pos="1812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192088" algn="l"/>
                <a:tab pos="1524000" algn="l"/>
                <a:tab pos="1812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192088" algn="l"/>
                <a:tab pos="1524000" algn="l"/>
                <a:tab pos="1812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192088" algn="l"/>
                <a:tab pos="1524000" algn="l"/>
                <a:tab pos="1812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92088" algn="l"/>
                <a:tab pos="1524000" algn="l"/>
                <a:tab pos="1812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92088" algn="l"/>
                <a:tab pos="1524000" algn="l"/>
                <a:tab pos="1812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92088" algn="l"/>
                <a:tab pos="1524000" algn="l"/>
                <a:tab pos="1812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92088" algn="l"/>
                <a:tab pos="1524000" algn="l"/>
                <a:tab pos="1812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tabLst/>
            </a:pPr>
            <a:r>
              <a:rPr lang="fr-FR" sz="1800" dirty="0" smtClean="0">
                <a:latin typeface="+mn-lt"/>
                <a:sym typeface="Wingdings 3" panose="05040102010807070707" pitchFamily="18" charset="2"/>
              </a:rPr>
              <a:t>développement des </a:t>
            </a:r>
            <a:r>
              <a:rPr lang="fr-FR" sz="1800" dirty="0" smtClean="0">
                <a:latin typeface="+mn-lt"/>
                <a:sym typeface="Wingdings 3" panose="05040102010807070707" pitchFamily="18" charset="2"/>
              </a:rPr>
              <a:t>outils</a:t>
            </a:r>
          </a:p>
          <a:p>
            <a:pPr>
              <a:tabLst/>
            </a:pPr>
            <a:r>
              <a:rPr lang="fr-FR" sz="1800" dirty="0" smtClean="0">
                <a:latin typeface="+mn-lt"/>
                <a:sym typeface="Wingdings 3" panose="05040102010807070707" pitchFamily="18" charset="2"/>
              </a:rPr>
              <a:t>spécifiques</a:t>
            </a:r>
            <a:r>
              <a:rPr lang="fr-FR" sz="1800" dirty="0">
                <a:latin typeface="+mn-lt"/>
                <a:sym typeface="Wingdings 3" panose="05040102010807070707" pitchFamily="18" charset="2"/>
              </a:rPr>
              <a:t> </a:t>
            </a:r>
            <a:r>
              <a:rPr lang="fr-FR" sz="1800" dirty="0" smtClean="0">
                <a:latin typeface="+mn-lt"/>
                <a:sym typeface="Wingdings 3" panose="05040102010807070707" pitchFamily="18" charset="2"/>
              </a:rPr>
              <a:t>d’analyse</a:t>
            </a:r>
            <a:endParaRPr lang="fr-FR" sz="1800" dirty="0" smtClean="0">
              <a:latin typeface="+mn-lt"/>
              <a:sym typeface="Wingdings 3" panose="050401020108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4587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31942" y="93841"/>
            <a:ext cx="5072598" cy="565146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fr-FR" sz="3200" b="1" dirty="0" smtClean="0"/>
              <a:t>émission retardée de protons</a:t>
            </a:r>
            <a:endParaRPr lang="fr-FR" sz="3200" b="1" dirty="0" smtClean="0"/>
          </a:p>
        </p:txBody>
      </p:sp>
      <p:sp>
        <p:nvSpPr>
          <p:cNvPr id="4" name="Rectangle 3"/>
          <p:cNvSpPr/>
          <p:nvPr/>
        </p:nvSpPr>
        <p:spPr>
          <a:xfrm rot="16200000">
            <a:off x="8857151" y="3105834"/>
            <a:ext cx="602338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1" cap="none" spc="0" dirty="0" smtClean="0">
                <a:ln w="0"/>
                <a:gradFill>
                  <a:gsLst>
                    <a:gs pos="24000">
                      <a:srgbClr val="C00000"/>
                    </a:gs>
                    <a:gs pos="50000">
                      <a:srgbClr val="F27F00"/>
                    </a:gs>
                    <a:gs pos="92000">
                      <a:srgbClr val="FAD600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NEX – décroissances exotiques</a:t>
            </a:r>
            <a:endParaRPr lang="fr-FR" sz="3600" b="1" cap="none" spc="0" dirty="0">
              <a:ln w="0"/>
              <a:gradFill>
                <a:gsLst>
                  <a:gs pos="24000">
                    <a:srgbClr val="C00000"/>
                  </a:gs>
                  <a:gs pos="50000">
                    <a:srgbClr val="F27F00"/>
                  </a:gs>
                  <a:gs pos="92000">
                    <a:srgbClr val="FAD600"/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6569853"/>
            <a:ext cx="7199847" cy="28814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>
              <a:tabLst>
                <a:tab pos="360363" algn="l"/>
                <a:tab pos="720725" algn="l"/>
                <a:tab pos="1081088" algn="l"/>
              </a:tabLst>
            </a:pPr>
            <a:r>
              <a:rPr lang="fr-FR" sz="1400" b="1" dirty="0" smtClean="0">
                <a:solidFill>
                  <a:schemeClr val="bg1">
                    <a:lumMod val="65000"/>
                  </a:schemeClr>
                </a:solidFill>
              </a:rPr>
              <a:t>Conseil Scientifique LP2i Bordeaux – 23 mai 2023 </a:t>
            </a:r>
            <a:r>
              <a:rPr lang="fr-FR" sz="1400" b="1" dirty="0" smtClean="0">
                <a:solidFill>
                  <a:schemeClr val="bg1">
                    <a:lumMod val="65000"/>
                  </a:schemeClr>
                </a:solidFill>
              </a:rPr>
              <a:t>– NEX – Décroissances Exotiques / ACTAR TPC</a:t>
            </a:r>
            <a:endParaRPr lang="fr-FR" sz="1400" b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 l="19923" t="4997" r="59773" b="62994"/>
          <a:stretch>
            <a:fillRect/>
          </a:stretch>
        </p:blipFill>
        <p:spPr>
          <a:xfrm rot="18902526">
            <a:off x="7746787" y="2686925"/>
            <a:ext cx="1191287" cy="182865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3541701" y="4018437"/>
            <a:ext cx="832201" cy="12691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Line 28"/>
          <p:cNvSpPr>
            <a:spLocks noChangeShapeType="1"/>
          </p:cNvSpPr>
          <p:nvPr/>
        </p:nvSpPr>
        <p:spPr bwMode="auto">
          <a:xfrm flipH="1">
            <a:off x="4261801" y="4221397"/>
            <a:ext cx="720725" cy="130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grpSp>
        <p:nvGrpSpPr>
          <p:cNvPr id="9" name="Groupe 8"/>
          <p:cNvGrpSpPr/>
          <p:nvPr/>
        </p:nvGrpSpPr>
        <p:grpSpPr>
          <a:xfrm>
            <a:off x="7429826" y="4941550"/>
            <a:ext cx="719995" cy="144176"/>
            <a:chOff x="2267679" y="1267189"/>
            <a:chExt cx="719995" cy="144176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 flipH="1">
              <a:off x="2267680" y="1267189"/>
              <a:ext cx="719994" cy="144176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ffectLst/>
            <a:ex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fr-FR" dirty="0"/>
            </a:p>
          </p:txBody>
        </p:sp>
        <p:sp>
          <p:nvSpPr>
            <p:cNvPr id="11" name="Line 19"/>
            <p:cNvSpPr>
              <a:spLocks noChangeShapeType="1"/>
            </p:cNvSpPr>
            <p:nvPr/>
          </p:nvSpPr>
          <p:spPr bwMode="auto">
            <a:xfrm flipH="1">
              <a:off x="2267679" y="1268700"/>
              <a:ext cx="71999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fr-FR" dirty="0"/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5846646" y="5445567"/>
            <a:ext cx="719995" cy="144176"/>
            <a:chOff x="2267679" y="1268700"/>
            <a:chExt cx="719995" cy="144176"/>
          </a:xfrm>
        </p:grpSpPr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 flipH="1">
              <a:off x="2267680" y="1268700"/>
              <a:ext cx="719994" cy="144176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ffectLst/>
            <a:ex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fr-FR" dirty="0"/>
            </a:p>
          </p:txBody>
        </p:sp>
        <p:sp>
          <p:nvSpPr>
            <p:cNvPr id="14" name="Line 19"/>
            <p:cNvSpPr>
              <a:spLocks noChangeShapeType="1"/>
            </p:cNvSpPr>
            <p:nvPr/>
          </p:nvSpPr>
          <p:spPr bwMode="auto">
            <a:xfrm flipH="1">
              <a:off x="2267679" y="1268700"/>
              <a:ext cx="71999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fr-FR" dirty="0"/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4261906" y="5085517"/>
            <a:ext cx="719995" cy="144176"/>
            <a:chOff x="2267679" y="1268700"/>
            <a:chExt cx="719995" cy="144176"/>
          </a:xfrm>
        </p:grpSpPr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 flipH="1">
              <a:off x="2267680" y="1268700"/>
              <a:ext cx="719994" cy="144176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ffectLst/>
            <a:ex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fr-FR" dirty="0"/>
            </a:p>
          </p:txBody>
        </p:sp>
        <p:sp>
          <p:nvSpPr>
            <p:cNvPr id="17" name="Line 19"/>
            <p:cNvSpPr>
              <a:spLocks noChangeShapeType="1"/>
            </p:cNvSpPr>
            <p:nvPr/>
          </p:nvSpPr>
          <p:spPr bwMode="auto">
            <a:xfrm flipH="1">
              <a:off x="2267679" y="1268700"/>
              <a:ext cx="71999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fr-FR" dirty="0"/>
            </a:p>
          </p:txBody>
        </p:sp>
      </p:grpSp>
      <p:sp>
        <p:nvSpPr>
          <p:cNvPr id="18" name="Text Box 15"/>
          <p:cNvSpPr txBox="1">
            <a:spLocks noChangeArrowheads="1"/>
          </p:cNvSpPr>
          <p:nvPr/>
        </p:nvSpPr>
        <p:spPr bwMode="auto">
          <a:xfrm flipH="1">
            <a:off x="4253470" y="3232100"/>
            <a:ext cx="314757" cy="288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fr-FR" altLang="fr-FR" sz="1400" b="1" dirty="0" smtClean="0">
                <a:latin typeface="+mn-lt"/>
              </a:rPr>
              <a:t>IAS</a:t>
            </a:r>
            <a:endParaRPr lang="fr-FR" altLang="fr-FR" sz="1400" baseline="-25000" dirty="0">
              <a:latin typeface="+mn-lt"/>
            </a:endParaRPr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>
            <a:off x="3683259" y="2964553"/>
            <a:ext cx="574675" cy="537134"/>
          </a:xfrm>
          <a:prstGeom prst="line">
            <a:avLst/>
          </a:prstGeom>
          <a:noFill/>
          <a:ln w="28575">
            <a:solidFill>
              <a:srgbClr val="92D05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>
            <a:off x="3363381" y="1989086"/>
            <a:ext cx="323120" cy="247363"/>
          </a:xfrm>
          <a:prstGeom prst="line">
            <a:avLst/>
          </a:prstGeom>
          <a:noFill/>
          <a:ln w="28575">
            <a:solidFill>
              <a:srgbClr val="92D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>
            <a:off x="3686501" y="2236448"/>
            <a:ext cx="0" cy="314883"/>
          </a:xfrm>
          <a:prstGeom prst="line">
            <a:avLst/>
          </a:prstGeom>
          <a:noFill/>
          <a:ln w="28575">
            <a:solidFill>
              <a:srgbClr val="92D050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grpSp>
        <p:nvGrpSpPr>
          <p:cNvPr id="22" name="Groupe 21"/>
          <p:cNvGrpSpPr/>
          <p:nvPr/>
        </p:nvGrpSpPr>
        <p:grpSpPr>
          <a:xfrm>
            <a:off x="2677580" y="1989087"/>
            <a:ext cx="719995" cy="144176"/>
            <a:chOff x="2267679" y="1268700"/>
            <a:chExt cx="719995" cy="144176"/>
          </a:xfrm>
        </p:grpSpPr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 flipH="1">
              <a:off x="2267680" y="1268700"/>
              <a:ext cx="719994" cy="144176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ffectLst/>
            <a:ex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fr-FR" dirty="0"/>
            </a:p>
          </p:txBody>
        </p:sp>
        <p:sp>
          <p:nvSpPr>
            <p:cNvPr id="24" name="Line 19"/>
            <p:cNvSpPr>
              <a:spLocks noChangeShapeType="1"/>
            </p:cNvSpPr>
            <p:nvPr/>
          </p:nvSpPr>
          <p:spPr bwMode="auto">
            <a:xfrm flipH="1">
              <a:off x="2267679" y="1268700"/>
              <a:ext cx="71999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fr-FR" dirty="0"/>
            </a:p>
          </p:txBody>
        </p:sp>
      </p:grpSp>
      <p:sp>
        <p:nvSpPr>
          <p:cNvPr id="25" name="Line 20"/>
          <p:cNvSpPr>
            <a:spLocks noChangeShapeType="1"/>
          </p:cNvSpPr>
          <p:nvPr/>
        </p:nvSpPr>
        <p:spPr bwMode="auto">
          <a:xfrm flipH="1">
            <a:off x="7429825" y="4658231"/>
            <a:ext cx="719995" cy="136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 flipH="1">
            <a:off x="4257934" y="3501687"/>
            <a:ext cx="720725" cy="290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27" name="Line 25"/>
          <p:cNvSpPr>
            <a:spLocks noChangeShapeType="1"/>
          </p:cNvSpPr>
          <p:nvPr/>
        </p:nvSpPr>
        <p:spPr bwMode="auto">
          <a:xfrm flipH="1">
            <a:off x="4261175" y="3069237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 flipH="1" flipV="1">
            <a:off x="5846645" y="4941497"/>
            <a:ext cx="719995" cy="44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 flipH="1">
            <a:off x="4261175" y="4436126"/>
            <a:ext cx="720725" cy="130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 flipH="1">
            <a:off x="4270010" y="4743347"/>
            <a:ext cx="720724" cy="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31" name="Line 31"/>
          <p:cNvSpPr>
            <a:spLocks noChangeShapeType="1"/>
          </p:cNvSpPr>
          <p:nvPr/>
        </p:nvSpPr>
        <p:spPr bwMode="auto">
          <a:xfrm>
            <a:off x="3686501" y="2550682"/>
            <a:ext cx="577032" cy="518555"/>
          </a:xfrm>
          <a:prstGeom prst="line">
            <a:avLst/>
          </a:prstGeom>
          <a:noFill/>
          <a:ln w="19050">
            <a:solidFill>
              <a:srgbClr val="92D05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32" name="Line 32"/>
          <p:cNvSpPr>
            <a:spLocks noChangeShapeType="1"/>
          </p:cNvSpPr>
          <p:nvPr/>
        </p:nvSpPr>
        <p:spPr bwMode="auto">
          <a:xfrm>
            <a:off x="3686501" y="3357384"/>
            <a:ext cx="577032" cy="503963"/>
          </a:xfrm>
          <a:prstGeom prst="line">
            <a:avLst/>
          </a:prstGeom>
          <a:noFill/>
          <a:ln w="19050">
            <a:solidFill>
              <a:srgbClr val="92D05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>
            <a:off x="3686501" y="4535685"/>
            <a:ext cx="577032" cy="549832"/>
          </a:xfrm>
          <a:prstGeom prst="line">
            <a:avLst/>
          </a:prstGeom>
          <a:noFill/>
          <a:ln w="19050">
            <a:solidFill>
              <a:srgbClr val="92D05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34" name="Line 40"/>
          <p:cNvSpPr>
            <a:spLocks noChangeShapeType="1"/>
          </p:cNvSpPr>
          <p:nvPr/>
        </p:nvSpPr>
        <p:spPr bwMode="auto">
          <a:xfrm flipH="1">
            <a:off x="7781188" y="4678650"/>
            <a:ext cx="1793" cy="262145"/>
          </a:xfrm>
          <a:prstGeom prst="line">
            <a:avLst/>
          </a:prstGeom>
          <a:noFill/>
          <a:ln w="19050">
            <a:solidFill>
              <a:srgbClr val="00B0F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35" name="Line 41"/>
          <p:cNvSpPr>
            <a:spLocks noChangeShapeType="1"/>
          </p:cNvSpPr>
          <p:nvPr/>
        </p:nvSpPr>
        <p:spPr bwMode="auto">
          <a:xfrm flipH="1">
            <a:off x="6150757" y="4941550"/>
            <a:ext cx="6830" cy="514285"/>
          </a:xfrm>
          <a:prstGeom prst="line">
            <a:avLst/>
          </a:prstGeom>
          <a:noFill/>
          <a:ln w="19050">
            <a:solidFill>
              <a:srgbClr val="00B0F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36" name="Line 42"/>
          <p:cNvSpPr>
            <a:spLocks noChangeShapeType="1"/>
          </p:cNvSpPr>
          <p:nvPr/>
        </p:nvSpPr>
        <p:spPr bwMode="auto">
          <a:xfrm flipH="1">
            <a:off x="5982027" y="4285070"/>
            <a:ext cx="12084" cy="1159717"/>
          </a:xfrm>
          <a:prstGeom prst="line">
            <a:avLst/>
          </a:prstGeom>
          <a:noFill/>
          <a:ln w="19050">
            <a:solidFill>
              <a:srgbClr val="00B0F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37" name="Line 43"/>
          <p:cNvSpPr>
            <a:spLocks noChangeShapeType="1"/>
          </p:cNvSpPr>
          <p:nvPr/>
        </p:nvSpPr>
        <p:spPr bwMode="auto">
          <a:xfrm>
            <a:off x="4621851" y="4436126"/>
            <a:ext cx="0" cy="639124"/>
          </a:xfrm>
          <a:prstGeom prst="line">
            <a:avLst/>
          </a:prstGeom>
          <a:noFill/>
          <a:ln w="19050">
            <a:solidFill>
              <a:srgbClr val="00B0F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38" name="Line 44"/>
          <p:cNvSpPr>
            <a:spLocks noChangeShapeType="1"/>
          </p:cNvSpPr>
          <p:nvPr/>
        </p:nvSpPr>
        <p:spPr bwMode="auto">
          <a:xfrm flipH="1">
            <a:off x="4581760" y="4217660"/>
            <a:ext cx="3799" cy="219066"/>
          </a:xfrm>
          <a:prstGeom prst="line">
            <a:avLst/>
          </a:prstGeom>
          <a:noFill/>
          <a:ln w="19050">
            <a:solidFill>
              <a:srgbClr val="00B0F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39" name="Line 45"/>
          <p:cNvSpPr>
            <a:spLocks noChangeShapeType="1"/>
          </p:cNvSpPr>
          <p:nvPr/>
        </p:nvSpPr>
        <p:spPr bwMode="auto">
          <a:xfrm flipH="1">
            <a:off x="4365882" y="4217659"/>
            <a:ext cx="8020" cy="862724"/>
          </a:xfrm>
          <a:prstGeom prst="line">
            <a:avLst/>
          </a:prstGeom>
          <a:noFill/>
          <a:ln w="19050">
            <a:solidFill>
              <a:srgbClr val="00B0F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40" name="Line 60"/>
          <p:cNvSpPr>
            <a:spLocks noChangeShapeType="1"/>
          </p:cNvSpPr>
          <p:nvPr/>
        </p:nvSpPr>
        <p:spPr bwMode="auto">
          <a:xfrm>
            <a:off x="4475176" y="4217659"/>
            <a:ext cx="14" cy="515421"/>
          </a:xfrm>
          <a:prstGeom prst="line">
            <a:avLst/>
          </a:prstGeom>
          <a:noFill/>
          <a:ln w="19050">
            <a:solidFill>
              <a:srgbClr val="00B0F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41" name="Line 61"/>
          <p:cNvSpPr>
            <a:spLocks noChangeShapeType="1"/>
          </p:cNvSpPr>
          <p:nvPr/>
        </p:nvSpPr>
        <p:spPr bwMode="auto">
          <a:xfrm flipH="1">
            <a:off x="4835086" y="3501687"/>
            <a:ext cx="5075" cy="1573563"/>
          </a:xfrm>
          <a:prstGeom prst="line">
            <a:avLst/>
          </a:prstGeom>
          <a:noFill/>
          <a:ln w="19050">
            <a:solidFill>
              <a:srgbClr val="00B0F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42" name="Line 62"/>
          <p:cNvSpPr>
            <a:spLocks noChangeShapeType="1"/>
          </p:cNvSpPr>
          <p:nvPr/>
        </p:nvSpPr>
        <p:spPr bwMode="auto">
          <a:xfrm flipH="1">
            <a:off x="3684041" y="2522993"/>
            <a:ext cx="4839" cy="2004928"/>
          </a:xfrm>
          <a:prstGeom prst="line">
            <a:avLst/>
          </a:prstGeom>
          <a:noFill/>
          <a:ln w="28575">
            <a:solidFill>
              <a:srgbClr val="92D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43" name="Line 37"/>
          <p:cNvSpPr>
            <a:spLocks noChangeShapeType="1"/>
          </p:cNvSpPr>
          <p:nvPr/>
        </p:nvSpPr>
        <p:spPr bwMode="auto">
          <a:xfrm>
            <a:off x="4981901" y="4438207"/>
            <a:ext cx="863600" cy="100658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44" name="Line 38"/>
          <p:cNvSpPr>
            <a:spLocks noChangeShapeType="1"/>
          </p:cNvSpPr>
          <p:nvPr/>
        </p:nvSpPr>
        <p:spPr bwMode="auto">
          <a:xfrm>
            <a:off x="4987651" y="3862050"/>
            <a:ext cx="846159" cy="1069432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45" name="Line 39"/>
          <p:cNvSpPr>
            <a:spLocks noChangeShapeType="1"/>
          </p:cNvSpPr>
          <p:nvPr/>
        </p:nvSpPr>
        <p:spPr bwMode="auto">
          <a:xfrm>
            <a:off x="4978659" y="5095785"/>
            <a:ext cx="866842" cy="349002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46" name="Line 40"/>
          <p:cNvSpPr>
            <a:spLocks noChangeShapeType="1"/>
          </p:cNvSpPr>
          <p:nvPr/>
        </p:nvSpPr>
        <p:spPr bwMode="auto">
          <a:xfrm>
            <a:off x="4981819" y="3507514"/>
            <a:ext cx="859194" cy="793369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47" name="Line 41"/>
          <p:cNvSpPr>
            <a:spLocks noChangeShapeType="1"/>
          </p:cNvSpPr>
          <p:nvPr/>
        </p:nvSpPr>
        <p:spPr bwMode="auto">
          <a:xfrm>
            <a:off x="6566226" y="4291827"/>
            <a:ext cx="864016" cy="362723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48" name="Line 42"/>
          <p:cNvSpPr>
            <a:spLocks noChangeShapeType="1"/>
          </p:cNvSpPr>
          <p:nvPr/>
        </p:nvSpPr>
        <p:spPr bwMode="auto">
          <a:xfrm>
            <a:off x="6566226" y="4288364"/>
            <a:ext cx="863598" cy="649505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49" name="Line 41"/>
          <p:cNvSpPr>
            <a:spLocks noChangeShapeType="1"/>
          </p:cNvSpPr>
          <p:nvPr/>
        </p:nvSpPr>
        <p:spPr bwMode="auto">
          <a:xfrm>
            <a:off x="8149820" y="4658231"/>
            <a:ext cx="792894" cy="283657"/>
          </a:xfrm>
          <a:prstGeom prst="line">
            <a:avLst/>
          </a:prstGeom>
          <a:noFill/>
          <a:ln w="19050">
            <a:solidFill>
              <a:srgbClr val="C00000"/>
            </a:solidFill>
            <a:prstDash val="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ZoneTexte 49"/>
              <p:cNvSpPr txBox="1"/>
              <p:nvPr/>
            </p:nvSpPr>
            <p:spPr>
              <a:xfrm flipH="1">
                <a:off x="2746657" y="2133107"/>
                <a:ext cx="547649" cy="3247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fr-FR" sz="2000" b="1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fr-FR" sz="2000" b="1" i="1" smtClean="0">
                              <a:latin typeface="Cambria Math" panose="02040503050406030204" pitchFamily="18" charset="0"/>
                            </a:rPr>
                            <m:t>𝑵</m:t>
                          </m:r>
                        </m:sub>
                        <m:sup>
                          <m:r>
                            <a:rPr lang="fr-FR" sz="20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sup>
                        <m:e>
                          <m:r>
                            <a:rPr lang="fr-FR" sz="2000" b="1" i="1" smtClean="0">
                              <a:latin typeface="Cambria Math" panose="02040503050406030204" pitchFamily="18" charset="0"/>
                            </a:rPr>
                            <m:t>𝑿𝒂</m:t>
                          </m:r>
                        </m:e>
                      </m:sPre>
                    </m:oMath>
                  </m:oMathPara>
                </a14:m>
                <a:endParaRPr lang="fr-FR" sz="2000" b="1" i="1" dirty="0"/>
              </a:p>
            </p:txBody>
          </p:sp>
        </mc:Choice>
        <mc:Fallback>
          <p:sp>
            <p:nvSpPr>
              <p:cNvPr id="50" name="ZoneTexte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746657" y="2133107"/>
                <a:ext cx="547649" cy="324704"/>
              </a:xfrm>
              <a:prstGeom prst="rect">
                <a:avLst/>
              </a:prstGeom>
              <a:blipFill>
                <a:blip r:embed="rId3"/>
                <a:stretch>
                  <a:fillRect l="-10112" t="-1887" r="-6742" b="-18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ZoneTexte 50"/>
              <p:cNvSpPr txBox="1"/>
              <p:nvPr/>
            </p:nvSpPr>
            <p:spPr>
              <a:xfrm flipH="1">
                <a:off x="4224227" y="5225409"/>
                <a:ext cx="792909" cy="3291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fr-FR" sz="2000" b="1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fr-FR" sz="2000" b="1" i="1" smtClean="0">
                              <a:latin typeface="Cambria Math" panose="02040503050406030204" pitchFamily="18" charset="0"/>
                            </a:rPr>
                            <m:t>𝑵</m:t>
                          </m:r>
                          <m:r>
                            <a:rPr lang="fr-FR" sz="2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fr-FR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fr-FR" sz="20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  <m:r>
                            <a:rPr lang="fr-FR" sz="2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r>
                            <a:rPr lang="fr-FR" sz="2000" b="1" i="1" smtClean="0">
                              <a:latin typeface="Cambria Math" panose="02040503050406030204" pitchFamily="18" charset="0"/>
                            </a:rPr>
                            <m:t>𝑿𝒃</m:t>
                          </m:r>
                        </m:e>
                      </m:sPre>
                    </m:oMath>
                  </m:oMathPara>
                </a14:m>
                <a:endParaRPr lang="fr-FR" sz="2000" b="1" i="1" dirty="0"/>
              </a:p>
            </p:txBody>
          </p:sp>
        </mc:Choice>
        <mc:Fallback>
          <p:sp>
            <p:nvSpPr>
              <p:cNvPr id="51" name="ZoneTexte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224227" y="5225409"/>
                <a:ext cx="792909" cy="329193"/>
              </a:xfrm>
              <a:prstGeom prst="rect">
                <a:avLst/>
              </a:prstGeom>
              <a:blipFill>
                <a:blip r:embed="rId4"/>
                <a:stretch>
                  <a:fillRect l="-6923" r="-3846" b="-20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ZoneTexte 51"/>
              <p:cNvSpPr txBox="1"/>
              <p:nvPr/>
            </p:nvSpPr>
            <p:spPr>
              <a:xfrm flipH="1">
                <a:off x="5612443" y="5589587"/>
                <a:ext cx="1217705" cy="3291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Pre>
                      <m:sPrePr>
                        <m:ctrlPr>
                          <a:rPr lang="fr-FR" sz="2000" b="1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  <m:e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𝑿𝒄</m:t>
                        </m:r>
                      </m:e>
                    </m:sPre>
                  </m:oMath>
                </a14:m>
                <a:r>
                  <a:rPr lang="fr-FR" sz="2000" b="1" i="1" dirty="0" smtClean="0"/>
                  <a:t> </a:t>
                </a:r>
                <a14:m>
                  <m:oMath xmlns:m="http://schemas.openxmlformats.org/officeDocument/2006/math">
                    <m:r>
                      <a:rPr lang="fr-FR" sz="1600" b="1" i="1">
                        <a:latin typeface="Cambria Math" panose="02040503050406030204" pitchFamily="18" charset="0"/>
                      </a:rPr>
                      <m:t>(+</m:t>
                    </m:r>
                    <m:r>
                      <a:rPr lang="fr-FR" sz="1600" b="1" i="1">
                        <a:latin typeface="Cambria Math" panose="02040503050406030204" pitchFamily="18" charset="0"/>
                      </a:rPr>
                      <m:t>𝒑</m:t>
                    </m:r>
                    <m:r>
                      <a:rPr lang="fr-FR" sz="16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FR" sz="1600" b="1" i="1" dirty="0"/>
              </a:p>
            </p:txBody>
          </p:sp>
        </mc:Choice>
        <mc:Fallback>
          <p:sp>
            <p:nvSpPr>
              <p:cNvPr id="52" name="ZoneTexte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612443" y="5589587"/>
                <a:ext cx="1217705" cy="329193"/>
              </a:xfrm>
              <a:prstGeom prst="rect">
                <a:avLst/>
              </a:prstGeom>
              <a:blipFill>
                <a:blip r:embed="rId5"/>
                <a:stretch>
                  <a:fillRect l="-4020" r="-7035" b="-20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ZoneTexte 52"/>
              <p:cNvSpPr txBox="1"/>
              <p:nvPr/>
            </p:nvSpPr>
            <p:spPr>
              <a:xfrm flipH="1">
                <a:off x="7136412" y="5080462"/>
                <a:ext cx="1376402" cy="3306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Pre>
                      <m:sPrePr>
                        <m:ctrlPr>
                          <a:rPr lang="fr-FR" sz="2000" b="1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  <m:e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𝑿𝒅</m:t>
                        </m:r>
                      </m:e>
                    </m:sPre>
                  </m:oMath>
                </a14:m>
                <a:r>
                  <a:rPr lang="fr-FR" sz="2000" b="1" dirty="0"/>
                  <a:t> </a:t>
                </a:r>
                <a14:m>
                  <m:oMath xmlns:m="http://schemas.openxmlformats.org/officeDocument/2006/math">
                    <m:r>
                      <a:rPr lang="fr-FR" sz="1600" b="1" i="1">
                        <a:latin typeface="Cambria Math" panose="02040503050406030204" pitchFamily="18" charset="0"/>
                      </a:rPr>
                      <m:t>(+</m:t>
                    </m:r>
                    <m:r>
                      <a:rPr lang="fr-FR" sz="16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fr-FR" sz="1600" b="1" i="1">
                        <a:latin typeface="Cambria Math" panose="02040503050406030204" pitchFamily="18" charset="0"/>
                      </a:rPr>
                      <m:t>𝒑</m:t>
                    </m:r>
                    <m:r>
                      <a:rPr lang="fr-FR" sz="16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FR" sz="1600" b="1" i="1" dirty="0"/>
              </a:p>
            </p:txBody>
          </p:sp>
        </mc:Choice>
        <mc:Fallback>
          <p:sp>
            <p:nvSpPr>
              <p:cNvPr id="53" name="ZoneTexte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136412" y="5080462"/>
                <a:ext cx="1376402" cy="330668"/>
              </a:xfrm>
              <a:prstGeom prst="rect">
                <a:avLst/>
              </a:prstGeom>
              <a:blipFill>
                <a:blip r:embed="rId6"/>
                <a:stretch>
                  <a:fillRect l="-3556" r="-6667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Line 32"/>
          <p:cNvSpPr>
            <a:spLocks noChangeShapeType="1"/>
          </p:cNvSpPr>
          <p:nvPr/>
        </p:nvSpPr>
        <p:spPr bwMode="auto">
          <a:xfrm>
            <a:off x="3684769" y="3933694"/>
            <a:ext cx="577032" cy="503963"/>
          </a:xfrm>
          <a:prstGeom prst="line">
            <a:avLst/>
          </a:prstGeom>
          <a:noFill/>
          <a:ln w="19050">
            <a:solidFill>
              <a:srgbClr val="92D05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55" name="Line 29"/>
          <p:cNvSpPr>
            <a:spLocks noChangeShapeType="1"/>
          </p:cNvSpPr>
          <p:nvPr/>
        </p:nvSpPr>
        <p:spPr bwMode="auto">
          <a:xfrm flipH="1">
            <a:off x="4261801" y="3861345"/>
            <a:ext cx="720724" cy="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56" name="Line 26"/>
          <p:cNvSpPr>
            <a:spLocks noChangeShapeType="1"/>
          </p:cNvSpPr>
          <p:nvPr/>
        </p:nvSpPr>
        <p:spPr bwMode="auto">
          <a:xfrm flipH="1">
            <a:off x="5846229" y="4288365"/>
            <a:ext cx="719996" cy="3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57" name="Line 38"/>
          <p:cNvSpPr>
            <a:spLocks noChangeShapeType="1"/>
          </p:cNvSpPr>
          <p:nvPr/>
        </p:nvSpPr>
        <p:spPr bwMode="auto">
          <a:xfrm>
            <a:off x="4981902" y="3514858"/>
            <a:ext cx="865564" cy="1430377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58" name="Line 40"/>
          <p:cNvSpPr>
            <a:spLocks noChangeShapeType="1"/>
          </p:cNvSpPr>
          <p:nvPr/>
        </p:nvSpPr>
        <p:spPr bwMode="auto">
          <a:xfrm>
            <a:off x="4981819" y="3068844"/>
            <a:ext cx="863682" cy="1225006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59" name="Line 40"/>
          <p:cNvSpPr>
            <a:spLocks noChangeShapeType="1"/>
          </p:cNvSpPr>
          <p:nvPr/>
        </p:nvSpPr>
        <p:spPr bwMode="auto">
          <a:xfrm>
            <a:off x="4987756" y="3073511"/>
            <a:ext cx="857745" cy="1871723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60" name="Line 38"/>
          <p:cNvSpPr>
            <a:spLocks noChangeShapeType="1"/>
          </p:cNvSpPr>
          <p:nvPr/>
        </p:nvSpPr>
        <p:spPr bwMode="auto">
          <a:xfrm>
            <a:off x="4987028" y="3514858"/>
            <a:ext cx="858473" cy="1920442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61" name="Text Box 58"/>
          <p:cNvSpPr txBox="1">
            <a:spLocks noChangeArrowheads="1"/>
          </p:cNvSpPr>
          <p:nvPr/>
        </p:nvSpPr>
        <p:spPr bwMode="auto">
          <a:xfrm flipH="1">
            <a:off x="3020481" y="2985596"/>
            <a:ext cx="640359" cy="318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fr-FR" altLang="fr-FR" sz="1600" b="1" dirty="0" smtClean="0">
                <a:solidFill>
                  <a:srgbClr val="92D050"/>
                </a:solidFill>
                <a:latin typeface="+mn-lt"/>
              </a:rPr>
              <a:t>β</a:t>
            </a:r>
            <a:r>
              <a:rPr lang="fr-FR" altLang="fr-FR" sz="1600" b="1" baseline="30000" dirty="0" smtClean="0">
                <a:solidFill>
                  <a:srgbClr val="92D050"/>
                </a:solidFill>
                <a:latin typeface="+mn-lt"/>
              </a:rPr>
              <a:t>+</a:t>
            </a:r>
            <a:r>
              <a:rPr lang="fr-FR" altLang="fr-FR" sz="1600" b="1" dirty="0" smtClean="0">
                <a:solidFill>
                  <a:srgbClr val="92D050"/>
                </a:solidFill>
                <a:latin typeface="+mn-lt"/>
              </a:rPr>
              <a:t> </a:t>
            </a:r>
            <a:r>
              <a:rPr lang="fr-FR" altLang="fr-FR" sz="1600" b="1" i="1" dirty="0" smtClean="0">
                <a:solidFill>
                  <a:srgbClr val="92D050"/>
                </a:solidFill>
                <a:latin typeface="+mn-lt"/>
              </a:rPr>
              <a:t>/ </a:t>
            </a:r>
            <a:r>
              <a:rPr lang="fr-FR" altLang="fr-FR" sz="1600" b="1" dirty="0" smtClean="0">
                <a:solidFill>
                  <a:srgbClr val="92D050"/>
                </a:solidFill>
                <a:latin typeface="+mn-lt"/>
              </a:rPr>
              <a:t>EC</a:t>
            </a:r>
            <a:endParaRPr lang="fr-FR" altLang="fr-FR" sz="1600" b="1" baseline="-25000" dirty="0">
              <a:solidFill>
                <a:srgbClr val="92D050"/>
              </a:solidFill>
              <a:latin typeface="+mn-lt"/>
            </a:endParaRPr>
          </a:p>
        </p:txBody>
      </p:sp>
      <p:sp>
        <p:nvSpPr>
          <p:cNvPr id="62" name="Text Box 65"/>
          <p:cNvSpPr txBox="1">
            <a:spLocks noChangeArrowheads="1"/>
          </p:cNvSpPr>
          <p:nvPr/>
        </p:nvSpPr>
        <p:spPr bwMode="auto">
          <a:xfrm flipH="1">
            <a:off x="5500654" y="3488607"/>
            <a:ext cx="183311" cy="318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fr-FR" altLang="fr-FR" sz="1600" b="1" dirty="0" smtClean="0">
                <a:solidFill>
                  <a:srgbClr val="C00000"/>
                </a:solidFill>
                <a:latin typeface="+mn-lt"/>
              </a:rPr>
              <a:t>p</a:t>
            </a:r>
            <a:endParaRPr lang="fr-FR" altLang="fr-FR" sz="1600" baseline="-250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3" name="Text Box 59"/>
          <p:cNvSpPr txBox="1">
            <a:spLocks noChangeArrowheads="1"/>
          </p:cNvSpPr>
          <p:nvPr/>
        </p:nvSpPr>
        <p:spPr bwMode="auto">
          <a:xfrm flipH="1">
            <a:off x="6189865" y="4937869"/>
            <a:ext cx="180105" cy="349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fr-FR" altLang="fr-FR" sz="1800" b="1" dirty="0" smtClean="0">
                <a:solidFill>
                  <a:srgbClr val="00B0F0"/>
                </a:solidFill>
                <a:latin typeface="+mn-lt"/>
              </a:rPr>
              <a:t>γ</a:t>
            </a:r>
            <a:endParaRPr lang="fr-FR" altLang="fr-FR" sz="1800" baseline="-25000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64" name="Text Box 58"/>
          <p:cNvSpPr txBox="1">
            <a:spLocks noChangeArrowheads="1"/>
          </p:cNvSpPr>
          <p:nvPr/>
        </p:nvSpPr>
        <p:spPr bwMode="auto">
          <a:xfrm flipH="1">
            <a:off x="3852701" y="2894387"/>
            <a:ext cx="167281" cy="318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fr-FR" altLang="fr-FR" sz="1600" b="1" dirty="0" smtClean="0">
                <a:solidFill>
                  <a:srgbClr val="92D050"/>
                </a:solidFill>
                <a:latin typeface="+mn-lt"/>
              </a:rPr>
              <a:t>F</a:t>
            </a:r>
            <a:endParaRPr lang="fr-FR" altLang="fr-FR" sz="1600" b="1" baseline="-25000" dirty="0">
              <a:solidFill>
                <a:srgbClr val="92D050"/>
              </a:solidFill>
              <a:latin typeface="+mn-lt"/>
            </a:endParaRPr>
          </a:p>
        </p:txBody>
      </p:sp>
      <p:sp>
        <p:nvSpPr>
          <p:cNvPr id="65" name="Text Box 58"/>
          <p:cNvSpPr txBox="1">
            <a:spLocks noChangeArrowheads="1"/>
          </p:cNvSpPr>
          <p:nvPr/>
        </p:nvSpPr>
        <p:spPr bwMode="auto">
          <a:xfrm flipH="1">
            <a:off x="3739105" y="3699513"/>
            <a:ext cx="304113" cy="318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fr-FR" altLang="fr-FR" sz="1600" b="1" dirty="0" smtClean="0">
                <a:solidFill>
                  <a:srgbClr val="92D050"/>
                </a:solidFill>
                <a:latin typeface="+mn-lt"/>
              </a:rPr>
              <a:t>GT</a:t>
            </a:r>
            <a:endParaRPr lang="fr-FR" altLang="fr-FR" sz="1600" b="1" baseline="-25000" dirty="0">
              <a:solidFill>
                <a:srgbClr val="92D050"/>
              </a:solidFill>
              <a:latin typeface="+mn-lt"/>
            </a:endParaRPr>
          </a:p>
        </p:txBody>
      </p:sp>
      <p:sp>
        <p:nvSpPr>
          <p:cNvPr id="66" name="Text Box 65"/>
          <p:cNvSpPr txBox="1">
            <a:spLocks noChangeArrowheads="1"/>
          </p:cNvSpPr>
          <p:nvPr/>
        </p:nvSpPr>
        <p:spPr bwMode="auto">
          <a:xfrm flipH="1">
            <a:off x="6936932" y="4154264"/>
            <a:ext cx="183311" cy="318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fr-FR" altLang="fr-FR" sz="1600" b="1" dirty="0" smtClean="0">
                <a:solidFill>
                  <a:srgbClr val="C00000"/>
                </a:solidFill>
                <a:latin typeface="+mn-lt"/>
              </a:rPr>
              <a:t>p</a:t>
            </a:r>
            <a:endParaRPr lang="fr-FR" altLang="fr-FR" sz="1600" baseline="-250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7" name="Text Box 65"/>
          <p:cNvSpPr txBox="1">
            <a:spLocks noChangeArrowheads="1"/>
          </p:cNvSpPr>
          <p:nvPr/>
        </p:nvSpPr>
        <p:spPr bwMode="auto">
          <a:xfrm flipH="1">
            <a:off x="8509798" y="4479862"/>
            <a:ext cx="183311" cy="318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fr-FR" altLang="fr-FR" sz="1600" b="1" dirty="0" smtClean="0">
                <a:solidFill>
                  <a:srgbClr val="C00000"/>
                </a:solidFill>
                <a:latin typeface="+mn-lt"/>
              </a:rPr>
              <a:t>p</a:t>
            </a:r>
            <a:endParaRPr lang="fr-FR" altLang="fr-FR" sz="1600" baseline="-25000" dirty="0">
              <a:solidFill>
                <a:srgbClr val="C00000"/>
              </a:solidFill>
              <a:latin typeface="+mn-lt"/>
            </a:endParaRPr>
          </a:p>
        </p:txBody>
      </p:sp>
      <p:grpSp>
        <p:nvGrpSpPr>
          <p:cNvPr id="68" name="Groupe 67"/>
          <p:cNvGrpSpPr/>
          <p:nvPr/>
        </p:nvGrpSpPr>
        <p:grpSpPr>
          <a:xfrm>
            <a:off x="643659" y="2492870"/>
            <a:ext cx="752834" cy="712293"/>
            <a:chOff x="377646" y="2852920"/>
            <a:chExt cx="752834" cy="712293"/>
          </a:xfrm>
        </p:grpSpPr>
        <p:grpSp>
          <p:nvGrpSpPr>
            <p:cNvPr id="69" name="Groupe 68"/>
            <p:cNvGrpSpPr/>
            <p:nvPr/>
          </p:nvGrpSpPr>
          <p:grpSpPr>
            <a:xfrm>
              <a:off x="395288" y="2852920"/>
              <a:ext cx="719995" cy="144176"/>
              <a:chOff x="2267679" y="1268700"/>
              <a:chExt cx="719995" cy="144176"/>
            </a:xfrm>
          </p:grpSpPr>
          <p:sp>
            <p:nvSpPr>
              <p:cNvPr id="71" name="Rectangle 70"/>
              <p:cNvSpPr>
                <a:spLocks noChangeArrowheads="1"/>
              </p:cNvSpPr>
              <p:nvPr/>
            </p:nvSpPr>
            <p:spPr bwMode="auto">
              <a:xfrm flipH="1">
                <a:off x="2267680" y="1268700"/>
                <a:ext cx="719994" cy="144176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fr-FR" dirty="0"/>
              </a:p>
            </p:txBody>
          </p:sp>
          <p:sp>
            <p:nvSpPr>
              <p:cNvPr id="72" name="Line 19"/>
              <p:cNvSpPr>
                <a:spLocks noChangeShapeType="1"/>
              </p:cNvSpPr>
              <p:nvPr/>
            </p:nvSpPr>
            <p:spPr bwMode="auto">
              <a:xfrm flipH="1">
                <a:off x="2267679" y="1268700"/>
                <a:ext cx="719995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fr-FR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ZoneTexte 69"/>
                <p:cNvSpPr txBox="1"/>
                <p:nvPr/>
              </p:nvSpPr>
              <p:spPr>
                <a:xfrm flipH="1">
                  <a:off x="377646" y="2992812"/>
                  <a:ext cx="752834" cy="57240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Pre>
                          <m:sPrePr>
                            <m:ctrlPr>
                              <a:rPr lang="fr-FR" sz="2000" b="1" i="1" smtClean="0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fr-FR" sz="2000" b="1" i="1" smtClean="0">
                                <a:latin typeface="Cambria Math" panose="02040503050406030204" pitchFamily="18" charset="0"/>
                              </a:rPr>
                              <m:t>𝑵</m:t>
                            </m:r>
                          </m:sub>
                          <m:sup>
                            <m:r>
                              <a:rPr lang="fr-FR" sz="2000" b="1" i="1" smtClean="0">
                                <a:latin typeface="Cambria Math" panose="02040503050406030204" pitchFamily="18" charset="0"/>
                              </a:rPr>
                              <m:t>𝒁</m:t>
                            </m:r>
                            <m:r>
                              <a:rPr lang="fr-FR" sz="20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20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  <m:e>
                            <m:r>
                              <a:rPr lang="fr-FR" sz="2000" b="1" i="1" smtClean="0">
                                <a:latin typeface="Cambria Math" panose="02040503050406030204" pitchFamily="18" charset="0"/>
                              </a:rPr>
                              <m:t>𝑿𝒄</m:t>
                            </m:r>
                          </m:e>
                        </m:sPre>
                      </m:oMath>
                    </m:oMathPara>
                  </a14:m>
                  <a:endParaRPr lang="fr-FR" sz="2000" b="1" i="1" dirty="0" smtClean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600" b="1" i="1">
                            <a:latin typeface="Cambria Math" panose="02040503050406030204" pitchFamily="18" charset="0"/>
                          </a:rPr>
                          <m:t>(+</m:t>
                        </m:r>
                        <m:r>
                          <a:rPr lang="fr-FR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fr-FR" sz="1600" b="1" i="1"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fr-FR" sz="1600" b="1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fr-FR" sz="1600" b="1" i="1" dirty="0"/>
                </a:p>
              </p:txBody>
            </p:sp>
          </mc:Choice>
          <mc:Fallback xmlns="">
            <p:sp>
              <p:nvSpPr>
                <p:cNvPr id="109" name="ZoneTexte 10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377646" y="2992812"/>
                  <a:ext cx="752834" cy="572401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3226" t="-1064" r="-7258" b="-12766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3" name="Text Box 65"/>
          <p:cNvSpPr txBox="1">
            <a:spLocks noChangeArrowheads="1"/>
          </p:cNvSpPr>
          <p:nvPr/>
        </p:nvSpPr>
        <p:spPr bwMode="auto">
          <a:xfrm flipH="1">
            <a:off x="1985306" y="1901713"/>
            <a:ext cx="287506" cy="318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fr-FR" altLang="fr-FR" sz="1600" b="1" dirty="0" smtClean="0">
                <a:solidFill>
                  <a:srgbClr val="FF0000"/>
                </a:solidFill>
                <a:latin typeface="+mn-lt"/>
              </a:rPr>
              <a:t>2p</a:t>
            </a:r>
            <a:endParaRPr lang="fr-FR" altLang="fr-FR" sz="1600" baseline="-25000" dirty="0"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74" name="Groupe 73"/>
          <p:cNvGrpSpPr/>
          <p:nvPr/>
        </p:nvGrpSpPr>
        <p:grpSpPr>
          <a:xfrm>
            <a:off x="1639080" y="2348850"/>
            <a:ext cx="778483" cy="712293"/>
            <a:chOff x="1358266" y="3442770"/>
            <a:chExt cx="778483" cy="712293"/>
          </a:xfrm>
        </p:grpSpPr>
        <p:grpSp>
          <p:nvGrpSpPr>
            <p:cNvPr id="75" name="Groupe 74"/>
            <p:cNvGrpSpPr/>
            <p:nvPr/>
          </p:nvGrpSpPr>
          <p:grpSpPr>
            <a:xfrm>
              <a:off x="1388732" y="3442770"/>
              <a:ext cx="719995" cy="144176"/>
              <a:chOff x="2267679" y="1268700"/>
              <a:chExt cx="719995" cy="144176"/>
            </a:xfrm>
          </p:grpSpPr>
          <p:sp>
            <p:nvSpPr>
              <p:cNvPr id="77" name="Rectangle 76"/>
              <p:cNvSpPr>
                <a:spLocks noChangeArrowheads="1"/>
              </p:cNvSpPr>
              <p:nvPr/>
            </p:nvSpPr>
            <p:spPr bwMode="auto">
              <a:xfrm flipH="1">
                <a:off x="2267680" y="1268700"/>
                <a:ext cx="719994" cy="144176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fr-FR" dirty="0"/>
              </a:p>
            </p:txBody>
          </p:sp>
          <p:sp>
            <p:nvSpPr>
              <p:cNvPr id="78" name="Line 19"/>
              <p:cNvSpPr>
                <a:spLocks noChangeShapeType="1"/>
              </p:cNvSpPr>
              <p:nvPr/>
            </p:nvSpPr>
            <p:spPr bwMode="auto">
              <a:xfrm flipH="1">
                <a:off x="2267679" y="1268700"/>
                <a:ext cx="719995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fr-FR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ZoneTexte 75"/>
                <p:cNvSpPr txBox="1"/>
                <p:nvPr/>
              </p:nvSpPr>
              <p:spPr>
                <a:xfrm flipH="1">
                  <a:off x="1358266" y="3582662"/>
                  <a:ext cx="778483" cy="57240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Pre>
                          <m:sPrePr>
                            <m:ctrlPr>
                              <a:rPr lang="fr-FR" sz="2000" b="1" i="1" smtClean="0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fr-FR" sz="2000" b="1" i="1" smtClean="0">
                                <a:latin typeface="Cambria Math" panose="02040503050406030204" pitchFamily="18" charset="0"/>
                              </a:rPr>
                              <m:t>𝑵</m:t>
                            </m:r>
                          </m:sub>
                          <m:sup>
                            <m:r>
                              <a:rPr lang="fr-FR" sz="2000" b="1" i="1" smtClean="0">
                                <a:latin typeface="Cambria Math" panose="02040503050406030204" pitchFamily="18" charset="0"/>
                              </a:rPr>
                              <m:t>𝒁</m:t>
                            </m:r>
                            <m:r>
                              <a:rPr lang="fr-FR" sz="20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20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  <m:e>
                            <m:r>
                              <a:rPr lang="fr-FR" sz="2000" b="1" i="1" smtClean="0">
                                <a:latin typeface="Cambria Math" panose="02040503050406030204" pitchFamily="18" charset="0"/>
                              </a:rPr>
                              <m:t>𝑿𝒃</m:t>
                            </m:r>
                          </m:e>
                        </m:sPre>
                      </m:oMath>
                    </m:oMathPara>
                  </a14:m>
                  <a:endParaRPr lang="fr-FR" sz="2000" b="1" i="1" dirty="0" smtClean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600" b="1" i="1" smtClean="0">
                            <a:latin typeface="Cambria Math" panose="02040503050406030204" pitchFamily="18" charset="0"/>
                          </a:rPr>
                          <m:t>(+</m:t>
                        </m:r>
                        <m:r>
                          <a:rPr lang="fr-FR" sz="16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fr-FR" sz="16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fr-FR" sz="1600" b="1" i="1" dirty="0"/>
                </a:p>
              </p:txBody>
            </p:sp>
          </mc:Choice>
          <mc:Fallback xmlns="">
            <p:sp>
              <p:nvSpPr>
                <p:cNvPr id="116" name="ZoneTexte 1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1358266" y="3582662"/>
                  <a:ext cx="778483" cy="572401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3150" r="-7874" b="-1383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9" name="Line 40"/>
          <p:cNvSpPr>
            <a:spLocks noChangeShapeType="1"/>
          </p:cNvSpPr>
          <p:nvPr/>
        </p:nvSpPr>
        <p:spPr bwMode="auto">
          <a:xfrm flipH="1">
            <a:off x="1381295" y="1999355"/>
            <a:ext cx="1300429" cy="49302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80" name="Line 40"/>
          <p:cNvSpPr>
            <a:spLocks noChangeShapeType="1"/>
          </p:cNvSpPr>
          <p:nvPr/>
        </p:nvSpPr>
        <p:spPr bwMode="auto">
          <a:xfrm flipH="1">
            <a:off x="2389513" y="1989087"/>
            <a:ext cx="285687" cy="360414"/>
          </a:xfrm>
          <a:prstGeom prst="line">
            <a:avLst/>
          </a:prstGeom>
          <a:noFill/>
          <a:ln w="19050">
            <a:solidFill>
              <a:schemeClr val="accent6">
                <a:lumMod val="75000"/>
              </a:schemeClr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81" name="Text Box 65"/>
          <p:cNvSpPr txBox="1">
            <a:spLocks noChangeArrowheads="1"/>
          </p:cNvSpPr>
          <p:nvPr/>
        </p:nvSpPr>
        <p:spPr bwMode="auto">
          <a:xfrm flipH="1">
            <a:off x="2424686" y="2287539"/>
            <a:ext cx="287506" cy="318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fr-FR" altLang="fr-FR" sz="16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1p</a:t>
            </a:r>
            <a:endParaRPr lang="fr-FR" altLang="fr-FR" sz="1600" b="1" dirty="0" smtClean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2" name="Rectangle 81"/>
          <p:cNvSpPr/>
          <p:nvPr/>
        </p:nvSpPr>
        <p:spPr>
          <a:xfrm flipH="1">
            <a:off x="580080" y="1800457"/>
            <a:ext cx="2091644" cy="2019004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83" name="Image 8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9">
            <a:lum/>
            <a:alphaModFix/>
          </a:blip>
          <a:srcRect l="14931" t="9286" r="74885" b="15000"/>
          <a:stretch>
            <a:fillRect/>
          </a:stretch>
        </p:blipFill>
        <p:spPr>
          <a:xfrm rot="18354627">
            <a:off x="6728335" y="2759496"/>
            <a:ext cx="718279" cy="1715409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Text Box 32"/>
          <p:cNvSpPr txBox="1">
            <a:spLocks noChangeArrowheads="1"/>
          </p:cNvSpPr>
          <p:nvPr/>
        </p:nvSpPr>
        <p:spPr bwMode="auto">
          <a:xfrm>
            <a:off x="284362" y="793700"/>
            <a:ext cx="7653872" cy="422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72000" tIns="72000" rIns="72000" bIns="72000">
            <a:spAutoFit/>
          </a:bodyPr>
          <a:lstStyle>
            <a:lvl1pPr>
              <a:tabLst>
                <a:tab pos="192088" algn="l"/>
                <a:tab pos="1524000" algn="l"/>
                <a:tab pos="1812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192088" algn="l"/>
                <a:tab pos="1524000" algn="l"/>
                <a:tab pos="1812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192088" algn="l"/>
                <a:tab pos="1524000" algn="l"/>
                <a:tab pos="1812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192088" algn="l"/>
                <a:tab pos="1524000" algn="l"/>
                <a:tab pos="1812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192088" algn="l"/>
                <a:tab pos="1524000" algn="l"/>
                <a:tab pos="1812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92088" algn="l"/>
                <a:tab pos="1524000" algn="l"/>
                <a:tab pos="1812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92088" algn="l"/>
                <a:tab pos="1524000" algn="l"/>
                <a:tab pos="1812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92088" algn="l"/>
                <a:tab pos="1524000" algn="l"/>
                <a:tab pos="1812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92088" algn="l"/>
                <a:tab pos="1524000" algn="l"/>
                <a:tab pos="1812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tabLst/>
            </a:pPr>
            <a:r>
              <a:rPr lang="fr-FR" sz="1800" b="1" dirty="0" smtClean="0">
                <a:latin typeface="+mn-lt"/>
                <a:sym typeface="Wingdings 3" panose="05040102010807070707" pitchFamily="18" charset="2"/>
              </a:rPr>
              <a:t>spectroscopie de décroissance des noyaux très exotiques dans la région de </a:t>
            </a:r>
            <a:r>
              <a:rPr lang="fr-FR" sz="1800" b="1" baseline="30000" dirty="0" smtClean="0">
                <a:latin typeface="+mn-lt"/>
                <a:sym typeface="Wingdings 3" panose="05040102010807070707" pitchFamily="18" charset="2"/>
              </a:rPr>
              <a:t>48</a:t>
            </a:r>
            <a:r>
              <a:rPr lang="fr-FR" sz="1800" b="1" dirty="0" smtClean="0">
                <a:latin typeface="+mn-lt"/>
                <a:sym typeface="Wingdings 3" panose="05040102010807070707" pitchFamily="18" charset="2"/>
              </a:rPr>
              <a:t>Ni</a:t>
            </a:r>
            <a:endParaRPr lang="fr-FR" sz="1800" b="1" dirty="0" smtClean="0">
              <a:latin typeface="+mn-lt"/>
              <a:sym typeface="Wingdings 3" panose="05040102010807070707" pitchFamily="18" charset="2"/>
            </a:endParaRPr>
          </a:p>
        </p:txBody>
      </p:sp>
      <p:sp>
        <p:nvSpPr>
          <p:cNvPr id="85" name="Text Box 32"/>
          <p:cNvSpPr txBox="1">
            <a:spLocks noChangeArrowheads="1"/>
          </p:cNvSpPr>
          <p:nvPr/>
        </p:nvSpPr>
        <p:spPr bwMode="auto">
          <a:xfrm>
            <a:off x="5195888" y="1421684"/>
            <a:ext cx="3913361" cy="137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72000" tIns="72000" rIns="72000" bIns="72000">
            <a:spAutoFit/>
          </a:bodyPr>
          <a:lstStyle>
            <a:lvl1pPr>
              <a:tabLst>
                <a:tab pos="192088" algn="l"/>
                <a:tab pos="1524000" algn="l"/>
                <a:tab pos="1812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192088" algn="l"/>
                <a:tab pos="1524000" algn="l"/>
                <a:tab pos="1812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192088" algn="l"/>
                <a:tab pos="1524000" algn="l"/>
                <a:tab pos="1812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192088" algn="l"/>
                <a:tab pos="1524000" algn="l"/>
                <a:tab pos="1812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192088" algn="l"/>
                <a:tab pos="1524000" algn="l"/>
                <a:tab pos="1812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92088" algn="l"/>
                <a:tab pos="1524000" algn="l"/>
                <a:tab pos="1812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92088" algn="l"/>
                <a:tab pos="1524000" algn="l"/>
                <a:tab pos="1812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92088" algn="l"/>
                <a:tab pos="1524000" algn="l"/>
                <a:tab pos="1812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92088" algn="l"/>
                <a:tab pos="1524000" algn="l"/>
                <a:tab pos="1812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tabLst>
                <a:tab pos="628650" algn="l"/>
              </a:tabLst>
            </a:pPr>
            <a:r>
              <a:rPr lang="fr-FR" sz="2000" b="1" dirty="0" smtClean="0">
                <a:latin typeface="+mn-lt"/>
                <a:sym typeface="Wingdings 3" panose="05040102010807070707" pitchFamily="18" charset="2"/>
              </a:rPr>
              <a:t>β-p	…</a:t>
            </a:r>
          </a:p>
          <a:p>
            <a:pPr>
              <a:tabLst>
                <a:tab pos="628650" algn="l"/>
              </a:tabLst>
            </a:pPr>
            <a:r>
              <a:rPr lang="fr-FR" sz="2000" b="1" dirty="0" smtClean="0">
                <a:latin typeface="+mn-lt"/>
                <a:sym typeface="Wingdings 3" panose="05040102010807070707" pitchFamily="18" charset="2"/>
              </a:rPr>
              <a:t>β-2p	</a:t>
            </a:r>
            <a:r>
              <a:rPr lang="fr-FR" sz="2000" b="1" baseline="30000" dirty="0" smtClean="0">
                <a:solidFill>
                  <a:srgbClr val="C00000"/>
                </a:solidFill>
                <a:latin typeface="+mn-lt"/>
                <a:sym typeface="Wingdings 3" panose="05040102010807070707" pitchFamily="18" charset="2"/>
              </a:rPr>
              <a:t>40</a:t>
            </a:r>
            <a:r>
              <a:rPr lang="fr-FR" sz="2000" b="1" dirty="0" smtClean="0">
                <a:solidFill>
                  <a:srgbClr val="C00000"/>
                </a:solidFill>
                <a:latin typeface="+mn-lt"/>
                <a:sym typeface="Wingdings 3" panose="05040102010807070707" pitchFamily="18" charset="2"/>
              </a:rPr>
              <a:t>Ti</a:t>
            </a:r>
            <a:r>
              <a:rPr lang="fr-FR" sz="2000" b="1" dirty="0" smtClean="0">
                <a:latin typeface="+mn-lt"/>
                <a:sym typeface="Wingdings 3" panose="05040102010807070707" pitchFamily="18" charset="2"/>
              </a:rPr>
              <a:t>, </a:t>
            </a:r>
            <a:r>
              <a:rPr lang="fr-FR" sz="2000" b="1" baseline="30000" dirty="0" smtClean="0">
                <a:latin typeface="+mn-lt"/>
                <a:sym typeface="Wingdings 3" panose="05040102010807070707" pitchFamily="18" charset="2"/>
              </a:rPr>
              <a:t>43</a:t>
            </a:r>
            <a:r>
              <a:rPr lang="fr-FR" sz="2000" b="1" dirty="0" smtClean="0">
                <a:latin typeface="+mn-lt"/>
                <a:sym typeface="Wingdings 3" panose="05040102010807070707" pitchFamily="18" charset="2"/>
              </a:rPr>
              <a:t>Cr, </a:t>
            </a:r>
            <a:r>
              <a:rPr lang="fr-FR" sz="2000" b="1" baseline="30000" dirty="0" smtClean="0">
                <a:solidFill>
                  <a:srgbClr val="C00000"/>
                </a:solidFill>
                <a:latin typeface="+mn-lt"/>
                <a:sym typeface="Wingdings 3" panose="05040102010807070707" pitchFamily="18" charset="2"/>
              </a:rPr>
              <a:t>46</a:t>
            </a:r>
            <a:r>
              <a:rPr lang="fr-FR" sz="2000" b="1" dirty="0" smtClean="0">
                <a:solidFill>
                  <a:srgbClr val="C00000"/>
                </a:solidFill>
                <a:latin typeface="+mn-lt"/>
                <a:sym typeface="Wingdings 3" panose="05040102010807070707" pitchFamily="18" charset="2"/>
              </a:rPr>
              <a:t>Mn</a:t>
            </a:r>
            <a:r>
              <a:rPr lang="fr-FR" sz="2000" b="1" dirty="0" smtClean="0">
                <a:latin typeface="+mn-lt"/>
                <a:sym typeface="Wingdings 3" panose="05040102010807070707" pitchFamily="18" charset="2"/>
              </a:rPr>
              <a:t>, </a:t>
            </a:r>
            <a:r>
              <a:rPr lang="fr-FR" sz="2000" b="1" baseline="30000" dirty="0" smtClean="0">
                <a:latin typeface="+mn-lt"/>
                <a:sym typeface="Wingdings 3" panose="05040102010807070707" pitchFamily="18" charset="2"/>
              </a:rPr>
              <a:t>46</a:t>
            </a:r>
            <a:r>
              <a:rPr lang="fr-FR" sz="2000" b="1" dirty="0" smtClean="0">
                <a:latin typeface="+mn-lt"/>
                <a:sym typeface="Wingdings 3" panose="05040102010807070707" pitchFamily="18" charset="2"/>
              </a:rPr>
              <a:t>Fe, </a:t>
            </a:r>
            <a:r>
              <a:rPr lang="fr-FR" sz="2000" b="1" baseline="30000" dirty="0" smtClean="0">
                <a:solidFill>
                  <a:srgbClr val="C00000"/>
                </a:solidFill>
                <a:latin typeface="+mn-lt"/>
                <a:sym typeface="Wingdings 3" panose="05040102010807070707" pitchFamily="18" charset="2"/>
              </a:rPr>
              <a:t>47</a:t>
            </a:r>
            <a:r>
              <a:rPr lang="fr-FR" sz="2000" b="1" dirty="0" smtClean="0">
                <a:solidFill>
                  <a:srgbClr val="C00000"/>
                </a:solidFill>
                <a:latin typeface="+mn-lt"/>
                <a:sym typeface="Wingdings 3" panose="05040102010807070707" pitchFamily="18" charset="2"/>
              </a:rPr>
              <a:t>Fe</a:t>
            </a:r>
            <a:r>
              <a:rPr lang="fr-FR" sz="2000" b="1" dirty="0" smtClean="0">
                <a:latin typeface="+mn-lt"/>
                <a:sym typeface="Wingdings 3" panose="05040102010807070707" pitchFamily="18" charset="2"/>
              </a:rPr>
              <a:t>, </a:t>
            </a:r>
            <a:r>
              <a:rPr lang="fr-FR" sz="2000" b="1" baseline="30000" dirty="0" smtClean="0">
                <a:latin typeface="+mn-lt"/>
                <a:sym typeface="Wingdings 3" panose="05040102010807070707" pitchFamily="18" charset="2"/>
              </a:rPr>
              <a:t>49</a:t>
            </a:r>
            <a:r>
              <a:rPr lang="fr-FR" sz="2000" b="1" dirty="0" smtClean="0">
                <a:latin typeface="+mn-lt"/>
                <a:sym typeface="Wingdings 3" panose="05040102010807070707" pitchFamily="18" charset="2"/>
              </a:rPr>
              <a:t>Ni</a:t>
            </a:r>
          </a:p>
          <a:p>
            <a:pPr>
              <a:tabLst>
                <a:tab pos="628650" algn="l"/>
              </a:tabLst>
            </a:pPr>
            <a:r>
              <a:rPr lang="fr-FR" sz="2000" b="1" dirty="0" smtClean="0">
                <a:latin typeface="+mn-lt"/>
                <a:sym typeface="Wingdings 3" panose="05040102010807070707" pitchFamily="18" charset="2"/>
              </a:rPr>
              <a:t>β-3p	</a:t>
            </a:r>
            <a:r>
              <a:rPr lang="fr-FR" sz="2000" b="1" baseline="30000" dirty="0" smtClean="0">
                <a:latin typeface="+mn-lt"/>
                <a:sym typeface="Wingdings 3" panose="05040102010807070707" pitchFamily="18" charset="2"/>
              </a:rPr>
              <a:t>43</a:t>
            </a:r>
            <a:r>
              <a:rPr lang="fr-FR" sz="2000" b="1" dirty="0" smtClean="0">
                <a:latin typeface="+mn-lt"/>
                <a:sym typeface="Wingdings 3" panose="05040102010807070707" pitchFamily="18" charset="2"/>
              </a:rPr>
              <a:t>Cr, </a:t>
            </a:r>
            <a:r>
              <a:rPr lang="fr-FR" sz="2000" b="1" baseline="30000" dirty="0" smtClean="0">
                <a:solidFill>
                  <a:srgbClr val="C00000"/>
                </a:solidFill>
                <a:latin typeface="+mn-lt"/>
                <a:sym typeface="Wingdings 3" panose="05040102010807070707" pitchFamily="18" charset="2"/>
              </a:rPr>
              <a:t>49</a:t>
            </a:r>
            <a:r>
              <a:rPr lang="fr-FR" sz="2000" b="1" dirty="0" smtClean="0">
                <a:solidFill>
                  <a:srgbClr val="C00000"/>
                </a:solidFill>
                <a:latin typeface="+mn-lt"/>
                <a:sym typeface="Wingdings 3" panose="05040102010807070707" pitchFamily="18" charset="2"/>
              </a:rPr>
              <a:t>Ni</a:t>
            </a:r>
          </a:p>
          <a:p>
            <a:pPr>
              <a:tabLst>
                <a:tab pos="628650" algn="l"/>
              </a:tabLst>
            </a:pPr>
            <a:endParaRPr lang="fr-FR" sz="2000" b="1" dirty="0" smtClean="0">
              <a:latin typeface="+mn-lt"/>
              <a:sym typeface="Wingdings 3" panose="05040102010807070707" pitchFamily="18" charset="2"/>
            </a:endParaRPr>
          </a:p>
        </p:txBody>
      </p:sp>
      <p:sp>
        <p:nvSpPr>
          <p:cNvPr id="86" name="Text Box 32"/>
          <p:cNvSpPr txBox="1">
            <a:spLocks noChangeArrowheads="1"/>
          </p:cNvSpPr>
          <p:nvPr/>
        </p:nvSpPr>
        <p:spPr bwMode="auto">
          <a:xfrm>
            <a:off x="412059" y="5120250"/>
            <a:ext cx="3410467" cy="976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72000" tIns="72000" rIns="72000" bIns="72000">
            <a:spAutoFit/>
          </a:bodyPr>
          <a:lstStyle>
            <a:lvl1pPr>
              <a:tabLst>
                <a:tab pos="192088" algn="l"/>
                <a:tab pos="1524000" algn="l"/>
                <a:tab pos="1812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192088" algn="l"/>
                <a:tab pos="1524000" algn="l"/>
                <a:tab pos="1812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192088" algn="l"/>
                <a:tab pos="1524000" algn="l"/>
                <a:tab pos="1812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192088" algn="l"/>
                <a:tab pos="1524000" algn="l"/>
                <a:tab pos="1812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192088" algn="l"/>
                <a:tab pos="1524000" algn="l"/>
                <a:tab pos="1812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92088" algn="l"/>
                <a:tab pos="1524000" algn="l"/>
                <a:tab pos="1812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92088" algn="l"/>
                <a:tab pos="1524000" algn="l"/>
                <a:tab pos="1812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92088" algn="l"/>
                <a:tab pos="1524000" algn="l"/>
                <a:tab pos="1812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92088" algn="l"/>
                <a:tab pos="1524000" algn="l"/>
                <a:tab pos="1812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tabLst>
                <a:tab pos="542925" algn="l"/>
              </a:tabLst>
            </a:pPr>
            <a:r>
              <a:rPr lang="fr-FR" sz="1800" b="1" dirty="0" smtClean="0">
                <a:latin typeface="+mn-lt"/>
                <a:sym typeface="Wingdings 3" panose="05040102010807070707" pitchFamily="18" charset="2"/>
              </a:rPr>
              <a:t>TPC:	identification des</a:t>
            </a:r>
          </a:p>
          <a:p>
            <a:pPr>
              <a:tabLst>
                <a:tab pos="542925" algn="l"/>
              </a:tabLst>
            </a:pPr>
            <a:r>
              <a:rPr lang="fr-FR" sz="1800" b="1" dirty="0" smtClean="0">
                <a:latin typeface="+mn-lt"/>
                <a:sym typeface="Wingdings 3" panose="05040102010807070707" pitchFamily="18" charset="2"/>
              </a:rPr>
              <a:t>	transitions individuelles</a:t>
            </a:r>
          </a:p>
          <a:p>
            <a:pPr>
              <a:tabLst>
                <a:tab pos="542925" algn="l"/>
              </a:tabLst>
            </a:pPr>
            <a:r>
              <a:rPr lang="fr-FR" sz="1800" dirty="0" smtClean="0">
                <a:latin typeface="+mn-lt"/>
                <a:sym typeface="Wingdings 3" panose="05040102010807070707" pitchFamily="18" charset="2"/>
              </a:rPr>
              <a:t>(impossible avec des détecteurs Si)</a:t>
            </a:r>
            <a:endParaRPr lang="fr-FR" sz="1800" dirty="0" smtClean="0">
              <a:latin typeface="+mn-lt"/>
              <a:sym typeface="Wingdings 3" panose="05040102010807070707" pitchFamily="18" charset="2"/>
            </a:endParaRPr>
          </a:p>
        </p:txBody>
      </p:sp>
      <p:sp>
        <p:nvSpPr>
          <p:cNvPr id="87" name="Text Box 32"/>
          <p:cNvSpPr txBox="1">
            <a:spLocks noChangeArrowheads="1"/>
          </p:cNvSpPr>
          <p:nvPr/>
        </p:nvSpPr>
        <p:spPr bwMode="auto">
          <a:xfrm>
            <a:off x="8678582" y="5636695"/>
            <a:ext cx="2264000" cy="699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72000" tIns="72000" rIns="72000" bIns="72000">
            <a:spAutoFit/>
          </a:bodyPr>
          <a:lstStyle>
            <a:lvl1pPr>
              <a:tabLst>
                <a:tab pos="192088" algn="l"/>
                <a:tab pos="1524000" algn="l"/>
                <a:tab pos="1812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192088" algn="l"/>
                <a:tab pos="1524000" algn="l"/>
                <a:tab pos="1812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192088" algn="l"/>
                <a:tab pos="1524000" algn="l"/>
                <a:tab pos="1812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192088" algn="l"/>
                <a:tab pos="1524000" algn="l"/>
                <a:tab pos="1812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192088" algn="l"/>
                <a:tab pos="1524000" algn="l"/>
                <a:tab pos="1812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92088" algn="l"/>
                <a:tab pos="1524000" algn="l"/>
                <a:tab pos="1812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92088" algn="l"/>
                <a:tab pos="1524000" algn="l"/>
                <a:tab pos="1812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92088" algn="l"/>
                <a:tab pos="1524000" algn="l"/>
                <a:tab pos="1812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92088" algn="l"/>
                <a:tab pos="1524000" algn="l"/>
                <a:tab pos="1812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tabLst/>
            </a:pPr>
            <a:r>
              <a:rPr lang="fr-FR" sz="1800" b="1" dirty="0" smtClean="0">
                <a:solidFill>
                  <a:schemeClr val="bg1">
                    <a:lumMod val="50000"/>
                  </a:schemeClr>
                </a:solidFill>
                <a:latin typeface="+mn-lt"/>
                <a:sym typeface="Wingdings 3" panose="05040102010807070707" pitchFamily="18" charset="2"/>
              </a:rPr>
              <a:t>analyse en cours</a:t>
            </a:r>
          </a:p>
          <a:p>
            <a:pPr>
              <a:tabLst/>
            </a:pPr>
            <a:r>
              <a:rPr lang="fr-FR" sz="1800" b="1" dirty="0" smtClean="0">
                <a:solidFill>
                  <a:schemeClr val="bg1">
                    <a:lumMod val="50000"/>
                  </a:schemeClr>
                </a:solidFill>
                <a:latin typeface="+mn-lt"/>
                <a:sym typeface="Wingdings 3" panose="05040102010807070707" pitchFamily="18" charset="2"/>
              </a:rPr>
              <a:t>(A. Ortega Moral PhD)</a:t>
            </a:r>
            <a:endParaRPr lang="fr-FR" sz="1800" b="1" dirty="0" smtClean="0">
              <a:solidFill>
                <a:schemeClr val="bg1">
                  <a:lumMod val="50000"/>
                </a:schemeClr>
              </a:solidFill>
              <a:latin typeface="+mn-lt"/>
              <a:sym typeface="Wingdings 3" panose="050401020108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3448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31942" y="93841"/>
            <a:ext cx="7139125" cy="565146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fr-FR" sz="3200" b="1" dirty="0" smtClean="0"/>
              <a:t>observation des protons de basse énergie</a:t>
            </a:r>
            <a:endParaRPr lang="fr-FR" sz="3200" b="1" dirty="0" smtClean="0"/>
          </a:p>
        </p:txBody>
      </p:sp>
      <p:sp>
        <p:nvSpPr>
          <p:cNvPr id="4" name="Rectangle 3"/>
          <p:cNvSpPr/>
          <p:nvPr/>
        </p:nvSpPr>
        <p:spPr>
          <a:xfrm rot="16200000">
            <a:off x="8857151" y="3105834"/>
            <a:ext cx="602338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1" cap="none" spc="0" dirty="0" smtClean="0">
                <a:ln w="0"/>
                <a:gradFill>
                  <a:gsLst>
                    <a:gs pos="24000">
                      <a:srgbClr val="C00000"/>
                    </a:gs>
                    <a:gs pos="50000">
                      <a:srgbClr val="F27F00"/>
                    </a:gs>
                    <a:gs pos="92000">
                      <a:srgbClr val="FAD600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NEX – décroissances exotiques</a:t>
            </a:r>
            <a:endParaRPr lang="fr-FR" sz="3600" b="1" cap="none" spc="0" dirty="0">
              <a:ln w="0"/>
              <a:gradFill>
                <a:gsLst>
                  <a:gs pos="24000">
                    <a:srgbClr val="C00000"/>
                  </a:gs>
                  <a:gs pos="50000">
                    <a:srgbClr val="F27F00"/>
                  </a:gs>
                  <a:gs pos="92000">
                    <a:srgbClr val="FAD600"/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6569853"/>
            <a:ext cx="7199847" cy="28814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>
              <a:tabLst>
                <a:tab pos="360363" algn="l"/>
                <a:tab pos="720725" algn="l"/>
                <a:tab pos="1081088" algn="l"/>
              </a:tabLst>
            </a:pPr>
            <a:r>
              <a:rPr lang="fr-FR" sz="1400" b="1" dirty="0" smtClean="0">
                <a:solidFill>
                  <a:schemeClr val="bg1">
                    <a:lumMod val="65000"/>
                  </a:schemeClr>
                </a:solidFill>
              </a:rPr>
              <a:t>Conseil Scientifique LP2i Bordeaux – 23 mai 2023 </a:t>
            </a:r>
            <a:r>
              <a:rPr lang="fr-FR" sz="1400" b="1" dirty="0" smtClean="0">
                <a:solidFill>
                  <a:schemeClr val="bg1">
                    <a:lumMod val="65000"/>
                  </a:schemeClr>
                </a:solidFill>
              </a:rPr>
              <a:t>– NEX – Décroissances Exotiques / ACTAR TPC</a:t>
            </a:r>
            <a:endParaRPr lang="fr-FR" sz="1400" b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8" name="Image 8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516" y="3408578"/>
            <a:ext cx="5392708" cy="2948013"/>
          </a:xfrm>
          <a:prstGeom prst="rect">
            <a:avLst/>
          </a:prstGeom>
        </p:spPr>
      </p:pic>
      <p:sp>
        <p:nvSpPr>
          <p:cNvPr id="89" name="Rectangle 88"/>
          <p:cNvSpPr/>
          <p:nvPr/>
        </p:nvSpPr>
        <p:spPr>
          <a:xfrm>
            <a:off x="5659112" y="3626399"/>
            <a:ext cx="8274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baseline="30000" dirty="0" smtClean="0">
                <a:sym typeface="Wingdings 3" panose="05040102010807070707" pitchFamily="18" charset="2"/>
              </a:rPr>
              <a:t>46</a:t>
            </a:r>
            <a:r>
              <a:rPr lang="fr-FR" sz="2400" b="1" dirty="0" smtClean="0">
                <a:sym typeface="Wingdings 3" panose="05040102010807070707" pitchFamily="18" charset="2"/>
              </a:rPr>
              <a:t>Mn</a:t>
            </a:r>
            <a:endParaRPr lang="fr-FR" sz="2400" dirty="0"/>
          </a:p>
        </p:txBody>
      </p:sp>
      <p:sp>
        <p:nvSpPr>
          <p:cNvPr id="90" name="Ellipse 89"/>
          <p:cNvSpPr/>
          <p:nvPr/>
        </p:nvSpPr>
        <p:spPr>
          <a:xfrm>
            <a:off x="1728388" y="5207301"/>
            <a:ext cx="1266428" cy="1038373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1" name="Picture 3" descr="D:\giovinazzo\physique\ACTAR-TPC\Projet\Presentations\2015\2015-11_collab_meeting\figures\23Al-beta-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670" y="386219"/>
            <a:ext cx="2717458" cy="361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ZoneTexte 91"/>
          <p:cNvSpPr txBox="1"/>
          <p:nvPr/>
        </p:nvSpPr>
        <p:spPr>
          <a:xfrm rot="16200000">
            <a:off x="9513224" y="1945809"/>
            <a:ext cx="3083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A. </a:t>
            </a:r>
            <a:r>
              <a:rPr lang="fr-FR" sz="1200" dirty="0" err="1" smtClean="0"/>
              <a:t>Saastamoinen</a:t>
            </a:r>
            <a:r>
              <a:rPr lang="fr-FR" sz="1200" dirty="0" smtClean="0"/>
              <a:t> </a:t>
            </a:r>
            <a:r>
              <a:rPr lang="fr-FR" sz="1200" i="1" dirty="0" smtClean="0"/>
              <a:t>et al. </a:t>
            </a:r>
            <a:r>
              <a:rPr lang="fr-FR" sz="1200" dirty="0" smtClean="0"/>
              <a:t>PRC 83, 045808 (2011)</a:t>
            </a:r>
          </a:p>
          <a:p>
            <a:r>
              <a:rPr lang="fr-FR" sz="1200" dirty="0" smtClean="0"/>
              <a:t>E.C. </a:t>
            </a:r>
            <a:r>
              <a:rPr lang="fr-FR" sz="1200" dirty="0" err="1" smtClean="0"/>
              <a:t>Pollacco</a:t>
            </a:r>
            <a:r>
              <a:rPr lang="fr-FR" sz="1200" dirty="0" smtClean="0"/>
              <a:t> </a:t>
            </a:r>
            <a:r>
              <a:rPr lang="fr-FR" sz="1200" i="1" dirty="0" smtClean="0"/>
              <a:t>et al. </a:t>
            </a:r>
            <a:r>
              <a:rPr lang="fr-FR" sz="1200" dirty="0" smtClean="0"/>
              <a:t>NIM A 723, 102 (2013)</a:t>
            </a:r>
            <a:endParaRPr lang="fr-FR" sz="1200" i="1" dirty="0"/>
          </a:p>
        </p:txBody>
      </p:sp>
      <p:sp>
        <p:nvSpPr>
          <p:cNvPr id="93" name="Text Box 32"/>
          <p:cNvSpPr txBox="1">
            <a:spLocks noChangeArrowheads="1"/>
          </p:cNvSpPr>
          <p:nvPr/>
        </p:nvSpPr>
        <p:spPr bwMode="auto">
          <a:xfrm>
            <a:off x="555357" y="680064"/>
            <a:ext cx="5411848" cy="2361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72000" tIns="72000" rIns="72000" bIns="72000">
            <a:spAutoFit/>
          </a:bodyPr>
          <a:lstStyle>
            <a:lvl1pPr>
              <a:tabLst>
                <a:tab pos="192088" algn="l"/>
                <a:tab pos="1524000" algn="l"/>
                <a:tab pos="1812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192088" algn="l"/>
                <a:tab pos="1524000" algn="l"/>
                <a:tab pos="1812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192088" algn="l"/>
                <a:tab pos="1524000" algn="l"/>
                <a:tab pos="1812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192088" algn="l"/>
                <a:tab pos="1524000" algn="l"/>
                <a:tab pos="1812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192088" algn="l"/>
                <a:tab pos="1524000" algn="l"/>
                <a:tab pos="1812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92088" algn="l"/>
                <a:tab pos="1524000" algn="l"/>
                <a:tab pos="1812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92088" algn="l"/>
                <a:tab pos="1524000" algn="l"/>
                <a:tab pos="1812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92088" algn="l"/>
                <a:tab pos="1524000" algn="l"/>
                <a:tab pos="1812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92088" algn="l"/>
                <a:tab pos="1524000" algn="l"/>
                <a:tab pos="1812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tabLst/>
            </a:pPr>
            <a:r>
              <a:rPr lang="fr-FR" sz="1800" b="1" dirty="0" smtClean="0">
                <a:latin typeface="+mn-lt"/>
                <a:sym typeface="Wingdings 3" panose="05040102010807070707" pitchFamily="18" charset="2"/>
              </a:rPr>
              <a:t>protons (juste) au dessus du seuil d’émission</a:t>
            </a:r>
          </a:p>
          <a:p>
            <a:pPr>
              <a:tabLst/>
            </a:pPr>
            <a:r>
              <a:rPr lang="fr-FR" sz="1800" b="1" dirty="0" smtClean="0">
                <a:latin typeface="+mn-lt"/>
                <a:sym typeface="Wingdings 3" panose="05040102010807070707" pitchFamily="18" charset="2"/>
              </a:rPr>
              <a:t>intérêt astrophysique: résonances (</a:t>
            </a:r>
            <a:r>
              <a:rPr lang="fr-FR" sz="1800" b="1" dirty="0" err="1" smtClean="0">
                <a:latin typeface="+mn-lt"/>
                <a:sym typeface="Wingdings 3" panose="05040102010807070707" pitchFamily="18" charset="2"/>
              </a:rPr>
              <a:t>p,γ</a:t>
            </a:r>
            <a:r>
              <a:rPr lang="fr-FR" sz="1800" b="1" dirty="0" smtClean="0">
                <a:latin typeface="+mn-lt"/>
                <a:sym typeface="Wingdings 3" panose="05040102010807070707" pitchFamily="18" charset="2"/>
              </a:rPr>
              <a:t>)</a:t>
            </a:r>
          </a:p>
          <a:p>
            <a:pPr>
              <a:tabLst/>
            </a:pPr>
            <a:endParaRPr lang="fr-FR" sz="1800" b="1" dirty="0" smtClean="0">
              <a:latin typeface="+mn-lt"/>
              <a:sym typeface="Wingdings 3" panose="05040102010807070707" pitchFamily="18" charset="2"/>
            </a:endParaRPr>
          </a:p>
          <a:p>
            <a:pPr>
              <a:tabLst/>
            </a:pPr>
            <a:r>
              <a:rPr lang="fr-FR" sz="1800" b="1" dirty="0" smtClean="0">
                <a:latin typeface="+mn-lt"/>
                <a:sym typeface="Wingdings 3" panose="05040102010807070707" pitchFamily="18" charset="2"/>
              </a:rPr>
              <a:t>fond beta considérable avec des détecteurs Si</a:t>
            </a:r>
          </a:p>
          <a:p>
            <a:pPr>
              <a:tabLst/>
            </a:pPr>
            <a:endParaRPr lang="fr-FR" sz="1800" b="1" dirty="0" smtClean="0">
              <a:latin typeface="+mn-lt"/>
              <a:sym typeface="Wingdings 3" panose="05040102010807070707" pitchFamily="18" charset="2"/>
            </a:endParaRPr>
          </a:p>
          <a:p>
            <a:pPr>
              <a:tabLst/>
            </a:pPr>
            <a:r>
              <a:rPr lang="fr-FR" sz="1800" b="1" dirty="0" smtClean="0">
                <a:solidFill>
                  <a:srgbClr val="0070C0"/>
                </a:solidFill>
                <a:latin typeface="+mn-lt"/>
                <a:sym typeface="Wingdings 3" panose="05040102010807070707" pitchFamily="18" charset="2"/>
              </a:rPr>
              <a:t>une TPC peut être transparente aux betas !</a:t>
            </a:r>
          </a:p>
          <a:p>
            <a:pPr>
              <a:tabLst/>
            </a:pPr>
            <a:r>
              <a:rPr lang="fr-FR" sz="1800" dirty="0" smtClean="0">
                <a:latin typeface="+mn-lt"/>
                <a:sym typeface="Wingdings 3" panose="05040102010807070707" pitchFamily="18" charset="2"/>
              </a:rPr>
              <a:t>(ex.: programme </a:t>
            </a:r>
            <a:r>
              <a:rPr lang="fr-FR" sz="1800" dirty="0" err="1" smtClean="0">
                <a:latin typeface="+mn-lt"/>
                <a:sym typeface="Wingdings 3" panose="05040102010807070707" pitchFamily="18" charset="2"/>
              </a:rPr>
              <a:t>AstroBox</a:t>
            </a:r>
            <a:r>
              <a:rPr lang="fr-FR" sz="1800" dirty="0" smtClean="0">
                <a:latin typeface="+mn-lt"/>
                <a:sym typeface="Wingdings 3" panose="05040102010807070707" pitchFamily="18" charset="2"/>
              </a:rPr>
              <a:t> (Texas), </a:t>
            </a:r>
            <a:r>
              <a:rPr lang="fr-FR" sz="1800" dirty="0" err="1" smtClean="0">
                <a:latin typeface="+mn-lt"/>
                <a:sym typeface="Wingdings 3" panose="05040102010807070707" pitchFamily="18" charset="2"/>
              </a:rPr>
              <a:t>AstroTPC</a:t>
            </a:r>
            <a:r>
              <a:rPr lang="fr-FR" sz="1800" dirty="0" smtClean="0">
                <a:latin typeface="+mn-lt"/>
                <a:sym typeface="Wingdings 3" panose="05040102010807070707" pitchFamily="18" charset="2"/>
              </a:rPr>
              <a:t> (TRIUMF)…)</a:t>
            </a:r>
          </a:p>
          <a:p>
            <a:pPr>
              <a:tabLst/>
            </a:pPr>
            <a:endParaRPr lang="fr-FR" sz="1800" b="1" dirty="0" smtClean="0">
              <a:latin typeface="+mn-lt"/>
              <a:sym typeface="Wingdings 3" panose="05040102010807070707" pitchFamily="18" charset="2"/>
            </a:endParaRPr>
          </a:p>
        </p:txBody>
      </p:sp>
      <p:sp>
        <p:nvSpPr>
          <p:cNvPr id="94" name="Text Box 32"/>
          <p:cNvSpPr txBox="1">
            <a:spLocks noChangeArrowheads="1"/>
          </p:cNvSpPr>
          <p:nvPr/>
        </p:nvSpPr>
        <p:spPr bwMode="auto">
          <a:xfrm>
            <a:off x="1272656" y="2978558"/>
            <a:ext cx="5232568" cy="422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72000" tIns="72000" rIns="72000" bIns="72000">
            <a:spAutoFit/>
          </a:bodyPr>
          <a:lstStyle>
            <a:lvl1pPr>
              <a:tabLst>
                <a:tab pos="192088" algn="l"/>
                <a:tab pos="1524000" algn="l"/>
                <a:tab pos="1812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192088" algn="l"/>
                <a:tab pos="1524000" algn="l"/>
                <a:tab pos="1812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192088" algn="l"/>
                <a:tab pos="1524000" algn="l"/>
                <a:tab pos="1812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192088" algn="l"/>
                <a:tab pos="1524000" algn="l"/>
                <a:tab pos="1812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192088" algn="l"/>
                <a:tab pos="1524000" algn="l"/>
                <a:tab pos="1812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92088" algn="l"/>
                <a:tab pos="1524000" algn="l"/>
                <a:tab pos="1812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92088" algn="l"/>
                <a:tab pos="1524000" algn="l"/>
                <a:tab pos="1812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92088" algn="l"/>
                <a:tab pos="1524000" algn="l"/>
                <a:tab pos="1812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92088" algn="l"/>
                <a:tab pos="1524000" algn="l"/>
                <a:tab pos="1812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tabLst>
                <a:tab pos="361950" algn="l"/>
                <a:tab pos="714375" algn="l"/>
              </a:tabLst>
            </a:pPr>
            <a:r>
              <a:rPr lang="fr-FR" sz="1800" b="1" dirty="0" smtClean="0">
                <a:solidFill>
                  <a:srgbClr val="0070C0"/>
                </a:solidFill>
                <a:latin typeface="+mn-lt"/>
                <a:sym typeface="Wingdings 3" panose="05040102010807070707" pitchFamily="18" charset="2"/>
              </a:rPr>
              <a:t>décroissance de </a:t>
            </a:r>
            <a:r>
              <a:rPr lang="fr-FR" sz="1800" b="1" baseline="30000" dirty="0" smtClean="0">
                <a:solidFill>
                  <a:srgbClr val="0070C0"/>
                </a:solidFill>
                <a:latin typeface="+mn-lt"/>
                <a:sym typeface="Wingdings 3" panose="05040102010807070707" pitchFamily="18" charset="2"/>
              </a:rPr>
              <a:t>46</a:t>
            </a:r>
            <a:r>
              <a:rPr lang="fr-FR" sz="1800" b="1" dirty="0" smtClean="0">
                <a:solidFill>
                  <a:srgbClr val="0070C0"/>
                </a:solidFill>
                <a:latin typeface="+mn-lt"/>
                <a:sym typeface="Wingdings 3" panose="05040102010807070707" pitchFamily="18" charset="2"/>
              </a:rPr>
              <a:t>Mn </a:t>
            </a:r>
            <a:r>
              <a:rPr lang="fr-FR" sz="1800" dirty="0" smtClean="0">
                <a:latin typeface="+mn-lt"/>
                <a:sym typeface="Wingdings 3" panose="05040102010807070707" pitchFamily="18" charset="2"/>
              </a:rPr>
              <a:t>(données ACTAR TPC </a:t>
            </a:r>
            <a:r>
              <a:rPr lang="fr-FR" sz="1800" dirty="0" err="1" smtClean="0">
                <a:latin typeface="+mn-lt"/>
                <a:sym typeface="Wingdings 3" panose="05040102010807070707" pitchFamily="18" charset="2"/>
              </a:rPr>
              <a:t>exp</a:t>
            </a:r>
            <a:r>
              <a:rPr lang="fr-FR" sz="1800" dirty="0">
                <a:latin typeface="+mn-lt"/>
                <a:sym typeface="Wingdings 3" panose="05040102010807070707" pitchFamily="18" charset="2"/>
              </a:rPr>
              <a:t>.</a:t>
            </a:r>
            <a:r>
              <a:rPr lang="fr-FR" sz="1800" dirty="0" smtClean="0">
                <a:latin typeface="+mn-lt"/>
                <a:sym typeface="Wingdings 3" panose="05040102010807070707" pitchFamily="18" charset="2"/>
              </a:rPr>
              <a:t> 2021)</a:t>
            </a:r>
            <a:endParaRPr lang="fr-FR" sz="1800" dirty="0" smtClean="0">
              <a:latin typeface="+mn-lt"/>
              <a:sym typeface="Wingdings 3" panose="05040102010807070707" pitchFamily="18" charset="2"/>
            </a:endParaRPr>
          </a:p>
        </p:txBody>
      </p:sp>
      <p:sp>
        <p:nvSpPr>
          <p:cNvPr id="95" name="Text Box 32"/>
          <p:cNvSpPr txBox="1">
            <a:spLocks noChangeArrowheads="1"/>
          </p:cNvSpPr>
          <p:nvPr/>
        </p:nvSpPr>
        <p:spPr bwMode="auto">
          <a:xfrm>
            <a:off x="6487176" y="4002707"/>
            <a:ext cx="4629454" cy="196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72000" tIns="72000" rIns="72000" bIns="72000">
            <a:spAutoFit/>
          </a:bodyPr>
          <a:lstStyle>
            <a:lvl1pPr>
              <a:tabLst>
                <a:tab pos="192088" algn="l"/>
                <a:tab pos="1524000" algn="l"/>
                <a:tab pos="1812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192088" algn="l"/>
                <a:tab pos="1524000" algn="l"/>
                <a:tab pos="1812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192088" algn="l"/>
                <a:tab pos="1524000" algn="l"/>
                <a:tab pos="1812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192088" algn="l"/>
                <a:tab pos="1524000" algn="l"/>
                <a:tab pos="1812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192088" algn="l"/>
                <a:tab pos="1524000" algn="l"/>
                <a:tab pos="1812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92088" algn="l"/>
                <a:tab pos="1524000" algn="l"/>
                <a:tab pos="1812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92088" algn="l"/>
                <a:tab pos="1524000" algn="l"/>
                <a:tab pos="1812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92088" algn="l"/>
                <a:tab pos="1524000" algn="l"/>
                <a:tab pos="1812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92088" algn="l"/>
                <a:tab pos="1524000" algn="l"/>
                <a:tab pos="1812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tabLst>
                <a:tab pos="180975" algn="l"/>
                <a:tab pos="447675" algn="l"/>
              </a:tabLst>
            </a:pPr>
            <a:endParaRPr lang="fr-FR" sz="1800" b="1" dirty="0" smtClean="0">
              <a:latin typeface="+mn-lt"/>
              <a:sym typeface="Wingdings 3" panose="05040102010807070707" pitchFamily="18" charset="2"/>
            </a:endParaRPr>
          </a:p>
          <a:p>
            <a:pPr>
              <a:spcBef>
                <a:spcPts val="600"/>
              </a:spcBef>
              <a:tabLst>
                <a:tab pos="180975" algn="l"/>
                <a:tab pos="447675" algn="l"/>
              </a:tabLst>
            </a:pPr>
            <a:r>
              <a:rPr lang="fr-FR" sz="1800" b="1" dirty="0" smtClean="0">
                <a:latin typeface="+mn-lt"/>
                <a:sym typeface="Wingdings 3" panose="05040102010807070707" pitchFamily="18" charset="2"/>
              </a:rPr>
              <a:t>	</a:t>
            </a:r>
            <a:r>
              <a:rPr lang="fr-FR" sz="1800" b="1" dirty="0" smtClean="0">
                <a:latin typeface="Calibri" panose="020F0502020204030204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•</a:t>
            </a:r>
            <a:r>
              <a:rPr lang="fr-FR" sz="1800" b="1" dirty="0" smtClean="0">
                <a:latin typeface="+mn-lt"/>
                <a:sym typeface="Wingdings 3" panose="05040102010807070707" pitchFamily="18" charset="2"/>
              </a:rPr>
              <a:t>	protons au dessous de 1 MeV</a:t>
            </a:r>
          </a:p>
          <a:p>
            <a:pPr>
              <a:spcBef>
                <a:spcPts val="600"/>
              </a:spcBef>
              <a:tabLst>
                <a:tab pos="180975" algn="l"/>
                <a:tab pos="447675" algn="l"/>
              </a:tabLst>
            </a:pPr>
            <a:r>
              <a:rPr lang="fr-FR" sz="1800" b="1" dirty="0" smtClean="0">
                <a:latin typeface="+mn-lt"/>
                <a:sym typeface="Wingdings 3" panose="05040102010807070707" pitchFamily="18" charset="2"/>
              </a:rPr>
              <a:t>	</a:t>
            </a:r>
            <a:r>
              <a:rPr lang="fr-FR" sz="1800" b="1" dirty="0" smtClean="0">
                <a:latin typeface="Calibri" panose="020F0502020204030204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•	étude de la réaction inverse </a:t>
            </a:r>
            <a:r>
              <a:rPr lang="fr-FR" sz="1800" b="1" baseline="30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46</a:t>
            </a:r>
            <a:r>
              <a:rPr lang="fr-FR" sz="18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Cr </a:t>
            </a:r>
            <a:r>
              <a:rPr lang="fr-FR" sz="18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 </a:t>
            </a:r>
            <a:r>
              <a:rPr lang="fr-FR" sz="1800" b="1" baseline="30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45</a:t>
            </a:r>
            <a:r>
              <a:rPr lang="fr-FR" sz="18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V + p</a:t>
            </a:r>
          </a:p>
          <a:p>
            <a:pPr>
              <a:tabLst>
                <a:tab pos="180975" algn="l"/>
                <a:tab pos="447675" algn="l"/>
              </a:tabLst>
            </a:pPr>
            <a:r>
              <a:rPr lang="fr-FR" sz="1800" b="1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		(ingrédient manquant pour les modèles</a:t>
            </a:r>
          </a:p>
          <a:p>
            <a:pPr>
              <a:tabLst>
                <a:tab pos="180975" algn="l"/>
                <a:tab pos="447675" algn="l"/>
              </a:tabLst>
            </a:pPr>
            <a:r>
              <a:rPr lang="fr-FR" sz="1800" b="1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		 </a:t>
            </a:r>
            <a:r>
              <a:rPr lang="fr-FR" sz="18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de </a:t>
            </a:r>
            <a:r>
              <a:rPr lang="fr-FR" sz="1800" b="1" dirty="0" err="1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supernovae</a:t>
            </a:r>
            <a:r>
              <a:rPr lang="fr-FR" sz="1800" b="1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de type </a:t>
            </a:r>
            <a:r>
              <a:rPr lang="fr-FR" sz="18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II)</a:t>
            </a:r>
            <a:endParaRPr lang="fr-FR" sz="1800" b="1" dirty="0" smtClean="0">
              <a:latin typeface="+mn-lt"/>
              <a:sym typeface="Wingdings 3" panose="05040102010807070707" pitchFamily="18" charset="2"/>
            </a:endParaRPr>
          </a:p>
          <a:p>
            <a:pPr>
              <a:tabLst>
                <a:tab pos="180975" algn="l"/>
                <a:tab pos="447675" algn="l"/>
              </a:tabLst>
            </a:pPr>
            <a:endParaRPr lang="fr-FR" sz="1800" b="1" dirty="0" smtClean="0">
              <a:latin typeface="+mn-lt"/>
              <a:sym typeface="Wingdings 3" panose="050401020108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0361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87459" y="2422307"/>
            <a:ext cx="601709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800" b="1" cap="none" spc="0" dirty="0" smtClean="0">
                <a:ln w="0"/>
                <a:gradFill>
                  <a:gsLst>
                    <a:gs pos="29000">
                      <a:schemeClr val="accent1">
                        <a:lumMod val="75000"/>
                      </a:schemeClr>
                    </a:gs>
                    <a:gs pos="50000">
                      <a:schemeClr val="accent6">
                        <a:lumMod val="75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48000" dir="5400000" sy="-90000" algn="bl" rotWithShape="0"/>
                </a:effectLst>
              </a:rPr>
              <a:t>radioactivité 2-protons</a:t>
            </a:r>
            <a:endParaRPr lang="fr-FR" sz="4800" b="1" cap="none" spc="0" dirty="0">
              <a:ln w="0"/>
              <a:gradFill>
                <a:gsLst>
                  <a:gs pos="29000">
                    <a:schemeClr val="accent1">
                      <a:lumMod val="75000"/>
                    </a:schemeClr>
                  </a:gs>
                  <a:gs pos="50000">
                    <a:schemeClr val="accent6">
                      <a:lumMod val="7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reflection blurRad="6350" stA="53000" endA="300" endPos="480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533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04080" y="2422307"/>
            <a:ext cx="33838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800" b="1" cap="none" spc="0" dirty="0" smtClean="0">
                <a:ln w="0"/>
                <a:gradFill>
                  <a:gsLst>
                    <a:gs pos="29000">
                      <a:schemeClr val="accent1">
                        <a:lumMod val="75000"/>
                      </a:schemeClr>
                    </a:gs>
                    <a:gs pos="50000">
                      <a:schemeClr val="accent6">
                        <a:lumMod val="75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48000" dir="5400000" sy="-90000" algn="bl" rotWithShape="0"/>
                </a:effectLst>
              </a:rPr>
              <a:t>perspectives</a:t>
            </a:r>
            <a:endParaRPr lang="fr-FR" sz="4800" b="1" cap="none" spc="0" dirty="0">
              <a:ln w="0"/>
              <a:gradFill>
                <a:gsLst>
                  <a:gs pos="29000">
                    <a:schemeClr val="accent1">
                      <a:lumMod val="75000"/>
                    </a:schemeClr>
                  </a:gs>
                  <a:gs pos="50000">
                    <a:schemeClr val="accent6">
                      <a:lumMod val="7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reflection blurRad="6350" stA="53000" endA="300" endPos="480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720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/>
          <p:cNvGrpSpPr>
            <a:grpSpLocks noChangeAspect="1"/>
          </p:cNvGrpSpPr>
          <p:nvPr/>
        </p:nvGrpSpPr>
        <p:grpSpPr>
          <a:xfrm>
            <a:off x="6673924" y="2480440"/>
            <a:ext cx="5340434" cy="4083699"/>
            <a:chOff x="2264969" y="1052670"/>
            <a:chExt cx="5726437" cy="4378866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7844" y="1107270"/>
              <a:ext cx="5208314" cy="4275329"/>
            </a:xfrm>
            <a:prstGeom prst="rect">
              <a:avLst/>
            </a:prstGeom>
          </p:spPr>
        </p:pic>
        <p:sp>
          <p:nvSpPr>
            <p:cNvPr id="10" name="Triangle isocèle 9"/>
            <p:cNvSpPr/>
            <p:nvPr/>
          </p:nvSpPr>
          <p:spPr>
            <a:xfrm flipV="1">
              <a:off x="2264969" y="1052670"/>
              <a:ext cx="4340176" cy="3898413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Text Box 64"/>
            <p:cNvSpPr txBox="1">
              <a:spLocks noChangeArrowheads="1"/>
            </p:cNvSpPr>
            <p:nvPr/>
          </p:nvSpPr>
          <p:spPr bwMode="auto">
            <a:xfrm>
              <a:off x="6835496" y="4957551"/>
              <a:ext cx="770662" cy="4739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algn="r"/>
              <a:r>
                <a:rPr lang="en-US" sz="1200" dirty="0" smtClean="0">
                  <a:latin typeface="Calibri" panose="020F0502020204030204" pitchFamily="34" charset="0"/>
                  <a:sym typeface="Wingdings 3" panose="05040102010807070707" pitchFamily="18" charset="2"/>
                </a:rPr>
                <a:t>AME 2016</a:t>
              </a:r>
            </a:p>
            <a:p>
              <a:pPr algn="r"/>
              <a:r>
                <a:rPr lang="en-US" sz="1200" dirty="0" smtClean="0">
                  <a:latin typeface="Calibri" panose="020F0502020204030204" pitchFamily="34" charset="0"/>
                  <a:sym typeface="Wingdings 3" panose="05040102010807070707" pitchFamily="18" charset="2"/>
                </a:rPr>
                <a:t>isotopes</a:t>
              </a:r>
            </a:p>
          </p:txBody>
        </p:sp>
        <p:grpSp>
          <p:nvGrpSpPr>
            <p:cNvPr id="13" name="Groupe 12"/>
            <p:cNvGrpSpPr/>
            <p:nvPr/>
          </p:nvGrpSpPr>
          <p:grpSpPr>
            <a:xfrm>
              <a:off x="4512314" y="1298839"/>
              <a:ext cx="3479092" cy="1351405"/>
              <a:chOff x="4079571" y="1484784"/>
              <a:chExt cx="3479092" cy="1351405"/>
            </a:xfrm>
          </p:grpSpPr>
          <p:sp>
            <p:nvSpPr>
              <p:cNvPr id="14" name="Ellipse 13"/>
              <p:cNvSpPr/>
              <p:nvPr/>
            </p:nvSpPr>
            <p:spPr>
              <a:xfrm rot="19312374">
                <a:off x="4079571" y="2061493"/>
                <a:ext cx="3479092" cy="774696"/>
              </a:xfrm>
              <a:prstGeom prst="ellipse">
                <a:avLst/>
              </a:prstGeom>
              <a:noFill/>
              <a:ln w="38100">
                <a:solidFill>
                  <a:srgbClr val="FF99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" name="Text Box 64"/>
              <p:cNvSpPr txBox="1">
                <a:spLocks noChangeArrowheads="1"/>
              </p:cNvSpPr>
              <p:nvPr/>
            </p:nvSpPr>
            <p:spPr bwMode="auto">
              <a:xfrm>
                <a:off x="4330490" y="1484784"/>
                <a:ext cx="607979" cy="67199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9933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lIns="72000" tIns="36000" rIns="72000" bIns="36000">
                <a:spAutoFit/>
              </a:bodyPr>
              <a:lstStyle/>
              <a:p>
                <a:pPr algn="r"/>
                <a:r>
                  <a:rPr lang="en-US" sz="3600" b="1" dirty="0" smtClean="0">
                    <a:solidFill>
                      <a:srgbClr val="FF9933"/>
                    </a:solidFill>
                    <a:latin typeface="Calibri" panose="020F0502020204030204" pitchFamily="34" charset="0"/>
                    <a:sym typeface="Wingdings 3" panose="05040102010807070707" pitchFamily="18" charset="2"/>
                  </a:rPr>
                  <a:t> ? </a:t>
                </a:r>
              </a:p>
            </p:txBody>
          </p:sp>
          <p:cxnSp>
            <p:nvCxnSpPr>
              <p:cNvPr id="16" name="Connecteur droit avec flèche 15"/>
              <p:cNvCxnSpPr>
                <a:stCxn id="15" idx="3"/>
                <a:endCxn id="14" idx="0"/>
              </p:cNvCxnSpPr>
              <p:nvPr/>
            </p:nvCxnSpPr>
            <p:spPr>
              <a:xfrm>
                <a:off x="4938469" y="1820784"/>
                <a:ext cx="641497" cy="323353"/>
              </a:xfrm>
              <a:prstGeom prst="straightConnector1">
                <a:avLst/>
              </a:prstGeom>
              <a:ln w="19050">
                <a:solidFill>
                  <a:srgbClr val="FF9933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Rectangle 3"/>
          <p:cNvSpPr/>
          <p:nvPr/>
        </p:nvSpPr>
        <p:spPr>
          <a:xfrm rot="16200000">
            <a:off x="8857151" y="3105834"/>
            <a:ext cx="602338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1" cap="none" spc="0" dirty="0" smtClean="0">
                <a:ln w="0"/>
                <a:gradFill>
                  <a:gsLst>
                    <a:gs pos="24000">
                      <a:srgbClr val="C00000"/>
                    </a:gs>
                    <a:gs pos="50000">
                      <a:srgbClr val="F27F00"/>
                    </a:gs>
                    <a:gs pos="92000">
                      <a:srgbClr val="FAD600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NEX – décroissances exotiques</a:t>
            </a:r>
            <a:endParaRPr lang="fr-FR" sz="3600" b="1" cap="none" spc="0" dirty="0">
              <a:ln w="0"/>
              <a:gradFill>
                <a:gsLst>
                  <a:gs pos="24000">
                    <a:srgbClr val="C00000"/>
                  </a:gs>
                  <a:gs pos="50000">
                    <a:srgbClr val="F27F00"/>
                  </a:gs>
                  <a:gs pos="92000">
                    <a:srgbClr val="FAD600"/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6569853"/>
            <a:ext cx="7199847" cy="28814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>
              <a:tabLst>
                <a:tab pos="360363" algn="l"/>
                <a:tab pos="720725" algn="l"/>
                <a:tab pos="1081088" algn="l"/>
              </a:tabLst>
            </a:pPr>
            <a:r>
              <a:rPr lang="fr-FR" sz="1400" b="1" dirty="0" smtClean="0">
                <a:solidFill>
                  <a:schemeClr val="bg1">
                    <a:lumMod val="65000"/>
                  </a:schemeClr>
                </a:solidFill>
              </a:rPr>
              <a:t>Conseil Scientifique LP2i Bordeaux – 23 mai 2023 </a:t>
            </a:r>
            <a:r>
              <a:rPr lang="fr-FR" sz="1400" b="1" dirty="0" smtClean="0">
                <a:solidFill>
                  <a:schemeClr val="bg1">
                    <a:lumMod val="65000"/>
                  </a:schemeClr>
                </a:solidFill>
              </a:rPr>
              <a:t>– NEX – Décroissances Exotiques / ACTAR TPC</a:t>
            </a:r>
            <a:endParaRPr lang="fr-FR" sz="1400" b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6823" y="179802"/>
            <a:ext cx="9877704" cy="65248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b="1" dirty="0" smtClean="0">
                <a:solidFill>
                  <a:srgbClr val="0070C0"/>
                </a:solidFill>
              </a:rPr>
              <a:t>ACTAR TPC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dirty="0" smtClean="0"/>
              <a:t>	fin de développement, implication réduite des services techniques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b="1" dirty="0"/>
              <a:t>	</a:t>
            </a:r>
            <a:r>
              <a:rPr lang="fr-FR" b="1" dirty="0" smtClean="0">
                <a:solidFill>
                  <a:srgbClr val="00823B"/>
                </a:solidFill>
              </a:rPr>
              <a:t>chambre longue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dirty="0"/>
              <a:t>	</a:t>
            </a:r>
            <a:r>
              <a:rPr lang="fr-FR" dirty="0" smtClean="0"/>
              <a:t>	- réalisation nouvelle bride &amp; plan de pads (2023) </a:t>
            </a:r>
            <a:r>
              <a:rPr lang="fr-FR" dirty="0" smtClean="0">
                <a:sym typeface="Wingdings" panose="05000000000000000000" pitchFamily="2" charset="2"/>
              </a:rPr>
              <a:t> service B.E. / atelier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(+CERN PCB workshop)</a:t>
            </a:r>
            <a:endParaRPr lang="fr-FR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dirty="0"/>
              <a:t>	</a:t>
            </a:r>
            <a:r>
              <a:rPr lang="fr-FR" dirty="0" smtClean="0"/>
              <a:t>	- tests et validation (fin 2023 ?)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dirty="0"/>
              <a:t>	</a:t>
            </a:r>
            <a:r>
              <a:rPr lang="fr-FR" b="1" dirty="0" smtClean="0">
                <a:solidFill>
                  <a:srgbClr val="00823B"/>
                </a:solidFill>
              </a:rPr>
              <a:t>démonstrateur</a:t>
            </a:r>
            <a:r>
              <a:rPr lang="fr-FR" dirty="0" smtClean="0"/>
              <a:t> (version CENBG)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dirty="0"/>
              <a:t>	</a:t>
            </a:r>
            <a:r>
              <a:rPr lang="fr-FR" dirty="0" smtClean="0"/>
              <a:t>	tests mesures (</a:t>
            </a:r>
            <a:r>
              <a:rPr lang="fr-FR" b="1" i="1" dirty="0" err="1" smtClean="0"/>
              <a:t>n</a:t>
            </a:r>
            <a:r>
              <a:rPr lang="fr-FR" dirty="0" err="1" smtClean="0"/>
              <a:t>,</a:t>
            </a:r>
            <a:r>
              <a:rPr lang="fr-FR" b="1" i="1" dirty="0" err="1" smtClean="0"/>
              <a:t>p</a:t>
            </a:r>
            <a:r>
              <a:rPr lang="fr-FR" dirty="0" smtClean="0"/>
              <a:t>) à NFS (2022, suite prévue 2023)</a:t>
            </a:r>
            <a:endParaRPr lang="fr-FR" dirty="0"/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endParaRPr lang="fr-FR" sz="1200" b="1" dirty="0" smtClean="0"/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b="1" dirty="0" smtClean="0">
                <a:solidFill>
                  <a:srgbClr val="0070C0"/>
                </a:solidFill>
              </a:rPr>
              <a:t>décroissances exotiques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b="1" dirty="0" smtClean="0"/>
              <a:t>	</a:t>
            </a:r>
            <a:r>
              <a:rPr lang="fr-FR" b="1" dirty="0" smtClean="0">
                <a:solidFill>
                  <a:srgbClr val="00823B"/>
                </a:solidFill>
              </a:rPr>
              <a:t>radioactivité 1-proton</a:t>
            </a:r>
            <a:endParaRPr lang="fr-FR" b="1" dirty="0">
              <a:solidFill>
                <a:srgbClr val="00823B"/>
              </a:solidFill>
            </a:endParaRP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dirty="0" smtClean="0"/>
              <a:t>		- 1 (2) expériences acceptées à RIKEN (2025 ?): </a:t>
            </a:r>
            <a:r>
              <a:rPr lang="fr-FR" b="1" baseline="30000" dirty="0" smtClean="0"/>
              <a:t>68</a:t>
            </a:r>
            <a:r>
              <a:rPr lang="fr-FR" b="1" dirty="0" smtClean="0"/>
              <a:t>Br</a:t>
            </a:r>
            <a:r>
              <a:rPr lang="fr-FR" dirty="0" smtClean="0"/>
              <a:t>, </a:t>
            </a:r>
            <a:r>
              <a:rPr lang="fr-FR" b="1" baseline="30000" dirty="0" smtClean="0"/>
              <a:t>72</a:t>
            </a:r>
            <a:r>
              <a:rPr lang="fr-FR" b="1" dirty="0" smtClean="0"/>
              <a:t>Rb</a:t>
            </a:r>
            <a:r>
              <a:rPr lang="fr-FR" dirty="0" smtClean="0"/>
              <a:t>, </a:t>
            </a:r>
            <a:r>
              <a:rPr lang="fr-FR" b="1" baseline="30000" dirty="0" smtClean="0"/>
              <a:t>89</a:t>
            </a:r>
            <a:r>
              <a:rPr lang="fr-FR" b="1" dirty="0" smtClean="0"/>
              <a:t>Rh</a:t>
            </a:r>
            <a:r>
              <a:rPr lang="fr-FR" dirty="0" smtClean="0"/>
              <a:t> &amp; </a:t>
            </a:r>
            <a:r>
              <a:rPr lang="fr-FR" b="1" baseline="30000" dirty="0" smtClean="0"/>
              <a:t>93</a:t>
            </a:r>
            <a:r>
              <a:rPr lang="fr-FR" b="1" dirty="0" smtClean="0"/>
              <a:t>Ag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dirty="0"/>
              <a:t>	</a:t>
            </a:r>
            <a:r>
              <a:rPr lang="fr-FR" dirty="0" smtClean="0"/>
              <a:t>	- technique de mesure développée pour 54mNi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b="1" dirty="0"/>
              <a:t>	</a:t>
            </a:r>
            <a:r>
              <a:rPr lang="fr-FR" b="1" dirty="0" smtClean="0">
                <a:solidFill>
                  <a:srgbClr val="00823B"/>
                </a:solidFill>
              </a:rPr>
              <a:t>radioactivité 2-protons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dirty="0"/>
              <a:t>	</a:t>
            </a:r>
            <a:r>
              <a:rPr lang="fr-FR" dirty="0" smtClean="0"/>
              <a:t>	- mesure des corrélations pour les émetteurs connus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dirty="0"/>
              <a:t>	</a:t>
            </a:r>
            <a:r>
              <a:rPr lang="fr-FR" dirty="0" smtClean="0"/>
              <a:t>		1 expérience acceptée à RIKEN (2025 ?): </a:t>
            </a:r>
            <a:r>
              <a:rPr lang="fr-FR" b="1" baseline="30000" dirty="0" smtClean="0"/>
              <a:t>67</a:t>
            </a:r>
            <a:r>
              <a:rPr lang="fr-FR" b="1" dirty="0" smtClean="0"/>
              <a:t>Kr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dirty="0"/>
              <a:t>	</a:t>
            </a:r>
            <a:r>
              <a:rPr lang="fr-FR" dirty="0" smtClean="0"/>
              <a:t>		refaire </a:t>
            </a:r>
            <a:r>
              <a:rPr lang="fr-FR" baseline="30000" dirty="0" smtClean="0"/>
              <a:t>48</a:t>
            </a:r>
            <a:r>
              <a:rPr lang="fr-FR" dirty="0" smtClean="0"/>
              <a:t>Ni ? mesurer </a:t>
            </a:r>
            <a:r>
              <a:rPr lang="fr-FR" baseline="30000" dirty="0" smtClean="0"/>
              <a:t>54</a:t>
            </a:r>
            <a:r>
              <a:rPr lang="fr-FR" dirty="0" smtClean="0"/>
              <a:t>Zn ? où, avec quelle production…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dirty="0"/>
              <a:t>	</a:t>
            </a:r>
            <a:r>
              <a:rPr lang="fr-FR" dirty="0" smtClean="0"/>
              <a:t>	- poursuite du programme: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dirty="0"/>
              <a:t>	</a:t>
            </a:r>
            <a:r>
              <a:rPr lang="fr-FR" dirty="0" smtClean="0"/>
              <a:t>		recherche de nouveaux candidats (</a:t>
            </a:r>
            <a:r>
              <a:rPr lang="fr-FR" dirty="0" smtClean="0">
                <a:sym typeface="Wingdings" panose="05000000000000000000" pitchFamily="2" charset="2"/>
              </a:rPr>
              <a:t> Z ≈ 50), mesure des corrélations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dirty="0">
                <a:sym typeface="Wingdings" panose="05000000000000000000" pitchFamily="2" charset="2"/>
              </a:rPr>
              <a:t>	</a:t>
            </a:r>
            <a:r>
              <a:rPr lang="fr-FR" dirty="0" smtClean="0">
                <a:sym typeface="Wingdings" panose="05000000000000000000" pitchFamily="2" charset="2"/>
              </a:rPr>
              <a:t>		possibilités à </a:t>
            </a:r>
            <a:r>
              <a:rPr lang="fr-FR" b="1" dirty="0" smtClean="0">
                <a:sym typeface="Wingdings" panose="05000000000000000000" pitchFamily="2" charset="2"/>
              </a:rPr>
              <a:t>FAIR</a:t>
            </a:r>
            <a:r>
              <a:rPr lang="fr-FR" dirty="0" smtClean="0">
                <a:sym typeface="Wingdings" panose="05000000000000000000" pitchFamily="2" charset="2"/>
              </a:rPr>
              <a:t> (retards…) ou à </a:t>
            </a:r>
            <a:r>
              <a:rPr lang="fr-FR" b="1" dirty="0" smtClean="0">
                <a:sym typeface="Wingdings" panose="05000000000000000000" pitchFamily="2" charset="2"/>
              </a:rPr>
              <a:t>FRIB</a:t>
            </a:r>
            <a:r>
              <a:rPr lang="fr-FR" dirty="0" smtClean="0">
                <a:sym typeface="Wingdings" panose="05000000000000000000" pitchFamily="2" charset="2"/>
              </a:rPr>
              <a:t> ?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dirty="0">
                <a:sym typeface="Wingdings" panose="05000000000000000000" pitchFamily="2" charset="2"/>
              </a:rPr>
              <a:t>	</a:t>
            </a:r>
            <a:r>
              <a:rPr lang="fr-FR" dirty="0" smtClean="0">
                <a:sym typeface="Wingdings" panose="05000000000000000000" pitchFamily="2" charset="2"/>
              </a:rPr>
              <a:t>		 nécessité d’un soutien CR pour développer ce programme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dirty="0">
                <a:sym typeface="Wingdings" panose="05000000000000000000" pitchFamily="2" charset="2"/>
              </a:rPr>
              <a:t>	</a:t>
            </a:r>
            <a:r>
              <a:rPr lang="fr-FR" b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radioactivité 2-alpha </a:t>
            </a:r>
            <a:r>
              <a:rPr lang="fr-FR" dirty="0" smtClean="0">
                <a:sym typeface="Wingdings" panose="05000000000000000000" pitchFamily="2" charset="2"/>
              </a:rPr>
              <a:t>(CEA Saclay)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	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	- prédiction de calculs HF relativistes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	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	- expérience en juin 2023 à ISOLDE… à suivre</a:t>
            </a:r>
            <a:endParaRPr lang="fr-FR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16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9985" y="2422307"/>
            <a:ext cx="63920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800" b="1" cap="none" spc="0" dirty="0" smtClean="0">
                <a:ln w="0"/>
                <a:gradFill>
                  <a:gsLst>
                    <a:gs pos="29000">
                      <a:schemeClr val="accent1">
                        <a:lumMod val="75000"/>
                      </a:schemeClr>
                    </a:gs>
                    <a:gs pos="50000">
                      <a:schemeClr val="accent6">
                        <a:lumMod val="75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48000" dir="5400000" sy="-90000" algn="bl" rotWithShape="0"/>
                </a:effectLst>
              </a:rPr>
              <a:t>merci de votre attention</a:t>
            </a:r>
            <a:endParaRPr lang="fr-FR" sz="4800" b="1" cap="none" spc="0" dirty="0">
              <a:ln w="0"/>
              <a:gradFill>
                <a:gsLst>
                  <a:gs pos="29000">
                    <a:schemeClr val="accent1">
                      <a:lumMod val="75000"/>
                    </a:schemeClr>
                  </a:gs>
                  <a:gs pos="50000">
                    <a:schemeClr val="accent6">
                      <a:lumMod val="7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reflection blurRad="6350" stA="53000" endA="300" endPos="480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2849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e 51"/>
          <p:cNvGrpSpPr>
            <a:grpSpLocks noChangeAspect="1"/>
          </p:cNvGrpSpPr>
          <p:nvPr/>
        </p:nvGrpSpPr>
        <p:grpSpPr>
          <a:xfrm>
            <a:off x="7733694" y="3909948"/>
            <a:ext cx="3992756" cy="2851417"/>
            <a:chOff x="7888644" y="4110742"/>
            <a:chExt cx="3711590" cy="2650623"/>
          </a:xfrm>
        </p:grpSpPr>
        <p:pic>
          <p:nvPicPr>
            <p:cNvPr id="50" name="Image 4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8644" y="4110742"/>
              <a:ext cx="3711590" cy="2650623"/>
            </a:xfrm>
            <a:prstGeom prst="rect">
              <a:avLst/>
            </a:prstGeom>
          </p:spPr>
        </p:pic>
        <p:sp>
          <p:nvSpPr>
            <p:cNvPr id="51" name="Rectangle 50"/>
            <p:cNvSpPr/>
            <p:nvPr/>
          </p:nvSpPr>
          <p:spPr>
            <a:xfrm>
              <a:off x="8014860" y="4216335"/>
              <a:ext cx="879518" cy="1827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ZoneTexte 2"/>
          <p:cNvSpPr txBox="1"/>
          <p:nvPr/>
        </p:nvSpPr>
        <p:spPr>
          <a:xfrm>
            <a:off x="131942" y="93841"/>
            <a:ext cx="6729782" cy="565146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fr-FR" sz="3200" b="1" dirty="0" smtClean="0">
                <a:solidFill>
                  <a:srgbClr val="CC00CC"/>
                </a:solidFill>
              </a:rPr>
              <a:t>découverte de la radioactivité 2-proton</a:t>
            </a:r>
            <a:endParaRPr lang="fr-FR" sz="3200" b="1" dirty="0" smtClean="0">
              <a:solidFill>
                <a:srgbClr val="CC00CC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rot="16200000">
            <a:off x="8857151" y="3105834"/>
            <a:ext cx="602338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1" cap="none" spc="0" dirty="0" smtClean="0">
                <a:ln w="0"/>
                <a:gradFill>
                  <a:gsLst>
                    <a:gs pos="24000">
                      <a:srgbClr val="C00000"/>
                    </a:gs>
                    <a:gs pos="50000">
                      <a:srgbClr val="F27F00"/>
                    </a:gs>
                    <a:gs pos="92000">
                      <a:srgbClr val="FAD600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NEX – décroissances exotiques</a:t>
            </a:r>
            <a:endParaRPr lang="fr-FR" sz="3600" b="1" cap="none" spc="0" dirty="0">
              <a:ln w="0"/>
              <a:gradFill>
                <a:gsLst>
                  <a:gs pos="24000">
                    <a:srgbClr val="C00000"/>
                  </a:gs>
                  <a:gs pos="50000">
                    <a:srgbClr val="F27F00"/>
                  </a:gs>
                  <a:gs pos="92000">
                    <a:srgbClr val="FAD600"/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6569853"/>
            <a:ext cx="7199847" cy="28814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>
              <a:tabLst>
                <a:tab pos="360363" algn="l"/>
                <a:tab pos="720725" algn="l"/>
                <a:tab pos="1081088" algn="l"/>
              </a:tabLst>
            </a:pPr>
            <a:r>
              <a:rPr lang="fr-FR" sz="1400" b="1" dirty="0" smtClean="0">
                <a:solidFill>
                  <a:schemeClr val="bg1">
                    <a:lumMod val="65000"/>
                  </a:schemeClr>
                </a:solidFill>
              </a:rPr>
              <a:t>Conseil Scientifique LP2i Bordeaux – 23 mai 2023 </a:t>
            </a:r>
            <a:r>
              <a:rPr lang="fr-FR" sz="1400" b="1" dirty="0" smtClean="0">
                <a:solidFill>
                  <a:schemeClr val="bg1">
                    <a:lumMod val="65000"/>
                  </a:schemeClr>
                </a:solidFill>
              </a:rPr>
              <a:t>– NEX – Décroissances Exotiques / ACTAR TPC</a:t>
            </a:r>
            <a:endParaRPr lang="fr-FR" sz="1400" b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1942" y="856522"/>
            <a:ext cx="733034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b="1" dirty="0" smtClean="0"/>
              <a:t>radioactivité 1P (Z impair) et 2P (Z pair) prédites dans les années 60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dirty="0" smtClean="0">
                <a:sym typeface="Wingdings" panose="05000000000000000000" pitchFamily="2" charset="2"/>
              </a:rPr>
              <a:t>	</a:t>
            </a:r>
            <a:r>
              <a:rPr lang="fr-FR" sz="2000" dirty="0" smtClean="0"/>
              <a:t>région de masse A </a:t>
            </a:r>
            <a:r>
              <a:rPr lang="fr-FR" sz="2000" dirty="0" smtClean="0">
                <a:sym typeface="Symbol" panose="05050102010706020507" pitchFamily="18" charset="2"/>
              </a:rPr>
              <a:t> 50 à la </a:t>
            </a:r>
            <a:r>
              <a:rPr lang="fr-FR" sz="2000" dirty="0" err="1" smtClean="0">
                <a:sym typeface="Symbol" panose="05050102010706020507" pitchFamily="18" charset="2"/>
              </a:rPr>
              <a:t>drip</a:t>
            </a:r>
            <a:r>
              <a:rPr lang="fr-FR" sz="2000" dirty="0" smtClean="0">
                <a:sym typeface="Symbol" panose="05050102010706020507" pitchFamily="18" charset="2"/>
              </a:rPr>
              <a:t>-line proton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dirty="0" smtClean="0">
                <a:sym typeface="Wingdings" panose="05000000000000000000" pitchFamily="2" charset="2"/>
              </a:rPr>
              <a:t>	barrière coulombienne &amp; centrifuge + appariement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endParaRPr lang="fr-FR" sz="2000" dirty="0" smtClean="0"/>
          </a:p>
        </p:txBody>
      </p:sp>
      <p:grpSp>
        <p:nvGrpSpPr>
          <p:cNvPr id="2" name="Groupe 1"/>
          <p:cNvGrpSpPr/>
          <p:nvPr/>
        </p:nvGrpSpPr>
        <p:grpSpPr>
          <a:xfrm>
            <a:off x="7598978" y="417309"/>
            <a:ext cx="3810000" cy="2590800"/>
            <a:chOff x="7477270" y="1288733"/>
            <a:chExt cx="3810000" cy="2590800"/>
          </a:xfrm>
        </p:grpSpPr>
        <p:sp>
          <p:nvSpPr>
            <p:cNvPr id="9" name="Rectangle 20"/>
            <p:cNvSpPr>
              <a:spLocks noChangeArrowheads="1"/>
            </p:cNvSpPr>
            <p:nvPr/>
          </p:nvSpPr>
          <p:spPr bwMode="auto">
            <a:xfrm>
              <a:off x="7477270" y="1288733"/>
              <a:ext cx="3810000" cy="2590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fr-FR" dirty="0"/>
            </a:p>
          </p:txBody>
        </p:sp>
        <p:grpSp>
          <p:nvGrpSpPr>
            <p:cNvPr id="10" name="Group 21"/>
            <p:cNvGrpSpPr>
              <a:grpSpLocks/>
            </p:cNvGrpSpPr>
            <p:nvPr/>
          </p:nvGrpSpPr>
          <p:grpSpPr bwMode="auto">
            <a:xfrm>
              <a:off x="7574108" y="1517333"/>
              <a:ext cx="3332162" cy="2133600"/>
              <a:chOff x="3181" y="576"/>
              <a:chExt cx="2099" cy="1344"/>
            </a:xfrm>
          </p:grpSpPr>
          <p:sp>
            <p:nvSpPr>
              <p:cNvPr id="11" name="Freeform 22"/>
              <p:cNvSpPr>
                <a:spLocks/>
              </p:cNvSpPr>
              <p:nvPr/>
            </p:nvSpPr>
            <p:spPr bwMode="auto">
              <a:xfrm>
                <a:off x="3408" y="998"/>
                <a:ext cx="1488" cy="730"/>
              </a:xfrm>
              <a:custGeom>
                <a:avLst/>
                <a:gdLst>
                  <a:gd name="T0" fmla="*/ 0 w 1488"/>
                  <a:gd name="T1" fmla="*/ 730 h 730"/>
                  <a:gd name="T2" fmla="*/ 326 w 1488"/>
                  <a:gd name="T3" fmla="*/ 674 h 730"/>
                  <a:gd name="T4" fmla="*/ 505 w 1488"/>
                  <a:gd name="T5" fmla="*/ 411 h 730"/>
                  <a:gd name="T6" fmla="*/ 639 w 1488"/>
                  <a:gd name="T7" fmla="*/ 70 h 730"/>
                  <a:gd name="T8" fmla="*/ 1056 w 1488"/>
                  <a:gd name="T9" fmla="*/ 10 h 730"/>
                  <a:gd name="T10" fmla="*/ 1488 w 1488"/>
                  <a:gd name="T11" fmla="*/ 10 h 7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88" h="730">
                    <a:moveTo>
                      <a:pt x="0" y="730"/>
                    </a:moveTo>
                    <a:cubicBezTo>
                      <a:pt x="54" y="721"/>
                      <a:pt x="242" y="727"/>
                      <a:pt x="326" y="674"/>
                    </a:cubicBezTo>
                    <a:cubicBezTo>
                      <a:pt x="410" y="621"/>
                      <a:pt x="453" y="512"/>
                      <a:pt x="505" y="411"/>
                    </a:cubicBezTo>
                    <a:cubicBezTo>
                      <a:pt x="557" y="310"/>
                      <a:pt x="547" y="137"/>
                      <a:pt x="639" y="70"/>
                    </a:cubicBezTo>
                    <a:cubicBezTo>
                      <a:pt x="731" y="3"/>
                      <a:pt x="915" y="20"/>
                      <a:pt x="1056" y="10"/>
                    </a:cubicBezTo>
                    <a:cubicBezTo>
                      <a:pt x="1197" y="0"/>
                      <a:pt x="1340" y="6"/>
                      <a:pt x="1488" y="10"/>
                    </a:cubicBezTo>
                  </a:path>
                </a:pathLst>
              </a:custGeom>
              <a:noFill/>
              <a:ln w="38100" cmpd="sng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12" name="Freeform 23"/>
              <p:cNvSpPr>
                <a:spLocks/>
              </p:cNvSpPr>
              <p:nvPr/>
            </p:nvSpPr>
            <p:spPr bwMode="auto">
              <a:xfrm>
                <a:off x="3408" y="778"/>
                <a:ext cx="1584" cy="902"/>
              </a:xfrm>
              <a:custGeom>
                <a:avLst/>
                <a:gdLst>
                  <a:gd name="T0" fmla="*/ 0 w 1584"/>
                  <a:gd name="T1" fmla="*/ 902 h 902"/>
                  <a:gd name="T2" fmla="*/ 337 w 1584"/>
                  <a:gd name="T3" fmla="*/ 827 h 902"/>
                  <a:gd name="T4" fmla="*/ 499 w 1584"/>
                  <a:gd name="T5" fmla="*/ 542 h 902"/>
                  <a:gd name="T6" fmla="*/ 577 w 1584"/>
                  <a:gd name="T7" fmla="*/ 173 h 902"/>
                  <a:gd name="T8" fmla="*/ 600 w 1584"/>
                  <a:gd name="T9" fmla="*/ 50 h 902"/>
                  <a:gd name="T10" fmla="*/ 661 w 1584"/>
                  <a:gd name="T11" fmla="*/ 11 h 902"/>
                  <a:gd name="T12" fmla="*/ 762 w 1584"/>
                  <a:gd name="T13" fmla="*/ 117 h 902"/>
                  <a:gd name="T14" fmla="*/ 997 w 1584"/>
                  <a:gd name="T15" fmla="*/ 206 h 902"/>
                  <a:gd name="T16" fmla="*/ 1584 w 1584"/>
                  <a:gd name="T17" fmla="*/ 23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84" h="902">
                    <a:moveTo>
                      <a:pt x="0" y="902"/>
                    </a:moveTo>
                    <a:cubicBezTo>
                      <a:pt x="56" y="890"/>
                      <a:pt x="254" y="887"/>
                      <a:pt x="337" y="827"/>
                    </a:cubicBezTo>
                    <a:cubicBezTo>
                      <a:pt x="420" y="767"/>
                      <a:pt x="459" y="651"/>
                      <a:pt x="499" y="542"/>
                    </a:cubicBezTo>
                    <a:cubicBezTo>
                      <a:pt x="539" y="433"/>
                      <a:pt x="560" y="255"/>
                      <a:pt x="577" y="173"/>
                    </a:cubicBezTo>
                    <a:cubicBezTo>
                      <a:pt x="594" y="91"/>
                      <a:pt x="586" y="77"/>
                      <a:pt x="600" y="50"/>
                    </a:cubicBezTo>
                    <a:cubicBezTo>
                      <a:pt x="614" y="23"/>
                      <a:pt x="634" y="0"/>
                      <a:pt x="661" y="11"/>
                    </a:cubicBezTo>
                    <a:cubicBezTo>
                      <a:pt x="688" y="22"/>
                      <a:pt x="706" y="84"/>
                      <a:pt x="762" y="117"/>
                    </a:cubicBezTo>
                    <a:cubicBezTo>
                      <a:pt x="818" y="150"/>
                      <a:pt x="860" y="187"/>
                      <a:pt x="997" y="206"/>
                    </a:cubicBezTo>
                    <a:cubicBezTo>
                      <a:pt x="1134" y="225"/>
                      <a:pt x="1462" y="225"/>
                      <a:pt x="1584" y="230"/>
                    </a:cubicBezTo>
                  </a:path>
                </a:pathLst>
              </a:custGeom>
              <a:noFill/>
              <a:ln w="38100" cmpd="sng">
                <a:solidFill>
                  <a:srgbClr val="33CC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13" name="Line 24"/>
              <p:cNvSpPr>
                <a:spLocks noChangeShapeType="1"/>
              </p:cNvSpPr>
              <p:nvPr/>
            </p:nvSpPr>
            <p:spPr bwMode="auto">
              <a:xfrm flipV="1">
                <a:off x="3408" y="576"/>
                <a:ext cx="0" cy="13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14" name="Line 25"/>
              <p:cNvSpPr>
                <a:spLocks noChangeShapeType="1"/>
              </p:cNvSpPr>
              <p:nvPr/>
            </p:nvSpPr>
            <p:spPr bwMode="auto">
              <a:xfrm>
                <a:off x="3216" y="1008"/>
                <a:ext cx="206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15" name="Line 26"/>
              <p:cNvSpPr>
                <a:spLocks noChangeShapeType="1"/>
              </p:cNvSpPr>
              <p:nvPr/>
            </p:nvSpPr>
            <p:spPr bwMode="auto">
              <a:xfrm>
                <a:off x="3408" y="912"/>
                <a:ext cx="576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16" name="Line 27"/>
              <p:cNvSpPr>
                <a:spLocks noChangeShapeType="1"/>
              </p:cNvSpPr>
              <p:nvPr/>
            </p:nvSpPr>
            <p:spPr bwMode="auto">
              <a:xfrm>
                <a:off x="4176" y="912"/>
                <a:ext cx="816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17" name="Line 28"/>
              <p:cNvSpPr>
                <a:spLocks noChangeShapeType="1"/>
              </p:cNvSpPr>
              <p:nvPr/>
            </p:nvSpPr>
            <p:spPr bwMode="auto">
              <a:xfrm>
                <a:off x="3984" y="912"/>
                <a:ext cx="192" cy="0"/>
              </a:xfrm>
              <a:prstGeom prst="line">
                <a:avLst/>
              </a:prstGeom>
              <a:noFill/>
              <a:ln w="28575">
                <a:solidFill>
                  <a:srgbClr val="FF66FF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18" name="Line 29"/>
              <p:cNvSpPr>
                <a:spLocks noChangeShapeType="1"/>
              </p:cNvSpPr>
              <p:nvPr/>
            </p:nvSpPr>
            <p:spPr bwMode="auto">
              <a:xfrm>
                <a:off x="3408" y="1056"/>
                <a:ext cx="528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19" name="Line 30"/>
              <p:cNvSpPr>
                <a:spLocks noChangeShapeType="1"/>
              </p:cNvSpPr>
              <p:nvPr/>
            </p:nvSpPr>
            <p:spPr bwMode="auto">
              <a:xfrm>
                <a:off x="3408" y="1248"/>
                <a:ext cx="48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20" name="Line 31"/>
              <p:cNvSpPr>
                <a:spLocks noChangeShapeType="1"/>
              </p:cNvSpPr>
              <p:nvPr/>
            </p:nvSpPr>
            <p:spPr bwMode="auto">
              <a:xfrm>
                <a:off x="3408" y="1440"/>
                <a:ext cx="38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21" name="Line 32"/>
              <p:cNvSpPr>
                <a:spLocks noChangeShapeType="1"/>
              </p:cNvSpPr>
              <p:nvPr/>
            </p:nvSpPr>
            <p:spPr bwMode="auto">
              <a:xfrm>
                <a:off x="3408" y="1152"/>
                <a:ext cx="528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22" name="Text Box 33"/>
              <p:cNvSpPr txBox="1">
                <a:spLocks noChangeArrowheads="1"/>
              </p:cNvSpPr>
              <p:nvPr/>
            </p:nvSpPr>
            <p:spPr bwMode="auto">
              <a:xfrm>
                <a:off x="4704" y="1008"/>
                <a:ext cx="356" cy="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2000" tIns="72000" rIns="72000" bIns="72000">
                <a:spAutoFit/>
              </a:bodyPr>
              <a:lstStyle>
                <a:lvl1pPr>
                  <a:tabLst>
                    <a:tab pos="7620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>
                  <a:tabLst>
                    <a:tab pos="7620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>
                  <a:tabLst>
                    <a:tab pos="7620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>
                  <a:tabLst>
                    <a:tab pos="7620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>
                  <a:tabLst>
                    <a:tab pos="7620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7620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7620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7620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7620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fr-FR" sz="1400" b="1" dirty="0" smtClean="0">
                    <a:latin typeface="+mn-lt"/>
                  </a:rPr>
                  <a:t>rayon</a:t>
                </a:r>
                <a:endParaRPr lang="fr-FR" sz="1400" b="1" i="1" dirty="0">
                  <a:latin typeface="+mn-lt"/>
                </a:endParaRPr>
              </a:p>
            </p:txBody>
          </p:sp>
          <p:sp>
            <p:nvSpPr>
              <p:cNvPr id="23" name="Text Box 34"/>
              <p:cNvSpPr txBox="1">
                <a:spLocks noChangeArrowheads="1"/>
              </p:cNvSpPr>
              <p:nvPr/>
            </p:nvSpPr>
            <p:spPr bwMode="auto">
              <a:xfrm rot="16200000">
                <a:off x="3073" y="1152"/>
                <a:ext cx="443" cy="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2000" tIns="72000" rIns="72000" bIns="72000">
                <a:spAutoFit/>
              </a:bodyPr>
              <a:lstStyle>
                <a:lvl1pPr>
                  <a:tabLst>
                    <a:tab pos="7620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>
                  <a:tabLst>
                    <a:tab pos="7620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>
                  <a:tabLst>
                    <a:tab pos="7620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>
                  <a:tabLst>
                    <a:tab pos="7620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>
                  <a:tabLst>
                    <a:tab pos="7620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7620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7620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7620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762000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fr-FR" sz="1400" b="1" dirty="0" smtClean="0">
                    <a:latin typeface="+mn-lt"/>
                  </a:rPr>
                  <a:t>énergie</a:t>
                </a:r>
                <a:endParaRPr lang="fr-FR" sz="1400" b="1" i="1" dirty="0">
                  <a:latin typeface="+mn-lt"/>
                </a:endParaRPr>
              </a:p>
            </p:txBody>
          </p:sp>
          <p:sp>
            <p:nvSpPr>
              <p:cNvPr id="24" name="Oval 35"/>
              <p:cNvSpPr>
                <a:spLocks noChangeAspect="1" noChangeArrowheads="1"/>
              </p:cNvSpPr>
              <p:nvPr/>
            </p:nvSpPr>
            <p:spPr bwMode="auto">
              <a:xfrm>
                <a:off x="3576" y="864"/>
                <a:ext cx="240" cy="96"/>
              </a:xfrm>
              <a:prstGeom prst="ellipse">
                <a:avLst/>
              </a:prstGeom>
              <a:solidFill>
                <a:srgbClr val="FF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 dirty="0"/>
              </a:p>
            </p:txBody>
          </p:sp>
          <p:sp>
            <p:nvSpPr>
              <p:cNvPr id="25" name="Oval 36"/>
              <p:cNvSpPr>
                <a:spLocks noChangeAspect="1" noChangeArrowheads="1"/>
              </p:cNvSpPr>
              <p:nvPr/>
            </p:nvSpPr>
            <p:spPr bwMode="auto">
              <a:xfrm>
                <a:off x="3707" y="875"/>
                <a:ext cx="73" cy="73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 dirty="0"/>
              </a:p>
            </p:txBody>
          </p:sp>
          <p:sp>
            <p:nvSpPr>
              <p:cNvPr id="26" name="Oval 37"/>
              <p:cNvSpPr>
                <a:spLocks noChangeAspect="1" noChangeArrowheads="1"/>
              </p:cNvSpPr>
              <p:nvPr/>
            </p:nvSpPr>
            <p:spPr bwMode="auto">
              <a:xfrm>
                <a:off x="3611" y="875"/>
                <a:ext cx="73" cy="73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 dirty="0"/>
              </a:p>
            </p:txBody>
          </p:sp>
          <p:sp>
            <p:nvSpPr>
              <p:cNvPr id="27" name="Line 38"/>
              <p:cNvSpPr>
                <a:spLocks noChangeShapeType="1"/>
              </p:cNvSpPr>
              <p:nvPr/>
            </p:nvSpPr>
            <p:spPr bwMode="auto">
              <a:xfrm flipV="1">
                <a:off x="3792" y="912"/>
                <a:ext cx="192" cy="0"/>
              </a:xfrm>
              <a:prstGeom prst="line">
                <a:avLst/>
              </a:prstGeom>
              <a:noFill/>
              <a:ln w="28575">
                <a:solidFill>
                  <a:srgbClr val="FF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28" name="Freeform 39"/>
              <p:cNvSpPr>
                <a:spLocks/>
              </p:cNvSpPr>
              <p:nvPr/>
            </p:nvSpPr>
            <p:spPr bwMode="auto">
              <a:xfrm>
                <a:off x="4176" y="861"/>
                <a:ext cx="602" cy="51"/>
              </a:xfrm>
              <a:custGeom>
                <a:avLst/>
                <a:gdLst>
                  <a:gd name="T0" fmla="*/ 0 w 602"/>
                  <a:gd name="T1" fmla="*/ 51 h 51"/>
                  <a:gd name="T2" fmla="*/ 262 w 602"/>
                  <a:gd name="T3" fmla="*/ 38 h 51"/>
                  <a:gd name="T4" fmla="*/ 602 w 602"/>
                  <a:gd name="T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02" h="51">
                    <a:moveTo>
                      <a:pt x="0" y="51"/>
                    </a:moveTo>
                    <a:cubicBezTo>
                      <a:pt x="44" y="49"/>
                      <a:pt x="162" y="47"/>
                      <a:pt x="262" y="38"/>
                    </a:cubicBezTo>
                    <a:cubicBezTo>
                      <a:pt x="362" y="29"/>
                      <a:pt x="531" y="8"/>
                      <a:pt x="602" y="0"/>
                    </a:cubicBezTo>
                  </a:path>
                </a:pathLst>
              </a:custGeom>
              <a:noFill/>
              <a:ln w="28575" cmpd="sng">
                <a:solidFill>
                  <a:srgbClr val="FF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29" name="Freeform 40"/>
              <p:cNvSpPr>
                <a:spLocks/>
              </p:cNvSpPr>
              <p:nvPr/>
            </p:nvSpPr>
            <p:spPr bwMode="auto">
              <a:xfrm>
                <a:off x="4179" y="909"/>
                <a:ext cx="519" cy="38"/>
              </a:xfrm>
              <a:custGeom>
                <a:avLst/>
                <a:gdLst>
                  <a:gd name="T0" fmla="*/ 0 w 519"/>
                  <a:gd name="T1" fmla="*/ 0 h 38"/>
                  <a:gd name="T2" fmla="*/ 362 w 519"/>
                  <a:gd name="T3" fmla="*/ 16 h 38"/>
                  <a:gd name="T4" fmla="*/ 519 w 519"/>
                  <a:gd name="T5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19" h="38">
                    <a:moveTo>
                      <a:pt x="0" y="0"/>
                    </a:moveTo>
                    <a:cubicBezTo>
                      <a:pt x="60" y="3"/>
                      <a:pt x="276" y="10"/>
                      <a:pt x="362" y="16"/>
                    </a:cubicBezTo>
                    <a:cubicBezTo>
                      <a:pt x="448" y="22"/>
                      <a:pt x="486" y="33"/>
                      <a:pt x="519" y="38"/>
                    </a:cubicBezTo>
                  </a:path>
                </a:pathLst>
              </a:custGeom>
              <a:noFill/>
              <a:ln w="28575" cmpd="sng">
                <a:solidFill>
                  <a:srgbClr val="FF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30" name="Oval 41"/>
              <p:cNvSpPr>
                <a:spLocks noChangeAspect="1" noChangeArrowheads="1"/>
              </p:cNvSpPr>
              <p:nvPr/>
            </p:nvSpPr>
            <p:spPr bwMode="auto">
              <a:xfrm>
                <a:off x="4665" y="904"/>
                <a:ext cx="73" cy="73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 dirty="0"/>
              </a:p>
            </p:txBody>
          </p:sp>
          <p:sp>
            <p:nvSpPr>
              <p:cNvPr id="31" name="Oval 42"/>
              <p:cNvSpPr>
                <a:spLocks noChangeAspect="1" noChangeArrowheads="1"/>
              </p:cNvSpPr>
              <p:nvPr/>
            </p:nvSpPr>
            <p:spPr bwMode="auto">
              <a:xfrm>
                <a:off x="4778" y="818"/>
                <a:ext cx="73" cy="73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 dirty="0"/>
              </a:p>
            </p:txBody>
          </p:sp>
        </p:grpSp>
        <p:sp>
          <p:nvSpPr>
            <p:cNvPr id="32" name="Text Box 66"/>
            <p:cNvSpPr txBox="1">
              <a:spLocks noChangeArrowheads="1"/>
            </p:cNvSpPr>
            <p:nvPr/>
          </p:nvSpPr>
          <p:spPr bwMode="auto">
            <a:xfrm rot="18900000">
              <a:off x="8160592" y="3061086"/>
              <a:ext cx="1553357" cy="407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2000" tIns="72000" rIns="72000" bIns="72000">
              <a:spAutoFit/>
            </a:bodyPr>
            <a:lstStyle/>
            <a:p>
              <a:pPr algn="ctr"/>
              <a:r>
                <a:rPr lang="fr-FR" b="1" dirty="0" smtClean="0">
                  <a:solidFill>
                    <a:srgbClr val="CC0099"/>
                  </a:solidFill>
                </a:rPr>
                <a:t>radioactivité 2P</a:t>
              </a:r>
              <a:endParaRPr lang="fr-FR" b="1" dirty="0">
                <a:solidFill>
                  <a:srgbClr val="CC0099"/>
                </a:solidFill>
              </a:endParaRPr>
            </a:p>
          </p:txBody>
        </p:sp>
        <p:pic>
          <p:nvPicPr>
            <p:cNvPr id="33" name="Image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4610" y="2550613"/>
              <a:ext cx="1598699" cy="1199024"/>
            </a:xfrm>
            <a:prstGeom prst="rect">
              <a:avLst/>
            </a:prstGeom>
          </p:spPr>
        </p:pic>
      </p:grpSp>
      <p:sp>
        <p:nvSpPr>
          <p:cNvPr id="42" name="Rectangle 41"/>
          <p:cNvSpPr/>
          <p:nvPr/>
        </p:nvSpPr>
        <p:spPr>
          <a:xfrm>
            <a:off x="2845476" y="2235135"/>
            <a:ext cx="6244851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b="1" dirty="0" smtClean="0"/>
              <a:t>recherche des candidats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dirty="0" smtClean="0">
                <a:sym typeface="Wingdings" panose="05000000000000000000" pitchFamily="2" charset="2"/>
              </a:rPr>
              <a:t>	</a:t>
            </a:r>
            <a:r>
              <a:rPr lang="fr-FR" sz="2000" dirty="0" smtClean="0"/>
              <a:t>basée sur les modèles de masse (Q</a:t>
            </a:r>
            <a:r>
              <a:rPr lang="fr-FR" sz="2000" baseline="-25000" dirty="0" smtClean="0"/>
              <a:t>2P</a:t>
            </a:r>
            <a:r>
              <a:rPr lang="fr-FR" sz="2000" dirty="0" smtClean="0"/>
              <a:t>)</a:t>
            </a:r>
            <a:endParaRPr lang="fr-FR" sz="2000" dirty="0" smtClean="0">
              <a:sym typeface="Symbol" panose="05050102010706020507" pitchFamily="18" charset="2"/>
            </a:endParaRP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endParaRPr lang="fr-FR" sz="2000" dirty="0" smtClean="0">
              <a:sym typeface="Wingdings" panose="05000000000000000000" pitchFamily="2" charset="2"/>
            </a:endParaRP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b="1" dirty="0" smtClean="0">
                <a:sym typeface="Wingdings" panose="05000000000000000000" pitchFamily="2" charset="2"/>
              </a:rPr>
              <a:t>durées de vie courtes </a:t>
            </a:r>
            <a:r>
              <a:rPr lang="fr-FR" sz="2000" dirty="0" smtClean="0">
                <a:sym typeface="Wingdings" panose="05000000000000000000" pitchFamily="2" charset="2"/>
              </a:rPr>
              <a:t>(</a:t>
            </a:r>
            <a:r>
              <a:rPr lang="fr-FR" sz="2000" dirty="0" smtClean="0">
                <a:sym typeface="Symbol" panose="05050102010706020507" pitchFamily="18" charset="2"/>
              </a:rPr>
              <a:t>ms)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dirty="0" smtClean="0">
                <a:sym typeface="Wingdings" panose="05000000000000000000" pitchFamily="2" charset="2"/>
              </a:rPr>
              <a:t>	production par fragmentation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dirty="0" smtClean="0">
                <a:sym typeface="Wingdings" panose="05000000000000000000" pitchFamily="2" charset="2"/>
              </a:rPr>
              <a:t>	implantation-décroissance dans des détecteurs silicium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endParaRPr lang="fr-FR" sz="2000" dirty="0" smtClean="0"/>
          </a:p>
        </p:txBody>
      </p:sp>
      <p:grpSp>
        <p:nvGrpSpPr>
          <p:cNvPr id="43" name="Group 52"/>
          <p:cNvGrpSpPr>
            <a:grpSpLocks/>
          </p:cNvGrpSpPr>
          <p:nvPr/>
        </p:nvGrpSpPr>
        <p:grpSpPr bwMode="auto">
          <a:xfrm>
            <a:off x="364746" y="2474709"/>
            <a:ext cx="2160587" cy="1752600"/>
            <a:chOff x="321" y="2118"/>
            <a:chExt cx="1361" cy="1104"/>
          </a:xfrm>
        </p:grpSpPr>
        <p:pic>
          <p:nvPicPr>
            <p:cNvPr id="44" name="Picture 40" descr="E:\giovinazzo\presentations\figures\POV\instruments\1600x1200\strip_exogam_zoom.bmp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28" t="18893" r="14169"/>
            <a:stretch>
              <a:fillRect/>
            </a:stretch>
          </p:blipFill>
          <p:spPr bwMode="auto">
            <a:xfrm>
              <a:off x="321" y="2118"/>
              <a:ext cx="1361" cy="1104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Freeform 41"/>
            <p:cNvSpPr>
              <a:spLocks noChangeAspect="1"/>
            </p:cNvSpPr>
            <p:nvPr/>
          </p:nvSpPr>
          <p:spPr bwMode="auto">
            <a:xfrm>
              <a:off x="948" y="2712"/>
              <a:ext cx="57" cy="86"/>
            </a:xfrm>
            <a:custGeom>
              <a:avLst/>
              <a:gdLst>
                <a:gd name="T0" fmla="*/ 0 w 57"/>
                <a:gd name="T1" fmla="*/ 0 h 86"/>
                <a:gd name="T2" fmla="*/ 57 w 57"/>
                <a:gd name="T3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" h="86">
                  <a:moveTo>
                    <a:pt x="0" y="0"/>
                  </a:moveTo>
                  <a:lnTo>
                    <a:pt x="57" y="86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6" name="Text Box 43"/>
            <p:cNvSpPr txBox="1">
              <a:spLocks noChangeAspect="1" noChangeArrowheads="1"/>
            </p:cNvSpPr>
            <p:nvPr/>
          </p:nvSpPr>
          <p:spPr bwMode="auto">
            <a:xfrm>
              <a:off x="1022" y="2723"/>
              <a:ext cx="136" cy="192"/>
            </a:xfrm>
            <a:prstGeom prst="rect">
              <a:avLst/>
            </a:prstGeom>
            <a:noFill/>
            <a:ln>
              <a:noFill/>
            </a:ln>
            <a:effectLst>
              <a:outerShdw blurRad="25400" dist="12700" dir="27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2000" b="1" dirty="0" smtClean="0"/>
                <a:t>P</a:t>
              </a:r>
              <a:endParaRPr lang="fr-FR" sz="2000" b="1" dirty="0"/>
            </a:p>
          </p:txBody>
        </p:sp>
        <p:sp>
          <p:nvSpPr>
            <p:cNvPr id="47" name="Freeform 45"/>
            <p:cNvSpPr>
              <a:spLocks noChangeAspect="1"/>
            </p:cNvSpPr>
            <p:nvPr/>
          </p:nvSpPr>
          <p:spPr bwMode="auto">
            <a:xfrm>
              <a:off x="945" y="2597"/>
              <a:ext cx="24" cy="121"/>
            </a:xfrm>
            <a:custGeom>
              <a:avLst/>
              <a:gdLst>
                <a:gd name="T0" fmla="*/ 0 w 24"/>
                <a:gd name="T1" fmla="*/ 121 h 121"/>
                <a:gd name="T2" fmla="*/ 24 w 24"/>
                <a:gd name="T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4" h="121">
                  <a:moveTo>
                    <a:pt x="0" y="121"/>
                  </a:moveTo>
                  <a:lnTo>
                    <a:pt x="24" y="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8" name="Text Box 46"/>
            <p:cNvSpPr txBox="1">
              <a:spLocks noChangeAspect="1" noChangeArrowheads="1"/>
            </p:cNvSpPr>
            <p:nvPr/>
          </p:nvSpPr>
          <p:spPr bwMode="auto">
            <a:xfrm>
              <a:off x="858" y="2482"/>
              <a:ext cx="136" cy="192"/>
            </a:xfrm>
            <a:prstGeom prst="rect">
              <a:avLst/>
            </a:prstGeom>
            <a:noFill/>
            <a:ln>
              <a:noFill/>
            </a:ln>
            <a:effectLst>
              <a:outerShdw blurRad="25400" dist="12700" dir="27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2000" b="1" dirty="0"/>
                <a:t>P</a:t>
              </a:r>
            </a:p>
          </p:txBody>
        </p:sp>
      </p:grpSp>
      <p:sp>
        <p:nvSpPr>
          <p:cNvPr id="49" name="Rectangle 48"/>
          <p:cNvSpPr/>
          <p:nvPr/>
        </p:nvSpPr>
        <p:spPr>
          <a:xfrm>
            <a:off x="982107" y="4537078"/>
            <a:ext cx="6477158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b="1" dirty="0" smtClean="0"/>
              <a:t>première mise en évidence début 2000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dirty="0" smtClean="0">
                <a:sym typeface="Wingdings" panose="05000000000000000000" pitchFamily="2" charset="2"/>
              </a:rPr>
              <a:t>	</a:t>
            </a:r>
            <a:r>
              <a:rPr lang="fr-FR" sz="2000" dirty="0" smtClean="0"/>
              <a:t>décroissance de </a:t>
            </a:r>
            <a:r>
              <a:rPr lang="fr-FR" sz="2000" b="1" baseline="30000" dirty="0" smtClean="0">
                <a:solidFill>
                  <a:srgbClr val="CC00CC"/>
                </a:solidFill>
              </a:rPr>
              <a:t>45</a:t>
            </a:r>
            <a:r>
              <a:rPr lang="fr-FR" sz="2000" b="1" dirty="0" smtClean="0">
                <a:solidFill>
                  <a:srgbClr val="CC00CC"/>
                </a:solidFill>
              </a:rPr>
              <a:t>Fe</a:t>
            </a:r>
            <a:r>
              <a:rPr lang="fr-FR" sz="2000" dirty="0" smtClean="0"/>
              <a:t> (GANIL &amp; GSI), </a:t>
            </a:r>
            <a:r>
              <a:rPr lang="fr-FR" sz="2000" b="1" dirty="0" smtClean="0"/>
              <a:t>mesure indirecte</a:t>
            </a:r>
            <a:r>
              <a:rPr lang="fr-FR" sz="2000" dirty="0" smtClean="0"/>
              <a:t>: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dirty="0" smtClean="0"/>
              <a:t>	</a:t>
            </a:r>
            <a:r>
              <a:rPr lang="fr-FR" sz="2000" b="1" dirty="0" smtClean="0"/>
              <a:t>T</a:t>
            </a:r>
            <a:r>
              <a:rPr lang="fr-FR" sz="2000" b="1" baseline="-25000" dirty="0" smtClean="0"/>
              <a:t>1/2</a:t>
            </a:r>
            <a:r>
              <a:rPr lang="fr-FR" sz="2000" dirty="0" smtClean="0"/>
              <a:t>, </a:t>
            </a:r>
            <a:r>
              <a:rPr lang="fr-FR" sz="2000" b="1" dirty="0" smtClean="0"/>
              <a:t>Q</a:t>
            </a:r>
            <a:r>
              <a:rPr lang="fr-FR" sz="2000" b="1" baseline="-25000" dirty="0" smtClean="0"/>
              <a:t>2P</a:t>
            </a:r>
            <a:r>
              <a:rPr lang="fr-FR" sz="2000" dirty="0" smtClean="0"/>
              <a:t>, filiation – pas d’obs. individuelle</a:t>
            </a:r>
            <a:endParaRPr lang="fr-FR" sz="2000" dirty="0">
              <a:sym typeface="Symbol" panose="05050102010706020507" pitchFamily="18" charset="2"/>
            </a:endParaRP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dirty="0" smtClean="0">
                <a:sym typeface="Wingdings" panose="05000000000000000000" pitchFamily="2" charset="2"/>
              </a:rPr>
              <a:t>	même technique (GANIL): radioactivité 2P de </a:t>
            </a:r>
            <a:r>
              <a:rPr lang="fr-FR" sz="2000" b="1" baseline="30000" dirty="0" smtClean="0">
                <a:solidFill>
                  <a:srgbClr val="CC00CC"/>
                </a:solidFill>
                <a:sym typeface="Wingdings" panose="05000000000000000000" pitchFamily="2" charset="2"/>
              </a:rPr>
              <a:t>48</a:t>
            </a:r>
            <a:r>
              <a:rPr lang="fr-FR" sz="2000" b="1" dirty="0" smtClean="0">
                <a:solidFill>
                  <a:srgbClr val="CC00CC"/>
                </a:solidFill>
                <a:sym typeface="Wingdings" panose="05000000000000000000" pitchFamily="2" charset="2"/>
              </a:rPr>
              <a:t>Ni</a:t>
            </a:r>
            <a:r>
              <a:rPr lang="fr-FR" sz="2000" dirty="0" smtClean="0">
                <a:sym typeface="Wingdings" panose="05000000000000000000" pitchFamily="2" charset="2"/>
              </a:rPr>
              <a:t> et </a:t>
            </a:r>
            <a:r>
              <a:rPr lang="fr-FR" sz="2000" b="1" baseline="30000" dirty="0" smtClean="0">
                <a:solidFill>
                  <a:srgbClr val="CC00CC"/>
                </a:solidFill>
                <a:sym typeface="Wingdings" panose="05000000000000000000" pitchFamily="2" charset="2"/>
              </a:rPr>
              <a:t>54</a:t>
            </a:r>
            <a:r>
              <a:rPr lang="fr-FR" sz="2000" b="1" dirty="0" smtClean="0">
                <a:solidFill>
                  <a:srgbClr val="CC00CC"/>
                </a:solidFill>
                <a:sym typeface="Wingdings" panose="05000000000000000000" pitchFamily="2" charset="2"/>
              </a:rPr>
              <a:t>Zn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dirty="0" smtClean="0">
                <a:sym typeface="Symbol" panose="05050102010706020507" pitchFamily="18" charset="2"/>
              </a:rPr>
              <a:t>	+ défrichage de la région par </a:t>
            </a:r>
            <a:r>
              <a:rPr lang="fr-FR" sz="2000" dirty="0" err="1" smtClean="0">
                <a:sym typeface="Symbol" panose="05050102010706020507" pitchFamily="18" charset="2"/>
              </a:rPr>
              <a:t>spectro</a:t>
            </a:r>
            <a:r>
              <a:rPr lang="fr-FR" sz="2000" dirty="0" smtClean="0">
                <a:sym typeface="Symbol" panose="05050102010706020507" pitchFamily="18" charset="2"/>
              </a:rPr>
              <a:t> de décroissance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dirty="0" smtClean="0">
                <a:sym typeface="Wingdings" panose="05000000000000000000" pitchFamily="2" charset="2"/>
              </a:rPr>
              <a:t>	campagne RIKEN (2015): 2P de </a:t>
            </a:r>
            <a:r>
              <a:rPr lang="fr-FR" sz="2000" b="1" baseline="30000" dirty="0" smtClean="0">
                <a:solidFill>
                  <a:srgbClr val="CC00CC"/>
                </a:solidFill>
                <a:sym typeface="Wingdings" panose="05000000000000000000" pitchFamily="2" charset="2"/>
              </a:rPr>
              <a:t>67</a:t>
            </a:r>
            <a:r>
              <a:rPr lang="fr-FR" sz="2000" b="1" dirty="0" smtClean="0">
                <a:solidFill>
                  <a:srgbClr val="CC00CC"/>
                </a:solidFill>
                <a:sym typeface="Wingdings" panose="05000000000000000000" pitchFamily="2" charset="2"/>
              </a:rPr>
              <a:t>Kr</a:t>
            </a:r>
            <a:r>
              <a:rPr lang="fr-FR" sz="1600" dirty="0" smtClean="0">
                <a:sym typeface="Wingdings" panose="05000000000000000000" pitchFamily="2" charset="2"/>
              </a:rPr>
              <a:t> (thèse T. </a:t>
            </a:r>
            <a:r>
              <a:rPr lang="fr-FR" sz="1600" dirty="0" err="1" smtClean="0">
                <a:sym typeface="Wingdings" panose="05000000000000000000" pitchFamily="2" charset="2"/>
              </a:rPr>
              <a:t>Goigoux</a:t>
            </a:r>
            <a:r>
              <a:rPr lang="fr-FR" sz="1600" dirty="0" smtClean="0">
                <a:sym typeface="Wingdings" panose="05000000000000000000" pitchFamily="2" charset="2"/>
              </a:rPr>
              <a:t> 2016)</a:t>
            </a:r>
            <a:endParaRPr lang="fr-FR" sz="1600" dirty="0" smtClean="0">
              <a:sym typeface="Symbol" panose="05050102010706020507" pitchFamily="18" charset="2"/>
            </a:endParaRPr>
          </a:p>
        </p:txBody>
      </p:sp>
      <p:sp>
        <p:nvSpPr>
          <p:cNvPr id="53" name="Ellipse 52"/>
          <p:cNvSpPr/>
          <p:nvPr/>
        </p:nvSpPr>
        <p:spPr>
          <a:xfrm>
            <a:off x="9624278" y="4543077"/>
            <a:ext cx="307999" cy="312702"/>
          </a:xfrm>
          <a:prstGeom prst="ellipse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Ellipse 53"/>
          <p:cNvSpPr/>
          <p:nvPr/>
        </p:nvSpPr>
        <p:spPr>
          <a:xfrm>
            <a:off x="9389678" y="5006301"/>
            <a:ext cx="307999" cy="312702"/>
          </a:xfrm>
          <a:prstGeom prst="ellipse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Ellipse 54"/>
          <p:cNvSpPr/>
          <p:nvPr/>
        </p:nvSpPr>
        <p:spPr>
          <a:xfrm>
            <a:off x="10540815" y="4094100"/>
            <a:ext cx="307999" cy="312702"/>
          </a:xfrm>
          <a:prstGeom prst="ellipse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76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31942" y="93841"/>
            <a:ext cx="6088389" cy="565146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fr-FR" sz="3200" b="1" dirty="0" smtClean="0">
                <a:solidFill>
                  <a:srgbClr val="00823B"/>
                </a:solidFill>
              </a:rPr>
              <a:t>mesure des corrélations angulaires </a:t>
            </a:r>
            <a:endParaRPr lang="fr-FR" sz="3200" b="1" dirty="0" smtClean="0">
              <a:solidFill>
                <a:srgbClr val="00823B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rot="16200000">
            <a:off x="8857151" y="3105834"/>
            <a:ext cx="602338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1" cap="none" spc="0" dirty="0" smtClean="0">
                <a:ln w="0"/>
                <a:gradFill>
                  <a:gsLst>
                    <a:gs pos="24000">
                      <a:srgbClr val="C00000"/>
                    </a:gs>
                    <a:gs pos="50000">
                      <a:srgbClr val="F27F00"/>
                    </a:gs>
                    <a:gs pos="92000">
                      <a:srgbClr val="FAD600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NEX – décroissances exotiques</a:t>
            </a:r>
            <a:endParaRPr lang="fr-FR" sz="3600" b="1" cap="none" spc="0" dirty="0">
              <a:ln w="0"/>
              <a:gradFill>
                <a:gsLst>
                  <a:gs pos="24000">
                    <a:srgbClr val="C00000"/>
                  </a:gs>
                  <a:gs pos="50000">
                    <a:srgbClr val="F27F00"/>
                  </a:gs>
                  <a:gs pos="92000">
                    <a:srgbClr val="FAD600"/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6569853"/>
            <a:ext cx="7199847" cy="28814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>
              <a:tabLst>
                <a:tab pos="360363" algn="l"/>
                <a:tab pos="720725" algn="l"/>
                <a:tab pos="1081088" algn="l"/>
              </a:tabLst>
            </a:pPr>
            <a:r>
              <a:rPr lang="fr-FR" sz="1400" b="1" dirty="0" smtClean="0">
                <a:solidFill>
                  <a:schemeClr val="bg1">
                    <a:lumMod val="65000"/>
                  </a:schemeClr>
                </a:solidFill>
              </a:rPr>
              <a:t>Conseil Scientifique LP2i Bordeaux – 23 mai 2023 </a:t>
            </a:r>
            <a:r>
              <a:rPr lang="fr-FR" sz="1400" b="1" dirty="0" smtClean="0">
                <a:solidFill>
                  <a:schemeClr val="bg1">
                    <a:lumMod val="65000"/>
                  </a:schemeClr>
                </a:solidFill>
              </a:rPr>
              <a:t>– NEX – Décroissances Exotiques / ACTAR TPC</a:t>
            </a:r>
            <a:endParaRPr lang="fr-FR" sz="1400" b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2088" y="806900"/>
            <a:ext cx="7135287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b="1" dirty="0" smtClean="0"/>
              <a:t>information expérimentale limitée</a:t>
            </a:r>
          </a:p>
          <a:p>
            <a:pPr>
              <a:spcBef>
                <a:spcPts val="1200"/>
              </a:spcBef>
              <a:tabLst>
                <a:tab pos="361950" algn="l"/>
                <a:tab pos="712788" algn="l"/>
                <a:tab pos="1073150" algn="l"/>
              </a:tabLst>
            </a:pPr>
            <a:r>
              <a:rPr lang="fr-FR" sz="2000" b="1" dirty="0"/>
              <a:t>	</a:t>
            </a:r>
            <a:r>
              <a:rPr lang="fr-FR" sz="2000" b="1" dirty="0" smtClean="0"/>
              <a:t>modèles type matrice R, SMEC…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dirty="0"/>
              <a:t>	</a:t>
            </a:r>
            <a:r>
              <a:rPr lang="fr-FR" sz="2000" dirty="0" smtClean="0">
                <a:sym typeface="Wingdings" panose="05000000000000000000" pitchFamily="2" charset="2"/>
              </a:rPr>
              <a:t>	structure, fonctions d’ondes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dirty="0">
                <a:sym typeface="Wingdings" panose="05000000000000000000" pitchFamily="2" charset="2"/>
              </a:rPr>
              <a:t>	</a:t>
            </a:r>
            <a:r>
              <a:rPr lang="fr-FR" sz="2000" dirty="0" smtClean="0">
                <a:sym typeface="Wingdings" panose="05000000000000000000" pitchFamily="2" charset="2"/>
              </a:rPr>
              <a:t>	Q</a:t>
            </a:r>
            <a:r>
              <a:rPr lang="fr-FR" sz="2000" baseline="-25000" dirty="0" smtClean="0">
                <a:sym typeface="Wingdings" panose="05000000000000000000" pitchFamily="2" charset="2"/>
              </a:rPr>
              <a:t>2P</a:t>
            </a:r>
            <a:r>
              <a:rPr lang="fr-FR" sz="2000" dirty="0" smtClean="0">
                <a:sym typeface="Wingdings" panose="05000000000000000000" pitchFamily="2" charset="2"/>
              </a:rPr>
              <a:t> </a:t>
            </a:r>
            <a:r>
              <a:rPr lang="fr-FR" sz="2000" dirty="0" err="1" smtClean="0">
                <a:sym typeface="Wingdings" panose="05000000000000000000" pitchFamily="2" charset="2"/>
              </a:rPr>
              <a:t>exp</a:t>
            </a:r>
            <a:r>
              <a:rPr lang="fr-FR" sz="2000" dirty="0" smtClean="0">
                <a:sym typeface="Wingdings" panose="05000000000000000000" pitchFamily="2" charset="2"/>
              </a:rPr>
              <a:t>.: paramètre pour calcul de  T</a:t>
            </a:r>
            <a:r>
              <a:rPr lang="fr-FR" sz="2000" baseline="-25000" dirty="0" smtClean="0">
                <a:sym typeface="Wingdings" panose="05000000000000000000" pitchFamily="2" charset="2"/>
              </a:rPr>
              <a:t>1/2</a:t>
            </a:r>
            <a:endParaRPr lang="fr-FR" sz="2000" b="1" dirty="0">
              <a:sym typeface="Wingdings" panose="05000000000000000000" pitchFamily="2" charset="2"/>
            </a:endParaRPr>
          </a:p>
          <a:p>
            <a:pPr>
              <a:spcBef>
                <a:spcPts val="1200"/>
              </a:spcBef>
              <a:tabLst>
                <a:tab pos="361950" algn="l"/>
                <a:tab pos="712788" algn="l"/>
                <a:tab pos="1073150" algn="l"/>
              </a:tabLst>
            </a:pPr>
            <a:r>
              <a:rPr lang="fr-FR" sz="2000" b="1" dirty="0" smtClean="0">
                <a:sym typeface="Wingdings" panose="05000000000000000000" pitchFamily="2" charset="2"/>
              </a:rPr>
              <a:t>	modèle à 3-corps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dirty="0">
                <a:sym typeface="Wingdings" panose="05000000000000000000" pitchFamily="2" charset="2"/>
              </a:rPr>
              <a:t>	</a:t>
            </a:r>
            <a:r>
              <a:rPr lang="fr-FR" sz="2000" dirty="0" smtClean="0">
                <a:sym typeface="Wingdings" panose="05000000000000000000" pitchFamily="2" charset="2"/>
              </a:rPr>
              <a:t>	dynamique cœur + p + p, </a:t>
            </a:r>
            <a:r>
              <a:rPr lang="fr-FR" sz="2000" dirty="0" smtClean="0"/>
              <a:t>pas de structure (orbitales </a:t>
            </a:r>
            <a:r>
              <a:rPr lang="fr-FR" sz="2000" i="1" dirty="0" smtClean="0"/>
              <a:t>ad hoc</a:t>
            </a:r>
            <a:r>
              <a:rPr lang="fr-FR" sz="2000" dirty="0" smtClean="0"/>
              <a:t>)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dirty="0"/>
              <a:t>	</a:t>
            </a:r>
            <a:r>
              <a:rPr lang="fr-FR" sz="2000" dirty="0" smtClean="0">
                <a:sym typeface="Wingdings" panose="05000000000000000000" pitchFamily="2" charset="2"/>
              </a:rPr>
              <a:t>	</a:t>
            </a:r>
            <a:r>
              <a:rPr lang="fr-FR" sz="2000" b="1" dirty="0" smtClean="0">
                <a:solidFill>
                  <a:srgbClr val="00823B"/>
                </a:solidFill>
                <a:sym typeface="Wingdings" panose="05000000000000000000" pitchFamily="2" charset="2"/>
              </a:rPr>
              <a:t>corrélations p–p énergie et angle</a:t>
            </a:r>
            <a:r>
              <a:rPr lang="fr-FR" sz="2000" dirty="0" smtClean="0">
                <a:sym typeface="Wingdings" panose="05000000000000000000" pitchFamily="2" charset="2"/>
              </a:rPr>
              <a:t>: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dirty="0">
                <a:sym typeface="Wingdings" panose="05000000000000000000" pitchFamily="2" charset="2"/>
              </a:rPr>
              <a:t>	</a:t>
            </a:r>
            <a:r>
              <a:rPr lang="fr-FR" sz="2000" dirty="0" smtClean="0">
                <a:sym typeface="Wingdings" panose="05000000000000000000" pitchFamily="2" charset="2"/>
              </a:rPr>
              <a:t>	sensibilité à la nature de l’état émetteur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dirty="0">
                <a:sym typeface="Wingdings" panose="05000000000000000000" pitchFamily="2" charset="2"/>
              </a:rPr>
              <a:t>	</a:t>
            </a:r>
            <a:endParaRPr lang="fr-FR" sz="2000" dirty="0" smtClean="0"/>
          </a:p>
        </p:txBody>
      </p:sp>
      <p:grpSp>
        <p:nvGrpSpPr>
          <p:cNvPr id="6" name="Groupe 5"/>
          <p:cNvGrpSpPr>
            <a:grpSpLocks noChangeAspect="1"/>
          </p:cNvGrpSpPr>
          <p:nvPr/>
        </p:nvGrpSpPr>
        <p:grpSpPr>
          <a:xfrm>
            <a:off x="7898443" y="260701"/>
            <a:ext cx="3076164" cy="3593608"/>
            <a:chOff x="4996625" y="1295400"/>
            <a:chExt cx="3067939" cy="3584000"/>
          </a:xfrm>
        </p:grpSpPr>
        <p:sp>
          <p:nvSpPr>
            <p:cNvPr id="9" name="Rectangle 12"/>
            <p:cNvSpPr>
              <a:spLocks noChangeAspect="1" noChangeArrowheads="1"/>
            </p:cNvSpPr>
            <p:nvPr/>
          </p:nvSpPr>
          <p:spPr bwMode="auto">
            <a:xfrm>
              <a:off x="4996625" y="1295400"/>
              <a:ext cx="3067939" cy="3584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pic>
          <p:nvPicPr>
            <p:cNvPr id="10" name="Picture 5" descr="2p_45Fe_grigorenko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014"/>
            <a:stretch/>
          </p:blipFill>
          <p:spPr bwMode="auto">
            <a:xfrm>
              <a:off x="5559459" y="1858233"/>
              <a:ext cx="2289076" cy="2416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Line 69"/>
            <p:cNvSpPr>
              <a:spLocks noChangeShapeType="1"/>
            </p:cNvSpPr>
            <p:nvPr/>
          </p:nvSpPr>
          <p:spPr bwMode="auto">
            <a:xfrm flipV="1">
              <a:off x="6754124" y="3374905"/>
              <a:ext cx="420772" cy="894308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Line 70"/>
            <p:cNvSpPr>
              <a:spLocks noChangeShapeType="1"/>
            </p:cNvSpPr>
            <p:nvPr/>
          </p:nvSpPr>
          <p:spPr bwMode="auto">
            <a:xfrm flipH="1" flipV="1">
              <a:off x="6613416" y="3755087"/>
              <a:ext cx="140708" cy="52495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Line 71"/>
            <p:cNvSpPr>
              <a:spLocks noChangeShapeType="1"/>
            </p:cNvSpPr>
            <p:nvPr/>
          </p:nvSpPr>
          <p:spPr bwMode="auto">
            <a:xfrm>
              <a:off x="5559458" y="2076060"/>
              <a:ext cx="892956" cy="19482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Line 72"/>
            <p:cNvSpPr>
              <a:spLocks noChangeShapeType="1"/>
            </p:cNvSpPr>
            <p:nvPr/>
          </p:nvSpPr>
          <p:spPr bwMode="auto">
            <a:xfrm>
              <a:off x="7174896" y="1858233"/>
              <a:ext cx="89296" cy="67242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Text Box 79"/>
            <p:cNvSpPr txBox="1">
              <a:spLocks noChangeArrowheads="1"/>
            </p:cNvSpPr>
            <p:nvPr/>
          </p:nvSpPr>
          <p:spPr bwMode="auto">
            <a:xfrm rot="16200000">
              <a:off x="7460680" y="2878286"/>
              <a:ext cx="950397" cy="2439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2B2B2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1842" dir="2700000" algn="ctr" rotWithShape="0">
                      <a:srgbClr val="777777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>
                <a:tabLst>
                  <a:tab pos="190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tabLst>
                  <a:tab pos="190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190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190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190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fr-FR" sz="1200" dirty="0" smtClean="0">
                  <a:latin typeface="+mn-lt"/>
                </a:rPr>
                <a:t>L.V. </a:t>
              </a:r>
              <a:r>
                <a:rPr lang="fr-FR" sz="1200" dirty="0" err="1" smtClean="0">
                  <a:latin typeface="+mn-lt"/>
                </a:rPr>
                <a:t>Grigorenko</a:t>
              </a:r>
              <a:endParaRPr lang="fr-FR" sz="1200" dirty="0">
                <a:latin typeface="+mn-lt"/>
              </a:endParaRPr>
            </a:p>
          </p:txBody>
        </p:sp>
        <p:pic>
          <p:nvPicPr>
            <p:cNvPr id="16" name="Picture 6" descr="t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1332" y="1526757"/>
              <a:ext cx="468125" cy="1097253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8" descr="t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1645" y="4274625"/>
              <a:ext cx="1002546" cy="373418"/>
            </a:xfrm>
            <a:prstGeom prst="rect">
              <a:avLst/>
            </a:prstGeom>
            <a:noFill/>
            <a:ln w="19050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7632504" y="1858233"/>
              <a:ext cx="303375" cy="4126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7" descr="t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3416" y="1426638"/>
              <a:ext cx="1131077" cy="431595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Rectangle 19"/>
          <p:cNvSpPr/>
          <p:nvPr/>
        </p:nvSpPr>
        <p:spPr>
          <a:xfrm>
            <a:off x="2551921" y="3976464"/>
            <a:ext cx="5457969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b="1" dirty="0" smtClean="0">
                <a:solidFill>
                  <a:srgbClr val="00823B"/>
                </a:solidFill>
              </a:rPr>
              <a:t>TPC de première génération</a:t>
            </a:r>
          </a:p>
          <a:p>
            <a:pPr>
              <a:spcBef>
                <a:spcPts val="1200"/>
              </a:spcBef>
              <a:tabLst>
                <a:tab pos="179388" algn="l"/>
                <a:tab pos="536575" algn="l"/>
                <a:tab pos="893763" algn="l"/>
              </a:tabLst>
            </a:pPr>
            <a:r>
              <a:rPr lang="fr-FR" sz="2000" b="1" dirty="0"/>
              <a:t>	</a:t>
            </a:r>
            <a:r>
              <a:rPr lang="fr-FR" sz="2000" b="1" dirty="0" smtClean="0"/>
              <a:t>observation directe</a:t>
            </a:r>
            <a:r>
              <a:rPr lang="fr-FR" sz="2000" dirty="0" smtClean="0"/>
              <a:t> (confirmation)</a:t>
            </a:r>
          </a:p>
          <a:p>
            <a:pPr>
              <a:tabLst>
                <a:tab pos="179388" algn="l"/>
                <a:tab pos="536575" algn="l"/>
                <a:tab pos="893763" algn="l"/>
              </a:tabLst>
            </a:pPr>
            <a:r>
              <a:rPr lang="fr-FR" sz="2000" dirty="0"/>
              <a:t>	</a:t>
            </a:r>
            <a:r>
              <a:rPr lang="fr-FR" sz="2000" dirty="0" smtClean="0">
                <a:sym typeface="Wingdings" panose="05000000000000000000" pitchFamily="2" charset="2"/>
              </a:rPr>
              <a:t>	équipe: </a:t>
            </a:r>
            <a:r>
              <a:rPr lang="fr-FR" sz="2000" b="1" baseline="30000" dirty="0" smtClean="0">
                <a:sym typeface="Wingdings" panose="05000000000000000000" pitchFamily="2" charset="2"/>
              </a:rPr>
              <a:t>45</a:t>
            </a:r>
            <a:r>
              <a:rPr lang="fr-FR" sz="2000" b="1" dirty="0" smtClean="0">
                <a:sym typeface="Wingdings" panose="05000000000000000000" pitchFamily="2" charset="2"/>
              </a:rPr>
              <a:t>Fe</a:t>
            </a:r>
            <a:r>
              <a:rPr lang="fr-FR" sz="2000" dirty="0" smtClean="0">
                <a:sym typeface="Wingdings" panose="05000000000000000000" pitchFamily="2" charset="2"/>
              </a:rPr>
              <a:t> (2006, GANIL), </a:t>
            </a:r>
            <a:r>
              <a:rPr lang="fr-FR" sz="2000" b="1" baseline="30000" dirty="0" smtClean="0">
                <a:sym typeface="Wingdings" panose="05000000000000000000" pitchFamily="2" charset="2"/>
              </a:rPr>
              <a:t>54</a:t>
            </a:r>
            <a:r>
              <a:rPr lang="fr-FR" sz="2000" b="1" dirty="0" smtClean="0">
                <a:sym typeface="Wingdings" panose="05000000000000000000" pitchFamily="2" charset="2"/>
              </a:rPr>
              <a:t>Ni</a:t>
            </a:r>
            <a:r>
              <a:rPr lang="fr-FR" sz="2000" dirty="0" smtClean="0">
                <a:sym typeface="Wingdings" panose="05000000000000000000" pitchFamily="2" charset="2"/>
              </a:rPr>
              <a:t> (2011 GANIL)</a:t>
            </a:r>
          </a:p>
          <a:p>
            <a:pPr>
              <a:tabLst>
                <a:tab pos="179388" algn="l"/>
                <a:tab pos="536575" algn="l"/>
                <a:tab pos="893763" algn="l"/>
              </a:tabLst>
            </a:pPr>
            <a:r>
              <a:rPr lang="fr-FR" sz="2000" dirty="0">
                <a:sym typeface="Wingdings" panose="05000000000000000000" pitchFamily="2" charset="2"/>
              </a:rPr>
              <a:t>	</a:t>
            </a:r>
            <a:r>
              <a:rPr lang="fr-FR" sz="2000" dirty="0" smtClean="0">
                <a:sym typeface="Wingdings" panose="05000000000000000000" pitchFamily="2" charset="2"/>
              </a:rPr>
              <a:t>	</a:t>
            </a:r>
            <a:r>
              <a:rPr lang="fr-FR" sz="2000" dirty="0" smtClean="0">
                <a:sym typeface="Wingdings" panose="05000000000000000000" pitchFamily="2" charset="2"/>
              </a:rPr>
              <a:t>faible stat.</a:t>
            </a:r>
          </a:p>
          <a:p>
            <a:pPr>
              <a:tabLst>
                <a:tab pos="179388" algn="l"/>
                <a:tab pos="536575" algn="l"/>
                <a:tab pos="893763" algn="l"/>
              </a:tabLst>
            </a:pPr>
            <a:r>
              <a:rPr lang="fr-FR" sz="20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	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	</a:t>
            </a:r>
            <a:r>
              <a:rPr lang="fr-FR" sz="2000" dirty="0" err="1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éq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. Varsovie: </a:t>
            </a:r>
            <a:r>
              <a:rPr lang="fr-FR" sz="2000" dirty="0" err="1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dist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. angulaire </a:t>
            </a:r>
            <a:r>
              <a:rPr lang="fr-FR" sz="2000" b="1" baseline="30000" dirty="0" smtClean="0">
                <a:sym typeface="Wingdings" panose="05000000000000000000" pitchFamily="2" charset="2"/>
              </a:rPr>
              <a:t>45</a:t>
            </a:r>
            <a:r>
              <a:rPr lang="fr-FR" sz="2000" b="1" dirty="0" smtClean="0">
                <a:sym typeface="Wingdings" panose="05000000000000000000" pitchFamily="2" charset="2"/>
              </a:rPr>
              <a:t>Fe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(MSU 2007)</a:t>
            </a:r>
          </a:p>
          <a:p>
            <a:pPr>
              <a:tabLst>
                <a:tab pos="179388" algn="l"/>
                <a:tab pos="536575" algn="l"/>
                <a:tab pos="893763" algn="l"/>
              </a:tabLst>
            </a:pPr>
            <a:r>
              <a:rPr lang="fr-FR" sz="20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	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	+ </a:t>
            </a:r>
            <a:r>
              <a:rPr lang="fr-FR" sz="2000" b="1" baseline="30000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48</a:t>
            </a:r>
            <a:r>
              <a:rPr lang="fr-FR" sz="2000" b="1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Ni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(MSU 2011)</a:t>
            </a:r>
            <a:endParaRPr lang="fr-FR" sz="2000" dirty="0">
              <a:solidFill>
                <a:schemeClr val="bg1">
                  <a:lumMod val="50000"/>
                </a:schemeClr>
              </a:solidFill>
              <a:sym typeface="Wingdings" panose="05000000000000000000" pitchFamily="2" charset="2"/>
            </a:endParaRP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92" y="4059335"/>
            <a:ext cx="2146930" cy="209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17"/>
          <p:cNvSpPr txBox="1">
            <a:spLocks noChangeArrowheads="1"/>
          </p:cNvSpPr>
          <p:nvPr/>
        </p:nvSpPr>
        <p:spPr bwMode="auto">
          <a:xfrm rot="16200000">
            <a:off x="1337639" y="5043601"/>
            <a:ext cx="199785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sz="1400" dirty="0" smtClean="0">
                <a:latin typeface="+mn-lt"/>
              </a:rPr>
              <a:t>P. </a:t>
            </a:r>
            <a:r>
              <a:rPr lang="en-GB" sz="1400" dirty="0" err="1" smtClean="0">
                <a:latin typeface="+mn-lt"/>
              </a:rPr>
              <a:t>Ascher</a:t>
            </a:r>
            <a:r>
              <a:rPr lang="en-GB" sz="1400" dirty="0" smtClean="0">
                <a:latin typeface="+mn-lt"/>
              </a:rPr>
              <a:t> </a:t>
            </a:r>
            <a:r>
              <a:rPr lang="en-GB" sz="1400" i="1" dirty="0" smtClean="0">
                <a:latin typeface="+mn-lt"/>
              </a:rPr>
              <a:t>et </a:t>
            </a:r>
            <a:r>
              <a:rPr lang="en-GB" sz="1400" i="1" dirty="0">
                <a:latin typeface="+mn-lt"/>
              </a:rPr>
              <a:t>al</a:t>
            </a:r>
            <a:r>
              <a:rPr lang="en-GB" sz="1400" dirty="0" smtClean="0">
                <a:latin typeface="+mn-lt"/>
              </a:rPr>
              <a:t>., PRL 2011</a:t>
            </a:r>
            <a:endParaRPr lang="en-GB" sz="1400" dirty="0">
              <a:latin typeface="+mn-lt"/>
            </a:endParaRPr>
          </a:p>
        </p:txBody>
      </p:sp>
      <p:grpSp>
        <p:nvGrpSpPr>
          <p:cNvPr id="31" name="Groupe 30"/>
          <p:cNvGrpSpPr>
            <a:grpSpLocks noChangeAspect="1"/>
          </p:cNvGrpSpPr>
          <p:nvPr/>
        </p:nvGrpSpPr>
        <p:grpSpPr>
          <a:xfrm>
            <a:off x="7846648" y="4133083"/>
            <a:ext cx="3724423" cy="2410240"/>
            <a:chOff x="-94822" y="3527309"/>
            <a:chExt cx="4407663" cy="2852395"/>
          </a:xfrm>
        </p:grpSpPr>
        <p:sp>
          <p:nvSpPr>
            <p:cNvPr id="32" name="Rectangle 5"/>
            <p:cNvSpPr>
              <a:spLocks noChangeArrowheads="1"/>
            </p:cNvSpPr>
            <p:nvPr/>
          </p:nvSpPr>
          <p:spPr bwMode="auto">
            <a:xfrm>
              <a:off x="441497" y="3527309"/>
              <a:ext cx="3871344" cy="285239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dirty="0"/>
            </a:p>
          </p:txBody>
        </p:sp>
        <p:pic>
          <p:nvPicPr>
            <p:cNvPr id="33" name="Picture 21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78" t="23380" r="13171" b="8318"/>
            <a:stretch/>
          </p:blipFill>
          <p:spPr bwMode="auto">
            <a:xfrm>
              <a:off x="528258" y="3602024"/>
              <a:ext cx="3723580" cy="2682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" name="Text Box 7"/>
            <p:cNvSpPr txBox="1">
              <a:spLocks noChangeAspect="1" noChangeArrowheads="1"/>
            </p:cNvSpPr>
            <p:nvPr/>
          </p:nvSpPr>
          <p:spPr bwMode="auto">
            <a:xfrm rot="16200000">
              <a:off x="3041778" y="4631929"/>
              <a:ext cx="2211730" cy="3303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>
                      <a:alpha val="39999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fr-FR" sz="1200" dirty="0" smtClean="0"/>
                <a:t>K. </a:t>
              </a:r>
              <a:r>
                <a:rPr lang="fr-FR" sz="1200" dirty="0" err="1" smtClean="0"/>
                <a:t>Miernik</a:t>
              </a:r>
              <a:r>
                <a:rPr lang="fr-FR" sz="1200" dirty="0" smtClean="0"/>
                <a:t> et al. (PRL 2007)</a:t>
              </a:r>
              <a:endParaRPr lang="fr-FR" sz="1200" dirty="0"/>
            </a:p>
          </p:txBody>
        </p:sp>
        <p:sp>
          <p:nvSpPr>
            <p:cNvPr id="35" name="Text Box 9"/>
            <p:cNvSpPr txBox="1">
              <a:spLocks noChangeArrowheads="1"/>
            </p:cNvSpPr>
            <p:nvPr/>
          </p:nvSpPr>
          <p:spPr bwMode="auto">
            <a:xfrm>
              <a:off x="2014390" y="3691262"/>
              <a:ext cx="1155695" cy="4006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600" b="1" dirty="0" smtClean="0">
                  <a:solidFill>
                    <a:srgbClr val="CC0000"/>
                  </a:solidFill>
                </a:rPr>
                <a:t>angle p-p</a:t>
              </a:r>
              <a:endParaRPr lang="fr-FR" sz="1600" b="1" dirty="0">
                <a:solidFill>
                  <a:srgbClr val="CC0000"/>
                </a:solidFill>
              </a:endParaRPr>
            </a:p>
          </p:txBody>
        </p:sp>
        <p:sp>
          <p:nvSpPr>
            <p:cNvPr id="36" name="Text Box 12"/>
            <p:cNvSpPr txBox="1">
              <a:spLocks noChangeArrowheads="1"/>
            </p:cNvSpPr>
            <p:nvPr/>
          </p:nvSpPr>
          <p:spPr bwMode="auto">
            <a:xfrm rot="16200000">
              <a:off x="-583925" y="5302876"/>
              <a:ext cx="1514525" cy="536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72000" tIns="72000" rIns="72000" bIns="72000">
              <a:spAutoFit/>
            </a:bodyPr>
            <a:lstStyle/>
            <a:p>
              <a:pPr algn="ctr"/>
              <a:r>
                <a:rPr lang="fr-FR" sz="2000" b="1" baseline="30000" dirty="0" smtClean="0"/>
                <a:t>45</a:t>
              </a:r>
              <a:r>
                <a:rPr lang="fr-FR" sz="2000" b="1" dirty="0" smtClean="0"/>
                <a:t>Fe </a:t>
              </a:r>
              <a:r>
                <a:rPr lang="fr-FR" sz="2000" dirty="0" smtClean="0"/>
                <a:t>(MSU)</a:t>
              </a:r>
              <a:endParaRPr lang="fr-FR" sz="2000" dirty="0"/>
            </a:p>
          </p:txBody>
        </p:sp>
      </p:grp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1170381" y="5352305"/>
            <a:ext cx="578217" cy="453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72000" tIns="72000" rIns="72000" bIns="72000">
            <a:spAutoFit/>
          </a:bodyPr>
          <a:lstStyle/>
          <a:p>
            <a:pPr algn="ctr"/>
            <a:r>
              <a:rPr lang="fr-FR" sz="2000" b="1" baseline="30000" dirty="0" smtClean="0">
                <a:solidFill>
                  <a:srgbClr val="00823B"/>
                </a:solidFill>
              </a:rPr>
              <a:t>54</a:t>
            </a:r>
            <a:r>
              <a:rPr lang="fr-FR" sz="2000" b="1" dirty="0" smtClean="0">
                <a:solidFill>
                  <a:srgbClr val="00823B"/>
                </a:solidFill>
              </a:rPr>
              <a:t>Zn</a:t>
            </a:r>
            <a:endParaRPr lang="fr-FR" sz="2000" dirty="0">
              <a:solidFill>
                <a:srgbClr val="0082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52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31942" y="93841"/>
            <a:ext cx="3379891" cy="565146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fr-FR" sz="3200" b="1" dirty="0" smtClean="0"/>
              <a:t>le problème de </a:t>
            </a:r>
            <a:r>
              <a:rPr lang="fr-FR" sz="3200" b="1" baseline="30000" dirty="0" smtClean="0"/>
              <a:t>67</a:t>
            </a:r>
            <a:r>
              <a:rPr lang="fr-FR" sz="3200" b="1" dirty="0" smtClean="0"/>
              <a:t>Kr</a:t>
            </a:r>
            <a:endParaRPr lang="fr-FR" sz="3200" b="1" dirty="0" smtClean="0"/>
          </a:p>
        </p:txBody>
      </p:sp>
      <p:sp>
        <p:nvSpPr>
          <p:cNvPr id="4" name="Rectangle 3"/>
          <p:cNvSpPr/>
          <p:nvPr/>
        </p:nvSpPr>
        <p:spPr>
          <a:xfrm rot="16200000">
            <a:off x="8857151" y="3105834"/>
            <a:ext cx="602338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1" cap="none" spc="0" dirty="0" smtClean="0">
                <a:ln w="0"/>
                <a:gradFill>
                  <a:gsLst>
                    <a:gs pos="24000">
                      <a:srgbClr val="C00000"/>
                    </a:gs>
                    <a:gs pos="50000">
                      <a:srgbClr val="F27F00"/>
                    </a:gs>
                    <a:gs pos="92000">
                      <a:srgbClr val="FAD600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NEX – décroissances exotiques</a:t>
            </a:r>
            <a:endParaRPr lang="fr-FR" sz="3600" b="1" cap="none" spc="0" dirty="0">
              <a:ln w="0"/>
              <a:gradFill>
                <a:gsLst>
                  <a:gs pos="24000">
                    <a:srgbClr val="C00000"/>
                  </a:gs>
                  <a:gs pos="50000">
                    <a:srgbClr val="F27F00"/>
                  </a:gs>
                  <a:gs pos="92000">
                    <a:srgbClr val="FAD600"/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6569853"/>
            <a:ext cx="7199847" cy="28814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>
              <a:tabLst>
                <a:tab pos="360363" algn="l"/>
                <a:tab pos="720725" algn="l"/>
                <a:tab pos="1081088" algn="l"/>
              </a:tabLst>
            </a:pPr>
            <a:r>
              <a:rPr lang="fr-FR" sz="1400" b="1" dirty="0" smtClean="0">
                <a:solidFill>
                  <a:schemeClr val="bg1">
                    <a:lumMod val="65000"/>
                  </a:schemeClr>
                </a:solidFill>
              </a:rPr>
              <a:t>Conseil Scientifique LP2i Bordeaux – 23 mai 2023 </a:t>
            </a:r>
            <a:r>
              <a:rPr lang="fr-FR" sz="1400" b="1" dirty="0" smtClean="0">
                <a:solidFill>
                  <a:schemeClr val="bg1">
                    <a:lumMod val="65000"/>
                  </a:schemeClr>
                </a:solidFill>
              </a:rPr>
              <a:t>– NEX – Décroissances Exotiques / ACTAR TPC</a:t>
            </a:r>
            <a:endParaRPr lang="fr-FR" sz="1400" b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6466" y="882650"/>
            <a:ext cx="6954468" cy="538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b="1" dirty="0" smtClean="0"/>
              <a:t>modèle hybride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endParaRPr lang="fr-FR" sz="1600" b="1" dirty="0"/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endParaRPr lang="fr-FR" sz="1600" b="1" dirty="0" smtClean="0"/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endParaRPr lang="fr-FR" sz="1600" b="1" dirty="0" smtClean="0"/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endParaRPr lang="fr-FR" sz="1600" b="1" dirty="0"/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dirty="0"/>
              <a:t>	</a:t>
            </a:r>
            <a:r>
              <a:rPr lang="fr-FR" sz="2000" dirty="0" smtClean="0">
                <a:sym typeface="Wingdings" panose="05000000000000000000" pitchFamily="2" charset="2"/>
              </a:rPr>
              <a:t>	</a:t>
            </a:r>
            <a:r>
              <a:rPr lang="fr-FR" sz="2000" dirty="0" smtClean="0"/>
              <a:t>bon accord pour </a:t>
            </a:r>
            <a:r>
              <a:rPr lang="fr-FR" sz="2000" b="1" baseline="30000" dirty="0" smtClean="0"/>
              <a:t>45</a:t>
            </a:r>
            <a:r>
              <a:rPr lang="fr-FR" sz="2000" b="1" dirty="0" smtClean="0"/>
              <a:t>Fe</a:t>
            </a:r>
            <a:r>
              <a:rPr lang="fr-FR" sz="2000" dirty="0" smtClean="0"/>
              <a:t>, </a:t>
            </a:r>
            <a:r>
              <a:rPr lang="fr-FR" sz="2000" b="1" baseline="30000" dirty="0" smtClean="0"/>
              <a:t>48</a:t>
            </a:r>
            <a:r>
              <a:rPr lang="fr-FR" sz="2000" b="1" dirty="0" smtClean="0"/>
              <a:t>Ni</a:t>
            </a:r>
            <a:r>
              <a:rPr lang="fr-FR" sz="2000" dirty="0" smtClean="0"/>
              <a:t> et </a:t>
            </a:r>
            <a:r>
              <a:rPr lang="fr-FR" sz="2000" b="1" baseline="30000" dirty="0" smtClean="0"/>
              <a:t>54</a:t>
            </a:r>
            <a:r>
              <a:rPr lang="fr-FR" sz="2000" b="1" dirty="0" smtClean="0"/>
              <a:t>Zn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dirty="0" smtClean="0"/>
              <a:t>	</a:t>
            </a:r>
            <a:r>
              <a:rPr lang="fr-FR" sz="2000" dirty="0" smtClean="0">
                <a:sym typeface="Wingdings" panose="05000000000000000000" pitchFamily="2" charset="2"/>
              </a:rPr>
              <a:t></a:t>
            </a:r>
            <a:r>
              <a:rPr lang="fr-FR" sz="2000" dirty="0"/>
              <a:t>	</a:t>
            </a:r>
            <a:r>
              <a:rPr lang="fr-FR" sz="2000" b="1" dirty="0" smtClean="0">
                <a:solidFill>
                  <a:srgbClr val="0070C0"/>
                </a:solidFill>
              </a:rPr>
              <a:t>facteur 20 à 40 pour </a:t>
            </a:r>
            <a:r>
              <a:rPr lang="fr-FR" sz="2000" b="1" baseline="30000" dirty="0" smtClean="0">
                <a:solidFill>
                  <a:srgbClr val="0070C0"/>
                </a:solidFill>
              </a:rPr>
              <a:t>67</a:t>
            </a:r>
            <a:r>
              <a:rPr lang="fr-FR" sz="2000" b="1" dirty="0" smtClean="0">
                <a:solidFill>
                  <a:srgbClr val="0070C0"/>
                </a:solidFill>
              </a:rPr>
              <a:t>Kr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endParaRPr lang="fr-FR" sz="2000" dirty="0"/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b="1" dirty="0" smtClean="0"/>
              <a:t>2 hypothèses </a:t>
            </a:r>
            <a:r>
              <a:rPr lang="fr-FR" sz="2000" dirty="0" smtClean="0"/>
              <a:t>(calculs théoriques)</a:t>
            </a:r>
          </a:p>
          <a:p>
            <a:pPr>
              <a:spcBef>
                <a:spcPts val="1200"/>
              </a:spcBef>
              <a:tabLst>
                <a:tab pos="361950" algn="l"/>
                <a:tab pos="712788" algn="l"/>
                <a:tab pos="1073150" algn="l"/>
              </a:tabLst>
            </a:pPr>
            <a:r>
              <a:rPr lang="fr-FR" sz="2000" b="1" dirty="0">
                <a:solidFill>
                  <a:srgbClr val="0070C0"/>
                </a:solidFill>
              </a:rPr>
              <a:t>	(1)	mécanisme d’émission (2017)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dirty="0"/>
              <a:t>		- situation transitoire entre 2P directe et séquentielle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dirty="0"/>
              <a:t>		   (masse du noyau intermédiaire non mesurée)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dirty="0"/>
              <a:t>		- observable: partage d’énergie</a:t>
            </a:r>
          </a:p>
          <a:p>
            <a:pPr>
              <a:spcBef>
                <a:spcPts val="1200"/>
              </a:spcBef>
              <a:tabLst>
                <a:tab pos="361950" algn="l"/>
                <a:tab pos="712788" algn="l"/>
                <a:tab pos="1073150" algn="l"/>
              </a:tabLst>
            </a:pPr>
            <a:r>
              <a:rPr lang="fr-FR" sz="2000" b="1" dirty="0">
                <a:solidFill>
                  <a:srgbClr val="0070C0"/>
                </a:solidFill>
              </a:rPr>
              <a:t>	</a:t>
            </a:r>
            <a:r>
              <a:rPr lang="fr-FR" sz="2000" b="1" dirty="0" smtClean="0">
                <a:solidFill>
                  <a:srgbClr val="0070C0"/>
                </a:solidFill>
              </a:rPr>
              <a:t>(2)</a:t>
            </a:r>
            <a:r>
              <a:rPr lang="fr-FR" sz="2000" b="1" dirty="0">
                <a:solidFill>
                  <a:srgbClr val="0070C0"/>
                </a:solidFill>
              </a:rPr>
              <a:t>	</a:t>
            </a:r>
            <a:r>
              <a:rPr lang="fr-FR" sz="2000" b="1" dirty="0" smtClean="0">
                <a:solidFill>
                  <a:srgbClr val="0070C0"/>
                </a:solidFill>
              </a:rPr>
              <a:t>effet de la déformation (2018)</a:t>
            </a:r>
            <a:endParaRPr lang="fr-FR" sz="2000" b="1" dirty="0">
              <a:solidFill>
                <a:srgbClr val="0070C0"/>
              </a:solidFill>
            </a:endParaRP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dirty="0"/>
              <a:t>		- </a:t>
            </a:r>
            <a:r>
              <a:rPr lang="fr-FR" sz="2000" dirty="0" smtClean="0"/>
              <a:t>calcul GCC, traitement consistant structure &amp; dynamique</a:t>
            </a:r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dirty="0"/>
              <a:t>	</a:t>
            </a:r>
            <a:r>
              <a:rPr lang="fr-FR" sz="2000" dirty="0" smtClean="0"/>
              <a:t>	  </a:t>
            </a:r>
            <a:r>
              <a:rPr lang="fr-FR" sz="1400" dirty="0" smtClean="0"/>
              <a:t>(Wang &amp; </a:t>
            </a:r>
            <a:r>
              <a:rPr lang="fr-FR" sz="1400" dirty="0" err="1" smtClean="0"/>
              <a:t>Nazarewicz</a:t>
            </a:r>
            <a:r>
              <a:rPr lang="fr-FR" sz="1400" dirty="0" smtClean="0"/>
              <a:t>)</a:t>
            </a:r>
            <a:endParaRPr lang="fr-FR" sz="1400" dirty="0"/>
          </a:p>
          <a:p>
            <a:pPr>
              <a:tabLst>
                <a:tab pos="361950" algn="l"/>
                <a:tab pos="712788" algn="l"/>
                <a:tab pos="1073150" algn="l"/>
              </a:tabLst>
            </a:pPr>
            <a:r>
              <a:rPr lang="fr-FR" sz="2000" dirty="0"/>
              <a:t>		- </a:t>
            </a:r>
            <a:r>
              <a:rPr lang="fr-FR" sz="2000" dirty="0" smtClean="0"/>
              <a:t>prédiction des </a:t>
            </a:r>
            <a:r>
              <a:rPr lang="fr-FR" sz="2000" b="1" dirty="0" smtClean="0"/>
              <a:t>distributions angulaires</a:t>
            </a:r>
            <a:endParaRPr lang="fr-FR" sz="2000" b="1" dirty="0"/>
          </a:p>
        </p:txBody>
      </p:sp>
      <p:grpSp>
        <p:nvGrpSpPr>
          <p:cNvPr id="5" name="Groupe 4"/>
          <p:cNvGrpSpPr/>
          <p:nvPr/>
        </p:nvGrpSpPr>
        <p:grpSpPr>
          <a:xfrm>
            <a:off x="2738851" y="873125"/>
            <a:ext cx="6081681" cy="1119273"/>
            <a:chOff x="1062451" y="1273235"/>
            <a:chExt cx="6081681" cy="1119273"/>
          </a:xfrm>
        </p:grpSpPr>
        <p:sp>
          <p:nvSpPr>
            <p:cNvPr id="15" name="Rectangle 14"/>
            <p:cNvSpPr/>
            <p:nvPr/>
          </p:nvSpPr>
          <p:spPr>
            <a:xfrm>
              <a:off x="1062451" y="1284512"/>
              <a:ext cx="4015458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361950" algn="l"/>
                  <a:tab pos="712788" algn="l"/>
                  <a:tab pos="1073150" algn="l"/>
                </a:tabLst>
              </a:pPr>
              <a:r>
                <a:rPr lang="fr-FR" sz="2000" dirty="0" smtClean="0"/>
                <a:t>T</a:t>
              </a:r>
              <a:r>
                <a:rPr lang="fr-FR" sz="2000" baseline="-25000" dirty="0" smtClean="0"/>
                <a:t>1/2</a:t>
              </a:r>
              <a:r>
                <a:rPr lang="fr-FR" sz="2000" dirty="0" smtClean="0"/>
                <a:t> mod</a:t>
              </a:r>
              <a:r>
                <a:rPr lang="fr-FR" sz="2000" dirty="0" smtClean="0"/>
                <a:t>èle</a:t>
              </a:r>
              <a:r>
                <a:rPr lang="fr-FR" sz="2000" dirty="0" smtClean="0"/>
                <a:t> 3 corps (</a:t>
              </a:r>
              <a:r>
                <a:rPr lang="fr-FR" sz="2000" b="1" dirty="0" smtClean="0">
                  <a:solidFill>
                    <a:srgbClr val="C00000"/>
                  </a:solidFill>
                </a:rPr>
                <a:t>dynamique</a:t>
              </a:r>
              <a:r>
                <a:rPr lang="fr-FR" sz="2000" dirty="0" smtClean="0"/>
                <a:t>)</a:t>
              </a:r>
              <a:endParaRPr lang="fr-FR" sz="2000" dirty="0"/>
            </a:p>
            <a:p>
              <a:pPr>
                <a:spcBef>
                  <a:spcPts val="600"/>
                </a:spcBef>
                <a:tabLst>
                  <a:tab pos="361950" algn="l"/>
                  <a:tab pos="712788" algn="l"/>
                  <a:tab pos="1073150" algn="l"/>
                </a:tabLst>
              </a:pPr>
              <a:r>
                <a:rPr lang="fr-FR" sz="1600" dirty="0" smtClean="0"/>
                <a:t>	config. définie (</a:t>
              </a:r>
              <a:r>
                <a:rPr lang="fr-FR" sz="1600" b="1" i="1" dirty="0" smtClean="0"/>
                <a:t>s</a:t>
              </a:r>
              <a:r>
                <a:rPr lang="fr-FR" sz="1600" baseline="30000" dirty="0" smtClean="0"/>
                <a:t>2</a:t>
              </a:r>
              <a:r>
                <a:rPr lang="fr-FR" sz="1600" dirty="0" smtClean="0"/>
                <a:t>,) </a:t>
              </a:r>
              <a:r>
                <a:rPr lang="fr-FR" sz="1600" b="1" i="1" dirty="0" smtClean="0"/>
                <a:t>p</a:t>
              </a:r>
              <a:r>
                <a:rPr lang="fr-FR" sz="1600" baseline="30000" dirty="0" smtClean="0"/>
                <a:t>2</a:t>
              </a:r>
              <a:r>
                <a:rPr lang="fr-FR" sz="1600" dirty="0" smtClean="0"/>
                <a:t>, </a:t>
              </a:r>
              <a:r>
                <a:rPr lang="fr-FR" sz="1600" b="1" i="1" dirty="0" smtClean="0"/>
                <a:t>f</a:t>
              </a:r>
              <a:r>
                <a:rPr lang="fr-FR" sz="1600" baseline="30000" dirty="0" smtClean="0"/>
                <a:t>2</a:t>
              </a:r>
            </a:p>
            <a:p>
              <a:pPr>
                <a:spcBef>
                  <a:spcPts val="600"/>
                </a:spcBef>
                <a:tabLst>
                  <a:tab pos="361950" algn="l"/>
                  <a:tab pos="712788" algn="l"/>
                  <a:tab pos="1073150" algn="l"/>
                </a:tabLst>
              </a:pPr>
              <a:r>
                <a:rPr lang="fr-FR" sz="2000" dirty="0" err="1" smtClean="0"/>
                <a:t>ampl</a:t>
              </a:r>
              <a:r>
                <a:rPr lang="fr-FR" sz="2000" dirty="0" smtClean="0"/>
                <a:t>. 2P modèle couches (</a:t>
              </a:r>
              <a:r>
                <a:rPr lang="fr-FR" sz="2000" b="1" dirty="0" smtClean="0">
                  <a:solidFill>
                    <a:srgbClr val="C00000"/>
                  </a:solidFill>
                </a:rPr>
                <a:t>structure</a:t>
              </a:r>
              <a:r>
                <a:rPr lang="fr-FR" sz="2000" dirty="0" smtClean="0"/>
                <a:t>)</a:t>
              </a:r>
              <a:endParaRPr lang="fr-FR" sz="2000" dirty="0" smtClean="0"/>
            </a:p>
          </p:txBody>
        </p:sp>
        <p:sp>
          <p:nvSpPr>
            <p:cNvPr id="2" name="Accolade fermante 1"/>
            <p:cNvSpPr/>
            <p:nvPr/>
          </p:nvSpPr>
          <p:spPr>
            <a:xfrm>
              <a:off x="5077909" y="1273235"/>
              <a:ext cx="208795" cy="1119273"/>
            </a:xfrm>
            <a:prstGeom prst="rightBrace">
              <a:avLst>
                <a:gd name="adj1" fmla="val 56513"/>
                <a:gd name="adj2" fmla="val 50000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535678" y="1478928"/>
              <a:ext cx="160845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361950" algn="l"/>
                  <a:tab pos="712788" algn="l"/>
                  <a:tab pos="1073150" algn="l"/>
                </a:tabLst>
              </a:pPr>
              <a:r>
                <a:rPr lang="fr-FR" sz="2000" b="1" dirty="0" smtClean="0">
                  <a:solidFill>
                    <a:srgbClr val="C00000"/>
                  </a:solidFill>
                </a:rPr>
                <a:t>durées de vie</a:t>
              </a:r>
            </a:p>
            <a:p>
              <a:pPr>
                <a:tabLst>
                  <a:tab pos="361950" algn="l"/>
                  <a:tab pos="712788" algn="l"/>
                  <a:tab pos="1073150" algn="l"/>
                </a:tabLst>
              </a:pPr>
              <a:r>
                <a:rPr lang="fr-FR" sz="2000" b="1" dirty="0" smtClean="0">
                  <a:solidFill>
                    <a:srgbClr val="C00000"/>
                  </a:solidFill>
                </a:rPr>
                <a:t>corrigées</a:t>
              </a:r>
              <a:endParaRPr lang="fr-FR" sz="2000" b="1" dirty="0" smtClean="0">
                <a:solidFill>
                  <a:srgbClr val="C00000"/>
                </a:solidFill>
              </a:endParaRPr>
            </a:p>
          </p:txBody>
        </p:sp>
      </p:grpSp>
      <p:sp>
        <p:nvSpPr>
          <p:cNvPr id="17" name="Text Box 15"/>
          <p:cNvSpPr txBox="1">
            <a:spLocks noChangeArrowheads="1"/>
          </p:cNvSpPr>
          <p:nvPr/>
        </p:nvSpPr>
        <p:spPr bwMode="auto">
          <a:xfrm rot="16200000">
            <a:off x="8609283" y="1188459"/>
            <a:ext cx="138211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sz="1100" dirty="0" smtClean="0">
                <a:latin typeface="+mn-lt"/>
              </a:rPr>
              <a:t>B.A. </a:t>
            </a:r>
            <a:r>
              <a:rPr lang="fr-FR" sz="1100" dirty="0" smtClean="0">
                <a:latin typeface="+mn-lt"/>
              </a:rPr>
              <a:t>Brown, B. </a:t>
            </a:r>
            <a:r>
              <a:rPr lang="fr-FR" sz="1100" dirty="0" err="1" smtClean="0">
                <a:latin typeface="+mn-lt"/>
              </a:rPr>
              <a:t>Blank</a:t>
            </a:r>
            <a:r>
              <a:rPr lang="fr-FR" sz="1100" dirty="0" smtClean="0">
                <a:latin typeface="+mn-lt"/>
              </a:rPr>
              <a:t>,</a:t>
            </a:r>
          </a:p>
          <a:p>
            <a:r>
              <a:rPr lang="fr-FR" sz="1100" dirty="0" smtClean="0">
                <a:latin typeface="+mn-lt"/>
              </a:rPr>
              <a:t>J.G,</a:t>
            </a:r>
            <a:r>
              <a:rPr lang="fr-FR" sz="1100" dirty="0" smtClean="0">
                <a:latin typeface="+mn-lt"/>
              </a:rPr>
              <a:t> PRC </a:t>
            </a:r>
            <a:r>
              <a:rPr lang="fr-FR" sz="1100" dirty="0" smtClean="0">
                <a:latin typeface="+mn-lt"/>
              </a:rPr>
              <a:t>2019</a:t>
            </a:r>
            <a:endParaRPr lang="fr-FR" sz="1100" dirty="0">
              <a:latin typeface="+mn-lt"/>
            </a:endParaRPr>
          </a:p>
        </p:txBody>
      </p:sp>
      <p:grpSp>
        <p:nvGrpSpPr>
          <p:cNvPr id="18" name="Groupe 17"/>
          <p:cNvGrpSpPr>
            <a:grpSpLocks noChangeAspect="1"/>
          </p:cNvGrpSpPr>
          <p:nvPr/>
        </p:nvGrpSpPr>
        <p:grpSpPr>
          <a:xfrm>
            <a:off x="7117658" y="2438923"/>
            <a:ext cx="3934472" cy="1980151"/>
            <a:chOff x="481097" y="3795458"/>
            <a:chExt cx="4656854" cy="2343713"/>
          </a:xfrm>
        </p:grpSpPr>
        <p:grpSp>
          <p:nvGrpSpPr>
            <p:cNvPr id="19" name="Groupe 18"/>
            <p:cNvGrpSpPr>
              <a:grpSpLocks noChangeAspect="1"/>
            </p:cNvGrpSpPr>
            <p:nvPr/>
          </p:nvGrpSpPr>
          <p:grpSpPr>
            <a:xfrm>
              <a:off x="481097" y="3795458"/>
              <a:ext cx="4656854" cy="2343713"/>
              <a:chOff x="1305629" y="3475856"/>
              <a:chExt cx="5191457" cy="2612769"/>
            </a:xfrm>
          </p:grpSpPr>
          <p:pic>
            <p:nvPicPr>
              <p:cNvPr id="21" name="Image 20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2968" b="23692"/>
              <a:stretch/>
            </p:blipFill>
            <p:spPr>
              <a:xfrm>
                <a:off x="1305629" y="3475856"/>
                <a:ext cx="5191457" cy="2612769"/>
              </a:xfrm>
              <a:prstGeom prst="rect">
                <a:avLst/>
              </a:prstGeom>
            </p:spPr>
          </p:pic>
          <p:sp>
            <p:nvSpPr>
              <p:cNvPr id="22" name="Ellipse 21"/>
              <p:cNvSpPr/>
              <p:nvPr/>
            </p:nvSpPr>
            <p:spPr>
              <a:xfrm rot="5400000">
                <a:off x="1974648" y="5191578"/>
                <a:ext cx="812837" cy="393464"/>
              </a:xfrm>
              <a:prstGeom prst="ellipse">
                <a:avLst/>
              </a:prstGeom>
              <a:noFill/>
              <a:ln w="38100">
                <a:solidFill>
                  <a:srgbClr val="C0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3" name="ZoneTexte 22"/>
              <p:cNvSpPr txBox="1"/>
              <p:nvPr/>
            </p:nvSpPr>
            <p:spPr>
              <a:xfrm>
                <a:off x="2247615" y="5008884"/>
                <a:ext cx="266900" cy="561402"/>
              </a:xfrm>
              <a:prstGeom prst="rect">
                <a:avLst/>
              </a:prstGeom>
              <a:noFill/>
            </p:spPr>
            <p:txBody>
              <a:bodyPr wrap="none" lIns="36000" tIns="36000" rIns="36000" bIns="36000" rtlCol="0">
                <a:spAutoFit/>
              </a:bodyPr>
              <a:lstStyle/>
              <a:p>
                <a:pPr algn="ctr"/>
                <a:r>
                  <a:rPr lang="fr-FR" sz="2800" b="1" dirty="0" smtClean="0">
                    <a:solidFill>
                      <a:srgbClr val="C00000"/>
                    </a:solidFill>
                    <a:latin typeface="+mj-lt"/>
                  </a:rPr>
                  <a:t>?</a:t>
                </a:r>
                <a:endParaRPr lang="fr-FR" sz="2800" b="1" dirty="0">
                  <a:solidFill>
                    <a:srgbClr val="C00000"/>
                  </a:solidFill>
                  <a:latin typeface="+mj-lt"/>
                </a:endParaRPr>
              </a:p>
            </p:txBody>
          </p:sp>
        </p:grpSp>
        <p:sp>
          <p:nvSpPr>
            <p:cNvPr id="20" name="ZoneTexte 19"/>
            <p:cNvSpPr txBox="1"/>
            <p:nvPr/>
          </p:nvSpPr>
          <p:spPr>
            <a:xfrm rot="16200000">
              <a:off x="3672028" y="4909620"/>
              <a:ext cx="1759194" cy="4735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 smtClean="0">
                  <a:cs typeface="Times New Roman" pitchFamily="18" charset="0"/>
                </a:rPr>
                <a:t>L. </a:t>
              </a:r>
              <a:r>
                <a:rPr lang="fr-FR" sz="1000" dirty="0" err="1" smtClean="0">
                  <a:cs typeface="Times New Roman" pitchFamily="18" charset="0"/>
                </a:rPr>
                <a:t>Grigorenko</a:t>
              </a:r>
              <a:r>
                <a:rPr lang="fr-FR" sz="1000" dirty="0" smtClean="0">
                  <a:cs typeface="Times New Roman" pitchFamily="18" charset="0"/>
                </a:rPr>
                <a:t> et al.</a:t>
              </a:r>
            </a:p>
            <a:p>
              <a:r>
                <a:rPr lang="fr-FR" sz="1000" dirty="0" smtClean="0">
                  <a:cs typeface="Times New Roman" pitchFamily="18" charset="0"/>
                </a:rPr>
                <a:t>PRC 95 (2017) 021601(R)</a:t>
              </a:r>
              <a:endParaRPr lang="fr-FR" sz="1000" dirty="0">
                <a:cs typeface="Times New Roman" pitchFamily="18" charset="0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2738851" y="679445"/>
            <a:ext cx="6776931" cy="141551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e 24"/>
          <p:cNvGrpSpPr>
            <a:grpSpLocks noChangeAspect="1"/>
          </p:cNvGrpSpPr>
          <p:nvPr/>
        </p:nvGrpSpPr>
        <p:grpSpPr>
          <a:xfrm>
            <a:off x="7319963" y="4588403"/>
            <a:ext cx="3526425" cy="2125524"/>
            <a:chOff x="774113" y="3057912"/>
            <a:chExt cx="4324822" cy="2606752"/>
          </a:xfrm>
        </p:grpSpPr>
        <p:pic>
          <p:nvPicPr>
            <p:cNvPr id="26" name="Picture 4" descr="Afficher l'image d'origin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113" y="3526750"/>
              <a:ext cx="3806373" cy="2137914"/>
            </a:xfrm>
            <a:prstGeom prst="rect">
              <a:avLst/>
            </a:prstGeom>
            <a:ln w="12700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7" name="Connecteur droit 26"/>
            <p:cNvCxnSpPr/>
            <p:nvPr/>
          </p:nvCxnSpPr>
          <p:spPr>
            <a:xfrm flipV="1">
              <a:off x="1565834" y="3814790"/>
              <a:ext cx="190783" cy="1034910"/>
            </a:xfrm>
            <a:prstGeom prst="line">
              <a:avLst/>
            </a:prstGeom>
            <a:ln w="15875">
              <a:solidFill>
                <a:schemeClr val="tx1"/>
              </a:solidFill>
              <a:headEnd type="oval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 Box 13"/>
            <p:cNvSpPr txBox="1">
              <a:spLocks noChangeArrowheads="1"/>
            </p:cNvSpPr>
            <p:nvPr/>
          </p:nvSpPr>
          <p:spPr bwMode="auto">
            <a:xfrm>
              <a:off x="1603957" y="3548846"/>
              <a:ext cx="475377" cy="380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altLang="fr-FR" sz="2000" b="1" baseline="30000" dirty="0" smtClean="0"/>
                <a:t>67</a:t>
              </a:r>
              <a:r>
                <a:rPr lang="fr-FR" altLang="fr-FR" sz="2000" b="1" i="1" dirty="0" smtClean="0"/>
                <a:t>Kr</a:t>
              </a:r>
              <a:endParaRPr lang="fr-FR" altLang="fr-FR" sz="2000" dirty="0"/>
            </a:p>
          </p:txBody>
        </p:sp>
        <p:sp>
          <p:nvSpPr>
            <p:cNvPr id="29" name="Text Box 28"/>
            <p:cNvSpPr txBox="1">
              <a:spLocks noChangeArrowheads="1"/>
            </p:cNvSpPr>
            <p:nvPr/>
          </p:nvSpPr>
          <p:spPr bwMode="auto">
            <a:xfrm>
              <a:off x="1944440" y="5111657"/>
              <a:ext cx="2530151" cy="188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sz="1000" dirty="0" smtClean="0"/>
                <a:t>R. </a:t>
              </a:r>
              <a:r>
                <a:rPr lang="fr-FR" sz="1000" dirty="0" err="1" smtClean="0"/>
                <a:t>Bengtsson</a:t>
              </a:r>
              <a:r>
                <a:rPr lang="fr-FR" sz="1000" dirty="0" smtClean="0"/>
                <a:t> </a:t>
              </a:r>
              <a:r>
                <a:rPr lang="fr-FR" sz="1000" dirty="0"/>
                <a:t>&amp; </a:t>
              </a:r>
              <a:r>
                <a:rPr lang="fr-FR" sz="1000" dirty="0" smtClean="0"/>
                <a:t>P. </a:t>
              </a:r>
              <a:r>
                <a:rPr lang="fr-FR" sz="1000" dirty="0" err="1" smtClean="0"/>
                <a:t>Möller</a:t>
              </a:r>
              <a:r>
                <a:rPr lang="fr-FR" sz="1000" dirty="0" smtClean="0"/>
                <a:t> (nature, 2007)</a:t>
              </a:r>
              <a:endParaRPr lang="en-US" altLang="fr-FR" sz="1000" i="1" dirty="0">
                <a:sym typeface="Wingdings" panose="05000000000000000000" pitchFamily="2" charset="2"/>
              </a:endParaRPr>
            </a:p>
          </p:txBody>
        </p:sp>
        <p:pic>
          <p:nvPicPr>
            <p:cNvPr id="30" name="Picture 4" descr="Afficher l'image d'origine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64" t="48675" r="64962" b="24880"/>
            <a:stretch/>
          </p:blipFill>
          <p:spPr bwMode="auto">
            <a:xfrm>
              <a:off x="3318049" y="3057912"/>
              <a:ext cx="1780886" cy="1513755"/>
            </a:xfrm>
            <a:prstGeom prst="rect">
              <a:avLst/>
            </a:prstGeom>
            <a:ln w="12700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1" name="Connecteur droit 30"/>
            <p:cNvCxnSpPr/>
            <p:nvPr/>
          </p:nvCxnSpPr>
          <p:spPr>
            <a:xfrm flipH="1">
              <a:off x="2216777" y="3723698"/>
              <a:ext cx="1464117" cy="22776"/>
            </a:xfrm>
            <a:prstGeom prst="line">
              <a:avLst/>
            </a:prstGeom>
            <a:ln w="15875">
              <a:solidFill>
                <a:schemeClr val="tx1"/>
              </a:solidFill>
              <a:headEnd type="oval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7677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31942" y="93841"/>
            <a:ext cx="4543927" cy="565146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fr-FR" sz="3200" b="1" dirty="0" smtClean="0"/>
              <a:t>vers de nouvelles mesures</a:t>
            </a:r>
            <a:endParaRPr lang="fr-FR" sz="3200" b="1" dirty="0" smtClean="0"/>
          </a:p>
        </p:txBody>
      </p:sp>
      <p:sp>
        <p:nvSpPr>
          <p:cNvPr id="4" name="Rectangle 3"/>
          <p:cNvSpPr/>
          <p:nvPr/>
        </p:nvSpPr>
        <p:spPr>
          <a:xfrm rot="16200000">
            <a:off x="8857151" y="3105834"/>
            <a:ext cx="602338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1" cap="none" spc="0" dirty="0" smtClean="0">
                <a:ln w="0"/>
                <a:gradFill>
                  <a:gsLst>
                    <a:gs pos="24000">
                      <a:srgbClr val="C00000"/>
                    </a:gs>
                    <a:gs pos="50000">
                      <a:srgbClr val="F27F00"/>
                    </a:gs>
                    <a:gs pos="92000">
                      <a:srgbClr val="FAD600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NEX – décroissances exotiques</a:t>
            </a:r>
            <a:endParaRPr lang="fr-FR" sz="3600" b="1" cap="none" spc="0" dirty="0">
              <a:ln w="0"/>
              <a:gradFill>
                <a:gsLst>
                  <a:gs pos="24000">
                    <a:srgbClr val="C00000"/>
                  </a:gs>
                  <a:gs pos="50000">
                    <a:srgbClr val="F27F00"/>
                  </a:gs>
                  <a:gs pos="92000">
                    <a:srgbClr val="FAD600"/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-73570" y="6569853"/>
            <a:ext cx="7199847" cy="28814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>
              <a:tabLst>
                <a:tab pos="360363" algn="l"/>
                <a:tab pos="720725" algn="l"/>
                <a:tab pos="1081088" algn="l"/>
              </a:tabLst>
            </a:pPr>
            <a:r>
              <a:rPr lang="fr-FR" sz="1400" b="1" dirty="0" smtClean="0">
                <a:solidFill>
                  <a:schemeClr val="bg1">
                    <a:lumMod val="65000"/>
                  </a:schemeClr>
                </a:solidFill>
              </a:rPr>
              <a:t>Conseil Scientifique LP2i Bordeaux – 23 mai 2023 </a:t>
            </a:r>
            <a:r>
              <a:rPr lang="fr-FR" sz="1400" b="1" dirty="0" smtClean="0">
                <a:solidFill>
                  <a:schemeClr val="bg1">
                    <a:lumMod val="65000"/>
                  </a:schemeClr>
                </a:solidFill>
              </a:rPr>
              <a:t>– NEX – Décroissances Exotiques / ACTAR TPC</a:t>
            </a:r>
            <a:endParaRPr lang="fr-FR" sz="1400" b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122318" y="539270"/>
            <a:ext cx="2889555" cy="97640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 lIns="72000" tIns="72000" rIns="72000" bIns="72000">
            <a:spAutoFit/>
          </a:bodyPr>
          <a:lstStyle>
            <a:lvl1pPr>
              <a:tabLst>
                <a:tab pos="192088" algn="l"/>
                <a:tab pos="569913" algn="l"/>
                <a:tab pos="9540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192088" algn="l"/>
                <a:tab pos="569913" algn="l"/>
                <a:tab pos="9540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192088" algn="l"/>
                <a:tab pos="569913" algn="l"/>
                <a:tab pos="9540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192088" algn="l"/>
                <a:tab pos="569913" algn="l"/>
                <a:tab pos="9540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192088" algn="l"/>
                <a:tab pos="569913" algn="l"/>
                <a:tab pos="9540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92088" algn="l"/>
                <a:tab pos="569913" algn="l"/>
                <a:tab pos="9540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92088" algn="l"/>
                <a:tab pos="569913" algn="l"/>
                <a:tab pos="9540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92088" algn="l"/>
                <a:tab pos="569913" algn="l"/>
                <a:tab pos="9540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92088" algn="l"/>
                <a:tab pos="569913" algn="l"/>
                <a:tab pos="9540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800" b="1" dirty="0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modèle 3-corps</a:t>
            </a:r>
            <a:endParaRPr lang="fr-FR" altLang="fr-FR" sz="1800" dirty="0" smtClean="0">
              <a:latin typeface="+mn-lt"/>
              <a:sym typeface="Wingdings" pitchFamily="2" charset="2"/>
            </a:endParaRPr>
          </a:p>
          <a:p>
            <a:r>
              <a:rPr lang="fr-FR" altLang="fr-FR" sz="1800" dirty="0" smtClean="0">
                <a:latin typeface="+mn-lt"/>
                <a:sym typeface="Wingdings" pitchFamily="2" charset="2"/>
              </a:rPr>
              <a:t>(non disponible pour </a:t>
            </a:r>
            <a:r>
              <a:rPr lang="fr-FR" altLang="fr-FR" sz="1800" baseline="30000" dirty="0" smtClean="0">
                <a:latin typeface="+mn-lt"/>
                <a:sym typeface="Wingdings" pitchFamily="2" charset="2"/>
              </a:rPr>
              <a:t>48</a:t>
            </a:r>
            <a:r>
              <a:rPr lang="fr-FR" altLang="fr-FR" sz="1800" dirty="0" smtClean="0">
                <a:latin typeface="+mn-lt"/>
                <a:sym typeface="Wingdings" pitchFamily="2" charset="2"/>
              </a:rPr>
              <a:t>Ni</a:t>
            </a:r>
          </a:p>
          <a:p>
            <a:r>
              <a:rPr lang="fr-FR" altLang="fr-FR" sz="1800" dirty="0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 extrapolation de </a:t>
            </a:r>
            <a:r>
              <a:rPr lang="fr-FR" altLang="fr-FR" sz="1800" baseline="30000" dirty="0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45</a:t>
            </a:r>
            <a:r>
              <a:rPr lang="fr-FR" altLang="fr-FR" sz="1800" dirty="0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Fe &amp; </a:t>
            </a:r>
            <a:r>
              <a:rPr lang="fr-FR" altLang="fr-FR" sz="1800" baseline="30000" dirty="0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54</a:t>
            </a:r>
            <a:r>
              <a:rPr lang="fr-FR" altLang="fr-FR" sz="1800" dirty="0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Zn)</a:t>
            </a:r>
          </a:p>
        </p:txBody>
      </p:sp>
      <p:grpSp>
        <p:nvGrpSpPr>
          <p:cNvPr id="9" name="Groupe 8"/>
          <p:cNvGrpSpPr>
            <a:grpSpLocks noChangeAspect="1"/>
          </p:cNvGrpSpPr>
          <p:nvPr/>
        </p:nvGrpSpPr>
        <p:grpSpPr>
          <a:xfrm>
            <a:off x="4936875" y="1397349"/>
            <a:ext cx="3239470" cy="1926240"/>
            <a:chOff x="4499990" y="2039502"/>
            <a:chExt cx="4470898" cy="2658466"/>
          </a:xfrm>
        </p:grpSpPr>
        <p:grpSp>
          <p:nvGrpSpPr>
            <p:cNvPr id="10" name="Groupe 9"/>
            <p:cNvGrpSpPr>
              <a:grpSpLocks noChangeAspect="1"/>
            </p:cNvGrpSpPr>
            <p:nvPr/>
          </p:nvGrpSpPr>
          <p:grpSpPr>
            <a:xfrm>
              <a:off x="4499990" y="2039502"/>
              <a:ext cx="4470898" cy="2658466"/>
              <a:chOff x="4572540" y="692620"/>
              <a:chExt cx="3888000" cy="2124000"/>
            </a:xfrm>
          </p:grpSpPr>
          <p:pic>
            <p:nvPicPr>
              <p:cNvPr id="13" name="Picture 2" descr="D:\giovinazzo\presentations\conferences\2013\2P_TPC_54Zn\zn54_angular-correlation.gif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79" t="53110" r="1874" b="3114"/>
              <a:stretch/>
            </p:blipFill>
            <p:spPr bwMode="auto">
              <a:xfrm>
                <a:off x="4572540" y="692620"/>
                <a:ext cx="3888000" cy="212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Rectangle 13"/>
              <p:cNvSpPr/>
              <p:nvPr/>
            </p:nvSpPr>
            <p:spPr>
              <a:xfrm>
                <a:off x="7109358" y="964438"/>
                <a:ext cx="1080150" cy="7198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11" name="Croix 10"/>
            <p:cNvSpPr/>
            <p:nvPr/>
          </p:nvSpPr>
          <p:spPr>
            <a:xfrm rot="18957443">
              <a:off x="7127978" y="3299697"/>
              <a:ext cx="1368190" cy="1368190"/>
            </a:xfrm>
            <a:prstGeom prst="plus">
              <a:avLst>
                <a:gd name="adj" fmla="val 46067"/>
              </a:avLst>
            </a:prstGeom>
            <a:solidFill>
              <a:srgbClr val="C00000">
                <a:alpha val="50196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2" name="Text Box 4"/>
            <p:cNvSpPr txBox="1">
              <a:spLocks noChangeArrowheads="1"/>
            </p:cNvSpPr>
            <p:nvPr/>
          </p:nvSpPr>
          <p:spPr bwMode="auto">
            <a:xfrm>
              <a:off x="6666258" y="2317066"/>
              <a:ext cx="1766851" cy="58297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  <a:extLst/>
          </p:spPr>
          <p:txBody>
            <a:bodyPr wrap="none" lIns="72000" tIns="72000" rIns="72000" bIns="72000">
              <a:spAutoFit/>
            </a:bodyPr>
            <a:lstStyle>
              <a:lvl1pPr>
                <a:tabLst>
                  <a:tab pos="192088" algn="l"/>
                  <a:tab pos="569913" algn="l"/>
                  <a:tab pos="954088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tabLst>
                  <a:tab pos="192088" algn="l"/>
                  <a:tab pos="569913" algn="l"/>
                  <a:tab pos="954088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tabLst>
                  <a:tab pos="192088" algn="l"/>
                  <a:tab pos="569913" algn="l"/>
                  <a:tab pos="954088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tabLst>
                  <a:tab pos="192088" algn="l"/>
                  <a:tab pos="569913" algn="l"/>
                  <a:tab pos="954088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tabLst>
                  <a:tab pos="192088" algn="l"/>
                  <a:tab pos="569913" algn="l"/>
                  <a:tab pos="954088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92088" algn="l"/>
                  <a:tab pos="569913" algn="l"/>
                  <a:tab pos="954088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92088" algn="l"/>
                  <a:tab pos="569913" algn="l"/>
                  <a:tab pos="954088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92088" algn="l"/>
                  <a:tab pos="569913" algn="l"/>
                  <a:tab pos="954088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92088" algn="l"/>
                  <a:tab pos="569913" algn="l"/>
                  <a:tab pos="954088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1800" b="1" dirty="0" smtClean="0">
                  <a:solidFill>
                    <a:srgbClr val="009900"/>
                  </a:solidFill>
                  <a:latin typeface="+mn-lt"/>
                  <a:sym typeface="Wingdings" pitchFamily="2" charset="2"/>
                </a:rPr>
                <a:t>config. pure</a:t>
              </a:r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1327143" y="669550"/>
            <a:ext cx="3024000" cy="2757937"/>
            <a:chOff x="5710338" y="1072183"/>
            <a:chExt cx="3024000" cy="2757937"/>
          </a:xfrm>
        </p:grpSpPr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0338" y="1474773"/>
              <a:ext cx="3024000" cy="2355347"/>
            </a:xfrm>
            <a:prstGeom prst="rect">
              <a:avLst/>
            </a:prstGeom>
          </p:spPr>
        </p:pic>
        <p:sp>
          <p:nvSpPr>
            <p:cNvPr id="17" name="Text Box 4"/>
            <p:cNvSpPr txBox="1">
              <a:spLocks noChangeArrowheads="1"/>
            </p:cNvSpPr>
            <p:nvPr/>
          </p:nvSpPr>
          <p:spPr bwMode="auto">
            <a:xfrm>
              <a:off x="5976820" y="1072183"/>
              <a:ext cx="1474296" cy="42240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  <a:extLst/>
          </p:spPr>
          <p:txBody>
            <a:bodyPr wrap="none" lIns="72000" tIns="72000" rIns="72000" bIns="72000">
              <a:spAutoFit/>
            </a:bodyPr>
            <a:lstStyle>
              <a:lvl1pPr>
                <a:tabLst>
                  <a:tab pos="192088" algn="l"/>
                  <a:tab pos="569913" algn="l"/>
                  <a:tab pos="954088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tabLst>
                  <a:tab pos="192088" algn="l"/>
                  <a:tab pos="569913" algn="l"/>
                  <a:tab pos="954088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tabLst>
                  <a:tab pos="192088" algn="l"/>
                  <a:tab pos="569913" algn="l"/>
                  <a:tab pos="954088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tabLst>
                  <a:tab pos="192088" algn="l"/>
                  <a:tab pos="569913" algn="l"/>
                  <a:tab pos="954088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tabLst>
                  <a:tab pos="192088" algn="l"/>
                  <a:tab pos="569913" algn="l"/>
                  <a:tab pos="954088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92088" algn="l"/>
                  <a:tab pos="569913" algn="l"/>
                  <a:tab pos="954088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92088" algn="l"/>
                  <a:tab pos="569913" algn="l"/>
                  <a:tab pos="954088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92088" algn="l"/>
                  <a:tab pos="569913" algn="l"/>
                  <a:tab pos="954088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92088" algn="l"/>
                  <a:tab pos="569913" algn="l"/>
                  <a:tab pos="954088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altLang="fr-FR" sz="1800" b="1" dirty="0" smtClean="0">
                  <a:solidFill>
                    <a:schemeClr val="tx1"/>
                  </a:solidFill>
                  <a:latin typeface="+mn-lt"/>
                  <a:sym typeface="Wingdings" pitchFamily="2" charset="2"/>
                </a:rPr>
                <a:t>modèle GCC…</a:t>
              </a:r>
            </a:p>
          </p:txBody>
        </p:sp>
      </p:grp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1593828" y="3413629"/>
            <a:ext cx="2903854" cy="69940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 lIns="72000" tIns="72000" rIns="72000" bIns="72000">
            <a:spAutoFit/>
          </a:bodyPr>
          <a:lstStyle>
            <a:lvl1pPr>
              <a:tabLst>
                <a:tab pos="192088" algn="l"/>
                <a:tab pos="569913" algn="l"/>
                <a:tab pos="9540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192088" algn="l"/>
                <a:tab pos="569913" algn="l"/>
                <a:tab pos="9540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192088" algn="l"/>
                <a:tab pos="569913" algn="l"/>
                <a:tab pos="9540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192088" algn="l"/>
                <a:tab pos="569913" algn="l"/>
                <a:tab pos="9540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192088" algn="l"/>
                <a:tab pos="569913" algn="l"/>
                <a:tab pos="9540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92088" algn="l"/>
                <a:tab pos="569913" algn="l"/>
                <a:tab pos="9540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92088" algn="l"/>
                <a:tab pos="569913" algn="l"/>
                <a:tab pos="9540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92088" algn="l"/>
                <a:tab pos="569913" algn="l"/>
                <a:tab pos="9540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92088" algn="l"/>
                <a:tab pos="569913" algn="l"/>
                <a:tab pos="9540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800" b="1" dirty="0" smtClean="0">
                <a:latin typeface="+mn-lt"/>
                <a:sym typeface="Wingdings" pitchFamily="2" charset="2"/>
              </a:rPr>
              <a:t>description cohérente de la</a:t>
            </a:r>
          </a:p>
          <a:p>
            <a:r>
              <a:rPr lang="fr-FR" altLang="fr-FR" sz="1800" b="1" dirty="0" smtClean="0">
                <a:latin typeface="+mn-lt"/>
                <a:sym typeface="Wingdings" pitchFamily="2" charset="2"/>
              </a:rPr>
              <a:t>structure et de la dynamique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5300554" y="3413629"/>
            <a:ext cx="1704359" cy="69940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 lIns="72000" tIns="72000" rIns="72000" bIns="72000">
            <a:spAutoFit/>
          </a:bodyPr>
          <a:lstStyle>
            <a:lvl1pPr>
              <a:tabLst>
                <a:tab pos="192088" algn="l"/>
                <a:tab pos="569913" algn="l"/>
                <a:tab pos="9540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192088" algn="l"/>
                <a:tab pos="569913" algn="l"/>
                <a:tab pos="9540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192088" algn="l"/>
                <a:tab pos="569913" algn="l"/>
                <a:tab pos="9540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192088" algn="l"/>
                <a:tab pos="569913" algn="l"/>
                <a:tab pos="9540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192088" algn="l"/>
                <a:tab pos="569913" algn="l"/>
                <a:tab pos="9540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92088" algn="l"/>
                <a:tab pos="569913" algn="l"/>
                <a:tab pos="9540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92088" algn="l"/>
                <a:tab pos="569913" algn="l"/>
                <a:tab pos="9540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92088" algn="l"/>
                <a:tab pos="569913" algn="l"/>
                <a:tab pos="9540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92088" algn="l"/>
                <a:tab pos="569913" algn="l"/>
                <a:tab pos="9540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800" b="1" dirty="0" smtClean="0">
                <a:latin typeface="+mn-lt"/>
                <a:sym typeface="Wingdings" pitchFamily="2" charset="2"/>
              </a:rPr>
              <a:t>bon accord dans</a:t>
            </a:r>
          </a:p>
          <a:p>
            <a:r>
              <a:rPr lang="fr-FR" altLang="fr-FR" sz="1800" b="1" dirty="0" smtClean="0">
                <a:latin typeface="+mn-lt"/>
                <a:sym typeface="Wingdings" pitchFamily="2" charset="2"/>
              </a:rPr>
              <a:t>le cas de </a:t>
            </a:r>
            <a:r>
              <a:rPr lang="fr-FR" altLang="fr-FR" sz="1800" b="1" baseline="30000" dirty="0" smtClean="0">
                <a:latin typeface="+mn-lt"/>
                <a:sym typeface="Wingdings" pitchFamily="2" charset="2"/>
              </a:rPr>
              <a:t>45</a:t>
            </a:r>
            <a:r>
              <a:rPr lang="fr-FR" altLang="fr-FR" sz="1800" b="1" dirty="0" smtClean="0">
                <a:latin typeface="+mn-lt"/>
                <a:sym typeface="Wingdings" pitchFamily="2" charset="2"/>
              </a:rPr>
              <a:t>Fe…</a:t>
            </a:r>
          </a:p>
        </p:txBody>
      </p:sp>
      <p:grpSp>
        <p:nvGrpSpPr>
          <p:cNvPr id="20" name="Groupe 19"/>
          <p:cNvGrpSpPr/>
          <p:nvPr/>
        </p:nvGrpSpPr>
        <p:grpSpPr>
          <a:xfrm>
            <a:off x="1340944" y="4349759"/>
            <a:ext cx="3024000" cy="2220094"/>
            <a:chOff x="1043489" y="4470763"/>
            <a:chExt cx="3024000" cy="2220094"/>
          </a:xfrm>
        </p:grpSpPr>
        <p:pic>
          <p:nvPicPr>
            <p:cNvPr id="21" name="Image 2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895"/>
            <a:stretch/>
          </p:blipFill>
          <p:spPr>
            <a:xfrm>
              <a:off x="1043489" y="4470763"/>
              <a:ext cx="3024000" cy="2220094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1187530" y="4470763"/>
              <a:ext cx="216030" cy="1824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23" name="Groupe 22"/>
          <p:cNvGrpSpPr>
            <a:grpSpLocks noChangeAspect="1"/>
          </p:cNvGrpSpPr>
          <p:nvPr/>
        </p:nvGrpSpPr>
        <p:grpSpPr>
          <a:xfrm>
            <a:off x="5223935" y="4515735"/>
            <a:ext cx="3491940" cy="2051076"/>
            <a:chOff x="5192409" y="4606021"/>
            <a:chExt cx="4083463" cy="2398520"/>
          </a:xfrm>
        </p:grpSpPr>
        <p:sp>
          <p:nvSpPr>
            <p:cNvPr id="24" name="Text Box 16"/>
            <p:cNvSpPr txBox="1">
              <a:spLocks noChangeArrowheads="1"/>
            </p:cNvSpPr>
            <p:nvPr/>
          </p:nvSpPr>
          <p:spPr bwMode="auto">
            <a:xfrm>
              <a:off x="8348518" y="6528427"/>
              <a:ext cx="927354" cy="47611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lIns="72000" tIns="72000" rIns="72000" bIns="72000">
              <a:spAutoFit/>
            </a:bodyPr>
            <a:lstStyle/>
            <a:p>
              <a:r>
                <a:rPr lang="fr-FR" altLang="fr-FR" b="1" i="1" dirty="0" smtClean="0"/>
                <a:t>E</a:t>
              </a:r>
              <a:r>
                <a:rPr lang="fr-FR" altLang="fr-FR" b="1" baseline="-25000" dirty="0" smtClean="0"/>
                <a:t>P1</a:t>
              </a:r>
              <a:r>
                <a:rPr lang="fr-FR" altLang="fr-FR" b="1" dirty="0" smtClean="0"/>
                <a:t>/</a:t>
              </a:r>
              <a:r>
                <a:rPr lang="fr-FR" altLang="fr-FR" b="1" i="1" dirty="0" smtClean="0"/>
                <a:t>Q</a:t>
              </a:r>
              <a:r>
                <a:rPr lang="fr-FR" altLang="fr-FR" b="1" baseline="-25000" dirty="0" smtClean="0"/>
                <a:t>2P</a:t>
              </a:r>
              <a:endParaRPr lang="fr-FR" altLang="fr-FR" b="1" i="1" baseline="-25000" dirty="0"/>
            </a:p>
          </p:txBody>
        </p:sp>
        <p:grpSp>
          <p:nvGrpSpPr>
            <p:cNvPr id="25" name="Groupe 24"/>
            <p:cNvGrpSpPr/>
            <p:nvPr/>
          </p:nvGrpSpPr>
          <p:grpSpPr>
            <a:xfrm>
              <a:off x="5192409" y="4606021"/>
              <a:ext cx="3365251" cy="2318319"/>
              <a:chOff x="4447199" y="3140960"/>
              <a:chExt cx="3365251" cy="2318319"/>
            </a:xfrm>
          </p:grpSpPr>
          <p:sp>
            <p:nvSpPr>
              <p:cNvPr id="26" name="Line 25"/>
              <p:cNvSpPr>
                <a:spLocks noChangeShapeType="1"/>
              </p:cNvSpPr>
              <p:nvPr/>
            </p:nvSpPr>
            <p:spPr bwMode="auto">
              <a:xfrm flipH="1" flipV="1">
                <a:off x="4572000" y="3140960"/>
                <a:ext cx="0" cy="188405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27" name="Line 26"/>
              <p:cNvSpPr>
                <a:spLocks noChangeShapeType="1"/>
              </p:cNvSpPr>
              <p:nvPr/>
            </p:nvSpPr>
            <p:spPr bwMode="auto">
              <a:xfrm flipV="1">
                <a:off x="4571999" y="5013324"/>
                <a:ext cx="3240451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28" name="Forme libre 27"/>
              <p:cNvSpPr/>
              <p:nvPr/>
            </p:nvSpPr>
            <p:spPr>
              <a:xfrm>
                <a:off x="4572000" y="3436533"/>
                <a:ext cx="2893925" cy="1588484"/>
              </a:xfrm>
              <a:custGeom>
                <a:avLst/>
                <a:gdLst>
                  <a:gd name="connsiteX0" fmla="*/ 0 w 2893925"/>
                  <a:gd name="connsiteY0" fmla="*/ 1567546 h 1588484"/>
                  <a:gd name="connsiteX1" fmla="*/ 371789 w 2893925"/>
                  <a:gd name="connsiteY1" fmla="*/ 1436918 h 1588484"/>
                  <a:gd name="connsiteX2" fmla="*/ 723481 w 2893925"/>
                  <a:gd name="connsiteY2" fmla="*/ 592856 h 1588484"/>
                  <a:gd name="connsiteX3" fmla="*/ 1004835 w 2893925"/>
                  <a:gd name="connsiteY3" fmla="*/ 723485 h 1588484"/>
                  <a:gd name="connsiteX4" fmla="*/ 1436914 w 2893925"/>
                  <a:gd name="connsiteY4" fmla="*/ 3 h 1588484"/>
                  <a:gd name="connsiteX5" fmla="*/ 1868993 w 2893925"/>
                  <a:gd name="connsiteY5" fmla="*/ 713436 h 1588484"/>
                  <a:gd name="connsiteX6" fmla="*/ 2150347 w 2893925"/>
                  <a:gd name="connsiteY6" fmla="*/ 582808 h 1588484"/>
                  <a:gd name="connsiteX7" fmla="*/ 2522136 w 2893925"/>
                  <a:gd name="connsiteY7" fmla="*/ 1446966 h 1588484"/>
                  <a:gd name="connsiteX8" fmla="*/ 2893925 w 2893925"/>
                  <a:gd name="connsiteY8" fmla="*/ 1577594 h 1588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93925" h="1588484">
                    <a:moveTo>
                      <a:pt x="0" y="1567546"/>
                    </a:moveTo>
                    <a:cubicBezTo>
                      <a:pt x="125604" y="1583456"/>
                      <a:pt x="251209" y="1599366"/>
                      <a:pt x="371789" y="1436918"/>
                    </a:cubicBezTo>
                    <a:cubicBezTo>
                      <a:pt x="492369" y="1274470"/>
                      <a:pt x="617973" y="711761"/>
                      <a:pt x="723481" y="592856"/>
                    </a:cubicBezTo>
                    <a:cubicBezTo>
                      <a:pt x="828989" y="473950"/>
                      <a:pt x="885929" y="822294"/>
                      <a:pt x="1004835" y="723485"/>
                    </a:cubicBezTo>
                    <a:cubicBezTo>
                      <a:pt x="1123741" y="624676"/>
                      <a:pt x="1292888" y="1678"/>
                      <a:pt x="1436914" y="3"/>
                    </a:cubicBezTo>
                    <a:cubicBezTo>
                      <a:pt x="1580940" y="-1672"/>
                      <a:pt x="1750088" y="616302"/>
                      <a:pt x="1868993" y="713436"/>
                    </a:cubicBezTo>
                    <a:cubicBezTo>
                      <a:pt x="1987898" y="810570"/>
                      <a:pt x="2041490" y="460553"/>
                      <a:pt x="2150347" y="582808"/>
                    </a:cubicBezTo>
                    <a:cubicBezTo>
                      <a:pt x="2259204" y="705063"/>
                      <a:pt x="2398206" y="1281168"/>
                      <a:pt x="2522136" y="1446966"/>
                    </a:cubicBezTo>
                    <a:cubicBezTo>
                      <a:pt x="2646066" y="1612764"/>
                      <a:pt x="2769995" y="1595179"/>
                      <a:pt x="2893925" y="1577594"/>
                    </a:cubicBezTo>
                  </a:path>
                </a:pathLst>
              </a:custGeom>
              <a:noFill/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9" name="Forme libre 28"/>
              <p:cNvSpPr/>
              <p:nvPr/>
            </p:nvSpPr>
            <p:spPr>
              <a:xfrm>
                <a:off x="4572000" y="3225512"/>
                <a:ext cx="2873829" cy="1799720"/>
              </a:xfrm>
              <a:custGeom>
                <a:avLst/>
                <a:gdLst>
                  <a:gd name="connsiteX0" fmla="*/ 0 w 2873829"/>
                  <a:gd name="connsiteY0" fmla="*/ 1788607 h 1814666"/>
                  <a:gd name="connsiteX1" fmla="*/ 723481 w 2873829"/>
                  <a:gd name="connsiteY1" fmla="*/ 1567544 h 1814666"/>
                  <a:gd name="connsiteX2" fmla="*/ 1436914 w 2873829"/>
                  <a:gd name="connsiteY2" fmla="*/ 1 h 1814666"/>
                  <a:gd name="connsiteX3" fmla="*/ 2160396 w 2873829"/>
                  <a:gd name="connsiteY3" fmla="*/ 1577592 h 1814666"/>
                  <a:gd name="connsiteX4" fmla="*/ 2873829 w 2873829"/>
                  <a:gd name="connsiteY4" fmla="*/ 1778559 h 1814666"/>
                  <a:gd name="connsiteX0" fmla="*/ 0 w 2873829"/>
                  <a:gd name="connsiteY0" fmla="*/ 1788780 h 1814281"/>
                  <a:gd name="connsiteX1" fmla="*/ 743577 w 2873829"/>
                  <a:gd name="connsiteY1" fmla="*/ 1477282 h 1814281"/>
                  <a:gd name="connsiteX2" fmla="*/ 1436914 w 2873829"/>
                  <a:gd name="connsiteY2" fmla="*/ 174 h 1814281"/>
                  <a:gd name="connsiteX3" fmla="*/ 2160396 w 2873829"/>
                  <a:gd name="connsiteY3" fmla="*/ 1577765 h 1814281"/>
                  <a:gd name="connsiteX4" fmla="*/ 2873829 w 2873829"/>
                  <a:gd name="connsiteY4" fmla="*/ 1778732 h 1814281"/>
                  <a:gd name="connsiteX0" fmla="*/ 0 w 2873829"/>
                  <a:gd name="connsiteY0" fmla="*/ 1788614 h 1799720"/>
                  <a:gd name="connsiteX1" fmla="*/ 743577 w 2873829"/>
                  <a:gd name="connsiteY1" fmla="*/ 1477116 h 1799720"/>
                  <a:gd name="connsiteX2" fmla="*/ 1436914 w 2873829"/>
                  <a:gd name="connsiteY2" fmla="*/ 8 h 1799720"/>
                  <a:gd name="connsiteX3" fmla="*/ 2130251 w 2873829"/>
                  <a:gd name="connsiteY3" fmla="*/ 1497212 h 1799720"/>
                  <a:gd name="connsiteX4" fmla="*/ 2873829 w 2873829"/>
                  <a:gd name="connsiteY4" fmla="*/ 1778566 h 1799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73829" h="1799720">
                    <a:moveTo>
                      <a:pt x="0" y="1788614"/>
                    </a:moveTo>
                    <a:cubicBezTo>
                      <a:pt x="241997" y="1827133"/>
                      <a:pt x="504091" y="1775217"/>
                      <a:pt x="743577" y="1477116"/>
                    </a:cubicBezTo>
                    <a:cubicBezTo>
                      <a:pt x="983063" y="1179015"/>
                      <a:pt x="1205802" y="-3341"/>
                      <a:pt x="1436914" y="8"/>
                    </a:cubicBezTo>
                    <a:cubicBezTo>
                      <a:pt x="1668026" y="3357"/>
                      <a:pt x="1890765" y="1200786"/>
                      <a:pt x="2130251" y="1497212"/>
                    </a:cubicBezTo>
                    <a:cubicBezTo>
                      <a:pt x="2369737" y="1793638"/>
                      <a:pt x="2636855" y="1826295"/>
                      <a:pt x="2873829" y="1778566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30" name="Line 25"/>
              <p:cNvSpPr>
                <a:spLocks noChangeShapeType="1"/>
              </p:cNvSpPr>
              <p:nvPr/>
            </p:nvSpPr>
            <p:spPr bwMode="auto">
              <a:xfrm flipH="1" flipV="1">
                <a:off x="7465925" y="3225511"/>
                <a:ext cx="1675" cy="179950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31" name="Line 25"/>
              <p:cNvSpPr>
                <a:spLocks noChangeShapeType="1"/>
              </p:cNvSpPr>
              <p:nvPr/>
            </p:nvSpPr>
            <p:spPr bwMode="auto">
              <a:xfrm flipH="1" flipV="1">
                <a:off x="6010188" y="3201806"/>
                <a:ext cx="1675" cy="179950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32" name="Text Box 16"/>
              <p:cNvSpPr txBox="1">
                <a:spLocks noChangeArrowheads="1"/>
              </p:cNvSpPr>
              <p:nvPr/>
            </p:nvSpPr>
            <p:spPr bwMode="auto">
              <a:xfrm>
                <a:off x="5804764" y="4981642"/>
                <a:ext cx="477463" cy="457968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lIns="72000" tIns="72000" rIns="72000" bIns="72000">
                <a:spAutoFit/>
              </a:bodyPr>
              <a:lstStyle/>
              <a:p>
                <a:r>
                  <a:rPr lang="fr-FR" altLang="fr-FR" sz="1600" b="1" dirty="0" smtClean="0"/>
                  <a:t>0.5</a:t>
                </a:r>
                <a:endParaRPr lang="fr-FR" altLang="fr-FR" sz="1600" b="1" dirty="0"/>
              </a:p>
            </p:txBody>
          </p:sp>
          <p:sp>
            <p:nvSpPr>
              <p:cNvPr id="33" name="Text Box 16"/>
              <p:cNvSpPr txBox="1">
                <a:spLocks noChangeArrowheads="1"/>
              </p:cNvSpPr>
              <p:nvPr/>
            </p:nvSpPr>
            <p:spPr bwMode="auto">
              <a:xfrm>
                <a:off x="4447199" y="4985817"/>
                <a:ext cx="291884" cy="457968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lIns="72000" tIns="72000" rIns="72000" bIns="72000">
                <a:spAutoFit/>
              </a:bodyPr>
              <a:lstStyle/>
              <a:p>
                <a:r>
                  <a:rPr lang="fr-FR" altLang="fr-FR" sz="1600" b="1" dirty="0" smtClean="0"/>
                  <a:t>0</a:t>
                </a:r>
                <a:endParaRPr lang="fr-FR" altLang="fr-FR" sz="1600" b="1" dirty="0"/>
              </a:p>
            </p:txBody>
          </p:sp>
          <p:sp>
            <p:nvSpPr>
              <p:cNvPr id="34" name="Text Box 16"/>
              <p:cNvSpPr txBox="1">
                <a:spLocks noChangeArrowheads="1"/>
              </p:cNvSpPr>
              <p:nvPr/>
            </p:nvSpPr>
            <p:spPr bwMode="auto">
              <a:xfrm>
                <a:off x="7351172" y="5001311"/>
                <a:ext cx="291884" cy="457968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lIns="72000" tIns="72000" rIns="72000" bIns="72000">
                <a:spAutoFit/>
              </a:bodyPr>
              <a:lstStyle/>
              <a:p>
                <a:r>
                  <a:rPr lang="fr-FR" altLang="fr-FR" sz="1600" b="1" dirty="0" smtClean="0"/>
                  <a:t>1</a:t>
                </a:r>
                <a:endParaRPr lang="fr-FR" altLang="fr-FR" sz="1600" b="1" dirty="0"/>
              </a:p>
            </p:txBody>
          </p:sp>
        </p:grpSp>
      </p:grpSp>
      <p:sp>
        <p:nvSpPr>
          <p:cNvPr id="35" name="ZoneTexte 34"/>
          <p:cNvSpPr txBox="1"/>
          <p:nvPr/>
        </p:nvSpPr>
        <p:spPr>
          <a:xfrm>
            <a:off x="5412798" y="4349759"/>
            <a:ext cx="1023614" cy="6158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9900"/>
                </a:solidFill>
                <a:cs typeface="Times New Roman" pitchFamily="18" charset="0"/>
              </a:rPr>
              <a:t>partage</a:t>
            </a:r>
          </a:p>
          <a:p>
            <a:r>
              <a:rPr lang="fr-FR" b="1" dirty="0" smtClean="0">
                <a:solidFill>
                  <a:srgbClr val="009900"/>
                </a:solidFill>
                <a:cs typeface="Times New Roman" pitchFamily="18" charset="0"/>
              </a:rPr>
              <a:t>d’énergie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40333" y="1775694"/>
            <a:ext cx="8338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baseline="30000" dirty="0" smtClean="0">
                <a:solidFill>
                  <a:srgbClr val="0070C0"/>
                </a:solidFill>
                <a:sym typeface="Wingdings 3" panose="05040102010807070707" pitchFamily="18" charset="2"/>
              </a:rPr>
              <a:t>48</a:t>
            </a:r>
            <a:r>
              <a:rPr lang="fr-FR" sz="3200" b="1" i="1" dirty="0" smtClean="0">
                <a:solidFill>
                  <a:srgbClr val="0070C0"/>
                </a:solidFill>
                <a:sym typeface="Wingdings 3" panose="05040102010807070707" pitchFamily="18" charset="2"/>
              </a:rPr>
              <a:t>Ni</a:t>
            </a:r>
            <a:endParaRPr lang="fr-FR" sz="3200" dirty="0">
              <a:solidFill>
                <a:srgbClr val="0070C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35805" y="4887330"/>
            <a:ext cx="830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baseline="30000" dirty="0" smtClean="0">
                <a:solidFill>
                  <a:srgbClr val="0070C0"/>
                </a:solidFill>
                <a:sym typeface="Wingdings 3" panose="05040102010807070707" pitchFamily="18" charset="2"/>
              </a:rPr>
              <a:t>67</a:t>
            </a:r>
            <a:r>
              <a:rPr lang="fr-FR" sz="3200" b="1" i="1" dirty="0" smtClean="0">
                <a:solidFill>
                  <a:srgbClr val="0070C0"/>
                </a:solidFill>
                <a:sym typeface="Wingdings 3" panose="05040102010807070707" pitchFamily="18" charset="2"/>
              </a:rPr>
              <a:t>Kr</a:t>
            </a:r>
            <a:endParaRPr lang="fr-FR" sz="3200" dirty="0">
              <a:solidFill>
                <a:srgbClr val="0070C0"/>
              </a:solidFill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2911436" y="4624152"/>
            <a:ext cx="1261114" cy="6158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b="1" dirty="0" smtClean="0">
                <a:solidFill>
                  <a:srgbClr val="009900"/>
                </a:solidFill>
                <a:cs typeface="Times New Roman" pitchFamily="18" charset="0"/>
              </a:rPr>
              <a:t>corrélations</a:t>
            </a:r>
          </a:p>
          <a:p>
            <a:pPr algn="r"/>
            <a:r>
              <a:rPr lang="fr-FR" b="1" dirty="0" smtClean="0">
                <a:solidFill>
                  <a:srgbClr val="009900"/>
                </a:solidFill>
                <a:cs typeface="Times New Roman" pitchFamily="18" charset="0"/>
              </a:rPr>
              <a:t>angulaires</a:t>
            </a:r>
            <a:endParaRPr lang="fr-FR" dirty="0">
              <a:solidFill>
                <a:srgbClr val="009900"/>
              </a:solidFill>
              <a:cs typeface="Times New Roman" pitchFamily="18" charset="0"/>
            </a:endParaRPr>
          </a:p>
        </p:txBody>
      </p:sp>
      <p:sp>
        <p:nvSpPr>
          <p:cNvPr id="39" name="ZoneTexte 38"/>
          <p:cNvSpPr txBox="1"/>
          <p:nvPr/>
        </p:nvSpPr>
        <p:spPr>
          <a:xfrm rot="20580802">
            <a:off x="1481826" y="1199060"/>
            <a:ext cx="1090363" cy="3540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b="1" dirty="0" smtClean="0">
                <a:solidFill>
                  <a:srgbClr val="0070C0"/>
                </a:solidFill>
                <a:cs typeface="Times New Roman" pitchFamily="18" charset="0"/>
              </a:rPr>
              <a:t>sphérique</a:t>
            </a:r>
            <a:endParaRPr lang="fr-FR" i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 rot="20580802">
            <a:off x="1564679" y="4353281"/>
            <a:ext cx="958852" cy="3540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b="1" dirty="0" smtClean="0">
                <a:solidFill>
                  <a:srgbClr val="0070C0"/>
                </a:solidFill>
                <a:cs typeface="Times New Roman" pitchFamily="18" charset="0"/>
              </a:rPr>
              <a:t>déformé</a:t>
            </a:r>
            <a:endParaRPr lang="fr-FR" i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41" name="ZoneTexte 40"/>
          <p:cNvSpPr txBox="1"/>
          <p:nvPr/>
        </p:nvSpPr>
        <p:spPr>
          <a:xfrm rot="20580802">
            <a:off x="6801294" y="4273692"/>
            <a:ext cx="1826141" cy="3540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b="1" dirty="0" smtClean="0">
                <a:solidFill>
                  <a:srgbClr val="0070C0"/>
                </a:solidFill>
                <a:cs typeface="Times New Roman" pitchFamily="18" charset="0"/>
              </a:rPr>
              <a:t>émission 2P / </a:t>
            </a:r>
            <a:r>
              <a:rPr lang="fr-FR" b="1" dirty="0" err="1" smtClean="0">
                <a:solidFill>
                  <a:srgbClr val="0070C0"/>
                </a:solidFill>
                <a:cs typeface="Times New Roman" pitchFamily="18" charset="0"/>
              </a:rPr>
              <a:t>seq</a:t>
            </a:r>
            <a:r>
              <a:rPr lang="fr-FR" b="1" dirty="0" smtClean="0">
                <a:solidFill>
                  <a:srgbClr val="0070C0"/>
                </a:solidFill>
                <a:cs typeface="Times New Roman" pitchFamily="18" charset="0"/>
              </a:rPr>
              <a:t>.</a:t>
            </a:r>
            <a:endParaRPr lang="fr-FR" i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2" name="Flèche droite 1"/>
          <p:cNvSpPr/>
          <p:nvPr/>
        </p:nvSpPr>
        <p:spPr>
          <a:xfrm>
            <a:off x="8894067" y="1951709"/>
            <a:ext cx="588763" cy="596208"/>
          </a:xfrm>
          <a:prstGeom prst="rightArrow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lèche droite 41"/>
          <p:cNvSpPr/>
          <p:nvPr/>
        </p:nvSpPr>
        <p:spPr>
          <a:xfrm>
            <a:off x="8894067" y="5023199"/>
            <a:ext cx="588763" cy="596208"/>
          </a:xfrm>
          <a:prstGeom prst="rightArrow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ZoneTexte 42"/>
          <p:cNvSpPr txBox="1"/>
          <p:nvPr/>
        </p:nvSpPr>
        <p:spPr>
          <a:xfrm rot="16200000">
            <a:off x="9323306" y="1967240"/>
            <a:ext cx="1135495" cy="565146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fr-FR" sz="3200" b="1" dirty="0" smtClean="0"/>
              <a:t>GANIL</a:t>
            </a:r>
            <a:endParaRPr lang="fr-FR" sz="3200" b="1" dirty="0" smtClean="0"/>
          </a:p>
        </p:txBody>
      </p:sp>
      <p:sp>
        <p:nvSpPr>
          <p:cNvPr id="44" name="ZoneTexte 43"/>
          <p:cNvSpPr txBox="1"/>
          <p:nvPr/>
        </p:nvSpPr>
        <p:spPr>
          <a:xfrm rot="16200000">
            <a:off x="9336932" y="5038729"/>
            <a:ext cx="1108243" cy="565146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fr-FR" sz="3200" b="1" dirty="0" smtClean="0"/>
              <a:t>RIKEN</a:t>
            </a:r>
            <a:endParaRPr lang="fr-FR" sz="3200" b="1" dirty="0" smtClean="0"/>
          </a:p>
        </p:txBody>
      </p:sp>
      <p:pic>
        <p:nvPicPr>
          <p:cNvPr id="45" name="Image 44" descr="ACTARTPC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26"/>
          <a:stretch>
            <a:fillRect/>
          </a:stretch>
        </p:blipFill>
        <p:spPr bwMode="auto">
          <a:xfrm>
            <a:off x="9909692" y="3274686"/>
            <a:ext cx="1294624" cy="1029353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55612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20156" y="2422307"/>
            <a:ext cx="295170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800" b="1" cap="none" spc="0" dirty="0" smtClean="0">
                <a:ln w="0"/>
                <a:gradFill>
                  <a:gsLst>
                    <a:gs pos="29000">
                      <a:schemeClr val="accent1">
                        <a:lumMod val="75000"/>
                      </a:schemeClr>
                    </a:gs>
                    <a:gs pos="50000">
                      <a:schemeClr val="accent6">
                        <a:lumMod val="75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48000" dir="5400000" sy="-90000" algn="bl" rotWithShape="0"/>
                </a:effectLst>
              </a:rPr>
              <a:t>ACTAR TPC</a:t>
            </a:r>
            <a:endParaRPr lang="fr-FR" sz="4800" b="1" cap="none" spc="0" dirty="0">
              <a:ln w="0"/>
              <a:gradFill>
                <a:gsLst>
                  <a:gs pos="29000">
                    <a:schemeClr val="accent1">
                      <a:lumMod val="75000"/>
                    </a:schemeClr>
                  </a:gs>
                  <a:gs pos="50000">
                    <a:schemeClr val="accent6">
                      <a:lumMod val="7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reflection blurRad="6350" stA="53000" endA="300" endPos="480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980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4515743" y="5400631"/>
            <a:ext cx="2753678" cy="1179227"/>
            <a:chOff x="4571359" y="5555476"/>
            <a:chExt cx="2753678" cy="1179227"/>
          </a:xfrm>
        </p:grpSpPr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9344" y="5642933"/>
              <a:ext cx="1455693" cy="1091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1359" y="5555476"/>
              <a:ext cx="1406152" cy="1054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Text Box 2"/>
            <p:cNvSpPr txBox="1">
              <a:spLocks noChangeArrowheads="1"/>
            </p:cNvSpPr>
            <p:nvPr/>
          </p:nvSpPr>
          <p:spPr bwMode="auto">
            <a:xfrm rot="16200000">
              <a:off x="5355724" y="5973579"/>
              <a:ext cx="837336" cy="211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r>
                <a:rPr lang="en-US" altLang="fr-FR" sz="900" dirty="0" smtClean="0"/>
                <a:t>images </a:t>
              </a:r>
              <a:r>
                <a:rPr lang="en-US" altLang="fr-FR" sz="900" dirty="0" smtClean="0"/>
                <a:t>R. </a:t>
              </a:r>
              <a:r>
                <a:rPr lang="en-US" altLang="fr-FR" sz="900" dirty="0" err="1" smtClean="0"/>
                <a:t>Raabe</a:t>
              </a:r>
              <a:endParaRPr lang="en-US" altLang="fr-FR" sz="900" dirty="0" smtClean="0"/>
            </a:p>
          </p:txBody>
        </p:sp>
      </p:grpSp>
      <p:sp>
        <p:nvSpPr>
          <p:cNvPr id="3" name="ZoneTexte 2"/>
          <p:cNvSpPr txBox="1"/>
          <p:nvPr/>
        </p:nvSpPr>
        <p:spPr>
          <a:xfrm>
            <a:off x="131942" y="93841"/>
            <a:ext cx="7252361" cy="565146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fr-FR" sz="3200" b="1" dirty="0" err="1" smtClean="0"/>
              <a:t>ACtive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TARget</a:t>
            </a:r>
            <a:r>
              <a:rPr lang="fr-FR" sz="3200" b="1" dirty="0" smtClean="0"/>
              <a:t> &amp; Time Projection </a:t>
            </a:r>
            <a:r>
              <a:rPr lang="fr-FR" sz="3200" b="1" dirty="0" err="1" smtClean="0"/>
              <a:t>Chamber</a:t>
            </a:r>
            <a:endParaRPr lang="fr-FR" sz="3200" b="1" dirty="0" smtClean="0"/>
          </a:p>
        </p:txBody>
      </p:sp>
      <p:sp>
        <p:nvSpPr>
          <p:cNvPr id="4" name="Rectangle 3"/>
          <p:cNvSpPr/>
          <p:nvPr/>
        </p:nvSpPr>
        <p:spPr>
          <a:xfrm rot="16200000">
            <a:off x="8857151" y="3105834"/>
            <a:ext cx="602338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1" cap="none" spc="0" dirty="0" smtClean="0">
                <a:ln w="0"/>
                <a:gradFill>
                  <a:gsLst>
                    <a:gs pos="24000">
                      <a:srgbClr val="C00000"/>
                    </a:gs>
                    <a:gs pos="50000">
                      <a:srgbClr val="F27F00"/>
                    </a:gs>
                    <a:gs pos="92000">
                      <a:srgbClr val="FAD600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NEX – décroissances exotiques</a:t>
            </a:r>
            <a:endParaRPr lang="fr-FR" sz="3600" b="1" cap="none" spc="0" dirty="0">
              <a:ln w="0"/>
              <a:gradFill>
                <a:gsLst>
                  <a:gs pos="24000">
                    <a:srgbClr val="C00000"/>
                  </a:gs>
                  <a:gs pos="50000">
                    <a:srgbClr val="F27F00"/>
                  </a:gs>
                  <a:gs pos="92000">
                    <a:srgbClr val="FAD600"/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6569853"/>
            <a:ext cx="7199847" cy="28814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>
              <a:tabLst>
                <a:tab pos="360363" algn="l"/>
                <a:tab pos="720725" algn="l"/>
                <a:tab pos="1081088" algn="l"/>
              </a:tabLst>
            </a:pPr>
            <a:r>
              <a:rPr lang="fr-FR" sz="1400" b="1" dirty="0" smtClean="0">
                <a:solidFill>
                  <a:schemeClr val="bg1">
                    <a:lumMod val="65000"/>
                  </a:schemeClr>
                </a:solidFill>
              </a:rPr>
              <a:t>Conseil Scientifique LP2i Bordeaux – 23 mai 2023 </a:t>
            </a:r>
            <a:r>
              <a:rPr lang="fr-FR" sz="1400" b="1" dirty="0" smtClean="0">
                <a:solidFill>
                  <a:schemeClr val="bg1">
                    <a:lumMod val="65000"/>
                  </a:schemeClr>
                </a:solidFill>
              </a:rPr>
              <a:t>– NEX – Décroissances Exotiques / ACTAR TPC</a:t>
            </a:r>
            <a:endParaRPr lang="fr-FR" sz="1400" b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Image 5" descr="Screen shot 2010-11-23 at 11.20.29 PM.png"/>
          <p:cNvPicPr>
            <a:picLocks noChangeAspect="1"/>
          </p:cNvPicPr>
          <p:nvPr/>
        </p:nvPicPr>
        <p:blipFill>
          <a:blip r:embed="rId4"/>
          <a:srcRect l="928" t="1352" r="1855" b="1893"/>
          <a:stretch>
            <a:fillRect/>
          </a:stretch>
        </p:blipFill>
        <p:spPr>
          <a:xfrm>
            <a:off x="505075" y="975273"/>
            <a:ext cx="2291900" cy="1564018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127000" dist="63500" dir="2700000" algn="ctr" rotWithShape="0">
              <a:srgbClr val="000000">
                <a:alpha val="40000"/>
              </a:srgbClr>
            </a:outerShdw>
          </a:effectLst>
        </p:spPr>
      </p:pic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3059681" y="1868893"/>
            <a:ext cx="121296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altLang="fr-FR" sz="1800" b="1" dirty="0" smtClean="0">
                <a:solidFill>
                  <a:srgbClr val="0070C0"/>
                </a:solidFill>
              </a:rPr>
              <a:t>réactions</a:t>
            </a:r>
          </a:p>
          <a:p>
            <a:pPr eaLnBrk="0" hangingPunct="0"/>
            <a:r>
              <a:rPr lang="fr-FR" altLang="fr-FR" sz="1800" b="1" dirty="0" smtClean="0">
                <a:solidFill>
                  <a:srgbClr val="0070C0"/>
                </a:solidFill>
              </a:rPr>
              <a:t>nucléaires</a:t>
            </a:r>
          </a:p>
          <a:p>
            <a:pPr eaLnBrk="0" hangingPunct="0"/>
            <a:r>
              <a:rPr lang="fr-FR" altLang="fr-FR" sz="1800" b="1" dirty="0" smtClean="0">
                <a:solidFill>
                  <a:srgbClr val="0070C0"/>
                </a:solidFill>
              </a:rPr>
              <a:t>(cible active)</a:t>
            </a:r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3045888" y="3771769"/>
            <a:ext cx="123104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altLang="fr-FR" sz="1800" b="1" dirty="0" smtClean="0">
                <a:solidFill>
                  <a:srgbClr val="0070C0"/>
                </a:solidFill>
              </a:rPr>
              <a:t>implantation</a:t>
            </a:r>
          </a:p>
          <a:p>
            <a:pPr eaLnBrk="0" hangingPunct="0"/>
            <a:r>
              <a:rPr lang="fr-FR" altLang="fr-FR" sz="1800" b="1" dirty="0" smtClean="0">
                <a:solidFill>
                  <a:srgbClr val="0070C0"/>
                </a:solidFill>
              </a:rPr>
              <a:t>des ions et</a:t>
            </a:r>
          </a:p>
          <a:p>
            <a:pPr eaLnBrk="0" hangingPunct="0"/>
            <a:r>
              <a:rPr lang="fr-FR" altLang="fr-FR" sz="1800" b="1" dirty="0" smtClean="0">
                <a:solidFill>
                  <a:srgbClr val="0070C0"/>
                </a:solidFill>
              </a:rPr>
              <a:t>décroissance</a:t>
            </a:r>
          </a:p>
        </p:txBody>
      </p:sp>
      <p:pic>
        <p:nvPicPr>
          <p:cNvPr id="11" name="Image 10" descr="MAY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8328" y="831800"/>
            <a:ext cx="1264603" cy="701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8" descr="D:\giovinazzo\presentations\figures\POV\instruments\tpc\2007\1600x1200\tpc_2007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75" y="3031353"/>
            <a:ext cx="2282393" cy="1711795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127000" dist="63500" dir="2700000" algn="ctr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28"/>
          <p:cNvSpPr txBox="1">
            <a:spLocks noChangeArrowheads="1"/>
          </p:cNvSpPr>
          <p:nvPr/>
        </p:nvSpPr>
        <p:spPr bwMode="auto">
          <a:xfrm>
            <a:off x="2931957" y="3299657"/>
            <a:ext cx="11942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altLang="fr-FR" sz="2000" b="1" dirty="0" smtClean="0"/>
              <a:t>TPC CENBG</a:t>
            </a:r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4299991" y="1767930"/>
            <a:ext cx="193193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altLang="fr-FR" sz="1800" b="1" dirty="0" smtClean="0"/>
              <a:t>pads (</a:t>
            </a:r>
            <a:r>
              <a:rPr lang="fr-FR" altLang="fr-FR" sz="1800" b="1" dirty="0" err="1" smtClean="0"/>
              <a:t>hex</a:t>
            </a:r>
            <a:r>
              <a:rPr lang="fr-FR" altLang="fr-FR" sz="1800" b="1" dirty="0" smtClean="0"/>
              <a:t>): 2D </a:t>
            </a:r>
            <a:r>
              <a:rPr lang="fr-FR" altLang="fr-FR" sz="1800" b="1" dirty="0" err="1" smtClean="0"/>
              <a:t>proj</a:t>
            </a:r>
            <a:r>
              <a:rPr lang="fr-FR" altLang="fr-FR" sz="1800" b="1" dirty="0" smtClean="0"/>
              <a:t>.</a:t>
            </a:r>
          </a:p>
          <a:p>
            <a:pPr eaLnBrk="0" hangingPunct="0"/>
            <a:r>
              <a:rPr lang="fr-FR" altLang="fr-FR" sz="1800" b="1" dirty="0" smtClean="0"/>
              <a:t>fils: temps de dérive</a:t>
            </a:r>
          </a:p>
        </p:txBody>
      </p:sp>
      <p:sp>
        <p:nvSpPr>
          <p:cNvPr id="15" name="Text Box 28"/>
          <p:cNvSpPr txBox="1">
            <a:spLocks noChangeArrowheads="1"/>
          </p:cNvSpPr>
          <p:nvPr/>
        </p:nvSpPr>
        <p:spPr bwMode="auto">
          <a:xfrm>
            <a:off x="4471489" y="3553550"/>
            <a:ext cx="163961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altLang="fr-FR" sz="1800" b="1" dirty="0" smtClean="0"/>
              <a:t>pistes X-Y</a:t>
            </a:r>
          </a:p>
          <a:p>
            <a:pPr eaLnBrk="0" hangingPunct="0"/>
            <a:r>
              <a:rPr lang="fr-FR" altLang="fr-FR" sz="1800" b="1" dirty="0" smtClean="0"/>
              <a:t>énergie &amp; temps:</a:t>
            </a:r>
          </a:p>
          <a:p>
            <a:pPr eaLnBrk="0" hangingPunct="0"/>
            <a:r>
              <a:rPr lang="fr-FR" altLang="fr-FR" sz="1800" b="1" dirty="0" smtClean="0"/>
              <a:t>2x </a:t>
            </a:r>
            <a:r>
              <a:rPr lang="fr-FR" altLang="fr-FR" sz="1800" b="1" dirty="0" err="1" smtClean="0"/>
              <a:t>proj</a:t>
            </a:r>
            <a:r>
              <a:rPr lang="fr-FR" altLang="fr-FR" sz="1800" b="1" dirty="0" smtClean="0"/>
              <a:t>. 1D</a:t>
            </a:r>
          </a:p>
        </p:txBody>
      </p:sp>
      <p:sp>
        <p:nvSpPr>
          <p:cNvPr id="16" name="Text Box 28"/>
          <p:cNvSpPr txBox="1">
            <a:spLocks noChangeArrowheads="1"/>
          </p:cNvSpPr>
          <p:nvPr/>
        </p:nvSpPr>
        <p:spPr bwMode="auto">
          <a:xfrm>
            <a:off x="2922797" y="1558157"/>
            <a:ext cx="127515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altLang="fr-FR" sz="1600" b="1" dirty="0" smtClean="0"/>
              <a:t>(GANIL et coll.)</a:t>
            </a:r>
          </a:p>
        </p:txBody>
      </p:sp>
      <p:sp>
        <p:nvSpPr>
          <p:cNvPr id="17" name="Accolade fermante 16"/>
          <p:cNvSpPr/>
          <p:nvPr/>
        </p:nvSpPr>
        <p:spPr>
          <a:xfrm>
            <a:off x="6337885" y="1228298"/>
            <a:ext cx="402284" cy="3240450"/>
          </a:xfrm>
          <a:prstGeom prst="rightBrace">
            <a:avLst>
              <a:gd name="adj1" fmla="val 53320"/>
              <a:gd name="adj2" fmla="val 50000"/>
            </a:avLst>
          </a:prstGeom>
          <a:noFill/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Text Box 28"/>
          <p:cNvSpPr txBox="1">
            <a:spLocks noChangeArrowheads="1"/>
          </p:cNvSpPr>
          <p:nvPr/>
        </p:nvSpPr>
        <p:spPr bwMode="auto">
          <a:xfrm>
            <a:off x="6873114" y="831800"/>
            <a:ext cx="3778342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altLang="fr-FR" sz="2000" b="1" dirty="0" smtClean="0"/>
              <a:t>développement d’une nouvelle TPC</a:t>
            </a:r>
          </a:p>
          <a:p>
            <a:pPr eaLnBrk="0" hangingPunct="0"/>
            <a:r>
              <a:rPr lang="fr-FR" altLang="fr-FR" sz="1800" b="1" dirty="0" smtClean="0"/>
              <a:t>pour un large programme</a:t>
            </a:r>
          </a:p>
          <a:p>
            <a:pPr eaLnBrk="0" hangingPunct="0"/>
            <a:r>
              <a:rPr lang="fr-FR" altLang="fr-FR" sz="1800" b="1" dirty="0" smtClean="0"/>
              <a:t>de physique nucléaire</a:t>
            </a: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7028210" y="3964678"/>
            <a:ext cx="2228934" cy="84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/>
          <a:p>
            <a:r>
              <a:rPr lang="fr-FR" altLang="fr-FR" b="1" u="sng" dirty="0" smtClean="0">
                <a:solidFill>
                  <a:srgbClr val="C00000"/>
                </a:solidFill>
              </a:rPr>
              <a:t>GANIL</a:t>
            </a:r>
            <a:r>
              <a:rPr lang="fr-FR" altLang="fr-FR" b="1" dirty="0" smtClean="0">
                <a:solidFill>
                  <a:srgbClr val="C00000"/>
                </a:solidFill>
              </a:rPr>
              <a:t>, CENBG (LP2iB)</a:t>
            </a:r>
            <a:r>
              <a:rPr lang="fr-FR" altLang="fr-FR" dirty="0" smtClean="0">
                <a:solidFill>
                  <a:srgbClr val="C00000"/>
                </a:solidFill>
              </a:rPr>
              <a:t>,</a:t>
            </a:r>
          </a:p>
          <a:p>
            <a:r>
              <a:rPr lang="fr-FR" altLang="fr-FR" sz="1600" dirty="0" smtClean="0">
                <a:solidFill>
                  <a:srgbClr val="C00000"/>
                </a:solidFill>
              </a:rPr>
              <a:t>Leuven, Santiago de C.,</a:t>
            </a:r>
          </a:p>
          <a:p>
            <a:r>
              <a:rPr lang="fr-FR" altLang="fr-FR" sz="1600" dirty="0" smtClean="0">
                <a:solidFill>
                  <a:srgbClr val="C00000"/>
                </a:solidFill>
              </a:rPr>
              <a:t>IPNO (</a:t>
            </a:r>
            <a:r>
              <a:rPr lang="fr-FR" altLang="fr-FR" sz="1600" dirty="0" err="1" smtClean="0">
                <a:solidFill>
                  <a:srgbClr val="C00000"/>
                </a:solidFill>
              </a:rPr>
              <a:t>IJClab</a:t>
            </a:r>
            <a:r>
              <a:rPr lang="fr-FR" altLang="fr-FR" sz="1600" dirty="0" smtClean="0">
                <a:solidFill>
                  <a:srgbClr val="C00000"/>
                </a:solidFill>
              </a:rPr>
              <a:t>), </a:t>
            </a:r>
            <a:r>
              <a:rPr lang="fr-FR" altLang="fr-FR" sz="1600" dirty="0" err="1" smtClean="0">
                <a:solidFill>
                  <a:srgbClr val="C00000"/>
                </a:solidFill>
              </a:rPr>
              <a:t>Legnaro</a:t>
            </a:r>
            <a:endParaRPr lang="fr-FR" altLang="fr-FR" sz="1600" dirty="0" smtClean="0">
              <a:solidFill>
                <a:srgbClr val="C00000"/>
              </a:solidFill>
            </a:endParaRPr>
          </a:p>
        </p:txBody>
      </p:sp>
      <p:pic>
        <p:nvPicPr>
          <p:cNvPr id="20" name="Picture 2" descr="D:\giovinazzo\presentations\conferences\2015\2015_ColloqueGANIL\Figures\er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4851" y="2158466"/>
            <a:ext cx="941587" cy="872887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243" y="1829329"/>
            <a:ext cx="2639092" cy="1979319"/>
          </a:xfrm>
          <a:prstGeom prst="rect">
            <a:avLst/>
          </a:prstGeom>
        </p:spPr>
      </p:pic>
      <p:pic>
        <p:nvPicPr>
          <p:cNvPr id="22" name="Picture 4" descr="D:\giovinazzo\presentations\conferences\2015\2015_ColloqueGANIL\Figures\CRA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331" y="3003033"/>
            <a:ext cx="702625" cy="65136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 rot="19623118">
            <a:off x="8152024" y="966484"/>
            <a:ext cx="3227165" cy="1569660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none" lIns="91440" tIns="45720" rIns="91440" bIns="45720">
            <a:spAutoFit/>
          </a:bodyPr>
          <a:lstStyle/>
          <a:p>
            <a:pPr algn="ctr">
              <a:tabLst>
                <a:tab pos="361950" algn="l"/>
              </a:tabLst>
            </a:pPr>
            <a:r>
              <a:rPr lang="fr-FR" sz="3200" b="1" dirty="0" smtClean="0">
                <a:ln w="19050">
                  <a:solidFill>
                    <a:srgbClr val="0070C0"/>
                  </a:solidFill>
                  <a:prstDash val="solid"/>
                </a:ln>
                <a:noFill/>
                <a:effectLst/>
                <a:sym typeface="Wingdings" panose="05000000000000000000" pitchFamily="2" charset="2"/>
              </a:rPr>
              <a:t>seul instrument</a:t>
            </a:r>
          </a:p>
          <a:p>
            <a:pPr algn="ctr">
              <a:tabLst>
                <a:tab pos="361950" algn="l"/>
              </a:tabLst>
            </a:pPr>
            <a:r>
              <a:rPr lang="fr-FR" sz="3200" b="1" dirty="0" smtClean="0">
                <a:ln w="19050">
                  <a:solidFill>
                    <a:srgbClr val="0070C0"/>
                  </a:solidFill>
                  <a:prstDash val="solid"/>
                </a:ln>
                <a:noFill/>
                <a:effectLst/>
                <a:sym typeface="Wingdings" panose="05000000000000000000" pitchFamily="2" charset="2"/>
              </a:rPr>
              <a:t>versatile de</a:t>
            </a:r>
          </a:p>
          <a:p>
            <a:pPr algn="ctr">
              <a:tabLst>
                <a:tab pos="361950" algn="l"/>
              </a:tabLst>
            </a:pPr>
            <a:r>
              <a:rPr lang="fr-FR" sz="3200" b="1" dirty="0" smtClean="0">
                <a:ln w="19050">
                  <a:solidFill>
                    <a:srgbClr val="0070C0"/>
                  </a:solidFill>
                  <a:prstDash val="solid"/>
                </a:ln>
                <a:noFill/>
                <a:effectLst/>
                <a:sym typeface="Wingdings" panose="05000000000000000000" pitchFamily="2" charset="2"/>
              </a:rPr>
              <a:t>ce type au monde</a:t>
            </a:r>
            <a:endParaRPr lang="fr-FR" sz="3200" b="1" dirty="0" smtClean="0">
              <a:ln w="19050">
                <a:solidFill>
                  <a:srgbClr val="0070C0"/>
                </a:solidFill>
                <a:prstDash val="solid"/>
              </a:ln>
              <a:noFill/>
              <a:effectLst/>
            </a:endParaRPr>
          </a:p>
        </p:txBody>
      </p:sp>
      <p:pic>
        <p:nvPicPr>
          <p:cNvPr id="24" name="Image 23" descr="ACTARTPClogo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26"/>
          <a:stretch>
            <a:fillRect/>
          </a:stretch>
        </p:blipFill>
        <p:spPr bwMode="auto">
          <a:xfrm>
            <a:off x="9578335" y="4555107"/>
            <a:ext cx="1294624" cy="1029353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5" name="ZoneTexte 24"/>
          <p:cNvSpPr txBox="1"/>
          <p:nvPr/>
        </p:nvSpPr>
        <p:spPr>
          <a:xfrm>
            <a:off x="825460" y="5008111"/>
            <a:ext cx="6193225" cy="749812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fr-FR" sz="2400" b="1" dirty="0" smtClean="0">
                <a:solidFill>
                  <a:srgbClr val="C00000"/>
                </a:solidFill>
              </a:rPr>
              <a:t>un détecteur 4D : trajectoire et énergie déposée</a:t>
            </a:r>
          </a:p>
          <a:p>
            <a:pPr>
              <a:tabLst>
                <a:tab pos="357188" algn="l"/>
              </a:tabLst>
            </a:pPr>
            <a:r>
              <a:rPr lang="fr-FR" sz="2000" b="1" dirty="0" smtClean="0">
                <a:sym typeface="Wingdings" panose="05000000000000000000" pitchFamily="2" charset="2"/>
              </a:rPr>
              <a:t>	décliné en 2 géométries</a:t>
            </a:r>
            <a:endParaRPr lang="fr-FR" sz="2000" b="1" dirty="0" smtClean="0"/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670" y="6277468"/>
            <a:ext cx="502888" cy="269772"/>
          </a:xfrm>
          <a:prstGeom prst="rect">
            <a:avLst/>
          </a:prstGeom>
        </p:spPr>
      </p:pic>
      <p:pic>
        <p:nvPicPr>
          <p:cNvPr id="33" name="Picture 5" descr="C:\Users\giovinaz\Desktop\ganil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074" y="6381487"/>
            <a:ext cx="809122" cy="17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08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e 29"/>
          <p:cNvGrpSpPr>
            <a:grpSpLocks noChangeAspect="1"/>
          </p:cNvGrpSpPr>
          <p:nvPr/>
        </p:nvGrpSpPr>
        <p:grpSpPr>
          <a:xfrm>
            <a:off x="541653" y="3531759"/>
            <a:ext cx="2395992" cy="898497"/>
            <a:chOff x="3691786" y="4311429"/>
            <a:chExt cx="4992697" cy="1872261"/>
          </a:xfrm>
          <a:effectLst/>
        </p:grpSpPr>
        <p:pic>
          <p:nvPicPr>
            <p:cNvPr id="31" name="Picture 3" descr="D:\giovinazzo\physique\ACTAR-TPC\Presentations\Photos\ProtoV2\2015-10-01\PA010004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1786" y="4311429"/>
              <a:ext cx="2496348" cy="1872261"/>
            </a:xfrm>
            <a:prstGeom prst="rect">
              <a:avLst/>
            </a:prstGeom>
            <a:ln w="25400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D:\giovinazzo\physique\ACTAR-TPC\Presentations\Photos\ProtoV2\2015-10-01\PA010005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8134" y="4311429"/>
              <a:ext cx="2496349" cy="1872261"/>
            </a:xfrm>
            <a:prstGeom prst="rect">
              <a:avLst/>
            </a:prstGeom>
            <a:ln w="25400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ZoneTexte 2"/>
          <p:cNvSpPr txBox="1"/>
          <p:nvPr/>
        </p:nvSpPr>
        <p:spPr>
          <a:xfrm>
            <a:off x="131942" y="93841"/>
            <a:ext cx="4911207" cy="565146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fr-FR" sz="3200" b="1" dirty="0" smtClean="0"/>
              <a:t>contributions CENBG (LP2iB)</a:t>
            </a:r>
            <a:endParaRPr lang="fr-FR" sz="3200" b="1" dirty="0" smtClean="0"/>
          </a:p>
        </p:txBody>
      </p:sp>
      <p:sp>
        <p:nvSpPr>
          <p:cNvPr id="4" name="Rectangle 3"/>
          <p:cNvSpPr/>
          <p:nvPr/>
        </p:nvSpPr>
        <p:spPr>
          <a:xfrm rot="16200000">
            <a:off x="8857151" y="3105834"/>
            <a:ext cx="602338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1" cap="none" spc="0" dirty="0" smtClean="0">
                <a:ln w="0"/>
                <a:gradFill>
                  <a:gsLst>
                    <a:gs pos="24000">
                      <a:srgbClr val="C00000"/>
                    </a:gs>
                    <a:gs pos="50000">
                      <a:srgbClr val="F27F00"/>
                    </a:gs>
                    <a:gs pos="92000">
                      <a:srgbClr val="FAD600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NEX – décroissances exotiques</a:t>
            </a:r>
            <a:endParaRPr lang="fr-FR" sz="3600" b="1" cap="none" spc="0" dirty="0">
              <a:ln w="0"/>
              <a:gradFill>
                <a:gsLst>
                  <a:gs pos="24000">
                    <a:srgbClr val="C00000"/>
                  </a:gs>
                  <a:gs pos="50000">
                    <a:srgbClr val="F27F00"/>
                  </a:gs>
                  <a:gs pos="92000">
                    <a:srgbClr val="FAD600"/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6569853"/>
            <a:ext cx="7199847" cy="28814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>
              <a:tabLst>
                <a:tab pos="360363" algn="l"/>
                <a:tab pos="720725" algn="l"/>
                <a:tab pos="1081088" algn="l"/>
              </a:tabLst>
            </a:pPr>
            <a:r>
              <a:rPr lang="fr-FR" sz="1400" b="1" dirty="0" smtClean="0">
                <a:solidFill>
                  <a:schemeClr val="bg1">
                    <a:lumMod val="65000"/>
                  </a:schemeClr>
                </a:solidFill>
              </a:rPr>
              <a:t>Conseil Scientifique LP2i Bordeaux – 23 mai 2023 </a:t>
            </a:r>
            <a:r>
              <a:rPr lang="fr-FR" sz="1400" b="1" dirty="0" smtClean="0">
                <a:solidFill>
                  <a:schemeClr val="bg1">
                    <a:lumMod val="65000"/>
                  </a:schemeClr>
                </a:solidFill>
              </a:rPr>
              <a:t>– NEX – Décroissances Exotiques / ACTAR TPC</a:t>
            </a:r>
            <a:endParaRPr lang="fr-FR" sz="1400" b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8145" y="715475"/>
            <a:ext cx="534761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179388" algn="l"/>
                <a:tab pos="712788" algn="l"/>
                <a:tab pos="1073150" algn="l"/>
              </a:tabLst>
            </a:pPr>
            <a:r>
              <a:rPr lang="fr-FR" sz="2000" b="1" dirty="0" smtClean="0">
                <a:solidFill>
                  <a:srgbClr val="C00000"/>
                </a:solidFill>
              </a:rPr>
              <a:t>électronique GET</a:t>
            </a:r>
          </a:p>
          <a:p>
            <a:pPr>
              <a:tabLst>
                <a:tab pos="179388" algn="l"/>
                <a:tab pos="357188" algn="l"/>
                <a:tab pos="712788" algn="l"/>
                <a:tab pos="1073150" algn="l"/>
              </a:tabLst>
            </a:pPr>
            <a:r>
              <a:rPr lang="fr-FR" sz="2000" dirty="0"/>
              <a:t>	</a:t>
            </a:r>
            <a:r>
              <a:rPr lang="fr-FR" sz="2000" dirty="0" smtClean="0"/>
              <a:t>- 	carte front-end CENBG (J. </a:t>
            </a:r>
            <a:r>
              <a:rPr lang="fr-FR" sz="2000" dirty="0" err="1" smtClean="0"/>
              <a:t>Pibernat</a:t>
            </a:r>
            <a:r>
              <a:rPr lang="fr-FR" sz="2000" dirty="0" smtClean="0"/>
              <a:t>)</a:t>
            </a:r>
          </a:p>
          <a:p>
            <a:pPr>
              <a:tabLst>
                <a:tab pos="179388" algn="l"/>
                <a:tab pos="357188" algn="l"/>
                <a:tab pos="712788" algn="l"/>
                <a:tab pos="1073150" algn="l"/>
              </a:tabLst>
            </a:pPr>
            <a:r>
              <a:rPr lang="fr-FR" sz="2000" dirty="0"/>
              <a:t>	</a:t>
            </a:r>
            <a:r>
              <a:rPr lang="fr-FR" sz="2000" dirty="0" smtClean="0"/>
              <a:t>- 	analyse et traitement des signaux</a:t>
            </a:r>
          </a:p>
          <a:p>
            <a:pPr>
              <a:tabLst>
                <a:tab pos="179388" algn="l"/>
                <a:tab pos="357188" algn="l"/>
                <a:tab pos="712788" algn="l"/>
                <a:tab pos="1073150" algn="l"/>
              </a:tabLst>
            </a:pPr>
            <a:r>
              <a:rPr lang="fr-FR" sz="2000" dirty="0"/>
              <a:t>	</a:t>
            </a:r>
            <a:r>
              <a:rPr lang="fr-FR" sz="2000" dirty="0" smtClean="0"/>
              <a:t>	corrections, traitement, fonction de réponse…</a:t>
            </a:r>
          </a:p>
          <a:p>
            <a:pPr>
              <a:tabLst>
                <a:tab pos="179388" algn="l"/>
                <a:tab pos="357188" algn="l"/>
                <a:tab pos="712788" algn="l"/>
                <a:tab pos="1073150" algn="l"/>
              </a:tabLst>
            </a:pPr>
            <a:r>
              <a:rPr lang="fr-FR" sz="1600" dirty="0"/>
              <a:t>	</a:t>
            </a:r>
            <a:r>
              <a:rPr lang="fr-FR" sz="1600" dirty="0" smtClean="0"/>
              <a:t>	(</a:t>
            </a:r>
            <a:r>
              <a:rPr lang="fr-FR" sz="1600" b="1" dirty="0" smtClean="0"/>
              <a:t>J.G., NIM A 2016</a:t>
            </a:r>
            <a:r>
              <a:rPr lang="fr-FR" sz="1600" dirty="0" smtClean="0"/>
              <a:t>)</a:t>
            </a:r>
          </a:p>
        </p:txBody>
      </p:sp>
      <p:grpSp>
        <p:nvGrpSpPr>
          <p:cNvPr id="2" name="Groupe 1"/>
          <p:cNvGrpSpPr/>
          <p:nvPr/>
        </p:nvGrpSpPr>
        <p:grpSpPr>
          <a:xfrm>
            <a:off x="5574720" y="106447"/>
            <a:ext cx="6069997" cy="2310034"/>
            <a:chOff x="5259413" y="232569"/>
            <a:chExt cx="6069997" cy="2310034"/>
          </a:xfrm>
        </p:grpSpPr>
        <p:grpSp>
          <p:nvGrpSpPr>
            <p:cNvPr id="6" name="Groupe 5"/>
            <p:cNvGrpSpPr/>
            <p:nvPr/>
          </p:nvGrpSpPr>
          <p:grpSpPr>
            <a:xfrm>
              <a:off x="5259413" y="523127"/>
              <a:ext cx="6069997" cy="1500216"/>
              <a:chOff x="2559663" y="1242246"/>
              <a:chExt cx="6069997" cy="1500216"/>
            </a:xfrm>
          </p:grpSpPr>
          <p:pic>
            <p:nvPicPr>
              <p:cNvPr id="9" name="Picture 2" descr="D:\giovinazzo\physique\ACTAR-TPC\Figures\GET-ACTAR_SchematicView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9663" y="1242246"/>
                <a:ext cx="6000865" cy="1500216"/>
              </a:xfrm>
              <a:prstGeom prst="rect">
                <a:avLst/>
              </a:prstGeom>
              <a:ln>
                <a:noFill/>
              </a:ln>
              <a:effectLst>
                <a:outerShdw blurRad="190500" dist="635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 Box 2"/>
              <p:cNvSpPr txBox="1">
                <a:spLocks noChangeArrowheads="1"/>
              </p:cNvSpPr>
              <p:nvPr/>
            </p:nvSpPr>
            <p:spPr bwMode="auto">
              <a:xfrm rot="16200000">
                <a:off x="7902611" y="1924041"/>
                <a:ext cx="1242895" cy="2112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/>
              <a:p>
                <a:r>
                  <a:rPr lang="fr-FR" altLang="fr-FR" sz="900" dirty="0" smtClean="0">
                    <a:solidFill>
                      <a:schemeClr val="bg1">
                        <a:lumMod val="50000"/>
                      </a:schemeClr>
                    </a:solidFill>
                  </a:rPr>
                  <a:t>image JG / CENBG (2015)</a:t>
                </a:r>
              </a:p>
            </p:txBody>
          </p:sp>
        </p:grpSp>
        <p:pic>
          <p:nvPicPr>
            <p:cNvPr id="11" name="Picture 13" descr="E:\giovinazzo\physique\ACTAR-TPC\documents\GET\GET-Logo-v3-whiteback-square-192x192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1" t="2618" r="3230" b="2635"/>
            <a:stretch/>
          </p:blipFill>
          <p:spPr bwMode="auto">
            <a:xfrm>
              <a:off x="5323168" y="1566351"/>
              <a:ext cx="456992" cy="4569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88900" dist="50800" dir="2700000" sx="105000" sy="105000" algn="ctr" rotWithShape="0">
                <a:srgbClr val="808080">
                  <a:alpha val="60000"/>
                </a:srgbClr>
              </a:outerShdw>
            </a:effectLst>
          </p:spPr>
        </p:pic>
        <p:sp>
          <p:nvSpPr>
            <p:cNvPr id="12" name="Text Box 37"/>
            <p:cNvSpPr txBox="1">
              <a:spLocks noChangeArrowheads="1"/>
            </p:cNvSpPr>
            <p:nvPr/>
          </p:nvSpPr>
          <p:spPr bwMode="auto">
            <a:xfrm>
              <a:off x="5959964" y="651566"/>
              <a:ext cx="540661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fr-FR" altLang="fr-FR" sz="1200" b="1" dirty="0" smtClean="0"/>
                <a:t>detector</a:t>
              </a:r>
              <a:endParaRPr lang="fr-FR" altLang="fr-FR" sz="1200" b="1" dirty="0"/>
            </a:p>
          </p:txBody>
        </p:sp>
        <p:sp>
          <p:nvSpPr>
            <p:cNvPr id="13" name="Text Box 37"/>
            <p:cNvSpPr txBox="1">
              <a:spLocks noChangeArrowheads="1"/>
            </p:cNvSpPr>
            <p:nvPr/>
          </p:nvSpPr>
          <p:spPr bwMode="auto">
            <a:xfrm>
              <a:off x="5879079" y="1646808"/>
              <a:ext cx="1128514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1200" b="1" dirty="0" smtClean="0"/>
                <a:t>AGET chip</a:t>
              </a:r>
            </a:p>
            <a:p>
              <a:r>
                <a:rPr lang="fr-FR" altLang="fr-FR" sz="1200" dirty="0" smtClean="0"/>
                <a:t>signal </a:t>
              </a:r>
              <a:r>
                <a:rPr lang="fr-FR" altLang="fr-FR" sz="1200" dirty="0" err="1" smtClean="0"/>
                <a:t>sampling</a:t>
              </a:r>
              <a:endParaRPr lang="fr-FR" altLang="fr-FR" sz="1200" dirty="0" smtClean="0"/>
            </a:p>
            <a:p>
              <a:r>
                <a:rPr lang="fr-FR" altLang="fr-FR" sz="1200" dirty="0" smtClean="0"/>
                <a:t>512 @ 1-100 </a:t>
              </a:r>
              <a:r>
                <a:rPr lang="fr-FR" altLang="fr-FR" sz="1200" i="1" dirty="0" smtClean="0"/>
                <a:t>MHz</a:t>
              </a:r>
              <a:endParaRPr lang="fr-FR" altLang="fr-FR" sz="1200" i="1" dirty="0"/>
            </a:p>
          </p:txBody>
        </p:sp>
        <p:sp>
          <p:nvSpPr>
            <p:cNvPr id="14" name="Text Box 37"/>
            <p:cNvSpPr txBox="1">
              <a:spLocks noChangeArrowheads="1"/>
            </p:cNvSpPr>
            <p:nvPr/>
          </p:nvSpPr>
          <p:spPr bwMode="auto">
            <a:xfrm>
              <a:off x="7727947" y="559980"/>
              <a:ext cx="921726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fr-FR" altLang="fr-FR" sz="1200" b="1" dirty="0" err="1" smtClean="0"/>
                <a:t>CoBo</a:t>
              </a:r>
              <a:r>
                <a:rPr lang="fr-FR" altLang="fr-FR" sz="1200" b="1" dirty="0" smtClean="0"/>
                <a:t> modules</a:t>
              </a:r>
              <a:endParaRPr lang="fr-FR" altLang="fr-FR" sz="1200" b="1" dirty="0"/>
            </a:p>
          </p:txBody>
        </p:sp>
        <p:sp>
          <p:nvSpPr>
            <p:cNvPr id="15" name="Text Box 37"/>
            <p:cNvSpPr txBox="1">
              <a:spLocks noChangeArrowheads="1"/>
            </p:cNvSpPr>
            <p:nvPr/>
          </p:nvSpPr>
          <p:spPr bwMode="auto">
            <a:xfrm>
              <a:off x="8983893" y="1739141"/>
              <a:ext cx="536109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fr-FR" altLang="fr-FR" sz="1200" b="1" dirty="0" err="1" smtClean="0"/>
                <a:t>MuTAnT</a:t>
              </a:r>
              <a:endParaRPr lang="fr-FR" altLang="fr-FR" sz="1200" b="1" dirty="0"/>
            </a:p>
          </p:txBody>
        </p:sp>
        <p:sp>
          <p:nvSpPr>
            <p:cNvPr id="16" name="Text Box 37"/>
            <p:cNvSpPr txBox="1">
              <a:spLocks noChangeArrowheads="1"/>
            </p:cNvSpPr>
            <p:nvPr/>
          </p:nvSpPr>
          <p:spPr bwMode="auto">
            <a:xfrm>
              <a:off x="9742556" y="561790"/>
              <a:ext cx="1294393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fr-FR" altLang="fr-FR" sz="1200" b="1" dirty="0" smtClean="0"/>
                <a:t>control / acquisition</a:t>
              </a:r>
              <a:endParaRPr lang="fr-FR" altLang="fr-FR" sz="1200" b="1" dirty="0"/>
            </a:p>
          </p:txBody>
        </p:sp>
        <p:sp>
          <p:nvSpPr>
            <p:cNvPr id="17" name="Text Box 37"/>
            <p:cNvSpPr txBox="1">
              <a:spLocks noChangeArrowheads="1"/>
            </p:cNvSpPr>
            <p:nvPr/>
          </p:nvSpPr>
          <p:spPr bwMode="auto">
            <a:xfrm>
              <a:off x="6449010" y="906479"/>
              <a:ext cx="804452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fr-FR" altLang="fr-FR" sz="1200" b="1" dirty="0" err="1" smtClean="0"/>
                <a:t>AsAd</a:t>
              </a:r>
              <a:r>
                <a:rPr lang="fr-FR" altLang="fr-FR" sz="1200" b="1" dirty="0" smtClean="0"/>
                <a:t> </a:t>
              </a:r>
              <a:r>
                <a:rPr lang="fr-FR" altLang="fr-FR" sz="1200" b="1" dirty="0" err="1" smtClean="0"/>
                <a:t>boards</a:t>
              </a:r>
              <a:endParaRPr lang="fr-FR" altLang="fr-FR" sz="1200" b="1" dirty="0"/>
            </a:p>
          </p:txBody>
        </p:sp>
        <p:sp>
          <p:nvSpPr>
            <p:cNvPr id="18" name="Text Box 37"/>
            <p:cNvSpPr txBox="1">
              <a:spLocks noChangeArrowheads="1"/>
            </p:cNvSpPr>
            <p:nvPr/>
          </p:nvSpPr>
          <p:spPr bwMode="auto">
            <a:xfrm>
              <a:off x="8478132" y="1973844"/>
              <a:ext cx="144982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1200" dirty="0" err="1" smtClean="0"/>
                <a:t>clocks</a:t>
              </a:r>
              <a:r>
                <a:rPr lang="fr-FR" altLang="fr-FR" sz="1200" dirty="0" smtClean="0"/>
                <a:t> distribution</a:t>
              </a:r>
            </a:p>
            <a:p>
              <a:r>
                <a:rPr lang="fr-FR" altLang="fr-FR" sz="1200" dirty="0" smtClean="0"/>
                <a:t>and data concentration</a:t>
              </a:r>
              <a:endParaRPr lang="fr-FR" altLang="fr-FR" sz="1200" i="1" dirty="0"/>
            </a:p>
          </p:txBody>
        </p:sp>
        <p:grpSp>
          <p:nvGrpSpPr>
            <p:cNvPr id="19" name="Groupe 18"/>
            <p:cNvGrpSpPr/>
            <p:nvPr/>
          </p:nvGrpSpPr>
          <p:grpSpPr>
            <a:xfrm>
              <a:off x="6112535" y="2233119"/>
              <a:ext cx="661602" cy="309484"/>
              <a:chOff x="1553222" y="3705629"/>
              <a:chExt cx="661602" cy="309484"/>
            </a:xfrm>
          </p:grpSpPr>
          <p:pic>
            <p:nvPicPr>
              <p:cNvPr id="20" name="Picture 2" descr="C:\Users\giovinaz\Desktop\cea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53222" y="3708945"/>
                <a:ext cx="375319" cy="3061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3" descr="C:\Users\giovinaz\Desktop\Logo-Irfu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07630" y="3705629"/>
                <a:ext cx="307194" cy="3061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2" name="Picture 8" descr="E:\giovinazzo\presentations\figures\divers\logos\cenbg\logo_cenbg_2004.gif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6537" y="232569"/>
              <a:ext cx="1421059" cy="511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4" descr="C:\Users\giovinaz\Desktop\nscl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0080" y="311990"/>
              <a:ext cx="396690" cy="4970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5" descr="C:\Users\giovinaz\Desktop\ganil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93797" y="1863963"/>
              <a:ext cx="1077294" cy="238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5" name="Groupe 24"/>
            <p:cNvGrpSpPr>
              <a:grpSpLocks noChangeAspect="1"/>
            </p:cNvGrpSpPr>
            <p:nvPr/>
          </p:nvGrpSpPr>
          <p:grpSpPr>
            <a:xfrm>
              <a:off x="10122997" y="2217674"/>
              <a:ext cx="613816" cy="287131"/>
              <a:chOff x="1553222" y="3705629"/>
              <a:chExt cx="661602" cy="309484"/>
            </a:xfrm>
          </p:grpSpPr>
          <p:pic>
            <p:nvPicPr>
              <p:cNvPr id="26" name="Picture 2" descr="C:\Users\giovinaz\Desktop\cea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53222" y="3708945"/>
                <a:ext cx="375319" cy="3061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3" descr="C:\Users\giovinaz\Desktop\Logo-Irfu.jpg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07630" y="3705629"/>
                <a:ext cx="307194" cy="3061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5" name="Ellipse 4"/>
          <p:cNvSpPr/>
          <p:nvPr/>
        </p:nvSpPr>
        <p:spPr>
          <a:xfrm>
            <a:off x="6651844" y="710110"/>
            <a:ext cx="1391410" cy="118711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88145" y="4735376"/>
            <a:ext cx="7269169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179388" algn="l"/>
                <a:tab pos="712788" algn="l"/>
                <a:tab pos="1073150" algn="l"/>
              </a:tabLst>
            </a:pPr>
            <a:r>
              <a:rPr lang="fr-FR" sz="2000" b="1" dirty="0" smtClean="0">
                <a:solidFill>
                  <a:srgbClr val="C00000"/>
                </a:solidFill>
              </a:rPr>
              <a:t>démonstrateur CENBG (LP2iB)</a:t>
            </a:r>
          </a:p>
          <a:p>
            <a:pPr>
              <a:tabLst>
                <a:tab pos="179388" algn="l"/>
                <a:tab pos="357188" algn="l"/>
                <a:tab pos="712788" algn="l"/>
                <a:tab pos="1073150" algn="l"/>
              </a:tabLst>
            </a:pPr>
            <a:r>
              <a:rPr lang="fr-FR" sz="2000" dirty="0"/>
              <a:t>	</a:t>
            </a:r>
            <a:r>
              <a:rPr lang="fr-FR" sz="2000" dirty="0" smtClean="0"/>
              <a:t>- 	connecteurs flexibles ZAP (J. </a:t>
            </a:r>
            <a:r>
              <a:rPr lang="fr-FR" sz="2000" dirty="0" err="1" smtClean="0"/>
              <a:t>Pibernat</a:t>
            </a:r>
            <a:r>
              <a:rPr lang="fr-FR" sz="2000" dirty="0" smtClean="0"/>
              <a:t>), adaptation 2 géométries</a:t>
            </a:r>
            <a:endParaRPr lang="fr-FR" sz="2000" dirty="0" smtClean="0"/>
          </a:p>
          <a:p>
            <a:pPr>
              <a:tabLst>
                <a:tab pos="179388" algn="l"/>
                <a:tab pos="357188" algn="l"/>
                <a:tab pos="712788" algn="l"/>
                <a:tab pos="1073150" algn="l"/>
              </a:tabLst>
            </a:pPr>
            <a:r>
              <a:rPr lang="fr-FR" sz="2000" dirty="0"/>
              <a:t>	</a:t>
            </a:r>
            <a:r>
              <a:rPr lang="fr-FR" sz="2000" dirty="0" smtClean="0"/>
              <a:t>-	caractérisation complète &amp; étude de performances</a:t>
            </a:r>
          </a:p>
          <a:p>
            <a:pPr>
              <a:tabLst>
                <a:tab pos="179388" algn="l"/>
                <a:tab pos="357188" algn="l"/>
                <a:tab pos="712788" algn="l"/>
                <a:tab pos="1073150" algn="l"/>
              </a:tabLst>
            </a:pPr>
            <a:r>
              <a:rPr lang="fr-FR" sz="1600" dirty="0"/>
              <a:t>	</a:t>
            </a:r>
            <a:r>
              <a:rPr lang="fr-FR" sz="1600" dirty="0" smtClean="0"/>
              <a:t>	(du traitement de base à la reconstruction de charge 3D – </a:t>
            </a:r>
            <a:r>
              <a:rPr lang="fr-FR" sz="1600" dirty="0" err="1" smtClean="0"/>
              <a:t>résol</a:t>
            </a:r>
            <a:r>
              <a:rPr lang="fr-FR" sz="1600" dirty="0" smtClean="0"/>
              <a:t>. énergie &amp; temps</a:t>
            </a:r>
          </a:p>
          <a:p>
            <a:pPr>
              <a:tabLst>
                <a:tab pos="179388" algn="l"/>
                <a:tab pos="357188" algn="l"/>
                <a:tab pos="712788" algn="l"/>
                <a:tab pos="1073150" algn="l"/>
              </a:tabLst>
            </a:pPr>
            <a:r>
              <a:rPr lang="fr-FR" sz="1600" dirty="0"/>
              <a:t>	</a:t>
            </a:r>
            <a:r>
              <a:rPr lang="fr-FR" sz="1600" dirty="0" smtClean="0"/>
              <a:t>	 en fonction des paramètres </a:t>
            </a:r>
            <a:r>
              <a:rPr lang="fr-FR" sz="1600" dirty="0" err="1" smtClean="0"/>
              <a:t>élect</a:t>
            </a:r>
            <a:r>
              <a:rPr lang="fr-FR" sz="1600" dirty="0" smtClean="0"/>
              <a:t>. et conditions </a:t>
            </a:r>
            <a:r>
              <a:rPr lang="fr-FR" sz="1600" dirty="0" err="1" smtClean="0"/>
              <a:t>exp</a:t>
            </a:r>
            <a:r>
              <a:rPr lang="fr-FR" sz="1600" dirty="0" smtClean="0"/>
              <a:t>.)</a:t>
            </a:r>
          </a:p>
          <a:p>
            <a:pPr>
              <a:tabLst>
                <a:tab pos="179388" algn="l"/>
                <a:tab pos="357188" algn="l"/>
                <a:tab pos="712788" algn="l"/>
                <a:tab pos="1073150" algn="l"/>
              </a:tabLst>
            </a:pPr>
            <a:r>
              <a:rPr lang="fr-FR" sz="2000" dirty="0" smtClean="0"/>
              <a:t>		</a:t>
            </a:r>
            <a:r>
              <a:rPr lang="fr-FR" sz="1600" dirty="0" smtClean="0"/>
              <a:t>(</a:t>
            </a:r>
            <a:r>
              <a:rPr lang="fr-FR" sz="1600" b="1" dirty="0" smtClean="0"/>
              <a:t>J.G., NIM A 2020</a:t>
            </a:r>
            <a:r>
              <a:rPr lang="fr-FR" sz="1600" dirty="0" smtClean="0"/>
              <a:t>)</a:t>
            </a:r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4764" y="1809398"/>
            <a:ext cx="3152046" cy="2364035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4134537" y="2605100"/>
            <a:ext cx="7491731" cy="21852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179388" algn="l"/>
                <a:tab pos="712788" algn="l"/>
                <a:tab pos="1073150" algn="l"/>
              </a:tabLst>
            </a:pPr>
            <a:r>
              <a:rPr lang="fr-FR" sz="2000" b="1" dirty="0" smtClean="0">
                <a:solidFill>
                  <a:srgbClr val="C00000"/>
                </a:solidFill>
              </a:rPr>
              <a:t>R&amp;D plan de pads (FAKIR)</a:t>
            </a:r>
          </a:p>
          <a:p>
            <a:pPr>
              <a:tabLst>
                <a:tab pos="179388" algn="l"/>
                <a:tab pos="357188" algn="l"/>
                <a:tab pos="712788" algn="l"/>
                <a:tab pos="1073150" algn="l"/>
              </a:tabLst>
            </a:pPr>
            <a:r>
              <a:rPr lang="fr-FR" sz="2000" dirty="0"/>
              <a:t>	</a:t>
            </a:r>
            <a:r>
              <a:rPr lang="fr-FR" sz="2000" dirty="0" smtClean="0"/>
              <a:t>- 	16k pixels, contraintes vide et étanchéité</a:t>
            </a:r>
          </a:p>
          <a:p>
            <a:pPr>
              <a:tabLst>
                <a:tab pos="179388" algn="l"/>
                <a:tab pos="357188" algn="l"/>
                <a:tab pos="712788" algn="l"/>
                <a:tab pos="1073150" algn="l"/>
              </a:tabLst>
            </a:pPr>
            <a:r>
              <a:rPr lang="fr-FR" sz="2000" dirty="0"/>
              <a:t>	</a:t>
            </a:r>
            <a:r>
              <a:rPr lang="fr-FR" sz="2000" dirty="0" smtClean="0"/>
              <a:t>- 	techno </a:t>
            </a:r>
            <a:r>
              <a:rPr lang="fr-FR" sz="2000" b="1" dirty="0" smtClean="0"/>
              <a:t>PCB à cœur métallique </a:t>
            </a:r>
            <a:r>
              <a:rPr lang="fr-FR" sz="2000" dirty="0" smtClean="0"/>
              <a:t>(proposé par J. </a:t>
            </a:r>
            <a:r>
              <a:rPr lang="fr-FR" sz="2000" dirty="0" err="1" smtClean="0"/>
              <a:t>Pibernat</a:t>
            </a:r>
            <a:r>
              <a:rPr lang="fr-FR" sz="2000" dirty="0" smtClean="0"/>
              <a:t>)</a:t>
            </a:r>
          </a:p>
          <a:p>
            <a:pPr>
              <a:tabLst>
                <a:tab pos="179388" algn="l"/>
                <a:tab pos="357188" algn="l"/>
                <a:tab pos="712788" algn="l"/>
                <a:tab pos="1073150" algn="l"/>
              </a:tabLst>
            </a:pPr>
            <a:r>
              <a:rPr lang="fr-FR" sz="2000" dirty="0"/>
              <a:t>	</a:t>
            </a:r>
            <a:r>
              <a:rPr lang="fr-FR" sz="2000" dirty="0" smtClean="0"/>
              <a:t>	</a:t>
            </a:r>
            <a:r>
              <a:rPr lang="fr-FR" sz="2000" dirty="0" err="1" smtClean="0"/>
              <a:t>collab</a:t>
            </a:r>
            <a:r>
              <a:rPr lang="fr-FR" sz="2000" dirty="0" smtClean="0"/>
              <a:t>. Atelier PCB du CERN et société </a:t>
            </a:r>
            <a:r>
              <a:rPr lang="fr-FR" sz="2000" dirty="0" err="1" smtClean="0"/>
              <a:t>FeDD</a:t>
            </a:r>
            <a:endParaRPr lang="fr-FR" sz="2000" dirty="0" smtClean="0"/>
          </a:p>
          <a:p>
            <a:pPr>
              <a:tabLst>
                <a:tab pos="179388" algn="l"/>
                <a:tab pos="357188" algn="l"/>
                <a:tab pos="712788" algn="l"/>
                <a:tab pos="1073150" algn="l"/>
              </a:tabLst>
            </a:pPr>
            <a:r>
              <a:rPr lang="fr-FR" sz="2000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</a:rPr>
              <a:t>	R&amp;D techno PCB standard au GANIL</a:t>
            </a:r>
          </a:p>
          <a:p>
            <a:pPr>
              <a:tabLst>
                <a:tab pos="179388" algn="l"/>
                <a:tab pos="357188" algn="l"/>
                <a:tab pos="712788" algn="l"/>
                <a:tab pos="1073150" algn="l"/>
              </a:tabLst>
            </a:pPr>
            <a:r>
              <a:rPr lang="fr-FR" sz="2000" dirty="0"/>
              <a:t>	</a:t>
            </a:r>
            <a:r>
              <a:rPr lang="fr-FR" sz="2000" dirty="0" smtClean="0"/>
              <a:t>-	validé (sources e</a:t>
            </a:r>
            <a:r>
              <a:rPr lang="fr-FR" sz="2000" baseline="30000" dirty="0" smtClean="0"/>
              <a:t>–</a:t>
            </a:r>
            <a:r>
              <a:rPr lang="fr-FR" sz="2000" dirty="0" smtClean="0"/>
              <a:t> et </a:t>
            </a:r>
            <a:r>
              <a:rPr lang="el-GR" sz="2000" dirty="0" smtClean="0"/>
              <a:t>α</a:t>
            </a:r>
            <a:r>
              <a:rPr lang="fr-FR" sz="2000" dirty="0" smtClean="0"/>
              <a:t>) sur </a:t>
            </a:r>
            <a:r>
              <a:rPr lang="fr-FR" sz="2000" b="1" dirty="0" smtClean="0"/>
              <a:t>démonstrateur</a:t>
            </a:r>
            <a:r>
              <a:rPr lang="fr-FR" sz="2000" dirty="0" smtClean="0"/>
              <a:t> 2k pixels </a:t>
            </a:r>
            <a:r>
              <a:rPr lang="fr-FR" sz="2000" dirty="0" smtClean="0">
                <a:sym typeface="Wingdings" panose="05000000000000000000" pitchFamily="2" charset="2"/>
              </a:rPr>
              <a:t> choix </a:t>
            </a:r>
            <a:r>
              <a:rPr lang="fr-FR" sz="2000" dirty="0" err="1" smtClean="0">
                <a:sym typeface="Wingdings" panose="05000000000000000000" pitchFamily="2" charset="2"/>
              </a:rPr>
              <a:t>collab</a:t>
            </a:r>
            <a:r>
              <a:rPr lang="fr-FR" sz="2000" dirty="0" smtClean="0">
                <a:sym typeface="Wingdings" panose="05000000000000000000" pitchFamily="2" charset="2"/>
              </a:rPr>
              <a:t>.</a:t>
            </a:r>
            <a:endParaRPr lang="fr-FR" sz="2000" dirty="0" smtClean="0"/>
          </a:p>
          <a:p>
            <a:pPr>
              <a:tabLst>
                <a:tab pos="179388" algn="l"/>
                <a:tab pos="357188" algn="l"/>
                <a:tab pos="712788" algn="l"/>
                <a:tab pos="1073150" algn="l"/>
              </a:tabLst>
            </a:pPr>
            <a:r>
              <a:rPr lang="fr-FR" sz="1600" dirty="0"/>
              <a:t>	</a:t>
            </a:r>
            <a:r>
              <a:rPr lang="fr-FR" sz="1600" dirty="0" smtClean="0"/>
              <a:t>	(</a:t>
            </a:r>
            <a:r>
              <a:rPr lang="fr-FR" sz="1600" b="1" dirty="0" smtClean="0"/>
              <a:t>J.G., NIM A 2018</a:t>
            </a:r>
            <a:r>
              <a:rPr lang="fr-FR" sz="1600" dirty="0" smtClean="0"/>
              <a:t>)</a:t>
            </a:r>
          </a:p>
        </p:txBody>
      </p:sp>
      <p:pic>
        <p:nvPicPr>
          <p:cNvPr id="35" name="Image 3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5" b="12664"/>
          <a:stretch/>
        </p:blipFill>
        <p:spPr>
          <a:xfrm>
            <a:off x="7733847" y="4939885"/>
            <a:ext cx="1373088" cy="171018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925" y="4716699"/>
            <a:ext cx="1668752" cy="111250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6752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24908</TotalTime>
  <Words>2626</Words>
  <Application>Microsoft Office PowerPoint</Application>
  <PresentationFormat>Grand écran</PresentationFormat>
  <Paragraphs>412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Symbol</vt:lpstr>
      <vt:lpstr>Times New Roman</vt:lpstr>
      <vt:lpstr>Wingdings</vt:lpstr>
      <vt:lpstr>Wingdings 3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CENBG-Univ.Bx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jerome giovinazzo</dc:creator>
  <cp:lastModifiedBy>jerome giovinazzo</cp:lastModifiedBy>
  <cp:revision>293</cp:revision>
  <dcterms:created xsi:type="dcterms:W3CDTF">2023-04-20T09:01:58Z</dcterms:created>
  <dcterms:modified xsi:type="dcterms:W3CDTF">2023-05-23T09:30:13Z</dcterms:modified>
</cp:coreProperties>
</file>