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60" r:id="rId5"/>
    <p:sldId id="261" r:id="rId6"/>
    <p:sldId id="278" r:id="rId7"/>
    <p:sldId id="268" r:id="rId8"/>
    <p:sldId id="269" r:id="rId9"/>
    <p:sldId id="271" r:id="rId10"/>
    <p:sldId id="273" r:id="rId11"/>
    <p:sldId id="274" r:id="rId12"/>
    <p:sldId id="275" r:id="rId13"/>
    <p:sldId id="276" r:id="rId14"/>
    <p:sldId id="279" r:id="rId15"/>
    <p:sldId id="272" r:id="rId16"/>
    <p:sldId id="282" r:id="rId17"/>
    <p:sldId id="283" r:id="rId18"/>
    <p:sldId id="284" r:id="rId19"/>
    <p:sldId id="267" r:id="rId20"/>
    <p:sldId id="258" r:id="rId21"/>
    <p:sldId id="262" r:id="rId22"/>
    <p:sldId id="287" r:id="rId23"/>
    <p:sldId id="285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1" userDrawn="1">
          <p15:clr>
            <a:srgbClr val="A4A3A4"/>
          </p15:clr>
        </p15:guide>
        <p15:guide id="4" pos="4611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orient="horz" pos="1933" userDrawn="1">
          <p15:clr>
            <a:srgbClr val="A4A3A4"/>
          </p15:clr>
        </p15:guide>
        <p15:guide id="7" orient="horz" pos="2387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  <p15:guide id="9" pos="4951" userDrawn="1">
          <p15:clr>
            <a:srgbClr val="A4A3A4"/>
          </p15:clr>
        </p15:guide>
        <p15:guide id="10" pos="1572" userDrawn="1">
          <p15:clr>
            <a:srgbClr val="A4A3A4"/>
          </p15:clr>
        </p15:guide>
        <p15:guide id="11" pos="2298" userDrawn="1">
          <p15:clr>
            <a:srgbClr val="A4A3A4"/>
          </p15:clr>
        </p15:guide>
        <p15:guide id="12" orient="horz" pos="550" userDrawn="1">
          <p15:clr>
            <a:srgbClr val="A4A3A4"/>
          </p15:clr>
        </p15:guide>
        <p15:guide id="13" pos="325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3657" userDrawn="1">
          <p15:clr>
            <a:srgbClr val="A4A3A4"/>
          </p15:clr>
        </p15:guide>
        <p15:guide id="16" pos="3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0000"/>
    <a:srgbClr val="3AF200"/>
    <a:srgbClr val="66FF33"/>
    <a:srgbClr val="FF9933"/>
    <a:srgbClr val="FFFFCC"/>
    <a:srgbClr val="FFCCCC"/>
    <a:srgbClr val="99CCFF"/>
    <a:srgbClr val="CCFF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150" y="336"/>
      </p:cViewPr>
      <p:guideLst>
        <p:guide orient="horz" pos="2183"/>
        <p:guide pos="3840"/>
        <p:guide orient="horz" pos="51"/>
        <p:guide pos="4611"/>
        <p:guide pos="438"/>
        <p:guide orient="horz" pos="1933"/>
        <p:guide orient="horz" pos="2387"/>
        <p:guide orient="horz" pos="1752"/>
        <p:guide pos="4951"/>
        <p:guide pos="1572"/>
        <p:guide pos="2298"/>
        <p:guide orient="horz" pos="550"/>
        <p:guide pos="325"/>
        <p:guide orient="horz" pos="663"/>
        <p:guide orient="horz" pos="3657"/>
        <p:guide pos="3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vinazzo\instances\Labo\Groupe\GestionEquipe\budget\AP_IN2P3_NE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vinazzo\instances\Labo\Groupe\GestionEquipe\budget\AP_IN2P3_N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8573928258967"/>
          <c:y val="5.1400554097404488E-2"/>
          <c:w val="0.84709426946631672"/>
          <c:h val="0.72633592592592588"/>
        </c:manualLayout>
      </c:layout>
      <c:lineChart>
        <c:grouping val="standard"/>
        <c:varyColors val="0"/>
        <c:ser>
          <c:idx val="1"/>
          <c:order val="0"/>
          <c:tx>
            <c:v>Projets IN2P3</c:v>
          </c:tx>
          <c:spPr>
            <a:ln w="25400"/>
          </c:spPr>
          <c:marker>
            <c:symbol val="circle"/>
            <c:size val="5"/>
          </c:marker>
          <c:cat>
            <c:numRef>
              <c:f>Feuil1!$A$3:$A$21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Feuil1!$C$3:$C$21</c:f>
              <c:numCache>
                <c:formatCode>0.0</c:formatCode>
                <c:ptCount val="14"/>
                <c:pt idx="0">
                  <c:v>60</c:v>
                </c:pt>
                <c:pt idx="1">
                  <c:v>50.5</c:v>
                </c:pt>
                <c:pt idx="2">
                  <c:v>53.15</c:v>
                </c:pt>
                <c:pt idx="3">
                  <c:v>54</c:v>
                </c:pt>
                <c:pt idx="4">
                  <c:v>63.5</c:v>
                </c:pt>
                <c:pt idx="5">
                  <c:v>45</c:v>
                </c:pt>
                <c:pt idx="6">
                  <c:v>54</c:v>
                </c:pt>
                <c:pt idx="7">
                  <c:v>25</c:v>
                </c:pt>
                <c:pt idx="8">
                  <c:v>26</c:v>
                </c:pt>
                <c:pt idx="9">
                  <c:v>35</c:v>
                </c:pt>
                <c:pt idx="10">
                  <c:v>43</c:v>
                </c:pt>
                <c:pt idx="11">
                  <c:v>41</c:v>
                </c:pt>
                <c:pt idx="12">
                  <c:v>35</c:v>
                </c:pt>
                <c:pt idx="1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F5-48B4-AF2E-82AAFDD4BFFE}"/>
            </c:ext>
          </c:extLst>
        </c:ser>
        <c:ser>
          <c:idx val="0"/>
          <c:order val="1"/>
          <c:tx>
            <c:v>Projets + SBNA</c:v>
          </c:tx>
          <c:spPr>
            <a:ln w="25400">
              <a:solidFill>
                <a:srgbClr val="C0000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ysDash"/>
              </a:ln>
            </c:spPr>
          </c:marker>
          <c:cat>
            <c:strLit>
              <c:ptCount val="14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  <c:pt idx="6">
                <c:v>2016</c:v>
              </c:pt>
              <c:pt idx="7">
                <c:v>2017</c:v>
              </c:pt>
              <c:pt idx="8">
                <c:v>2018</c:v>
              </c:pt>
              <c:pt idx="9">
                <c:v>2019</c:v>
              </c:pt>
              <c:pt idx="10">
                <c:v>2020</c:v>
              </c:pt>
              <c:pt idx="11">
                <c:v>2021</c:v>
              </c:pt>
              <c:pt idx="12">
                <c:v>2022</c:v>
              </c:pt>
              <c:pt idx="13">
                <c:v>2023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Feuil1!$K$3:$K$21</c:f>
              <c:numCache>
                <c:formatCode>0.0</c:formatCode>
                <c:ptCount val="14"/>
                <c:pt idx="0">
                  <c:v>65</c:v>
                </c:pt>
                <c:pt idx="1">
                  <c:v>58.5</c:v>
                </c:pt>
                <c:pt idx="2">
                  <c:v>61.15</c:v>
                </c:pt>
                <c:pt idx="3">
                  <c:v>62</c:v>
                </c:pt>
                <c:pt idx="4">
                  <c:v>71.5</c:v>
                </c:pt>
                <c:pt idx="5">
                  <c:v>53</c:v>
                </c:pt>
                <c:pt idx="6">
                  <c:v>62.5</c:v>
                </c:pt>
                <c:pt idx="7">
                  <c:v>32.5</c:v>
                </c:pt>
                <c:pt idx="8">
                  <c:v>31</c:v>
                </c:pt>
                <c:pt idx="9">
                  <c:v>40</c:v>
                </c:pt>
                <c:pt idx="10">
                  <c:v>47</c:v>
                </c:pt>
                <c:pt idx="11">
                  <c:v>52</c:v>
                </c:pt>
                <c:pt idx="12">
                  <c:v>46</c:v>
                </c:pt>
                <c:pt idx="1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F5-48B4-AF2E-82AAFDD4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94679248"/>
        <c:axId val="-494678160"/>
      </c:lineChart>
      <c:catAx>
        <c:axId val="-49467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fr-FR"/>
          </a:p>
        </c:txPr>
        <c:crossAx val="-494678160"/>
        <c:crosses val="autoZero"/>
        <c:auto val="1"/>
        <c:lblAlgn val="ctr"/>
        <c:lblOffset val="100"/>
        <c:noMultiLvlLbl val="0"/>
      </c:catAx>
      <c:valAx>
        <c:axId val="-4946781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fr-FR" sz="1400">
                    <a:solidFill>
                      <a:srgbClr val="C00000"/>
                    </a:solidFill>
                  </a:rPr>
                  <a:t>budget IN2P3 (+SBNA)  (k€)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49467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21672174697765"/>
          <c:y val="4.8054444444444441E-2"/>
          <c:w val="0.30359990568808953"/>
          <c:h val="0.22108333333333333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06958366338868E-2"/>
          <c:y val="5.1400554097404488E-2"/>
          <c:w val="0.85467311096086995"/>
          <c:h val="0.73614116344011149"/>
        </c:manualLayout>
      </c:layout>
      <c:lineChart>
        <c:grouping val="standard"/>
        <c:varyColors val="0"/>
        <c:ser>
          <c:idx val="1"/>
          <c:order val="0"/>
          <c:tx>
            <c:v>tous les membres</c:v>
          </c:tx>
          <c:spPr>
            <a:ln w="25400"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Feuil1!$A$3:$A$21</c15:sqref>
                  </c15:fullRef>
                </c:ext>
              </c:extLst>
              <c:f>Feuil1!$A$7:$A$21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Feuil1!$L$3:$L$21</c15:sqref>
                  </c15:fullRef>
                </c:ext>
              </c:extLst>
              <c:f>Feuil1!$L$7:$L$21</c:f>
              <c:numCache>
                <c:formatCode>0.0</c:formatCode>
                <c:ptCount val="15"/>
                <c:pt idx="0">
                  <c:v>16.8</c:v>
                </c:pt>
                <c:pt idx="1">
                  <c:v>13</c:v>
                </c:pt>
                <c:pt idx="2">
                  <c:v>11.7</c:v>
                </c:pt>
                <c:pt idx="3">
                  <c:v>10.191666666666666</c:v>
                </c:pt>
                <c:pt idx="4">
                  <c:v>10.333333333333334</c:v>
                </c:pt>
                <c:pt idx="5">
                  <c:v>8.9375</c:v>
                </c:pt>
                <c:pt idx="6">
                  <c:v>6.625</c:v>
                </c:pt>
                <c:pt idx="7">
                  <c:v>6.9444444444444446</c:v>
                </c:pt>
                <c:pt idx="8">
                  <c:v>4.0625</c:v>
                </c:pt>
                <c:pt idx="9">
                  <c:v>5.166666666666667</c:v>
                </c:pt>
                <c:pt idx="10">
                  <c:v>5.7142857142857144</c:v>
                </c:pt>
                <c:pt idx="11">
                  <c:v>3.3571428571428572</c:v>
                </c:pt>
                <c:pt idx="12">
                  <c:v>3.0588235294117645</c:v>
                </c:pt>
                <c:pt idx="13">
                  <c:v>3.0666666666666669</c:v>
                </c:pt>
                <c:pt idx="14">
                  <c:v>3.3636363636363638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3-4159-AD41-0C0FADB32647}"/>
            </c:ext>
          </c:extLst>
        </c:ser>
        <c:ser>
          <c:idx val="0"/>
          <c:order val="1"/>
          <c:tx>
            <c:v>permanents seuls</c:v>
          </c:tx>
          <c:spPr>
            <a:ln w="25400">
              <a:solidFill>
                <a:srgbClr val="0070C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rgbClr val="0070C0"/>
                </a:solidFill>
                <a:prstDash val="sysDash"/>
              </a:ln>
            </c:spPr>
          </c:marker>
          <c:cat>
            <c:strLit>
              <c:ptCount val="15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</c:v>
              </c:pt>
              <c:pt idx="11">
                <c:v>2020</c:v>
              </c:pt>
              <c:pt idx="12">
                <c:v>2021</c:v>
              </c:pt>
              <c:pt idx="13">
                <c:v>2022</c:v>
              </c:pt>
              <c:pt idx="14">
                <c:v>2023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Feuil1!$M$3:$M$21</c15:sqref>
                  </c15:fullRef>
                </c:ext>
              </c:extLst>
              <c:f>Feuil1!$M$7:$M$21</c:f>
              <c:numCache>
                <c:formatCode>0.0</c:formatCode>
                <c:ptCount val="15"/>
                <c:pt idx="0">
                  <c:v>28</c:v>
                </c:pt>
                <c:pt idx="1">
                  <c:v>21.666666666666668</c:v>
                </c:pt>
                <c:pt idx="2">
                  <c:v>14.625</c:v>
                </c:pt>
                <c:pt idx="3">
                  <c:v>12.23</c:v>
                </c:pt>
                <c:pt idx="4">
                  <c:v>12.4</c:v>
                </c:pt>
                <c:pt idx="5">
                  <c:v>14.3</c:v>
                </c:pt>
                <c:pt idx="6">
                  <c:v>10.6</c:v>
                </c:pt>
                <c:pt idx="7">
                  <c:v>10.416666666666666</c:v>
                </c:pt>
                <c:pt idx="8">
                  <c:v>5.416666666666667</c:v>
                </c:pt>
                <c:pt idx="9">
                  <c:v>5.166666666666667</c:v>
                </c:pt>
                <c:pt idx="10">
                  <c:v>5.7142857142857144</c:v>
                </c:pt>
                <c:pt idx="11">
                  <c:v>6.7142857142857144</c:v>
                </c:pt>
                <c:pt idx="12">
                  <c:v>6.5</c:v>
                </c:pt>
                <c:pt idx="13">
                  <c:v>6.5714285714285712</c:v>
                </c:pt>
                <c:pt idx="14">
                  <c:v>5.2857142857142856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3-4159-AD41-0C0FADB32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84637504"/>
        <c:axId val="-484635328"/>
      </c:lineChart>
      <c:catAx>
        <c:axId val="-48463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fr-FR"/>
          </a:p>
        </c:txPr>
        <c:crossAx val="-484635328"/>
        <c:crosses val="autoZero"/>
        <c:auto val="1"/>
        <c:lblAlgn val="ctr"/>
        <c:lblOffset val="100"/>
        <c:noMultiLvlLbl val="0"/>
      </c:catAx>
      <c:valAx>
        <c:axId val="-4846353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r>
                  <a:rPr lang="fr-FR" sz="1400">
                    <a:solidFill>
                      <a:srgbClr val="0070C0"/>
                    </a:solidFill>
                  </a:rPr>
                  <a:t>budget / membre  (k€)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48463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744999991639"/>
          <c:y val="0.10704555555555556"/>
          <c:w val="0.33683537833735683"/>
          <c:h val="0.22108333333333333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2230-F31D-4845-8578-4A82D1C534F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9092757" y="5466632"/>
            <a:ext cx="2920982" cy="124225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fr-FR" sz="2800" b="1" dirty="0" smtClean="0"/>
              <a:t>LP2i </a:t>
            </a:r>
            <a:r>
              <a:rPr lang="fr-FR" sz="2800" b="1" dirty="0"/>
              <a:t>Bordeaux</a:t>
            </a:r>
          </a:p>
          <a:p>
            <a:pPr algn="r"/>
            <a:r>
              <a:rPr lang="fr-FR" sz="2800" b="1" dirty="0" smtClean="0"/>
              <a:t>conseil scientifique</a:t>
            </a:r>
          </a:p>
          <a:p>
            <a:pPr algn="r"/>
            <a:r>
              <a:rPr lang="fr-FR" sz="2000" b="1" dirty="0" smtClean="0"/>
              <a:t>23 mai 2023</a:t>
            </a:r>
            <a:endParaRPr lang="fr-FR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79781" y="401259"/>
            <a:ext cx="6100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400" b="1" dirty="0">
                <a:ln w="317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33000">
                      <a:schemeClr val="accent5">
                        <a:lumMod val="60000"/>
                        <a:lumOff val="40000"/>
                      </a:schemeClr>
                    </a:gs>
                    <a:gs pos="60000">
                      <a:srgbClr val="CCFF99"/>
                    </a:gs>
                    <a:gs pos="84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</a:t>
            </a:r>
            <a:r>
              <a:rPr lang="fr-FR" sz="4400" b="1" cap="none" spc="0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33000">
                      <a:schemeClr val="accent5">
                        <a:lumMod val="60000"/>
                        <a:lumOff val="40000"/>
                      </a:schemeClr>
                    </a:gs>
                    <a:gs pos="60000">
                      <a:srgbClr val="CCFF99"/>
                    </a:gs>
                    <a:gs pos="84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quipe </a:t>
            </a:r>
            <a:r>
              <a:rPr lang="fr-FR" sz="4400" b="1" cap="none" spc="0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33000">
                      <a:schemeClr val="accent5">
                        <a:lumMod val="60000"/>
                        <a:lumOff val="40000"/>
                      </a:schemeClr>
                    </a:gs>
                    <a:gs pos="60000">
                      <a:srgbClr val="CCFF99"/>
                    </a:gs>
                    <a:gs pos="84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Noyaux Exotiques</a:t>
            </a:r>
            <a:endParaRPr lang="fr-FR" sz="4400" b="1" cap="none" spc="0" dirty="0">
              <a:ln w="3175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33000">
                    <a:schemeClr val="accent5">
                      <a:lumMod val="60000"/>
                      <a:lumOff val="40000"/>
                    </a:schemeClr>
                  </a:gs>
                  <a:gs pos="60000">
                    <a:srgbClr val="CCFF99"/>
                  </a:gs>
                  <a:gs pos="84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938" y="1691781"/>
            <a:ext cx="5679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</a:rPr>
              <a:t>présentation générale et</a:t>
            </a:r>
          </a:p>
          <a:p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</a:rPr>
              <a:t>thématiques scientifiques</a:t>
            </a:r>
          </a:p>
        </p:txBody>
      </p:sp>
    </p:spTree>
    <p:extLst>
      <p:ext uri="{BB962C8B-B14F-4D97-AF65-F5344CB8AC3E}">
        <p14:creationId xmlns:p14="http://schemas.microsoft.com/office/powerpoint/2010/main" val="35181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70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65678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46271" y="918902"/>
            <a:ext cx="5283369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400" b="1" dirty="0" smtClean="0">
                <a:solidFill>
                  <a:srgbClr val="0070C0"/>
                </a:solidFill>
              </a:rPr>
              <a:t>tests de l’interaction faible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du modèle standard par décroissance </a:t>
            </a:r>
            <a:r>
              <a:rPr lang="el-GR" sz="2000" b="1" dirty="0" smtClean="0"/>
              <a:t>β</a:t>
            </a: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programme débuté dans les années 2000</a:t>
            </a:r>
            <a:endParaRPr lang="fr-FR" sz="2000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(spectroscopie région N = Z, 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A ≈ 70)</a:t>
            </a: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transitions de Fermi super-permises </a:t>
            </a:r>
            <a:r>
              <a:rPr lang="fr-FR" sz="2000" b="1" dirty="0" smtClean="0"/>
              <a:t>0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</a:t>
            </a:r>
            <a:r>
              <a:rPr lang="fr-FR" sz="2000" b="1" dirty="0" smtClean="0">
                <a:sym typeface="Wingdings" panose="05000000000000000000" pitchFamily="2" charset="2"/>
              </a:rPr>
              <a:t> 0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+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baseline="30000" dirty="0">
                <a:sym typeface="Wingdings" panose="05000000000000000000" pitchFamily="2" charset="2"/>
              </a:rPr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et transitions miroirs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hypothèse CVC </a:t>
            </a:r>
            <a:r>
              <a:rPr lang="fr-FR" sz="2000" dirty="0" smtClean="0">
                <a:sym typeface="Wingdings" panose="05000000000000000000" pitchFamily="2" charset="2"/>
              </a:rPr>
              <a:t>et </a:t>
            </a:r>
            <a:r>
              <a:rPr lang="fr-FR" sz="2000" dirty="0" err="1" smtClean="0">
                <a:sym typeface="Wingdings" panose="05000000000000000000" pitchFamily="2" charset="2"/>
              </a:rPr>
              <a:t>unitarité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matrice CKM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mesures de précision </a:t>
            </a:r>
            <a:r>
              <a:rPr lang="fr-FR" sz="2000" i="1" dirty="0" err="1" smtClean="0">
                <a:sym typeface="Wingdings" panose="05000000000000000000" pitchFamily="2" charset="2"/>
              </a:rPr>
              <a:t>Ft</a:t>
            </a:r>
            <a:endParaRPr lang="fr-FR" sz="2000" i="1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</a:t>
            </a:r>
            <a:r>
              <a:rPr lang="fr-FR" sz="2000" dirty="0" smtClean="0">
                <a:sym typeface="Wingdings" panose="05000000000000000000" pitchFamily="2" charset="2"/>
              </a:rPr>
              <a:t>durées de vie, </a:t>
            </a:r>
            <a:r>
              <a:rPr lang="fr-FR" sz="2000" dirty="0" smtClean="0"/>
              <a:t>rapports d’embranchement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	+ masses (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JYFLtrap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ISOLtrap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+ corrections théoriques</a:t>
            </a: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recherche de </a:t>
            </a:r>
            <a:r>
              <a:rPr lang="fr-FR" sz="2000" b="1" dirty="0" smtClean="0">
                <a:solidFill>
                  <a:srgbClr val="0070C0"/>
                </a:solidFill>
              </a:rPr>
              <a:t>courants exotiques </a:t>
            </a:r>
            <a:r>
              <a:rPr lang="fr-FR" sz="2000" b="1" dirty="0" smtClean="0"/>
              <a:t>(</a:t>
            </a:r>
            <a:r>
              <a:rPr lang="fr-FR" sz="2000" b="1" dirty="0" smtClean="0">
                <a:sym typeface="Wingdings" panose="05000000000000000000" pitchFamily="2" charset="2"/>
              </a:rPr>
              <a:t>scalaire</a:t>
            </a:r>
            <a:r>
              <a:rPr lang="fr-FR" sz="2000" b="1" dirty="0">
                <a:sym typeface="Wingdings" panose="05000000000000000000" pitchFamily="2" charset="2"/>
              </a:rPr>
              <a:t>)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- valeurs </a:t>
            </a:r>
            <a:r>
              <a:rPr lang="fr-FR" sz="2000" i="1" dirty="0" err="1" smtClean="0">
                <a:sym typeface="Wingdings" panose="05000000000000000000" pitchFamily="2" charset="2"/>
              </a:rPr>
              <a:t>Ft</a:t>
            </a:r>
            <a:r>
              <a:rPr lang="fr-FR" sz="2000" dirty="0" smtClean="0">
                <a:sym typeface="Wingdings" panose="05000000000000000000" pitchFamily="2" charset="2"/>
              </a:rPr>
              <a:t> pour Z légers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- corrélations angulaires </a:t>
            </a:r>
            <a:r>
              <a:rPr lang="el-GR" sz="2000" dirty="0" smtClean="0">
                <a:sym typeface="Wingdings" panose="05000000000000000000" pitchFamily="2" charset="2"/>
              </a:rPr>
              <a:t>β</a:t>
            </a:r>
            <a:r>
              <a:rPr lang="fr-FR" sz="2000" dirty="0" smtClean="0">
                <a:sym typeface="Wingdings" panose="05000000000000000000" pitchFamily="2" charset="2"/>
              </a:rPr>
              <a:t>-</a:t>
            </a:r>
            <a:r>
              <a:rPr lang="el-GR" sz="2000" dirty="0" smtClean="0">
                <a:sym typeface="Wingdings" panose="05000000000000000000" pitchFamily="2" charset="2"/>
              </a:rPr>
              <a:t>ν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	</a:t>
            </a:r>
            <a:r>
              <a:rPr lang="fr-FR" sz="2000" dirty="0" err="1" smtClean="0">
                <a:sym typeface="Wingdings" panose="05000000000000000000" pitchFamily="2" charset="2"/>
              </a:rPr>
              <a:t>décr</a:t>
            </a:r>
            <a:r>
              <a:rPr lang="fr-FR" sz="2000" dirty="0" smtClean="0">
                <a:sym typeface="Wingdings" panose="05000000000000000000" pitchFamily="2" charset="2"/>
              </a:rPr>
              <a:t>. </a:t>
            </a:r>
            <a:r>
              <a:rPr lang="en-US" sz="2000" b="1" dirty="0" smtClean="0"/>
              <a:t>βp </a:t>
            </a:r>
            <a:r>
              <a:rPr lang="en-US" sz="2000" dirty="0" smtClean="0"/>
              <a:t>(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Ar)</a:t>
            </a:r>
            <a:r>
              <a:rPr lang="fr-FR" sz="2000" dirty="0" smtClean="0">
                <a:sym typeface="Wingdings" panose="05000000000000000000" pitchFamily="2" charset="2"/>
              </a:rPr>
              <a:t> cinématique p</a:t>
            </a:r>
            <a:endParaRPr lang="fr-FR" sz="2000" baseline="30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	</a:t>
            </a:r>
            <a:r>
              <a:rPr lang="fr-FR" sz="2000" dirty="0" err="1" smtClean="0">
                <a:sym typeface="Wingdings" panose="05000000000000000000" pitchFamily="2" charset="2"/>
              </a:rPr>
              <a:t>disp</a:t>
            </a:r>
            <a:r>
              <a:rPr lang="fr-FR" sz="2000" dirty="0" smtClean="0">
                <a:sym typeface="Wingdings" panose="05000000000000000000" pitchFamily="2" charset="2"/>
              </a:rPr>
              <a:t>. </a:t>
            </a:r>
            <a:r>
              <a:rPr lang="fr-FR" sz="2000" b="1" dirty="0" err="1" smtClean="0">
                <a:sym typeface="Wingdings" panose="05000000000000000000" pitchFamily="2" charset="2"/>
              </a:rPr>
              <a:t>WISArD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(2018, 2021…)</a:t>
            </a:r>
            <a:endParaRPr lang="fr-FR" sz="2000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330525" y="2559135"/>
            <a:ext cx="1068801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942" y="1008872"/>
            <a:ext cx="2363608" cy="261457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e libre 25"/>
          <p:cNvSpPr/>
          <p:nvPr/>
        </p:nvSpPr>
        <p:spPr>
          <a:xfrm>
            <a:off x="2072989" y="1529179"/>
            <a:ext cx="1575085" cy="235314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483" h="230784">
                <a:moveTo>
                  <a:pt x="0" y="221102"/>
                </a:moveTo>
                <a:cubicBezTo>
                  <a:pt x="139805" y="58662"/>
                  <a:pt x="261680" y="-1583"/>
                  <a:pt x="413094" y="31"/>
                </a:cubicBezTo>
                <a:cubicBezTo>
                  <a:pt x="564508" y="1645"/>
                  <a:pt x="662985" y="-20945"/>
                  <a:pt x="908483" y="23078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2605844" y="1212268"/>
            <a:ext cx="56162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β</a:t>
            </a:r>
            <a:r>
              <a:rPr lang="en-US" b="1" dirty="0" smtClean="0"/>
              <a:t>, βp</a:t>
            </a:r>
            <a:endParaRPr lang="en-US" b="1" baseline="-25000" dirty="0" smtClean="0"/>
          </a:p>
        </p:txBody>
      </p:sp>
      <p:sp>
        <p:nvSpPr>
          <p:cNvPr id="25" name="Rectangle 24"/>
          <p:cNvSpPr/>
          <p:nvPr/>
        </p:nvSpPr>
        <p:spPr>
          <a:xfrm rot="-2700000">
            <a:off x="1850649" y="2324194"/>
            <a:ext cx="20892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présentation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interaction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faible</a:t>
            </a:r>
            <a:endParaRPr lang="fr-FR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4947513" y="2442269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71156" y="3111584"/>
            <a:ext cx="1095987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smtClean="0"/>
              <a:t>DESIR</a:t>
            </a:r>
          </a:p>
          <a:p>
            <a:r>
              <a:rPr lang="fr-FR" sz="1600" b="1" dirty="0" smtClean="0"/>
              <a:t>- HRS</a:t>
            </a:r>
          </a:p>
          <a:p>
            <a:r>
              <a:rPr lang="fr-FR" sz="1600" b="1" dirty="0" smtClean="0"/>
              <a:t>- PIPERADE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683137" y="1243546"/>
            <a:ext cx="809755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err="1" smtClean="0"/>
              <a:t>WISArD</a:t>
            </a:r>
            <a:endParaRPr lang="fr-FR" sz="1600" b="1" dirty="0" smtClean="0"/>
          </a:p>
        </p:txBody>
      </p:sp>
      <p:pic>
        <p:nvPicPr>
          <p:cNvPr id="34" name="Google Shape;425;p41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0473" r="6113"/>
          <a:stretch/>
        </p:blipFill>
        <p:spPr>
          <a:xfrm>
            <a:off x="2109901" y="3765835"/>
            <a:ext cx="2035389" cy="255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2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70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4683137" y="1243546"/>
            <a:ext cx="809755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err="1" smtClean="0"/>
              <a:t>WISArD</a:t>
            </a:r>
            <a:endParaRPr lang="fr-FR" sz="1600" b="1" dirty="0" smtClean="0"/>
          </a:p>
        </p:txBody>
      </p:sp>
      <p:sp>
        <p:nvSpPr>
          <p:cNvPr id="30" name="Forme libre 29"/>
          <p:cNvSpPr/>
          <p:nvPr/>
        </p:nvSpPr>
        <p:spPr>
          <a:xfrm>
            <a:off x="4947513" y="2442269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72989" y="1212268"/>
            <a:ext cx="1575085" cy="552225"/>
            <a:chOff x="2072989" y="1212268"/>
            <a:chExt cx="1575085" cy="552225"/>
          </a:xfrm>
        </p:grpSpPr>
        <p:sp>
          <p:nvSpPr>
            <p:cNvPr id="26" name="Forme libre 25"/>
            <p:cNvSpPr/>
            <p:nvPr/>
          </p:nvSpPr>
          <p:spPr>
            <a:xfrm>
              <a:off x="2072989" y="1529179"/>
              <a:ext cx="1575085" cy="235314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483" h="230784">
                  <a:moveTo>
                    <a:pt x="0" y="221102"/>
                  </a:moveTo>
                  <a:cubicBezTo>
                    <a:pt x="139805" y="58662"/>
                    <a:pt x="261680" y="-1583"/>
                    <a:pt x="413094" y="31"/>
                  </a:cubicBezTo>
                  <a:cubicBezTo>
                    <a:pt x="564508" y="1645"/>
                    <a:pt x="662985" y="-20945"/>
                    <a:pt x="908483" y="2307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05844" y="1212268"/>
              <a:ext cx="561620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b="1" dirty="0" smtClean="0"/>
                <a:t>β</a:t>
              </a:r>
              <a:r>
                <a:rPr lang="en-US" b="1" dirty="0" smtClean="0"/>
                <a:t>, βp</a:t>
              </a:r>
              <a:endParaRPr lang="en-US" b="1" baseline="-25000" dirty="0" smtClean="0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330525" y="2559135"/>
            <a:ext cx="1068801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942" y="1177338"/>
            <a:ext cx="5461927" cy="236330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46271" y="918902"/>
            <a:ext cx="611616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400" b="1" dirty="0" smtClean="0">
                <a:solidFill>
                  <a:srgbClr val="00B050"/>
                </a:solidFill>
              </a:rPr>
              <a:t>masses et structure nucléaire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transitions super-permises (masses JYFL, purification)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	implication </a:t>
            </a:r>
            <a:r>
              <a:rPr lang="fr-FR" sz="2000" b="1" dirty="0" smtClean="0">
                <a:sym typeface="Wingdings" panose="05000000000000000000" pitchFamily="2" charset="2"/>
              </a:rPr>
              <a:t>DESIR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développement </a:t>
            </a:r>
            <a:r>
              <a:rPr lang="fr-FR" sz="2000" b="1" dirty="0" smtClean="0">
                <a:sym typeface="Wingdings" panose="05000000000000000000" pitchFamily="2" charset="2"/>
              </a:rPr>
              <a:t>PIPERADE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</a:t>
            </a:r>
            <a:r>
              <a:rPr lang="fr-FR" sz="2000" dirty="0" smtClean="0"/>
              <a:t>(coll.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MPIK +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ISOLtrap</a:t>
            </a:r>
            <a:r>
              <a:rPr lang="fr-FR" sz="2000" dirty="0" smtClean="0"/>
              <a:t>, </a:t>
            </a:r>
            <a:r>
              <a:rPr lang="fr-FR" sz="2000" dirty="0" err="1" smtClean="0"/>
              <a:t>JYFLtrap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masses </a:t>
            </a:r>
            <a:r>
              <a:rPr lang="fr-FR" sz="2000" b="1" dirty="0" smtClean="0">
                <a:sym typeface="Wingdings" panose="05000000000000000000" pitchFamily="2" charset="2"/>
              </a:rPr>
              <a:t> structure nucléaire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smtClean="0">
                <a:sym typeface="Wingdings" panose="05000000000000000000" pitchFamily="2" charset="2"/>
              </a:rPr>
              <a:t>évolution de la structure en couches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déformation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	(différentes régions de masses)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+	</a:t>
            </a:r>
            <a:r>
              <a:rPr lang="fr-FR" sz="2000" dirty="0" err="1" smtClean="0"/>
              <a:t>spectro</a:t>
            </a:r>
            <a:r>
              <a:rPr lang="fr-FR" sz="2000" dirty="0" smtClean="0"/>
              <a:t>. de décroissance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</a:t>
            </a:r>
            <a:r>
              <a:rPr lang="fr-FR" sz="2000" b="1" dirty="0" err="1" smtClean="0"/>
              <a:t>exp</a:t>
            </a:r>
            <a:r>
              <a:rPr lang="fr-FR" sz="2000" b="1" dirty="0" smtClean="0"/>
              <a:t>. </a:t>
            </a:r>
            <a:r>
              <a:rPr lang="fr-FR" sz="2000" b="1" dirty="0" err="1" smtClean="0"/>
              <a:t>CoulEx</a:t>
            </a:r>
            <a:r>
              <a:rPr lang="fr-FR" sz="2000" b="1" dirty="0" smtClean="0"/>
              <a:t> (E823): siliciums entre N = 20 et 28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(explication à suivre…)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 rot="-2700000">
            <a:off x="1850649" y="2539638"/>
            <a:ext cx="20892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présentation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masses</a:t>
            </a:r>
            <a:endParaRPr lang="fr-FR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 flipV="1">
            <a:off x="5006124" y="3983703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71156" y="3111584"/>
            <a:ext cx="1095987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smtClean="0"/>
              <a:t>DESIR</a:t>
            </a:r>
          </a:p>
          <a:p>
            <a:r>
              <a:rPr lang="fr-FR" sz="1600" b="1" dirty="0" smtClean="0"/>
              <a:t>- HRS</a:t>
            </a:r>
          </a:p>
          <a:p>
            <a:r>
              <a:rPr lang="fr-FR" sz="1600" b="1" dirty="0" smtClean="0"/>
              <a:t>- PIPERADE</a:t>
            </a:r>
          </a:p>
        </p:txBody>
      </p:sp>
      <p:sp>
        <p:nvSpPr>
          <p:cNvPr id="35" name="Forme libre 34"/>
          <p:cNvSpPr/>
          <p:nvPr/>
        </p:nvSpPr>
        <p:spPr>
          <a:xfrm rot="16200000" flipH="1">
            <a:off x="3583939" y="3418639"/>
            <a:ext cx="1350850" cy="112990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06" h="45169">
                <a:moveTo>
                  <a:pt x="0" y="10917"/>
                </a:moveTo>
                <a:cubicBezTo>
                  <a:pt x="286657" y="67987"/>
                  <a:pt x="463740" y="46326"/>
                  <a:pt x="725406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3882569" y="3249056"/>
            <a:ext cx="44782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Q</a:t>
            </a:r>
            <a:r>
              <a:rPr lang="en-US" b="1" baseline="-25000" dirty="0" smtClean="0"/>
              <a:t>EC</a:t>
            </a:r>
          </a:p>
        </p:txBody>
      </p:sp>
      <p:sp>
        <p:nvSpPr>
          <p:cNvPr id="38" name="Forme libre 37"/>
          <p:cNvSpPr/>
          <p:nvPr/>
        </p:nvSpPr>
        <p:spPr>
          <a:xfrm rot="16200000" flipH="1">
            <a:off x="1715842" y="2779951"/>
            <a:ext cx="1914376" cy="1854653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  <a:gd name="connsiteX0" fmla="*/ 0 w 833890"/>
              <a:gd name="connsiteY0" fmla="*/ 0 h 1044715"/>
              <a:gd name="connsiteX1" fmla="*/ 833890 w 833890"/>
              <a:gd name="connsiteY1" fmla="*/ 1043202 h 1044715"/>
              <a:gd name="connsiteX0" fmla="*/ 0 w 976632"/>
              <a:gd name="connsiteY0" fmla="*/ 0 h 743529"/>
              <a:gd name="connsiteX1" fmla="*/ 976632 w 976632"/>
              <a:gd name="connsiteY1" fmla="*/ 741418 h 743529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019" h="741418">
                <a:moveTo>
                  <a:pt x="0" y="0"/>
                </a:moveTo>
                <a:cubicBezTo>
                  <a:pt x="537884" y="35818"/>
                  <a:pt x="874839" y="422203"/>
                  <a:pt x="1028019" y="74141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2901028" y="4057064"/>
            <a:ext cx="70659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err="1" smtClean="0"/>
              <a:t>spectro</a:t>
            </a:r>
            <a:endParaRPr lang="en-US" sz="1600" b="1" baseline="-25000" dirty="0" smtClean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6"/>
          <a:stretch/>
        </p:blipFill>
        <p:spPr>
          <a:xfrm>
            <a:off x="177664" y="4415068"/>
            <a:ext cx="3078886" cy="1973053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720748" y="5298196"/>
            <a:ext cx="413759" cy="318924"/>
          </a:xfrm>
          <a:prstGeom prst="rect">
            <a:avLst/>
          </a:prstGeom>
          <a:noFill/>
          <a:ln w="19050"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600" b="1" dirty="0" smtClean="0">
                <a:solidFill>
                  <a:srgbClr val="FFFFCC"/>
                </a:solidFill>
              </a:rPr>
              <a:t>HRS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311613" y="4971247"/>
            <a:ext cx="914280" cy="318924"/>
          </a:xfrm>
          <a:prstGeom prst="rect">
            <a:avLst/>
          </a:prstGeom>
          <a:noFill/>
          <a:ln w="19050"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600" b="1" dirty="0" smtClean="0">
                <a:solidFill>
                  <a:srgbClr val="FFFFCC"/>
                </a:solidFill>
              </a:rPr>
              <a:t>PIPERADE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52251" y="4749904"/>
            <a:ext cx="483072" cy="318924"/>
          </a:xfrm>
          <a:prstGeom prst="rect">
            <a:avLst/>
          </a:prstGeom>
          <a:noFill/>
          <a:ln w="19050"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600" b="1" dirty="0" smtClean="0">
                <a:solidFill>
                  <a:srgbClr val="FFFFCC"/>
                </a:solidFill>
              </a:rPr>
              <a:t>GPIB</a:t>
            </a:r>
          </a:p>
        </p:txBody>
      </p:sp>
    </p:spTree>
    <p:extLst>
      <p:ext uri="{BB962C8B-B14F-4D97-AF65-F5344CB8AC3E}">
        <p14:creationId xmlns:p14="http://schemas.microsoft.com/office/powerpoint/2010/main" val="15283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683137" y="1243546"/>
            <a:ext cx="809755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err="1" smtClean="0"/>
              <a:t>WISArD</a:t>
            </a:r>
            <a:endParaRPr lang="fr-FR" sz="1600" b="1" dirty="0" smtClean="0"/>
          </a:p>
        </p:txBody>
      </p:sp>
      <p:sp>
        <p:nvSpPr>
          <p:cNvPr id="30" name="Forme libre 29"/>
          <p:cNvSpPr/>
          <p:nvPr/>
        </p:nvSpPr>
        <p:spPr>
          <a:xfrm>
            <a:off x="4947513" y="2442269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72989" y="1212268"/>
            <a:ext cx="1575085" cy="552225"/>
            <a:chOff x="2072989" y="1212268"/>
            <a:chExt cx="1575085" cy="552225"/>
          </a:xfrm>
        </p:grpSpPr>
        <p:sp>
          <p:nvSpPr>
            <p:cNvPr id="26" name="Forme libre 25"/>
            <p:cNvSpPr/>
            <p:nvPr/>
          </p:nvSpPr>
          <p:spPr>
            <a:xfrm>
              <a:off x="2072989" y="1529179"/>
              <a:ext cx="1575085" cy="235314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483" h="230784">
                  <a:moveTo>
                    <a:pt x="0" y="221102"/>
                  </a:moveTo>
                  <a:cubicBezTo>
                    <a:pt x="139805" y="58662"/>
                    <a:pt x="261680" y="-1583"/>
                    <a:pt x="413094" y="31"/>
                  </a:cubicBezTo>
                  <a:cubicBezTo>
                    <a:pt x="564508" y="1645"/>
                    <a:pt x="662985" y="-20945"/>
                    <a:pt x="908483" y="230784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05844" y="1212268"/>
              <a:ext cx="561620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β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, βp</a:t>
              </a:r>
              <a:endParaRPr lang="en-US" b="1" baseline="-250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Forme libre 32"/>
          <p:cNvSpPr/>
          <p:nvPr/>
        </p:nvSpPr>
        <p:spPr>
          <a:xfrm flipV="1">
            <a:off x="5006124" y="3983703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71156" y="3111584"/>
            <a:ext cx="1095987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smtClean="0"/>
              <a:t>DESIR</a:t>
            </a:r>
          </a:p>
          <a:p>
            <a:r>
              <a:rPr lang="fr-FR" sz="1600" b="1" dirty="0" smtClean="0"/>
              <a:t>- HRS</a:t>
            </a:r>
          </a:p>
          <a:p>
            <a:r>
              <a:rPr lang="fr-FR" sz="1600" b="1" dirty="0" smtClean="0"/>
              <a:t>- PIPERADE</a:t>
            </a:r>
          </a:p>
        </p:txBody>
      </p:sp>
      <p:sp>
        <p:nvSpPr>
          <p:cNvPr id="35" name="Forme libre 34"/>
          <p:cNvSpPr/>
          <p:nvPr/>
        </p:nvSpPr>
        <p:spPr>
          <a:xfrm rot="16200000" flipH="1">
            <a:off x="3583939" y="3418639"/>
            <a:ext cx="1350850" cy="112990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06" h="45169">
                <a:moveTo>
                  <a:pt x="0" y="10917"/>
                </a:moveTo>
                <a:cubicBezTo>
                  <a:pt x="286657" y="67987"/>
                  <a:pt x="463740" y="46326"/>
                  <a:pt x="725406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3882569" y="3249056"/>
            <a:ext cx="44782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b="1" baseline="-25000" dirty="0" smtClean="0">
                <a:solidFill>
                  <a:schemeClr val="bg1">
                    <a:lumMod val="50000"/>
                  </a:schemeClr>
                </a:solidFill>
              </a:rPr>
              <a:t>EC</a:t>
            </a:r>
          </a:p>
        </p:txBody>
      </p:sp>
      <p:sp>
        <p:nvSpPr>
          <p:cNvPr id="38" name="Forme libre 37"/>
          <p:cNvSpPr/>
          <p:nvPr/>
        </p:nvSpPr>
        <p:spPr>
          <a:xfrm rot="16200000" flipH="1">
            <a:off x="1715842" y="2779951"/>
            <a:ext cx="1914376" cy="1854653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  <a:gd name="connsiteX0" fmla="*/ 0 w 833890"/>
              <a:gd name="connsiteY0" fmla="*/ 0 h 1044715"/>
              <a:gd name="connsiteX1" fmla="*/ 833890 w 833890"/>
              <a:gd name="connsiteY1" fmla="*/ 1043202 h 1044715"/>
              <a:gd name="connsiteX0" fmla="*/ 0 w 976632"/>
              <a:gd name="connsiteY0" fmla="*/ 0 h 743529"/>
              <a:gd name="connsiteX1" fmla="*/ 976632 w 976632"/>
              <a:gd name="connsiteY1" fmla="*/ 741418 h 743529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019" h="741418">
                <a:moveTo>
                  <a:pt x="0" y="0"/>
                </a:moveTo>
                <a:cubicBezTo>
                  <a:pt x="537884" y="35818"/>
                  <a:pt x="874839" y="422203"/>
                  <a:pt x="1028019" y="741418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2901028" y="4057064"/>
            <a:ext cx="70659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spectro</a:t>
            </a:r>
            <a:endParaRPr lang="en-US" sz="1600" b="1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30525" y="2559135"/>
            <a:ext cx="1068801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31943" y="918902"/>
            <a:ext cx="5614328" cy="501668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746271" y="642450"/>
            <a:ext cx="4740272" cy="584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400" b="1" dirty="0" smtClean="0">
                <a:solidFill>
                  <a:srgbClr val="7030A0"/>
                </a:solidFill>
              </a:rPr>
              <a:t>isospin (brisure de la symétrie)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sujet transverse – noyaux exotiques !!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	transitions Fermi super-permises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</a:t>
            </a:r>
            <a:r>
              <a:rPr lang="fr-FR" sz="2000" dirty="0" smtClean="0"/>
              <a:t>corrections théoriques valeurs </a:t>
            </a:r>
            <a:r>
              <a:rPr lang="fr-FR" sz="2000" i="1" dirty="0" err="1" smtClean="0"/>
              <a:t>Ft</a:t>
            </a:r>
            <a:endParaRPr lang="fr-FR" sz="2000" b="1" i="1" dirty="0" smtClean="0"/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	</a:t>
            </a:r>
            <a:r>
              <a:rPr lang="fr-FR" sz="2000" b="1" dirty="0" smtClean="0"/>
              <a:t>décroissance (Fermi) </a:t>
            </a:r>
            <a:r>
              <a:rPr lang="el-GR" sz="2000" b="1" dirty="0" smtClean="0"/>
              <a:t>β</a:t>
            </a:r>
            <a:r>
              <a:rPr lang="fr-FR" sz="2000" b="1" dirty="0" smtClean="0"/>
              <a:t>p interdite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mélange d’isospin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err="1" smtClean="0"/>
              <a:t>exp</a:t>
            </a:r>
            <a:r>
              <a:rPr lang="fr-FR" sz="2000" dirty="0" smtClean="0"/>
              <a:t>. dédiée E666 (</a:t>
            </a:r>
            <a:r>
              <a:rPr lang="fr-FR" sz="2000" dirty="0" err="1" smtClean="0"/>
              <a:t>spectro</a:t>
            </a:r>
            <a:r>
              <a:rPr lang="fr-FR" sz="2000" dirty="0" smtClean="0"/>
              <a:t> </a:t>
            </a:r>
            <a:r>
              <a:rPr lang="el-GR" sz="2000" dirty="0" smtClean="0"/>
              <a:t>β</a:t>
            </a:r>
            <a:r>
              <a:rPr lang="fr-FR" sz="2000" dirty="0" smtClean="0"/>
              <a:t>p </a:t>
            </a:r>
            <a:r>
              <a:rPr lang="fr-FR" sz="2000" i="1" dirty="0" smtClean="0"/>
              <a:t>T</a:t>
            </a:r>
            <a:r>
              <a:rPr lang="fr-FR" sz="2000" i="1" baseline="-25000" dirty="0" smtClean="0"/>
              <a:t>Z</a:t>
            </a:r>
            <a:r>
              <a:rPr lang="fr-FR" sz="2000" dirty="0" smtClean="0"/>
              <a:t> = -2)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(IMME revalidé pour A = 44)</a:t>
            </a:r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	</a:t>
            </a:r>
            <a:r>
              <a:rPr lang="fr-FR" sz="2000" b="1" dirty="0" err="1" smtClean="0">
                <a:sym typeface="Wingdings" panose="05000000000000000000" pitchFamily="2" charset="2"/>
              </a:rPr>
              <a:t>spectro</a:t>
            </a:r>
            <a:r>
              <a:rPr lang="fr-FR" sz="2000" b="1" dirty="0" smtClean="0">
                <a:sym typeface="Wingdings" panose="05000000000000000000" pitchFamily="2" charset="2"/>
              </a:rPr>
              <a:t>. </a:t>
            </a:r>
            <a:r>
              <a:rPr lang="fr-FR" sz="2000" b="1" dirty="0" err="1" smtClean="0">
                <a:sym typeface="Wingdings" panose="05000000000000000000" pitchFamily="2" charset="2"/>
              </a:rPr>
              <a:t>drip</a:t>
            </a:r>
            <a:r>
              <a:rPr lang="fr-FR" sz="2000" b="1" dirty="0" smtClean="0">
                <a:sym typeface="Wingdings" panose="05000000000000000000" pitchFamily="2" charset="2"/>
              </a:rPr>
              <a:t>-line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1</a:t>
            </a:r>
            <a:r>
              <a:rPr lang="fr-FR" sz="2000" baseline="30000" dirty="0" smtClean="0">
                <a:sym typeface="Wingdings" panose="05000000000000000000" pitchFamily="2" charset="2"/>
              </a:rPr>
              <a:t>ères</a:t>
            </a:r>
            <a:r>
              <a:rPr lang="fr-FR" sz="2000" dirty="0" smtClean="0">
                <a:sym typeface="Wingdings" panose="05000000000000000000" pitchFamily="2" charset="2"/>
              </a:rPr>
              <a:t> estim. masses par IMME</a:t>
            </a:r>
            <a:endParaRPr lang="fr-FR" sz="2000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	radioactivité proton 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54m</a:t>
            </a:r>
            <a:r>
              <a:rPr lang="fr-FR" sz="2000" b="1" dirty="0" smtClean="0">
                <a:sym typeface="Wingdings" panose="05000000000000000000" pitchFamily="2" charset="2"/>
              </a:rPr>
              <a:t>Ni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symétrie miroir, tests des termes INC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	</a:t>
            </a:r>
            <a:r>
              <a:rPr lang="fr-FR" sz="2000" b="1" dirty="0" err="1" smtClean="0"/>
              <a:t>exp</a:t>
            </a:r>
            <a:r>
              <a:rPr lang="fr-FR" sz="2000" b="1" dirty="0" smtClean="0"/>
              <a:t>. pour tests IMME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cas A = 32: terme d’ordre 3 ?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err="1" smtClean="0"/>
              <a:t>exp</a:t>
            </a:r>
            <a:r>
              <a:rPr lang="fr-FR" sz="2000" dirty="0" smtClean="0"/>
              <a:t>. local (AIFIRA)</a:t>
            </a:r>
            <a:endParaRPr lang="fr-FR" sz="2000" dirty="0"/>
          </a:p>
        </p:txBody>
      </p: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2664691" y="2683553"/>
            <a:ext cx="900000" cy="899999"/>
            <a:chOff x="2555750" y="1628775"/>
            <a:chExt cx="1125142" cy="1125138"/>
          </a:xfrm>
        </p:grpSpPr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2555750" y="1628775"/>
              <a:ext cx="1125142" cy="112513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653506" y="1972753"/>
              <a:ext cx="922552" cy="43718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isospin</a:t>
              </a:r>
              <a:endParaRPr lang="fr-FR" b="1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368419" y="2164961"/>
            <a:ext cx="32277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βp</a:t>
            </a:r>
            <a:endParaRPr lang="en-US" b="1" baseline="-25000" dirty="0" smtClean="0"/>
          </a:p>
        </p:txBody>
      </p:sp>
      <p:sp>
        <p:nvSpPr>
          <p:cNvPr id="53" name="Forme libre 52"/>
          <p:cNvSpPr/>
          <p:nvPr/>
        </p:nvSpPr>
        <p:spPr>
          <a:xfrm>
            <a:off x="2096093" y="2318859"/>
            <a:ext cx="613126" cy="55469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675" h="520648">
                <a:moveTo>
                  <a:pt x="0" y="0"/>
                </a:moveTo>
                <a:cubicBezTo>
                  <a:pt x="157688" y="121410"/>
                  <a:pt x="235651" y="201108"/>
                  <a:pt x="362675" y="52064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ZoneTexte 53"/>
          <p:cNvSpPr txBox="1"/>
          <p:nvPr/>
        </p:nvSpPr>
        <p:spPr>
          <a:xfrm>
            <a:off x="3422452" y="3725471"/>
            <a:ext cx="58566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smtClean="0"/>
              <a:t>IMME</a:t>
            </a:r>
            <a:endParaRPr lang="en-US" sz="1600" b="1" baseline="-25000" dirty="0" smtClean="0"/>
          </a:p>
        </p:txBody>
      </p:sp>
      <p:sp>
        <p:nvSpPr>
          <p:cNvPr id="55" name="Forme libre 54"/>
          <p:cNvSpPr/>
          <p:nvPr/>
        </p:nvSpPr>
        <p:spPr>
          <a:xfrm>
            <a:off x="3152964" y="3598759"/>
            <a:ext cx="802852" cy="63792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01" h="580527">
                <a:moveTo>
                  <a:pt x="0" y="0"/>
                </a:moveTo>
                <a:cubicBezTo>
                  <a:pt x="82262" y="330988"/>
                  <a:pt x="183433" y="420665"/>
                  <a:pt x="438101" y="58052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ZoneTexte 55"/>
          <p:cNvSpPr txBox="1"/>
          <p:nvPr/>
        </p:nvSpPr>
        <p:spPr>
          <a:xfrm>
            <a:off x="2875223" y="1983389"/>
            <a:ext cx="49531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corr.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3175993" y="2181457"/>
            <a:ext cx="389096" cy="46963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351071"/>
              <a:gd name="connsiteY0" fmla="*/ 0 h 780125"/>
              <a:gd name="connsiteX1" fmla="*/ 351071 w 351071"/>
              <a:gd name="connsiteY1" fmla="*/ 780125 h 780125"/>
              <a:gd name="connsiteX0" fmla="*/ 258810 w 267651"/>
              <a:gd name="connsiteY0" fmla="*/ 0 h 480728"/>
              <a:gd name="connsiteX1" fmla="*/ 70296 w 267651"/>
              <a:gd name="connsiteY1" fmla="*/ 480728 h 480728"/>
              <a:gd name="connsiteX0" fmla="*/ 277782 w 277782"/>
              <a:gd name="connsiteY0" fmla="*/ 0 h 480728"/>
              <a:gd name="connsiteX1" fmla="*/ 89268 w 277782"/>
              <a:gd name="connsiteY1" fmla="*/ 480728 h 480728"/>
              <a:gd name="connsiteX0" fmla="*/ 196852 w 196852"/>
              <a:gd name="connsiteY0" fmla="*/ 0 h 480728"/>
              <a:gd name="connsiteX1" fmla="*/ 8338 w 196852"/>
              <a:gd name="connsiteY1" fmla="*/ 480728 h 480728"/>
              <a:gd name="connsiteX0" fmla="*/ 219163 w 219163"/>
              <a:gd name="connsiteY0" fmla="*/ 0 h 440809"/>
              <a:gd name="connsiteX1" fmla="*/ 7441 w 219163"/>
              <a:gd name="connsiteY1" fmla="*/ 440809 h 440809"/>
              <a:gd name="connsiteX0" fmla="*/ 212322 w 212322"/>
              <a:gd name="connsiteY0" fmla="*/ 0 h 440809"/>
              <a:gd name="connsiteX1" fmla="*/ 600 w 212322"/>
              <a:gd name="connsiteY1" fmla="*/ 440809 h 44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322" h="440809">
                <a:moveTo>
                  <a:pt x="212322" y="0"/>
                </a:moveTo>
                <a:cubicBezTo>
                  <a:pt x="132129" y="61531"/>
                  <a:pt x="-10385" y="81350"/>
                  <a:pt x="600" y="440809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ZoneTexte 66"/>
          <p:cNvSpPr txBox="1"/>
          <p:nvPr/>
        </p:nvSpPr>
        <p:spPr>
          <a:xfrm rot="16200000">
            <a:off x="9793344" y="3079779"/>
            <a:ext cx="2232910" cy="68825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en lien avec l’équipe</a:t>
            </a:r>
          </a:p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théorique </a:t>
            </a:r>
            <a:r>
              <a:rPr lang="fr-FR" sz="2000" dirty="0" smtClean="0">
                <a:solidFill>
                  <a:srgbClr val="7030A0"/>
                </a:solidFill>
              </a:rPr>
              <a:t>locale</a:t>
            </a:r>
            <a:endParaRPr lang="fr-FR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683137" y="1243546"/>
            <a:ext cx="809755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err="1" smtClean="0"/>
              <a:t>WISArD</a:t>
            </a:r>
            <a:endParaRPr lang="fr-FR" sz="1600" b="1" dirty="0" smtClean="0"/>
          </a:p>
        </p:txBody>
      </p:sp>
      <p:sp>
        <p:nvSpPr>
          <p:cNvPr id="30" name="Forme libre 29"/>
          <p:cNvSpPr/>
          <p:nvPr/>
        </p:nvSpPr>
        <p:spPr>
          <a:xfrm>
            <a:off x="4947513" y="2442269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72989" y="1212268"/>
            <a:ext cx="1575085" cy="552225"/>
            <a:chOff x="2072989" y="1212268"/>
            <a:chExt cx="1575085" cy="552225"/>
          </a:xfrm>
        </p:grpSpPr>
        <p:sp>
          <p:nvSpPr>
            <p:cNvPr id="26" name="Forme libre 25"/>
            <p:cNvSpPr/>
            <p:nvPr/>
          </p:nvSpPr>
          <p:spPr>
            <a:xfrm>
              <a:off x="2072989" y="1529179"/>
              <a:ext cx="1575085" cy="235314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483" h="230784">
                  <a:moveTo>
                    <a:pt x="0" y="221102"/>
                  </a:moveTo>
                  <a:cubicBezTo>
                    <a:pt x="139805" y="58662"/>
                    <a:pt x="261680" y="-1583"/>
                    <a:pt x="413094" y="31"/>
                  </a:cubicBezTo>
                  <a:cubicBezTo>
                    <a:pt x="564508" y="1645"/>
                    <a:pt x="662985" y="-20945"/>
                    <a:pt x="908483" y="2307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05844" y="1212268"/>
              <a:ext cx="561620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b="1" dirty="0" smtClean="0"/>
                <a:t>β</a:t>
              </a:r>
              <a:r>
                <a:rPr lang="en-US" b="1" dirty="0" smtClean="0"/>
                <a:t>, βp</a:t>
              </a:r>
              <a:endParaRPr lang="en-US" b="1" baseline="-25000" dirty="0" smtClean="0"/>
            </a:p>
          </p:txBody>
        </p:sp>
      </p:grpSp>
      <p:sp>
        <p:nvSpPr>
          <p:cNvPr id="33" name="Forme libre 32"/>
          <p:cNvSpPr/>
          <p:nvPr/>
        </p:nvSpPr>
        <p:spPr>
          <a:xfrm flipV="1">
            <a:off x="5006124" y="3983703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71156" y="3111584"/>
            <a:ext cx="1095987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smtClean="0"/>
              <a:t>DESIR</a:t>
            </a:r>
          </a:p>
          <a:p>
            <a:r>
              <a:rPr lang="fr-FR" sz="1600" b="1" dirty="0" smtClean="0"/>
              <a:t>- HRS</a:t>
            </a:r>
          </a:p>
          <a:p>
            <a:r>
              <a:rPr lang="fr-FR" sz="1600" b="1" dirty="0" smtClean="0"/>
              <a:t>- PIPERADE</a:t>
            </a:r>
          </a:p>
        </p:txBody>
      </p:sp>
      <p:sp>
        <p:nvSpPr>
          <p:cNvPr id="35" name="Forme libre 34"/>
          <p:cNvSpPr/>
          <p:nvPr/>
        </p:nvSpPr>
        <p:spPr>
          <a:xfrm rot="16200000" flipH="1">
            <a:off x="3583939" y="3418639"/>
            <a:ext cx="1350850" cy="112990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06" h="45169">
                <a:moveTo>
                  <a:pt x="0" y="10917"/>
                </a:moveTo>
                <a:cubicBezTo>
                  <a:pt x="286657" y="67987"/>
                  <a:pt x="463740" y="46326"/>
                  <a:pt x="725406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3882569" y="3249056"/>
            <a:ext cx="44782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Q</a:t>
            </a:r>
            <a:r>
              <a:rPr lang="en-US" b="1" baseline="-25000" dirty="0" smtClean="0"/>
              <a:t>EC</a:t>
            </a:r>
          </a:p>
        </p:txBody>
      </p:sp>
      <p:sp>
        <p:nvSpPr>
          <p:cNvPr id="38" name="Forme libre 37"/>
          <p:cNvSpPr/>
          <p:nvPr/>
        </p:nvSpPr>
        <p:spPr>
          <a:xfrm rot="16200000" flipH="1">
            <a:off x="1715842" y="2779951"/>
            <a:ext cx="1914376" cy="1854653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  <a:gd name="connsiteX0" fmla="*/ 0 w 833890"/>
              <a:gd name="connsiteY0" fmla="*/ 0 h 1044715"/>
              <a:gd name="connsiteX1" fmla="*/ 833890 w 833890"/>
              <a:gd name="connsiteY1" fmla="*/ 1043202 h 1044715"/>
              <a:gd name="connsiteX0" fmla="*/ 0 w 976632"/>
              <a:gd name="connsiteY0" fmla="*/ 0 h 743529"/>
              <a:gd name="connsiteX1" fmla="*/ 976632 w 976632"/>
              <a:gd name="connsiteY1" fmla="*/ 741418 h 743529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019" h="741418">
                <a:moveTo>
                  <a:pt x="0" y="0"/>
                </a:moveTo>
                <a:cubicBezTo>
                  <a:pt x="537884" y="35818"/>
                  <a:pt x="874839" y="422203"/>
                  <a:pt x="1028019" y="74141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2901028" y="4057064"/>
            <a:ext cx="70659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err="1" smtClean="0"/>
              <a:t>spectro</a:t>
            </a:r>
            <a:endParaRPr lang="en-US" sz="1600" b="1" baseline="-25000" dirty="0" smtClean="0"/>
          </a:p>
        </p:txBody>
      </p:sp>
      <p:sp>
        <p:nvSpPr>
          <p:cNvPr id="48" name="ZoneTexte 47"/>
          <p:cNvSpPr txBox="1"/>
          <p:nvPr/>
        </p:nvSpPr>
        <p:spPr>
          <a:xfrm>
            <a:off x="330525" y="2559135"/>
            <a:ext cx="1068801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2664691" y="2683553"/>
            <a:ext cx="900000" cy="899999"/>
            <a:chOff x="2555750" y="1628775"/>
            <a:chExt cx="1125142" cy="1125138"/>
          </a:xfrm>
        </p:grpSpPr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2555750" y="1628775"/>
              <a:ext cx="1125142" cy="112513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653506" y="1972753"/>
              <a:ext cx="922552" cy="43718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isospin</a:t>
              </a:r>
              <a:endParaRPr lang="fr-FR" b="1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368419" y="2164961"/>
            <a:ext cx="32277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βp</a:t>
            </a:r>
            <a:endParaRPr lang="en-US" b="1" baseline="-25000" dirty="0" smtClean="0"/>
          </a:p>
        </p:txBody>
      </p:sp>
      <p:sp>
        <p:nvSpPr>
          <p:cNvPr id="53" name="Forme libre 52"/>
          <p:cNvSpPr/>
          <p:nvPr/>
        </p:nvSpPr>
        <p:spPr>
          <a:xfrm>
            <a:off x="2096093" y="2318859"/>
            <a:ext cx="613126" cy="55469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675" h="520648">
                <a:moveTo>
                  <a:pt x="0" y="0"/>
                </a:moveTo>
                <a:cubicBezTo>
                  <a:pt x="157688" y="121410"/>
                  <a:pt x="235651" y="201108"/>
                  <a:pt x="362675" y="52064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ZoneTexte 53"/>
          <p:cNvSpPr txBox="1"/>
          <p:nvPr/>
        </p:nvSpPr>
        <p:spPr>
          <a:xfrm>
            <a:off x="3422452" y="3725471"/>
            <a:ext cx="58566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smtClean="0"/>
              <a:t>IMME</a:t>
            </a:r>
            <a:endParaRPr lang="en-US" sz="1600" b="1" baseline="-25000" dirty="0" smtClean="0"/>
          </a:p>
        </p:txBody>
      </p:sp>
      <p:sp>
        <p:nvSpPr>
          <p:cNvPr id="55" name="Forme libre 54"/>
          <p:cNvSpPr/>
          <p:nvPr/>
        </p:nvSpPr>
        <p:spPr>
          <a:xfrm>
            <a:off x="3152964" y="3598759"/>
            <a:ext cx="802852" cy="63792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01" h="580527">
                <a:moveTo>
                  <a:pt x="0" y="0"/>
                </a:moveTo>
                <a:cubicBezTo>
                  <a:pt x="82262" y="330988"/>
                  <a:pt x="183433" y="420665"/>
                  <a:pt x="438101" y="58052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ZoneTexte 55"/>
          <p:cNvSpPr txBox="1"/>
          <p:nvPr/>
        </p:nvSpPr>
        <p:spPr>
          <a:xfrm>
            <a:off x="2875223" y="1983389"/>
            <a:ext cx="49531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corr.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3175993" y="2181457"/>
            <a:ext cx="389096" cy="46963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351071"/>
              <a:gd name="connsiteY0" fmla="*/ 0 h 780125"/>
              <a:gd name="connsiteX1" fmla="*/ 351071 w 351071"/>
              <a:gd name="connsiteY1" fmla="*/ 780125 h 780125"/>
              <a:gd name="connsiteX0" fmla="*/ 258810 w 267651"/>
              <a:gd name="connsiteY0" fmla="*/ 0 h 480728"/>
              <a:gd name="connsiteX1" fmla="*/ 70296 w 267651"/>
              <a:gd name="connsiteY1" fmla="*/ 480728 h 480728"/>
              <a:gd name="connsiteX0" fmla="*/ 277782 w 277782"/>
              <a:gd name="connsiteY0" fmla="*/ 0 h 480728"/>
              <a:gd name="connsiteX1" fmla="*/ 89268 w 277782"/>
              <a:gd name="connsiteY1" fmla="*/ 480728 h 480728"/>
              <a:gd name="connsiteX0" fmla="*/ 196852 w 196852"/>
              <a:gd name="connsiteY0" fmla="*/ 0 h 480728"/>
              <a:gd name="connsiteX1" fmla="*/ 8338 w 196852"/>
              <a:gd name="connsiteY1" fmla="*/ 480728 h 480728"/>
              <a:gd name="connsiteX0" fmla="*/ 219163 w 219163"/>
              <a:gd name="connsiteY0" fmla="*/ 0 h 440809"/>
              <a:gd name="connsiteX1" fmla="*/ 7441 w 219163"/>
              <a:gd name="connsiteY1" fmla="*/ 440809 h 440809"/>
              <a:gd name="connsiteX0" fmla="*/ 212322 w 212322"/>
              <a:gd name="connsiteY0" fmla="*/ 0 h 440809"/>
              <a:gd name="connsiteX1" fmla="*/ 600 w 212322"/>
              <a:gd name="connsiteY1" fmla="*/ 440809 h 44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322" h="440809">
                <a:moveTo>
                  <a:pt x="212322" y="0"/>
                </a:moveTo>
                <a:cubicBezTo>
                  <a:pt x="132129" y="61531"/>
                  <a:pt x="-10385" y="81350"/>
                  <a:pt x="600" y="440809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84883" y="844701"/>
            <a:ext cx="5450756" cy="496078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135324" y="4613348"/>
            <a:ext cx="1439692" cy="410012"/>
            <a:chOff x="2027563" y="1462533"/>
            <a:chExt cx="1439692" cy="410012"/>
          </a:xfrm>
        </p:grpSpPr>
        <p:sp>
          <p:nvSpPr>
            <p:cNvPr id="59" name="Forme libre 58"/>
            <p:cNvSpPr/>
            <p:nvPr/>
          </p:nvSpPr>
          <p:spPr>
            <a:xfrm>
              <a:off x="2027563" y="1753863"/>
              <a:ext cx="1439692" cy="118682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  <a:gd name="connsiteX0" fmla="*/ 0 w 908483"/>
                <a:gd name="connsiteY0" fmla="*/ 0 h 9682"/>
                <a:gd name="connsiteX1" fmla="*/ 908483 w 908483"/>
                <a:gd name="connsiteY1" fmla="*/ 9682 h 9682"/>
                <a:gd name="connsiteX0" fmla="*/ 0 w 10000"/>
                <a:gd name="connsiteY0" fmla="*/ 0 h 89539"/>
                <a:gd name="connsiteX1" fmla="*/ 10000 w 10000"/>
                <a:gd name="connsiteY1" fmla="*/ 10000 h 89539"/>
                <a:gd name="connsiteX0" fmla="*/ 0 w 8852"/>
                <a:gd name="connsiteY0" fmla="*/ 812 h 87523"/>
                <a:gd name="connsiteX1" fmla="*/ 8852 w 8852"/>
                <a:gd name="connsiteY1" fmla="*/ 41 h 87523"/>
                <a:gd name="connsiteX0" fmla="*/ 0 w 10000"/>
                <a:gd name="connsiteY0" fmla="*/ 88 h 12519"/>
                <a:gd name="connsiteX1" fmla="*/ 10000 w 10000"/>
                <a:gd name="connsiteY1" fmla="*/ 0 h 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2519">
                  <a:moveTo>
                    <a:pt x="0" y="88"/>
                  </a:moveTo>
                  <a:cubicBezTo>
                    <a:pt x="3613" y="22619"/>
                    <a:pt x="7074" y="9464"/>
                    <a:pt x="100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199325" y="1462533"/>
              <a:ext cx="1093304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sz="1600" b="1" dirty="0" err="1" smtClean="0"/>
                <a:t>astro</a:t>
              </a:r>
              <a:r>
                <a:rPr lang="en-US" sz="1600" b="1" dirty="0" smtClean="0"/>
                <a:t>, </a:t>
              </a:r>
              <a:r>
                <a:rPr lang="en-US" sz="1600" b="1" dirty="0" err="1" smtClean="0"/>
                <a:t>struct</a:t>
              </a:r>
              <a:endParaRPr lang="en-US" sz="1600" b="1" baseline="-25000" dirty="0" smtClean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925422" y="2824743"/>
            <a:ext cx="660393" cy="1296397"/>
            <a:chOff x="1066987" y="-1128244"/>
            <a:chExt cx="660393" cy="1296397"/>
          </a:xfrm>
        </p:grpSpPr>
        <p:sp>
          <p:nvSpPr>
            <p:cNvPr id="62" name="Forme libre 61"/>
            <p:cNvSpPr/>
            <p:nvPr/>
          </p:nvSpPr>
          <p:spPr>
            <a:xfrm>
              <a:off x="1582773" y="-1128244"/>
              <a:ext cx="144607" cy="1296397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  <a:gd name="connsiteX0" fmla="*/ 0 w 908483"/>
                <a:gd name="connsiteY0" fmla="*/ 0 h 9682"/>
                <a:gd name="connsiteX1" fmla="*/ 908483 w 908483"/>
                <a:gd name="connsiteY1" fmla="*/ 9682 h 9682"/>
                <a:gd name="connsiteX0" fmla="*/ 0 w 10000"/>
                <a:gd name="connsiteY0" fmla="*/ 0 h 89539"/>
                <a:gd name="connsiteX1" fmla="*/ 10000 w 10000"/>
                <a:gd name="connsiteY1" fmla="*/ 10000 h 89539"/>
                <a:gd name="connsiteX0" fmla="*/ 0 w 8852"/>
                <a:gd name="connsiteY0" fmla="*/ 812 h 87523"/>
                <a:gd name="connsiteX1" fmla="*/ 8852 w 8852"/>
                <a:gd name="connsiteY1" fmla="*/ 41 h 87523"/>
                <a:gd name="connsiteX0" fmla="*/ 0 w 10000"/>
                <a:gd name="connsiteY0" fmla="*/ 88 h 12519"/>
                <a:gd name="connsiteX1" fmla="*/ 10000 w 10000"/>
                <a:gd name="connsiteY1" fmla="*/ 0 h 12519"/>
                <a:gd name="connsiteX0" fmla="*/ 0 w 3058"/>
                <a:gd name="connsiteY0" fmla="*/ 0 h 117163"/>
                <a:gd name="connsiteX1" fmla="*/ 3058 w 3058"/>
                <a:gd name="connsiteY1" fmla="*/ 116554 h 117163"/>
                <a:gd name="connsiteX0" fmla="*/ 5096 w 8424"/>
                <a:gd name="connsiteY0" fmla="*/ 0 h 11524"/>
                <a:gd name="connsiteX1" fmla="*/ 2296 w 8424"/>
                <a:gd name="connsiteY1" fmla="*/ 11480 h 11524"/>
                <a:gd name="connsiteX0" fmla="*/ 7236 w 7498"/>
                <a:gd name="connsiteY0" fmla="*/ 0 h 10030"/>
                <a:gd name="connsiteX1" fmla="*/ 3913 w 7498"/>
                <a:gd name="connsiteY1" fmla="*/ 9962 h 10030"/>
                <a:gd name="connsiteX0" fmla="*/ 4432 w 5946"/>
                <a:gd name="connsiteY0" fmla="*/ 0 h 9932"/>
                <a:gd name="connsiteX1" fmla="*/ 0 w 5946"/>
                <a:gd name="connsiteY1" fmla="*/ 9932 h 9932"/>
                <a:gd name="connsiteX0" fmla="*/ 6168 w 9032"/>
                <a:gd name="connsiteY0" fmla="*/ 0 h 10250"/>
                <a:gd name="connsiteX1" fmla="*/ 0 w 9032"/>
                <a:gd name="connsiteY1" fmla="*/ 10250 h 10250"/>
                <a:gd name="connsiteX0" fmla="*/ 6829 w 10000"/>
                <a:gd name="connsiteY0" fmla="*/ 0 h 9919"/>
                <a:gd name="connsiteX1" fmla="*/ 0 w 10000"/>
                <a:gd name="connsiteY1" fmla="*/ 9919 h 9919"/>
                <a:gd name="connsiteX0" fmla="*/ 6829 w 9683"/>
                <a:gd name="connsiteY0" fmla="*/ 0 h 10000"/>
                <a:gd name="connsiteX1" fmla="*/ 0 w 9683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83" h="10000">
                  <a:moveTo>
                    <a:pt x="6829" y="0"/>
                  </a:moveTo>
                  <a:cubicBezTo>
                    <a:pt x="12468" y="5747"/>
                    <a:pt x="9528" y="7165"/>
                    <a:pt x="0" y="100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066987" y="-612112"/>
              <a:ext cx="644975" cy="565146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sz="1600" b="1" dirty="0" smtClean="0"/>
                <a:t>modes</a:t>
              </a:r>
            </a:p>
            <a:p>
              <a:pPr algn="ctr"/>
              <a:r>
                <a:rPr lang="en-US" sz="1600" b="1" dirty="0" err="1" smtClean="0"/>
                <a:t>décr</a:t>
              </a:r>
              <a:r>
                <a:rPr lang="en-US" sz="1600" b="1" dirty="0" smtClean="0"/>
                <a:t>.</a:t>
              </a:r>
              <a:endParaRPr lang="en-US" sz="1600" b="1" dirty="0" smtClean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46271" y="918902"/>
            <a:ext cx="435478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400" b="1" dirty="0" smtClean="0">
                <a:solidFill>
                  <a:srgbClr val="FF9933"/>
                </a:solidFill>
              </a:rPr>
              <a:t>désexcitation nucléaire et fission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projet NECTAR </a:t>
            </a:r>
            <a:r>
              <a:rPr lang="fr-FR" sz="2000" dirty="0" smtClean="0">
                <a:sym typeface="Wingdings" panose="05000000000000000000" pitchFamily="2" charset="2"/>
              </a:rPr>
              <a:t>(ERC)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nouvelle activité de l’équipe (2020)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dynamique d’échange: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- participation aux expériences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- discussions scientifiques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(point de situation à suivre)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59055" y="5294505"/>
            <a:ext cx="811743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NECTAR</a:t>
            </a: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442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683137" y="1243546"/>
            <a:ext cx="809755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err="1" smtClean="0"/>
              <a:t>WISArD</a:t>
            </a:r>
            <a:endParaRPr lang="fr-FR" sz="1600" b="1" dirty="0" smtClean="0"/>
          </a:p>
        </p:txBody>
      </p:sp>
      <p:sp>
        <p:nvSpPr>
          <p:cNvPr id="30" name="Forme libre 29"/>
          <p:cNvSpPr/>
          <p:nvPr/>
        </p:nvSpPr>
        <p:spPr>
          <a:xfrm>
            <a:off x="4947513" y="2442269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72989" y="1212268"/>
            <a:ext cx="1575085" cy="552225"/>
            <a:chOff x="2072989" y="1212268"/>
            <a:chExt cx="1575085" cy="552225"/>
          </a:xfrm>
        </p:grpSpPr>
        <p:sp>
          <p:nvSpPr>
            <p:cNvPr id="26" name="Forme libre 25"/>
            <p:cNvSpPr/>
            <p:nvPr/>
          </p:nvSpPr>
          <p:spPr>
            <a:xfrm>
              <a:off x="2072989" y="1529179"/>
              <a:ext cx="1575085" cy="235314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483" h="230784">
                  <a:moveTo>
                    <a:pt x="0" y="221102"/>
                  </a:moveTo>
                  <a:cubicBezTo>
                    <a:pt x="139805" y="58662"/>
                    <a:pt x="261680" y="-1583"/>
                    <a:pt x="413094" y="31"/>
                  </a:cubicBezTo>
                  <a:cubicBezTo>
                    <a:pt x="564508" y="1645"/>
                    <a:pt x="662985" y="-20945"/>
                    <a:pt x="908483" y="2307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05844" y="1212268"/>
              <a:ext cx="561620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b="1" dirty="0" smtClean="0"/>
                <a:t>β</a:t>
              </a:r>
              <a:r>
                <a:rPr lang="en-US" b="1" dirty="0" smtClean="0"/>
                <a:t>, βp</a:t>
              </a:r>
              <a:endParaRPr lang="en-US" b="1" baseline="-25000" dirty="0" smtClean="0"/>
            </a:p>
          </p:txBody>
        </p:sp>
      </p:grpSp>
      <p:sp>
        <p:nvSpPr>
          <p:cNvPr id="33" name="Forme libre 32"/>
          <p:cNvSpPr/>
          <p:nvPr/>
        </p:nvSpPr>
        <p:spPr>
          <a:xfrm flipV="1">
            <a:off x="5006124" y="3983703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71156" y="3111584"/>
            <a:ext cx="1095987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smtClean="0"/>
              <a:t>DESIR</a:t>
            </a:r>
          </a:p>
          <a:p>
            <a:r>
              <a:rPr lang="fr-FR" sz="1600" b="1" dirty="0" smtClean="0"/>
              <a:t>- HRS</a:t>
            </a:r>
          </a:p>
          <a:p>
            <a:r>
              <a:rPr lang="fr-FR" sz="1600" b="1" dirty="0" smtClean="0"/>
              <a:t>- PIPERADE</a:t>
            </a:r>
          </a:p>
        </p:txBody>
      </p:sp>
      <p:sp>
        <p:nvSpPr>
          <p:cNvPr id="35" name="Forme libre 34"/>
          <p:cNvSpPr/>
          <p:nvPr/>
        </p:nvSpPr>
        <p:spPr>
          <a:xfrm rot="16200000" flipH="1">
            <a:off x="3583939" y="3418639"/>
            <a:ext cx="1350850" cy="112990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06" h="45169">
                <a:moveTo>
                  <a:pt x="0" y="10917"/>
                </a:moveTo>
                <a:cubicBezTo>
                  <a:pt x="286657" y="67987"/>
                  <a:pt x="463740" y="46326"/>
                  <a:pt x="725406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3882569" y="3249056"/>
            <a:ext cx="44782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Q</a:t>
            </a:r>
            <a:r>
              <a:rPr lang="en-US" b="1" baseline="-25000" dirty="0" smtClean="0"/>
              <a:t>EC</a:t>
            </a:r>
          </a:p>
        </p:txBody>
      </p:sp>
      <p:sp>
        <p:nvSpPr>
          <p:cNvPr id="38" name="Forme libre 37"/>
          <p:cNvSpPr/>
          <p:nvPr/>
        </p:nvSpPr>
        <p:spPr>
          <a:xfrm rot="16200000" flipH="1">
            <a:off x="1715842" y="2779951"/>
            <a:ext cx="1914376" cy="1854653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610496"/>
              <a:gd name="connsiteY0" fmla="*/ 589797 h 589797"/>
              <a:gd name="connsiteX1" fmla="*/ 402336 w 610496"/>
              <a:gd name="connsiteY1" fmla="*/ 13725 h 589797"/>
              <a:gd name="connsiteX2" fmla="*/ 610496 w 610496"/>
              <a:gd name="connsiteY2" fmla="*/ 433764 h 589797"/>
              <a:gd name="connsiteX0" fmla="*/ 0 w 610496"/>
              <a:gd name="connsiteY0" fmla="*/ 592187 h 592187"/>
              <a:gd name="connsiteX1" fmla="*/ 402336 w 610496"/>
              <a:gd name="connsiteY1" fmla="*/ 16115 h 592187"/>
              <a:gd name="connsiteX2" fmla="*/ 610496 w 610496"/>
              <a:gd name="connsiteY2" fmla="*/ 436154 h 592187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42732 h 242732"/>
              <a:gd name="connsiteX1" fmla="*/ 268537 w 610496"/>
              <a:gd name="connsiteY1" fmla="*/ 80571 h 242732"/>
              <a:gd name="connsiteX2" fmla="*/ 610496 w 610496"/>
              <a:gd name="connsiteY2" fmla="*/ 86699 h 242732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220687 h 220687"/>
              <a:gd name="connsiteX1" fmla="*/ 268537 w 610496"/>
              <a:gd name="connsiteY1" fmla="*/ 58526 h 220687"/>
              <a:gd name="connsiteX2" fmla="*/ 610496 w 610496"/>
              <a:gd name="connsiteY2" fmla="*/ 64654 h 220687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56033 h 156033"/>
              <a:gd name="connsiteX1" fmla="*/ 610496 w 610496"/>
              <a:gd name="connsiteY1" fmla="*/ 0 h 156033"/>
              <a:gd name="connsiteX0" fmla="*/ 0 w 610496"/>
              <a:gd name="connsiteY0" fmla="*/ 164275 h 164275"/>
              <a:gd name="connsiteX1" fmla="*/ 610496 w 610496"/>
              <a:gd name="connsiteY1" fmla="*/ 8242 h 164275"/>
              <a:gd name="connsiteX0" fmla="*/ 0 w 610496"/>
              <a:gd name="connsiteY0" fmla="*/ 172185 h 172185"/>
              <a:gd name="connsiteX1" fmla="*/ 610496 w 610496"/>
              <a:gd name="connsiteY1" fmla="*/ 16152 h 172185"/>
              <a:gd name="connsiteX0" fmla="*/ 0 w 610496"/>
              <a:gd name="connsiteY0" fmla="*/ 198609 h 198609"/>
              <a:gd name="connsiteX1" fmla="*/ 610496 w 610496"/>
              <a:gd name="connsiteY1" fmla="*/ 42576 h 198609"/>
              <a:gd name="connsiteX0" fmla="*/ 0 w 599793"/>
              <a:gd name="connsiteY0" fmla="*/ 179416 h 179416"/>
              <a:gd name="connsiteX1" fmla="*/ 599793 w 599793"/>
              <a:gd name="connsiteY1" fmla="*/ 49485 h 179416"/>
              <a:gd name="connsiteX0" fmla="*/ 0 w 725405"/>
              <a:gd name="connsiteY0" fmla="*/ 164963 h 164963"/>
              <a:gd name="connsiteX1" fmla="*/ 725405 w 725405"/>
              <a:gd name="connsiteY1" fmla="*/ 56284 h 164963"/>
              <a:gd name="connsiteX0" fmla="*/ 0 w 725405"/>
              <a:gd name="connsiteY0" fmla="*/ 129294 h 133053"/>
              <a:gd name="connsiteX1" fmla="*/ 725405 w 725405"/>
              <a:gd name="connsiteY1" fmla="*/ 20615 h 133053"/>
              <a:gd name="connsiteX0" fmla="*/ 0 w 742534"/>
              <a:gd name="connsiteY0" fmla="*/ 101890 h 106149"/>
              <a:gd name="connsiteX1" fmla="*/ 742534 w 742534"/>
              <a:gd name="connsiteY1" fmla="*/ 22965 h 106149"/>
              <a:gd name="connsiteX0" fmla="*/ 0 w 742534"/>
              <a:gd name="connsiteY0" fmla="*/ 78925 h 93747"/>
              <a:gd name="connsiteX1" fmla="*/ 742534 w 742534"/>
              <a:gd name="connsiteY1" fmla="*/ 0 h 93747"/>
              <a:gd name="connsiteX0" fmla="*/ 0 w 742534"/>
              <a:gd name="connsiteY0" fmla="*/ 78925 h 103044"/>
              <a:gd name="connsiteX1" fmla="*/ 742534 w 742534"/>
              <a:gd name="connsiteY1" fmla="*/ 0 h 103044"/>
              <a:gd name="connsiteX0" fmla="*/ 0 w 708277"/>
              <a:gd name="connsiteY0" fmla="*/ 19418 h 62913"/>
              <a:gd name="connsiteX1" fmla="*/ 708277 w 708277"/>
              <a:gd name="connsiteY1" fmla="*/ 0 h 62913"/>
              <a:gd name="connsiteX0" fmla="*/ 0 w 708277"/>
              <a:gd name="connsiteY0" fmla="*/ 19418 h 50601"/>
              <a:gd name="connsiteX1" fmla="*/ 708277 w 708277"/>
              <a:gd name="connsiteY1" fmla="*/ 0 h 50601"/>
              <a:gd name="connsiteX0" fmla="*/ 0 w 725406"/>
              <a:gd name="connsiteY0" fmla="*/ 10917 h 45169"/>
              <a:gd name="connsiteX1" fmla="*/ 725406 w 725406"/>
              <a:gd name="connsiteY1" fmla="*/ 0 h 45169"/>
              <a:gd name="connsiteX0" fmla="*/ 0 w 833890"/>
              <a:gd name="connsiteY0" fmla="*/ 0 h 1044715"/>
              <a:gd name="connsiteX1" fmla="*/ 833890 w 833890"/>
              <a:gd name="connsiteY1" fmla="*/ 1043202 h 1044715"/>
              <a:gd name="connsiteX0" fmla="*/ 0 w 976632"/>
              <a:gd name="connsiteY0" fmla="*/ 0 h 743529"/>
              <a:gd name="connsiteX1" fmla="*/ 976632 w 976632"/>
              <a:gd name="connsiteY1" fmla="*/ 741418 h 743529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976632"/>
              <a:gd name="connsiteY0" fmla="*/ 0 h 741418"/>
              <a:gd name="connsiteX1" fmla="*/ 976632 w 976632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  <a:gd name="connsiteX0" fmla="*/ 0 w 1028019"/>
              <a:gd name="connsiteY0" fmla="*/ 0 h 741418"/>
              <a:gd name="connsiteX1" fmla="*/ 1028019 w 1028019"/>
              <a:gd name="connsiteY1" fmla="*/ 741418 h 74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019" h="741418">
                <a:moveTo>
                  <a:pt x="0" y="0"/>
                </a:moveTo>
                <a:cubicBezTo>
                  <a:pt x="537884" y="35818"/>
                  <a:pt x="874839" y="422203"/>
                  <a:pt x="1028019" y="74141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2901028" y="4057064"/>
            <a:ext cx="70659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err="1" smtClean="0"/>
              <a:t>spectro</a:t>
            </a:r>
            <a:endParaRPr lang="en-US" sz="1600" b="1" baseline="-25000" dirty="0" smtClean="0"/>
          </a:p>
        </p:txBody>
      </p:sp>
      <p:sp>
        <p:nvSpPr>
          <p:cNvPr id="48" name="ZoneTexte 47"/>
          <p:cNvSpPr txBox="1"/>
          <p:nvPr/>
        </p:nvSpPr>
        <p:spPr>
          <a:xfrm>
            <a:off x="330525" y="2559135"/>
            <a:ext cx="1068801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2664691" y="2683553"/>
            <a:ext cx="900000" cy="899999"/>
            <a:chOff x="2555750" y="1628775"/>
            <a:chExt cx="1125142" cy="1125138"/>
          </a:xfrm>
        </p:grpSpPr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2555750" y="1628775"/>
              <a:ext cx="1125142" cy="112513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653506" y="1972753"/>
              <a:ext cx="922552" cy="43718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isospin</a:t>
              </a:r>
              <a:endParaRPr lang="fr-FR" b="1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368419" y="2164961"/>
            <a:ext cx="32277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βp</a:t>
            </a:r>
            <a:endParaRPr lang="en-US" b="1" baseline="-25000" dirty="0" smtClean="0"/>
          </a:p>
        </p:txBody>
      </p:sp>
      <p:sp>
        <p:nvSpPr>
          <p:cNvPr id="53" name="Forme libre 52"/>
          <p:cNvSpPr/>
          <p:nvPr/>
        </p:nvSpPr>
        <p:spPr>
          <a:xfrm>
            <a:off x="2096093" y="2318859"/>
            <a:ext cx="613126" cy="55469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675" h="520648">
                <a:moveTo>
                  <a:pt x="0" y="0"/>
                </a:moveTo>
                <a:cubicBezTo>
                  <a:pt x="157688" y="121410"/>
                  <a:pt x="235651" y="201108"/>
                  <a:pt x="362675" y="52064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ZoneTexte 53"/>
          <p:cNvSpPr txBox="1"/>
          <p:nvPr/>
        </p:nvSpPr>
        <p:spPr>
          <a:xfrm>
            <a:off x="3422452" y="3725471"/>
            <a:ext cx="58566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1600" b="1" dirty="0" smtClean="0"/>
              <a:t>IMME</a:t>
            </a:r>
            <a:endParaRPr lang="en-US" sz="1600" b="1" baseline="-25000" dirty="0" smtClean="0"/>
          </a:p>
        </p:txBody>
      </p:sp>
      <p:sp>
        <p:nvSpPr>
          <p:cNvPr id="55" name="Forme libre 54"/>
          <p:cNvSpPr/>
          <p:nvPr/>
        </p:nvSpPr>
        <p:spPr>
          <a:xfrm>
            <a:off x="3152964" y="3598759"/>
            <a:ext cx="802852" cy="63792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01" h="580527">
                <a:moveTo>
                  <a:pt x="0" y="0"/>
                </a:moveTo>
                <a:cubicBezTo>
                  <a:pt x="82262" y="330988"/>
                  <a:pt x="183433" y="420665"/>
                  <a:pt x="438101" y="58052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ZoneTexte 55"/>
          <p:cNvSpPr txBox="1"/>
          <p:nvPr/>
        </p:nvSpPr>
        <p:spPr>
          <a:xfrm>
            <a:off x="2875223" y="1983389"/>
            <a:ext cx="49531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corr.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3175993" y="2181457"/>
            <a:ext cx="389096" cy="469638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  <a:gd name="connsiteX0" fmla="*/ 0 w 859422"/>
              <a:gd name="connsiteY0" fmla="*/ 47664 h 422322"/>
              <a:gd name="connsiteX1" fmla="*/ 364033 w 859422"/>
              <a:gd name="connsiteY1" fmla="*/ 191569 h 422322"/>
              <a:gd name="connsiteX2" fmla="*/ 859422 w 859422"/>
              <a:gd name="connsiteY2" fmla="*/ 422322 h 422322"/>
              <a:gd name="connsiteX0" fmla="*/ 0 w 859422"/>
              <a:gd name="connsiteY0" fmla="*/ 0 h 374658"/>
              <a:gd name="connsiteX1" fmla="*/ 859422 w 859422"/>
              <a:gd name="connsiteY1" fmla="*/ 374658 h 37465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362675"/>
              <a:gd name="connsiteY0" fmla="*/ 0 h 520648"/>
              <a:gd name="connsiteX1" fmla="*/ 362675 w 362675"/>
              <a:gd name="connsiteY1" fmla="*/ 520648 h 520648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438101"/>
              <a:gd name="connsiteY0" fmla="*/ 0 h 580527"/>
              <a:gd name="connsiteX1" fmla="*/ 438101 w 438101"/>
              <a:gd name="connsiteY1" fmla="*/ 580527 h 580527"/>
              <a:gd name="connsiteX0" fmla="*/ 0 w 351071"/>
              <a:gd name="connsiteY0" fmla="*/ 0 h 780125"/>
              <a:gd name="connsiteX1" fmla="*/ 351071 w 351071"/>
              <a:gd name="connsiteY1" fmla="*/ 780125 h 780125"/>
              <a:gd name="connsiteX0" fmla="*/ 258810 w 267651"/>
              <a:gd name="connsiteY0" fmla="*/ 0 h 480728"/>
              <a:gd name="connsiteX1" fmla="*/ 70296 w 267651"/>
              <a:gd name="connsiteY1" fmla="*/ 480728 h 480728"/>
              <a:gd name="connsiteX0" fmla="*/ 277782 w 277782"/>
              <a:gd name="connsiteY0" fmla="*/ 0 h 480728"/>
              <a:gd name="connsiteX1" fmla="*/ 89268 w 277782"/>
              <a:gd name="connsiteY1" fmla="*/ 480728 h 480728"/>
              <a:gd name="connsiteX0" fmla="*/ 196852 w 196852"/>
              <a:gd name="connsiteY0" fmla="*/ 0 h 480728"/>
              <a:gd name="connsiteX1" fmla="*/ 8338 w 196852"/>
              <a:gd name="connsiteY1" fmla="*/ 480728 h 480728"/>
              <a:gd name="connsiteX0" fmla="*/ 219163 w 219163"/>
              <a:gd name="connsiteY0" fmla="*/ 0 h 440809"/>
              <a:gd name="connsiteX1" fmla="*/ 7441 w 219163"/>
              <a:gd name="connsiteY1" fmla="*/ 440809 h 440809"/>
              <a:gd name="connsiteX0" fmla="*/ 212322 w 212322"/>
              <a:gd name="connsiteY0" fmla="*/ 0 h 440809"/>
              <a:gd name="connsiteX1" fmla="*/ 600 w 212322"/>
              <a:gd name="connsiteY1" fmla="*/ 440809 h 44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322" h="440809">
                <a:moveTo>
                  <a:pt x="212322" y="0"/>
                </a:moveTo>
                <a:cubicBezTo>
                  <a:pt x="132129" y="61531"/>
                  <a:pt x="-10385" y="81350"/>
                  <a:pt x="600" y="440809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135324" y="4613348"/>
            <a:ext cx="1439692" cy="410012"/>
            <a:chOff x="2027563" y="1462533"/>
            <a:chExt cx="1439692" cy="410012"/>
          </a:xfrm>
        </p:grpSpPr>
        <p:sp>
          <p:nvSpPr>
            <p:cNvPr id="59" name="Forme libre 58"/>
            <p:cNvSpPr/>
            <p:nvPr/>
          </p:nvSpPr>
          <p:spPr>
            <a:xfrm>
              <a:off x="2027563" y="1753863"/>
              <a:ext cx="1439692" cy="118682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  <a:gd name="connsiteX0" fmla="*/ 0 w 908483"/>
                <a:gd name="connsiteY0" fmla="*/ 0 h 9682"/>
                <a:gd name="connsiteX1" fmla="*/ 908483 w 908483"/>
                <a:gd name="connsiteY1" fmla="*/ 9682 h 9682"/>
                <a:gd name="connsiteX0" fmla="*/ 0 w 10000"/>
                <a:gd name="connsiteY0" fmla="*/ 0 h 89539"/>
                <a:gd name="connsiteX1" fmla="*/ 10000 w 10000"/>
                <a:gd name="connsiteY1" fmla="*/ 10000 h 89539"/>
                <a:gd name="connsiteX0" fmla="*/ 0 w 8852"/>
                <a:gd name="connsiteY0" fmla="*/ 812 h 87523"/>
                <a:gd name="connsiteX1" fmla="*/ 8852 w 8852"/>
                <a:gd name="connsiteY1" fmla="*/ 41 h 87523"/>
                <a:gd name="connsiteX0" fmla="*/ 0 w 10000"/>
                <a:gd name="connsiteY0" fmla="*/ 88 h 12519"/>
                <a:gd name="connsiteX1" fmla="*/ 10000 w 10000"/>
                <a:gd name="connsiteY1" fmla="*/ 0 h 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2519">
                  <a:moveTo>
                    <a:pt x="0" y="88"/>
                  </a:moveTo>
                  <a:cubicBezTo>
                    <a:pt x="3613" y="22619"/>
                    <a:pt x="7074" y="9464"/>
                    <a:pt x="100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199325" y="1462533"/>
              <a:ext cx="1093304" cy="31892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sz="1600" b="1" dirty="0" err="1" smtClean="0"/>
                <a:t>astro</a:t>
              </a:r>
              <a:r>
                <a:rPr lang="en-US" sz="1600" b="1" dirty="0" smtClean="0"/>
                <a:t>, </a:t>
              </a:r>
              <a:r>
                <a:rPr lang="en-US" sz="1600" b="1" dirty="0" err="1" smtClean="0"/>
                <a:t>struct</a:t>
              </a:r>
              <a:endParaRPr lang="en-US" sz="1600" b="1" baseline="-25000" dirty="0" smtClean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925422" y="2824743"/>
            <a:ext cx="660393" cy="1296397"/>
            <a:chOff x="1066987" y="-1128244"/>
            <a:chExt cx="660393" cy="1296397"/>
          </a:xfrm>
        </p:grpSpPr>
        <p:sp>
          <p:nvSpPr>
            <p:cNvPr id="62" name="Forme libre 61"/>
            <p:cNvSpPr/>
            <p:nvPr/>
          </p:nvSpPr>
          <p:spPr>
            <a:xfrm>
              <a:off x="1582773" y="-1128244"/>
              <a:ext cx="144607" cy="1296397"/>
            </a:xfrm>
            <a:custGeom>
              <a:avLst/>
              <a:gdLst>
                <a:gd name="connsiteX0" fmla="*/ 0 w 1252728"/>
                <a:gd name="connsiteY0" fmla="*/ 641279 h 641279"/>
                <a:gd name="connsiteX1" fmla="*/ 402336 w 1252728"/>
                <a:gd name="connsiteY1" fmla="*/ 65207 h 641279"/>
                <a:gd name="connsiteX2" fmla="*/ 1252728 w 1252728"/>
                <a:gd name="connsiteY2" fmla="*/ 37775 h 641279"/>
                <a:gd name="connsiteX0" fmla="*/ 0 w 1252728"/>
                <a:gd name="connsiteY0" fmla="*/ 718703 h 718703"/>
                <a:gd name="connsiteX1" fmla="*/ 509913 w 1252728"/>
                <a:gd name="connsiteY1" fmla="*/ 35054 h 718703"/>
                <a:gd name="connsiteX2" fmla="*/ 1252728 w 1252728"/>
                <a:gd name="connsiteY2" fmla="*/ 115199 h 7187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05303 h 705303"/>
                <a:gd name="connsiteX1" fmla="*/ 509913 w 1252728"/>
                <a:gd name="connsiteY1" fmla="*/ 21654 h 705303"/>
                <a:gd name="connsiteX2" fmla="*/ 1252728 w 1252728"/>
                <a:gd name="connsiteY2" fmla="*/ 101799 h 705303"/>
                <a:gd name="connsiteX0" fmla="*/ 0 w 1252728"/>
                <a:gd name="connsiteY0" fmla="*/ 734048 h 734048"/>
                <a:gd name="connsiteX1" fmla="*/ 671278 w 1252728"/>
                <a:gd name="connsiteY1" fmla="*/ 18126 h 734048"/>
                <a:gd name="connsiteX2" fmla="*/ 1252728 w 1252728"/>
                <a:gd name="connsiteY2" fmla="*/ 130544 h 734048"/>
                <a:gd name="connsiteX0" fmla="*/ 0 w 908483"/>
                <a:gd name="connsiteY0" fmla="*/ 141480 h 151162"/>
                <a:gd name="connsiteX1" fmla="*/ 327033 w 908483"/>
                <a:gd name="connsiteY1" fmla="*/ 38744 h 151162"/>
                <a:gd name="connsiteX2" fmla="*/ 908483 w 908483"/>
                <a:gd name="connsiteY2" fmla="*/ 151162 h 151162"/>
                <a:gd name="connsiteX0" fmla="*/ 0 w 908483"/>
                <a:gd name="connsiteY0" fmla="*/ 105859 h 115541"/>
                <a:gd name="connsiteX1" fmla="*/ 327033 w 908483"/>
                <a:gd name="connsiteY1" fmla="*/ 3123 h 115541"/>
                <a:gd name="connsiteX2" fmla="*/ 908483 w 908483"/>
                <a:gd name="connsiteY2" fmla="*/ 115541 h 115541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091 h 230773"/>
                <a:gd name="connsiteX1" fmla="*/ 413094 w 908483"/>
                <a:gd name="connsiteY1" fmla="*/ 20 h 230773"/>
                <a:gd name="connsiteX2" fmla="*/ 908483 w 908483"/>
                <a:gd name="connsiteY2" fmla="*/ 230773 h 230773"/>
                <a:gd name="connsiteX0" fmla="*/ 0 w 908483"/>
                <a:gd name="connsiteY0" fmla="*/ 221102 h 230784"/>
                <a:gd name="connsiteX1" fmla="*/ 413094 w 908483"/>
                <a:gd name="connsiteY1" fmla="*/ 31 h 230784"/>
                <a:gd name="connsiteX2" fmla="*/ 908483 w 908483"/>
                <a:gd name="connsiteY2" fmla="*/ 230784 h 230784"/>
                <a:gd name="connsiteX0" fmla="*/ 0 w 908483"/>
                <a:gd name="connsiteY0" fmla="*/ 0 h 9682"/>
                <a:gd name="connsiteX1" fmla="*/ 908483 w 908483"/>
                <a:gd name="connsiteY1" fmla="*/ 9682 h 9682"/>
                <a:gd name="connsiteX0" fmla="*/ 0 w 10000"/>
                <a:gd name="connsiteY0" fmla="*/ 0 h 89539"/>
                <a:gd name="connsiteX1" fmla="*/ 10000 w 10000"/>
                <a:gd name="connsiteY1" fmla="*/ 10000 h 89539"/>
                <a:gd name="connsiteX0" fmla="*/ 0 w 8852"/>
                <a:gd name="connsiteY0" fmla="*/ 812 h 87523"/>
                <a:gd name="connsiteX1" fmla="*/ 8852 w 8852"/>
                <a:gd name="connsiteY1" fmla="*/ 41 h 87523"/>
                <a:gd name="connsiteX0" fmla="*/ 0 w 10000"/>
                <a:gd name="connsiteY0" fmla="*/ 88 h 12519"/>
                <a:gd name="connsiteX1" fmla="*/ 10000 w 10000"/>
                <a:gd name="connsiteY1" fmla="*/ 0 h 12519"/>
                <a:gd name="connsiteX0" fmla="*/ 0 w 3058"/>
                <a:gd name="connsiteY0" fmla="*/ 0 h 117163"/>
                <a:gd name="connsiteX1" fmla="*/ 3058 w 3058"/>
                <a:gd name="connsiteY1" fmla="*/ 116554 h 117163"/>
                <a:gd name="connsiteX0" fmla="*/ 5096 w 8424"/>
                <a:gd name="connsiteY0" fmla="*/ 0 h 11524"/>
                <a:gd name="connsiteX1" fmla="*/ 2296 w 8424"/>
                <a:gd name="connsiteY1" fmla="*/ 11480 h 11524"/>
                <a:gd name="connsiteX0" fmla="*/ 7236 w 7498"/>
                <a:gd name="connsiteY0" fmla="*/ 0 h 10030"/>
                <a:gd name="connsiteX1" fmla="*/ 3913 w 7498"/>
                <a:gd name="connsiteY1" fmla="*/ 9962 h 10030"/>
                <a:gd name="connsiteX0" fmla="*/ 4432 w 5946"/>
                <a:gd name="connsiteY0" fmla="*/ 0 h 9932"/>
                <a:gd name="connsiteX1" fmla="*/ 0 w 5946"/>
                <a:gd name="connsiteY1" fmla="*/ 9932 h 9932"/>
                <a:gd name="connsiteX0" fmla="*/ 6168 w 9032"/>
                <a:gd name="connsiteY0" fmla="*/ 0 h 10250"/>
                <a:gd name="connsiteX1" fmla="*/ 0 w 9032"/>
                <a:gd name="connsiteY1" fmla="*/ 10250 h 10250"/>
                <a:gd name="connsiteX0" fmla="*/ 6829 w 10000"/>
                <a:gd name="connsiteY0" fmla="*/ 0 h 9919"/>
                <a:gd name="connsiteX1" fmla="*/ 0 w 10000"/>
                <a:gd name="connsiteY1" fmla="*/ 9919 h 9919"/>
                <a:gd name="connsiteX0" fmla="*/ 6829 w 9683"/>
                <a:gd name="connsiteY0" fmla="*/ 0 h 10000"/>
                <a:gd name="connsiteX1" fmla="*/ 0 w 9683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83" h="10000">
                  <a:moveTo>
                    <a:pt x="6829" y="0"/>
                  </a:moveTo>
                  <a:cubicBezTo>
                    <a:pt x="12468" y="5747"/>
                    <a:pt x="9528" y="7165"/>
                    <a:pt x="0" y="100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066987" y="-612112"/>
              <a:ext cx="644975" cy="565146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sz="1600" b="1" dirty="0" smtClean="0"/>
                <a:t>modes</a:t>
              </a:r>
            </a:p>
            <a:p>
              <a:pPr algn="ctr"/>
              <a:r>
                <a:rPr lang="en-US" sz="1600" b="1" dirty="0" err="1" smtClean="0"/>
                <a:t>décr</a:t>
              </a:r>
              <a:r>
                <a:rPr lang="en-US" sz="1600" b="1" dirty="0" smtClean="0"/>
                <a:t>.</a:t>
              </a:r>
              <a:endParaRPr lang="en-US" sz="1600" b="1" dirty="0" smtClean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46271" y="918902"/>
            <a:ext cx="515250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un programme (relativement) cohérent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	diversification des activités sur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les 10 dernières années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	divers sites expérimentaux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(GANIL, ISOLDE, JYFL, GSI, RIKEN…)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des développements techniques en lien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avec le programme scientifique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	</a:t>
            </a:r>
            <a:r>
              <a:rPr lang="fr-FR" sz="2000" dirty="0" smtClean="0"/>
              <a:t>implication forte des services techniques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du laboratoire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- </a:t>
            </a:r>
            <a:r>
              <a:rPr lang="fr-FR" sz="2000" b="1" dirty="0" smtClean="0"/>
              <a:t>instrumentation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- </a:t>
            </a:r>
            <a:r>
              <a:rPr lang="fr-FR" sz="2000" b="1" dirty="0" smtClean="0"/>
              <a:t>bureau d’étude</a:t>
            </a:r>
            <a:r>
              <a:rPr lang="fr-FR" sz="2000" dirty="0" smtClean="0"/>
              <a:t> et </a:t>
            </a:r>
            <a:r>
              <a:rPr lang="fr-FR" sz="2000" b="1" dirty="0" smtClean="0"/>
              <a:t>atelier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- </a:t>
            </a:r>
            <a:r>
              <a:rPr lang="fr-FR" sz="2000" b="1" dirty="0" smtClean="0"/>
              <a:t>électronique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(avec le soutien des services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 informatique et administratif)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59055" y="5294505"/>
            <a:ext cx="811743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NECTAR</a:t>
            </a: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5006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942" y="93841"/>
            <a:ext cx="12000071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E823: évolution de la structure entre N = 20 et 28, chaîne des Siliciums</a:t>
            </a:r>
            <a:endParaRPr lang="fr-FR" sz="3200" b="1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131942" y="962458"/>
            <a:ext cx="4816479" cy="3478225"/>
            <a:chOff x="482738" y="1354809"/>
            <a:chExt cx="4816479" cy="347822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1716C9E-B0D4-4B45-A3E8-BFE6923FAB86}"/>
                </a:ext>
              </a:extLst>
            </p:cNvPr>
            <p:cNvGrpSpPr/>
            <p:nvPr/>
          </p:nvGrpSpPr>
          <p:grpSpPr>
            <a:xfrm>
              <a:off x="4186406" y="2026468"/>
              <a:ext cx="356167" cy="2025346"/>
              <a:chOff x="5359889" y="2013405"/>
              <a:chExt cx="320675" cy="2025346"/>
            </a:xfrm>
          </p:grpSpPr>
          <p:sp>
            <p:nvSpPr>
              <p:cNvPr id="66" name="Rectangle 14">
                <a:extLst>
                  <a:ext uri="{FF2B5EF4-FFF2-40B4-BE49-F238E27FC236}">
                    <a16:creationId xmlns:a16="http://schemas.microsoft.com/office/drawing/2014/main" id="{91D02316-0E14-DC41-882B-D012AF53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1992" y="2013405"/>
                <a:ext cx="301712" cy="2025346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7" name="Rectangle 56">
                <a:extLst>
                  <a:ext uri="{FF2B5EF4-FFF2-40B4-BE49-F238E27FC236}">
                    <a16:creationId xmlns:a16="http://schemas.microsoft.com/office/drawing/2014/main" id="{81AD5023-CCC3-CE45-A211-0C5A699A7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889" y="2632618"/>
                <a:ext cx="320675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>
                    <a:solidFill>
                      <a:srgbClr val="000000"/>
                    </a:solidFill>
                    <a:latin typeface="Comic Sans MS" pitchFamily="66" charset="0"/>
                  </a:rPr>
                  <a:t>46</a:t>
                </a:r>
                <a:r>
                  <a:rPr lang="en-US" sz="1200">
                    <a:solidFill>
                      <a:srgbClr val="000000"/>
                    </a:solidFill>
                    <a:latin typeface="Comic Sans MS" pitchFamily="66" charset="0"/>
                  </a:rPr>
                  <a:t>Ar</a:t>
                </a:r>
              </a:p>
            </p:txBody>
          </p: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CD44F28E-CDEA-0644-A4F6-9982FD9E6AB3}"/>
                  </a:ext>
                </a:extLst>
              </p:cNvPr>
              <p:cNvGrpSpPr/>
              <p:nvPr/>
            </p:nvGrpSpPr>
            <p:grpSpPr>
              <a:xfrm>
                <a:off x="5386311" y="3244969"/>
                <a:ext cx="283174" cy="327880"/>
                <a:chOff x="9289440" y="3149457"/>
                <a:chExt cx="283174" cy="327880"/>
              </a:xfrm>
            </p:grpSpPr>
            <p:sp>
              <p:nvSpPr>
                <p:cNvPr id="69" name="Rectangle 103">
                  <a:extLst>
                    <a:ext uri="{FF2B5EF4-FFF2-40B4-BE49-F238E27FC236}">
                      <a16:creationId xmlns:a16="http://schemas.microsoft.com/office/drawing/2014/main" id="{B721E672-EA76-5147-A219-5E0212A21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91288" y="3149457"/>
                  <a:ext cx="281326" cy="327197"/>
                </a:xfrm>
                <a:prstGeom prst="rect">
                  <a:avLst/>
                </a:prstGeom>
                <a:gradFill flip="none" rotWithShape="1">
                  <a:gsLst>
                    <a:gs pos="40000">
                      <a:srgbClr val="FF0000"/>
                    </a:gs>
                    <a:gs pos="60000">
                      <a:srgbClr val="FFFF00"/>
                    </a:gs>
                  </a:gsLst>
                  <a:lin ang="270000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0" name="Rectangle 35">
                  <a:extLst>
                    <a:ext uri="{FF2B5EF4-FFF2-40B4-BE49-F238E27FC236}">
                      <a16:creationId xmlns:a16="http://schemas.microsoft.com/office/drawing/2014/main" id="{71B0DE6E-CB76-6D4A-BBB1-FE43D3BFA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89440" y="3176701"/>
                  <a:ext cx="269188" cy="300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>
                      <a:solidFill>
                        <a:srgbClr val="000000"/>
                      </a:solidFill>
                      <a:latin typeface="Comic Sans MS" pitchFamily="66" charset="0"/>
                    </a:rPr>
                    <a:t>44</a:t>
                  </a:r>
                  <a:r>
                    <a:rPr lang="fr-FR" sz="1200">
                      <a:solidFill>
                        <a:srgbClr val="000000"/>
                      </a:solidFill>
                      <a:latin typeface="Comic Sans MS" pitchFamily="66" charset="0"/>
                    </a:rPr>
                    <a:t>S</a:t>
                  </a:r>
                </a:p>
              </p:txBody>
            </p:sp>
          </p:grp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DA5AD05-F0CE-6F42-BB3F-7FE099219FE4}"/>
                </a:ext>
              </a:extLst>
            </p:cNvPr>
            <p:cNvGrpSpPr/>
            <p:nvPr/>
          </p:nvGrpSpPr>
          <p:grpSpPr>
            <a:xfrm>
              <a:off x="482738" y="1354809"/>
              <a:ext cx="4816479" cy="3478225"/>
              <a:chOff x="60325" y="366700"/>
              <a:chExt cx="4484889" cy="3478225"/>
            </a:xfrm>
          </p:grpSpPr>
          <p:grpSp>
            <p:nvGrpSpPr>
              <p:cNvPr id="10" name="Group 28">
                <a:extLst>
                  <a:ext uri="{FF2B5EF4-FFF2-40B4-BE49-F238E27FC236}">
                    <a16:creationId xmlns:a16="http://schemas.microsoft.com/office/drawing/2014/main" id="{E00B5969-DEFB-984F-B112-E3C3663EA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25" y="1020763"/>
                <a:ext cx="915988" cy="2824162"/>
                <a:chOff x="1313" y="586"/>
                <a:chExt cx="774" cy="2496"/>
              </a:xfrm>
            </p:grpSpPr>
            <p:sp>
              <p:nvSpPr>
                <p:cNvPr id="61" name="Text Box 29">
                  <a:extLst>
                    <a:ext uri="{FF2B5EF4-FFF2-40B4-BE49-F238E27FC236}">
                      <a16:creationId xmlns:a16="http://schemas.microsoft.com/office/drawing/2014/main" id="{CB7EC11B-87E7-EC45-935E-7993CF9359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3" y="586"/>
                  <a:ext cx="77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>
                      <a:solidFill>
                        <a:srgbClr val="000000"/>
                      </a:solidFill>
                      <a:latin typeface="Comic Sans MS" pitchFamily="66" charset="0"/>
                    </a:rPr>
                    <a:t>Ca </a:t>
                  </a:r>
                  <a:r>
                    <a:rPr lang="fr-FR" sz="1400">
                      <a:solidFill>
                        <a:srgbClr val="CC0099"/>
                      </a:solidFill>
                      <a:latin typeface="Comic Sans MS" pitchFamily="66" charset="0"/>
                    </a:rPr>
                    <a:t>Z=20</a:t>
                  </a:r>
                  <a:r>
                    <a:rPr lang="fr-FR" sz="1400">
                      <a:solidFill>
                        <a:srgbClr val="000000"/>
                      </a:solidFill>
                      <a:latin typeface="Comic Sans MS" pitchFamily="66" charset="0"/>
                    </a:rPr>
                    <a:t> </a:t>
                  </a:r>
                </a:p>
              </p:txBody>
            </p:sp>
            <p:sp>
              <p:nvSpPr>
                <p:cNvPr id="62" name="Text Box 30">
                  <a:extLst>
                    <a:ext uri="{FF2B5EF4-FFF2-40B4-BE49-F238E27FC236}">
                      <a16:creationId xmlns:a16="http://schemas.microsoft.com/office/drawing/2014/main" id="{087C9478-BD61-1C42-9B00-6822D37F9D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3" y="1133"/>
                  <a:ext cx="766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>
                      <a:solidFill>
                        <a:srgbClr val="000000"/>
                      </a:solidFill>
                      <a:latin typeface="Comic Sans MS" pitchFamily="66" charset="0"/>
                    </a:rPr>
                    <a:t>Ar Z=18 </a:t>
                  </a:r>
                </a:p>
              </p:txBody>
            </p:sp>
            <p:sp>
              <p:nvSpPr>
                <p:cNvPr id="63" name="Text Box 31">
                  <a:extLst>
                    <a:ext uri="{FF2B5EF4-FFF2-40B4-BE49-F238E27FC236}">
                      <a16:creationId xmlns:a16="http://schemas.microsoft.com/office/drawing/2014/main" id="{99D25CF4-8BE1-1C42-8A07-AC1D27F1CD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3" y="1678"/>
                  <a:ext cx="73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>
                      <a:solidFill>
                        <a:srgbClr val="000000"/>
                      </a:solidFill>
                      <a:latin typeface="Comic Sans MS" pitchFamily="66" charset="0"/>
                    </a:rPr>
                    <a:t>S  Z=16 </a:t>
                  </a:r>
                </a:p>
              </p:txBody>
            </p:sp>
            <p:sp>
              <p:nvSpPr>
                <p:cNvPr id="64" name="Text Box 32">
                  <a:extLst>
                    <a:ext uri="{FF2B5EF4-FFF2-40B4-BE49-F238E27FC236}">
                      <a16:creationId xmlns:a16="http://schemas.microsoft.com/office/drawing/2014/main" id="{2CA630D7-5529-9B45-9E43-C521E90A52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3" y="2223"/>
                  <a:ext cx="729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>
                      <a:solidFill>
                        <a:srgbClr val="000000"/>
                      </a:solidFill>
                      <a:latin typeface="Comic Sans MS" pitchFamily="66" charset="0"/>
                    </a:rPr>
                    <a:t>Si Z=14 </a:t>
                  </a:r>
                </a:p>
              </p:txBody>
            </p:sp>
            <p:sp>
              <p:nvSpPr>
                <p:cNvPr id="65" name="Text Box 33">
                  <a:extLst>
                    <a:ext uri="{FF2B5EF4-FFF2-40B4-BE49-F238E27FC236}">
                      <a16:creationId xmlns:a16="http://schemas.microsoft.com/office/drawing/2014/main" id="{A363BA21-03E9-9241-BEF5-07BA8E5D7A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3" y="2813"/>
                  <a:ext cx="156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4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A0AC5BAA-B2A9-3D42-BACF-BF48E2FDE5FE}"/>
                  </a:ext>
                </a:extLst>
              </p:cNvPr>
              <p:cNvGrpSpPr/>
              <p:nvPr/>
            </p:nvGrpSpPr>
            <p:grpSpPr>
              <a:xfrm>
                <a:off x="741363" y="366700"/>
                <a:ext cx="3803851" cy="3150629"/>
                <a:chOff x="741363" y="366700"/>
                <a:chExt cx="3803851" cy="3150629"/>
              </a:xfrm>
            </p:grpSpPr>
            <p:grpSp>
              <p:nvGrpSpPr>
                <p:cNvPr id="12" name="Group 4">
                  <a:extLst>
                    <a:ext uri="{FF2B5EF4-FFF2-40B4-BE49-F238E27FC236}">
                      <a16:creationId xmlns:a16="http://schemas.microsoft.com/office/drawing/2014/main" id="{05A4B0BA-AF89-C546-A07E-8D901E23DF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9013" y="1028700"/>
                  <a:ext cx="307975" cy="307975"/>
                  <a:chOff x="3625" y="1036"/>
                  <a:chExt cx="194" cy="194"/>
                </a:xfrm>
              </p:grpSpPr>
              <p:sp>
                <p:nvSpPr>
                  <p:cNvPr id="59" name="Rectangle 5">
                    <a:extLst>
                      <a:ext uri="{FF2B5EF4-FFF2-40B4-BE49-F238E27FC236}">
                        <a16:creationId xmlns:a16="http://schemas.microsoft.com/office/drawing/2014/main" id="{5793EA7F-5C98-754A-8906-1D5F24B6C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25" y="1036"/>
                    <a:ext cx="194" cy="19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0" name="Rectangle 6">
                    <a:extLst>
                      <a:ext uri="{FF2B5EF4-FFF2-40B4-BE49-F238E27FC236}">
                        <a16:creationId xmlns:a16="http://schemas.microsoft.com/office/drawing/2014/main" id="{76067DC9-755B-1642-89CC-486257182F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29" y="1036"/>
                    <a:ext cx="187" cy="1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400" b="1" baseline="30000">
                        <a:solidFill>
                          <a:srgbClr val="FFFFFF"/>
                        </a:solidFill>
                        <a:latin typeface="Comic Sans MS" pitchFamily="66" charset="0"/>
                      </a:rPr>
                      <a:t>48</a:t>
                    </a:r>
                    <a:r>
                      <a:rPr lang="fr-FR" sz="1400" b="1">
                        <a:solidFill>
                          <a:srgbClr val="FFFFFF"/>
                        </a:solidFill>
                        <a:latin typeface="Comic Sans MS" pitchFamily="66" charset="0"/>
                      </a:rPr>
                      <a:t>Ca</a:t>
                    </a:r>
                  </a:p>
                </p:txBody>
              </p:sp>
            </p:grpSp>
            <p:sp>
              <p:nvSpPr>
                <p:cNvPr id="13" name="Rectangle 7">
                  <a:extLst>
                    <a:ext uri="{FF2B5EF4-FFF2-40B4-BE49-F238E27FC236}">
                      <a16:creationId xmlns:a16="http://schemas.microsoft.com/office/drawing/2014/main" id="{E63D1ADF-E24F-CF48-9636-F8DE66F8E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713" y="1030288"/>
                  <a:ext cx="307975" cy="30956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4" name="Rectangle 8">
                  <a:extLst>
                    <a:ext uri="{FF2B5EF4-FFF2-40B4-BE49-F238E27FC236}">
                      <a16:creationId xmlns:a16="http://schemas.microsoft.com/office/drawing/2014/main" id="{DC31E122-B84F-6E4C-A2CF-01106AA32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6400" y="1030288"/>
                  <a:ext cx="914400" cy="3048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5" name="Rectangle 9">
                  <a:extLst>
                    <a:ext uri="{FF2B5EF4-FFF2-40B4-BE49-F238E27FC236}">
                      <a16:creationId xmlns:a16="http://schemas.microsoft.com/office/drawing/2014/main" id="{DB97928C-9FA3-BC48-81FC-30809E63A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0925" y="1016000"/>
                  <a:ext cx="298450" cy="157321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" name="Text Box 10">
                  <a:extLst>
                    <a:ext uri="{FF2B5EF4-FFF2-40B4-BE49-F238E27FC236}">
                      <a16:creationId xmlns:a16="http://schemas.microsoft.com/office/drawing/2014/main" id="{CC2CB18A-D2CC-4748-BB0D-3DB8CC015E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9625" y="638175"/>
                  <a:ext cx="63182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>
                      <a:solidFill>
                        <a:srgbClr val="FF0000"/>
                      </a:solidFill>
                      <a:latin typeface="Comic Sans MS" pitchFamily="66" charset="0"/>
                    </a:rPr>
                    <a:t>N=28</a:t>
                  </a:r>
                </a:p>
              </p:txBody>
            </p:sp>
            <p:grpSp>
              <p:nvGrpSpPr>
                <p:cNvPr id="17" name="Group 11">
                  <a:extLst>
                    <a:ext uri="{FF2B5EF4-FFF2-40B4-BE49-F238E27FC236}">
                      <a16:creationId xmlns:a16="http://schemas.microsoft.com/office/drawing/2014/main" id="{786210ED-C0A4-CA45-894F-AE721D9A0D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9000" y="1022843"/>
                  <a:ext cx="301625" cy="317437"/>
                  <a:chOff x="4793" y="1794"/>
                  <a:chExt cx="190" cy="256"/>
                </a:xfrm>
              </p:grpSpPr>
              <p:sp>
                <p:nvSpPr>
                  <p:cNvPr id="57" name="Rectangle 12">
                    <a:extLst>
                      <a:ext uri="{FF2B5EF4-FFF2-40B4-BE49-F238E27FC236}">
                        <a16:creationId xmlns:a16="http://schemas.microsoft.com/office/drawing/2014/main" id="{453DE418-9032-3A46-BFAC-8A98EBCFD0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93" y="1794"/>
                    <a:ext cx="190" cy="25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" name="Rectangle 15">
                    <a:extLst>
                      <a:ext uri="{FF2B5EF4-FFF2-40B4-BE49-F238E27FC236}">
                        <a16:creationId xmlns:a16="http://schemas.microsoft.com/office/drawing/2014/main" id="{379A9FF5-D0BD-6149-B944-04E1BDF96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99" y="1850"/>
                    <a:ext cx="177" cy="1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200" baseline="3000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48</a:t>
                    </a:r>
                    <a:r>
                      <a:rPr lang="fr-FR" sz="120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Ca</a:t>
                    </a:r>
                  </a:p>
                </p:txBody>
              </p:sp>
            </p:grpSp>
            <p:sp>
              <p:nvSpPr>
                <p:cNvPr id="18" name="Rectangle 26">
                  <a:extLst>
                    <a:ext uri="{FF2B5EF4-FFF2-40B4-BE49-F238E27FC236}">
                      <a16:creationId xmlns:a16="http://schemas.microsoft.com/office/drawing/2014/main" id="{E6BD07CC-8E70-FA48-836E-77D124318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8463" y="1344613"/>
                  <a:ext cx="309562" cy="61436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" name="Rectangle 27">
                  <a:extLst>
                    <a:ext uri="{FF2B5EF4-FFF2-40B4-BE49-F238E27FC236}">
                      <a16:creationId xmlns:a16="http://schemas.microsoft.com/office/drawing/2014/main" id="{A48D5B14-5AAE-7641-B8F6-1BA4F74AA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0488" y="1344613"/>
                  <a:ext cx="315912" cy="301625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20" name="Group 38">
                  <a:extLst>
                    <a:ext uri="{FF2B5EF4-FFF2-40B4-BE49-F238E27FC236}">
                      <a16:creationId xmlns:a16="http://schemas.microsoft.com/office/drawing/2014/main" id="{3957397F-FDBB-9641-8569-FCB365ED22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1363" y="1020763"/>
                  <a:ext cx="3400425" cy="2193925"/>
                  <a:chOff x="1932" y="581"/>
                  <a:chExt cx="3333" cy="1909"/>
                </a:xfrm>
              </p:grpSpPr>
              <p:sp>
                <p:nvSpPr>
                  <p:cNvPr id="49" name="Line 39">
                    <a:extLst>
                      <a:ext uri="{FF2B5EF4-FFF2-40B4-BE49-F238E27FC236}">
                        <a16:creationId xmlns:a16="http://schemas.microsoft.com/office/drawing/2014/main" id="{DFF4FEA6-3AF9-5F43-AC8B-57B86F14D5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581"/>
                    <a:ext cx="333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D6009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0" name="Line 40">
                    <a:extLst>
                      <a:ext uri="{FF2B5EF4-FFF2-40B4-BE49-F238E27FC236}">
                        <a16:creationId xmlns:a16="http://schemas.microsoft.com/office/drawing/2014/main" id="{357DD799-7A6B-074E-BA03-13D3D81650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854"/>
                    <a:ext cx="31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D6009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" name="Line 41">
                    <a:extLst>
                      <a:ext uri="{FF2B5EF4-FFF2-40B4-BE49-F238E27FC236}">
                        <a16:creationId xmlns:a16="http://schemas.microsoft.com/office/drawing/2014/main" id="{3AD9A37C-3852-7748-A0C8-7179396A3F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1126"/>
                    <a:ext cx="3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2" name="Line 42">
                    <a:extLst>
                      <a:ext uri="{FF2B5EF4-FFF2-40B4-BE49-F238E27FC236}">
                        <a16:creationId xmlns:a16="http://schemas.microsoft.com/office/drawing/2014/main" id="{EAEEEF0F-7AF8-734E-BB31-E2FFAEB0B9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1399"/>
                    <a:ext cx="3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" name="Line 43">
                    <a:extLst>
                      <a:ext uri="{FF2B5EF4-FFF2-40B4-BE49-F238E27FC236}">
                        <a16:creationId xmlns:a16="http://schemas.microsoft.com/office/drawing/2014/main" id="{1F436EC3-A91A-4A4F-B383-852967D90A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1672"/>
                    <a:ext cx="3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4" name="Line 44">
                    <a:extLst>
                      <a:ext uri="{FF2B5EF4-FFF2-40B4-BE49-F238E27FC236}">
                        <a16:creationId xmlns:a16="http://schemas.microsoft.com/office/drawing/2014/main" id="{E507A304-B384-D344-908F-3A78A81EE4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2217"/>
                    <a:ext cx="317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" name="Line 45">
                    <a:extLst>
                      <a:ext uri="{FF2B5EF4-FFF2-40B4-BE49-F238E27FC236}">
                        <a16:creationId xmlns:a16="http://schemas.microsoft.com/office/drawing/2014/main" id="{511178EA-8F58-CF44-A594-2330995740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1945"/>
                    <a:ext cx="31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" name="Line 46">
                    <a:extLst>
                      <a:ext uri="{FF2B5EF4-FFF2-40B4-BE49-F238E27FC236}">
                        <a16:creationId xmlns:a16="http://schemas.microsoft.com/office/drawing/2014/main" id="{3812382B-849F-DB46-BE47-AED9B10C9C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32" y="2490"/>
                    <a:ext cx="31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 dirty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1" name="Text Box 49">
                  <a:extLst>
                    <a:ext uri="{FF2B5EF4-FFF2-40B4-BE49-F238E27FC236}">
                      <a16:creationId xmlns:a16="http://schemas.microsoft.com/office/drawing/2014/main" id="{EC362452-DD0E-144A-813C-8964FD99F2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7888" y="644525"/>
                  <a:ext cx="63182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>
                      <a:solidFill>
                        <a:srgbClr val="CC0099"/>
                      </a:solidFill>
                      <a:latin typeface="Comic Sans MS" pitchFamily="66" charset="0"/>
                    </a:rPr>
                    <a:t>N=20</a:t>
                  </a:r>
                </a:p>
              </p:txBody>
            </p:sp>
            <p:grpSp>
              <p:nvGrpSpPr>
                <p:cNvPr id="22" name="Group 93">
                  <a:extLst>
                    <a:ext uri="{FF2B5EF4-FFF2-40B4-BE49-F238E27FC236}">
                      <a16:creationId xmlns:a16="http://schemas.microsoft.com/office/drawing/2014/main" id="{47290BF0-34D5-3F4B-8DE6-74B87BFAC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9338" y="863600"/>
                  <a:ext cx="2786062" cy="2547938"/>
                  <a:chOff x="661" y="544"/>
                  <a:chExt cx="1755" cy="1923"/>
                </a:xfrm>
              </p:grpSpPr>
              <p:sp>
                <p:nvSpPr>
                  <p:cNvPr id="38" name="Line 16">
                    <a:extLst>
                      <a:ext uri="{FF2B5EF4-FFF2-40B4-BE49-F238E27FC236}">
                        <a16:creationId xmlns:a16="http://schemas.microsoft.com/office/drawing/2014/main" id="{8CF8E496-8B48-0844-8DFD-6AABA6DD7B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459" y="1510"/>
                    <a:ext cx="191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D6009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" name="Line 17">
                    <a:extLst>
                      <a:ext uri="{FF2B5EF4-FFF2-40B4-BE49-F238E27FC236}">
                        <a16:creationId xmlns:a16="http://schemas.microsoft.com/office/drawing/2014/main" id="{CA31C9F9-1AF9-1240-9EBB-862071018E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263" y="1510"/>
                    <a:ext cx="191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D60093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0" name="Line 18">
                    <a:extLst>
                      <a:ext uri="{FF2B5EF4-FFF2-40B4-BE49-F238E27FC236}">
                        <a16:creationId xmlns:a16="http://schemas.microsoft.com/office/drawing/2014/main" id="{73E1D766-5211-7B41-899F-87A877460D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067" y="1510"/>
                    <a:ext cx="191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1" name="Line 19">
                    <a:extLst>
                      <a:ext uri="{FF2B5EF4-FFF2-40B4-BE49-F238E27FC236}">
                        <a16:creationId xmlns:a16="http://schemas.microsoft.com/office/drawing/2014/main" id="{251EC8E9-42D4-9A4D-B7C2-215EE03BFE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871" y="1510"/>
                    <a:ext cx="191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2" name="Line 20">
                    <a:extLst>
                      <a:ext uri="{FF2B5EF4-FFF2-40B4-BE49-F238E27FC236}">
                        <a16:creationId xmlns:a16="http://schemas.microsoft.com/office/drawing/2014/main" id="{112732E9-BF7B-8745-84B9-EE78CD4692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75" y="1510"/>
                    <a:ext cx="191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 dirty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3" name="Line 21">
                    <a:extLst>
                      <a:ext uri="{FF2B5EF4-FFF2-40B4-BE49-F238E27FC236}">
                        <a16:creationId xmlns:a16="http://schemas.microsoft.com/office/drawing/2014/main" id="{74B64CEC-E024-FA4C-B617-C33CF6F22B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86" y="1502"/>
                    <a:ext cx="19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4" name="Line 22">
                    <a:extLst>
                      <a:ext uri="{FF2B5EF4-FFF2-40B4-BE49-F238E27FC236}">
                        <a16:creationId xmlns:a16="http://schemas.microsoft.com/office/drawing/2014/main" id="{1F487F0C-E130-A240-9281-7BBDBA58C4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90" y="1502"/>
                    <a:ext cx="19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5" name="Line 23">
                    <a:extLst>
                      <a:ext uri="{FF2B5EF4-FFF2-40B4-BE49-F238E27FC236}">
                        <a16:creationId xmlns:a16="http://schemas.microsoft.com/office/drawing/2014/main" id="{9685C81B-6FCB-6A46-BFC5-378617867C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4" y="1502"/>
                    <a:ext cx="19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46" name="Group 50">
                    <a:extLst>
                      <a:ext uri="{FF2B5EF4-FFF2-40B4-BE49-F238E27FC236}">
                        <a16:creationId xmlns:a16="http://schemas.microsoft.com/office/drawing/2014/main" id="{6C00F788-CA3E-B047-8003-69C1607385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1" y="544"/>
                    <a:ext cx="197" cy="1919"/>
                    <a:chOff x="2730" y="438"/>
                    <a:chExt cx="264" cy="2640"/>
                  </a:xfrm>
                </p:grpSpPr>
                <p:sp>
                  <p:nvSpPr>
                    <p:cNvPr id="47" name="Line 51">
                      <a:extLst>
                        <a:ext uri="{FF2B5EF4-FFF2-40B4-BE49-F238E27FC236}">
                          <a16:creationId xmlns:a16="http://schemas.microsoft.com/office/drawing/2014/main" id="{450A15AB-9506-5E4B-9A40-E761A4F857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0" y="438"/>
                      <a:ext cx="0" cy="26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sz="160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48" name="Line 52">
                      <a:extLst>
                        <a:ext uri="{FF2B5EF4-FFF2-40B4-BE49-F238E27FC236}">
                          <a16:creationId xmlns:a16="http://schemas.microsoft.com/office/drawing/2014/main" id="{C34AA7E9-F10D-BE4F-A5D5-E2BD0092FF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4" y="438"/>
                      <a:ext cx="0" cy="26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sz="160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3" name="Rectangle 73">
                  <a:extLst>
                    <a:ext uri="{FF2B5EF4-FFF2-40B4-BE49-F238E27FC236}">
                      <a16:creationId xmlns:a16="http://schemas.microsoft.com/office/drawing/2014/main" id="{A9CB8B60-78D5-BF4C-91B0-2DD3D0DD2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121" y="1043255"/>
                  <a:ext cx="279415" cy="28289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" name="Rectangle 83">
                  <a:extLst>
                    <a:ext uri="{FF2B5EF4-FFF2-40B4-BE49-F238E27FC236}">
                      <a16:creationId xmlns:a16="http://schemas.microsoft.com/office/drawing/2014/main" id="{0B4D4716-D5BC-8A41-A42D-57BF9CFEA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82" y="991904"/>
                  <a:ext cx="416483" cy="387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aseline="30000">
                      <a:solidFill>
                        <a:prstClr val="black"/>
                      </a:solidFill>
                      <a:latin typeface="Comic Sans MS" pitchFamily="66" charset="0"/>
                    </a:rPr>
                    <a:t>40</a:t>
                  </a:r>
                  <a:r>
                    <a:rPr lang="en-US" sz="1200">
                      <a:solidFill>
                        <a:prstClr val="black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  <p:sp>
              <p:nvSpPr>
                <p:cNvPr id="25" name="Rectangle 103">
                  <a:extLst>
                    <a:ext uri="{FF2B5EF4-FFF2-40B4-BE49-F238E27FC236}">
                      <a16:creationId xmlns:a16="http://schemas.microsoft.com/office/drawing/2014/main" id="{F3B8BCAA-A62D-8C4C-9F8B-48A2432B9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9369" y="2910569"/>
                  <a:ext cx="298863" cy="308547"/>
                </a:xfrm>
                <a:prstGeom prst="rect">
                  <a:avLst/>
                </a:prstGeom>
                <a:gradFill flip="none" rotWithShape="1">
                  <a:gsLst>
                    <a:gs pos="40000">
                      <a:srgbClr val="FF0000"/>
                    </a:gs>
                    <a:gs pos="60000">
                      <a:srgbClr val="FFFF00"/>
                    </a:gs>
                  </a:gsLst>
                  <a:lin ang="270000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aseline="30000">
                      <a:solidFill>
                        <a:prstClr val="black"/>
                      </a:solidFill>
                      <a:latin typeface="Comic Sans MS" pitchFamily="66" charset="0"/>
                    </a:rPr>
                    <a:t>34</a:t>
                  </a:r>
                  <a:r>
                    <a:rPr lang="en-US" sz="1200">
                      <a:solidFill>
                        <a:prstClr val="black"/>
                      </a:solidFill>
                      <a:latin typeface="Comic Sans MS" pitchFamily="66" charset="0"/>
                    </a:rPr>
                    <a:t>Si</a:t>
                  </a:r>
                </a:p>
              </p:txBody>
            </p:sp>
            <p:sp>
              <p:nvSpPr>
                <p:cNvPr id="26" name="Rectangle 73">
                  <a:extLst>
                    <a:ext uri="{FF2B5EF4-FFF2-40B4-BE49-F238E27FC236}">
                      <a16:creationId xmlns:a16="http://schemas.microsoft.com/office/drawing/2014/main" id="{EB91A984-504C-8B4D-9917-57580510E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5447" y="2286518"/>
                  <a:ext cx="279415" cy="28289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7" name="Rectangle 82">
                  <a:extLst>
                    <a:ext uri="{FF2B5EF4-FFF2-40B4-BE49-F238E27FC236}">
                      <a16:creationId xmlns:a16="http://schemas.microsoft.com/office/drawing/2014/main" id="{3CCFF11E-2F45-6248-93F9-AEF3F5DD4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6116" y="1357411"/>
                  <a:ext cx="2139530" cy="1528962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" name="Rectangle 102">
                  <a:extLst>
                    <a:ext uri="{FF2B5EF4-FFF2-40B4-BE49-F238E27FC236}">
                      <a16:creationId xmlns:a16="http://schemas.microsoft.com/office/drawing/2014/main" id="{EBDA71D7-192D-7E40-9D07-F147A8625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254" y="2302034"/>
                  <a:ext cx="270893" cy="275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aseline="30000">
                      <a:solidFill>
                        <a:prstClr val="black"/>
                      </a:solidFill>
                      <a:latin typeface="Comic Sans MS" pitchFamily="66" charset="0"/>
                    </a:rPr>
                    <a:t>36</a:t>
                  </a:r>
                  <a:r>
                    <a:rPr lang="en-US" sz="1200">
                      <a:solidFill>
                        <a:prstClr val="black"/>
                      </a:solidFill>
                      <a:latin typeface="Comic Sans MS" pitchFamily="66" charset="0"/>
                    </a:rPr>
                    <a:t>S</a:t>
                  </a:r>
                </a:p>
              </p:txBody>
            </p:sp>
            <p:sp>
              <p:nvSpPr>
                <p:cNvPr id="29" name="Rectangle 101">
                  <a:extLst>
                    <a:ext uri="{FF2B5EF4-FFF2-40B4-BE49-F238E27FC236}">
                      <a16:creationId xmlns:a16="http://schemas.microsoft.com/office/drawing/2014/main" id="{0E0F0739-C681-0947-9DFE-B4843D426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2695" y="2915513"/>
                  <a:ext cx="281791" cy="29357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" name="Rectangle 36">
                  <a:extLst>
                    <a:ext uri="{FF2B5EF4-FFF2-40B4-BE49-F238E27FC236}">
                      <a16:creationId xmlns:a16="http://schemas.microsoft.com/office/drawing/2014/main" id="{0D6E6FD9-0517-3E42-A9B2-94363156A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982" y="2931443"/>
                  <a:ext cx="256799" cy="275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>
                      <a:solidFill>
                        <a:srgbClr val="000000"/>
                      </a:solidFill>
                      <a:latin typeface="Comic Sans MS" pitchFamily="66" charset="0"/>
                    </a:rPr>
                    <a:t>42</a:t>
                  </a:r>
                  <a:r>
                    <a:rPr lang="fr-FR" sz="1200">
                      <a:solidFill>
                        <a:srgbClr val="000000"/>
                      </a:solidFill>
                      <a:latin typeface="Comic Sans MS" pitchFamily="66" charset="0"/>
                    </a:rPr>
                    <a:t>Si</a:t>
                  </a:r>
                </a:p>
              </p:txBody>
            </p:sp>
            <p:cxnSp>
              <p:nvCxnSpPr>
                <p:cNvPr id="31" name="Connecteur droit avec flèche 30">
                  <a:extLst>
                    <a:ext uri="{FF2B5EF4-FFF2-40B4-BE49-F238E27FC236}">
                      <a16:creationId xmlns:a16="http://schemas.microsoft.com/office/drawing/2014/main" id="{AAF28DEC-DE55-2E41-9637-D060BF5C1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5065" y="650688"/>
                  <a:ext cx="2430335" cy="0"/>
                </a:xfrm>
                <a:prstGeom prst="straightConnector1">
                  <a:avLst/>
                </a:prstGeom>
                <a:ln w="22225" cap="flat">
                  <a:solidFill>
                    <a:schemeClr val="tx1"/>
                  </a:solidFill>
                  <a:headEnd type="non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BDC6B8-1CD9-064A-A073-3C97E639275C}"/>
                    </a:ext>
                  </a:extLst>
                </p:cNvPr>
                <p:cNvSpPr/>
                <p:nvPr/>
              </p:nvSpPr>
              <p:spPr>
                <a:xfrm>
                  <a:off x="2154801" y="366700"/>
                  <a:ext cx="93807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neutron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fr-FR" sz="16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7/2</a:t>
                  </a:r>
                </a:p>
              </p:txBody>
            </p:sp>
            <p:cxnSp>
              <p:nvCxnSpPr>
                <p:cNvPr id="33" name="Connecteur droit avec flèche 32">
                  <a:extLst>
                    <a:ext uri="{FF2B5EF4-FFF2-40B4-BE49-F238E27FC236}">
                      <a16:creationId xmlns:a16="http://schemas.microsoft.com/office/drawing/2014/main" id="{A48861C8-B01B-AB4A-8672-A9769ABAB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37252" y="1014947"/>
                  <a:ext cx="0" cy="12870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A42354E-38FD-BD4B-BD9D-35D328D105B4}"/>
                    </a:ext>
                  </a:extLst>
                </p:cNvPr>
                <p:cNvSpPr/>
                <p:nvPr/>
              </p:nvSpPr>
              <p:spPr>
                <a:xfrm rot="5400000">
                  <a:off x="3143177" y="2115291"/>
                  <a:ext cx="2055152" cy="748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proton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</a:t>
                  </a:r>
                  <a:r>
                    <a:rPr lang="fr-FR" sz="16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3/2</a:t>
                  </a:r>
                  <a:r>
                    <a:rPr lang="fr-F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s</a:t>
                  </a:r>
                  <a:r>
                    <a:rPr lang="fr-FR" sz="16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1/2</a:t>
                  </a:r>
                  <a:r>
                    <a:rPr lang="fr-F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d</a:t>
                  </a:r>
                  <a:r>
                    <a:rPr lang="fr-FR" sz="16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5/2</a:t>
                  </a:r>
                  <a:r>
                    <a:rPr lang="fr-F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600" i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cxnSp>
              <p:nvCxnSpPr>
                <p:cNvPr id="35" name="Connecteur droit avec flèche 34">
                  <a:extLst>
                    <a:ext uri="{FF2B5EF4-FFF2-40B4-BE49-F238E27FC236}">
                      <a16:creationId xmlns:a16="http://schemas.microsoft.com/office/drawing/2014/main" id="{7FC8C5DB-E8E5-0643-B89E-00EAE63FCA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37252" y="2147796"/>
                  <a:ext cx="0" cy="60853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avec flèche 35">
                  <a:extLst>
                    <a:ext uri="{FF2B5EF4-FFF2-40B4-BE49-F238E27FC236}">
                      <a16:creationId xmlns:a16="http://schemas.microsoft.com/office/drawing/2014/main" id="{05FA87F8-389A-8C40-948F-891DAFD85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37252" y="2756331"/>
                  <a:ext cx="0" cy="304119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avec flèche 36">
                  <a:extLst>
                    <a:ext uri="{FF2B5EF4-FFF2-40B4-BE49-F238E27FC236}">
                      <a16:creationId xmlns:a16="http://schemas.microsoft.com/office/drawing/2014/main" id="{85736AB9-E6AD-664E-96B4-415BE2B941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37252" y="3058970"/>
                  <a:ext cx="0" cy="304119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prstDash val="dash"/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01BC908-8122-AD44-AFFB-CB825156D957}"/>
                </a:ext>
              </a:extLst>
            </p:cNvPr>
            <p:cNvGrpSpPr/>
            <p:nvPr/>
          </p:nvGrpSpPr>
          <p:grpSpPr>
            <a:xfrm>
              <a:off x="2248662" y="3934686"/>
              <a:ext cx="1581947" cy="288948"/>
              <a:chOff x="1875697" y="6101773"/>
              <a:chExt cx="1491621" cy="288948"/>
            </a:xfrm>
          </p:grpSpPr>
          <p:sp>
            <p:nvSpPr>
              <p:cNvPr id="7" name="Rectangle 36">
                <a:extLst>
                  <a:ext uri="{FF2B5EF4-FFF2-40B4-BE49-F238E27FC236}">
                    <a16:creationId xmlns:a16="http://schemas.microsoft.com/office/drawing/2014/main" id="{2175C5ED-C335-6645-80FB-CA9CA3C2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697" y="610177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baseline="30000">
                    <a:solidFill>
                      <a:srgbClr val="000000"/>
                    </a:solidFill>
                    <a:latin typeface="Comic Sans MS" pitchFamily="66" charset="0"/>
                  </a:rPr>
                  <a:t>36</a:t>
                </a:r>
                <a:r>
                  <a:rPr lang="fr-FR" sz="1200" b="1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8" name="Rectangle 36">
                <a:extLst>
                  <a:ext uri="{FF2B5EF4-FFF2-40B4-BE49-F238E27FC236}">
                    <a16:creationId xmlns:a16="http://schemas.microsoft.com/office/drawing/2014/main" id="{0AE7ED5F-02B7-F348-9C36-6522DB794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858" y="6114940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baseline="30000">
                    <a:solidFill>
                      <a:srgbClr val="000000"/>
                    </a:solidFill>
                    <a:latin typeface="Comic Sans MS" pitchFamily="66" charset="0"/>
                  </a:rPr>
                  <a:t>38</a:t>
                </a:r>
                <a:r>
                  <a:rPr lang="fr-FR" sz="1200" b="1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9" name="Rectangle 36">
                <a:extLst>
                  <a:ext uri="{FF2B5EF4-FFF2-40B4-BE49-F238E27FC236}">
                    <a16:creationId xmlns:a16="http://schemas.microsoft.com/office/drawing/2014/main" id="{8B2930FD-5E37-9E44-B381-157E25EE5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519" y="6105917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 baseline="30000">
                    <a:solidFill>
                      <a:srgbClr val="000000"/>
                    </a:solidFill>
                    <a:latin typeface="Comic Sans MS" pitchFamily="66" charset="0"/>
                  </a:rPr>
                  <a:t>40</a:t>
                </a:r>
                <a:r>
                  <a:rPr lang="fr-FR" sz="1200" b="1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</p:grpSp>
      </p:grpSp>
      <p:pic>
        <p:nvPicPr>
          <p:cNvPr id="71" name="Imag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46" y="684249"/>
            <a:ext cx="4360044" cy="2973326"/>
          </a:xfrm>
          <a:prstGeom prst="rect">
            <a:avLst/>
          </a:prstGeom>
        </p:spPr>
      </p:pic>
      <p:cxnSp>
        <p:nvCxnSpPr>
          <p:cNvPr id="73" name="Connecteur droit avec flèche 72"/>
          <p:cNvCxnSpPr>
            <a:stCxn id="30" idx="3"/>
          </p:cNvCxnSpPr>
          <p:nvPr/>
        </p:nvCxnSpPr>
        <p:spPr>
          <a:xfrm flipV="1">
            <a:off x="4158614" y="3211143"/>
            <a:ext cx="6404253" cy="453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e 74"/>
          <p:cNvGrpSpPr>
            <a:grpSpLocks noChangeAspect="1"/>
          </p:cNvGrpSpPr>
          <p:nvPr/>
        </p:nvGrpSpPr>
        <p:grpSpPr>
          <a:xfrm>
            <a:off x="7275285" y="3947561"/>
            <a:ext cx="4207979" cy="2756974"/>
            <a:chOff x="7019621" y="1445914"/>
            <a:chExt cx="3792425" cy="2484712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6172CA65-BDD5-9D47-A7BB-1F0429CD918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019621" y="1445914"/>
              <a:ext cx="3792425" cy="248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C0C97910-CCBD-4444-A7AF-1C75B7CF2AA1}"/>
                </a:ext>
              </a:extLst>
            </p:cNvPr>
            <p:cNvGrpSpPr/>
            <p:nvPr/>
          </p:nvGrpSpPr>
          <p:grpSpPr>
            <a:xfrm>
              <a:off x="8801228" y="2162706"/>
              <a:ext cx="1715851" cy="1269637"/>
              <a:chOff x="8801228" y="2162706"/>
              <a:chExt cx="1715851" cy="1269637"/>
            </a:xfrm>
          </p:grpSpPr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5F29F39D-2B02-E644-A1B1-2E50BAC651C1}"/>
                  </a:ext>
                </a:extLst>
              </p:cNvPr>
              <p:cNvSpPr txBox="1"/>
              <p:nvPr/>
            </p:nvSpPr>
            <p:spPr>
              <a:xfrm>
                <a:off x="8801228" y="2162706"/>
                <a:ext cx="1046888" cy="305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EA0000"/>
                    </a:solidFill>
                  </a:rPr>
                  <a:t>with tensor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36027784-0276-7741-AC14-F0D5A08810B1}"/>
                  </a:ext>
                </a:extLst>
              </p:cNvPr>
              <p:cNvSpPr txBox="1"/>
              <p:nvPr/>
            </p:nvSpPr>
            <p:spPr>
              <a:xfrm>
                <a:off x="9207256" y="3127223"/>
                <a:ext cx="1309823" cy="305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3AF200"/>
                    </a:solidFill>
                  </a:rPr>
                  <a:t>without tensor</a:t>
                </a: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5170398" y="1232174"/>
            <a:ext cx="340138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affaiblissement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de la couche N = 28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 déformation </a:t>
            </a:r>
            <a:r>
              <a:rPr lang="fr-FR" sz="2000" b="1" baseline="30000" dirty="0" smtClean="0"/>
              <a:t>42</a:t>
            </a:r>
            <a:r>
              <a:rPr lang="fr-FR" sz="2000" b="1" dirty="0" smtClean="0"/>
              <a:t>Si</a:t>
            </a: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neutrons seulement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ou rôle des protons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(gap Z = 14) ?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 excitations </a:t>
            </a:r>
            <a:r>
              <a:rPr lang="fr-FR" sz="2000" b="1" i="1" dirty="0" smtClean="0">
                <a:sym typeface="Wingdings" panose="05000000000000000000" pitchFamily="2" charset="2"/>
              </a:rPr>
              <a:t>p</a:t>
            </a:r>
            <a:r>
              <a:rPr lang="fr-FR" sz="2000" dirty="0" smtClean="0">
                <a:sym typeface="Wingdings" panose="05000000000000000000" pitchFamily="2" charset="2"/>
              </a:rPr>
              <a:t> et </a:t>
            </a:r>
            <a:r>
              <a:rPr lang="fr-FR" sz="2000" b="1" i="1" dirty="0" smtClean="0">
                <a:sym typeface="Wingdings" panose="05000000000000000000" pitchFamily="2" charset="2"/>
              </a:rPr>
              <a:t>n</a:t>
            </a:r>
            <a:r>
              <a:rPr lang="fr-FR" sz="2000" dirty="0" smtClean="0">
                <a:sym typeface="Wingdings" panose="05000000000000000000" pitchFamily="2" charset="2"/>
              </a:rPr>
              <a:t> dans les Si</a:t>
            </a:r>
            <a:endParaRPr lang="fr-FR" sz="2000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528862" y="4614493"/>
            <a:ext cx="573413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effet lié à la </a:t>
            </a:r>
            <a:r>
              <a:rPr lang="fr-FR" sz="2000" b="1" dirty="0" smtClean="0"/>
              <a:t>force tenseur </a:t>
            </a:r>
            <a:r>
              <a:rPr lang="fr-FR" sz="2000" dirty="0" smtClean="0"/>
              <a:t>(calcul théorique)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deux sondes complémentaires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smtClean="0"/>
              <a:t> transitions </a:t>
            </a:r>
            <a:r>
              <a:rPr lang="fr-FR" sz="2000" dirty="0"/>
              <a:t>E2 (2</a:t>
            </a:r>
            <a:r>
              <a:rPr lang="fr-FR" sz="2000" baseline="30000" dirty="0"/>
              <a:t>+</a:t>
            </a:r>
            <a:r>
              <a:rPr lang="fr-FR" sz="2000" dirty="0"/>
              <a:t> </a:t>
            </a:r>
            <a:r>
              <a:rPr lang="fr-FR" sz="2000" dirty="0">
                <a:sym typeface="Wingdings" panose="05000000000000000000" pitchFamily="2" charset="2"/>
              </a:rPr>
              <a:t> 0</a:t>
            </a:r>
            <a:r>
              <a:rPr lang="fr-FR" sz="2000" baseline="30000" dirty="0" smtClean="0">
                <a:sym typeface="Wingdings" panose="05000000000000000000" pitchFamily="2" charset="2"/>
              </a:rPr>
              <a:t>+</a:t>
            </a:r>
            <a:r>
              <a:rPr lang="fr-FR" sz="2000" dirty="0" smtClean="0">
                <a:sym typeface="Wingdings" panose="05000000000000000000" pitchFamily="2" charset="2"/>
              </a:rPr>
              <a:t>): excitation coulombienne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diffusion inélastique (</a:t>
            </a:r>
            <a:r>
              <a:rPr lang="fr-FR" sz="2000" dirty="0" err="1" smtClean="0">
                <a:sym typeface="Wingdings" panose="05000000000000000000" pitchFamily="2" charset="2"/>
              </a:rPr>
              <a:t>p,p</a:t>
            </a:r>
            <a:r>
              <a:rPr lang="fr-FR" sz="2000" dirty="0"/>
              <a:t>′</a:t>
            </a:r>
            <a:r>
              <a:rPr lang="fr-FR" sz="2000" dirty="0" smtClean="0">
                <a:sym typeface="Wingdings" panose="05000000000000000000" pitchFamily="2" charset="2"/>
              </a:rPr>
              <a:t>)</a:t>
            </a:r>
            <a:endParaRPr lang="fr-FR" sz="20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8754728" y="962458"/>
            <a:ext cx="2221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énergie de l’état 2</a:t>
            </a:r>
            <a:r>
              <a:rPr lang="fr-FR" sz="2000" b="1" baseline="30000" dirty="0" smtClean="0"/>
              <a:t>+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195681" y="4167167"/>
            <a:ext cx="236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err="1" smtClean="0"/>
              <a:t>proba</a:t>
            </a:r>
            <a:r>
              <a:rPr lang="fr-FR" sz="2000" b="1" dirty="0" smtClean="0"/>
              <a:t>. transition E2</a:t>
            </a:r>
            <a:endParaRPr lang="fr-FR" sz="2000" b="1" baseline="30000" dirty="0" smtClean="0"/>
          </a:p>
        </p:txBody>
      </p:sp>
      <p:sp>
        <p:nvSpPr>
          <p:cNvPr id="84" name="ZoneTexte 8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942" y="93841"/>
            <a:ext cx="12000071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E823: évolution de la structure entre N = 20 et 28, chaîne des Siliciums</a:t>
            </a:r>
            <a:endParaRPr lang="fr-FR" sz="3200" b="1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8701267" y="977034"/>
            <a:ext cx="304217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expérience LISE D6 (2022)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1600" dirty="0" smtClean="0"/>
              <a:t>(S. Grévy et al.)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test du mode « </a:t>
            </a:r>
            <a:r>
              <a:rPr lang="fr-FR" sz="2000" b="1" dirty="0" smtClean="0"/>
              <a:t>brochette</a:t>
            </a:r>
            <a:r>
              <a:rPr lang="fr-FR" sz="2000" dirty="0" smtClean="0"/>
              <a:t> »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467544" y="764704"/>
            <a:ext cx="8100392" cy="2858418"/>
            <a:chOff x="467544" y="1070025"/>
            <a:chExt cx="8100392" cy="2858418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34"/>
            <a:stretch/>
          </p:blipFill>
          <p:spPr>
            <a:xfrm>
              <a:off x="467544" y="1070025"/>
              <a:ext cx="8100392" cy="2858418"/>
            </a:xfrm>
            <a:prstGeom prst="rect">
              <a:avLst/>
            </a:prstGeom>
          </p:spPr>
        </p:pic>
        <p:sp>
          <p:nvSpPr>
            <p:cNvPr id="87" name="Forme libre 86"/>
            <p:cNvSpPr/>
            <p:nvPr/>
          </p:nvSpPr>
          <p:spPr>
            <a:xfrm>
              <a:off x="2075731" y="2389852"/>
              <a:ext cx="6334125" cy="247650"/>
            </a:xfrm>
            <a:custGeom>
              <a:avLst/>
              <a:gdLst>
                <a:gd name="connsiteX0" fmla="*/ 6848475 w 6848475"/>
                <a:gd name="connsiteY0" fmla="*/ 0 h 1131953"/>
                <a:gd name="connsiteX1" fmla="*/ 2914650 w 6848475"/>
                <a:gd name="connsiteY1" fmla="*/ 1085850 h 1131953"/>
                <a:gd name="connsiteX2" fmla="*/ 0 w 6848475"/>
                <a:gd name="connsiteY2" fmla="*/ 828675 h 1131953"/>
                <a:gd name="connsiteX0" fmla="*/ 6200775 w 6200775"/>
                <a:gd name="connsiteY0" fmla="*/ 57150 h 1143108"/>
                <a:gd name="connsiteX1" fmla="*/ 2266950 w 6200775"/>
                <a:gd name="connsiteY1" fmla="*/ 1143000 h 1143108"/>
                <a:gd name="connsiteX2" fmla="*/ 0 w 6200775"/>
                <a:gd name="connsiteY2" fmla="*/ 0 h 1143108"/>
                <a:gd name="connsiteX0" fmla="*/ 6200775 w 6200775"/>
                <a:gd name="connsiteY0" fmla="*/ 57150 h 315371"/>
                <a:gd name="connsiteX1" fmla="*/ 2762250 w 6200775"/>
                <a:gd name="connsiteY1" fmla="*/ 200025 h 315371"/>
                <a:gd name="connsiteX2" fmla="*/ 0 w 6200775"/>
                <a:gd name="connsiteY2" fmla="*/ 0 h 315371"/>
                <a:gd name="connsiteX0" fmla="*/ 6286500 w 6286500"/>
                <a:gd name="connsiteY0" fmla="*/ 266700 h 470227"/>
                <a:gd name="connsiteX1" fmla="*/ 2762250 w 6286500"/>
                <a:gd name="connsiteY1" fmla="*/ 200025 h 470227"/>
                <a:gd name="connsiteX2" fmla="*/ 0 w 6286500"/>
                <a:gd name="connsiteY2" fmla="*/ 0 h 470227"/>
                <a:gd name="connsiteX0" fmla="*/ 6286500 w 6286500"/>
                <a:gd name="connsiteY0" fmla="*/ 266700 h 389978"/>
                <a:gd name="connsiteX1" fmla="*/ 2762250 w 6286500"/>
                <a:gd name="connsiteY1" fmla="*/ 200025 h 389978"/>
                <a:gd name="connsiteX2" fmla="*/ 0 w 6286500"/>
                <a:gd name="connsiteY2" fmla="*/ 0 h 389978"/>
                <a:gd name="connsiteX0" fmla="*/ 6286500 w 6286500"/>
                <a:gd name="connsiteY0" fmla="*/ 266700 h 266700"/>
                <a:gd name="connsiteX1" fmla="*/ 0 w 6286500"/>
                <a:gd name="connsiteY1" fmla="*/ 0 h 266700"/>
                <a:gd name="connsiteX0" fmla="*/ 6286500 w 6286500"/>
                <a:gd name="connsiteY0" fmla="*/ 266700 h 353442"/>
                <a:gd name="connsiteX1" fmla="*/ 0 w 6286500"/>
                <a:gd name="connsiteY1" fmla="*/ 0 h 353442"/>
                <a:gd name="connsiteX0" fmla="*/ 6286500 w 6286500"/>
                <a:gd name="connsiteY0" fmla="*/ 266700 h 367699"/>
                <a:gd name="connsiteX1" fmla="*/ 0 w 6286500"/>
                <a:gd name="connsiteY1" fmla="*/ 0 h 367699"/>
                <a:gd name="connsiteX0" fmla="*/ 6334125 w 6334125"/>
                <a:gd name="connsiteY0" fmla="*/ 180975 h 299009"/>
                <a:gd name="connsiteX1" fmla="*/ 0 w 6334125"/>
                <a:gd name="connsiteY1" fmla="*/ 0 h 299009"/>
                <a:gd name="connsiteX0" fmla="*/ 6334125 w 6334125"/>
                <a:gd name="connsiteY0" fmla="*/ 247650 h 352031"/>
                <a:gd name="connsiteX1" fmla="*/ 0 w 6334125"/>
                <a:gd name="connsiteY1" fmla="*/ 0 h 352031"/>
                <a:gd name="connsiteX0" fmla="*/ 6334125 w 6334125"/>
                <a:gd name="connsiteY0" fmla="*/ 247650 h 247650"/>
                <a:gd name="connsiteX1" fmla="*/ 0 w 6334125"/>
                <a:gd name="connsiteY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4125" h="247650">
                  <a:moveTo>
                    <a:pt x="6334125" y="247650"/>
                  </a:moveTo>
                  <a:cubicBezTo>
                    <a:pt x="3781425" y="234950"/>
                    <a:pt x="2085975" y="193675"/>
                    <a:pt x="0" y="0"/>
                  </a:cubicBezTo>
                </a:path>
              </a:pathLst>
            </a:custGeom>
            <a:noFill/>
            <a:ln w="63500" cmpd="dbl">
              <a:solidFill>
                <a:srgbClr val="FFFF00"/>
              </a:solidFill>
              <a:tail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Zone de texte 2"/>
            <p:cNvSpPr txBox="1">
              <a:spLocks noChangeArrowheads="1"/>
            </p:cNvSpPr>
            <p:nvPr/>
          </p:nvSpPr>
          <p:spPr bwMode="auto">
            <a:xfrm>
              <a:off x="1631743" y="2568861"/>
              <a:ext cx="1716295" cy="62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2700000" algn="ctr" rotWithShape="0">
                <a:schemeClr val="bg1"/>
              </a:outerShdw>
            </a:effectLst>
          </p:spPr>
          <p:txBody>
            <a:bodyPr rot="0" vert="horz" wrap="none" lIns="36000" tIns="36000" rIns="36000" bIns="3600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EXOGAM + PARIS</a:t>
              </a:r>
            </a:p>
            <a:p>
              <a:pPr algn="ctr"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(gamma)</a:t>
              </a:r>
              <a:endParaRPr lang="en-US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Zone de texte 2"/>
            <p:cNvSpPr txBox="1">
              <a:spLocks noChangeArrowheads="1"/>
            </p:cNvSpPr>
            <p:nvPr/>
          </p:nvSpPr>
          <p:spPr bwMode="auto">
            <a:xfrm>
              <a:off x="838322" y="2201383"/>
              <a:ext cx="742245" cy="62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2700000" algn="ctr" rotWithShape="0">
                <a:schemeClr val="bg1"/>
              </a:outerShdw>
            </a:effectLst>
          </p:spPr>
          <p:txBody>
            <a:bodyPr rot="0" vert="horz" wrap="none" lIns="36000" tIns="36000" rIns="36000" bIns="3600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ZDD</a:t>
              </a:r>
            </a:p>
            <a:p>
              <a:pPr algn="ctr"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(recoil)</a:t>
              </a:r>
              <a:endParaRPr lang="en-US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Zone de texte 2"/>
            <p:cNvSpPr txBox="1">
              <a:spLocks noChangeArrowheads="1"/>
            </p:cNvSpPr>
            <p:nvPr/>
          </p:nvSpPr>
          <p:spPr bwMode="auto">
            <a:xfrm>
              <a:off x="5698509" y="1596907"/>
              <a:ext cx="1109398" cy="62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2700000" algn="ctr" rotWithShape="0">
                <a:schemeClr val="bg1"/>
              </a:outerShdw>
            </a:effectLst>
          </p:spPr>
          <p:txBody>
            <a:bodyPr rot="0" vert="horz" wrap="none" lIns="36000" tIns="36000" rIns="36000" bIns="3600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ACTAR TPC</a:t>
              </a:r>
            </a:p>
            <a:p>
              <a:pPr algn="ctr"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 smtClea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p,p</a:t>
              </a:r>
              <a:r>
                <a:rPr lang="en-US" b="1" dirty="0" smtClean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’)</a:t>
              </a:r>
              <a:endParaRPr lang="en-US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Zone de texte 2"/>
            <p:cNvSpPr txBox="1">
              <a:spLocks noChangeArrowheads="1"/>
            </p:cNvSpPr>
            <p:nvPr/>
          </p:nvSpPr>
          <p:spPr bwMode="auto">
            <a:xfrm>
              <a:off x="7535286" y="2354215"/>
              <a:ext cx="553604" cy="318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36000" tIns="36000" rIns="36000" bIns="3600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beam</a:t>
              </a:r>
            </a:p>
          </p:txBody>
        </p:sp>
      </p:grpSp>
      <p:sp>
        <p:nvSpPr>
          <p:cNvPr id="92" name="AutoShape 4"/>
          <p:cNvSpPr>
            <a:spLocks noChangeArrowheads="1"/>
          </p:cNvSpPr>
          <p:nvPr/>
        </p:nvSpPr>
        <p:spPr bwMode="auto">
          <a:xfrm rot="16200000">
            <a:off x="-328689" y="2932606"/>
            <a:ext cx="1313286" cy="279180"/>
          </a:xfrm>
          <a:custGeom>
            <a:avLst/>
            <a:gdLst>
              <a:gd name="G0" fmla="+- 8751 0 0"/>
              <a:gd name="G1" fmla="+- 1 0 0"/>
              <a:gd name="G2" fmla="+- 2 0 0"/>
              <a:gd name="G3" fmla="*/ 1 20251 45568"/>
              <a:gd name="T0" fmla="*/ 3149600 w 3149600"/>
              <a:gd name="T1" fmla="*/ 153194 h 306387"/>
              <a:gd name="T2" fmla="*/ 1574800 w 3149600"/>
              <a:gd name="T3" fmla="*/ 306387 h 306387"/>
              <a:gd name="T4" fmla="*/ 0 w 3149600"/>
              <a:gd name="T5" fmla="*/ 153194 h 306387"/>
              <a:gd name="T6" fmla="*/ 1574800 w 3149600"/>
              <a:gd name="T7" fmla="*/ 0 h 306387"/>
              <a:gd name="T8" fmla="*/ 0 w 3149600"/>
              <a:gd name="T9" fmla="*/ 0 h 306387"/>
              <a:gd name="T10" fmla="*/ 3149600 w 3149600"/>
              <a:gd name="T11" fmla="*/ 306387 h 306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149600" h="306387">
                <a:moveTo>
                  <a:pt x="0" y="0"/>
                </a:moveTo>
                <a:lnTo>
                  <a:pt x="8751" y="0"/>
                </a:lnTo>
                <a:lnTo>
                  <a:pt x="8751" y="852"/>
                </a:lnTo>
                <a:lnTo>
                  <a:pt x="0" y="85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15900" indent="-204788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fr-FR" sz="1200" dirty="0" smtClean="0">
                <a:latin typeface="+mn-lt"/>
                <a:cs typeface="Arial" panose="020B0604020202020204" pitchFamily="34" charset="0"/>
              </a:rPr>
              <a:t>photo Q. </a:t>
            </a:r>
            <a:r>
              <a:rPr lang="en-US" altLang="fr-FR" sz="1200" dirty="0" err="1" smtClean="0">
                <a:latin typeface="+mn-lt"/>
                <a:cs typeface="Arial" panose="020B0604020202020204" pitchFamily="34" charset="0"/>
              </a:rPr>
              <a:t>Delignac</a:t>
            </a:r>
            <a:endParaRPr lang="en-US" altLang="fr-FR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 de texte 2"/>
          <p:cNvSpPr txBox="1">
            <a:spLocks noChangeArrowheads="1"/>
          </p:cNvSpPr>
          <p:nvPr/>
        </p:nvSpPr>
        <p:spPr bwMode="auto">
          <a:xfrm>
            <a:off x="683568" y="3265350"/>
            <a:ext cx="153303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GANIL / LISE (D6)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03300" y="4235325"/>
            <a:ext cx="33089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ACTAR TPC </a:t>
            </a:r>
            <a:r>
              <a:rPr lang="fr-FR" sz="2000" dirty="0" smtClean="0"/>
              <a:t>(cible active)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mesures complémentaires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diffusions inélastiques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aseline="30000" dirty="0"/>
              <a:t>	</a:t>
            </a:r>
            <a:r>
              <a:rPr lang="fr-FR" sz="2000" b="1" baseline="30000" dirty="0" smtClean="0"/>
              <a:t>34,36</a:t>
            </a:r>
            <a:r>
              <a:rPr lang="fr-FR" sz="2000" b="1" dirty="0" smtClean="0"/>
              <a:t>Si</a:t>
            </a:r>
            <a:r>
              <a:rPr lang="fr-FR" sz="2000" dirty="0" smtClean="0"/>
              <a:t>(</a:t>
            </a:r>
            <a:r>
              <a:rPr lang="fr-FR" sz="2000" dirty="0" err="1" smtClean="0"/>
              <a:t>p,p</a:t>
            </a:r>
            <a:r>
              <a:rPr lang="fr-FR" sz="2000" dirty="0" smtClean="0"/>
              <a:t>′)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1600" dirty="0"/>
              <a:t>	</a:t>
            </a:r>
            <a:r>
              <a:rPr lang="fr-FR" sz="1600" dirty="0" smtClean="0">
                <a:sym typeface="Wingdings" panose="05000000000000000000" pitchFamily="2" charset="2"/>
              </a:rPr>
              <a:t> analyse </a:t>
            </a:r>
            <a:r>
              <a:rPr lang="fr-FR" sz="1600" dirty="0" err="1" smtClean="0">
                <a:sym typeface="Wingdings" panose="05000000000000000000" pitchFamily="2" charset="2"/>
              </a:rPr>
              <a:t>collab</a:t>
            </a:r>
            <a:r>
              <a:rPr lang="fr-FR" sz="1600" dirty="0" smtClean="0">
                <a:sym typeface="Wingdings" panose="05000000000000000000" pitchFamily="2" charset="2"/>
              </a:rPr>
              <a:t>. ACTAR TPC</a:t>
            </a:r>
            <a:endParaRPr lang="fr-FR" sz="1600" dirty="0" smtClean="0"/>
          </a:p>
        </p:txBody>
      </p:sp>
      <p:sp>
        <p:nvSpPr>
          <p:cNvPr id="95" name="Rectangle 94"/>
          <p:cNvSpPr/>
          <p:nvPr/>
        </p:nvSpPr>
        <p:spPr>
          <a:xfrm>
            <a:off x="3312996" y="3767446"/>
            <a:ext cx="724288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err="1" smtClean="0"/>
              <a:t>CoulEx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34,36,38</a:t>
            </a:r>
            <a:r>
              <a:rPr lang="fr-FR" sz="2000" b="1" dirty="0" smtClean="0"/>
              <a:t>Si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réaction secondaire (excitation)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« </a:t>
            </a:r>
            <a:r>
              <a:rPr lang="fr-FR" sz="2000" dirty="0" err="1" smtClean="0"/>
              <a:t>tracking</a:t>
            </a:r>
            <a:r>
              <a:rPr lang="fr-FR" sz="2000" dirty="0" smtClean="0"/>
              <a:t> » projectile (CATS)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détection gamma: EXOGAM + PARIS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détection noyau: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ZDD (</a:t>
            </a:r>
            <a:r>
              <a:rPr lang="fr-FR" sz="2000" b="1" dirty="0" err="1" smtClean="0"/>
              <a:t>Zero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Degree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Detection</a:t>
            </a:r>
            <a:r>
              <a:rPr lang="fr-FR" sz="2000" dirty="0" smtClean="0"/>
              <a:t>, 0 </a:t>
            </a:r>
            <a:r>
              <a:rPr lang="fr-FR" sz="2000" dirty="0"/>
              <a:t>à </a:t>
            </a:r>
            <a:r>
              <a:rPr lang="fr-FR" sz="2000" dirty="0" smtClean="0"/>
              <a:t>3,5°) </a:t>
            </a:r>
            <a:r>
              <a:rPr lang="fr-FR" sz="2000" dirty="0" smtClean="0">
                <a:sym typeface="Wingdings" panose="05000000000000000000" pitchFamily="2" charset="2"/>
              </a:rPr>
              <a:t> validation dispositif</a:t>
            </a: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  <a:tab pos="1797050" algn="l"/>
              </a:tabLst>
            </a:pPr>
            <a:r>
              <a:rPr lang="fr-FR" sz="1600" dirty="0" smtClean="0"/>
              <a:t>		chambres </a:t>
            </a:r>
            <a:r>
              <a:rPr lang="fr-FR" sz="1600" dirty="0"/>
              <a:t>dérive (pos.) + ch. </a:t>
            </a:r>
            <a:r>
              <a:rPr lang="fr-FR" sz="1600" dirty="0" err="1"/>
              <a:t>ionis</a:t>
            </a:r>
            <a:r>
              <a:rPr lang="fr-FR" sz="1600" dirty="0"/>
              <a:t>. (</a:t>
            </a:r>
            <a:r>
              <a:rPr lang="el-GR" sz="1600" dirty="0"/>
              <a:t>Δ</a:t>
            </a:r>
            <a:r>
              <a:rPr lang="fr-FR" sz="1600" dirty="0"/>
              <a:t>E) + plastique (E)</a:t>
            </a:r>
          </a:p>
          <a:p>
            <a:pPr>
              <a:tabLst>
                <a:tab pos="361950" algn="l"/>
                <a:tab pos="712788" algn="l"/>
                <a:tab pos="1073150" algn="l"/>
                <a:tab pos="17970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  	DSSD (angles de 3,5 à 7°)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analyse en cours </a:t>
            </a: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00B050"/>
                </a:solidFill>
              </a:rPr>
              <a:t>thèse Q. </a:t>
            </a:r>
            <a:r>
              <a:rPr lang="fr-FR" sz="2000" dirty="0" err="1" smtClean="0">
                <a:solidFill>
                  <a:srgbClr val="00B050"/>
                </a:solidFill>
              </a:rPr>
              <a:t>Delignac</a:t>
            </a:r>
            <a:r>
              <a:rPr lang="fr-FR" sz="2000" dirty="0" smtClean="0"/>
              <a:t>)</a:t>
            </a:r>
          </a:p>
        </p:txBody>
      </p:sp>
      <p:grpSp>
        <p:nvGrpSpPr>
          <p:cNvPr id="99" name="Groupe 98"/>
          <p:cNvGrpSpPr/>
          <p:nvPr/>
        </p:nvGrpSpPr>
        <p:grpSpPr>
          <a:xfrm>
            <a:off x="7553540" y="2490775"/>
            <a:ext cx="4380030" cy="2325778"/>
            <a:chOff x="7553540" y="3161572"/>
            <a:chExt cx="4380030" cy="2325778"/>
          </a:xfrm>
        </p:grpSpPr>
        <p:grpSp>
          <p:nvGrpSpPr>
            <p:cNvPr id="74" name="Groupe 73"/>
            <p:cNvGrpSpPr/>
            <p:nvPr/>
          </p:nvGrpSpPr>
          <p:grpSpPr>
            <a:xfrm>
              <a:off x="7553540" y="3161572"/>
              <a:ext cx="4380030" cy="2325778"/>
              <a:chOff x="7553540" y="3161572"/>
              <a:chExt cx="4380030" cy="2325778"/>
            </a:xfrm>
          </p:grpSpPr>
          <p:pic>
            <p:nvPicPr>
              <p:cNvPr id="96" name="Image 95"/>
              <p:cNvPicPr preferRelativeResize="0"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540" y="3161572"/>
                <a:ext cx="4380030" cy="2325778"/>
              </a:xfrm>
              <a:prstGeom prst="rect">
                <a:avLst/>
              </a:prstGeom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8938714" y="3265349"/>
                <a:ext cx="2938141" cy="1134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8370810" y="3322581"/>
              <a:ext cx="6142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361950" algn="l"/>
                  <a:tab pos="712788" algn="l"/>
                  <a:tab pos="1073150" algn="l"/>
                </a:tabLst>
              </a:pPr>
              <a:r>
                <a:rPr lang="fr-FR" sz="2400" b="1" baseline="30000" dirty="0" smtClean="0"/>
                <a:t>36</a:t>
              </a:r>
              <a:r>
                <a:rPr lang="fr-FR" sz="2400" b="1" dirty="0" smtClean="0"/>
                <a:t>Si</a:t>
              </a:r>
            </a:p>
          </p:txBody>
        </p:sp>
        <p:sp>
          <p:nvSpPr>
            <p:cNvPr id="98" name="Rectangle 97"/>
            <p:cNvSpPr/>
            <p:nvPr/>
          </p:nvSpPr>
          <p:spPr>
            <a:xfrm rot="19931250">
              <a:off x="9432829" y="3698686"/>
              <a:ext cx="2002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8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noFill/>
                </a:rPr>
                <a:t>préliminaire</a:t>
              </a:r>
              <a:endParaRPr lang="fr-FR" sz="2800" b="1" cap="none" spc="0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noFill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9182286" y="5976021"/>
            <a:ext cx="2933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+ campagne 2023 ZDD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   (pas de mode brochette)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30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5977A8B-68DD-4928-B5F6-EAF2A59AA243}"/>
              </a:ext>
            </a:extLst>
          </p:cNvPr>
          <p:cNvGrpSpPr>
            <a:grpSpLocks noChangeAspect="1"/>
          </p:cNvGrpSpPr>
          <p:nvPr/>
        </p:nvGrpSpPr>
        <p:grpSpPr>
          <a:xfrm>
            <a:off x="6766996" y="1620688"/>
            <a:ext cx="5050383" cy="4854284"/>
            <a:chOff x="-87336" y="898434"/>
            <a:chExt cx="6109392" cy="5872173"/>
          </a:xfrm>
        </p:grpSpPr>
        <p:pic>
          <p:nvPicPr>
            <p:cNvPr id="24" name="Image 1" descr="ESR_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7336" y="2705943"/>
              <a:ext cx="5402262" cy="366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ZoneTexte 28"/>
            <p:cNvSpPr txBox="1">
              <a:spLocks noChangeArrowheads="1"/>
            </p:cNvSpPr>
            <p:nvPr/>
          </p:nvSpPr>
          <p:spPr bwMode="auto">
            <a:xfrm>
              <a:off x="1980434" y="4385249"/>
              <a:ext cx="1520205" cy="37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>
                  <a:cs typeface="Times New Roman" pitchFamily="18" charset="0"/>
                </a:rPr>
                <a:t>Revolving ions</a:t>
              </a:r>
            </a:p>
          </p:txBody>
        </p:sp>
        <p:sp>
          <p:nvSpPr>
            <p:cNvPr id="26" name="Demi-tour 25"/>
            <p:cNvSpPr/>
            <p:nvPr/>
          </p:nvSpPr>
          <p:spPr>
            <a:xfrm>
              <a:off x="1972246" y="4162822"/>
              <a:ext cx="1800225" cy="741362"/>
            </a:xfrm>
            <a:prstGeom prst="uturnArrow">
              <a:avLst>
                <a:gd name="adj1" fmla="val 10272"/>
                <a:gd name="adj2" fmla="val 25000"/>
                <a:gd name="adj3" fmla="val 25000"/>
                <a:gd name="adj4" fmla="val 46859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ZoneTexte 11"/>
            <p:cNvSpPr txBox="1">
              <a:spLocks noChangeArrowheads="1"/>
            </p:cNvSpPr>
            <p:nvPr/>
          </p:nvSpPr>
          <p:spPr bwMode="auto">
            <a:xfrm>
              <a:off x="1936960" y="3113824"/>
              <a:ext cx="1103213" cy="37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gas </a:t>
              </a:r>
              <a:r>
                <a:rPr lang="en-US" sz="1400" b="1" dirty="0"/>
                <a:t>target</a:t>
              </a:r>
            </a:p>
          </p:txBody>
        </p:sp>
        <p:sp>
          <p:nvSpPr>
            <p:cNvPr id="28" name="ZoneTexte 12"/>
            <p:cNvSpPr txBox="1">
              <a:spLocks noChangeArrowheads="1"/>
            </p:cNvSpPr>
            <p:nvPr/>
          </p:nvSpPr>
          <p:spPr bwMode="auto">
            <a:xfrm>
              <a:off x="2030123" y="6361062"/>
              <a:ext cx="1123846" cy="40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e- cooler</a:t>
              </a:r>
            </a:p>
          </p:txBody>
        </p:sp>
        <p:sp>
          <p:nvSpPr>
            <p:cNvPr id="29" name="ZoneTexte 13"/>
            <p:cNvSpPr txBox="1">
              <a:spLocks noChangeArrowheads="1"/>
            </p:cNvSpPr>
            <p:nvPr/>
          </p:nvSpPr>
          <p:spPr bwMode="auto">
            <a:xfrm rot="5552819">
              <a:off x="4572945" y="5971254"/>
              <a:ext cx="68557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SIS     </a:t>
              </a:r>
            </a:p>
          </p:txBody>
        </p:sp>
        <p:grpSp>
          <p:nvGrpSpPr>
            <p:cNvPr id="30" name="Groupe 101"/>
            <p:cNvGrpSpPr>
              <a:grpSpLocks/>
            </p:cNvGrpSpPr>
            <p:nvPr/>
          </p:nvGrpSpPr>
          <p:grpSpPr bwMode="auto">
            <a:xfrm>
              <a:off x="914162" y="898434"/>
              <a:ext cx="5107894" cy="5554902"/>
              <a:chOff x="4104597" y="571467"/>
              <a:chExt cx="6090945" cy="592868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881622" y="2379204"/>
                <a:ext cx="944531" cy="38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 flipH="1" flipV="1">
                <a:off x="8638146" y="6346444"/>
                <a:ext cx="601064" cy="153706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>
                <a:cxnSpLocks/>
              </p:cNvCxnSpPr>
              <p:nvPr/>
            </p:nvCxnSpPr>
            <p:spPr bwMode="auto">
              <a:xfrm>
                <a:off x="6336025" y="1475552"/>
                <a:ext cx="393929" cy="289234"/>
              </a:xfrm>
              <a:prstGeom prst="straightConnector1">
                <a:avLst/>
              </a:prstGeom>
              <a:ln w="25400">
                <a:solidFill>
                  <a:srgbClr val="FF33CC">
                    <a:alpha val="81961"/>
                  </a:srgb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2"/>
              <p:cNvSpPr txBox="1">
                <a:spLocks noChangeArrowheads="1"/>
              </p:cNvSpPr>
              <p:nvPr/>
            </p:nvSpPr>
            <p:spPr bwMode="auto">
              <a:xfrm rot="4971143">
                <a:off x="8866431" y="3938165"/>
                <a:ext cx="1246158" cy="754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1400" b="1" dirty="0" err="1">
                    <a:cs typeface="Times New Roman" pitchFamily="18" charset="0"/>
                  </a:rPr>
                  <a:t>Beam</a:t>
                </a:r>
                <a:r>
                  <a:rPr lang="fr-FR" altLang="fr-FR" sz="1400" b="1" dirty="0">
                    <a:cs typeface="Times New Roman" pitchFamily="18" charset="0"/>
                  </a:rPr>
                  <a:t>-</a:t>
                </a:r>
                <a:r>
                  <a:rPr lang="fr-FR" altLang="fr-FR" sz="1400" b="1" dirty="0" err="1">
                    <a:cs typeface="Times New Roman" pitchFamily="18" charset="0"/>
                  </a:rPr>
                  <a:t>like</a:t>
                </a:r>
                <a:r>
                  <a:rPr lang="fr-FR" altLang="fr-FR" sz="1400" b="1" dirty="0"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fr-FR" altLang="fr-FR" sz="1400" b="1" dirty="0">
                    <a:cs typeface="Times New Roman" pitchFamily="18" charset="0"/>
                  </a:rPr>
                  <a:t>detector</a:t>
                </a:r>
              </a:p>
            </p:txBody>
          </p:sp>
          <p:cxnSp>
            <p:nvCxnSpPr>
              <p:cNvPr id="35" name="Connecteur droit 34"/>
              <p:cNvCxnSpPr/>
              <p:nvPr/>
            </p:nvCxnSpPr>
            <p:spPr bwMode="auto">
              <a:xfrm flipV="1">
                <a:off x="9173967" y="3645229"/>
                <a:ext cx="418500" cy="97981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28"/>
              <p:cNvSpPr txBox="1">
                <a:spLocks noChangeArrowheads="1"/>
              </p:cNvSpPr>
              <p:nvPr/>
            </p:nvSpPr>
            <p:spPr bwMode="auto">
              <a:xfrm>
                <a:off x="4817182" y="571467"/>
                <a:ext cx="3167347" cy="675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altLang="fr-FR" sz="1400" b="1" dirty="0">
                    <a:cs typeface="Times New Roman" pitchFamily="18" charset="0"/>
                  </a:rPr>
                  <a:t>H</a:t>
                </a:r>
                <a:r>
                  <a:rPr lang="fr-FR" altLang="fr-FR" sz="1400" b="1" baseline="-25000" dirty="0">
                    <a:cs typeface="Times New Roman" pitchFamily="18" charset="0"/>
                  </a:rPr>
                  <a:t>2</a:t>
                </a:r>
                <a:r>
                  <a:rPr lang="fr-FR" altLang="fr-FR" sz="1400" b="1" dirty="0">
                    <a:cs typeface="Times New Roman" pitchFamily="18" charset="0"/>
                  </a:rPr>
                  <a:t> </a:t>
                </a:r>
                <a:r>
                  <a:rPr lang="fr-FR" altLang="fr-FR" sz="1400" b="1" dirty="0" err="1">
                    <a:cs typeface="Times New Roman" pitchFamily="18" charset="0"/>
                  </a:rPr>
                  <a:t>gas</a:t>
                </a:r>
                <a:r>
                  <a:rPr lang="fr-FR" altLang="fr-FR" sz="1400" b="1" dirty="0">
                    <a:cs typeface="Times New Roman" pitchFamily="18" charset="0"/>
                  </a:rPr>
                  <a:t>-jet Target, </a:t>
                </a:r>
                <a:br>
                  <a:rPr lang="fr-FR" altLang="fr-FR" sz="1400" b="1" dirty="0">
                    <a:cs typeface="Times New Roman" pitchFamily="18" charset="0"/>
                  </a:rPr>
                </a:br>
                <a:r>
                  <a:rPr lang="fr-FR" altLang="fr-FR" sz="1400" b="1" dirty="0">
                    <a:cs typeface="Times New Roman" pitchFamily="18" charset="0"/>
                  </a:rPr>
                  <a:t> ~6·10</a:t>
                </a:r>
                <a:r>
                  <a:rPr lang="fr-FR" altLang="fr-FR" sz="1400" b="1" baseline="30000" dirty="0">
                    <a:cs typeface="Times New Roman" pitchFamily="18" charset="0"/>
                  </a:rPr>
                  <a:t>13</a:t>
                </a:r>
                <a:r>
                  <a:rPr lang="fr-FR" altLang="fr-FR" sz="1400" b="1" dirty="0">
                    <a:cs typeface="Times New Roman" pitchFamily="18" charset="0"/>
                  </a:rPr>
                  <a:t> </a:t>
                </a:r>
                <a:r>
                  <a:rPr lang="fr-FR" altLang="fr-FR" sz="1400" b="1" dirty="0" err="1">
                    <a:cs typeface="Times New Roman" pitchFamily="18" charset="0"/>
                  </a:rPr>
                  <a:t>atoms</a:t>
                </a:r>
                <a:r>
                  <a:rPr lang="fr-FR" altLang="fr-FR" sz="1400" b="1" dirty="0">
                    <a:cs typeface="Times New Roman" pitchFamily="18" charset="0"/>
                  </a:rPr>
                  <a:t>/cm</a:t>
                </a:r>
                <a:r>
                  <a:rPr lang="fr-FR" altLang="fr-FR" sz="1400" b="1" baseline="30000" dirty="0"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37" name="Connecteur droit avec flèche 9"/>
              <p:cNvCxnSpPr/>
              <p:nvPr/>
            </p:nvCxnSpPr>
            <p:spPr bwMode="auto">
              <a:xfrm flipV="1">
                <a:off x="5272657" y="1412426"/>
                <a:ext cx="926806" cy="1746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llipse 37"/>
              <p:cNvSpPr/>
              <p:nvPr/>
            </p:nvSpPr>
            <p:spPr bwMode="auto">
              <a:xfrm>
                <a:off x="6223640" y="1328274"/>
                <a:ext cx="144416" cy="14449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39" name="Connecteur droit avec flèche 38"/>
              <p:cNvCxnSpPr/>
              <p:nvPr/>
            </p:nvCxnSpPr>
            <p:spPr bwMode="auto">
              <a:xfrm flipH="1">
                <a:off x="6148018" y="1427831"/>
                <a:ext cx="118858" cy="122965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 bwMode="auto">
              <a:xfrm>
                <a:off x="9399203" y="2350071"/>
                <a:ext cx="110286" cy="1229653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 bwMode="auto">
              <a:xfrm>
                <a:off x="9312397" y="2350071"/>
                <a:ext cx="90670" cy="1272428"/>
              </a:xfrm>
              <a:prstGeom prst="straightConnector1">
                <a:avLst/>
              </a:prstGeom>
              <a:ln w="254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2" name="Arc plein 41"/>
              <p:cNvSpPr/>
              <p:nvPr/>
            </p:nvSpPr>
            <p:spPr>
              <a:xfrm rot="2187075">
                <a:off x="6956833" y="1374320"/>
                <a:ext cx="2961335" cy="1938681"/>
              </a:xfrm>
              <a:prstGeom prst="blockArc">
                <a:avLst>
                  <a:gd name="adj1" fmla="val 12530316"/>
                  <a:gd name="adj2" fmla="val 19666432"/>
                  <a:gd name="adj3" fmla="val 2505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 bwMode="auto">
              <a:xfrm>
                <a:off x="9509489" y="2426924"/>
                <a:ext cx="368730" cy="2551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28"/>
              <p:cNvSpPr txBox="1">
                <a:spLocks noChangeArrowheads="1"/>
              </p:cNvSpPr>
              <p:nvPr/>
            </p:nvSpPr>
            <p:spPr bwMode="auto">
              <a:xfrm>
                <a:off x="8811379" y="4920277"/>
                <a:ext cx="1384163" cy="675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1400" b="1" dirty="0" err="1">
                    <a:cs typeface="Times New Roman" pitchFamily="18" charset="0"/>
                  </a:rPr>
                  <a:t>Unreacted</a:t>
                </a:r>
                <a:endParaRPr lang="fr-FR" altLang="fr-FR" sz="1400" b="1" dirty="0">
                  <a:cs typeface="Times New Roman" pitchFamily="18" charset="0"/>
                </a:endParaRPr>
              </a:p>
              <a:p>
                <a:pPr algn="ctr"/>
                <a:r>
                  <a:rPr lang="fr-FR" altLang="fr-FR" sz="1400" b="1" dirty="0" err="1">
                    <a:cs typeface="Times New Roman" pitchFamily="18" charset="0"/>
                  </a:rPr>
                  <a:t>beam</a:t>
                </a:r>
                <a:endParaRPr lang="fr-FR" altLang="fr-FR" sz="1400" b="1" dirty="0">
                  <a:cs typeface="Times New Roman" pitchFamily="18" charset="0"/>
                </a:endParaRPr>
              </a:p>
            </p:txBody>
          </p:sp>
          <p:cxnSp>
            <p:nvCxnSpPr>
              <p:cNvPr id="45" name="Connecteur droit avec flèche 44"/>
              <p:cNvCxnSpPr/>
              <p:nvPr/>
            </p:nvCxnSpPr>
            <p:spPr bwMode="auto">
              <a:xfrm flipV="1">
                <a:off x="6361678" y="1401311"/>
                <a:ext cx="1583823" cy="31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28"/>
              <p:cNvSpPr txBox="1">
                <a:spLocks noChangeArrowheads="1"/>
              </p:cNvSpPr>
              <p:nvPr/>
            </p:nvSpPr>
            <p:spPr bwMode="auto">
              <a:xfrm>
                <a:off x="4104597" y="1047282"/>
                <a:ext cx="1323119" cy="1231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400" b="1" dirty="0" err="1">
                    <a:cs typeface="Times New Roman" pitchFamily="18" charset="0"/>
                  </a:rPr>
                  <a:t>Beam</a:t>
                </a:r>
                <a:r>
                  <a:rPr lang="fr-FR" altLang="fr-FR" sz="1400" b="1" dirty="0">
                    <a:cs typeface="Times New Roman" pitchFamily="18" charset="0"/>
                  </a:rPr>
                  <a:t/>
                </a:r>
                <a:br>
                  <a:rPr lang="fr-FR" altLang="fr-FR" sz="1400" b="1" dirty="0">
                    <a:cs typeface="Times New Roman" pitchFamily="18" charset="0"/>
                  </a:rPr>
                </a:br>
                <a:r>
                  <a:rPr lang="fr-FR" altLang="fr-FR" sz="1400" b="1" baseline="30000" dirty="0">
                    <a:cs typeface="Times New Roman" pitchFamily="18" charset="0"/>
                  </a:rPr>
                  <a:t>208</a:t>
                </a:r>
                <a:r>
                  <a:rPr lang="fr-FR" altLang="fr-FR" sz="1400" b="1" dirty="0">
                    <a:cs typeface="Times New Roman" pitchFamily="18" charset="0"/>
                  </a:rPr>
                  <a:t>Pb</a:t>
                </a:r>
                <a:r>
                  <a:rPr lang="fr-FR" altLang="fr-FR" sz="1400" b="1" baseline="30000" dirty="0">
                    <a:cs typeface="Times New Roman" pitchFamily="18" charset="0"/>
                  </a:rPr>
                  <a:t>82+ </a:t>
                </a:r>
              </a:p>
              <a:p>
                <a:r>
                  <a:rPr lang="fr-FR" altLang="fr-FR" sz="1400" b="1" dirty="0">
                    <a:cs typeface="Times New Roman" pitchFamily="18" charset="0"/>
                  </a:rPr>
                  <a:t>30 A MeV</a:t>
                </a:r>
              </a:p>
              <a:p>
                <a:r>
                  <a:rPr lang="fr-FR" altLang="fr-FR" sz="1400" b="1" dirty="0">
                    <a:cs typeface="Times New Roman" pitchFamily="18" charset="0"/>
                  </a:rPr>
                  <a:t>5·10</a:t>
                </a:r>
                <a:r>
                  <a:rPr lang="fr-FR" altLang="fr-FR" sz="1400" b="1" baseline="30000" dirty="0">
                    <a:cs typeface="Times New Roman" pitchFamily="18" charset="0"/>
                  </a:rPr>
                  <a:t>7</a:t>
                </a:r>
                <a:r>
                  <a:rPr lang="fr-FR" altLang="fr-FR" sz="1400" b="1" dirty="0">
                    <a:cs typeface="Times New Roman" pitchFamily="18" charset="0"/>
                  </a:rPr>
                  <a:t> ions</a:t>
                </a:r>
              </a:p>
            </p:txBody>
          </p:sp>
          <p:sp>
            <p:nvSpPr>
              <p:cNvPr id="47" name="ZoneTexte 31"/>
              <p:cNvSpPr txBox="1">
                <a:spLocks noChangeArrowheads="1"/>
              </p:cNvSpPr>
              <p:nvPr/>
            </p:nvSpPr>
            <p:spPr bwMode="auto">
              <a:xfrm>
                <a:off x="7224015" y="1780594"/>
                <a:ext cx="1383608" cy="675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1400" b="1" dirty="0">
                    <a:cs typeface="Times New Roman" pitchFamily="18" charset="0"/>
                  </a:rPr>
                  <a:t>Target-</a:t>
                </a:r>
                <a:r>
                  <a:rPr lang="fr-FR" altLang="fr-FR" sz="1400" b="1" dirty="0" err="1">
                    <a:cs typeface="Times New Roman" pitchFamily="18" charset="0"/>
                  </a:rPr>
                  <a:t>like</a:t>
                </a:r>
                <a:endParaRPr lang="fr-FR" altLang="fr-FR" sz="1400" b="1" dirty="0">
                  <a:cs typeface="Times New Roman" pitchFamily="18" charset="0"/>
                </a:endParaRPr>
              </a:p>
              <a:p>
                <a:pPr algn="ctr"/>
                <a:r>
                  <a:rPr lang="fr-FR" altLang="fr-FR" sz="1400" b="1" dirty="0">
                    <a:cs typeface="Times New Roman" pitchFamily="18" charset="0"/>
                  </a:rPr>
                  <a:t>detector</a:t>
                </a:r>
              </a:p>
            </p:txBody>
          </p:sp>
          <p:sp>
            <p:nvSpPr>
              <p:cNvPr id="48" name="ZoneTexte 28"/>
              <p:cNvSpPr txBox="1">
                <a:spLocks noChangeArrowheads="1"/>
              </p:cNvSpPr>
              <p:nvPr/>
            </p:nvSpPr>
            <p:spPr bwMode="auto">
              <a:xfrm rot="2172950">
                <a:off x="8403561" y="1531709"/>
                <a:ext cx="1071721" cy="437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dirty="0" err="1">
                    <a:cs typeface="Times New Roman" pitchFamily="18" charset="0"/>
                  </a:rPr>
                  <a:t>Dipole</a:t>
                </a:r>
                <a:endParaRPr lang="fr-FR" altLang="fr-FR" sz="1600" b="1" dirty="0">
                  <a:cs typeface="Times New Roman" pitchFamily="18" charset="0"/>
                </a:endParaRP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 bwMode="auto">
              <a:xfrm flipH="1">
                <a:off x="8037080" y="1965805"/>
                <a:ext cx="686932" cy="9222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 bwMode="auto">
              <a:xfrm flipH="1">
                <a:off x="8809879" y="3733431"/>
                <a:ext cx="343466" cy="2305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oneTexte 1"/>
          <p:cNvSpPr txBox="1">
            <a:spLocks noChangeAspect="1"/>
          </p:cNvSpPr>
          <p:nvPr/>
        </p:nvSpPr>
        <p:spPr>
          <a:xfrm>
            <a:off x="131942" y="93841"/>
            <a:ext cx="6525367" cy="93447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NECTAR: probabilités de désexcitation</a:t>
            </a:r>
          </a:p>
          <a:p>
            <a:r>
              <a:rPr lang="fr-FR" sz="2400" b="1" dirty="0" smtClean="0"/>
              <a:t>(réactions de diffusion inélastique et transfert)</a:t>
            </a:r>
            <a:endParaRPr lang="fr-FR" sz="2400" b="1" dirty="0" smtClean="0"/>
          </a:p>
        </p:txBody>
      </p:sp>
      <p:sp>
        <p:nvSpPr>
          <p:cNvPr id="84" name="ZoneTexte 83"/>
          <p:cNvSpPr txBox="1">
            <a:spLocks noChangeAspect="1"/>
          </p:cNvSpPr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5938" y="1210951"/>
            <a:ext cx="8550418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mesure simultanées des probabilités de désexcitation gamma, neutron et fission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réactions de substitution (« </a:t>
            </a:r>
            <a:r>
              <a:rPr lang="fr-FR" sz="2000" dirty="0" err="1" smtClean="0"/>
              <a:t>surrogate</a:t>
            </a:r>
            <a:r>
              <a:rPr lang="fr-FR" sz="2000" dirty="0" smtClean="0"/>
              <a:t> ») </a:t>
            </a:r>
            <a:r>
              <a:rPr lang="fr-FR" sz="2000" dirty="0" smtClean="0">
                <a:sym typeface="Wingdings" panose="05000000000000000000" pitchFamily="2" charset="2"/>
              </a:rPr>
              <a:t> données nucléaires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mécanismes de réaction, modèle statistique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mesures d’intérêt astrophysique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dispositif installé sur l’anneau de stockage ESR </a:t>
            </a:r>
            <a:r>
              <a:rPr lang="fr-FR" sz="2000" dirty="0" smtClean="0">
                <a:sym typeface="Wingdings" panose="05000000000000000000" pitchFamily="2" charset="2"/>
              </a:rPr>
              <a:t>(à GSI)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refroidissement faisceau: résolution position et énergie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épaisseur de cible effective x10</a:t>
            </a:r>
            <a:r>
              <a:rPr lang="fr-FR" sz="2000" baseline="30000" dirty="0" smtClean="0">
                <a:sym typeface="Wingdings" panose="05000000000000000000" pitchFamily="2" charset="2"/>
              </a:rPr>
              <a:t>6</a:t>
            </a:r>
            <a:r>
              <a:rPr lang="fr-FR" sz="2000" dirty="0" smtClean="0">
                <a:sym typeface="Wingdings" panose="05000000000000000000" pitchFamily="2" charset="2"/>
              </a:rPr>
              <a:t> (</a:t>
            </a:r>
            <a:r>
              <a:rPr lang="fr-FR" sz="2000" dirty="0" err="1" smtClean="0">
                <a:sym typeface="Wingdings" panose="05000000000000000000" pitchFamily="2" charset="2"/>
              </a:rPr>
              <a:t>fréq</a:t>
            </a:r>
            <a:r>
              <a:rPr lang="fr-FR" sz="2000" dirty="0" smtClean="0">
                <a:sym typeface="Wingdings" panose="05000000000000000000" pitchFamily="2" charset="2"/>
              </a:rPr>
              <a:t>. de révolution)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détection dans l’</a:t>
            </a:r>
            <a:r>
              <a:rPr lang="fr-FR" sz="2000" dirty="0" err="1" smtClean="0">
                <a:sym typeface="Wingdings" panose="05000000000000000000" pitchFamily="2" charset="2"/>
              </a:rPr>
              <a:t>ultra-vide</a:t>
            </a:r>
            <a:r>
              <a:rPr lang="fr-FR" sz="2000" dirty="0" smtClean="0">
                <a:sym typeface="Wingdings" panose="05000000000000000000" pitchFamily="2" charset="2"/>
              </a:rPr>
              <a:t> (10</a:t>
            </a:r>
            <a:r>
              <a:rPr lang="fr-FR" sz="2000" baseline="30000" dirty="0" smtClean="0">
                <a:sym typeface="Wingdings" panose="05000000000000000000" pitchFamily="2" charset="2"/>
              </a:rPr>
              <a:t>-11</a:t>
            </a:r>
            <a:r>
              <a:rPr lang="fr-FR" sz="2000" dirty="0" smtClean="0">
                <a:sym typeface="Wingdings" panose="05000000000000000000" pitchFamily="2" charset="2"/>
              </a:rPr>
              <a:t> – 10</a:t>
            </a:r>
            <a:r>
              <a:rPr lang="fr-FR" sz="2000" baseline="30000" dirty="0" smtClean="0">
                <a:sym typeface="Wingdings" panose="05000000000000000000" pitchFamily="2" charset="2"/>
              </a:rPr>
              <a:t>-12</a:t>
            </a:r>
            <a:r>
              <a:rPr lang="fr-FR" sz="2000" dirty="0" smtClean="0">
                <a:sym typeface="Wingdings" panose="05000000000000000000" pitchFamily="2" charset="2"/>
              </a:rPr>
              <a:t> mbar)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>
                <a:sym typeface="Wingdings" panose="05000000000000000000" pitchFamily="2" charset="2"/>
              </a:rPr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preuve de principe (2022)</a:t>
            </a:r>
            <a:endParaRPr lang="fr-FR" sz="2000" b="1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- validation des dispositifs de détection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- détection noyaux résiduels</a:t>
            </a:r>
          </a:p>
          <a:p>
            <a:pPr>
              <a:tabLst>
                <a:tab pos="361950" algn="l"/>
                <a:tab pos="712788" algn="l"/>
                <a:tab pos="1073150" algn="l"/>
                <a:tab pos="2147888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	masse A </a:t>
            </a:r>
            <a:r>
              <a:rPr lang="fr-FR" sz="2000" dirty="0" smtClean="0">
                <a:sym typeface="Wingdings" panose="05000000000000000000" pitchFamily="2" charset="2"/>
              </a:rPr>
              <a:t>	désexcitation </a:t>
            </a:r>
            <a:r>
              <a:rPr lang="fr-FR" sz="2000" dirty="0">
                <a:sym typeface="Wingdings" panose="05000000000000000000" pitchFamily="2" charset="2"/>
              </a:rPr>
              <a:t>gamma</a:t>
            </a:r>
          </a:p>
          <a:p>
            <a:pPr>
              <a:tabLst>
                <a:tab pos="361950" algn="l"/>
                <a:tab pos="712788" algn="l"/>
                <a:tab pos="1073150" algn="l"/>
                <a:tab pos="2147888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	masse </a:t>
            </a:r>
            <a:r>
              <a:rPr lang="fr-FR" sz="2000" dirty="0" smtClean="0">
                <a:sym typeface="Wingdings" panose="05000000000000000000" pitchFamily="2" charset="2"/>
              </a:rPr>
              <a:t>A – 1 	désexcitation neutron</a:t>
            </a:r>
            <a:endParaRPr lang="fr-FR" sz="2000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AECB6F4A-CE63-469D-B801-F6D810728110}"/>
              </a:ext>
            </a:extLst>
          </p:cNvPr>
          <p:cNvGrpSpPr>
            <a:grpSpLocks noChangeAspect="1"/>
          </p:cNvGrpSpPr>
          <p:nvPr/>
        </p:nvGrpSpPr>
        <p:grpSpPr>
          <a:xfrm>
            <a:off x="9400697" y="2472329"/>
            <a:ext cx="423284" cy="494680"/>
            <a:chOff x="9474502" y="1327223"/>
            <a:chExt cx="728364" cy="510196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AE3C313D-B128-4FDD-815B-4E341CEA7B5F}"/>
                </a:ext>
              </a:extLst>
            </p:cNvPr>
            <p:cNvGrpSpPr/>
            <p:nvPr/>
          </p:nvGrpSpPr>
          <p:grpSpPr>
            <a:xfrm rot="2211014">
              <a:off x="9474502" y="1327223"/>
              <a:ext cx="215631" cy="249194"/>
              <a:chOff x="1394751" y="170850"/>
              <a:chExt cx="215631" cy="24919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FEC63EC-3A07-4ECC-8FE0-38FA03E5B394}"/>
                  </a:ext>
                </a:extLst>
              </p:cNvPr>
              <p:cNvSpPr/>
              <p:nvPr/>
            </p:nvSpPr>
            <p:spPr>
              <a:xfrm>
                <a:off x="1394751" y="170850"/>
                <a:ext cx="45719" cy="2468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96E55B0-A2E0-4B82-9774-AC2CC5C360EE}"/>
                  </a:ext>
                </a:extLst>
              </p:cNvPr>
              <p:cNvSpPr/>
              <p:nvPr/>
            </p:nvSpPr>
            <p:spPr>
              <a:xfrm>
                <a:off x="1493590" y="173156"/>
                <a:ext cx="116792" cy="2468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E60D16B-537B-4242-AE5D-BD711B6E02B3}"/>
                </a:ext>
              </a:extLst>
            </p:cNvPr>
            <p:cNvSpPr/>
            <p:nvPr/>
          </p:nvSpPr>
          <p:spPr>
            <a:xfrm rot="2211014">
              <a:off x="9653884" y="1390759"/>
              <a:ext cx="116792" cy="246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E96A226-AF2D-4EC4-8DA3-56E9BD1C595A}"/>
                </a:ext>
              </a:extLst>
            </p:cNvPr>
            <p:cNvSpPr/>
            <p:nvPr/>
          </p:nvSpPr>
          <p:spPr>
            <a:xfrm rot="2211014">
              <a:off x="9776172" y="1447610"/>
              <a:ext cx="116792" cy="246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F103EE-5616-4B87-98ED-F50AFECE904C}"/>
                </a:ext>
              </a:extLst>
            </p:cNvPr>
            <p:cNvSpPr/>
            <p:nvPr/>
          </p:nvSpPr>
          <p:spPr>
            <a:xfrm rot="2211014">
              <a:off x="9868844" y="1490989"/>
              <a:ext cx="116792" cy="2495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2D7CEB-DA61-4484-BB83-32E1D6635129}"/>
                </a:ext>
              </a:extLst>
            </p:cNvPr>
            <p:cNvSpPr/>
            <p:nvPr/>
          </p:nvSpPr>
          <p:spPr>
            <a:xfrm rot="2211014">
              <a:off x="9990031" y="1549136"/>
              <a:ext cx="116792" cy="246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6602CB-842B-417B-9024-025E0CB61AA8}"/>
                </a:ext>
              </a:extLst>
            </p:cNvPr>
            <p:cNvSpPr/>
            <p:nvPr/>
          </p:nvSpPr>
          <p:spPr>
            <a:xfrm rot="2211014">
              <a:off x="10086074" y="1590531"/>
              <a:ext cx="116792" cy="246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0" name="Image 7">
            <a:extLst>
              <a:ext uri="{FF2B5EF4-FFF2-40B4-BE49-F238E27FC236}">
                <a16:creationId xmlns:a16="http://schemas.microsoft.com/office/drawing/2014/main" id="{F23748FF-A0D6-42A7-8594-DE026C8AF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2" t="20939" r="6620" b="35410"/>
          <a:stretch/>
        </p:blipFill>
        <p:spPr bwMode="auto">
          <a:xfrm>
            <a:off x="11174629" y="93841"/>
            <a:ext cx="947231" cy="7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>
            <a:spLocks noChangeAspect="1"/>
          </p:cNvSpPr>
          <p:nvPr/>
        </p:nvSpPr>
        <p:spPr>
          <a:xfrm>
            <a:off x="11174629" y="852943"/>
            <a:ext cx="854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1400" dirty="0" smtClean="0"/>
              <a:t>B. </a:t>
            </a:r>
            <a:r>
              <a:rPr lang="fr-FR" sz="1400" dirty="0" err="1" smtClean="0"/>
              <a:t>Jurado</a:t>
            </a:r>
            <a:endParaRPr lang="fr-FR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57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>
            <a:extLst>
              <a:ext uri="{FF2B5EF4-FFF2-40B4-BE49-F238E27FC236}">
                <a16:creationId xmlns:a16="http://schemas.microsoft.com/office/drawing/2014/main" id="{21FCC58D-3A59-4FCE-9040-AD3E2CAF2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/>
          <a:stretch/>
        </p:blipFill>
        <p:spPr>
          <a:xfrm>
            <a:off x="6040445" y="202011"/>
            <a:ext cx="5382745" cy="2870796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6EF79CBA-4CC1-4A88-99E7-19B7B655E64E}"/>
              </a:ext>
            </a:extLst>
          </p:cNvPr>
          <p:cNvGrpSpPr/>
          <p:nvPr/>
        </p:nvGrpSpPr>
        <p:grpSpPr>
          <a:xfrm>
            <a:off x="313239" y="1675847"/>
            <a:ext cx="5087493" cy="3262413"/>
            <a:chOff x="2317841" y="3315766"/>
            <a:chExt cx="6783324" cy="4251487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964B5D7-45AD-4922-8B65-EACF3827CB61}"/>
                </a:ext>
              </a:extLst>
            </p:cNvPr>
            <p:cNvGrpSpPr/>
            <p:nvPr/>
          </p:nvGrpSpPr>
          <p:grpSpPr>
            <a:xfrm>
              <a:off x="2317841" y="4264268"/>
              <a:ext cx="6783324" cy="3302985"/>
              <a:chOff x="2317841" y="4264268"/>
              <a:chExt cx="6783324" cy="3302985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2EA2B96B-F203-42AE-B04A-BF0CE212E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1" t="6888"/>
              <a:stretch/>
            </p:blipFill>
            <p:spPr>
              <a:xfrm>
                <a:off x="2317841" y="4316279"/>
                <a:ext cx="6783324" cy="3250974"/>
              </a:xfrm>
              <a:prstGeom prst="rect">
                <a:avLst/>
              </a:prstGeom>
            </p:spPr>
          </p:pic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7A10C3E9-4229-41AC-8E58-A2853DFF5154}"/>
                  </a:ext>
                </a:extLst>
              </p:cNvPr>
              <p:cNvSpPr txBox="1"/>
              <p:nvPr/>
            </p:nvSpPr>
            <p:spPr>
              <a:xfrm>
                <a:off x="2827289" y="4264268"/>
                <a:ext cx="1569233" cy="84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baseline="30000" dirty="0"/>
                  <a:t>208</a:t>
                </a:r>
                <a:r>
                  <a:rPr lang="fr-FR" b="1" dirty="0"/>
                  <a:t>Pb</a:t>
                </a:r>
                <a:r>
                  <a:rPr lang="fr-FR" b="1" baseline="30000" dirty="0"/>
                  <a:t>82</a:t>
                </a:r>
                <a:r>
                  <a:rPr lang="fr-FR" b="1" baseline="30000" dirty="0" smtClean="0"/>
                  <a:t>+</a:t>
                </a:r>
                <a:endParaRPr lang="fr-FR" b="1" dirty="0"/>
              </a:p>
              <a:p>
                <a:r>
                  <a:rPr lang="fr-FR" dirty="0" smtClean="0">
                    <a:sym typeface="Symbol" panose="05050102010706020507" pitchFamily="18" charset="2"/>
                  </a:rPr>
                  <a:t>émission</a:t>
                </a:r>
                <a:r>
                  <a:rPr lang="fr-FR" b="1" dirty="0" smtClean="0">
                    <a:sym typeface="Symbol" panose="05050102010706020507" pitchFamily="18" charset="2"/>
                  </a:rPr>
                  <a:t> </a:t>
                </a:r>
                <a:endParaRPr lang="fr-FR" b="1" dirty="0"/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E743C76-5741-465D-BC71-9C8F2F0839C8}"/>
                  </a:ext>
                </a:extLst>
              </p:cNvPr>
              <p:cNvSpPr txBox="1"/>
              <p:nvPr/>
            </p:nvSpPr>
            <p:spPr>
              <a:xfrm>
                <a:off x="4842054" y="4772988"/>
                <a:ext cx="1607705" cy="84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baseline="30000" dirty="0"/>
                  <a:t>     207</a:t>
                </a:r>
                <a:r>
                  <a:rPr lang="fr-FR" b="1" dirty="0"/>
                  <a:t>Pb</a:t>
                </a:r>
                <a:r>
                  <a:rPr lang="fr-FR" b="1" baseline="30000" dirty="0"/>
                  <a:t>82+</a:t>
                </a:r>
              </a:p>
              <a:p>
                <a:r>
                  <a:rPr lang="fr-FR" dirty="0" smtClean="0">
                    <a:sym typeface="Symbol" panose="05050102010706020507" pitchFamily="18" charset="2"/>
                  </a:rPr>
                  <a:t>émission</a:t>
                </a:r>
                <a:r>
                  <a:rPr lang="fr-FR" b="1" dirty="0" smtClean="0">
                    <a:sym typeface="Symbol" panose="05050102010706020507" pitchFamily="18" charset="2"/>
                  </a:rPr>
                  <a:t> n</a:t>
                </a:r>
                <a:endParaRPr lang="fr-FR" b="1" dirty="0"/>
              </a:p>
            </p:txBody>
          </p:sp>
        </p:grp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4E65B7D-7F94-46EF-ACA0-449F2B6B5F5C}"/>
                </a:ext>
              </a:extLst>
            </p:cNvPr>
            <p:cNvSpPr txBox="1"/>
            <p:nvPr/>
          </p:nvSpPr>
          <p:spPr>
            <a:xfrm>
              <a:off x="3588782" y="3315766"/>
              <a:ext cx="3928682" cy="92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position des résidus</a:t>
              </a:r>
            </a:p>
            <a:p>
              <a:r>
                <a:rPr lang="fr-FR" sz="2000" dirty="0" err="1" smtClean="0"/>
                <a:t>coinc</a:t>
              </a:r>
              <a:r>
                <a:rPr lang="fr-FR" sz="2000" dirty="0" smtClean="0"/>
                <a:t>. avec protons (cible)</a:t>
              </a:r>
              <a:endParaRPr lang="fr-FR" sz="2000" dirty="0"/>
            </a:p>
          </p:txBody>
        </p:sp>
      </p:grpSp>
      <p:sp>
        <p:nvSpPr>
          <p:cNvPr id="2" name="ZoneTexte 1"/>
          <p:cNvSpPr txBox="1">
            <a:spLocks noChangeAspect="1"/>
          </p:cNvSpPr>
          <p:nvPr/>
        </p:nvSpPr>
        <p:spPr>
          <a:xfrm>
            <a:off x="131942" y="93841"/>
            <a:ext cx="4796945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NECTAR: preuve de principe</a:t>
            </a:r>
          </a:p>
        </p:txBody>
      </p:sp>
      <p:sp>
        <p:nvSpPr>
          <p:cNvPr id="84" name="ZoneTexte 83"/>
          <p:cNvSpPr txBox="1">
            <a:spLocks noChangeAspect="1"/>
          </p:cNvSpPr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07935" y="888848"/>
            <a:ext cx="2533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C00000"/>
                </a:solidFill>
              </a:rPr>
              <a:t>thèse de M. </a:t>
            </a:r>
            <a:r>
              <a:rPr lang="fr-FR" sz="2000" dirty="0" err="1" smtClean="0">
                <a:solidFill>
                  <a:srgbClr val="C00000"/>
                </a:solidFill>
              </a:rPr>
              <a:t>Sguazzin</a:t>
            </a:r>
            <a:r>
              <a:rPr lang="fr-FR" sz="2000" dirty="0" smtClean="0"/>
              <a:t>)</a:t>
            </a: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9C0EA45-33D9-4986-BBC6-BA064386EB2D}"/>
              </a:ext>
            </a:extLst>
          </p:cNvPr>
          <p:cNvSpPr txBox="1"/>
          <p:nvPr/>
        </p:nvSpPr>
        <p:spPr>
          <a:xfrm rot="120000">
            <a:off x="2644982" y="4790269"/>
            <a:ext cx="1676604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b="1" dirty="0"/>
              <a:t>Horizontal position (mm)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1E09F9D3-BA2D-4112-A9B3-25835E45F186}"/>
              </a:ext>
            </a:extLst>
          </p:cNvPr>
          <p:cNvCxnSpPr>
            <a:cxnSpLocks/>
          </p:cNvCxnSpPr>
          <p:nvPr/>
        </p:nvCxnSpPr>
        <p:spPr>
          <a:xfrm flipH="1">
            <a:off x="880423" y="3740311"/>
            <a:ext cx="374642" cy="1588543"/>
          </a:xfrm>
          <a:prstGeom prst="straightConnector1">
            <a:avLst/>
          </a:prstGeom>
          <a:ln w="2222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1D66F6A-5202-46BF-A25E-EB7EBFBFE3C0}"/>
              </a:ext>
            </a:extLst>
          </p:cNvPr>
          <p:cNvCxnSpPr>
            <a:cxnSpLocks/>
          </p:cNvCxnSpPr>
          <p:nvPr/>
        </p:nvCxnSpPr>
        <p:spPr>
          <a:xfrm>
            <a:off x="2254102" y="3897447"/>
            <a:ext cx="1531089" cy="1573926"/>
          </a:xfrm>
          <a:prstGeom prst="straightConnector1">
            <a:avLst/>
          </a:prstGeom>
          <a:ln w="2222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0E917CF2-F16D-475C-B260-71CC4325215B}"/>
              </a:ext>
            </a:extLst>
          </p:cNvPr>
          <p:cNvSpPr txBox="1"/>
          <p:nvPr/>
        </p:nvSpPr>
        <p:spPr>
          <a:xfrm>
            <a:off x="363086" y="5336578"/>
            <a:ext cx="232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efficacité </a:t>
            </a:r>
            <a:r>
              <a:rPr lang="fr-FR" dirty="0" smtClean="0">
                <a:solidFill>
                  <a:srgbClr val="C00000"/>
                </a:solidFill>
                <a:sym typeface="Symbol" panose="05050102010706020507" pitchFamily="18" charset="2"/>
              </a:rPr>
              <a:t></a:t>
            </a:r>
            <a:r>
              <a:rPr lang="fr-FR" dirty="0" smtClean="0">
                <a:solidFill>
                  <a:srgbClr val="C00000"/>
                </a:solidFill>
              </a:rPr>
              <a:t>55-100</a:t>
            </a:r>
            <a:r>
              <a:rPr lang="fr-FR" dirty="0">
                <a:solidFill>
                  <a:srgbClr val="C00000"/>
                </a:solidFill>
              </a:rPr>
              <a:t>%!</a:t>
            </a:r>
          </a:p>
          <a:p>
            <a:r>
              <a:rPr lang="fr-FR" dirty="0" smtClean="0">
                <a:sym typeface="Symbol" panose="05050102010706020507" pitchFamily="18" charset="2"/>
              </a:rPr>
              <a:t>( </a:t>
            </a:r>
            <a:r>
              <a:rPr lang="fr-FR" dirty="0" smtClean="0"/>
              <a:t>5</a:t>
            </a:r>
            <a:r>
              <a:rPr lang="fr-FR" dirty="0"/>
              <a:t>% </a:t>
            </a:r>
            <a:r>
              <a:rPr lang="fr-FR" dirty="0" smtClean="0"/>
              <a:t>en </a:t>
            </a:r>
            <a:r>
              <a:rPr lang="fr-FR" dirty="0" err="1" smtClean="0"/>
              <a:t>cin</a:t>
            </a:r>
            <a:r>
              <a:rPr lang="fr-FR" dirty="0" smtClean="0"/>
              <a:t>. directe…)</a:t>
            </a:r>
            <a:endParaRPr lang="fr-FR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50EED52-BEDA-4E65-8BE6-0DA46D0172E2}"/>
              </a:ext>
            </a:extLst>
          </p:cNvPr>
          <p:cNvSpPr txBox="1"/>
          <p:nvPr/>
        </p:nvSpPr>
        <p:spPr>
          <a:xfrm>
            <a:off x="2887494" y="5429975"/>
            <a:ext cx="2421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C00000"/>
                </a:solidFill>
              </a:rPr>
              <a:t>e</a:t>
            </a:r>
            <a:r>
              <a:rPr lang="fr-FR" sz="2000" dirty="0" err="1" smtClean="0">
                <a:solidFill>
                  <a:srgbClr val="C00000"/>
                </a:solidFill>
              </a:rPr>
              <a:t>fficicacité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>
                <a:solidFill>
                  <a:srgbClr val="C00000"/>
                </a:solidFill>
              </a:rPr>
              <a:t>100%!</a:t>
            </a:r>
          </a:p>
          <a:p>
            <a:r>
              <a:rPr lang="fr-FR" sz="2000" dirty="0" smtClean="0"/>
              <a:t>(0</a:t>
            </a:r>
            <a:r>
              <a:rPr lang="fr-FR" sz="2000" dirty="0"/>
              <a:t>% </a:t>
            </a:r>
            <a:r>
              <a:rPr lang="fr-FR" sz="2000" dirty="0"/>
              <a:t>en </a:t>
            </a:r>
            <a:r>
              <a:rPr lang="fr-FR" sz="2000" dirty="0" err="1"/>
              <a:t>cin</a:t>
            </a:r>
            <a:r>
              <a:rPr lang="fr-FR" sz="2000" dirty="0"/>
              <a:t>. directe …)</a:t>
            </a:r>
            <a:endParaRPr lang="fr-FR" sz="2000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C5D6481-565F-4908-9965-BDCA1A14889B}"/>
              </a:ext>
            </a:extLst>
          </p:cNvPr>
          <p:cNvSpPr txBox="1"/>
          <p:nvPr/>
        </p:nvSpPr>
        <p:spPr>
          <a:xfrm rot="17760000">
            <a:off x="4300300" y="4140138"/>
            <a:ext cx="1497004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b="1" dirty="0"/>
              <a:t>Vertical position (mm)</a:t>
            </a:r>
          </a:p>
        </p:txBody>
      </p:sp>
      <p:sp>
        <p:nvSpPr>
          <p:cNvPr id="76" name="Rectangle 75"/>
          <p:cNvSpPr>
            <a:spLocks noChangeAspect="1"/>
          </p:cNvSpPr>
          <p:nvPr/>
        </p:nvSpPr>
        <p:spPr>
          <a:xfrm>
            <a:off x="6263094" y="3068876"/>
            <a:ext cx="4684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mesure des probabilités </a:t>
            </a:r>
            <a:r>
              <a:rPr lang="fr-FR" sz="2000" b="1" dirty="0" smtClean="0"/>
              <a:t>gamma</a:t>
            </a:r>
            <a:r>
              <a:rPr lang="fr-FR" sz="2000" dirty="0" smtClean="0"/>
              <a:t> et </a:t>
            </a:r>
            <a:r>
              <a:rPr lang="fr-FR" sz="2000" b="1" dirty="0" smtClean="0"/>
              <a:t>neutron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validation de la méthode expérimentale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bon accord avec modèle statistique</a:t>
            </a:r>
          </a:p>
        </p:txBody>
      </p:sp>
      <p:sp>
        <p:nvSpPr>
          <p:cNvPr id="77" name="Rectangle 76"/>
          <p:cNvSpPr>
            <a:spLocks noChangeAspect="1"/>
          </p:cNvSpPr>
          <p:nvPr/>
        </p:nvSpPr>
        <p:spPr>
          <a:xfrm>
            <a:off x="5752330" y="4283648"/>
            <a:ext cx="63334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perspectives</a:t>
            </a:r>
          </a:p>
          <a:p>
            <a:pPr marL="0" lvl="1"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	détection des fragments de fission (cellules solaires)</a:t>
            </a:r>
          </a:p>
          <a:p>
            <a:pPr marL="0" lvl="1"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besoin de R&amp;D</a:t>
            </a: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err="1" smtClean="0"/>
              <a:t>exp</a:t>
            </a:r>
            <a:r>
              <a:rPr lang="fr-FR" sz="2000" dirty="0" smtClean="0"/>
              <a:t>. test prévue en 2024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chambre dédiée (augmentation de l’angle solide)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		…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err="1" smtClean="0">
                <a:sym typeface="Wingdings" panose="05000000000000000000" pitchFamily="2" charset="2"/>
              </a:rPr>
              <a:t>exp</a:t>
            </a:r>
            <a:r>
              <a:rPr lang="fr-FR" sz="2000" dirty="0" smtClean="0">
                <a:sym typeface="Wingdings" panose="05000000000000000000" pitchFamily="2" charset="2"/>
              </a:rPr>
              <a:t>. avec des faisceaux radioactifs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3494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1580" y="2422307"/>
            <a:ext cx="30688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les budgets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8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9384" y="2422307"/>
            <a:ext cx="2213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l’équipe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3759033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financements : IN2P3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033818468"/>
              </p:ext>
            </p:extLst>
          </p:nvPr>
        </p:nvGraphicFramePr>
        <p:xfrm>
          <a:off x="5139254" y="482600"/>
          <a:ext cx="6155520" cy="298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02065" y="1392986"/>
            <a:ext cx="4376766" cy="407379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000" b="1" dirty="0" smtClean="0"/>
              <a:t>activités GANIL financées</a:t>
            </a:r>
          </a:p>
          <a:p>
            <a:r>
              <a:rPr lang="fr-FR" sz="2000" b="1" dirty="0" smtClean="0"/>
              <a:t>par le TGIR (depuis 2019)</a:t>
            </a:r>
          </a:p>
          <a:p>
            <a:pPr>
              <a:tabLst>
                <a:tab pos="901700" algn="l"/>
                <a:tab pos="1970088" algn="l"/>
              </a:tabLst>
            </a:pPr>
            <a:endParaRPr lang="fr-FR" sz="2000" dirty="0" smtClean="0"/>
          </a:p>
          <a:p>
            <a:pPr>
              <a:tabLst>
                <a:tab pos="901700" algn="l"/>
                <a:tab pos="1970088" algn="l"/>
              </a:tabLst>
            </a:pPr>
            <a:r>
              <a:rPr lang="fr-FR" sz="2000" dirty="0" smtClean="0"/>
              <a:t>2019	6 k€	E690 (ACTAR)</a:t>
            </a:r>
          </a:p>
          <a:p>
            <a:pPr>
              <a:tabLst>
                <a:tab pos="901700" algn="l"/>
                <a:tab pos="1970088" algn="l"/>
              </a:tabLst>
            </a:pPr>
            <a:r>
              <a:rPr lang="fr-FR" sz="2000" dirty="0" smtClean="0"/>
              <a:t>2020	8 k€	COVID</a:t>
            </a:r>
          </a:p>
          <a:p>
            <a:pPr>
              <a:tabLst>
                <a:tab pos="901700" algn="l"/>
                <a:tab pos="1970088" algn="l"/>
              </a:tabLst>
            </a:pPr>
            <a:r>
              <a:rPr lang="fr-FR" sz="2000" dirty="0" smtClean="0"/>
              <a:t>2021	26 k€	campagne ACTAR</a:t>
            </a:r>
          </a:p>
          <a:p>
            <a:pPr>
              <a:tabLst>
                <a:tab pos="901700" algn="l"/>
                <a:tab pos="1970088" algn="l"/>
              </a:tabLst>
            </a:pPr>
            <a:r>
              <a:rPr lang="fr-FR" sz="2000" dirty="0" smtClean="0"/>
              <a:t>2022	45 k€	camp. ACTAR + </a:t>
            </a:r>
            <a:r>
              <a:rPr lang="fr-FR" sz="2000" dirty="0" err="1" smtClean="0"/>
              <a:t>CoulEx</a:t>
            </a:r>
            <a:endParaRPr lang="fr-FR" sz="2000" dirty="0" smtClean="0"/>
          </a:p>
          <a:p>
            <a:pPr>
              <a:tabLst>
                <a:tab pos="901700" algn="l"/>
                <a:tab pos="1970088" algn="l"/>
              </a:tabLst>
            </a:pPr>
            <a:r>
              <a:rPr lang="fr-FR" sz="2000" dirty="0" smtClean="0"/>
              <a:t>2023	25 </a:t>
            </a:r>
            <a:r>
              <a:rPr lang="fr-FR" sz="2000" dirty="0" smtClean="0"/>
              <a:t>k€ </a:t>
            </a:r>
            <a:r>
              <a:rPr lang="fr-FR" sz="2000" dirty="0" smtClean="0"/>
              <a:t>?</a:t>
            </a:r>
          </a:p>
          <a:p>
            <a:pPr>
              <a:tabLst>
                <a:tab pos="901700" algn="l"/>
                <a:tab pos="1970088" algn="l"/>
              </a:tabLst>
            </a:pPr>
            <a:endParaRPr lang="fr-FR" sz="2000" dirty="0" smtClean="0"/>
          </a:p>
          <a:p>
            <a:pPr>
              <a:tabLst>
                <a:tab pos="901700" algn="l"/>
                <a:tab pos="1970088" algn="l"/>
              </a:tabLst>
            </a:pPr>
            <a:endParaRPr lang="fr-FR" sz="2000" dirty="0"/>
          </a:p>
          <a:p>
            <a:pPr>
              <a:tabLst>
                <a:tab pos="901700" algn="l"/>
                <a:tab pos="1970088" algn="l"/>
              </a:tabLst>
            </a:pPr>
            <a:r>
              <a:rPr lang="fr-FR" sz="2000" dirty="0" smtClean="0"/>
              <a:t>contributions </a:t>
            </a:r>
            <a:r>
              <a:rPr lang="fr-FR" sz="2000" dirty="0" err="1" smtClean="0"/>
              <a:t>EuroLabs</a:t>
            </a:r>
            <a:endParaRPr lang="fr-FR" sz="2000" dirty="0" smtClean="0"/>
          </a:p>
          <a:p>
            <a:pPr>
              <a:tabLst>
                <a:tab pos="361950" algn="l"/>
                <a:tab pos="1970088" algn="l"/>
              </a:tabLst>
            </a:pPr>
            <a:r>
              <a:rPr lang="fr-FR" sz="2000" dirty="0" smtClean="0"/>
              <a:t>	- Finlande (+PICS)</a:t>
            </a:r>
          </a:p>
          <a:p>
            <a:pPr>
              <a:tabLst>
                <a:tab pos="361950" algn="l"/>
                <a:tab pos="1970088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ISOLDE ?</a:t>
            </a:r>
            <a:endParaRPr lang="fr-FR" sz="2000" dirty="0" smtClean="0"/>
          </a:p>
        </p:txBody>
      </p:sp>
      <p:graphicFrame>
        <p:nvGraphicFramePr>
          <p:cNvPr id="9" name="Graphiqu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84745"/>
              </p:ext>
            </p:extLst>
          </p:nvPr>
        </p:nvGraphicFramePr>
        <p:xfrm>
          <a:off x="5138774" y="3463313"/>
          <a:ext cx="6156000" cy="30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5199299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financements : autres sources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63705"/>
              </p:ext>
            </p:extLst>
          </p:nvPr>
        </p:nvGraphicFramePr>
        <p:xfrm>
          <a:off x="321968" y="1545036"/>
          <a:ext cx="11069153" cy="298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834">
                  <a:extLst>
                    <a:ext uri="{9D8B030D-6E8A-4147-A177-3AD203B41FA5}">
                      <a16:colId xmlns:a16="http://schemas.microsoft.com/office/drawing/2014/main" val="2320629515"/>
                    </a:ext>
                  </a:extLst>
                </a:gridCol>
                <a:gridCol w="1880316">
                  <a:extLst>
                    <a:ext uri="{9D8B030D-6E8A-4147-A177-3AD203B41FA5}">
                      <a16:colId xmlns:a16="http://schemas.microsoft.com/office/drawing/2014/main" val="109914875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3205027231"/>
                    </a:ext>
                  </a:extLst>
                </a:gridCol>
                <a:gridCol w="1477132">
                  <a:extLst>
                    <a:ext uri="{9D8B030D-6E8A-4147-A177-3AD203B41FA5}">
                      <a16:colId xmlns:a16="http://schemas.microsoft.com/office/drawing/2014/main" val="2648153305"/>
                    </a:ext>
                  </a:extLst>
                </a:gridCol>
                <a:gridCol w="1523645">
                  <a:extLst>
                    <a:ext uri="{9D8B030D-6E8A-4147-A177-3AD203B41FA5}">
                      <a16:colId xmlns:a16="http://schemas.microsoft.com/office/drawing/2014/main" val="3660102990"/>
                    </a:ext>
                  </a:extLst>
                </a:gridCol>
                <a:gridCol w="2826671">
                  <a:extLst>
                    <a:ext uri="{9D8B030D-6E8A-4147-A177-3AD203B41FA5}">
                      <a16:colId xmlns:a16="http://schemas.microsoft.com/office/drawing/2014/main" val="71079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projet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financement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période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montant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porteur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remarques</a:t>
                      </a:r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4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i="0" noProof="0" dirty="0" err="1" smtClean="0">
                          <a:solidFill>
                            <a:schemeClr val="tx1"/>
                          </a:solidFill>
                        </a:rPr>
                        <a:t>Equipex</a:t>
                      </a:r>
                      <a:r>
                        <a:rPr lang="fr-FR" sz="2000" i="0" baseline="0" noProof="0" dirty="0" smtClean="0">
                          <a:solidFill>
                            <a:schemeClr val="tx1"/>
                          </a:solidFill>
                        </a:rPr>
                        <a:t> DESIR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ANR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2012-2022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9 M€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J.C.</a:t>
                      </a:r>
                      <a:r>
                        <a:rPr lang="fr-FR" sz="2000" i="0" baseline="0" noProof="0" dirty="0" smtClean="0">
                          <a:solidFill>
                            <a:schemeClr val="tx1"/>
                          </a:solidFill>
                        </a:rPr>
                        <a:t> Thomas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3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0" noProof="0" dirty="0" smtClean="0"/>
                        <a:t>PIPERADE</a:t>
                      </a:r>
                      <a:endParaRPr lang="fr-FR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ANR</a:t>
                      </a:r>
                    </a:p>
                    <a:p>
                      <a:r>
                        <a:rPr lang="fr-FR" sz="2000" noProof="0" dirty="0" smtClean="0"/>
                        <a:t>Région</a:t>
                      </a:r>
                    </a:p>
                    <a:p>
                      <a:r>
                        <a:rPr lang="fr-FR" sz="2000" b="1" noProof="0" dirty="0" err="1" smtClean="0"/>
                        <a:t>Equipex</a:t>
                      </a:r>
                      <a:r>
                        <a:rPr lang="fr-FR" sz="2000" b="1" noProof="0" dirty="0" smtClean="0"/>
                        <a:t> DESIR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2011-2017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 smtClean="0"/>
                        <a:t>2011-2017</a:t>
                      </a:r>
                    </a:p>
                    <a:p>
                      <a:r>
                        <a:rPr lang="fr-FR" sz="2000" b="1" noProof="0" dirty="0" smtClean="0"/>
                        <a:t>annuel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860 k€</a:t>
                      </a:r>
                    </a:p>
                    <a:p>
                      <a:r>
                        <a:rPr lang="fr-FR" sz="2000" noProof="0" dirty="0" smtClean="0"/>
                        <a:t>170 k€</a:t>
                      </a:r>
                    </a:p>
                    <a:p>
                      <a:r>
                        <a:rPr lang="fr-FR" sz="2000" b="1" noProof="0" dirty="0" smtClean="0"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FR" sz="2000" b="1" noProof="0" dirty="0" smtClean="0"/>
                        <a:t>100 k€/an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S. Grévy</a:t>
                      </a:r>
                    </a:p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M. </a:t>
                      </a:r>
                      <a:r>
                        <a:rPr lang="fr-FR" sz="2000" i="0" noProof="0" dirty="0" err="1" smtClean="0">
                          <a:solidFill>
                            <a:schemeClr val="tx1"/>
                          </a:solidFill>
                        </a:rPr>
                        <a:t>Gerbaux</a:t>
                      </a:r>
                      <a:endParaRPr lang="fr-FR" sz="2000" i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P. </a:t>
                      </a:r>
                      <a:r>
                        <a:rPr lang="fr-FR" sz="2000" i="0" noProof="0" dirty="0" err="1" smtClean="0">
                          <a:solidFill>
                            <a:schemeClr val="tx1"/>
                          </a:solidFill>
                        </a:rPr>
                        <a:t>Ascher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hors RH</a:t>
                      </a:r>
                    </a:p>
                    <a:p>
                      <a:endParaRPr lang="fr-FR" sz="2000" noProof="0" dirty="0" smtClean="0"/>
                    </a:p>
                    <a:p>
                      <a:r>
                        <a:rPr lang="fr-FR" sz="2000" noProof="0" dirty="0" smtClean="0"/>
                        <a:t>depuis 2018, variable</a:t>
                      </a:r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ACTAR TPC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Région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2014-2018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130 k€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J. Giovinazzo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complément ERC GANIL</a:t>
                      </a:r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0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err="1" smtClean="0"/>
                        <a:t>WISArD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ANR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2018-2022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391 k€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fr-FR" sz="2000" i="0" noProof="0" dirty="0" err="1" smtClean="0">
                          <a:solidFill>
                            <a:schemeClr val="tx1"/>
                          </a:solidFill>
                        </a:rPr>
                        <a:t>Blank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+231 k€ LPC Caen</a:t>
                      </a:r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3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 smtClean="0"/>
                        <a:t>NECTAR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noProof="0" dirty="0" smtClean="0"/>
                        <a:t>ERC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noProof="0" dirty="0" smtClean="0"/>
                        <a:t>2021-2025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noProof="0" dirty="0" smtClean="0"/>
                        <a:t>2,5 M€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0" noProof="0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fr-FR" sz="2000" i="0" noProof="0" dirty="0" err="1" smtClean="0">
                          <a:solidFill>
                            <a:schemeClr val="tx1"/>
                          </a:solidFill>
                        </a:rPr>
                        <a:t>Jurado</a:t>
                      </a:r>
                      <a:endParaRPr lang="fr-FR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5606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1968" y="5173262"/>
            <a:ext cx="5677314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fr-FR" dirty="0" smtClean="0"/>
              <a:t>note:	la région ne soutient plus les activités fondamentales</a:t>
            </a:r>
          </a:p>
          <a:p>
            <a:pPr>
              <a:tabLst>
                <a:tab pos="630238" algn="l"/>
              </a:tabLst>
            </a:pPr>
            <a:r>
              <a:rPr lang="fr-FR" dirty="0"/>
              <a:t>	</a:t>
            </a:r>
            <a:r>
              <a:rPr lang="fr-FR" dirty="0" smtClean="0"/>
              <a:t>(critères de retombées économiques ou sociétales)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783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2165648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situation RH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5325" y="714897"/>
            <a:ext cx="10523898" cy="576657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265113" algn="l"/>
                <a:tab pos="542925" algn="l"/>
              </a:tabLst>
            </a:pPr>
            <a:r>
              <a:rPr lang="fr-FR" sz="2000" b="1" dirty="0" smtClean="0">
                <a:solidFill>
                  <a:srgbClr val="0070C0"/>
                </a:solidFill>
              </a:rPr>
              <a:t>côté chercheurs</a:t>
            </a:r>
            <a:endParaRPr lang="fr-FR" sz="2000" dirty="0" smtClean="0"/>
          </a:p>
          <a:p>
            <a:pPr>
              <a:spcBef>
                <a:spcPts val="600"/>
              </a:spcBef>
              <a:tabLst>
                <a:tab pos="265113" algn="l"/>
                <a:tab pos="5429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•	NECTAR : fin de l’ERC (2025)</a:t>
            </a: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soutien à B. </a:t>
            </a:r>
            <a:r>
              <a:rPr lang="fr-FR" sz="2000" dirty="0" err="1" smtClean="0"/>
              <a:t>Jurado</a:t>
            </a:r>
            <a:r>
              <a:rPr lang="fr-FR" sz="2000" dirty="0" smtClean="0"/>
              <a:t> sur la thématique</a:t>
            </a:r>
            <a:endParaRPr lang="fr-FR" sz="2000" dirty="0" smtClean="0"/>
          </a:p>
          <a:p>
            <a:pPr>
              <a:spcBef>
                <a:spcPts val="600"/>
              </a:spcBef>
              <a:tabLst>
                <a:tab pos="265113" algn="l"/>
                <a:tab pos="542925" algn="l"/>
              </a:tabLst>
            </a:pPr>
            <a:r>
              <a:rPr lang="fr-FR" sz="2000" dirty="0"/>
              <a:t>	•	</a:t>
            </a:r>
            <a:r>
              <a:rPr lang="fr-FR" sz="2000" dirty="0" smtClean="0"/>
              <a:t>rad. exotiques / ACTAR TPC</a:t>
            </a: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poursuite du programme (notamment à FAIR et/ou FRIB) avec J.G. ?</a:t>
            </a:r>
            <a:endParaRPr lang="fr-FR" sz="2000" dirty="0"/>
          </a:p>
          <a:p>
            <a:pPr>
              <a:spcBef>
                <a:spcPts val="600"/>
              </a:spcBef>
              <a:tabLst>
                <a:tab pos="265113" algn="l"/>
                <a:tab pos="542925" algn="l"/>
              </a:tabLst>
            </a:pPr>
            <a:r>
              <a:rPr lang="fr-FR" sz="2000" dirty="0"/>
              <a:t>	•	</a:t>
            </a:r>
            <a:r>
              <a:rPr lang="fr-FR" sz="2000" dirty="0" smtClean="0"/>
              <a:t>DESIR: installations au GANIL</a:t>
            </a:r>
            <a:endParaRPr lang="fr-FR" sz="2000" dirty="0"/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 smtClean="0"/>
              <a:t>		soutien au démarrage scientifique (local / GANIL ?)</a:t>
            </a:r>
          </a:p>
          <a:p>
            <a:pPr>
              <a:spcBef>
                <a:spcPts val="600"/>
              </a:spcBef>
              <a:tabLst>
                <a:tab pos="265113" algn="l"/>
                <a:tab pos="542925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•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difficulté pour l’analyse sur les programmes au long court (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spectro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, transitions de Fermi…)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	difficulté d’obtenir des financement doctorants / post-docs, hors champ des AAP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265113" algn="l"/>
                <a:tab pos="542925" algn="l"/>
              </a:tabLst>
            </a:pPr>
            <a:endParaRPr lang="fr-FR" sz="2000" dirty="0" smtClean="0"/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b="1" dirty="0" smtClean="0">
                <a:solidFill>
                  <a:srgbClr val="0070C0"/>
                </a:solidFill>
              </a:rPr>
              <a:t>côté technique</a:t>
            </a:r>
            <a:endParaRPr lang="fr-FR" sz="20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tabLst>
                <a:tab pos="265113" algn="l"/>
                <a:tab pos="542925" algn="l"/>
              </a:tabLst>
            </a:pPr>
            <a:r>
              <a:rPr lang="fr-FR" sz="2000" dirty="0" smtClean="0"/>
              <a:t>	bon soutien aux projets en cours et à court terme (principalement instrumentation et B.E./atelier)</a:t>
            </a:r>
          </a:p>
          <a:p>
            <a:pPr>
              <a:spcBef>
                <a:spcPts val="600"/>
              </a:spcBef>
              <a:tabLst>
                <a:tab pos="265113" algn="l"/>
                <a:tab pos="542925" algn="l"/>
              </a:tabLst>
            </a:pPr>
            <a:r>
              <a:rPr lang="fr-FR" sz="2000" dirty="0" smtClean="0"/>
              <a:t>	projets à moyen / long termes, selon possibilités de soutien technique:</a:t>
            </a: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NECTAR : R&amp;D cellules, installation CRYRING…</a:t>
            </a: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</a:t>
            </a:r>
            <a:r>
              <a:rPr lang="fr-FR" sz="2000" dirty="0" err="1" smtClean="0"/>
              <a:t>WISArD</a:t>
            </a:r>
            <a:r>
              <a:rPr lang="fr-FR" sz="2000" dirty="0" smtClean="0"/>
              <a:t> : développements mineurs </a:t>
            </a:r>
            <a:r>
              <a:rPr lang="fr-FR" sz="2000" dirty="0" smtClean="0">
                <a:sym typeface="Wingdings" panose="05000000000000000000" pitchFamily="2" charset="2"/>
              </a:rPr>
              <a:t>et dispositif similaire pour DESIR</a:t>
            </a: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- DESIR : projet de « </a:t>
            </a:r>
            <a:r>
              <a:rPr lang="fr-FR" sz="2000" dirty="0" err="1" smtClean="0">
                <a:sym typeface="Wingdings" panose="05000000000000000000" pitchFamily="2" charset="2"/>
              </a:rPr>
              <a:t>gas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cell</a:t>
            </a:r>
            <a:r>
              <a:rPr lang="fr-FR" sz="2000" dirty="0" smtClean="0">
                <a:sym typeface="Wingdings" panose="05000000000000000000" pitchFamily="2" charset="2"/>
              </a:rPr>
              <a:t> » rapide (FUGACE)</a:t>
            </a:r>
          </a:p>
          <a:p>
            <a:pPr>
              <a:tabLst>
                <a:tab pos="265113" algn="l"/>
                <a:tab pos="542925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- …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346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976" y="2422307"/>
            <a:ext cx="63920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merci de votre attention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7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1C97C-0CBF-4951-BFEC-2F56853212A6}"/>
              </a:ext>
            </a:extLst>
          </p:cNvPr>
          <p:cNvSpPr/>
          <p:nvPr/>
        </p:nvSpPr>
        <p:spPr>
          <a:xfrm>
            <a:off x="409226" y="862727"/>
            <a:ext cx="6954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 à long terme ? suite du mode « brochette » ?</a:t>
            </a:r>
            <a:endParaRPr lang="fr-FR" sz="1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E823: opportunité pour compléter le programme sur N=28</a:t>
            </a:r>
          </a:p>
          <a:p>
            <a:pPr marL="361950" lvl="0">
              <a:spcAft>
                <a:spcPts val="0"/>
              </a:spcAft>
            </a:pPr>
            <a:r>
              <a:rPr lang="fr-FR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CoulEx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6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non mesuré pendant E823) (</a:t>
            </a:r>
            <a:r>
              <a:rPr lang="fr-FR" sz="16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hors d’atteinte au GANIL)</a:t>
            </a: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CoulEx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40,42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Si, tentative MSU non publiée – </a:t>
            </a:r>
            <a:r>
              <a:rPr lang="fr-FR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RIKEN, résultat non connu</a:t>
            </a: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chaîne des souffres intéressante, mais difficile sur LISE</a:t>
            </a: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suite dépendra des opportunités / collaborations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1942" y="263969"/>
            <a:ext cx="3714469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400" b="1" dirty="0" smtClean="0"/>
              <a:t>questions exp</a:t>
            </a:r>
            <a:r>
              <a:rPr lang="fr-FR" sz="2400" b="1" dirty="0" smtClean="0"/>
              <a:t>érience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CoulEx</a:t>
            </a:r>
            <a:endParaRPr lang="fr-FR" sz="2400" b="1" dirty="0" smtClean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1C97C-0CBF-4951-BFEC-2F56853212A6}"/>
              </a:ext>
            </a:extLst>
          </p:cNvPr>
          <p:cNvSpPr/>
          <p:nvPr/>
        </p:nvSpPr>
        <p:spPr>
          <a:xfrm>
            <a:off x="409227" y="3269589"/>
            <a:ext cx="9912265" cy="320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lié à l’astrophysique nucléaire ou aux applications sur CRYRING ?</a:t>
            </a:r>
            <a:endParaRPr lang="fr-FR" sz="1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astrophysique (capture neutrons et fission) et applications (« </a:t>
            </a:r>
            <a:r>
              <a:rPr lang="fr-FR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surrogate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», données nucléaires) au cœur du projet</a:t>
            </a: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intérêt de CRYRING: angle solide pour résidus cible</a:t>
            </a:r>
          </a:p>
          <a:p>
            <a:pPr marL="361950" lvl="0"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problème: transmission ESR – CRYRING trop faible, retard des améliorations (crise COVID)</a:t>
            </a:r>
            <a:endParaRPr lang="fr-FR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1600" b="1" dirty="0" smtClean="0"/>
              <a:t>détecteurs pour le test GSI 2022 ?</a:t>
            </a:r>
          </a:p>
          <a:p>
            <a:pPr marL="361950"/>
            <a:r>
              <a:rPr lang="fr-FR" sz="1600" dirty="0" smtClean="0">
                <a:solidFill>
                  <a:srgbClr val="0070C0"/>
                </a:solidFill>
              </a:rPr>
              <a:t>télescope silicium pour les protons jusqu’à 40 MeV</a:t>
            </a:r>
          </a:p>
          <a:p>
            <a:pPr marL="361950"/>
            <a:r>
              <a:rPr lang="fr-FR" sz="1600" dirty="0" smtClean="0">
                <a:solidFill>
                  <a:srgbClr val="0070C0"/>
                </a:solidFill>
              </a:rPr>
              <a:t>DSSD pour les résidus lourds</a:t>
            </a:r>
            <a:endParaRPr lang="fr-FR" sz="16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b="1" dirty="0" smtClean="0"/>
              <a:t>résultats du test d’un point de vue scientifique et technique ?</a:t>
            </a:r>
            <a:endParaRPr lang="fr-FR" sz="1600" b="1" dirty="0"/>
          </a:p>
          <a:p>
            <a:pPr marL="361950"/>
            <a:r>
              <a:rPr lang="fr-FR" sz="1600" dirty="0" smtClean="0">
                <a:solidFill>
                  <a:srgbClr val="0070C0"/>
                </a:solidFill>
              </a:rPr>
              <a:t>validation du dispositif et de la méthode</a:t>
            </a:r>
          </a:p>
          <a:p>
            <a:pPr marL="361950"/>
            <a:r>
              <a:rPr lang="fr-FR" sz="1600" dirty="0" smtClean="0">
                <a:solidFill>
                  <a:srgbClr val="0070C0"/>
                </a:solidFill>
              </a:rPr>
              <a:t>(efficacité de détection gamma et neutron, mesure simultanée des voies de désexcitation)</a:t>
            </a:r>
          </a:p>
          <a:p>
            <a:pPr marL="361950"/>
            <a:r>
              <a:rPr lang="fr-FR" sz="1600" dirty="0" smtClean="0">
                <a:solidFill>
                  <a:srgbClr val="0070C0"/>
                </a:solidFill>
              </a:rPr>
              <a:t>première mesure directe de la probabilité d’émission neutron en fonction de E*</a:t>
            </a:r>
          </a:p>
          <a:p>
            <a:pPr marL="361950"/>
            <a:r>
              <a:rPr lang="fr-FR" sz="1600" dirty="0" smtClean="0">
                <a:solidFill>
                  <a:srgbClr val="0070C0"/>
                </a:solidFill>
              </a:rPr>
              <a:t>extraction des forces de transition gamma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942" y="2781300"/>
            <a:ext cx="3227734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400" b="1" dirty="0" smtClean="0"/>
              <a:t>questions projet NECTAR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597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6556273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composition de l’équipe : permanents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998631" y="1290319"/>
          <a:ext cx="6194737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87898">
                  <a:extLst>
                    <a:ext uri="{9D8B030D-6E8A-4147-A177-3AD203B41FA5}">
                      <a16:colId xmlns:a16="http://schemas.microsoft.com/office/drawing/2014/main" val="2320629515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val="109914875"/>
                    </a:ext>
                  </a:extLst>
                </a:gridCol>
                <a:gridCol w="1481070">
                  <a:extLst>
                    <a:ext uri="{9D8B030D-6E8A-4147-A177-3AD203B41FA5}">
                      <a16:colId xmlns:a16="http://schemas.microsoft.com/office/drawing/2014/main" val="3205027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arrivée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4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Pauline </a:t>
                      </a:r>
                      <a:r>
                        <a:rPr lang="en-US" sz="2000" dirty="0" err="1" smtClean="0"/>
                        <a:t>Ascher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Bertram Blank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Mathias </a:t>
                      </a:r>
                      <a:r>
                        <a:rPr lang="en-US" sz="2000" dirty="0" err="1" smtClean="0"/>
                        <a:t>Gerbaux</a:t>
                      </a:r>
                      <a:r>
                        <a:rPr lang="en-US" sz="2000" dirty="0" smtClean="0"/>
                        <a:t> (*)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MdC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5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Jérôme</a:t>
                      </a:r>
                      <a:r>
                        <a:rPr lang="en-US" sz="2000" dirty="0" smtClean="0"/>
                        <a:t> Giovinazzo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4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Stéphane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Grévy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4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Beatriz </a:t>
                      </a:r>
                      <a:r>
                        <a:rPr lang="en-US" sz="2000" dirty="0" err="1" smtClean="0"/>
                        <a:t>Jurado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3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Teresa 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Kurtukian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Nieto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CR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2010-2022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8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Maud </a:t>
                      </a:r>
                      <a:r>
                        <a:rPr lang="en-US" sz="2000" dirty="0" err="1" smtClean="0"/>
                        <a:t>Versteegen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MdC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5882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998631" y="5142455"/>
            <a:ext cx="3938249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2000" dirty="0" smtClean="0"/>
              <a:t>(*)</a:t>
            </a:r>
            <a:r>
              <a:rPr lang="fr-FR" sz="2000" dirty="0"/>
              <a:t> </a:t>
            </a:r>
            <a:r>
              <a:rPr lang="fr-FR" sz="2000" dirty="0" smtClean="0"/>
              <a:t>demi-délégation </a:t>
            </a:r>
            <a:r>
              <a:rPr lang="fr-FR" sz="2000" dirty="0" smtClean="0"/>
              <a:t>(CNRS) </a:t>
            </a:r>
            <a:r>
              <a:rPr lang="fr-FR" sz="2000" dirty="0" smtClean="0"/>
              <a:t>2023/24</a:t>
            </a:r>
            <a:endParaRPr lang="fr-FR" sz="2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6333200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composition de l’équipe : doctorants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15019"/>
              </p:ext>
            </p:extLst>
          </p:nvPr>
        </p:nvGraphicFramePr>
        <p:xfrm>
          <a:off x="476515" y="1493520"/>
          <a:ext cx="11069154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6989">
                  <a:extLst>
                    <a:ext uri="{9D8B030D-6E8A-4147-A177-3AD203B41FA5}">
                      <a16:colId xmlns:a16="http://schemas.microsoft.com/office/drawing/2014/main" val="2320629515"/>
                    </a:ext>
                  </a:extLst>
                </a:gridCol>
                <a:gridCol w="2472744">
                  <a:extLst>
                    <a:ext uri="{9D8B030D-6E8A-4147-A177-3AD203B41FA5}">
                      <a16:colId xmlns:a16="http://schemas.microsoft.com/office/drawing/2014/main" val="109914875"/>
                    </a:ext>
                  </a:extLst>
                </a:gridCol>
                <a:gridCol w="1287887">
                  <a:extLst>
                    <a:ext uri="{9D8B030D-6E8A-4147-A177-3AD203B41FA5}">
                      <a16:colId xmlns:a16="http://schemas.microsoft.com/office/drawing/2014/main" val="3205027231"/>
                    </a:ext>
                  </a:extLst>
                </a:gridCol>
                <a:gridCol w="1545465">
                  <a:extLst>
                    <a:ext uri="{9D8B030D-6E8A-4147-A177-3AD203B41FA5}">
                      <a16:colId xmlns:a16="http://schemas.microsoft.com/office/drawing/2014/main" val="2648153305"/>
                    </a:ext>
                  </a:extLst>
                </a:gridCol>
                <a:gridCol w="3316069">
                  <a:extLst>
                    <a:ext uri="{9D8B030D-6E8A-4147-A177-3AD203B41FA5}">
                      <a16:colId xmlns:a16="http://schemas.microsoft.com/office/drawing/2014/main" val="71079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sujet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arrivée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soutenance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remarques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4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Camille Berthelot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NECTAR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10/2022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 2025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Mathieu </a:t>
                      </a:r>
                      <a:r>
                        <a:rPr lang="en-US" sz="2000" dirty="0" err="1" smtClean="0"/>
                        <a:t>Flayol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masses, PIPERADE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09/2021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</a:t>
                      </a:r>
                      <a:r>
                        <a:rPr lang="en-US" sz="2000" baseline="0" dirty="0" smtClean="0"/>
                        <a:t> 2024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Quentin </a:t>
                      </a:r>
                      <a:r>
                        <a:rPr lang="en-US" sz="2000" dirty="0" err="1" smtClean="0"/>
                        <a:t>Delignac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CoulEx</a:t>
                      </a:r>
                      <a:r>
                        <a:rPr lang="en-US" sz="2000" dirty="0" smtClean="0"/>
                        <a:t>, structure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10/2021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 2024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5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Aurora Ortega Moral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radio. 2P, ACTAR TPC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12/2019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 2023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prolongation COVID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4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Marjut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Hukkanen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masses,</a:t>
                      </a:r>
                      <a:r>
                        <a:rPr lang="en-US" sz="2000" baseline="0" dirty="0" smtClean="0"/>
                        <a:t> PIPERADE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10/2018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été</a:t>
                      </a:r>
                      <a:r>
                        <a:rPr lang="en-US" sz="2000" dirty="0" smtClean="0"/>
                        <a:t> 2023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co-</a:t>
                      </a:r>
                      <a:r>
                        <a:rPr lang="en-US" sz="2000" dirty="0" err="1" smtClean="0"/>
                        <a:t>tutelle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Jyväskylä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4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Michele </a:t>
                      </a:r>
                      <a:r>
                        <a:rPr lang="en-US" sz="2000" dirty="0" err="1" smtClean="0"/>
                        <a:t>Sguazzin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NECTAR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10/2019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03/2023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prolongation articles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3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Federica 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Cresto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WISArD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11/2019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01/2023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8726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76515" y="4955383"/>
            <a:ext cx="5931166" cy="68825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000" b="1" dirty="0" smtClean="0"/>
              <a:t>1 financement IN2P3 (2023) pour </a:t>
            </a:r>
            <a:r>
              <a:rPr lang="fr-FR" sz="2000" b="1" dirty="0" err="1" smtClean="0"/>
              <a:t>WISArD</a:t>
            </a:r>
            <a:endParaRPr lang="fr-FR" sz="2000" b="1" dirty="0" smtClean="0"/>
          </a:p>
          <a:p>
            <a:r>
              <a:rPr lang="fr-FR" sz="2000" dirty="0" smtClean="0"/>
              <a:t>+ demande Région (1/2 bourse + co-financement IN2P3)</a:t>
            </a:r>
          </a:p>
        </p:txBody>
      </p:sp>
    </p:spTree>
    <p:extLst>
      <p:ext uri="{BB962C8B-B14F-4D97-AF65-F5344CB8AC3E}">
        <p14:creationId xmlns:p14="http://schemas.microsoft.com/office/powerpoint/2010/main" val="2706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7200616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composition de l’équipe : post-doctorants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67786"/>
              </p:ext>
            </p:extLst>
          </p:nvPr>
        </p:nvGraphicFramePr>
        <p:xfrm>
          <a:off x="476515" y="1493520"/>
          <a:ext cx="11069154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6989">
                  <a:extLst>
                    <a:ext uri="{9D8B030D-6E8A-4147-A177-3AD203B41FA5}">
                      <a16:colId xmlns:a16="http://schemas.microsoft.com/office/drawing/2014/main" val="2320629515"/>
                    </a:ext>
                  </a:extLst>
                </a:gridCol>
                <a:gridCol w="2472744">
                  <a:extLst>
                    <a:ext uri="{9D8B030D-6E8A-4147-A177-3AD203B41FA5}">
                      <a16:colId xmlns:a16="http://schemas.microsoft.com/office/drawing/2014/main" val="109914875"/>
                    </a:ext>
                  </a:extLst>
                </a:gridCol>
                <a:gridCol w="1287887">
                  <a:extLst>
                    <a:ext uri="{9D8B030D-6E8A-4147-A177-3AD203B41FA5}">
                      <a16:colId xmlns:a16="http://schemas.microsoft.com/office/drawing/2014/main" val="3205027231"/>
                    </a:ext>
                  </a:extLst>
                </a:gridCol>
                <a:gridCol w="1300766">
                  <a:extLst>
                    <a:ext uri="{9D8B030D-6E8A-4147-A177-3AD203B41FA5}">
                      <a16:colId xmlns:a16="http://schemas.microsoft.com/office/drawing/2014/main" val="2648153305"/>
                    </a:ext>
                  </a:extLst>
                </a:gridCol>
                <a:gridCol w="3560768">
                  <a:extLst>
                    <a:ext uri="{9D8B030D-6E8A-4147-A177-3AD203B41FA5}">
                      <a16:colId xmlns:a16="http://schemas.microsoft.com/office/drawing/2014/main" val="71079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sujet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début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remarques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4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</a:rPr>
                        <a:t>Boguslaw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</a:rPr>
                        <a:t>Wloch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NECTAR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04/2023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04/2025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3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</a:rPr>
                        <a:t>Dinko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</a:rPr>
                        <a:t>Atanasov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</a:rPr>
                        <a:t>WISArD</a:t>
                      </a:r>
                      <a:endParaRPr lang="en-US" sz="2000" i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PIPERADE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07/2021</a:t>
                      </a:r>
                    </a:p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01/2022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12/2021</a:t>
                      </a:r>
                    </a:p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06/2023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prolongation </a:t>
                      </a:r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</a:rPr>
                        <a:t>financement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 MPIK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Jacobus Swartz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NECTAR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01/2021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12/2022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depart FRIB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0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Marcin 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Pomorski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WISArD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10/2019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07/2022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retour</a:t>
                      </a:r>
                      <a:r>
                        <a:rPr lang="en-US" sz="2000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Varsovie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3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Julien Michaud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HRS (DESIR)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09/2019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09/2022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poste CR 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accélérateurs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5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Audric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Husson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GPIB / PIPERADE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08/2019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12/2022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post-doc Marseille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8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Antoine de </a:t>
                      </a:r>
                      <a:r>
                        <a:rPr lang="en-US" sz="20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Roubin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PIPERADE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09/2019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12/2022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post-doc Leuven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5264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76515" y="4955383"/>
            <a:ext cx="7031916" cy="68825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000" b="1" dirty="0" smtClean="0"/>
              <a:t>2 post-doctorats ouverts sur PIPERADE / GPIB (IN2P3 et EQUIPEX)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 difficultés de trouver des candidats (concurrence FRIB)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1664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5769" y="2422307"/>
            <a:ext cx="2640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la science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5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/>
          <p:cNvGrpSpPr/>
          <p:nvPr/>
        </p:nvGrpSpPr>
        <p:grpSpPr>
          <a:xfrm>
            <a:off x="515938" y="1082675"/>
            <a:ext cx="4679951" cy="4686300"/>
            <a:chOff x="515938" y="1082675"/>
            <a:chExt cx="4679951" cy="4686300"/>
          </a:xfrm>
        </p:grpSpPr>
        <p:sp>
          <p:nvSpPr>
            <p:cNvPr id="48" name="Bande diagonale 47"/>
            <p:cNvSpPr/>
            <p:nvPr/>
          </p:nvSpPr>
          <p:spPr>
            <a:xfrm rot="16200000">
              <a:off x="512764" y="1085850"/>
              <a:ext cx="4686300" cy="4679950"/>
            </a:xfrm>
            <a:prstGeom prst="diagStripe">
              <a:avLst>
                <a:gd name="adj" fmla="val 660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riangle rectangle 48"/>
            <p:cNvSpPr/>
            <p:nvPr/>
          </p:nvSpPr>
          <p:spPr>
            <a:xfrm rot="10800000">
              <a:off x="515938" y="1089025"/>
              <a:ext cx="4679951" cy="467995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2700000">
            <a:off x="841559" y="4080226"/>
            <a:ext cx="2018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hors C.S.</a:t>
            </a:r>
            <a:endParaRPr lang="fr-FR" sz="4000" b="1" cap="none" spc="0" dirty="0"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96742" y="2740153"/>
            <a:ext cx="28193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présentations</a:t>
            </a:r>
          </a:p>
          <a:p>
            <a:pPr algn="ctr"/>
            <a:r>
              <a:rPr lang="fr-FR" sz="3600" b="1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spécifiques</a:t>
            </a:r>
            <a:endParaRPr lang="fr-FR" sz="3600" b="1" cap="none" spc="0" dirty="0">
              <a:ln w="1905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782285" y="5199918"/>
            <a:ext cx="207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ym typeface="Wingdings" panose="05000000000000000000" pitchFamily="2" charset="2"/>
              </a:rPr>
              <a:t>exp</a:t>
            </a:r>
            <a:r>
              <a:rPr lang="fr-FR" b="1" dirty="0" smtClean="0">
                <a:sym typeface="Wingdings" panose="05000000000000000000" pitchFamily="2" charset="2"/>
              </a:rPr>
              <a:t>. </a:t>
            </a:r>
            <a:r>
              <a:rPr 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E823 </a:t>
            </a:r>
            <a:r>
              <a:rPr 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CoulEx</a:t>
            </a:r>
            <a:endParaRPr lang="fr-FR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fr-FR" b="1" dirty="0" smtClean="0">
                <a:sym typeface="Wingdings" panose="05000000000000000000" pitchFamily="2" charset="2"/>
              </a:rPr>
              <a:t> projet </a:t>
            </a:r>
            <a:r>
              <a:rPr lang="fr-FR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NECTAR</a:t>
            </a:r>
            <a:endParaRPr lang="fr-FR" b="1" dirty="0">
              <a:solidFill>
                <a:srgbClr val="FF9933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46271" y="1099658"/>
            <a:ext cx="28080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construction évolutive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des thèmes scientifiques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de l’équipe</a:t>
            </a:r>
          </a:p>
        </p:txBody>
      </p:sp>
    </p:spTree>
    <p:extLst>
      <p:ext uri="{BB962C8B-B14F-4D97-AF65-F5344CB8AC3E}">
        <p14:creationId xmlns:p14="http://schemas.microsoft.com/office/powerpoint/2010/main" val="30098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70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65678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0332" y="11476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46271" y="1099658"/>
            <a:ext cx="5767284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400" b="1" dirty="0" smtClean="0"/>
              <a:t>décroissances exotiques</a:t>
            </a: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thématique « historique » du groupe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depuis fin 1990 / début 2000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>
                <a:solidFill>
                  <a:srgbClr val="C00000"/>
                </a:solidFill>
              </a:rPr>
              <a:t>découverte et étude de la radioactivité 2-protons</a:t>
            </a:r>
            <a:endParaRPr lang="fr-FR" sz="2000" b="1" dirty="0">
              <a:solidFill>
                <a:srgbClr val="C00000"/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</a:t>
            </a:r>
            <a:r>
              <a:rPr lang="fr-FR" sz="2000" dirty="0" smtClean="0">
                <a:sym typeface="Wingdings" panose="05000000000000000000" pitchFamily="2" charset="2"/>
              </a:rPr>
              <a:t>	recherche des candidats</a:t>
            </a: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	observation indirecte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/>
              <a:t>étude des corrélations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	développements </a:t>
            </a:r>
            <a:r>
              <a:rPr lang="fr-FR" sz="2000" b="1" dirty="0" smtClean="0">
                <a:solidFill>
                  <a:srgbClr val="C00000"/>
                </a:solidFill>
              </a:rPr>
              <a:t>détection par TPC</a:t>
            </a:r>
            <a:endParaRPr lang="fr-FR" sz="2000" b="1" dirty="0">
              <a:solidFill>
                <a:srgbClr val="C00000"/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	</a:t>
            </a:r>
            <a:r>
              <a:rPr lang="fr-FR" sz="2000" b="1" dirty="0" err="1" smtClean="0"/>
              <a:t>exp</a:t>
            </a:r>
            <a:r>
              <a:rPr lang="fr-FR" sz="2000" b="1" dirty="0" smtClean="0"/>
              <a:t>. GANIL, RIKEN </a:t>
            </a: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… FAIR, FRIB ?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	spectroscopie décroissance, </a:t>
            </a:r>
            <a:r>
              <a:rPr lang="fr-FR" sz="2000" b="1" dirty="0" err="1" smtClean="0"/>
              <a:t>drip</a:t>
            </a:r>
            <a:r>
              <a:rPr lang="fr-FR" sz="2000" b="1" dirty="0" smtClean="0"/>
              <a:t>-line proton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(</a:t>
            </a:r>
            <a:r>
              <a:rPr lang="el-GR" sz="2000" dirty="0" smtClean="0"/>
              <a:t>β</a:t>
            </a:r>
            <a:r>
              <a:rPr lang="fr-FR" sz="2000" dirty="0" smtClean="0"/>
              <a:t>, </a:t>
            </a:r>
            <a:r>
              <a:rPr lang="el-GR" sz="2000" dirty="0" smtClean="0"/>
              <a:t>β</a:t>
            </a:r>
            <a:r>
              <a:rPr lang="fr-FR" sz="2000" dirty="0" smtClean="0"/>
              <a:t>p, </a:t>
            </a:r>
            <a:r>
              <a:rPr lang="el-GR" sz="2000" dirty="0" smtClean="0"/>
              <a:t>β</a:t>
            </a:r>
            <a:r>
              <a:rPr lang="fr-FR" sz="2000" dirty="0" smtClean="0"/>
              <a:t>p</a:t>
            </a:r>
            <a:r>
              <a:rPr lang="el-GR" sz="2000" dirty="0" smtClean="0"/>
              <a:t>γ</a:t>
            </a:r>
            <a:r>
              <a:rPr lang="fr-FR" sz="2000" dirty="0" smtClean="0"/>
              <a:t>, </a:t>
            </a:r>
            <a:r>
              <a:rPr lang="el-GR" sz="2000" dirty="0" smtClean="0"/>
              <a:t>β</a:t>
            </a:r>
            <a:r>
              <a:rPr lang="fr-FR" sz="2000" dirty="0" smtClean="0"/>
              <a:t>2p…)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région A ≈ 50 (</a:t>
            </a:r>
            <a:r>
              <a:rPr lang="fr-FR" sz="2000" dirty="0" smtClean="0">
                <a:sym typeface="Wingdings" panose="05000000000000000000" pitchFamily="2" charset="2"/>
              </a:rPr>
              <a:t> 2P), A </a:t>
            </a:r>
            <a:r>
              <a:rPr lang="fr-FR" sz="2000" dirty="0"/>
              <a:t>≈ </a:t>
            </a:r>
            <a:r>
              <a:rPr lang="fr-FR" sz="2000" dirty="0" smtClean="0"/>
              <a:t>30 (</a:t>
            </a:r>
            <a:r>
              <a:rPr lang="el-GR" sz="2000" dirty="0"/>
              <a:t>β</a:t>
            </a:r>
            <a:r>
              <a:rPr lang="fr-FR" sz="2000" dirty="0" smtClean="0"/>
              <a:t>2p)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A </a:t>
            </a:r>
            <a:r>
              <a:rPr lang="fr-FR" sz="2000" dirty="0"/>
              <a:t>≈ </a:t>
            </a:r>
            <a:r>
              <a:rPr lang="fr-FR" sz="2000" dirty="0" smtClean="0"/>
              <a:t>70 (autour de N = Z)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314528" y="2559135"/>
            <a:ext cx="1100796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TPC CENBG</a:t>
            </a:r>
          </a:p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63" y="3679194"/>
            <a:ext cx="3655116" cy="27413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-2700000">
            <a:off x="1634999" y="2054778"/>
            <a:ext cx="224337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CCC"/>
                </a:solidFill>
              </a:rPr>
              <a:t>présentation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CCC"/>
                </a:solidFill>
              </a:rPr>
              <a:t>décroissances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CCC"/>
                </a:solidFill>
              </a:rPr>
              <a:t>exotiques</a:t>
            </a:r>
            <a:endParaRPr lang="fr-FR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CCCC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19161070">
            <a:off x="1499851" y="4471263"/>
            <a:ext cx="4157570" cy="12890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9362251" y="3105834"/>
            <a:ext cx="501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Équipe Noyaux Exotiques</a:t>
            </a:r>
            <a:endParaRPr lang="fr-FR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5325" y="1357846"/>
            <a:ext cx="1440000" cy="1439999"/>
            <a:chOff x="2555750" y="1628775"/>
            <a:chExt cx="1440000" cy="1439999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2555750" y="1628775"/>
              <a:ext cx="1440000" cy="143999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81173" y="2035423"/>
              <a:ext cx="1389153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décroissances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exotiques</a:t>
              </a:r>
              <a:endParaRPr lang="fr-FR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86118" y="1357846"/>
            <a:ext cx="1440000" cy="1440556"/>
            <a:chOff x="323528" y="1628775"/>
            <a:chExt cx="1440000" cy="1440556"/>
          </a:xfrm>
        </p:grpSpPr>
        <p:sp>
          <p:nvSpPr>
            <p:cNvPr id="4" name="Ellipse 3"/>
            <p:cNvSpPr>
              <a:spLocks noChangeAspect="1"/>
            </p:cNvSpPr>
            <p:nvPr/>
          </p:nvSpPr>
          <p:spPr>
            <a:xfrm>
              <a:off x="323528" y="1628775"/>
              <a:ext cx="1440000" cy="14405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87194" y="2035422"/>
              <a:ext cx="111266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interaction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faible</a:t>
              </a:r>
              <a:endParaRPr lang="fr-FR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86118" y="4155501"/>
            <a:ext cx="1440000" cy="1439999"/>
            <a:chOff x="5580138" y="2996952"/>
            <a:chExt cx="1440000" cy="1439999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580138" y="2996952"/>
              <a:ext cx="1440000" cy="143999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9533" y="3403600"/>
              <a:ext cx="941210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masses,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structure</a:t>
              </a:r>
              <a:endParaRPr lang="fr-FR" b="1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695325" y="4155501"/>
            <a:ext cx="1440000" cy="1439999"/>
            <a:chOff x="2555750" y="1628775"/>
            <a:chExt cx="1800226" cy="1800225"/>
          </a:xfrm>
        </p:grpSpPr>
        <p:sp>
          <p:nvSpPr>
            <p:cNvPr id="39" name="Ellipse 38"/>
            <p:cNvSpPr/>
            <p:nvPr/>
          </p:nvSpPr>
          <p:spPr>
            <a:xfrm>
              <a:off x="2555750" y="1628775"/>
              <a:ext cx="1800226" cy="1800225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785746" y="2137149"/>
              <a:ext cx="134023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fission,</a:t>
              </a:r>
            </a:p>
            <a:p>
              <a:pPr algn="ctr"/>
              <a:r>
                <a:rPr lang="fr-FR" b="1" dirty="0" smtClean="0">
                  <a:solidFill>
                    <a:srgbClr val="FF9933"/>
                  </a:solidFill>
                </a:rPr>
                <a:t>désexcitation</a:t>
              </a:r>
              <a:endParaRPr lang="fr-FR" b="1" dirty="0" smtClean="0">
                <a:solidFill>
                  <a:srgbClr val="FF9933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1942" y="93841"/>
            <a:ext cx="457598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thématiques scientifiques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0" y="6569853"/>
            <a:ext cx="586929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– Noyaux Exotiques / Équipe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70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65678" y="3789363"/>
            <a:ext cx="2080880" cy="2146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46271" y="918902"/>
            <a:ext cx="5283369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400" b="1" dirty="0" smtClean="0">
                <a:solidFill>
                  <a:srgbClr val="0070C0"/>
                </a:solidFill>
              </a:rPr>
              <a:t>tests de l’interaction faible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du modèle standard par décroissance </a:t>
            </a:r>
            <a:r>
              <a:rPr lang="el-GR" sz="2000" b="1" dirty="0" smtClean="0"/>
              <a:t>β</a:t>
            </a: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programme débuté dans les années 2000</a:t>
            </a:r>
            <a:endParaRPr lang="fr-FR" sz="2000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(spectroscopie région N = Z, 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A ≈ 70)</a:t>
            </a: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transitions de Fermi super-permises </a:t>
            </a:r>
            <a:r>
              <a:rPr lang="fr-FR" sz="2000" b="1" dirty="0" smtClean="0"/>
              <a:t>0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</a:t>
            </a:r>
            <a:r>
              <a:rPr lang="fr-FR" sz="2000" b="1" dirty="0" smtClean="0">
                <a:sym typeface="Wingdings" panose="05000000000000000000" pitchFamily="2" charset="2"/>
              </a:rPr>
              <a:t> 0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+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baseline="30000" dirty="0">
                <a:sym typeface="Wingdings" panose="05000000000000000000" pitchFamily="2" charset="2"/>
              </a:rPr>
              <a:t>	</a:t>
            </a:r>
            <a:r>
              <a:rPr lang="fr-FR" sz="2000" b="1" dirty="0" smtClean="0">
                <a:sym typeface="Wingdings" panose="05000000000000000000" pitchFamily="2" charset="2"/>
              </a:rPr>
              <a:t>et transitions miroirs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hypothèse CVC </a:t>
            </a:r>
            <a:r>
              <a:rPr lang="fr-FR" sz="2000" dirty="0" smtClean="0">
                <a:sym typeface="Wingdings" panose="05000000000000000000" pitchFamily="2" charset="2"/>
              </a:rPr>
              <a:t>et </a:t>
            </a:r>
            <a:r>
              <a:rPr lang="fr-FR" sz="2000" dirty="0" err="1" smtClean="0">
                <a:sym typeface="Wingdings" panose="05000000000000000000" pitchFamily="2" charset="2"/>
              </a:rPr>
              <a:t>unitarité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matrice CKM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mesures de précision </a:t>
            </a:r>
            <a:r>
              <a:rPr lang="fr-FR" sz="2000" dirty="0" err="1" smtClean="0">
                <a:sym typeface="Wingdings" panose="05000000000000000000" pitchFamily="2" charset="2"/>
              </a:rPr>
              <a:t>Ft</a:t>
            </a: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</a:t>
            </a:r>
            <a:r>
              <a:rPr lang="fr-FR" sz="2000" dirty="0" smtClean="0">
                <a:sym typeface="Wingdings" panose="05000000000000000000" pitchFamily="2" charset="2"/>
              </a:rPr>
              <a:t>durées de vie, </a:t>
            </a:r>
            <a:r>
              <a:rPr lang="fr-FR" sz="2000" dirty="0" smtClean="0"/>
              <a:t>rapports d’embranchement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	+ masses (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JYFLtrap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ISOLtrap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	+ corrections théoriques</a:t>
            </a: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physique de basse énergie (JYFL, ISOLDE…)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b="1" dirty="0" smtClean="0">
                <a:sym typeface="Wingdings" panose="05000000000000000000" pitchFamily="2" charset="2"/>
              </a:rPr>
              <a:t>installation DESIR </a:t>
            </a:r>
            <a:r>
              <a:rPr lang="fr-FR" sz="2000" dirty="0" smtClean="0">
                <a:sym typeface="Wingdings" panose="05000000000000000000" pitchFamily="2" charset="2"/>
              </a:rPr>
              <a:t>pour SPIRAL2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purification des faisceaux et mesures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de masses (</a:t>
            </a:r>
            <a:r>
              <a:rPr lang="fr-FR" sz="2000" b="1" dirty="0" smtClean="0">
                <a:sym typeface="Wingdings" panose="05000000000000000000" pitchFamily="2" charset="2"/>
              </a:rPr>
              <a:t>HRS</a:t>
            </a:r>
            <a:r>
              <a:rPr lang="fr-FR" sz="2000" dirty="0" smtClean="0">
                <a:sym typeface="Wingdings" panose="05000000000000000000" pitchFamily="2" charset="2"/>
              </a:rPr>
              <a:t> et </a:t>
            </a:r>
            <a:r>
              <a:rPr lang="fr-FR" sz="2000" b="1" dirty="0" smtClean="0">
                <a:sym typeface="Wingdings" panose="05000000000000000000" pitchFamily="2" charset="2"/>
              </a:rPr>
              <a:t>GPIB+PIPERADE</a:t>
            </a:r>
            <a:r>
              <a:rPr lang="fr-FR" sz="2000" dirty="0" smtClean="0">
                <a:sym typeface="Wingdings" panose="05000000000000000000" pitchFamily="2" charset="2"/>
              </a:rPr>
              <a:t>)</a:t>
            </a:r>
            <a:endParaRPr lang="fr-FR" sz="2000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330525" y="2559135"/>
            <a:ext cx="1068801" cy="3916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fr-FR" sz="1600" b="1" dirty="0" smtClean="0"/>
              <a:t>ACTAR </a:t>
            </a:r>
            <a:r>
              <a:rPr lang="fr-FR" sz="1600" b="1" dirty="0" smtClean="0"/>
              <a:t>TPC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942" y="1008872"/>
            <a:ext cx="2363608" cy="261457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e libre 25"/>
          <p:cNvSpPr/>
          <p:nvPr/>
        </p:nvSpPr>
        <p:spPr>
          <a:xfrm>
            <a:off x="2072989" y="1529179"/>
            <a:ext cx="1575085" cy="235314"/>
          </a:xfrm>
          <a:custGeom>
            <a:avLst/>
            <a:gdLst>
              <a:gd name="connsiteX0" fmla="*/ 0 w 1252728"/>
              <a:gd name="connsiteY0" fmla="*/ 641279 h 641279"/>
              <a:gd name="connsiteX1" fmla="*/ 402336 w 1252728"/>
              <a:gd name="connsiteY1" fmla="*/ 65207 h 641279"/>
              <a:gd name="connsiteX2" fmla="*/ 1252728 w 1252728"/>
              <a:gd name="connsiteY2" fmla="*/ 37775 h 641279"/>
              <a:gd name="connsiteX0" fmla="*/ 0 w 1252728"/>
              <a:gd name="connsiteY0" fmla="*/ 718703 h 718703"/>
              <a:gd name="connsiteX1" fmla="*/ 509913 w 1252728"/>
              <a:gd name="connsiteY1" fmla="*/ 35054 h 718703"/>
              <a:gd name="connsiteX2" fmla="*/ 1252728 w 1252728"/>
              <a:gd name="connsiteY2" fmla="*/ 115199 h 7187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05303 h 705303"/>
              <a:gd name="connsiteX1" fmla="*/ 509913 w 1252728"/>
              <a:gd name="connsiteY1" fmla="*/ 21654 h 705303"/>
              <a:gd name="connsiteX2" fmla="*/ 1252728 w 1252728"/>
              <a:gd name="connsiteY2" fmla="*/ 101799 h 705303"/>
              <a:gd name="connsiteX0" fmla="*/ 0 w 1252728"/>
              <a:gd name="connsiteY0" fmla="*/ 734048 h 734048"/>
              <a:gd name="connsiteX1" fmla="*/ 671278 w 1252728"/>
              <a:gd name="connsiteY1" fmla="*/ 18126 h 734048"/>
              <a:gd name="connsiteX2" fmla="*/ 1252728 w 1252728"/>
              <a:gd name="connsiteY2" fmla="*/ 130544 h 734048"/>
              <a:gd name="connsiteX0" fmla="*/ 0 w 908483"/>
              <a:gd name="connsiteY0" fmla="*/ 141480 h 151162"/>
              <a:gd name="connsiteX1" fmla="*/ 327033 w 908483"/>
              <a:gd name="connsiteY1" fmla="*/ 38744 h 151162"/>
              <a:gd name="connsiteX2" fmla="*/ 908483 w 908483"/>
              <a:gd name="connsiteY2" fmla="*/ 151162 h 151162"/>
              <a:gd name="connsiteX0" fmla="*/ 0 w 908483"/>
              <a:gd name="connsiteY0" fmla="*/ 105859 h 115541"/>
              <a:gd name="connsiteX1" fmla="*/ 327033 w 908483"/>
              <a:gd name="connsiteY1" fmla="*/ 3123 h 115541"/>
              <a:gd name="connsiteX2" fmla="*/ 908483 w 908483"/>
              <a:gd name="connsiteY2" fmla="*/ 115541 h 115541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091 h 230773"/>
              <a:gd name="connsiteX1" fmla="*/ 413094 w 908483"/>
              <a:gd name="connsiteY1" fmla="*/ 20 h 230773"/>
              <a:gd name="connsiteX2" fmla="*/ 908483 w 908483"/>
              <a:gd name="connsiteY2" fmla="*/ 230773 h 230773"/>
              <a:gd name="connsiteX0" fmla="*/ 0 w 908483"/>
              <a:gd name="connsiteY0" fmla="*/ 221102 h 230784"/>
              <a:gd name="connsiteX1" fmla="*/ 413094 w 908483"/>
              <a:gd name="connsiteY1" fmla="*/ 31 h 230784"/>
              <a:gd name="connsiteX2" fmla="*/ 908483 w 908483"/>
              <a:gd name="connsiteY2" fmla="*/ 230784 h 23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483" h="230784">
                <a:moveTo>
                  <a:pt x="0" y="221102"/>
                </a:moveTo>
                <a:cubicBezTo>
                  <a:pt x="139805" y="58662"/>
                  <a:pt x="261680" y="-1583"/>
                  <a:pt x="413094" y="31"/>
                </a:cubicBezTo>
                <a:cubicBezTo>
                  <a:pt x="564508" y="1645"/>
                  <a:pt x="662985" y="-20945"/>
                  <a:pt x="908483" y="23078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2786983" y="1212268"/>
            <a:ext cx="199341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b="1" dirty="0" smtClean="0"/>
              <a:t>β</a:t>
            </a:r>
            <a:endParaRPr lang="en-US" b="1" baseline="-25000" dirty="0" smtClean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6920" y="3325617"/>
            <a:ext cx="2697485" cy="37909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-2700000">
            <a:off x="1850649" y="2324194"/>
            <a:ext cx="20892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présentation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interaction</a:t>
            </a: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faible</a:t>
            </a:r>
            <a:endParaRPr lang="fr-FR" sz="2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6712" y="4890977"/>
            <a:ext cx="4661539" cy="148855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e libre 30"/>
          <p:cNvSpPr/>
          <p:nvPr/>
        </p:nvSpPr>
        <p:spPr>
          <a:xfrm>
            <a:off x="4947513" y="2442269"/>
            <a:ext cx="189764" cy="680683"/>
          </a:xfrm>
          <a:custGeom>
            <a:avLst/>
            <a:gdLst>
              <a:gd name="connsiteX0" fmla="*/ 1536192 w 1536192"/>
              <a:gd name="connsiteY0" fmla="*/ 54864 h 274834"/>
              <a:gd name="connsiteX1" fmla="*/ 640080 w 1536192"/>
              <a:gd name="connsiteY1" fmla="*/ 274320 h 274834"/>
              <a:gd name="connsiteX2" fmla="*/ 0 w 1536192"/>
              <a:gd name="connsiteY2" fmla="*/ 0 h 274834"/>
              <a:gd name="connsiteX0" fmla="*/ 1536192 w 1536192"/>
              <a:gd name="connsiteY0" fmla="*/ 54864 h 143931"/>
              <a:gd name="connsiteX1" fmla="*/ 689776 w 1536192"/>
              <a:gd name="connsiteY1" fmla="*/ 135173 h 143931"/>
              <a:gd name="connsiteX2" fmla="*/ 0 w 1536192"/>
              <a:gd name="connsiteY2" fmla="*/ 0 h 143931"/>
              <a:gd name="connsiteX0" fmla="*/ 1416923 w 1416923"/>
              <a:gd name="connsiteY0" fmla="*/ 203951 h 293018"/>
              <a:gd name="connsiteX1" fmla="*/ 570507 w 1416923"/>
              <a:gd name="connsiteY1" fmla="*/ 284260 h 293018"/>
              <a:gd name="connsiteX2" fmla="*/ 0 w 1416923"/>
              <a:gd name="connsiteY2" fmla="*/ 0 h 293018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416923 w 1416923"/>
              <a:gd name="connsiteY0" fmla="*/ 203951 h 270934"/>
              <a:gd name="connsiteX1" fmla="*/ 580446 w 1416923"/>
              <a:gd name="connsiteY1" fmla="*/ 244504 h 270934"/>
              <a:gd name="connsiteX2" fmla="*/ 0 w 1416923"/>
              <a:gd name="connsiteY2" fmla="*/ 0 h 270934"/>
              <a:gd name="connsiteX0" fmla="*/ 1416923 w 1416923"/>
              <a:gd name="connsiteY0" fmla="*/ 203951 h 289515"/>
              <a:gd name="connsiteX1" fmla="*/ 580446 w 1416923"/>
              <a:gd name="connsiteY1" fmla="*/ 244504 h 289515"/>
              <a:gd name="connsiteX2" fmla="*/ 0 w 1416923"/>
              <a:gd name="connsiteY2" fmla="*/ 0 h 289515"/>
              <a:gd name="connsiteX0" fmla="*/ 1049176 w 1049176"/>
              <a:gd name="connsiteY0" fmla="*/ 0 h 408647"/>
              <a:gd name="connsiteX1" fmla="*/ 212699 w 1049176"/>
              <a:gd name="connsiteY1" fmla="*/ 40553 h 408647"/>
              <a:gd name="connsiteX2" fmla="*/ 0 w 1049176"/>
              <a:gd name="connsiteY2" fmla="*/ 382458 h 408647"/>
              <a:gd name="connsiteX0" fmla="*/ 1049176 w 1049176"/>
              <a:gd name="connsiteY0" fmla="*/ 0 h 437091"/>
              <a:gd name="connsiteX1" fmla="*/ 530751 w 1049176"/>
              <a:gd name="connsiteY1" fmla="*/ 308909 h 437091"/>
              <a:gd name="connsiteX2" fmla="*/ 0 w 1049176"/>
              <a:gd name="connsiteY2" fmla="*/ 382458 h 437091"/>
              <a:gd name="connsiteX0" fmla="*/ 1049176 w 1049176"/>
              <a:gd name="connsiteY0" fmla="*/ 0 h 386083"/>
              <a:gd name="connsiteX1" fmla="*/ 530751 w 1049176"/>
              <a:gd name="connsiteY1" fmla="*/ 308909 h 386083"/>
              <a:gd name="connsiteX2" fmla="*/ 0 w 1049176"/>
              <a:gd name="connsiteY2" fmla="*/ 382458 h 386083"/>
              <a:gd name="connsiteX0" fmla="*/ 1049176 w 1049176"/>
              <a:gd name="connsiteY0" fmla="*/ 0 h 384257"/>
              <a:gd name="connsiteX1" fmla="*/ 590385 w 1049176"/>
              <a:gd name="connsiteY1" fmla="*/ 269152 h 384257"/>
              <a:gd name="connsiteX2" fmla="*/ 0 w 1049176"/>
              <a:gd name="connsiteY2" fmla="*/ 382458 h 384257"/>
              <a:gd name="connsiteX0" fmla="*/ 979602 w 979602"/>
              <a:gd name="connsiteY0" fmla="*/ 0 h 403811"/>
              <a:gd name="connsiteX1" fmla="*/ 520811 w 979602"/>
              <a:gd name="connsiteY1" fmla="*/ 269152 h 403811"/>
              <a:gd name="connsiteX2" fmla="*/ 0 w 979602"/>
              <a:gd name="connsiteY2" fmla="*/ 402336 h 403811"/>
              <a:gd name="connsiteX0" fmla="*/ 979602 w 979602"/>
              <a:gd name="connsiteY0" fmla="*/ 0 h 402336"/>
              <a:gd name="connsiteX1" fmla="*/ 520811 w 979602"/>
              <a:gd name="connsiteY1" fmla="*/ 269152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318848 h 402336"/>
              <a:gd name="connsiteX2" fmla="*/ 0 w 979602"/>
              <a:gd name="connsiteY2" fmla="*/ 402336 h 402336"/>
              <a:gd name="connsiteX0" fmla="*/ 979602 w 979602"/>
              <a:gd name="connsiteY0" fmla="*/ 0 h 402336"/>
              <a:gd name="connsiteX1" fmla="*/ 510872 w 979602"/>
              <a:gd name="connsiteY1" fmla="*/ 259213 h 402336"/>
              <a:gd name="connsiteX2" fmla="*/ 0 w 979602"/>
              <a:gd name="connsiteY2" fmla="*/ 402336 h 402336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89357 w 958087"/>
              <a:gd name="connsiteY1" fmla="*/ 259213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958087 w 958087"/>
              <a:gd name="connsiteY0" fmla="*/ 0 h 531428"/>
              <a:gd name="connsiteX1" fmla="*/ 467841 w 958087"/>
              <a:gd name="connsiteY1" fmla="*/ 313001 h 531428"/>
              <a:gd name="connsiteX2" fmla="*/ 0 w 958087"/>
              <a:gd name="connsiteY2" fmla="*/ 531428 h 531428"/>
              <a:gd name="connsiteX0" fmla="*/ 873027 w 873027"/>
              <a:gd name="connsiteY0" fmla="*/ 0 h 324583"/>
              <a:gd name="connsiteX1" fmla="*/ 382781 w 873027"/>
              <a:gd name="connsiteY1" fmla="*/ 313001 h 324583"/>
              <a:gd name="connsiteX2" fmla="*/ 0 w 873027"/>
              <a:gd name="connsiteY2" fmla="*/ 138024 h 324583"/>
              <a:gd name="connsiteX0" fmla="*/ 500888 w 500888"/>
              <a:gd name="connsiteY0" fmla="*/ 504559 h 518850"/>
              <a:gd name="connsiteX1" fmla="*/ 382781 w 500888"/>
              <a:gd name="connsiteY1" fmla="*/ 190239 h 518850"/>
              <a:gd name="connsiteX2" fmla="*/ 0 w 500888"/>
              <a:gd name="connsiteY2" fmla="*/ 15262 h 518850"/>
              <a:gd name="connsiteX0" fmla="*/ 500888 w 500888"/>
              <a:gd name="connsiteY0" fmla="*/ 489297 h 489297"/>
              <a:gd name="connsiteX1" fmla="*/ 0 w 500888"/>
              <a:gd name="connsiteY1" fmla="*/ 0 h 489297"/>
              <a:gd name="connsiteX0" fmla="*/ 171278 w 171278"/>
              <a:gd name="connsiteY0" fmla="*/ 680683 h 680683"/>
              <a:gd name="connsiteX1" fmla="*/ 0 w 171278"/>
              <a:gd name="connsiteY1" fmla="*/ 0 h 680683"/>
              <a:gd name="connsiteX0" fmla="*/ 171278 w 180399"/>
              <a:gd name="connsiteY0" fmla="*/ 680683 h 680683"/>
              <a:gd name="connsiteX1" fmla="*/ 0 w 180399"/>
              <a:gd name="connsiteY1" fmla="*/ 0 h 680683"/>
              <a:gd name="connsiteX0" fmla="*/ 171278 w 189764"/>
              <a:gd name="connsiteY0" fmla="*/ 680683 h 680683"/>
              <a:gd name="connsiteX1" fmla="*/ 0 w 189764"/>
              <a:gd name="connsiteY1" fmla="*/ 0 h 6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64" h="680683">
                <a:moveTo>
                  <a:pt x="171278" y="680683"/>
                </a:moveTo>
                <a:cubicBezTo>
                  <a:pt x="220510" y="294300"/>
                  <a:pt x="174051" y="237527"/>
                  <a:pt x="0" y="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571156" y="3111584"/>
            <a:ext cx="1095987" cy="8840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fr-FR" sz="1600" b="1" dirty="0" smtClean="0"/>
              <a:t>DESIR</a:t>
            </a:r>
          </a:p>
          <a:p>
            <a:r>
              <a:rPr lang="fr-FR" sz="1600" b="1" dirty="0" smtClean="0"/>
              <a:t>- HRS</a:t>
            </a:r>
          </a:p>
          <a:p>
            <a:r>
              <a:rPr lang="fr-FR" sz="1600" b="1" dirty="0" smtClean="0"/>
              <a:t>- PIPERADE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332357" y="4043665"/>
            <a:ext cx="830924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200" b="1" dirty="0" smtClean="0"/>
              <a:t>fig. B. </a:t>
            </a:r>
            <a:r>
              <a:rPr lang="fr-FR" sz="1200" b="1" dirty="0" err="1" smtClean="0"/>
              <a:t>Blank</a:t>
            </a:r>
            <a:endParaRPr 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8253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25966</TotalTime>
  <Words>2578</Words>
  <Application>Microsoft Office PowerPoint</Application>
  <PresentationFormat>Grand écran</PresentationFormat>
  <Paragraphs>654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Symbol</vt:lpstr>
      <vt:lpstr>Times New Roman</vt:lpstr>
      <vt:lpstr>WenQuanYi Zen Hei Sharp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giovinazzo</dc:creator>
  <cp:lastModifiedBy>jerome giovinazzo</cp:lastModifiedBy>
  <cp:revision>231</cp:revision>
  <dcterms:created xsi:type="dcterms:W3CDTF">2023-04-20T09:01:58Z</dcterms:created>
  <dcterms:modified xsi:type="dcterms:W3CDTF">2023-05-23T09:00:44Z</dcterms:modified>
</cp:coreProperties>
</file>