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14" r:id="rId1"/>
    <p:sldMasterId id="2147488237" r:id="rId2"/>
    <p:sldMasterId id="2147488250" r:id="rId3"/>
    <p:sldMasterId id="2147488263" r:id="rId4"/>
    <p:sldMasterId id="2147488310" r:id="rId5"/>
  </p:sldMasterIdLst>
  <p:notesMasterIdLst>
    <p:notesMasterId r:id="rId21"/>
  </p:notesMasterIdLst>
  <p:sldIdLst>
    <p:sldId id="795" r:id="rId6"/>
    <p:sldId id="2135" r:id="rId7"/>
    <p:sldId id="1396" r:id="rId8"/>
    <p:sldId id="1406" r:id="rId9"/>
    <p:sldId id="2133" r:id="rId10"/>
    <p:sldId id="1443" r:id="rId11"/>
    <p:sldId id="1395" r:id="rId12"/>
    <p:sldId id="2155" r:id="rId13"/>
    <p:sldId id="1325" r:id="rId14"/>
    <p:sldId id="1318" r:id="rId15"/>
    <p:sldId id="1398" r:id="rId16"/>
    <p:sldId id="1447" r:id="rId17"/>
    <p:sldId id="1407" r:id="rId18"/>
    <p:sldId id="2157" r:id="rId19"/>
    <p:sldId id="1065" r:id="rId20"/>
  </p:sldIdLst>
  <p:sldSz cx="9144000" cy="5143500" type="screen16x9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5493"/>
    <a:srgbClr val="00FFFF"/>
    <a:srgbClr val="00FF00"/>
    <a:srgbClr val="E013FF"/>
    <a:srgbClr val="FFDFD3"/>
    <a:srgbClr val="FFCC66"/>
    <a:srgbClr val="AAB7CC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1"/>
    <p:restoredTop sz="93584" autoAdjust="0"/>
  </p:normalViewPr>
  <p:slideViewPr>
    <p:cSldViewPr snapToGrid="0" snapToObjects="1">
      <p:cViewPr varScale="1">
        <p:scale>
          <a:sx n="146" d="100"/>
          <a:sy n="146" d="100"/>
        </p:scale>
        <p:origin x="72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24D0BCF-5FF6-B74F-86C9-ACB6972E61AE}" type="datetime1">
              <a:rPr lang="fr-FR"/>
              <a:pPr>
                <a:defRPr/>
              </a:pPr>
              <a:t>26/10/2023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61FA21D-AEDC-8E46-A0FF-5E676B49C9E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302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023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How deformation emerge from microscopic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41750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F2A51F-40DD-3742-81E1-B0556AE42481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07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E0B8B-81E8-449E-A33A-28BD0B6264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5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7700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Question to the management/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err="1"/>
              <a:t>commitee</a:t>
            </a:r>
            <a:r>
              <a:rPr lang="fr-FR" dirty="0"/>
              <a:t> :</a:t>
            </a:r>
            <a:r>
              <a:rPr lang="fr-FR" dirty="0" err="1"/>
              <a:t>need</a:t>
            </a:r>
            <a:r>
              <a:rPr lang="fr-FR" dirty="0"/>
              <a:t> for an official </a:t>
            </a:r>
            <a:r>
              <a:rPr lang="fr-FR" dirty="0" err="1"/>
              <a:t>channel</a:t>
            </a:r>
            <a:r>
              <a:rPr lang="fr-FR" baseline="0" dirty="0"/>
              <a:t> to </a:t>
            </a:r>
            <a:r>
              <a:rPr lang="fr-FR" baseline="0" dirty="0" err="1"/>
              <a:t>submit</a:t>
            </a:r>
            <a:r>
              <a:rPr lang="fr-FR" baseline="0" dirty="0"/>
              <a:t> </a:t>
            </a:r>
            <a:r>
              <a:rPr lang="fr-FR" baseline="0" dirty="0" err="1"/>
              <a:t>proposals</a:t>
            </a:r>
            <a:r>
              <a:rPr lang="fr-FR" baseline="0" dirty="0"/>
              <a:t>/</a:t>
            </a:r>
            <a:r>
              <a:rPr lang="fr-FR" baseline="0" dirty="0" err="1"/>
              <a:t>LoIs</a:t>
            </a:r>
            <a:r>
              <a:rPr lang="fr-FR" baseline="0" dirty="0"/>
              <a:t> – a </a:t>
            </a:r>
            <a:r>
              <a:rPr lang="fr-FR" baseline="0" dirty="0" err="1"/>
              <a:t>clear</a:t>
            </a:r>
            <a:r>
              <a:rPr lang="fr-FR" baseline="0" dirty="0"/>
              <a:t> time plan for the management</a:t>
            </a:r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6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642927"/>
            <a:ext cx="8229600" cy="4180298"/>
          </a:xfrm>
          <a:prstGeom prst="rect">
            <a:avLst/>
          </a:prstGeom>
        </p:spPr>
        <p:txBody>
          <a:bodyPr vert="horz"/>
          <a:lstStyle>
            <a:lvl1pPr marL="200025" indent="-200025">
              <a:buFont typeface="Arial" pitchFamily="34" charset="0"/>
              <a:buChar char="♦"/>
              <a:defRPr sz="1800" b="1" baseline="0">
                <a:solidFill>
                  <a:srgbClr val="7030A0"/>
                </a:solidFill>
              </a:defRPr>
            </a:lvl1pPr>
            <a:lvl2pPr marL="742950" indent="-200025">
              <a:buFont typeface="Wingdings" pitchFamily="2" charset="2"/>
              <a:buChar char="Ø"/>
              <a:defRPr sz="1500"/>
            </a:lvl2pPr>
            <a:lvl3pPr marL="876300" indent="-104775">
              <a:defRPr sz="1350"/>
            </a:lvl3pPr>
            <a:lvl4pPr>
              <a:buFont typeface="Arial" pitchFamily="34" charset="0"/>
              <a:buChar char="•"/>
              <a:defRPr sz="1350"/>
            </a:lvl4pPr>
            <a:lvl5pPr>
              <a:defRPr sz="18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5" y="107139"/>
            <a:ext cx="5760640" cy="428628"/>
          </a:xfrm>
          <a:prstGeom prst="rect">
            <a:avLst/>
          </a:prstGeom>
        </p:spPr>
        <p:txBody>
          <a:bodyPr vert="horz"/>
          <a:lstStyle>
            <a:lvl1pPr algn="l">
              <a:defRPr sz="18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5238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73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7224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37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9776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5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9667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34200" y="107159"/>
            <a:ext cx="2032000" cy="4121944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07159"/>
            <a:ext cx="5943600" cy="41219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78236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838200" y="107159"/>
            <a:ext cx="8128000" cy="41219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08015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702835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5254" y="630038"/>
            <a:ext cx="7620000" cy="3887010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3297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363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13434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314450"/>
            <a:ext cx="37338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314450"/>
            <a:ext cx="37338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24199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2607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7359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9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72505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30072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2453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34200" y="107159"/>
            <a:ext cx="2032000" cy="4121944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07159"/>
            <a:ext cx="5943600" cy="41219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8762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838200" y="107159"/>
            <a:ext cx="8128000" cy="41219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1486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613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944314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5254" y="630038"/>
            <a:ext cx="7620000" cy="3887010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71050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17659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314450"/>
            <a:ext cx="37338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314450"/>
            <a:ext cx="37338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63329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68562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06227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712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0934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62247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9517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642927"/>
            <a:ext cx="8229600" cy="4180298"/>
          </a:xfrm>
          <a:prstGeom prst="rect">
            <a:avLst/>
          </a:prstGeom>
        </p:spPr>
        <p:txBody>
          <a:bodyPr vert="horz"/>
          <a:lstStyle>
            <a:lvl1pPr marL="200025" indent="-200025">
              <a:buFont typeface="Arial" pitchFamily="34" charset="0"/>
              <a:buChar char="♦"/>
              <a:defRPr sz="1800" b="1" baseline="0">
                <a:solidFill>
                  <a:srgbClr val="7030A0"/>
                </a:solidFill>
              </a:defRPr>
            </a:lvl1pPr>
            <a:lvl2pPr marL="742950" indent="-200025">
              <a:buFont typeface="Wingdings" pitchFamily="2" charset="2"/>
              <a:buChar char="Ø"/>
              <a:defRPr sz="1500"/>
            </a:lvl2pPr>
            <a:lvl3pPr marL="876300" indent="-104775">
              <a:defRPr sz="1350"/>
            </a:lvl3pPr>
            <a:lvl4pPr>
              <a:buFont typeface="Arial" pitchFamily="34" charset="0"/>
              <a:buChar char="•"/>
              <a:defRPr sz="1350"/>
            </a:lvl4pPr>
            <a:lvl5pPr>
              <a:defRPr sz="18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5" y="107139"/>
            <a:ext cx="5760640" cy="428628"/>
          </a:xfrm>
          <a:prstGeom prst="rect">
            <a:avLst/>
          </a:prstGeom>
        </p:spPr>
        <p:txBody>
          <a:bodyPr vert="horz"/>
          <a:lstStyle>
            <a:lvl1pPr algn="l">
              <a:defRPr sz="18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24551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34200" y="107159"/>
            <a:ext cx="2032000" cy="4121944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07159"/>
            <a:ext cx="5943600" cy="41219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7464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838200" y="107159"/>
            <a:ext cx="8128000" cy="41219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20192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4C005F-BF1A-4944-A1FC-DC6AD70E561D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724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4C005F-BF1A-4944-A1FC-DC6AD70E561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38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642925"/>
            <a:ext cx="8229600" cy="4180298"/>
          </a:xfrm>
          <a:prstGeom prst="rect">
            <a:avLst/>
          </a:prstGeom>
        </p:spPr>
        <p:txBody>
          <a:bodyPr vert="horz"/>
          <a:lstStyle>
            <a:lvl1pPr marL="200025" indent="-200025">
              <a:buFont typeface="Arial" pitchFamily="34" charset="0"/>
              <a:buChar char="♦"/>
              <a:defRPr sz="1800" b="1" baseline="0">
                <a:solidFill>
                  <a:srgbClr val="7030A0"/>
                </a:solidFill>
              </a:defRPr>
            </a:lvl1pPr>
            <a:lvl2pPr marL="742950" indent="-200025">
              <a:buFont typeface="Wingdings" pitchFamily="2" charset="2"/>
              <a:buChar char="Ø"/>
              <a:defRPr sz="1500"/>
            </a:lvl2pPr>
            <a:lvl3pPr marL="876300" indent="-104775">
              <a:defRPr sz="1350"/>
            </a:lvl3pPr>
            <a:lvl4pPr>
              <a:buFont typeface="Arial" pitchFamily="34" charset="0"/>
              <a:buChar char="•"/>
              <a:defRPr sz="1350"/>
            </a:lvl4pPr>
            <a:lvl5pPr>
              <a:defRPr sz="18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4C005F-BF1A-4944-A1FC-DC6AD70E561D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3"/>
          </p:nvPr>
        </p:nvSpPr>
        <p:spPr>
          <a:xfrm>
            <a:off x="1" y="4941001"/>
            <a:ext cx="8083550" cy="198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1366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0778" y="1200153"/>
            <a:ext cx="4248472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8" y="1200153"/>
            <a:ext cx="4248472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4C005F-BF1A-4944-A1FC-DC6AD70E561D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pied de page 18"/>
          <p:cNvSpPr>
            <a:spLocks noGrp="1"/>
          </p:cNvSpPr>
          <p:nvPr>
            <p:ph type="ftr" sz="quarter" idx="3"/>
          </p:nvPr>
        </p:nvSpPr>
        <p:spPr>
          <a:xfrm>
            <a:off x="1" y="4941001"/>
            <a:ext cx="8083550" cy="198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9208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4C005F-BF1A-4944-A1FC-DC6AD70E561D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Espace réservé du pied de page 18"/>
          <p:cNvSpPr>
            <a:spLocks noGrp="1"/>
          </p:cNvSpPr>
          <p:nvPr>
            <p:ph type="ftr" sz="quarter" idx="3"/>
          </p:nvPr>
        </p:nvSpPr>
        <p:spPr>
          <a:xfrm>
            <a:off x="1" y="4941001"/>
            <a:ext cx="8083550" cy="198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9632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820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0778" y="1200153"/>
            <a:ext cx="4248472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8" y="1200153"/>
            <a:ext cx="4248472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771802" y="87474"/>
            <a:ext cx="61926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6487"/>
                </a:solidFill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132736" y="4936909"/>
            <a:ext cx="5864869" cy="20659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78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0778" y="1200153"/>
            <a:ext cx="4248472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8" y="1200153"/>
            <a:ext cx="4248472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771802" y="87474"/>
            <a:ext cx="61926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6487"/>
                </a:solidFill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132736" y="4936909"/>
            <a:ext cx="5864869" cy="20659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329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76004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0778" y="1200153"/>
            <a:ext cx="4248472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8" y="1200153"/>
            <a:ext cx="4248472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771802" y="87474"/>
            <a:ext cx="61926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6487"/>
                </a:solidFill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132736" y="4936909"/>
            <a:ext cx="5864869" cy="20659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351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text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0825E52-3E8D-2F47-9897-B4F3CC1C9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77" y="16307"/>
            <a:ext cx="9109297" cy="5124482"/>
          </a:xfrm>
          <a:prstGeom prst="rect">
            <a:avLst/>
          </a:prstGeom>
        </p:spPr>
      </p:pic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 rot="16200000">
            <a:off x="2901768" y="-1410645"/>
            <a:ext cx="3484483" cy="8640961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339752" y="4821270"/>
            <a:ext cx="4104456" cy="2887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88A1F8-06BA-4CB7-B4F7-C07C14CF58B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2123729" y="195486"/>
            <a:ext cx="3816424" cy="295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10" name="Picture 1" descr="page1image26837200">
            <a:extLst>
              <a:ext uri="{FF2B5EF4-FFF2-40B4-BE49-F238E27FC236}">
                <a16:creationId xmlns:a16="http://schemas.microsoft.com/office/drawing/2014/main" id="{4D35A02A-9F14-7F45-9A38-99E75A18DD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786" y="92475"/>
            <a:ext cx="668910" cy="3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431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1D15D4C-A43F-9D43-9508-9F4408790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" y="0"/>
            <a:ext cx="9109297" cy="5124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3753"/>
            <a:ext cx="4968552" cy="50179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>
              <a:defRPr lang="fr-FR" sz="1050" smtClean="0">
                <a:solidFill>
                  <a:schemeClr val="bg1"/>
                </a:solidFill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5017" y="4835904"/>
            <a:ext cx="5238750" cy="273844"/>
          </a:xfr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5094" y="4780418"/>
            <a:ext cx="493059" cy="273844"/>
          </a:xfrm>
        </p:spPr>
        <p:txBody>
          <a:bodyPr vert="horz" lIns="91440" tIns="45720" rIns="91440" bIns="45720" rtlCol="0" anchor="ctr"/>
          <a:lstStyle>
            <a:lvl1pPr>
              <a:defRPr lang="fr-FR" sz="900" smtClean="0">
                <a:solidFill>
                  <a:schemeClr val="bg1"/>
                </a:solidFill>
              </a:defRPr>
            </a:lvl1pPr>
          </a:lstStyle>
          <a:p>
            <a:pPr algn="ctr"/>
            <a:fld id="{8F5F045E-DFCA-0149-8204-3A74954ACD1A}" type="slidenum">
              <a:rPr lang="fr-FR" smtClean="0"/>
              <a:pPr algn="ctr"/>
              <a:t>‹N°›</a:t>
            </a:fld>
            <a:endParaRPr lang="fr-FR" dirty="0"/>
          </a:p>
        </p:txBody>
      </p:sp>
      <p:pic>
        <p:nvPicPr>
          <p:cNvPr id="12" name="Picture 1" descr="page1image26837200">
            <a:extLst>
              <a:ext uri="{FF2B5EF4-FFF2-40B4-BE49-F238E27FC236}">
                <a16:creationId xmlns:a16="http://schemas.microsoft.com/office/drawing/2014/main" id="{CBFFA1BB-3EE9-2645-A50E-E6735EA4E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786" y="92475"/>
            <a:ext cx="668910" cy="3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32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108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573529"/>
            <a:ext cx="8229600" cy="4180298"/>
          </a:xfrm>
          <a:prstGeom prst="rect">
            <a:avLst/>
          </a:prstGeom>
        </p:spPr>
        <p:txBody>
          <a:bodyPr vert="horz"/>
          <a:lstStyle>
            <a:lvl1pPr marL="200025" indent="-200025">
              <a:buFont typeface="Arial" pitchFamily="34" charset="0"/>
              <a:buChar char="♦"/>
              <a:defRPr sz="1800" b="1" baseline="0">
                <a:solidFill>
                  <a:srgbClr val="7030A0"/>
                </a:solidFill>
              </a:defRPr>
            </a:lvl1pPr>
            <a:lvl2pPr marL="742950" indent="-200025">
              <a:buFont typeface="Wingdings" pitchFamily="2" charset="2"/>
              <a:buChar char="Ø"/>
              <a:defRPr sz="1500"/>
            </a:lvl2pPr>
            <a:lvl3pPr marL="876300" indent="-104775">
              <a:defRPr sz="1350"/>
            </a:lvl3pPr>
            <a:lvl4pPr>
              <a:buFont typeface="Arial" pitchFamily="34" charset="0"/>
              <a:buChar char="•"/>
              <a:defRPr sz="1350"/>
            </a:lvl4pPr>
            <a:lvl5pPr>
              <a:defRPr sz="18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022034" cy="392633"/>
          </a:xfrm>
          <a:prstGeom prst="rect">
            <a:avLst/>
          </a:prstGeom>
          <a:solidFill>
            <a:srgbClr val="7030A0"/>
          </a:solidFill>
        </p:spPr>
        <p:txBody>
          <a:bodyPr vert="horz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41488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8640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572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5254" y="630038"/>
            <a:ext cx="7620000" cy="3887010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1030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9528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314450"/>
            <a:ext cx="37338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314450"/>
            <a:ext cx="37338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2943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4.jpeg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.png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2.png"/><Relationship Id="rId22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826001" y="400053"/>
            <a:ext cx="4318000" cy="273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hangingPunct="0">
              <a:defRPr/>
            </a:pPr>
            <a:endParaRPr lang="fr-FR" sz="1800">
              <a:solidFill>
                <a:srgbClr val="000000"/>
              </a:solidFill>
              <a:ea typeface="ＭＳ Ｐゴシック" charset="-128"/>
              <a:cs typeface="ＭＳ Ｐゴシック"/>
            </a:endParaRPr>
          </a:p>
        </p:txBody>
      </p:sp>
      <p:sp>
        <p:nvSpPr>
          <p:cNvPr id="1027" name="Rectangle 12"/>
          <p:cNvSpPr>
            <a:spLocks noChangeArrowheads="1"/>
          </p:cNvSpPr>
          <p:nvPr/>
        </p:nvSpPr>
        <p:spPr bwMode="auto">
          <a:xfrm>
            <a:off x="4826001" y="433391"/>
            <a:ext cx="4318000" cy="2738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50218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 eaLnBrk="0" hangingPunct="0"/>
            <a:r>
              <a:rPr lang="en-GB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4910141"/>
            <a:ext cx="4318000" cy="273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hangingPunct="0">
              <a:defRPr/>
            </a:pPr>
            <a:endParaRPr lang="fr-FR" sz="1800">
              <a:solidFill>
                <a:srgbClr val="000000"/>
              </a:solidFill>
              <a:ea typeface="ＭＳ Ｐゴシック" charset="-128"/>
              <a:cs typeface="ＭＳ Ｐゴシック"/>
            </a:endParaRPr>
          </a:p>
        </p:txBody>
      </p:sp>
      <p:sp>
        <p:nvSpPr>
          <p:cNvPr id="1029" name="Rectangle 14"/>
          <p:cNvSpPr>
            <a:spLocks noChangeArrowheads="1"/>
          </p:cNvSpPr>
          <p:nvPr/>
        </p:nvSpPr>
        <p:spPr bwMode="auto">
          <a:xfrm>
            <a:off x="0" y="4944666"/>
            <a:ext cx="4318000" cy="27384"/>
          </a:xfrm>
          <a:prstGeom prst="rect">
            <a:avLst/>
          </a:prstGeom>
          <a:gradFill rotWithShape="1">
            <a:gsLst>
              <a:gs pos="0">
                <a:srgbClr val="502185"/>
              </a:gs>
              <a:gs pos="100000">
                <a:srgbClr val="FFFFFF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eaLnBrk="0" hangingPunct="0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030" name="Image 6" descr="logo couleur HD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481"/>
            <a:ext cx="2133600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022" r:id="rId1"/>
    <p:sldLayoutId id="2147488023" r:id="rId2"/>
    <p:sldLayoutId id="2147488024" r:id="rId3"/>
    <p:sldLayoutId id="2147488025" r:id="rId4"/>
    <p:sldLayoutId id="2147488305" r:id="rId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07156"/>
            <a:ext cx="8128000" cy="35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531" y="625823"/>
            <a:ext cx="76200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042989" y="4776790"/>
            <a:ext cx="7872412" cy="22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defTabSz="685800" eaLnBrk="0" hangingPunct="0">
              <a:tabLst>
                <a:tab pos="27000" algn="l"/>
                <a:tab pos="2160000" algn="l"/>
                <a:tab pos="4050000" algn="l"/>
              </a:tabLst>
              <a:defRPr/>
            </a:pP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Martial Authier	 S</a:t>
            </a:r>
            <a:r>
              <a:rPr lang="fr-FR" sz="675" baseline="30000" dirty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Steering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Committee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			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September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1</a:t>
            </a:r>
            <a:r>
              <a:rPr lang="fr-FR" sz="675" baseline="30000" dirty="0">
                <a:solidFill>
                  <a:srgbClr val="000000"/>
                </a:solidFill>
                <a:ea typeface="+mn-ea"/>
                <a:cs typeface="+mn-cs"/>
              </a:rPr>
              <a:t>st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2015 </a:t>
            </a:r>
            <a:r>
              <a:rPr lang="en-US" sz="675" dirty="0">
                <a:solidFill>
                  <a:srgbClr val="000000"/>
                </a:solidFill>
                <a:ea typeface="+mn-ea"/>
                <a:cs typeface="Arial" charset="0"/>
              </a:rPr>
              <a:t>–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fld id="{0379B376-33EB-49C7-821C-9B85EE297C7E}" type="slidenum">
              <a:rPr lang="fr-FR" sz="675">
                <a:solidFill>
                  <a:srgbClr val="000000"/>
                </a:solidFill>
                <a:ea typeface="+mn-ea"/>
                <a:cs typeface="+mn-cs"/>
              </a:rPr>
              <a:pPr defTabSz="685800" eaLnBrk="0" hangingPunct="0">
                <a:tabLst>
                  <a:tab pos="27000" algn="l"/>
                  <a:tab pos="2160000" algn="l"/>
                  <a:tab pos="4050000" algn="l"/>
                </a:tabLst>
                <a:defRPr/>
              </a:pPr>
              <a:t>‹N°›</a:t>
            </a:fld>
            <a:endParaRPr lang="fr-FR" sz="675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847728" y="4698206"/>
            <a:ext cx="8075613" cy="0"/>
          </a:xfrm>
          <a:prstGeom prst="line">
            <a:avLst/>
          </a:prstGeom>
          <a:noFill/>
          <a:ln w="19050">
            <a:solidFill>
              <a:srgbClr val="88B8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23" name="Line 27"/>
          <p:cNvSpPr>
            <a:spLocks noChangeShapeType="1"/>
          </p:cNvSpPr>
          <p:nvPr userDrawn="1"/>
        </p:nvSpPr>
        <p:spPr bwMode="auto">
          <a:xfrm>
            <a:off x="849313" y="460772"/>
            <a:ext cx="8075612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" y="4248726"/>
            <a:ext cx="979359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 userDrawn="1"/>
        </p:nvGrpSpPr>
        <p:grpSpPr>
          <a:xfrm>
            <a:off x="0" y="628651"/>
            <a:ext cx="1034512" cy="1566212"/>
            <a:chOff x="0" y="838200"/>
            <a:chExt cx="1034512" cy="2088283"/>
          </a:xfrm>
        </p:grpSpPr>
        <p:pic>
          <p:nvPicPr>
            <p:cNvPr id="12" name="Picture 4"/>
            <p:cNvPicPr>
              <a:picLocks noChangeAspect="1" noChangeArrowheads="1"/>
            </p:cNvPicPr>
            <p:nvPr userDrawn="1"/>
          </p:nvPicPr>
          <p:blipFill>
            <a:blip r:embed="rId1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0"/>
              <a:ext cx="1034512" cy="2286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age 12" descr="IN2P3Filaire-Q_SignV copie.jp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1295400"/>
              <a:ext cx="609600" cy="338667"/>
            </a:xfrm>
            <a:prstGeom prst="rect">
              <a:avLst/>
            </a:prstGeom>
          </p:spPr>
        </p:pic>
        <p:pic>
          <p:nvPicPr>
            <p:cNvPr id="14" name="Picture 5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762000" cy="33568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Image 14" descr="kuleuven.jpg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343153"/>
            <a:ext cx="762000" cy="191351"/>
          </a:xfrm>
          <a:prstGeom prst="rect">
            <a:avLst/>
          </a:prstGeom>
        </p:spPr>
      </p:pic>
      <p:pic>
        <p:nvPicPr>
          <p:cNvPr id="16" name="Image 15" descr="irfu.JPG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27" y="1517612"/>
            <a:ext cx="338978" cy="1143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9" y="1389838"/>
            <a:ext cx="406400" cy="255549"/>
          </a:xfrm>
          <a:prstGeom prst="rect">
            <a:avLst/>
          </a:prstGeom>
        </p:spPr>
      </p:pic>
      <p:pic>
        <p:nvPicPr>
          <p:cNvPr id="18" name="Image 17" descr="6609.jpg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000525"/>
            <a:ext cx="381000" cy="250520"/>
          </a:xfrm>
          <a:prstGeom prst="rect">
            <a:avLst/>
          </a:prstGeom>
        </p:spPr>
      </p:pic>
      <p:pic>
        <p:nvPicPr>
          <p:cNvPr id="19" name="Image 18" descr="invest_avenir_164433.jpg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000525"/>
            <a:ext cx="381000" cy="2888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647264"/>
            <a:ext cx="787254" cy="5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1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8" r:id="rId1"/>
    <p:sldLayoutId id="2147488239" r:id="rId2"/>
    <p:sldLayoutId id="2147488240" r:id="rId3"/>
    <p:sldLayoutId id="2147488241" r:id="rId4"/>
    <p:sldLayoutId id="2147488242" r:id="rId5"/>
    <p:sldLayoutId id="2147488243" r:id="rId6"/>
    <p:sldLayoutId id="2147488244" r:id="rId7"/>
    <p:sldLayoutId id="2147488245" r:id="rId8"/>
    <p:sldLayoutId id="2147488246" r:id="rId9"/>
    <p:sldLayoutId id="2147488247" r:id="rId10"/>
    <p:sldLayoutId id="2147488248" r:id="rId11"/>
    <p:sldLayoutId id="2147488249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500">
          <a:solidFill>
            <a:srgbClr val="333333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ACACAC"/>
        </a:buClr>
        <a:buChar char="•"/>
        <a:defRPr>
          <a:solidFill>
            <a:srgbClr val="5F5F5F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rgbClr val="5F5F5F"/>
          </a:solidFill>
          <a:latin typeface="+mn-lt"/>
        </a:defRPr>
      </a:lvl3pPr>
      <a:lvl4pPr marL="1171575" indent="-171450" algn="l" rtl="0" eaLnBrk="0" fontAlgn="base" hangingPunct="0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07156"/>
            <a:ext cx="8128000" cy="35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531" y="625823"/>
            <a:ext cx="76200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042989" y="4776790"/>
            <a:ext cx="7872412" cy="22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defTabSz="685800" eaLnBrk="0" hangingPunct="0">
              <a:tabLst>
                <a:tab pos="27000" algn="l"/>
                <a:tab pos="2160000" algn="l"/>
                <a:tab pos="4050000" algn="l"/>
              </a:tabLst>
              <a:defRPr/>
            </a:pP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Martial Authier	 S</a:t>
            </a:r>
            <a:r>
              <a:rPr lang="fr-FR" sz="675" baseline="30000" dirty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Steering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Committee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			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September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1</a:t>
            </a:r>
            <a:r>
              <a:rPr lang="fr-FR" sz="675" baseline="30000" dirty="0">
                <a:solidFill>
                  <a:srgbClr val="000000"/>
                </a:solidFill>
                <a:ea typeface="+mn-ea"/>
                <a:cs typeface="+mn-cs"/>
              </a:rPr>
              <a:t>st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2015 </a:t>
            </a:r>
            <a:r>
              <a:rPr lang="en-US" sz="675" dirty="0">
                <a:solidFill>
                  <a:srgbClr val="000000"/>
                </a:solidFill>
                <a:ea typeface="+mn-ea"/>
                <a:cs typeface="Arial" charset="0"/>
              </a:rPr>
              <a:t>–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fld id="{0379B376-33EB-49C7-821C-9B85EE297C7E}" type="slidenum">
              <a:rPr lang="fr-FR" sz="675">
                <a:solidFill>
                  <a:srgbClr val="000000"/>
                </a:solidFill>
                <a:ea typeface="+mn-ea"/>
                <a:cs typeface="+mn-cs"/>
              </a:rPr>
              <a:pPr defTabSz="685800" eaLnBrk="0" hangingPunct="0">
                <a:tabLst>
                  <a:tab pos="27000" algn="l"/>
                  <a:tab pos="2160000" algn="l"/>
                  <a:tab pos="4050000" algn="l"/>
                </a:tabLst>
                <a:defRPr/>
              </a:pPr>
              <a:t>‹N°›</a:t>
            </a:fld>
            <a:endParaRPr lang="fr-FR" sz="675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847728" y="4698206"/>
            <a:ext cx="8075613" cy="0"/>
          </a:xfrm>
          <a:prstGeom prst="line">
            <a:avLst/>
          </a:prstGeom>
          <a:noFill/>
          <a:ln w="19050">
            <a:solidFill>
              <a:srgbClr val="88B8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23" name="Line 27"/>
          <p:cNvSpPr>
            <a:spLocks noChangeShapeType="1"/>
          </p:cNvSpPr>
          <p:nvPr userDrawn="1"/>
        </p:nvSpPr>
        <p:spPr bwMode="auto">
          <a:xfrm>
            <a:off x="849313" y="460772"/>
            <a:ext cx="8075612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" y="4248726"/>
            <a:ext cx="979359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 userDrawn="1"/>
        </p:nvGrpSpPr>
        <p:grpSpPr>
          <a:xfrm>
            <a:off x="0" y="628651"/>
            <a:ext cx="1034512" cy="1566212"/>
            <a:chOff x="0" y="838200"/>
            <a:chExt cx="1034512" cy="2088283"/>
          </a:xfrm>
        </p:grpSpPr>
        <p:pic>
          <p:nvPicPr>
            <p:cNvPr id="12" name="Picture 4"/>
            <p:cNvPicPr>
              <a:picLocks noChangeAspect="1" noChangeArrowheads="1"/>
            </p:cNvPicPr>
            <p:nvPr userDrawn="1"/>
          </p:nvPicPr>
          <p:blipFill>
            <a:blip r:embed="rId1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0"/>
              <a:ext cx="1034512" cy="2286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age 12" descr="IN2P3Filaire-Q_SignV copie.jp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1295400"/>
              <a:ext cx="609600" cy="338667"/>
            </a:xfrm>
            <a:prstGeom prst="rect">
              <a:avLst/>
            </a:prstGeom>
          </p:spPr>
        </p:pic>
        <p:pic>
          <p:nvPicPr>
            <p:cNvPr id="14" name="Picture 5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762000" cy="33568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Image 14" descr="kuleuven.jpg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343153"/>
            <a:ext cx="762000" cy="191351"/>
          </a:xfrm>
          <a:prstGeom prst="rect">
            <a:avLst/>
          </a:prstGeom>
        </p:spPr>
      </p:pic>
      <p:pic>
        <p:nvPicPr>
          <p:cNvPr id="16" name="Image 15" descr="irfu.JPG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27" y="1517612"/>
            <a:ext cx="338978" cy="1143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9" y="1389838"/>
            <a:ext cx="406400" cy="255549"/>
          </a:xfrm>
          <a:prstGeom prst="rect">
            <a:avLst/>
          </a:prstGeom>
        </p:spPr>
      </p:pic>
      <p:pic>
        <p:nvPicPr>
          <p:cNvPr id="18" name="Image 17" descr="6609.jpg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000525"/>
            <a:ext cx="381000" cy="250520"/>
          </a:xfrm>
          <a:prstGeom prst="rect">
            <a:avLst/>
          </a:prstGeom>
        </p:spPr>
      </p:pic>
      <p:pic>
        <p:nvPicPr>
          <p:cNvPr id="19" name="Image 18" descr="invest_avenir_164433.jpg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000525"/>
            <a:ext cx="381000" cy="2888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647264"/>
            <a:ext cx="787254" cy="5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3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1" r:id="rId1"/>
    <p:sldLayoutId id="2147488252" r:id="rId2"/>
    <p:sldLayoutId id="2147488253" r:id="rId3"/>
    <p:sldLayoutId id="2147488254" r:id="rId4"/>
    <p:sldLayoutId id="2147488255" r:id="rId5"/>
    <p:sldLayoutId id="2147488256" r:id="rId6"/>
    <p:sldLayoutId id="2147488257" r:id="rId7"/>
    <p:sldLayoutId id="2147488258" r:id="rId8"/>
    <p:sldLayoutId id="2147488259" r:id="rId9"/>
    <p:sldLayoutId id="2147488260" r:id="rId10"/>
    <p:sldLayoutId id="2147488261" r:id="rId11"/>
    <p:sldLayoutId id="214748826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500">
          <a:solidFill>
            <a:srgbClr val="333333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ACACAC"/>
        </a:buClr>
        <a:buChar char="•"/>
        <a:defRPr>
          <a:solidFill>
            <a:srgbClr val="5F5F5F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rgbClr val="5F5F5F"/>
          </a:solidFill>
          <a:latin typeface="+mn-lt"/>
        </a:defRPr>
      </a:lvl3pPr>
      <a:lvl4pPr marL="1171575" indent="-171450" algn="l" rtl="0" eaLnBrk="0" fontAlgn="base" hangingPunct="0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07156"/>
            <a:ext cx="8128000" cy="35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531" y="625823"/>
            <a:ext cx="76200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042989" y="4776790"/>
            <a:ext cx="7872412" cy="22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defTabSz="685800" eaLnBrk="0" hangingPunct="0">
              <a:tabLst>
                <a:tab pos="27000" algn="l"/>
                <a:tab pos="2160000" algn="l"/>
                <a:tab pos="4050000" algn="l"/>
              </a:tabLst>
              <a:defRPr/>
            </a:pP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Martial Authier	 S</a:t>
            </a:r>
            <a:r>
              <a:rPr lang="fr-FR" sz="675" baseline="30000" dirty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Steering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Committee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			</a:t>
            </a:r>
            <a:r>
              <a:rPr lang="fr-FR" sz="675" dirty="0" err="1">
                <a:solidFill>
                  <a:srgbClr val="000000"/>
                </a:solidFill>
                <a:ea typeface="+mn-ea"/>
                <a:cs typeface="+mn-cs"/>
              </a:rPr>
              <a:t>September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1</a:t>
            </a:r>
            <a:r>
              <a:rPr lang="fr-FR" sz="675" baseline="30000" dirty="0">
                <a:solidFill>
                  <a:srgbClr val="000000"/>
                </a:solidFill>
                <a:ea typeface="+mn-ea"/>
                <a:cs typeface="+mn-cs"/>
              </a:rPr>
              <a:t>st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2015 </a:t>
            </a:r>
            <a:r>
              <a:rPr lang="en-US" sz="675" dirty="0">
                <a:solidFill>
                  <a:srgbClr val="000000"/>
                </a:solidFill>
                <a:ea typeface="+mn-ea"/>
                <a:cs typeface="Arial" charset="0"/>
              </a:rPr>
              <a:t>–</a:t>
            </a:r>
            <a:r>
              <a:rPr lang="fr-FR" sz="675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fld id="{0379B376-33EB-49C7-821C-9B85EE297C7E}" type="slidenum">
              <a:rPr lang="fr-FR" sz="675">
                <a:solidFill>
                  <a:srgbClr val="000000"/>
                </a:solidFill>
                <a:ea typeface="+mn-ea"/>
                <a:cs typeface="+mn-cs"/>
              </a:rPr>
              <a:pPr defTabSz="685800" eaLnBrk="0" hangingPunct="0">
                <a:tabLst>
                  <a:tab pos="27000" algn="l"/>
                  <a:tab pos="2160000" algn="l"/>
                  <a:tab pos="4050000" algn="l"/>
                </a:tabLst>
                <a:defRPr/>
              </a:pPr>
              <a:t>‹N°›</a:t>
            </a:fld>
            <a:endParaRPr lang="fr-FR" sz="675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847728" y="4698206"/>
            <a:ext cx="8075613" cy="0"/>
          </a:xfrm>
          <a:prstGeom prst="line">
            <a:avLst/>
          </a:prstGeom>
          <a:noFill/>
          <a:ln w="19050">
            <a:solidFill>
              <a:srgbClr val="88B8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23" name="Line 27"/>
          <p:cNvSpPr>
            <a:spLocks noChangeShapeType="1"/>
          </p:cNvSpPr>
          <p:nvPr userDrawn="1"/>
        </p:nvSpPr>
        <p:spPr bwMode="auto">
          <a:xfrm>
            <a:off x="849313" y="460772"/>
            <a:ext cx="8075612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5" y="4248726"/>
            <a:ext cx="979359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 userDrawn="1"/>
        </p:nvGrpSpPr>
        <p:grpSpPr>
          <a:xfrm>
            <a:off x="0" y="628651"/>
            <a:ext cx="1034512" cy="1566212"/>
            <a:chOff x="0" y="838200"/>
            <a:chExt cx="1034512" cy="2088283"/>
          </a:xfrm>
        </p:grpSpPr>
        <p:pic>
          <p:nvPicPr>
            <p:cNvPr id="12" name="Picture 4"/>
            <p:cNvPicPr>
              <a:picLocks noChangeAspect="1" noChangeArrowheads="1"/>
            </p:cNvPicPr>
            <p:nvPr userDrawn="1"/>
          </p:nvPicPr>
          <p:blipFill>
            <a:blip r:embed="rId1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0"/>
              <a:ext cx="1034512" cy="2286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age 12" descr="IN2P3Filaire-Q_SignV copie.jp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1295400"/>
              <a:ext cx="609600" cy="338667"/>
            </a:xfrm>
            <a:prstGeom prst="rect">
              <a:avLst/>
            </a:prstGeom>
          </p:spPr>
        </p:pic>
        <p:pic>
          <p:nvPicPr>
            <p:cNvPr id="14" name="Picture 5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762000" cy="33568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Image 14" descr="kuleuven.jpg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343153"/>
            <a:ext cx="762000" cy="191351"/>
          </a:xfrm>
          <a:prstGeom prst="rect">
            <a:avLst/>
          </a:prstGeom>
        </p:spPr>
      </p:pic>
      <p:pic>
        <p:nvPicPr>
          <p:cNvPr id="16" name="Image 15" descr="irfu.JPG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27" y="1517612"/>
            <a:ext cx="338978" cy="1143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9" y="1389838"/>
            <a:ext cx="406400" cy="255549"/>
          </a:xfrm>
          <a:prstGeom prst="rect">
            <a:avLst/>
          </a:prstGeom>
        </p:spPr>
      </p:pic>
      <p:pic>
        <p:nvPicPr>
          <p:cNvPr id="18" name="Image 17" descr="6609.jpg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000525"/>
            <a:ext cx="381000" cy="250520"/>
          </a:xfrm>
          <a:prstGeom prst="rect">
            <a:avLst/>
          </a:prstGeom>
        </p:spPr>
      </p:pic>
      <p:pic>
        <p:nvPicPr>
          <p:cNvPr id="19" name="Image 18" descr="invest_avenir_164433.jpg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000525"/>
            <a:ext cx="381000" cy="2888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3" y="2647264"/>
            <a:ext cx="787254" cy="5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4" r:id="rId1"/>
    <p:sldLayoutId id="2147488265" r:id="rId2"/>
    <p:sldLayoutId id="2147488266" r:id="rId3"/>
    <p:sldLayoutId id="2147488267" r:id="rId4"/>
    <p:sldLayoutId id="2147488268" r:id="rId5"/>
    <p:sldLayoutId id="2147488269" r:id="rId6"/>
    <p:sldLayoutId id="2147488270" r:id="rId7"/>
    <p:sldLayoutId id="2147488271" r:id="rId8"/>
    <p:sldLayoutId id="2147488272" r:id="rId9"/>
    <p:sldLayoutId id="2147488273" r:id="rId10"/>
    <p:sldLayoutId id="2147488274" r:id="rId11"/>
    <p:sldLayoutId id="2147488275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800" b="1">
          <a:solidFill>
            <a:srgbClr val="5F5F5F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500">
          <a:solidFill>
            <a:srgbClr val="333333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ACACAC"/>
        </a:buClr>
        <a:buChar char="•"/>
        <a:defRPr>
          <a:solidFill>
            <a:srgbClr val="5F5F5F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rgbClr val="5F5F5F"/>
          </a:solidFill>
          <a:latin typeface="+mn-lt"/>
        </a:defRPr>
      </a:lvl3pPr>
      <a:lvl4pPr marL="1171575" indent="-171450" algn="l" rtl="0" eaLnBrk="0" fontAlgn="base" hangingPunct="0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defRPr sz="1200">
          <a:solidFill>
            <a:srgbClr val="5F5F5F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826001" y="400051"/>
            <a:ext cx="4318000" cy="273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hangingPunct="0">
              <a:defRPr/>
            </a:pPr>
            <a:endParaRPr lang="fr-FR" sz="1800">
              <a:solidFill>
                <a:srgbClr val="000000"/>
              </a:solidFill>
              <a:ea typeface="ＭＳ Ｐゴシック" charset="-128"/>
              <a:cs typeface="ＭＳ Ｐゴシック"/>
            </a:endParaRPr>
          </a:p>
        </p:txBody>
      </p:sp>
      <p:sp>
        <p:nvSpPr>
          <p:cNvPr id="1027" name="Rectangle 12"/>
          <p:cNvSpPr>
            <a:spLocks noChangeArrowheads="1"/>
          </p:cNvSpPr>
          <p:nvPr/>
        </p:nvSpPr>
        <p:spPr bwMode="auto">
          <a:xfrm>
            <a:off x="4826001" y="433389"/>
            <a:ext cx="4318000" cy="2738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50218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 eaLnBrk="0" hangingPunct="0"/>
            <a:r>
              <a:rPr lang="en-GB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4910139"/>
            <a:ext cx="4318000" cy="273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hangingPunct="0">
              <a:defRPr/>
            </a:pPr>
            <a:endParaRPr lang="fr-FR" sz="1800">
              <a:solidFill>
                <a:srgbClr val="000000"/>
              </a:solidFill>
              <a:ea typeface="ＭＳ Ｐゴシック" charset="-128"/>
              <a:cs typeface="ＭＳ Ｐゴシック"/>
            </a:endParaRPr>
          </a:p>
        </p:txBody>
      </p:sp>
      <p:sp>
        <p:nvSpPr>
          <p:cNvPr id="1029" name="Rectangle 14"/>
          <p:cNvSpPr>
            <a:spLocks noChangeArrowheads="1"/>
          </p:cNvSpPr>
          <p:nvPr/>
        </p:nvSpPr>
        <p:spPr bwMode="auto">
          <a:xfrm>
            <a:off x="0" y="4944666"/>
            <a:ext cx="4318000" cy="27384"/>
          </a:xfrm>
          <a:prstGeom prst="rect">
            <a:avLst/>
          </a:prstGeom>
          <a:gradFill rotWithShape="1">
            <a:gsLst>
              <a:gs pos="0">
                <a:srgbClr val="502185"/>
              </a:gs>
              <a:gs pos="100000">
                <a:srgbClr val="FFFFFF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eaLnBrk="0" hangingPunct="0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030" name="Image 6" descr="logo couleur HD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480"/>
            <a:ext cx="2133600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411028" y="4972646"/>
            <a:ext cx="59055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C005F-BF1A-4944-A1FC-DC6AD70E561D}" type="slidenum">
              <a:rPr lang="fr-FR" smtClean="0"/>
              <a:t>‹N°›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3"/>
          </p:nvPr>
        </p:nvSpPr>
        <p:spPr>
          <a:xfrm>
            <a:off x="1" y="4941001"/>
            <a:ext cx="8083550" cy="198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865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1" r:id="rId1"/>
    <p:sldLayoutId id="2147488312" r:id="rId2"/>
    <p:sldLayoutId id="2147488313" r:id="rId3"/>
    <p:sldLayoutId id="2147488314" r:id="rId4"/>
    <p:sldLayoutId id="2147488315" r:id="rId5"/>
    <p:sldLayoutId id="2147488316" r:id="rId6"/>
    <p:sldLayoutId id="2147488317" r:id="rId7"/>
    <p:sldLayoutId id="2147488318" r:id="rId8"/>
    <p:sldLayoutId id="2147488319" r:id="rId9"/>
    <p:sldLayoutId id="2147488320" r:id="rId10"/>
    <p:sldLayoutId id="2147488321" r:id="rId11"/>
    <p:sldLayoutId id="2147488322" r:id="rId12"/>
    <p:sldLayoutId id="2147488323" r:id="rId13"/>
    <p:sldLayoutId id="2147488324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470.png"/><Relationship Id="rId4" Type="http://schemas.openxmlformats.org/officeDocument/2006/relationships/image" Target="../media/image7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u.ganil-spiral2.eu/chartbeams/" TargetMode="Externa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26" Type="http://schemas.openxmlformats.org/officeDocument/2006/relationships/hyperlink" Target="https://www.cea.fr/" TargetMode="External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21.jpe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jpeg"/><Relationship Id="rId28" Type="http://schemas.openxmlformats.org/officeDocument/2006/relationships/image" Target="../media/image56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2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21.jpeg"/><Relationship Id="rId4" Type="http://schemas.openxmlformats.org/officeDocument/2006/relationships/image" Target="../media/image67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979F33-73C3-CF9C-6C33-C18D21DA30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685800" y="737264"/>
            <a:ext cx="7772400" cy="3638144"/>
          </a:xfrm>
          <a:prstGeom prst="rect">
            <a:avLst/>
          </a:prstGeom>
          <a:noFill/>
        </p:spPr>
      </p:pic>
      <p:sp>
        <p:nvSpPr>
          <p:cNvPr id="70661" name="Rectangle 7"/>
          <p:cNvSpPr>
            <a:spLocks noChangeArrowheads="1"/>
          </p:cNvSpPr>
          <p:nvPr/>
        </p:nvSpPr>
        <p:spPr bwMode="auto">
          <a:xfrm>
            <a:off x="5866542" y="4914600"/>
            <a:ext cx="3073739" cy="22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7856" tIns="33333" rIns="67856" bIns="33333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50" b="1" i="1" dirty="0">
                <a:solidFill>
                  <a:srgbClr val="000000"/>
                </a:solidFill>
                <a:latin typeface="Times" charset="0"/>
                <a:cs typeface="ＭＳ Ｐゴシック"/>
              </a:rPr>
              <a:t>http://pro.ganil-spiral2.eu/spiral2/instrumentation/s3</a:t>
            </a:r>
          </a:p>
        </p:txBody>
      </p:sp>
      <p:sp>
        <p:nvSpPr>
          <p:cNvPr id="70670" name="ZoneTexte 27"/>
          <p:cNvSpPr txBox="1">
            <a:spLocks noChangeArrowheads="1"/>
          </p:cNvSpPr>
          <p:nvPr/>
        </p:nvSpPr>
        <p:spPr bwMode="auto">
          <a:xfrm>
            <a:off x="7134227" y="452080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cs typeface="ＭＳ Ｐゴシック"/>
            </a:endParaRPr>
          </a:p>
        </p:txBody>
      </p:sp>
      <p:sp>
        <p:nvSpPr>
          <p:cNvPr id="16" name="Titre 3"/>
          <p:cNvSpPr txBox="1">
            <a:spLocks/>
          </p:cNvSpPr>
          <p:nvPr/>
        </p:nvSpPr>
        <p:spPr bwMode="auto">
          <a:xfrm>
            <a:off x="107626" y="494163"/>
            <a:ext cx="9134260" cy="2862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68580" bIns="3810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endParaRPr lang="en-GB" sz="2700" b="1" kern="0">
              <a:solidFill>
                <a:srgbClr val="000000"/>
              </a:solidFill>
              <a:sym typeface="Arial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r>
              <a:rPr lang="en-GB" sz="2700" b="1" kern="0">
                <a:solidFill>
                  <a:srgbClr val="000000"/>
                </a:solidFill>
                <a:sym typeface="Arial" charset="0"/>
              </a:rPr>
              <a:t>Super Separator Spectrometer S</a:t>
            </a:r>
            <a:r>
              <a:rPr lang="en-GB" sz="2700" b="1" kern="0" baseline="30000">
                <a:solidFill>
                  <a:srgbClr val="000000"/>
                </a:solidFill>
                <a:sym typeface="Arial" charset="0"/>
              </a:rPr>
              <a:t>3</a:t>
            </a:r>
            <a:r>
              <a:rPr lang="en-GB" sz="2700" b="1" kern="0">
                <a:solidFill>
                  <a:srgbClr val="000000"/>
                </a:solidFill>
                <a:sym typeface="Arial" charset="0"/>
              </a:rPr>
              <a:t>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endParaRPr lang="en-GB" sz="1200" b="1" kern="0">
              <a:solidFill>
                <a:srgbClr val="000000"/>
              </a:solidFill>
              <a:sym typeface="Arial" charset="0"/>
            </a:endParaRPr>
          </a:p>
          <a:p>
            <a:pPr algn="ctr"/>
            <a:r>
              <a:rPr lang="en-GB" sz="2000" b="1"/>
              <a:t>Opportunities for UK Physicists at GANIL/SPIRAL2</a:t>
            </a:r>
          </a:p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endParaRPr lang="en-GB" sz="1200" b="1" kern="0">
              <a:solidFill>
                <a:srgbClr val="000000"/>
              </a:solidFill>
              <a:sym typeface="Arial" charset="0"/>
            </a:endParaRPr>
          </a:p>
          <a:p>
            <a:pPr algn="ctr"/>
            <a:r>
              <a:rPr lang="en-GB" sz="1800"/>
              <a:t>H. Savajols on behalf of the S</a:t>
            </a:r>
            <a:r>
              <a:rPr lang="en-GB" sz="1800" baseline="30000"/>
              <a:t>3</a:t>
            </a:r>
            <a:r>
              <a:rPr lang="en-GB" sz="1800"/>
              <a:t> collaboration</a:t>
            </a:r>
            <a:endParaRPr lang="en-GB" i="1" kern="0" baseline="30000">
              <a:latin typeface="+mn-lt"/>
              <a:ea typeface="+mj-ea"/>
              <a:cs typeface="+mj-cs"/>
              <a:sym typeface="Arial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DDCC100-440A-C342-96A3-DC58D9379E94}"/>
              </a:ext>
            </a:extLst>
          </p:cNvPr>
          <p:cNvGrpSpPr/>
          <p:nvPr/>
        </p:nvGrpSpPr>
        <p:grpSpPr>
          <a:xfrm>
            <a:off x="1730848" y="3843775"/>
            <a:ext cx="5672564" cy="503909"/>
            <a:chOff x="755576" y="5454602"/>
            <a:chExt cx="7272808" cy="671879"/>
          </a:xfrm>
        </p:grpSpPr>
        <p:pic>
          <p:nvPicPr>
            <p:cNvPr id="9" name="Image 8" descr="Capture d’écran 2015-10-11 à 15.10.08.png">
              <a:extLst>
                <a:ext uri="{FF2B5EF4-FFF2-40B4-BE49-F238E27FC236}">
                  <a16:creationId xmlns:a16="http://schemas.microsoft.com/office/drawing/2014/main" id="{2D739FFA-41A3-F747-854D-68974F259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76" y="5463874"/>
              <a:ext cx="3774391" cy="537903"/>
            </a:xfrm>
            <a:prstGeom prst="rect">
              <a:avLst/>
            </a:prstGeom>
          </p:spPr>
        </p:pic>
        <p:pic>
          <p:nvPicPr>
            <p:cNvPr id="10" name="Image 9" descr="Capture d’écran 2015-10-11 à 15.10.16.png">
              <a:extLst>
                <a:ext uri="{FF2B5EF4-FFF2-40B4-BE49-F238E27FC236}">
                  <a16:creationId xmlns:a16="http://schemas.microsoft.com/office/drawing/2014/main" id="{DDEFB1B1-B669-F04B-9EF3-9E05F38F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483" y="5454602"/>
              <a:ext cx="3564901" cy="671879"/>
            </a:xfrm>
            <a:prstGeom prst="rect">
              <a:avLst/>
            </a:prstGeom>
          </p:spPr>
        </p:pic>
        <p:pic>
          <p:nvPicPr>
            <p:cNvPr id="11" name="Image 10" descr="Capture d’écran 2016-05-10 à 16.04.03.png">
              <a:extLst>
                <a:ext uri="{FF2B5EF4-FFF2-40B4-BE49-F238E27FC236}">
                  <a16:creationId xmlns:a16="http://schemas.microsoft.com/office/drawing/2014/main" id="{92933615-248F-6045-BB70-79183E197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409" y="5550241"/>
              <a:ext cx="541533" cy="52660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4EB7B-83AC-AE41-8723-306B95A9A9FB}"/>
              </a:ext>
            </a:extLst>
          </p:cNvPr>
          <p:cNvSpPr/>
          <p:nvPr/>
        </p:nvSpPr>
        <p:spPr>
          <a:xfrm>
            <a:off x="1425359" y="4405391"/>
            <a:ext cx="6360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" i="1" dirty="0"/>
              <a:t>S3 has been </a:t>
            </a:r>
            <a:r>
              <a:rPr lang="fr-FR" sz="600" i="1" dirty="0" err="1"/>
              <a:t>funded</a:t>
            </a:r>
            <a:r>
              <a:rPr lang="fr-FR" sz="600" i="1" dirty="0"/>
              <a:t> by the French </a:t>
            </a:r>
            <a:r>
              <a:rPr lang="fr-FR" sz="600" i="1" dirty="0" err="1"/>
              <a:t>Research</a:t>
            </a:r>
            <a:r>
              <a:rPr lang="fr-FR" sz="600" i="1" dirty="0"/>
              <a:t> Ministry, National </a:t>
            </a:r>
            <a:r>
              <a:rPr lang="fr-FR" sz="600" i="1" dirty="0" err="1"/>
              <a:t>Research</a:t>
            </a:r>
            <a:r>
              <a:rPr lang="fr-FR" sz="600" i="1" dirty="0"/>
              <a:t> Agency (ANR), </a:t>
            </a:r>
            <a:r>
              <a:rPr lang="fr-FR" sz="600" i="1" dirty="0" err="1"/>
              <a:t>through</a:t>
            </a:r>
            <a:r>
              <a:rPr lang="fr-FR" sz="600" i="1" dirty="0"/>
              <a:t> the EQUIPEX (</a:t>
            </a:r>
            <a:r>
              <a:rPr lang="fr-FR" sz="600" i="1" dirty="0" err="1"/>
              <a:t>EQUIPment</a:t>
            </a:r>
            <a:r>
              <a:rPr lang="fr-FR" sz="600" i="1" dirty="0"/>
              <a:t> of </a:t>
            </a:r>
            <a:r>
              <a:rPr lang="fr-FR" sz="600" i="1" dirty="0" err="1"/>
              <a:t>EXcellence</a:t>
            </a:r>
            <a:r>
              <a:rPr lang="fr-FR" sz="600" i="1" dirty="0"/>
              <a:t>) </a:t>
            </a:r>
            <a:r>
              <a:rPr lang="fr-FR" sz="600" i="1" dirty="0" err="1"/>
              <a:t>reference</a:t>
            </a:r>
            <a:r>
              <a:rPr lang="fr-FR" sz="600" i="1" dirty="0"/>
              <a:t> ANR-10EQPX- 46, the FEDER (Fonds Européen de Développement Economique et Régional), the CPER (Contrat Plan Etat Région), and </a:t>
            </a:r>
            <a:r>
              <a:rPr lang="fr-FR" sz="600" i="1" dirty="0" err="1"/>
              <a:t>supported</a:t>
            </a:r>
            <a:r>
              <a:rPr lang="fr-FR" sz="600" i="1" dirty="0"/>
              <a:t> by the U.S. </a:t>
            </a:r>
            <a:r>
              <a:rPr lang="fr-FR" sz="600" i="1" dirty="0" err="1"/>
              <a:t>Department</a:t>
            </a:r>
            <a:r>
              <a:rPr lang="fr-FR" sz="600" i="1" dirty="0"/>
              <a:t> of </a:t>
            </a:r>
            <a:r>
              <a:rPr lang="fr-FR" sz="600" i="1" dirty="0" err="1"/>
              <a:t>Energy</a:t>
            </a:r>
            <a:r>
              <a:rPr lang="fr-FR" sz="600" i="1" dirty="0"/>
              <a:t>, Office of </a:t>
            </a:r>
            <a:r>
              <a:rPr lang="fr-FR" sz="600" i="1" dirty="0" err="1"/>
              <a:t>Nuclear</a:t>
            </a:r>
            <a:r>
              <a:rPr lang="fr-FR" sz="600" i="1" dirty="0"/>
              <a:t> </a:t>
            </a:r>
            <a:r>
              <a:rPr lang="fr-FR" sz="600" i="1" dirty="0" err="1"/>
              <a:t>Physics</a:t>
            </a:r>
            <a:r>
              <a:rPr lang="fr-FR" sz="600" i="1" dirty="0"/>
              <a:t>, </a:t>
            </a:r>
            <a:r>
              <a:rPr lang="fr-FR" sz="600" i="1" dirty="0" err="1"/>
              <a:t>under</a:t>
            </a:r>
            <a:r>
              <a:rPr lang="fr-FR" sz="600" i="1" dirty="0"/>
              <a:t> </a:t>
            </a:r>
            <a:r>
              <a:rPr lang="fr-FR" sz="600" i="1" dirty="0" err="1"/>
              <a:t>contract</a:t>
            </a:r>
            <a:r>
              <a:rPr lang="fr-FR" sz="600" i="1" dirty="0"/>
              <a:t> No. DE-AC02-06CH11357 and by the E.C.FP7-INFRASTRUCTURES 2007, SPIRAL2 </a:t>
            </a:r>
            <a:r>
              <a:rPr lang="fr-FR" sz="600" i="1" dirty="0" err="1"/>
              <a:t>Preparatory</a:t>
            </a:r>
            <a:r>
              <a:rPr lang="fr-FR" sz="600" i="1" dirty="0"/>
              <a:t> Phase, Grant agreement No.: 212692. </a:t>
            </a:r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E30BB3C7-A187-73D0-988A-D879220E8267}"/>
              </a:ext>
            </a:extLst>
          </p:cNvPr>
          <p:cNvSpPr txBox="1">
            <a:spLocks/>
          </p:cNvSpPr>
          <p:nvPr/>
        </p:nvSpPr>
        <p:spPr>
          <a:xfrm>
            <a:off x="7543800" y="4869656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1</a:t>
            </a:fld>
            <a:endParaRPr lang="fr-FR" sz="1050" dirty="0"/>
          </a:p>
        </p:txBody>
      </p:sp>
      <p:pic>
        <p:nvPicPr>
          <p:cNvPr id="2" name="Image 6" descr="S3-logo3_white.jpg">
            <a:extLst>
              <a:ext uri="{FF2B5EF4-FFF2-40B4-BE49-F238E27FC236}">
                <a16:creationId xmlns:a16="http://schemas.microsoft.com/office/drawing/2014/main" id="{C2D9A85B-0A71-8261-D62B-A19D6866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6" y="24128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39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ct 9">
            <a:extLst>
              <a:ext uri="{FF2B5EF4-FFF2-40B4-BE49-F238E27FC236}">
                <a16:creationId xmlns:a16="http://schemas.microsoft.com/office/drawing/2014/main" id="{526E1639-38C1-2B41-BC1C-BCF87D8890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6768" y="1214281"/>
          <a:ext cx="6996411" cy="3498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777948" imgH="2875722" progId="Origin50.Graph">
                  <p:embed/>
                </p:oleObj>
              </mc:Choice>
              <mc:Fallback>
                <p:oleObj name="Graph" r:id="rId2" imgW="5777948" imgH="2875722" progId="Origin50.Graph">
                  <p:embed/>
                  <p:pic>
                    <p:nvPicPr>
                      <p:cNvPr id="44" name="Object 9">
                        <a:extLst>
                          <a:ext uri="{FF2B5EF4-FFF2-40B4-BE49-F238E27FC236}">
                            <a16:creationId xmlns:a16="http://schemas.microsoft.com/office/drawing/2014/main" id="{526E1639-38C1-2B41-BC1C-BCF87D8890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768" y="1214281"/>
                        <a:ext cx="6996411" cy="34986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3">
            <a:extLst>
              <a:ext uri="{FF2B5EF4-FFF2-40B4-BE49-F238E27FC236}">
                <a16:creationId xmlns:a16="http://schemas.microsoft.com/office/drawing/2014/main" id="{8E0571CC-55AD-BA4C-BF6B-101C1295C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869" y="1130343"/>
            <a:ext cx="80368" cy="2631579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endParaRPr lang="en-US" sz="1215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CAC252EB-622E-9E45-B82F-B2F295B9E21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51240" y="1131429"/>
            <a:ext cx="80368" cy="2631690"/>
          </a:xfrm>
          <a:prstGeom prst="rect">
            <a:avLst/>
          </a:prstGeom>
          <a:gradFill rotWithShape="1">
            <a:gsLst>
              <a:gs pos="0">
                <a:srgbClr val="FFFFCC">
                  <a:alpha val="20000"/>
                </a:srgbClr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endParaRPr lang="en-US" sz="1215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FBB44CF5-FB97-0844-BAD6-2689CAB12B4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15819" y="1130343"/>
            <a:ext cx="80368" cy="2631579"/>
          </a:xfrm>
          <a:prstGeom prst="rect">
            <a:avLst/>
          </a:prstGeom>
          <a:gradFill rotWithShape="1">
            <a:gsLst>
              <a:gs pos="0">
                <a:srgbClr val="FFFFCC">
                  <a:alpha val="20000"/>
                </a:srgbClr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endParaRPr lang="en-US" sz="1215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Image 36">
            <a:extLst>
              <a:ext uri="{FF2B5EF4-FFF2-40B4-BE49-F238E27FC236}">
                <a16:creationId xmlns:a16="http://schemas.microsoft.com/office/drawing/2014/main" id="{D6EF16C0-0523-734F-9160-2D2C6FB8A7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996" y="1658740"/>
            <a:ext cx="3781711" cy="2086064"/>
          </a:xfrm>
          <a:prstGeom prst="rect">
            <a:avLst/>
          </a:prstGeom>
        </p:spPr>
      </p:pic>
      <p:sp>
        <p:nvSpPr>
          <p:cNvPr id="6" name="Text Box 49">
            <a:extLst>
              <a:ext uri="{FF2B5EF4-FFF2-40B4-BE49-F238E27FC236}">
                <a16:creationId xmlns:a16="http://schemas.microsoft.com/office/drawing/2014/main" id="{BDDE17C2-6DFD-C246-ADD2-DBE9EB5E9B9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43351" y="1116372"/>
            <a:ext cx="295274" cy="1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563" u="none" dirty="0">
                <a:solidFill>
                  <a:prstClr val="white"/>
                </a:solidFill>
                <a:cs typeface="+mn-cs"/>
              </a:rPr>
              <a:t>152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2864481E-7555-F840-84E8-EF6EE0B3C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808" y="3050226"/>
            <a:ext cx="360996" cy="2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88" b="0" u="none">
                <a:solidFill>
                  <a:prstClr val="black"/>
                </a:solidFill>
                <a:cs typeface="+mn-cs"/>
              </a:rPr>
              <a:t>E</a:t>
            </a:r>
            <a:r>
              <a:rPr lang="en-GB" sz="788" b="0" u="none" baseline="-25000">
                <a:solidFill>
                  <a:prstClr val="black"/>
                </a:solidFill>
                <a:cs typeface="+mn-cs"/>
              </a:rPr>
              <a:t>shell</a:t>
            </a:r>
            <a:endParaRPr lang="en-GB" sz="788" b="0" u="none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B3B0657A-40CC-0542-8289-934ADC44F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156" y="3737798"/>
            <a:ext cx="777777" cy="1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563" b="0" i="1" u="none" dirty="0">
                <a:solidFill>
                  <a:srgbClr val="0000CC"/>
                </a:solidFill>
                <a:cs typeface="+mn-cs"/>
              </a:rPr>
              <a:t>Calc.: A. </a:t>
            </a:r>
            <a:r>
              <a:rPr lang="en-GB" sz="563" b="0" i="1" u="none" dirty="0" err="1">
                <a:solidFill>
                  <a:srgbClr val="0000CC"/>
                </a:solidFill>
                <a:cs typeface="+mn-cs"/>
              </a:rPr>
              <a:t>Sobiszewski</a:t>
            </a:r>
            <a:endParaRPr lang="en-GB" sz="563" b="0" i="1" u="none" dirty="0">
              <a:solidFill>
                <a:srgbClr val="0000CC"/>
              </a:solidFill>
              <a:cs typeface="+mn-cs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3C1C7739-7084-7D44-BC1B-68753A8E6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061" y="1440203"/>
            <a:ext cx="295274" cy="1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563" u="none">
                <a:solidFill>
                  <a:prstClr val="white"/>
                </a:solidFill>
                <a:cs typeface="+mn-cs"/>
              </a:rPr>
              <a:t>120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CAF6A26C-2405-3C40-9B14-BEB34AED3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209" y="1981343"/>
            <a:ext cx="295274" cy="1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563" u="none">
                <a:solidFill>
                  <a:prstClr val="white"/>
                </a:solidFill>
                <a:cs typeface="+mn-cs"/>
              </a:rPr>
              <a:t>114</a:t>
            </a: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7FC13070-1237-2543-B569-6CB01E27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694" y="2493014"/>
            <a:ext cx="295274" cy="1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563" u="none">
                <a:solidFill>
                  <a:prstClr val="white"/>
                </a:solidFill>
                <a:cs typeface="+mn-cs"/>
              </a:rPr>
              <a:t>108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28DC7232-2976-7044-9DC2-72868948292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008366" y="1121677"/>
            <a:ext cx="295274" cy="1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563" u="none">
                <a:solidFill>
                  <a:prstClr val="white"/>
                </a:solidFill>
                <a:cs typeface="+mn-cs"/>
              </a:rPr>
              <a:t>162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224483BD-D496-554E-A659-A51AABC0855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845201" y="1120784"/>
            <a:ext cx="295274" cy="1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563" u="none" dirty="0">
                <a:solidFill>
                  <a:prstClr val="white"/>
                </a:solidFill>
                <a:cs typeface="+mn-cs"/>
              </a:rPr>
              <a:t>184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7C5F2A-EC22-DE47-9089-A78289DA61AF}"/>
              </a:ext>
            </a:extLst>
          </p:cNvPr>
          <p:cNvSpPr/>
          <p:nvPr/>
        </p:nvSpPr>
        <p:spPr bwMode="auto">
          <a:xfrm>
            <a:off x="4251213" y="3225617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D5803-1D7C-6A49-B2D2-FB019FC77AA1}"/>
              </a:ext>
            </a:extLst>
          </p:cNvPr>
          <p:cNvSpPr/>
          <p:nvPr/>
        </p:nvSpPr>
        <p:spPr bwMode="auto">
          <a:xfrm>
            <a:off x="4253848" y="2881241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482EAE-8AE4-D041-BB07-3DDDDE85E0B0}"/>
              </a:ext>
            </a:extLst>
          </p:cNvPr>
          <p:cNvSpPr/>
          <p:nvPr/>
        </p:nvSpPr>
        <p:spPr bwMode="auto">
          <a:xfrm>
            <a:off x="4424400" y="2707979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0CC031-1846-8A4D-BFD5-DA7908BD03BC}"/>
              </a:ext>
            </a:extLst>
          </p:cNvPr>
          <p:cNvSpPr/>
          <p:nvPr/>
        </p:nvSpPr>
        <p:spPr bwMode="auto">
          <a:xfrm>
            <a:off x="4173453" y="2967389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CF633E-AC5E-9440-A44E-A9963D429F43}"/>
              </a:ext>
            </a:extLst>
          </p:cNvPr>
          <p:cNvSpPr/>
          <p:nvPr/>
        </p:nvSpPr>
        <p:spPr bwMode="auto">
          <a:xfrm>
            <a:off x="3904362" y="2881241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8504AD-45B7-3644-9065-79C7CFF81C0B}"/>
              </a:ext>
            </a:extLst>
          </p:cNvPr>
          <p:cNvSpPr/>
          <p:nvPr/>
        </p:nvSpPr>
        <p:spPr bwMode="auto">
          <a:xfrm>
            <a:off x="3992731" y="2885847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BBA740-7A9B-974F-AB04-F1B429D7CC6A}"/>
              </a:ext>
            </a:extLst>
          </p:cNvPr>
          <p:cNvSpPr/>
          <p:nvPr/>
        </p:nvSpPr>
        <p:spPr bwMode="auto">
          <a:xfrm>
            <a:off x="4166444" y="2711246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DD7F2E-C20A-2449-92EA-C539A8EF302E}"/>
              </a:ext>
            </a:extLst>
          </p:cNvPr>
          <p:cNvSpPr/>
          <p:nvPr/>
        </p:nvSpPr>
        <p:spPr bwMode="auto">
          <a:xfrm>
            <a:off x="3559515" y="3141719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033F4E-1F0D-6440-B66F-58AAFC6BA826}"/>
              </a:ext>
            </a:extLst>
          </p:cNvPr>
          <p:cNvSpPr/>
          <p:nvPr/>
        </p:nvSpPr>
        <p:spPr bwMode="auto">
          <a:xfrm>
            <a:off x="4081425" y="2968322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D52752-F124-AB48-BABF-EE3C49FAC57F}"/>
              </a:ext>
            </a:extLst>
          </p:cNvPr>
          <p:cNvSpPr/>
          <p:nvPr/>
        </p:nvSpPr>
        <p:spPr bwMode="auto">
          <a:xfrm>
            <a:off x="4085234" y="2794099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B00EC8-5930-1E4A-8B91-C26BEA038579}"/>
              </a:ext>
            </a:extLst>
          </p:cNvPr>
          <p:cNvSpPr/>
          <p:nvPr/>
        </p:nvSpPr>
        <p:spPr bwMode="auto">
          <a:xfrm>
            <a:off x="5122222" y="2530913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F88C04-EA24-4A4E-8589-F60CEBB34890}"/>
              </a:ext>
            </a:extLst>
          </p:cNvPr>
          <p:cNvSpPr/>
          <p:nvPr/>
        </p:nvSpPr>
        <p:spPr bwMode="auto">
          <a:xfrm>
            <a:off x="5296235" y="2184567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0F4237-62C4-794F-A80F-DEFDEE77017C}"/>
              </a:ext>
            </a:extLst>
          </p:cNvPr>
          <p:cNvSpPr/>
          <p:nvPr/>
        </p:nvSpPr>
        <p:spPr bwMode="auto">
          <a:xfrm>
            <a:off x="5474685" y="2357839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D4812DED-A143-0B41-92EB-3DEA58560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2" y="1360551"/>
            <a:ext cx="477184" cy="248530"/>
          </a:xfrm>
          <a:prstGeom prst="roundRect">
            <a:avLst>
              <a:gd name="adj" fmla="val 1213"/>
            </a:avLst>
          </a:prstGeom>
          <a:solidFill>
            <a:schemeClr val="bg1"/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13" i="1" dirty="0">
                <a:solidFill>
                  <a:srgbClr val="FF2600"/>
                </a:solidFill>
                <a:latin typeface="Calibri Light" panose="020F0302020204030204"/>
                <a:cs typeface="+mn-cs"/>
              </a:rPr>
              <a:t>SIRIUS </a:t>
            </a:r>
          </a:p>
        </p:txBody>
      </p:sp>
      <p:sp>
        <p:nvSpPr>
          <p:cNvPr id="28" name="Ellipse 7">
            <a:extLst>
              <a:ext uri="{FF2B5EF4-FFF2-40B4-BE49-F238E27FC236}">
                <a16:creationId xmlns:a16="http://schemas.microsoft.com/office/drawing/2014/main" id="{FC9AEC85-FD37-E14F-949B-2231EC348B3D}"/>
              </a:ext>
            </a:extLst>
          </p:cNvPr>
          <p:cNvSpPr/>
          <p:nvPr/>
        </p:nvSpPr>
        <p:spPr bwMode="auto">
          <a:xfrm rot="20089950">
            <a:off x="3441050" y="2562465"/>
            <a:ext cx="1823501" cy="1032772"/>
          </a:xfrm>
          <a:prstGeom prst="ellipse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outerShdw dist="107763" dir="2700000" algn="ctr" rotWithShape="0">
              <a:schemeClr val="bg2">
                <a:alpha val="50000"/>
              </a:schemeClr>
            </a:outerShd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US" sz="1013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9" name="Ellipse 7">
            <a:extLst>
              <a:ext uri="{FF2B5EF4-FFF2-40B4-BE49-F238E27FC236}">
                <a16:creationId xmlns:a16="http://schemas.microsoft.com/office/drawing/2014/main" id="{018DCA63-49BC-E54C-B36C-CCCF58DE2B5D}"/>
              </a:ext>
            </a:extLst>
          </p:cNvPr>
          <p:cNvSpPr/>
          <p:nvPr/>
        </p:nvSpPr>
        <p:spPr bwMode="auto">
          <a:xfrm rot="20016152">
            <a:off x="3374474" y="1832962"/>
            <a:ext cx="3535732" cy="1599083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85FF">
                <a:alpha val="40000"/>
              </a:srgbClr>
            </a:glow>
            <a:outerShdw dist="107763" dir="2700000" algn="ctr" rotWithShape="0">
              <a:schemeClr val="bg2">
                <a:alpha val="50000"/>
              </a:schemeClr>
            </a:outerShd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9345E2-B556-3E45-8243-1A129778B944}"/>
              </a:ext>
            </a:extLst>
          </p:cNvPr>
          <p:cNvSpPr/>
          <p:nvPr/>
        </p:nvSpPr>
        <p:spPr bwMode="auto">
          <a:xfrm>
            <a:off x="3904226" y="3053411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FBF9597-7D69-E644-882C-A856102AA700}"/>
              </a:ext>
            </a:extLst>
          </p:cNvPr>
          <p:cNvSpPr/>
          <p:nvPr/>
        </p:nvSpPr>
        <p:spPr bwMode="auto">
          <a:xfrm>
            <a:off x="3815237" y="3053411"/>
            <a:ext cx="77760" cy="7776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30" fontAlgn="auto">
              <a:spcBef>
                <a:spcPts val="0"/>
              </a:spcBef>
              <a:spcAft>
                <a:spcPts val="0"/>
              </a:spcAft>
            </a:pPr>
            <a:endParaRPr lang="en-GB" sz="101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3AF206-28BE-2348-9428-F376B6D4E553}"/>
              </a:ext>
            </a:extLst>
          </p:cNvPr>
          <p:cNvSpPr/>
          <p:nvPr/>
        </p:nvSpPr>
        <p:spPr>
          <a:xfrm>
            <a:off x="1665108" y="2774753"/>
            <a:ext cx="1597427" cy="598434"/>
          </a:xfrm>
          <a:prstGeom prst="rect">
            <a:avLst/>
          </a:prstGeom>
          <a:solidFill>
            <a:srgbClr val="FFFFFF"/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Limits of stability/isomers 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baseline="30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250,249,…</a:t>
            </a: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endParaRPr lang="en-GB" sz="1013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FB116C-C54C-8F43-88AC-5E89A74CA366}"/>
              </a:ext>
            </a:extLst>
          </p:cNvPr>
          <p:cNvSpPr/>
          <p:nvPr/>
        </p:nvSpPr>
        <p:spPr>
          <a:xfrm>
            <a:off x="2082758" y="2120644"/>
            <a:ext cx="1554875" cy="598434"/>
          </a:xfrm>
          <a:prstGeom prst="rect">
            <a:avLst/>
          </a:prstGeom>
          <a:solidFill>
            <a:srgbClr val="FFFFFF"/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Search for new isotopes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baseline="30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252</a:t>
            </a: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Rf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7FAA82-7A60-294B-92F8-88D04FED427C}"/>
              </a:ext>
            </a:extLst>
          </p:cNvPr>
          <p:cNvSpPr/>
          <p:nvPr/>
        </p:nvSpPr>
        <p:spPr>
          <a:xfrm>
            <a:off x="1026929" y="3444995"/>
            <a:ext cx="2132282" cy="598434"/>
          </a:xfrm>
          <a:prstGeom prst="rect">
            <a:avLst/>
          </a:prstGeom>
          <a:solidFill>
            <a:srgbClr val="FFFFFF"/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 Z isotopes – nuclear structure 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fermium region</a:t>
            </a:r>
            <a:endParaRPr lang="en-GB" sz="1013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3168BB-6A47-7449-85EA-7B8BCAF0D663}"/>
              </a:ext>
            </a:extLst>
          </p:cNvPr>
          <p:cNvSpPr/>
          <p:nvPr/>
        </p:nvSpPr>
        <p:spPr>
          <a:xfrm>
            <a:off x="3490521" y="1423598"/>
            <a:ext cx="827410" cy="598434"/>
          </a:xfrm>
          <a:prstGeom prst="rect">
            <a:avLst/>
          </a:prstGeom>
          <a:solidFill>
            <a:srgbClr val="FFFFFF"/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Isomers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baseline="30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254</a:t>
            </a: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Rf, </a:t>
            </a:r>
            <a:r>
              <a:rPr lang="en-US" sz="1013" i="1" baseline="30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260</a:t>
            </a: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B87B70-B79F-784F-A465-3AFAB51A3B9A}"/>
              </a:ext>
            </a:extLst>
          </p:cNvPr>
          <p:cNvSpPr/>
          <p:nvPr/>
        </p:nvSpPr>
        <p:spPr>
          <a:xfrm>
            <a:off x="3485859" y="3767873"/>
            <a:ext cx="942887" cy="404085"/>
          </a:xfrm>
          <a:prstGeom prst="rect">
            <a:avLst/>
          </a:prstGeom>
          <a:solidFill>
            <a:srgbClr val="BEF2FF"/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13" i="1" dirty="0">
                <a:solidFill>
                  <a:srgbClr val="0432FF"/>
                </a:solidFill>
                <a:latin typeface="Calibri" panose="020F0502020204030204"/>
                <a:cs typeface="+mn-cs"/>
              </a:rPr>
              <a:t>“day 1”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13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with injector1 </a:t>
            </a: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C5AADF9B-758F-2441-B89E-4813CE824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3" y="1741573"/>
            <a:ext cx="477183" cy="251588"/>
          </a:xfrm>
          <a:prstGeom prst="roundRect">
            <a:avLst>
              <a:gd name="adj" fmla="val 121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13" i="1" dirty="0">
                <a:solidFill>
                  <a:srgbClr val="FF2600"/>
                </a:solidFill>
                <a:latin typeface="Calibri Light" panose="020F0302020204030204"/>
                <a:cs typeface="+mn-cs"/>
              </a:rPr>
              <a:t>S</a:t>
            </a:r>
            <a:r>
              <a:rPr lang="en-GB" sz="1013" i="1" baseline="30000" dirty="0">
                <a:solidFill>
                  <a:srgbClr val="FF2600"/>
                </a:solidFill>
                <a:latin typeface="Calibri Light" panose="020F0302020204030204"/>
                <a:cs typeface="+mn-cs"/>
              </a:rPr>
              <a:t>3</a:t>
            </a:r>
            <a:r>
              <a:rPr lang="en-GB" sz="1013" i="1" dirty="0">
                <a:solidFill>
                  <a:srgbClr val="FF2600"/>
                </a:solidFill>
                <a:latin typeface="Calibri Light" panose="020F0302020204030204"/>
                <a:cs typeface="+mn-cs"/>
              </a:rPr>
              <a:t> LEB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E05EC4-FA46-F144-BF7B-0AF1EF4E7610}"/>
              </a:ext>
            </a:extLst>
          </p:cNvPr>
          <p:cNvSpPr/>
          <p:nvPr/>
        </p:nvSpPr>
        <p:spPr>
          <a:xfrm>
            <a:off x="5433605" y="3069968"/>
            <a:ext cx="2096057" cy="6369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Atomic spectroscopy 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(isomers, shapes and moments)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fermium isotopes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64A0CD-4109-C249-9C1B-34F856D3D6D4}"/>
              </a:ext>
            </a:extLst>
          </p:cNvPr>
          <p:cNvSpPr/>
          <p:nvPr/>
        </p:nvSpPr>
        <p:spPr>
          <a:xfrm>
            <a:off x="5877794" y="2346979"/>
            <a:ext cx="2293156" cy="598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relativistic effects and the architecture of the periodic table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rutherfordium/dubnium isotopes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249170C-E2A4-2C44-ACF4-EA6D9DB87140}"/>
                  </a:ext>
                </a:extLst>
              </p:cNvPr>
              <p:cNvSpPr/>
              <p:nvPr/>
            </p:nvSpPr>
            <p:spPr>
              <a:xfrm>
                <a:off x="6642810" y="917632"/>
                <a:ext cx="1130622" cy="871713"/>
              </a:xfrm>
              <a:prstGeom prst="rect">
                <a:avLst/>
              </a:prstGeom>
              <a:solidFill>
                <a:srgbClr val="FFC0D2"/>
              </a:solidFill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defTabSz="5143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013" i="1" dirty="0">
                    <a:solidFill>
                      <a:srgbClr val="FF2600"/>
                    </a:solidFill>
                    <a:latin typeface="Calibri" panose="020F0502020204030204"/>
                    <a:cs typeface="+mn-cs"/>
                  </a:rPr>
                  <a:t>beyond</a:t>
                </a:r>
              </a:p>
              <a:p>
                <a:pPr defTabSz="5143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013" i="1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with NEWGAIN </a:t>
                </a:r>
              </a:p>
              <a:p>
                <a:pPr defTabSz="5143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013" i="1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2028</a:t>
                </a:r>
              </a:p>
              <a:p>
                <a:pPr defTabSz="5143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013" i="1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+ SC source</a:t>
                </a:r>
              </a:p>
              <a:p>
                <a:pPr defTabSz="51435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01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Symbol" pitchFamily="18" charset="2"/>
                      </a:rPr>
                      <m:t>≥</m:t>
                    </m:r>
                  </m:oMath>
                </a14:m>
                <a:r>
                  <a:rPr lang="en-GB" sz="1013" i="1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 2030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249170C-E2A4-2C44-ACF4-EA6D9DB87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810" y="917632"/>
                <a:ext cx="1130622" cy="871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ACC48598-DA26-F54C-9923-A3FAEBDA48B6}"/>
              </a:ext>
            </a:extLst>
          </p:cNvPr>
          <p:cNvSpPr/>
          <p:nvPr/>
        </p:nvSpPr>
        <p:spPr>
          <a:xfrm>
            <a:off x="4784973" y="3815779"/>
            <a:ext cx="1969731" cy="4425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Octupole deformation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uranium region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ADD75A-FF14-794B-AF69-1B11F3313FF7}"/>
              </a:ext>
            </a:extLst>
          </p:cNvPr>
          <p:cNvSpPr/>
          <p:nvPr/>
        </p:nvSpPr>
        <p:spPr>
          <a:xfrm>
            <a:off x="605872" y="1074379"/>
            <a:ext cx="15263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13" i="1" dirty="0">
                <a:solidFill>
                  <a:srgbClr val="0432FF"/>
                </a:solidFill>
                <a:latin typeface="+mj-lt"/>
                <a:cs typeface="+mn-cs"/>
              </a:rPr>
              <a:t>”day1 ” - </a:t>
            </a:r>
            <a:r>
              <a:rPr lang="en-GB" sz="1050" i="1" dirty="0">
                <a:solidFill>
                  <a:srgbClr val="0432FF"/>
                </a:solidFill>
                <a:latin typeface="+mj-lt"/>
                <a:cs typeface="+mn-cs"/>
              </a:rPr>
              <a:t>preproposals</a:t>
            </a:r>
            <a:r>
              <a:rPr lang="en-GB" sz="1013" i="1" dirty="0">
                <a:solidFill>
                  <a:srgbClr val="0432FF"/>
                </a:solidFill>
                <a:latin typeface="+mj-lt"/>
                <a:cs typeface="+mn-cs"/>
              </a:rPr>
              <a:t> </a:t>
            </a:r>
            <a:endParaRPr lang="en-GB" sz="1013" dirty="0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BE4597-C618-E74B-A362-6F6FDEEADE1E}"/>
              </a:ext>
            </a:extLst>
          </p:cNvPr>
          <p:cNvSpPr/>
          <p:nvPr/>
        </p:nvSpPr>
        <p:spPr>
          <a:xfrm>
            <a:off x="521403" y="0"/>
            <a:ext cx="54822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prstClr val="black"/>
                </a:solidFill>
                <a:latin typeface="+mj-lt"/>
              </a:rPr>
              <a:t>Science program </a:t>
            </a:r>
            <a:r>
              <a:rPr lang="en-GB" sz="2400" b="1" i="1" dirty="0">
                <a:solidFill>
                  <a:srgbClr val="0432FF"/>
                </a:solidFill>
                <a:latin typeface="+mj-lt"/>
              </a:rPr>
              <a:t>”day1” </a:t>
            </a:r>
            <a:r>
              <a:rPr lang="en-GB" sz="2400" b="1" i="1" dirty="0">
                <a:solidFill>
                  <a:prstClr val="black"/>
                </a:solidFill>
                <a:latin typeface="+mj-lt"/>
              </a:rPr>
              <a:t>&amp; </a:t>
            </a:r>
            <a:r>
              <a:rPr lang="en-GB" sz="2400" b="1" i="1" dirty="0">
                <a:solidFill>
                  <a:srgbClr val="FF2600"/>
                </a:solidFill>
                <a:latin typeface="+mj-lt"/>
              </a:rPr>
              <a:t>beyond 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100" i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n-GB" sz="2000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D7E4ED9-52A5-7E63-4905-E1BE887EA74F}"/>
              </a:ext>
            </a:extLst>
          </p:cNvPr>
          <p:cNvSpPr txBox="1"/>
          <p:nvPr/>
        </p:nvSpPr>
        <p:spPr>
          <a:xfrm>
            <a:off x="3129972" y="610262"/>
            <a:ext cx="2628461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Study</a:t>
            </a:r>
            <a:r>
              <a:rPr lang="fr-FR" b="1" dirty="0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 of </a:t>
            </a:r>
            <a:r>
              <a:rPr lang="fr-FR" b="1" dirty="0" err="1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heavy</a:t>
            </a:r>
            <a:r>
              <a:rPr lang="fr-FR" b="1" dirty="0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fr-FR" b="1" dirty="0" err="1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nuclei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9ED9A93-E9EC-6E4C-D820-D60105E79C85}"/>
              </a:ext>
            </a:extLst>
          </p:cNvPr>
          <p:cNvSpPr/>
          <p:nvPr/>
        </p:nvSpPr>
        <p:spPr>
          <a:xfrm>
            <a:off x="3829179" y="4406902"/>
            <a:ext cx="1969731" cy="4425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= 126 shell closure</a:t>
            </a:r>
          </a:p>
          <a:p>
            <a:pPr algn="just" defTabSz="514350" fontAlgn="auto">
              <a:spcBef>
                <a:spcPts val="0"/>
              </a:spcBef>
              <a:spcAft>
                <a:spcPts val="338"/>
              </a:spcAft>
            </a:pPr>
            <a:r>
              <a:rPr lang="en-US" sz="1013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 - Th region</a:t>
            </a:r>
          </a:p>
        </p:txBody>
      </p:sp>
      <p:sp>
        <p:nvSpPr>
          <p:cNvPr id="49" name="Espace réservé du numéro de diapositive 4">
            <a:extLst>
              <a:ext uri="{FF2B5EF4-FFF2-40B4-BE49-F238E27FC236}">
                <a16:creationId xmlns:a16="http://schemas.microsoft.com/office/drawing/2014/main" id="{EFC9F5A3-4D08-E2D0-870F-2B884CEF7D55}"/>
              </a:ext>
            </a:extLst>
          </p:cNvPr>
          <p:cNvSpPr txBox="1">
            <a:spLocks/>
          </p:cNvSpPr>
          <p:nvPr/>
        </p:nvSpPr>
        <p:spPr>
          <a:xfrm>
            <a:off x="7543800" y="4872661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10</a:t>
            </a:fld>
            <a:endParaRPr lang="fr-FR" sz="1050" dirty="0"/>
          </a:p>
        </p:txBody>
      </p:sp>
      <p:pic>
        <p:nvPicPr>
          <p:cNvPr id="45" name="Image 6" descr="S3-logo3_white.jpg">
            <a:extLst>
              <a:ext uri="{FF2B5EF4-FFF2-40B4-BE49-F238E27FC236}">
                <a16:creationId xmlns:a16="http://schemas.microsoft.com/office/drawing/2014/main" id="{191C213A-A22B-29A6-DBC2-2258A04F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4" y="36264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37E04B44-E4C9-4290-D066-A6290415DD10}"/>
              </a:ext>
            </a:extLst>
          </p:cNvPr>
          <p:cNvSpPr txBox="1"/>
          <p:nvPr/>
        </p:nvSpPr>
        <p:spPr>
          <a:xfrm>
            <a:off x="0" y="4557630"/>
            <a:ext cx="22958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Courtesy of D. Ackermann (GANIL)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65E90C3-1E6A-3648-C444-E9404A30E46F}"/>
              </a:ext>
            </a:extLst>
          </p:cNvPr>
          <p:cNvSpPr txBox="1"/>
          <p:nvPr/>
        </p:nvSpPr>
        <p:spPr>
          <a:xfrm>
            <a:off x="687886" y="52802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2018 </a:t>
            </a:r>
            <a:r>
              <a:rPr lang="en-GB" b="1" dirty="0" err="1"/>
              <a:t>LoIs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450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764" y="964795"/>
            <a:ext cx="5836443" cy="38909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442992" y="3989698"/>
            <a:ext cx="3889787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03771" y="4211155"/>
            <a:ext cx="4329008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18142" y="3775386"/>
            <a:ext cx="1962893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64388" y="3346003"/>
            <a:ext cx="1503998" cy="211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82698" y="3343187"/>
            <a:ext cx="643612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73573" y="3134227"/>
            <a:ext cx="2165634" cy="208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16141" y="2916341"/>
            <a:ext cx="1086461" cy="21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9005" y="2475180"/>
            <a:ext cx="214313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79125" y="2480077"/>
            <a:ext cx="653653" cy="21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257467" y="1837731"/>
            <a:ext cx="863675" cy="21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06202" y="1839517"/>
            <a:ext cx="214313" cy="211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57467" y="1621631"/>
            <a:ext cx="1068843" cy="21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66600" y="1400699"/>
            <a:ext cx="853916" cy="21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ZoneTexte 47"/>
          <p:cNvSpPr txBox="1"/>
          <p:nvPr/>
        </p:nvSpPr>
        <p:spPr>
          <a:xfrm rot="18925867">
            <a:off x="7245146" y="567592"/>
            <a:ext cx="6126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>
                <a:solidFill>
                  <a:srgbClr val="000000"/>
                </a:solidFill>
                <a:latin typeface="Arial"/>
                <a:ea typeface="ＭＳ Ｐゴシック"/>
              </a:rPr>
              <a:t>N = 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438230" y="4425467"/>
            <a:ext cx="3889787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003771" y="4637245"/>
            <a:ext cx="2825234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7257467" y="4432611"/>
            <a:ext cx="214313" cy="204634"/>
            <a:chOff x="7441983" y="5858267"/>
            <a:chExt cx="285750" cy="272845"/>
          </a:xfrm>
        </p:grpSpPr>
        <p:cxnSp>
          <p:nvCxnSpPr>
            <p:cNvPr id="3" name="Connecteur droit 2"/>
            <p:cNvCxnSpPr/>
            <p:nvPr/>
          </p:nvCxnSpPr>
          <p:spPr bwMode="auto">
            <a:xfrm>
              <a:off x="7441983" y="5858267"/>
              <a:ext cx="0" cy="2728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Connecteur droit 51"/>
            <p:cNvCxnSpPr/>
            <p:nvPr/>
          </p:nvCxnSpPr>
          <p:spPr bwMode="auto">
            <a:xfrm>
              <a:off x="7727733" y="5858267"/>
              <a:ext cx="0" cy="2728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8" name="Connecteur droit 57"/>
          <p:cNvCxnSpPr/>
          <p:nvPr/>
        </p:nvCxnSpPr>
        <p:spPr bwMode="auto">
          <a:xfrm flipH="1">
            <a:off x="7276518" y="4432611"/>
            <a:ext cx="190082" cy="204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0" name="Groupe 59"/>
          <p:cNvGrpSpPr/>
          <p:nvPr/>
        </p:nvGrpSpPr>
        <p:grpSpPr>
          <a:xfrm>
            <a:off x="7691926" y="4432611"/>
            <a:ext cx="214313" cy="204634"/>
            <a:chOff x="8021262" y="5858267"/>
            <a:chExt cx="285750" cy="272845"/>
          </a:xfrm>
        </p:grpSpPr>
        <p:grpSp>
          <p:nvGrpSpPr>
            <p:cNvPr id="54" name="Groupe 53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55" name="Connecteur droit 54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Connecteur droit 55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" name="Groupe 60"/>
          <p:cNvGrpSpPr/>
          <p:nvPr/>
        </p:nvGrpSpPr>
        <p:grpSpPr>
          <a:xfrm>
            <a:off x="8112944" y="4441923"/>
            <a:ext cx="214313" cy="204634"/>
            <a:chOff x="8021262" y="5858267"/>
            <a:chExt cx="285750" cy="272845"/>
          </a:xfrm>
        </p:grpSpPr>
        <p:grpSp>
          <p:nvGrpSpPr>
            <p:cNvPr id="62" name="Groupe 6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64" name="Connecteur droit 6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Connecteur droit 6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3" name="Connecteur droit 6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e 65"/>
          <p:cNvGrpSpPr/>
          <p:nvPr/>
        </p:nvGrpSpPr>
        <p:grpSpPr>
          <a:xfrm>
            <a:off x="7898794" y="4212347"/>
            <a:ext cx="214313" cy="204634"/>
            <a:chOff x="8021262" y="5858267"/>
            <a:chExt cx="285750" cy="272845"/>
          </a:xfrm>
        </p:grpSpPr>
        <p:grpSp>
          <p:nvGrpSpPr>
            <p:cNvPr id="67" name="Groupe 6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69" name="Connecteur droit 6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Connecteur droit 6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8" name="Connecteur droit 6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" name="Groupe 70"/>
          <p:cNvGrpSpPr/>
          <p:nvPr/>
        </p:nvGrpSpPr>
        <p:grpSpPr>
          <a:xfrm>
            <a:off x="3758346" y="4001193"/>
            <a:ext cx="214313" cy="204634"/>
            <a:chOff x="8021262" y="5858267"/>
            <a:chExt cx="285750" cy="272845"/>
          </a:xfrm>
        </p:grpSpPr>
        <p:grpSp>
          <p:nvGrpSpPr>
            <p:cNvPr id="72" name="Groupe 7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74" name="Connecteur droit 7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Connecteur droit 7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3" name="Connecteur droit 7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6" name="Groupe 75"/>
          <p:cNvGrpSpPr/>
          <p:nvPr/>
        </p:nvGrpSpPr>
        <p:grpSpPr>
          <a:xfrm>
            <a:off x="5091601" y="4001758"/>
            <a:ext cx="214313" cy="204634"/>
            <a:chOff x="8021262" y="5858267"/>
            <a:chExt cx="285750" cy="272845"/>
          </a:xfrm>
        </p:grpSpPr>
        <p:grpSp>
          <p:nvGrpSpPr>
            <p:cNvPr id="77" name="Groupe 7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79" name="Connecteur droit 7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Connecteur droit 7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8" name="Connecteur droit 7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e 80"/>
          <p:cNvGrpSpPr/>
          <p:nvPr/>
        </p:nvGrpSpPr>
        <p:grpSpPr>
          <a:xfrm>
            <a:off x="7259210" y="4006520"/>
            <a:ext cx="214313" cy="204634"/>
            <a:chOff x="8021262" y="5858267"/>
            <a:chExt cx="285750" cy="272845"/>
          </a:xfrm>
        </p:grpSpPr>
        <p:grpSp>
          <p:nvGrpSpPr>
            <p:cNvPr id="82" name="Groupe 8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84" name="Connecteur droit 8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Connecteur droit 8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3" name="Connecteur droit 8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6" name="Groupe 85"/>
          <p:cNvGrpSpPr/>
          <p:nvPr/>
        </p:nvGrpSpPr>
        <p:grpSpPr>
          <a:xfrm>
            <a:off x="7697442" y="3996842"/>
            <a:ext cx="214313" cy="204634"/>
            <a:chOff x="8021262" y="5858267"/>
            <a:chExt cx="285750" cy="272845"/>
          </a:xfrm>
        </p:grpSpPr>
        <p:grpSp>
          <p:nvGrpSpPr>
            <p:cNvPr id="87" name="Groupe 86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89" name="Connecteur droit 88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" name="Connecteur droit 89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8" name="Connecteur droit 87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1" name="Groupe 90"/>
          <p:cNvGrpSpPr/>
          <p:nvPr/>
        </p:nvGrpSpPr>
        <p:grpSpPr>
          <a:xfrm>
            <a:off x="8121142" y="3996842"/>
            <a:ext cx="214313" cy="204634"/>
            <a:chOff x="8021262" y="5858267"/>
            <a:chExt cx="285750" cy="272845"/>
          </a:xfrm>
        </p:grpSpPr>
        <p:grpSp>
          <p:nvGrpSpPr>
            <p:cNvPr id="92" name="Groupe 91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94" name="Connecteur droit 93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Connecteur droit 94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3" name="Connecteur droit 92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ectangle 95"/>
          <p:cNvSpPr/>
          <p:nvPr/>
        </p:nvSpPr>
        <p:spPr>
          <a:xfrm>
            <a:off x="5527342" y="3562341"/>
            <a:ext cx="1949624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5750075" y="3573581"/>
            <a:ext cx="214313" cy="204634"/>
            <a:chOff x="8021262" y="5858267"/>
            <a:chExt cx="285750" cy="272845"/>
          </a:xfrm>
        </p:grpSpPr>
        <p:grpSp>
          <p:nvGrpSpPr>
            <p:cNvPr id="98" name="Groupe 97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100" name="Connecteur droit 99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Connecteur droit 100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9" name="Connecteur droit 98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5" name="Connecteur droit 104"/>
          <p:cNvCxnSpPr/>
          <p:nvPr/>
        </p:nvCxnSpPr>
        <p:spPr bwMode="auto">
          <a:xfrm>
            <a:off x="7478621" y="3558687"/>
            <a:ext cx="0" cy="20463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8" name="Groupe 107"/>
          <p:cNvGrpSpPr/>
          <p:nvPr/>
        </p:nvGrpSpPr>
        <p:grpSpPr>
          <a:xfrm>
            <a:off x="6173573" y="3349434"/>
            <a:ext cx="214313" cy="204634"/>
            <a:chOff x="8021262" y="5858267"/>
            <a:chExt cx="285750" cy="272845"/>
          </a:xfrm>
        </p:grpSpPr>
        <p:grpSp>
          <p:nvGrpSpPr>
            <p:cNvPr id="109" name="Groupe 108"/>
            <p:cNvGrpSpPr/>
            <p:nvPr/>
          </p:nvGrpSpPr>
          <p:grpSpPr>
            <a:xfrm>
              <a:off x="8021262" y="5858267"/>
              <a:ext cx="285750" cy="272845"/>
              <a:chOff x="7441983" y="5858267"/>
              <a:chExt cx="285750" cy="272845"/>
            </a:xfrm>
          </p:grpSpPr>
          <p:cxnSp>
            <p:nvCxnSpPr>
              <p:cNvPr id="111" name="Connecteur droit 110"/>
              <p:cNvCxnSpPr/>
              <p:nvPr/>
            </p:nvCxnSpPr>
            <p:spPr bwMode="auto">
              <a:xfrm>
                <a:off x="744198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Connecteur droit 111"/>
              <p:cNvCxnSpPr/>
              <p:nvPr/>
            </p:nvCxnSpPr>
            <p:spPr bwMode="auto">
              <a:xfrm>
                <a:off x="7727733" y="5858267"/>
                <a:ext cx="0" cy="27284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10" name="Connecteur droit 109"/>
            <p:cNvCxnSpPr/>
            <p:nvPr/>
          </p:nvCxnSpPr>
          <p:spPr bwMode="auto">
            <a:xfrm flipH="1">
              <a:off x="8035495" y="5858267"/>
              <a:ext cx="253443" cy="2728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9" name="Rectangle 118"/>
          <p:cNvSpPr/>
          <p:nvPr/>
        </p:nvSpPr>
        <p:spPr>
          <a:xfrm>
            <a:off x="8127936" y="2909199"/>
            <a:ext cx="204842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616141" y="2694334"/>
            <a:ext cx="1723067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829005" y="2270568"/>
            <a:ext cx="214313" cy="221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7898199" y="2270423"/>
            <a:ext cx="434579" cy="21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819896" y="2050752"/>
            <a:ext cx="1506414" cy="21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49" name="Connecteur droit 48"/>
          <p:cNvCxnSpPr/>
          <p:nvPr/>
        </p:nvCxnSpPr>
        <p:spPr bwMode="auto">
          <a:xfrm flipH="1">
            <a:off x="3484610" y="536357"/>
            <a:ext cx="4430800" cy="44309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1" name="Rectangle 130"/>
          <p:cNvSpPr/>
          <p:nvPr/>
        </p:nvSpPr>
        <p:spPr>
          <a:xfrm>
            <a:off x="6607802" y="1630117"/>
            <a:ext cx="1718508" cy="217886"/>
          </a:xfrm>
          <a:prstGeom prst="rect">
            <a:avLst/>
          </a:prstGeom>
          <a:solidFill>
            <a:schemeClr val="tx1">
              <a:lumMod val="95000"/>
              <a:lumOff val="5000"/>
              <a:alpha val="38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140" name="Groupe 139"/>
          <p:cNvGrpSpPr/>
          <p:nvPr/>
        </p:nvGrpSpPr>
        <p:grpSpPr>
          <a:xfrm>
            <a:off x="4421014" y="1205193"/>
            <a:ext cx="3889397" cy="2796049"/>
            <a:chOff x="3698441" y="1544606"/>
            <a:chExt cx="5185862" cy="3728065"/>
          </a:xfrm>
        </p:grpSpPr>
        <p:sp>
          <p:nvSpPr>
            <p:cNvPr id="127" name="Rectangle 126"/>
            <p:cNvSpPr/>
            <p:nvPr/>
          </p:nvSpPr>
          <p:spPr>
            <a:xfrm>
              <a:off x="5421485" y="3265074"/>
              <a:ext cx="2574135" cy="2905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8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256688" y="4409187"/>
              <a:ext cx="2625815" cy="2905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8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554162" y="4117064"/>
              <a:ext cx="2574135" cy="2905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8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698441" y="4690289"/>
              <a:ext cx="2867274" cy="2905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8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011024" y="2694309"/>
              <a:ext cx="2848356" cy="2905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8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882503" y="1835122"/>
              <a:ext cx="1999104" cy="2905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8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703865" y="4982156"/>
              <a:ext cx="2574135" cy="2905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8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453562" y="1544606"/>
              <a:ext cx="1430741" cy="2905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8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37" name="ZoneTexte 136"/>
          <p:cNvSpPr txBox="1"/>
          <p:nvPr/>
        </p:nvSpPr>
        <p:spPr>
          <a:xfrm>
            <a:off x="409438" y="1031005"/>
            <a:ext cx="15424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50" i="1" dirty="0">
                <a:solidFill>
                  <a:srgbClr val="0432FF"/>
                </a:solidFill>
              </a:rPr>
              <a:t>”day1 ” - preproposals </a:t>
            </a:r>
            <a:endParaRPr lang="en-GB" sz="1050" dirty="0">
              <a:solidFill>
                <a:prstClr val="black"/>
              </a:solidFill>
            </a:endParaRPr>
          </a:p>
        </p:txBody>
      </p:sp>
      <p:grpSp>
        <p:nvGrpSpPr>
          <p:cNvPr id="191" name="Groupe 190"/>
          <p:cNvGrpSpPr/>
          <p:nvPr/>
        </p:nvGrpSpPr>
        <p:grpSpPr>
          <a:xfrm>
            <a:off x="4432062" y="1048186"/>
            <a:ext cx="3262358" cy="3181100"/>
            <a:chOff x="3674774" y="1345701"/>
            <a:chExt cx="4349810" cy="4241466"/>
          </a:xfrm>
        </p:grpSpPr>
        <p:grpSp>
          <p:nvGrpSpPr>
            <p:cNvPr id="188" name="Groupe 187"/>
            <p:cNvGrpSpPr/>
            <p:nvPr/>
          </p:nvGrpSpPr>
          <p:grpSpPr>
            <a:xfrm>
              <a:off x="3674774" y="1513529"/>
              <a:ext cx="4349810" cy="4073638"/>
              <a:chOff x="3674774" y="1513529"/>
              <a:chExt cx="4349810" cy="4073638"/>
            </a:xfrm>
          </p:grpSpPr>
          <p:cxnSp>
            <p:nvCxnSpPr>
              <p:cNvPr id="184" name="Connecteur droit 183"/>
              <p:cNvCxnSpPr/>
              <p:nvPr/>
            </p:nvCxnSpPr>
            <p:spPr bwMode="auto">
              <a:xfrm>
                <a:off x="3698441" y="5253270"/>
                <a:ext cx="0" cy="333897"/>
              </a:xfrm>
              <a:prstGeom prst="line">
                <a:avLst/>
              </a:prstGeom>
              <a:solidFill>
                <a:schemeClr val="accent1"/>
              </a:solidFill>
              <a:ln w="60325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86" name="Groupe 185"/>
              <p:cNvGrpSpPr/>
              <p:nvPr/>
            </p:nvGrpSpPr>
            <p:grpSpPr>
              <a:xfrm>
                <a:off x="3674774" y="1513529"/>
                <a:ext cx="4349810" cy="3780832"/>
                <a:chOff x="3674774" y="1513529"/>
                <a:chExt cx="4349810" cy="3780832"/>
              </a:xfrm>
            </p:grpSpPr>
            <p:cxnSp>
              <p:nvCxnSpPr>
                <p:cNvPr id="143" name="Connecteur droit 142"/>
                <p:cNvCxnSpPr/>
                <p:nvPr/>
              </p:nvCxnSpPr>
              <p:spPr bwMode="auto">
                <a:xfrm>
                  <a:off x="7708809" y="1513529"/>
                  <a:ext cx="3495" cy="295326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6" name="Connecteur droit 145"/>
                <p:cNvCxnSpPr/>
                <p:nvPr/>
              </p:nvCxnSpPr>
              <p:spPr bwMode="auto">
                <a:xfrm flipH="1">
                  <a:off x="7709472" y="1542218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2" name="Connecteur droit 151"/>
                <p:cNvCxnSpPr/>
                <p:nvPr/>
              </p:nvCxnSpPr>
              <p:spPr bwMode="auto">
                <a:xfrm>
                  <a:off x="7725040" y="1813803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Connecteur droit 161"/>
                <p:cNvCxnSpPr/>
                <p:nvPr/>
              </p:nvCxnSpPr>
              <p:spPr bwMode="auto">
                <a:xfrm>
                  <a:off x="6882955" y="2112060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3" name="Connecteur droit 162"/>
                <p:cNvCxnSpPr/>
                <p:nvPr/>
              </p:nvCxnSpPr>
              <p:spPr bwMode="auto">
                <a:xfrm flipH="1">
                  <a:off x="6858554" y="2121609"/>
                  <a:ext cx="876094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Connecteur droit 164"/>
                <p:cNvCxnSpPr/>
                <p:nvPr/>
              </p:nvCxnSpPr>
              <p:spPr bwMode="auto">
                <a:xfrm flipH="1">
                  <a:off x="6870551" y="2415456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6" name="Connecteur droit 165"/>
                <p:cNvCxnSpPr/>
                <p:nvPr/>
              </p:nvCxnSpPr>
              <p:spPr bwMode="auto">
                <a:xfrm>
                  <a:off x="7166234" y="2396511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7" name="Connecteur droit 166"/>
                <p:cNvCxnSpPr/>
                <p:nvPr/>
              </p:nvCxnSpPr>
              <p:spPr bwMode="auto">
                <a:xfrm>
                  <a:off x="6574929" y="2672617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Connecteur droit 167"/>
                <p:cNvCxnSpPr/>
                <p:nvPr/>
              </p:nvCxnSpPr>
              <p:spPr bwMode="auto">
                <a:xfrm>
                  <a:off x="6288517" y="295963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9" name="Connecteur droit 168"/>
                <p:cNvCxnSpPr/>
                <p:nvPr/>
              </p:nvCxnSpPr>
              <p:spPr bwMode="auto">
                <a:xfrm>
                  <a:off x="6005048" y="3248359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0" name="Connecteur droit 169"/>
                <p:cNvCxnSpPr/>
                <p:nvPr/>
              </p:nvCxnSpPr>
              <p:spPr bwMode="auto">
                <a:xfrm>
                  <a:off x="5717877" y="354056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1" name="Connecteur droit 170"/>
                <p:cNvCxnSpPr/>
                <p:nvPr/>
              </p:nvCxnSpPr>
              <p:spPr bwMode="auto">
                <a:xfrm>
                  <a:off x="5717731" y="3813662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2" name="Connecteur droit 171"/>
                <p:cNvCxnSpPr/>
                <p:nvPr/>
              </p:nvCxnSpPr>
              <p:spPr bwMode="auto">
                <a:xfrm>
                  <a:off x="4839912" y="4095372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3" name="Connecteur droit 172"/>
                <p:cNvCxnSpPr/>
                <p:nvPr/>
              </p:nvCxnSpPr>
              <p:spPr bwMode="auto">
                <a:xfrm>
                  <a:off x="4833936" y="4395457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4" name="Connecteur droit 173"/>
                <p:cNvCxnSpPr/>
                <p:nvPr/>
              </p:nvCxnSpPr>
              <p:spPr bwMode="auto">
                <a:xfrm>
                  <a:off x="4548186" y="4678595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5" name="Connecteur droit 174"/>
                <p:cNvCxnSpPr/>
                <p:nvPr/>
              </p:nvCxnSpPr>
              <p:spPr bwMode="auto">
                <a:xfrm>
                  <a:off x="4274762" y="4960464"/>
                  <a:ext cx="0" cy="333897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6" name="Connecteur droit 175"/>
                <p:cNvCxnSpPr/>
                <p:nvPr/>
              </p:nvCxnSpPr>
              <p:spPr bwMode="auto">
                <a:xfrm flipH="1">
                  <a:off x="4823709" y="4117064"/>
                  <a:ext cx="876094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7" name="Connecteur droit 176"/>
                <p:cNvCxnSpPr/>
                <p:nvPr/>
              </p:nvCxnSpPr>
              <p:spPr bwMode="auto">
                <a:xfrm flipH="1">
                  <a:off x="6270589" y="298492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8" name="Connecteur droit 177"/>
                <p:cNvCxnSpPr/>
                <p:nvPr/>
              </p:nvCxnSpPr>
              <p:spPr bwMode="auto">
                <a:xfrm flipH="1">
                  <a:off x="5980189" y="326930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9" name="Connecteur droit 178"/>
                <p:cNvCxnSpPr/>
                <p:nvPr/>
              </p:nvCxnSpPr>
              <p:spPr bwMode="auto">
                <a:xfrm flipH="1">
                  <a:off x="5693827" y="3561565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0" name="Connecteur droit 179"/>
                <p:cNvCxnSpPr/>
                <p:nvPr/>
              </p:nvCxnSpPr>
              <p:spPr bwMode="auto">
                <a:xfrm flipH="1">
                  <a:off x="4524800" y="4697907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Connecteur droit 180"/>
                <p:cNvCxnSpPr/>
                <p:nvPr/>
              </p:nvCxnSpPr>
              <p:spPr bwMode="auto">
                <a:xfrm flipH="1">
                  <a:off x="4251002" y="4992432"/>
                  <a:ext cx="315112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2" name="Connecteur droit 181"/>
                <p:cNvCxnSpPr/>
                <p:nvPr/>
              </p:nvCxnSpPr>
              <p:spPr bwMode="auto">
                <a:xfrm flipH="1">
                  <a:off x="6557188" y="2700894"/>
                  <a:ext cx="628475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5" name="Connecteur droit 184"/>
                <p:cNvCxnSpPr/>
                <p:nvPr/>
              </p:nvCxnSpPr>
              <p:spPr bwMode="auto">
                <a:xfrm flipH="1">
                  <a:off x="3674774" y="5286315"/>
                  <a:ext cx="628475" cy="0"/>
                </a:xfrm>
                <a:prstGeom prst="line">
                  <a:avLst/>
                </a:prstGeom>
                <a:solidFill>
                  <a:schemeClr val="accent1"/>
                </a:solidFill>
                <a:ln w="60325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90" name="Groupe 189"/>
            <p:cNvGrpSpPr/>
            <p:nvPr/>
          </p:nvGrpSpPr>
          <p:grpSpPr>
            <a:xfrm>
              <a:off x="5158736" y="1345701"/>
              <a:ext cx="1656407" cy="395876"/>
              <a:chOff x="5158736" y="1345701"/>
              <a:chExt cx="1656407" cy="395876"/>
            </a:xfrm>
          </p:grpSpPr>
          <p:cxnSp>
            <p:nvCxnSpPr>
              <p:cNvPr id="187" name="Connecteur droit 186"/>
              <p:cNvCxnSpPr/>
              <p:nvPr/>
            </p:nvCxnSpPr>
            <p:spPr bwMode="auto">
              <a:xfrm>
                <a:off x="5158736" y="1407680"/>
                <a:ext cx="0" cy="333897"/>
              </a:xfrm>
              <a:prstGeom prst="line">
                <a:avLst/>
              </a:prstGeom>
              <a:solidFill>
                <a:schemeClr val="accent1"/>
              </a:solidFill>
              <a:ln w="60325" cap="flat" cmpd="sng" algn="ctr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9" name="Rectangle 188"/>
              <p:cNvSpPr/>
              <p:nvPr/>
            </p:nvSpPr>
            <p:spPr>
              <a:xfrm>
                <a:off x="5181788" y="1345701"/>
                <a:ext cx="16333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ndalus" panose="02020603050405020304" pitchFamily="18" charset="-78"/>
                    <a:ea typeface="ＭＳ Ｐゴシック"/>
                    <a:cs typeface="Andalus" panose="02020603050405020304" pitchFamily="18" charset="-78"/>
                  </a:rPr>
                  <a:t>Known masses</a:t>
                </a:r>
                <a:endParaRPr lang="en-US" sz="1200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200" name="Groupe 199"/>
          <p:cNvGrpSpPr/>
          <p:nvPr/>
        </p:nvGrpSpPr>
        <p:grpSpPr>
          <a:xfrm>
            <a:off x="3576626" y="968626"/>
            <a:ext cx="4096079" cy="3691512"/>
            <a:chOff x="2534194" y="1239621"/>
            <a:chExt cx="5461439" cy="4922016"/>
          </a:xfrm>
        </p:grpSpPr>
        <p:cxnSp>
          <p:nvCxnSpPr>
            <p:cNvPr id="192" name="Connecteur droit 191"/>
            <p:cNvCxnSpPr/>
            <p:nvPr/>
          </p:nvCxnSpPr>
          <p:spPr bwMode="auto">
            <a:xfrm flipH="1">
              <a:off x="2534194" y="5587167"/>
              <a:ext cx="1198004" cy="0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Connecteur droit 193"/>
            <p:cNvCxnSpPr/>
            <p:nvPr/>
          </p:nvCxnSpPr>
          <p:spPr bwMode="auto">
            <a:xfrm>
              <a:off x="2534194" y="5562992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Connecteur droit 197"/>
            <p:cNvCxnSpPr/>
            <p:nvPr/>
          </p:nvCxnSpPr>
          <p:spPr bwMode="auto">
            <a:xfrm>
              <a:off x="2534194" y="5827740"/>
              <a:ext cx="0" cy="33389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" name="Connecteur droit 198"/>
            <p:cNvCxnSpPr/>
            <p:nvPr/>
          </p:nvCxnSpPr>
          <p:spPr bwMode="auto">
            <a:xfrm>
              <a:off x="7992138" y="1239621"/>
              <a:ext cx="3495" cy="295326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D30B323-326C-FB9A-3236-7BCAE4270A3B}"/>
              </a:ext>
            </a:extLst>
          </p:cNvPr>
          <p:cNvSpPr/>
          <p:nvPr/>
        </p:nvSpPr>
        <p:spPr>
          <a:xfrm>
            <a:off x="373751" y="1482070"/>
            <a:ext cx="3290681" cy="1915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050" b="1" dirty="0"/>
              <a:t>Nucleon-Nucleon interaction around </a:t>
            </a:r>
            <a:r>
              <a:rPr lang="en-GB" sz="1050" b="1" baseline="30000" dirty="0"/>
              <a:t>100</a:t>
            </a:r>
            <a:r>
              <a:rPr lang="en-GB" sz="1050" b="1" dirty="0"/>
              <a:t>Sn?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Effective Single particle energy levels: </a:t>
            </a:r>
            <a:r>
              <a:rPr lang="en-US" sz="900" i="1" baseline="300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101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Sn, </a:t>
            </a:r>
            <a:r>
              <a:rPr lang="en-US" sz="900" i="1" baseline="300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99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 = 0 T = 1 Pairing interaction: </a:t>
            </a:r>
            <a:r>
              <a:rPr lang="en-US" sz="900" i="1" baseline="300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98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Spin-aligned coupling scheme: </a:t>
            </a:r>
            <a:r>
              <a:rPr lang="en-US" sz="900" i="1" baseline="300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94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Ag, </a:t>
            </a:r>
            <a:r>
              <a:rPr lang="en-US" sz="900" i="1" baseline="300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90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Rh</a:t>
            </a:r>
          </a:p>
          <a:p>
            <a:endParaRPr lang="en-US" sz="900" i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US" sz="900" b="1" dirty="0">
                <a:cs typeface="Andalus" panose="02020603050405020304" pitchFamily="18" charset="-78"/>
              </a:rPr>
              <a:t>How deformation emerge from microscopic </a:t>
            </a:r>
          </a:p>
          <a:p>
            <a:r>
              <a:rPr lang="en-US" sz="900" b="1" dirty="0">
                <a:cs typeface="Andalus" panose="02020603050405020304" pitchFamily="18" charset="-78"/>
              </a:rPr>
              <a:t>configuration ?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Q in Sn chain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Evolution of deformation around </a:t>
            </a:r>
            <a:r>
              <a:rPr lang="en-US" sz="900" i="1" baseline="300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80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Zr (refractory elements)</a:t>
            </a:r>
          </a:p>
          <a:p>
            <a:endParaRPr lang="en-US" sz="900" b="1" i="1" dirty="0">
              <a:cs typeface="Andalus" panose="02020603050405020304" pitchFamily="18" charset="-78"/>
            </a:endParaRPr>
          </a:p>
          <a:p>
            <a:r>
              <a:rPr lang="en-US" sz="900" b="1" dirty="0">
                <a:cs typeface="Andalus" panose="02020603050405020304" pitchFamily="18" charset="-78"/>
              </a:rPr>
              <a:t>Binding energies and Wigner term ?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From </a:t>
            </a:r>
            <a:r>
              <a:rPr lang="en-US" sz="900" i="1" baseline="300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80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Zr-</a:t>
            </a:r>
            <a:r>
              <a:rPr lang="en-US" sz="900" i="1" baseline="30000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100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i="1" dirty="0" err="1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rp</a:t>
            </a:r>
            <a:r>
              <a:rPr lang="en-US" sz="900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-process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73F30A-681F-9991-C661-1CBC36F99071}"/>
              </a:ext>
            </a:extLst>
          </p:cNvPr>
          <p:cNvSpPr txBox="1"/>
          <p:nvPr/>
        </p:nvSpPr>
        <p:spPr>
          <a:xfrm>
            <a:off x="3310195" y="594007"/>
            <a:ext cx="2325198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Study</a:t>
            </a:r>
            <a:r>
              <a:rPr lang="fr-FR" b="1" dirty="0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 of N=Z </a:t>
            </a:r>
            <a:r>
              <a:rPr lang="fr-FR" b="1" dirty="0" err="1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nuclei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3C4604-00BD-53C5-26A1-7197049EB551}"/>
              </a:ext>
            </a:extLst>
          </p:cNvPr>
          <p:cNvSpPr/>
          <p:nvPr/>
        </p:nvSpPr>
        <p:spPr>
          <a:xfrm>
            <a:off x="596298" y="13863"/>
            <a:ext cx="536798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prstClr val="black"/>
                </a:solidFill>
                <a:latin typeface="+mj-lt"/>
              </a:rPr>
              <a:t>Science program </a:t>
            </a:r>
            <a:r>
              <a:rPr lang="en-GB" sz="2400" b="1" i="1" dirty="0">
                <a:solidFill>
                  <a:srgbClr val="0432FF"/>
                </a:solidFill>
                <a:latin typeface="+mj-lt"/>
              </a:rPr>
              <a:t>”day1” </a:t>
            </a:r>
            <a:r>
              <a:rPr lang="en-GB" sz="2400" b="1" i="1" dirty="0">
                <a:solidFill>
                  <a:prstClr val="black"/>
                </a:solidFill>
                <a:latin typeface="+mj-lt"/>
              </a:rPr>
              <a:t>&amp; </a:t>
            </a:r>
            <a:r>
              <a:rPr lang="en-GB" sz="2400" b="1" i="1" dirty="0">
                <a:solidFill>
                  <a:srgbClr val="FF2600"/>
                </a:solidFill>
                <a:latin typeface="+mj-lt"/>
              </a:rPr>
              <a:t>beyond 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50" i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endParaRPr lang="en-GB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4AA63B-08A2-197C-E7BD-DF23BB504E06}"/>
              </a:ext>
            </a:extLst>
          </p:cNvPr>
          <p:cNvSpPr/>
          <p:nvPr/>
        </p:nvSpPr>
        <p:spPr>
          <a:xfrm>
            <a:off x="8039806" y="634604"/>
            <a:ext cx="214313" cy="221456"/>
          </a:xfrm>
          <a:prstGeom prst="rect">
            <a:avLst/>
          </a:prstGeom>
          <a:solidFill>
            <a:schemeClr val="tx1">
              <a:lumMod val="95000"/>
              <a:lumOff val="5000"/>
              <a:alpha val="38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5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BD6027A9-3B94-917A-797E-8DF0873DE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786" y="1017685"/>
            <a:ext cx="477184" cy="248530"/>
          </a:xfrm>
          <a:prstGeom prst="roundRect">
            <a:avLst>
              <a:gd name="adj" fmla="val 1213"/>
            </a:avLst>
          </a:prstGeom>
          <a:solidFill>
            <a:schemeClr val="bg1"/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13" i="1" dirty="0">
                <a:solidFill>
                  <a:srgbClr val="FF2600"/>
                </a:solidFill>
                <a:latin typeface="Calibri Light" panose="020F0302020204030204"/>
                <a:cs typeface="+mn-cs"/>
              </a:rPr>
              <a:t>SIRIUS 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D6833E70-AB94-FFD0-1899-BB0AFF493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905" y="1016156"/>
            <a:ext cx="477183" cy="251588"/>
          </a:xfrm>
          <a:prstGeom prst="roundRect">
            <a:avLst>
              <a:gd name="adj" fmla="val 121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GB" sz="1013" i="1" dirty="0">
                <a:solidFill>
                  <a:srgbClr val="FF2600"/>
                </a:solidFill>
                <a:latin typeface="Calibri Light" panose="020F0302020204030204"/>
                <a:cs typeface="+mn-cs"/>
              </a:rPr>
              <a:t>S</a:t>
            </a:r>
            <a:r>
              <a:rPr lang="en-GB" sz="1013" i="1" baseline="30000" dirty="0">
                <a:solidFill>
                  <a:srgbClr val="FF2600"/>
                </a:solidFill>
                <a:latin typeface="Calibri Light" panose="020F0302020204030204"/>
                <a:cs typeface="+mn-cs"/>
              </a:rPr>
              <a:t>3</a:t>
            </a:r>
            <a:r>
              <a:rPr lang="en-GB" sz="1013" i="1" dirty="0">
                <a:solidFill>
                  <a:srgbClr val="FF2600"/>
                </a:solidFill>
                <a:latin typeface="Calibri Light" panose="020F0302020204030204"/>
                <a:cs typeface="+mn-cs"/>
              </a:rPr>
              <a:t> LEB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0617779-F329-A293-0779-08D3555EEDE7}"/>
              </a:ext>
            </a:extLst>
          </p:cNvPr>
          <p:cNvSpPr txBox="1"/>
          <p:nvPr/>
        </p:nvSpPr>
        <p:spPr>
          <a:xfrm>
            <a:off x="378511" y="3640542"/>
            <a:ext cx="2430591" cy="507831"/>
          </a:xfrm>
          <a:prstGeom prst="rect">
            <a:avLst/>
          </a:prstGeom>
          <a:solidFill>
            <a:schemeClr val="bg1"/>
          </a:solidFill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00" b="1" dirty="0">
                <a:latin typeface="+mj-lt"/>
                <a:cs typeface="Andalus" panose="02020603050405020304" pitchFamily="18" charset="-78"/>
              </a:rPr>
              <a:t>New decay modes ?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  <a:latin typeface="+mj-lt"/>
                <a:cs typeface="Andalus" panose="02020603050405020304" pitchFamily="18" charset="-78"/>
              </a:rPr>
              <a:t>Super-allowed </a:t>
            </a:r>
            <a:r>
              <a:rPr lang="el-GR" sz="9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fr-FR" sz="9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decay</a:t>
            </a:r>
            <a:r>
              <a:rPr lang="fr-FR" sz="9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fr-FR" sz="900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112</a:t>
            </a:r>
            <a:r>
              <a:rPr lang="fr-FR" sz="9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Ba-</a:t>
            </a:r>
            <a:r>
              <a:rPr lang="fr-FR" sz="900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108</a:t>
            </a:r>
            <a:r>
              <a:rPr lang="fr-FR" sz="9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Xe-</a:t>
            </a:r>
            <a:r>
              <a:rPr lang="fr-FR" sz="900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104</a:t>
            </a:r>
            <a:r>
              <a:rPr lang="fr-FR" sz="9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Te </a:t>
            </a:r>
            <a:endParaRPr lang="en-US" sz="900" dirty="0">
              <a:solidFill>
                <a:srgbClr val="FF0000"/>
              </a:solidFill>
              <a:latin typeface="+mj-lt"/>
              <a:cs typeface="Andalus" panose="02020603050405020304" pitchFamily="18" charset="-78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  <a:latin typeface="+mj-lt"/>
                <a:cs typeface="Andalus" panose="02020603050405020304" pitchFamily="18" charset="-78"/>
              </a:rPr>
              <a:t>Cluster radioactivity: </a:t>
            </a:r>
            <a:r>
              <a:rPr lang="en-US" sz="900" baseline="30000" dirty="0">
                <a:solidFill>
                  <a:srgbClr val="FF0000"/>
                </a:solidFill>
                <a:latin typeface="+mj-lt"/>
                <a:cs typeface="Andalus" panose="02020603050405020304" pitchFamily="18" charset="-78"/>
              </a:rPr>
              <a:t>114</a:t>
            </a:r>
            <a:r>
              <a:rPr lang="en-US" sz="900" dirty="0">
                <a:solidFill>
                  <a:srgbClr val="FF0000"/>
                </a:solidFill>
                <a:latin typeface="+mj-lt"/>
                <a:cs typeface="Andalus" panose="02020603050405020304" pitchFamily="18" charset="-78"/>
              </a:rPr>
              <a:t>Ba, </a:t>
            </a:r>
            <a:r>
              <a:rPr lang="en-US" sz="900" baseline="30000" dirty="0">
                <a:solidFill>
                  <a:srgbClr val="FF0000"/>
                </a:solidFill>
                <a:latin typeface="+mj-lt"/>
                <a:cs typeface="Andalus" panose="02020603050405020304" pitchFamily="18" charset="-78"/>
              </a:rPr>
              <a:t>112</a:t>
            </a:r>
            <a:r>
              <a:rPr lang="en-US" sz="900" dirty="0">
                <a:solidFill>
                  <a:srgbClr val="FF0000"/>
                </a:solidFill>
                <a:latin typeface="+mj-lt"/>
                <a:cs typeface="Andalus" panose="02020603050405020304" pitchFamily="18" charset="-78"/>
              </a:rPr>
              <a:t>Ba</a:t>
            </a:r>
          </a:p>
        </p:txBody>
      </p:sp>
      <p:pic>
        <p:nvPicPr>
          <p:cNvPr id="18" name="Image 6" descr="S3-logo3_white.jpg">
            <a:extLst>
              <a:ext uri="{FF2B5EF4-FFF2-40B4-BE49-F238E27FC236}">
                <a16:creationId xmlns:a16="http://schemas.microsoft.com/office/drawing/2014/main" id="{01BE1485-1314-9F42-9E3C-ADBB8CEB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8" y="900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AFCC05-BBB8-1865-16CA-E667F8CC384C}"/>
              </a:ext>
            </a:extLst>
          </p:cNvPr>
          <p:cNvSpPr txBox="1"/>
          <p:nvPr/>
        </p:nvSpPr>
        <p:spPr>
          <a:xfrm>
            <a:off x="41077" y="4599757"/>
            <a:ext cx="20938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Courtesy of L. Caceres (GANIL)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AAC474C0-03AF-4386-F4B0-B52DD9EEC4D5}"/>
              </a:ext>
            </a:extLst>
          </p:cNvPr>
          <p:cNvSpPr txBox="1">
            <a:spLocks/>
          </p:cNvSpPr>
          <p:nvPr/>
        </p:nvSpPr>
        <p:spPr>
          <a:xfrm>
            <a:off x="7543800" y="4869656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11</a:t>
            </a:fld>
            <a:endParaRPr lang="fr-FR" sz="10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2324B9-25B0-7146-E9A7-8358C11B4F0F}"/>
              </a:ext>
            </a:extLst>
          </p:cNvPr>
          <p:cNvSpPr txBox="1"/>
          <p:nvPr/>
        </p:nvSpPr>
        <p:spPr>
          <a:xfrm>
            <a:off x="687886" y="52802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2018 </a:t>
            </a:r>
            <a:r>
              <a:rPr lang="en-GB" b="1" dirty="0" err="1"/>
              <a:t>LoIs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865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 descr="S3-logo3_white.jpg">
            <a:extLst>
              <a:ext uri="{FF2B5EF4-FFF2-40B4-BE49-F238E27FC236}">
                <a16:creationId xmlns:a16="http://schemas.microsoft.com/office/drawing/2014/main" id="{ABAD766D-BA0A-B5DA-A8F8-2206F465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9" y="-16083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C87937-E63D-1B81-ADF5-DC602E94400A}"/>
              </a:ext>
            </a:extLst>
          </p:cNvPr>
          <p:cNvSpPr/>
          <p:nvPr/>
        </p:nvSpPr>
        <p:spPr>
          <a:xfrm>
            <a:off x="611560" y="0"/>
            <a:ext cx="6174254" cy="461665"/>
          </a:xfrm>
          <a:prstGeom prst="rect">
            <a:avLst/>
          </a:prstGeom>
          <a:scene3d>
            <a:camera prst="orthographicFront"/>
            <a:lightRig rig="freezing" dir="t"/>
          </a:scene3d>
        </p:spPr>
        <p:txBody>
          <a:bodyPr wrap="square">
            <a:spAutoFit/>
          </a:bodyPr>
          <a:lstStyle/>
          <a:p>
            <a:r>
              <a:rPr lang="en-US" sz="2400" b="1" dirty="0"/>
              <a:t>Collaboration &amp; Scientific program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C51C1C-BF2B-5855-EB31-18A2447E4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77" y="596312"/>
            <a:ext cx="2835345" cy="14603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9C7308-CF1D-C664-E470-A4D7DFF3619F}"/>
              </a:ext>
            </a:extLst>
          </p:cNvPr>
          <p:cNvSpPr txBox="1"/>
          <p:nvPr/>
        </p:nvSpPr>
        <p:spPr>
          <a:xfrm>
            <a:off x="177077" y="2056676"/>
            <a:ext cx="309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105 registered participants (13 countries)</a:t>
            </a:r>
          </a:p>
          <a:p>
            <a:r>
              <a:rPr lang="en-GB" sz="1200" dirty="0"/>
              <a:t>Strong &amp; diverse community ∼ 70 talks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C029F51-CF9D-5966-6565-A4D73A358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45901"/>
              </p:ext>
            </p:extLst>
          </p:nvPr>
        </p:nvGraphicFramePr>
        <p:xfrm>
          <a:off x="7826414" y="588004"/>
          <a:ext cx="1034972" cy="2229676"/>
        </p:xfrm>
        <a:graphic>
          <a:graphicData uri="http://schemas.openxmlformats.org/drawingml/2006/table">
            <a:tbl>
              <a:tblPr/>
              <a:tblGrid>
                <a:gridCol w="1034972">
                  <a:extLst>
                    <a:ext uri="{9D8B030D-6E8A-4147-A177-3AD203B41FA5}">
                      <a16:colId xmlns:a16="http://schemas.microsoft.com/office/drawing/2014/main" val="1908172237"/>
                    </a:ext>
                  </a:extLst>
                </a:gridCol>
              </a:tblGrid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Belgium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77378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CERN-Isolde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950249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Germany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463365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Slovaquia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751296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Finland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329461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France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29093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285674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615283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Japan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404563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Corean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390962"/>
                  </a:ext>
                </a:extLst>
              </a:tr>
              <a:tr h="171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Poland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83964"/>
                  </a:ext>
                </a:extLst>
              </a:tr>
              <a:tr h="147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Romania</a:t>
                      </a:r>
                      <a:endParaRPr lang="en-GB" sz="1000" noProof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354366"/>
                  </a:ext>
                </a:extLst>
              </a:tr>
              <a:tr h="192261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63649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D07C0F-B56B-4180-D7D7-DCD3D967B2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653" y="641438"/>
            <a:ext cx="3764490" cy="1685156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C792F473-393E-B1ED-C319-05481D1D4050}"/>
              </a:ext>
            </a:extLst>
          </p:cNvPr>
          <p:cNvSpPr txBox="1">
            <a:spLocks/>
          </p:cNvSpPr>
          <p:nvPr/>
        </p:nvSpPr>
        <p:spPr>
          <a:xfrm>
            <a:off x="7543800" y="4869656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12</a:t>
            </a:fld>
            <a:endParaRPr lang="fr-FR" sz="105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25DE22-800A-72DC-409B-0EC3BBA0A9C0}"/>
              </a:ext>
            </a:extLst>
          </p:cNvPr>
          <p:cNvSpPr txBox="1"/>
          <p:nvPr/>
        </p:nvSpPr>
        <p:spPr>
          <a:xfrm>
            <a:off x="0" y="2506367"/>
            <a:ext cx="9086711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Revised S</a:t>
            </a:r>
            <a:r>
              <a:rPr lang="en-GB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LoIs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SIRIUS : Some experiments have been performed but have open new questions / some of the program are </a:t>
            </a:r>
          </a:p>
          <a:p>
            <a:pPr lvl="1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still relevant  (K-isomers, XS, fission, alpha-decay) / </a:t>
            </a:r>
            <a:r>
              <a:rPr lang="en-GB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Ca shortage is an issue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LEB : Scientific program is still relevant with high scientific impact</a:t>
            </a:r>
          </a:p>
          <a:p>
            <a:pPr lvl="1"/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New idea and further developments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Molecular laser spectroscopy at S</a:t>
            </a:r>
            <a:r>
              <a:rPr lang="en-GB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-LEB (start with stable Lanthanide molecule)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New proposal to install a tape station for beta decay spectroscopy in </a:t>
            </a:r>
            <a:r>
              <a:rPr lang="en-GB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Sn region at S</a:t>
            </a:r>
            <a:r>
              <a:rPr lang="en-GB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-LEB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X-rays measurement with SIRIUS / Faster gas cell is needed in future (ANR FRIENDS3: V.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Manéa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IJCLAB)</a:t>
            </a:r>
          </a:p>
          <a:p>
            <a:pPr lvl="1"/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General remarks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has a very strong and diverse community → Full synchronisation among all team is essential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Important to identify our “starting niche” for select impactful results</a:t>
            </a:r>
          </a:p>
        </p:txBody>
      </p:sp>
    </p:spTree>
    <p:extLst>
      <p:ext uri="{BB962C8B-B14F-4D97-AF65-F5344CB8AC3E}">
        <p14:creationId xmlns:p14="http://schemas.microsoft.com/office/powerpoint/2010/main" val="3753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B466861-859D-2C20-6ECD-C9A1EFAC38B0}"/>
              </a:ext>
            </a:extLst>
          </p:cNvPr>
          <p:cNvSpPr txBox="1"/>
          <p:nvPr/>
        </p:nvSpPr>
        <p:spPr>
          <a:xfrm>
            <a:off x="179512" y="737946"/>
            <a:ext cx="878497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b="1" dirty="0"/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Optical commissioning :</a:t>
            </a:r>
            <a:endParaRPr lang="en-US" sz="1400" dirty="0">
              <a:solidFill>
                <a:srgbClr val="7030A0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kern="0" dirty="0"/>
              <a:t>Progressive tuning of the elements with direct and scattering/stripped beams (Momentum achromat + Mass spectrometer)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Tools : all diagnostics along the spectrometer + additional diagnostics at the focal plane (SIRIUS &amp; LEB can be connected but not used)</a:t>
            </a:r>
            <a:endParaRPr lang="en-US" sz="1200" kern="0" dirty="0"/>
          </a:p>
          <a:p>
            <a:endParaRPr lang="en-US" sz="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400" b="1" dirty="0"/>
              <a:t>Scientific commissioning : </a:t>
            </a:r>
            <a:endParaRPr lang="en-US" sz="1400" dirty="0">
              <a:solidFill>
                <a:srgbClr val="7030A0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Optimize the rejection and the transmission for relevant kinematics to reach the required performances  </a:t>
            </a:r>
          </a:p>
          <a:p>
            <a:pPr marL="1143000" lvl="2" indent="-228600">
              <a:buFont typeface="Wingdings" pitchFamily="2" charset="2"/>
              <a:buChar char="Ø"/>
            </a:pPr>
            <a:r>
              <a:rPr lang="en-US" sz="1200" dirty="0"/>
              <a:t>Converging Mode (CM) </a:t>
            </a:r>
          </a:p>
          <a:p>
            <a:pPr marL="1143000" lvl="2" indent="-228600">
              <a:buFont typeface="Wingdings" pitchFamily="2" charset="2"/>
              <a:buChar char="Ø"/>
            </a:pPr>
            <a:r>
              <a:rPr lang="en-US" sz="1200" dirty="0"/>
              <a:t>High Resolution Mode (HRM) important for the SIRIUS scientific program</a:t>
            </a:r>
            <a:endParaRPr lang="en-US" sz="1200" i="1" dirty="0"/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Setup : Diagnostic box in LEB mode + LEB  / SIRIUS</a:t>
            </a:r>
          </a:p>
          <a:p>
            <a:pPr lvl="1"/>
            <a:endParaRPr lang="en-US" sz="800" dirty="0"/>
          </a:p>
          <a:p>
            <a:pPr marL="228600" indent="-228600">
              <a:buFont typeface="+mj-lt"/>
              <a:buAutoNum type="arabicPeriod" startAt="3"/>
            </a:pPr>
            <a:r>
              <a:rPr lang="en-US" sz="1200" b="1" dirty="0"/>
              <a:t>SIRIUS and LEB commissioning with S</a:t>
            </a:r>
            <a:r>
              <a:rPr lang="en-US" sz="1200" b="1" baseline="30000" dirty="0"/>
              <a:t>3</a:t>
            </a:r>
            <a:r>
              <a:rPr lang="en-US" sz="1200" b="1" dirty="0"/>
              <a:t> beams in parallel with the 2 steps.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  <a:ea typeface="Calibri" panose="020F0502020204030204" pitchFamily="34" charset="0"/>
                <a:cs typeface="Helvetica-Bold" pitchFamily="2" charset="0"/>
              </a:rPr>
              <a:t>R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Helvetica-Bold" pitchFamily="2" charset="0"/>
              </a:rPr>
              <a:t>eference reactions with easy beams and targets to produce nuclei which large XS that are alpha emitters and easy to identify (asymmetric / very asymmetric  / symmetric reactions)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Helvetica-Bold" pitchFamily="2" charset="0"/>
              </a:rPr>
              <a:t>Direct comparison of spectrum quality and various other performances with cases that have also been studied elsewhere (e.g. using the gas-filled separator RITU at JYFL, the VASSILISA at JINR)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Possibility</a:t>
            </a:r>
            <a:r>
              <a:rPr lang="fr-F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1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fr-F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lang="fr-FR" sz="1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taking</a:t>
            </a:r>
            <a:r>
              <a:rPr lang="fr-F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fr-F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sz="1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so-called</a:t>
            </a:r>
            <a:r>
              <a:rPr lang="fr-FR" sz="1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commissioning for SIRIUS and LEB.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6" descr="S3-logo3_white.jpg">
            <a:extLst>
              <a:ext uri="{FF2B5EF4-FFF2-40B4-BE49-F238E27FC236}">
                <a16:creationId xmlns:a16="http://schemas.microsoft.com/office/drawing/2014/main" id="{122C8F46-989E-ECD5-598A-945A9038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9" y="-16083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4FA11F-6135-5E5C-AE33-72A6D2710BBA}"/>
              </a:ext>
            </a:extLst>
          </p:cNvPr>
          <p:cNvSpPr/>
          <p:nvPr/>
        </p:nvSpPr>
        <p:spPr>
          <a:xfrm>
            <a:off x="611560" y="0"/>
            <a:ext cx="6174254" cy="461665"/>
          </a:xfrm>
          <a:prstGeom prst="rect">
            <a:avLst/>
          </a:prstGeom>
          <a:scene3d>
            <a:camera prst="orthographicFront"/>
            <a:lightRig rig="freezing" dir="t"/>
          </a:scene3d>
        </p:spPr>
        <p:txBody>
          <a:bodyPr wrap="square">
            <a:spAutoFit/>
          </a:bodyPr>
          <a:lstStyle/>
          <a:p>
            <a:r>
              <a:rPr lang="en-US" sz="2400" b="1" dirty="0"/>
              <a:t>Separator Spectrometer commissioning</a:t>
            </a:r>
          </a:p>
        </p:txBody>
      </p:sp>
      <p:sp>
        <p:nvSpPr>
          <p:cNvPr id="2" name="Espace réservé du numéro de diapositive 7">
            <a:extLst>
              <a:ext uri="{FF2B5EF4-FFF2-40B4-BE49-F238E27FC236}">
                <a16:creationId xmlns:a16="http://schemas.microsoft.com/office/drawing/2014/main" id="{E28159DF-F792-22E7-14F0-219FD874DF5E}"/>
              </a:ext>
            </a:extLst>
          </p:cNvPr>
          <p:cNvSpPr txBox="1">
            <a:spLocks/>
          </p:cNvSpPr>
          <p:nvPr/>
        </p:nvSpPr>
        <p:spPr>
          <a:xfrm>
            <a:off x="7543800" y="4874313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13</a:t>
            </a:fld>
            <a:endParaRPr lang="fr-FR" sz="10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04EDA6-3EDB-A535-146D-362BFB8A2D01}"/>
              </a:ext>
            </a:extLst>
          </p:cNvPr>
          <p:cNvSpPr txBox="1"/>
          <p:nvPr/>
        </p:nvSpPr>
        <p:spPr>
          <a:xfrm>
            <a:off x="3606172" y="611607"/>
            <a:ext cx="1931656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Global strategy</a:t>
            </a:r>
            <a:endParaRPr lang="en-GB" b="1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65528E-0CCE-9C6A-D613-17EB00C52464}"/>
              </a:ext>
            </a:extLst>
          </p:cNvPr>
          <p:cNvSpPr txBox="1"/>
          <p:nvPr/>
        </p:nvSpPr>
        <p:spPr>
          <a:xfrm>
            <a:off x="397934" y="4369709"/>
            <a:ext cx="8212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Given the complexity of S</a:t>
            </a:r>
            <a:r>
              <a:rPr lang="en-US" sz="1200" baseline="300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the commissioning and the associated focal plane detection, two years will be necessary to reach adequate performances to start day1 campaigns with experiments selected by the PAC (SIRIUS / LEB)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2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 descr="S3-logo3_white.jpg">
            <a:extLst>
              <a:ext uri="{FF2B5EF4-FFF2-40B4-BE49-F238E27FC236}">
                <a16:creationId xmlns:a16="http://schemas.microsoft.com/office/drawing/2014/main" id="{84A926D2-A470-ABAD-F784-1E7F4A8A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0" y="-16082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6E4931-56E1-36F9-15D3-8A34CC8081CE}"/>
              </a:ext>
            </a:extLst>
          </p:cNvPr>
          <p:cNvSpPr/>
          <p:nvPr/>
        </p:nvSpPr>
        <p:spPr>
          <a:xfrm>
            <a:off x="611560" y="1"/>
            <a:ext cx="8311136" cy="369332"/>
          </a:xfrm>
          <a:prstGeom prst="rect">
            <a:avLst/>
          </a:prstGeom>
          <a:scene3d>
            <a:camera prst="orthographicFront"/>
            <a:lightRig rig="freezing" dir="t"/>
          </a:scene3d>
        </p:spPr>
        <p:txBody>
          <a:bodyPr wrap="square">
            <a:spAutoFit/>
          </a:bodyPr>
          <a:lstStyle/>
          <a:p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Commissionning plan endorsed by S</a:t>
            </a:r>
            <a:r>
              <a:rPr lang="en-GB" b="1" baseline="30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 UCC (20 Juin)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4B66F930-94EA-FE6B-6B77-1CF3CF3B4FC5}"/>
              </a:ext>
            </a:extLst>
          </p:cNvPr>
          <p:cNvSpPr txBox="1">
            <a:spLocks/>
          </p:cNvSpPr>
          <p:nvPr/>
        </p:nvSpPr>
        <p:spPr>
          <a:xfrm>
            <a:off x="7943850" y="4938118"/>
            <a:ext cx="1200150" cy="20538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788"/>
              <a:pPr algn="r"/>
              <a:t>14</a:t>
            </a:fld>
            <a:endParaRPr lang="fr-FR" sz="788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4AF2B6-F015-91CC-695F-66DAF294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51" y="1372611"/>
            <a:ext cx="7675655" cy="14714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E24DA6-C3D8-86D7-8841-E8DC48A385FB}"/>
              </a:ext>
            </a:extLst>
          </p:cNvPr>
          <p:cNvSpPr txBox="1"/>
          <p:nvPr/>
        </p:nvSpPr>
        <p:spPr>
          <a:xfrm>
            <a:off x="225382" y="3166987"/>
            <a:ext cx="4142481" cy="12926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50" b="1">
                <a:solidFill>
                  <a:srgbClr val="0070C0"/>
                </a:solidFill>
              </a:rPr>
              <a:t>Block 1 : Spectrometer optical commissioning</a:t>
            </a:r>
          </a:p>
          <a:p>
            <a:endParaRPr lang="en-GB" sz="1050" b="1">
              <a:solidFill>
                <a:schemeClr val="accent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50" b="1">
                <a:solidFill>
                  <a:srgbClr val="0070C0"/>
                </a:solidFill>
              </a:rPr>
              <a:t>Block 2 (Converging Mode) : LEB</a:t>
            </a:r>
          </a:p>
          <a:p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	Reaction 1</a:t>
            </a:r>
            <a:r>
              <a:rPr lang="en-GB" sz="900">
                <a:latin typeface="Times New Roman" panose="02020603050405020304" pitchFamily="18" charset="0"/>
                <a:ea typeface="Times New Roman" panose="02020603050405020304" pitchFamily="18" charset="0"/>
              </a:rPr>
              <a:t>: asymmetric reaction </a:t>
            </a:r>
            <a:r>
              <a:rPr lang="en-GB" sz="900" b="1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Ar + </a:t>
            </a:r>
            <a:r>
              <a:rPr lang="en-GB" sz="900" b="1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116</a:t>
            </a:r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Sn </a:t>
            </a:r>
            <a:r>
              <a:rPr lang="en-GB" sz="900">
                <a:latin typeface="Times New Roman" panose="02020603050405020304" pitchFamily="18" charset="0"/>
                <a:ea typeface="Times New Roman" panose="02020603050405020304" pitchFamily="18" charset="0"/>
              </a:rPr>
              <a:t>to produce erbium</a:t>
            </a:r>
            <a:r>
              <a:rPr lang="en-GB" sz="900"/>
              <a:t> (N=82)</a:t>
            </a:r>
            <a:endParaRPr lang="en-GB" sz="9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90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50" b="1">
                <a:solidFill>
                  <a:srgbClr val="0070C0"/>
                </a:solidFill>
              </a:rPr>
              <a:t>Block 3 (Coverging mode) : SIRIUS</a:t>
            </a:r>
          </a:p>
          <a:p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	Reaction 2</a:t>
            </a:r>
            <a:r>
              <a:rPr lang="en-GB" sz="900">
                <a:latin typeface="Times New Roman" panose="02020603050405020304" pitchFamily="18" charset="0"/>
                <a:ea typeface="Times New Roman" panose="02020603050405020304" pitchFamily="18" charset="0"/>
              </a:rPr>
              <a:t>: asymmetric reaction </a:t>
            </a:r>
            <a:r>
              <a:rPr lang="en-GB" sz="900" b="1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Ar + </a:t>
            </a:r>
            <a:r>
              <a:rPr lang="en-GB" sz="900" b="1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174</a:t>
            </a:r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Yb </a:t>
            </a:r>
            <a:r>
              <a:rPr lang="en-GB" sz="900">
                <a:latin typeface="Times New Roman" panose="02020603050405020304" pitchFamily="18" charset="0"/>
                <a:ea typeface="Times New Roman" panose="02020603050405020304" pitchFamily="18" charset="0"/>
              </a:rPr>
              <a:t>to produce known actinides</a:t>
            </a:r>
            <a:r>
              <a:rPr lang="en-GB" sz="900"/>
              <a:t> </a:t>
            </a:r>
          </a:p>
          <a:p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	Reaction 3</a:t>
            </a:r>
            <a:r>
              <a:rPr lang="en-GB" sz="900">
                <a:latin typeface="Times New Roman" panose="02020603050405020304" pitchFamily="18" charset="0"/>
                <a:ea typeface="Times New Roman" panose="02020603050405020304" pitchFamily="18" charset="0"/>
              </a:rPr>
              <a:t>: asymmetric reaction </a:t>
            </a:r>
            <a:r>
              <a:rPr lang="en-GB" sz="900" b="1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Ar + </a:t>
            </a:r>
            <a:r>
              <a:rPr lang="en-GB" sz="900" b="1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180</a:t>
            </a:r>
            <a:r>
              <a:rPr lang="en-GB" sz="900" b="1">
                <a:latin typeface="Times New Roman" panose="02020603050405020304" pitchFamily="18" charset="0"/>
                <a:ea typeface="Times New Roman" panose="02020603050405020304" pitchFamily="18" charset="0"/>
              </a:rPr>
              <a:t>Hf </a:t>
            </a:r>
            <a:r>
              <a:rPr lang="en-GB" sz="900">
                <a:latin typeface="Times New Roman" panose="02020603050405020304" pitchFamily="18" charset="0"/>
                <a:ea typeface="Times New Roman" panose="02020603050405020304" pitchFamily="18" charset="0"/>
              </a:rPr>
              <a:t>to produce thorium</a:t>
            </a:r>
            <a:r>
              <a:rPr lang="en-GB" sz="900"/>
              <a:t> (N=126)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B04319-39FA-9778-2696-5B38C713B493}"/>
              </a:ext>
            </a:extLst>
          </p:cNvPr>
          <p:cNvSpPr txBox="1"/>
          <p:nvPr/>
        </p:nvSpPr>
        <p:spPr>
          <a:xfrm>
            <a:off x="4318043" y="3050570"/>
            <a:ext cx="485531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50" b="1">
                <a:solidFill>
                  <a:srgbClr val="4472C4"/>
                </a:solidFill>
                <a:latin typeface="+mj-lt"/>
                <a:ea typeface="+mn-ea"/>
                <a:cs typeface="+mn-cs"/>
              </a:rPr>
              <a:t>Block 4 (Converging mode) : LEB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	Reaction 4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:  asymmetric reaction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40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Ar +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175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Lu 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to produce actinium (N=126)</a:t>
            </a:r>
            <a:endParaRPr lang="en-GB" sz="900" b="1">
              <a:solidFill>
                <a:srgbClr val="FF0000"/>
              </a:solidFill>
              <a:latin typeface="+mj-lt"/>
              <a:ea typeface="Times New Roman" panose="02020603050405020304" pitchFamily="18" charset="0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	Reaction 5:</a:t>
            </a:r>
            <a:r>
              <a:rPr lang="en-GB" sz="9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  symmetric reaction </a:t>
            </a:r>
            <a:r>
              <a:rPr lang="en-GB" sz="900" b="1" baseline="300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50</a:t>
            </a:r>
            <a:r>
              <a:rPr lang="en-GB" sz="9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Cr + </a:t>
            </a:r>
            <a:r>
              <a:rPr lang="en-GB" sz="900" b="1" baseline="300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58</a:t>
            </a:r>
            <a:r>
              <a:rPr lang="en-GB" sz="9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Ni </a:t>
            </a:r>
            <a:r>
              <a:rPr lang="en-GB" sz="9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to produce N = Z</a:t>
            </a:r>
            <a:r>
              <a:rPr lang="en-GB" sz="90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 nuclei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	Reaction 6: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  very asymmetric reaction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20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Ne +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197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Au 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to produce actinium  	(N=126)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900">
              <a:solidFill>
                <a:prstClr val="black"/>
              </a:solidFill>
              <a:latin typeface="+mj-lt"/>
              <a:ea typeface="+mn-ea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50" b="1">
                <a:solidFill>
                  <a:srgbClr val="4472C4"/>
                </a:solidFill>
                <a:latin typeface="+mj-lt"/>
                <a:ea typeface="+mn-ea"/>
                <a:cs typeface="+mn-cs"/>
              </a:rPr>
              <a:t>Block 5 (Converging/ High Resolution modes) : SIRIUS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	Reaction 7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: very asymmetric reaction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22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Ne +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206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Pb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 to produce thorium</a:t>
            </a:r>
            <a:r>
              <a:rPr lang="en-GB" sz="90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	Reaction 8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: repeat asymmetric reaction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40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Ar +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116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Sn 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to produce </a:t>
            </a:r>
            <a:r>
              <a:rPr lang="en-GB" sz="900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151-152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Er</a:t>
            </a:r>
            <a:r>
              <a:rPr lang="en-GB" sz="90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	Reaction 9</a:t>
            </a:r>
            <a:r>
              <a:rPr lang="en-GB" sz="9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: repeat asymmetric reaction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40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Ar + </a:t>
            </a:r>
            <a:r>
              <a:rPr lang="en-GB" sz="900" b="1" baseline="3000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174</a:t>
            </a:r>
            <a:r>
              <a:rPr lang="en-GB" sz="900" b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rPr>
              <a:t>Yb</a:t>
            </a:r>
            <a:r>
              <a:rPr lang="en-GB" sz="90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	Reaction 10</a:t>
            </a:r>
            <a:r>
              <a:rPr lang="en-GB" sz="9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: </a:t>
            </a:r>
            <a:r>
              <a:rPr lang="en-GB" sz="900" b="1" baseline="300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40</a:t>
            </a:r>
            <a:r>
              <a:rPr lang="en-GB" sz="9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Ar + </a:t>
            </a:r>
            <a:r>
              <a:rPr lang="en-GB" sz="900" b="1" baseline="300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209</a:t>
            </a:r>
            <a:r>
              <a:rPr lang="en-GB" sz="9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Bi </a:t>
            </a:r>
            <a:r>
              <a:rPr lang="en-GB" sz="9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to populate mendelevium isotopes </a:t>
            </a:r>
            <a:r>
              <a:rPr lang="en-GB" sz="900" b="1" baseline="300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244-247</a:t>
            </a:r>
            <a:r>
              <a:rPr lang="en-GB" sz="9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Md</a:t>
            </a:r>
            <a:r>
              <a:rPr lang="en-GB" sz="90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 </a:t>
            </a:r>
            <a:endParaRPr lang="en-GB" sz="15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F7C2C-CE42-5E94-FA24-064484DDAD22}"/>
              </a:ext>
            </a:extLst>
          </p:cNvPr>
          <p:cNvSpPr/>
          <p:nvPr/>
        </p:nvSpPr>
        <p:spPr>
          <a:xfrm>
            <a:off x="108092" y="2980543"/>
            <a:ext cx="8947978" cy="1802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C7026A-9FC0-5619-983A-CCC4C0F355D7}"/>
              </a:ext>
            </a:extLst>
          </p:cNvPr>
          <p:cNvSpPr txBox="1"/>
          <p:nvPr/>
        </p:nvSpPr>
        <p:spPr>
          <a:xfrm>
            <a:off x="693451" y="490392"/>
            <a:ext cx="79910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>
              <a:buFont typeface="Wingdings" pitchFamily="2" charset="2"/>
              <a:buChar char="Ø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 Milestone J6a : LINAC beam delivery up to the S</a:t>
            </a:r>
            <a:r>
              <a:rPr lang="en-GB" sz="1600" baseline="30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 target end 2024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400">
                <a:latin typeface="Calibri" panose="020F0502020204030204" pitchFamily="34" charset="0"/>
                <a:cs typeface="Calibri" panose="020F0502020204030204" pitchFamily="34" charset="0"/>
              </a:rPr>
              <a:t>LHS3N accelerator beam line test up to LHS3N-CF24</a:t>
            </a:r>
            <a:endParaRPr lang="en-GB" sz="1400" baseline="30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400">
                <a:latin typeface="Calibri" panose="020F0502020204030204" pitchFamily="34" charset="0"/>
                <a:cs typeface="Calibri" panose="020F0502020204030204" pitchFamily="34" charset="0"/>
              </a:rPr>
              <a:t>Beam spot optimisation on the target (S3N-CF12) and beam synchronisation</a:t>
            </a:r>
            <a:endParaRPr lang="en-GB" sz="14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4" name="ZoneTexte 11"/>
          <p:cNvSpPr txBox="1">
            <a:spLocks noChangeArrowheads="1"/>
          </p:cNvSpPr>
          <p:nvPr/>
        </p:nvSpPr>
        <p:spPr bwMode="auto">
          <a:xfrm>
            <a:off x="572458" y="-5796"/>
            <a:ext cx="165301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US" sz="2100" b="1" dirty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55976" y="2301721"/>
            <a:ext cx="5022558" cy="276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defTabSz="685800" eaLnBrk="0" hangingPunct="0">
              <a:buFont typeface="Wingdings" charset="2"/>
              <a:buChar char=""/>
            </a:pPr>
            <a:endParaRPr lang="en-GB" sz="12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4" name="Espace réservé du contenu 460"/>
          <p:cNvSpPr txBox="1">
            <a:spLocks/>
          </p:cNvSpPr>
          <p:nvPr/>
        </p:nvSpPr>
        <p:spPr>
          <a:xfrm>
            <a:off x="3627835" y="4079272"/>
            <a:ext cx="5994666" cy="1209968"/>
          </a:xfrm>
          <a:prstGeom prst="rect">
            <a:avLst/>
          </a:prstGeom>
        </p:spPr>
        <p:txBody>
          <a:bodyPr vert="horz"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9906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684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685800">
              <a:buNone/>
            </a:pPr>
            <a:endParaRPr lang="en-US" sz="1350" b="0" kern="0" baseline="30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Espace réservé du contenu 460"/>
          <p:cNvSpPr txBox="1">
            <a:spLocks/>
          </p:cNvSpPr>
          <p:nvPr/>
        </p:nvSpPr>
        <p:spPr>
          <a:xfrm>
            <a:off x="3627835" y="4511320"/>
            <a:ext cx="4374486" cy="1209968"/>
          </a:xfrm>
          <a:prstGeom prst="rect">
            <a:avLst/>
          </a:prstGeom>
        </p:spPr>
        <p:txBody>
          <a:bodyPr vert="horz"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9906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684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685800"/>
            <a:endParaRPr lang="en-US" sz="1350" b="0" kern="0" baseline="30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Espace réservé du numéro de diapositive 9">
            <a:extLst>
              <a:ext uri="{FF2B5EF4-FFF2-40B4-BE49-F238E27FC236}">
                <a16:creationId xmlns:a16="http://schemas.microsoft.com/office/drawing/2014/main" id="{6EB3AC5A-210B-BA40-B0A9-CA37676DEDCE}"/>
              </a:ext>
            </a:extLst>
          </p:cNvPr>
          <p:cNvSpPr txBox="1">
            <a:spLocks/>
          </p:cNvSpPr>
          <p:nvPr/>
        </p:nvSpPr>
        <p:spPr>
          <a:xfrm>
            <a:off x="5986463" y="4767263"/>
            <a:ext cx="154305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59A605D4-CC9B-BB4C-8EC4-785A6378D3B1}" type="slidenum">
              <a:rPr lang="fr-FR" sz="900">
                <a:solidFill>
                  <a:schemeClr val="bg1">
                    <a:lumMod val="65000"/>
                  </a:schemeClr>
                </a:solidFill>
              </a:rPr>
              <a:pPr algn="r"/>
              <a:t>15</a:t>
            </a:fld>
            <a:endParaRPr lang="fr-FR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Espace réservé du contenu 460">
            <a:extLst>
              <a:ext uri="{FF2B5EF4-FFF2-40B4-BE49-F238E27FC236}">
                <a16:creationId xmlns:a16="http://schemas.microsoft.com/office/drawing/2014/main" id="{2F3B10C9-519D-0741-BE05-C03FA6544484}"/>
              </a:ext>
            </a:extLst>
          </p:cNvPr>
          <p:cNvSpPr txBox="1">
            <a:spLocks/>
          </p:cNvSpPr>
          <p:nvPr/>
        </p:nvSpPr>
        <p:spPr>
          <a:xfrm>
            <a:off x="408697" y="409702"/>
            <a:ext cx="8326605" cy="453110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685800">
              <a:buNone/>
            </a:pP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indent="-214313">
              <a:buFont typeface="Wingdings" charset="2"/>
              <a:buChar char=""/>
            </a:pPr>
            <a:r>
              <a:rPr lang="en-US" sz="1500" b="1" dirty="0"/>
              <a:t>Development of the S</a:t>
            </a:r>
            <a:r>
              <a:rPr lang="en-US" sz="1500" b="1" baseline="30000" dirty="0"/>
              <a:t>3</a:t>
            </a:r>
            <a:r>
              <a:rPr lang="en-US" sz="1500" b="1" dirty="0"/>
              <a:t> project is progressing well</a:t>
            </a:r>
          </a:p>
          <a:p>
            <a:pPr lvl="1">
              <a:buFont typeface="Wingdings" pitchFamily="2" charset="2"/>
              <a:buChar char="Ø"/>
            </a:pPr>
            <a:r>
              <a:rPr lang="en-US" sz="1350" b="1" dirty="0">
                <a:solidFill>
                  <a:srgbClr val="000000"/>
                </a:solidFill>
              </a:rPr>
              <a:t>Spectrometer :</a:t>
            </a:r>
            <a:r>
              <a:rPr lang="en-US" sz="1350" dirty="0">
                <a:solidFill>
                  <a:srgbClr val="000000"/>
                </a:solidFill>
              </a:rPr>
              <a:t> ready for beam commissioning in 2025</a:t>
            </a:r>
          </a:p>
          <a:p>
            <a:pPr lvl="1">
              <a:buFont typeface="Wingdings" pitchFamily="2" charset="2"/>
              <a:buChar char="Ø"/>
            </a:pPr>
            <a:r>
              <a:rPr lang="en-US" sz="1350" b="1" dirty="0">
                <a:solidFill>
                  <a:srgbClr val="000000"/>
                </a:solidFill>
              </a:rPr>
              <a:t>LEB :</a:t>
            </a:r>
            <a:r>
              <a:rPr lang="en-US" sz="1350" dirty="0">
                <a:solidFill>
                  <a:srgbClr val="000000"/>
                </a:solidFill>
              </a:rPr>
              <a:t> off-line tests at LPC completed / installation at S</a:t>
            </a:r>
            <a:r>
              <a:rPr lang="en-US" sz="1350" baseline="30000" dirty="0">
                <a:solidFill>
                  <a:srgbClr val="000000"/>
                </a:solidFill>
              </a:rPr>
              <a:t>3</a:t>
            </a:r>
            <a:r>
              <a:rPr lang="en-US" sz="1350" dirty="0">
                <a:solidFill>
                  <a:srgbClr val="000000"/>
                </a:solidFill>
              </a:rPr>
              <a:t> in 2024 for commissioning</a:t>
            </a:r>
          </a:p>
          <a:p>
            <a:pPr lvl="1">
              <a:buFont typeface="Wingdings" pitchFamily="2" charset="2"/>
              <a:buChar char="Ø"/>
            </a:pPr>
            <a:r>
              <a:rPr lang="en-US" sz="1350" b="1" dirty="0">
                <a:solidFill>
                  <a:srgbClr val="000000"/>
                </a:solidFill>
              </a:rPr>
              <a:t>SIRIUS :</a:t>
            </a:r>
            <a:r>
              <a:rPr lang="en-US" sz="1350" dirty="0">
                <a:solidFill>
                  <a:srgbClr val="000000"/>
                </a:solidFill>
              </a:rPr>
              <a:t> in beam test at GANIL in 2023 / installation at S</a:t>
            </a:r>
            <a:r>
              <a:rPr lang="en-US" sz="1350" baseline="30000" dirty="0">
                <a:solidFill>
                  <a:srgbClr val="000000"/>
                </a:solidFill>
              </a:rPr>
              <a:t>3</a:t>
            </a:r>
            <a:r>
              <a:rPr lang="en-US" sz="1350" dirty="0">
                <a:solidFill>
                  <a:srgbClr val="000000"/>
                </a:solidFill>
              </a:rPr>
              <a:t> (room 51) in 2024 for source tests</a:t>
            </a:r>
          </a:p>
          <a:p>
            <a:pPr marL="342900" lvl="1" indent="0">
              <a:buNone/>
            </a:pPr>
            <a:endParaRPr lang="en-US" sz="9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Wingdings" charset="2"/>
              <a:buChar char=""/>
            </a:pPr>
            <a:r>
              <a:rPr lang="en-US" sz="15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Scientific program and campaigns setting </a:t>
            </a:r>
          </a:p>
          <a:p>
            <a:pPr lvl="1">
              <a:buFont typeface="Wingdings" pitchFamily="2" charset="2"/>
              <a:buChar char="Ø"/>
            </a:pPr>
            <a:r>
              <a:rPr lang="en-US" sz="1350" dirty="0">
                <a:sym typeface="Symbol"/>
              </a:rPr>
              <a:t>Commissioning plan defined</a:t>
            </a:r>
          </a:p>
          <a:p>
            <a:pPr lvl="1">
              <a:buFont typeface="Wingdings" pitchFamily="2" charset="2"/>
              <a:buChar char="Ø"/>
            </a:pPr>
            <a:r>
              <a:rPr lang="en-US" sz="1350" dirty="0">
                <a:sym typeface="Symbol"/>
              </a:rPr>
              <a:t>3 months day1 campaign selected for each set-up (SIRIUS &amp; LEB) in 2018</a:t>
            </a:r>
          </a:p>
          <a:p>
            <a:pPr lvl="1">
              <a:buFont typeface="Wingdings" pitchFamily="2" charset="2"/>
              <a:buChar char="Ø"/>
            </a:pPr>
            <a:r>
              <a:rPr lang="en-US" sz="1350" dirty="0">
                <a:sym typeface="Symbol"/>
              </a:rPr>
              <a:t>U.K. scientists involvement (6 </a:t>
            </a:r>
            <a:r>
              <a:rPr lang="en-US" sz="1350" dirty="0" err="1">
                <a:sym typeface="Symbol"/>
              </a:rPr>
              <a:t>LoIs</a:t>
            </a:r>
            <a:r>
              <a:rPr lang="en-US" sz="1350" dirty="0">
                <a:sym typeface="Symbol"/>
              </a:rPr>
              <a:t>)</a:t>
            </a:r>
          </a:p>
          <a:p>
            <a:pPr marL="971550" lvl="2" indent="-171450"/>
            <a:r>
              <a:rPr lang="en-US" sz="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Decay Spectroscopy of </a:t>
            </a:r>
            <a:r>
              <a:rPr lang="en-US" sz="900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253</a:t>
            </a:r>
            <a:r>
              <a:rPr lang="en-US" sz="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Rf and </a:t>
            </a:r>
            <a:r>
              <a:rPr lang="en-US" sz="900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257</a:t>
            </a:r>
            <a:r>
              <a:rPr lang="en-US" sz="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Sg </a:t>
            </a:r>
            <a:r>
              <a:rPr lang="fr-FR" sz="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Universities of Liverpool &amp; York )</a:t>
            </a:r>
            <a:endParaRPr lang="fr-FR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71550" lvl="2" indent="-171450"/>
            <a:r>
              <a:rPr lang="en-US" sz="900" b="1" dirty="0">
                <a:solidFill>
                  <a:srgbClr val="000000"/>
                </a:solidFill>
                <a:effectLst/>
                <a:latin typeface="Times New Roman,Bold" pitchFamily="2" charset="0"/>
                <a:ea typeface="Times New Roman" panose="02020603050405020304" pitchFamily="18" charset="0"/>
              </a:rPr>
              <a:t>Alpha-decay spectroscopy of odd-Z isotopes in fermium region </a:t>
            </a:r>
            <a:r>
              <a:rPr lang="fr-FR" sz="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9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York)</a:t>
            </a:r>
          </a:p>
          <a:p>
            <a:pPr marL="971550" lvl="2" indent="-171450"/>
            <a:r>
              <a:rPr lang="en-US" sz="900" b="1" dirty="0">
                <a:solidFill>
                  <a:srgbClr val="000000"/>
                </a:solidFill>
                <a:effectLst/>
                <a:latin typeface="TimesNewRomanPS"/>
                <a:ea typeface="Times New Roman" panose="02020603050405020304" pitchFamily="18" charset="0"/>
              </a:rPr>
              <a:t>Search for new isotopes: </a:t>
            </a:r>
            <a:r>
              <a:rPr lang="en-US" sz="900" b="1" baseline="30000" dirty="0">
                <a:solidFill>
                  <a:srgbClr val="000000"/>
                </a:solidFill>
                <a:effectLst/>
                <a:latin typeface="TimesNewRomanPS"/>
                <a:ea typeface="Times New Roman" panose="02020603050405020304" pitchFamily="18" charset="0"/>
              </a:rPr>
              <a:t>252</a:t>
            </a:r>
            <a:r>
              <a:rPr lang="en-US" sz="900" b="1" dirty="0">
                <a:solidFill>
                  <a:srgbClr val="000000"/>
                </a:solidFill>
                <a:effectLst/>
                <a:latin typeface="TimesNewRomanPS"/>
                <a:ea typeface="Times New Roman" panose="02020603050405020304" pitchFamily="18" charset="0"/>
              </a:rPr>
              <a:t>Rf and </a:t>
            </a:r>
            <a:r>
              <a:rPr lang="en-US" sz="900" b="1" baseline="30000" dirty="0">
                <a:solidFill>
                  <a:srgbClr val="000000"/>
                </a:solidFill>
                <a:effectLst/>
                <a:latin typeface="TimesNewRomanPS"/>
                <a:ea typeface="Times New Roman" panose="02020603050405020304" pitchFamily="18" charset="0"/>
              </a:rPr>
              <a:t>256</a:t>
            </a:r>
            <a:r>
              <a:rPr lang="en-US" sz="900" b="1" dirty="0">
                <a:solidFill>
                  <a:srgbClr val="000000"/>
                </a:solidFill>
                <a:effectLst/>
                <a:latin typeface="TimesNewRomanPS"/>
                <a:ea typeface="Times New Roman" panose="02020603050405020304" pitchFamily="18" charset="0"/>
              </a:rPr>
              <a:t>Sg </a:t>
            </a:r>
            <a:r>
              <a:rPr lang="fr-FR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9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Liverpool)</a:t>
            </a:r>
            <a:endParaRPr lang="fr-FR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71550" lvl="2" indent="-171450"/>
            <a:r>
              <a:rPr lang="en-US" sz="900" b="1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Search for octupole deformation in </a:t>
            </a:r>
            <a:r>
              <a:rPr lang="en-US" sz="900" b="1" baseline="300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225-228</a:t>
            </a:r>
            <a:r>
              <a:rPr lang="en-US" sz="900" b="1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U </a:t>
            </a:r>
            <a:r>
              <a:rPr lang="fr-FR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9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Liverpool)</a:t>
            </a:r>
            <a:endParaRPr lang="fr-FR" sz="900" dirty="0">
              <a:solidFill>
                <a:srgbClr val="1E1E1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71550" lvl="2" indent="-171450"/>
            <a:r>
              <a:rPr lang="en-US" sz="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Single-particle states and proton-neutron interaction in the </a:t>
            </a:r>
            <a:r>
              <a:rPr lang="en-US" sz="9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US" sz="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 region studied through the neutron-deficient In nuclei </a:t>
            </a:r>
            <a:r>
              <a:rPr lang="fr-FR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9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Manchester)</a:t>
            </a:r>
            <a:endParaRPr lang="fr-FR" sz="900" dirty="0">
              <a:solidFill>
                <a:srgbClr val="1E1E1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71550" lvl="2" indent="-171450"/>
            <a:r>
              <a:rPr lang="en-US" sz="900" b="1" dirty="0">
                <a:effectLst/>
                <a:latin typeface="CMBX12"/>
                <a:ea typeface="Times New Roman" panose="02020603050405020304" pitchFamily="18" charset="0"/>
              </a:rPr>
              <a:t>Beta-delayed fission of neutron-deficient isotopes </a:t>
            </a:r>
            <a:r>
              <a:rPr lang="fr-FR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fr-FR" sz="900" dirty="0" err="1">
                <a:effectLst/>
                <a:latin typeface="CMR10"/>
                <a:ea typeface="Times New Roman" panose="02020603050405020304" pitchFamily="18" charset="0"/>
              </a:rPr>
              <a:t>University</a:t>
            </a:r>
            <a:r>
              <a:rPr lang="fr-FR" sz="900" dirty="0">
                <a:effectLst/>
                <a:latin typeface="CMR10"/>
                <a:ea typeface="Times New Roman" panose="02020603050405020304" pitchFamily="18" charset="0"/>
              </a:rPr>
              <a:t> of York)</a:t>
            </a:r>
            <a:endParaRPr lang="en-US" sz="14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en-US" sz="135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Wingdings" charset="2"/>
              <a:buChar char=""/>
            </a:pPr>
            <a:r>
              <a:rPr lang="en-US" sz="15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1500" b="1" kern="0" baseline="300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5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will strongly benefit of NEWGAIN </a:t>
            </a:r>
            <a:r>
              <a:rPr lang="en-US" sz="15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(Injector A/Q=7) </a:t>
            </a:r>
            <a:endParaRPr lang="en-US" sz="12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165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 6" descr="S3-logo3_white.jpg">
            <a:extLst>
              <a:ext uri="{FF2B5EF4-FFF2-40B4-BE49-F238E27FC236}">
                <a16:creationId xmlns:a16="http://schemas.microsoft.com/office/drawing/2014/main" id="{EBB659CC-0293-8336-40D8-FA11766B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0" y="-16082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017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F91DC8-DC7E-FD6A-A192-3560144D1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53" y="586045"/>
            <a:ext cx="5767523" cy="3909270"/>
          </a:xfrm>
          <a:prstGeom prst="rect">
            <a:avLst/>
          </a:prstGeom>
        </p:spPr>
      </p:pic>
      <p:pic>
        <p:nvPicPr>
          <p:cNvPr id="7" name="Picture 2" descr="http://ercos.utbm.fr/wp-content/uploads/logo.jpg">
            <a:extLst>
              <a:ext uri="{FF2B5EF4-FFF2-40B4-BE49-F238E27FC236}">
                <a16:creationId xmlns:a16="http://schemas.microsoft.com/office/drawing/2014/main" id="{AC07E63D-61BA-E768-ACCE-0105B69B4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75" y="1476495"/>
            <a:ext cx="402663" cy="4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ndir un rectangle avec un coin du même côté 16">
            <a:extLst>
              <a:ext uri="{FF2B5EF4-FFF2-40B4-BE49-F238E27FC236}">
                <a16:creationId xmlns:a16="http://schemas.microsoft.com/office/drawing/2014/main" id="{5DE8AA6B-CF2F-0BFE-8E06-65103CF2E1AB}"/>
              </a:ext>
            </a:extLst>
          </p:cNvPr>
          <p:cNvSpPr/>
          <p:nvPr/>
        </p:nvSpPr>
        <p:spPr>
          <a:xfrm>
            <a:off x="6400800" y="594950"/>
            <a:ext cx="2610180" cy="1257301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80008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906004-D6BF-3B89-5B65-E11A0C52B5C3}"/>
              </a:ext>
            </a:extLst>
          </p:cNvPr>
          <p:cNvSpPr txBox="1"/>
          <p:nvPr/>
        </p:nvSpPr>
        <p:spPr>
          <a:xfrm>
            <a:off x="6455648" y="632810"/>
            <a:ext cx="252255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Projet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Budget ≈ 23.3 M€</a:t>
            </a:r>
          </a:p>
          <a:p>
            <a:pPr marL="21600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FTE ≈ 450 (32,8 FTE 2022)</a:t>
            </a:r>
          </a:p>
          <a:p>
            <a:pPr marL="21600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 partner laboratories</a:t>
            </a:r>
          </a:p>
          <a:p>
            <a:pPr marL="21600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Commissioning 2025</a:t>
            </a:r>
          </a:p>
        </p:txBody>
      </p:sp>
      <p:sp>
        <p:nvSpPr>
          <p:cNvPr id="12" name="Arrondir un rectangle avec un coin du même côté 16">
            <a:extLst>
              <a:ext uri="{FF2B5EF4-FFF2-40B4-BE49-F238E27FC236}">
                <a16:creationId xmlns:a16="http://schemas.microsoft.com/office/drawing/2014/main" id="{FA5584A8-45BE-01FA-72AC-4A6EED7D45C5}"/>
              </a:ext>
            </a:extLst>
          </p:cNvPr>
          <p:cNvSpPr/>
          <p:nvPr/>
        </p:nvSpPr>
        <p:spPr>
          <a:xfrm>
            <a:off x="291014" y="742635"/>
            <a:ext cx="3244235" cy="918386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80008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98B8E8-C4C9-597C-9D75-25F2F60A2293}"/>
              </a:ext>
            </a:extLst>
          </p:cNvPr>
          <p:cNvSpPr txBox="1"/>
          <p:nvPr/>
        </p:nvSpPr>
        <p:spPr>
          <a:xfrm>
            <a:off x="353538" y="829397"/>
            <a:ext cx="3077416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LINAC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: He to U</a:t>
            </a:r>
            <a:endParaRPr lang="fr-FR" sz="1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1 mA, &lt; 14,5 MeV/A (A/Q=3)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1 mA, &lt; 7,5 MeV/A (A/Q=7)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1DA0638-8766-F2EA-631E-B863677DD1C4}"/>
              </a:ext>
            </a:extLst>
          </p:cNvPr>
          <p:cNvSpPr/>
          <p:nvPr/>
        </p:nvSpPr>
        <p:spPr>
          <a:xfrm rot="3685520">
            <a:off x="4194290" y="1659665"/>
            <a:ext cx="738485" cy="1617002"/>
          </a:xfrm>
          <a:prstGeom prst="ellipse">
            <a:avLst/>
          </a:prstGeom>
          <a:noFill/>
          <a:ln w="9525">
            <a:solidFill>
              <a:srgbClr val="7030A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hangingPunct="0"/>
            <a:endParaRPr lang="fr-FR" sz="240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17" name="Image 16" descr="S3-logo3_white.jpg">
            <a:extLst>
              <a:ext uri="{FF2B5EF4-FFF2-40B4-BE49-F238E27FC236}">
                <a16:creationId xmlns:a16="http://schemas.microsoft.com/office/drawing/2014/main" id="{0B69BFAC-17E5-CA0D-3512-C73B9FFA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614" y="1456260"/>
            <a:ext cx="333302" cy="40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ercos.utbm.fr/wp-content/uploads/logo.jpg">
            <a:extLst>
              <a:ext uri="{FF2B5EF4-FFF2-40B4-BE49-F238E27FC236}">
                <a16:creationId xmlns:a16="http://schemas.microsoft.com/office/drawing/2014/main" id="{B928A954-1FDD-2700-41BC-32C9F5E9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22" y="2218012"/>
            <a:ext cx="402663" cy="4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A7D677DC-50AA-0293-89AF-5B7278FC1E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810" y="2650615"/>
            <a:ext cx="1161626" cy="292737"/>
          </a:xfrm>
          <a:prstGeom prst="rect">
            <a:avLst/>
          </a:prstGeom>
        </p:spPr>
      </p:pic>
      <p:pic>
        <p:nvPicPr>
          <p:cNvPr id="20" name="Picture 2" descr="http://ercos.utbm.fr/wp-content/uploads/logo.jpg">
            <a:extLst>
              <a:ext uri="{FF2B5EF4-FFF2-40B4-BE49-F238E27FC236}">
                <a16:creationId xmlns:a16="http://schemas.microsoft.com/office/drawing/2014/main" id="{386FEFCC-3219-C522-29B0-9E8506B7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8" y="2549078"/>
            <a:ext cx="402663" cy="4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 descr="C:\Documents and Settings\thomasjc\Bureau\DESIR\EQUIPEX2\Logo\LogoDESIRSPIRAL2.png">
            <a:extLst>
              <a:ext uri="{FF2B5EF4-FFF2-40B4-BE49-F238E27FC236}">
                <a16:creationId xmlns:a16="http://schemas.microsoft.com/office/drawing/2014/main" id="{D3EC60BA-FE75-B2B7-8809-0B67586C3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8650" y="2307463"/>
            <a:ext cx="804520" cy="2635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Titre 5">
            <a:extLst>
              <a:ext uri="{FF2B5EF4-FFF2-40B4-BE49-F238E27FC236}">
                <a16:creationId xmlns:a16="http://schemas.microsoft.com/office/drawing/2014/main" id="{81F2CDE2-F380-F83E-C5E3-5345553C22E8}"/>
              </a:ext>
            </a:extLst>
          </p:cNvPr>
          <p:cNvSpPr txBox="1">
            <a:spLocks/>
          </p:cNvSpPr>
          <p:nvPr/>
        </p:nvSpPr>
        <p:spPr>
          <a:xfrm>
            <a:off x="545123" y="52689"/>
            <a:ext cx="4635839" cy="36454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45648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14350" fontAlgn="auto">
              <a:spcAft>
                <a:spcPts val="0"/>
              </a:spcAft>
              <a:defRPr/>
            </a:pPr>
            <a:r>
              <a:rPr lang="fr-FR" sz="2400">
                <a:solidFill>
                  <a:srgbClr val="000000"/>
                </a:solidFill>
                <a:latin typeface="Arial"/>
                <a:ea typeface="ＭＳ Ｐゴシック"/>
              </a:rPr>
              <a:t>Super </a:t>
            </a:r>
            <a:r>
              <a:rPr lang="fr-FR" sz="2400" err="1">
                <a:solidFill>
                  <a:srgbClr val="000000"/>
                </a:solidFill>
                <a:latin typeface="Arial"/>
                <a:ea typeface="ＭＳ Ｐゴシック"/>
              </a:rPr>
              <a:t>Separator</a:t>
            </a:r>
            <a:r>
              <a:rPr lang="fr-FR" sz="240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2400" err="1">
                <a:solidFill>
                  <a:srgbClr val="000000"/>
                </a:solidFill>
                <a:latin typeface="Arial"/>
                <a:ea typeface="ＭＳ Ｐゴシック"/>
              </a:rPr>
              <a:t>Spectrometer</a:t>
            </a:r>
            <a:endParaRPr lang="fr-FR" sz="2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27" name="Image 6" descr="S3-logo3_white.jpg">
            <a:extLst>
              <a:ext uri="{FF2B5EF4-FFF2-40B4-BE49-F238E27FC236}">
                <a16:creationId xmlns:a16="http://schemas.microsoft.com/office/drawing/2014/main" id="{F1125AFB-3B61-CA40-55AF-CE3B5C67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8" y="900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space réservé du numéro de diapositive 4">
            <a:extLst>
              <a:ext uri="{FF2B5EF4-FFF2-40B4-BE49-F238E27FC236}">
                <a16:creationId xmlns:a16="http://schemas.microsoft.com/office/drawing/2014/main" id="{BCB1B566-8DC8-3163-2138-1837B64DE0C7}"/>
              </a:ext>
            </a:extLst>
          </p:cNvPr>
          <p:cNvSpPr txBox="1">
            <a:spLocks/>
          </p:cNvSpPr>
          <p:nvPr/>
        </p:nvSpPr>
        <p:spPr>
          <a:xfrm>
            <a:off x="7543800" y="4869656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2</a:t>
            </a:fld>
            <a:endParaRPr lang="fr-FR" sz="1050"/>
          </a:p>
        </p:txBody>
      </p:sp>
      <p:sp>
        <p:nvSpPr>
          <p:cNvPr id="2" name="Arrondir un rectangle avec un coin du même côté 16">
            <a:extLst>
              <a:ext uri="{FF2B5EF4-FFF2-40B4-BE49-F238E27FC236}">
                <a16:creationId xmlns:a16="http://schemas.microsoft.com/office/drawing/2014/main" id="{B1948F36-081D-D0E1-3B82-B3CC6BAD47D5}"/>
              </a:ext>
            </a:extLst>
          </p:cNvPr>
          <p:cNvSpPr/>
          <p:nvPr/>
        </p:nvSpPr>
        <p:spPr>
          <a:xfrm>
            <a:off x="6400800" y="3291247"/>
            <a:ext cx="2610180" cy="1462115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rgbClr val="80008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09988D-7FED-D197-A6E8-F4E0D5862CC8}"/>
              </a:ext>
            </a:extLst>
          </p:cNvPr>
          <p:cNvSpPr txBox="1"/>
          <p:nvPr/>
        </p:nvSpPr>
        <p:spPr>
          <a:xfrm>
            <a:off x="6455648" y="3329107"/>
            <a:ext cx="252255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collaboration:</a:t>
            </a:r>
          </a:p>
          <a:p>
            <a:pPr marL="21600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27 Laboratories</a:t>
            </a:r>
          </a:p>
          <a:p>
            <a:pPr marL="21600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11 countries : France, Finland, Germany, Hungary, Italy, Poland, Slovakia, Spain, Sweden, U.K., USA</a:t>
            </a:r>
          </a:p>
        </p:txBody>
      </p:sp>
      <p:graphicFrame>
        <p:nvGraphicFramePr>
          <p:cNvPr id="4" name="Tableau 17">
            <a:extLst>
              <a:ext uri="{FF2B5EF4-FFF2-40B4-BE49-F238E27FC236}">
                <a16:creationId xmlns:a16="http://schemas.microsoft.com/office/drawing/2014/main" id="{7296E091-BD6F-A5CE-961B-091569058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699640"/>
              </p:ext>
            </p:extLst>
          </p:nvPr>
        </p:nvGraphicFramePr>
        <p:xfrm>
          <a:off x="291014" y="3425927"/>
          <a:ext cx="1758641" cy="1240478"/>
        </p:xfrm>
        <a:graphic>
          <a:graphicData uri="http://schemas.openxmlformats.org/drawingml/2006/table">
            <a:tbl>
              <a:tblPr/>
              <a:tblGrid>
                <a:gridCol w="345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484">
                  <a:extLst>
                    <a:ext uri="{9D8B030D-6E8A-4147-A177-3AD203B41FA5}">
                      <a16:colId xmlns:a16="http://schemas.microsoft.com/office/drawing/2014/main" val="782020392"/>
                    </a:ext>
                  </a:extLst>
                </a:gridCol>
                <a:gridCol w="485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Ions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5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5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Phoenix</a:t>
                      </a:r>
                      <a:r>
                        <a:rPr lang="fr-FR" sz="5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5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RFQ A/Q</a:t>
                      </a:r>
                      <a:r>
                        <a:rPr lang="en-US" sz="500" dirty="0">
                          <a:solidFill>
                            <a:srgbClr val="C00000"/>
                          </a:solidFill>
                        </a:rPr>
                        <a:t>≤</a:t>
                      </a:r>
                      <a:r>
                        <a:rPr lang="fr-FR" sz="5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5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5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5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Phoenix</a:t>
                      </a:r>
                      <a:r>
                        <a:rPr lang="fr-FR" sz="5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5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5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5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5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5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 </a:t>
                      </a:r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5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pµA</a:t>
                      </a:r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500" b="1" i="0" u="none" strike="noStrike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SC Ion Source</a:t>
                      </a:r>
                      <a:endParaRPr lang="en-US" sz="5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fr-FR" sz="5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5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5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5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&gt;15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5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3.6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5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5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5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5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58</a:t>
                      </a:r>
                      <a:r>
                        <a:rPr lang="en-US" sz="5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Ni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0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84</a:t>
                      </a:r>
                      <a:r>
                        <a:rPr lang="en-US" sz="5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Kr</a:t>
                      </a:r>
                    </a:p>
                  </a:txBody>
                  <a:tcPr marL="6150" marR="6150" marT="614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150" marR="6150" marT="6148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64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16-10-19 à 11.28.3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087" y="811610"/>
            <a:ext cx="6858000" cy="3860464"/>
          </a:xfrm>
          <a:prstGeom prst="rect">
            <a:avLst/>
          </a:prstGeom>
        </p:spPr>
      </p:pic>
      <p:grpSp>
        <p:nvGrpSpPr>
          <p:cNvPr id="22" name="Grouper 21"/>
          <p:cNvGrpSpPr/>
          <p:nvPr/>
        </p:nvGrpSpPr>
        <p:grpSpPr>
          <a:xfrm>
            <a:off x="427470" y="953930"/>
            <a:ext cx="8303978" cy="2568846"/>
            <a:chOff x="-931129" y="1588649"/>
            <a:chExt cx="11071971" cy="3425127"/>
          </a:xfrm>
        </p:grpSpPr>
        <p:cxnSp>
          <p:nvCxnSpPr>
            <p:cNvPr id="24" name="Connecteur droit avec flèche 23"/>
            <p:cNvCxnSpPr>
              <a:cxnSpLocks/>
              <a:stCxn id="26" idx="2"/>
              <a:endCxn id="7" idx="7"/>
            </p:cNvCxnSpPr>
            <p:nvPr/>
          </p:nvCxnSpPr>
          <p:spPr bwMode="auto">
            <a:xfrm flipH="1">
              <a:off x="2727887" y="2842838"/>
              <a:ext cx="2304255" cy="197004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Connecteur droit avec flèche 24"/>
            <p:cNvCxnSpPr>
              <a:cxnSpLocks/>
              <a:stCxn id="26" idx="3"/>
            </p:cNvCxnSpPr>
            <p:nvPr/>
          </p:nvCxnSpPr>
          <p:spPr bwMode="auto">
            <a:xfrm flipV="1">
              <a:off x="6297584" y="1734842"/>
              <a:ext cx="2370777" cy="55399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ZoneTexte 25"/>
            <p:cNvSpPr txBox="1"/>
            <p:nvPr/>
          </p:nvSpPr>
          <p:spPr>
            <a:xfrm>
              <a:off x="3766698" y="1734842"/>
              <a:ext cx="2530887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/>
                <a:t>Nuclei produced by</a:t>
              </a:r>
            </a:p>
            <a:p>
              <a:pPr algn="ctr"/>
              <a:r>
                <a:rPr lang="en-GB" sz="1200" i="1" dirty="0"/>
                <a:t>Fusion-Evaporation</a:t>
              </a:r>
            </a:p>
            <a:p>
              <a:pPr algn="ctr"/>
              <a:r>
                <a:rPr lang="en-GB" sz="1200" i="1" dirty="0">
                  <a:solidFill>
                    <a:schemeClr val="tx2"/>
                  </a:solidFill>
                </a:rPr>
                <a:t>(with refractory elements)</a:t>
              </a: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-892464" y="3465408"/>
              <a:ext cx="3168352" cy="11079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2D2D8A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fr-FR" sz="1200" b="1" baseline="300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58</a:t>
              </a:r>
              <a:r>
                <a:rPr lang="fr-FR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Ni+</a:t>
              </a:r>
              <a:r>
                <a:rPr lang="fr-FR" sz="1200" b="1" baseline="300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46</a:t>
              </a:r>
              <a:r>
                <a:rPr lang="fr-FR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Ti</a:t>
              </a:r>
              <a:r>
                <a:rPr lang="fr-FR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</a:t>
              </a:r>
              <a:r>
                <a:rPr lang="fr-FR" sz="1200" b="1" baseline="30000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100</a:t>
              </a:r>
              <a:r>
                <a:rPr lang="fr-FR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Sn +4n </a:t>
              </a:r>
              <a:endParaRPr lang="fr-FR" sz="1200" b="1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 eaLnBrk="1" hangingPunct="1"/>
              <a:r>
                <a:rPr lang="fr-FR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 I=10pµA </a:t>
              </a:r>
              <a:r>
                <a:rPr lang="fr-FR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/>
                </a:rPr>
                <a:t> </a:t>
              </a:r>
              <a:r>
                <a:rPr lang="fr-FR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10/s</a:t>
              </a:r>
            </a:p>
            <a:p>
              <a:pPr eaLnBrk="1" hangingPunct="1"/>
              <a:r>
                <a:rPr lang="fr-FR" sz="1200" i="1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RIBF : 0.7/s</a:t>
              </a:r>
            </a:p>
            <a:p>
              <a:pPr eaLnBrk="1" hangingPunct="1"/>
              <a:r>
                <a:rPr lang="fr-FR" sz="1200" i="1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FAIR : 2/s &amp; FRIB : 8/s</a:t>
              </a:r>
            </a:p>
          </p:txBody>
        </p:sp>
        <p:sp>
          <p:nvSpPr>
            <p:cNvPr id="28" name="Text Box 35"/>
            <p:cNvSpPr txBox="1">
              <a:spLocks noChangeArrowheads="1"/>
            </p:cNvSpPr>
            <p:nvPr/>
          </p:nvSpPr>
          <p:spPr bwMode="auto">
            <a:xfrm>
              <a:off x="7260522" y="4398223"/>
              <a:ext cx="2880320" cy="61555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2D2D8A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200" b="1" baseline="30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48</a:t>
              </a:r>
              <a:r>
                <a:rPr lang="en-GB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Ca+</a:t>
              </a:r>
              <a:r>
                <a:rPr lang="en-GB" sz="1200" b="1" baseline="30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238</a:t>
              </a:r>
              <a:r>
                <a:rPr lang="en-GB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</a:t>
              </a:r>
              <a:r>
                <a:rPr lang="en-GB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</a:t>
              </a:r>
              <a:r>
                <a:rPr lang="en-GB" sz="1200" b="1" baseline="30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282-283</a:t>
              </a:r>
              <a:r>
                <a:rPr lang="en-GB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Cn+3,4n</a:t>
              </a:r>
              <a:endParaRPr lang="en-GB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r>
                <a:rPr lang="en-GB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(I=10pµA) </a:t>
              </a:r>
              <a:r>
                <a:rPr lang="en-GB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40evt/week</a:t>
              </a: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7247452" y="2814159"/>
              <a:ext cx="2873499" cy="144398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bg2"/>
              </a:outerShdw>
            </a:effectLst>
          </p:spPr>
          <p:txBody>
            <a:bodyPr wrap="square" lIns="67865" tIns="33338" rIns="67865" bIns="33338" anchor="ctr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0000FF"/>
                </a:buClr>
                <a:buFont typeface="Times" charset="0"/>
                <a:buNone/>
                <a:defRPr/>
              </a:pPr>
              <a:r>
                <a:rPr lang="fr-FR" sz="1200" b="1" dirty="0"/>
                <a:t>Heavy and </a:t>
              </a:r>
              <a:r>
                <a:rPr lang="fr-FR" sz="1200" b="1" dirty="0" err="1"/>
                <a:t>Superheavy</a:t>
              </a:r>
              <a:r>
                <a:rPr lang="fr-FR" sz="1200" b="1" dirty="0"/>
                <a:t> </a:t>
              </a:r>
            </a:p>
            <a:p>
              <a:pPr>
                <a:buClr>
                  <a:srgbClr val="0000FF"/>
                </a:buClr>
                <a:buFont typeface="Times" charset="0"/>
                <a:buNone/>
                <a:defRPr/>
              </a:pPr>
              <a:r>
                <a:rPr lang="fr-FR" sz="1200" b="1" dirty="0" err="1"/>
                <a:t>Elements</a:t>
              </a:r>
              <a:endParaRPr lang="fr-FR" sz="1200" b="1" dirty="0"/>
            </a:p>
            <a:p>
              <a:pPr>
                <a:buClr>
                  <a:srgbClr val="0000FF"/>
                </a:buClr>
                <a:defRPr/>
              </a:pPr>
              <a:r>
                <a:rPr lang="fr-FR" sz="1050" dirty="0" err="1"/>
                <a:t>Limit</a:t>
              </a:r>
              <a:r>
                <a:rPr lang="fr-FR" sz="1050" dirty="0"/>
                <a:t> of the </a:t>
              </a:r>
              <a:r>
                <a:rPr lang="fr-FR" sz="1050" dirty="0" err="1"/>
                <a:t>nuclear</a:t>
              </a:r>
              <a:r>
                <a:rPr lang="fr-FR" sz="1050" dirty="0"/>
                <a:t> existence</a:t>
              </a:r>
            </a:p>
            <a:p>
              <a:pPr>
                <a:buClr>
                  <a:srgbClr val="0000FF"/>
                </a:buClr>
                <a:defRPr/>
              </a:pPr>
              <a:r>
                <a:rPr lang="fr-FR" sz="1050" dirty="0" err="1"/>
                <a:t>Nuclear</a:t>
              </a:r>
              <a:r>
                <a:rPr lang="fr-FR" sz="1050" dirty="0"/>
                <a:t> structure</a:t>
              </a:r>
            </a:p>
            <a:p>
              <a:pPr>
                <a:buClr>
                  <a:srgbClr val="0000FF"/>
                </a:buClr>
                <a:defRPr/>
              </a:pPr>
              <a:r>
                <a:rPr lang="fr-FR" sz="1050" dirty="0" err="1"/>
                <a:t>Reaction</a:t>
              </a:r>
              <a:r>
                <a:rPr lang="fr-FR" sz="1050" dirty="0"/>
                <a:t> </a:t>
              </a:r>
              <a:r>
                <a:rPr lang="fr-FR" sz="1050" dirty="0" err="1"/>
                <a:t>mechanisms</a:t>
              </a:r>
              <a:endParaRPr lang="fr-FR" sz="1050" dirty="0"/>
            </a:p>
            <a:p>
              <a:pPr>
                <a:buClr>
                  <a:srgbClr val="0000FF"/>
                </a:buClr>
                <a:defRPr/>
              </a:pPr>
              <a:r>
                <a:rPr lang="fr-FR" sz="1050" dirty="0" err="1"/>
                <a:t>Atomic</a:t>
              </a:r>
              <a:r>
                <a:rPr lang="fr-FR" sz="1050" dirty="0"/>
                <a:t> </a:t>
              </a:r>
              <a:r>
                <a:rPr lang="fr-FR" sz="1050" dirty="0" err="1"/>
                <a:t>properties</a:t>
              </a:r>
              <a:endParaRPr lang="fr-FR" sz="1050" dirty="0"/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-931129" y="1588649"/>
              <a:ext cx="3168351" cy="16286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bg2"/>
              </a:outerShdw>
            </a:effectLst>
          </p:spPr>
          <p:txBody>
            <a:bodyPr wrap="square" lIns="67865" tIns="33338" rIns="67865" bIns="33338" anchor="ctr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0000FF"/>
                </a:buClr>
                <a:buFont typeface="Times" charset="0"/>
                <a:buNone/>
                <a:defRPr/>
              </a:pPr>
              <a:r>
                <a:rPr lang="fr-FR" sz="1200" b="1" dirty="0"/>
                <a:t>Proton </a:t>
              </a:r>
              <a:r>
                <a:rPr lang="fr-FR" sz="1200" b="1" dirty="0" err="1"/>
                <a:t>Dripline</a:t>
              </a:r>
              <a:r>
                <a:rPr lang="fr-FR" sz="1200" b="1" dirty="0"/>
                <a:t> &amp; N=Z </a:t>
              </a:r>
              <a:r>
                <a:rPr lang="fr-FR" sz="1200" b="1" dirty="0" err="1"/>
                <a:t>nuclei</a:t>
              </a:r>
              <a:endParaRPr lang="fr-FR" sz="1200" b="1" dirty="0"/>
            </a:p>
            <a:p>
              <a:pPr>
                <a:buClr>
                  <a:srgbClr val="0000FF"/>
                </a:buClr>
                <a:defRPr/>
              </a:pPr>
              <a:r>
                <a:rPr lang="fr-FR" sz="1050" dirty="0" err="1"/>
                <a:t>Nuclear</a:t>
              </a:r>
              <a:r>
                <a:rPr lang="fr-FR" sz="1050" dirty="0"/>
                <a:t> structure</a:t>
              </a:r>
            </a:p>
            <a:p>
              <a:pPr>
                <a:buClr>
                  <a:srgbClr val="0000FF"/>
                </a:buClr>
                <a:buFont typeface="Times" charset="0"/>
                <a:buNone/>
                <a:defRPr/>
              </a:pPr>
              <a:r>
                <a:rPr lang="fr-FR" sz="1050" dirty="0" err="1"/>
                <a:t>Study</a:t>
              </a:r>
              <a:r>
                <a:rPr lang="fr-FR" sz="1050" dirty="0"/>
                <a:t> the </a:t>
              </a:r>
              <a:r>
                <a:rPr lang="fr-FR" sz="1050" dirty="0" err="1"/>
                <a:t>role</a:t>
              </a:r>
              <a:r>
                <a:rPr lang="fr-FR" sz="1050" dirty="0"/>
                <a:t> of π-</a:t>
              </a:r>
              <a:r>
                <a:rPr lang="fr-FR" sz="1050" dirty="0" err="1"/>
                <a:t>ν</a:t>
              </a:r>
              <a:r>
                <a:rPr lang="fr-FR" sz="1050" dirty="0"/>
                <a:t> </a:t>
              </a:r>
              <a:r>
                <a:rPr lang="fr-FR" sz="1050" dirty="0" err="1"/>
                <a:t>correlations</a:t>
              </a:r>
              <a:endParaRPr lang="fr-FR" sz="1050" dirty="0"/>
            </a:p>
            <a:p>
              <a:pPr>
                <a:buClr>
                  <a:srgbClr val="0000FF"/>
                </a:buClr>
                <a:buFont typeface="Times" charset="0"/>
                <a:buNone/>
                <a:defRPr/>
              </a:pPr>
              <a:r>
                <a:rPr lang="fr-FR" sz="1050" dirty="0" err="1"/>
                <a:t>Deformation</a:t>
              </a:r>
              <a:r>
                <a:rPr lang="fr-FR" sz="1050" dirty="0"/>
                <a:t> – </a:t>
              </a:r>
              <a:r>
                <a:rPr lang="fr-FR" sz="1050" dirty="0" err="1"/>
                <a:t>shape</a:t>
              </a:r>
              <a:r>
                <a:rPr lang="fr-FR" sz="1050" dirty="0"/>
                <a:t> coexistence</a:t>
              </a:r>
            </a:p>
            <a:p>
              <a:pPr>
                <a:buClr>
                  <a:srgbClr val="0000FF"/>
                </a:buClr>
                <a:defRPr/>
              </a:pPr>
              <a:r>
                <a:rPr lang="fr-FR" sz="1050" dirty="0" err="1"/>
                <a:t>Exotic</a:t>
              </a:r>
              <a:r>
                <a:rPr lang="fr-FR" sz="1050" dirty="0"/>
                <a:t> </a:t>
              </a:r>
              <a:r>
                <a:rPr lang="fr-FR" sz="1050" dirty="0" err="1"/>
                <a:t>decay</a:t>
              </a:r>
              <a:endParaRPr lang="fr-FR" sz="1050" dirty="0"/>
            </a:p>
            <a:p>
              <a:pPr>
                <a:buClr>
                  <a:srgbClr val="0000FF"/>
                </a:buClr>
                <a:buFont typeface="Times" charset="0"/>
                <a:buNone/>
                <a:defRPr/>
              </a:pPr>
              <a:r>
                <a:rPr lang="fr-FR" sz="1050" dirty="0" err="1"/>
                <a:t>Astrophysics</a:t>
              </a:r>
              <a:r>
                <a:rPr lang="fr-FR" sz="1050" dirty="0"/>
                <a:t> </a:t>
              </a:r>
              <a:r>
                <a:rPr lang="fr-FR" sz="1050" dirty="0" err="1"/>
                <a:t>rp-process</a:t>
              </a:r>
              <a:r>
                <a:rPr lang="fr-FR" sz="1050" dirty="0"/>
                <a:t> </a:t>
              </a:r>
            </a:p>
            <a:p>
              <a:pPr>
                <a:buClr>
                  <a:srgbClr val="0000FF"/>
                </a:buClr>
                <a:buFont typeface="Times" charset="0"/>
                <a:buNone/>
                <a:defRPr/>
              </a:pPr>
              <a:r>
                <a:rPr lang="fr-FR" sz="1050" dirty="0" err="1"/>
                <a:t>Fundamental</a:t>
              </a:r>
              <a:r>
                <a:rPr lang="fr-FR" sz="1050" dirty="0"/>
                <a:t> interaction</a:t>
              </a:r>
            </a:p>
          </p:txBody>
        </p:sp>
      </p:grpSp>
      <p:sp>
        <p:nvSpPr>
          <p:cNvPr id="7" name="Ellipse 6"/>
          <p:cNvSpPr/>
          <p:nvPr/>
        </p:nvSpPr>
        <p:spPr>
          <a:xfrm>
            <a:off x="2968494" y="3337231"/>
            <a:ext cx="238108" cy="238136"/>
          </a:xfrm>
          <a:prstGeom prst="ellipse">
            <a:avLst/>
          </a:prstGeom>
          <a:noFill/>
          <a:ln w="38100" cmpd="sng"/>
          <a:effectLst>
            <a:glow rad="76200">
              <a:srgbClr val="C000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7627088" y="930847"/>
            <a:ext cx="238108" cy="238136"/>
          </a:xfrm>
          <a:prstGeom prst="ellipse">
            <a:avLst/>
          </a:prstGeom>
          <a:noFill/>
          <a:ln w="38100" cmpd="sng"/>
          <a:effectLst>
            <a:glow rad="76200">
              <a:srgbClr val="C000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540558" y="0"/>
            <a:ext cx="2188899" cy="43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7865" tIns="33338" rIns="67865" bIns="33338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 err="1">
                <a:solidFill>
                  <a:srgbClr val="000000"/>
                </a:solidFill>
                <a:latin typeface="+mn-lt"/>
              </a:rPr>
              <a:t>Physics</a:t>
            </a:r>
            <a:r>
              <a:rPr lang="fr-FR" sz="2400" b="1" dirty="0">
                <a:solidFill>
                  <a:srgbClr val="000000"/>
                </a:solidFill>
                <a:latin typeface="+mn-lt"/>
              </a:rPr>
              <a:t> goals</a:t>
            </a:r>
            <a:endParaRPr lang="fr-FR" sz="44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740434" y="479504"/>
            <a:ext cx="588665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Study</a:t>
            </a:r>
            <a:r>
              <a:rPr lang="fr-FR" b="1" dirty="0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 of rare </a:t>
            </a:r>
            <a:r>
              <a:rPr lang="fr-FR" b="1" dirty="0" err="1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events</a:t>
            </a:r>
            <a:r>
              <a:rPr lang="fr-FR" b="1" dirty="0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in nuclear and atomic physics</a:t>
            </a:r>
          </a:p>
        </p:txBody>
      </p:sp>
      <p:pic>
        <p:nvPicPr>
          <p:cNvPr id="16" name="Image 6" descr="S3-logo3_white.jpg">
            <a:extLst>
              <a:ext uri="{FF2B5EF4-FFF2-40B4-BE49-F238E27FC236}">
                <a16:creationId xmlns:a16="http://schemas.microsoft.com/office/drawing/2014/main" id="{3903079A-C5C4-1942-B9FE-276713E5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6" y="24128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82C913-1835-2AD2-C8EB-90BA9A5DEAB7}"/>
              </a:ext>
            </a:extLst>
          </p:cNvPr>
          <p:cNvSpPr/>
          <p:nvPr/>
        </p:nvSpPr>
        <p:spPr>
          <a:xfrm>
            <a:off x="237927" y="4107754"/>
            <a:ext cx="865631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14313" indent="-214313">
              <a:buFont typeface="Wingdings" charset="2"/>
              <a:buChar char=""/>
            </a:pPr>
            <a:r>
              <a:rPr lang="en-US" sz="1200" b="1" dirty="0"/>
              <a:t>Develop a comprehensive model of atomic nuclei </a:t>
            </a:r>
            <a:r>
              <a:rPr lang="en-US" sz="1200" dirty="0"/>
              <a:t>– How do we understand the structure and stability of atomic nuclei? </a:t>
            </a:r>
            <a:endParaRPr lang="en-US" sz="750" b="1" dirty="0"/>
          </a:p>
          <a:p>
            <a:pPr marL="214313" indent="-214313">
              <a:buFont typeface="Wingdings" charset="2"/>
              <a:buChar char=""/>
            </a:pPr>
            <a:r>
              <a:rPr lang="en-US" sz="1200" b="1" dirty="0"/>
              <a:t>Understand the origin of elements</a:t>
            </a:r>
            <a:endParaRPr lang="en-US" sz="750" dirty="0"/>
          </a:p>
          <a:p>
            <a:pPr marL="214313" indent="-214313">
              <a:buFont typeface="Wingdings" charset="2"/>
              <a:buChar char=""/>
            </a:pPr>
            <a:r>
              <a:rPr lang="en-US" sz="1200" b="1" dirty="0"/>
              <a:t>Use of atomic nuclei to test fundamental symmetries and properties</a:t>
            </a:r>
            <a:endParaRPr lang="en-US" sz="1200" dirty="0"/>
          </a:p>
        </p:txBody>
      </p:sp>
      <p:sp>
        <p:nvSpPr>
          <p:cNvPr id="18" name="Espace réservé du numéro de diapositive 4">
            <a:extLst>
              <a:ext uri="{FF2B5EF4-FFF2-40B4-BE49-F238E27FC236}">
                <a16:creationId xmlns:a16="http://schemas.microsoft.com/office/drawing/2014/main" id="{9A64D8D9-2375-19AF-0F37-FD65414892B0}"/>
              </a:ext>
            </a:extLst>
          </p:cNvPr>
          <p:cNvSpPr txBox="1">
            <a:spLocks/>
          </p:cNvSpPr>
          <p:nvPr/>
        </p:nvSpPr>
        <p:spPr>
          <a:xfrm>
            <a:off x="7543800" y="4880845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3</a:t>
            </a:fld>
            <a:endParaRPr lang="fr-FR" sz="10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B15538-DD20-67F0-3515-7CA62C033AA5}"/>
              </a:ext>
            </a:extLst>
          </p:cNvPr>
          <p:cNvSpPr/>
          <p:nvPr/>
        </p:nvSpPr>
        <p:spPr>
          <a:xfrm>
            <a:off x="132893" y="4902261"/>
            <a:ext cx="29546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hlinkClick r:id="rId5"/>
              </a:rPr>
              <a:t>http://u.ganil-spiral2.eu/chartbeams/</a:t>
            </a:r>
            <a:r>
              <a:rPr lang="fr-FR" sz="105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116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E29F69AD-F7E9-36C2-45CB-13F924643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7235">
            <a:off x="2075026" y="1024032"/>
            <a:ext cx="4330874" cy="2716415"/>
          </a:xfrm>
          <a:prstGeom prst="snip1Rect">
            <a:avLst>
              <a:gd name="adj" fmla="val 50000"/>
            </a:avLst>
          </a:prstGeom>
        </p:spPr>
      </p:pic>
      <p:sp>
        <p:nvSpPr>
          <p:cNvPr id="255001" name="Forme libre 39"/>
          <p:cNvSpPr>
            <a:spLocks/>
          </p:cNvSpPr>
          <p:nvPr/>
        </p:nvSpPr>
        <p:spPr bwMode="auto">
          <a:xfrm>
            <a:off x="3420711" y="1901956"/>
            <a:ext cx="1658938" cy="714375"/>
          </a:xfrm>
          <a:custGeom>
            <a:avLst/>
            <a:gdLst>
              <a:gd name="T0" fmla="*/ 419100 w 2654300"/>
              <a:gd name="T1" fmla="*/ 215900 h 1143000"/>
              <a:gd name="T2" fmla="*/ 0 w 2654300"/>
              <a:gd name="T3" fmla="*/ 368300 h 1143000"/>
              <a:gd name="T4" fmla="*/ 596900 w 2654300"/>
              <a:gd name="T5" fmla="*/ 1143000 h 1143000"/>
              <a:gd name="T6" fmla="*/ 1866900 w 2654300"/>
              <a:gd name="T7" fmla="*/ 736600 h 1143000"/>
              <a:gd name="T8" fmla="*/ 2019300 w 2654300"/>
              <a:gd name="T9" fmla="*/ 927100 h 1143000"/>
              <a:gd name="T10" fmla="*/ 2654300 w 2654300"/>
              <a:gd name="T11" fmla="*/ 711200 h 1143000"/>
              <a:gd name="T12" fmla="*/ 2438400 w 2654300"/>
              <a:gd name="T13" fmla="*/ 495300 h 1143000"/>
              <a:gd name="T14" fmla="*/ 1892300 w 2654300"/>
              <a:gd name="T15" fmla="*/ 469900 h 1143000"/>
              <a:gd name="T16" fmla="*/ 1447800 w 2654300"/>
              <a:gd name="T17" fmla="*/ 0 h 1143000"/>
              <a:gd name="T18" fmla="*/ 63500 w 2654300"/>
              <a:gd name="T19" fmla="*/ 342900 h 1143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54300" h="1143000">
                <a:moveTo>
                  <a:pt x="419100" y="215900"/>
                </a:moveTo>
                <a:lnTo>
                  <a:pt x="0" y="368300"/>
                </a:lnTo>
                <a:lnTo>
                  <a:pt x="596900" y="1143000"/>
                </a:lnTo>
                <a:lnTo>
                  <a:pt x="1866900" y="736600"/>
                </a:lnTo>
                <a:lnTo>
                  <a:pt x="2019300" y="927100"/>
                </a:lnTo>
                <a:lnTo>
                  <a:pt x="2654300" y="711200"/>
                </a:lnTo>
                <a:lnTo>
                  <a:pt x="2438400" y="495300"/>
                </a:lnTo>
                <a:lnTo>
                  <a:pt x="1892300" y="469900"/>
                </a:lnTo>
                <a:lnTo>
                  <a:pt x="1447800" y="0"/>
                </a:lnTo>
                <a:lnTo>
                  <a:pt x="63500" y="3429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5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255003" name="Forme libre 42"/>
          <p:cNvSpPr>
            <a:spLocks/>
          </p:cNvSpPr>
          <p:nvPr/>
        </p:nvSpPr>
        <p:spPr bwMode="auto">
          <a:xfrm>
            <a:off x="4355647" y="2665656"/>
            <a:ext cx="388937" cy="301625"/>
          </a:xfrm>
          <a:custGeom>
            <a:avLst/>
            <a:gdLst>
              <a:gd name="T0" fmla="*/ 266700 w 622300"/>
              <a:gd name="T1" fmla="*/ 0 h 482600"/>
              <a:gd name="T2" fmla="*/ 0 w 622300"/>
              <a:gd name="T3" fmla="*/ 101600 h 482600"/>
              <a:gd name="T4" fmla="*/ 0 w 622300"/>
              <a:gd name="T5" fmla="*/ 101600 h 482600"/>
              <a:gd name="T6" fmla="*/ 0 w 622300"/>
              <a:gd name="T7" fmla="*/ 101600 h 482600"/>
              <a:gd name="T8" fmla="*/ 190500 w 622300"/>
              <a:gd name="T9" fmla="*/ 482600 h 482600"/>
              <a:gd name="T10" fmla="*/ 622300 w 622300"/>
              <a:gd name="T11" fmla="*/ 342900 h 482600"/>
              <a:gd name="T12" fmla="*/ 317500 w 622300"/>
              <a:gd name="T13" fmla="*/ 63500 h 482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2300" h="482600">
                <a:moveTo>
                  <a:pt x="266700" y="0"/>
                </a:moveTo>
                <a:lnTo>
                  <a:pt x="0" y="101600"/>
                </a:lnTo>
                <a:lnTo>
                  <a:pt x="190500" y="482600"/>
                </a:lnTo>
                <a:lnTo>
                  <a:pt x="622300" y="342900"/>
                </a:lnTo>
                <a:lnTo>
                  <a:pt x="317500" y="635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5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9796890" y="2861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u="none"/>
          </a:p>
        </p:txBody>
      </p:sp>
      <p:sp>
        <p:nvSpPr>
          <p:cNvPr id="43" name="ZoneTexte 9">
            <a:extLst>
              <a:ext uri="{FF2B5EF4-FFF2-40B4-BE49-F238E27FC236}">
                <a16:creationId xmlns:a16="http://schemas.microsoft.com/office/drawing/2014/main" id="{9439AD05-8181-DC41-8C3A-7C860BDE4D78}"/>
              </a:ext>
            </a:extLst>
          </p:cNvPr>
          <p:cNvSpPr txBox="1"/>
          <p:nvPr/>
        </p:nvSpPr>
        <p:spPr>
          <a:xfrm>
            <a:off x="3881470" y="1478446"/>
            <a:ext cx="97494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Achromatic</a:t>
            </a:r>
            <a:r>
              <a:rPr lang="fr-FR" sz="825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point</a:t>
            </a:r>
          </a:p>
        </p:txBody>
      </p:sp>
      <p:cxnSp>
        <p:nvCxnSpPr>
          <p:cNvPr id="45" name="Connecteur droit avec flèche 11">
            <a:extLst>
              <a:ext uri="{FF2B5EF4-FFF2-40B4-BE49-F238E27FC236}">
                <a16:creationId xmlns:a16="http://schemas.microsoft.com/office/drawing/2014/main" id="{4E91A69D-B5C6-4D4D-A3B4-188CED00F5F5}"/>
              </a:ext>
            </a:extLst>
          </p:cNvPr>
          <p:cNvCxnSpPr>
            <a:cxnSpLocks/>
          </p:cNvCxnSpPr>
          <p:nvPr/>
        </p:nvCxnSpPr>
        <p:spPr>
          <a:xfrm>
            <a:off x="4331720" y="1663109"/>
            <a:ext cx="98048" cy="57279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14">
            <a:extLst>
              <a:ext uri="{FF2B5EF4-FFF2-40B4-BE49-F238E27FC236}">
                <a16:creationId xmlns:a16="http://schemas.microsoft.com/office/drawing/2014/main" id="{C68160BF-E494-9E41-A378-20E8C07EC2D2}"/>
              </a:ext>
            </a:extLst>
          </p:cNvPr>
          <p:cNvSpPr txBox="1"/>
          <p:nvPr/>
        </p:nvSpPr>
        <p:spPr>
          <a:xfrm>
            <a:off x="2632792" y="2465674"/>
            <a:ext cx="114005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Primary</a:t>
            </a:r>
            <a:r>
              <a:rPr lang="fr-FR" sz="825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FR" sz="825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beam</a:t>
            </a:r>
            <a:r>
              <a:rPr lang="fr-FR" sz="825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dump</a:t>
            </a:r>
          </a:p>
        </p:txBody>
      </p:sp>
      <p:cxnSp>
        <p:nvCxnSpPr>
          <p:cNvPr id="48" name="Connecteur droit avec flèche 15">
            <a:extLst>
              <a:ext uri="{FF2B5EF4-FFF2-40B4-BE49-F238E27FC236}">
                <a16:creationId xmlns:a16="http://schemas.microsoft.com/office/drawing/2014/main" id="{760E7038-E22F-754D-9A6C-8A1560634E47}"/>
              </a:ext>
            </a:extLst>
          </p:cNvPr>
          <p:cNvCxnSpPr/>
          <p:nvPr/>
        </p:nvCxnSpPr>
        <p:spPr>
          <a:xfrm flipV="1">
            <a:off x="3298819" y="2134599"/>
            <a:ext cx="144495" cy="32750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19">
            <a:extLst>
              <a:ext uri="{FF2B5EF4-FFF2-40B4-BE49-F238E27FC236}">
                <a16:creationId xmlns:a16="http://schemas.microsoft.com/office/drawing/2014/main" id="{009AAD4F-5A1A-7F4B-A872-1D048B49A3EB}"/>
              </a:ext>
            </a:extLst>
          </p:cNvPr>
          <p:cNvSpPr txBox="1"/>
          <p:nvPr/>
        </p:nvSpPr>
        <p:spPr>
          <a:xfrm>
            <a:off x="1565706" y="2348231"/>
            <a:ext cx="88678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Target position</a:t>
            </a:r>
          </a:p>
        </p:txBody>
      </p:sp>
      <p:cxnSp>
        <p:nvCxnSpPr>
          <p:cNvPr id="50" name="Connecteur droit avec flèche 20">
            <a:extLst>
              <a:ext uri="{FF2B5EF4-FFF2-40B4-BE49-F238E27FC236}">
                <a16:creationId xmlns:a16="http://schemas.microsoft.com/office/drawing/2014/main" id="{8FD100E1-4B75-F54F-94C6-9F92D2FAFD19}"/>
              </a:ext>
            </a:extLst>
          </p:cNvPr>
          <p:cNvCxnSpPr>
            <a:cxnSpLocks/>
          </p:cNvCxnSpPr>
          <p:nvPr/>
        </p:nvCxnSpPr>
        <p:spPr>
          <a:xfrm flipV="1">
            <a:off x="2172814" y="1835497"/>
            <a:ext cx="238841" cy="40244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25">
            <a:extLst>
              <a:ext uri="{FF2B5EF4-FFF2-40B4-BE49-F238E27FC236}">
                <a16:creationId xmlns:a16="http://schemas.microsoft.com/office/drawing/2014/main" id="{DFEB737D-D522-E445-9D85-8274BE1F96FF}"/>
              </a:ext>
            </a:extLst>
          </p:cNvPr>
          <p:cNvSpPr txBox="1"/>
          <p:nvPr/>
        </p:nvSpPr>
        <p:spPr>
          <a:xfrm>
            <a:off x="3830135" y="3007053"/>
            <a:ext cx="128272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Secondary</a:t>
            </a:r>
            <a:r>
              <a:rPr lang="fr-FR" sz="825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FR" sz="825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beam</a:t>
            </a:r>
            <a:r>
              <a:rPr lang="fr-FR" sz="825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dump</a:t>
            </a:r>
          </a:p>
        </p:txBody>
      </p:sp>
      <p:cxnSp>
        <p:nvCxnSpPr>
          <p:cNvPr id="52" name="Connecteur droit avec flèche 26">
            <a:extLst>
              <a:ext uri="{FF2B5EF4-FFF2-40B4-BE49-F238E27FC236}">
                <a16:creationId xmlns:a16="http://schemas.microsoft.com/office/drawing/2014/main" id="{ABCD558A-0DC7-5D41-9D2D-E45875435EF1}"/>
              </a:ext>
            </a:extLst>
          </p:cNvPr>
          <p:cNvCxnSpPr>
            <a:cxnSpLocks/>
          </p:cNvCxnSpPr>
          <p:nvPr/>
        </p:nvCxnSpPr>
        <p:spPr>
          <a:xfrm flipH="1" flipV="1">
            <a:off x="4784596" y="2813034"/>
            <a:ext cx="20281" cy="25717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32">
            <a:extLst>
              <a:ext uri="{FF2B5EF4-FFF2-40B4-BE49-F238E27FC236}">
                <a16:creationId xmlns:a16="http://schemas.microsoft.com/office/drawing/2014/main" id="{83792F59-F798-884F-A020-B2C55A0852FF}"/>
              </a:ext>
            </a:extLst>
          </p:cNvPr>
          <p:cNvSpPr txBox="1"/>
          <p:nvPr/>
        </p:nvSpPr>
        <p:spPr>
          <a:xfrm>
            <a:off x="5063957" y="2346945"/>
            <a:ext cx="1024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Final focal plane</a:t>
            </a:r>
          </a:p>
        </p:txBody>
      </p:sp>
      <p:cxnSp>
        <p:nvCxnSpPr>
          <p:cNvPr id="54" name="Connecteur droit avec flèche 33">
            <a:extLst>
              <a:ext uri="{FF2B5EF4-FFF2-40B4-BE49-F238E27FC236}">
                <a16:creationId xmlns:a16="http://schemas.microsoft.com/office/drawing/2014/main" id="{186DB78E-21F1-F44C-BD35-4E081DA1FDE8}"/>
              </a:ext>
            </a:extLst>
          </p:cNvPr>
          <p:cNvCxnSpPr>
            <a:cxnSpLocks/>
          </p:cNvCxnSpPr>
          <p:nvPr/>
        </p:nvCxnSpPr>
        <p:spPr>
          <a:xfrm>
            <a:off x="5711105" y="2561442"/>
            <a:ext cx="550446" cy="19735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35">
            <a:extLst>
              <a:ext uri="{FF2B5EF4-FFF2-40B4-BE49-F238E27FC236}">
                <a16:creationId xmlns:a16="http://schemas.microsoft.com/office/drawing/2014/main" id="{C64631F9-7920-CB4C-B421-3A0482B5AD1B}"/>
              </a:ext>
            </a:extLst>
          </p:cNvPr>
          <p:cNvCxnSpPr/>
          <p:nvPr/>
        </p:nvCxnSpPr>
        <p:spPr>
          <a:xfrm>
            <a:off x="1295808" y="1718153"/>
            <a:ext cx="8277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985C44CD-88EE-8B47-A4A8-086C0DDC45EC}"/>
              </a:ext>
            </a:extLst>
          </p:cNvPr>
          <p:cNvSpPr/>
          <p:nvPr/>
        </p:nvSpPr>
        <p:spPr>
          <a:xfrm>
            <a:off x="269407" y="2655402"/>
            <a:ext cx="3671732" cy="185403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lvl="1">
              <a:lnSpc>
                <a:spcPct val="130000"/>
              </a:lnSpc>
              <a:tabLst>
                <a:tab pos="171450" algn="l"/>
              </a:tabLst>
            </a:pPr>
            <a:r>
              <a:rPr lang="en-GB" sz="1200" b="1" dirty="0">
                <a:solidFill>
                  <a:srgbClr val="FF0000"/>
                </a:solidFill>
                <a:latin typeface="+mn-lt"/>
                <a:cs typeface="Arial"/>
              </a:rPr>
              <a:t>Versatile </a:t>
            </a:r>
            <a:r>
              <a:rPr lang="en-GB" sz="1200" dirty="0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multistep separator </a:t>
            </a:r>
          </a:p>
          <a:p>
            <a:pPr marL="0" lvl="1">
              <a:lnSpc>
                <a:spcPct val="130000"/>
              </a:lnSpc>
              <a:tabLst>
                <a:tab pos="171450" algn="l"/>
              </a:tabLst>
            </a:pPr>
            <a:r>
              <a:rPr lang="en-GB" sz="1200" dirty="0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Momentum achromat + Mass separator</a:t>
            </a:r>
          </a:p>
          <a:p>
            <a:pPr marL="0" lvl="1">
              <a:lnSpc>
                <a:spcPct val="130000"/>
              </a:lnSpc>
              <a:tabLst>
                <a:tab pos="171450" algn="l"/>
              </a:tabLst>
            </a:pPr>
            <a:r>
              <a:rPr lang="en-GB" sz="1200" dirty="0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Ion optics configuration: Q</a:t>
            </a:r>
            <a:r>
              <a:rPr lang="en-GB" sz="1200" baseline="30000" dirty="0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3</a:t>
            </a:r>
            <a:r>
              <a:rPr lang="en-GB" sz="1200" dirty="0">
                <a:solidFill>
                  <a:srgbClr val="0000FF"/>
                </a:solidFill>
                <a:latin typeface="+mn-lt"/>
                <a:cs typeface="Arial"/>
                <a:sym typeface="Wingdings"/>
              </a:rPr>
              <a:t>D</a:t>
            </a:r>
            <a:r>
              <a:rPr lang="en-GB" sz="1200" dirty="0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Q</a:t>
            </a:r>
            <a:r>
              <a:rPr lang="en-GB" sz="1200" baseline="30000" dirty="0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3</a:t>
            </a:r>
            <a:r>
              <a:rPr lang="en-GB" sz="1200" dirty="0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200" baseline="30000" dirty="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200" dirty="0">
                <a:solidFill>
                  <a:srgbClr val="0000FF"/>
                </a:solidFill>
                <a:cs typeface="Arial"/>
                <a:sym typeface="Wingdings"/>
              </a:rPr>
              <a:t>D</a:t>
            </a:r>
            <a:r>
              <a:rPr lang="en-GB" sz="1200" dirty="0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200" baseline="30000" dirty="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200" dirty="0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200" baseline="30000" dirty="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200" dirty="0">
                <a:solidFill>
                  <a:srgbClr val="0000FF"/>
                </a:solidFill>
                <a:cs typeface="Arial"/>
                <a:sym typeface="Wingdings"/>
              </a:rPr>
              <a:t>E</a:t>
            </a:r>
            <a:r>
              <a:rPr lang="en-GB" sz="1200" dirty="0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200" baseline="30000" dirty="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200" dirty="0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200" baseline="30000" dirty="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200" dirty="0">
                <a:solidFill>
                  <a:srgbClr val="0000FF"/>
                </a:solidFill>
                <a:cs typeface="Arial"/>
                <a:sym typeface="Wingdings"/>
              </a:rPr>
              <a:t>D</a:t>
            </a:r>
            <a:r>
              <a:rPr lang="en-GB" sz="1200" dirty="0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200" baseline="30000" dirty="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200" dirty="0">
                <a:solidFill>
                  <a:srgbClr val="FF0000"/>
                </a:solidFill>
                <a:cs typeface="Arial"/>
                <a:sym typeface="Wingdings"/>
              </a:rPr>
              <a:t> </a:t>
            </a:r>
            <a:endParaRPr lang="en-GB" sz="1000" dirty="0">
              <a:solidFill>
                <a:srgbClr val="000000"/>
              </a:solidFill>
              <a:latin typeface="+mn-lt"/>
              <a:cs typeface="Arial"/>
              <a:sym typeface="Wingdings"/>
            </a:endParaRPr>
          </a:p>
          <a:p>
            <a:pPr marL="0" lvl="1">
              <a:lnSpc>
                <a:spcPct val="130000"/>
              </a:lnSpc>
              <a:tabLst>
                <a:tab pos="171450" algn="l"/>
              </a:tabLst>
            </a:pPr>
            <a:r>
              <a:rPr lang="fr-FR" sz="900" dirty="0"/>
              <a:t>F1 : R16=1.15cm/%</a:t>
            </a:r>
          </a:p>
          <a:p>
            <a:pPr marL="0" lvl="1">
              <a:lnSpc>
                <a:spcPct val="130000"/>
              </a:lnSpc>
              <a:tabLst>
                <a:tab pos="171450" algn="l"/>
              </a:tabLst>
            </a:pPr>
            <a:r>
              <a:rPr lang="fr-FR" sz="900" dirty="0"/>
              <a:t>F2/F4 : R16 = R26 = 0</a:t>
            </a:r>
          </a:p>
          <a:p>
            <a:pPr marL="0" lvl="1">
              <a:lnSpc>
                <a:spcPct val="130000"/>
              </a:lnSpc>
              <a:tabLst>
                <a:tab pos="171450" algn="l"/>
              </a:tabLst>
            </a:pPr>
            <a:r>
              <a:rPr lang="fr-FR" sz="900" dirty="0"/>
              <a:t>F3 : R16 = -1.73 cm/% / -1.59 cm/%</a:t>
            </a:r>
          </a:p>
          <a:p>
            <a:pPr marL="0" lvl="1">
              <a:lnSpc>
                <a:spcPct val="130000"/>
              </a:lnSpc>
              <a:tabLst>
                <a:tab pos="171450" algn="l"/>
              </a:tabLst>
            </a:pPr>
            <a:endParaRPr lang="en-GB" sz="600" dirty="0">
              <a:solidFill>
                <a:srgbClr val="000000"/>
              </a:solidFill>
              <a:latin typeface="+mn-lt"/>
              <a:cs typeface="Arial"/>
              <a:sym typeface="Wingdings"/>
            </a:endParaRPr>
          </a:p>
          <a:p>
            <a:pPr marL="0" lvl="1">
              <a:lnSpc>
                <a:spcPct val="130000"/>
              </a:lnSpc>
              <a:tabLst>
                <a:tab pos="171450" algn="l"/>
              </a:tabLst>
            </a:pPr>
            <a:endParaRPr lang="en-GB" sz="1100" dirty="0">
              <a:solidFill>
                <a:srgbClr val="000000"/>
              </a:solidFill>
              <a:latin typeface="+mn-lt"/>
              <a:cs typeface="Arial"/>
              <a:sym typeface="Wingdings"/>
            </a:endParaRPr>
          </a:p>
          <a:p>
            <a:pPr marL="0" lvl="1">
              <a:lnSpc>
                <a:spcPct val="130000"/>
              </a:lnSpc>
              <a:tabLst>
                <a:tab pos="171450" algn="l"/>
              </a:tabLst>
            </a:pPr>
            <a:r>
              <a:rPr lang="en-GB" sz="900" dirty="0">
                <a:solidFill>
                  <a:srgbClr val="000000"/>
                </a:solidFill>
                <a:latin typeface="+mn-lt"/>
                <a:cs typeface="Arial"/>
                <a:sym typeface="Wingdings"/>
              </a:rPr>
              <a:t>	</a:t>
            </a:r>
            <a:endParaRPr lang="en-GB" sz="900" b="1" dirty="0">
              <a:solidFill>
                <a:srgbClr val="FFC000"/>
              </a:solidFill>
              <a:latin typeface="+mn-lt"/>
              <a:cs typeface="Arial"/>
              <a:sym typeface="Wingding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0D10B22-F229-B64B-BE0B-EE4CBC6BB234}"/>
              </a:ext>
            </a:extLst>
          </p:cNvPr>
          <p:cNvSpPr/>
          <p:nvPr/>
        </p:nvSpPr>
        <p:spPr>
          <a:xfrm>
            <a:off x="1246755" y="1089162"/>
            <a:ext cx="2257039" cy="450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171450" algn="l"/>
              </a:tabLst>
            </a:pPr>
            <a:r>
              <a:rPr lang="en-GB" sz="105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Arial"/>
              </a:rPr>
              <a:t>High beam intensity</a:t>
            </a:r>
          </a:p>
          <a:p>
            <a:pPr marL="142875" lvl="1">
              <a:lnSpc>
                <a:spcPct val="130000"/>
              </a:lnSpc>
              <a:tabLst>
                <a:tab pos="171450" algn="l"/>
              </a:tabLst>
            </a:pPr>
            <a:r>
              <a:rPr lang="en-GB" sz="825" dirty="0">
                <a:latin typeface="+mn-lt"/>
                <a:cs typeface="Arial"/>
                <a:sym typeface="Wingdings" charset="2"/>
              </a:rPr>
              <a:t>High power target:  &gt;&gt; 1pµA (= 6.10</a:t>
            </a:r>
            <a:r>
              <a:rPr lang="en-GB" sz="825" baseline="30000" dirty="0">
                <a:latin typeface="+mn-lt"/>
                <a:cs typeface="Arial"/>
                <a:sym typeface="Wingdings" charset="2"/>
              </a:rPr>
              <a:t>12</a:t>
            </a:r>
            <a:r>
              <a:rPr lang="en-GB" sz="825" dirty="0">
                <a:latin typeface="+mn-lt"/>
                <a:cs typeface="Arial"/>
                <a:sym typeface="Wingdings" charset="2"/>
              </a:rPr>
              <a:t>p/s)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C6EC3B0C-47FE-3545-93E1-D242E0E919A1}"/>
              </a:ext>
            </a:extLst>
          </p:cNvPr>
          <p:cNvSpPr txBox="1">
            <a:spLocks/>
          </p:cNvSpPr>
          <p:nvPr/>
        </p:nvSpPr>
        <p:spPr>
          <a:xfrm>
            <a:off x="572849" y="3947709"/>
            <a:ext cx="3368289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lvl1pPr marL="285739" indent="-285739" algn="l" rtl="0" eaLnBrk="0" fontAlgn="base" hangingPunct="0">
              <a:spcBef>
                <a:spcPct val="0"/>
              </a:spcBef>
              <a:spcAft>
                <a:spcPct val="0"/>
              </a:spcAft>
              <a:defRPr sz="5333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Two basic optical modes of operation: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High transmission vs high mass resolution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A703B0-F42B-B0E5-0E05-78CEE6165712}"/>
              </a:ext>
            </a:extLst>
          </p:cNvPr>
          <p:cNvSpPr/>
          <p:nvPr/>
        </p:nvSpPr>
        <p:spPr>
          <a:xfrm>
            <a:off x="2397330" y="587341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Basic properties and functionalities</a:t>
            </a:r>
            <a:endParaRPr lang="fr-FR" b="1" i="1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FEB93-A423-D351-204E-544166828685}"/>
              </a:ext>
            </a:extLst>
          </p:cNvPr>
          <p:cNvSpPr/>
          <p:nvPr/>
        </p:nvSpPr>
        <p:spPr>
          <a:xfrm>
            <a:off x="572850" y="0"/>
            <a:ext cx="3895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kern="0" dirty="0"/>
              <a:t>Optics and performances</a:t>
            </a:r>
            <a:endParaRPr lang="fr-FR" sz="2400" b="1" dirty="0"/>
          </a:p>
        </p:txBody>
      </p:sp>
      <p:sp>
        <p:nvSpPr>
          <p:cNvPr id="41" name="Espace réservé du numéro de diapositive 7">
            <a:extLst>
              <a:ext uri="{FF2B5EF4-FFF2-40B4-BE49-F238E27FC236}">
                <a16:creationId xmlns:a16="http://schemas.microsoft.com/office/drawing/2014/main" id="{0BFF9450-DADF-14BB-8C16-BFBB03D716D8}"/>
              </a:ext>
            </a:extLst>
          </p:cNvPr>
          <p:cNvSpPr txBox="1">
            <a:spLocks/>
          </p:cNvSpPr>
          <p:nvPr/>
        </p:nvSpPr>
        <p:spPr>
          <a:xfrm>
            <a:off x="7543800" y="4874313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4</a:t>
            </a:fld>
            <a:endParaRPr lang="fr-FR" sz="1050" dirty="0"/>
          </a:p>
        </p:txBody>
      </p:sp>
      <p:pic>
        <p:nvPicPr>
          <p:cNvPr id="3" name="Image 6" descr="S3-logo3_white.jpg">
            <a:extLst>
              <a:ext uri="{FF2B5EF4-FFF2-40B4-BE49-F238E27FC236}">
                <a16:creationId xmlns:a16="http://schemas.microsoft.com/office/drawing/2014/main" id="{5B352FC9-379F-9EC4-7BF9-D991CCFB2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8" y="900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3C16D16-FA19-3B39-5206-CAA06C6BBA02}"/>
              </a:ext>
            </a:extLst>
          </p:cNvPr>
          <p:cNvSpPr txBox="1"/>
          <p:nvPr/>
        </p:nvSpPr>
        <p:spPr>
          <a:xfrm>
            <a:off x="2292234" y="1956878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F0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22F9F6-942D-3D3F-734B-6C0016A60BCD}"/>
              </a:ext>
            </a:extLst>
          </p:cNvPr>
          <p:cNvSpPr txBox="1"/>
          <p:nvPr/>
        </p:nvSpPr>
        <p:spPr>
          <a:xfrm>
            <a:off x="3485711" y="1467674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F1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E102AA-EDD4-D341-92B6-7381CCA74E62}"/>
              </a:ext>
            </a:extLst>
          </p:cNvPr>
          <p:cNvSpPr txBox="1"/>
          <p:nvPr/>
        </p:nvSpPr>
        <p:spPr>
          <a:xfrm>
            <a:off x="4015819" y="2507294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F2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CBF1D70-38B5-4BF5-4617-16C90554B3D3}"/>
              </a:ext>
            </a:extLst>
          </p:cNvPr>
          <p:cNvSpPr txBox="1"/>
          <p:nvPr/>
        </p:nvSpPr>
        <p:spPr>
          <a:xfrm>
            <a:off x="5007998" y="3027232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F3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90A81B-DAF1-8DD7-5E1A-83A5DB0CC6A8}"/>
              </a:ext>
            </a:extLst>
          </p:cNvPr>
          <p:cNvSpPr txBox="1"/>
          <p:nvPr/>
        </p:nvSpPr>
        <p:spPr>
          <a:xfrm>
            <a:off x="6170760" y="3199887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F4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32633F0-82C2-6CE9-CFAD-6188440F9AAC}"/>
              </a:ext>
            </a:extLst>
          </p:cNvPr>
          <p:cNvGrpSpPr/>
          <p:nvPr/>
        </p:nvGrpSpPr>
        <p:grpSpPr>
          <a:xfrm>
            <a:off x="4713289" y="3056074"/>
            <a:ext cx="4013633" cy="1827631"/>
            <a:chOff x="4713289" y="3056074"/>
            <a:chExt cx="4013633" cy="182763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E98CF14-49E4-3D5B-A87C-8BF60DF58FBC}"/>
                </a:ext>
              </a:extLst>
            </p:cNvPr>
            <p:cNvGrpSpPr/>
            <p:nvPr/>
          </p:nvGrpSpPr>
          <p:grpSpPr>
            <a:xfrm>
              <a:off x="4713289" y="3499489"/>
              <a:ext cx="4010891" cy="1384216"/>
              <a:chOff x="3821155" y="4646312"/>
              <a:chExt cx="5347854" cy="1845620"/>
            </a:xfrm>
          </p:grpSpPr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1A093519-C3CD-974C-9851-D2043BE464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1155" y="4646312"/>
                <a:ext cx="3431256" cy="1754326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lvl1pPr marL="285739" indent="-2857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333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619100" indent="-23811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333">
                    <a:solidFill>
                      <a:schemeClr val="tx1"/>
                    </a:solidFill>
                    <a:latin typeface="+mn-lt"/>
                  </a:defRPr>
                </a:lvl2pPr>
                <a:lvl3pPr marL="952462" indent="-19049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333447" indent="-19049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67">
                    <a:solidFill>
                      <a:schemeClr val="tx1"/>
                    </a:solidFill>
                    <a:latin typeface="+mn-lt"/>
                  </a:defRPr>
                </a:lvl4pPr>
                <a:lvl5pPr marL="1714431" indent="-19049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5pPr>
                <a:lvl6pPr marL="2095416" indent="-190492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6pPr>
                <a:lvl7pPr marL="2476401" indent="-190492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7pPr>
                <a:lvl8pPr marL="2857386" indent="-190492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8pPr>
                <a:lvl9pPr marL="3238370" indent="-190492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200" dirty="0">
                    <a:solidFill>
                      <a:srgbClr val="FF0000"/>
                    </a:solidFill>
                    <a:latin typeface="Calibri" pitchFamily="34" charset="0"/>
                    <a:cs typeface="Arial" pitchFamily="34" charset="0"/>
                  </a:rPr>
                  <a:t>High Resolution Mode (HRM)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m/q dispersion = 8 mm/%</a:t>
                </a:r>
                <a:endParaRPr lang="en-GB" sz="105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05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3 charge states &amp; M/𝚫M = 500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𝚫</a:t>
                </a:r>
                <a:r>
                  <a:rPr lang="en-GB" sz="900" dirty="0" err="1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dp</a:t>
                </a: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/p=16%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𝚫𝝦=45mrad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𝚫𝛗=140mrad)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050" baseline="300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100</a:t>
                </a:r>
                <a:r>
                  <a:rPr lang="en-GB" sz="105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Sn transmissions 40% </a:t>
                </a:r>
                <a:b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</a:b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(10x10cm)</a:t>
                </a:r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88D4D200-B26B-85C8-FFCA-58E325DFD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8658" y="4830403"/>
                <a:ext cx="2570351" cy="1661529"/>
              </a:xfrm>
              <a:prstGeom prst="rect">
                <a:avLst/>
              </a:prstGeom>
              <a:effectLst>
                <a:outerShdw blurRad="508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5262743-7847-864D-619D-A08688089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4390" y="3056074"/>
              <a:ext cx="1772532" cy="5338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30D1A94-CB68-62DA-7604-1089EE86624F}"/>
              </a:ext>
            </a:extLst>
          </p:cNvPr>
          <p:cNvGrpSpPr/>
          <p:nvPr/>
        </p:nvGrpSpPr>
        <p:grpSpPr>
          <a:xfrm>
            <a:off x="4942030" y="848233"/>
            <a:ext cx="3868128" cy="1963456"/>
            <a:chOff x="4942030" y="848233"/>
            <a:chExt cx="3868128" cy="196345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F9398BB-8890-29A5-757B-BAFA486636F2}"/>
                </a:ext>
              </a:extLst>
            </p:cNvPr>
            <p:cNvGrpSpPr/>
            <p:nvPr/>
          </p:nvGrpSpPr>
          <p:grpSpPr>
            <a:xfrm>
              <a:off x="4942030" y="970066"/>
              <a:ext cx="3864550" cy="1841623"/>
              <a:chOff x="4275118" y="1407299"/>
              <a:chExt cx="5152733" cy="2455497"/>
            </a:xfrm>
          </p:grpSpPr>
          <p:sp>
            <p:nvSpPr>
              <p:cNvPr id="66" name="Content Placeholder 2">
                <a:extLst>
                  <a:ext uri="{FF2B5EF4-FFF2-40B4-BE49-F238E27FC236}">
                    <a16:creationId xmlns:a16="http://schemas.microsoft.com/office/drawing/2014/main" id="{AA88E1AF-37F1-A345-89CC-F382B27ECD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75118" y="1407299"/>
                <a:ext cx="3431254" cy="1754327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lvl1pPr marL="285739" indent="-2857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333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619100" indent="-23811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333">
                    <a:solidFill>
                      <a:schemeClr val="tx1"/>
                    </a:solidFill>
                    <a:latin typeface="+mn-lt"/>
                  </a:defRPr>
                </a:lvl2pPr>
                <a:lvl3pPr marL="952462" indent="-19049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333447" indent="-19049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67">
                    <a:solidFill>
                      <a:schemeClr val="tx1"/>
                    </a:solidFill>
                    <a:latin typeface="+mn-lt"/>
                  </a:defRPr>
                </a:lvl4pPr>
                <a:lvl5pPr marL="1714431" indent="-19049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5pPr>
                <a:lvl6pPr marL="2095416" indent="-190492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6pPr>
                <a:lvl7pPr marL="2476401" indent="-190492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7pPr>
                <a:lvl8pPr marL="2857386" indent="-190492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8pPr>
                <a:lvl9pPr marL="3238370" indent="-190492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67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200" dirty="0">
                    <a:solidFill>
                      <a:srgbClr val="FF0000"/>
                    </a:solidFill>
                    <a:latin typeface="Calibri" pitchFamily="34" charset="0"/>
                    <a:cs typeface="Arial" pitchFamily="34" charset="0"/>
                  </a:rPr>
                  <a:t>Convergent Mode (CM)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05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No mass resolution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05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6 charge states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𝚫</a:t>
                </a:r>
                <a:r>
                  <a:rPr lang="en-GB" sz="900" dirty="0" err="1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dp</a:t>
                </a: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/p=20%,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𝚫𝝦=90mrad,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𝚫𝛗=140mrad,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lang="en-GB" sz="1050" baseline="300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100</a:t>
                </a:r>
                <a:r>
                  <a:rPr lang="en-GB" sz="105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Sn transmissions 65% </a:t>
                </a:r>
                <a:b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</a:br>
                <a:r>
                  <a:rPr lang="en-GB" sz="900" dirty="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rPr>
                  <a:t>(10x10cm)</a:t>
                </a:r>
              </a:p>
            </p:txBody>
          </p: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654203BA-5123-386A-D2C7-49F4E2A61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28182" y="1983696"/>
                <a:ext cx="2299669" cy="1879100"/>
              </a:xfrm>
              <a:prstGeom prst="rect">
                <a:avLst/>
              </a:prstGeom>
              <a:effectLst>
                <a:outerShdw blurRad="508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05FE043-D931-5C57-79AD-4AB9F6BCC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6959" y="848233"/>
              <a:ext cx="1803199" cy="5541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98B491B-8D32-8CEB-62AE-5D1200E017AD}"/>
              </a:ext>
            </a:extLst>
          </p:cNvPr>
          <p:cNvSpPr txBox="1"/>
          <p:nvPr/>
        </p:nvSpPr>
        <p:spPr>
          <a:xfrm>
            <a:off x="4424209" y="458913"/>
            <a:ext cx="469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/>
              <a:t>Reference </a:t>
            </a:r>
            <a:r>
              <a:rPr lang="fr-FR" sz="1000" i="1" dirty="0" err="1"/>
              <a:t>beam</a:t>
            </a:r>
            <a:r>
              <a:rPr lang="fr-FR" sz="1000" i="1" dirty="0"/>
              <a:t> : </a:t>
            </a:r>
          </a:p>
          <a:p>
            <a:pPr algn="r"/>
            <a:r>
              <a:rPr lang="fr-FR" sz="1000" i="1" dirty="0"/>
              <a:t>A=100, Q=24+, 𝛔</a:t>
            </a:r>
            <a:r>
              <a:rPr lang="fr-FR" sz="1000" i="1" baseline="-25000" dirty="0"/>
              <a:t>p</a:t>
            </a:r>
            <a:r>
              <a:rPr lang="fr-FR" sz="1000" i="1" dirty="0"/>
              <a:t> = 3.7%, 𝛔</a:t>
            </a:r>
            <a:r>
              <a:rPr lang="el-GR" sz="1000" baseline="-25000" dirty="0"/>
              <a:t> θ</a:t>
            </a:r>
            <a:r>
              <a:rPr lang="fr-FR" sz="1000" i="1" dirty="0"/>
              <a:t> = 18mrad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1504DB-B841-A679-8511-F23F340F40A3}"/>
              </a:ext>
            </a:extLst>
          </p:cNvPr>
          <p:cNvSpPr txBox="1"/>
          <p:nvPr/>
        </p:nvSpPr>
        <p:spPr>
          <a:xfrm>
            <a:off x="24913" y="4571623"/>
            <a:ext cx="4991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→ The momentum achromat (MA) optic is common to all modes </a:t>
            </a:r>
            <a:endParaRPr lang="en-US" sz="1400" b="0" i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757" y="1886624"/>
            <a:ext cx="2673118" cy="147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r 4">
            <a:extLst>
              <a:ext uri="{FF2B5EF4-FFF2-40B4-BE49-F238E27FC236}">
                <a16:creationId xmlns:a16="http://schemas.microsoft.com/office/drawing/2014/main" id="{4E6BBB99-87DE-BF48-9ABE-D0631CE99128}"/>
              </a:ext>
            </a:extLst>
          </p:cNvPr>
          <p:cNvGrpSpPr/>
          <p:nvPr/>
        </p:nvGrpSpPr>
        <p:grpSpPr>
          <a:xfrm>
            <a:off x="1063722" y="1021523"/>
            <a:ext cx="2358836" cy="1239979"/>
            <a:chOff x="63202" y="3410415"/>
            <a:chExt cx="5678211" cy="2448273"/>
          </a:xfrm>
        </p:grpSpPr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A1BC99FE-55B6-B943-A063-E784E71A7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7580" y="4364415"/>
              <a:ext cx="2903833" cy="1284907"/>
            </a:xfrm>
            <a:prstGeom prst="line">
              <a:avLst/>
            </a:prstGeom>
            <a:solidFill>
              <a:srgbClr val="660066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257175">
                <a:defRPr/>
              </a:pPr>
              <a:endParaRPr lang="en-US" sz="76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EB5EF3-BBEB-6840-89D0-64954CCE873F}"/>
                </a:ext>
              </a:extLst>
            </p:cNvPr>
            <p:cNvSpPr/>
            <p:nvPr/>
          </p:nvSpPr>
          <p:spPr bwMode="auto">
            <a:xfrm>
              <a:off x="107504" y="3410416"/>
              <a:ext cx="2730077" cy="24482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8576" tIns="19289" rIns="38576" bIns="19289" numCol="1" rtlCol="0" anchor="t" anchorCtr="0" compatLnSpc="1">
              <a:prstTxWarp prst="textNoShape">
                <a:avLst/>
              </a:prstTxWarp>
            </a:bodyPr>
            <a:lstStyle/>
            <a:p>
              <a:pPr defTabSz="385763" eaLnBrk="0" hangingPunct="0">
                <a:defRPr/>
              </a:pPr>
              <a:endParaRPr lang="en-US" sz="1013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EE6EA7C-9777-B849-9127-DDEB822876F4}"/>
                </a:ext>
              </a:extLst>
            </p:cNvPr>
            <p:cNvSpPr txBox="1"/>
            <p:nvPr/>
          </p:nvSpPr>
          <p:spPr bwMode="auto">
            <a:xfrm rot="16200000">
              <a:off x="-924777" y="4398394"/>
              <a:ext cx="2448271" cy="47231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257175">
                <a:defRPr/>
              </a:pPr>
              <a:r>
                <a:rPr lang="en-GB" sz="675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Target system</a:t>
              </a:r>
              <a:endParaRPr lang="en-GB" sz="591" b="1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12B9907-78A3-BA46-9FED-22FB64CBCF0F}"/>
                </a:ext>
              </a:extLst>
            </p:cNvPr>
            <p:cNvSpPr/>
            <p:nvPr/>
          </p:nvSpPr>
          <p:spPr>
            <a:xfrm>
              <a:off x="403071" y="5492545"/>
              <a:ext cx="2624731" cy="3618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en-GB" sz="591" i="1" dirty="0">
                  <a:solidFill>
                    <a:srgbClr val="000000"/>
                  </a:solidFill>
                </a:rPr>
                <a:t>High power rotating targets</a:t>
              </a:r>
            </a:p>
          </p:txBody>
        </p:sp>
      </p:grpSp>
      <p:grpSp>
        <p:nvGrpSpPr>
          <p:cNvPr id="26" name="Grouper 5">
            <a:extLst>
              <a:ext uri="{FF2B5EF4-FFF2-40B4-BE49-F238E27FC236}">
                <a16:creationId xmlns:a16="http://schemas.microsoft.com/office/drawing/2014/main" id="{570CCD59-895B-764A-B50C-394B8E46F1AB}"/>
              </a:ext>
            </a:extLst>
          </p:cNvPr>
          <p:cNvGrpSpPr/>
          <p:nvPr/>
        </p:nvGrpSpPr>
        <p:grpSpPr>
          <a:xfrm>
            <a:off x="1058930" y="2308314"/>
            <a:ext cx="2764713" cy="891064"/>
            <a:chOff x="2851254" y="4227599"/>
            <a:chExt cx="6584612" cy="1750066"/>
          </a:xfrm>
        </p:grpSpPr>
        <p:sp>
          <p:nvSpPr>
            <p:cNvPr id="27" name="Line 12">
              <a:extLst>
                <a:ext uri="{FF2B5EF4-FFF2-40B4-BE49-F238E27FC236}">
                  <a16:creationId xmlns:a16="http://schemas.microsoft.com/office/drawing/2014/main" id="{40012761-A3B1-974A-ABA1-30C4F855C7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1029" y="4366143"/>
              <a:ext cx="4334837" cy="539445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257175">
                <a:defRPr/>
              </a:pPr>
              <a:endParaRPr lang="en-US" sz="760" b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62CBD6-C644-A746-ABD7-BB1073DC312D}"/>
                </a:ext>
              </a:extLst>
            </p:cNvPr>
            <p:cNvSpPr/>
            <p:nvPr/>
          </p:nvSpPr>
          <p:spPr bwMode="auto">
            <a:xfrm>
              <a:off x="2915814" y="4227599"/>
              <a:ext cx="2689157" cy="17281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8576" tIns="19289" rIns="38576" bIns="19289" numCol="1" rtlCol="0" anchor="t" anchorCtr="0" compatLnSpc="1">
              <a:prstTxWarp prst="textNoShape">
                <a:avLst/>
              </a:prstTxWarp>
            </a:bodyPr>
            <a:lstStyle/>
            <a:p>
              <a:pPr defTabSz="385763" eaLnBrk="0" hangingPunct="0">
                <a:defRPr/>
              </a:pPr>
              <a:endParaRPr lang="en-US" sz="1013" b="1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ZoneTexte 28">
              <a:extLst>
                <a:ext uri="{FF2B5EF4-FFF2-40B4-BE49-F238E27FC236}">
                  <a16:creationId xmlns:a16="http://schemas.microsoft.com/office/drawing/2014/main" id="{2554DB26-5280-854F-9509-72F8E8A9F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36385" y="4842470"/>
              <a:ext cx="1728191" cy="4984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257175" eaLnBrk="1" hangingPunct="1">
                <a:defRPr/>
              </a:pPr>
              <a:r>
                <a:rPr lang="fr-FR" sz="760" b="1" dirty="0">
                  <a:solidFill>
                    <a:srgbClr val="000000"/>
                  </a:solidFill>
                </a:rPr>
                <a:t>3 × M-</a:t>
              </a:r>
              <a:r>
                <a:rPr lang="fr-FR" sz="760" b="1" dirty="0" err="1">
                  <a:solidFill>
                    <a:srgbClr val="000000"/>
                  </a:solidFill>
                </a:rPr>
                <a:t>dipoles</a:t>
              </a:r>
              <a:endParaRPr lang="fr-FR" sz="760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971B95-18A2-8743-B216-DF59C175F8E1}"/>
                </a:ext>
              </a:extLst>
            </p:cNvPr>
            <p:cNvSpPr/>
            <p:nvPr/>
          </p:nvSpPr>
          <p:spPr>
            <a:xfrm>
              <a:off x="3461057" y="5617749"/>
              <a:ext cx="1860038" cy="359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en-GB" sz="591" i="1" dirty="0">
                  <a:solidFill>
                    <a:srgbClr val="000000"/>
                  </a:solidFill>
                </a:rPr>
                <a:t>Large H &amp; V gaps</a:t>
              </a:r>
            </a:p>
          </p:txBody>
        </p:sp>
      </p:grpSp>
      <p:grpSp>
        <p:nvGrpSpPr>
          <p:cNvPr id="33" name="Grouper 30">
            <a:extLst>
              <a:ext uri="{FF2B5EF4-FFF2-40B4-BE49-F238E27FC236}">
                <a16:creationId xmlns:a16="http://schemas.microsoft.com/office/drawing/2014/main" id="{6ABECB65-F181-364F-99B8-06F719E083C0}"/>
              </a:ext>
            </a:extLst>
          </p:cNvPr>
          <p:cNvGrpSpPr/>
          <p:nvPr/>
        </p:nvGrpSpPr>
        <p:grpSpPr>
          <a:xfrm>
            <a:off x="1069030" y="2784729"/>
            <a:ext cx="3024035" cy="1336133"/>
            <a:chOff x="6629191" y="2162612"/>
            <a:chExt cx="7168080" cy="237534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5F13A20-7CFF-6B48-861F-EC1AABE78B3B}"/>
                </a:ext>
              </a:extLst>
            </p:cNvPr>
            <p:cNvSpPr/>
            <p:nvPr/>
          </p:nvSpPr>
          <p:spPr bwMode="auto">
            <a:xfrm>
              <a:off x="6660232" y="2948186"/>
              <a:ext cx="2670692" cy="15609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8576" tIns="19289" rIns="38576" bIns="19289" numCol="1" rtlCol="0" anchor="t" anchorCtr="0" compatLnSpc="1">
              <a:prstTxWarp prst="textNoShape">
                <a:avLst/>
              </a:prstTxWarp>
            </a:bodyPr>
            <a:lstStyle/>
            <a:p>
              <a:pPr defTabSz="385763" eaLnBrk="0" hangingPunct="0">
                <a:defRPr/>
              </a:pPr>
              <a:endParaRPr lang="en-US" sz="1013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B76F32E-25DF-D042-B3FE-91D0182C4E49}"/>
                </a:ext>
              </a:extLst>
            </p:cNvPr>
            <p:cNvSpPr txBox="1"/>
            <p:nvPr/>
          </p:nvSpPr>
          <p:spPr bwMode="auto">
            <a:xfrm rot="16200000">
              <a:off x="6081266" y="3496110"/>
              <a:ext cx="1560935" cy="465085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257175">
                <a:defRPr/>
              </a:pPr>
              <a:r>
                <a:rPr lang="en-GB" sz="675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E-Dipole</a:t>
              </a:r>
            </a:p>
          </p:txBody>
        </p:sp>
        <p:sp>
          <p:nvSpPr>
            <p:cNvPr id="38" name="Line 12">
              <a:extLst>
                <a:ext uri="{FF2B5EF4-FFF2-40B4-BE49-F238E27FC236}">
                  <a16:creationId xmlns:a16="http://schemas.microsoft.com/office/drawing/2014/main" id="{64A16F35-E095-1E4E-96DB-D19F835EB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69350" y="2162612"/>
              <a:ext cx="4427921" cy="122528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257175">
                <a:defRPr/>
              </a:pPr>
              <a:endParaRPr lang="en-US" sz="76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F10B2B3-D300-8143-9C26-32C5A7F66AFB}"/>
                </a:ext>
              </a:extLst>
            </p:cNvPr>
            <p:cNvSpPr/>
            <p:nvPr/>
          </p:nvSpPr>
          <p:spPr>
            <a:xfrm>
              <a:off x="7066126" y="4050529"/>
              <a:ext cx="2314782" cy="487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en-GB" sz="591" i="1" dirty="0">
                  <a:solidFill>
                    <a:srgbClr val="000000"/>
                  </a:solidFill>
                </a:rPr>
                <a:t>20 cm gap &amp; +/- 300 kV</a:t>
              </a:r>
            </a:p>
            <a:p>
              <a:pPr defTabSz="257175">
                <a:defRPr/>
              </a:pPr>
              <a:r>
                <a:rPr lang="en-GB" sz="591" i="1" dirty="0">
                  <a:solidFill>
                    <a:srgbClr val="000000"/>
                  </a:solidFill>
                </a:rPr>
                <a:t>Open slit in the anode</a:t>
              </a:r>
            </a:p>
          </p:txBody>
        </p:sp>
      </p:grpSp>
      <p:pic>
        <p:nvPicPr>
          <p:cNvPr id="40" name="Image 39" descr="Capture d’écran 2017-03-24 à 15.06.06.png">
            <a:extLst>
              <a:ext uri="{FF2B5EF4-FFF2-40B4-BE49-F238E27FC236}">
                <a16:creationId xmlns:a16="http://schemas.microsoft.com/office/drawing/2014/main" id="{3E347F0D-298F-3F4A-B13B-E9D458E28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136" y="3316039"/>
            <a:ext cx="680399" cy="49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2" name="Grouper 33">
            <a:extLst>
              <a:ext uri="{FF2B5EF4-FFF2-40B4-BE49-F238E27FC236}">
                <a16:creationId xmlns:a16="http://schemas.microsoft.com/office/drawing/2014/main" id="{D8DD403E-E516-E046-A6B5-6E0D7F4AD4D0}"/>
              </a:ext>
            </a:extLst>
          </p:cNvPr>
          <p:cNvGrpSpPr/>
          <p:nvPr/>
        </p:nvGrpSpPr>
        <p:grpSpPr>
          <a:xfrm>
            <a:off x="3418117" y="2861174"/>
            <a:ext cx="1996408" cy="1465597"/>
            <a:chOff x="3578006" y="3934065"/>
            <a:chExt cx="4732225" cy="2810387"/>
          </a:xfrm>
        </p:grpSpPr>
        <p:sp>
          <p:nvSpPr>
            <p:cNvPr id="44" name="Line 12">
              <a:extLst>
                <a:ext uri="{FF2B5EF4-FFF2-40B4-BE49-F238E27FC236}">
                  <a16:creationId xmlns:a16="http://schemas.microsoft.com/office/drawing/2014/main" id="{8AB5F910-255F-6C45-9E89-F75ED6055C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2039" y="3934065"/>
              <a:ext cx="804090" cy="120590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257175">
                <a:defRPr/>
              </a:pPr>
              <a:endParaRPr lang="en-US" sz="76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145F9A3-DDEA-D540-8285-3369CF556F8F}"/>
                </a:ext>
              </a:extLst>
            </p:cNvPr>
            <p:cNvSpPr/>
            <p:nvPr/>
          </p:nvSpPr>
          <p:spPr bwMode="auto">
            <a:xfrm>
              <a:off x="3635895" y="4868007"/>
              <a:ext cx="4674336" cy="18764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8576" tIns="19289" rIns="38576" bIns="19289" numCol="1" rtlCol="0" anchor="t" anchorCtr="0" compatLnSpc="1">
              <a:prstTxWarp prst="textNoShape">
                <a:avLst/>
              </a:prstTxWarp>
            </a:bodyPr>
            <a:lstStyle/>
            <a:p>
              <a:pPr defTabSz="385763" eaLnBrk="0" hangingPunct="0">
                <a:defRPr/>
              </a:pPr>
              <a:endParaRPr lang="en-US" sz="1013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2B6CA93-36D9-B74E-820C-10BE4BD9E448}"/>
                </a:ext>
              </a:extLst>
            </p:cNvPr>
            <p:cNvSpPr txBox="1"/>
            <p:nvPr/>
          </p:nvSpPr>
          <p:spPr bwMode="auto">
            <a:xfrm rot="16200000">
              <a:off x="2872327" y="5573686"/>
              <a:ext cx="1876443" cy="46508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257175">
                <a:defRPr/>
              </a:pPr>
              <a:r>
                <a:rPr lang="en-GB" sz="675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SC </a:t>
              </a:r>
              <a:r>
                <a:rPr lang="en-GB" sz="675" b="1" dirty="0" err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Multipoles</a:t>
              </a:r>
              <a:endParaRPr lang="en-GB" sz="675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60" name="Grouper 38">
            <a:extLst>
              <a:ext uri="{FF2B5EF4-FFF2-40B4-BE49-F238E27FC236}">
                <a16:creationId xmlns:a16="http://schemas.microsoft.com/office/drawing/2014/main" id="{E9362E12-527C-8648-83DC-8248CF58D867}"/>
              </a:ext>
            </a:extLst>
          </p:cNvPr>
          <p:cNvGrpSpPr/>
          <p:nvPr/>
        </p:nvGrpSpPr>
        <p:grpSpPr>
          <a:xfrm>
            <a:off x="3319086" y="958196"/>
            <a:ext cx="2044498" cy="1303305"/>
            <a:chOff x="3546393" y="763078"/>
            <a:chExt cx="4846218" cy="231698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36A94D6-6DA1-3E4C-B083-CC6062C0AA8B}"/>
                </a:ext>
              </a:extLst>
            </p:cNvPr>
            <p:cNvSpPr/>
            <p:nvPr/>
          </p:nvSpPr>
          <p:spPr bwMode="auto">
            <a:xfrm>
              <a:off x="3963607" y="764704"/>
              <a:ext cx="4429004" cy="15703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8576" tIns="19289" rIns="38576" bIns="19289" numCol="1" rtlCol="0" anchor="t" anchorCtr="0" compatLnSpc="1">
              <a:prstTxWarp prst="textNoShape">
                <a:avLst/>
              </a:prstTxWarp>
            </a:bodyPr>
            <a:lstStyle/>
            <a:p>
              <a:pPr defTabSz="385763" eaLnBrk="0" hangingPunct="0">
                <a:defRPr/>
              </a:pPr>
              <a:endParaRPr lang="en-US" sz="1013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E47BCB6E-A624-0445-86F5-3C7638FF02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97158" y="2335024"/>
              <a:ext cx="1087742" cy="7450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257175">
                <a:defRPr/>
              </a:pPr>
              <a:endParaRPr lang="en-US" sz="760">
                <a:solidFill>
                  <a:srgbClr val="000000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CBBD9566-35A2-8B44-A607-06C05DE634DF}"/>
                </a:ext>
              </a:extLst>
            </p:cNvPr>
            <p:cNvSpPr txBox="1"/>
            <p:nvPr/>
          </p:nvSpPr>
          <p:spPr bwMode="auto">
            <a:xfrm rot="16200000">
              <a:off x="2997481" y="1311990"/>
              <a:ext cx="1562909" cy="46508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257175">
                <a:defRPr/>
              </a:pPr>
              <a:r>
                <a:rPr lang="en-GB" sz="675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Dispersive zone </a:t>
              </a:r>
            </a:p>
          </p:txBody>
        </p:sp>
      </p:grpSp>
      <p:grpSp>
        <p:nvGrpSpPr>
          <p:cNvPr id="67" name="Groupe 6">
            <a:extLst>
              <a:ext uri="{FF2B5EF4-FFF2-40B4-BE49-F238E27FC236}">
                <a16:creationId xmlns:a16="http://schemas.microsoft.com/office/drawing/2014/main" id="{885C0E83-3EA4-EC48-99F1-63E29D53679A}"/>
              </a:ext>
            </a:extLst>
          </p:cNvPr>
          <p:cNvGrpSpPr>
            <a:grpSpLocks noChangeAspect="1"/>
          </p:cNvGrpSpPr>
          <p:nvPr/>
        </p:nvGrpSpPr>
        <p:grpSpPr>
          <a:xfrm>
            <a:off x="5064721" y="1110906"/>
            <a:ext cx="206186" cy="682532"/>
            <a:chOff x="6300192" y="764704"/>
            <a:chExt cx="2239853" cy="4567495"/>
          </a:xfrm>
        </p:grpSpPr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A71061E-8E2E-294B-BB51-026BA30CC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764705"/>
              <a:ext cx="1055673" cy="4556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E3106BBA-0694-E749-874B-2D4FE520A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764704"/>
              <a:ext cx="943709" cy="4567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13611486-E10D-2E4D-90B5-48A7FF9AFD63}"/>
              </a:ext>
            </a:extLst>
          </p:cNvPr>
          <p:cNvSpPr/>
          <p:nvPr/>
        </p:nvSpPr>
        <p:spPr>
          <a:xfrm>
            <a:off x="3505922" y="944330"/>
            <a:ext cx="1877437" cy="183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57175">
              <a:defRPr/>
            </a:pPr>
            <a:r>
              <a:rPr lang="en-GB" sz="591" i="1" dirty="0">
                <a:solidFill>
                  <a:srgbClr val="000000"/>
                </a:solidFill>
              </a:rPr>
              <a:t>Open RT magnet &amp; beam dump &amp; Movable fingers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E3FA4E9F-AA43-9640-BD01-F299C9D338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960" y="3912992"/>
            <a:ext cx="392987" cy="15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Image 84" descr="Capture d’écran 2018-05-23 à 22.00.03.png">
            <a:extLst>
              <a:ext uri="{FF2B5EF4-FFF2-40B4-BE49-F238E27FC236}">
                <a16:creationId xmlns:a16="http://schemas.microsoft.com/office/drawing/2014/main" id="{17E28AB1-625A-564A-90CB-7CE14F023C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474" y="2352729"/>
            <a:ext cx="725630" cy="64538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4" name="Titre 5">
            <a:extLst>
              <a:ext uri="{FF2B5EF4-FFF2-40B4-BE49-F238E27FC236}">
                <a16:creationId xmlns:a16="http://schemas.microsoft.com/office/drawing/2014/main" id="{FA369708-2464-4240-8B3D-7C8B500D9F06}"/>
              </a:ext>
            </a:extLst>
          </p:cNvPr>
          <p:cNvSpPr txBox="1">
            <a:spLocks/>
          </p:cNvSpPr>
          <p:nvPr/>
        </p:nvSpPr>
        <p:spPr>
          <a:xfrm>
            <a:off x="597316" y="26784"/>
            <a:ext cx="4582632" cy="36454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45648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14350" fontAlgn="auto"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Arial"/>
                <a:ea typeface="ＭＳ Ｐゴシック"/>
              </a:rPr>
              <a:t>Super </a:t>
            </a:r>
            <a:r>
              <a:rPr lang="fr-FR" sz="2400" dirty="0" err="1">
                <a:solidFill>
                  <a:srgbClr val="000000"/>
                </a:solidFill>
                <a:latin typeface="Arial"/>
                <a:ea typeface="ＭＳ Ｐゴシック"/>
              </a:rPr>
              <a:t>Separator</a:t>
            </a:r>
            <a:r>
              <a:rPr lang="fr-FR" sz="24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rial"/>
                <a:ea typeface="ＭＳ Ｐゴシック"/>
              </a:rPr>
              <a:t>Spectrometer</a:t>
            </a:r>
            <a:endParaRPr lang="fr-FR" sz="2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C26D501-AA5D-B041-972A-68FD4FD82B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981" y="1081872"/>
            <a:ext cx="1407856" cy="735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3EBD9-7ED7-F447-B049-408611CFD8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06" y="1082730"/>
            <a:ext cx="841706" cy="950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5C8E8B1A-2A8B-1E47-B9EE-59A96632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182" y="1377163"/>
            <a:ext cx="446330" cy="124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F648955B-9E0B-7647-8B92-5390B885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433" y="2805319"/>
            <a:ext cx="446330" cy="124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6C78A484-723C-E848-A88B-F6BC3149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0508" y="3499390"/>
            <a:ext cx="446330" cy="124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E44A462-00BD-874A-A272-BA37B1AF2BA8}"/>
              </a:ext>
            </a:extLst>
          </p:cNvPr>
          <p:cNvSpPr/>
          <p:nvPr/>
        </p:nvSpPr>
        <p:spPr bwMode="auto">
          <a:xfrm>
            <a:off x="6610875" y="990629"/>
            <a:ext cx="1467776" cy="8833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38576" tIns="19289" rIns="38576" bIns="19289" numCol="1" rtlCol="0" anchor="t" anchorCtr="0" compatLnSpc="1">
            <a:prstTxWarp prst="textNoShape">
              <a:avLst/>
            </a:prstTxWarp>
          </a:bodyPr>
          <a:lstStyle/>
          <a:p>
            <a:pPr defTabSz="385763" eaLnBrk="0" hangingPunct="0">
              <a:defRPr/>
            </a:pPr>
            <a:endParaRPr lang="en-US" sz="1013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CF7D1828-A6B3-7A40-9296-7BC4955E1C51}"/>
              </a:ext>
            </a:extLst>
          </p:cNvPr>
          <p:cNvSpPr txBox="1"/>
          <p:nvPr/>
        </p:nvSpPr>
        <p:spPr bwMode="auto">
          <a:xfrm rot="16200000">
            <a:off x="6093400" y="1331179"/>
            <a:ext cx="879137" cy="19620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257175">
              <a:defRPr/>
            </a:pPr>
            <a:r>
              <a:rPr lang="en-GB" sz="675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Infra / Interface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9196208-E6EB-0B43-BAE8-F2059A9ED941}"/>
              </a:ext>
            </a:extLst>
          </p:cNvPr>
          <p:cNvSpPr/>
          <p:nvPr/>
        </p:nvSpPr>
        <p:spPr bwMode="auto">
          <a:xfrm>
            <a:off x="6624530" y="1974128"/>
            <a:ext cx="1467776" cy="11142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38576" tIns="19289" rIns="38576" bIns="19289" numCol="1" rtlCol="0" anchor="t" anchorCtr="0" compatLnSpc="1">
            <a:prstTxWarp prst="textNoShape">
              <a:avLst/>
            </a:prstTxWarp>
          </a:bodyPr>
          <a:lstStyle/>
          <a:p>
            <a:pPr defTabSz="385763" eaLnBrk="0" hangingPunct="0">
              <a:defRPr/>
            </a:pPr>
            <a:endParaRPr lang="en-US" sz="1013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5F18A195-ABAA-1840-AA4F-C167234DA03D}"/>
              </a:ext>
            </a:extLst>
          </p:cNvPr>
          <p:cNvSpPr txBox="1"/>
          <p:nvPr/>
        </p:nvSpPr>
        <p:spPr bwMode="auto">
          <a:xfrm rot="16200000">
            <a:off x="5992144" y="2429589"/>
            <a:ext cx="1108960" cy="19620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257175">
              <a:defRPr/>
            </a:pPr>
            <a:r>
              <a:rPr lang="en-GB" sz="675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LEB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16DA04C-AA25-C24B-A219-FB396787798B}"/>
              </a:ext>
            </a:extLst>
          </p:cNvPr>
          <p:cNvSpPr/>
          <p:nvPr/>
        </p:nvSpPr>
        <p:spPr bwMode="auto">
          <a:xfrm>
            <a:off x="6612887" y="3181453"/>
            <a:ext cx="1479419" cy="11142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38576" tIns="19289" rIns="38576" bIns="19289" numCol="1" rtlCol="0" anchor="t" anchorCtr="0" compatLnSpc="1">
            <a:prstTxWarp prst="textNoShape">
              <a:avLst/>
            </a:prstTxWarp>
          </a:bodyPr>
          <a:lstStyle/>
          <a:p>
            <a:pPr defTabSz="385763" eaLnBrk="0" hangingPunct="0">
              <a:defRPr/>
            </a:pPr>
            <a:endParaRPr lang="en-US" sz="1013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BC4E4793-4E52-C446-9AA8-EA718A635997}"/>
              </a:ext>
            </a:extLst>
          </p:cNvPr>
          <p:cNvSpPr txBox="1"/>
          <p:nvPr/>
        </p:nvSpPr>
        <p:spPr bwMode="auto">
          <a:xfrm rot="16200000">
            <a:off x="5977416" y="3640000"/>
            <a:ext cx="1115131" cy="19620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257175">
              <a:defRPr/>
            </a:pPr>
            <a:r>
              <a:rPr lang="en-GB" sz="675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SIRIUS </a:t>
            </a:r>
          </a:p>
        </p:txBody>
      </p:sp>
      <p:pic>
        <p:nvPicPr>
          <p:cNvPr id="98" name="Image 7">
            <a:extLst>
              <a:ext uri="{FF2B5EF4-FFF2-40B4-BE49-F238E27FC236}">
                <a16:creationId xmlns:a16="http://schemas.microsoft.com/office/drawing/2014/main" id="{2EA04EDA-26C5-BD41-8E76-A91CAF44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174" y="3328697"/>
            <a:ext cx="703751" cy="93833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2517D800-55AC-CB4B-BF7B-3A3F7971ACF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284" y="3326207"/>
            <a:ext cx="523016" cy="92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C27464-6864-C34F-B7D2-100175EDE1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508" y="2122748"/>
            <a:ext cx="1248698" cy="5341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750E2B-15CD-A240-9A06-948F484CB92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507" y="2678442"/>
            <a:ext cx="1259822" cy="3855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4" name="Picture 4">
            <a:extLst>
              <a:ext uri="{FF2B5EF4-FFF2-40B4-BE49-F238E27FC236}">
                <a16:creationId xmlns:a16="http://schemas.microsoft.com/office/drawing/2014/main" id="{B9A09494-A606-164C-9201-FBD42271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8331" y="3368813"/>
            <a:ext cx="446330" cy="124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41A78F25-BFF6-DC47-8D86-56A2BA7EAFF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181" y="3753896"/>
            <a:ext cx="301178" cy="244592"/>
          </a:xfrm>
          <a:prstGeom prst="rect">
            <a:avLst/>
          </a:prstGeom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C43F0539-46F9-544C-9F61-243B930E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431" y="1993210"/>
            <a:ext cx="446330" cy="124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110" name="Groupe 461">
            <a:extLst>
              <a:ext uri="{FF2B5EF4-FFF2-40B4-BE49-F238E27FC236}">
                <a16:creationId xmlns:a16="http://schemas.microsoft.com/office/drawing/2014/main" id="{80036F0C-2CFD-F44A-B866-3A46089E8DB3}"/>
              </a:ext>
            </a:extLst>
          </p:cNvPr>
          <p:cNvGrpSpPr/>
          <p:nvPr/>
        </p:nvGrpSpPr>
        <p:grpSpPr>
          <a:xfrm>
            <a:off x="5963848" y="2175784"/>
            <a:ext cx="423497" cy="307929"/>
            <a:chOff x="1532844" y="2116965"/>
            <a:chExt cx="1675438" cy="1192041"/>
          </a:xfrm>
        </p:grpSpPr>
        <p:pic>
          <p:nvPicPr>
            <p:cNvPr id="111" name="Image 673" descr="KULEUVEN_CMYK_LOGO.png">
              <a:extLst>
                <a:ext uri="{FF2B5EF4-FFF2-40B4-BE49-F238E27FC236}">
                  <a16:creationId xmlns:a16="http://schemas.microsoft.com/office/drawing/2014/main" id="{FA546E86-338D-4A44-AD13-0C157F33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844" y="2116965"/>
              <a:ext cx="1675438" cy="597737"/>
            </a:xfrm>
            <a:prstGeom prst="rect">
              <a:avLst/>
            </a:prstGeom>
          </p:spPr>
        </p:pic>
        <p:sp>
          <p:nvSpPr>
            <p:cNvPr id="112" name="ZoneTexte 677">
              <a:extLst>
                <a:ext uri="{FF2B5EF4-FFF2-40B4-BE49-F238E27FC236}">
                  <a16:creationId xmlns:a16="http://schemas.microsoft.com/office/drawing/2014/main" id="{9B9E566C-04CE-4246-9A64-836470474D2F}"/>
                </a:ext>
              </a:extLst>
            </p:cNvPr>
            <p:cNvSpPr txBox="1"/>
            <p:nvPr/>
          </p:nvSpPr>
          <p:spPr>
            <a:xfrm>
              <a:off x="2088460" y="2616224"/>
              <a:ext cx="730832" cy="692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563" b="1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113" name="Image 674">
            <a:extLst>
              <a:ext uri="{FF2B5EF4-FFF2-40B4-BE49-F238E27FC236}">
                <a16:creationId xmlns:a16="http://schemas.microsoft.com/office/drawing/2014/main" id="{67FF9D23-1C49-6941-80EE-AEC15047DC3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55" y="2617270"/>
            <a:ext cx="322778" cy="146577"/>
          </a:xfrm>
          <a:prstGeom prst="rect">
            <a:avLst/>
          </a:prstGeom>
        </p:spPr>
      </p:pic>
      <p:pic>
        <p:nvPicPr>
          <p:cNvPr id="114" name="Picture 17" descr="http://diglin.eu/wp-content/uploads/2013/01/jy_text_500.png">
            <a:extLst>
              <a:ext uri="{FF2B5EF4-FFF2-40B4-BE49-F238E27FC236}">
                <a16:creationId xmlns:a16="http://schemas.microsoft.com/office/drawing/2014/main" id="{35533A9A-3B9E-B74E-B60B-76138B84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887" y="2776239"/>
            <a:ext cx="304568" cy="173604"/>
          </a:xfrm>
          <a:prstGeom prst="rect">
            <a:avLst/>
          </a:prstGeom>
          <a:noFill/>
        </p:spPr>
      </p:pic>
      <p:pic>
        <p:nvPicPr>
          <p:cNvPr id="115" name="Picture 7">
            <a:extLst>
              <a:ext uri="{FF2B5EF4-FFF2-40B4-BE49-F238E27FC236}">
                <a16:creationId xmlns:a16="http://schemas.microsoft.com/office/drawing/2014/main" id="{E11413C5-055E-6F49-9BA8-A7D9F0C9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596" y="2971237"/>
            <a:ext cx="295041" cy="16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1">
            <a:extLst>
              <a:ext uri="{FF2B5EF4-FFF2-40B4-BE49-F238E27FC236}">
                <a16:creationId xmlns:a16="http://schemas.microsoft.com/office/drawing/2014/main" id="{5658C0B3-10A6-1C49-9AC7-9F272DE7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5837" y="2991062"/>
            <a:ext cx="325174" cy="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Line 12">
            <a:extLst>
              <a:ext uri="{FF2B5EF4-FFF2-40B4-BE49-F238E27FC236}">
                <a16:creationId xmlns:a16="http://schemas.microsoft.com/office/drawing/2014/main" id="{96DA409A-1ACA-2843-A5DB-4C10956734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9933" y="1484493"/>
            <a:ext cx="1585155" cy="1386989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257175">
              <a:defRPr/>
            </a:pPr>
            <a:endParaRPr lang="en-US" sz="760">
              <a:solidFill>
                <a:srgbClr val="000000"/>
              </a:solidFill>
            </a:endParaRPr>
          </a:p>
        </p:txBody>
      </p:sp>
      <p:sp>
        <p:nvSpPr>
          <p:cNvPr id="118" name="Line 12">
            <a:extLst>
              <a:ext uri="{FF2B5EF4-FFF2-40B4-BE49-F238E27FC236}">
                <a16:creationId xmlns:a16="http://schemas.microsoft.com/office/drawing/2014/main" id="{DAEE0FB0-907E-EC49-B8A1-A473664421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38066" y="2956758"/>
            <a:ext cx="1080558" cy="262411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257175">
              <a:defRPr/>
            </a:pPr>
            <a:endParaRPr lang="en-US" sz="760">
              <a:solidFill>
                <a:srgbClr val="000000"/>
              </a:solidFill>
            </a:endParaRPr>
          </a:p>
        </p:txBody>
      </p:sp>
      <p:pic>
        <p:nvPicPr>
          <p:cNvPr id="119" name="Picture 4">
            <a:extLst>
              <a:ext uri="{FF2B5EF4-FFF2-40B4-BE49-F238E27FC236}">
                <a16:creationId xmlns:a16="http://schemas.microsoft.com/office/drawing/2014/main" id="{885D80D4-2DE4-CB42-8DCA-10C4C312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387" y="1033054"/>
            <a:ext cx="446330" cy="124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5BC21CE-F1E2-E74F-AC56-A5DAA42E9AEA}"/>
              </a:ext>
            </a:extLst>
          </p:cNvPr>
          <p:cNvSpPr/>
          <p:nvPr/>
        </p:nvSpPr>
        <p:spPr>
          <a:xfrm>
            <a:off x="3938853" y="3333114"/>
            <a:ext cx="1095172" cy="183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57175">
              <a:defRPr/>
            </a:pPr>
            <a:r>
              <a:rPr lang="en-GB" sz="591" i="1" dirty="0">
                <a:solidFill>
                  <a:srgbClr val="000000"/>
                </a:solidFill>
              </a:rPr>
              <a:t>SMT, PSS, </a:t>
            </a:r>
            <a:r>
              <a:rPr lang="en-GB" sz="591" i="1" dirty="0" err="1">
                <a:solidFill>
                  <a:srgbClr val="000000"/>
                </a:solidFill>
              </a:rPr>
              <a:t>Coldbox</a:t>
            </a:r>
            <a:r>
              <a:rPr lang="en-GB" sz="591" i="1" dirty="0">
                <a:solidFill>
                  <a:srgbClr val="000000"/>
                </a:solidFill>
              </a:rPr>
              <a:t> &amp; LTC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F893A0C-3DA1-8446-AFEF-E4603E7DC9CD}"/>
              </a:ext>
            </a:extLst>
          </p:cNvPr>
          <p:cNvSpPr/>
          <p:nvPr/>
        </p:nvSpPr>
        <p:spPr>
          <a:xfrm>
            <a:off x="6598462" y="3174689"/>
            <a:ext cx="1493843" cy="27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en-GB" sz="591" i="1" dirty="0">
                <a:solidFill>
                  <a:srgbClr val="000000"/>
                </a:solidFill>
              </a:rPr>
              <a:t>DSSD, SSD, FEE/BEE, DAQ &amp; </a:t>
            </a:r>
            <a:r>
              <a:rPr lang="en-GB" sz="591" i="1" dirty="0" err="1">
                <a:solidFill>
                  <a:srgbClr val="000000"/>
                </a:solidFill>
              </a:rPr>
              <a:t>Diagbox</a:t>
            </a:r>
            <a:endParaRPr lang="en-GB" sz="591" i="1" dirty="0">
              <a:solidFill>
                <a:srgbClr val="0000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5F814E4-A925-EF4A-A80C-6E81A676E2D0}"/>
              </a:ext>
            </a:extLst>
          </p:cNvPr>
          <p:cNvSpPr/>
          <p:nvPr/>
        </p:nvSpPr>
        <p:spPr>
          <a:xfrm>
            <a:off x="6605675" y="1973750"/>
            <a:ext cx="1493843" cy="183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defRPr/>
            </a:pPr>
            <a:r>
              <a:rPr lang="en-GB" sz="591" i="1" dirty="0">
                <a:solidFill>
                  <a:srgbClr val="000000"/>
                </a:solidFill>
              </a:rPr>
              <a:t>LEB @ LPC &amp; GISELE Laser Lab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C66945-74AA-3345-8C7D-4D3C7771E69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680" y="1125602"/>
            <a:ext cx="746171" cy="73002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9567904-96DB-ED42-86BD-0C1C76F5E9E0}"/>
              </a:ext>
            </a:extLst>
          </p:cNvPr>
          <p:cNvSpPr/>
          <p:nvPr/>
        </p:nvSpPr>
        <p:spPr>
          <a:xfrm>
            <a:off x="6591020" y="975508"/>
            <a:ext cx="1493843" cy="27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defRPr/>
            </a:pPr>
            <a:r>
              <a:rPr lang="en-GB" sz="591" i="1" dirty="0">
                <a:solidFill>
                  <a:srgbClr val="000000"/>
                </a:solidFill>
              </a:rPr>
              <a:t>Lot C68, Cooling system, Laser room …</a:t>
            </a:r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B91075BD-D52B-0947-97A0-D0699798372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656" y="1125099"/>
            <a:ext cx="544303" cy="725737"/>
          </a:xfrm>
          <a:prstGeom prst="rect">
            <a:avLst/>
          </a:prstGeom>
        </p:spPr>
      </p:pic>
      <p:sp>
        <p:nvSpPr>
          <p:cNvPr id="86" name="Espace réservé du numéro de diapositive 7">
            <a:extLst>
              <a:ext uri="{FF2B5EF4-FFF2-40B4-BE49-F238E27FC236}">
                <a16:creationId xmlns:a16="http://schemas.microsoft.com/office/drawing/2014/main" id="{2699FD5B-5089-C7C9-AFF2-77486EBBE728}"/>
              </a:ext>
            </a:extLst>
          </p:cNvPr>
          <p:cNvSpPr txBox="1">
            <a:spLocks/>
          </p:cNvSpPr>
          <p:nvPr/>
        </p:nvSpPr>
        <p:spPr>
          <a:xfrm>
            <a:off x="7549371" y="4886636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5</a:t>
            </a:fld>
            <a:endParaRPr lang="fr-FR" sz="105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19D9BEF-2DCE-E0EC-00E9-94BD0570C04A}"/>
              </a:ext>
            </a:extLst>
          </p:cNvPr>
          <p:cNvSpPr/>
          <p:nvPr/>
        </p:nvSpPr>
        <p:spPr>
          <a:xfrm>
            <a:off x="2182895" y="435715"/>
            <a:ext cx="431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Main equipment and detection setups</a:t>
            </a:r>
            <a:endParaRPr lang="fr-FR" b="1" i="1" dirty="0">
              <a:solidFill>
                <a:srgbClr val="0070C0"/>
              </a:solidFill>
            </a:endParaRP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D436CC94-117F-476F-DA85-FED100528947}"/>
              </a:ext>
            </a:extLst>
          </p:cNvPr>
          <p:cNvSpPr txBox="1"/>
          <p:nvPr/>
        </p:nvSpPr>
        <p:spPr>
          <a:xfrm>
            <a:off x="1960171" y="4471138"/>
            <a:ext cx="5073194" cy="4154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14313" indent="-214313" defTabSz="685800" eaLnBrk="0" hangingPunct="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High selectivity &gt; 10</a:t>
            </a:r>
            <a:r>
              <a:rPr lang="en-US" sz="1050" baseline="3000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13 </a:t>
            </a:r>
            <a:r>
              <a:rPr lang="en-US" sz="105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 - High efficiency 5</a:t>
            </a:r>
            <a:r>
              <a:rPr lang="en-US" sz="105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0% </a:t>
            </a:r>
            <a:r>
              <a:rPr lang="en-US" sz="1050" dirty="0">
                <a:solidFill>
                  <a:srgbClr val="000000"/>
                </a:solidFill>
                <a:ea typeface="ＭＳ Ｐゴシック" charset="-128"/>
                <a:cs typeface="Arial"/>
              </a:rPr>
              <a:t>- In flight m</a:t>
            </a:r>
            <a:r>
              <a:rPr lang="en-US" sz="105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ass separation &gt; 1/450</a:t>
            </a:r>
          </a:p>
          <a:p>
            <a:pPr marL="214313" indent="-214313" defTabSz="685800" eaLnBrk="0" hangingPunct="0">
              <a:buFont typeface="Arial"/>
              <a:buChar char="•"/>
            </a:pPr>
            <a:r>
              <a:rPr lang="en-US" sz="1050" dirty="0">
                <a:solidFill>
                  <a:srgbClr val="000000"/>
                </a:solidFill>
                <a:cs typeface="ＭＳ Ｐゴシック"/>
              </a:rPr>
              <a:t>V</a:t>
            </a:r>
            <a:r>
              <a:rPr lang="en-US" sz="105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ersatility &amp; unique instrumentation (SIRIUS – LEB)</a:t>
            </a:r>
          </a:p>
        </p:txBody>
      </p:sp>
      <p:pic>
        <p:nvPicPr>
          <p:cNvPr id="2" name="Image 6" descr="S3-logo3_white.jpg">
            <a:extLst>
              <a:ext uri="{FF2B5EF4-FFF2-40B4-BE49-F238E27FC236}">
                <a16:creationId xmlns:a16="http://schemas.microsoft.com/office/drawing/2014/main" id="{CF8AAE91-D29C-8D83-92EA-512A9BC7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8" y="900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94D21D-AAD2-DC82-9836-141E43B1661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86085" y="3550395"/>
            <a:ext cx="1674035" cy="682364"/>
          </a:xfrm>
          <a:prstGeom prst="rect">
            <a:avLst/>
          </a:prstGeom>
          <a:effectLst>
            <a:outerShdw blurRad="50800" dist="381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" name="logo" descr="Site du CEA">
            <a:hlinkClick r:id="rId26" tgtFrame="&quot;_blank&quot;"/>
            <a:extLst>
              <a:ext uri="{FF2B5EF4-FFF2-40B4-BE49-F238E27FC236}">
                <a16:creationId xmlns:a16="http://schemas.microsoft.com/office/drawing/2014/main" id="{2D9797BF-9B3D-7FB7-AD3C-7EEA7CD7545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31" y="984589"/>
            <a:ext cx="483971" cy="23133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logo" descr="Site du CEA">
            <a:hlinkClick r:id="rId26" tgtFrame="&quot;_blank&quot;"/>
            <a:extLst>
              <a:ext uri="{FF2B5EF4-FFF2-40B4-BE49-F238E27FC236}">
                <a16:creationId xmlns:a16="http://schemas.microsoft.com/office/drawing/2014/main" id="{1F4B4F68-1E27-9568-572E-1B8123D4DB9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66" y="1207053"/>
            <a:ext cx="483971" cy="23133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" name="logo" descr="Site du CEA">
            <a:hlinkClick r:id="rId26" tgtFrame="&quot;_blank&quot;"/>
            <a:extLst>
              <a:ext uri="{FF2B5EF4-FFF2-40B4-BE49-F238E27FC236}">
                <a16:creationId xmlns:a16="http://schemas.microsoft.com/office/drawing/2014/main" id="{0EB5FE0B-DC55-3AB7-315A-2E80CC40210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65" y="3532579"/>
            <a:ext cx="388073" cy="1854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logo" descr="Site du CEA">
            <a:hlinkClick r:id="rId26" tgtFrame="&quot;_blank&quot;"/>
            <a:extLst>
              <a:ext uri="{FF2B5EF4-FFF2-40B4-BE49-F238E27FC236}">
                <a16:creationId xmlns:a16="http://schemas.microsoft.com/office/drawing/2014/main" id="{7C4A56CB-97B2-62BE-36E7-CC8F50A00F9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14" y="3685846"/>
            <a:ext cx="388073" cy="1854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FC160E-9215-4162-47D8-1DDAD3C45A6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76178" y="3616569"/>
            <a:ext cx="434912" cy="2261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6FCADD-72DD-D7F1-5FCA-B63F7723C85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66065" y="4004274"/>
            <a:ext cx="388073" cy="20179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825C5D-7930-BF7F-66A5-2A706D66226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56569" y="2347720"/>
            <a:ext cx="388073" cy="2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9E23D1F7-366C-AD36-0F84-B051BDC28C7D}"/>
              </a:ext>
            </a:extLst>
          </p:cNvPr>
          <p:cNvSpPr txBox="1">
            <a:spLocks/>
          </p:cNvSpPr>
          <p:nvPr/>
        </p:nvSpPr>
        <p:spPr>
          <a:xfrm>
            <a:off x="7543800" y="4869656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6</a:t>
            </a:fld>
            <a:endParaRPr lang="fr-FR" sz="1050" dirty="0"/>
          </a:p>
        </p:txBody>
      </p:sp>
      <p:pic>
        <p:nvPicPr>
          <p:cNvPr id="3" name="Image 6" descr="S3-logo3_white.jpg">
            <a:extLst>
              <a:ext uri="{FF2B5EF4-FFF2-40B4-BE49-F238E27FC236}">
                <a16:creationId xmlns:a16="http://schemas.microsoft.com/office/drawing/2014/main" id="{0EC63F16-B2E9-B49E-145D-5AA65E3A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9" y="5183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B7024D-3BD6-CEE5-A1C1-E00562BD9E52}"/>
              </a:ext>
            </a:extLst>
          </p:cNvPr>
          <p:cNvSpPr txBox="1"/>
          <p:nvPr/>
        </p:nvSpPr>
        <p:spPr>
          <a:xfrm>
            <a:off x="202181" y="723162"/>
            <a:ext cx="8842485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Target station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→ </a:t>
            </a:r>
            <a:r>
              <a:rPr lang="en-GB" sz="1400" dirty="0"/>
              <a:t>on-line commissioning at GANIL in 2023 / on-line commissioning at LINAC planned end 2024</a:t>
            </a:r>
          </a:p>
          <a:p>
            <a:pPr lvl="1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Room temperature magnets</a:t>
            </a:r>
            <a:r>
              <a:rPr lang="en-GB" sz="1600" dirty="0"/>
              <a:t> </a:t>
            </a:r>
            <a:r>
              <a:rPr lang="en-GB" sz="1400" i="1" dirty="0"/>
              <a:t>(3 magnetic dipoles &amp; open multipole triplet)</a:t>
            </a:r>
            <a:endParaRPr lang="en-GB" sz="1600" i="1" dirty="0"/>
          </a:p>
          <a:p>
            <a:pPr lvl="1"/>
            <a:r>
              <a:rPr lang="en-GB" sz="1600" dirty="0"/>
              <a:t>→ </a:t>
            </a:r>
            <a:r>
              <a:rPr lang="en-GB" sz="1400" dirty="0"/>
              <a:t>power-up tests done 2023</a:t>
            </a:r>
          </a:p>
          <a:p>
            <a:pPr lvl="1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Electric dipole</a:t>
            </a:r>
            <a:r>
              <a:rPr lang="en-GB" sz="1600" dirty="0"/>
              <a:t> </a:t>
            </a:r>
            <a:r>
              <a:rPr lang="en-GB" sz="1400" i="1" dirty="0"/>
              <a:t>(chamber, electrodes and 300kV power supplies installed)</a:t>
            </a:r>
          </a:p>
          <a:p>
            <a:pPr lvl="1"/>
            <a:r>
              <a:rPr lang="en-GB" sz="1600" dirty="0"/>
              <a:t>→ </a:t>
            </a:r>
            <a:r>
              <a:rPr lang="en-GB" sz="1400" dirty="0"/>
              <a:t>first successful test (75 kV) 2023 &amp; final conditioning beginning 2024</a:t>
            </a:r>
          </a:p>
          <a:p>
            <a:pPr lvl="1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SMT, PSS &amp; Cryogenics </a:t>
            </a:r>
            <a:r>
              <a:rPr lang="en-GB" sz="1400" i="1" dirty="0"/>
              <a:t>(7 PSS &amp; 7 SMT delivered &amp; </a:t>
            </a:r>
            <a:r>
              <a:rPr lang="en-GB" sz="1400" i="1" dirty="0" err="1"/>
              <a:t>cryo</a:t>
            </a:r>
            <a:r>
              <a:rPr lang="en-GB" sz="1400" i="1" dirty="0"/>
              <a:t> line installed and tested)</a:t>
            </a:r>
          </a:p>
          <a:p>
            <a:pPr lvl="1"/>
            <a:r>
              <a:rPr lang="en-GB" sz="1400" dirty="0"/>
              <a:t>→ SMT1-4 tested, SMT5 misunderstood quenches/fast discharges to be investigated in 2023</a:t>
            </a:r>
          </a:p>
          <a:p>
            <a:pPr lvl="1"/>
            <a:r>
              <a:rPr lang="en-GB" sz="1400" dirty="0">
                <a:solidFill>
                  <a:srgbClr val="FF0000"/>
                </a:solidFill>
              </a:rPr>
              <a:t>     </a:t>
            </a:r>
            <a:r>
              <a:rPr lang="en-GB" sz="1400" i="1" dirty="0">
                <a:solidFill>
                  <a:srgbClr val="FF0000"/>
                </a:solidFill>
              </a:rPr>
              <a:t>Many crashes of the cold box turbines since May 2022 (New cooling down sequence October 2023 !)</a:t>
            </a:r>
          </a:p>
          <a:p>
            <a:pPr lvl="1"/>
            <a:r>
              <a:rPr lang="en-GB" sz="1400" dirty="0"/>
              <a:t>→ Finalised SMT tests in 2023-2024</a:t>
            </a:r>
          </a:p>
          <a:p>
            <a:pPr lvl="1"/>
            <a:r>
              <a:rPr lang="en-GB" sz="1400" dirty="0"/>
              <a:t>→ Finalise 3D magnetic field measurement &amp; alignment in 2023-2024</a:t>
            </a:r>
          </a:p>
          <a:p>
            <a:pPr lvl="1"/>
            <a:r>
              <a:rPr lang="en-GB" sz="1400" dirty="0"/>
              <a:t>→ All SMT in final position, tested and connected Q3 2024</a:t>
            </a:r>
          </a:p>
          <a:p>
            <a:pPr lvl="1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Beam dump </a:t>
            </a:r>
            <a:r>
              <a:rPr lang="en-GB" sz="1400" i="1" dirty="0"/>
              <a:t>(2 chambers, translation mechanisms, fingers and shielding delivered)</a:t>
            </a:r>
            <a:endParaRPr lang="en-GB" sz="1600" i="1" dirty="0"/>
          </a:p>
          <a:p>
            <a:pPr lvl="1"/>
            <a:r>
              <a:rPr lang="en-GB" sz="1600" dirty="0"/>
              <a:t>→ </a:t>
            </a:r>
            <a:r>
              <a:rPr lang="en-GB" sz="1400" dirty="0"/>
              <a:t>dump plates / cooling pipes assemblies installed end 2024 </a:t>
            </a:r>
            <a:endParaRPr lang="en-GB" sz="16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35BF5B-D69A-1689-890E-4F376EC1AD26}"/>
              </a:ext>
            </a:extLst>
          </p:cNvPr>
          <p:cNvSpPr txBox="1"/>
          <p:nvPr/>
        </p:nvSpPr>
        <p:spPr>
          <a:xfrm>
            <a:off x="582036" y="8962"/>
            <a:ext cx="3550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atin typeface="+mj-lt"/>
              </a:rPr>
              <a:t>Status of the beamline </a:t>
            </a:r>
          </a:p>
        </p:txBody>
      </p:sp>
    </p:spTree>
    <p:extLst>
      <p:ext uri="{BB962C8B-B14F-4D97-AF65-F5344CB8AC3E}">
        <p14:creationId xmlns:p14="http://schemas.microsoft.com/office/powerpoint/2010/main" val="35194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2204D525-3CDC-2CCE-7FB6-253E9C31F8D8}"/>
              </a:ext>
            </a:extLst>
          </p:cNvPr>
          <p:cNvSpPr txBox="1"/>
          <p:nvPr/>
        </p:nvSpPr>
        <p:spPr>
          <a:xfrm>
            <a:off x="582036" y="8962"/>
            <a:ext cx="3550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atin typeface="+mj-lt"/>
              </a:rPr>
              <a:t>Status of the beamline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98487C4-A88A-2F2E-289D-5F58FDBBC3E4}"/>
              </a:ext>
            </a:extLst>
          </p:cNvPr>
          <p:cNvSpPr txBox="1"/>
          <p:nvPr/>
        </p:nvSpPr>
        <p:spPr>
          <a:xfrm>
            <a:off x="4819927" y="1369457"/>
            <a:ext cx="421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fr-FR" dirty="0" err="1"/>
              <a:t>Ready</a:t>
            </a:r>
            <a:r>
              <a:rPr lang="fr-FR" dirty="0"/>
              <a:t> for </a:t>
            </a:r>
            <a:r>
              <a:rPr lang="fr-FR" dirty="0" err="1"/>
              <a:t>beam</a:t>
            </a:r>
            <a:r>
              <a:rPr lang="fr-FR" dirty="0"/>
              <a:t> commissioning 2025</a:t>
            </a:r>
          </a:p>
        </p:txBody>
      </p:sp>
      <p:pic>
        <p:nvPicPr>
          <p:cNvPr id="25" name="Image 6" descr="S3-logo3_white.jpg">
            <a:extLst>
              <a:ext uri="{FF2B5EF4-FFF2-40B4-BE49-F238E27FC236}">
                <a16:creationId xmlns:a16="http://schemas.microsoft.com/office/drawing/2014/main" id="{E66E3FD2-A0F7-A4C4-5398-B79F5D2B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8" y="900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space réservé du numéro de diapositive 4">
            <a:extLst>
              <a:ext uri="{FF2B5EF4-FFF2-40B4-BE49-F238E27FC236}">
                <a16:creationId xmlns:a16="http://schemas.microsoft.com/office/drawing/2014/main" id="{6781030B-3FC7-4336-29B4-17A535F56F18}"/>
              </a:ext>
            </a:extLst>
          </p:cNvPr>
          <p:cNvSpPr txBox="1">
            <a:spLocks/>
          </p:cNvSpPr>
          <p:nvPr/>
        </p:nvSpPr>
        <p:spPr>
          <a:xfrm>
            <a:off x="7543800" y="4869656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7</a:t>
            </a:fld>
            <a:endParaRPr lang="fr-FR" sz="1050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91F423F-45E3-841E-ED9E-62F4C4F91EAD}"/>
              </a:ext>
            </a:extLst>
          </p:cNvPr>
          <p:cNvGrpSpPr>
            <a:grpSpLocks noChangeAspect="1"/>
          </p:cNvGrpSpPr>
          <p:nvPr/>
        </p:nvGrpSpPr>
        <p:grpSpPr>
          <a:xfrm>
            <a:off x="206673" y="599431"/>
            <a:ext cx="4462179" cy="2647592"/>
            <a:chOff x="1834994" y="861129"/>
            <a:chExt cx="8669417" cy="5143918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D2094A3A-4055-290A-CDBB-F1FDCD2E98AC}"/>
                </a:ext>
              </a:extLst>
            </p:cNvPr>
            <p:cNvGrpSpPr/>
            <p:nvPr/>
          </p:nvGrpSpPr>
          <p:grpSpPr>
            <a:xfrm>
              <a:off x="2194662" y="2174158"/>
              <a:ext cx="8309749" cy="3830889"/>
              <a:chOff x="6361" y="1716206"/>
              <a:chExt cx="9144000" cy="4161066"/>
            </a:xfrm>
          </p:grpSpPr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2567E846-C7EF-FFFE-93BB-CEE29F762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1" y="1716206"/>
                <a:ext cx="9144000" cy="416106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sp>
            <p:nvSpPr>
              <p:cNvPr id="53" name="Parallélogramme 52">
                <a:extLst>
                  <a:ext uri="{FF2B5EF4-FFF2-40B4-BE49-F238E27FC236}">
                    <a16:creationId xmlns:a16="http://schemas.microsoft.com/office/drawing/2014/main" id="{43FB0070-70AE-041E-DF3C-6F65A68E4D04}"/>
                  </a:ext>
                </a:extLst>
              </p:cNvPr>
              <p:cNvSpPr/>
              <p:nvPr/>
            </p:nvSpPr>
            <p:spPr bwMode="auto">
              <a:xfrm rot="549710">
                <a:off x="6855441" y="1843934"/>
                <a:ext cx="962533" cy="864096"/>
              </a:xfrm>
              <a:prstGeom prst="parallelogram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hangingPunct="0">
                  <a:defRPr/>
                </a:pPr>
                <a:endParaRPr lang="fr-FR" sz="1100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E0B1CFD-A318-A79B-0872-CAFE8F2F3B0D}"/>
                </a:ext>
              </a:extLst>
            </p:cNvPr>
            <p:cNvSpPr txBox="1"/>
            <p:nvPr/>
          </p:nvSpPr>
          <p:spPr>
            <a:xfrm>
              <a:off x="1834994" y="1381758"/>
              <a:ext cx="1761009" cy="463209"/>
            </a:xfrm>
            <a:prstGeom prst="rect">
              <a:avLst/>
            </a:prstGeom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Target station</a:t>
              </a: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8E88F384-2EC0-2DA9-9E97-FA814A7C9C08}"/>
                </a:ext>
              </a:extLst>
            </p:cNvPr>
            <p:cNvCxnSpPr>
              <a:stCxn id="32" idx="2"/>
            </p:cNvCxnSpPr>
            <p:nvPr/>
          </p:nvCxnSpPr>
          <p:spPr>
            <a:xfrm>
              <a:off x="2715499" y="1844967"/>
              <a:ext cx="999204" cy="13450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82FFA02-2706-F389-E2A8-E77B3D92BFAC}"/>
                </a:ext>
              </a:extLst>
            </p:cNvPr>
            <p:cNvSpPr txBox="1"/>
            <p:nvPr/>
          </p:nvSpPr>
          <p:spPr>
            <a:xfrm>
              <a:off x="4012612" y="1392826"/>
              <a:ext cx="1529991" cy="449171"/>
            </a:xfrm>
            <a:prstGeom prst="rect">
              <a:avLst/>
            </a:prstGeom>
            <a:gradFill>
              <a:gsLst>
                <a:gs pos="8000">
                  <a:schemeClr val="accent1">
                    <a:lumMod val="5000"/>
                    <a:lumOff val="95000"/>
                  </a:schemeClr>
                </a:gs>
                <a:gs pos="18000">
                  <a:schemeClr val="accent1">
                    <a:lumMod val="45000"/>
                    <a:lumOff val="55000"/>
                  </a:schemeClr>
                </a:gs>
                <a:gs pos="1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Beam</a:t>
              </a: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Dump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3AB865E-4837-46E3-44E8-BFDCBBFE447A}"/>
                </a:ext>
              </a:extLst>
            </p:cNvPr>
            <p:cNvSpPr txBox="1"/>
            <p:nvPr/>
          </p:nvSpPr>
          <p:spPr>
            <a:xfrm>
              <a:off x="3962862" y="5328590"/>
              <a:ext cx="1725918" cy="449171"/>
            </a:xfrm>
            <a:prstGeom prst="rect">
              <a:avLst/>
            </a:prstGeom>
            <a:gradFill>
              <a:gsLst>
                <a:gs pos="8000">
                  <a:schemeClr val="accent1">
                    <a:lumMod val="5000"/>
                    <a:lumOff val="95000"/>
                  </a:schemeClr>
                </a:gs>
                <a:gs pos="1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Electric </a:t>
              </a: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Dipole</a:t>
              </a:r>
              <a:endParaRPr lang="fr-FR" sz="1000" b="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31F2943F-4EAD-0583-FF71-1B83FB4E43D1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V="1">
              <a:off x="4825821" y="4646616"/>
              <a:ext cx="999673" cy="6819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A88BFFC9-5542-F360-E849-AFE5E43F3CD8}"/>
                </a:ext>
              </a:extLst>
            </p:cNvPr>
            <p:cNvSpPr txBox="1"/>
            <p:nvPr/>
          </p:nvSpPr>
          <p:spPr>
            <a:xfrm>
              <a:off x="6646632" y="1457790"/>
              <a:ext cx="3767077" cy="1010637"/>
            </a:xfrm>
            <a:prstGeom prst="rect">
              <a:avLst/>
            </a:prstGeom>
            <a:gradFill>
              <a:gsLst>
                <a:gs pos="26000">
                  <a:schemeClr val="accent1">
                    <a:lumMod val="5000"/>
                    <a:lumOff val="9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Superconducting</a:t>
              </a: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</a:t>
              </a: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Multipole</a:t>
              </a: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Triplets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and Power-</a:t>
              </a: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Supply</a:t>
              </a: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</a:t>
              </a: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Systems</a:t>
              </a: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(x7)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Cryogenics</a:t>
              </a:r>
              <a:endParaRPr lang="fr-FR" sz="1000" b="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E6F43C51-F41F-A76B-0549-D5836A81062C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6754144" y="5056165"/>
              <a:ext cx="8195" cy="4802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FAAE2512-24F3-6803-4177-B09BD4606280}"/>
                </a:ext>
              </a:extLst>
            </p:cNvPr>
            <p:cNvCxnSpPr>
              <a:stCxn id="34" idx="2"/>
            </p:cNvCxnSpPr>
            <p:nvPr/>
          </p:nvCxnSpPr>
          <p:spPr>
            <a:xfrm flipH="1">
              <a:off x="4445255" y="1841997"/>
              <a:ext cx="332353" cy="14051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FF8C845A-51AA-94E0-7011-07867B896283}"/>
                </a:ext>
              </a:extLst>
            </p:cNvPr>
            <p:cNvCxnSpPr>
              <a:stCxn id="34" idx="2"/>
            </p:cNvCxnSpPr>
            <p:nvPr/>
          </p:nvCxnSpPr>
          <p:spPr>
            <a:xfrm flipH="1">
              <a:off x="4697116" y="1841997"/>
              <a:ext cx="80492" cy="162745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DEB9C5CE-0F34-6DEC-168B-36865A917A63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6486080" y="2468427"/>
              <a:ext cx="2044091" cy="24884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0D1D2794-47B4-5889-37C7-7ADEB86CCB62}"/>
                </a:ext>
              </a:extLst>
            </p:cNvPr>
            <p:cNvCxnSpPr>
              <a:stCxn id="37" idx="2"/>
            </p:cNvCxnSpPr>
            <p:nvPr/>
          </p:nvCxnSpPr>
          <p:spPr>
            <a:xfrm flipH="1">
              <a:off x="6428102" y="2468427"/>
              <a:ext cx="2102069" cy="12133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D53F9EC-A9EE-5649-BB0D-9DA80C9D80BC}"/>
                </a:ext>
              </a:extLst>
            </p:cNvPr>
            <p:cNvSpPr txBox="1"/>
            <p:nvPr/>
          </p:nvSpPr>
          <p:spPr>
            <a:xfrm>
              <a:off x="1914141" y="5210115"/>
              <a:ext cx="1648161" cy="72990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Open RT Triplet</a:t>
              </a:r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09F7174D-4EED-F581-B339-C979D32A7C81}"/>
                </a:ext>
              </a:extLst>
            </p:cNvPr>
            <p:cNvCxnSpPr/>
            <p:nvPr/>
          </p:nvCxnSpPr>
          <p:spPr>
            <a:xfrm flipV="1">
              <a:off x="2808423" y="3559372"/>
              <a:ext cx="1636833" cy="16639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CA234C8-F92E-232A-5A44-55CFB5B47FEA}"/>
                </a:ext>
              </a:extLst>
            </p:cNvPr>
            <p:cNvSpPr txBox="1"/>
            <p:nvPr/>
          </p:nvSpPr>
          <p:spPr>
            <a:xfrm>
              <a:off x="3307236" y="1973476"/>
              <a:ext cx="1141058" cy="44917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Dipole</a:t>
              </a: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1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CB32D856-49F9-617B-7A0A-337C133BEE5D}"/>
                </a:ext>
              </a:extLst>
            </p:cNvPr>
            <p:cNvSpPr txBox="1"/>
            <p:nvPr/>
          </p:nvSpPr>
          <p:spPr>
            <a:xfrm>
              <a:off x="5121355" y="1973476"/>
              <a:ext cx="1141058" cy="44917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Dipole</a:t>
              </a: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2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BEBE927-87E1-33EF-0F46-58CEF8ED2685}"/>
                </a:ext>
              </a:extLst>
            </p:cNvPr>
            <p:cNvSpPr txBox="1"/>
            <p:nvPr/>
          </p:nvSpPr>
          <p:spPr>
            <a:xfrm>
              <a:off x="6145020" y="5536393"/>
              <a:ext cx="1234637" cy="44917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err="1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Dipoles</a:t>
              </a: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3</a:t>
              </a:r>
            </a:p>
          </p:txBody>
        </p: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B3001586-3C2F-FFFD-252E-1F1EBCBE19BC}"/>
                </a:ext>
              </a:extLst>
            </p:cNvPr>
            <p:cNvCxnSpPr/>
            <p:nvPr/>
          </p:nvCxnSpPr>
          <p:spPr>
            <a:xfrm>
              <a:off x="3877766" y="2342809"/>
              <a:ext cx="395024" cy="8604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85FD64D0-C29A-B3CF-35C9-641DAC69463A}"/>
                </a:ext>
              </a:extLst>
            </p:cNvPr>
            <p:cNvCxnSpPr/>
            <p:nvPr/>
          </p:nvCxnSpPr>
          <p:spPr>
            <a:xfrm flipH="1">
              <a:off x="5244884" y="2342809"/>
              <a:ext cx="447001" cy="146388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AE1237FD-2712-D1BF-3719-106C75CAAE77}"/>
                </a:ext>
              </a:extLst>
            </p:cNvPr>
            <p:cNvSpPr txBox="1"/>
            <p:nvPr/>
          </p:nvSpPr>
          <p:spPr>
            <a:xfrm>
              <a:off x="6678180" y="861129"/>
              <a:ext cx="1231713" cy="449171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2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                 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E9EFC15-4BE4-923D-E01B-7258A6DE7EAC}"/>
                </a:ext>
              </a:extLst>
            </p:cNvPr>
            <p:cNvSpPr txBox="1"/>
            <p:nvPr/>
          </p:nvSpPr>
          <p:spPr>
            <a:xfrm>
              <a:off x="7841427" y="872658"/>
              <a:ext cx="2205503" cy="449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Level of completion</a:t>
              </a: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7A52D0C-7273-89F9-4685-B7E8F901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987" y="2306687"/>
            <a:ext cx="5699271" cy="2437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5EAEBF83-6D53-4165-FE9E-9050B4AAC102}"/>
              </a:ext>
            </a:extLst>
          </p:cNvPr>
          <p:cNvSpPr txBox="1"/>
          <p:nvPr/>
        </p:nvSpPr>
        <p:spPr>
          <a:xfrm>
            <a:off x="125233" y="372733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Level of completion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GB" dirty="0"/>
              <a:t> 85 % </a:t>
            </a:r>
          </a:p>
        </p:txBody>
      </p:sp>
    </p:spTree>
    <p:extLst>
      <p:ext uri="{BB962C8B-B14F-4D97-AF65-F5344CB8AC3E}">
        <p14:creationId xmlns:p14="http://schemas.microsoft.com/office/powerpoint/2010/main" val="231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A94398B-3BFF-6F4D-8BF0-814A8736E0E7}"/>
              </a:ext>
            </a:extLst>
          </p:cNvPr>
          <p:cNvSpPr txBox="1">
            <a:spLocks/>
          </p:cNvSpPr>
          <p:nvPr/>
        </p:nvSpPr>
        <p:spPr>
          <a:xfrm>
            <a:off x="449166" y="864661"/>
            <a:ext cx="3220555" cy="673100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5pPr>
            <a:lvl6pPr marL="380985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6pPr>
            <a:lvl7pPr marL="761970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7pPr>
            <a:lvl8pPr marL="1142954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8pPr>
            <a:lvl9pPr marL="1523939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  <a:t>S</a:t>
            </a:r>
            <a:r>
              <a:rPr lang="fr-FR" sz="1500" kern="0" baseline="30000" dirty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  <a:t>-SIRIUS </a:t>
            </a:r>
            <a:b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fr-FR" sz="1500" kern="0" dirty="0" err="1">
                <a:solidFill>
                  <a:srgbClr val="000000"/>
                </a:solidFill>
                <a:ea typeface="+mn-ea"/>
                <a:cs typeface="+mn-cs"/>
              </a:rPr>
              <a:t>Spectroscopy</a:t>
            </a:r>
            <a: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  <a:t> &amp; Indentification </a:t>
            </a:r>
            <a:b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  <a:t>of Rare Ions </a:t>
            </a:r>
            <a:r>
              <a:rPr lang="fr-FR" sz="1500" kern="0" dirty="0" err="1">
                <a:solidFill>
                  <a:srgbClr val="000000"/>
                </a:solidFill>
                <a:ea typeface="+mn-ea"/>
                <a:cs typeface="+mn-cs"/>
              </a:rPr>
              <a:t>Using</a:t>
            </a:r>
            <a: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  <a:t> S</a:t>
            </a:r>
            <a:r>
              <a:rPr lang="fr-FR" sz="1500" kern="0" baseline="30000" dirty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fr-FR" sz="1500" kern="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2D35EC-7035-E34B-9A42-14735A1C626E}"/>
              </a:ext>
            </a:extLst>
          </p:cNvPr>
          <p:cNvGrpSpPr/>
          <p:nvPr/>
        </p:nvGrpSpPr>
        <p:grpSpPr>
          <a:xfrm>
            <a:off x="603973" y="2008168"/>
            <a:ext cx="2808312" cy="2067371"/>
            <a:chOff x="251520" y="2173179"/>
            <a:chExt cx="3744416" cy="2756495"/>
          </a:xfrm>
        </p:grpSpPr>
        <p:pic>
          <p:nvPicPr>
            <p:cNvPr id="2" name="Image 3">
              <a:extLst>
                <a:ext uri="{FF2B5EF4-FFF2-40B4-BE49-F238E27FC236}">
                  <a16:creationId xmlns:a16="http://schemas.microsoft.com/office/drawing/2014/main" id="{D0709FC0-F42C-7E4E-B16F-0D573B17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204864"/>
              <a:ext cx="3744416" cy="2724810"/>
            </a:xfrm>
            <a:prstGeom prst="rect">
              <a:avLst/>
            </a:prstGeom>
          </p:spPr>
        </p:pic>
        <p:sp useBgFill="1">
          <p:nvSpPr>
            <p:cNvPr id="17" name="Rectangle 16">
              <a:extLst>
                <a:ext uri="{FF2B5EF4-FFF2-40B4-BE49-F238E27FC236}">
                  <a16:creationId xmlns:a16="http://schemas.microsoft.com/office/drawing/2014/main" id="{A0964677-0D93-3F48-89AE-AD1DBB0C37C4}"/>
                </a:ext>
              </a:extLst>
            </p:cNvPr>
            <p:cNvSpPr/>
            <p:nvPr/>
          </p:nvSpPr>
          <p:spPr>
            <a:xfrm>
              <a:off x="789849" y="2173179"/>
              <a:ext cx="2734478" cy="3962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Image 20">
            <a:extLst>
              <a:ext uri="{FF2B5EF4-FFF2-40B4-BE49-F238E27FC236}">
                <a16:creationId xmlns:a16="http://schemas.microsoft.com/office/drawing/2014/main" id="{A306AEFA-6556-E448-AF61-A8DC26E398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714" y="4206319"/>
            <a:ext cx="718449" cy="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50886F7-956E-F845-8AA6-AAC99EAA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93" y="4168583"/>
            <a:ext cx="774823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22">
            <a:extLst>
              <a:ext uri="{FF2B5EF4-FFF2-40B4-BE49-F238E27FC236}">
                <a16:creationId xmlns:a16="http://schemas.microsoft.com/office/drawing/2014/main" id="{BDBB7EF9-2731-CD4C-AB2B-90E3D742AB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470" y="4049072"/>
            <a:ext cx="594066" cy="482453"/>
          </a:xfrm>
          <a:prstGeom prst="rect">
            <a:avLst/>
          </a:prstGeom>
        </p:spPr>
      </p:pic>
      <p:pic>
        <p:nvPicPr>
          <p:cNvPr id="21" name="Image 23">
            <a:extLst>
              <a:ext uri="{FF2B5EF4-FFF2-40B4-BE49-F238E27FC236}">
                <a16:creationId xmlns:a16="http://schemas.microsoft.com/office/drawing/2014/main" id="{D8F606CC-1FFB-AD48-B192-36A16531CC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071" y="4131232"/>
            <a:ext cx="501650" cy="357137"/>
          </a:xfrm>
          <a:prstGeom prst="rect">
            <a:avLst/>
          </a:prstGeom>
        </p:spPr>
      </p:pic>
      <p:sp>
        <p:nvSpPr>
          <p:cNvPr id="31" name="Rectangle 4">
            <a:extLst>
              <a:ext uri="{FF2B5EF4-FFF2-40B4-BE49-F238E27FC236}">
                <a16:creationId xmlns:a16="http://schemas.microsoft.com/office/drawing/2014/main" id="{9EAF9C7E-2C0E-B950-5E8D-B34A3E6E147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8008" y="121421"/>
            <a:ext cx="5417667" cy="52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5pPr>
            <a:lvl6pPr marL="380985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6pPr>
            <a:lvl7pPr marL="761970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7pPr>
            <a:lvl8pPr marL="1142954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8pPr>
            <a:lvl9pPr marL="1523939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2400" i="0" kern="0" dirty="0"/>
              <a:t>Detections systems</a:t>
            </a:r>
            <a:br>
              <a:rPr lang="en-GB" sz="2400" i="0" kern="0" dirty="0"/>
            </a:br>
            <a:r>
              <a:rPr lang="en-GB" sz="2400" i="0" kern="0" dirty="0"/>
              <a:t>	</a:t>
            </a:r>
            <a:endParaRPr lang="en-GB" sz="2400" i="0" kern="0" dirty="0">
              <a:solidFill>
                <a:srgbClr val="0000CC"/>
              </a:solidFill>
            </a:endParaRPr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id="{5DE97E15-A700-95A2-6EF3-DD8C80EF38DC}"/>
              </a:ext>
            </a:extLst>
          </p:cNvPr>
          <p:cNvSpPr txBox="1">
            <a:spLocks/>
          </p:cNvSpPr>
          <p:nvPr/>
        </p:nvSpPr>
        <p:spPr>
          <a:xfrm>
            <a:off x="7495756" y="4891492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8</a:t>
            </a:fld>
            <a:endParaRPr lang="fr-FR" sz="1050" dirty="0"/>
          </a:p>
        </p:txBody>
      </p:sp>
      <p:pic>
        <p:nvPicPr>
          <p:cNvPr id="28" name="Image 6" descr="S3-logo3_white.jpg">
            <a:extLst>
              <a:ext uri="{FF2B5EF4-FFF2-40B4-BE49-F238E27FC236}">
                <a16:creationId xmlns:a16="http://schemas.microsoft.com/office/drawing/2014/main" id="{22AB34A5-4242-8FBD-16DB-B30CBD13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8" y="900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867CF22-60FA-1D0C-A0C0-2E0C1A54A0CF}"/>
                  </a:ext>
                </a:extLst>
              </p:cNvPr>
              <p:cNvSpPr txBox="1"/>
              <p:nvPr/>
            </p:nvSpPr>
            <p:spPr>
              <a:xfrm>
                <a:off x="692802" y="1683485"/>
                <a:ext cx="2871371" cy="375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400" b="1" i="1" dirty="0">
                    <a:solidFill>
                      <a:srgbClr val="FF0000"/>
                    </a:solidFill>
                  </a:rPr>
                  <a:t>, SF, e</a:t>
                </a:r>
                <a:r>
                  <a:rPr lang="en-US" sz="1400" b="1" i="1" baseline="30000" dirty="0">
                    <a:solidFill>
                      <a:srgbClr val="FF0000"/>
                    </a:solidFill>
                  </a:rPr>
                  <a:t>-</a:t>
                </a:r>
                <a:r>
                  <a:rPr lang="en-US" sz="1400" b="1" i="1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400" b="1" i="1" dirty="0">
                    <a:solidFill>
                      <a:srgbClr val="FF0000"/>
                    </a:solidFill>
                  </a:rPr>
                  <a:t> decay spectroscopy</a:t>
                </a: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867CF22-60FA-1D0C-A0C0-2E0C1A54A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02" y="1683485"/>
                <a:ext cx="2871371" cy="375552"/>
              </a:xfrm>
              <a:prstGeom prst="rect">
                <a:avLst/>
              </a:prstGeom>
              <a:blipFill>
                <a:blip r:embed="rId8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>
            <a:extLst>
              <a:ext uri="{FF2B5EF4-FFF2-40B4-BE49-F238E27FC236}">
                <a16:creationId xmlns:a16="http://schemas.microsoft.com/office/drawing/2014/main" id="{2F749C1A-BDE8-AA7C-B129-F28D6E88E911}"/>
              </a:ext>
            </a:extLst>
          </p:cNvPr>
          <p:cNvSpPr txBox="1"/>
          <p:nvPr/>
        </p:nvSpPr>
        <p:spPr>
          <a:xfrm>
            <a:off x="4019550" y="1053851"/>
            <a:ext cx="4261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3861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Evolution of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shell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structure</a:t>
            </a:r>
          </a:p>
          <a:p>
            <a:pPr marL="285750" indent="-285750" defTabSz="63861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Collective vs single-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particle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degrees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of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freedom</a:t>
            </a:r>
            <a:endParaRPr lang="fr-FR" sz="1400" dirty="0">
              <a:solidFill>
                <a:srgbClr val="3F3F3F"/>
              </a:solidFill>
              <a:latin typeface="+mj-lt"/>
              <a:ea typeface="+mn-ea"/>
              <a:cs typeface="+mn-cs"/>
            </a:endParaRPr>
          </a:p>
          <a:p>
            <a:pPr marL="285750" indent="-285750" defTabSz="63861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Deformation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&amp;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shape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coexistence</a:t>
            </a:r>
          </a:p>
          <a:p>
            <a:pPr marL="285750" indent="-285750" defTabSz="63861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MQ &amp; Z identification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8796662-769D-2A1F-7D48-BD97D8CFD4B0}"/>
              </a:ext>
            </a:extLst>
          </p:cNvPr>
          <p:cNvSpPr txBox="1"/>
          <p:nvPr/>
        </p:nvSpPr>
        <p:spPr>
          <a:xfrm>
            <a:off x="4019551" y="618852"/>
            <a:ext cx="1539204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638617"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 err="1">
                <a:solidFill>
                  <a:srgbClr val="0E00FF"/>
                </a:solidFill>
                <a:latin typeface="+mj-lt"/>
                <a:ea typeface="+mn-ea"/>
                <a:cs typeface="+mn-cs"/>
              </a:rPr>
              <a:t>Spectroscopy</a:t>
            </a:r>
            <a:endParaRPr lang="fr-FR" sz="1600" b="1" dirty="0">
              <a:solidFill>
                <a:srgbClr val="0E00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FA889BF-7CD5-F3D0-D353-D57D94A3A7A3}"/>
              </a:ext>
            </a:extLst>
          </p:cNvPr>
          <p:cNvSpPr txBox="1"/>
          <p:nvPr/>
        </p:nvSpPr>
        <p:spPr>
          <a:xfrm>
            <a:off x="4019551" y="2164514"/>
            <a:ext cx="281198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638617"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 err="1">
                <a:solidFill>
                  <a:srgbClr val="FF0000"/>
                </a:solidFill>
                <a:latin typeface="+mj-lt"/>
                <a:ea typeface="+mn-ea"/>
                <a:cs typeface="+mn-cs"/>
              </a:rPr>
              <a:t>Limits</a:t>
            </a:r>
            <a:r>
              <a:rPr lang="fr-FR" sz="16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 of the </a:t>
            </a:r>
            <a:r>
              <a:rPr lang="fr-FR" sz="1600" b="1" dirty="0" err="1">
                <a:solidFill>
                  <a:srgbClr val="FF0000"/>
                </a:solidFill>
                <a:latin typeface="+mj-lt"/>
                <a:ea typeface="+mn-ea"/>
                <a:cs typeface="+mn-cs"/>
              </a:rPr>
              <a:t>nuclear</a:t>
            </a:r>
            <a:r>
              <a:rPr lang="fr-FR" sz="16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  <a:ea typeface="+mn-ea"/>
                <a:cs typeface="+mn-cs"/>
              </a:rPr>
              <a:t>chart</a:t>
            </a:r>
            <a:r>
              <a:rPr lang="fr-FR" sz="16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847DB70-8BD7-3B33-2423-48A663382843}"/>
              </a:ext>
            </a:extLst>
          </p:cNvPr>
          <p:cNvSpPr txBox="1"/>
          <p:nvPr/>
        </p:nvSpPr>
        <p:spPr>
          <a:xfrm>
            <a:off x="4019551" y="3532733"/>
            <a:ext cx="2236510" cy="33855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638617"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 err="1">
                <a:solidFill>
                  <a:srgbClr val="008000"/>
                </a:solidFill>
                <a:latin typeface="+mj-lt"/>
                <a:ea typeface="+mn-ea"/>
                <a:cs typeface="+mn-cs"/>
              </a:rPr>
              <a:t>Reaction</a:t>
            </a:r>
            <a:r>
              <a:rPr lang="fr-FR" sz="1600" b="1" dirty="0">
                <a:solidFill>
                  <a:srgbClr val="008000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1600" b="1" dirty="0" err="1">
                <a:solidFill>
                  <a:srgbClr val="008000"/>
                </a:solidFill>
                <a:latin typeface="+mj-lt"/>
                <a:ea typeface="+mn-ea"/>
                <a:cs typeface="+mn-cs"/>
              </a:rPr>
              <a:t>mechanism</a:t>
            </a:r>
            <a:endParaRPr lang="fr-FR" sz="1600" b="1" dirty="0">
              <a:solidFill>
                <a:srgbClr val="008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5F46F41-735C-520A-AE4B-85DF8E2A996A}"/>
              </a:ext>
            </a:extLst>
          </p:cNvPr>
          <p:cNvSpPr txBox="1"/>
          <p:nvPr/>
        </p:nvSpPr>
        <p:spPr>
          <a:xfrm>
            <a:off x="4019551" y="2589392"/>
            <a:ext cx="52389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3861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New isotopes</a:t>
            </a:r>
          </a:p>
          <a:p>
            <a:pPr marL="285750" indent="-285750" defTabSz="63861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Fission branches &amp;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half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lives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,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properties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of fission fragments</a:t>
            </a:r>
          </a:p>
          <a:p>
            <a:pPr marL="285750" indent="-285750" defTabSz="63861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Fission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hindrances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of single-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particle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and high-K states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E7C02B7-4759-110F-B7ED-142347B5D8AD}"/>
              </a:ext>
            </a:extLst>
          </p:cNvPr>
          <p:cNvSpPr txBox="1"/>
          <p:nvPr/>
        </p:nvSpPr>
        <p:spPr>
          <a:xfrm>
            <a:off x="4019551" y="3979051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3861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Systematic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measurement</a:t>
            </a: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of cross sections &amp; excitation</a:t>
            </a:r>
          </a:p>
          <a:p>
            <a:pPr defTabSz="638617"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3F3F3F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1400" dirty="0" err="1">
                <a:solidFill>
                  <a:srgbClr val="3F3F3F"/>
                </a:solidFill>
                <a:latin typeface="+mj-lt"/>
                <a:ea typeface="+mn-ea"/>
                <a:cs typeface="+mn-cs"/>
              </a:rPr>
              <a:t>functions</a:t>
            </a:r>
            <a:endParaRPr lang="fr-FR" sz="1400" dirty="0">
              <a:solidFill>
                <a:srgbClr val="3F3F3F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3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93F39D34-BB05-3A4E-809B-EF1A44DE29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02" y="2067887"/>
            <a:ext cx="3347327" cy="1692355"/>
          </a:xfrm>
          <a:prstGeom prst="rect">
            <a:avLst/>
          </a:prstGeom>
        </p:spPr>
      </p:pic>
      <p:sp>
        <p:nvSpPr>
          <p:cNvPr id="4" name="Titre 5">
            <a:extLst>
              <a:ext uri="{FF2B5EF4-FFF2-40B4-BE49-F238E27FC236}">
                <a16:creationId xmlns:a16="http://schemas.microsoft.com/office/drawing/2014/main" id="{6C0DCAB1-FF8F-734E-BF92-8399A1E1B589}"/>
              </a:ext>
            </a:extLst>
          </p:cNvPr>
          <p:cNvSpPr txBox="1">
            <a:spLocks/>
          </p:cNvSpPr>
          <p:nvPr/>
        </p:nvSpPr>
        <p:spPr>
          <a:xfrm>
            <a:off x="738140" y="613088"/>
            <a:ext cx="2335415" cy="85725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45648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i="1" dirty="0">
                <a:solidFill>
                  <a:schemeClr val="tx1"/>
                </a:solidFill>
              </a:rPr>
              <a:t>S</a:t>
            </a:r>
            <a:r>
              <a:rPr lang="fr-FR" sz="1800" i="1" baseline="30000" dirty="0">
                <a:solidFill>
                  <a:schemeClr val="tx1"/>
                </a:solidFill>
              </a:rPr>
              <a:t>3</a:t>
            </a:r>
            <a:r>
              <a:rPr lang="fr-FR" sz="1800" i="1" dirty="0">
                <a:solidFill>
                  <a:schemeClr val="tx1"/>
                </a:solidFill>
              </a:rPr>
              <a:t>-LEB</a:t>
            </a:r>
          </a:p>
          <a:p>
            <a:pPr algn="ctr"/>
            <a:r>
              <a:rPr lang="fr-FR" sz="1500" i="1" dirty="0">
                <a:solidFill>
                  <a:schemeClr val="tx1"/>
                </a:solidFill>
              </a:rPr>
              <a:t>(</a:t>
            </a:r>
            <a:r>
              <a:rPr lang="fr-FR" sz="1500" i="1" dirty="0" err="1">
                <a:solidFill>
                  <a:schemeClr val="tx1"/>
                </a:solidFill>
              </a:rPr>
              <a:t>Low</a:t>
            </a:r>
            <a:r>
              <a:rPr lang="fr-FR" sz="1500" i="1" dirty="0">
                <a:solidFill>
                  <a:schemeClr val="tx1"/>
                </a:solidFill>
              </a:rPr>
              <a:t> </a:t>
            </a:r>
            <a:r>
              <a:rPr lang="fr-FR" sz="1500" i="1" dirty="0" err="1">
                <a:solidFill>
                  <a:schemeClr val="tx1"/>
                </a:solidFill>
              </a:rPr>
              <a:t>Energy</a:t>
            </a:r>
            <a:r>
              <a:rPr lang="fr-FR" sz="1500" i="1" dirty="0">
                <a:solidFill>
                  <a:schemeClr val="tx1"/>
                </a:solidFill>
              </a:rPr>
              <a:t> Branch)</a:t>
            </a:r>
          </a:p>
        </p:txBody>
      </p:sp>
      <p:sp>
        <p:nvSpPr>
          <p:cNvPr id="5" name="Ellipse 6">
            <a:extLst>
              <a:ext uri="{FF2B5EF4-FFF2-40B4-BE49-F238E27FC236}">
                <a16:creationId xmlns:a16="http://schemas.microsoft.com/office/drawing/2014/main" id="{E8718E53-DBBA-764C-B8C1-2C361A0AC656}"/>
              </a:ext>
            </a:extLst>
          </p:cNvPr>
          <p:cNvSpPr/>
          <p:nvPr/>
        </p:nvSpPr>
        <p:spPr bwMode="auto">
          <a:xfrm rot="1117602">
            <a:off x="2468231" y="1999263"/>
            <a:ext cx="1056120" cy="189835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6" name="Groupe 461">
            <a:extLst>
              <a:ext uri="{FF2B5EF4-FFF2-40B4-BE49-F238E27FC236}">
                <a16:creationId xmlns:a16="http://schemas.microsoft.com/office/drawing/2014/main" id="{98E8B304-A202-C940-AA88-623A9113D0E0}"/>
              </a:ext>
            </a:extLst>
          </p:cNvPr>
          <p:cNvGrpSpPr/>
          <p:nvPr/>
        </p:nvGrpSpPr>
        <p:grpSpPr>
          <a:xfrm>
            <a:off x="491536" y="3917999"/>
            <a:ext cx="702077" cy="477777"/>
            <a:chOff x="1532844" y="2038303"/>
            <a:chExt cx="1675438" cy="1022553"/>
          </a:xfrm>
        </p:grpSpPr>
        <p:pic>
          <p:nvPicPr>
            <p:cNvPr id="7" name="Image 673" descr="KULEUVEN_CMYK_LOGO.png">
              <a:extLst>
                <a:ext uri="{FF2B5EF4-FFF2-40B4-BE49-F238E27FC236}">
                  <a16:creationId xmlns:a16="http://schemas.microsoft.com/office/drawing/2014/main" id="{6F572DCB-5F85-3B42-9431-A248287C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844" y="2038303"/>
              <a:ext cx="1675438" cy="597737"/>
            </a:xfrm>
            <a:prstGeom prst="rect">
              <a:avLst/>
            </a:prstGeom>
          </p:spPr>
        </p:pic>
        <p:sp>
          <p:nvSpPr>
            <p:cNvPr id="8" name="ZoneTexte 677">
              <a:extLst>
                <a:ext uri="{FF2B5EF4-FFF2-40B4-BE49-F238E27FC236}">
                  <a16:creationId xmlns:a16="http://schemas.microsoft.com/office/drawing/2014/main" id="{1B63B892-E1BB-F546-9650-AC0995FB6D6F}"/>
                </a:ext>
              </a:extLst>
            </p:cNvPr>
            <p:cNvSpPr txBox="1"/>
            <p:nvPr/>
          </p:nvSpPr>
          <p:spPr>
            <a:xfrm>
              <a:off x="2233451" y="2616225"/>
              <a:ext cx="440842" cy="444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GB" sz="750" b="1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er 348">
            <a:extLst>
              <a:ext uri="{FF2B5EF4-FFF2-40B4-BE49-F238E27FC236}">
                <a16:creationId xmlns:a16="http://schemas.microsoft.com/office/drawing/2014/main" id="{5A56555C-E3BD-4549-98E6-AB04C5475792}"/>
              </a:ext>
            </a:extLst>
          </p:cNvPr>
          <p:cNvGrpSpPr/>
          <p:nvPr/>
        </p:nvGrpSpPr>
        <p:grpSpPr>
          <a:xfrm>
            <a:off x="574684" y="3932547"/>
            <a:ext cx="2771661" cy="650672"/>
            <a:chOff x="2181920" y="55269"/>
            <a:chExt cx="3695548" cy="867563"/>
          </a:xfrm>
        </p:grpSpPr>
        <p:pic>
          <p:nvPicPr>
            <p:cNvPr id="10" name="Image 674">
              <a:extLst>
                <a:ext uri="{FF2B5EF4-FFF2-40B4-BE49-F238E27FC236}">
                  <a16:creationId xmlns:a16="http://schemas.microsoft.com/office/drawing/2014/main" id="{B6E9FD60-0B99-CD46-A2AA-0736FF3F8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1041" y="55269"/>
              <a:ext cx="946422" cy="429782"/>
            </a:xfrm>
            <a:prstGeom prst="rect">
              <a:avLst/>
            </a:prstGeom>
          </p:spPr>
        </p:pic>
        <p:pic>
          <p:nvPicPr>
            <p:cNvPr id="11" name="Image 669" descr="logo.png">
              <a:extLst>
                <a:ext uri="{FF2B5EF4-FFF2-40B4-BE49-F238E27FC236}">
                  <a16:creationId xmlns:a16="http://schemas.microsoft.com/office/drawing/2014/main" id="{0E626686-54F0-C94B-9FA5-5C30C685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1920" y="669513"/>
              <a:ext cx="1084428" cy="239631"/>
            </a:xfrm>
            <a:prstGeom prst="rect">
              <a:avLst/>
            </a:prstGeom>
          </p:spPr>
        </p:pic>
        <p:grpSp>
          <p:nvGrpSpPr>
            <p:cNvPr id="12" name="Groupe 480">
              <a:extLst>
                <a:ext uri="{FF2B5EF4-FFF2-40B4-BE49-F238E27FC236}">
                  <a16:creationId xmlns:a16="http://schemas.microsoft.com/office/drawing/2014/main" id="{58DCF12D-C025-1240-8425-39AE14CD5A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80568" y="630074"/>
              <a:ext cx="1381331" cy="292758"/>
              <a:chOff x="6837085" y="226601"/>
              <a:chExt cx="1717112" cy="363923"/>
            </a:xfrm>
          </p:grpSpPr>
          <p:pic>
            <p:nvPicPr>
              <p:cNvPr id="14" name="Picture 7">
                <a:extLst>
                  <a:ext uri="{FF2B5EF4-FFF2-40B4-BE49-F238E27FC236}">
                    <a16:creationId xmlns:a16="http://schemas.microsoft.com/office/drawing/2014/main" id="{F5A3F903-E4C1-044E-A437-C1BBB18A24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8218" y="226601"/>
                <a:ext cx="665979" cy="363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">
                <a:extLst>
                  <a:ext uri="{FF2B5EF4-FFF2-40B4-BE49-F238E27FC236}">
                    <a16:creationId xmlns:a16="http://schemas.microsoft.com/office/drawing/2014/main" id="{652B446F-461E-794F-A403-5172A3C95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7085" y="329523"/>
                <a:ext cx="718611" cy="214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7" descr="http://diglin.eu/wp-content/uploads/2013/01/jy_text_500.png">
              <a:extLst>
                <a:ext uri="{FF2B5EF4-FFF2-40B4-BE49-F238E27FC236}">
                  <a16:creationId xmlns:a16="http://schemas.microsoft.com/office/drawing/2014/main" id="{DB84AD53-7356-BC49-8FBB-5A1C373A8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396" y="516176"/>
              <a:ext cx="648072" cy="369401"/>
            </a:xfrm>
            <a:prstGeom prst="rect">
              <a:avLst/>
            </a:prstGeom>
            <a:noFill/>
          </p:spPr>
        </p:pic>
      </p:grpSp>
      <p:pic>
        <p:nvPicPr>
          <p:cNvPr id="22" name="Image 24">
            <a:extLst>
              <a:ext uri="{FF2B5EF4-FFF2-40B4-BE49-F238E27FC236}">
                <a16:creationId xmlns:a16="http://schemas.microsoft.com/office/drawing/2014/main" id="{11BDFE5C-05C7-1543-95FE-5B60873CCF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023" y="3872175"/>
            <a:ext cx="501650" cy="357137"/>
          </a:xfrm>
          <a:prstGeom prst="rect">
            <a:avLst/>
          </a:prstGeom>
        </p:spPr>
      </p:pic>
      <p:sp>
        <p:nvSpPr>
          <p:cNvPr id="31" name="Rectangle 4">
            <a:extLst>
              <a:ext uri="{FF2B5EF4-FFF2-40B4-BE49-F238E27FC236}">
                <a16:creationId xmlns:a16="http://schemas.microsoft.com/office/drawing/2014/main" id="{9EAF9C7E-2C0E-B950-5E8D-B34A3E6E147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8008" y="121421"/>
            <a:ext cx="5417667" cy="52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5pPr>
            <a:lvl6pPr marL="380985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6pPr>
            <a:lvl7pPr marL="761970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7pPr>
            <a:lvl8pPr marL="1142954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8pPr>
            <a:lvl9pPr marL="1523939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2400" i="0" kern="0" dirty="0"/>
              <a:t>Detections systems</a:t>
            </a:r>
            <a:br>
              <a:rPr lang="en-GB" sz="2400" i="0" kern="0" dirty="0"/>
            </a:br>
            <a:r>
              <a:rPr lang="en-GB" sz="2400" i="0" kern="0" dirty="0"/>
              <a:t>	</a:t>
            </a:r>
            <a:endParaRPr lang="en-GB" sz="2400" i="0" kern="0" dirty="0">
              <a:solidFill>
                <a:srgbClr val="0000CC"/>
              </a:solidFill>
            </a:endParaRPr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id="{5DE97E15-A700-95A2-6EF3-DD8C80EF38DC}"/>
              </a:ext>
            </a:extLst>
          </p:cNvPr>
          <p:cNvSpPr txBox="1">
            <a:spLocks/>
          </p:cNvSpPr>
          <p:nvPr/>
        </p:nvSpPr>
        <p:spPr>
          <a:xfrm>
            <a:off x="7495756" y="4891492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050"/>
              <a:pPr algn="r"/>
              <a:t>9</a:t>
            </a:fld>
            <a:endParaRPr lang="fr-FR" sz="1050" dirty="0"/>
          </a:p>
        </p:txBody>
      </p:sp>
      <p:pic>
        <p:nvPicPr>
          <p:cNvPr id="28" name="Image 6" descr="S3-logo3_white.jpg">
            <a:extLst>
              <a:ext uri="{FF2B5EF4-FFF2-40B4-BE49-F238E27FC236}">
                <a16:creationId xmlns:a16="http://schemas.microsoft.com/office/drawing/2014/main" id="{22AB34A5-4242-8FBD-16DB-B30CBD13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8" y="900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1">
            <a:extLst>
              <a:ext uri="{FF2B5EF4-FFF2-40B4-BE49-F238E27FC236}">
                <a16:creationId xmlns:a16="http://schemas.microsoft.com/office/drawing/2014/main" id="{11A635BC-212C-9807-A055-CFAB3CF4E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50" y="1309811"/>
            <a:ext cx="3463046" cy="523220"/>
          </a:xfrm>
          <a:prstGeom prst="rect">
            <a:avLst/>
          </a:prstGeom>
          <a:noFill/>
          <a:effectLst>
            <a:outerShdw sx="1000" sy="1000" algn="tl" rotWithShape="0">
              <a:prstClr val="black"/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i="1" u="none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1400" b="1" i="1" kern="0" dirty="0">
                <a:solidFill>
                  <a:srgbClr val="FF0000"/>
                </a:solidFill>
              </a:rPr>
              <a:t>Laser &amp; decay spectroscopy</a:t>
            </a:r>
          </a:p>
          <a:p>
            <a:pPr algn="ctr"/>
            <a:r>
              <a:rPr lang="en-GB" sz="1400" b="1" i="1" kern="0" dirty="0">
                <a:solidFill>
                  <a:srgbClr val="FF0000"/>
                </a:solidFill>
              </a:rPr>
              <a:t>Mass measurement</a:t>
            </a:r>
            <a:endParaRPr lang="fr-FR" sz="1400" b="1" i="1" dirty="0">
              <a:solidFill>
                <a:srgbClr val="FF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0DBBFF3-15E4-91BC-FB36-3DEF667EB3F8}"/>
              </a:ext>
            </a:extLst>
          </p:cNvPr>
          <p:cNvSpPr txBox="1"/>
          <p:nvPr/>
        </p:nvSpPr>
        <p:spPr>
          <a:xfrm>
            <a:off x="3976578" y="4084123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/>
              <a:t>Nuclear Moments</a:t>
            </a:r>
            <a:r>
              <a:rPr lang="en-US" sz="1400" dirty="0"/>
              <a:t> / </a:t>
            </a:r>
            <a:r>
              <a:rPr lang="en-US" sz="1400" b="0" dirty="0"/>
              <a:t>Charge radii / Spin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/>
              <a:t>Mass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Decay spectroscopy</a:t>
            </a:r>
            <a:endParaRPr lang="en-US" sz="1400" b="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6EDA4A1-7FA6-3306-C7D5-29399FB1E289}"/>
              </a:ext>
            </a:extLst>
          </p:cNvPr>
          <p:cNvSpPr txBox="1"/>
          <p:nvPr/>
        </p:nvSpPr>
        <p:spPr>
          <a:xfrm>
            <a:off x="4007867" y="3676864"/>
            <a:ext cx="2521844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63861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E00FF"/>
                </a:solidFill>
                <a:latin typeface="+mj-lt"/>
                <a:ea typeface="+mn-ea"/>
                <a:cs typeface="+mn-cs"/>
              </a:rPr>
              <a:t>Fundamental properties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4211B08-C976-CE87-AB7D-108C50BEA8F7}"/>
              </a:ext>
            </a:extLst>
          </p:cNvPr>
          <p:cNvSpPr txBox="1"/>
          <p:nvPr/>
        </p:nvSpPr>
        <p:spPr>
          <a:xfrm>
            <a:off x="3976578" y="594348"/>
            <a:ext cx="74969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38617"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 err="1">
                <a:latin typeface="+mj-lt"/>
                <a:ea typeface="+mn-ea"/>
                <a:cs typeface="+mn-cs"/>
              </a:rPr>
              <a:t>Tasks</a:t>
            </a:r>
            <a:endParaRPr lang="fr-FR" sz="1600" b="1" dirty="0">
              <a:latin typeface="+mj-lt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04FCAEF-3D6B-DFC5-BEB2-7BAD5523FCD7}"/>
              </a:ext>
            </a:extLst>
          </p:cNvPr>
          <p:cNvSpPr txBox="1"/>
          <p:nvPr/>
        </p:nvSpPr>
        <p:spPr>
          <a:xfrm>
            <a:off x="3890930" y="1001607"/>
            <a:ext cx="5112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/>
              <a:t>Provide pure &amp; low energy beams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0" dirty="0"/>
              <a:t>Provide access to species not available by other techniques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136836D-4396-71F1-B23C-94A3526C0A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0647" y="1524827"/>
            <a:ext cx="3451176" cy="20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modele presentatio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EAnew">
  <a:themeElements>
    <a:clrScheme name="CEA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A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A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EAnew">
  <a:themeElements>
    <a:clrScheme name="CEA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A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A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EAnew">
  <a:themeElements>
    <a:clrScheme name="CEA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A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A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odele presentatio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135903</TotalTime>
  <Words>2190</Words>
  <Application>Microsoft Macintosh PowerPoint</Application>
  <PresentationFormat>Affichage à l'écran (16:9)</PresentationFormat>
  <Paragraphs>392</Paragraphs>
  <Slides>15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36" baseType="lpstr">
      <vt:lpstr>Andalus</vt:lpstr>
      <vt:lpstr>Arial</vt:lpstr>
      <vt:lpstr>Calibri</vt:lpstr>
      <vt:lpstr>Calibri Light</vt:lpstr>
      <vt:lpstr>Cambria Math</vt:lpstr>
      <vt:lpstr>CMBX12</vt:lpstr>
      <vt:lpstr>CMR10</vt:lpstr>
      <vt:lpstr>Courier New</vt:lpstr>
      <vt:lpstr>Times</vt:lpstr>
      <vt:lpstr>Times New Roman</vt:lpstr>
      <vt:lpstr>Times New Roman,Bold</vt:lpstr>
      <vt:lpstr>TimesNewRomanPS</vt:lpstr>
      <vt:lpstr>TimesNewRomanPSMT</vt:lpstr>
      <vt:lpstr>Verdana</vt:lpstr>
      <vt:lpstr>Wingdings</vt:lpstr>
      <vt:lpstr>1_modele presentation</vt:lpstr>
      <vt:lpstr>CEAnew</vt:lpstr>
      <vt:lpstr>1_CEAnew</vt:lpstr>
      <vt:lpstr>2_CEAnew</vt:lpstr>
      <vt:lpstr>2_modele presentation</vt:lpstr>
      <vt:lpstr>Graph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Microsoft Office User</cp:lastModifiedBy>
  <cp:revision>1788</cp:revision>
  <cp:lastPrinted>2022-09-30T12:15:29Z</cp:lastPrinted>
  <dcterms:created xsi:type="dcterms:W3CDTF">2012-06-06T17:00:17Z</dcterms:created>
  <dcterms:modified xsi:type="dcterms:W3CDTF">2023-10-26T15:39:40Z</dcterms:modified>
</cp:coreProperties>
</file>