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  <p:sldMasterId id="2147483741" r:id="rId2"/>
    <p:sldMasterId id="2147483723" r:id="rId3"/>
    <p:sldMasterId id="2147483710" r:id="rId4"/>
  </p:sldMasterIdLst>
  <p:notesMasterIdLst>
    <p:notesMasterId r:id="rId35"/>
  </p:notesMasterIdLst>
  <p:handoutMasterIdLst>
    <p:handoutMasterId r:id="rId36"/>
  </p:handoutMasterIdLst>
  <p:sldIdLst>
    <p:sldId id="270" r:id="rId5"/>
    <p:sldId id="544" r:id="rId6"/>
    <p:sldId id="535" r:id="rId7"/>
    <p:sldId id="660" r:id="rId8"/>
    <p:sldId id="690" r:id="rId9"/>
    <p:sldId id="573" r:id="rId10"/>
    <p:sldId id="631" r:id="rId11"/>
    <p:sldId id="695" r:id="rId12"/>
    <p:sldId id="696" r:id="rId13"/>
    <p:sldId id="697" r:id="rId14"/>
    <p:sldId id="685" r:id="rId15"/>
    <p:sldId id="621" r:id="rId16"/>
    <p:sldId id="691" r:id="rId17"/>
    <p:sldId id="653" r:id="rId18"/>
    <p:sldId id="657" r:id="rId19"/>
    <p:sldId id="669" r:id="rId20"/>
    <p:sldId id="698" r:id="rId21"/>
    <p:sldId id="686" r:id="rId22"/>
    <p:sldId id="692" r:id="rId23"/>
    <p:sldId id="598" r:id="rId24"/>
    <p:sldId id="650" r:id="rId25"/>
    <p:sldId id="676" r:id="rId26"/>
    <p:sldId id="678" r:id="rId27"/>
    <p:sldId id="689" r:id="rId28"/>
    <p:sldId id="677" r:id="rId29"/>
    <p:sldId id="694" r:id="rId30"/>
    <p:sldId id="628" r:id="rId31"/>
    <p:sldId id="688" r:id="rId32"/>
    <p:sldId id="663" r:id="rId33"/>
    <p:sldId id="687" r:id="rId3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3333FF"/>
    <a:srgbClr val="FF0000"/>
    <a:srgbClr val="FFFFCC"/>
    <a:srgbClr val="3333CC"/>
    <a:srgbClr val="FFFFFF"/>
    <a:srgbClr val="66FF99"/>
    <a:srgbClr val="99FF66"/>
    <a:srgbClr val="10F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5668" autoAdjust="0"/>
  </p:normalViewPr>
  <p:slideViewPr>
    <p:cSldViewPr>
      <p:cViewPr varScale="1">
        <p:scale>
          <a:sx n="62" d="100"/>
          <a:sy n="62" d="100"/>
        </p:scale>
        <p:origin x="135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88"/>
    </p:cViewPr>
  </p:sorterViewPr>
  <p:notesViewPr>
    <p:cSldViewPr>
      <p:cViewPr varScale="1">
        <p:scale>
          <a:sx n="62" d="100"/>
          <a:sy n="62" d="100"/>
        </p:scale>
        <p:origin x="-1882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.ganil.priv\utilisateurs\frelin\Mes%20documents\NFS\2023-10-03_Films%20NFS\analyse_films_09-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Medley!$P$4</c:f>
              <c:strCache>
                <c:ptCount val="1"/>
                <c:pt idx="0">
                  <c:v>GL norm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Medley!$M$5:$M$691</c:f>
              <c:numCache>
                <c:formatCode>0.00</c:formatCode>
                <c:ptCount val="687"/>
                <c:pt idx="0">
                  <c:v>0</c:v>
                </c:pt>
                <c:pt idx="1">
                  <c:v>8.4666666666666668E-2</c:v>
                </c:pt>
                <c:pt idx="2">
                  <c:v>0.16933333333333334</c:v>
                </c:pt>
                <c:pt idx="3">
                  <c:v>0.254</c:v>
                </c:pt>
                <c:pt idx="4">
                  <c:v>0.33866666666666667</c:v>
                </c:pt>
                <c:pt idx="5">
                  <c:v>0.42333333333333328</c:v>
                </c:pt>
                <c:pt idx="6">
                  <c:v>0.50800000000000001</c:v>
                </c:pt>
                <c:pt idx="7">
                  <c:v>0.59266666666666667</c:v>
                </c:pt>
                <c:pt idx="8">
                  <c:v>0.67733333333333334</c:v>
                </c:pt>
                <c:pt idx="9">
                  <c:v>0.7619999999999999</c:v>
                </c:pt>
                <c:pt idx="10">
                  <c:v>0.84666666666666657</c:v>
                </c:pt>
                <c:pt idx="11">
                  <c:v>0.93133333333333324</c:v>
                </c:pt>
                <c:pt idx="12">
                  <c:v>1.016</c:v>
                </c:pt>
                <c:pt idx="13">
                  <c:v>1.1006666666666667</c:v>
                </c:pt>
                <c:pt idx="14">
                  <c:v>1.1853333333333333</c:v>
                </c:pt>
                <c:pt idx="15">
                  <c:v>1.27</c:v>
                </c:pt>
                <c:pt idx="16">
                  <c:v>1.3546666666666667</c:v>
                </c:pt>
                <c:pt idx="17">
                  <c:v>1.4393333333333331</c:v>
                </c:pt>
                <c:pt idx="18">
                  <c:v>1.5239999999999998</c:v>
                </c:pt>
                <c:pt idx="19">
                  <c:v>1.6086666666666667</c:v>
                </c:pt>
                <c:pt idx="20">
                  <c:v>1.6933333333333331</c:v>
                </c:pt>
                <c:pt idx="21">
                  <c:v>1.778</c:v>
                </c:pt>
                <c:pt idx="22">
                  <c:v>1.8626666666666665</c:v>
                </c:pt>
                <c:pt idx="23">
                  <c:v>1.9473333333333331</c:v>
                </c:pt>
                <c:pt idx="24">
                  <c:v>2.032</c:v>
                </c:pt>
                <c:pt idx="25">
                  <c:v>2.1166666666666663</c:v>
                </c:pt>
                <c:pt idx="26">
                  <c:v>2.2013333333333334</c:v>
                </c:pt>
                <c:pt idx="27">
                  <c:v>2.2859999999999996</c:v>
                </c:pt>
                <c:pt idx="28">
                  <c:v>2.3706666666666667</c:v>
                </c:pt>
                <c:pt idx="29">
                  <c:v>2.4553333333333329</c:v>
                </c:pt>
                <c:pt idx="30">
                  <c:v>2.54</c:v>
                </c:pt>
                <c:pt idx="31">
                  <c:v>2.6246666666666667</c:v>
                </c:pt>
                <c:pt idx="32">
                  <c:v>2.7093333333333334</c:v>
                </c:pt>
                <c:pt idx="33">
                  <c:v>2.794</c:v>
                </c:pt>
                <c:pt idx="34">
                  <c:v>2.8786666666666663</c:v>
                </c:pt>
                <c:pt idx="35">
                  <c:v>2.9633333333333334</c:v>
                </c:pt>
                <c:pt idx="36">
                  <c:v>3.0479999999999996</c:v>
                </c:pt>
                <c:pt idx="37">
                  <c:v>3.1326666666666667</c:v>
                </c:pt>
                <c:pt idx="38">
                  <c:v>3.2173333333333334</c:v>
                </c:pt>
                <c:pt idx="39">
                  <c:v>3.302</c:v>
                </c:pt>
                <c:pt idx="40">
                  <c:v>3.3866666666666663</c:v>
                </c:pt>
                <c:pt idx="41">
                  <c:v>3.4713333333333329</c:v>
                </c:pt>
                <c:pt idx="42">
                  <c:v>3.556</c:v>
                </c:pt>
                <c:pt idx="43">
                  <c:v>3.6406666666666667</c:v>
                </c:pt>
                <c:pt idx="44">
                  <c:v>3.7253333333333329</c:v>
                </c:pt>
                <c:pt idx="45">
                  <c:v>3.8099999999999996</c:v>
                </c:pt>
                <c:pt idx="46">
                  <c:v>3.8946666666666663</c:v>
                </c:pt>
                <c:pt idx="47">
                  <c:v>3.9793333333333334</c:v>
                </c:pt>
                <c:pt idx="48">
                  <c:v>4.0640000000000001</c:v>
                </c:pt>
                <c:pt idx="49">
                  <c:v>4.1486666666666663</c:v>
                </c:pt>
                <c:pt idx="50">
                  <c:v>4.2333333333333325</c:v>
                </c:pt>
                <c:pt idx="51">
                  <c:v>4.3180000000000005</c:v>
                </c:pt>
                <c:pt idx="52">
                  <c:v>4.4026666666666667</c:v>
                </c:pt>
                <c:pt idx="53">
                  <c:v>4.487333333333333</c:v>
                </c:pt>
                <c:pt idx="54">
                  <c:v>4.5719999999999992</c:v>
                </c:pt>
                <c:pt idx="55">
                  <c:v>4.6566666666666663</c:v>
                </c:pt>
                <c:pt idx="56">
                  <c:v>4.7413333333333334</c:v>
                </c:pt>
                <c:pt idx="57">
                  <c:v>4.8259999999999996</c:v>
                </c:pt>
                <c:pt idx="58">
                  <c:v>4.9106666666666658</c:v>
                </c:pt>
                <c:pt idx="59">
                  <c:v>4.995333333333333</c:v>
                </c:pt>
                <c:pt idx="60">
                  <c:v>5.08</c:v>
                </c:pt>
                <c:pt idx="61">
                  <c:v>5.1646666666666663</c:v>
                </c:pt>
                <c:pt idx="62">
                  <c:v>5.2493333333333334</c:v>
                </c:pt>
                <c:pt idx="63">
                  <c:v>5.3339999999999996</c:v>
                </c:pt>
                <c:pt idx="64">
                  <c:v>5.4186666666666667</c:v>
                </c:pt>
                <c:pt idx="65">
                  <c:v>5.503333333333333</c:v>
                </c:pt>
                <c:pt idx="66">
                  <c:v>5.5880000000000001</c:v>
                </c:pt>
                <c:pt idx="67">
                  <c:v>5.6726666666666663</c:v>
                </c:pt>
                <c:pt idx="68">
                  <c:v>5.7573333333333325</c:v>
                </c:pt>
                <c:pt idx="69">
                  <c:v>5.8419999999999996</c:v>
                </c:pt>
                <c:pt idx="70">
                  <c:v>5.9266666666666667</c:v>
                </c:pt>
                <c:pt idx="71">
                  <c:v>6.011333333333333</c:v>
                </c:pt>
                <c:pt idx="72">
                  <c:v>6.0959999999999992</c:v>
                </c:pt>
                <c:pt idx="73">
                  <c:v>6.1806666666666663</c:v>
                </c:pt>
                <c:pt idx="74">
                  <c:v>6.2653333333333334</c:v>
                </c:pt>
                <c:pt idx="75">
                  <c:v>6.35</c:v>
                </c:pt>
                <c:pt idx="76">
                  <c:v>6.4346666666666668</c:v>
                </c:pt>
                <c:pt idx="77">
                  <c:v>6.519333333333333</c:v>
                </c:pt>
                <c:pt idx="78">
                  <c:v>6.6040000000000001</c:v>
                </c:pt>
                <c:pt idx="79">
                  <c:v>6.6886666666666654</c:v>
                </c:pt>
                <c:pt idx="80">
                  <c:v>6.7733333333333325</c:v>
                </c:pt>
                <c:pt idx="81">
                  <c:v>6.8579999999999997</c:v>
                </c:pt>
                <c:pt idx="82">
                  <c:v>6.9426666666666659</c:v>
                </c:pt>
                <c:pt idx="83">
                  <c:v>7.027333333333333</c:v>
                </c:pt>
                <c:pt idx="84">
                  <c:v>7.1120000000000001</c:v>
                </c:pt>
                <c:pt idx="85">
                  <c:v>7.1966666666666663</c:v>
                </c:pt>
                <c:pt idx="86">
                  <c:v>7.2813333333333334</c:v>
                </c:pt>
                <c:pt idx="87">
                  <c:v>7.3659999999999988</c:v>
                </c:pt>
                <c:pt idx="88">
                  <c:v>7.4506666666666659</c:v>
                </c:pt>
                <c:pt idx="89">
                  <c:v>7.5353333333333339</c:v>
                </c:pt>
                <c:pt idx="90">
                  <c:v>7.6199999999999992</c:v>
                </c:pt>
                <c:pt idx="91">
                  <c:v>7.7046666666666663</c:v>
                </c:pt>
                <c:pt idx="92">
                  <c:v>7.7893333333333326</c:v>
                </c:pt>
                <c:pt idx="93">
                  <c:v>7.8739999999999997</c:v>
                </c:pt>
                <c:pt idx="94">
                  <c:v>7.9586666666666668</c:v>
                </c:pt>
                <c:pt idx="95">
                  <c:v>8.043333333333333</c:v>
                </c:pt>
                <c:pt idx="96">
                  <c:v>8.1280000000000001</c:v>
                </c:pt>
                <c:pt idx="97">
                  <c:v>8.2126666666666654</c:v>
                </c:pt>
                <c:pt idx="98">
                  <c:v>8.2973333333333326</c:v>
                </c:pt>
                <c:pt idx="99">
                  <c:v>8.3819999999999997</c:v>
                </c:pt>
                <c:pt idx="100">
                  <c:v>8.466666666666665</c:v>
                </c:pt>
                <c:pt idx="101">
                  <c:v>8.5513333333333321</c:v>
                </c:pt>
                <c:pt idx="102">
                  <c:v>8.636000000000001</c:v>
                </c:pt>
                <c:pt idx="103">
                  <c:v>8.7206666666666663</c:v>
                </c:pt>
                <c:pt idx="104">
                  <c:v>8.8053333333333335</c:v>
                </c:pt>
                <c:pt idx="105">
                  <c:v>8.8899999999999988</c:v>
                </c:pt>
                <c:pt idx="106">
                  <c:v>8.9746666666666659</c:v>
                </c:pt>
                <c:pt idx="107">
                  <c:v>9.059333333333333</c:v>
                </c:pt>
                <c:pt idx="108">
                  <c:v>9.1439999999999984</c:v>
                </c:pt>
                <c:pt idx="109">
                  <c:v>9.2286666666666672</c:v>
                </c:pt>
                <c:pt idx="110">
                  <c:v>9.3133333333333326</c:v>
                </c:pt>
                <c:pt idx="111">
                  <c:v>9.3979999999999997</c:v>
                </c:pt>
                <c:pt idx="112">
                  <c:v>9.4826666666666668</c:v>
                </c:pt>
                <c:pt idx="113">
                  <c:v>9.5673333333333321</c:v>
                </c:pt>
                <c:pt idx="114">
                  <c:v>9.6519999999999992</c:v>
                </c:pt>
                <c:pt idx="115">
                  <c:v>9.7366666666666664</c:v>
                </c:pt>
                <c:pt idx="116">
                  <c:v>9.8213333333333317</c:v>
                </c:pt>
                <c:pt idx="117">
                  <c:v>9.9060000000000006</c:v>
                </c:pt>
                <c:pt idx="118">
                  <c:v>9.9906666666666659</c:v>
                </c:pt>
                <c:pt idx="119">
                  <c:v>10.075333333333333</c:v>
                </c:pt>
                <c:pt idx="120">
                  <c:v>10.16</c:v>
                </c:pt>
                <c:pt idx="121">
                  <c:v>10.244666666666665</c:v>
                </c:pt>
                <c:pt idx="122">
                  <c:v>10.329333333333333</c:v>
                </c:pt>
                <c:pt idx="123">
                  <c:v>10.413999999999998</c:v>
                </c:pt>
                <c:pt idx="124">
                  <c:v>10.498666666666667</c:v>
                </c:pt>
                <c:pt idx="125">
                  <c:v>10.583333333333334</c:v>
                </c:pt>
                <c:pt idx="126">
                  <c:v>10.667999999999999</c:v>
                </c:pt>
                <c:pt idx="127">
                  <c:v>10.752666666666666</c:v>
                </c:pt>
                <c:pt idx="128">
                  <c:v>10.837333333333333</c:v>
                </c:pt>
                <c:pt idx="129">
                  <c:v>10.921999999999999</c:v>
                </c:pt>
                <c:pt idx="130">
                  <c:v>11.006666666666666</c:v>
                </c:pt>
                <c:pt idx="131">
                  <c:v>11.091333333333333</c:v>
                </c:pt>
                <c:pt idx="132">
                  <c:v>11.176</c:v>
                </c:pt>
                <c:pt idx="133">
                  <c:v>11.260666666666667</c:v>
                </c:pt>
                <c:pt idx="134">
                  <c:v>11.345333333333333</c:v>
                </c:pt>
                <c:pt idx="135">
                  <c:v>11.43</c:v>
                </c:pt>
                <c:pt idx="136">
                  <c:v>11.514666666666665</c:v>
                </c:pt>
                <c:pt idx="137">
                  <c:v>11.599333333333332</c:v>
                </c:pt>
                <c:pt idx="138">
                  <c:v>11.683999999999999</c:v>
                </c:pt>
                <c:pt idx="139">
                  <c:v>11.768666666666666</c:v>
                </c:pt>
                <c:pt idx="140">
                  <c:v>11.853333333333333</c:v>
                </c:pt>
                <c:pt idx="141">
                  <c:v>11.937999999999999</c:v>
                </c:pt>
                <c:pt idx="142">
                  <c:v>12.022666666666666</c:v>
                </c:pt>
                <c:pt idx="143">
                  <c:v>12.107333333333333</c:v>
                </c:pt>
                <c:pt idx="144">
                  <c:v>12.191999999999998</c:v>
                </c:pt>
                <c:pt idx="145">
                  <c:v>12.276666666666666</c:v>
                </c:pt>
                <c:pt idx="146">
                  <c:v>12.361333333333333</c:v>
                </c:pt>
                <c:pt idx="147">
                  <c:v>12.446</c:v>
                </c:pt>
                <c:pt idx="148">
                  <c:v>12.530666666666667</c:v>
                </c:pt>
                <c:pt idx="149">
                  <c:v>12.615333333333332</c:v>
                </c:pt>
                <c:pt idx="150">
                  <c:v>12.7</c:v>
                </c:pt>
                <c:pt idx="151">
                  <c:v>12.784666666666665</c:v>
                </c:pt>
                <c:pt idx="152">
                  <c:v>12.869333333333334</c:v>
                </c:pt>
                <c:pt idx="153">
                  <c:v>12.953999999999999</c:v>
                </c:pt>
                <c:pt idx="154">
                  <c:v>13.038666666666666</c:v>
                </c:pt>
                <c:pt idx="155">
                  <c:v>13.123333333333333</c:v>
                </c:pt>
                <c:pt idx="156">
                  <c:v>13.208</c:v>
                </c:pt>
                <c:pt idx="157">
                  <c:v>13.292666666666666</c:v>
                </c:pt>
                <c:pt idx="158">
                  <c:v>13.377333333333331</c:v>
                </c:pt>
                <c:pt idx="159">
                  <c:v>13.462</c:v>
                </c:pt>
                <c:pt idx="160">
                  <c:v>13.546666666666665</c:v>
                </c:pt>
                <c:pt idx="161">
                  <c:v>13.631333333333332</c:v>
                </c:pt>
                <c:pt idx="162">
                  <c:v>13.715999999999999</c:v>
                </c:pt>
                <c:pt idx="163">
                  <c:v>13.800666666666666</c:v>
                </c:pt>
                <c:pt idx="164">
                  <c:v>13.885333333333332</c:v>
                </c:pt>
                <c:pt idx="165">
                  <c:v>13.97</c:v>
                </c:pt>
                <c:pt idx="166">
                  <c:v>14.054666666666666</c:v>
                </c:pt>
                <c:pt idx="167">
                  <c:v>14.139333333333331</c:v>
                </c:pt>
                <c:pt idx="168">
                  <c:v>14.224</c:v>
                </c:pt>
                <c:pt idx="169">
                  <c:v>14.308666666666666</c:v>
                </c:pt>
                <c:pt idx="170">
                  <c:v>14.393333333333333</c:v>
                </c:pt>
                <c:pt idx="171">
                  <c:v>14.477999999999998</c:v>
                </c:pt>
                <c:pt idx="172">
                  <c:v>14.562666666666667</c:v>
                </c:pt>
                <c:pt idx="173">
                  <c:v>14.647333333333332</c:v>
                </c:pt>
                <c:pt idx="174">
                  <c:v>14.731999999999998</c:v>
                </c:pt>
                <c:pt idx="175">
                  <c:v>14.816666666666666</c:v>
                </c:pt>
                <c:pt idx="176">
                  <c:v>14.901333333333332</c:v>
                </c:pt>
                <c:pt idx="177">
                  <c:v>14.985999999999999</c:v>
                </c:pt>
                <c:pt idx="178">
                  <c:v>15.070666666666668</c:v>
                </c:pt>
                <c:pt idx="179">
                  <c:v>15.155333333333333</c:v>
                </c:pt>
                <c:pt idx="180">
                  <c:v>15.239999999999998</c:v>
                </c:pt>
                <c:pt idx="181">
                  <c:v>15.324666666666667</c:v>
                </c:pt>
                <c:pt idx="182">
                  <c:v>15.409333333333333</c:v>
                </c:pt>
                <c:pt idx="183">
                  <c:v>15.493999999999998</c:v>
                </c:pt>
                <c:pt idx="184">
                  <c:v>15.578666666666665</c:v>
                </c:pt>
                <c:pt idx="185">
                  <c:v>15.663333333333334</c:v>
                </c:pt>
                <c:pt idx="186">
                  <c:v>15.747999999999999</c:v>
                </c:pt>
                <c:pt idx="187">
                  <c:v>15.832666666666665</c:v>
                </c:pt>
                <c:pt idx="188">
                  <c:v>15.917333333333334</c:v>
                </c:pt>
                <c:pt idx="189">
                  <c:v>16.001999999999999</c:v>
                </c:pt>
                <c:pt idx="190">
                  <c:v>16.086666666666666</c:v>
                </c:pt>
                <c:pt idx="191">
                  <c:v>16.171333333333333</c:v>
                </c:pt>
                <c:pt idx="192">
                  <c:v>16.256</c:v>
                </c:pt>
                <c:pt idx="193">
                  <c:v>16.340666666666664</c:v>
                </c:pt>
                <c:pt idx="194">
                  <c:v>16.425333333333331</c:v>
                </c:pt>
                <c:pt idx="195">
                  <c:v>16.509999999999998</c:v>
                </c:pt>
                <c:pt idx="196">
                  <c:v>16.594666666666665</c:v>
                </c:pt>
                <c:pt idx="197">
                  <c:v>16.679333333333332</c:v>
                </c:pt>
                <c:pt idx="198">
                  <c:v>16.763999999999999</c:v>
                </c:pt>
                <c:pt idx="199">
                  <c:v>16.848666666666666</c:v>
                </c:pt>
                <c:pt idx="200">
                  <c:v>16.93333333333333</c:v>
                </c:pt>
                <c:pt idx="201">
                  <c:v>17.018000000000001</c:v>
                </c:pt>
                <c:pt idx="202">
                  <c:v>17.102666666666664</c:v>
                </c:pt>
                <c:pt idx="203">
                  <c:v>17.187333333333331</c:v>
                </c:pt>
                <c:pt idx="204">
                  <c:v>17.272000000000002</c:v>
                </c:pt>
                <c:pt idx="205">
                  <c:v>17.356666666666666</c:v>
                </c:pt>
                <c:pt idx="206">
                  <c:v>17.441333333333333</c:v>
                </c:pt>
                <c:pt idx="207">
                  <c:v>17.525999999999996</c:v>
                </c:pt>
                <c:pt idx="208">
                  <c:v>17.610666666666667</c:v>
                </c:pt>
                <c:pt idx="209">
                  <c:v>17.69533333333333</c:v>
                </c:pt>
                <c:pt idx="210">
                  <c:v>17.779999999999998</c:v>
                </c:pt>
                <c:pt idx="211">
                  <c:v>17.864666666666668</c:v>
                </c:pt>
                <c:pt idx="212">
                  <c:v>17.949333333333332</c:v>
                </c:pt>
                <c:pt idx="213">
                  <c:v>18.033999999999999</c:v>
                </c:pt>
                <c:pt idx="214">
                  <c:v>18.118666666666666</c:v>
                </c:pt>
                <c:pt idx="215">
                  <c:v>18.203333333333333</c:v>
                </c:pt>
                <c:pt idx="216">
                  <c:v>18.287999999999997</c:v>
                </c:pt>
                <c:pt idx="217">
                  <c:v>18.372666666666667</c:v>
                </c:pt>
                <c:pt idx="218">
                  <c:v>18.457333333333334</c:v>
                </c:pt>
                <c:pt idx="219">
                  <c:v>18.541999999999998</c:v>
                </c:pt>
                <c:pt idx="220">
                  <c:v>18.626666666666665</c:v>
                </c:pt>
                <c:pt idx="221">
                  <c:v>18.711333333333332</c:v>
                </c:pt>
                <c:pt idx="222">
                  <c:v>18.795999999999999</c:v>
                </c:pt>
                <c:pt idx="223">
                  <c:v>18.880666666666663</c:v>
                </c:pt>
                <c:pt idx="224">
                  <c:v>18.965333333333334</c:v>
                </c:pt>
                <c:pt idx="225">
                  <c:v>19.049999999999997</c:v>
                </c:pt>
                <c:pt idx="226">
                  <c:v>19.134666666666664</c:v>
                </c:pt>
                <c:pt idx="227">
                  <c:v>19.219333333333335</c:v>
                </c:pt>
                <c:pt idx="228">
                  <c:v>19.303999999999998</c:v>
                </c:pt>
                <c:pt idx="229">
                  <c:v>19.388666666666666</c:v>
                </c:pt>
                <c:pt idx="230">
                  <c:v>19.473333333333333</c:v>
                </c:pt>
                <c:pt idx="231">
                  <c:v>19.558</c:v>
                </c:pt>
                <c:pt idx="232">
                  <c:v>19.642666666666663</c:v>
                </c:pt>
                <c:pt idx="233">
                  <c:v>19.727333333333331</c:v>
                </c:pt>
                <c:pt idx="234">
                  <c:v>19.812000000000001</c:v>
                </c:pt>
                <c:pt idx="235">
                  <c:v>19.896666666666665</c:v>
                </c:pt>
                <c:pt idx="236">
                  <c:v>19.981333333333332</c:v>
                </c:pt>
                <c:pt idx="237">
                  <c:v>20.065999999999999</c:v>
                </c:pt>
                <c:pt idx="238">
                  <c:v>20.150666666666666</c:v>
                </c:pt>
                <c:pt idx="239">
                  <c:v>20.23533333333333</c:v>
                </c:pt>
                <c:pt idx="240">
                  <c:v>20.32</c:v>
                </c:pt>
                <c:pt idx="241">
                  <c:v>20.404666666666667</c:v>
                </c:pt>
                <c:pt idx="242">
                  <c:v>20.489333333333331</c:v>
                </c:pt>
                <c:pt idx="243">
                  <c:v>20.574000000000002</c:v>
                </c:pt>
                <c:pt idx="244">
                  <c:v>20.658666666666665</c:v>
                </c:pt>
                <c:pt idx="245">
                  <c:v>20.743333333333332</c:v>
                </c:pt>
                <c:pt idx="246">
                  <c:v>20.827999999999996</c:v>
                </c:pt>
                <c:pt idx="247">
                  <c:v>20.912666666666667</c:v>
                </c:pt>
                <c:pt idx="248">
                  <c:v>20.997333333333334</c:v>
                </c:pt>
                <c:pt idx="249">
                  <c:v>21.081999999999997</c:v>
                </c:pt>
                <c:pt idx="250">
                  <c:v>21.166666666666668</c:v>
                </c:pt>
                <c:pt idx="251">
                  <c:v>21.251333333333331</c:v>
                </c:pt>
                <c:pt idx="252">
                  <c:v>21.335999999999999</c:v>
                </c:pt>
                <c:pt idx="253">
                  <c:v>21.420666666666666</c:v>
                </c:pt>
                <c:pt idx="254">
                  <c:v>21.505333333333333</c:v>
                </c:pt>
                <c:pt idx="255">
                  <c:v>21.59</c:v>
                </c:pt>
                <c:pt idx="256">
                  <c:v>21.674666666666667</c:v>
                </c:pt>
                <c:pt idx="257">
                  <c:v>21.759333333333334</c:v>
                </c:pt>
                <c:pt idx="258">
                  <c:v>21.843999999999998</c:v>
                </c:pt>
                <c:pt idx="259">
                  <c:v>21.928666666666665</c:v>
                </c:pt>
                <c:pt idx="260">
                  <c:v>22.013333333333332</c:v>
                </c:pt>
                <c:pt idx="261">
                  <c:v>22.097999999999999</c:v>
                </c:pt>
                <c:pt idx="262">
                  <c:v>22.182666666666666</c:v>
                </c:pt>
                <c:pt idx="263">
                  <c:v>22.267333333333333</c:v>
                </c:pt>
                <c:pt idx="264">
                  <c:v>22.352</c:v>
                </c:pt>
                <c:pt idx="265">
                  <c:v>22.436666666666664</c:v>
                </c:pt>
                <c:pt idx="266">
                  <c:v>22.521333333333335</c:v>
                </c:pt>
                <c:pt idx="267">
                  <c:v>22.605999999999998</c:v>
                </c:pt>
                <c:pt idx="268">
                  <c:v>22.690666666666665</c:v>
                </c:pt>
                <c:pt idx="269">
                  <c:v>22.775333333333332</c:v>
                </c:pt>
                <c:pt idx="270">
                  <c:v>22.86</c:v>
                </c:pt>
                <c:pt idx="271">
                  <c:v>22.944666666666667</c:v>
                </c:pt>
                <c:pt idx="272">
                  <c:v>23.02933333333333</c:v>
                </c:pt>
                <c:pt idx="273">
                  <c:v>23.114000000000001</c:v>
                </c:pt>
                <c:pt idx="274">
                  <c:v>23.198666666666664</c:v>
                </c:pt>
                <c:pt idx="275">
                  <c:v>23.283333333333331</c:v>
                </c:pt>
                <c:pt idx="276">
                  <c:v>23.367999999999999</c:v>
                </c:pt>
                <c:pt idx="277">
                  <c:v>23.452666666666666</c:v>
                </c:pt>
                <c:pt idx="278">
                  <c:v>23.537333333333333</c:v>
                </c:pt>
                <c:pt idx="279">
                  <c:v>23.622</c:v>
                </c:pt>
                <c:pt idx="280">
                  <c:v>23.706666666666667</c:v>
                </c:pt>
                <c:pt idx="281">
                  <c:v>23.791333333333331</c:v>
                </c:pt>
                <c:pt idx="282">
                  <c:v>23.875999999999998</c:v>
                </c:pt>
                <c:pt idx="283">
                  <c:v>23.960666666666665</c:v>
                </c:pt>
                <c:pt idx="284">
                  <c:v>24.045333333333332</c:v>
                </c:pt>
                <c:pt idx="285">
                  <c:v>24.13</c:v>
                </c:pt>
                <c:pt idx="286">
                  <c:v>24.214666666666666</c:v>
                </c:pt>
                <c:pt idx="287">
                  <c:v>24.299333333333333</c:v>
                </c:pt>
                <c:pt idx="288">
                  <c:v>24.383999999999997</c:v>
                </c:pt>
                <c:pt idx="289">
                  <c:v>24.468666666666667</c:v>
                </c:pt>
                <c:pt idx="290">
                  <c:v>24.553333333333331</c:v>
                </c:pt>
                <c:pt idx="291">
                  <c:v>24.637999999999998</c:v>
                </c:pt>
                <c:pt idx="292">
                  <c:v>24.722666666666665</c:v>
                </c:pt>
                <c:pt idx="293">
                  <c:v>24.807333333333332</c:v>
                </c:pt>
                <c:pt idx="294">
                  <c:v>24.891999999999999</c:v>
                </c:pt>
                <c:pt idx="295">
                  <c:v>24.976666666666663</c:v>
                </c:pt>
                <c:pt idx="296">
                  <c:v>25.061333333333334</c:v>
                </c:pt>
                <c:pt idx="297">
                  <c:v>25.145999999999997</c:v>
                </c:pt>
                <c:pt idx="298">
                  <c:v>25.230666666666664</c:v>
                </c:pt>
                <c:pt idx="299">
                  <c:v>25.315333333333331</c:v>
                </c:pt>
                <c:pt idx="300">
                  <c:v>25.4</c:v>
                </c:pt>
                <c:pt idx="301">
                  <c:v>25.484666666666666</c:v>
                </c:pt>
                <c:pt idx="302">
                  <c:v>25.569333333333329</c:v>
                </c:pt>
                <c:pt idx="303">
                  <c:v>25.654</c:v>
                </c:pt>
                <c:pt idx="304">
                  <c:v>25.738666666666667</c:v>
                </c:pt>
                <c:pt idx="305">
                  <c:v>25.823333333333331</c:v>
                </c:pt>
                <c:pt idx="306">
                  <c:v>25.907999999999998</c:v>
                </c:pt>
                <c:pt idx="307">
                  <c:v>25.992666666666668</c:v>
                </c:pt>
                <c:pt idx="308">
                  <c:v>26.077333333333332</c:v>
                </c:pt>
                <c:pt idx="309">
                  <c:v>26.161999999999999</c:v>
                </c:pt>
                <c:pt idx="310">
                  <c:v>26.246666666666666</c:v>
                </c:pt>
                <c:pt idx="311">
                  <c:v>26.33133333333333</c:v>
                </c:pt>
                <c:pt idx="312">
                  <c:v>26.416</c:v>
                </c:pt>
                <c:pt idx="313">
                  <c:v>26.500666666666664</c:v>
                </c:pt>
                <c:pt idx="314">
                  <c:v>26.585333333333331</c:v>
                </c:pt>
                <c:pt idx="315">
                  <c:v>26.669999999999998</c:v>
                </c:pt>
                <c:pt idx="316">
                  <c:v>26.754666666666662</c:v>
                </c:pt>
                <c:pt idx="317">
                  <c:v>26.839333333333332</c:v>
                </c:pt>
                <c:pt idx="318">
                  <c:v>26.923999999999999</c:v>
                </c:pt>
                <c:pt idx="319">
                  <c:v>27.008666666666663</c:v>
                </c:pt>
                <c:pt idx="320">
                  <c:v>27.09333333333333</c:v>
                </c:pt>
                <c:pt idx="321">
                  <c:v>27.178000000000001</c:v>
                </c:pt>
                <c:pt idx="322">
                  <c:v>27.262666666666664</c:v>
                </c:pt>
                <c:pt idx="323">
                  <c:v>27.347333333333331</c:v>
                </c:pt>
                <c:pt idx="324">
                  <c:v>27.431999999999999</c:v>
                </c:pt>
                <c:pt idx="325">
                  <c:v>27.516666666666662</c:v>
                </c:pt>
                <c:pt idx="326">
                  <c:v>27.601333333333333</c:v>
                </c:pt>
                <c:pt idx="327">
                  <c:v>27.686</c:v>
                </c:pt>
                <c:pt idx="328">
                  <c:v>27.770666666666664</c:v>
                </c:pt>
                <c:pt idx="329">
                  <c:v>27.855333333333331</c:v>
                </c:pt>
                <c:pt idx="330">
                  <c:v>27.94</c:v>
                </c:pt>
                <c:pt idx="331">
                  <c:v>28.024666666666665</c:v>
                </c:pt>
                <c:pt idx="332">
                  <c:v>28.109333333333332</c:v>
                </c:pt>
                <c:pt idx="333">
                  <c:v>28.194000000000003</c:v>
                </c:pt>
                <c:pt idx="334">
                  <c:v>28.278666666666663</c:v>
                </c:pt>
                <c:pt idx="335">
                  <c:v>28.363333333333333</c:v>
                </c:pt>
                <c:pt idx="336">
                  <c:v>28.448</c:v>
                </c:pt>
                <c:pt idx="337">
                  <c:v>28.532666666666664</c:v>
                </c:pt>
                <c:pt idx="338">
                  <c:v>28.617333333333331</c:v>
                </c:pt>
                <c:pt idx="339">
                  <c:v>28.701999999999995</c:v>
                </c:pt>
                <c:pt idx="340">
                  <c:v>28.786666666666665</c:v>
                </c:pt>
                <c:pt idx="341">
                  <c:v>28.871333333333332</c:v>
                </c:pt>
                <c:pt idx="342">
                  <c:v>28.955999999999996</c:v>
                </c:pt>
                <c:pt idx="343">
                  <c:v>29.040666666666663</c:v>
                </c:pt>
                <c:pt idx="344">
                  <c:v>29.125333333333334</c:v>
                </c:pt>
                <c:pt idx="345">
                  <c:v>29.209999999999997</c:v>
                </c:pt>
                <c:pt idx="346">
                  <c:v>29.294666666666664</c:v>
                </c:pt>
                <c:pt idx="347">
                  <c:v>29.379333333333335</c:v>
                </c:pt>
                <c:pt idx="348">
                  <c:v>29.463999999999995</c:v>
                </c:pt>
                <c:pt idx="349">
                  <c:v>29.548666666666666</c:v>
                </c:pt>
                <c:pt idx="350">
                  <c:v>29.633333333333333</c:v>
                </c:pt>
                <c:pt idx="351">
                  <c:v>29.717999999999996</c:v>
                </c:pt>
                <c:pt idx="352">
                  <c:v>29.802666666666664</c:v>
                </c:pt>
                <c:pt idx="353">
                  <c:v>29.887333333333334</c:v>
                </c:pt>
                <c:pt idx="354">
                  <c:v>29.971999999999998</c:v>
                </c:pt>
                <c:pt idx="355">
                  <c:v>30.056666666666665</c:v>
                </c:pt>
                <c:pt idx="356">
                  <c:v>30.141333333333336</c:v>
                </c:pt>
                <c:pt idx="357">
                  <c:v>30.225999999999996</c:v>
                </c:pt>
                <c:pt idx="358">
                  <c:v>30.310666666666666</c:v>
                </c:pt>
                <c:pt idx="359">
                  <c:v>30.395333333333333</c:v>
                </c:pt>
                <c:pt idx="360">
                  <c:v>30.479999999999997</c:v>
                </c:pt>
                <c:pt idx="361">
                  <c:v>30.564666666666668</c:v>
                </c:pt>
                <c:pt idx="362">
                  <c:v>30.649333333333335</c:v>
                </c:pt>
                <c:pt idx="363">
                  <c:v>30.733999999999998</c:v>
                </c:pt>
                <c:pt idx="364">
                  <c:v>30.818666666666665</c:v>
                </c:pt>
                <c:pt idx="365">
                  <c:v>30.903333333333329</c:v>
                </c:pt>
                <c:pt idx="366">
                  <c:v>30.987999999999996</c:v>
                </c:pt>
                <c:pt idx="367">
                  <c:v>31.072666666666667</c:v>
                </c:pt>
                <c:pt idx="368">
                  <c:v>31.15733333333333</c:v>
                </c:pt>
                <c:pt idx="369">
                  <c:v>31.241999999999997</c:v>
                </c:pt>
                <c:pt idx="370">
                  <c:v>31.326666666666668</c:v>
                </c:pt>
                <c:pt idx="371">
                  <c:v>31.411333333333328</c:v>
                </c:pt>
                <c:pt idx="372">
                  <c:v>31.495999999999999</c:v>
                </c:pt>
                <c:pt idx="373">
                  <c:v>31.580666666666666</c:v>
                </c:pt>
                <c:pt idx="374">
                  <c:v>31.665333333333329</c:v>
                </c:pt>
                <c:pt idx="375">
                  <c:v>31.75</c:v>
                </c:pt>
                <c:pt idx="376">
                  <c:v>31.834666666666667</c:v>
                </c:pt>
                <c:pt idx="377">
                  <c:v>31.919333333333331</c:v>
                </c:pt>
                <c:pt idx="378">
                  <c:v>32.003999999999998</c:v>
                </c:pt>
                <c:pt idx="379">
                  <c:v>32.088666666666668</c:v>
                </c:pt>
                <c:pt idx="380">
                  <c:v>32.173333333333332</c:v>
                </c:pt>
                <c:pt idx="381">
                  <c:v>32.257999999999996</c:v>
                </c:pt>
                <c:pt idx="382">
                  <c:v>32.342666666666666</c:v>
                </c:pt>
                <c:pt idx="383">
                  <c:v>32.42733333333333</c:v>
                </c:pt>
                <c:pt idx="384">
                  <c:v>32.512</c:v>
                </c:pt>
                <c:pt idx="385">
                  <c:v>32.596666666666664</c:v>
                </c:pt>
                <c:pt idx="386">
                  <c:v>32.681333333333328</c:v>
                </c:pt>
                <c:pt idx="387">
                  <c:v>32.765999999999998</c:v>
                </c:pt>
                <c:pt idx="388">
                  <c:v>32.850666666666662</c:v>
                </c:pt>
                <c:pt idx="389">
                  <c:v>32.935333333333332</c:v>
                </c:pt>
                <c:pt idx="390">
                  <c:v>33.019999999999996</c:v>
                </c:pt>
                <c:pt idx="391">
                  <c:v>33.10466666666666</c:v>
                </c:pt>
                <c:pt idx="392">
                  <c:v>33.18933333333333</c:v>
                </c:pt>
                <c:pt idx="393">
                  <c:v>33.274000000000001</c:v>
                </c:pt>
                <c:pt idx="394">
                  <c:v>33.358666666666664</c:v>
                </c:pt>
                <c:pt idx="395">
                  <c:v>33.443333333333328</c:v>
                </c:pt>
                <c:pt idx="396">
                  <c:v>33.527999999999999</c:v>
                </c:pt>
                <c:pt idx="397">
                  <c:v>33.612666666666662</c:v>
                </c:pt>
                <c:pt idx="398">
                  <c:v>33.697333333333333</c:v>
                </c:pt>
                <c:pt idx="399">
                  <c:v>33.781999999999996</c:v>
                </c:pt>
                <c:pt idx="400">
                  <c:v>33.86666666666666</c:v>
                </c:pt>
                <c:pt idx="401">
                  <c:v>33.951333333333331</c:v>
                </c:pt>
                <c:pt idx="402">
                  <c:v>34.036000000000001</c:v>
                </c:pt>
                <c:pt idx="403">
                  <c:v>34.120666666666665</c:v>
                </c:pt>
                <c:pt idx="404">
                  <c:v>34.205333333333328</c:v>
                </c:pt>
                <c:pt idx="405">
                  <c:v>34.29</c:v>
                </c:pt>
                <c:pt idx="406">
                  <c:v>34.374666666666663</c:v>
                </c:pt>
                <c:pt idx="407">
                  <c:v>34.459333333333333</c:v>
                </c:pt>
                <c:pt idx="408">
                  <c:v>34.544000000000004</c:v>
                </c:pt>
                <c:pt idx="409">
                  <c:v>34.62866666666666</c:v>
                </c:pt>
                <c:pt idx="410">
                  <c:v>34.713333333333331</c:v>
                </c:pt>
                <c:pt idx="411">
                  <c:v>34.798000000000002</c:v>
                </c:pt>
                <c:pt idx="412">
                  <c:v>34.882666666666665</c:v>
                </c:pt>
                <c:pt idx="413">
                  <c:v>34.967333333333329</c:v>
                </c:pt>
                <c:pt idx="414">
                  <c:v>35.051999999999992</c:v>
                </c:pt>
                <c:pt idx="415">
                  <c:v>35.136666666666663</c:v>
                </c:pt>
                <c:pt idx="416">
                  <c:v>35.221333333333334</c:v>
                </c:pt>
                <c:pt idx="417">
                  <c:v>35.305999999999997</c:v>
                </c:pt>
                <c:pt idx="418">
                  <c:v>35.390666666666661</c:v>
                </c:pt>
                <c:pt idx="419">
                  <c:v>35.475333333333332</c:v>
                </c:pt>
                <c:pt idx="420">
                  <c:v>35.559999999999995</c:v>
                </c:pt>
                <c:pt idx="421">
                  <c:v>35.644666666666666</c:v>
                </c:pt>
                <c:pt idx="422">
                  <c:v>35.729333333333336</c:v>
                </c:pt>
                <c:pt idx="423">
                  <c:v>35.813999999999993</c:v>
                </c:pt>
                <c:pt idx="424">
                  <c:v>35.898666666666664</c:v>
                </c:pt>
                <c:pt idx="425">
                  <c:v>35.983333333333334</c:v>
                </c:pt>
                <c:pt idx="426">
                  <c:v>36.067999999999998</c:v>
                </c:pt>
                <c:pt idx="427">
                  <c:v>36.152666666666661</c:v>
                </c:pt>
                <c:pt idx="428">
                  <c:v>36.237333333333332</c:v>
                </c:pt>
                <c:pt idx="429">
                  <c:v>36.321999999999996</c:v>
                </c:pt>
                <c:pt idx="430">
                  <c:v>36.406666666666666</c:v>
                </c:pt>
                <c:pt idx="431">
                  <c:v>36.491333333333337</c:v>
                </c:pt>
                <c:pt idx="432">
                  <c:v>36.575999999999993</c:v>
                </c:pt>
                <c:pt idx="433">
                  <c:v>36.660666666666664</c:v>
                </c:pt>
                <c:pt idx="434">
                  <c:v>36.745333333333335</c:v>
                </c:pt>
                <c:pt idx="435">
                  <c:v>36.83</c:v>
                </c:pt>
                <c:pt idx="436">
                  <c:v>36.914666666666669</c:v>
                </c:pt>
                <c:pt idx="437">
                  <c:v>36.999333333333333</c:v>
                </c:pt>
                <c:pt idx="438">
                  <c:v>37.083999999999996</c:v>
                </c:pt>
                <c:pt idx="439">
                  <c:v>37.168666666666667</c:v>
                </c:pt>
                <c:pt idx="440">
                  <c:v>37.25333333333333</c:v>
                </c:pt>
                <c:pt idx="441">
                  <c:v>37.337999999999994</c:v>
                </c:pt>
                <c:pt idx="442">
                  <c:v>37.422666666666665</c:v>
                </c:pt>
                <c:pt idx="443">
                  <c:v>37.507333333333328</c:v>
                </c:pt>
                <c:pt idx="444">
                  <c:v>37.591999999999999</c:v>
                </c:pt>
                <c:pt idx="445">
                  <c:v>37.676666666666669</c:v>
                </c:pt>
                <c:pt idx="446">
                  <c:v>37.761333333333326</c:v>
                </c:pt>
                <c:pt idx="447">
                  <c:v>37.845999999999997</c:v>
                </c:pt>
                <c:pt idx="448">
                  <c:v>37.930666666666667</c:v>
                </c:pt>
                <c:pt idx="449">
                  <c:v>38.015333333333331</c:v>
                </c:pt>
                <c:pt idx="450">
                  <c:v>38.099999999999994</c:v>
                </c:pt>
                <c:pt idx="451">
                  <c:v>38.184666666666665</c:v>
                </c:pt>
                <c:pt idx="452">
                  <c:v>38.269333333333329</c:v>
                </c:pt>
                <c:pt idx="453">
                  <c:v>38.353999999999999</c:v>
                </c:pt>
                <c:pt idx="454">
                  <c:v>38.43866666666667</c:v>
                </c:pt>
                <c:pt idx="455">
                  <c:v>38.523333333333326</c:v>
                </c:pt>
                <c:pt idx="456">
                  <c:v>38.607999999999997</c:v>
                </c:pt>
                <c:pt idx="457">
                  <c:v>38.692666666666668</c:v>
                </c:pt>
                <c:pt idx="458">
                  <c:v>38.777333333333331</c:v>
                </c:pt>
                <c:pt idx="459">
                  <c:v>38.862000000000002</c:v>
                </c:pt>
                <c:pt idx="460">
                  <c:v>38.946666666666665</c:v>
                </c:pt>
                <c:pt idx="461">
                  <c:v>39.031333333333329</c:v>
                </c:pt>
                <c:pt idx="462">
                  <c:v>39.116</c:v>
                </c:pt>
                <c:pt idx="463">
                  <c:v>39.200666666666663</c:v>
                </c:pt>
                <c:pt idx="464">
                  <c:v>39.285333333333327</c:v>
                </c:pt>
                <c:pt idx="465">
                  <c:v>39.369999999999997</c:v>
                </c:pt>
                <c:pt idx="466">
                  <c:v>39.454666666666661</c:v>
                </c:pt>
                <c:pt idx="467">
                  <c:v>39.539333333333332</c:v>
                </c:pt>
                <c:pt idx="468">
                  <c:v>39.624000000000002</c:v>
                </c:pt>
                <c:pt idx="469">
                  <c:v>39.708666666666659</c:v>
                </c:pt>
                <c:pt idx="470">
                  <c:v>39.793333333333329</c:v>
                </c:pt>
                <c:pt idx="471">
                  <c:v>39.878</c:v>
                </c:pt>
                <c:pt idx="472">
                  <c:v>39.962666666666664</c:v>
                </c:pt>
                <c:pt idx="473">
                  <c:v>40.047333333333334</c:v>
                </c:pt>
                <c:pt idx="474">
                  <c:v>40.131999999999998</c:v>
                </c:pt>
                <c:pt idx="475">
                  <c:v>40.216666666666661</c:v>
                </c:pt>
                <c:pt idx="476">
                  <c:v>40.301333333333332</c:v>
                </c:pt>
                <c:pt idx="477">
                  <c:v>40.386000000000003</c:v>
                </c:pt>
                <c:pt idx="478">
                  <c:v>40.470666666666659</c:v>
                </c:pt>
                <c:pt idx="479">
                  <c:v>40.55533333333333</c:v>
                </c:pt>
                <c:pt idx="480">
                  <c:v>40.64</c:v>
                </c:pt>
                <c:pt idx="481">
                  <c:v>40.724666666666664</c:v>
                </c:pt>
                <c:pt idx="482">
                  <c:v>40.809333333333335</c:v>
                </c:pt>
                <c:pt idx="483">
                  <c:v>40.893999999999998</c:v>
                </c:pt>
                <c:pt idx="484">
                  <c:v>40.978666666666662</c:v>
                </c:pt>
                <c:pt idx="485">
                  <c:v>41.063333333333333</c:v>
                </c:pt>
                <c:pt idx="486">
                  <c:v>41.148000000000003</c:v>
                </c:pt>
                <c:pt idx="487">
                  <c:v>41.232666666666667</c:v>
                </c:pt>
                <c:pt idx="488">
                  <c:v>41.31733333333333</c:v>
                </c:pt>
                <c:pt idx="489">
                  <c:v>41.401999999999994</c:v>
                </c:pt>
                <c:pt idx="490">
                  <c:v>41.486666666666665</c:v>
                </c:pt>
                <c:pt idx="491">
                  <c:v>41.571333333333335</c:v>
                </c:pt>
                <c:pt idx="492">
                  <c:v>41.655999999999992</c:v>
                </c:pt>
                <c:pt idx="493">
                  <c:v>41.740666666666662</c:v>
                </c:pt>
                <c:pt idx="494">
                  <c:v>41.825333333333333</c:v>
                </c:pt>
                <c:pt idx="495">
                  <c:v>41.91</c:v>
                </c:pt>
                <c:pt idx="496">
                  <c:v>41.994666666666667</c:v>
                </c:pt>
                <c:pt idx="497">
                  <c:v>42.079333333333331</c:v>
                </c:pt>
                <c:pt idx="498">
                  <c:v>42.163999999999994</c:v>
                </c:pt>
                <c:pt idx="499">
                  <c:v>42.248666666666665</c:v>
                </c:pt>
                <c:pt idx="500">
                  <c:v>42.333333333333336</c:v>
                </c:pt>
                <c:pt idx="501">
                  <c:v>42.417999999999999</c:v>
                </c:pt>
                <c:pt idx="502">
                  <c:v>42.502666666666663</c:v>
                </c:pt>
                <c:pt idx="503">
                  <c:v>42.587333333333333</c:v>
                </c:pt>
                <c:pt idx="504">
                  <c:v>42.671999999999997</c:v>
                </c:pt>
                <c:pt idx="505">
                  <c:v>42.756666666666668</c:v>
                </c:pt>
                <c:pt idx="506">
                  <c:v>42.841333333333331</c:v>
                </c:pt>
                <c:pt idx="507">
                  <c:v>42.925999999999995</c:v>
                </c:pt>
                <c:pt idx="508">
                  <c:v>43.010666666666665</c:v>
                </c:pt>
                <c:pt idx="509">
                  <c:v>43.095333333333336</c:v>
                </c:pt>
                <c:pt idx="510">
                  <c:v>43.18</c:v>
                </c:pt>
                <c:pt idx="511">
                  <c:v>43.264666666666663</c:v>
                </c:pt>
                <c:pt idx="512">
                  <c:v>43.349333333333334</c:v>
                </c:pt>
                <c:pt idx="513">
                  <c:v>43.433999999999997</c:v>
                </c:pt>
                <c:pt idx="514">
                  <c:v>43.518666666666668</c:v>
                </c:pt>
                <c:pt idx="515">
                  <c:v>43.603333333333332</c:v>
                </c:pt>
                <c:pt idx="516">
                  <c:v>43.687999999999995</c:v>
                </c:pt>
                <c:pt idx="517">
                  <c:v>43.772666666666666</c:v>
                </c:pt>
                <c:pt idx="518">
                  <c:v>43.85733333333333</c:v>
                </c:pt>
                <c:pt idx="519">
                  <c:v>43.942</c:v>
                </c:pt>
                <c:pt idx="520">
                  <c:v>44.026666666666664</c:v>
                </c:pt>
                <c:pt idx="521">
                  <c:v>44.111333333333327</c:v>
                </c:pt>
                <c:pt idx="522">
                  <c:v>44.195999999999998</c:v>
                </c:pt>
                <c:pt idx="523">
                  <c:v>44.280666666666669</c:v>
                </c:pt>
                <c:pt idx="524">
                  <c:v>44.365333333333332</c:v>
                </c:pt>
                <c:pt idx="525">
                  <c:v>44.449999999999996</c:v>
                </c:pt>
                <c:pt idx="526">
                  <c:v>44.534666666666666</c:v>
                </c:pt>
                <c:pt idx="527">
                  <c:v>44.61933333333333</c:v>
                </c:pt>
                <c:pt idx="528">
                  <c:v>44.704000000000001</c:v>
                </c:pt>
                <c:pt idx="529">
                  <c:v>44.788666666666664</c:v>
                </c:pt>
                <c:pt idx="530">
                  <c:v>44.873333333333328</c:v>
                </c:pt>
                <c:pt idx="531">
                  <c:v>44.957999999999998</c:v>
                </c:pt>
                <c:pt idx="532">
                  <c:v>45.042666666666669</c:v>
                </c:pt>
                <c:pt idx="533">
                  <c:v>45.127333333333333</c:v>
                </c:pt>
                <c:pt idx="534">
                  <c:v>45.211999999999996</c:v>
                </c:pt>
                <c:pt idx="535">
                  <c:v>45.296666666666667</c:v>
                </c:pt>
                <c:pt idx="536">
                  <c:v>45.38133333333333</c:v>
                </c:pt>
                <c:pt idx="537">
                  <c:v>45.466000000000001</c:v>
                </c:pt>
                <c:pt idx="538">
                  <c:v>45.550666666666665</c:v>
                </c:pt>
                <c:pt idx="539">
                  <c:v>45.635333333333328</c:v>
                </c:pt>
                <c:pt idx="540">
                  <c:v>45.72</c:v>
                </c:pt>
                <c:pt idx="541">
                  <c:v>45.804666666666662</c:v>
                </c:pt>
                <c:pt idx="542">
                  <c:v>45.889333333333333</c:v>
                </c:pt>
                <c:pt idx="543">
                  <c:v>45.973999999999997</c:v>
                </c:pt>
                <c:pt idx="544">
                  <c:v>46.05866666666666</c:v>
                </c:pt>
                <c:pt idx="545">
                  <c:v>46.143333333333331</c:v>
                </c:pt>
                <c:pt idx="546">
                  <c:v>46.228000000000002</c:v>
                </c:pt>
                <c:pt idx="547">
                  <c:v>46.312666666666665</c:v>
                </c:pt>
                <c:pt idx="548">
                  <c:v>46.397333333333329</c:v>
                </c:pt>
                <c:pt idx="549">
                  <c:v>46.481999999999999</c:v>
                </c:pt>
                <c:pt idx="550">
                  <c:v>46.566666666666663</c:v>
                </c:pt>
                <c:pt idx="551">
                  <c:v>46.651333333333334</c:v>
                </c:pt>
                <c:pt idx="552">
                  <c:v>46.735999999999997</c:v>
                </c:pt>
                <c:pt idx="553">
                  <c:v>46.820666666666661</c:v>
                </c:pt>
                <c:pt idx="554">
                  <c:v>46.905333333333331</c:v>
                </c:pt>
                <c:pt idx="555">
                  <c:v>46.99</c:v>
                </c:pt>
                <c:pt idx="556">
                  <c:v>47.074666666666666</c:v>
                </c:pt>
                <c:pt idx="557">
                  <c:v>47.159333333333329</c:v>
                </c:pt>
                <c:pt idx="558">
                  <c:v>47.244</c:v>
                </c:pt>
                <c:pt idx="559">
                  <c:v>47.328666666666663</c:v>
                </c:pt>
                <c:pt idx="560">
                  <c:v>47.413333333333334</c:v>
                </c:pt>
                <c:pt idx="561">
                  <c:v>47.497999999999998</c:v>
                </c:pt>
                <c:pt idx="562">
                  <c:v>47.582666666666661</c:v>
                </c:pt>
                <c:pt idx="563">
                  <c:v>47.667333333333332</c:v>
                </c:pt>
                <c:pt idx="564">
                  <c:v>47.751999999999995</c:v>
                </c:pt>
                <c:pt idx="565">
                  <c:v>47.836666666666666</c:v>
                </c:pt>
                <c:pt idx="566">
                  <c:v>47.92133333333333</c:v>
                </c:pt>
                <c:pt idx="567">
                  <c:v>48.005999999999993</c:v>
                </c:pt>
                <c:pt idx="568">
                  <c:v>48.090666666666664</c:v>
                </c:pt>
                <c:pt idx="569">
                  <c:v>48.175333333333334</c:v>
                </c:pt>
                <c:pt idx="570">
                  <c:v>48.26</c:v>
                </c:pt>
                <c:pt idx="571">
                  <c:v>48.344666666666662</c:v>
                </c:pt>
                <c:pt idx="572">
                  <c:v>48.429333333333332</c:v>
                </c:pt>
                <c:pt idx="573">
                  <c:v>48.513999999999996</c:v>
                </c:pt>
                <c:pt idx="574">
                  <c:v>48.598666666666666</c:v>
                </c:pt>
                <c:pt idx="575">
                  <c:v>48.68333333333333</c:v>
                </c:pt>
                <c:pt idx="576">
                  <c:v>48.767999999999994</c:v>
                </c:pt>
                <c:pt idx="577">
                  <c:v>48.852666666666664</c:v>
                </c:pt>
                <c:pt idx="578">
                  <c:v>48.937333333333335</c:v>
                </c:pt>
                <c:pt idx="579">
                  <c:v>49.021999999999998</c:v>
                </c:pt>
                <c:pt idx="580">
                  <c:v>49.106666666666662</c:v>
                </c:pt>
                <c:pt idx="581">
                  <c:v>49.191333333333333</c:v>
                </c:pt>
                <c:pt idx="582">
                  <c:v>49.275999999999996</c:v>
                </c:pt>
                <c:pt idx="583">
                  <c:v>49.360666666666667</c:v>
                </c:pt>
                <c:pt idx="584">
                  <c:v>49.44533333333333</c:v>
                </c:pt>
                <c:pt idx="585">
                  <c:v>49.529999999999994</c:v>
                </c:pt>
                <c:pt idx="586">
                  <c:v>49.614666666666665</c:v>
                </c:pt>
                <c:pt idx="587">
                  <c:v>49.699333333333335</c:v>
                </c:pt>
                <c:pt idx="588">
                  <c:v>49.783999999999999</c:v>
                </c:pt>
                <c:pt idx="589">
                  <c:v>49.868666666666662</c:v>
                </c:pt>
                <c:pt idx="590">
                  <c:v>49.953333333333326</c:v>
                </c:pt>
                <c:pt idx="591">
                  <c:v>50.037999999999997</c:v>
                </c:pt>
                <c:pt idx="592">
                  <c:v>50.122666666666667</c:v>
                </c:pt>
                <c:pt idx="593">
                  <c:v>50.207333333333331</c:v>
                </c:pt>
                <c:pt idx="594">
                  <c:v>50.291999999999994</c:v>
                </c:pt>
                <c:pt idx="595">
                  <c:v>50.376666666666665</c:v>
                </c:pt>
                <c:pt idx="596">
                  <c:v>50.461333333333329</c:v>
                </c:pt>
                <c:pt idx="597">
                  <c:v>50.545999999999999</c:v>
                </c:pt>
                <c:pt idx="598">
                  <c:v>50.630666666666663</c:v>
                </c:pt>
                <c:pt idx="599">
                  <c:v>50.715333333333326</c:v>
                </c:pt>
                <c:pt idx="600">
                  <c:v>50.8</c:v>
                </c:pt>
                <c:pt idx="601">
                  <c:v>50.884666666666668</c:v>
                </c:pt>
                <c:pt idx="602">
                  <c:v>50.969333333333331</c:v>
                </c:pt>
                <c:pt idx="603">
                  <c:v>51.053999999999995</c:v>
                </c:pt>
                <c:pt idx="604">
                  <c:v>51.138666666666659</c:v>
                </c:pt>
                <c:pt idx="605">
                  <c:v>51.223333333333329</c:v>
                </c:pt>
                <c:pt idx="606">
                  <c:v>51.308</c:v>
                </c:pt>
                <c:pt idx="607">
                  <c:v>51.392666666666663</c:v>
                </c:pt>
                <c:pt idx="608">
                  <c:v>51.477333333333334</c:v>
                </c:pt>
                <c:pt idx="609">
                  <c:v>51.561999999999991</c:v>
                </c:pt>
                <c:pt idx="610">
                  <c:v>51.646666666666661</c:v>
                </c:pt>
                <c:pt idx="611">
                  <c:v>51.731333333333332</c:v>
                </c:pt>
                <c:pt idx="612">
                  <c:v>51.815999999999995</c:v>
                </c:pt>
                <c:pt idx="613">
                  <c:v>51.900666666666666</c:v>
                </c:pt>
                <c:pt idx="614">
                  <c:v>51.985333333333337</c:v>
                </c:pt>
                <c:pt idx="615">
                  <c:v>52.069999999999993</c:v>
                </c:pt>
                <c:pt idx="616">
                  <c:v>52.154666666666664</c:v>
                </c:pt>
                <c:pt idx="617">
                  <c:v>52.239333333333327</c:v>
                </c:pt>
                <c:pt idx="618">
                  <c:v>52.323999999999998</c:v>
                </c:pt>
                <c:pt idx="619">
                  <c:v>52.408666666666669</c:v>
                </c:pt>
                <c:pt idx="620">
                  <c:v>52.493333333333332</c:v>
                </c:pt>
                <c:pt idx="621">
                  <c:v>52.577999999999996</c:v>
                </c:pt>
                <c:pt idx="622">
                  <c:v>52.662666666666659</c:v>
                </c:pt>
                <c:pt idx="623">
                  <c:v>52.74733333333333</c:v>
                </c:pt>
                <c:pt idx="624">
                  <c:v>52.832000000000001</c:v>
                </c:pt>
                <c:pt idx="625">
                  <c:v>52.916666666666664</c:v>
                </c:pt>
                <c:pt idx="626">
                  <c:v>53.001333333333328</c:v>
                </c:pt>
                <c:pt idx="627">
                  <c:v>53.085999999999991</c:v>
                </c:pt>
                <c:pt idx="628">
                  <c:v>53.170666666666662</c:v>
                </c:pt>
                <c:pt idx="629">
                  <c:v>53.255333333333333</c:v>
                </c:pt>
                <c:pt idx="630">
                  <c:v>53.339999999999996</c:v>
                </c:pt>
                <c:pt idx="631">
                  <c:v>53.424666666666667</c:v>
                </c:pt>
                <c:pt idx="632">
                  <c:v>53.509333333333323</c:v>
                </c:pt>
                <c:pt idx="633">
                  <c:v>53.593999999999994</c:v>
                </c:pt>
                <c:pt idx="634">
                  <c:v>53.678666666666665</c:v>
                </c:pt>
                <c:pt idx="635">
                  <c:v>53.763333333333328</c:v>
                </c:pt>
                <c:pt idx="636">
                  <c:v>53.847999999999999</c:v>
                </c:pt>
                <c:pt idx="637">
                  <c:v>53.93266666666667</c:v>
                </c:pt>
                <c:pt idx="638">
                  <c:v>54.017333333333326</c:v>
                </c:pt>
                <c:pt idx="639">
                  <c:v>54.101999999999997</c:v>
                </c:pt>
                <c:pt idx="640">
                  <c:v>54.18666666666666</c:v>
                </c:pt>
                <c:pt idx="641">
                  <c:v>54.271333333333331</c:v>
                </c:pt>
                <c:pt idx="642">
                  <c:v>54.356000000000002</c:v>
                </c:pt>
                <c:pt idx="643">
                  <c:v>54.440666666666665</c:v>
                </c:pt>
                <c:pt idx="644">
                  <c:v>54.525333333333329</c:v>
                </c:pt>
                <c:pt idx="645">
                  <c:v>54.609999999999992</c:v>
                </c:pt>
                <c:pt idx="646">
                  <c:v>54.694666666666663</c:v>
                </c:pt>
                <c:pt idx="647">
                  <c:v>54.779333333333334</c:v>
                </c:pt>
                <c:pt idx="648">
                  <c:v>54.863999999999997</c:v>
                </c:pt>
                <c:pt idx="649">
                  <c:v>54.948666666666668</c:v>
                </c:pt>
                <c:pt idx="650">
                  <c:v>55.033333333333324</c:v>
                </c:pt>
                <c:pt idx="651">
                  <c:v>55.117999999999995</c:v>
                </c:pt>
                <c:pt idx="652">
                  <c:v>55.202666666666666</c:v>
                </c:pt>
                <c:pt idx="653">
                  <c:v>55.287333333333329</c:v>
                </c:pt>
                <c:pt idx="654">
                  <c:v>55.372</c:v>
                </c:pt>
                <c:pt idx="655">
                  <c:v>55.456666666666656</c:v>
                </c:pt>
                <c:pt idx="656">
                  <c:v>55.541333333333327</c:v>
                </c:pt>
                <c:pt idx="657">
                  <c:v>55.625999999999998</c:v>
                </c:pt>
                <c:pt idx="658">
                  <c:v>55.710666666666661</c:v>
                </c:pt>
                <c:pt idx="659">
                  <c:v>55.795333333333332</c:v>
                </c:pt>
                <c:pt idx="660">
                  <c:v>55.88</c:v>
                </c:pt>
                <c:pt idx="661">
                  <c:v>55.964666666666659</c:v>
                </c:pt>
                <c:pt idx="662">
                  <c:v>56.04933333333333</c:v>
                </c:pt>
                <c:pt idx="663">
                  <c:v>56.133999999999993</c:v>
                </c:pt>
                <c:pt idx="664">
                  <c:v>56.218666666666664</c:v>
                </c:pt>
                <c:pt idx="665">
                  <c:v>56.303333333333335</c:v>
                </c:pt>
                <c:pt idx="666">
                  <c:v>56.388000000000005</c:v>
                </c:pt>
                <c:pt idx="667">
                  <c:v>56.472666666666662</c:v>
                </c:pt>
                <c:pt idx="668">
                  <c:v>56.557333333333325</c:v>
                </c:pt>
                <c:pt idx="669">
                  <c:v>56.641999999999996</c:v>
                </c:pt>
                <c:pt idx="670">
                  <c:v>56.726666666666667</c:v>
                </c:pt>
                <c:pt idx="671">
                  <c:v>56.81133333333333</c:v>
                </c:pt>
                <c:pt idx="672">
                  <c:v>56.896000000000001</c:v>
                </c:pt>
                <c:pt idx="673">
                  <c:v>56.980666666666657</c:v>
                </c:pt>
                <c:pt idx="674">
                  <c:v>57.065333333333328</c:v>
                </c:pt>
                <c:pt idx="675">
                  <c:v>57.15</c:v>
                </c:pt>
                <c:pt idx="676">
                  <c:v>57.234666666666662</c:v>
                </c:pt>
                <c:pt idx="677">
                  <c:v>57.319333333333333</c:v>
                </c:pt>
                <c:pt idx="678">
                  <c:v>57.403999999999989</c:v>
                </c:pt>
                <c:pt idx="679">
                  <c:v>57.48866666666666</c:v>
                </c:pt>
                <c:pt idx="680">
                  <c:v>57.573333333333331</c:v>
                </c:pt>
                <c:pt idx="681">
                  <c:v>57.657999999999994</c:v>
                </c:pt>
                <c:pt idx="682">
                  <c:v>57.742666666666665</c:v>
                </c:pt>
                <c:pt idx="683">
                  <c:v>57.827333333333335</c:v>
                </c:pt>
                <c:pt idx="684">
                  <c:v>57.911999999999992</c:v>
                </c:pt>
                <c:pt idx="685">
                  <c:v>57.996666666666663</c:v>
                </c:pt>
                <c:pt idx="686">
                  <c:v>58.081333333333326</c:v>
                </c:pt>
              </c:numCache>
            </c:numRef>
          </c:xVal>
          <c:yVal>
            <c:numRef>
              <c:f>Medley!$P$5:$P$691</c:f>
              <c:numCache>
                <c:formatCode>General</c:formatCode>
                <c:ptCount val="687"/>
                <c:pt idx="0">
                  <c:v>-9.5149430502244128E-3</c:v>
                </c:pt>
                <c:pt idx="1">
                  <c:v>-1.7211330432145443E-3</c:v>
                </c:pt>
                <c:pt idx="2">
                  <c:v>1.1584014040180873E-2</c:v>
                </c:pt>
                <c:pt idx="3">
                  <c:v>1.3963909595894031E-3</c:v>
                </c:pt>
                <c:pt idx="4">
                  <c:v>1.1597931558063901E-4</c:v>
                </c:pt>
                <c:pt idx="5">
                  <c:v>-2.5005140439155311E-3</c:v>
                </c:pt>
                <c:pt idx="6">
                  <c:v>-3.892265830881579E-3</c:v>
                </c:pt>
                <c:pt idx="7">
                  <c:v>-3.2798950446165176E-3</c:v>
                </c:pt>
                <c:pt idx="8">
                  <c:v>1.0067004592389096E-3</c:v>
                </c:pt>
                <c:pt idx="9">
                  <c:v>7.3530886078040881E-3</c:v>
                </c:pt>
                <c:pt idx="10">
                  <c:v>5.2376258916156954E-3</c:v>
                </c:pt>
                <c:pt idx="11">
                  <c:v>-5.7850482611554038E-3</c:v>
                </c:pt>
                <c:pt idx="12">
                  <c:v>-4.3932964741893558E-3</c:v>
                </c:pt>
                <c:pt idx="13">
                  <c:v>2.2662358264430613E-2</c:v>
                </c:pt>
                <c:pt idx="14">
                  <c:v>3.9641730065416401E-2</c:v>
                </c:pt>
                <c:pt idx="15">
                  <c:v>2.8994828895127348E-3</c:v>
                </c:pt>
                <c:pt idx="16">
                  <c:v>-2.6118541868728148E-3</c:v>
                </c:pt>
                <c:pt idx="17">
                  <c:v>7.4644287507613719E-3</c:v>
                </c:pt>
                <c:pt idx="18">
                  <c:v>8.9675206806847027E-3</c:v>
                </c:pt>
                <c:pt idx="19">
                  <c:v>4.5139149623933499E-3</c:v>
                </c:pt>
                <c:pt idx="20">
                  <c:v>3.7902040331710056E-3</c:v>
                </c:pt>
                <c:pt idx="21">
                  <c:v>9.2458710380779133E-3</c:v>
                </c:pt>
                <c:pt idx="22">
                  <c:v>-5.5623679752408364E-3</c:v>
                </c:pt>
                <c:pt idx="23">
                  <c:v>3.5675237472564377E-3</c:v>
                </c:pt>
                <c:pt idx="24">
                  <c:v>-5.6180380467194778E-3</c:v>
                </c:pt>
                <c:pt idx="25">
                  <c:v>-6.1747387615058973E-3</c:v>
                </c:pt>
                <c:pt idx="26">
                  <c:v>1.2307724969403218E-2</c:v>
                </c:pt>
                <c:pt idx="27">
                  <c:v>2.0435555405284939E-2</c:v>
                </c:pt>
                <c:pt idx="28">
                  <c:v>1.6093289829950869E-2</c:v>
                </c:pt>
                <c:pt idx="29">
                  <c:v>3.9432967297384859E-4</c:v>
                </c:pt>
                <c:pt idx="30">
                  <c:v>3.0623178485876409E-2</c:v>
                </c:pt>
                <c:pt idx="31">
                  <c:v>2.1201018888117478E-3</c:v>
                </c:pt>
                <c:pt idx="32">
                  <c:v>1.1597931558063901E-4</c:v>
                </c:pt>
                <c:pt idx="33">
                  <c:v>1.1138653468351738E-2</c:v>
                </c:pt>
                <c:pt idx="34">
                  <c:v>4.7922653197865596E-3</c:v>
                </c:pt>
                <c:pt idx="35">
                  <c:v>5.6829864634448304E-3</c:v>
                </c:pt>
                <c:pt idx="36">
                  <c:v>1.6371640187344078E-2</c:v>
                </c:pt>
                <c:pt idx="37">
                  <c:v>-1.2757724713854089E-3</c:v>
                </c:pt>
                <c:pt idx="38">
                  <c:v>-3.9479359023602209E-3</c:v>
                </c:pt>
                <c:pt idx="39">
                  <c:v>1.6190712455039708E-3</c:v>
                </c:pt>
                <c:pt idx="40">
                  <c:v>-3.3912351875738018E-3</c:v>
                </c:pt>
                <c:pt idx="41">
                  <c:v>1.1528343968702231E-2</c:v>
                </c:pt>
                <c:pt idx="42">
                  <c:v>1.2850508166321192E-3</c:v>
                </c:pt>
                <c:pt idx="43">
                  <c:v>6.9633981074535946E-3</c:v>
                </c:pt>
                <c:pt idx="44">
                  <c:v>2.4555140694704439E-2</c:v>
                </c:pt>
                <c:pt idx="45">
                  <c:v>1.0860303110958529E-2</c:v>
                </c:pt>
                <c:pt idx="46">
                  <c:v>5.1819558201370531E-3</c:v>
                </c:pt>
                <c:pt idx="47">
                  <c:v>1.9530916743758222E-3</c:v>
                </c:pt>
                <c:pt idx="48">
                  <c:v>2.5654624606408832E-3</c:v>
                </c:pt>
                <c:pt idx="49">
                  <c:v>1.1806694326095442E-2</c:v>
                </c:pt>
                <c:pt idx="50">
                  <c:v>8.9118506092060613E-3</c:v>
                </c:pt>
                <c:pt idx="51">
                  <c:v>6.246645937165958E-2</c:v>
                </c:pt>
                <c:pt idx="52">
                  <c:v>5.7456152938581813E-2</c:v>
                </c:pt>
                <c:pt idx="53">
                  <c:v>1.1180406021961936E-3</c:v>
                </c:pt>
                <c:pt idx="54">
                  <c:v>7.6871090366759393E-3</c:v>
                </c:pt>
                <c:pt idx="55">
                  <c:v>1.1695354183138157E-2</c:v>
                </c:pt>
                <c:pt idx="56">
                  <c:v>1.3365456327497414E-2</c:v>
                </c:pt>
                <c:pt idx="57">
                  <c:v>1.7262361331002347E-2</c:v>
                </c:pt>
                <c:pt idx="58">
                  <c:v>1.7485041616916917E-2</c:v>
                </c:pt>
                <c:pt idx="59">
                  <c:v>5.3489660345729792E-3</c:v>
                </c:pt>
                <c:pt idx="60">
                  <c:v>6.7407178215390271E-3</c:v>
                </c:pt>
                <c:pt idx="61">
                  <c:v>1.5202568686292597E-2</c:v>
                </c:pt>
                <c:pt idx="62">
                  <c:v>3.4130392989030846E-2</c:v>
                </c:pt>
                <c:pt idx="63">
                  <c:v>1.9433494118669382E-2</c:v>
                </c:pt>
                <c:pt idx="64">
                  <c:v>2.9551529609913767E-3</c:v>
                </c:pt>
                <c:pt idx="65">
                  <c:v>7.4644287507613719E-3</c:v>
                </c:pt>
                <c:pt idx="66">
                  <c:v>1.5981949686993586E-2</c:v>
                </c:pt>
                <c:pt idx="67">
                  <c:v>2.3831429765482096E-2</c:v>
                </c:pt>
                <c:pt idx="68">
                  <c:v>8.1881396799837174E-3</c:v>
                </c:pt>
                <c:pt idx="69">
                  <c:v>4.1242244620428572E-3</c:v>
                </c:pt>
                <c:pt idx="70">
                  <c:v>5.8499966778807564E-3</c:v>
                </c:pt>
                <c:pt idx="71">
                  <c:v>2.3775759694003452E-2</c:v>
                </c:pt>
                <c:pt idx="72">
                  <c:v>1.3866486970805192E-2</c:v>
                </c:pt>
                <c:pt idx="73">
                  <c:v>2.6225242839063696E-2</c:v>
                </c:pt>
                <c:pt idx="74">
                  <c:v>2.3831429765482096E-2</c:v>
                </c:pt>
                <c:pt idx="75">
                  <c:v>1.7151021188045065E-2</c:v>
                </c:pt>
                <c:pt idx="76">
                  <c:v>1.3922157042283834E-2</c:v>
                </c:pt>
                <c:pt idx="77">
                  <c:v>2.8452045698209374E-2</c:v>
                </c:pt>
                <c:pt idx="78">
                  <c:v>3.3963382774594923E-2</c:v>
                </c:pt>
                <c:pt idx="79">
                  <c:v>2.950977705630357E-2</c:v>
                </c:pt>
                <c:pt idx="80">
                  <c:v>3.8862349064715411E-2</c:v>
                </c:pt>
                <c:pt idx="81">
                  <c:v>3.4353073274945418E-2</c:v>
                </c:pt>
                <c:pt idx="82">
                  <c:v>2.9843797485175422E-2</c:v>
                </c:pt>
                <c:pt idx="83">
                  <c:v>2.1771637120772343E-2</c:v>
                </c:pt>
                <c:pt idx="84">
                  <c:v>3.2794311273543444E-2</c:v>
                </c:pt>
                <c:pt idx="85">
                  <c:v>4.6210798499896143E-2</c:v>
                </c:pt>
                <c:pt idx="86">
                  <c:v>4.6600489000246638E-2</c:v>
                </c:pt>
                <c:pt idx="87">
                  <c:v>4.259224385378442E-2</c:v>
                </c:pt>
                <c:pt idx="88">
                  <c:v>2.7449984411593818E-2</c:v>
                </c:pt>
                <c:pt idx="89">
                  <c:v>3.9753070208373681E-2</c:v>
                </c:pt>
                <c:pt idx="90">
                  <c:v>3.4742763775295907E-2</c:v>
                </c:pt>
                <c:pt idx="91">
                  <c:v>3.1402559486577393E-2</c:v>
                </c:pt>
                <c:pt idx="92">
                  <c:v>4.1144821995339732E-2</c:v>
                </c:pt>
                <c:pt idx="93">
                  <c:v>3.1124209129184184E-2</c:v>
                </c:pt>
                <c:pt idx="94">
                  <c:v>3.2460290844671592E-2</c:v>
                </c:pt>
                <c:pt idx="95">
                  <c:v>4.4206675926665037E-2</c:v>
                </c:pt>
                <c:pt idx="96">
                  <c:v>4.6711829143203924E-2</c:v>
                </c:pt>
                <c:pt idx="97">
                  <c:v>5.7734503295975022E-2</c:v>
                </c:pt>
                <c:pt idx="98">
                  <c:v>5.6008731080137118E-2</c:v>
                </c:pt>
                <c:pt idx="99">
                  <c:v>5.0720074289666142E-2</c:v>
                </c:pt>
                <c:pt idx="100">
                  <c:v>4.8047910858691326E-2</c:v>
                </c:pt>
                <c:pt idx="101">
                  <c:v>5.216749614811083E-2</c:v>
                </c:pt>
                <c:pt idx="102">
                  <c:v>3.9864410351330967E-2</c:v>
                </c:pt>
                <c:pt idx="103">
                  <c:v>4.6711829143203924E-2</c:v>
                </c:pt>
                <c:pt idx="104">
                  <c:v>6.7142745375865509E-2</c:v>
                </c:pt>
                <c:pt idx="105">
                  <c:v>5.9627285726248848E-2</c:v>
                </c:pt>
                <c:pt idx="106">
                  <c:v>7.3656143738866614E-2</c:v>
                </c:pt>
                <c:pt idx="107">
                  <c:v>6.4693262230805265E-2</c:v>
                </c:pt>
                <c:pt idx="108">
                  <c:v>7.3099443024080182E-2</c:v>
                </c:pt>
                <c:pt idx="109">
                  <c:v>8.0392222387782278E-2</c:v>
                </c:pt>
                <c:pt idx="110">
                  <c:v>7.5715936383576363E-2</c:v>
                </c:pt>
                <c:pt idx="111">
                  <c:v>7.9445831172645365E-2</c:v>
                </c:pt>
                <c:pt idx="112">
                  <c:v>9.6981903688417567E-2</c:v>
                </c:pt>
                <c:pt idx="113">
                  <c:v>9.7872624832075844E-2</c:v>
                </c:pt>
                <c:pt idx="114">
                  <c:v>0.1122911733450441</c:v>
                </c:pt>
                <c:pt idx="115">
                  <c:v>0.11307055434574509</c:v>
                </c:pt>
                <c:pt idx="116">
                  <c:v>0.11991797313761804</c:v>
                </c:pt>
                <c:pt idx="117">
                  <c:v>9.5757162115887445E-2</c:v>
                </c:pt>
                <c:pt idx="118">
                  <c:v>0.11780251042142964</c:v>
                </c:pt>
                <c:pt idx="119">
                  <c:v>0.14357775351604085</c:v>
                </c:pt>
                <c:pt idx="120">
                  <c:v>0.16066846545998392</c:v>
                </c:pt>
                <c:pt idx="121">
                  <c:v>0.16005609467371887</c:v>
                </c:pt>
                <c:pt idx="122">
                  <c:v>0.18716741948381746</c:v>
                </c:pt>
                <c:pt idx="123">
                  <c:v>0.21500245522313843</c:v>
                </c:pt>
                <c:pt idx="124">
                  <c:v>0.24556532446491283</c:v>
                </c:pt>
                <c:pt idx="125">
                  <c:v>0.260150883192317</c:v>
                </c:pt>
                <c:pt idx="126">
                  <c:v>0.29193849400662153</c:v>
                </c:pt>
                <c:pt idx="127">
                  <c:v>0.31214672995336856</c:v>
                </c:pt>
                <c:pt idx="128">
                  <c:v>0.33319001697229522</c:v>
                </c:pt>
                <c:pt idx="129">
                  <c:v>0.35044773913067423</c:v>
                </c:pt>
                <c:pt idx="130">
                  <c:v>0.36597968907321532</c:v>
                </c:pt>
                <c:pt idx="131">
                  <c:v>0.42270749190995144</c:v>
                </c:pt>
                <c:pt idx="132">
                  <c:v>0.47225385552594273</c:v>
                </c:pt>
                <c:pt idx="133">
                  <c:v>0.51422908942083867</c:v>
                </c:pt>
                <c:pt idx="134">
                  <c:v>0.54429092801930534</c:v>
                </c:pt>
                <c:pt idx="135">
                  <c:v>0.58030946426598662</c:v>
                </c:pt>
                <c:pt idx="136">
                  <c:v>0.60680841828982024</c:v>
                </c:pt>
                <c:pt idx="137">
                  <c:v>0.64917334268506677</c:v>
                </c:pt>
                <c:pt idx="138">
                  <c:v>0.70534444480701641</c:v>
                </c:pt>
                <c:pt idx="139">
                  <c:v>0.72160010567877986</c:v>
                </c:pt>
                <c:pt idx="140">
                  <c:v>0.75088256327654546</c:v>
                </c:pt>
                <c:pt idx="141">
                  <c:v>0.77426399329757511</c:v>
                </c:pt>
                <c:pt idx="142">
                  <c:v>0.8063299544692728</c:v>
                </c:pt>
                <c:pt idx="143">
                  <c:v>0.8318268472064908</c:v>
                </c:pt>
                <c:pt idx="144">
                  <c:v>0.8466907562912882</c:v>
                </c:pt>
                <c:pt idx="145">
                  <c:v>0.85236910358210971</c:v>
                </c:pt>
                <c:pt idx="146">
                  <c:v>0.87491548253095963</c:v>
                </c:pt>
                <c:pt idx="147">
                  <c:v>0.878756717462986</c:v>
                </c:pt>
                <c:pt idx="148">
                  <c:v>0.88938970111540661</c:v>
                </c:pt>
                <c:pt idx="149">
                  <c:v>0.88348867353867055</c:v>
                </c:pt>
                <c:pt idx="150">
                  <c:v>0.88694021797034639</c:v>
                </c:pt>
                <c:pt idx="151">
                  <c:v>0.90119175626887871</c:v>
                </c:pt>
                <c:pt idx="152">
                  <c:v>0.89016908211610757</c:v>
                </c:pt>
                <c:pt idx="153">
                  <c:v>0.88471341511120072</c:v>
                </c:pt>
                <c:pt idx="154">
                  <c:v>0.89968866433895534</c:v>
                </c:pt>
                <c:pt idx="155">
                  <c:v>0.9080391750607516</c:v>
                </c:pt>
                <c:pt idx="156">
                  <c:v>0.9046989707720331</c:v>
                </c:pt>
                <c:pt idx="157">
                  <c:v>0.90764948456040118</c:v>
                </c:pt>
                <c:pt idx="158">
                  <c:v>0.9290267920081996</c:v>
                </c:pt>
                <c:pt idx="159">
                  <c:v>0.92975050293742201</c:v>
                </c:pt>
                <c:pt idx="160">
                  <c:v>0.92769071029271222</c:v>
                </c:pt>
                <c:pt idx="161">
                  <c:v>0.9198412302142237</c:v>
                </c:pt>
                <c:pt idx="162">
                  <c:v>0.93698761222964544</c:v>
                </c:pt>
                <c:pt idx="163">
                  <c:v>0.92763504022123355</c:v>
                </c:pt>
                <c:pt idx="164">
                  <c:v>0.92568658771948109</c:v>
                </c:pt>
                <c:pt idx="165">
                  <c:v>0.9290267920081996</c:v>
                </c:pt>
                <c:pt idx="166">
                  <c:v>0.93002885329481522</c:v>
                </c:pt>
                <c:pt idx="167">
                  <c:v>0.93114225472438805</c:v>
                </c:pt>
                <c:pt idx="168">
                  <c:v>0.93431544879867057</c:v>
                </c:pt>
                <c:pt idx="169">
                  <c:v>0.92874844165080639</c:v>
                </c:pt>
                <c:pt idx="170">
                  <c:v>0.93403709844127736</c:v>
                </c:pt>
                <c:pt idx="171">
                  <c:v>0.92139999221562563</c:v>
                </c:pt>
                <c:pt idx="172">
                  <c:v>0.93676493194373089</c:v>
                </c:pt>
                <c:pt idx="173">
                  <c:v>0.9443360616648262</c:v>
                </c:pt>
                <c:pt idx="174">
                  <c:v>0.94305565002081737</c:v>
                </c:pt>
                <c:pt idx="175">
                  <c:v>0.94138554787645812</c:v>
                </c:pt>
                <c:pt idx="176">
                  <c:v>0.94461441202221941</c:v>
                </c:pt>
                <c:pt idx="177">
                  <c:v>0.96025770210771777</c:v>
                </c:pt>
                <c:pt idx="178">
                  <c:v>0.96315254582460708</c:v>
                </c:pt>
                <c:pt idx="179">
                  <c:v>0.95485770517428947</c:v>
                </c:pt>
                <c:pt idx="180">
                  <c:v>0.94979172866973305</c:v>
                </c:pt>
                <c:pt idx="181">
                  <c:v>0.96098141303694007</c:v>
                </c:pt>
                <c:pt idx="182">
                  <c:v>0.9514618308140923</c:v>
                </c:pt>
                <c:pt idx="183">
                  <c:v>0.92757937014975489</c:v>
                </c:pt>
                <c:pt idx="184">
                  <c:v>0.93654225165781624</c:v>
                </c:pt>
                <c:pt idx="185">
                  <c:v>0.94717523531023684</c:v>
                </c:pt>
                <c:pt idx="186">
                  <c:v>0.95212987167183605</c:v>
                </c:pt>
                <c:pt idx="187">
                  <c:v>0.95441234460246038</c:v>
                </c:pt>
                <c:pt idx="188">
                  <c:v>0.95574842631794776</c:v>
                </c:pt>
                <c:pt idx="189">
                  <c:v>0.96387625675382949</c:v>
                </c:pt>
                <c:pt idx="190">
                  <c:v>0.97011130475943741</c:v>
                </c:pt>
                <c:pt idx="191">
                  <c:v>0.97406387983442089</c:v>
                </c:pt>
                <c:pt idx="192">
                  <c:v>0.96048038239363231</c:v>
                </c:pt>
                <c:pt idx="193">
                  <c:v>0.96009069189328178</c:v>
                </c:pt>
                <c:pt idx="194">
                  <c:v>0.97584532212173747</c:v>
                </c:pt>
                <c:pt idx="195">
                  <c:v>0.97784944469496859</c:v>
                </c:pt>
                <c:pt idx="196">
                  <c:v>0.96075873275102552</c:v>
                </c:pt>
                <c:pt idx="197">
                  <c:v>0.95446801467393894</c:v>
                </c:pt>
                <c:pt idx="198">
                  <c:v>0.96649275011332558</c:v>
                </c:pt>
                <c:pt idx="199">
                  <c:v>0.95892162039223039</c:v>
                </c:pt>
                <c:pt idx="200">
                  <c:v>0.97823913519531913</c:v>
                </c:pt>
                <c:pt idx="201">
                  <c:v>0.98013191762559293</c:v>
                </c:pt>
                <c:pt idx="202">
                  <c:v>0.98291542119952502</c:v>
                </c:pt>
                <c:pt idx="203">
                  <c:v>0.98664531598859406</c:v>
                </c:pt>
                <c:pt idx="204">
                  <c:v>0.97846181548123368</c:v>
                </c:pt>
                <c:pt idx="205">
                  <c:v>0.98597727513085032</c:v>
                </c:pt>
                <c:pt idx="206">
                  <c:v>0.96549068882671008</c:v>
                </c:pt>
                <c:pt idx="207">
                  <c:v>0.9620948144665129</c:v>
                </c:pt>
                <c:pt idx="208">
                  <c:v>0.97061233540274516</c:v>
                </c:pt>
                <c:pt idx="209">
                  <c:v>0.96393192682530815</c:v>
                </c:pt>
                <c:pt idx="210">
                  <c:v>0.95535873581759723</c:v>
                </c:pt>
                <c:pt idx="211">
                  <c:v>0.97512161119251517</c:v>
                </c:pt>
                <c:pt idx="212">
                  <c:v>0.97634635276504522</c:v>
                </c:pt>
                <c:pt idx="213">
                  <c:v>0.99226799320793679</c:v>
                </c:pt>
                <c:pt idx="214">
                  <c:v>0.99750097992692921</c:v>
                </c:pt>
                <c:pt idx="215">
                  <c:v>0.98185768984143085</c:v>
                </c:pt>
                <c:pt idx="216">
                  <c:v>0.97072367554570238</c:v>
                </c:pt>
                <c:pt idx="217">
                  <c:v>0.97473192069216463</c:v>
                </c:pt>
                <c:pt idx="218">
                  <c:v>0.96387625675382949</c:v>
                </c:pt>
                <c:pt idx="219">
                  <c:v>0.97874016583862689</c:v>
                </c:pt>
                <c:pt idx="220">
                  <c:v>0.97283913826189083</c:v>
                </c:pt>
                <c:pt idx="221">
                  <c:v>0.97300614847632672</c:v>
                </c:pt>
                <c:pt idx="222">
                  <c:v>0.95858759996335852</c:v>
                </c:pt>
                <c:pt idx="223">
                  <c:v>0.97907418626749876</c:v>
                </c:pt>
                <c:pt idx="224">
                  <c:v>0.97690305347983164</c:v>
                </c:pt>
                <c:pt idx="225">
                  <c:v>0.98041026798298614</c:v>
                </c:pt>
                <c:pt idx="226">
                  <c:v>0.97912985633897731</c:v>
                </c:pt>
                <c:pt idx="227">
                  <c:v>0.98931747941956882</c:v>
                </c:pt>
                <c:pt idx="228">
                  <c:v>1.0023999462170496</c:v>
                </c:pt>
                <c:pt idx="229">
                  <c:v>0.99599788799700584</c:v>
                </c:pt>
                <c:pt idx="230">
                  <c:v>0.99610922813996317</c:v>
                </c:pt>
                <c:pt idx="231">
                  <c:v>0.96087007289398285</c:v>
                </c:pt>
                <c:pt idx="232">
                  <c:v>0.96549068882671008</c:v>
                </c:pt>
                <c:pt idx="233">
                  <c:v>0.97272779811893351</c:v>
                </c:pt>
                <c:pt idx="234">
                  <c:v>0.97673604326539576</c:v>
                </c:pt>
                <c:pt idx="235">
                  <c:v>0.97061233540274516</c:v>
                </c:pt>
                <c:pt idx="236">
                  <c:v>0.99093191149244941</c:v>
                </c:pt>
                <c:pt idx="237">
                  <c:v>0.98764737727520957</c:v>
                </c:pt>
                <c:pt idx="238">
                  <c:v>0.97261645797597629</c:v>
                </c:pt>
                <c:pt idx="239">
                  <c:v>0.98068861834037935</c:v>
                </c:pt>
                <c:pt idx="240">
                  <c:v>0.98085562855481523</c:v>
                </c:pt>
                <c:pt idx="241">
                  <c:v>0.9894844896340047</c:v>
                </c:pt>
                <c:pt idx="242">
                  <c:v>0.99293603406568054</c:v>
                </c:pt>
                <c:pt idx="243">
                  <c:v>0.99538551721074076</c:v>
                </c:pt>
                <c:pt idx="244">
                  <c:v>0.99744530985545055</c:v>
                </c:pt>
                <c:pt idx="245">
                  <c:v>0.99833603099910884</c:v>
                </c:pt>
                <c:pt idx="246">
                  <c:v>1.000952524358605</c:v>
                </c:pt>
                <c:pt idx="247">
                  <c:v>0.98653397584563673</c:v>
                </c:pt>
                <c:pt idx="248">
                  <c:v>0.97523295133547239</c:v>
                </c:pt>
                <c:pt idx="249">
                  <c:v>0.97384119954850634</c:v>
                </c:pt>
                <c:pt idx="250">
                  <c:v>0.9800205774826356</c:v>
                </c:pt>
                <c:pt idx="251">
                  <c:v>0.97996490741115694</c:v>
                </c:pt>
                <c:pt idx="252">
                  <c:v>1.0026226265029643</c:v>
                </c:pt>
                <c:pt idx="253">
                  <c:v>1.0022886060740923</c:v>
                </c:pt>
                <c:pt idx="254">
                  <c:v>0.99365974499490284</c:v>
                </c:pt>
                <c:pt idx="255">
                  <c:v>0.98113397891220844</c:v>
                </c:pt>
                <c:pt idx="256">
                  <c:v>0.990375210777663</c:v>
                </c:pt>
                <c:pt idx="257">
                  <c:v>1.0024556162885283</c:v>
                </c:pt>
                <c:pt idx="258">
                  <c:v>1.0029566469318361</c:v>
                </c:pt>
                <c:pt idx="259">
                  <c:v>0.98853809841886786</c:v>
                </c:pt>
                <c:pt idx="260">
                  <c:v>0.98258140077065315</c:v>
                </c:pt>
                <c:pt idx="261">
                  <c:v>0.97534429147842971</c:v>
                </c:pt>
                <c:pt idx="262">
                  <c:v>0.98931747941956882</c:v>
                </c:pt>
                <c:pt idx="263">
                  <c:v>0.99404943549525338</c:v>
                </c:pt>
                <c:pt idx="264">
                  <c:v>1.0012865447874768</c:v>
                </c:pt>
                <c:pt idx="265">
                  <c:v>0.99510716685334755</c:v>
                </c:pt>
                <c:pt idx="266">
                  <c:v>0.99610922813996317</c:v>
                </c:pt>
                <c:pt idx="267">
                  <c:v>1.0035133476466225</c:v>
                </c:pt>
                <c:pt idx="268">
                  <c:v>0.99455046613856113</c:v>
                </c:pt>
                <c:pt idx="269">
                  <c:v>1.0131442700124276</c:v>
                </c:pt>
                <c:pt idx="270">
                  <c:v>1.0161504538722743</c:v>
                </c:pt>
                <c:pt idx="271">
                  <c:v>0.99744530985545055</c:v>
                </c:pt>
                <c:pt idx="272">
                  <c:v>1.0036803578610585</c:v>
                </c:pt>
                <c:pt idx="273">
                  <c:v>1.0031793272177507</c:v>
                </c:pt>
                <c:pt idx="274">
                  <c:v>1.0042370585758449</c:v>
                </c:pt>
                <c:pt idx="275">
                  <c:v>1.0156494232289663</c:v>
                </c:pt>
                <c:pt idx="276">
                  <c:v>0.99850304121354472</c:v>
                </c:pt>
                <c:pt idx="277">
                  <c:v>0.9774040841231395</c:v>
                </c:pt>
                <c:pt idx="278">
                  <c:v>0.98798139770408144</c:v>
                </c:pt>
                <c:pt idx="279">
                  <c:v>1.0020659257881779</c:v>
                </c:pt>
                <c:pt idx="280">
                  <c:v>1.0017875754307846</c:v>
                </c:pt>
                <c:pt idx="281">
                  <c:v>1.0018432455022632</c:v>
                </c:pt>
                <c:pt idx="282">
                  <c:v>0.99115459177836396</c:v>
                </c:pt>
                <c:pt idx="283">
                  <c:v>0.99571953763961263</c:v>
                </c:pt>
                <c:pt idx="284">
                  <c:v>0.99699994928362146</c:v>
                </c:pt>
                <c:pt idx="285">
                  <c:v>1.0216061208771812</c:v>
                </c:pt>
                <c:pt idx="286">
                  <c:v>1.0120308685828547</c:v>
                </c:pt>
                <c:pt idx="287">
                  <c:v>0.99399376542377471</c:v>
                </c:pt>
                <c:pt idx="288">
                  <c:v>0.9835277919857901</c:v>
                </c:pt>
                <c:pt idx="289">
                  <c:v>0.99711128942657867</c:v>
                </c:pt>
                <c:pt idx="290">
                  <c:v>1.0030679870747934</c:v>
                </c:pt>
                <c:pt idx="291">
                  <c:v>0.99933809228572434</c:v>
                </c:pt>
                <c:pt idx="292">
                  <c:v>0.99354840485194562</c:v>
                </c:pt>
                <c:pt idx="293">
                  <c:v>0.98631129555972219</c:v>
                </c:pt>
                <c:pt idx="294">
                  <c:v>1.0070762322212556</c:v>
                </c:pt>
                <c:pt idx="295">
                  <c:v>1.0270061178106094</c:v>
                </c:pt>
                <c:pt idx="296">
                  <c:v>0.99705561935510001</c:v>
                </c:pt>
                <c:pt idx="297">
                  <c:v>1.0076329329360421</c:v>
                </c:pt>
                <c:pt idx="298">
                  <c:v>1.0156494232289663</c:v>
                </c:pt>
                <c:pt idx="299">
                  <c:v>1.0076329329360421</c:v>
                </c:pt>
                <c:pt idx="300">
                  <c:v>0.99633190842587771</c:v>
                </c:pt>
                <c:pt idx="301">
                  <c:v>0.99443912599560391</c:v>
                </c:pt>
                <c:pt idx="302">
                  <c:v>1.0045710790047166</c:v>
                </c:pt>
                <c:pt idx="303">
                  <c:v>1.0187112771602918</c:v>
                </c:pt>
                <c:pt idx="304">
                  <c:v>1.0057401505057681</c:v>
                </c:pt>
                <c:pt idx="305">
                  <c:v>0.9877587174181669</c:v>
                </c:pt>
                <c:pt idx="306">
                  <c:v>1.0025669564314856</c:v>
                </c:pt>
                <c:pt idx="307">
                  <c:v>1.0064081913635119</c:v>
                </c:pt>
                <c:pt idx="308">
                  <c:v>1.0129215897265129</c:v>
                </c:pt>
                <c:pt idx="309">
                  <c:v>1.0073545825786487</c:v>
                </c:pt>
                <c:pt idx="310">
                  <c:v>1.0128102495835558</c:v>
                </c:pt>
                <c:pt idx="311">
                  <c:v>0.98959582977696203</c:v>
                </c:pt>
                <c:pt idx="312">
                  <c:v>1.0005628338582544</c:v>
                </c:pt>
                <c:pt idx="313">
                  <c:v>1.0098040657237091</c:v>
                </c:pt>
                <c:pt idx="314">
                  <c:v>0.99460613621003979</c:v>
                </c:pt>
                <c:pt idx="315">
                  <c:v>0.99783500035580108</c:v>
                </c:pt>
                <c:pt idx="316">
                  <c:v>0.98575459484493577</c:v>
                </c:pt>
                <c:pt idx="317">
                  <c:v>0.98608861527380764</c:v>
                </c:pt>
                <c:pt idx="318">
                  <c:v>0.99761232006988643</c:v>
                </c:pt>
                <c:pt idx="319">
                  <c:v>0.99855871128502338</c:v>
                </c:pt>
                <c:pt idx="320">
                  <c:v>1.0098040657237091</c:v>
                </c:pt>
                <c:pt idx="321">
                  <c:v>0.99699994928362146</c:v>
                </c:pt>
                <c:pt idx="322">
                  <c:v>0.99399376542377471</c:v>
                </c:pt>
                <c:pt idx="323">
                  <c:v>0.99995046307198943</c:v>
                </c:pt>
                <c:pt idx="324">
                  <c:v>0.99421644570968926</c:v>
                </c:pt>
                <c:pt idx="325">
                  <c:v>0.99516283692482621</c:v>
                </c:pt>
                <c:pt idx="326">
                  <c:v>0.99661025878327092</c:v>
                </c:pt>
                <c:pt idx="327">
                  <c:v>0.98781438748964545</c:v>
                </c:pt>
                <c:pt idx="328">
                  <c:v>0.98514222405867069</c:v>
                </c:pt>
                <c:pt idx="329">
                  <c:v>1.0105834467244101</c:v>
                </c:pt>
                <c:pt idx="330">
                  <c:v>1.0032349972892294</c:v>
                </c:pt>
                <c:pt idx="331">
                  <c:v>0.98859376849034653</c:v>
                </c:pt>
                <c:pt idx="332">
                  <c:v>1.0013422148589555</c:v>
                </c:pt>
                <c:pt idx="333">
                  <c:v>1.0147030320138295</c:v>
                </c:pt>
                <c:pt idx="334">
                  <c:v>0.99828036092763017</c:v>
                </c:pt>
                <c:pt idx="335">
                  <c:v>1.0062411811490759</c:v>
                </c:pt>
                <c:pt idx="336">
                  <c:v>0.98709067656042315</c:v>
                </c:pt>
                <c:pt idx="337">
                  <c:v>0.98569892477345711</c:v>
                </c:pt>
                <c:pt idx="338">
                  <c:v>0.9892061392766115</c:v>
                </c:pt>
                <c:pt idx="339">
                  <c:v>1.013533960512778</c:v>
                </c:pt>
                <c:pt idx="340">
                  <c:v>1.0130885999409489</c:v>
                </c:pt>
                <c:pt idx="341">
                  <c:v>1.015705093300445</c:v>
                </c:pt>
                <c:pt idx="342">
                  <c:v>0.99939376235720301</c:v>
                </c:pt>
                <c:pt idx="343">
                  <c:v>0.99956077257163889</c:v>
                </c:pt>
                <c:pt idx="344">
                  <c:v>1.006853551935341</c:v>
                </c:pt>
                <c:pt idx="345">
                  <c:v>1.0276741586683531</c:v>
                </c:pt>
                <c:pt idx="346">
                  <c:v>1.0139236510131286</c:v>
                </c:pt>
                <c:pt idx="347">
                  <c:v>1.0016205652163488</c:v>
                </c:pt>
                <c:pt idx="348">
                  <c:v>1.0165401443726247</c:v>
                </c:pt>
                <c:pt idx="349">
                  <c:v>1.0105834467244101</c:v>
                </c:pt>
                <c:pt idx="350">
                  <c:v>1.0054618001483751</c:v>
                </c:pt>
                <c:pt idx="351">
                  <c:v>1.0066308716494266</c:v>
                </c:pt>
                <c:pt idx="352">
                  <c:v>0.99610922813996317</c:v>
                </c:pt>
                <c:pt idx="353">
                  <c:v>1.00034015357234</c:v>
                </c:pt>
                <c:pt idx="354">
                  <c:v>0.98853809841886786</c:v>
                </c:pt>
                <c:pt idx="355">
                  <c:v>0.9873133568463377</c:v>
                </c:pt>
                <c:pt idx="356">
                  <c:v>0.99243500342237279</c:v>
                </c:pt>
                <c:pt idx="357">
                  <c:v>0.99783500035580108</c:v>
                </c:pt>
                <c:pt idx="358">
                  <c:v>1.0120308685828547</c:v>
                </c:pt>
                <c:pt idx="359">
                  <c:v>1.0008411842156477</c:v>
                </c:pt>
                <c:pt idx="360">
                  <c:v>1.0035690177181011</c:v>
                </c:pt>
                <c:pt idx="361">
                  <c:v>1.0015092250733915</c:v>
                </c:pt>
                <c:pt idx="362">
                  <c:v>0.99616489821144183</c:v>
                </c:pt>
                <c:pt idx="363">
                  <c:v>0.99616489821144183</c:v>
                </c:pt>
                <c:pt idx="364">
                  <c:v>1.0059628307916828</c:v>
                </c:pt>
                <c:pt idx="365">
                  <c:v>0.99727829964101466</c:v>
                </c:pt>
                <c:pt idx="366">
                  <c:v>0.99438345592412525</c:v>
                </c:pt>
                <c:pt idx="367">
                  <c:v>0.98792572763260278</c:v>
                </c:pt>
                <c:pt idx="368">
                  <c:v>0.98653397584563673</c:v>
                </c:pt>
                <c:pt idx="369">
                  <c:v>0.99093191149244941</c:v>
                </c:pt>
                <c:pt idx="370">
                  <c:v>0.9998391229290321</c:v>
                </c:pt>
                <c:pt idx="371">
                  <c:v>1.0019545856452206</c:v>
                </c:pt>
                <c:pt idx="372">
                  <c:v>0.99421644570968926</c:v>
                </c:pt>
                <c:pt idx="373">
                  <c:v>1.0072989125071701</c:v>
                </c:pt>
                <c:pt idx="374">
                  <c:v>0.9983917010705875</c:v>
                </c:pt>
                <c:pt idx="375">
                  <c:v>0.99432778585264658</c:v>
                </c:pt>
                <c:pt idx="376">
                  <c:v>0.98781438748964545</c:v>
                </c:pt>
                <c:pt idx="377">
                  <c:v>0.99800201057023696</c:v>
                </c:pt>
                <c:pt idx="378">
                  <c:v>1.0015648951448701</c:v>
                </c:pt>
                <c:pt idx="379">
                  <c:v>1.0041257184328876</c:v>
                </c:pt>
                <c:pt idx="380">
                  <c:v>0.99210098299350091</c:v>
                </c:pt>
                <c:pt idx="381">
                  <c:v>0.98703500648894449</c:v>
                </c:pt>
                <c:pt idx="382">
                  <c:v>1.0036803578610585</c:v>
                </c:pt>
                <c:pt idx="383">
                  <c:v>1.0120308685828547</c:v>
                </c:pt>
                <c:pt idx="384">
                  <c:v>1.0067422117923837</c:v>
                </c:pt>
                <c:pt idx="385">
                  <c:v>1.0110844773677179</c:v>
                </c:pt>
                <c:pt idx="386">
                  <c:v>1.0150927225141799</c:v>
                </c:pt>
                <c:pt idx="387">
                  <c:v>0.99761232006988643</c:v>
                </c:pt>
                <c:pt idx="388">
                  <c:v>0.98452985327240561</c:v>
                </c:pt>
                <c:pt idx="389">
                  <c:v>0.97979789719672106</c:v>
                </c:pt>
                <c:pt idx="390">
                  <c:v>0.98903912906217561</c:v>
                </c:pt>
                <c:pt idx="391">
                  <c:v>0.99727829964101466</c:v>
                </c:pt>
                <c:pt idx="392">
                  <c:v>1.0016762352878272</c:v>
                </c:pt>
                <c:pt idx="393">
                  <c:v>0.99766799014136509</c:v>
                </c:pt>
                <c:pt idx="394">
                  <c:v>1.0060741709346401</c:v>
                </c:pt>
                <c:pt idx="395">
                  <c:v>1.0004514937152973</c:v>
                </c:pt>
                <c:pt idx="396">
                  <c:v>0.99360407492342429</c:v>
                </c:pt>
                <c:pt idx="397">
                  <c:v>1.0050721096480244</c:v>
                </c:pt>
                <c:pt idx="398">
                  <c:v>0.99811335071319429</c:v>
                </c:pt>
                <c:pt idx="399">
                  <c:v>1.0024556162885283</c:v>
                </c:pt>
                <c:pt idx="400">
                  <c:v>0.99026387063470578</c:v>
                </c:pt>
                <c:pt idx="401">
                  <c:v>0.9908205713494922</c:v>
                </c:pt>
                <c:pt idx="402">
                  <c:v>1.0011195345730408</c:v>
                </c:pt>
                <c:pt idx="403">
                  <c:v>1.0076886030075207</c:v>
                </c:pt>
                <c:pt idx="404">
                  <c:v>1.0104164365099741</c:v>
                </c:pt>
                <c:pt idx="405">
                  <c:v>1.0030123170033147</c:v>
                </c:pt>
                <c:pt idx="406">
                  <c:v>1.0011195345730408</c:v>
                </c:pt>
                <c:pt idx="407">
                  <c:v>1.0140906612275644</c:v>
                </c:pt>
                <c:pt idx="408">
                  <c:v>0.98670098606007262</c:v>
                </c:pt>
                <c:pt idx="409">
                  <c:v>0.98709067656042315</c:v>
                </c:pt>
                <c:pt idx="410">
                  <c:v>1.000952524358605</c:v>
                </c:pt>
                <c:pt idx="411">
                  <c:v>0.99009686042026979</c:v>
                </c:pt>
                <c:pt idx="412">
                  <c:v>1.011362827725111</c:v>
                </c:pt>
                <c:pt idx="413">
                  <c:v>1.0217731310916172</c:v>
                </c:pt>
                <c:pt idx="414">
                  <c:v>1.0072989125071701</c:v>
                </c:pt>
                <c:pt idx="415">
                  <c:v>0.98870510863330374</c:v>
                </c:pt>
                <c:pt idx="416">
                  <c:v>0.99822469085615151</c:v>
                </c:pt>
                <c:pt idx="417">
                  <c:v>0.99894840178537392</c:v>
                </c:pt>
                <c:pt idx="418">
                  <c:v>0.99761232006988643</c:v>
                </c:pt>
                <c:pt idx="419">
                  <c:v>0.99755664999840787</c:v>
                </c:pt>
                <c:pt idx="420">
                  <c:v>0.98725768677485903</c:v>
                </c:pt>
                <c:pt idx="421">
                  <c:v>0.99388242528081749</c:v>
                </c:pt>
                <c:pt idx="422">
                  <c:v>0.99382675520933883</c:v>
                </c:pt>
                <c:pt idx="423">
                  <c:v>1.0047380892191526</c:v>
                </c:pt>
                <c:pt idx="424">
                  <c:v>1.0074102526501274</c:v>
                </c:pt>
                <c:pt idx="425">
                  <c:v>0.98954015970548337</c:v>
                </c:pt>
                <c:pt idx="426">
                  <c:v>1.0013978849304341</c:v>
                </c:pt>
                <c:pt idx="427">
                  <c:v>1.0063525212920332</c:v>
                </c:pt>
                <c:pt idx="428">
                  <c:v>0.98798139770408144</c:v>
                </c:pt>
                <c:pt idx="429">
                  <c:v>0.98196902998438806</c:v>
                </c:pt>
                <c:pt idx="430">
                  <c:v>0.9953298471392622</c:v>
                </c:pt>
                <c:pt idx="431">
                  <c:v>1.0047380892191526</c:v>
                </c:pt>
                <c:pt idx="432">
                  <c:v>1.0079669533649138</c:v>
                </c:pt>
                <c:pt idx="433">
                  <c:v>1.0059071607202041</c:v>
                </c:pt>
                <c:pt idx="434">
                  <c:v>1.0056288103628108</c:v>
                </c:pt>
                <c:pt idx="435">
                  <c:v>1.0124205590832052</c:v>
                </c:pt>
                <c:pt idx="436">
                  <c:v>0.98837108820443187</c:v>
                </c:pt>
                <c:pt idx="437">
                  <c:v>0.99115459177836396</c:v>
                </c:pt>
                <c:pt idx="438">
                  <c:v>0.98697933641746582</c:v>
                </c:pt>
                <c:pt idx="439">
                  <c:v>0.99828036092763017</c:v>
                </c:pt>
                <c:pt idx="440">
                  <c:v>0.99699994928362146</c:v>
                </c:pt>
                <c:pt idx="441">
                  <c:v>0.99967211271459622</c:v>
                </c:pt>
                <c:pt idx="442">
                  <c:v>0.99688860914066413</c:v>
                </c:pt>
                <c:pt idx="443">
                  <c:v>1.0029566469318361</c:v>
                </c:pt>
                <c:pt idx="444">
                  <c:v>1.0030679870747934</c:v>
                </c:pt>
                <c:pt idx="445">
                  <c:v>1.0165958144441034</c:v>
                </c:pt>
                <c:pt idx="446">
                  <c:v>1.0159277735863597</c:v>
                </c:pt>
                <c:pt idx="447">
                  <c:v>0.99187830270758637</c:v>
                </c:pt>
                <c:pt idx="448">
                  <c:v>0.98508655398719203</c:v>
                </c:pt>
                <c:pt idx="449">
                  <c:v>1.0016762352878272</c:v>
                </c:pt>
                <c:pt idx="450">
                  <c:v>0.9967772689977068</c:v>
                </c:pt>
                <c:pt idx="451">
                  <c:v>1.0018432455022632</c:v>
                </c:pt>
                <c:pt idx="452">
                  <c:v>1.0031793272177507</c:v>
                </c:pt>
                <c:pt idx="453">
                  <c:v>1.0047937592906313</c:v>
                </c:pt>
                <c:pt idx="454">
                  <c:v>1.0062968512205546</c:v>
                </c:pt>
                <c:pt idx="455">
                  <c:v>1.0011195345730408</c:v>
                </c:pt>
                <c:pt idx="456">
                  <c:v>1.0088576745085722</c:v>
                </c:pt>
                <c:pt idx="457">
                  <c:v>1.0081339635793498</c:v>
                </c:pt>
                <c:pt idx="458">
                  <c:v>1.0086906642941362</c:v>
                </c:pt>
                <c:pt idx="459">
                  <c:v>1.007020562149777</c:v>
                </c:pt>
                <c:pt idx="460">
                  <c:v>1.002344276145571</c:v>
                </c:pt>
                <c:pt idx="461">
                  <c:v>0.99688860914066413</c:v>
                </c:pt>
                <c:pt idx="462">
                  <c:v>1.0169855049444538</c:v>
                </c:pt>
                <c:pt idx="463">
                  <c:v>1.0265050871673016</c:v>
                </c:pt>
                <c:pt idx="464">
                  <c:v>1.0118638583684187</c:v>
                </c:pt>
                <c:pt idx="465">
                  <c:v>1.0082453037223071</c:v>
                </c:pt>
                <c:pt idx="466">
                  <c:v>1.0123648890117265</c:v>
                </c:pt>
                <c:pt idx="467">
                  <c:v>1.0167071545870607</c:v>
                </c:pt>
                <c:pt idx="468">
                  <c:v>0.99148861220723583</c:v>
                </c:pt>
                <c:pt idx="469">
                  <c:v>0.98024325776855015</c:v>
                </c:pt>
                <c:pt idx="470">
                  <c:v>0.98452985327240561</c:v>
                </c:pt>
                <c:pt idx="471">
                  <c:v>0.99867005142798071</c:v>
                </c:pt>
                <c:pt idx="472">
                  <c:v>0.9967772689977068</c:v>
                </c:pt>
                <c:pt idx="473">
                  <c:v>1.0106947868673672</c:v>
                </c:pt>
                <c:pt idx="474">
                  <c:v>1.0124205590832052</c:v>
                </c:pt>
                <c:pt idx="475">
                  <c:v>1.0148700422282655</c:v>
                </c:pt>
                <c:pt idx="476">
                  <c:v>1.0022329360026137</c:v>
                </c:pt>
                <c:pt idx="477">
                  <c:v>0.9896514998484407</c:v>
                </c:pt>
                <c:pt idx="478">
                  <c:v>0.98636696563120085</c:v>
                </c:pt>
                <c:pt idx="479">
                  <c:v>0.98180201976995218</c:v>
                </c:pt>
                <c:pt idx="480">
                  <c:v>0.98525356420162791</c:v>
                </c:pt>
                <c:pt idx="481">
                  <c:v>1.0162061239437528</c:v>
                </c:pt>
                <c:pt idx="482">
                  <c:v>1.011696848153983</c:v>
                </c:pt>
                <c:pt idx="483">
                  <c:v>1.000006133143468</c:v>
                </c:pt>
                <c:pt idx="484">
                  <c:v>0.99148861220723583</c:v>
                </c:pt>
                <c:pt idx="485">
                  <c:v>1.0179318961595907</c:v>
                </c:pt>
                <c:pt idx="486">
                  <c:v>1.0192679778750782</c:v>
                </c:pt>
                <c:pt idx="487">
                  <c:v>1.0005628338582544</c:v>
                </c:pt>
                <c:pt idx="488">
                  <c:v>0.98530923427310657</c:v>
                </c:pt>
                <c:pt idx="489">
                  <c:v>1.0013978849304341</c:v>
                </c:pt>
                <c:pt idx="490">
                  <c:v>0.98864943856182508</c:v>
                </c:pt>
                <c:pt idx="491">
                  <c:v>0.99249067349385145</c:v>
                </c:pt>
                <c:pt idx="492">
                  <c:v>0.99649891864031359</c:v>
                </c:pt>
                <c:pt idx="493">
                  <c:v>0.990375210777663</c:v>
                </c:pt>
                <c:pt idx="494">
                  <c:v>0.97840614540975501</c:v>
                </c:pt>
                <c:pt idx="495">
                  <c:v>0.99265768370828733</c:v>
                </c:pt>
                <c:pt idx="496">
                  <c:v>1.0032349972892294</c:v>
                </c:pt>
                <c:pt idx="497">
                  <c:v>1.007020562149777</c:v>
                </c:pt>
                <c:pt idx="498">
                  <c:v>0.99694427921214279</c:v>
                </c:pt>
                <c:pt idx="499">
                  <c:v>0.98864943856182508</c:v>
                </c:pt>
                <c:pt idx="500">
                  <c:v>0.98792572763260278</c:v>
                </c:pt>
                <c:pt idx="501">
                  <c:v>0.99438345592412525</c:v>
                </c:pt>
                <c:pt idx="502">
                  <c:v>1.0006741740012117</c:v>
                </c:pt>
                <c:pt idx="503">
                  <c:v>1.0015092250733915</c:v>
                </c:pt>
                <c:pt idx="504">
                  <c:v>0.99867005142798071</c:v>
                </c:pt>
                <c:pt idx="505">
                  <c:v>0.98558758463049978</c:v>
                </c:pt>
                <c:pt idx="506">
                  <c:v>0.98519789413014935</c:v>
                </c:pt>
                <c:pt idx="507">
                  <c:v>0.99989479300051076</c:v>
                </c:pt>
                <c:pt idx="508">
                  <c:v>0.99833603099910884</c:v>
                </c:pt>
                <c:pt idx="509">
                  <c:v>0.99048655092062032</c:v>
                </c:pt>
                <c:pt idx="510">
                  <c:v>0.98864943856182508</c:v>
                </c:pt>
                <c:pt idx="511">
                  <c:v>0.98787005756112412</c:v>
                </c:pt>
                <c:pt idx="512">
                  <c:v>1.0071319022927343</c:v>
                </c:pt>
                <c:pt idx="513">
                  <c:v>1.0027339666459216</c:v>
                </c:pt>
                <c:pt idx="514">
                  <c:v>1.0095257153663157</c:v>
                </c:pt>
                <c:pt idx="515">
                  <c:v>1.0098597357951877</c:v>
                </c:pt>
                <c:pt idx="516">
                  <c:v>1.0011752046445195</c:v>
                </c:pt>
                <c:pt idx="517">
                  <c:v>0.98391748248614053</c:v>
                </c:pt>
                <c:pt idx="518">
                  <c:v>0.97495460097807918</c:v>
                </c:pt>
                <c:pt idx="519">
                  <c:v>0.98798139770408144</c:v>
                </c:pt>
                <c:pt idx="520">
                  <c:v>0.99727829964101466</c:v>
                </c:pt>
                <c:pt idx="521">
                  <c:v>0.99148861220723583</c:v>
                </c:pt>
                <c:pt idx="522">
                  <c:v>1.0005628338582544</c:v>
                </c:pt>
                <c:pt idx="523">
                  <c:v>0.98074428841185801</c:v>
                </c:pt>
                <c:pt idx="524">
                  <c:v>0.98375047227170465</c:v>
                </c:pt>
                <c:pt idx="525">
                  <c:v>0.98970716991991936</c:v>
                </c:pt>
                <c:pt idx="526">
                  <c:v>0.99917108207128846</c:v>
                </c:pt>
                <c:pt idx="527">
                  <c:v>0.98402882262909785</c:v>
                </c:pt>
                <c:pt idx="528">
                  <c:v>0.99382675520933883</c:v>
                </c:pt>
                <c:pt idx="529">
                  <c:v>0.99109892170688541</c:v>
                </c:pt>
                <c:pt idx="530">
                  <c:v>0.98391748248614053</c:v>
                </c:pt>
                <c:pt idx="531">
                  <c:v>0.99288036399420188</c:v>
                </c:pt>
                <c:pt idx="532">
                  <c:v>0.98792572763260278</c:v>
                </c:pt>
                <c:pt idx="533">
                  <c:v>0.98503088391571336</c:v>
                </c:pt>
                <c:pt idx="534">
                  <c:v>0.97534429147842971</c:v>
                </c:pt>
                <c:pt idx="535">
                  <c:v>0.97194841711823254</c:v>
                </c:pt>
                <c:pt idx="536">
                  <c:v>0.98480820362979882</c:v>
                </c:pt>
                <c:pt idx="537">
                  <c:v>0.98052160812594336</c:v>
                </c:pt>
                <c:pt idx="538">
                  <c:v>0.96315254582460708</c:v>
                </c:pt>
                <c:pt idx="539">
                  <c:v>0.96521233846931687</c:v>
                </c:pt>
                <c:pt idx="540">
                  <c:v>0.96114842325137606</c:v>
                </c:pt>
                <c:pt idx="541">
                  <c:v>0.96459996768305178</c:v>
                </c:pt>
                <c:pt idx="542">
                  <c:v>0.9757896520502588</c:v>
                </c:pt>
                <c:pt idx="543">
                  <c:v>1.0016205652163488</c:v>
                </c:pt>
                <c:pt idx="544">
                  <c:v>0.96643708004184703</c:v>
                </c:pt>
                <c:pt idx="545">
                  <c:v>0.94845564695424567</c:v>
                </c:pt>
                <c:pt idx="546">
                  <c:v>0.96287419546721387</c:v>
                </c:pt>
                <c:pt idx="547">
                  <c:v>0.92607627821983163</c:v>
                </c:pt>
                <c:pt idx="548">
                  <c:v>0.91561030478184691</c:v>
                </c:pt>
                <c:pt idx="549">
                  <c:v>0.92474019650434425</c:v>
                </c:pt>
                <c:pt idx="550">
                  <c:v>0.89289691561856099</c:v>
                </c:pt>
                <c:pt idx="551">
                  <c:v>0.8947896980488349</c:v>
                </c:pt>
                <c:pt idx="552">
                  <c:v>0.87669692481827621</c:v>
                </c:pt>
                <c:pt idx="553">
                  <c:v>0.86834641409647995</c:v>
                </c:pt>
                <c:pt idx="554">
                  <c:v>0.84457529357509986</c:v>
                </c:pt>
                <c:pt idx="555">
                  <c:v>0.83227220777832001</c:v>
                </c:pt>
                <c:pt idx="556">
                  <c:v>0.80427016182456312</c:v>
                </c:pt>
                <c:pt idx="557">
                  <c:v>0.77042275836554885</c:v>
                </c:pt>
                <c:pt idx="558">
                  <c:v>0.7260537113970712</c:v>
                </c:pt>
                <c:pt idx="559">
                  <c:v>0.69131558679439864</c:v>
                </c:pt>
                <c:pt idx="560">
                  <c:v>0.67756507913917408</c:v>
                </c:pt>
                <c:pt idx="561">
                  <c:v>0.63909705974743258</c:v>
                </c:pt>
                <c:pt idx="562">
                  <c:v>0.58943935598848396</c:v>
                </c:pt>
                <c:pt idx="563">
                  <c:v>0.54996927531012685</c:v>
                </c:pt>
                <c:pt idx="564">
                  <c:v>0.51411774927788145</c:v>
                </c:pt>
                <c:pt idx="565">
                  <c:v>0.47342292702699418</c:v>
                </c:pt>
                <c:pt idx="566">
                  <c:v>0.43005594134513214</c:v>
                </c:pt>
                <c:pt idx="567">
                  <c:v>0.40116317424771697</c:v>
                </c:pt>
                <c:pt idx="568">
                  <c:v>0.37694669315450774</c:v>
                </c:pt>
                <c:pt idx="569">
                  <c:v>0.34983536834440915</c:v>
                </c:pt>
                <c:pt idx="570">
                  <c:v>0.31615497509983082</c:v>
                </c:pt>
                <c:pt idx="571">
                  <c:v>0.29388694650837405</c:v>
                </c:pt>
                <c:pt idx="572">
                  <c:v>0.260150883192317</c:v>
                </c:pt>
                <c:pt idx="573">
                  <c:v>0.223464306087892</c:v>
                </c:pt>
                <c:pt idx="574">
                  <c:v>0.21689523765341226</c:v>
                </c:pt>
                <c:pt idx="575">
                  <c:v>0.18082103133525229</c:v>
                </c:pt>
                <c:pt idx="576">
                  <c:v>0.16122516617477034</c:v>
                </c:pt>
                <c:pt idx="577">
                  <c:v>0.13890146751183494</c:v>
                </c:pt>
                <c:pt idx="578">
                  <c:v>0.13077363707595321</c:v>
                </c:pt>
                <c:pt idx="579">
                  <c:v>0.13372415086432124</c:v>
                </c:pt>
                <c:pt idx="580">
                  <c:v>0.13611796393790285</c:v>
                </c:pt>
                <c:pt idx="581">
                  <c:v>0.11674477906333545</c:v>
                </c:pt>
                <c:pt idx="582">
                  <c:v>0.11357158498905286</c:v>
                </c:pt>
                <c:pt idx="583">
                  <c:v>0.10472004362394879</c:v>
                </c:pt>
                <c:pt idx="584">
                  <c:v>7.2709752523729701E-2</c:v>
                </c:pt>
                <c:pt idx="585">
                  <c:v>0.10861694862745373</c:v>
                </c:pt>
                <c:pt idx="586">
                  <c:v>0.12498394964217445</c:v>
                </c:pt>
                <c:pt idx="587">
                  <c:v>8.929943382436499E-2</c:v>
                </c:pt>
                <c:pt idx="588">
                  <c:v>8.9188093681407704E-2</c:v>
                </c:pt>
                <c:pt idx="589">
                  <c:v>7.7720058956807461E-2</c:v>
                </c:pt>
                <c:pt idx="590">
                  <c:v>6.8924187663182049E-2</c:v>
                </c:pt>
                <c:pt idx="591">
                  <c:v>6.3134500229403284E-2</c:v>
                </c:pt>
                <c:pt idx="592">
                  <c:v>5.6955122295274031E-2</c:v>
                </c:pt>
                <c:pt idx="593">
                  <c:v>5.3837598292470083E-2</c:v>
                </c:pt>
                <c:pt idx="594">
                  <c:v>6.4748932302283901E-2</c:v>
                </c:pt>
                <c:pt idx="595">
                  <c:v>7.4324184596610318E-2</c:v>
                </c:pt>
                <c:pt idx="596">
                  <c:v>6.4192231587497484E-2</c:v>
                </c:pt>
                <c:pt idx="597">
                  <c:v>9.6592213188067072E-2</c:v>
                </c:pt>
                <c:pt idx="598">
                  <c:v>5.979429594068477E-2</c:v>
                </c:pt>
                <c:pt idx="599">
                  <c:v>5.3503577863598238E-2</c:v>
                </c:pt>
                <c:pt idx="600">
                  <c:v>4.1812862853083436E-2</c:v>
                </c:pt>
                <c:pt idx="601">
                  <c:v>5.2946877148811813E-2</c:v>
                </c:pt>
                <c:pt idx="602">
                  <c:v>4.5097397070323307E-2</c:v>
                </c:pt>
                <c:pt idx="603">
                  <c:v>3.3406682059808505E-2</c:v>
                </c:pt>
                <c:pt idx="604">
                  <c:v>3.8027297992535784E-2</c:v>
                </c:pt>
                <c:pt idx="605">
                  <c:v>4.61551284284175E-2</c:v>
                </c:pt>
                <c:pt idx="606">
                  <c:v>3.2293280630235663E-2</c:v>
                </c:pt>
                <c:pt idx="607">
                  <c:v>3.5522144775996897E-2</c:v>
                </c:pt>
                <c:pt idx="608">
                  <c:v>3.568915499043282E-2</c:v>
                </c:pt>
                <c:pt idx="609">
                  <c:v>2.2940708621823826E-2</c:v>
                </c:pt>
                <c:pt idx="610">
                  <c:v>3.2849981345022088E-2</c:v>
                </c:pt>
                <c:pt idx="611">
                  <c:v>2.8118025269337522E-2</c:v>
                </c:pt>
                <c:pt idx="612">
                  <c:v>3.1847920058406531E-2</c:v>
                </c:pt>
                <c:pt idx="613">
                  <c:v>2.4109780122875304E-2</c:v>
                </c:pt>
                <c:pt idx="614">
                  <c:v>3.9808740279852324E-2</c:v>
                </c:pt>
                <c:pt idx="615">
                  <c:v>2.8118025269337522E-2</c:v>
                </c:pt>
                <c:pt idx="616">
                  <c:v>9.5798914669497637E-3</c:v>
                </c:pt>
                <c:pt idx="617">
                  <c:v>1.6817000759173212E-2</c:v>
                </c:pt>
                <c:pt idx="618">
                  <c:v>2.7616994626029744E-2</c:v>
                </c:pt>
                <c:pt idx="619">
                  <c:v>1.2419065112360503E-2</c:v>
                </c:pt>
                <c:pt idx="620">
                  <c:v>2.8118025269337522E-2</c:v>
                </c:pt>
                <c:pt idx="621">
                  <c:v>2.2829368478866539E-2</c:v>
                </c:pt>
                <c:pt idx="622">
                  <c:v>3.2460290844671592E-2</c:v>
                </c:pt>
                <c:pt idx="623">
                  <c:v>5.2223166219589473E-2</c:v>
                </c:pt>
                <c:pt idx="624">
                  <c:v>3.3518022202765785E-2</c:v>
                </c:pt>
                <c:pt idx="625">
                  <c:v>3.301699155945801E-2</c:v>
                </c:pt>
                <c:pt idx="626">
                  <c:v>4.2202553353433925E-2</c:v>
                </c:pt>
                <c:pt idx="627">
                  <c:v>2.6670603410892831E-2</c:v>
                </c:pt>
                <c:pt idx="628">
                  <c:v>2.8062355197858879E-2</c:v>
                </c:pt>
                <c:pt idx="629">
                  <c:v>2.8786066127081227E-2</c:v>
                </c:pt>
                <c:pt idx="630">
                  <c:v>8.1324696085050743E-3</c:v>
                </c:pt>
                <c:pt idx="631">
                  <c:v>1.2419065112360503E-2</c:v>
                </c:pt>
                <c:pt idx="632">
                  <c:v>9.3572111810351962E-3</c:v>
                </c:pt>
                <c:pt idx="633">
                  <c:v>2.7324726750768088E-3</c:v>
                </c:pt>
                <c:pt idx="634">
                  <c:v>1.236339504088186E-2</c:v>
                </c:pt>
                <c:pt idx="635">
                  <c:v>2.3998439979918022E-2</c:v>
                </c:pt>
                <c:pt idx="636">
                  <c:v>2.7060293911243326E-2</c:v>
                </c:pt>
                <c:pt idx="637">
                  <c:v>2.3775759694003452E-2</c:v>
                </c:pt>
                <c:pt idx="638">
                  <c:v>3.3796372560159001E-2</c:v>
                </c:pt>
                <c:pt idx="639">
                  <c:v>7.5200988222400133E-3</c:v>
                </c:pt>
                <c:pt idx="640">
                  <c:v>2.3984522462049576E-3</c:v>
                </c:pt>
                <c:pt idx="641">
                  <c:v>2.3984522462049576E-3</c:v>
                </c:pt>
                <c:pt idx="642">
                  <c:v>6.4623674641458174E-3</c:v>
                </c:pt>
                <c:pt idx="643">
                  <c:v>1.0804633039479887E-2</c:v>
                </c:pt>
                <c:pt idx="644">
                  <c:v>1.5202568686292597E-2</c:v>
                </c:pt>
                <c:pt idx="645">
                  <c:v>2.1214936405985926E-2</c:v>
                </c:pt>
                <c:pt idx="646">
                  <c:v>1.7874732117267408E-2</c:v>
                </c:pt>
                <c:pt idx="647">
                  <c:v>7.7427791081545816E-3</c:v>
                </c:pt>
                <c:pt idx="648">
                  <c:v>9.5242213954711222E-3</c:v>
                </c:pt>
                <c:pt idx="649">
                  <c:v>2.0087617458544641E-3</c:v>
                </c:pt>
                <c:pt idx="650">
                  <c:v>1.1584014040180873E-2</c:v>
                </c:pt>
                <c:pt idx="651">
                  <c:v>1.1918034469052725E-2</c:v>
                </c:pt>
                <c:pt idx="652">
                  <c:v>4.949533271713602E-2</c:v>
                </c:pt>
                <c:pt idx="653">
                  <c:v>3.4631423632338627E-2</c:v>
                </c:pt>
                <c:pt idx="654">
                  <c:v>1.5077311025466869E-3</c:v>
                </c:pt>
                <c:pt idx="655">
                  <c:v>1.820875254613926E-2</c:v>
                </c:pt>
                <c:pt idx="656">
                  <c:v>2.7616994626029744E-2</c:v>
                </c:pt>
                <c:pt idx="657">
                  <c:v>8.2994798229410003E-3</c:v>
                </c:pt>
                <c:pt idx="658">
                  <c:v>2.7324726750768088E-3</c:v>
                </c:pt>
                <c:pt idx="659">
                  <c:v>-7.5664905484719453E-3</c:v>
                </c:pt>
                <c:pt idx="660">
                  <c:v>-8.3041189955627352E-4</c:v>
                </c:pt>
                <c:pt idx="661">
                  <c:v>1.1862364397574083E-2</c:v>
                </c:pt>
                <c:pt idx="662">
                  <c:v>1.8821123332404321E-2</c:v>
                </c:pt>
                <c:pt idx="663">
                  <c:v>1.3309786256018773E-2</c:v>
                </c:pt>
                <c:pt idx="664">
                  <c:v>1.1361333754266305E-2</c:v>
                </c:pt>
                <c:pt idx="665">
                  <c:v>2.3163388907738391E-2</c:v>
                </c:pt>
                <c:pt idx="666">
                  <c:v>1.7860814599398964E-3</c:v>
                </c:pt>
                <c:pt idx="667">
                  <c:v>-3.4469052590524437E-3</c:v>
                </c:pt>
                <c:pt idx="668">
                  <c:v>9.5798914669497637E-3</c:v>
                </c:pt>
                <c:pt idx="669">
                  <c:v>1.1082983396873096E-2</c:v>
                </c:pt>
                <c:pt idx="670">
                  <c:v>-4.0036059738388623E-3</c:v>
                </c:pt>
                <c:pt idx="671">
                  <c:v>5.0149456057011271E-3</c:v>
                </c:pt>
                <c:pt idx="672">
                  <c:v>6.2396871782312499E-3</c:v>
                </c:pt>
                <c:pt idx="673">
                  <c:v>-1.1407725480498237E-2</c:v>
                </c:pt>
                <c:pt idx="674">
                  <c:v>-4.2819563312320721E-3</c:v>
                </c:pt>
                <c:pt idx="675">
                  <c:v>-1.5415970626960455E-2</c:v>
                </c:pt>
                <c:pt idx="676">
                  <c:v>-6.4530891188991071E-3</c:v>
                </c:pt>
                <c:pt idx="677">
                  <c:v>1.2586075326796427E-2</c:v>
                </c:pt>
                <c:pt idx="678">
                  <c:v>-3.1685549016592339E-3</c:v>
                </c:pt>
                <c:pt idx="679">
                  <c:v>4.4999974445249051E-4</c:v>
                </c:pt>
                <c:pt idx="680">
                  <c:v>-5.6737081181981201E-3</c:v>
                </c:pt>
                <c:pt idx="681">
                  <c:v>1.0067004592389096E-3</c:v>
                </c:pt>
                <c:pt idx="682">
                  <c:v>5.2932959630943369E-3</c:v>
                </c:pt>
                <c:pt idx="683">
                  <c:v>-2.7231943298300985E-3</c:v>
                </c:pt>
                <c:pt idx="684">
                  <c:v>-3.725255616445653E-3</c:v>
                </c:pt>
                <c:pt idx="685">
                  <c:v>-1.9145865416029462E-2</c:v>
                </c:pt>
                <c:pt idx="686">
                  <c:v>-1.8923185130114897E-2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734-44B2-BA7D-21996A6DB6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5416623"/>
        <c:axId val="385423279"/>
      </c:scatterChart>
      <c:valAx>
        <c:axId val="385416623"/>
        <c:scaling>
          <c:orientation val="minMax"/>
          <c:max val="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Y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85423279"/>
        <c:crosses val="autoZero"/>
        <c:crossBetween val="midCat"/>
      </c:valAx>
      <c:valAx>
        <c:axId val="385423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GL norm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8541662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BDEED13-F300-42E8-921F-2E419DC45340}" type="datetimeFigureOut">
              <a:rPr lang="fr-FR"/>
              <a:pPr>
                <a:defRPr/>
              </a:pPr>
              <a:t>26/10/2023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5E576C1-BCC2-4B02-8E47-919A331CE8C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8EC22FE-6248-4188-9425-3A2A15F97AD0}" type="datetimeFigureOut">
              <a:rPr lang="fr-FR"/>
              <a:pPr>
                <a:defRPr/>
              </a:pPr>
              <a:t>26/10/2023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77BD80F-DAED-4F24-B9E6-279702C4E24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smtClean="0"/>
              <a:t>Dlfktgmgr</a:t>
            </a:r>
          </a:p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F9286C0-3A0D-4A36-86D6-37279133E644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343400"/>
            <a:ext cx="5028132" cy="4114800"/>
          </a:xfrm>
          <a:noFill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6B620-CDF8-421C-8741-3F67A5E8636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81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AA5B-62A2-4A1F-B112-D0A15CFF9AC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AA5B-62A2-4A1F-B112-D0A15CFF9AC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AA5B-62A2-4A1F-B112-D0A15CFF9AC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AA5B-62A2-4A1F-B112-D0A15CFF9AC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AA5B-62A2-4A1F-B112-D0A15CFF9AC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AA5B-62A2-4A1F-B112-D0A15CFF9AC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AA5B-62A2-4A1F-B112-D0A15CFF9AC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AA5B-62A2-4A1F-B112-D0A15CFF9AC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AA5B-62A2-4A1F-B112-D0A15CFF9AC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E6785-3183-401B-A9CD-EBA4B1AA82A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0"/>
          <p:cNvSpPr>
            <a:spLocks noChangeShapeType="1"/>
          </p:cNvSpPr>
          <p:nvPr userDrawn="1"/>
        </p:nvSpPr>
        <p:spPr bwMode="auto">
          <a:xfrm flipV="1">
            <a:off x="180975" y="762000"/>
            <a:ext cx="8810625" cy="9525"/>
          </a:xfrm>
          <a:prstGeom prst="line">
            <a:avLst/>
          </a:prstGeom>
          <a:noFill/>
          <a:ln w="28575">
            <a:solidFill>
              <a:srgbClr val="FFB31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fr-FR" sz="2400"/>
          </a:p>
        </p:txBody>
      </p:sp>
      <p:sp>
        <p:nvSpPr>
          <p:cNvPr id="4" name="Line 11"/>
          <p:cNvSpPr>
            <a:spLocks noChangeShapeType="1"/>
          </p:cNvSpPr>
          <p:nvPr userDrawn="1"/>
        </p:nvSpPr>
        <p:spPr bwMode="auto">
          <a:xfrm flipV="1">
            <a:off x="88900" y="6540500"/>
            <a:ext cx="8953500" cy="12700"/>
          </a:xfrm>
          <a:prstGeom prst="line">
            <a:avLst/>
          </a:prstGeom>
          <a:noFill/>
          <a:ln w="28575">
            <a:solidFill>
              <a:srgbClr val="70BC1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fr-FR" sz="2400"/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323528" y="6561634"/>
            <a:ext cx="7920880" cy="25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CA" sz="1200" baseline="0" noProof="0" dirty="0" smtClean="0">
                <a:cs typeface="Arial" charset="0"/>
              </a:rPr>
              <a:t>X. Ledoux, </a:t>
            </a:r>
            <a:r>
              <a:rPr lang="en-US" sz="1200" baseline="0" noProof="0" dirty="0" smtClean="0">
                <a:cs typeface="Arial" charset="0"/>
              </a:rPr>
              <a:t>Opportunities for UK Physicists at GANIL/SPIRAL2</a:t>
            </a:r>
            <a:r>
              <a:rPr lang="en-CA" sz="1200" baseline="0" noProof="0" dirty="0" smtClean="0">
                <a:cs typeface="Arial" charset="0"/>
              </a:rPr>
              <a:t>, 26-27 October 2023</a:t>
            </a:r>
            <a:endParaRPr lang="en-CA" sz="1200" noProof="0" dirty="0">
              <a:cs typeface="Arial" charset="0"/>
            </a:endParaRPr>
          </a:p>
        </p:txBody>
      </p:sp>
      <p:pic>
        <p:nvPicPr>
          <p:cNvPr id="9" name="Image 2" descr="nfs4_logo_bulle_f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408" y="116632"/>
            <a:ext cx="80645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ubrik 15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540226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rgbClr val="3333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pic>
        <p:nvPicPr>
          <p:cNvPr id="7" name="Image 6" descr="logo_ganil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7504" y="116631"/>
            <a:ext cx="1656184" cy="504057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32240" y="6492875"/>
            <a:ext cx="2133600" cy="3651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fld id="{22A146E4-C4DA-4041-BFC4-8C6E22CEE153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E6785-3183-401B-A9CD-EBA4B1AA82A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E6785-3183-401B-A9CD-EBA4B1AA82A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E6785-3183-401B-A9CD-EBA4B1AA82A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E6785-3183-401B-A9CD-EBA4B1AA82A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E6785-3183-401B-A9CD-EBA4B1AA82A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E6785-3183-401B-A9CD-EBA4B1AA82A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E6785-3183-401B-A9CD-EBA4B1AA82A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E6785-3183-401B-A9CD-EBA4B1AA82A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E6785-3183-401B-A9CD-EBA4B1AA82A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E6785-3183-401B-A9CD-EBA4B1AA82A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69E3-7108-44FD-8966-D2B305423C2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69E3-7108-44FD-8966-D2B305423C2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69E3-7108-44FD-8966-D2B305423C2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69E3-7108-44FD-8966-D2B305423C2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69E3-7108-44FD-8966-D2B305423C2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69E3-7108-44FD-8966-D2B305423C2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69E3-7108-44FD-8966-D2B305423C2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69E3-7108-44FD-8966-D2B305423C2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69E3-7108-44FD-8966-D2B305423C2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69E3-7108-44FD-8966-D2B305423C2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6400" y="2286000"/>
            <a:ext cx="8313738" cy="28956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mtClean="0"/>
            </a:lvl1pPr>
          </a:lstStyle>
          <a:p>
            <a:r>
              <a:rPr lang="en-US" smtClean="0"/>
              <a:t>Click to edit Master subtitle style</a:t>
            </a:r>
            <a:endParaRPr lang="sv-SE" dirty="0" smtClean="0"/>
          </a:p>
        </p:txBody>
      </p:sp>
      <p:sp>
        <p:nvSpPr>
          <p:cNvPr id="16" name="Rubrik 15"/>
          <p:cNvSpPr>
            <a:spLocks noGrp="1"/>
          </p:cNvSpPr>
          <p:nvPr>
            <p:ph type="title"/>
          </p:nvPr>
        </p:nvSpPr>
        <p:spPr>
          <a:xfrm>
            <a:off x="1371600" y="128588"/>
            <a:ext cx="7348538" cy="10906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6" name="Platshållare för datum 12"/>
          <p:cNvSpPr>
            <a:spLocks noGrp="1"/>
          </p:cNvSpPr>
          <p:nvPr>
            <p:ph type="dt" sz="half" idx="10"/>
          </p:nvPr>
        </p:nvSpPr>
        <p:spPr>
          <a:xfrm>
            <a:off x="414338" y="6324600"/>
            <a:ext cx="1373187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7" name="Platshållare för bildnummer 13"/>
          <p:cNvSpPr>
            <a:spLocks noGrp="1"/>
          </p:cNvSpPr>
          <p:nvPr>
            <p:ph type="sldNum" sz="quarter" idx="11"/>
          </p:nvPr>
        </p:nvSpPr>
        <p:spPr>
          <a:xfrm>
            <a:off x="7848600" y="6324600"/>
            <a:ext cx="871538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Platshållare för sidfot 14"/>
          <p:cNvSpPr>
            <a:spLocks noGrp="1"/>
          </p:cNvSpPr>
          <p:nvPr>
            <p:ph type="ftr" sz="quarter" idx="12"/>
          </p:nvPr>
        </p:nvSpPr>
        <p:spPr>
          <a:xfrm>
            <a:off x="2024063" y="6324600"/>
            <a:ext cx="51054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SPIRAL-2 week, 8-9 October 2014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69E3-7108-44FD-8966-D2B305423C2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AA5B-62A2-4A1F-B112-D0A15CFF9AC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AA5B-62A2-4A1F-B112-D0A15CFF9AC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46E4-C4DA-4041-BFC4-8C6E22CEE15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7" r:id="rId2"/>
    <p:sldLayoutId id="2147483722" r:id="rId3"/>
    <p:sldLayoutId id="2147483708" r:id="rId4"/>
    <p:sldLayoutId id="2147483735" r:id="rId5"/>
    <p:sldLayoutId id="2147483738" r:id="rId6"/>
    <p:sldLayoutId id="2147483740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AAA5B-62A2-4A1F-B112-D0A15CFF9AC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E6785-3183-401B-A9CD-EBA4B1AA82A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SPIRAL-2 week, 8-9 October 2014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A69E3-7108-44FD-8966-D2B305423C21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67544" y="1467048"/>
            <a:ext cx="8676456" cy="881831"/>
          </a:xfrm>
        </p:spPr>
        <p:txBody>
          <a:bodyPr>
            <a:noAutofit/>
          </a:bodyPr>
          <a:lstStyle/>
          <a:p>
            <a:r>
              <a:rPr lang="en-US" sz="2400" b="1" dirty="0"/>
              <a:t>Physics at NFS using neutrons </a:t>
            </a:r>
            <a:r>
              <a:rPr lang="fr-FR" sz="2800" dirty="0"/>
              <a:t>	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1907704" y="3645024"/>
            <a:ext cx="38635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 smtClean="0"/>
              <a:t>The NFS facility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 smtClean="0"/>
              <a:t>Neutron beam characteristics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 smtClean="0"/>
              <a:t>First experiments </a:t>
            </a:r>
            <a:endParaRPr lang="en-US" sz="2000" dirty="0"/>
          </a:p>
        </p:txBody>
      </p:sp>
      <p:sp>
        <p:nvSpPr>
          <p:cNvPr id="2" name="ZoneTexte 1"/>
          <p:cNvSpPr txBox="1"/>
          <p:nvPr/>
        </p:nvSpPr>
        <p:spPr>
          <a:xfrm>
            <a:off x="2229488" y="2587394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0033"/>
                </a:solidFill>
              </a:rPr>
              <a:t>X. Ledoux on behalf of the NFS collaboration</a:t>
            </a:r>
            <a:endParaRPr lang="en-US" dirty="0">
              <a:solidFill>
                <a:srgbClr val="99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768752" cy="432048"/>
          </a:xfrm>
        </p:spPr>
        <p:txBody>
          <a:bodyPr>
            <a:normAutofit/>
          </a:bodyPr>
          <a:lstStyle/>
          <a:p>
            <a:pPr eaLnBrk="0" hangingPunct="0"/>
            <a:r>
              <a:rPr lang="en-US" dirty="0" smtClean="0">
                <a:solidFill>
                  <a:srgbClr val="0000FF"/>
                </a:solidFill>
              </a:rPr>
              <a:t>Calculation for beam profile and neutron background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Graphique 1"/>
          <p:cNvPicPr>
            <a:picLocks noChangeAspect="1" noChangeArrowheads="1"/>
          </p:cNvPicPr>
          <p:nvPr/>
        </p:nvPicPr>
        <p:blipFill>
          <a:blip r:embed="rId2" cstate="print"/>
          <a:srcRect l="-4559" t="-4582" b="-1979"/>
          <a:stretch>
            <a:fillRect/>
          </a:stretch>
        </p:blipFill>
        <p:spPr bwMode="auto">
          <a:xfrm>
            <a:off x="207963" y="795338"/>
            <a:ext cx="3746500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2074863" y="3490913"/>
            <a:ext cx="6392862" cy="3082925"/>
            <a:chOff x="1835150" y="2487902"/>
            <a:chExt cx="6805613" cy="3561009"/>
          </a:xfrm>
        </p:grpSpPr>
        <p:pic>
          <p:nvPicPr>
            <p:cNvPr id="5" name="Picture 4" descr="nfs021_YZ_5µA_pLi"/>
            <p:cNvPicPr>
              <a:picLocks noChangeAspect="1" noChangeArrowheads="1"/>
            </p:cNvPicPr>
            <p:nvPr/>
          </p:nvPicPr>
          <p:blipFill>
            <a:blip r:embed="rId3" cstate="print"/>
            <a:srcRect t="7529" b="2258"/>
            <a:stretch>
              <a:fillRect/>
            </a:stretch>
          </p:blipFill>
          <p:spPr bwMode="auto">
            <a:xfrm>
              <a:off x="1835150" y="2487902"/>
              <a:ext cx="6805613" cy="355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ZoneTexte 6"/>
            <p:cNvSpPr txBox="1">
              <a:spLocks noChangeArrowheads="1"/>
            </p:cNvSpPr>
            <p:nvPr/>
          </p:nvSpPr>
          <p:spPr bwMode="auto">
            <a:xfrm>
              <a:off x="5544691" y="2775790"/>
              <a:ext cx="2082075" cy="3887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/>
                <a:t>Neutron flux in NFS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7194127" y="5766524"/>
              <a:ext cx="1424667" cy="2823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sz="1050" dirty="0">
                  <a:latin typeface="Arial" pitchFamily="34" charset="0"/>
                  <a:cs typeface="Arial" pitchFamily="34" charset="0"/>
                </a:rPr>
                <a:t>MCNPX </a:t>
              </a:r>
              <a:r>
                <a:rPr lang="fr-FR" sz="1050" dirty="0" err="1">
                  <a:latin typeface="Arial" pitchFamily="34" charset="0"/>
                  <a:cs typeface="Arial" pitchFamily="34" charset="0"/>
                </a:rPr>
                <a:t>calculations</a:t>
              </a:r>
              <a:endParaRPr lang="fr-FR" sz="105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4700588" y="817563"/>
            <a:ext cx="4271962" cy="2552700"/>
            <a:chOff x="2961" y="515"/>
            <a:chExt cx="2691" cy="1608"/>
          </a:xfrm>
        </p:grpSpPr>
        <p:pic>
          <p:nvPicPr>
            <p:cNvPr id="9" name="Picture 5" descr="geom01_neutrons_bis"/>
            <p:cNvPicPr>
              <a:picLocks noChangeAspect="1" noChangeArrowheads="1"/>
            </p:cNvPicPr>
            <p:nvPr/>
          </p:nvPicPr>
          <p:blipFill>
            <a:blip r:embed="rId4" cstate="print"/>
            <a:srcRect l="25214" t="17163" b="15256"/>
            <a:stretch>
              <a:fillRect/>
            </a:stretch>
          </p:blipFill>
          <p:spPr bwMode="auto">
            <a:xfrm>
              <a:off x="2961" y="515"/>
              <a:ext cx="2691" cy="1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4501" y="525"/>
              <a:ext cx="1139" cy="1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Neutron beam dump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467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2148602" y="2636912"/>
            <a:ext cx="38635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The NFS facility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 smtClean="0"/>
              <a:t>Neutron beam characteristics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First experiments </a:t>
            </a:r>
          </a:p>
        </p:txBody>
      </p:sp>
    </p:spTree>
    <p:extLst>
      <p:ext uri="{BB962C8B-B14F-4D97-AF65-F5344CB8AC3E}">
        <p14:creationId xmlns:p14="http://schemas.microsoft.com/office/powerpoint/2010/main" val="137482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712" y="143421"/>
            <a:ext cx="5976664" cy="432048"/>
          </a:xfrm>
        </p:spPr>
        <p:txBody>
          <a:bodyPr>
            <a:noAutofit/>
          </a:bodyPr>
          <a:lstStyle/>
          <a:p>
            <a:r>
              <a:rPr lang="en-US" sz="2400" dirty="0" smtClean="0"/>
              <a:t>Neutron spectra measurements: E&gt; 2 MeV</a:t>
            </a:r>
            <a:endParaRPr lang="en-US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205008" y="1484784"/>
            <a:ext cx="623119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  <a:buFont typeface="Wingdings" pitchFamily="2" charset="2"/>
              <a:buChar char="q"/>
            </a:pPr>
            <a:r>
              <a:rPr lang="en-US" sz="1400" dirty="0"/>
              <a:t> Neutron spectrum and flux measurement by the TOF technique</a:t>
            </a:r>
          </a:p>
          <a:p>
            <a:pPr>
              <a:lnSpc>
                <a:spcPts val="2400"/>
              </a:lnSpc>
              <a:buFont typeface="Wingdings" pitchFamily="2" charset="2"/>
              <a:buChar char="q"/>
            </a:pPr>
            <a:r>
              <a:rPr lang="en-US" sz="1400" dirty="0"/>
              <a:t> n-γ discrimination by pulse shape analysis</a:t>
            </a:r>
          </a:p>
          <a:p>
            <a:pPr>
              <a:lnSpc>
                <a:spcPts val="2400"/>
              </a:lnSpc>
              <a:buFont typeface="Wingdings" pitchFamily="2" charset="2"/>
              <a:buChar char="q"/>
            </a:pPr>
            <a:r>
              <a:rPr lang="en-US" sz="1400" dirty="0" smtClean="0"/>
              <a:t> EJ309 </a:t>
            </a:r>
            <a:r>
              <a:rPr lang="en-US" sz="1400" dirty="0"/>
              <a:t>cell (2 inches in diameter, 3 inches in </a:t>
            </a:r>
            <a:r>
              <a:rPr lang="en-US" sz="1400" dirty="0" smtClean="0"/>
              <a:t>length)</a:t>
            </a:r>
          </a:p>
          <a:p>
            <a:pPr>
              <a:lnSpc>
                <a:spcPts val="2400"/>
              </a:lnSpc>
              <a:buFont typeface="Wingdings" pitchFamily="2" charset="2"/>
              <a:buChar char="q"/>
            </a:pPr>
            <a:r>
              <a:rPr lang="en-US" sz="1400" dirty="0" smtClean="0"/>
              <a:t> Placed </a:t>
            </a:r>
            <a:r>
              <a:rPr lang="en-US" sz="1400" dirty="0"/>
              <a:t>in the beam pipe </a:t>
            </a:r>
            <a:r>
              <a:rPr lang="en-US" sz="1400" dirty="0" smtClean="0"/>
              <a:t>downstream </a:t>
            </a:r>
            <a:r>
              <a:rPr lang="en-US" sz="1400" dirty="0"/>
              <a:t>of the rotating </a:t>
            </a:r>
            <a:r>
              <a:rPr lang="en-US" sz="1400" dirty="0" smtClean="0"/>
              <a:t>converter (15 to 30 m)</a:t>
            </a:r>
          </a:p>
          <a:p>
            <a:pPr>
              <a:lnSpc>
                <a:spcPts val="2400"/>
              </a:lnSpc>
              <a:buFont typeface="Wingdings" pitchFamily="2" charset="2"/>
              <a:buChar char="q"/>
            </a:pPr>
            <a:endParaRPr lang="en-US" sz="1600" dirty="0"/>
          </a:p>
          <a:p>
            <a:pPr>
              <a:lnSpc>
                <a:spcPts val="2400"/>
              </a:lnSpc>
            </a:pPr>
            <a:endParaRPr lang="en-US" sz="1600" dirty="0"/>
          </a:p>
          <a:p>
            <a:pPr>
              <a:lnSpc>
                <a:spcPts val="2400"/>
              </a:lnSpc>
            </a:pPr>
            <a:endParaRPr lang="en-US" sz="1600" dirty="0" smtClean="0"/>
          </a:p>
          <a:p>
            <a:pPr>
              <a:lnSpc>
                <a:spcPts val="2400"/>
              </a:lnSpc>
            </a:pPr>
            <a:endParaRPr lang="en-US" sz="1600" dirty="0"/>
          </a:p>
          <a:p>
            <a:pPr>
              <a:lnSpc>
                <a:spcPts val="2400"/>
              </a:lnSpc>
            </a:pPr>
            <a:endParaRPr lang="en-US" sz="1600" dirty="0" smtClean="0"/>
          </a:p>
          <a:p>
            <a:pPr>
              <a:lnSpc>
                <a:spcPts val="2400"/>
              </a:lnSpc>
            </a:pPr>
            <a:endParaRPr lang="en-US" sz="1600" dirty="0"/>
          </a:p>
          <a:p>
            <a:pPr>
              <a:lnSpc>
                <a:spcPts val="2400"/>
              </a:lnSpc>
            </a:pPr>
            <a:endParaRPr lang="en-US" sz="1600" dirty="0" smtClean="0"/>
          </a:p>
          <a:p>
            <a:pPr>
              <a:lnSpc>
                <a:spcPts val="2400"/>
              </a:lnSpc>
            </a:pPr>
            <a:endParaRPr lang="en-US" sz="1600" dirty="0"/>
          </a:p>
          <a:p>
            <a:pPr>
              <a:lnSpc>
                <a:spcPts val="2400"/>
              </a:lnSpc>
            </a:pPr>
            <a:endParaRPr lang="en-US" sz="1600" dirty="0" smtClean="0"/>
          </a:p>
          <a:p>
            <a:pPr>
              <a:lnSpc>
                <a:spcPts val="2400"/>
              </a:lnSpc>
              <a:buFont typeface="Wingdings" pitchFamily="2" charset="2"/>
              <a:buChar char="q"/>
            </a:pPr>
            <a:r>
              <a:rPr lang="en-US" sz="1400" dirty="0"/>
              <a:t> Adaptation of the SCINFUL code:</a:t>
            </a:r>
          </a:p>
          <a:p>
            <a:pPr marL="541338" lvl="2" indent="-285750">
              <a:lnSpc>
                <a:spcPts val="2400"/>
              </a:lnSpc>
              <a:buFont typeface="Courier New" pitchFamily="49" charset="0"/>
              <a:buChar char="o"/>
            </a:pPr>
            <a:r>
              <a:rPr lang="en-US" sz="1400" dirty="0"/>
              <a:t> Light response of EJ309 included</a:t>
            </a:r>
          </a:p>
          <a:p>
            <a:pPr marL="541338" lvl="2" indent="-285750">
              <a:lnSpc>
                <a:spcPts val="2400"/>
              </a:lnSpc>
              <a:buFont typeface="Courier New" pitchFamily="49" charset="0"/>
              <a:buChar char="o"/>
            </a:pPr>
            <a:r>
              <a:rPr lang="en-US" sz="1400" dirty="0"/>
              <a:t> Efficiency determination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27584" y="98072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90033"/>
                </a:solidFill>
              </a:rPr>
              <a:t> D</a:t>
            </a:r>
            <a:r>
              <a:rPr lang="en-US" b="1" dirty="0" smtClean="0">
                <a:solidFill>
                  <a:srgbClr val="990033"/>
                </a:solidFill>
              </a:rPr>
              <a:t>etectors </a:t>
            </a:r>
            <a:r>
              <a:rPr lang="en-US" b="1" dirty="0">
                <a:solidFill>
                  <a:srgbClr val="990033"/>
                </a:solidFill>
              </a:rPr>
              <a:t>based on liquid scintillator </a:t>
            </a:r>
            <a:r>
              <a:rPr lang="en-US" b="1" dirty="0" smtClean="0">
                <a:solidFill>
                  <a:srgbClr val="990033"/>
                </a:solidFill>
              </a:rPr>
              <a:t>EJ309</a:t>
            </a:r>
            <a:endParaRPr lang="en-US" b="1" dirty="0">
              <a:solidFill>
                <a:srgbClr val="99003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7333" r="29913" b="9751"/>
          <a:stretch/>
        </p:blipFill>
        <p:spPr>
          <a:xfrm>
            <a:off x="6405297" y="858855"/>
            <a:ext cx="2463820" cy="19198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177" y="2889083"/>
            <a:ext cx="3396392" cy="260252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08" y="2825667"/>
            <a:ext cx="4341621" cy="265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4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PPAC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833425"/>
            <a:ext cx="3213720" cy="214996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23528" y="876661"/>
            <a:ext cx="6345007" cy="2349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Neutron beam characterization based on neutron induced fission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The monitor is composed of :</a:t>
            </a:r>
          </a:p>
          <a:p>
            <a:pPr marL="742950" lvl="1" indent="-285750">
              <a:lnSpc>
                <a:spcPts val="2200"/>
              </a:lnSpc>
              <a:buFont typeface="Courier New" panose="02070309020205020404" pitchFamily="49" charset="0"/>
              <a:buChar char="o"/>
            </a:pPr>
            <a:r>
              <a:rPr lang="en-US" sz="1400" dirty="0" smtClean="0"/>
              <a:t> two U238 samples</a:t>
            </a:r>
          </a:p>
          <a:p>
            <a:pPr marL="742950" lvl="1" indent="-285750">
              <a:lnSpc>
                <a:spcPts val="2200"/>
              </a:lnSpc>
              <a:buFont typeface="Courier New" panose="02070309020205020404" pitchFamily="49" charset="0"/>
              <a:buChar char="o"/>
            </a:pPr>
            <a:r>
              <a:rPr lang="en-US" sz="1400" dirty="0" smtClean="0"/>
              <a:t> 3 Parallel Plates Avalanche Counters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Neutron beam spot visualization thanks the PPAC localization 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Neutron energy distribution by TOF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Neutron yield determination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4089946"/>
            <a:ext cx="2476982" cy="21623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356992"/>
            <a:ext cx="3600400" cy="255445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38004" y="6169898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D. Ramos et al, to be published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0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760640" cy="432048"/>
          </a:xfrm>
        </p:spPr>
        <p:txBody>
          <a:bodyPr>
            <a:noAutofit/>
          </a:bodyPr>
          <a:lstStyle/>
          <a:p>
            <a:r>
              <a:rPr lang="fr-FR" sz="2400" dirty="0" smtClean="0"/>
              <a:t>Quasi-mono-</a:t>
            </a:r>
            <a:r>
              <a:rPr lang="fr-FR" sz="2400" dirty="0" err="1" smtClean="0"/>
              <a:t>energetic</a:t>
            </a:r>
            <a:r>
              <a:rPr lang="fr-FR" sz="2400" dirty="0" smtClean="0"/>
              <a:t> </a:t>
            </a:r>
            <a:r>
              <a:rPr lang="fr-FR" sz="2400" dirty="0" err="1" smtClean="0"/>
              <a:t>spectra</a:t>
            </a:r>
            <a:endParaRPr lang="fr-FR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1274030" y="4941168"/>
            <a:ext cx="64940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33 MeV p + Li (1,5 mm)  </a:t>
            </a:r>
          </a:p>
          <a:p>
            <a:endParaRPr lang="en-US" b="1" dirty="0" smtClean="0"/>
          </a:p>
          <a:p>
            <a:r>
              <a:rPr lang="en-US" b="1" dirty="0" smtClean="0"/>
              <a:t>Neutron yield in the mono-energetic peak   1,2 </a:t>
            </a:r>
            <a:r>
              <a:rPr lang="fr-FR" b="1" dirty="0" smtClean="0"/>
              <a:t>10</a:t>
            </a:r>
            <a:r>
              <a:rPr lang="fr-FR" b="1" baseline="30000" dirty="0"/>
              <a:t>9</a:t>
            </a:r>
            <a:r>
              <a:rPr lang="fr-FR" b="1" dirty="0" smtClean="0"/>
              <a:t> n/sr/µC</a:t>
            </a:r>
          </a:p>
          <a:p>
            <a:r>
              <a:rPr lang="en-US" b="1" dirty="0" smtClean="0"/>
              <a:t> </a:t>
            </a:r>
          </a:p>
          <a:p>
            <a:r>
              <a:rPr lang="en-US" b="1" dirty="0" smtClean="0"/>
              <a:t>at 20 µA  and d=500cm →  </a:t>
            </a:r>
            <a:r>
              <a:rPr lang="el-GR" b="1" dirty="0" smtClean="0">
                <a:solidFill>
                  <a:srgbClr val="FF0000"/>
                </a:solidFill>
              </a:rPr>
              <a:t>Φ</a:t>
            </a:r>
            <a:r>
              <a:rPr lang="fr-FR" b="1" dirty="0" smtClean="0">
                <a:solidFill>
                  <a:srgbClr val="FF0000"/>
                </a:solidFill>
              </a:rPr>
              <a:t> = 10</a:t>
            </a:r>
            <a:r>
              <a:rPr lang="fr-FR" b="1" baseline="30000" dirty="0" smtClean="0">
                <a:solidFill>
                  <a:srgbClr val="FF0000"/>
                </a:solidFill>
              </a:rPr>
              <a:t>5</a:t>
            </a:r>
            <a:r>
              <a:rPr lang="fr-FR" b="1" dirty="0" smtClean="0">
                <a:solidFill>
                  <a:srgbClr val="FF0000"/>
                </a:solidFill>
              </a:rPr>
              <a:t> n/s/cm</a:t>
            </a:r>
            <a:r>
              <a:rPr lang="fr-FR" b="1" baseline="30000" dirty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11373"/>
            <a:ext cx="7200800" cy="420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0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260648"/>
            <a:ext cx="4540226" cy="432048"/>
          </a:xfrm>
        </p:spPr>
        <p:txBody>
          <a:bodyPr>
            <a:noAutofit/>
          </a:bodyPr>
          <a:lstStyle/>
          <a:p>
            <a:r>
              <a:rPr lang="en-US" sz="2400" dirty="0" smtClean="0"/>
              <a:t>Continuous spectrum</a:t>
            </a:r>
            <a:endParaRPr lang="en-US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093149" cy="472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6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beam profile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395536" y="840535"/>
            <a:ext cx="4737194" cy="1236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The beam has a conical shape :</a:t>
            </a:r>
          </a:p>
          <a:p>
            <a:pPr marL="742950" lvl="1" indent="-285750">
              <a:lnSpc>
                <a:spcPts val="17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dirty="0" smtClean="0"/>
              <a:t>r=21 mm at 5 m downstream from the collimator</a:t>
            </a:r>
          </a:p>
          <a:p>
            <a:pPr marL="742950" lvl="1" indent="-285750">
              <a:lnSpc>
                <a:spcPts val="17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dirty="0" smtClean="0"/>
              <a:t>r=28 mm at 29 m </a:t>
            </a:r>
          </a:p>
          <a:p>
            <a:r>
              <a:rPr lang="en-US" dirty="0" smtClean="0"/>
              <a:t>      </a:t>
            </a:r>
            <a:endParaRPr lang="en-US" dirty="0"/>
          </a:p>
        </p:txBody>
      </p:sp>
      <p:grpSp>
        <p:nvGrpSpPr>
          <p:cNvPr id="10" name="Groupe 9"/>
          <p:cNvGrpSpPr/>
          <p:nvPr/>
        </p:nvGrpSpPr>
        <p:grpSpPr>
          <a:xfrm>
            <a:off x="576775" y="2149185"/>
            <a:ext cx="2821103" cy="2232248"/>
            <a:chOff x="1187624" y="3309554"/>
            <a:chExt cx="3816424" cy="3136603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3309554"/>
              <a:ext cx="3816424" cy="3136603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1547664" y="3379215"/>
              <a:ext cx="31133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Beam spot at 536 cm from the </a:t>
              </a:r>
              <a:r>
                <a:rPr lang="en-US" sz="1200" b="1" dirty="0" smtClean="0"/>
                <a:t>converter</a:t>
              </a:r>
              <a:endParaRPr lang="en-US" sz="1200" b="1" dirty="0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539552" y="4205101"/>
            <a:ext cx="3213720" cy="2287774"/>
            <a:chOff x="5794493" y="1819458"/>
            <a:chExt cx="3213720" cy="2287774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493" y="1819458"/>
              <a:ext cx="3213720" cy="2182155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6879978" y="3814844"/>
              <a:ext cx="748923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300" b="1" dirty="0" smtClean="0"/>
                <a:t>X (mm)</a:t>
              </a:r>
              <a:endParaRPr lang="fr-FR" sz="1300" b="1" dirty="0"/>
            </a:p>
          </p:txBody>
        </p:sp>
      </p:grpSp>
      <p:pic>
        <p:nvPicPr>
          <p:cNvPr id="15" name="Imag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6159620" y="2381031"/>
            <a:ext cx="2128235" cy="1918466"/>
          </a:xfrm>
          <a:prstGeom prst="rect">
            <a:avLst/>
          </a:prstGeom>
        </p:spPr>
      </p:pic>
      <p:graphicFrame>
        <p:nvGraphicFramePr>
          <p:cNvPr id="16" name="Graphique 15"/>
          <p:cNvGraphicFramePr/>
          <p:nvPr>
            <p:extLst>
              <p:ext uri="{D42A27DB-BD31-4B8C-83A1-F6EECF244321}">
                <p14:modId xmlns:p14="http://schemas.microsoft.com/office/powerpoint/2010/main" val="2397188862"/>
              </p:ext>
            </p:extLst>
          </p:nvPr>
        </p:nvGraphicFramePr>
        <p:xfrm>
          <a:off x="5868144" y="4417913"/>
          <a:ext cx="2526324" cy="2074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706880" y="1829429"/>
            <a:ext cx="321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PPAC measurement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6159621" y="1885222"/>
            <a:ext cx="2444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Graphchromic</a:t>
            </a:r>
            <a:r>
              <a:rPr lang="en-US" dirty="0" smtClean="0"/>
              <a:t> </a:t>
            </a:r>
            <a:r>
              <a:rPr lang="en-US" dirty="0"/>
              <a:t>film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108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6401" r="33463" b="27601"/>
          <a:stretch/>
        </p:blipFill>
        <p:spPr>
          <a:xfrm>
            <a:off x="6838836" y="981130"/>
            <a:ext cx="2018956" cy="14418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284" y="1619622"/>
            <a:ext cx="2413700" cy="74192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39811" y="1116080"/>
            <a:ext cx="6065828" cy="17490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029" sz="1400" dirty="0" smtClean="0"/>
              <a:t>Transmission measurement with Carbon samples (2, 4 and 6 cm thick)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029" sz="1400" dirty="0" smtClean="0"/>
              <a:t>Total cross-section reaction measurement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029" sz="1400" dirty="0" smtClean="0"/>
              <a:t>NFS Energy resolution estimation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en-029" sz="14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83" y="2920562"/>
            <a:ext cx="4501738" cy="2695055"/>
          </a:xfrm>
          <a:prstGeom prst="rect">
            <a:avLst/>
          </a:prstGeom>
        </p:spPr>
      </p:pic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2400" dirty="0" smtClean="0"/>
              <a:t>Transmission measurement </a:t>
            </a:r>
            <a:endParaRPr lang="en-ZA" sz="24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5615617"/>
            <a:ext cx="2893671" cy="70736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1"/>
          <a:stretch/>
        </p:blipFill>
        <p:spPr>
          <a:xfrm>
            <a:off x="4293192" y="2783447"/>
            <a:ext cx="4629589" cy="299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6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2678086" y="2492896"/>
            <a:ext cx="38635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The NFS facility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Neutron beam characteristics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/>
              <a:t>First experiments </a:t>
            </a:r>
          </a:p>
        </p:txBody>
      </p:sp>
    </p:spTree>
    <p:extLst>
      <p:ext uri="{BB962C8B-B14F-4D97-AF65-F5344CB8AC3E}">
        <p14:creationId xmlns:p14="http://schemas.microsoft.com/office/powerpoint/2010/main" val="187693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688632" cy="432048"/>
          </a:xfrm>
        </p:spPr>
        <p:txBody>
          <a:bodyPr>
            <a:normAutofit/>
          </a:bodyPr>
          <a:lstStyle/>
          <a:p>
            <a:r>
              <a:rPr lang="en-US" dirty="0" smtClean="0"/>
              <a:t>PAC 2020 to 2022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NFS accepted </a:t>
            </a:r>
            <a:r>
              <a:rPr lang="en-US" sz="1800" dirty="0" smtClean="0">
                <a:solidFill>
                  <a:srgbClr val="FF0000"/>
                </a:solidFill>
              </a:rPr>
              <a:t>experiments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579906"/>
              </p:ext>
            </p:extLst>
          </p:nvPr>
        </p:nvGraphicFramePr>
        <p:xfrm>
          <a:off x="171329" y="908720"/>
          <a:ext cx="7423774" cy="54134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8893">
                  <a:extLst>
                    <a:ext uri="{9D8B030D-6E8A-4147-A177-3AD203B41FA5}">
                      <a16:colId xmlns:a16="http://schemas.microsoft.com/office/drawing/2014/main" val="2986417494"/>
                    </a:ext>
                  </a:extLst>
                </a:gridCol>
                <a:gridCol w="4724514">
                  <a:extLst>
                    <a:ext uri="{9D8B030D-6E8A-4147-A177-3AD203B41FA5}">
                      <a16:colId xmlns:a16="http://schemas.microsoft.com/office/drawing/2014/main" val="73818817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116459697"/>
                    </a:ext>
                  </a:extLst>
                </a:gridCol>
                <a:gridCol w="932215">
                  <a:extLst>
                    <a:ext uri="{9D8B030D-6E8A-4147-A177-3AD203B41FA5}">
                      <a16:colId xmlns:a16="http://schemas.microsoft.com/office/drawing/2014/main" val="1906577751"/>
                    </a:ext>
                  </a:extLst>
                </a:gridCol>
              </a:tblGrid>
              <a:tr h="367948"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000" u="none" strike="noStrike">
                          <a:effectLst/>
                        </a:rPr>
                        <a:t>NUM 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000" u="none" strike="noStrike">
                          <a:effectLst/>
                        </a:rPr>
                        <a:t>Title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000" u="none" strike="noStrike">
                          <a:effectLst/>
                        </a:rPr>
                        <a:t>Spokesperson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000" u="none" strike="noStrike">
                          <a:effectLst/>
                        </a:rPr>
                        <a:t>UT Allocated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/>
                </a:tc>
                <a:extLst>
                  <a:ext uri="{0D108BD9-81ED-4DB2-BD59-A6C34878D82A}">
                    <a16:rowId xmlns:a16="http://schemas.microsoft.com/office/drawing/2014/main" val="2559566057"/>
                  </a:ext>
                </a:extLst>
              </a:tr>
              <a:tr h="367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E799 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Excitation functions of short-lived isotopes in proton induced reactions on </a:t>
                      </a:r>
                      <a:r>
                        <a:rPr lang="en-US" sz="1000" u="none" strike="noStrike" baseline="30000">
                          <a:effectLst/>
                        </a:rPr>
                        <a:t>nat</a:t>
                      </a:r>
                      <a:r>
                        <a:rPr lang="en-US" sz="1000" u="none" strike="noStrike">
                          <a:effectLst/>
                        </a:rPr>
                        <a:t>Fe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000" u="none" strike="noStrike">
                          <a:effectLst/>
                        </a:rPr>
                        <a:t>E. Simeckova, NPI, Rez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5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extLst>
                  <a:ext uri="{0D108BD9-81ED-4DB2-BD59-A6C34878D82A}">
                    <a16:rowId xmlns:a16="http://schemas.microsoft.com/office/drawing/2014/main" val="252789780"/>
                  </a:ext>
                </a:extLst>
              </a:tr>
              <a:tr h="35833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E800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LIONS - Light-Ion Production Studies with Medley at the NFS facility 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000" u="none" strike="noStrike">
                          <a:effectLst/>
                        </a:rPr>
                        <a:t>A.V. Prokofiev, Uppsala University 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17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extLst>
                  <a:ext uri="{0D108BD9-81ED-4DB2-BD59-A6C34878D82A}">
                    <a16:rowId xmlns:a16="http://schemas.microsoft.com/office/drawing/2014/main" val="3496762534"/>
                  </a:ext>
                </a:extLst>
              </a:tr>
              <a:tr h="35833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E802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GARIC - Gas pRoduction In Chromium by neutrons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000" u="none" strike="noStrike">
                          <a:effectLst/>
                        </a:rPr>
                        <a:t>A.V. Prokofiev, Uppsala University 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21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extLst>
                  <a:ext uri="{0D108BD9-81ED-4DB2-BD59-A6C34878D82A}">
                    <a16:rowId xmlns:a16="http://schemas.microsoft.com/office/drawing/2014/main" val="3486028887"/>
                  </a:ext>
                </a:extLst>
              </a:tr>
              <a:tr h="367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E804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Measurement of fission cross sections standards relative to elastic n-p scattering at neutron energies 1- 40 MeV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000" u="none" strike="noStrike">
                          <a:effectLst/>
                        </a:rPr>
                        <a:t>D. Tarrio, Uppsala University 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31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extLst>
                  <a:ext uri="{0D108BD9-81ED-4DB2-BD59-A6C34878D82A}">
                    <a16:rowId xmlns:a16="http://schemas.microsoft.com/office/drawing/2014/main" val="3242627260"/>
                  </a:ext>
                </a:extLst>
              </a:tr>
              <a:tr h="35833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E807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Study of the (n,xn) and (n,f) reaction for U238 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000" u="none" strike="noStrike">
                          <a:effectLst/>
                        </a:rPr>
                        <a:t>G. Bélier, CEA-DAM 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12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extLst>
                  <a:ext uri="{0D108BD9-81ED-4DB2-BD59-A6C34878D82A}">
                    <a16:rowId xmlns:a16="http://schemas.microsoft.com/office/drawing/2014/main" val="347407516"/>
                  </a:ext>
                </a:extLst>
              </a:tr>
              <a:tr h="367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E811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Study of the (n,alpha) reactions of interest for nuclear reactors - the SCALP Project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000" u="none" strike="noStrike">
                          <a:effectLst/>
                        </a:rPr>
                        <a:t>F. R. Lecolley, lpc Caen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 dirty="0">
                          <a:effectLst/>
                        </a:rPr>
                        <a:t>12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extLst>
                  <a:ext uri="{0D108BD9-81ED-4DB2-BD59-A6C34878D82A}">
                    <a16:rowId xmlns:a16="http://schemas.microsoft.com/office/drawing/2014/main" val="2347551384"/>
                  </a:ext>
                </a:extLst>
              </a:tr>
              <a:tr h="35833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E814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235U Fission fragment study with FALSTAFF at NFS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000" u="none" strike="noStrike">
                          <a:effectLst/>
                        </a:rPr>
                        <a:t>D. Doré, CEA/IRFU/DPhN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11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extLst>
                  <a:ext uri="{0D108BD9-81ED-4DB2-BD59-A6C34878D82A}">
                    <a16:rowId xmlns:a16="http://schemas.microsoft.com/office/drawing/2014/main" val="833881854"/>
                  </a:ext>
                </a:extLst>
              </a:tr>
              <a:tr h="35833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E832 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Deuteron activation of </a:t>
                      </a:r>
                      <a:r>
                        <a:rPr lang="en-US" sz="1000" u="none" strike="noStrike" dirty="0" err="1">
                          <a:effectLst/>
                        </a:rPr>
                        <a:t>natMo</a:t>
                      </a:r>
                      <a:r>
                        <a:rPr lang="en-US" sz="1000" u="none" strike="noStrike" dirty="0">
                          <a:effectLst/>
                        </a:rPr>
                        <a:t> - focus on short-lived products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000" u="none" strike="noStrike">
                          <a:effectLst/>
                        </a:rPr>
                        <a:t>E. Simeckova, NPI, Rez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4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extLst>
                  <a:ext uri="{0D108BD9-81ED-4DB2-BD59-A6C34878D82A}">
                    <a16:rowId xmlns:a16="http://schemas.microsoft.com/office/drawing/2014/main" val="406007821"/>
                  </a:ext>
                </a:extLst>
              </a:tr>
              <a:tr h="35833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E833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Pygmy dipole resonance in 140Ce using the (n,n'g) reaction at NFS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000" u="none" strike="noStrike">
                          <a:effectLst/>
                        </a:rPr>
                        <a:t>M. Vandebrouck, CEA Saclay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23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extLst>
                  <a:ext uri="{0D108BD9-81ED-4DB2-BD59-A6C34878D82A}">
                    <a16:rowId xmlns:a16="http://schemas.microsoft.com/office/drawing/2014/main" val="3732856444"/>
                  </a:ext>
                </a:extLst>
              </a:tr>
              <a:tr h="35833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E835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Measurement of the neutron induced activation in materials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000" u="none" strike="noStrike">
                          <a:effectLst/>
                        </a:rPr>
                        <a:t>V. Blieanu, CEA Saclay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3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extLst>
                  <a:ext uri="{0D108BD9-81ED-4DB2-BD59-A6C34878D82A}">
                    <a16:rowId xmlns:a16="http://schemas.microsoft.com/office/drawing/2014/main" val="2564609366"/>
                  </a:ext>
                </a:extLst>
              </a:tr>
              <a:tr h="35833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E838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Shedding new light on the structure of 56Ni using (n,3n) reaction at NFS 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000" u="none" strike="noStrike">
                          <a:effectLst/>
                        </a:rPr>
                        <a:t>E. Clément, Ganil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22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extLst>
                  <a:ext uri="{0D108BD9-81ED-4DB2-BD59-A6C34878D82A}">
                    <a16:rowId xmlns:a16="http://schemas.microsoft.com/office/drawing/2014/main" val="3309470771"/>
                  </a:ext>
                </a:extLst>
              </a:tr>
              <a:tr h="35833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E856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Study of neutron induced reactions on 239Pu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000" u="none" strike="noStrike" dirty="0">
                          <a:effectLst/>
                        </a:rPr>
                        <a:t>G. Bélier, CEA-DAM 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42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extLst>
                  <a:ext uri="{0D108BD9-81ED-4DB2-BD59-A6C34878D82A}">
                    <a16:rowId xmlns:a16="http://schemas.microsoft.com/office/drawing/2014/main" val="2398592432"/>
                  </a:ext>
                </a:extLst>
              </a:tr>
              <a:tr h="35833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E858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GARROS - Gas production in iron by neutrons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000" u="none" strike="noStrike">
                          <a:effectLst/>
                        </a:rPr>
                        <a:t>A. Prokofiev, Uppsala University 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22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extLst>
                  <a:ext uri="{0D108BD9-81ED-4DB2-BD59-A6C34878D82A}">
                    <a16:rowId xmlns:a16="http://schemas.microsoft.com/office/drawing/2014/main" val="4287187519"/>
                  </a:ext>
                </a:extLst>
              </a:tr>
              <a:tr h="35833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>
                          <a:effectLst/>
                        </a:rPr>
                        <a:t>E859</a:t>
                      </a:r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238U(n, 2ng) and (n, 3ng) reaction cross sections measurements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000" u="none" strike="noStrike" dirty="0">
                          <a:effectLst/>
                        </a:rPr>
                        <a:t>M. </a:t>
                      </a:r>
                      <a:r>
                        <a:rPr lang="fr-FR" sz="1000" u="none" strike="noStrike" dirty="0" err="1">
                          <a:effectLst/>
                        </a:rPr>
                        <a:t>Kerveno</a:t>
                      </a:r>
                      <a:r>
                        <a:rPr lang="fr-FR" sz="1000" u="none" strike="noStrike" dirty="0">
                          <a:effectLst/>
                        </a:rPr>
                        <a:t>, IPHC, </a:t>
                      </a:r>
                      <a:r>
                        <a:rPr lang="fr-FR" sz="1000" u="none" strike="noStrike" dirty="0" smtClean="0">
                          <a:effectLst/>
                        </a:rPr>
                        <a:t>Strasbourg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00" u="none" strike="noStrike" dirty="0">
                          <a:effectLst/>
                        </a:rPr>
                        <a:t>31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2" marR="3772" marT="3772" marB="0" anchor="ctr"/>
                </a:tc>
                <a:extLst>
                  <a:ext uri="{0D108BD9-81ED-4DB2-BD59-A6C34878D82A}">
                    <a16:rowId xmlns:a16="http://schemas.microsoft.com/office/drawing/2014/main" val="2005853395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8190402" y="5472992"/>
            <a:ext cx="87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990033"/>
                </a:solidFill>
              </a:rPr>
              <a:t>1 UT = 8h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01404" y="1233563"/>
            <a:ext cx="7394932" cy="75527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fr-FR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75147" y="4563997"/>
            <a:ext cx="7448375" cy="1422052"/>
          </a:xfrm>
          <a:prstGeom prst="rect">
            <a:avLst/>
          </a:prstGeom>
          <a:noFill/>
          <a:ln w="28575" cap="flat" cmpd="sng" algn="ctr">
            <a:solidFill>
              <a:srgbClr val="820DF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fr-FR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79512" y="3537012"/>
            <a:ext cx="7407408" cy="99009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fr-FR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97515" y="2780928"/>
            <a:ext cx="7394932" cy="66799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fr-FR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721598" y="2080106"/>
            <a:ext cx="1399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rgbClr val="00B050"/>
                </a:solidFill>
              </a:rPr>
              <a:t>Performed in 2021</a:t>
            </a:r>
            <a:endParaRPr lang="en-ZA" dirty="0">
              <a:solidFill>
                <a:srgbClr val="00B05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721598" y="3393328"/>
            <a:ext cx="1375365" cy="66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rgbClr val="FF0000"/>
                </a:solidFill>
              </a:rPr>
              <a:t>Performed in 2022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736001" y="4730108"/>
            <a:ext cx="1376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rgbClr val="7C4EC4"/>
                </a:solidFill>
              </a:rPr>
              <a:t>Scheduled in 2023</a:t>
            </a:r>
            <a:endParaRPr lang="en-ZA" dirty="0">
              <a:solidFill>
                <a:srgbClr val="7C4EC4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97515" y="2069162"/>
            <a:ext cx="7394932" cy="314915"/>
          </a:xfrm>
          <a:prstGeom prst="rect">
            <a:avLst/>
          </a:prstGeom>
          <a:noFill/>
          <a:ln w="28575" cap="flat" cmpd="sng" algn="ctr">
            <a:solidFill>
              <a:srgbClr val="820DF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185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432048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Neutrons For Science facility</a:t>
            </a:r>
            <a:endParaRPr lang="en-US" sz="2400" dirty="0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762723" y="1523918"/>
            <a:ext cx="5724644" cy="297773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</a:pPr>
            <a:r>
              <a:rPr lang="en-US" sz="1500" kern="0" dirty="0" smtClean="0"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1500" b="1" kern="0" dirty="0" smtClean="0">
                <a:latin typeface="Arial" pitchFamily="34" charset="0"/>
                <a:cs typeface="Arial" pitchFamily="34" charset="0"/>
              </a:rPr>
              <a:t>Physics case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Fundamental physics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Astrophysics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New generation of reactor	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Fusion </a:t>
            </a:r>
            <a:r>
              <a:rPr lang="en-US" sz="1600" kern="0" dirty="0">
                <a:latin typeface="Arial" pitchFamily="34" charset="0"/>
                <a:cs typeface="Arial" pitchFamily="34" charset="0"/>
              </a:rPr>
              <a:t>technology </a:t>
            </a:r>
            <a:endParaRPr lang="en-US" sz="1600" kern="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Radioisotopes production for medical applications	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Biology (cells irradiation..)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Development and characterization of new detectors 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600" kern="0" dirty="0" smtClean="0">
                <a:latin typeface="Arial" pitchFamily="34" charset="0"/>
                <a:cs typeface="Arial" pitchFamily="34" charset="0"/>
              </a:rPr>
              <a:t>Study of the single-event upsets</a:t>
            </a:r>
            <a:endParaRPr lang="en-US" sz="1600" kern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oneTexte 13"/>
          <p:cNvSpPr txBox="1">
            <a:spLocks noChangeArrowheads="1"/>
          </p:cNvSpPr>
          <p:nvPr/>
        </p:nvSpPr>
        <p:spPr bwMode="auto">
          <a:xfrm>
            <a:off x="799510" y="947071"/>
            <a:ext cx="69489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 dirty="0" smtClean="0">
                <a:solidFill>
                  <a:schemeClr val="tx2"/>
                </a:solidFill>
              </a:rPr>
              <a:t>NFS is one of the experimental areas of SPIRAL-2 at GANIL (Caen)</a:t>
            </a:r>
            <a:endParaRPr lang="en-GB" sz="1600" b="1" dirty="0">
              <a:solidFill>
                <a:schemeClr val="tx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7156" y="4883216"/>
            <a:ext cx="8064896" cy="1497252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361" y="5128695"/>
            <a:ext cx="683752" cy="40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942" y="5798863"/>
            <a:ext cx="323536" cy="55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439" y="5031065"/>
            <a:ext cx="689352" cy="50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484" y="5798863"/>
            <a:ext cx="1248414" cy="31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593" y="5872436"/>
            <a:ext cx="1050022" cy="40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2" descr="IN2P3Filaire-Q_SignV copie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76" y="5187220"/>
            <a:ext cx="661778" cy="38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1315644" y="4985255"/>
            <a:ext cx="2531462" cy="1293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 smtClean="0"/>
              <a:t>International collaboration</a:t>
            </a:r>
          </a:p>
          <a:p>
            <a:pPr>
              <a:lnSpc>
                <a:spcPts val="2400"/>
              </a:lnSpc>
            </a:pPr>
            <a:r>
              <a:rPr lang="en-US" sz="1600" dirty="0" smtClean="0"/>
              <a:t>50 physicists</a:t>
            </a:r>
          </a:p>
          <a:p>
            <a:pPr>
              <a:lnSpc>
                <a:spcPts val="2400"/>
              </a:lnSpc>
            </a:pPr>
            <a:r>
              <a:rPr lang="en-US" sz="1600" dirty="0" smtClean="0"/>
              <a:t>15 laboratories</a:t>
            </a:r>
          </a:p>
          <a:p>
            <a:pPr>
              <a:lnSpc>
                <a:spcPts val="2400"/>
              </a:lnSpc>
            </a:pPr>
            <a:r>
              <a:rPr lang="en-US" sz="1600" dirty="0" smtClean="0"/>
              <a:t>8 partners</a:t>
            </a:r>
            <a:endParaRPr lang="en-US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5870" y="133982"/>
            <a:ext cx="8712968" cy="79208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 Ion </a:t>
            </a:r>
            <a:r>
              <a:rPr lang="en-US" sz="2000" dirty="0"/>
              <a:t>Production Studies with Medley at the NFS facility </a:t>
            </a:r>
            <a:endParaRPr lang="fr-FR" sz="20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 descr="MEDLEY_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999" y="1580685"/>
            <a:ext cx="2465977" cy="184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e 11"/>
          <p:cNvGrpSpPr/>
          <p:nvPr/>
        </p:nvGrpSpPr>
        <p:grpSpPr>
          <a:xfrm>
            <a:off x="6056713" y="3645651"/>
            <a:ext cx="2952328" cy="2658336"/>
            <a:chOff x="6191672" y="980728"/>
            <a:chExt cx="2952328" cy="2658336"/>
          </a:xfrm>
        </p:grpSpPr>
        <p:sp>
          <p:nvSpPr>
            <p:cNvPr id="11" name="Rectangle 10"/>
            <p:cNvSpPr/>
            <p:nvPr/>
          </p:nvSpPr>
          <p:spPr>
            <a:xfrm>
              <a:off x="6191673" y="980728"/>
              <a:ext cx="2797168" cy="26583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6191672" y="1007831"/>
              <a:ext cx="2952328" cy="344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 Identification E-∆E technique</a:t>
              </a: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/>
            <a:srcRect t="8970" r="65837"/>
            <a:stretch/>
          </p:blipFill>
          <p:spPr>
            <a:xfrm>
              <a:off x="6352046" y="1412776"/>
              <a:ext cx="2513794" cy="2226288"/>
            </a:xfrm>
            <a:prstGeom prst="rect">
              <a:avLst/>
            </a:prstGeom>
          </p:spPr>
        </p:pic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3951937"/>
            <a:ext cx="3028321" cy="227178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41668" y="1274281"/>
            <a:ext cx="59150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700"/>
              </a:lnSpc>
              <a:buFont typeface="Wingdings" panose="05000000000000000000" pitchFamily="2" charset="2"/>
              <a:buChar char="q"/>
            </a:pPr>
            <a:r>
              <a:rPr lang="en-AU" sz="1400" b="1" dirty="0" smtClean="0"/>
              <a:t>Neutron-Induced Light charged particles emission with MEDLEY</a:t>
            </a:r>
          </a:p>
          <a:p>
            <a:pPr marL="742950" lvl="1" indent="-285750">
              <a:lnSpc>
                <a:spcPts val="1700"/>
              </a:lnSpc>
              <a:buFont typeface="Courier New" panose="02070309020205020404" pitchFamily="49" charset="0"/>
              <a:buChar char="o"/>
            </a:pPr>
            <a:r>
              <a:rPr lang="en-AU" sz="1400" dirty="0" smtClean="0"/>
              <a:t>8 </a:t>
            </a:r>
            <a:r>
              <a:rPr lang="en-AU" sz="1400" b="1" dirty="0" smtClean="0"/>
              <a:t>Si-Si-</a:t>
            </a:r>
            <a:r>
              <a:rPr lang="en-AU" sz="1400" b="1" dirty="0" err="1" smtClean="0"/>
              <a:t>CsI</a:t>
            </a:r>
            <a:r>
              <a:rPr lang="en-AU" sz="1400" b="1" dirty="0" smtClean="0"/>
              <a:t> </a:t>
            </a:r>
            <a:r>
              <a:rPr lang="en-AU" sz="1400" dirty="0" smtClean="0"/>
              <a:t>telescopes</a:t>
            </a:r>
          </a:p>
          <a:p>
            <a:pPr marL="742950" lvl="1" indent="-285750">
              <a:lnSpc>
                <a:spcPts val="1700"/>
              </a:lnSpc>
              <a:buFont typeface="Courier New" panose="02070309020205020404" pitchFamily="49" charset="0"/>
              <a:buChar char="o"/>
            </a:pPr>
            <a:r>
              <a:rPr lang="en-AU" sz="1400" dirty="0" smtClean="0"/>
              <a:t>Double-differential </a:t>
            </a:r>
            <a:r>
              <a:rPr lang="en-AU" sz="1400" b="1" dirty="0" smtClean="0"/>
              <a:t>cross sections </a:t>
            </a:r>
            <a:r>
              <a:rPr lang="en-AU" sz="1400" dirty="0" smtClean="0"/>
              <a:t>:</a:t>
            </a:r>
            <a:endParaRPr lang="en-AU" sz="1400" b="1" dirty="0" smtClean="0"/>
          </a:p>
          <a:p>
            <a:pPr marL="742950" lvl="1" indent="-285750">
              <a:lnSpc>
                <a:spcPts val="1700"/>
              </a:lnSpc>
              <a:buFont typeface="Courier New" panose="02070309020205020404" pitchFamily="49" charset="0"/>
              <a:buChar char="o"/>
            </a:pPr>
            <a:r>
              <a:rPr lang="en-AU" sz="1400" b="1" dirty="0" smtClean="0"/>
              <a:t>Cancer therapy and dosimetry </a:t>
            </a:r>
            <a:r>
              <a:rPr lang="en-AU" sz="1400" dirty="0" smtClean="0"/>
              <a:t>(H,C,O, Ca...)</a:t>
            </a:r>
          </a:p>
          <a:p>
            <a:pPr marL="742950" lvl="1" indent="-285750">
              <a:lnSpc>
                <a:spcPts val="1700"/>
              </a:lnSpc>
              <a:buFont typeface="Courier New" panose="02070309020205020404" pitchFamily="49" charset="0"/>
              <a:buChar char="o"/>
            </a:pPr>
            <a:r>
              <a:rPr lang="en-AU" sz="1400" b="1" dirty="0" smtClean="0"/>
              <a:t>Radiation effects </a:t>
            </a:r>
            <a:r>
              <a:rPr lang="en-AU" sz="1400" dirty="0" smtClean="0"/>
              <a:t>in microelectronics (Si, O)</a:t>
            </a:r>
          </a:p>
          <a:p>
            <a:pPr marL="742950" lvl="1" indent="-285750">
              <a:lnSpc>
                <a:spcPts val="1700"/>
              </a:lnSpc>
              <a:buFont typeface="Courier New" panose="02070309020205020404" pitchFamily="49" charset="0"/>
              <a:buChar char="o"/>
            </a:pPr>
            <a:r>
              <a:rPr lang="en-AU" sz="1400" dirty="0" smtClean="0"/>
              <a:t>Energy applications: </a:t>
            </a:r>
            <a:r>
              <a:rPr lang="en-AU" sz="1400" b="1" dirty="0" smtClean="0"/>
              <a:t>Gen-IV or fusion reactors </a:t>
            </a:r>
            <a:r>
              <a:rPr lang="en-AU" sz="1400" dirty="0" smtClean="0"/>
              <a:t>(building materials, fuel, coolants, </a:t>
            </a:r>
            <a:r>
              <a:rPr lang="en-AU" sz="1400" dirty="0" err="1" smtClean="0"/>
              <a:t>etc</a:t>
            </a:r>
            <a:r>
              <a:rPr lang="en-AU" sz="1400" dirty="0" smtClean="0"/>
              <a:t>)</a:t>
            </a:r>
          </a:p>
          <a:p>
            <a:pPr>
              <a:lnSpc>
                <a:spcPts val="1700"/>
              </a:lnSpc>
            </a:pPr>
            <a:endParaRPr lang="en-AU" sz="1400" dirty="0" smtClean="0"/>
          </a:p>
          <a:p>
            <a:pPr marL="285750" indent="-285750">
              <a:lnSpc>
                <a:spcPts val="1700"/>
              </a:lnSpc>
              <a:buFont typeface="Wingdings" panose="05000000000000000000" pitchFamily="2" charset="2"/>
              <a:buChar char="q"/>
            </a:pPr>
            <a:r>
              <a:rPr lang="en-AU" sz="1400" b="1" dirty="0" smtClean="0"/>
              <a:t>Setup tested in fall 2020 and September 2021</a:t>
            </a:r>
          </a:p>
          <a:p>
            <a:pPr marL="742950" lvl="1" indent="-285750">
              <a:lnSpc>
                <a:spcPts val="1700"/>
              </a:lnSpc>
              <a:buFont typeface="Courier New" panose="02070309020205020404" pitchFamily="49" charset="0"/>
              <a:buChar char="o"/>
            </a:pPr>
            <a:r>
              <a:rPr lang="en-AU" sz="1400" dirty="0" smtClean="0"/>
              <a:t>High </a:t>
            </a:r>
            <a:r>
              <a:rPr lang="en-AU" sz="1400" b="1" dirty="0" smtClean="0"/>
              <a:t>particle-identification capability</a:t>
            </a:r>
          </a:p>
          <a:p>
            <a:pPr marL="742950" lvl="1" indent="-285750">
              <a:lnSpc>
                <a:spcPts val="1700"/>
              </a:lnSpc>
              <a:buFont typeface="Courier New" panose="02070309020205020404" pitchFamily="49" charset="0"/>
              <a:buChar char="o"/>
            </a:pPr>
            <a:r>
              <a:rPr lang="en-AU" sz="1400" dirty="0" smtClean="0"/>
              <a:t>Simultaneous measurement of </a:t>
            </a:r>
            <a:r>
              <a:rPr lang="en-AU" sz="1400" b="1" dirty="0" smtClean="0"/>
              <a:t>charged-particles energy and neutron </a:t>
            </a:r>
            <a:r>
              <a:rPr lang="en-AU" sz="1400" b="1" dirty="0" err="1" smtClean="0"/>
              <a:t>ToF</a:t>
            </a:r>
            <a:r>
              <a:rPr lang="en-AU" sz="1400" b="1" dirty="0" smtClean="0"/>
              <a:t> </a:t>
            </a:r>
            <a:r>
              <a:rPr lang="en-AU" sz="1400" dirty="0" smtClean="0"/>
              <a:t>(digital</a:t>
            </a:r>
            <a:endParaRPr lang="en-AU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51520" y="836712"/>
            <a:ext cx="3153427" cy="2616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990033"/>
                </a:solidFill>
              </a:rPr>
              <a:t>Spokesperson </a:t>
            </a:r>
            <a:r>
              <a:rPr lang="en-US" sz="1100" b="1" smtClean="0">
                <a:solidFill>
                  <a:srgbClr val="990033"/>
                </a:solidFill>
              </a:rPr>
              <a:t>: D. </a:t>
            </a:r>
            <a:r>
              <a:rPr lang="en-US" sz="1100" b="1" dirty="0" err="1" smtClean="0">
                <a:solidFill>
                  <a:srgbClr val="990033"/>
                </a:solidFill>
              </a:rPr>
              <a:t>Tario</a:t>
            </a:r>
            <a:r>
              <a:rPr lang="en-US" sz="1100" b="1" dirty="0" smtClean="0">
                <a:solidFill>
                  <a:srgbClr val="990033"/>
                </a:solidFill>
              </a:rPr>
              <a:t>, Uppsala University</a:t>
            </a:r>
            <a:endParaRPr lang="en-US" sz="1100" b="1" dirty="0">
              <a:solidFill>
                <a:srgbClr val="990033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1668" y="4581128"/>
            <a:ext cx="1906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33FF"/>
                </a:solidFill>
              </a:rPr>
              <a:t>Experiments :</a:t>
            </a:r>
          </a:p>
          <a:p>
            <a:r>
              <a:rPr lang="en-US" sz="1600" dirty="0" smtClean="0">
                <a:solidFill>
                  <a:srgbClr val="3333FF"/>
                </a:solidFill>
              </a:rPr>
              <a:t> E800, E802, E858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85744" y="5391207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90033"/>
                </a:solidFill>
              </a:rPr>
              <a:t>Participation of physicists and students </a:t>
            </a:r>
          </a:p>
          <a:p>
            <a:r>
              <a:rPr lang="en-US" dirty="0" smtClean="0">
                <a:solidFill>
                  <a:srgbClr val="990033"/>
                </a:solidFill>
              </a:rPr>
              <a:t>From UKEA</a:t>
            </a:r>
            <a:endParaRPr lang="en-US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2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1720" y="36320"/>
            <a:ext cx="4896544" cy="765175"/>
          </a:xfrm>
        </p:spPr>
        <p:txBody>
          <a:bodyPr>
            <a:noAutofit/>
          </a:bodyPr>
          <a:lstStyle/>
          <a:p>
            <a:pPr algn="l" fontAlgn="ctr"/>
            <a:r>
              <a:rPr lang="en-US" sz="1800" dirty="0" smtClean="0"/>
              <a:t>E811: Study </a:t>
            </a:r>
            <a:r>
              <a:rPr lang="en-US" sz="1800" dirty="0"/>
              <a:t>of the (</a:t>
            </a:r>
            <a:r>
              <a:rPr lang="en-US" sz="1800" dirty="0" smtClean="0"/>
              <a:t>n,</a:t>
            </a:r>
            <a:r>
              <a:rPr lang="el-GR" sz="1800" dirty="0" smtClean="0"/>
              <a:t>α</a:t>
            </a:r>
            <a:r>
              <a:rPr lang="en-US" sz="1800" dirty="0" smtClean="0"/>
              <a:t>) </a:t>
            </a:r>
            <a:r>
              <a:rPr lang="en-US" sz="1800" dirty="0"/>
              <a:t>reactions of interest for nuclear reactors - the SCALP Project</a:t>
            </a:r>
            <a:endParaRPr lang="en-US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01801" y="1145377"/>
            <a:ext cx="7739491" cy="416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Goals : XS measurement in 7MeV-20MeV range with an uncertainty better than 5%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23528" y="1556792"/>
            <a:ext cx="30091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Active target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Scintillating Ionization chamber</a:t>
            </a:r>
          </a:p>
          <a:p>
            <a:r>
              <a:rPr lang="en-US" sz="1600" dirty="0" smtClean="0"/>
              <a:t>Continuous energy</a:t>
            </a:r>
            <a:endParaRPr lang="en-US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51520" y="4463983"/>
            <a:ext cx="2377574" cy="1646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Target composition :</a:t>
            </a:r>
          </a:p>
          <a:p>
            <a:pPr>
              <a:lnSpc>
                <a:spcPct val="150000"/>
              </a:lnSpc>
            </a:pPr>
            <a:r>
              <a:rPr lang="en-US" sz="1400" dirty="0" smtClean="0"/>
              <a:t>Oxygen → CO</a:t>
            </a:r>
            <a:r>
              <a:rPr lang="en-US" sz="1400" baseline="-25000" dirty="0" smtClean="0"/>
              <a:t>2</a:t>
            </a:r>
          </a:p>
          <a:p>
            <a:pPr>
              <a:lnSpc>
                <a:spcPct val="150000"/>
              </a:lnSpc>
            </a:pPr>
            <a:r>
              <a:rPr lang="en-US" sz="1400" dirty="0" smtClean="0"/>
              <a:t>Scintillation → CF</a:t>
            </a:r>
            <a:r>
              <a:rPr lang="en-US" sz="1400" baseline="-25000" dirty="0" smtClean="0"/>
              <a:t>4</a:t>
            </a:r>
          </a:p>
          <a:p>
            <a:pPr>
              <a:lnSpc>
                <a:spcPct val="150000"/>
              </a:lnSpc>
            </a:pPr>
            <a:r>
              <a:rPr lang="en-US" sz="1400" dirty="0" smtClean="0"/>
              <a:t>Normalization → 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He</a:t>
            </a:r>
            <a:endParaRPr lang="en-US" sz="1400" baseline="-25000" dirty="0" smtClean="0"/>
          </a:p>
          <a:p>
            <a:pPr>
              <a:lnSpc>
                <a:spcPct val="150000"/>
              </a:lnSpc>
            </a:pPr>
            <a:endParaRPr lang="en-US" sz="1600" baseline="-25000" dirty="0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 cstate="print"/>
          <a:srcRect b="2398"/>
          <a:stretch>
            <a:fillRect/>
          </a:stretch>
        </p:blipFill>
        <p:spPr bwMode="auto">
          <a:xfrm>
            <a:off x="4492143" y="1608443"/>
            <a:ext cx="2960178" cy="211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2699792" y="4869160"/>
            <a:ext cx="1792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 lot of Channels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to distinguish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2267744" y="5373216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4499992" y="5373216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872768"/>
            <a:ext cx="773105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311985" y="6000670"/>
            <a:ext cx="469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90033"/>
                </a:solidFill>
              </a:rPr>
              <a:t> </a:t>
            </a:r>
            <a:r>
              <a:rPr lang="en-US" dirty="0" smtClean="0">
                <a:solidFill>
                  <a:srgbClr val="990033"/>
                </a:solidFill>
              </a:rPr>
              <a:t>Experiment performed in </a:t>
            </a:r>
            <a:r>
              <a:rPr lang="en-US" dirty="0">
                <a:solidFill>
                  <a:srgbClr val="990033"/>
                </a:solidFill>
              </a:rPr>
              <a:t>O</a:t>
            </a:r>
            <a:r>
              <a:rPr lang="en-US" dirty="0" smtClean="0">
                <a:solidFill>
                  <a:srgbClr val="990033"/>
                </a:solidFill>
              </a:rPr>
              <a:t>ct 2021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51520" y="836712"/>
            <a:ext cx="2911374" cy="2616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990033"/>
                </a:solidFill>
              </a:rPr>
              <a:t>Spokesperson : J. F. Lecolley, LPC Caen</a:t>
            </a:r>
            <a:endParaRPr lang="en-US" sz="1100" b="1" dirty="0">
              <a:solidFill>
                <a:srgbClr val="990033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62" y="2495547"/>
            <a:ext cx="2734196" cy="20377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681345"/>
            <a:ext cx="4282633" cy="245589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158607" y="6185336"/>
            <a:ext cx="3579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A. Chevalier et al, ANIMA 2023 proceeding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7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717" y="1571596"/>
            <a:ext cx="3487210" cy="255463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2708920"/>
            <a:ext cx="4644008" cy="37444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251520" y="1093534"/>
            <a:ext cx="6303329" cy="1481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ct val="35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FF0000"/>
                </a:solidFill>
                <a:latin typeface="Calibri" pitchFamily="34" charset="0"/>
              </a:rPr>
              <a:t>(</a:t>
            </a:r>
            <a:r>
              <a:rPr lang="en-US" kern="0" dirty="0" err="1" smtClean="0">
                <a:solidFill>
                  <a:srgbClr val="FF0000"/>
                </a:solidFill>
                <a:latin typeface="Calibri" pitchFamily="34" charset="0"/>
              </a:rPr>
              <a:t>n,xn</a:t>
            </a:r>
            <a:r>
              <a:rPr lang="en-US" kern="0" dirty="0" smtClean="0">
                <a:solidFill>
                  <a:srgbClr val="FF0000"/>
                </a:solidFill>
                <a:latin typeface="Calibri" pitchFamily="34" charset="0"/>
              </a:rPr>
              <a:t>) reaction are important channels in the 5-50 </a:t>
            </a:r>
            <a:r>
              <a:rPr lang="en-US" kern="0" dirty="0" err="1" smtClean="0">
                <a:solidFill>
                  <a:srgbClr val="FF0000"/>
                </a:solidFill>
                <a:latin typeface="Calibri" pitchFamily="34" charset="0"/>
              </a:rPr>
              <a:t>MeV</a:t>
            </a:r>
            <a:r>
              <a:rPr lang="en-US" kern="0" dirty="0" smtClean="0">
                <a:solidFill>
                  <a:srgbClr val="FF0000"/>
                </a:solidFill>
                <a:latin typeface="Calibri" pitchFamily="34" charset="0"/>
              </a:rPr>
              <a:t> range</a:t>
            </a:r>
          </a:p>
          <a:p>
            <a:pPr marL="342900" indent="-342900">
              <a:spcBef>
                <a:spcPct val="35000"/>
              </a:spcBef>
              <a:buFontTx/>
              <a:buChar char="•"/>
              <a:defRPr/>
            </a:pPr>
            <a:r>
              <a:rPr lang="en-US" kern="0" dirty="0" smtClean="0">
                <a:solidFill>
                  <a:srgbClr val="FF0000"/>
                </a:solidFill>
                <a:latin typeface="Calibri" pitchFamily="34" charset="0"/>
              </a:rPr>
              <a:t>(</a:t>
            </a:r>
            <a:r>
              <a:rPr lang="en-US" kern="0" dirty="0" err="1" smtClean="0">
                <a:solidFill>
                  <a:srgbClr val="FF0000"/>
                </a:solidFill>
                <a:latin typeface="Calibri" pitchFamily="34" charset="0"/>
              </a:rPr>
              <a:t>n,xn</a:t>
            </a:r>
            <a:r>
              <a:rPr lang="en-US" kern="0" dirty="0" smtClean="0">
                <a:solidFill>
                  <a:srgbClr val="FF0000"/>
                </a:solidFill>
                <a:latin typeface="Calibri" pitchFamily="34" charset="0"/>
              </a:rPr>
              <a:t>) cross-section measurement of actinide is very difficult:</a:t>
            </a:r>
          </a:p>
          <a:p>
            <a:pPr marL="746125" lvl="1" indent="-285750">
              <a:lnSpc>
                <a:spcPct val="150000"/>
              </a:lnSpc>
              <a:buFontTx/>
              <a:buChar char="–"/>
              <a:defRPr/>
            </a:pPr>
            <a:r>
              <a:rPr lang="en-US" sz="1600" kern="0" dirty="0" smtClean="0">
                <a:latin typeface="Calibri" pitchFamily="34" charset="0"/>
              </a:rPr>
              <a:t>radioactive sample</a:t>
            </a:r>
          </a:p>
          <a:p>
            <a:pPr marL="746125" lvl="1" indent="-285750">
              <a:lnSpc>
                <a:spcPct val="150000"/>
              </a:lnSpc>
              <a:buFontTx/>
              <a:buChar char="–"/>
              <a:defRPr/>
            </a:pPr>
            <a:r>
              <a:rPr lang="en-US" sz="1600" kern="0" dirty="0" smtClean="0">
                <a:latin typeface="Calibri" pitchFamily="34" charset="0"/>
              </a:rPr>
              <a:t>prompt neutron fission  </a:t>
            </a:r>
            <a:endParaRPr lang="en-US" sz="1600" kern="0" dirty="0">
              <a:latin typeface="Calibri" pitchFamily="34" charset="0"/>
            </a:endParaRPr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768752" cy="43204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E807: </a:t>
            </a:r>
            <a:r>
              <a:rPr lang="en-US" sz="2000" dirty="0"/>
              <a:t>Study of the (</a:t>
            </a:r>
            <a:r>
              <a:rPr lang="en-US" sz="2000" dirty="0" err="1"/>
              <a:t>n,xn</a:t>
            </a:r>
            <a:r>
              <a:rPr lang="en-US" sz="2000" dirty="0"/>
              <a:t>) and (</a:t>
            </a:r>
            <a:r>
              <a:rPr lang="en-US" sz="2000" dirty="0" err="1"/>
              <a:t>n,f</a:t>
            </a:r>
            <a:r>
              <a:rPr lang="en-US" sz="2000" dirty="0"/>
              <a:t>) reaction for U238 </a:t>
            </a:r>
            <a:endParaRPr lang="en-US" dirty="0"/>
          </a:p>
        </p:txBody>
      </p:sp>
      <p:pic>
        <p:nvPicPr>
          <p:cNvPr id="16" name="Image 15" descr="CEA-logo-500p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8424" y="836712"/>
            <a:ext cx="574939" cy="4680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51520" y="836712"/>
            <a:ext cx="2943434" cy="2616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990033"/>
                </a:solidFill>
              </a:rPr>
              <a:t>Spokesperson : G. </a:t>
            </a:r>
            <a:r>
              <a:rPr lang="en-US" sz="1100" b="1" dirty="0" err="1" smtClean="0">
                <a:solidFill>
                  <a:srgbClr val="990033"/>
                </a:solidFill>
              </a:rPr>
              <a:t>Bélier</a:t>
            </a:r>
            <a:r>
              <a:rPr lang="en-US" sz="1100" b="1" dirty="0" smtClean="0">
                <a:solidFill>
                  <a:srgbClr val="990033"/>
                </a:solidFill>
              </a:rPr>
              <a:t>, CEA-DAM-DIF</a:t>
            </a:r>
            <a:endParaRPr lang="en-US" sz="1100" b="1" dirty="0">
              <a:solidFill>
                <a:srgbClr val="990033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51520" y="2924944"/>
            <a:ext cx="319484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Experimental technique :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 smtClean="0"/>
              <a:t> Veto fission (fission chamber)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 smtClean="0"/>
              <a:t> 4</a:t>
            </a:r>
            <a:r>
              <a:rPr lang="el-GR" sz="1400" dirty="0" smtClean="0"/>
              <a:t>π</a:t>
            </a:r>
            <a:r>
              <a:rPr lang="fr-FR" sz="1400" dirty="0" smtClean="0"/>
              <a:t> neutron detector SCONE</a:t>
            </a:r>
          </a:p>
          <a:p>
            <a:pPr lvl="1">
              <a:buFont typeface="Wingdings" pitchFamily="2" charset="2"/>
              <a:buChar char="q"/>
            </a:pPr>
            <a:r>
              <a:rPr lang="fr-FR" sz="1400" dirty="0" smtClean="0"/>
              <a:t>  6 MeV&lt;En&lt;</a:t>
            </a:r>
            <a:r>
              <a:rPr lang="en-US" sz="1400" dirty="0" smtClean="0"/>
              <a:t> 20 </a:t>
            </a:r>
            <a:r>
              <a:rPr lang="en-US" sz="1400" dirty="0" err="1" smtClean="0"/>
              <a:t>MeV</a:t>
            </a:r>
            <a:endParaRPr lang="en-US" sz="1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1"/>
          <a:stretch/>
        </p:blipFill>
        <p:spPr>
          <a:xfrm>
            <a:off x="251520" y="3933056"/>
            <a:ext cx="3659262" cy="240226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717" y="4126231"/>
            <a:ext cx="3176620" cy="232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8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433096"/>
            <a:ext cx="3096344" cy="294823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159806"/>
            <a:ext cx="6984776" cy="432048"/>
          </a:xfrm>
        </p:spPr>
        <p:txBody>
          <a:bodyPr>
            <a:noAutofit/>
          </a:bodyPr>
          <a:lstStyle/>
          <a:p>
            <a:r>
              <a:rPr lang="en-US" sz="2000" dirty="0"/>
              <a:t>E814: </a:t>
            </a:r>
            <a:r>
              <a:rPr lang="en-US" sz="2000" baseline="30000" dirty="0"/>
              <a:t>235</a:t>
            </a:r>
            <a:r>
              <a:rPr lang="en-US" sz="2000" dirty="0"/>
              <a:t>U Fission fragment study with FALSTAFF at NFS</a:t>
            </a:r>
            <a:endParaRPr lang="fr-FR" sz="20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t="16119" b="7798"/>
          <a:stretch/>
        </p:blipFill>
        <p:spPr>
          <a:xfrm>
            <a:off x="5868144" y="4650024"/>
            <a:ext cx="3053267" cy="17313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7" y="946464"/>
            <a:ext cx="8597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Perform experiments in the </a:t>
            </a:r>
            <a:r>
              <a:rPr lang="en-US" dirty="0">
                <a:solidFill>
                  <a:srgbClr val="FF0000"/>
                </a:solidFill>
              </a:rPr>
              <a:t>fast domain </a:t>
            </a:r>
            <a:r>
              <a:rPr lang="en-US" dirty="0"/>
              <a:t>to characterize actinide fission fragments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20416" y="1447764"/>
            <a:ext cx="3847528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 Neutron </a:t>
            </a:r>
            <a:r>
              <a:rPr lang="en-US" sz="1400" dirty="0" err="1" smtClean="0"/>
              <a:t>Sawtooth</a:t>
            </a:r>
            <a:r>
              <a:rPr lang="en-US" sz="1400" dirty="0" smtClean="0"/>
              <a:t> Curve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 Important piece of information about scission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 Excitation energy sharing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 Shell effects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 Energy balance</a:t>
            </a:r>
            <a:endParaRPr lang="en-US" sz="1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841" y="1427342"/>
            <a:ext cx="4655999" cy="29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1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5760640" cy="4536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Residual energy as function of neutron energy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771728"/>
            <a:ext cx="7704856" cy="55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6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-53093"/>
            <a:ext cx="5999937" cy="82118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E833 : Pygmy </a:t>
            </a:r>
            <a:r>
              <a:rPr lang="en-US" sz="1800" dirty="0"/>
              <a:t>dipole resonance (PDR) in 140Ce using the (</a:t>
            </a:r>
            <a:r>
              <a:rPr lang="en-US" sz="1800" dirty="0" err="1" smtClean="0"/>
              <a:t>n,n</a:t>
            </a:r>
            <a:r>
              <a:rPr lang="en-US" sz="1800" dirty="0" smtClean="0"/>
              <a:t>’</a:t>
            </a:r>
            <a:r>
              <a:rPr lang="el-GR" sz="1800" dirty="0" smtClean="0"/>
              <a:t>γ</a:t>
            </a:r>
            <a:r>
              <a:rPr lang="en-US" sz="1800" dirty="0" smtClean="0"/>
              <a:t>) </a:t>
            </a:r>
            <a:r>
              <a:rPr lang="en-US" sz="1800" dirty="0"/>
              <a:t>reaction at </a:t>
            </a:r>
            <a:r>
              <a:rPr lang="en-US" sz="1800" dirty="0" smtClean="0"/>
              <a:t>SPIRAL2-NFS</a:t>
            </a:r>
            <a:endParaRPr lang="fr-FR" sz="18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3528" y="908720"/>
            <a:ext cx="8748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Spokespersons: </a:t>
            </a:r>
            <a:r>
              <a:rPr lang="en-US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Marine VANDEBROUCK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Irfu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DPhN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</a:t>
            </a:r>
            <a:r>
              <a:rPr lang="en-US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Iolanda MATEA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7B9939-D007-ED49-9326-88490FA33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9" y="1553462"/>
            <a:ext cx="3856617" cy="23126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EC7492-D60A-494A-B2CC-BE3B91C4F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391" y="2878414"/>
            <a:ext cx="3648480" cy="2407134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46F1482-841B-F049-A53B-6556FC797814}"/>
              </a:ext>
            </a:extLst>
          </p:cNvPr>
          <p:cNvCxnSpPr>
            <a:cxnSpLocks/>
          </p:cNvCxnSpPr>
          <p:nvPr/>
        </p:nvCxnSpPr>
        <p:spPr>
          <a:xfrm flipV="1">
            <a:off x="6201008" y="4055262"/>
            <a:ext cx="1490609" cy="1"/>
          </a:xfrm>
          <a:prstGeom prst="straightConnector1">
            <a:avLst/>
          </a:prstGeom>
          <a:ln w="12700">
            <a:solidFill>
              <a:srgbClr val="0432FF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45FEB137-2A71-674B-914D-A41BE32A7FFD}"/>
              </a:ext>
            </a:extLst>
          </p:cNvPr>
          <p:cNvCxnSpPr>
            <a:cxnSpLocks/>
          </p:cNvCxnSpPr>
          <p:nvPr/>
        </p:nvCxnSpPr>
        <p:spPr>
          <a:xfrm>
            <a:off x="4761381" y="4049345"/>
            <a:ext cx="1385962" cy="0"/>
          </a:xfrm>
          <a:prstGeom prst="straightConnector1">
            <a:avLst/>
          </a:prstGeom>
          <a:ln w="12700">
            <a:solidFill>
              <a:srgbClr val="0432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B44441A6-0A23-DC43-8E93-31EDBBEBD698}"/>
              </a:ext>
            </a:extLst>
          </p:cNvPr>
          <p:cNvSpPr txBox="1"/>
          <p:nvPr/>
        </p:nvSpPr>
        <p:spPr>
          <a:xfrm>
            <a:off x="4894978" y="3778263"/>
            <a:ext cx="787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B5CDA73-4038-D849-8847-CC38741258E9}"/>
              </a:ext>
            </a:extLst>
          </p:cNvPr>
          <p:cNvCxnSpPr>
            <a:cxnSpLocks/>
          </p:cNvCxnSpPr>
          <p:nvPr/>
        </p:nvCxnSpPr>
        <p:spPr>
          <a:xfrm flipV="1">
            <a:off x="6201008" y="3391825"/>
            <a:ext cx="1374825" cy="657521"/>
          </a:xfrm>
          <a:prstGeom prst="straightConnector1">
            <a:avLst/>
          </a:prstGeom>
          <a:ln w="12700">
            <a:solidFill>
              <a:srgbClr val="0432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7E3C1358-0D89-C94C-B401-847625DB5A14}"/>
              </a:ext>
            </a:extLst>
          </p:cNvPr>
          <p:cNvSpPr txBox="1"/>
          <p:nvPr/>
        </p:nvSpPr>
        <p:spPr>
          <a:xfrm>
            <a:off x="6494572" y="3420990"/>
            <a:ext cx="787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n’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8F924BA-3E7B-B84D-9AE6-126EE7CFCA28}"/>
              </a:ext>
            </a:extLst>
          </p:cNvPr>
          <p:cNvSpPr txBox="1"/>
          <p:nvPr/>
        </p:nvSpPr>
        <p:spPr>
          <a:xfrm>
            <a:off x="7214181" y="2675781"/>
            <a:ext cx="1786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MONSTER modules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F45EC7A-2D82-014E-A7D3-9FCD7FA893B0}"/>
              </a:ext>
            </a:extLst>
          </p:cNvPr>
          <p:cNvSpPr txBox="1"/>
          <p:nvPr/>
        </p:nvSpPr>
        <p:spPr>
          <a:xfrm>
            <a:off x="5253997" y="3312922"/>
            <a:ext cx="1786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PARIS clusters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C812F05-739F-5B44-A44D-BD88F663EC4F}"/>
              </a:ext>
            </a:extLst>
          </p:cNvPr>
          <p:cNvSpPr txBox="1"/>
          <p:nvPr/>
        </p:nvSpPr>
        <p:spPr>
          <a:xfrm>
            <a:off x="6344696" y="4006793"/>
            <a:ext cx="52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9300"/>
                </a:solidFill>
                <a:latin typeface="Symbol" pitchFamily="2" charset="2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AD98CDF-C460-B54A-B943-D87CC8D9FA43}"/>
              </a:ext>
            </a:extLst>
          </p:cNvPr>
          <p:cNvSpPr txBox="1"/>
          <p:nvPr/>
        </p:nvSpPr>
        <p:spPr>
          <a:xfrm>
            <a:off x="5858728" y="4932029"/>
            <a:ext cx="298780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5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140</a:t>
            </a:r>
            <a:r>
              <a:rPr lang="fr-FR" sz="1500" b="1" dirty="0">
                <a:latin typeface="Calibri" panose="020F0502020204030204" pitchFamily="34" charset="0"/>
                <a:cs typeface="Calibri" panose="020F0502020204030204" pitchFamily="34" charset="0"/>
              </a:rPr>
              <a:t>Ce(</a:t>
            </a:r>
            <a:r>
              <a:rPr lang="fr-FR" sz="15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fr-FR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fr-FR" sz="15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fr-FR" sz="15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fr-FR" sz="15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fr-FR" sz="15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140</a:t>
            </a:r>
            <a:r>
              <a:rPr lang="fr-FR" sz="1500" b="1" dirty="0">
                <a:latin typeface="Calibri" panose="020F0502020204030204" pitchFamily="34" charset="0"/>
                <a:cs typeface="Calibri" panose="020F0502020204030204" pitchFamily="34" charset="0"/>
              </a:rPr>
              <a:t>Ce*(</a:t>
            </a:r>
            <a:r>
              <a:rPr lang="fr-FR" sz="1500" b="1" dirty="0">
                <a:solidFill>
                  <a:srgbClr val="FF9300"/>
                </a:solidFill>
                <a:latin typeface="Symbol" pitchFamily="2" charset="2"/>
                <a:cs typeface="Calibri" panose="020F0502020204030204" pitchFamily="34" charset="0"/>
              </a:rPr>
              <a:t>g</a:t>
            </a:r>
            <a:r>
              <a:rPr lang="fr-FR" sz="15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fr-FR" sz="15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140</a:t>
            </a:r>
            <a:r>
              <a:rPr lang="fr-FR" sz="1500" b="1" dirty="0">
                <a:latin typeface="Calibri" panose="020F0502020204030204" pitchFamily="34" charset="0"/>
                <a:cs typeface="Calibri" panose="020F0502020204030204" pitchFamily="34" charset="0"/>
              </a:rPr>
              <a:t>Ce </a:t>
            </a: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@NFS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3EFC61-882F-D14F-B63B-6E7AB39B5CF7}"/>
              </a:ext>
            </a:extLst>
          </p:cNvPr>
          <p:cNvSpPr/>
          <p:nvPr/>
        </p:nvSpPr>
        <p:spPr>
          <a:xfrm>
            <a:off x="4360457" y="2892408"/>
            <a:ext cx="4711535" cy="27612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35FEF17-9442-C54E-BDCE-E21E0C8B58EB}"/>
              </a:ext>
            </a:extLst>
          </p:cNvPr>
          <p:cNvSpPr txBox="1"/>
          <p:nvPr/>
        </p:nvSpPr>
        <p:spPr>
          <a:xfrm>
            <a:off x="120669" y="4145292"/>
            <a:ext cx="257996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GDR (Giant Dipole Resonance)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oscillation of neutrons against protons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exhausts ~ 100% of the dipole strength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PDR (Pygmy Dipole Resonance)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oscillation of a neutron skin against a symmetric proton/neutron core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small additional dipole strength at lower energy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DF4832-B589-444E-A703-D2C06D8B8FCC}"/>
              </a:ext>
            </a:extLst>
          </p:cNvPr>
          <p:cNvSpPr txBox="1"/>
          <p:nvPr/>
        </p:nvSpPr>
        <p:spPr>
          <a:xfrm>
            <a:off x="146188" y="3775865"/>
            <a:ext cx="37485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>
                <a:latin typeface="Times" pitchFamily="2" charset="0"/>
              </a:rPr>
              <a:t>Figure </a:t>
            </a:r>
            <a:r>
              <a:rPr lang="fr-FR" sz="900" dirty="0" err="1">
                <a:latin typeface="Times" pitchFamily="2" charset="0"/>
              </a:rPr>
              <a:t>extracted</a:t>
            </a:r>
            <a:r>
              <a:rPr lang="fr-FR" sz="900" dirty="0">
                <a:latin typeface="Times" pitchFamily="2" charset="0"/>
              </a:rPr>
              <a:t> </a:t>
            </a:r>
            <a:r>
              <a:rPr lang="fr-FR" sz="900" dirty="0" err="1">
                <a:latin typeface="Times" pitchFamily="2" charset="0"/>
              </a:rPr>
              <a:t>from</a:t>
            </a:r>
            <a:r>
              <a:rPr lang="fr-FR" sz="900" dirty="0">
                <a:latin typeface="Times" pitchFamily="2" charset="0"/>
              </a:rPr>
              <a:t> A. </a:t>
            </a:r>
            <a:r>
              <a:rPr lang="fr-FR" sz="900" dirty="0" err="1">
                <a:latin typeface="Times" pitchFamily="2" charset="0"/>
              </a:rPr>
              <a:t>Bracco</a:t>
            </a:r>
            <a:r>
              <a:rPr lang="fr-FR" sz="900" dirty="0">
                <a:latin typeface="Times" pitchFamily="2" charset="0"/>
              </a:rPr>
              <a:t> </a:t>
            </a:r>
            <a:r>
              <a:rPr lang="fr-FR" sz="900" i="1" dirty="0">
                <a:latin typeface="Times" pitchFamily="2" charset="0"/>
              </a:rPr>
              <a:t>et al. </a:t>
            </a:r>
            <a:r>
              <a:rPr lang="fr-FR" sz="900" dirty="0">
                <a:latin typeface="Times" pitchFamily="2" charset="0"/>
              </a:rPr>
              <a:t>Prog. Part. </a:t>
            </a:r>
            <a:r>
              <a:rPr lang="fr-FR" sz="900" dirty="0" err="1">
                <a:latin typeface="Times" pitchFamily="2" charset="0"/>
              </a:rPr>
              <a:t>Nucl</a:t>
            </a:r>
            <a:r>
              <a:rPr lang="fr-FR" sz="900" dirty="0">
                <a:latin typeface="Times" pitchFamily="2" charset="0"/>
              </a:rPr>
              <a:t>. Phys. 106 (2019)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C280A3D-C18C-0F4D-BB82-9FC9B0A795C2}"/>
              </a:ext>
            </a:extLst>
          </p:cNvPr>
          <p:cNvSpPr txBox="1"/>
          <p:nvPr/>
        </p:nvSpPr>
        <p:spPr>
          <a:xfrm>
            <a:off x="4482828" y="2836744"/>
            <a:ext cx="2529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Experiment in September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842A872-F1AC-4E46-BAA4-A229269B6760}"/>
              </a:ext>
            </a:extLst>
          </p:cNvPr>
          <p:cNvSpPr txBox="1"/>
          <p:nvPr/>
        </p:nvSpPr>
        <p:spPr>
          <a:xfrm>
            <a:off x="3398194" y="1438270"/>
            <a:ext cx="560975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Wingdings" pitchFamily="2" charset="2"/>
              <a:buChar char="ü"/>
            </a:pPr>
            <a:r>
              <a:rPr lang="en-US" sz="1100" dirty="0"/>
              <a:t>The use of different reactions to excite the PDR showed different responses, not always compatible with the neutron skin picture</a:t>
            </a:r>
          </a:p>
          <a:p>
            <a:pPr marL="214313" indent="-214313" algn="just">
              <a:buFont typeface="Wingdings" pitchFamily="2" charset="2"/>
              <a:buChar char="ü"/>
            </a:pPr>
            <a:endParaRPr lang="en-US" sz="1100" dirty="0"/>
          </a:p>
          <a:p>
            <a:pPr marL="214313" indent="-214313" algn="just">
              <a:buFont typeface="Wingdings" pitchFamily="2" charset="2"/>
              <a:buChar char="ü"/>
            </a:pPr>
            <a:r>
              <a:rPr lang="en-US" sz="1100" dirty="0"/>
              <a:t>New probes are necessary to resolve the complexity of the PDR structure</a:t>
            </a:r>
          </a:p>
          <a:p>
            <a:pPr marL="214313" indent="-214313" algn="just">
              <a:buFont typeface="Wingdings" pitchFamily="2" charset="2"/>
              <a:buChar char="ü"/>
            </a:pPr>
            <a:endParaRPr lang="en-US" sz="1100" dirty="0"/>
          </a:p>
          <a:p>
            <a:pPr marL="214313" indent="-214313" algn="just">
              <a:buFont typeface="Wingdings" pitchFamily="2" charset="2"/>
              <a:buChar char="ü"/>
            </a:pPr>
            <a:r>
              <a:rPr lang="en-US" sz="1100" dirty="0"/>
              <a:t>We propose to use neutron inelastic scattering reaction at SPIRAL2-NFS as a new probe    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2FBE5A8-FF89-A442-B816-BDEF8223D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077" y="4465323"/>
            <a:ext cx="2529961" cy="189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4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85656" y="326285"/>
            <a:ext cx="6408712" cy="432048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E838 : Shedding new light on the structure of 56Ni using 58Ni(n,3n) reaction at NFS </a:t>
            </a:r>
            <a:r>
              <a:rPr lang="en-US" b="1" dirty="0">
                <a:solidFill>
                  <a:srgbClr val="3B2568"/>
                </a:solidFill>
              </a:rPr>
              <a:t/>
            </a:r>
            <a:br>
              <a:rPr lang="en-US" b="1" dirty="0">
                <a:solidFill>
                  <a:srgbClr val="3B2568"/>
                </a:solidFill>
              </a:rPr>
            </a:b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82610" y="1005831"/>
            <a:ext cx="4782883" cy="23731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35" y="1394307"/>
            <a:ext cx="1194038" cy="167584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2" y="1340769"/>
            <a:ext cx="2697401" cy="18123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99367" y="3651083"/>
            <a:ext cx="1006630" cy="133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117745" y="3507093"/>
            <a:ext cx="5379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EXOGAM clovers placed at 8.6 meters from the production target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10 </a:t>
            </a:r>
            <a:r>
              <a:rPr lang="en-US" sz="1400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of 40 MeV deuteron beam on the thick Be target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	100 Hz of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56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 with a 1mm target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Triggered in </a:t>
            </a:r>
            <a:r>
              <a:rPr lang="en-US" sz="1400" dirty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gg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in coincidence with the fastest neutrons (&gt; 25 MeV)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6" y="4461201"/>
            <a:ext cx="3603263" cy="19645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419" y="3305888"/>
            <a:ext cx="3680498" cy="158091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817834" y="3378996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58</a:t>
            </a:r>
            <a:r>
              <a:rPr lang="en-US" dirty="0" smtClean="0"/>
              <a:t>Ni(n,2n)</a:t>
            </a:r>
            <a:r>
              <a:rPr lang="en-US" baseline="30000" dirty="0" smtClean="0"/>
              <a:t>57</a:t>
            </a:r>
            <a:r>
              <a:rPr lang="en-US" dirty="0" smtClean="0"/>
              <a:t>Ni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4211961" y="5134303"/>
            <a:ext cx="47913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states probably observed in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 decay was observed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easiest (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n,d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/t) channels, it seems that different states than </a:t>
            </a:r>
            <a:r>
              <a:rPr lang="en-US" sz="1400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-decay, fusion of heavy ions or direct transfer reaction using protons beam are populated with high cross section (</a:t>
            </a:r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497519" y="337408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Preliminary</a:t>
            </a:r>
            <a:endParaRPr lang="en-US" u="sng" dirty="0">
              <a:solidFill>
                <a:srgbClr val="FF000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505" y="1485149"/>
            <a:ext cx="3713412" cy="174954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796977" y="1618777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58</a:t>
            </a:r>
            <a:r>
              <a:rPr lang="en-US" dirty="0" smtClean="0"/>
              <a:t>Ni(</a:t>
            </a:r>
            <a:r>
              <a:rPr lang="en-US" dirty="0" err="1" smtClean="0"/>
              <a:t>n,d</a:t>
            </a:r>
            <a:r>
              <a:rPr lang="en-US" dirty="0" smtClean="0"/>
              <a:t>)</a:t>
            </a:r>
            <a:r>
              <a:rPr lang="en-US" baseline="30000" dirty="0" smtClean="0"/>
              <a:t>57</a:t>
            </a:r>
            <a:r>
              <a:rPr lang="en-US" dirty="0" smtClean="0"/>
              <a:t>Co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6445597" y="161877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Preliminary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875292" y="3080876"/>
            <a:ext cx="15504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fr-FR" sz="105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exogam</a:t>
            </a:r>
            <a:r>
              <a:rPr lang="fr-FR" sz="10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05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</a:t>
            </a:r>
            <a:r>
              <a:rPr lang="fr-FR" sz="10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NFS</a:t>
            </a:r>
          </a:p>
        </p:txBody>
      </p:sp>
      <p:sp>
        <p:nvSpPr>
          <p:cNvPr id="18" name="ZoneTexte 17"/>
          <p:cNvSpPr txBox="1"/>
          <p:nvPr/>
        </p:nvSpPr>
        <p:spPr>
          <a:xfrm rot="18866586">
            <a:off x="6768438" y="2151830"/>
            <a:ext cx="8996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Steel</a:t>
            </a:r>
            <a:r>
              <a:rPr lang="fr-FR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activation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 flipH="1" flipV="1">
            <a:off x="1599088" y="2004165"/>
            <a:ext cx="1926772" cy="261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79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 flipH="1">
            <a:off x="440902" y="809268"/>
            <a:ext cx="8424938" cy="5606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dirty="0" smtClean="0"/>
              <a:t>Neutrons for Science is now operational</a:t>
            </a:r>
          </a:p>
          <a:p>
            <a:pPr marL="342900" indent="-342900">
              <a:lnSpc>
                <a:spcPts val="2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en-US" dirty="0" smtClean="0"/>
          </a:p>
          <a:p>
            <a:pPr marL="342900" indent="-342900">
              <a:lnSpc>
                <a:spcPts val="2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dirty="0" smtClean="0"/>
              <a:t>10 Experiments have already been performed (4 scheduled in 2023)</a:t>
            </a:r>
          </a:p>
          <a:p>
            <a:pPr marL="800100" lvl="1" indent="-34290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 err="1" smtClean="0"/>
              <a:t>Lcp</a:t>
            </a:r>
            <a:r>
              <a:rPr lang="en-US" sz="1600" dirty="0" smtClean="0"/>
              <a:t> particle production</a:t>
            </a:r>
          </a:p>
          <a:p>
            <a:pPr marL="800100" lvl="1" indent="-34290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Fission process</a:t>
            </a:r>
          </a:p>
          <a:p>
            <a:pPr marL="800100" lvl="1" indent="-34290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 err="1" smtClean="0"/>
              <a:t>n,xnγ</a:t>
            </a:r>
            <a:r>
              <a:rPr lang="en-US" sz="1600" dirty="0" smtClean="0"/>
              <a:t> reactions</a:t>
            </a:r>
          </a:p>
          <a:p>
            <a:pPr marL="800100" lvl="1" indent="-34290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Nuclear structure </a:t>
            </a:r>
          </a:p>
          <a:p>
            <a:pPr marL="342900" indent="-342900">
              <a:lnSpc>
                <a:spcPts val="2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dirty="0" smtClean="0"/>
              <a:t>Everyone can propose an experiment</a:t>
            </a:r>
          </a:p>
          <a:p>
            <a:pPr marL="800100" lvl="1" indent="-34290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1 PAC session per year; next PAC in November</a:t>
            </a:r>
          </a:p>
          <a:p>
            <a:pPr marL="800100" lvl="1" indent="-34290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GANIL web site “proposing an experiment” and contact me</a:t>
            </a:r>
          </a:p>
          <a:p>
            <a:pPr marL="800100" lvl="1" indent="-34290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One proposal submitted </a:t>
            </a:r>
            <a:r>
              <a:rPr lang="en-US" sz="1600" smtClean="0"/>
              <a:t>by UKEA in PAC 2023: E875 “</a:t>
            </a:r>
            <a:r>
              <a:rPr lang="en-US" b="1" smtClean="0"/>
              <a:t>Gas </a:t>
            </a:r>
            <a:r>
              <a:rPr lang="en-US" b="1" dirty="0"/>
              <a:t>production study </a:t>
            </a:r>
            <a:r>
              <a:rPr lang="en-US" b="1"/>
              <a:t>in </a:t>
            </a:r>
            <a:r>
              <a:rPr lang="en-US" b="1" smtClean="0"/>
              <a:t>copper”</a:t>
            </a:r>
            <a:endParaRPr lang="en-US" sz="1600" dirty="0" smtClean="0"/>
          </a:p>
          <a:p>
            <a:pPr marL="800100" lvl="1" indent="-34290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sz="1600" dirty="0" smtClean="0"/>
          </a:p>
          <a:p>
            <a:pPr marL="342900" indent="-342900">
              <a:lnSpc>
                <a:spcPts val="2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dirty="0" smtClean="0"/>
              <a:t>NFS is in the European Projects (Transnational Access):</a:t>
            </a:r>
          </a:p>
          <a:p>
            <a:pPr marL="800100" lvl="1" indent="-34290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ARIEL</a:t>
            </a:r>
          </a:p>
          <a:p>
            <a:pPr marL="800100" lvl="1" indent="-34290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RADNEXT</a:t>
            </a:r>
          </a:p>
          <a:p>
            <a:pPr marL="800100" lvl="1" indent="-34290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EUROLABS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492533"/>
            <a:ext cx="1629297" cy="218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0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93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523464" y="4141766"/>
            <a:ext cx="2645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Actinides to study:</a:t>
            </a:r>
          </a:p>
          <a:p>
            <a:r>
              <a:rPr lang="en-US" sz="1400" baseline="30000" dirty="0" smtClean="0">
                <a:solidFill>
                  <a:srgbClr val="FF0000"/>
                </a:solidFill>
              </a:rPr>
              <a:t>235,238</a:t>
            </a:r>
            <a:r>
              <a:rPr lang="en-US" sz="1400" dirty="0" smtClean="0">
                <a:solidFill>
                  <a:srgbClr val="FF0000"/>
                </a:solidFill>
              </a:rPr>
              <a:t>U,</a:t>
            </a:r>
            <a:r>
              <a:rPr lang="en-US" sz="1400" baseline="30000" dirty="0" smtClean="0">
                <a:solidFill>
                  <a:srgbClr val="FF0000"/>
                </a:solidFill>
              </a:rPr>
              <a:t>239</a:t>
            </a:r>
            <a:r>
              <a:rPr lang="en-US" sz="1400" dirty="0" smtClean="0">
                <a:solidFill>
                  <a:srgbClr val="FF0000"/>
                </a:solidFill>
              </a:rPr>
              <a:t>Pu,</a:t>
            </a:r>
            <a:r>
              <a:rPr lang="en-US" sz="1400" baseline="30000" dirty="0" smtClean="0">
                <a:solidFill>
                  <a:srgbClr val="FF0000"/>
                </a:solidFill>
              </a:rPr>
              <a:t>237</a:t>
            </a:r>
            <a:r>
              <a:rPr lang="en-US" sz="1400" dirty="0" smtClean="0">
                <a:solidFill>
                  <a:srgbClr val="FF0000"/>
                </a:solidFill>
              </a:rPr>
              <a:t>Np, </a:t>
            </a:r>
            <a:r>
              <a:rPr lang="en-US" sz="1400" baseline="30000" dirty="0" smtClean="0">
                <a:solidFill>
                  <a:srgbClr val="FF0000"/>
                </a:solidFill>
              </a:rPr>
              <a:t>232</a:t>
            </a:r>
            <a:r>
              <a:rPr lang="en-US" sz="1400" dirty="0" smtClean="0">
                <a:solidFill>
                  <a:srgbClr val="FF0000"/>
                </a:solidFill>
              </a:rPr>
              <a:t>Th, </a:t>
            </a:r>
            <a:r>
              <a:rPr lang="en-US" sz="1400" baseline="30000" dirty="0" smtClean="0">
                <a:solidFill>
                  <a:srgbClr val="FF0000"/>
                </a:solidFill>
              </a:rPr>
              <a:t>233</a:t>
            </a:r>
            <a:r>
              <a:rPr lang="en-US" sz="1400" dirty="0" smtClean="0">
                <a:solidFill>
                  <a:srgbClr val="FF0000"/>
                </a:solidFill>
              </a:rPr>
              <a:t>U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3464" y="1370148"/>
            <a:ext cx="6599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Perform experiments in the </a:t>
            </a:r>
            <a:r>
              <a:rPr lang="en-US" sz="1400" dirty="0" smtClean="0">
                <a:solidFill>
                  <a:srgbClr val="FF0000"/>
                </a:solidFill>
              </a:rPr>
              <a:t>fast domain </a:t>
            </a:r>
            <a:r>
              <a:rPr lang="en-US" sz="1400" dirty="0" smtClean="0"/>
              <a:t>to characterize actinide fission fragments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79512" y="4690929"/>
            <a:ext cx="607499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/>
              <a:t>Detection of fragments in coincidence</a:t>
            </a:r>
            <a:endParaRPr lang="en-US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Kinetic energy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Post-masses (after n </a:t>
            </a:r>
            <a:r>
              <a:rPr lang="en-US" sz="1200" dirty="0" err="1" smtClean="0"/>
              <a:t>evap</a:t>
            </a:r>
            <a:r>
              <a:rPr lang="en-US" sz="1200" dirty="0" smtClean="0"/>
              <a:t>)  → EV method good energy resolution 1 %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Pre-masses (before n </a:t>
            </a:r>
            <a:r>
              <a:rPr lang="en-US" sz="1200" dirty="0" err="1" smtClean="0"/>
              <a:t>evap</a:t>
            </a:r>
            <a:r>
              <a:rPr lang="en-US" sz="1200" dirty="0" smtClean="0"/>
              <a:t>) → 2V method  TOF measurement time resolution &lt; 150ps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38230" y="3567019"/>
            <a:ext cx="4245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Many models exist but not predictive enough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7112" name="Picture 8"/>
          <p:cNvPicPr>
            <a:picLocks noChangeAspect="1" noChangeArrowheads="1"/>
          </p:cNvPicPr>
          <p:nvPr/>
        </p:nvPicPr>
        <p:blipFill rotWithShape="1">
          <a:blip r:embed="rId2" cstate="print"/>
          <a:srcRect l="2307" r="44272"/>
          <a:stretch/>
        </p:blipFill>
        <p:spPr bwMode="auto">
          <a:xfrm>
            <a:off x="6254508" y="1686641"/>
            <a:ext cx="2736304" cy="225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179512" y="1766058"/>
            <a:ext cx="3847528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 Neutron </a:t>
            </a:r>
            <a:r>
              <a:rPr lang="en-US" sz="1400" dirty="0" err="1" smtClean="0"/>
              <a:t>Sawtooth</a:t>
            </a:r>
            <a:r>
              <a:rPr lang="en-US" sz="1400" dirty="0" smtClean="0"/>
              <a:t> Curve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 Important piece of information about scission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 Excitation energy sharing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 Shell effects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1400" dirty="0" smtClean="0"/>
              <a:t> Energy balance</a:t>
            </a:r>
            <a:endParaRPr lang="en-US" sz="1400" dirty="0"/>
          </a:p>
        </p:txBody>
      </p:sp>
      <p:sp>
        <p:nvSpPr>
          <p:cNvPr id="21" name="Titre 20"/>
          <p:cNvSpPr>
            <a:spLocks noGrp="1"/>
          </p:cNvSpPr>
          <p:nvPr>
            <p:ph type="title"/>
          </p:nvPr>
        </p:nvSpPr>
        <p:spPr>
          <a:xfrm>
            <a:off x="1862190" y="176954"/>
            <a:ext cx="6264696" cy="432048"/>
          </a:xfrm>
        </p:spPr>
        <p:txBody>
          <a:bodyPr>
            <a:noAutofit/>
          </a:bodyPr>
          <a:lstStyle/>
          <a:p>
            <a:pPr algn="l" fontAlgn="ctr"/>
            <a:r>
              <a:rPr lang="en-US" sz="1800" dirty="0" smtClean="0"/>
              <a:t>E814: </a:t>
            </a:r>
            <a:r>
              <a:rPr lang="en-US" sz="1800" baseline="30000" dirty="0" smtClean="0"/>
              <a:t>235</a:t>
            </a:r>
            <a:r>
              <a:rPr lang="en-US" sz="1800" dirty="0" smtClean="0"/>
              <a:t>U </a:t>
            </a:r>
            <a:r>
              <a:rPr lang="en-US" sz="1800" dirty="0"/>
              <a:t>Fission fragment study with FALSTAFF at NFS</a:t>
            </a:r>
            <a:endParaRPr lang="en-US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548680"/>
            <a:ext cx="1248064" cy="39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0" y="836712"/>
            <a:ext cx="2757486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990033"/>
                </a:solidFill>
              </a:rPr>
              <a:t>Spokesperson: D. </a:t>
            </a:r>
            <a:r>
              <a:rPr lang="en-US" sz="1200" b="1" dirty="0" err="1" smtClean="0">
                <a:solidFill>
                  <a:srgbClr val="990033"/>
                </a:solidFill>
              </a:rPr>
              <a:t>Doré</a:t>
            </a:r>
            <a:r>
              <a:rPr lang="en-US" sz="1200" b="1" dirty="0" smtClean="0">
                <a:solidFill>
                  <a:srgbClr val="990033"/>
                </a:solidFill>
              </a:rPr>
              <a:t> (CEA/IRFU)</a:t>
            </a:r>
            <a:endParaRPr lang="en-US" sz="1200" b="1" dirty="0">
              <a:solidFill>
                <a:srgbClr val="990033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073" y="3593158"/>
            <a:ext cx="3958542" cy="1811547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A1435951-B41A-4549-9ADA-07B37D1B2D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6300717" y="5085184"/>
            <a:ext cx="2639731" cy="128964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6067056"/>
            <a:ext cx="5775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90033"/>
                </a:solidFill>
              </a:rPr>
              <a:t>Each arm is composed of Ionization chamber (E) and SED detector (v)</a:t>
            </a:r>
            <a:endParaRPr lang="en-US" sz="1400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53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" y="1395579"/>
            <a:ext cx="9144000" cy="3818313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540226" cy="432048"/>
          </a:xfrm>
        </p:spPr>
        <p:txBody>
          <a:bodyPr>
            <a:noAutofit/>
          </a:bodyPr>
          <a:lstStyle/>
          <a:p>
            <a:r>
              <a:rPr lang="en-US" sz="2400" smtClean="0"/>
              <a:t>NFS layout</a:t>
            </a:r>
            <a:endParaRPr lang="en-US" sz="240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436096" y="4625923"/>
            <a:ext cx="3374380" cy="169277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sz="1600" dirty="0"/>
              <a:t>● </a:t>
            </a:r>
            <a:r>
              <a:rPr lang="en-US" sz="1600" dirty="0" smtClean="0"/>
              <a:t>Neutron Beam </a:t>
            </a:r>
            <a:r>
              <a:rPr lang="en-US" sz="1600" dirty="0"/>
              <a:t>at 0° </a:t>
            </a:r>
          </a:p>
          <a:p>
            <a:pPr eaLnBrk="0" hangingPunct="0">
              <a:lnSpc>
                <a:spcPct val="130000"/>
              </a:lnSpc>
            </a:pPr>
            <a:r>
              <a:rPr lang="en-US" sz="1600" dirty="0"/>
              <a:t>● Collimator   ↔  beam quality</a:t>
            </a:r>
          </a:p>
          <a:p>
            <a:pPr eaLnBrk="0" hangingPunct="0">
              <a:lnSpc>
                <a:spcPct val="130000"/>
              </a:lnSpc>
            </a:pPr>
            <a:r>
              <a:rPr lang="en-US" sz="1600" dirty="0"/>
              <a:t>● Size (</a:t>
            </a:r>
            <a:r>
              <a:rPr lang="en-US" sz="1600" dirty="0" err="1"/>
              <a:t>L</a:t>
            </a:r>
            <a:r>
              <a:rPr lang="en-US" sz="1600" dirty="0" err="1">
                <a:ea typeface="Arial Unicode MS" pitchFamily="34" charset="-128"/>
                <a:cs typeface="Arial Unicode MS" pitchFamily="34" charset="-128"/>
              </a:rPr>
              <a:t>ⅹl</a:t>
            </a:r>
            <a:r>
              <a:rPr lang="en-US" sz="1600" dirty="0"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en-US" sz="1600" b="1" dirty="0"/>
              <a:t> </a:t>
            </a:r>
            <a:r>
              <a:rPr lang="en-US" sz="1600" b="1" dirty="0">
                <a:ea typeface="Arial Unicode MS" pitchFamily="34" charset="-128"/>
                <a:cs typeface="Arial Unicode MS" pitchFamily="34" charset="-128"/>
              </a:rPr>
              <a:t>≃</a:t>
            </a:r>
            <a:r>
              <a:rPr lang="en-US" sz="16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600" dirty="0"/>
              <a:t>(28m </a:t>
            </a:r>
            <a:r>
              <a:rPr lang="en-US" sz="1600" dirty="0">
                <a:ea typeface="Arial Unicode MS" pitchFamily="34" charset="-128"/>
                <a:cs typeface="Arial Unicode MS" pitchFamily="34" charset="-128"/>
              </a:rPr>
              <a:t>ⅹ</a:t>
            </a:r>
            <a:r>
              <a:rPr lang="en-US" sz="1600" dirty="0"/>
              <a:t> 6m)</a:t>
            </a:r>
          </a:p>
          <a:p>
            <a:pPr eaLnBrk="0" hangingPunct="0">
              <a:lnSpc>
                <a:spcPct val="130000"/>
              </a:lnSpc>
            </a:pPr>
            <a:r>
              <a:rPr lang="en-US" sz="1600" dirty="0"/>
              <a:t>           - </a:t>
            </a:r>
            <a:r>
              <a:rPr lang="en-US" sz="1600" dirty="0">
                <a:solidFill>
                  <a:srgbClr val="FF0000"/>
                </a:solidFill>
              </a:rPr>
              <a:t>TOF measurements</a:t>
            </a:r>
            <a:r>
              <a:rPr lang="en-US" sz="1600" dirty="0"/>
              <a:t> </a:t>
            </a:r>
          </a:p>
          <a:p>
            <a:pPr eaLnBrk="0" hangingPunct="0">
              <a:lnSpc>
                <a:spcPct val="130000"/>
              </a:lnSpc>
            </a:pPr>
            <a:r>
              <a:rPr lang="en-US" sz="1600" dirty="0"/>
              <a:t>           - free flight path	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3528" y="5421787"/>
            <a:ext cx="4032448" cy="10525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sz="1600" dirty="0"/>
              <a:t>● </a:t>
            </a:r>
            <a:r>
              <a:rPr lang="en-US" sz="1600" dirty="0" smtClean="0"/>
              <a:t>Ion </a:t>
            </a:r>
            <a:r>
              <a:rPr lang="en-US" sz="1600" dirty="0"/>
              <a:t>and neutron induced reactions</a:t>
            </a:r>
          </a:p>
          <a:p>
            <a:pPr eaLnBrk="0" hangingPunct="0">
              <a:lnSpc>
                <a:spcPct val="130000"/>
              </a:lnSpc>
            </a:pPr>
            <a:r>
              <a:rPr lang="en-US" sz="1600" dirty="0" smtClean="0"/>
              <a:t>● </a:t>
            </a:r>
            <a:r>
              <a:rPr lang="en-US" sz="1600" dirty="0"/>
              <a:t>Beam line extension</a:t>
            </a:r>
          </a:p>
          <a:p>
            <a:pPr eaLnBrk="0" hangingPunct="0">
              <a:lnSpc>
                <a:spcPct val="130000"/>
              </a:lnSpc>
            </a:pPr>
            <a:r>
              <a:rPr lang="en-US" sz="1600" dirty="0" smtClean="0"/>
              <a:t>● </a:t>
            </a:r>
            <a:r>
              <a:rPr lang="en-US" sz="1600" dirty="0"/>
              <a:t>Irradiation station (n, p, d)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95536" y="908720"/>
            <a:ext cx="1106393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/>
              <a:t>Collimator</a:t>
            </a:r>
            <a:endParaRPr lang="en-US" sz="1600" dirty="0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833437" y="1240759"/>
            <a:ext cx="1872208" cy="2232248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None/>
            </a:pPr>
            <a:fld id="{22A146E4-C4DA-4041-BFC4-8C6E22CEE153}" type="slidenum">
              <a:rPr lang="en-US" smtClean="0"/>
              <a:pPr marL="0" indent="0">
                <a:buNone/>
              </a:pPr>
              <a:t>3</a:t>
            </a:fld>
            <a:endParaRPr lang="en-US" dirty="0"/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251519" y="4293096"/>
            <a:ext cx="468000" cy="1440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-36512" y="3692883"/>
            <a:ext cx="84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LINAC </a:t>
            </a:r>
          </a:p>
          <a:p>
            <a:r>
              <a:rPr lang="fr-FR" sz="1600" dirty="0" err="1" smtClean="0"/>
              <a:t>Beam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71757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fr-FR" dirty="0" smtClean="0">
                <a:solidFill>
                  <a:srgbClr val="0000FF"/>
                </a:solidFill>
              </a:rPr>
              <a:t>Beam repetition rate 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320800" y="836613"/>
            <a:ext cx="5974713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sz="1700" dirty="0"/>
              <a:t>Identification between 2 neutrons with time of flight  </a:t>
            </a:r>
            <a:r>
              <a:rPr lang="en-GB" altLang="fr-FR" sz="1700" b="1" dirty="0">
                <a:solidFill>
                  <a:srgbClr val="FF0000"/>
                </a:solidFill>
              </a:rPr>
              <a:t>t</a:t>
            </a:r>
            <a:r>
              <a:rPr lang="en-GB" altLang="fr-FR" sz="1700" dirty="0">
                <a:solidFill>
                  <a:srgbClr val="FF0000"/>
                </a:solidFill>
              </a:rPr>
              <a:t> </a:t>
            </a:r>
            <a:r>
              <a:rPr lang="en-GB" altLang="fr-FR" sz="1700" dirty="0"/>
              <a:t>et </a:t>
            </a:r>
            <a:r>
              <a:rPr lang="en-GB" altLang="fr-FR" sz="1700" b="1" dirty="0" err="1">
                <a:solidFill>
                  <a:srgbClr val="FF0000"/>
                </a:solidFill>
              </a:rPr>
              <a:t>t+T</a:t>
            </a:r>
            <a:r>
              <a:rPr lang="en-GB" altLang="fr-FR" sz="1700" b="1" dirty="0"/>
              <a:t> </a:t>
            </a:r>
          </a:p>
        </p:txBody>
      </p:sp>
      <p:graphicFrame>
        <p:nvGraphicFramePr>
          <p:cNvPr id="6" name="Group 58"/>
          <p:cNvGraphicFramePr>
            <a:graphicFrameLocks noGrp="1"/>
          </p:cNvGraphicFramePr>
          <p:nvPr/>
        </p:nvGraphicFramePr>
        <p:xfrm>
          <a:off x="4184650" y="5235575"/>
          <a:ext cx="4679950" cy="1219200"/>
        </p:xfrm>
        <a:graphic>
          <a:graphicData uri="http://schemas.openxmlformats.org/drawingml/2006/table">
            <a:tbl>
              <a:tblPr/>
              <a:tblGrid>
                <a:gridCol w="958850">
                  <a:extLst>
                    <a:ext uri="{9D8B030D-6E8A-4147-A177-3AD203B41FA5}">
                      <a16:colId xmlns:a16="http://schemas.microsoft.com/office/drawing/2014/main" val="3661902646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3051848282"/>
                    </a:ext>
                  </a:extLst>
                </a:gridCol>
                <a:gridCol w="846138">
                  <a:extLst>
                    <a:ext uri="{9D8B030D-6E8A-4147-A177-3AD203B41FA5}">
                      <a16:colId xmlns:a16="http://schemas.microsoft.com/office/drawing/2014/main" val="1795463060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768226261"/>
                    </a:ext>
                  </a:extLst>
                </a:gridCol>
                <a:gridCol w="1068387">
                  <a:extLst>
                    <a:ext uri="{9D8B030D-6E8A-4147-A177-3AD203B41FA5}">
                      <a16:colId xmlns:a16="http://schemas.microsoft.com/office/drawing/2014/main" val="2324374352"/>
                    </a:ext>
                  </a:extLst>
                </a:gridCol>
              </a:tblGrid>
              <a:tr h="301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L(m)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  <a:r>
                        <a:rPr kumimoji="0" lang="fr-FR" altLang="fr-FR" sz="1400" b="0" i="0" u="none" strike="noStrike" cap="none" normalizeH="0" baseline="-1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</a:t>
                      </a: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(MeV)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T(</a:t>
                      </a: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s)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r>
                        <a:rPr kumimoji="0" lang="fr-FR" altLang="fr-FR" sz="1400" b="0" i="0" u="none" strike="noStrike" cap="none" normalizeH="0" baseline="-1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max</a:t>
                      </a: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A)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3090291"/>
                  </a:ext>
                </a:extLst>
              </a:tr>
              <a:tr h="254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130968"/>
                  </a:ext>
                </a:extLst>
              </a:tr>
              <a:tr h="255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400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869135"/>
                  </a:ext>
                </a:extLst>
              </a:tr>
              <a:tr h="255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600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kumimoji="0" lang="en-GB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15966"/>
                  </a:ext>
                </a:extLst>
              </a:tr>
            </a:tbl>
          </a:graphicData>
        </a:graphic>
      </p:graphicFrame>
      <p:pic>
        <p:nvPicPr>
          <p:cNvPr id="7" name="Picture 30" descr="ener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28032" r="9526" b="28032"/>
          <a:stretch>
            <a:fillRect/>
          </a:stretch>
        </p:blipFill>
        <p:spPr bwMode="auto">
          <a:xfrm>
            <a:off x="168275" y="1196975"/>
            <a:ext cx="3368675" cy="24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1" descr="time_vs_di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28032" r="9526" b="28032"/>
          <a:stretch>
            <a:fillRect/>
          </a:stretch>
        </p:blipFill>
        <p:spPr bwMode="auto">
          <a:xfrm>
            <a:off x="5233988" y="1171575"/>
            <a:ext cx="36671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5930900" y="2451100"/>
            <a:ext cx="1609725" cy="346075"/>
            <a:chOff x="3736" y="1544"/>
            <a:chExt cx="1014" cy="218"/>
          </a:xfrm>
        </p:grpSpPr>
        <p:sp>
          <p:nvSpPr>
            <p:cNvPr id="10" name="Line 33"/>
            <p:cNvSpPr>
              <a:spLocks noChangeShapeType="1"/>
            </p:cNvSpPr>
            <p:nvPr/>
          </p:nvSpPr>
          <p:spPr bwMode="auto">
            <a:xfrm>
              <a:off x="3736" y="1762"/>
              <a:ext cx="101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 Box 34"/>
            <p:cNvSpPr txBox="1">
              <a:spLocks noChangeArrowheads="1"/>
            </p:cNvSpPr>
            <p:nvPr/>
          </p:nvSpPr>
          <p:spPr bwMode="auto">
            <a:xfrm>
              <a:off x="3846" y="1544"/>
              <a:ext cx="53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400" b="1"/>
                <a:t>T </a:t>
              </a:r>
              <a:r>
                <a:rPr lang="fr-FR" altLang="fr-FR" sz="1400" b="1">
                  <a:cs typeface="Arial Unicode MS" pitchFamily="-108" charset="0"/>
                </a:rPr>
                <a:t>≃ 1 </a:t>
              </a:r>
              <a:r>
                <a:rPr lang="fr-FR" altLang="fr-FR" sz="1400" b="1">
                  <a:latin typeface="Symbol" panose="05050102010706020507" pitchFamily="18" charset="2"/>
                  <a:cs typeface="Arial Unicode MS" pitchFamily="-108" charset="0"/>
                </a:rPr>
                <a:t>m</a:t>
              </a:r>
              <a:r>
                <a:rPr lang="fr-FR" altLang="fr-FR" sz="1400" b="1">
                  <a:cs typeface="Arial Unicode MS" pitchFamily="-108" charset="0"/>
                </a:rPr>
                <a:t>s</a:t>
              </a:r>
              <a:endParaRPr lang="en-GB" altLang="fr-FR" sz="1400" b="1"/>
            </a:p>
          </p:txBody>
        </p:sp>
      </p:grpSp>
      <p:grpSp>
        <p:nvGrpSpPr>
          <p:cNvPr id="12" name="Group 35"/>
          <p:cNvGrpSpPr>
            <a:grpSpLocks/>
          </p:cNvGrpSpPr>
          <p:nvPr/>
        </p:nvGrpSpPr>
        <p:grpSpPr bwMode="auto">
          <a:xfrm>
            <a:off x="5937250" y="3092450"/>
            <a:ext cx="2600325" cy="349250"/>
            <a:chOff x="3740" y="1948"/>
            <a:chExt cx="1638" cy="220"/>
          </a:xfrm>
        </p:grpSpPr>
        <p:sp>
          <p:nvSpPr>
            <p:cNvPr id="13" name="Line 36"/>
            <p:cNvSpPr>
              <a:spLocks noChangeShapeType="1"/>
            </p:cNvSpPr>
            <p:nvPr/>
          </p:nvSpPr>
          <p:spPr bwMode="auto">
            <a:xfrm>
              <a:off x="3740" y="1948"/>
              <a:ext cx="163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 Box 37"/>
            <p:cNvSpPr txBox="1">
              <a:spLocks noChangeArrowheads="1"/>
            </p:cNvSpPr>
            <p:nvPr/>
          </p:nvSpPr>
          <p:spPr bwMode="auto">
            <a:xfrm>
              <a:off x="4082" y="1976"/>
              <a:ext cx="53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400" b="1">
                  <a:solidFill>
                    <a:schemeClr val="accent2"/>
                  </a:solidFill>
                </a:rPr>
                <a:t>T </a:t>
              </a:r>
              <a:r>
                <a:rPr lang="fr-FR" altLang="fr-FR" sz="1400" b="1">
                  <a:solidFill>
                    <a:schemeClr val="accent2"/>
                  </a:solidFill>
                  <a:cs typeface="Arial Unicode MS" pitchFamily="-108" charset="0"/>
                </a:rPr>
                <a:t>≃ 6 </a:t>
              </a:r>
              <a:r>
                <a:rPr lang="fr-FR" altLang="fr-FR" sz="1400" b="1">
                  <a:solidFill>
                    <a:schemeClr val="accent2"/>
                  </a:solidFill>
                  <a:latin typeface="Symbol" panose="05050102010706020507" pitchFamily="18" charset="2"/>
                  <a:cs typeface="Arial Unicode MS" pitchFamily="-108" charset="0"/>
                </a:rPr>
                <a:t>m</a:t>
              </a:r>
              <a:r>
                <a:rPr lang="fr-FR" altLang="fr-FR" sz="1400" b="1">
                  <a:solidFill>
                    <a:schemeClr val="accent2"/>
                  </a:solidFill>
                  <a:cs typeface="Arial Unicode MS" pitchFamily="-108" charset="0"/>
                </a:rPr>
                <a:t>s</a:t>
              </a:r>
              <a:endParaRPr lang="en-GB" altLang="fr-FR" sz="1400" b="1">
                <a:solidFill>
                  <a:schemeClr val="accent2"/>
                </a:solidFill>
              </a:endParaRPr>
            </a:p>
          </p:txBody>
        </p:sp>
      </p:grpSp>
      <p:pic>
        <p:nvPicPr>
          <p:cNvPr id="15" name="Picture 38" descr="time_vs_thresho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28032" r="9526" b="28032"/>
          <a:stretch>
            <a:fillRect/>
          </a:stretch>
        </p:blipFill>
        <p:spPr bwMode="auto">
          <a:xfrm>
            <a:off x="174625" y="3784600"/>
            <a:ext cx="36671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39"/>
          <p:cNvGrpSpPr>
            <a:grpSpLocks/>
          </p:cNvGrpSpPr>
          <p:nvPr/>
        </p:nvGrpSpPr>
        <p:grpSpPr bwMode="auto">
          <a:xfrm>
            <a:off x="819150" y="4616450"/>
            <a:ext cx="1190625" cy="349250"/>
            <a:chOff x="484" y="2908"/>
            <a:chExt cx="750" cy="220"/>
          </a:xfrm>
        </p:grpSpPr>
        <p:sp>
          <p:nvSpPr>
            <p:cNvPr id="17" name="Line 40"/>
            <p:cNvSpPr>
              <a:spLocks noChangeShapeType="1"/>
            </p:cNvSpPr>
            <p:nvPr/>
          </p:nvSpPr>
          <p:spPr bwMode="auto">
            <a:xfrm>
              <a:off x="484" y="2908"/>
              <a:ext cx="750" cy="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 Box 41"/>
            <p:cNvSpPr txBox="1">
              <a:spLocks noChangeArrowheads="1"/>
            </p:cNvSpPr>
            <p:nvPr/>
          </p:nvSpPr>
          <p:spPr bwMode="auto">
            <a:xfrm>
              <a:off x="602" y="2936"/>
              <a:ext cx="53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400" b="1">
                  <a:solidFill>
                    <a:schemeClr val="accent2"/>
                  </a:solidFill>
                </a:rPr>
                <a:t>T </a:t>
              </a:r>
              <a:r>
                <a:rPr lang="fr-FR" altLang="fr-FR" sz="1400" b="1">
                  <a:solidFill>
                    <a:schemeClr val="accent2"/>
                  </a:solidFill>
                  <a:cs typeface="Arial Unicode MS" pitchFamily="-108" charset="0"/>
                </a:rPr>
                <a:t>≃ 1 </a:t>
              </a:r>
              <a:r>
                <a:rPr lang="fr-FR" altLang="fr-FR" sz="1400" b="1">
                  <a:solidFill>
                    <a:schemeClr val="accent2"/>
                  </a:solidFill>
                  <a:latin typeface="Symbol" panose="05050102010706020507" pitchFamily="18" charset="2"/>
                  <a:cs typeface="Arial Unicode MS" pitchFamily="-108" charset="0"/>
                </a:rPr>
                <a:t>m</a:t>
              </a:r>
              <a:r>
                <a:rPr lang="fr-FR" altLang="fr-FR" sz="1400" b="1">
                  <a:solidFill>
                    <a:schemeClr val="accent2"/>
                  </a:solidFill>
                  <a:cs typeface="Arial Unicode MS" pitchFamily="-108" charset="0"/>
                </a:rPr>
                <a:t>s</a:t>
              </a:r>
              <a:endParaRPr lang="en-GB" altLang="fr-FR" sz="1400" b="1">
                <a:solidFill>
                  <a:schemeClr val="accent2"/>
                </a:solidFill>
              </a:endParaRPr>
            </a:p>
          </p:txBody>
        </p:sp>
      </p:grpSp>
      <p:grpSp>
        <p:nvGrpSpPr>
          <p:cNvPr id="19" name="Group 42"/>
          <p:cNvGrpSpPr>
            <a:grpSpLocks/>
          </p:cNvGrpSpPr>
          <p:nvPr/>
        </p:nvGrpSpPr>
        <p:grpSpPr bwMode="auto">
          <a:xfrm>
            <a:off x="831850" y="5575300"/>
            <a:ext cx="2435225" cy="304800"/>
            <a:chOff x="524" y="3512"/>
            <a:chExt cx="1534" cy="192"/>
          </a:xfrm>
        </p:grpSpPr>
        <p:sp>
          <p:nvSpPr>
            <p:cNvPr id="20" name="Line 43"/>
            <p:cNvSpPr>
              <a:spLocks noChangeShapeType="1"/>
            </p:cNvSpPr>
            <p:nvPr/>
          </p:nvSpPr>
          <p:spPr bwMode="auto">
            <a:xfrm>
              <a:off x="524" y="3516"/>
              <a:ext cx="1534" cy="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 Box 44"/>
            <p:cNvSpPr txBox="1">
              <a:spLocks noChangeArrowheads="1"/>
            </p:cNvSpPr>
            <p:nvPr/>
          </p:nvSpPr>
          <p:spPr bwMode="auto">
            <a:xfrm>
              <a:off x="866" y="3512"/>
              <a:ext cx="53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400" b="1">
                  <a:solidFill>
                    <a:srgbClr val="FF0000"/>
                  </a:solidFill>
                </a:rPr>
                <a:t>T </a:t>
              </a:r>
              <a:r>
                <a:rPr lang="fr-FR" altLang="fr-FR" sz="1400" b="1">
                  <a:solidFill>
                    <a:srgbClr val="FF0000"/>
                  </a:solidFill>
                  <a:cs typeface="Arial Unicode MS" pitchFamily="-108" charset="0"/>
                </a:rPr>
                <a:t>≃ 6 </a:t>
              </a:r>
              <a:r>
                <a:rPr lang="fr-FR" altLang="fr-FR" sz="1400" b="1">
                  <a:solidFill>
                    <a:srgbClr val="FF0000"/>
                  </a:solidFill>
                  <a:latin typeface="Symbol" panose="05050102010706020507" pitchFamily="18" charset="2"/>
                  <a:cs typeface="Arial Unicode MS" pitchFamily="-108" charset="0"/>
                </a:rPr>
                <a:t>m</a:t>
              </a:r>
              <a:r>
                <a:rPr lang="fr-FR" altLang="fr-FR" sz="1400" b="1">
                  <a:solidFill>
                    <a:srgbClr val="FF0000"/>
                  </a:solidFill>
                  <a:cs typeface="Arial Unicode MS" pitchFamily="-108" charset="0"/>
                </a:rPr>
                <a:t>s</a:t>
              </a:r>
              <a:endParaRPr lang="en-GB" altLang="fr-FR" sz="1400" b="1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 Box 45"/>
          <p:cNvSpPr txBox="1">
            <a:spLocks noChangeArrowheads="1"/>
          </p:cNvSpPr>
          <p:nvPr/>
        </p:nvSpPr>
        <p:spPr bwMode="auto">
          <a:xfrm>
            <a:off x="3632200" y="2538413"/>
            <a:ext cx="1652588" cy="376237"/>
          </a:xfrm>
          <a:prstGeom prst="rect">
            <a:avLst/>
          </a:prstGeom>
          <a:solidFill>
            <a:srgbClr val="FFFF66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b="1">
                <a:solidFill>
                  <a:srgbClr val="FF0000"/>
                </a:solidFill>
              </a:rPr>
              <a:t>T</a:t>
            </a:r>
            <a:r>
              <a:rPr lang="fr-FR" altLang="fr-FR" sz="1800" b="1" baseline="-25000">
                <a:solidFill>
                  <a:srgbClr val="FF0000"/>
                </a:solidFill>
              </a:rPr>
              <a:t>LINAG</a:t>
            </a:r>
            <a:r>
              <a:rPr lang="fr-FR" altLang="fr-FR" sz="1800" b="1">
                <a:solidFill>
                  <a:srgbClr val="FF0000"/>
                </a:solidFill>
              </a:rPr>
              <a:t> = 11 ns</a:t>
            </a:r>
            <a:endParaRPr lang="en-GB" altLang="fr-FR" sz="1800" b="1">
              <a:solidFill>
                <a:srgbClr val="FF0000"/>
              </a:solidFill>
            </a:endParaRPr>
          </a:p>
        </p:txBody>
      </p:sp>
      <p:sp>
        <p:nvSpPr>
          <p:cNvPr id="23" name="Text Box 46"/>
          <p:cNvSpPr txBox="1">
            <a:spLocks noChangeArrowheads="1"/>
          </p:cNvSpPr>
          <p:nvPr/>
        </p:nvSpPr>
        <p:spPr bwMode="auto">
          <a:xfrm>
            <a:off x="4441825" y="4119563"/>
            <a:ext cx="2816797" cy="969304"/>
          </a:xfrm>
          <a:prstGeom prst="rect">
            <a:avLst/>
          </a:prstGeom>
          <a:solidFill>
            <a:srgbClr val="FFFF66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fr-FR" altLang="fr-FR" sz="1700" b="1" dirty="0">
                <a:solidFill>
                  <a:schemeClr val="accent2"/>
                </a:solidFill>
              </a:rPr>
              <a:t>1 </a:t>
            </a:r>
            <a:r>
              <a:rPr lang="fr-FR" altLang="fr-FR" sz="1700" b="1" dirty="0" err="1">
                <a:solidFill>
                  <a:schemeClr val="accent2"/>
                </a:solidFill>
              </a:rPr>
              <a:t>bunch</a:t>
            </a:r>
            <a:r>
              <a:rPr lang="fr-FR" altLang="fr-FR" sz="1700" b="1" dirty="0">
                <a:solidFill>
                  <a:schemeClr val="accent2"/>
                </a:solidFill>
              </a:rPr>
              <a:t> over N (f = F</a:t>
            </a:r>
            <a:r>
              <a:rPr lang="fr-FR" altLang="fr-FR" sz="1700" b="1" baseline="-25000" dirty="0">
                <a:solidFill>
                  <a:schemeClr val="accent2"/>
                </a:solidFill>
              </a:rPr>
              <a:t>0</a:t>
            </a:r>
            <a:r>
              <a:rPr lang="fr-FR" altLang="fr-FR" sz="1700" b="1" dirty="0">
                <a:solidFill>
                  <a:schemeClr val="accent2"/>
                </a:solidFill>
              </a:rPr>
              <a:t>/N)</a:t>
            </a:r>
          </a:p>
          <a:p>
            <a:pPr>
              <a:lnSpc>
                <a:spcPct val="115000"/>
              </a:lnSpc>
            </a:pPr>
            <a:r>
              <a:rPr lang="fr-FR" altLang="fr-FR" sz="1700" b="1" dirty="0">
                <a:solidFill>
                  <a:schemeClr val="accent2"/>
                </a:solidFill>
              </a:rPr>
              <a:t>     - </a:t>
            </a:r>
            <a:r>
              <a:rPr lang="fr-FR" altLang="fr-FR" sz="1700" b="1" dirty="0">
                <a:solidFill>
                  <a:srgbClr val="FF0000"/>
                </a:solidFill>
              </a:rPr>
              <a:t>“</a:t>
            </a:r>
            <a:r>
              <a:rPr lang="fr-FR" altLang="fr-FR" sz="1700" b="1" dirty="0" err="1">
                <a:solidFill>
                  <a:srgbClr val="FF0000"/>
                </a:solidFill>
              </a:rPr>
              <a:t>fast</a:t>
            </a:r>
            <a:r>
              <a:rPr lang="fr-FR" altLang="fr-FR" sz="1700" b="1" dirty="0">
                <a:solidFill>
                  <a:srgbClr val="FF0000"/>
                </a:solidFill>
              </a:rPr>
              <a:t> chopper”</a:t>
            </a:r>
            <a:r>
              <a:rPr lang="fr-FR" altLang="fr-FR" sz="1700" b="1" dirty="0">
                <a:solidFill>
                  <a:schemeClr val="accent2"/>
                </a:solidFill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fr-FR" altLang="fr-FR" sz="1700" b="1" dirty="0">
                <a:solidFill>
                  <a:schemeClr val="accent2"/>
                </a:solidFill>
              </a:rPr>
              <a:t>     - I = I</a:t>
            </a:r>
            <a:r>
              <a:rPr lang="fr-FR" altLang="fr-FR" sz="1700" b="1" baseline="-15000" dirty="0">
                <a:solidFill>
                  <a:schemeClr val="accent2"/>
                </a:solidFill>
              </a:rPr>
              <a:t>max</a:t>
            </a:r>
            <a:r>
              <a:rPr lang="fr-FR" altLang="fr-FR" sz="1700" b="1" dirty="0">
                <a:solidFill>
                  <a:schemeClr val="accent2"/>
                </a:solidFill>
              </a:rPr>
              <a:t> / N,   I</a:t>
            </a:r>
            <a:r>
              <a:rPr lang="fr-FR" altLang="fr-FR" sz="1700" b="1" baseline="-25000" dirty="0">
                <a:solidFill>
                  <a:schemeClr val="accent2"/>
                </a:solidFill>
              </a:rPr>
              <a:t>max</a:t>
            </a:r>
            <a:r>
              <a:rPr lang="fr-FR" altLang="fr-FR" sz="1700" b="1" dirty="0">
                <a:solidFill>
                  <a:schemeClr val="accent2"/>
                </a:solidFill>
              </a:rPr>
              <a:t>=5mA</a:t>
            </a:r>
          </a:p>
        </p:txBody>
      </p:sp>
    </p:spTree>
    <p:extLst>
      <p:ext uri="{BB962C8B-B14F-4D97-AF65-F5344CB8AC3E}">
        <p14:creationId xmlns:p14="http://schemas.microsoft.com/office/powerpoint/2010/main" val="91869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 autoUpdateAnimBg="0"/>
      <p:bldP spid="23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411760" y="4509120"/>
            <a:ext cx="2376264" cy="19442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148528" y="116632"/>
            <a:ext cx="46265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dirty="0" smtClean="0"/>
              <a:t>Neutron production reaction</a:t>
            </a:r>
            <a:endParaRPr lang="en-GB" sz="28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9552" y="836712"/>
            <a:ext cx="3240359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 dirty="0" smtClean="0">
                <a:solidFill>
                  <a:srgbClr val="C00000"/>
                </a:solidFill>
              </a:rPr>
              <a:t>Continuous spectrum</a:t>
            </a:r>
          </a:p>
          <a:p>
            <a:pPr algn="ctr">
              <a:lnSpc>
                <a:spcPct val="110000"/>
              </a:lnSpc>
            </a:pPr>
            <a:r>
              <a:rPr lang="en-US" sz="1600" b="1" dirty="0" err="1" smtClean="0">
                <a:solidFill>
                  <a:srgbClr val="C00000"/>
                </a:solidFill>
              </a:rPr>
              <a:t>E</a:t>
            </a:r>
            <a:r>
              <a:rPr lang="en-US" sz="1600" b="1" baseline="-14000" dirty="0" err="1" smtClean="0">
                <a:solidFill>
                  <a:srgbClr val="C00000"/>
                </a:solidFill>
              </a:rPr>
              <a:t>max</a:t>
            </a:r>
            <a:r>
              <a:rPr lang="en-US" sz="1600" b="1" dirty="0" smtClean="0">
                <a:solidFill>
                  <a:srgbClr val="C00000"/>
                </a:solidFill>
              </a:rPr>
              <a:t> = 40 </a:t>
            </a:r>
            <a:r>
              <a:rPr lang="en-US" sz="1600" b="1" dirty="0" err="1" smtClean="0">
                <a:solidFill>
                  <a:srgbClr val="C00000"/>
                </a:solidFill>
              </a:rPr>
              <a:t>MeV</a:t>
            </a:r>
            <a:r>
              <a:rPr lang="en-US" sz="1600" b="1" dirty="0" smtClean="0">
                <a:solidFill>
                  <a:srgbClr val="C00000"/>
                </a:solidFill>
              </a:rPr>
              <a:t> ,  &lt;E&gt; = 14 </a:t>
            </a:r>
            <a:r>
              <a:rPr lang="en-US" sz="1600" b="1" dirty="0" err="1" smtClean="0">
                <a:solidFill>
                  <a:srgbClr val="C00000"/>
                </a:solidFill>
              </a:rPr>
              <a:t>MeV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10" name="Picture 16" descr="d_Be_anglais"/>
          <p:cNvPicPr>
            <a:picLocks noChangeAspect="1" noChangeArrowheads="1"/>
          </p:cNvPicPr>
          <p:nvPr/>
        </p:nvPicPr>
        <p:blipFill>
          <a:blip r:embed="rId2" cstate="print"/>
          <a:srcRect r="12745"/>
          <a:stretch>
            <a:fillRect/>
          </a:stretch>
        </p:blipFill>
        <p:spPr bwMode="auto">
          <a:xfrm>
            <a:off x="179512" y="1484784"/>
            <a:ext cx="4211960" cy="273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p_Li7_anglais"/>
          <p:cNvPicPr>
            <a:picLocks noChangeAspect="1" noChangeArrowheads="1"/>
          </p:cNvPicPr>
          <p:nvPr/>
        </p:nvPicPr>
        <p:blipFill>
          <a:blip r:embed="rId3" cstate="print"/>
          <a:srcRect l="3543" t="9099" r="13803" b="4459"/>
          <a:stretch>
            <a:fillRect/>
          </a:stretch>
        </p:blipFill>
        <p:spPr bwMode="auto">
          <a:xfrm>
            <a:off x="5153722" y="1484784"/>
            <a:ext cx="399027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5652120" y="836712"/>
            <a:ext cx="3275256" cy="6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600" b="1" dirty="0" smtClean="0">
                <a:solidFill>
                  <a:srgbClr val="C00000"/>
                </a:solidFill>
              </a:rPr>
              <a:t>Quasi-</a:t>
            </a:r>
            <a:r>
              <a:rPr lang="en-GB" sz="1600" b="1" dirty="0" err="1" smtClean="0">
                <a:solidFill>
                  <a:srgbClr val="C00000"/>
                </a:solidFill>
              </a:rPr>
              <a:t>monoenergetic</a:t>
            </a:r>
            <a:r>
              <a:rPr lang="en-GB" sz="1600" b="1" dirty="0" smtClean="0">
                <a:solidFill>
                  <a:srgbClr val="C00000"/>
                </a:solidFill>
              </a:rPr>
              <a:t> spectrum</a:t>
            </a:r>
            <a:endParaRPr lang="en-GB" sz="1600" b="1" dirty="0">
              <a:solidFill>
                <a:srgbClr val="C00000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GB" sz="1600" b="1" dirty="0">
                <a:solidFill>
                  <a:srgbClr val="C00000"/>
                </a:solidFill>
              </a:rPr>
              <a:t> </a:t>
            </a:r>
            <a:r>
              <a:rPr lang="en-GB" sz="1600" b="1" dirty="0" smtClean="0">
                <a:solidFill>
                  <a:srgbClr val="C00000"/>
                </a:solidFill>
              </a:rPr>
              <a:t>E</a:t>
            </a:r>
            <a:r>
              <a:rPr lang="en-GB" sz="1600" b="1" baseline="-15000" dirty="0" smtClean="0">
                <a:solidFill>
                  <a:srgbClr val="C00000"/>
                </a:solidFill>
              </a:rPr>
              <a:t>n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b="1" dirty="0">
                <a:solidFill>
                  <a:srgbClr val="C00000"/>
                </a:solidFill>
              </a:rPr>
              <a:t>= up to 31 </a:t>
            </a:r>
            <a:r>
              <a:rPr lang="en-GB" sz="1600" b="1" dirty="0" err="1" smtClean="0">
                <a:solidFill>
                  <a:srgbClr val="C00000"/>
                </a:solidFill>
              </a:rPr>
              <a:t>MeV</a:t>
            </a:r>
            <a:endParaRPr lang="en-GB" sz="1600" b="1" dirty="0">
              <a:solidFill>
                <a:srgbClr val="C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95738" y="4149080"/>
            <a:ext cx="2133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40 </a:t>
            </a:r>
            <a:r>
              <a:rPr lang="en-US" sz="1400" b="1" dirty="0" err="1" smtClean="0">
                <a:solidFill>
                  <a:srgbClr val="FF0000"/>
                </a:solidFill>
              </a:rPr>
              <a:t>MeV</a:t>
            </a:r>
            <a:r>
              <a:rPr lang="en-US" sz="1400" b="1" dirty="0" smtClean="0">
                <a:solidFill>
                  <a:srgbClr val="FF0000"/>
                </a:solidFill>
              </a:rPr>
              <a:t> d + Be at 50 µA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300192" y="4077072"/>
            <a:ext cx="198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p + Li (1mm) </a:t>
            </a:r>
            <a:r>
              <a:rPr lang="fr-FR" sz="1400" b="1" dirty="0" err="1" smtClean="0">
                <a:solidFill>
                  <a:srgbClr val="FF0000"/>
                </a:solidFill>
              </a:rPr>
              <a:t>at</a:t>
            </a:r>
            <a:r>
              <a:rPr lang="fr-FR" sz="1400" b="1" dirty="0" smtClean="0">
                <a:solidFill>
                  <a:srgbClr val="FF0000"/>
                </a:solidFill>
              </a:rPr>
              <a:t> 20 µA</a:t>
            </a:r>
            <a:endParaRPr lang="fr-FR" sz="1400" b="1" dirty="0">
              <a:solidFill>
                <a:srgbClr val="FF0000"/>
              </a:solidFill>
            </a:endParaRPr>
          </a:p>
        </p:txBody>
      </p:sp>
      <p:pic>
        <p:nvPicPr>
          <p:cNvPr id="18" name="Picture 2" descr="M:\Mes documents\NFS\Photos_NFS\convertisseur\16032016219[1].JPG"/>
          <p:cNvPicPr>
            <a:picLocks noChangeAspect="1" noChangeArrowheads="1"/>
          </p:cNvPicPr>
          <p:nvPr/>
        </p:nvPicPr>
        <p:blipFill>
          <a:blip r:embed="rId4" cstate="print"/>
          <a:srcRect l="18529" t="-8943" r="17777" b="9413"/>
          <a:stretch>
            <a:fillRect/>
          </a:stretch>
        </p:blipFill>
        <p:spPr bwMode="auto">
          <a:xfrm>
            <a:off x="2915816" y="5280604"/>
            <a:ext cx="1224136" cy="1107380"/>
          </a:xfrm>
          <a:prstGeom prst="rect">
            <a:avLst/>
          </a:prstGeom>
          <a:noFill/>
        </p:spPr>
      </p:pic>
      <p:pic>
        <p:nvPicPr>
          <p:cNvPr id="20" name="Image 19" descr="E:\Journée IN2P3\wetransfer-79fa05\_STR773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437112"/>
            <a:ext cx="338437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20"/>
          <p:cNvSpPr txBox="1"/>
          <p:nvPr/>
        </p:nvSpPr>
        <p:spPr>
          <a:xfrm>
            <a:off x="2483768" y="4509120"/>
            <a:ext cx="237626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1400" dirty="0" smtClean="0"/>
              <a:t> Rotating converter</a:t>
            </a:r>
          </a:p>
          <a:p>
            <a:pPr>
              <a:lnSpc>
                <a:spcPts val="2100"/>
              </a:lnSpc>
            </a:pPr>
            <a:r>
              <a:rPr lang="en-US" sz="1400" dirty="0" smtClean="0"/>
              <a:t>    thick target C or B (8mm)</a:t>
            </a:r>
          </a:p>
          <a:p>
            <a:pPr>
              <a:lnSpc>
                <a:spcPts val="2100"/>
              </a:lnSpc>
            </a:pPr>
            <a:r>
              <a:rPr lang="en-US" sz="1400" dirty="0" smtClean="0"/>
              <a:t>    P&lt; 2 kW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r="15000"/>
          <a:stretch/>
        </p:blipFill>
        <p:spPr>
          <a:xfrm>
            <a:off x="217232" y="4012902"/>
            <a:ext cx="1411787" cy="2535403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28302" y="6137812"/>
            <a:ext cx="1296144" cy="41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686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beryllium converter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39309" y="1412776"/>
            <a:ext cx="4174212" cy="2744902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67422" y="4653136"/>
            <a:ext cx="4317985" cy="1558543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453" y="2492896"/>
            <a:ext cx="2813050" cy="18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395536" y="940078"/>
            <a:ext cx="7558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After the failure of the rotating converter in 2021, a new static converter was build</a:t>
            </a:r>
            <a:endParaRPr lang="en-US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7263620" y="4759767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Beryllium</a:t>
            </a:r>
            <a:endParaRPr lang="en-US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5598917" y="1743406"/>
            <a:ext cx="2858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Water cooled copper bracket </a:t>
            </a:r>
            <a:endParaRPr lang="en-US" sz="1600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6879978" y="2081960"/>
            <a:ext cx="148369" cy="62696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7308305" y="3626185"/>
            <a:ext cx="288031" cy="1093747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28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NFS: The </a:t>
            </a:r>
            <a:r>
              <a:rPr lang="en-US" sz="2400" smtClean="0"/>
              <a:t>converter room</a:t>
            </a:r>
            <a:endParaRPr lang="en-US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6E4-C4DA-4041-BFC4-8C6E22CEE153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7" name="Groupe 6"/>
          <p:cNvGrpSpPr/>
          <p:nvPr/>
        </p:nvGrpSpPr>
        <p:grpSpPr>
          <a:xfrm>
            <a:off x="611560" y="1165820"/>
            <a:ext cx="7776864" cy="5143500"/>
            <a:chOff x="467544" y="1011138"/>
            <a:chExt cx="7776864" cy="514350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1" r="12201"/>
            <a:stretch/>
          </p:blipFill>
          <p:spPr>
            <a:xfrm>
              <a:off x="467544" y="1011138"/>
              <a:ext cx="7776864" cy="5143500"/>
            </a:xfrm>
            <a:prstGeom prst="rect">
              <a:avLst/>
            </a:prstGeom>
          </p:spPr>
        </p:pic>
        <p:cxnSp>
          <p:nvCxnSpPr>
            <p:cNvPr id="10" name="Connecteur droit avec flèche 9"/>
            <p:cNvCxnSpPr/>
            <p:nvPr/>
          </p:nvCxnSpPr>
          <p:spPr>
            <a:xfrm flipH="1" flipV="1">
              <a:off x="4738985" y="3103103"/>
              <a:ext cx="612577" cy="57606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796800" y="3429000"/>
              <a:ext cx="1119217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Li converter</a:t>
              </a:r>
              <a:endParaRPr lang="en-US" sz="14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311040" y="1156789"/>
              <a:ext cx="93006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Rotating</a:t>
              </a:r>
            </a:p>
            <a:p>
              <a:r>
                <a:rPr lang="en-US" sz="1400" dirty="0" smtClean="0"/>
                <a:t>converter</a:t>
              </a:r>
              <a:endParaRPr lang="en-US" sz="1400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097281" y="3773539"/>
              <a:ext cx="151216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Irradiation station</a:t>
              </a:r>
              <a:endParaRPr lang="en-US" sz="1200" b="1" dirty="0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flipH="1">
              <a:off x="2915816" y="1418399"/>
              <a:ext cx="348075" cy="8473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V="1">
              <a:off x="1259632" y="3097288"/>
              <a:ext cx="792088" cy="29384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5677430" y="1617668"/>
              <a:ext cx="151216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Pneumatic transfer system</a:t>
              </a:r>
              <a:endParaRPr lang="en-US" sz="1200" b="1" dirty="0"/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 flipH="1">
              <a:off x="4785006" y="1848501"/>
              <a:ext cx="864094" cy="41723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796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NFS: The TOF area</a:t>
            </a:r>
            <a:endParaRPr lang="en-US" dirty="0"/>
          </a:p>
        </p:txBody>
      </p:sp>
      <p:pic>
        <p:nvPicPr>
          <p:cNvPr id="1026" name="Picture 2" descr="M:\Mes documents\photos\sep-2016\DSCN1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077072"/>
            <a:ext cx="3120347" cy="2340260"/>
          </a:xfrm>
          <a:prstGeom prst="rect">
            <a:avLst/>
          </a:prstGeom>
          <a:noFill/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0" r="8651"/>
          <a:stretch/>
        </p:blipFill>
        <p:spPr>
          <a:xfrm rot="5400000">
            <a:off x="-761714" y="2245990"/>
            <a:ext cx="5256584" cy="30861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36" y="1223530"/>
            <a:ext cx="5508104" cy="248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6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776864" cy="43204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Comparison with other Neutron TOF facilities</a:t>
            </a:r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8" name="Groupe 14"/>
          <p:cNvGrpSpPr/>
          <p:nvPr/>
        </p:nvGrpSpPr>
        <p:grpSpPr>
          <a:xfrm>
            <a:off x="6191672" y="5157192"/>
            <a:ext cx="2952328" cy="1224136"/>
            <a:chOff x="179512" y="1844824"/>
            <a:chExt cx="3024336" cy="1288564"/>
          </a:xfrm>
        </p:grpSpPr>
        <p:sp>
          <p:nvSpPr>
            <p:cNvPr id="14" name="Rectangle à coins arrondis 13"/>
            <p:cNvSpPr/>
            <p:nvPr/>
          </p:nvSpPr>
          <p:spPr>
            <a:xfrm>
              <a:off x="179512" y="1844824"/>
              <a:ext cx="3024336" cy="128856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51520" y="1973481"/>
              <a:ext cx="2952327" cy="1143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eaLnBrk="0" hangingPunct="0">
                <a:lnSpc>
                  <a:spcPct val="125000"/>
                </a:lnSpc>
                <a:buFontTx/>
                <a:buChar char="•"/>
              </a:pPr>
              <a:r>
                <a:rPr lang="en-GB" sz="1400" dirty="0">
                  <a:sym typeface="Symbol" pitchFamily="18" charset="2"/>
                </a:rPr>
                <a:t> </a:t>
              </a:r>
              <a:r>
                <a:rPr lang="en-GB" sz="1400" dirty="0"/>
                <a:t>E</a:t>
              </a:r>
              <a:r>
                <a:rPr lang="en-GB" sz="1400" baseline="-25000" dirty="0"/>
                <a:t>n</a:t>
              </a:r>
              <a:r>
                <a:rPr lang="en-GB" sz="1400" dirty="0"/>
                <a:t>: from 0,1 MeV to 40 MeV </a:t>
              </a:r>
            </a:p>
            <a:p>
              <a:pPr eaLnBrk="0" hangingPunct="0">
                <a:lnSpc>
                  <a:spcPct val="125000"/>
                </a:lnSpc>
                <a:buFontTx/>
                <a:buChar char="•"/>
              </a:pPr>
              <a:r>
                <a:rPr lang="en-GB" sz="1400" dirty="0"/>
                <a:t> Good energy resolution</a:t>
              </a:r>
              <a:endParaRPr lang="en-GB" sz="1400" dirty="0">
                <a:sym typeface="Symbol" pitchFamily="18" charset="2"/>
              </a:endParaRPr>
            </a:p>
            <a:p>
              <a:pPr eaLnBrk="0" hangingPunct="0">
                <a:lnSpc>
                  <a:spcPct val="125000"/>
                </a:lnSpc>
                <a:buFontTx/>
                <a:buChar char="•"/>
              </a:pPr>
              <a:r>
                <a:rPr lang="en-GB" sz="1400" dirty="0">
                  <a:sym typeface="Symbol" pitchFamily="18" charset="2"/>
                </a:rPr>
                <a:t> Reduced </a:t>
              </a:r>
              <a:r>
                <a:rPr lang="en-GB" sz="1400" dirty="0">
                  <a:latin typeface="Symbol" pitchFamily="18" charset="2"/>
                  <a:sym typeface="Symbol" pitchFamily="18" charset="2"/>
                </a:rPr>
                <a:t>g</a:t>
              </a:r>
              <a:r>
                <a:rPr lang="en-GB" sz="1400" dirty="0">
                  <a:sym typeface="Symbol" pitchFamily="18" charset="2"/>
                </a:rPr>
                <a:t> </a:t>
              </a:r>
              <a:r>
                <a:rPr lang="en-GB" sz="1400" dirty="0" smtClean="0">
                  <a:sym typeface="Symbol" pitchFamily="18" charset="2"/>
                </a:rPr>
                <a:t>flash</a:t>
              </a:r>
            </a:p>
            <a:p>
              <a:pPr eaLnBrk="0" hangingPunct="0">
                <a:lnSpc>
                  <a:spcPct val="125000"/>
                </a:lnSpc>
                <a:buFontTx/>
                <a:buChar char="•"/>
              </a:pPr>
              <a:r>
                <a:rPr lang="en-GB" sz="1400" dirty="0">
                  <a:sym typeface="Symbol" pitchFamily="18" charset="2"/>
                </a:rPr>
                <a:t> </a:t>
              </a:r>
              <a:r>
                <a:rPr lang="en-GB" sz="1400" dirty="0" smtClean="0">
                  <a:sym typeface="Symbol" pitchFamily="18" charset="2"/>
                </a:rPr>
                <a:t>Low instantaneous flux</a:t>
              </a:r>
              <a:endParaRPr lang="en-GB" sz="1400" dirty="0">
                <a:sym typeface="Symbol" pitchFamily="18" charset="2"/>
              </a:endParaRPr>
            </a:p>
          </p:txBody>
        </p:sp>
      </p:grpSp>
      <p:pic>
        <p:nvPicPr>
          <p:cNvPr id="15" name="Picture 10" descr="compa_flux_tof"/>
          <p:cNvPicPr>
            <a:picLocks noChangeAspect="1" noChangeArrowheads="1"/>
          </p:cNvPicPr>
          <p:nvPr/>
        </p:nvPicPr>
        <p:blipFill>
          <a:blip r:embed="rId2" cstate="print"/>
          <a:srcRect r="7590"/>
          <a:stretch>
            <a:fillRect/>
          </a:stretch>
        </p:blipFill>
        <p:spPr bwMode="auto">
          <a:xfrm>
            <a:off x="0" y="908720"/>
            <a:ext cx="6948264" cy="491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781800" y="1340768"/>
            <a:ext cx="23622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GB" sz="1800" b="1" dirty="0"/>
              <a:t>NFS : </a:t>
            </a:r>
            <a:r>
              <a:rPr lang="en-GB" sz="1800" dirty="0"/>
              <a:t>40 </a:t>
            </a:r>
            <a:r>
              <a:rPr lang="en-GB" sz="1800" dirty="0" err="1"/>
              <a:t>MeV</a:t>
            </a:r>
            <a:r>
              <a:rPr lang="en-GB" sz="1800" dirty="0"/>
              <a:t> d + Be</a:t>
            </a:r>
          </a:p>
          <a:p>
            <a:pPr eaLnBrk="0" hangingPunct="0">
              <a:lnSpc>
                <a:spcPct val="150000"/>
              </a:lnSpc>
            </a:pPr>
            <a:r>
              <a:rPr lang="en-GB" sz="1800" b="1" dirty="0">
                <a:solidFill>
                  <a:srgbClr val="CC6600"/>
                </a:solidFill>
              </a:rPr>
              <a:t>WNR :</a:t>
            </a:r>
            <a:r>
              <a:rPr lang="en-GB" sz="1800" b="1" dirty="0">
                <a:solidFill>
                  <a:srgbClr val="FF0000"/>
                </a:solidFill>
              </a:rPr>
              <a:t> </a:t>
            </a:r>
            <a:r>
              <a:rPr lang="en-GB" sz="1800" dirty="0"/>
              <a:t>Los Alamos</a:t>
            </a:r>
          </a:p>
          <a:p>
            <a:pPr eaLnBrk="0" hangingPunct="0">
              <a:lnSpc>
                <a:spcPct val="150000"/>
              </a:lnSpc>
            </a:pPr>
            <a:r>
              <a:rPr lang="en-GB" sz="1800" b="1" dirty="0">
                <a:solidFill>
                  <a:srgbClr val="FF0000"/>
                </a:solidFill>
              </a:rPr>
              <a:t>n-TOF 2</a:t>
            </a:r>
            <a:r>
              <a:rPr lang="en-GB" sz="1800" b="1" dirty="0">
                <a:solidFill>
                  <a:schemeClr val="accent2"/>
                </a:solidFill>
              </a:rPr>
              <a:t> </a:t>
            </a:r>
            <a:r>
              <a:rPr lang="en-GB" sz="1800" b="1" dirty="0">
                <a:solidFill>
                  <a:srgbClr val="FF0000"/>
                </a:solidFill>
              </a:rPr>
              <a:t>:</a:t>
            </a:r>
            <a:r>
              <a:rPr lang="en-GB" sz="1800" dirty="0"/>
              <a:t> CERN</a:t>
            </a:r>
          </a:p>
          <a:p>
            <a:pPr eaLnBrk="0" hangingPunct="0">
              <a:lnSpc>
                <a:spcPct val="150000"/>
              </a:lnSpc>
            </a:pPr>
            <a:r>
              <a:rPr lang="en-GB" sz="1800" b="1" dirty="0">
                <a:solidFill>
                  <a:srgbClr val="009973"/>
                </a:solidFill>
              </a:rPr>
              <a:t>n-TOF 1 :</a:t>
            </a:r>
            <a:r>
              <a:rPr lang="en-GB" sz="1800" dirty="0">
                <a:solidFill>
                  <a:srgbClr val="009973"/>
                </a:solidFill>
              </a:rPr>
              <a:t> </a:t>
            </a:r>
            <a:r>
              <a:rPr lang="en-GB" sz="1800" dirty="0"/>
              <a:t>CERN</a:t>
            </a:r>
            <a:endParaRPr lang="fr-FR" sz="1800" b="1" dirty="0">
              <a:solidFill>
                <a:srgbClr val="FF0000"/>
              </a:solidFill>
            </a:endParaRPr>
          </a:p>
          <a:p>
            <a:pPr eaLnBrk="0" hangingPunct="0">
              <a:lnSpc>
                <a:spcPct val="150000"/>
              </a:lnSpc>
            </a:pPr>
            <a:r>
              <a:rPr lang="en-GB" sz="1800" b="1" dirty="0">
                <a:solidFill>
                  <a:schemeClr val="accent2"/>
                </a:solidFill>
              </a:rPr>
              <a:t>GELINA :</a:t>
            </a:r>
            <a:r>
              <a:rPr lang="en-GB" sz="1800" dirty="0"/>
              <a:t> </a:t>
            </a:r>
            <a:r>
              <a:rPr lang="en-GB" sz="1800" dirty="0" err="1"/>
              <a:t>Geel</a:t>
            </a:r>
            <a:endParaRPr lang="en-GB" sz="1800" dirty="0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416050" y="6011863"/>
            <a:ext cx="4146550" cy="3667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>
                <a:solidFill>
                  <a:srgbClr val="FF0000"/>
                </a:solidFill>
              </a:rPr>
              <a:t>Complementary to the existing facilities</a:t>
            </a:r>
          </a:p>
        </p:txBody>
      </p:sp>
    </p:spTree>
    <p:extLst>
      <p:ext uri="{BB962C8B-B14F-4D97-AF65-F5344CB8AC3E}">
        <p14:creationId xmlns:p14="http://schemas.microsoft.com/office/powerpoint/2010/main" val="420628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fr-FR" sz="2400" dirty="0" smtClean="0">
                <a:solidFill>
                  <a:srgbClr val="0000FF"/>
                </a:solidFill>
              </a:rPr>
              <a:t>Neutron transport simulations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987824" y="404664"/>
            <a:ext cx="8229600" cy="4270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j-ea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85763" y="884238"/>
            <a:ext cx="8094662" cy="2651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Neutron transport simulations are needed for :</a:t>
            </a:r>
          </a:p>
          <a:p>
            <a:pPr marL="742950" marR="0" lvl="1" indent="-28575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Safety purpose (biological protection, activation, </a:t>
            </a:r>
          </a:p>
          <a:p>
            <a:pPr marL="742950" marR="0" lvl="1" indent="-28575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 smtClean="0"/>
              <a:t>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waste management…)</a:t>
            </a:r>
          </a:p>
          <a:p>
            <a:pPr marL="742950" marR="0" lvl="1" indent="-28575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Background evaluation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Simulations characteristics :</a:t>
            </a:r>
          </a:p>
          <a:p>
            <a:pPr marL="742950" marR="0" lvl="1" indent="-28575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MCNPX neutron code</a:t>
            </a:r>
          </a:p>
          <a:p>
            <a:pPr marL="742950" marR="0" lvl="1" indent="-28575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Neutron source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d+Be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p+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</a:t>
            </a:r>
          </a:p>
          <a:p>
            <a:pPr marL="742950" marR="0" lvl="1" indent="-285750" algn="l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Faithful geometry of the buildings</a:t>
            </a:r>
          </a:p>
        </p:txBody>
      </p:sp>
      <p:pic>
        <p:nvPicPr>
          <p:cNvPr id="5" name="Imag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9150" y="1095375"/>
            <a:ext cx="3081338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nfs212_y=0"/>
          <p:cNvPicPr>
            <a:picLocks noChangeAspect="1" noChangeArrowheads="1"/>
          </p:cNvPicPr>
          <p:nvPr/>
        </p:nvPicPr>
        <p:blipFill>
          <a:blip r:embed="rId3" cstate="print"/>
          <a:srcRect l="13094" t="20078" r="5820" b="17567"/>
          <a:stretch>
            <a:fillRect/>
          </a:stretch>
        </p:blipFill>
        <p:spPr bwMode="auto">
          <a:xfrm>
            <a:off x="369888" y="3502025"/>
            <a:ext cx="652145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795713" y="3606800"/>
            <a:ext cx="2332037" cy="566738"/>
          </a:xfrm>
          <a:prstGeom prst="rect">
            <a:avLst/>
          </a:prstGeom>
          <a:solidFill>
            <a:srgbClr val="FFFF66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2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300">
                <a:solidFill>
                  <a:schemeClr val="accent2"/>
                </a:solidFill>
              </a:rPr>
              <a:t> Neutron dose </a:t>
            </a:r>
          </a:p>
          <a:p>
            <a:pPr eaLnBrk="0" hangingPunct="0">
              <a:lnSpc>
                <a:spcPct val="12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300">
                <a:solidFill>
                  <a:schemeClr val="accent2"/>
                </a:solidFill>
              </a:rPr>
              <a:t>50µA     (40MeV) d + Be</a:t>
            </a:r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38788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46553</TotalTime>
  <Words>1825</Words>
  <Application>Microsoft Office PowerPoint</Application>
  <PresentationFormat>Affichage à l'écran (4:3)</PresentationFormat>
  <Paragraphs>372</Paragraphs>
  <Slides>30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30</vt:i4>
      </vt:variant>
    </vt:vector>
  </HeadingPairs>
  <TitlesOfParts>
    <vt:vector size="43" baseType="lpstr">
      <vt:lpstr>ＭＳ Ｐゴシック</vt:lpstr>
      <vt:lpstr>Arial</vt:lpstr>
      <vt:lpstr>Arial Unicode MS</vt:lpstr>
      <vt:lpstr>Calibri</vt:lpstr>
      <vt:lpstr>Courier New</vt:lpstr>
      <vt:lpstr>Symbol</vt:lpstr>
      <vt:lpstr>Times</vt:lpstr>
      <vt:lpstr>Times New Roman</vt:lpstr>
      <vt:lpstr>Wingdings</vt:lpstr>
      <vt:lpstr>2_Conception personnalisée</vt:lpstr>
      <vt:lpstr>3_Conception personnalisée</vt:lpstr>
      <vt:lpstr>1_Conception personnalisée</vt:lpstr>
      <vt:lpstr>Conception personnalisée</vt:lpstr>
      <vt:lpstr>Physics at NFS using neutrons  </vt:lpstr>
      <vt:lpstr>The Neutrons For Science facility</vt:lpstr>
      <vt:lpstr>NFS layout</vt:lpstr>
      <vt:lpstr>Neutron production reaction</vt:lpstr>
      <vt:lpstr>New beryllium converter</vt:lpstr>
      <vt:lpstr>NFS: The converter room</vt:lpstr>
      <vt:lpstr>NFS: The TOF area</vt:lpstr>
      <vt:lpstr>Comparison with other Neutron TOF facilities</vt:lpstr>
      <vt:lpstr>Neutron transport simulations</vt:lpstr>
      <vt:lpstr>Calculation for beam profile and neutron background</vt:lpstr>
      <vt:lpstr>Présentation PowerPoint</vt:lpstr>
      <vt:lpstr>Neutron spectra measurements: E&gt; 2 MeV</vt:lpstr>
      <vt:lpstr>PPAC</vt:lpstr>
      <vt:lpstr>Quasi-mono-energetic spectra</vt:lpstr>
      <vt:lpstr>Continuous spectrum</vt:lpstr>
      <vt:lpstr>Neutron beam profile</vt:lpstr>
      <vt:lpstr>Transmission measurement </vt:lpstr>
      <vt:lpstr>Présentation PowerPoint</vt:lpstr>
      <vt:lpstr>PAC 2020 to 2022 NFS accepted experiments</vt:lpstr>
      <vt:lpstr> Ion Production Studies with Medley at the NFS facility </vt:lpstr>
      <vt:lpstr>E811: Study of the (n,α) reactions of interest for nuclear reactors - the SCALP Project</vt:lpstr>
      <vt:lpstr>E807: Study of the (n,xn) and (n,f) reaction for U238 </vt:lpstr>
      <vt:lpstr>E814: 235U Fission fragment study with FALSTAFF at NFS</vt:lpstr>
      <vt:lpstr>Residual energy as function of neutron energy</vt:lpstr>
      <vt:lpstr>E833 : Pygmy dipole resonance (PDR) in 140Ce using the (n,n’γ) reaction at SPIRAL2-NFS</vt:lpstr>
      <vt:lpstr>E838 : Shedding new light on the structure of 56Ni using 58Ni(n,3n) reaction at NFS  </vt:lpstr>
      <vt:lpstr>Summary </vt:lpstr>
      <vt:lpstr>Présentation PowerPoint</vt:lpstr>
      <vt:lpstr>E814: 235U Fission fragment study with FALSTAFF at NFS</vt:lpstr>
      <vt:lpstr>Beam repetition rate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ledoux</dc:creator>
  <cp:lastModifiedBy>Ledoux xavier</cp:lastModifiedBy>
  <cp:revision>1080</cp:revision>
  <dcterms:created xsi:type="dcterms:W3CDTF">2013-07-24T07:38:41Z</dcterms:created>
  <dcterms:modified xsi:type="dcterms:W3CDTF">2023-10-26T21:06:57Z</dcterms:modified>
</cp:coreProperties>
</file>